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47"/>
  </p:notesMasterIdLst>
  <p:handoutMasterIdLst>
    <p:handoutMasterId r:id="rId148"/>
  </p:handoutMasterIdLst>
  <p:sldIdLst>
    <p:sldId id="263" r:id="rId2"/>
    <p:sldId id="257" r:id="rId3"/>
    <p:sldId id="285" r:id="rId4"/>
    <p:sldId id="287" r:id="rId5"/>
    <p:sldId id="288" r:id="rId6"/>
    <p:sldId id="339" r:id="rId7"/>
    <p:sldId id="329" r:id="rId8"/>
    <p:sldId id="286" r:id="rId9"/>
    <p:sldId id="330" r:id="rId10"/>
    <p:sldId id="337" r:id="rId11"/>
    <p:sldId id="338" r:id="rId12"/>
    <p:sldId id="336" r:id="rId13"/>
    <p:sldId id="335" r:id="rId14"/>
    <p:sldId id="334" r:id="rId15"/>
    <p:sldId id="333" r:id="rId16"/>
    <p:sldId id="332" r:id="rId17"/>
    <p:sldId id="348" r:id="rId18"/>
    <p:sldId id="331" r:id="rId19"/>
    <p:sldId id="347" r:id="rId20"/>
    <p:sldId id="346" r:id="rId21"/>
    <p:sldId id="345" r:id="rId22"/>
    <p:sldId id="344" r:id="rId23"/>
    <p:sldId id="343" r:id="rId24"/>
    <p:sldId id="375" r:id="rId25"/>
    <p:sldId id="376" r:id="rId26"/>
    <p:sldId id="342" r:id="rId27"/>
    <p:sldId id="377" r:id="rId28"/>
    <p:sldId id="341" r:id="rId29"/>
    <p:sldId id="366" r:id="rId30"/>
    <p:sldId id="365" r:id="rId31"/>
    <p:sldId id="340" r:id="rId32"/>
    <p:sldId id="364" r:id="rId33"/>
    <p:sldId id="363" r:id="rId34"/>
    <p:sldId id="362" r:id="rId35"/>
    <p:sldId id="361" r:id="rId36"/>
    <p:sldId id="360" r:id="rId37"/>
    <p:sldId id="371" r:id="rId38"/>
    <p:sldId id="370" r:id="rId39"/>
    <p:sldId id="359" r:id="rId40"/>
    <p:sldId id="369" r:id="rId41"/>
    <p:sldId id="368" r:id="rId42"/>
    <p:sldId id="367" r:id="rId43"/>
    <p:sldId id="358" r:id="rId44"/>
    <p:sldId id="357" r:id="rId45"/>
    <p:sldId id="356" r:id="rId46"/>
    <p:sldId id="372" r:id="rId47"/>
    <p:sldId id="373" r:id="rId48"/>
    <p:sldId id="355" r:id="rId49"/>
    <p:sldId id="354" r:id="rId50"/>
    <p:sldId id="353" r:id="rId51"/>
    <p:sldId id="352" r:id="rId52"/>
    <p:sldId id="351" r:id="rId53"/>
    <p:sldId id="350" r:id="rId54"/>
    <p:sldId id="349" r:id="rId55"/>
    <p:sldId id="384" r:id="rId56"/>
    <p:sldId id="383" r:id="rId57"/>
    <p:sldId id="382" r:id="rId58"/>
    <p:sldId id="390" r:id="rId59"/>
    <p:sldId id="389" r:id="rId60"/>
    <p:sldId id="388" r:id="rId61"/>
    <p:sldId id="387" r:id="rId62"/>
    <p:sldId id="385" r:id="rId63"/>
    <p:sldId id="386" r:id="rId64"/>
    <p:sldId id="381" r:id="rId65"/>
    <p:sldId id="379" r:id="rId66"/>
    <p:sldId id="380" r:id="rId67"/>
    <p:sldId id="378" r:id="rId68"/>
    <p:sldId id="401" r:id="rId69"/>
    <p:sldId id="400" r:id="rId70"/>
    <p:sldId id="392" r:id="rId71"/>
    <p:sldId id="399" r:id="rId72"/>
    <p:sldId id="396" r:id="rId73"/>
    <p:sldId id="405" r:id="rId74"/>
    <p:sldId id="397" r:id="rId75"/>
    <p:sldId id="398" r:id="rId76"/>
    <p:sldId id="404" r:id="rId77"/>
    <p:sldId id="395" r:id="rId78"/>
    <p:sldId id="394" r:id="rId79"/>
    <p:sldId id="393" r:id="rId80"/>
    <p:sldId id="414" r:id="rId81"/>
    <p:sldId id="413" r:id="rId82"/>
    <p:sldId id="415" r:id="rId83"/>
    <p:sldId id="416" r:id="rId84"/>
    <p:sldId id="412" r:id="rId85"/>
    <p:sldId id="411" r:id="rId86"/>
    <p:sldId id="410" r:id="rId87"/>
    <p:sldId id="409" r:id="rId88"/>
    <p:sldId id="408" r:id="rId89"/>
    <p:sldId id="418" r:id="rId90"/>
    <p:sldId id="406" r:id="rId91"/>
    <p:sldId id="407" r:id="rId92"/>
    <p:sldId id="403" r:id="rId93"/>
    <p:sldId id="402" r:id="rId94"/>
    <p:sldId id="421" r:id="rId95"/>
    <p:sldId id="424" r:id="rId96"/>
    <p:sldId id="419" r:id="rId97"/>
    <p:sldId id="423" r:id="rId98"/>
    <p:sldId id="422" r:id="rId99"/>
    <p:sldId id="427" r:id="rId100"/>
    <p:sldId id="426" r:id="rId101"/>
    <p:sldId id="425" r:id="rId102"/>
    <p:sldId id="430" r:id="rId103"/>
    <p:sldId id="431" r:id="rId104"/>
    <p:sldId id="429" r:id="rId105"/>
    <p:sldId id="432" r:id="rId106"/>
    <p:sldId id="434" r:id="rId107"/>
    <p:sldId id="433" r:id="rId108"/>
    <p:sldId id="428" r:id="rId109"/>
    <p:sldId id="438" r:id="rId110"/>
    <p:sldId id="437" r:id="rId111"/>
    <p:sldId id="436" r:id="rId112"/>
    <p:sldId id="435" r:id="rId113"/>
    <p:sldId id="417" r:id="rId114"/>
    <p:sldId id="289" r:id="rId115"/>
    <p:sldId id="298" r:id="rId116"/>
    <p:sldId id="291" r:id="rId117"/>
    <p:sldId id="296" r:id="rId118"/>
    <p:sldId id="295" r:id="rId119"/>
    <p:sldId id="294" r:id="rId120"/>
    <p:sldId id="293" r:id="rId121"/>
    <p:sldId id="299" r:id="rId122"/>
    <p:sldId id="320" r:id="rId123"/>
    <p:sldId id="319" r:id="rId124"/>
    <p:sldId id="317" r:id="rId125"/>
    <p:sldId id="316" r:id="rId126"/>
    <p:sldId id="315" r:id="rId127"/>
    <p:sldId id="314" r:id="rId128"/>
    <p:sldId id="313" r:id="rId129"/>
    <p:sldId id="311" r:id="rId130"/>
    <p:sldId id="310" r:id="rId131"/>
    <p:sldId id="309" r:id="rId132"/>
    <p:sldId id="308" r:id="rId133"/>
    <p:sldId id="307" r:id="rId134"/>
    <p:sldId id="306" r:id="rId135"/>
    <p:sldId id="305" r:id="rId136"/>
    <p:sldId id="303" r:id="rId137"/>
    <p:sldId id="301" r:id="rId138"/>
    <p:sldId id="300" r:id="rId139"/>
    <p:sldId id="321" r:id="rId140"/>
    <p:sldId id="324" r:id="rId141"/>
    <p:sldId id="323" r:id="rId142"/>
    <p:sldId id="322" r:id="rId143"/>
    <p:sldId id="326" r:id="rId144"/>
    <p:sldId id="325" r:id="rId145"/>
    <p:sldId id="327" r:id="rId146"/>
  </p:sldIdLst>
  <p:sldSz cx="9144000" cy="6858000" type="screen4x3"/>
  <p:notesSz cx="7315200" cy="9601200"/>
  <p:embeddedFontLst>
    <p:embeddedFont>
      <p:font typeface="Century Schoolbook" panose="02040604050505020304" pitchFamily="18" charset="0"/>
      <p:regular r:id="rId149"/>
      <p:bold r:id="rId150"/>
      <p:italic r:id="rId151"/>
      <p:boldItalic r:id="rId152"/>
    </p:embeddedFont>
  </p:embeddedFontLst>
  <p:defaultTex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USAF" initials="U" lastIdx="1" clrIdx="0">
    <p:extLst>
      <p:ext uri="{19B8F6BF-5375-455C-9EA6-DF929625EA0E}">
        <p15:presenceInfo xmlns:p15="http://schemas.microsoft.com/office/powerpoint/2012/main" userId="USAF"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00"/>
    <a:srgbClr val="CDCDCD"/>
    <a:srgbClr val="D5D5D5"/>
    <a:srgbClr val="CFCFCF"/>
    <a:srgbClr val="D3D3D3"/>
    <a:srgbClr val="C7C7C7"/>
    <a:srgbClr val="5F5F5F"/>
    <a:srgbClr val="FF5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809" autoAdjust="0"/>
    <p:restoredTop sz="88647" autoAdjust="0"/>
  </p:normalViewPr>
  <p:slideViewPr>
    <p:cSldViewPr>
      <p:cViewPr varScale="1">
        <p:scale>
          <a:sx n="60" d="100"/>
          <a:sy n="60" d="100"/>
        </p:scale>
        <p:origin x="1800" y="66"/>
      </p:cViewPr>
      <p:guideLst>
        <p:guide orient="horz" pos="2160"/>
        <p:guide pos="2880"/>
      </p:guideLst>
    </p:cSldViewPr>
  </p:slideViewPr>
  <p:outlineViewPr>
    <p:cViewPr>
      <p:scale>
        <a:sx n="33" d="100"/>
        <a:sy n="33" d="100"/>
      </p:scale>
      <p:origin x="0" y="-1434"/>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54" Type="http://schemas.openxmlformats.org/officeDocument/2006/relationships/presProps" Target="presProp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font" Target="fonts/font1.fntdata"/><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font" Target="fonts/font2.fntdata"/><Relationship Id="rId155" Type="http://schemas.openxmlformats.org/officeDocument/2006/relationships/viewProps" Target="viewProps.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slide" Target="slides/slide131.xml"/><Relationship Id="rId140" Type="http://schemas.openxmlformats.org/officeDocument/2006/relationships/slide" Target="slides/slide139.xml"/><Relationship Id="rId145" Type="http://schemas.openxmlformats.org/officeDocument/2006/relationships/slide" Target="slides/slide144.xml"/><Relationship Id="rId153"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slide" Target="slides/slide142.xml"/><Relationship Id="rId148" Type="http://schemas.openxmlformats.org/officeDocument/2006/relationships/handoutMaster" Target="handoutMasters/handoutMaster1.xml"/><Relationship Id="rId151" Type="http://schemas.openxmlformats.org/officeDocument/2006/relationships/font" Target="fonts/font3.fntdata"/><Relationship Id="rId156"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font" Target="fonts/font4.fntdata"/><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5-08-31T22:12:33.946" idx="1">
    <p:pos x="10" y="10"/>
    <p:text/>
    <p:extLst>
      <p:ext uri="{C676402C-5697-4E1C-873F-D02D1690AC5C}">
        <p15:threadingInfo xmlns:p15="http://schemas.microsoft.com/office/powerpoint/2012/main" timeZoneBias="30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914" name="Rectangle 2"/>
          <p:cNvSpPr>
            <a:spLocks noGrp="1" noChangeArrowheads="1"/>
          </p:cNvSpPr>
          <p:nvPr>
            <p:ph type="hdr" sz="quarter"/>
          </p:nvPr>
        </p:nvSpPr>
        <p:spPr bwMode="auto">
          <a:xfrm>
            <a:off x="2" y="2"/>
            <a:ext cx="3170583" cy="480388"/>
          </a:xfrm>
          <a:prstGeom prst="rect">
            <a:avLst/>
          </a:prstGeom>
          <a:noFill/>
          <a:ln w="9525">
            <a:noFill/>
            <a:miter lim="800000"/>
            <a:headEnd/>
            <a:tailEnd/>
          </a:ln>
          <a:effectLst/>
        </p:spPr>
        <p:txBody>
          <a:bodyPr vert="horz" wrap="square" lIns="96908" tIns="48455" rIns="96908" bIns="48455" numCol="1" anchor="t" anchorCtr="0" compatLnSpc="1">
            <a:prstTxWarp prst="textNoShape">
              <a:avLst/>
            </a:prstTxWarp>
          </a:bodyPr>
          <a:lstStyle>
            <a:lvl1pPr defTabSz="969185">
              <a:defRPr sz="1200"/>
            </a:lvl1pPr>
          </a:lstStyle>
          <a:p>
            <a:endParaRPr lang="en-US" dirty="0"/>
          </a:p>
        </p:txBody>
      </p:sp>
      <p:sp>
        <p:nvSpPr>
          <p:cNvPr id="38915" name="Rectangle 3"/>
          <p:cNvSpPr>
            <a:spLocks noGrp="1" noChangeArrowheads="1"/>
          </p:cNvSpPr>
          <p:nvPr>
            <p:ph type="dt" sz="quarter" idx="1"/>
          </p:nvPr>
        </p:nvSpPr>
        <p:spPr bwMode="auto">
          <a:xfrm>
            <a:off x="4142963" y="2"/>
            <a:ext cx="3170583" cy="480388"/>
          </a:xfrm>
          <a:prstGeom prst="rect">
            <a:avLst/>
          </a:prstGeom>
          <a:noFill/>
          <a:ln w="9525">
            <a:noFill/>
            <a:miter lim="800000"/>
            <a:headEnd/>
            <a:tailEnd/>
          </a:ln>
          <a:effectLst/>
        </p:spPr>
        <p:txBody>
          <a:bodyPr vert="horz" wrap="square" lIns="96908" tIns="48455" rIns="96908" bIns="48455" numCol="1" anchor="t" anchorCtr="0" compatLnSpc="1">
            <a:prstTxWarp prst="textNoShape">
              <a:avLst/>
            </a:prstTxWarp>
          </a:bodyPr>
          <a:lstStyle>
            <a:lvl1pPr algn="r" defTabSz="969185">
              <a:defRPr sz="1200"/>
            </a:lvl1pPr>
          </a:lstStyle>
          <a:p>
            <a:endParaRPr lang="en-US" dirty="0"/>
          </a:p>
        </p:txBody>
      </p:sp>
      <p:sp>
        <p:nvSpPr>
          <p:cNvPr id="38916" name="Rectangle 4"/>
          <p:cNvSpPr>
            <a:spLocks noGrp="1" noChangeArrowheads="1"/>
          </p:cNvSpPr>
          <p:nvPr>
            <p:ph type="ftr" sz="quarter" idx="2"/>
          </p:nvPr>
        </p:nvSpPr>
        <p:spPr bwMode="auto">
          <a:xfrm>
            <a:off x="2" y="9119175"/>
            <a:ext cx="3170583" cy="480388"/>
          </a:xfrm>
          <a:prstGeom prst="rect">
            <a:avLst/>
          </a:prstGeom>
          <a:noFill/>
          <a:ln w="9525">
            <a:noFill/>
            <a:miter lim="800000"/>
            <a:headEnd/>
            <a:tailEnd/>
          </a:ln>
          <a:effectLst/>
        </p:spPr>
        <p:txBody>
          <a:bodyPr vert="horz" wrap="square" lIns="96908" tIns="48455" rIns="96908" bIns="48455" numCol="1" anchor="b" anchorCtr="0" compatLnSpc="1">
            <a:prstTxWarp prst="textNoShape">
              <a:avLst/>
            </a:prstTxWarp>
          </a:bodyPr>
          <a:lstStyle>
            <a:lvl1pPr defTabSz="969185">
              <a:defRPr sz="1200"/>
            </a:lvl1pPr>
          </a:lstStyle>
          <a:p>
            <a:endParaRPr lang="en-US" dirty="0"/>
          </a:p>
        </p:txBody>
      </p:sp>
      <p:sp>
        <p:nvSpPr>
          <p:cNvPr id="38917" name="Rectangle 5"/>
          <p:cNvSpPr>
            <a:spLocks noGrp="1" noChangeArrowheads="1"/>
          </p:cNvSpPr>
          <p:nvPr>
            <p:ph type="sldNum" sz="quarter" idx="3"/>
          </p:nvPr>
        </p:nvSpPr>
        <p:spPr bwMode="auto">
          <a:xfrm>
            <a:off x="4142963" y="9119175"/>
            <a:ext cx="3170583" cy="480388"/>
          </a:xfrm>
          <a:prstGeom prst="rect">
            <a:avLst/>
          </a:prstGeom>
          <a:noFill/>
          <a:ln w="9525">
            <a:noFill/>
            <a:miter lim="800000"/>
            <a:headEnd/>
            <a:tailEnd/>
          </a:ln>
          <a:effectLst/>
        </p:spPr>
        <p:txBody>
          <a:bodyPr vert="horz" wrap="square" lIns="96908" tIns="48455" rIns="96908" bIns="48455" numCol="1" anchor="b" anchorCtr="0" compatLnSpc="1">
            <a:prstTxWarp prst="textNoShape">
              <a:avLst/>
            </a:prstTxWarp>
          </a:bodyPr>
          <a:lstStyle>
            <a:lvl1pPr algn="r" defTabSz="969185">
              <a:defRPr sz="1200"/>
            </a:lvl1pPr>
          </a:lstStyle>
          <a:p>
            <a:fld id="{8879CC15-2A3C-4AF5-9144-988EFE80EF31}" type="slidenum">
              <a:rPr lang="en-US"/>
              <a:pPr/>
              <a:t>‹#›</a:t>
            </a:fld>
            <a:endParaRPr lang="en-US" dirty="0"/>
          </a:p>
        </p:txBody>
      </p:sp>
    </p:spTree>
    <p:extLst>
      <p:ext uri="{BB962C8B-B14F-4D97-AF65-F5344CB8AC3E}">
        <p14:creationId xmlns:p14="http://schemas.microsoft.com/office/powerpoint/2010/main" val="373371618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818" name="Rectangle 2"/>
          <p:cNvSpPr>
            <a:spLocks noGrp="1" noChangeArrowheads="1"/>
          </p:cNvSpPr>
          <p:nvPr>
            <p:ph type="hdr" sz="quarter"/>
          </p:nvPr>
        </p:nvSpPr>
        <p:spPr bwMode="auto">
          <a:xfrm>
            <a:off x="2" y="2"/>
            <a:ext cx="3170583" cy="480388"/>
          </a:xfrm>
          <a:prstGeom prst="rect">
            <a:avLst/>
          </a:prstGeom>
          <a:noFill/>
          <a:ln w="9525">
            <a:noFill/>
            <a:miter lim="800000"/>
            <a:headEnd/>
            <a:tailEnd/>
          </a:ln>
          <a:effectLst/>
        </p:spPr>
        <p:txBody>
          <a:bodyPr vert="horz" wrap="square" lIns="96908" tIns="48455" rIns="96908" bIns="48455" numCol="1" anchor="t" anchorCtr="0" compatLnSpc="1">
            <a:prstTxWarp prst="textNoShape">
              <a:avLst/>
            </a:prstTxWarp>
          </a:bodyPr>
          <a:lstStyle>
            <a:lvl1pPr defTabSz="969185">
              <a:defRPr sz="1200"/>
            </a:lvl1pPr>
          </a:lstStyle>
          <a:p>
            <a:endParaRPr lang="en-US" dirty="0"/>
          </a:p>
        </p:txBody>
      </p:sp>
      <p:sp>
        <p:nvSpPr>
          <p:cNvPr id="34819" name="Rectangle 3"/>
          <p:cNvSpPr>
            <a:spLocks noGrp="1" noChangeArrowheads="1"/>
          </p:cNvSpPr>
          <p:nvPr>
            <p:ph type="dt" idx="1"/>
          </p:nvPr>
        </p:nvSpPr>
        <p:spPr bwMode="auto">
          <a:xfrm>
            <a:off x="4142963" y="2"/>
            <a:ext cx="3170583" cy="480388"/>
          </a:xfrm>
          <a:prstGeom prst="rect">
            <a:avLst/>
          </a:prstGeom>
          <a:noFill/>
          <a:ln w="9525">
            <a:noFill/>
            <a:miter lim="800000"/>
            <a:headEnd/>
            <a:tailEnd/>
          </a:ln>
          <a:effectLst/>
        </p:spPr>
        <p:txBody>
          <a:bodyPr vert="horz" wrap="square" lIns="96908" tIns="48455" rIns="96908" bIns="48455" numCol="1" anchor="t" anchorCtr="0" compatLnSpc="1">
            <a:prstTxWarp prst="textNoShape">
              <a:avLst/>
            </a:prstTxWarp>
          </a:bodyPr>
          <a:lstStyle>
            <a:lvl1pPr algn="r" defTabSz="969185">
              <a:defRPr sz="1200"/>
            </a:lvl1pPr>
          </a:lstStyle>
          <a:p>
            <a:endParaRPr lang="en-US" dirty="0"/>
          </a:p>
        </p:txBody>
      </p:sp>
      <p:sp>
        <p:nvSpPr>
          <p:cNvPr id="34820"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a:effectLst/>
        </p:spPr>
      </p:sp>
      <p:sp>
        <p:nvSpPr>
          <p:cNvPr id="34821" name="Rectangle 5"/>
          <p:cNvSpPr>
            <a:spLocks noGrp="1" noChangeArrowheads="1"/>
          </p:cNvSpPr>
          <p:nvPr>
            <p:ph type="body" sz="quarter" idx="3"/>
          </p:nvPr>
        </p:nvSpPr>
        <p:spPr bwMode="auto">
          <a:xfrm>
            <a:off x="732183" y="4561226"/>
            <a:ext cx="5850834" cy="4320213"/>
          </a:xfrm>
          <a:prstGeom prst="rect">
            <a:avLst/>
          </a:prstGeom>
          <a:noFill/>
          <a:ln w="9525">
            <a:noFill/>
            <a:miter lim="800000"/>
            <a:headEnd/>
            <a:tailEnd/>
          </a:ln>
          <a:effectLst/>
        </p:spPr>
        <p:txBody>
          <a:bodyPr vert="horz" wrap="square" lIns="96908" tIns="48455" rIns="96908" bIns="48455"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34822" name="Rectangle 6"/>
          <p:cNvSpPr>
            <a:spLocks noGrp="1" noChangeArrowheads="1"/>
          </p:cNvSpPr>
          <p:nvPr>
            <p:ph type="ftr" sz="quarter" idx="4"/>
          </p:nvPr>
        </p:nvSpPr>
        <p:spPr bwMode="auto">
          <a:xfrm>
            <a:off x="2" y="9119175"/>
            <a:ext cx="3170583" cy="480388"/>
          </a:xfrm>
          <a:prstGeom prst="rect">
            <a:avLst/>
          </a:prstGeom>
          <a:noFill/>
          <a:ln w="9525">
            <a:noFill/>
            <a:miter lim="800000"/>
            <a:headEnd/>
            <a:tailEnd/>
          </a:ln>
          <a:effectLst/>
        </p:spPr>
        <p:txBody>
          <a:bodyPr vert="horz" wrap="square" lIns="96908" tIns="48455" rIns="96908" bIns="48455" numCol="1" anchor="b" anchorCtr="0" compatLnSpc="1">
            <a:prstTxWarp prst="textNoShape">
              <a:avLst/>
            </a:prstTxWarp>
          </a:bodyPr>
          <a:lstStyle>
            <a:lvl1pPr defTabSz="969185">
              <a:defRPr sz="1200"/>
            </a:lvl1pPr>
          </a:lstStyle>
          <a:p>
            <a:endParaRPr lang="en-US" dirty="0"/>
          </a:p>
        </p:txBody>
      </p:sp>
      <p:sp>
        <p:nvSpPr>
          <p:cNvPr id="34823" name="Rectangle 7"/>
          <p:cNvSpPr>
            <a:spLocks noGrp="1" noChangeArrowheads="1"/>
          </p:cNvSpPr>
          <p:nvPr>
            <p:ph type="sldNum" sz="quarter" idx="5"/>
          </p:nvPr>
        </p:nvSpPr>
        <p:spPr bwMode="auto">
          <a:xfrm>
            <a:off x="4142963" y="9119175"/>
            <a:ext cx="3170583" cy="480388"/>
          </a:xfrm>
          <a:prstGeom prst="rect">
            <a:avLst/>
          </a:prstGeom>
          <a:noFill/>
          <a:ln w="9525">
            <a:noFill/>
            <a:miter lim="800000"/>
            <a:headEnd/>
            <a:tailEnd/>
          </a:ln>
          <a:effectLst/>
        </p:spPr>
        <p:txBody>
          <a:bodyPr vert="horz" wrap="square" lIns="96908" tIns="48455" rIns="96908" bIns="48455" numCol="1" anchor="b" anchorCtr="0" compatLnSpc="1">
            <a:prstTxWarp prst="textNoShape">
              <a:avLst/>
            </a:prstTxWarp>
          </a:bodyPr>
          <a:lstStyle>
            <a:lvl1pPr algn="r" defTabSz="969185">
              <a:defRPr sz="1200"/>
            </a:lvl1pPr>
          </a:lstStyle>
          <a:p>
            <a:fld id="{B7D319C0-3DA5-40BE-8E1C-BCAB5438D41B}" type="slidenum">
              <a:rPr lang="en-US"/>
              <a:pPr/>
              <a:t>‹#›</a:t>
            </a:fld>
            <a:endParaRPr lang="en-US" dirty="0"/>
          </a:p>
        </p:txBody>
      </p:sp>
    </p:spTree>
    <p:extLst>
      <p:ext uri="{BB962C8B-B14F-4D97-AF65-F5344CB8AC3E}">
        <p14:creationId xmlns:p14="http://schemas.microsoft.com/office/powerpoint/2010/main" val="575535353"/>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pitchFamily="18" charset="0"/>
        <a:ea typeface="+mn-ea"/>
        <a:cs typeface="+mn-cs"/>
      </a:defRPr>
    </a:lvl1pPr>
    <a:lvl2pPr marL="457200" algn="l" rtl="0" fontAlgn="base">
      <a:spcBef>
        <a:spcPct val="30000"/>
      </a:spcBef>
      <a:spcAft>
        <a:spcPct val="0"/>
      </a:spcAft>
      <a:defRPr sz="1200" kern="1200">
        <a:solidFill>
          <a:schemeClr val="tx1"/>
        </a:solidFill>
        <a:latin typeface="Times New Roman" pitchFamily="18" charset="0"/>
        <a:ea typeface="+mn-ea"/>
        <a:cs typeface="+mn-cs"/>
      </a:defRPr>
    </a:lvl2pPr>
    <a:lvl3pPr marL="914400" algn="l" rtl="0" fontAlgn="base">
      <a:spcBef>
        <a:spcPct val="30000"/>
      </a:spcBef>
      <a:spcAft>
        <a:spcPct val="0"/>
      </a:spcAft>
      <a:defRPr sz="1200" kern="1200">
        <a:solidFill>
          <a:schemeClr val="tx1"/>
        </a:solidFill>
        <a:latin typeface="Times New Roman" pitchFamily="18" charset="0"/>
        <a:ea typeface="+mn-ea"/>
        <a:cs typeface="+mn-cs"/>
      </a:defRPr>
    </a:lvl3pPr>
    <a:lvl4pPr marL="1371600" algn="l" rtl="0" fontAlgn="base">
      <a:spcBef>
        <a:spcPct val="30000"/>
      </a:spcBef>
      <a:spcAft>
        <a:spcPct val="0"/>
      </a:spcAft>
      <a:defRPr sz="1200" kern="1200">
        <a:solidFill>
          <a:schemeClr val="tx1"/>
        </a:solidFill>
        <a:latin typeface="Times New Roman" pitchFamily="18" charset="0"/>
        <a:ea typeface="+mn-ea"/>
        <a:cs typeface="+mn-cs"/>
      </a:defRPr>
    </a:lvl4pPr>
    <a:lvl5pPr marL="1828800" algn="l" rtl="0" fontAlgn="base">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7D319C0-3DA5-40BE-8E1C-BCAB5438D41B}" type="slidenum">
              <a:rPr lang="en-US" smtClean="0"/>
              <a:pPr/>
              <a:t>1</a:t>
            </a:fld>
            <a:endParaRPr lang="en-US" dirty="0"/>
          </a:p>
        </p:txBody>
      </p:sp>
    </p:spTree>
    <p:extLst>
      <p:ext uri="{BB962C8B-B14F-4D97-AF65-F5344CB8AC3E}">
        <p14:creationId xmlns:p14="http://schemas.microsoft.com/office/powerpoint/2010/main" val="27902451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7D319C0-3DA5-40BE-8E1C-BCAB5438D41B}" type="slidenum">
              <a:rPr lang="en-US" smtClean="0"/>
              <a:pPr/>
              <a:t>2</a:t>
            </a:fld>
            <a:endParaRPr lang="en-US" dirty="0"/>
          </a:p>
        </p:txBody>
      </p:sp>
    </p:spTree>
    <p:extLst>
      <p:ext uri="{BB962C8B-B14F-4D97-AF65-F5344CB8AC3E}">
        <p14:creationId xmlns:p14="http://schemas.microsoft.com/office/powerpoint/2010/main" val="10868328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7D319C0-3DA5-40BE-8E1C-BCAB5438D41B}" type="slidenum">
              <a:rPr lang="en-US" smtClean="0"/>
              <a:pPr/>
              <a:t>9</a:t>
            </a:fld>
            <a:endParaRPr lang="en-US" dirty="0"/>
          </a:p>
        </p:txBody>
      </p:sp>
    </p:spTree>
    <p:extLst>
      <p:ext uri="{BB962C8B-B14F-4D97-AF65-F5344CB8AC3E}">
        <p14:creationId xmlns:p14="http://schemas.microsoft.com/office/powerpoint/2010/main" val="6887104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7D319C0-3DA5-40BE-8E1C-BCAB5438D41B}" type="slidenum">
              <a:rPr lang="en-US" smtClean="0"/>
              <a:pPr/>
              <a:t>104</a:t>
            </a:fld>
            <a:endParaRPr lang="en-US" dirty="0"/>
          </a:p>
        </p:txBody>
      </p:sp>
    </p:spTree>
    <p:extLst>
      <p:ext uri="{BB962C8B-B14F-4D97-AF65-F5344CB8AC3E}">
        <p14:creationId xmlns:p14="http://schemas.microsoft.com/office/powerpoint/2010/main" val="15891653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85800" y="1600200"/>
            <a:ext cx="7772400" cy="1143000"/>
          </a:xfr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2590800"/>
            <a:ext cx="7772400" cy="3962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34200" y="1600200"/>
            <a:ext cx="1524000" cy="50292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1600200"/>
            <a:ext cx="6019800" cy="5029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85800" y="1600200"/>
            <a:ext cx="7772400" cy="1143000"/>
          </a:xfrm>
        </p:spPr>
        <p:txBody>
          <a:bodyPr/>
          <a:lstStyle>
            <a:lvl1pPr>
              <a:defRPr sz="3600">
                <a:latin typeface="+mj-lt"/>
              </a:defRPr>
            </a:lvl1pPr>
          </a:lstStyle>
          <a:p>
            <a:r>
              <a:rPr lang="en-US" smtClean="0"/>
              <a:t>Click to edit Master title style</a:t>
            </a:r>
            <a:endParaRPr lang="en-US" dirty="0"/>
          </a:p>
        </p:txBody>
      </p:sp>
      <p:sp>
        <p:nvSpPr>
          <p:cNvPr id="3" name="Table Placeholder 2"/>
          <p:cNvSpPr>
            <a:spLocks noGrp="1"/>
          </p:cNvSpPr>
          <p:nvPr>
            <p:ph type="tbl" idx="1"/>
          </p:nvPr>
        </p:nvSpPr>
        <p:spPr>
          <a:xfrm>
            <a:off x="685800" y="2819400"/>
            <a:ext cx="7772400" cy="3810000"/>
          </a:xfrm>
        </p:spPr>
        <p:txBody>
          <a:bodyPr/>
          <a:lstStyle>
            <a:lvl1pPr>
              <a:buFont typeface="Century Schoolbook" pitchFamily="18" charset="0"/>
              <a:buChar char="►"/>
              <a:defRPr sz="3200">
                <a:latin typeface="Century Schoolbook" pitchFamily="18" charset="0"/>
              </a:defRPr>
            </a:lvl1pPr>
            <a:lvl2pPr>
              <a:buFont typeface="Arial" pitchFamily="34" charset="0"/>
              <a:buChar char="■"/>
              <a:defRPr sz="2800"/>
            </a:lvl2pPr>
            <a:lvl3pPr>
              <a:buFont typeface="Arial" pitchFamily="34" charset="0"/>
              <a:buChar char="●"/>
              <a:defRPr/>
            </a:lvl3pPr>
            <a:lvl4pPr>
              <a:defRPr/>
            </a:lvl4pPr>
          </a:lstStyle>
          <a:p>
            <a:r>
              <a:rPr lang="en-US" dirty="0" smtClean="0"/>
              <a:t>Click icon to add table</a:t>
            </a:r>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1600200"/>
            <a:ext cx="77724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85800" y="2819400"/>
            <a:ext cx="3810000" cy="3810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2819400"/>
            <a:ext cx="3810000" cy="3810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2667000"/>
            <a:ext cx="38100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2667000"/>
            <a:ext cx="38100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1447800"/>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2708275"/>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3348037"/>
            <a:ext cx="4040188" cy="32353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2708275"/>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3348037"/>
            <a:ext cx="4041775" cy="32353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746791"/>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1746792"/>
            <a:ext cx="5111750" cy="48323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2908842"/>
            <a:ext cx="3008313" cy="364435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5788025"/>
            <a:ext cx="5486400" cy="460375"/>
          </a:xfrm>
        </p:spPr>
        <p:txBody>
          <a:bodyPr anchor="b"/>
          <a:lstStyle>
            <a:lvl1pPr algn="l">
              <a:defRPr sz="2000" b="1"/>
            </a:lvl1pPr>
          </a:lstStyle>
          <a:p>
            <a:r>
              <a:rPr lang="en-US" smtClean="0"/>
              <a:t>Click to edit Master title style</a:t>
            </a:r>
            <a:endParaRPr lang="en-US" dirty="0"/>
          </a:p>
        </p:txBody>
      </p:sp>
      <p:sp>
        <p:nvSpPr>
          <p:cNvPr id="3" name="Picture Placeholder 2"/>
          <p:cNvSpPr>
            <a:spLocks noGrp="1"/>
          </p:cNvSpPr>
          <p:nvPr>
            <p:ph type="pic" idx="1"/>
          </p:nvPr>
        </p:nvSpPr>
        <p:spPr>
          <a:xfrm>
            <a:off x="1792288" y="1600200"/>
            <a:ext cx="5486400" cy="413103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1792288" y="6248400"/>
            <a:ext cx="5486400" cy="45720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5" cstate="print"/>
          <a:srcRect/>
          <a:stretch>
            <a:fillRect/>
          </a:stretch>
        </a:blipFill>
        <a:effectLst/>
      </p:bgPr>
    </p:bg>
    <p:spTree>
      <p:nvGrpSpPr>
        <p:cNvPr id="1" name=""/>
        <p:cNvGrpSpPr/>
        <p:nvPr/>
      </p:nvGrpSpPr>
      <p:grpSpPr>
        <a:xfrm>
          <a:off x="0" y="0"/>
          <a:ext cx="0" cy="0"/>
          <a:chOff x="0" y="0"/>
          <a:chExt cx="0" cy="0"/>
        </a:xfrm>
      </p:grpSpPr>
      <p:sp>
        <p:nvSpPr>
          <p:cNvPr id="1035" name="Rectangle 11"/>
          <p:cNvSpPr>
            <a:spLocks noGrp="1" noChangeArrowheads="1"/>
          </p:cNvSpPr>
          <p:nvPr>
            <p:ph type="title"/>
          </p:nvPr>
        </p:nvSpPr>
        <p:spPr bwMode="auto">
          <a:xfrm>
            <a:off x="685800" y="1524000"/>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US" dirty="0" smtClean="0"/>
          </a:p>
        </p:txBody>
      </p:sp>
      <p:sp>
        <p:nvSpPr>
          <p:cNvPr id="1036" name="Rectangle 12"/>
          <p:cNvSpPr>
            <a:spLocks noGrp="1" noChangeArrowheads="1"/>
          </p:cNvSpPr>
          <p:nvPr>
            <p:ph type="body" idx="1"/>
          </p:nvPr>
        </p:nvSpPr>
        <p:spPr bwMode="auto">
          <a:xfrm>
            <a:off x="685800" y="2514600"/>
            <a:ext cx="7772400" cy="3962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smtClean="0"/>
          </a:p>
          <a:p>
            <a:pPr lvl="1"/>
            <a:endParaRPr lang="en-US" dirty="0" smtClean="0"/>
          </a:p>
          <a:p>
            <a:pPr lvl="2"/>
            <a:endParaRPr lang="en-US" dirty="0" smtClean="0"/>
          </a:p>
          <a:p>
            <a:pPr lvl="3"/>
            <a:endParaRPr lang="en-US" dirty="0"/>
          </a:p>
        </p:txBody>
      </p:sp>
      <p:sp>
        <p:nvSpPr>
          <p:cNvPr id="5" name="Rectangle 4"/>
          <p:cNvSpPr/>
          <p:nvPr userDrawn="1"/>
        </p:nvSpPr>
        <p:spPr>
          <a:xfrm>
            <a:off x="228600" y="304800"/>
            <a:ext cx="5562600" cy="533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37" name="Picture 13" descr="C:\Users\Ray Trygstad\Documents\Projects\ITM 588\IITlogoWhite.png"/>
          <p:cNvPicPr>
            <a:picLocks noChangeAspect="1" noChangeArrowheads="1"/>
          </p:cNvPicPr>
          <p:nvPr userDrawn="1"/>
        </p:nvPicPr>
        <p:blipFill>
          <a:blip r:embed="rId16" cstate="print"/>
          <a:srcRect/>
          <a:stretch>
            <a:fillRect/>
          </a:stretch>
        </p:blipFill>
        <p:spPr bwMode="auto">
          <a:xfrm>
            <a:off x="304800" y="228600"/>
            <a:ext cx="6172200" cy="632247"/>
          </a:xfrm>
          <a:prstGeom prst="rect">
            <a:avLst/>
          </a:prstGeom>
          <a:noFill/>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nodePh="1">
                                  <p:stCondLst>
                                    <p:cond delay="0"/>
                                  </p:stCondLst>
                                  <p:endCondLst>
                                    <p:cond evt="begin" delay="0">
                                      <p:tn val="5"/>
                                    </p:cond>
                                  </p:endCondLst>
                                  <p:childTnLst>
                                    <p:set>
                                      <p:cBhvr>
                                        <p:cTn id="6" dur="1" fill="hold">
                                          <p:stCondLst>
                                            <p:cond delay="0"/>
                                          </p:stCondLst>
                                        </p:cTn>
                                        <p:tgtEl>
                                          <p:spTgt spid="103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6" grpId="0" build="p" bldLvl="3"/>
    </p:bldLst>
  </p:timing>
  <p:hf sldNum="0" hdr="0" dt="0"/>
  <p:txStyles>
    <p:titleStyle>
      <a:lvl1pPr algn="l" rtl="0" eaLnBrk="1" fontAlgn="base" hangingPunct="1">
        <a:spcBef>
          <a:spcPct val="0"/>
        </a:spcBef>
        <a:spcAft>
          <a:spcPct val="0"/>
        </a:spcAft>
        <a:defRPr sz="3600">
          <a:solidFill>
            <a:srgbClr val="5F5F5F"/>
          </a:solidFill>
          <a:latin typeface="+mj-lt"/>
          <a:ea typeface="+mj-ea"/>
          <a:cs typeface="+mj-cs"/>
        </a:defRPr>
      </a:lvl1pPr>
      <a:lvl2pPr algn="l" rtl="0" eaLnBrk="1" fontAlgn="base" hangingPunct="1">
        <a:spcBef>
          <a:spcPct val="0"/>
        </a:spcBef>
        <a:spcAft>
          <a:spcPct val="0"/>
        </a:spcAft>
        <a:defRPr sz="3200">
          <a:solidFill>
            <a:srgbClr val="5F5F5F"/>
          </a:solidFill>
          <a:latin typeface="Futura Md BT" pitchFamily="34" charset="0"/>
        </a:defRPr>
      </a:lvl2pPr>
      <a:lvl3pPr algn="l" rtl="0" eaLnBrk="1" fontAlgn="base" hangingPunct="1">
        <a:spcBef>
          <a:spcPct val="0"/>
        </a:spcBef>
        <a:spcAft>
          <a:spcPct val="0"/>
        </a:spcAft>
        <a:defRPr sz="3200">
          <a:solidFill>
            <a:srgbClr val="5F5F5F"/>
          </a:solidFill>
          <a:latin typeface="Futura Md BT" pitchFamily="34" charset="0"/>
        </a:defRPr>
      </a:lvl3pPr>
      <a:lvl4pPr algn="l" rtl="0" eaLnBrk="1" fontAlgn="base" hangingPunct="1">
        <a:spcBef>
          <a:spcPct val="0"/>
        </a:spcBef>
        <a:spcAft>
          <a:spcPct val="0"/>
        </a:spcAft>
        <a:defRPr sz="3200">
          <a:solidFill>
            <a:srgbClr val="5F5F5F"/>
          </a:solidFill>
          <a:latin typeface="Futura Md BT" pitchFamily="34" charset="0"/>
        </a:defRPr>
      </a:lvl4pPr>
      <a:lvl5pPr algn="l" rtl="0" eaLnBrk="1" fontAlgn="base" hangingPunct="1">
        <a:spcBef>
          <a:spcPct val="0"/>
        </a:spcBef>
        <a:spcAft>
          <a:spcPct val="0"/>
        </a:spcAft>
        <a:defRPr sz="3200">
          <a:solidFill>
            <a:srgbClr val="5F5F5F"/>
          </a:solidFill>
          <a:latin typeface="Futura Md BT" pitchFamily="34" charset="0"/>
        </a:defRPr>
      </a:lvl5pPr>
      <a:lvl6pPr marL="457200" algn="l" rtl="0" eaLnBrk="1" fontAlgn="base" hangingPunct="1">
        <a:spcBef>
          <a:spcPct val="0"/>
        </a:spcBef>
        <a:spcAft>
          <a:spcPct val="0"/>
        </a:spcAft>
        <a:defRPr sz="3200">
          <a:solidFill>
            <a:srgbClr val="5F5F5F"/>
          </a:solidFill>
          <a:latin typeface="Futura Md BT" pitchFamily="34" charset="0"/>
        </a:defRPr>
      </a:lvl6pPr>
      <a:lvl7pPr marL="914400" algn="l" rtl="0" eaLnBrk="1" fontAlgn="base" hangingPunct="1">
        <a:spcBef>
          <a:spcPct val="0"/>
        </a:spcBef>
        <a:spcAft>
          <a:spcPct val="0"/>
        </a:spcAft>
        <a:defRPr sz="3200">
          <a:solidFill>
            <a:srgbClr val="5F5F5F"/>
          </a:solidFill>
          <a:latin typeface="Futura Md BT" pitchFamily="34" charset="0"/>
        </a:defRPr>
      </a:lvl7pPr>
      <a:lvl8pPr marL="1371600" algn="l" rtl="0" eaLnBrk="1" fontAlgn="base" hangingPunct="1">
        <a:spcBef>
          <a:spcPct val="0"/>
        </a:spcBef>
        <a:spcAft>
          <a:spcPct val="0"/>
        </a:spcAft>
        <a:defRPr sz="3200">
          <a:solidFill>
            <a:srgbClr val="5F5F5F"/>
          </a:solidFill>
          <a:latin typeface="Futura Md BT" pitchFamily="34" charset="0"/>
        </a:defRPr>
      </a:lvl8pPr>
      <a:lvl9pPr marL="1828800" algn="l" rtl="0" eaLnBrk="1" fontAlgn="base" hangingPunct="1">
        <a:spcBef>
          <a:spcPct val="0"/>
        </a:spcBef>
        <a:spcAft>
          <a:spcPct val="0"/>
        </a:spcAft>
        <a:defRPr sz="3200">
          <a:solidFill>
            <a:srgbClr val="5F5F5F"/>
          </a:solidFill>
          <a:latin typeface="Futura Md BT" pitchFamily="34" charset="0"/>
        </a:defRPr>
      </a:lvl9pPr>
    </p:titleStyle>
    <p:bodyStyle>
      <a:lvl1pPr marL="460375" indent="-460375" algn="l" rtl="0" eaLnBrk="1" fontAlgn="base" hangingPunct="1">
        <a:spcBef>
          <a:spcPct val="20000"/>
        </a:spcBef>
        <a:spcAft>
          <a:spcPct val="0"/>
        </a:spcAft>
        <a:buFont typeface="Arial" pitchFamily="34" charset="0"/>
        <a:buChar char="►"/>
        <a:defRPr sz="3200">
          <a:solidFill>
            <a:schemeClr val="tx1"/>
          </a:solidFill>
          <a:latin typeface="+mn-lt"/>
          <a:ea typeface="+mn-ea"/>
          <a:cs typeface="+mn-cs"/>
        </a:defRPr>
      </a:lvl1pPr>
      <a:lvl2pPr marL="796925" indent="-339725" algn="l" rtl="0" eaLnBrk="1" fontAlgn="base" hangingPunct="1">
        <a:spcBef>
          <a:spcPct val="20000"/>
        </a:spcBef>
        <a:spcAft>
          <a:spcPct val="0"/>
        </a:spcAft>
        <a:buFont typeface="Arial" pitchFamily="34" charset="0"/>
        <a:buChar char="■"/>
        <a:defRPr sz="2800">
          <a:solidFill>
            <a:schemeClr val="tx1"/>
          </a:solidFill>
          <a:latin typeface="+mn-lt"/>
        </a:defRPr>
      </a:lvl2pPr>
      <a:lvl3pPr marL="1200150" indent="-285750" algn="l" rtl="0" eaLnBrk="1" fontAlgn="base" hangingPunct="1">
        <a:spcBef>
          <a:spcPct val="20000"/>
        </a:spcBef>
        <a:spcAft>
          <a:spcPct val="0"/>
        </a:spcAft>
        <a:buFont typeface="Arial" pitchFamily="34" charset="0"/>
        <a:buChar char="●"/>
        <a:defRPr sz="2400">
          <a:solidFill>
            <a:schemeClr val="tx1"/>
          </a:solidFill>
          <a:latin typeface="+mn-lt"/>
        </a:defRPr>
      </a:lvl3pPr>
      <a:lvl4pPr marL="1660525" indent="-288925"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676401"/>
            <a:ext cx="7772400" cy="1447799"/>
          </a:xfrm>
        </p:spPr>
        <p:txBody>
          <a:bodyPr/>
          <a:lstStyle/>
          <a:p>
            <a:pPr algn="ctr"/>
            <a:r>
              <a:rPr lang="en-US" b="1" dirty="0" smtClean="0"/>
              <a:t>ITMD 536 Software Testing &amp; Maintenance</a:t>
            </a:r>
            <a:endParaRPr lang="en-US" b="1" dirty="0"/>
          </a:p>
        </p:txBody>
      </p:sp>
      <p:sp>
        <p:nvSpPr>
          <p:cNvPr id="3" name="Subtitle 2"/>
          <p:cNvSpPr>
            <a:spLocks noGrp="1"/>
          </p:cNvSpPr>
          <p:nvPr>
            <p:ph type="subTitle" idx="1"/>
          </p:nvPr>
        </p:nvSpPr>
        <p:spPr>
          <a:xfrm>
            <a:off x="685800" y="3352800"/>
            <a:ext cx="7620000" cy="2438400"/>
          </a:xfrm>
        </p:spPr>
        <p:txBody>
          <a:bodyPr/>
          <a:lstStyle/>
          <a:p>
            <a:r>
              <a:rPr lang="en-US" sz="4500" b="1" dirty="0" smtClean="0"/>
              <a:t>Chapter 5</a:t>
            </a:r>
            <a:br>
              <a:rPr lang="en-US" sz="4500" b="1" dirty="0" smtClean="0"/>
            </a:br>
            <a:r>
              <a:rPr lang="en-US" sz="4500" b="1" dirty="0" smtClean="0"/>
              <a:t>Test Management</a:t>
            </a:r>
          </a:p>
          <a:p>
            <a:endParaRPr lang="en-US" sz="4500" b="1" dirty="0"/>
          </a:p>
        </p:txBody>
      </p:sp>
    </p:spTree>
    <p:extLst>
      <p:ext uri="{BB962C8B-B14F-4D97-AF65-F5344CB8AC3E}">
        <p14:creationId xmlns:p14="http://schemas.microsoft.com/office/powerpoint/2010/main" val="39616164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7772400" cy="609600"/>
          </a:xfrm>
        </p:spPr>
        <p:txBody>
          <a:bodyPr/>
          <a:lstStyle/>
          <a:p>
            <a:r>
              <a:rPr lang="en-US" dirty="0" smtClean="0"/>
              <a:t>5.1.1 Independence Testing</a:t>
            </a:r>
            <a:endParaRPr lang="en-US" dirty="0"/>
          </a:p>
        </p:txBody>
      </p:sp>
      <p:sp>
        <p:nvSpPr>
          <p:cNvPr id="3" name="Content Placeholder 2"/>
          <p:cNvSpPr>
            <a:spLocks noGrp="1"/>
          </p:cNvSpPr>
          <p:nvPr>
            <p:ph idx="1"/>
          </p:nvPr>
        </p:nvSpPr>
        <p:spPr>
          <a:xfrm>
            <a:off x="685800" y="2133600"/>
            <a:ext cx="7772400" cy="4343400"/>
          </a:xfrm>
        </p:spPr>
        <p:txBody>
          <a:bodyPr/>
          <a:lstStyle/>
          <a:p>
            <a:r>
              <a:rPr lang="en-US" dirty="0" smtClean="0"/>
              <a:t>Benefits of Independence Testing:</a:t>
            </a:r>
          </a:p>
          <a:p>
            <a:r>
              <a:rPr lang="en-US" dirty="0" smtClean="0"/>
              <a:t>Find different defects than a tester working within a programming team or a tester who is by profession a programmer (developer).</a:t>
            </a:r>
          </a:p>
          <a:p>
            <a:r>
              <a:rPr lang="en-US" dirty="0" smtClean="0"/>
              <a:t>Find out hidden defects.</a:t>
            </a:r>
          </a:p>
          <a:p>
            <a:r>
              <a:rPr lang="en-US" dirty="0" smtClean="0"/>
              <a:t>Tester training, testing tools, test equipment and it’s a career path.</a:t>
            </a:r>
            <a:endParaRPr lang="en-US" dirty="0"/>
          </a:p>
        </p:txBody>
      </p:sp>
    </p:spTree>
    <p:extLst>
      <p:ext uri="{BB962C8B-B14F-4D97-AF65-F5344CB8AC3E}">
        <p14:creationId xmlns:p14="http://schemas.microsoft.com/office/powerpoint/2010/main" val="1298175438"/>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5.5.4 Trying it all together for risk management</a:t>
            </a:r>
            <a:endParaRPr lang="en-US" dirty="0"/>
          </a:p>
        </p:txBody>
      </p:sp>
      <p:sp>
        <p:nvSpPr>
          <p:cNvPr id="3" name="Content Placeholder 2"/>
          <p:cNvSpPr>
            <a:spLocks noGrp="1"/>
          </p:cNvSpPr>
          <p:nvPr>
            <p:ph idx="1"/>
          </p:nvPr>
        </p:nvSpPr>
        <p:spPr/>
        <p:txBody>
          <a:bodyPr/>
          <a:lstStyle/>
          <a:p>
            <a:r>
              <a:rPr lang="en-US" dirty="0" smtClean="0"/>
              <a:t>The first step is to assess or analyze risks early in the project. </a:t>
            </a:r>
          </a:p>
          <a:p>
            <a:r>
              <a:rPr lang="en-US" dirty="0" smtClean="0"/>
              <a:t>Risk analyzes are educated guesses.</a:t>
            </a:r>
          </a:p>
          <a:p>
            <a:r>
              <a:rPr lang="en-US" dirty="0" smtClean="0"/>
              <a:t>Plan to re-assess and adjust risks at regular intervals in the project and make appropriate curse corrections to the testing or the project itself. </a:t>
            </a:r>
            <a:endParaRPr lang="en-US" dirty="0"/>
          </a:p>
        </p:txBody>
      </p:sp>
    </p:spTree>
    <p:extLst>
      <p:ext uri="{BB962C8B-B14F-4D97-AF65-F5344CB8AC3E}">
        <p14:creationId xmlns:p14="http://schemas.microsoft.com/office/powerpoint/2010/main" val="2342975914"/>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7772400" cy="609600"/>
          </a:xfrm>
        </p:spPr>
        <p:txBody>
          <a:bodyPr/>
          <a:lstStyle/>
          <a:p>
            <a:r>
              <a:rPr lang="en-US" dirty="0" smtClean="0"/>
              <a:t>5.6 Incident Management </a:t>
            </a:r>
            <a:endParaRPr lang="en-US" dirty="0"/>
          </a:p>
        </p:txBody>
      </p:sp>
      <p:sp>
        <p:nvSpPr>
          <p:cNvPr id="3" name="Content Placeholder 2"/>
          <p:cNvSpPr>
            <a:spLocks noGrp="1"/>
          </p:cNvSpPr>
          <p:nvPr>
            <p:ph idx="1"/>
          </p:nvPr>
        </p:nvSpPr>
        <p:spPr>
          <a:xfrm>
            <a:off x="457200" y="2133600"/>
            <a:ext cx="8229600" cy="4572000"/>
          </a:xfrm>
        </p:spPr>
        <p:txBody>
          <a:bodyPr/>
          <a:lstStyle/>
          <a:p>
            <a:r>
              <a:rPr lang="en-US" b="1" dirty="0" smtClean="0"/>
              <a:t>Incident Management: </a:t>
            </a:r>
            <a:r>
              <a:rPr lang="en-US" dirty="0" smtClean="0"/>
              <a:t>The process of recognizing, investigating, taking actin and disposing of incidents. It involves logging incidents, classifying them and identifying the impact.</a:t>
            </a:r>
          </a:p>
          <a:p>
            <a:r>
              <a:rPr lang="en-US" dirty="0" smtClean="0"/>
              <a:t>One of the objectives of testing is to find defects, which reveals themselves as discrepancies between actual and expected results. </a:t>
            </a:r>
            <a:endParaRPr lang="en-US" dirty="0"/>
          </a:p>
        </p:txBody>
      </p:sp>
    </p:spTree>
    <p:extLst>
      <p:ext uri="{BB962C8B-B14F-4D97-AF65-F5344CB8AC3E}">
        <p14:creationId xmlns:p14="http://schemas.microsoft.com/office/powerpoint/2010/main" val="2367072967"/>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5.6.1 What are incident reports for and how do I write good ones?</a:t>
            </a:r>
            <a:endParaRPr lang="en-US" dirty="0"/>
          </a:p>
        </p:txBody>
      </p:sp>
      <p:sp>
        <p:nvSpPr>
          <p:cNvPr id="3" name="Content Placeholder 2"/>
          <p:cNvSpPr>
            <a:spLocks noGrp="1"/>
          </p:cNvSpPr>
          <p:nvPr>
            <p:ph idx="1"/>
          </p:nvPr>
        </p:nvSpPr>
        <p:spPr>
          <a:xfrm>
            <a:off x="381000" y="2667000"/>
            <a:ext cx="8458200" cy="4114800"/>
          </a:xfrm>
        </p:spPr>
        <p:txBody>
          <a:bodyPr/>
          <a:lstStyle/>
          <a:p>
            <a:r>
              <a:rPr lang="en-US" dirty="0" smtClean="0"/>
              <a:t>Major goals of testing is to find problems.</a:t>
            </a:r>
          </a:p>
          <a:p>
            <a:r>
              <a:rPr lang="en-US" dirty="0" smtClean="0"/>
              <a:t>They are also called incidents, bugs, defects, problems or issues.</a:t>
            </a:r>
          </a:p>
          <a:p>
            <a:r>
              <a:rPr lang="en-US" dirty="0" smtClean="0"/>
              <a:t>Other causes of incidents are misconfiguration or failure of test environment, corrupted test data, bed tests, invalid expected results and tester mistakes.</a:t>
            </a:r>
            <a:endParaRPr lang="en-US" dirty="0"/>
          </a:p>
        </p:txBody>
      </p:sp>
    </p:spTree>
    <p:extLst>
      <p:ext uri="{BB962C8B-B14F-4D97-AF65-F5344CB8AC3E}">
        <p14:creationId xmlns:p14="http://schemas.microsoft.com/office/powerpoint/2010/main" val="146467174"/>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5.6.1 What are incident reports for and how do I write good ones?</a:t>
            </a:r>
          </a:p>
        </p:txBody>
      </p:sp>
      <p:sp>
        <p:nvSpPr>
          <p:cNvPr id="3" name="Content Placeholder 2"/>
          <p:cNvSpPr>
            <a:spLocks noGrp="1"/>
          </p:cNvSpPr>
          <p:nvPr>
            <p:ph idx="1"/>
          </p:nvPr>
        </p:nvSpPr>
        <p:spPr>
          <a:xfrm>
            <a:off x="685800" y="2667000"/>
            <a:ext cx="7772400" cy="4038600"/>
          </a:xfrm>
        </p:spPr>
        <p:txBody>
          <a:bodyPr/>
          <a:lstStyle/>
          <a:p>
            <a:r>
              <a:rPr lang="en-US" b="1" dirty="0" smtClean="0"/>
              <a:t>Incident Logging: </a:t>
            </a:r>
            <a:r>
              <a:rPr lang="en-US" dirty="0" smtClean="0"/>
              <a:t>Recording the details of any incident that occurred, e.g. during testing.</a:t>
            </a:r>
          </a:p>
          <a:p>
            <a:r>
              <a:rPr lang="en-US" dirty="0" smtClean="0"/>
              <a:t>Defect report (bug report, problem report). A document reporting on any flaw in a component or system that can cause the component or system to fail to perform its required function. </a:t>
            </a:r>
            <a:endParaRPr lang="en-US" dirty="0"/>
          </a:p>
        </p:txBody>
      </p:sp>
    </p:spTree>
    <p:extLst>
      <p:ext uri="{BB962C8B-B14F-4D97-AF65-F5344CB8AC3E}">
        <p14:creationId xmlns:p14="http://schemas.microsoft.com/office/powerpoint/2010/main" val="1205793887"/>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5.6.1 What are incident reports for and how do I write good ones?</a:t>
            </a:r>
          </a:p>
        </p:txBody>
      </p:sp>
      <p:sp>
        <p:nvSpPr>
          <p:cNvPr id="3" name="Content Placeholder 2"/>
          <p:cNvSpPr>
            <a:spLocks noGrp="1"/>
          </p:cNvSpPr>
          <p:nvPr>
            <p:ph idx="1"/>
          </p:nvPr>
        </p:nvSpPr>
        <p:spPr>
          <a:xfrm>
            <a:off x="685800" y="2667000"/>
            <a:ext cx="7772400" cy="3962400"/>
          </a:xfrm>
        </p:spPr>
        <p:txBody>
          <a:bodyPr/>
          <a:lstStyle/>
          <a:p>
            <a:r>
              <a:rPr lang="en-US" b="1" dirty="0" smtClean="0"/>
              <a:t>Defect Detection Percentage (DDP): </a:t>
            </a:r>
            <a:r>
              <a:rPr lang="en-US" dirty="0" smtClean="0"/>
              <a:t>The number of defects found by a test phase, divided by the number found by that test phase and any other means afterwards.</a:t>
            </a:r>
          </a:p>
          <a:p>
            <a:endParaRPr lang="en-US" b="1" dirty="0"/>
          </a:p>
        </p:txBody>
      </p:sp>
      <p:pic>
        <p:nvPicPr>
          <p:cNvPr id="4" name="Picture 3"/>
          <p:cNvPicPr>
            <a:picLocks noChangeAspect="1"/>
          </p:cNvPicPr>
          <p:nvPr/>
        </p:nvPicPr>
        <p:blipFill>
          <a:blip r:embed="rId3"/>
          <a:stretch>
            <a:fillRect/>
          </a:stretch>
        </p:blipFill>
        <p:spPr>
          <a:xfrm>
            <a:off x="685800" y="5257800"/>
            <a:ext cx="7772400" cy="1495425"/>
          </a:xfrm>
          <a:prstGeom prst="rect">
            <a:avLst/>
          </a:prstGeom>
        </p:spPr>
      </p:pic>
    </p:spTree>
    <p:extLst>
      <p:ext uri="{BB962C8B-B14F-4D97-AF65-F5344CB8AC3E}">
        <p14:creationId xmlns:p14="http://schemas.microsoft.com/office/powerpoint/2010/main" val="584974376"/>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5.6.1 What are incident reports for and how do I write good ones?</a:t>
            </a:r>
          </a:p>
        </p:txBody>
      </p:sp>
      <p:sp>
        <p:nvSpPr>
          <p:cNvPr id="3" name="Content Placeholder 2"/>
          <p:cNvSpPr>
            <a:spLocks noGrp="1"/>
          </p:cNvSpPr>
          <p:nvPr>
            <p:ph idx="1"/>
          </p:nvPr>
        </p:nvSpPr>
        <p:spPr>
          <a:xfrm>
            <a:off x="457200" y="2667000"/>
            <a:ext cx="8001000" cy="3810000"/>
          </a:xfrm>
        </p:spPr>
        <p:txBody>
          <a:bodyPr/>
          <a:lstStyle/>
          <a:p>
            <a:r>
              <a:rPr lang="en-US" b="1" dirty="0" smtClean="0"/>
              <a:t>Incident Report: </a:t>
            </a:r>
            <a:r>
              <a:rPr lang="en-US" dirty="0" smtClean="0"/>
              <a:t>A document reporting on any event that occurred, e.g. during the testing, which requires investigation.</a:t>
            </a:r>
          </a:p>
          <a:p>
            <a:r>
              <a:rPr lang="en-US" dirty="0" smtClean="0"/>
              <a:t>Incident report contains a description of the misbehavior that was observed and classification of that misbehavior.</a:t>
            </a:r>
            <a:endParaRPr lang="en-US" dirty="0"/>
          </a:p>
        </p:txBody>
      </p:sp>
    </p:spTree>
    <p:extLst>
      <p:ext uri="{BB962C8B-B14F-4D97-AF65-F5344CB8AC3E}">
        <p14:creationId xmlns:p14="http://schemas.microsoft.com/office/powerpoint/2010/main" val="1935534665"/>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5.6.1 What are incident reports for and how do I write good ones?</a:t>
            </a:r>
          </a:p>
        </p:txBody>
      </p:sp>
      <p:sp>
        <p:nvSpPr>
          <p:cNvPr id="3" name="Content Placeholder 2"/>
          <p:cNvSpPr>
            <a:spLocks noGrp="1"/>
          </p:cNvSpPr>
          <p:nvPr>
            <p:ph idx="1"/>
          </p:nvPr>
        </p:nvSpPr>
        <p:spPr>
          <a:xfrm>
            <a:off x="685800" y="2667000"/>
            <a:ext cx="7772400" cy="3810000"/>
          </a:xfrm>
        </p:spPr>
        <p:txBody>
          <a:bodyPr/>
          <a:lstStyle/>
          <a:p>
            <a:r>
              <a:rPr lang="en-US" b="1" dirty="0" smtClean="0"/>
              <a:t>Priority: </a:t>
            </a:r>
            <a:r>
              <a:rPr lang="en-US" dirty="0" smtClean="0"/>
              <a:t>The level of (business) importance assigned to an item e.g. defect.</a:t>
            </a:r>
            <a:endParaRPr lang="en-US" b="1" dirty="0" smtClean="0"/>
          </a:p>
          <a:p>
            <a:r>
              <a:rPr lang="en-US" b="1" dirty="0" smtClean="0"/>
              <a:t>Severity: </a:t>
            </a:r>
            <a:r>
              <a:rPr lang="en-US" dirty="0" smtClean="0"/>
              <a:t>The degree of impact that a defect has on the development or operation of a component or system.</a:t>
            </a:r>
            <a:endParaRPr lang="en-US" b="1" dirty="0"/>
          </a:p>
        </p:txBody>
      </p:sp>
    </p:spTree>
    <p:extLst>
      <p:ext uri="{BB962C8B-B14F-4D97-AF65-F5344CB8AC3E}">
        <p14:creationId xmlns:p14="http://schemas.microsoft.com/office/powerpoint/2010/main" val="4142853162"/>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5.6.2 What goes on in an incident report?</a:t>
            </a:r>
            <a:endParaRPr lang="en-US" dirty="0"/>
          </a:p>
        </p:txBody>
      </p:sp>
      <p:sp>
        <p:nvSpPr>
          <p:cNvPr id="3" name="Content Placeholder 2"/>
          <p:cNvSpPr>
            <a:spLocks noGrp="1"/>
          </p:cNvSpPr>
          <p:nvPr>
            <p:ph idx="1"/>
          </p:nvPr>
        </p:nvSpPr>
        <p:spPr>
          <a:xfrm>
            <a:off x="685800" y="2667000"/>
            <a:ext cx="7772400" cy="4038600"/>
          </a:xfrm>
        </p:spPr>
        <p:txBody>
          <a:bodyPr/>
          <a:lstStyle/>
          <a:p>
            <a:r>
              <a:rPr lang="en-US" dirty="0" smtClean="0"/>
              <a:t>An incident report describes some situation, behavior or event that occurred during testing that requires further investigation.</a:t>
            </a:r>
          </a:p>
          <a:p>
            <a:r>
              <a:rPr lang="en-US" dirty="0" smtClean="0"/>
              <a:t>The programmer, when fixing the defect, can capture the root cause, the phase of introduction and the phase of removal.</a:t>
            </a:r>
            <a:endParaRPr lang="en-US" dirty="0"/>
          </a:p>
        </p:txBody>
      </p:sp>
    </p:spTree>
    <p:extLst>
      <p:ext uri="{BB962C8B-B14F-4D97-AF65-F5344CB8AC3E}">
        <p14:creationId xmlns:p14="http://schemas.microsoft.com/office/powerpoint/2010/main" val="120374469"/>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5.6.2 What goes on in an incident report?</a:t>
            </a:r>
          </a:p>
        </p:txBody>
      </p:sp>
      <p:sp>
        <p:nvSpPr>
          <p:cNvPr id="3" name="Content Placeholder 2"/>
          <p:cNvSpPr>
            <a:spLocks noGrp="1"/>
          </p:cNvSpPr>
          <p:nvPr>
            <p:ph idx="1"/>
          </p:nvPr>
        </p:nvSpPr>
        <p:spPr>
          <a:xfrm>
            <a:off x="685800" y="2819400"/>
            <a:ext cx="7772400" cy="3657600"/>
          </a:xfrm>
        </p:spPr>
        <p:txBody>
          <a:bodyPr/>
          <a:lstStyle/>
          <a:p>
            <a:r>
              <a:rPr lang="en-US" b="1" dirty="0" smtClean="0"/>
              <a:t>Root cause: </a:t>
            </a:r>
            <a:r>
              <a:rPr lang="en-US" dirty="0" smtClean="0"/>
              <a:t>A source of a defect such that if it is removed, the occurrence of the defect type is decreased or removed. </a:t>
            </a:r>
          </a:p>
          <a:p>
            <a:endParaRPr lang="en-US" b="1" dirty="0"/>
          </a:p>
        </p:txBody>
      </p:sp>
    </p:spTree>
    <p:extLst>
      <p:ext uri="{BB962C8B-B14F-4D97-AF65-F5344CB8AC3E}">
        <p14:creationId xmlns:p14="http://schemas.microsoft.com/office/powerpoint/2010/main" val="3470138656"/>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IEEE 829 Standard: Test Incident Report Template</a:t>
            </a:r>
            <a:endParaRPr lang="en-US" dirty="0"/>
          </a:p>
        </p:txBody>
      </p:sp>
      <p:sp>
        <p:nvSpPr>
          <p:cNvPr id="3" name="Content Placeholder 2"/>
          <p:cNvSpPr>
            <a:spLocks noGrp="1"/>
          </p:cNvSpPr>
          <p:nvPr>
            <p:ph sz="half" idx="1"/>
          </p:nvPr>
        </p:nvSpPr>
        <p:spPr>
          <a:xfrm>
            <a:off x="685800" y="2667000"/>
            <a:ext cx="3810000" cy="4038600"/>
          </a:xfrm>
        </p:spPr>
        <p:txBody>
          <a:bodyPr/>
          <a:lstStyle/>
          <a:p>
            <a:r>
              <a:rPr lang="en-US" dirty="0" smtClean="0"/>
              <a:t>Test incident report identifier</a:t>
            </a:r>
          </a:p>
          <a:p>
            <a:r>
              <a:rPr lang="en-US" dirty="0" smtClean="0"/>
              <a:t>Summary</a:t>
            </a:r>
          </a:p>
          <a:p>
            <a:r>
              <a:rPr lang="en-US" dirty="0" smtClean="0"/>
              <a:t>Incident description (inputs, expected results, actual results, anomalies).</a:t>
            </a:r>
            <a:endParaRPr lang="en-US" dirty="0"/>
          </a:p>
        </p:txBody>
      </p:sp>
      <p:sp>
        <p:nvSpPr>
          <p:cNvPr id="4" name="Content Placeholder 3"/>
          <p:cNvSpPr>
            <a:spLocks noGrp="1"/>
          </p:cNvSpPr>
          <p:nvPr>
            <p:ph sz="half" idx="2"/>
          </p:nvPr>
        </p:nvSpPr>
        <p:spPr>
          <a:xfrm>
            <a:off x="4648200" y="2667000"/>
            <a:ext cx="3810000" cy="4038600"/>
          </a:xfrm>
        </p:spPr>
        <p:txBody>
          <a:bodyPr/>
          <a:lstStyle/>
          <a:p>
            <a:r>
              <a:rPr lang="en-US" dirty="0" smtClean="0"/>
              <a:t>Date and time, produce step, environment, attempts, to repeat, testers and observers)</a:t>
            </a:r>
          </a:p>
          <a:p>
            <a:r>
              <a:rPr lang="en-US" dirty="0" smtClean="0"/>
              <a:t>Impact</a:t>
            </a:r>
            <a:endParaRPr lang="en-US" dirty="0"/>
          </a:p>
        </p:txBody>
      </p:sp>
    </p:spTree>
    <p:extLst>
      <p:ext uri="{BB962C8B-B14F-4D97-AF65-F5344CB8AC3E}">
        <p14:creationId xmlns:p14="http://schemas.microsoft.com/office/powerpoint/2010/main" val="19112230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7772400" cy="609600"/>
          </a:xfrm>
        </p:spPr>
        <p:txBody>
          <a:bodyPr/>
          <a:lstStyle/>
          <a:p>
            <a:r>
              <a:rPr lang="en-US" dirty="0"/>
              <a:t>5.1.1 Independence Testing</a:t>
            </a:r>
          </a:p>
        </p:txBody>
      </p:sp>
      <p:sp>
        <p:nvSpPr>
          <p:cNvPr id="3" name="Content Placeholder 2"/>
          <p:cNvSpPr>
            <a:spLocks noGrp="1"/>
          </p:cNvSpPr>
          <p:nvPr>
            <p:ph idx="1"/>
          </p:nvPr>
        </p:nvSpPr>
        <p:spPr>
          <a:xfrm>
            <a:off x="685800" y="2133600"/>
            <a:ext cx="7772400" cy="4343400"/>
          </a:xfrm>
        </p:spPr>
        <p:txBody>
          <a:bodyPr/>
          <a:lstStyle/>
          <a:p>
            <a:r>
              <a:rPr lang="en-US" dirty="0" smtClean="0"/>
              <a:t>Risks as for Independent Testing:</a:t>
            </a:r>
          </a:p>
          <a:p>
            <a:r>
              <a:rPr lang="en-US" dirty="0" smtClean="0"/>
              <a:t>Independent testers get isolated from the programmers, the designers etc.</a:t>
            </a:r>
          </a:p>
          <a:p>
            <a:r>
              <a:rPr lang="en-US" dirty="0" smtClean="0"/>
              <a:t>Independ testers put more focus on defects and often refuses to accept the business prioritization of defects.</a:t>
            </a:r>
          </a:p>
          <a:p>
            <a:r>
              <a:rPr lang="en-US" dirty="0" smtClean="0"/>
              <a:t>This creates communication issues between testers and developers.</a:t>
            </a:r>
            <a:br>
              <a:rPr lang="en-US" dirty="0" smtClean="0"/>
            </a:br>
            <a:endParaRPr lang="en-US" dirty="0"/>
          </a:p>
        </p:txBody>
      </p:sp>
    </p:spTree>
    <p:extLst>
      <p:ext uri="{BB962C8B-B14F-4D97-AF65-F5344CB8AC3E}">
        <p14:creationId xmlns:p14="http://schemas.microsoft.com/office/powerpoint/2010/main" val="18694749"/>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5.6.3 What happens to incident reports after you file them?</a:t>
            </a:r>
            <a:endParaRPr lang="en-US" dirty="0"/>
          </a:p>
        </p:txBody>
      </p:sp>
      <p:sp>
        <p:nvSpPr>
          <p:cNvPr id="3" name="Content Placeholder 2"/>
          <p:cNvSpPr>
            <a:spLocks noGrp="1"/>
          </p:cNvSpPr>
          <p:nvPr>
            <p:ph idx="1"/>
          </p:nvPr>
        </p:nvSpPr>
        <p:spPr>
          <a:xfrm>
            <a:off x="685800" y="2667000"/>
            <a:ext cx="7772400" cy="3810000"/>
          </a:xfrm>
        </p:spPr>
        <p:txBody>
          <a:bodyPr/>
          <a:lstStyle/>
          <a:p>
            <a:r>
              <a:rPr lang="en-US" dirty="0" smtClean="0"/>
              <a:t>All incident reports move through a series of clearly identified states after being reported.</a:t>
            </a:r>
          </a:p>
          <a:p>
            <a:r>
              <a:rPr lang="en-US" dirty="0" smtClean="0"/>
              <a:t>Reported incident goes to developer and gets it fixed</a:t>
            </a:r>
          </a:p>
          <a:p>
            <a:r>
              <a:rPr lang="en-US" dirty="0" smtClean="0"/>
              <a:t>Fixed incident comes back to the tester for retesting</a:t>
            </a:r>
          </a:p>
          <a:p>
            <a:endParaRPr lang="en-US" dirty="0"/>
          </a:p>
        </p:txBody>
      </p:sp>
    </p:spTree>
    <p:extLst>
      <p:ext uri="{BB962C8B-B14F-4D97-AF65-F5344CB8AC3E}">
        <p14:creationId xmlns:p14="http://schemas.microsoft.com/office/powerpoint/2010/main" val="692517062"/>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5.6.3 What happens to incident reports after you file them?</a:t>
            </a:r>
          </a:p>
        </p:txBody>
      </p:sp>
      <p:sp>
        <p:nvSpPr>
          <p:cNvPr id="3" name="Content Placeholder 2"/>
          <p:cNvSpPr>
            <a:spLocks noGrp="1"/>
          </p:cNvSpPr>
          <p:nvPr>
            <p:ph idx="1"/>
          </p:nvPr>
        </p:nvSpPr>
        <p:spPr>
          <a:xfrm>
            <a:off x="685800" y="2819400"/>
            <a:ext cx="7772400" cy="3657600"/>
          </a:xfrm>
        </p:spPr>
        <p:txBody>
          <a:bodyPr/>
          <a:lstStyle/>
          <a:p>
            <a:r>
              <a:rPr lang="en-US" dirty="0" smtClean="0"/>
              <a:t>Fixed incident will be closed</a:t>
            </a:r>
          </a:p>
          <a:p>
            <a:r>
              <a:rPr lang="en-US" dirty="0" smtClean="0"/>
              <a:t>If the incident fail again during retesting goes back to the programmer</a:t>
            </a:r>
          </a:p>
          <a:p>
            <a:r>
              <a:rPr lang="en-US" dirty="0" smtClean="0"/>
              <a:t>Until the incident is fixed the it goes back to the programmer or </a:t>
            </a:r>
          </a:p>
        </p:txBody>
      </p:sp>
    </p:spTree>
    <p:extLst>
      <p:ext uri="{BB962C8B-B14F-4D97-AF65-F5344CB8AC3E}">
        <p14:creationId xmlns:p14="http://schemas.microsoft.com/office/powerpoint/2010/main" val="4209586783"/>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5.6.3 What happens to incident reports after you file them?</a:t>
            </a:r>
          </a:p>
        </p:txBody>
      </p:sp>
      <p:sp>
        <p:nvSpPr>
          <p:cNvPr id="3" name="Content Placeholder 2"/>
          <p:cNvSpPr>
            <a:spLocks noGrp="1"/>
          </p:cNvSpPr>
          <p:nvPr>
            <p:ph idx="1"/>
          </p:nvPr>
        </p:nvSpPr>
        <p:spPr>
          <a:xfrm>
            <a:off x="685800" y="2667000"/>
            <a:ext cx="7772400" cy="3810000"/>
          </a:xfrm>
        </p:spPr>
        <p:txBody>
          <a:bodyPr/>
          <a:lstStyle/>
          <a:p>
            <a:r>
              <a:rPr lang="en-US" dirty="0" smtClean="0"/>
              <a:t>If the management and stakeholders decides to postpone or not to fix this </a:t>
            </a:r>
            <a:r>
              <a:rPr lang="en-US" dirty="0"/>
              <a:t>incident </a:t>
            </a:r>
            <a:r>
              <a:rPr lang="en-US" dirty="0" smtClean="0"/>
              <a:t>and they want to move </a:t>
            </a:r>
            <a:r>
              <a:rPr lang="en-US" dirty="0"/>
              <a:t>on with the </a:t>
            </a:r>
            <a:r>
              <a:rPr lang="en-US" dirty="0" smtClean="0"/>
              <a:t>project.</a:t>
            </a:r>
          </a:p>
          <a:p>
            <a:r>
              <a:rPr lang="en-US" dirty="0" smtClean="0"/>
              <a:t>The incident is not fixed but it is documented for the future release.</a:t>
            </a:r>
            <a:endParaRPr lang="en-US" dirty="0"/>
          </a:p>
          <a:p>
            <a:endParaRPr lang="en-US" dirty="0"/>
          </a:p>
        </p:txBody>
      </p:sp>
    </p:spTree>
    <p:extLst>
      <p:ext uri="{BB962C8B-B14F-4D97-AF65-F5344CB8AC3E}">
        <p14:creationId xmlns:p14="http://schemas.microsoft.com/office/powerpoint/2010/main" val="1269761368"/>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533400" y="1524000"/>
            <a:ext cx="8077200" cy="5105400"/>
          </a:xfrm>
          <a:prstGeom prst="rect">
            <a:avLst/>
          </a:prstGeom>
        </p:spPr>
      </p:pic>
    </p:spTree>
    <p:extLst>
      <p:ext uri="{BB962C8B-B14F-4D97-AF65-F5344CB8AC3E}">
        <p14:creationId xmlns:p14="http://schemas.microsoft.com/office/powerpoint/2010/main" val="4139824985"/>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219200"/>
            <a:ext cx="7772400" cy="685800"/>
          </a:xfrm>
        </p:spPr>
        <p:txBody>
          <a:bodyPr/>
          <a:lstStyle/>
          <a:p>
            <a:r>
              <a:rPr lang="en-US" dirty="0" smtClean="0"/>
              <a:t>05 Test Management </a:t>
            </a:r>
            <a:r>
              <a:rPr lang="en-US" dirty="0" smtClean="0"/>
              <a:t>Questions-1</a:t>
            </a:r>
            <a:endParaRPr lang="en-US" dirty="0"/>
          </a:p>
        </p:txBody>
      </p:sp>
      <p:sp>
        <p:nvSpPr>
          <p:cNvPr id="3" name="Content Placeholder 2"/>
          <p:cNvSpPr>
            <a:spLocks noGrp="1"/>
          </p:cNvSpPr>
          <p:nvPr>
            <p:ph idx="1"/>
          </p:nvPr>
        </p:nvSpPr>
        <p:spPr>
          <a:xfrm>
            <a:off x="152400" y="1905000"/>
            <a:ext cx="8839200" cy="4800600"/>
          </a:xfrm>
        </p:spPr>
        <p:txBody>
          <a:bodyPr/>
          <a:lstStyle/>
          <a:p>
            <a:pPr marL="0" indent="0">
              <a:buNone/>
            </a:pPr>
            <a:r>
              <a:rPr lang="en-US" dirty="0" smtClean="0"/>
              <a:t>1</a:t>
            </a:r>
            <a:r>
              <a:rPr lang="en-US" dirty="0" smtClean="0"/>
              <a:t>. Why is independent testing important?</a:t>
            </a:r>
          </a:p>
          <a:p>
            <a:pPr marL="0" indent="0">
              <a:buNone/>
            </a:pPr>
            <a:r>
              <a:rPr lang="en-US" dirty="0" smtClean="0"/>
              <a:t>a. Independent testing is usually cheaper than testing your own work.</a:t>
            </a:r>
          </a:p>
          <a:p>
            <a:pPr marL="0" indent="0">
              <a:buNone/>
            </a:pPr>
            <a:r>
              <a:rPr lang="en-US" dirty="0" smtClean="0"/>
              <a:t>b. Independent testing is more effective at finding defects.</a:t>
            </a:r>
          </a:p>
          <a:p>
            <a:pPr marL="0" indent="0">
              <a:buNone/>
            </a:pPr>
            <a:r>
              <a:rPr lang="en-US" dirty="0" smtClean="0"/>
              <a:t>c. Independent testers should determine the processes and methodologies used</a:t>
            </a:r>
            <a:r>
              <a:rPr lang="en-US" dirty="0" smtClean="0"/>
              <a:t>.</a:t>
            </a:r>
          </a:p>
          <a:p>
            <a:pPr marL="0" indent="0">
              <a:buNone/>
            </a:pPr>
            <a:r>
              <a:rPr lang="en-US" dirty="0"/>
              <a:t>d. Independent testers are dispassionate about whether the project succeeds or fails.</a:t>
            </a:r>
          </a:p>
          <a:p>
            <a:pPr marL="0" indent="0">
              <a:buNone/>
            </a:pPr>
            <a:endParaRPr lang="en-US" dirty="0"/>
          </a:p>
        </p:txBody>
      </p:sp>
    </p:spTree>
    <p:extLst>
      <p:ext uri="{BB962C8B-B14F-4D97-AF65-F5344CB8AC3E}">
        <p14:creationId xmlns:p14="http://schemas.microsoft.com/office/powerpoint/2010/main" val="2959856030"/>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295400"/>
            <a:ext cx="8305800" cy="685800"/>
          </a:xfrm>
        </p:spPr>
        <p:txBody>
          <a:bodyPr/>
          <a:lstStyle/>
          <a:p>
            <a:r>
              <a:rPr lang="en-US" dirty="0"/>
              <a:t>05 Test Management </a:t>
            </a:r>
            <a:r>
              <a:rPr lang="en-US" dirty="0" smtClean="0"/>
              <a:t>Questions-2</a:t>
            </a:r>
            <a:endParaRPr lang="en-US" dirty="0"/>
          </a:p>
        </p:txBody>
      </p:sp>
      <p:sp>
        <p:nvSpPr>
          <p:cNvPr id="3" name="Content Placeholder 2"/>
          <p:cNvSpPr>
            <a:spLocks noGrp="1"/>
          </p:cNvSpPr>
          <p:nvPr>
            <p:ph idx="1"/>
          </p:nvPr>
        </p:nvSpPr>
        <p:spPr>
          <a:xfrm>
            <a:off x="152400" y="1981200"/>
            <a:ext cx="8763000" cy="4648200"/>
          </a:xfrm>
        </p:spPr>
        <p:txBody>
          <a:bodyPr/>
          <a:lstStyle/>
          <a:p>
            <a:pPr marL="0" indent="0">
              <a:buNone/>
            </a:pPr>
            <a:r>
              <a:rPr lang="en-US" dirty="0" smtClean="0"/>
              <a:t>2. Which of the following is among the typical tasks of a test leader?</a:t>
            </a:r>
          </a:p>
          <a:p>
            <a:pPr marL="0" indent="0">
              <a:buNone/>
            </a:pPr>
            <a:r>
              <a:rPr lang="en-US" dirty="0" smtClean="0"/>
              <a:t>a. Develop system requirements, design specifications and usage models.</a:t>
            </a:r>
          </a:p>
          <a:p>
            <a:pPr marL="0" indent="0">
              <a:buNone/>
            </a:pPr>
            <a:r>
              <a:rPr lang="en-US" dirty="0" smtClean="0"/>
              <a:t>b. Handle all test automation duties.</a:t>
            </a:r>
          </a:p>
          <a:p>
            <a:pPr marL="0" indent="0">
              <a:buNone/>
            </a:pPr>
            <a:r>
              <a:rPr lang="en-US" dirty="0" smtClean="0"/>
              <a:t>c. Keep tests and test coverage hidden from programmers.</a:t>
            </a:r>
          </a:p>
          <a:p>
            <a:pPr marL="0" indent="0">
              <a:buNone/>
            </a:pPr>
            <a:r>
              <a:rPr lang="en-US" dirty="0" smtClean="0"/>
              <a:t>d. Gather and report test progress metrics.</a:t>
            </a:r>
          </a:p>
          <a:p>
            <a:pPr marL="0" indent="0">
              <a:buNone/>
            </a:pPr>
            <a:endParaRPr lang="en-US" dirty="0"/>
          </a:p>
        </p:txBody>
      </p:sp>
    </p:spTree>
    <p:extLst>
      <p:ext uri="{BB962C8B-B14F-4D97-AF65-F5344CB8AC3E}">
        <p14:creationId xmlns:p14="http://schemas.microsoft.com/office/powerpoint/2010/main" val="2873310854"/>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143000"/>
            <a:ext cx="8077200" cy="914400"/>
          </a:xfrm>
        </p:spPr>
        <p:txBody>
          <a:bodyPr/>
          <a:lstStyle/>
          <a:p>
            <a:r>
              <a:rPr lang="en-US" dirty="0"/>
              <a:t>05 Test Management </a:t>
            </a:r>
            <a:r>
              <a:rPr lang="en-US" dirty="0" smtClean="0"/>
              <a:t>Questions-3</a:t>
            </a:r>
            <a:endParaRPr lang="en-US" dirty="0"/>
          </a:p>
        </p:txBody>
      </p:sp>
      <p:sp>
        <p:nvSpPr>
          <p:cNvPr id="3" name="Content Placeholder 2"/>
          <p:cNvSpPr>
            <a:spLocks noGrp="1"/>
          </p:cNvSpPr>
          <p:nvPr>
            <p:ph idx="1"/>
          </p:nvPr>
        </p:nvSpPr>
        <p:spPr>
          <a:xfrm>
            <a:off x="228600" y="2057400"/>
            <a:ext cx="8686800" cy="4648200"/>
          </a:xfrm>
        </p:spPr>
        <p:txBody>
          <a:bodyPr/>
          <a:lstStyle/>
          <a:p>
            <a:pPr marL="0" indent="0">
              <a:spcBef>
                <a:spcPts val="0"/>
              </a:spcBef>
              <a:buNone/>
            </a:pPr>
            <a:r>
              <a:rPr lang="en-US" sz="3000" dirty="0" smtClean="0"/>
              <a:t>3. According to the ISTQB Glossary, what do we mean when we call someone a test manager</a:t>
            </a:r>
          </a:p>
          <a:p>
            <a:pPr marL="0" indent="0">
              <a:spcBef>
                <a:spcPts val="0"/>
              </a:spcBef>
              <a:buNone/>
            </a:pPr>
            <a:r>
              <a:rPr lang="en-US" sz="3000" dirty="0" smtClean="0"/>
              <a:t>a. A test manager manages a collection of test leaders.</a:t>
            </a:r>
          </a:p>
          <a:p>
            <a:pPr marL="0" indent="0">
              <a:spcBef>
                <a:spcPts val="0"/>
              </a:spcBef>
              <a:buNone/>
            </a:pPr>
            <a:r>
              <a:rPr lang="en-US" sz="3000" dirty="0" smtClean="0"/>
              <a:t>b. A test manager is the leader of a test team or teams</a:t>
            </a:r>
            <a:r>
              <a:rPr lang="en-US" sz="3000" dirty="0" smtClean="0"/>
              <a:t>.</a:t>
            </a:r>
          </a:p>
          <a:p>
            <a:pPr marL="0" indent="0">
              <a:spcBef>
                <a:spcPts val="0"/>
              </a:spcBef>
              <a:buNone/>
            </a:pPr>
            <a:r>
              <a:rPr lang="en-US" sz="3000" dirty="0"/>
              <a:t>c. A test manager gets paid more than a test leader.</a:t>
            </a:r>
          </a:p>
          <a:p>
            <a:pPr marL="0" indent="0">
              <a:spcBef>
                <a:spcPts val="0"/>
              </a:spcBef>
              <a:buNone/>
            </a:pPr>
            <a:r>
              <a:rPr lang="en-US" sz="3000" dirty="0"/>
              <a:t>d. A test manager reports to a test leader.</a:t>
            </a:r>
          </a:p>
          <a:p>
            <a:pPr marL="0" indent="0">
              <a:buNone/>
            </a:pPr>
            <a:endParaRPr lang="en-US" dirty="0"/>
          </a:p>
        </p:txBody>
      </p:sp>
    </p:spTree>
    <p:extLst>
      <p:ext uri="{BB962C8B-B14F-4D97-AF65-F5344CB8AC3E}">
        <p14:creationId xmlns:p14="http://schemas.microsoft.com/office/powerpoint/2010/main" val="3627455424"/>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7772400" cy="685800"/>
          </a:xfrm>
        </p:spPr>
        <p:txBody>
          <a:bodyPr/>
          <a:lstStyle/>
          <a:p>
            <a:r>
              <a:rPr lang="en-US" dirty="0"/>
              <a:t>05 Test Management </a:t>
            </a:r>
            <a:r>
              <a:rPr lang="en-US" dirty="0" smtClean="0"/>
              <a:t>Questions-4</a:t>
            </a:r>
            <a:endParaRPr lang="en-US" dirty="0"/>
          </a:p>
        </p:txBody>
      </p:sp>
      <p:sp>
        <p:nvSpPr>
          <p:cNvPr id="3" name="Content Placeholder 2"/>
          <p:cNvSpPr>
            <a:spLocks noGrp="1"/>
          </p:cNvSpPr>
          <p:nvPr>
            <p:ph idx="1"/>
          </p:nvPr>
        </p:nvSpPr>
        <p:spPr>
          <a:xfrm>
            <a:off x="228600" y="2209800"/>
            <a:ext cx="8610600" cy="4343400"/>
          </a:xfrm>
        </p:spPr>
        <p:txBody>
          <a:bodyPr/>
          <a:lstStyle/>
          <a:p>
            <a:pPr marL="0" indent="0">
              <a:buNone/>
            </a:pPr>
            <a:r>
              <a:rPr lang="en-US" dirty="0" smtClean="0"/>
              <a:t>4. What is primary difference between the test plan, and the test design specification, procedure specification?</a:t>
            </a:r>
          </a:p>
          <a:p>
            <a:pPr marL="0" indent="0">
              <a:buNone/>
            </a:pPr>
            <a:r>
              <a:rPr lang="en-US" dirty="0" smtClean="0"/>
              <a:t>a. The </a:t>
            </a:r>
            <a:r>
              <a:rPr lang="en-US" dirty="0" smtClean="0"/>
              <a:t>test plan describes one or more levels of testing, the test design specification identifies the associated high-level test cases and a test procedures specification describes the actions for executing a test</a:t>
            </a:r>
            <a:r>
              <a:rPr lang="en-US" dirty="0" smtClean="0"/>
              <a:t>.</a:t>
            </a:r>
          </a:p>
          <a:p>
            <a:pPr marL="0" indent="0">
              <a:buNone/>
            </a:pPr>
            <a:endParaRPr lang="en-US" dirty="0"/>
          </a:p>
        </p:txBody>
      </p:sp>
    </p:spTree>
    <p:extLst>
      <p:ext uri="{BB962C8B-B14F-4D97-AF65-F5344CB8AC3E}">
        <p14:creationId xmlns:p14="http://schemas.microsoft.com/office/powerpoint/2010/main" val="3158388242"/>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7772400" cy="533400"/>
          </a:xfrm>
        </p:spPr>
        <p:txBody>
          <a:bodyPr/>
          <a:lstStyle/>
          <a:p>
            <a:r>
              <a:rPr lang="en-US" dirty="0"/>
              <a:t>05 Test Management Questions-4</a:t>
            </a:r>
            <a:endParaRPr lang="en-US" dirty="0"/>
          </a:p>
        </p:txBody>
      </p:sp>
      <p:sp>
        <p:nvSpPr>
          <p:cNvPr id="3" name="Content Placeholder 2"/>
          <p:cNvSpPr>
            <a:spLocks noGrp="1"/>
          </p:cNvSpPr>
          <p:nvPr>
            <p:ph idx="1"/>
          </p:nvPr>
        </p:nvSpPr>
        <p:spPr>
          <a:xfrm>
            <a:off x="304800" y="2057400"/>
            <a:ext cx="8382000" cy="4419600"/>
          </a:xfrm>
        </p:spPr>
        <p:txBody>
          <a:bodyPr/>
          <a:lstStyle/>
          <a:p>
            <a:pPr marL="0" indent="0">
              <a:buNone/>
            </a:pPr>
            <a:r>
              <a:rPr lang="en-US" dirty="0" smtClean="0"/>
              <a:t>b. The test plan is for managers, the test design specification is for programmers and the test procedure specification is for testers who are automating tests.</a:t>
            </a:r>
          </a:p>
          <a:p>
            <a:pPr marL="0" indent="0">
              <a:buNone/>
            </a:pPr>
            <a:r>
              <a:rPr lang="en-US" dirty="0" smtClean="0"/>
              <a:t>c. The test plan is the least through, the test procedure specification is the most through and the test design specification is midway between the two.</a:t>
            </a:r>
          </a:p>
          <a:p>
            <a:endParaRPr lang="en-US" dirty="0"/>
          </a:p>
        </p:txBody>
      </p:sp>
    </p:spTree>
    <p:extLst>
      <p:ext uri="{BB962C8B-B14F-4D97-AF65-F5344CB8AC3E}">
        <p14:creationId xmlns:p14="http://schemas.microsoft.com/office/powerpoint/2010/main" val="4090442122"/>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05 Test Management Questions-4</a:t>
            </a:r>
            <a:endParaRPr lang="en-US" dirty="0"/>
          </a:p>
        </p:txBody>
      </p:sp>
      <p:sp>
        <p:nvSpPr>
          <p:cNvPr id="3" name="Content Placeholder 2"/>
          <p:cNvSpPr>
            <a:spLocks noGrp="1"/>
          </p:cNvSpPr>
          <p:nvPr>
            <p:ph idx="1"/>
          </p:nvPr>
        </p:nvSpPr>
        <p:spPr/>
        <p:txBody>
          <a:bodyPr/>
          <a:lstStyle/>
          <a:p>
            <a:pPr marL="0" indent="0">
              <a:buNone/>
            </a:pPr>
            <a:r>
              <a:rPr lang="en-US" dirty="0" smtClean="0"/>
              <a:t>d. The test plan is finished in the first third of the project, the test design specification is finished in the project and the test procedure specification is finished in the last third of the project.</a:t>
            </a:r>
            <a:endParaRPr lang="en-US" dirty="0"/>
          </a:p>
        </p:txBody>
      </p:sp>
    </p:spTree>
    <p:extLst>
      <p:ext uri="{BB962C8B-B14F-4D97-AF65-F5344CB8AC3E}">
        <p14:creationId xmlns:p14="http://schemas.microsoft.com/office/powerpoint/2010/main" val="5267072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5.1.1 Integrated Testing</a:t>
            </a:r>
            <a:endParaRPr lang="en-US" dirty="0"/>
          </a:p>
        </p:txBody>
      </p:sp>
      <p:sp>
        <p:nvSpPr>
          <p:cNvPr id="3" name="Content Placeholder 2"/>
          <p:cNvSpPr>
            <a:spLocks noGrp="1"/>
          </p:cNvSpPr>
          <p:nvPr>
            <p:ph idx="1"/>
          </p:nvPr>
        </p:nvSpPr>
        <p:spPr/>
        <p:txBody>
          <a:bodyPr/>
          <a:lstStyle/>
          <a:p>
            <a:r>
              <a:rPr lang="en-US" dirty="0" smtClean="0"/>
              <a:t>Integrated testing is the test manager manages the risks well with the independent testers.</a:t>
            </a:r>
          </a:p>
          <a:p>
            <a:r>
              <a:rPr lang="en-US" dirty="0" smtClean="0"/>
              <a:t>It is better to have independence in later levels of testing such as at (integration test, system test and acceptance test).</a:t>
            </a:r>
            <a:endParaRPr lang="en-US" dirty="0"/>
          </a:p>
        </p:txBody>
      </p:sp>
    </p:spTree>
    <p:extLst>
      <p:ext uri="{BB962C8B-B14F-4D97-AF65-F5344CB8AC3E}">
        <p14:creationId xmlns:p14="http://schemas.microsoft.com/office/powerpoint/2010/main" val="3160770005"/>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143000"/>
            <a:ext cx="7772400" cy="838200"/>
          </a:xfrm>
        </p:spPr>
        <p:txBody>
          <a:bodyPr/>
          <a:lstStyle/>
          <a:p>
            <a:r>
              <a:rPr lang="en-US" dirty="0"/>
              <a:t>05 Test Management </a:t>
            </a:r>
            <a:r>
              <a:rPr lang="en-US" dirty="0" smtClean="0"/>
              <a:t>Questions-5</a:t>
            </a:r>
            <a:endParaRPr lang="en-US" dirty="0"/>
          </a:p>
        </p:txBody>
      </p:sp>
      <p:sp>
        <p:nvSpPr>
          <p:cNvPr id="3" name="Content Placeholder 2"/>
          <p:cNvSpPr>
            <a:spLocks noGrp="1"/>
          </p:cNvSpPr>
          <p:nvPr>
            <p:ph idx="1"/>
          </p:nvPr>
        </p:nvSpPr>
        <p:spPr>
          <a:xfrm>
            <a:off x="304800" y="1981200"/>
            <a:ext cx="8610600" cy="4648200"/>
          </a:xfrm>
        </p:spPr>
        <p:txBody>
          <a:bodyPr/>
          <a:lstStyle/>
          <a:p>
            <a:pPr marL="0" indent="0">
              <a:spcBef>
                <a:spcPts val="0"/>
              </a:spcBef>
              <a:buNone/>
            </a:pPr>
            <a:r>
              <a:rPr lang="en-US" sz="3000" dirty="0" smtClean="0"/>
              <a:t>5. Which of the following factors is an influence on the test effort involved in most projects?</a:t>
            </a:r>
          </a:p>
          <a:p>
            <a:pPr marL="0" indent="0">
              <a:spcBef>
                <a:spcPts val="0"/>
              </a:spcBef>
              <a:buNone/>
            </a:pPr>
            <a:r>
              <a:rPr lang="en-US" sz="3000" dirty="0" smtClean="0"/>
              <a:t>a. Geographical separation of tester and programmers.</a:t>
            </a:r>
          </a:p>
          <a:p>
            <a:pPr marL="0" indent="0">
              <a:spcBef>
                <a:spcPts val="0"/>
              </a:spcBef>
              <a:buNone/>
            </a:pPr>
            <a:r>
              <a:rPr lang="en-US" sz="3000" dirty="0" smtClean="0"/>
              <a:t>b. The departure of the test manager during the project</a:t>
            </a:r>
            <a:r>
              <a:rPr lang="en-US" sz="3000" dirty="0" smtClean="0"/>
              <a:t>.</a:t>
            </a:r>
          </a:p>
          <a:p>
            <a:pPr marL="0" indent="0">
              <a:spcBef>
                <a:spcPts val="0"/>
              </a:spcBef>
              <a:buNone/>
            </a:pPr>
            <a:r>
              <a:rPr lang="en-US" sz="3000" dirty="0"/>
              <a:t>c. The quality of the information used to develop the tests.</a:t>
            </a:r>
          </a:p>
          <a:p>
            <a:pPr marL="0" indent="0">
              <a:spcBef>
                <a:spcPts val="0"/>
              </a:spcBef>
              <a:buNone/>
            </a:pPr>
            <a:r>
              <a:rPr lang="en-US" sz="3000" dirty="0"/>
              <a:t>d. Unexpected long-term illness by a member of the project team</a:t>
            </a:r>
            <a:endParaRPr lang="en-US" sz="3000" dirty="0"/>
          </a:p>
        </p:txBody>
      </p:sp>
    </p:spTree>
    <p:extLst>
      <p:ext uri="{BB962C8B-B14F-4D97-AF65-F5344CB8AC3E}">
        <p14:creationId xmlns:p14="http://schemas.microsoft.com/office/powerpoint/2010/main" val="1461096971"/>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05 Test Management </a:t>
            </a:r>
            <a:r>
              <a:rPr lang="en-US" dirty="0" smtClean="0"/>
              <a:t>Questions-6</a:t>
            </a:r>
            <a:endParaRPr lang="en-US" dirty="0"/>
          </a:p>
        </p:txBody>
      </p:sp>
      <p:sp>
        <p:nvSpPr>
          <p:cNvPr id="3" name="Content Placeholder 2"/>
          <p:cNvSpPr>
            <a:spLocks noGrp="1"/>
          </p:cNvSpPr>
          <p:nvPr>
            <p:ph idx="1"/>
          </p:nvPr>
        </p:nvSpPr>
        <p:spPr/>
        <p:txBody>
          <a:bodyPr/>
          <a:lstStyle/>
          <a:p>
            <a:pPr marL="0" indent="0">
              <a:buNone/>
            </a:pPr>
            <a:r>
              <a:rPr lang="en-US" dirty="0" smtClean="0"/>
              <a:t>6. The ISTQB Foundation Syllabus establishes a fundamental test process where test planning occurs early in the project, while test execution occurs later. Which of the following elements of the test plan, while specified during test planning, are assessed during test execution? </a:t>
            </a:r>
            <a:endParaRPr lang="en-US" dirty="0"/>
          </a:p>
        </p:txBody>
      </p:sp>
    </p:spTree>
    <p:extLst>
      <p:ext uri="{BB962C8B-B14F-4D97-AF65-F5344CB8AC3E}">
        <p14:creationId xmlns:p14="http://schemas.microsoft.com/office/powerpoint/2010/main" val="3321688383"/>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05 Test Management </a:t>
            </a:r>
            <a:r>
              <a:rPr lang="en-US" dirty="0" smtClean="0"/>
              <a:t>Questions-6</a:t>
            </a:r>
            <a:endParaRPr lang="en-US" dirty="0"/>
          </a:p>
        </p:txBody>
      </p:sp>
      <p:sp>
        <p:nvSpPr>
          <p:cNvPr id="3" name="Content Placeholder 2"/>
          <p:cNvSpPr>
            <a:spLocks noGrp="1"/>
          </p:cNvSpPr>
          <p:nvPr>
            <p:ph idx="1"/>
          </p:nvPr>
        </p:nvSpPr>
        <p:spPr/>
        <p:txBody>
          <a:bodyPr/>
          <a:lstStyle/>
          <a:p>
            <a:pPr marL="0" indent="0">
              <a:buNone/>
            </a:pPr>
            <a:r>
              <a:rPr lang="en-US" dirty="0" smtClean="0"/>
              <a:t>a. Test tasks</a:t>
            </a:r>
          </a:p>
          <a:p>
            <a:pPr marL="0" indent="0">
              <a:buNone/>
            </a:pPr>
            <a:r>
              <a:rPr lang="en-US" dirty="0" smtClean="0"/>
              <a:t>b. Environmental needs</a:t>
            </a:r>
          </a:p>
          <a:p>
            <a:pPr marL="0" indent="0">
              <a:buNone/>
            </a:pPr>
            <a:r>
              <a:rPr lang="en-US" dirty="0" smtClean="0"/>
              <a:t>c. Exit criteria</a:t>
            </a:r>
          </a:p>
          <a:p>
            <a:pPr marL="0" indent="0">
              <a:buNone/>
            </a:pPr>
            <a:r>
              <a:rPr lang="en-US" dirty="0" smtClean="0"/>
              <a:t>d. Test team training</a:t>
            </a:r>
            <a:endParaRPr lang="en-US" dirty="0"/>
          </a:p>
        </p:txBody>
      </p:sp>
    </p:spTree>
    <p:extLst>
      <p:ext uri="{BB962C8B-B14F-4D97-AF65-F5344CB8AC3E}">
        <p14:creationId xmlns:p14="http://schemas.microsoft.com/office/powerpoint/2010/main" val="1790756163"/>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219200"/>
            <a:ext cx="7772400" cy="762000"/>
          </a:xfrm>
        </p:spPr>
        <p:txBody>
          <a:bodyPr/>
          <a:lstStyle/>
          <a:p>
            <a:r>
              <a:rPr lang="en-US" dirty="0"/>
              <a:t>05 Test Management </a:t>
            </a:r>
            <a:r>
              <a:rPr lang="en-US" dirty="0" smtClean="0"/>
              <a:t>Questions-7</a:t>
            </a:r>
            <a:endParaRPr lang="en-US" dirty="0"/>
          </a:p>
        </p:txBody>
      </p:sp>
      <p:sp>
        <p:nvSpPr>
          <p:cNvPr id="3" name="Content Placeholder 2"/>
          <p:cNvSpPr>
            <a:spLocks noGrp="1"/>
          </p:cNvSpPr>
          <p:nvPr>
            <p:ph idx="1"/>
          </p:nvPr>
        </p:nvSpPr>
        <p:spPr>
          <a:xfrm>
            <a:off x="304800" y="1981200"/>
            <a:ext cx="8610600" cy="4724400"/>
          </a:xfrm>
        </p:spPr>
        <p:txBody>
          <a:bodyPr/>
          <a:lstStyle/>
          <a:p>
            <a:pPr marL="0" indent="0">
              <a:spcBef>
                <a:spcPts val="0"/>
              </a:spcBef>
              <a:buNone/>
            </a:pPr>
            <a:r>
              <a:rPr lang="en-US" sz="2800" dirty="0" smtClean="0"/>
              <a:t>7. Consider the following exit criteria which might be found in a test plan:</a:t>
            </a:r>
          </a:p>
          <a:p>
            <a:pPr marL="0" indent="0">
              <a:spcBef>
                <a:spcPts val="0"/>
              </a:spcBef>
              <a:buNone/>
            </a:pPr>
            <a:r>
              <a:rPr lang="en-US" sz="2800" dirty="0" smtClean="0"/>
              <a:t>I. No known customer-critical defects.</a:t>
            </a:r>
          </a:p>
          <a:p>
            <a:pPr marL="0" indent="0">
              <a:spcBef>
                <a:spcPts val="0"/>
              </a:spcBef>
              <a:buNone/>
            </a:pPr>
            <a:r>
              <a:rPr lang="en-US" sz="2800" dirty="0" smtClean="0"/>
              <a:t>II. All interfaces between components tested.</a:t>
            </a:r>
          </a:p>
          <a:p>
            <a:pPr marL="0" indent="0">
              <a:spcBef>
                <a:spcPts val="0"/>
              </a:spcBef>
              <a:buNone/>
            </a:pPr>
            <a:r>
              <a:rPr lang="en-US" sz="2800" dirty="0" smtClean="0"/>
              <a:t>III. 100% code coverage of all units.</a:t>
            </a:r>
          </a:p>
          <a:p>
            <a:pPr marL="0" indent="0">
              <a:spcBef>
                <a:spcPts val="0"/>
              </a:spcBef>
              <a:buNone/>
            </a:pPr>
            <a:r>
              <a:rPr lang="en-US" sz="2800" dirty="0" smtClean="0"/>
              <a:t>IV. All specified requirements satisfied</a:t>
            </a:r>
            <a:r>
              <a:rPr lang="en-US" sz="2800" dirty="0" smtClean="0"/>
              <a:t>.</a:t>
            </a:r>
          </a:p>
          <a:p>
            <a:pPr marL="0" indent="0">
              <a:spcBef>
                <a:spcPts val="0"/>
              </a:spcBef>
              <a:buNone/>
            </a:pPr>
            <a:r>
              <a:rPr lang="en-US" sz="2800" dirty="0"/>
              <a:t>V. System functionality matches legacy system for all business rules.</a:t>
            </a:r>
          </a:p>
          <a:p>
            <a:pPr marL="0" indent="0">
              <a:spcBef>
                <a:spcPts val="0"/>
              </a:spcBef>
              <a:buNone/>
            </a:pPr>
            <a:r>
              <a:rPr lang="en-US" sz="2800" dirty="0"/>
              <a:t>Which of the following statements is true about whether these exit criteria belong in an acceptance test plan?</a:t>
            </a:r>
          </a:p>
          <a:p>
            <a:pPr marL="0" indent="0">
              <a:buNone/>
            </a:pPr>
            <a:endParaRPr lang="en-US" dirty="0"/>
          </a:p>
        </p:txBody>
      </p:sp>
    </p:spTree>
    <p:extLst>
      <p:ext uri="{BB962C8B-B14F-4D97-AF65-F5344CB8AC3E}">
        <p14:creationId xmlns:p14="http://schemas.microsoft.com/office/powerpoint/2010/main" val="1393386012"/>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7772400" cy="685800"/>
          </a:xfrm>
        </p:spPr>
        <p:txBody>
          <a:bodyPr/>
          <a:lstStyle/>
          <a:p>
            <a:r>
              <a:rPr lang="en-US" dirty="0"/>
              <a:t>05 Test Management </a:t>
            </a:r>
            <a:r>
              <a:rPr lang="en-US" dirty="0" smtClean="0"/>
              <a:t>Questions-7</a:t>
            </a:r>
            <a:endParaRPr lang="en-US" dirty="0"/>
          </a:p>
        </p:txBody>
      </p:sp>
      <p:sp>
        <p:nvSpPr>
          <p:cNvPr id="3" name="Content Placeholder 2"/>
          <p:cNvSpPr>
            <a:spLocks noGrp="1"/>
          </p:cNvSpPr>
          <p:nvPr>
            <p:ph idx="1"/>
          </p:nvPr>
        </p:nvSpPr>
        <p:spPr>
          <a:xfrm>
            <a:off x="685800" y="2209800"/>
            <a:ext cx="7772400" cy="4267200"/>
          </a:xfrm>
        </p:spPr>
        <p:txBody>
          <a:bodyPr/>
          <a:lstStyle/>
          <a:p>
            <a:pPr marL="0" indent="0">
              <a:buNone/>
            </a:pPr>
            <a:r>
              <a:rPr lang="en-US" dirty="0"/>
              <a:t>a. All statements belong in an acceptance test plan</a:t>
            </a:r>
            <a:r>
              <a:rPr lang="en-US" dirty="0" smtClean="0"/>
              <a:t>.</a:t>
            </a:r>
            <a:endParaRPr lang="en-US" dirty="0" smtClean="0"/>
          </a:p>
          <a:p>
            <a:pPr marL="0" indent="0">
              <a:buNone/>
            </a:pPr>
            <a:r>
              <a:rPr lang="en-US" dirty="0" smtClean="0"/>
              <a:t>b</a:t>
            </a:r>
            <a:r>
              <a:rPr lang="en-US" dirty="0" smtClean="0"/>
              <a:t>. Only statement I belongs in an acceptance test plan.</a:t>
            </a:r>
          </a:p>
          <a:p>
            <a:pPr marL="0" indent="0">
              <a:buNone/>
            </a:pPr>
            <a:r>
              <a:rPr lang="en-US" dirty="0" smtClean="0"/>
              <a:t>c. Only statements I, II, and V belong in an acceptance test plan.</a:t>
            </a:r>
          </a:p>
          <a:p>
            <a:pPr marL="0" indent="0">
              <a:buNone/>
            </a:pPr>
            <a:r>
              <a:rPr lang="en-US" dirty="0" smtClean="0"/>
              <a:t>d. Only statements I, IV, and V belong in an acceptance test plan.</a:t>
            </a:r>
            <a:endParaRPr lang="en-US" dirty="0"/>
          </a:p>
        </p:txBody>
      </p:sp>
    </p:spTree>
    <p:extLst>
      <p:ext uri="{BB962C8B-B14F-4D97-AF65-F5344CB8AC3E}">
        <p14:creationId xmlns:p14="http://schemas.microsoft.com/office/powerpoint/2010/main" val="3758055322"/>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7772400" cy="609600"/>
          </a:xfrm>
        </p:spPr>
        <p:txBody>
          <a:bodyPr/>
          <a:lstStyle/>
          <a:p>
            <a:r>
              <a:rPr lang="en-US" dirty="0"/>
              <a:t>05 Test Management </a:t>
            </a:r>
            <a:r>
              <a:rPr lang="en-US" dirty="0" smtClean="0"/>
              <a:t>Questions-8</a:t>
            </a:r>
            <a:endParaRPr lang="en-US" dirty="0"/>
          </a:p>
        </p:txBody>
      </p:sp>
      <p:sp>
        <p:nvSpPr>
          <p:cNvPr id="3" name="Content Placeholder 2"/>
          <p:cNvSpPr>
            <a:spLocks noGrp="1"/>
          </p:cNvSpPr>
          <p:nvPr>
            <p:ph idx="1"/>
          </p:nvPr>
        </p:nvSpPr>
        <p:spPr>
          <a:xfrm>
            <a:off x="685800" y="2133600"/>
            <a:ext cx="7772400" cy="4343400"/>
          </a:xfrm>
        </p:spPr>
        <p:txBody>
          <a:bodyPr/>
          <a:lstStyle/>
          <a:p>
            <a:pPr marL="0" indent="0">
              <a:buNone/>
            </a:pPr>
            <a:r>
              <a:rPr lang="en-US" dirty="0" smtClean="0"/>
              <a:t>8. According to the ISTQB Glossary, what is a test level?</a:t>
            </a:r>
          </a:p>
          <a:p>
            <a:pPr marL="0" indent="0">
              <a:buNone/>
            </a:pPr>
            <a:r>
              <a:rPr lang="en-US" dirty="0" smtClean="0"/>
              <a:t>a. A group of test activities that are organized together.</a:t>
            </a:r>
          </a:p>
          <a:p>
            <a:pPr marL="0" indent="0">
              <a:buNone/>
            </a:pPr>
            <a:r>
              <a:rPr lang="en-US" dirty="0" smtClean="0"/>
              <a:t>b. One or more test design specification documents.</a:t>
            </a:r>
          </a:p>
          <a:p>
            <a:pPr marL="0" indent="0">
              <a:buNone/>
            </a:pPr>
            <a:r>
              <a:rPr lang="en-US" dirty="0" smtClean="0"/>
              <a:t>c. A test type.</a:t>
            </a:r>
          </a:p>
          <a:p>
            <a:pPr marL="0" indent="0">
              <a:buNone/>
            </a:pPr>
            <a:r>
              <a:rPr lang="en-US" dirty="0" smtClean="0"/>
              <a:t>d. As ISTQB certification.</a:t>
            </a:r>
            <a:endParaRPr lang="en-US" dirty="0"/>
          </a:p>
        </p:txBody>
      </p:sp>
    </p:spTree>
    <p:extLst>
      <p:ext uri="{BB962C8B-B14F-4D97-AF65-F5344CB8AC3E}">
        <p14:creationId xmlns:p14="http://schemas.microsoft.com/office/powerpoint/2010/main" val="2601280457"/>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219200"/>
            <a:ext cx="7772400" cy="685800"/>
          </a:xfrm>
        </p:spPr>
        <p:txBody>
          <a:bodyPr/>
          <a:lstStyle/>
          <a:p>
            <a:r>
              <a:rPr lang="en-US" dirty="0"/>
              <a:t>05 Test Management </a:t>
            </a:r>
            <a:r>
              <a:rPr lang="en-US" dirty="0" smtClean="0"/>
              <a:t>Questions-9</a:t>
            </a:r>
            <a:endParaRPr lang="en-US" dirty="0"/>
          </a:p>
        </p:txBody>
      </p:sp>
      <p:sp>
        <p:nvSpPr>
          <p:cNvPr id="3" name="Content Placeholder 2"/>
          <p:cNvSpPr>
            <a:spLocks noGrp="1"/>
          </p:cNvSpPr>
          <p:nvPr>
            <p:ph idx="1"/>
          </p:nvPr>
        </p:nvSpPr>
        <p:spPr>
          <a:xfrm>
            <a:off x="228600" y="1905000"/>
            <a:ext cx="8686800" cy="4800600"/>
          </a:xfrm>
        </p:spPr>
        <p:txBody>
          <a:bodyPr/>
          <a:lstStyle/>
          <a:p>
            <a:pPr marL="0" indent="0">
              <a:buNone/>
            </a:pPr>
            <a:r>
              <a:rPr lang="en-US" dirty="0" smtClean="0"/>
              <a:t>9. Which of the following metrics would be most useful to monitor during test execution?</a:t>
            </a:r>
          </a:p>
          <a:p>
            <a:pPr marL="0" indent="0">
              <a:buNone/>
            </a:pPr>
            <a:r>
              <a:rPr lang="en-US" dirty="0" smtClean="0"/>
              <a:t>a. Percentage of test cases written.</a:t>
            </a:r>
          </a:p>
          <a:p>
            <a:pPr marL="0" indent="0">
              <a:buNone/>
            </a:pPr>
            <a:r>
              <a:rPr lang="en-US" dirty="0" smtClean="0"/>
              <a:t>b. Number of test environments remaining to be configured.</a:t>
            </a:r>
          </a:p>
          <a:p>
            <a:pPr marL="0" indent="0">
              <a:buNone/>
            </a:pPr>
            <a:r>
              <a:rPr lang="en-US" dirty="0" smtClean="0"/>
              <a:t>c. Number or defects found and fixed.</a:t>
            </a:r>
          </a:p>
          <a:p>
            <a:pPr marL="0" indent="0">
              <a:buNone/>
            </a:pPr>
            <a:r>
              <a:rPr lang="en-US" dirty="0" smtClean="0"/>
              <a:t>d. Percentage of requirements for which a test has been written.</a:t>
            </a:r>
            <a:endParaRPr lang="en-US" dirty="0"/>
          </a:p>
        </p:txBody>
      </p:sp>
    </p:spTree>
    <p:extLst>
      <p:ext uri="{BB962C8B-B14F-4D97-AF65-F5344CB8AC3E}">
        <p14:creationId xmlns:p14="http://schemas.microsoft.com/office/powerpoint/2010/main" val="432333997"/>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371600"/>
            <a:ext cx="7772400" cy="609600"/>
          </a:xfrm>
        </p:spPr>
        <p:txBody>
          <a:bodyPr/>
          <a:lstStyle/>
          <a:p>
            <a:r>
              <a:rPr lang="en-US" dirty="0"/>
              <a:t>05 Test Management </a:t>
            </a:r>
            <a:r>
              <a:rPr lang="en-US" dirty="0" smtClean="0"/>
              <a:t>Questions-10</a:t>
            </a:r>
            <a:endParaRPr lang="en-US" dirty="0"/>
          </a:p>
        </p:txBody>
      </p:sp>
      <p:sp>
        <p:nvSpPr>
          <p:cNvPr id="3" name="Content Placeholder 2"/>
          <p:cNvSpPr>
            <a:spLocks noGrp="1"/>
          </p:cNvSpPr>
          <p:nvPr>
            <p:ph idx="1"/>
          </p:nvPr>
        </p:nvSpPr>
        <p:spPr>
          <a:xfrm>
            <a:off x="304800" y="1981200"/>
            <a:ext cx="8534400" cy="4724400"/>
          </a:xfrm>
        </p:spPr>
        <p:txBody>
          <a:bodyPr/>
          <a:lstStyle/>
          <a:p>
            <a:pPr marL="0" indent="0">
              <a:spcBef>
                <a:spcPts val="0"/>
              </a:spcBef>
              <a:buNone/>
            </a:pPr>
            <a:r>
              <a:rPr lang="en-US" sz="2800" dirty="0" smtClean="0"/>
              <a:t>10. During test execution, the test manager describes the following situation to the project team: ‘90% of the test cases have been run. 20% of the test cases have identified defects. 127 defects have been found. 112 defects have been fixed and have passed confirmation testing. Of the remaining 15 defects, project </a:t>
            </a:r>
            <a:r>
              <a:rPr lang="en-US" sz="2800" dirty="0" smtClean="0"/>
              <a:t>m</a:t>
            </a:r>
            <a:r>
              <a:rPr lang="en-US" sz="2800" dirty="0" smtClean="0"/>
              <a:t>anagement </a:t>
            </a:r>
            <a:r>
              <a:rPr lang="en-US" sz="2800" dirty="0"/>
              <a:t>has decided that they do not need to be fixed prior to release.’ Which of the following is the most responsible interpretation of this test status report?</a:t>
            </a:r>
          </a:p>
          <a:p>
            <a:pPr marL="0" indent="0">
              <a:buNone/>
            </a:pPr>
            <a:endParaRPr lang="en-US" dirty="0"/>
          </a:p>
        </p:txBody>
      </p:sp>
    </p:spTree>
    <p:extLst>
      <p:ext uri="{BB962C8B-B14F-4D97-AF65-F5344CB8AC3E}">
        <p14:creationId xmlns:p14="http://schemas.microsoft.com/office/powerpoint/2010/main" val="3560282676"/>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7772400" cy="762000"/>
          </a:xfrm>
        </p:spPr>
        <p:txBody>
          <a:bodyPr/>
          <a:lstStyle/>
          <a:p>
            <a:r>
              <a:rPr lang="en-US" dirty="0"/>
              <a:t>05 Test Management </a:t>
            </a:r>
            <a:r>
              <a:rPr lang="en-US" dirty="0" smtClean="0"/>
              <a:t>Questions-10</a:t>
            </a:r>
            <a:endParaRPr lang="en-US" dirty="0"/>
          </a:p>
        </p:txBody>
      </p:sp>
      <p:sp>
        <p:nvSpPr>
          <p:cNvPr id="3" name="Content Placeholder 2"/>
          <p:cNvSpPr>
            <a:spLocks noGrp="1"/>
          </p:cNvSpPr>
          <p:nvPr>
            <p:ph idx="1"/>
          </p:nvPr>
        </p:nvSpPr>
        <p:spPr>
          <a:xfrm>
            <a:off x="533400" y="2286000"/>
            <a:ext cx="8153400" cy="4191000"/>
          </a:xfrm>
        </p:spPr>
        <p:txBody>
          <a:bodyPr/>
          <a:lstStyle/>
          <a:p>
            <a:pPr marL="0" indent="0">
              <a:spcBef>
                <a:spcPts val="0"/>
              </a:spcBef>
              <a:buNone/>
            </a:pPr>
            <a:r>
              <a:rPr lang="en-US" sz="3000" dirty="0" smtClean="0"/>
              <a:t>a. The </a:t>
            </a:r>
            <a:r>
              <a:rPr lang="en-US" sz="3000" dirty="0" smtClean="0"/>
              <a:t>remaining 15 defects should be confirmation tested prior to release</a:t>
            </a:r>
            <a:r>
              <a:rPr lang="en-US" sz="3000" dirty="0" smtClean="0"/>
              <a:t>.</a:t>
            </a:r>
          </a:p>
          <a:p>
            <a:pPr marL="0" indent="0">
              <a:spcBef>
                <a:spcPts val="0"/>
              </a:spcBef>
              <a:buNone/>
            </a:pPr>
            <a:r>
              <a:rPr lang="en-US" sz="3000" dirty="0"/>
              <a:t>b. The remaining 10% test cases should be run prior to release.</a:t>
            </a:r>
          </a:p>
          <a:p>
            <a:pPr marL="0" indent="0">
              <a:spcBef>
                <a:spcPts val="0"/>
              </a:spcBef>
              <a:buNone/>
            </a:pPr>
            <a:r>
              <a:rPr lang="en-US" sz="3000" dirty="0"/>
              <a:t>c. The system is now ready for release with no further testing or development effort.</a:t>
            </a:r>
          </a:p>
          <a:p>
            <a:pPr marL="0" indent="0">
              <a:spcBef>
                <a:spcPts val="0"/>
              </a:spcBef>
              <a:buNone/>
            </a:pPr>
            <a:r>
              <a:rPr lang="en-US" sz="3000" dirty="0"/>
              <a:t>d. The programmers should focus their attention on fixing the remaining known defects prior to release.</a:t>
            </a:r>
          </a:p>
          <a:p>
            <a:pPr marL="514350" indent="-514350">
              <a:buAutoNum type="alphaLcPeriod"/>
            </a:pPr>
            <a:endParaRPr lang="en-US" dirty="0"/>
          </a:p>
        </p:txBody>
      </p:sp>
    </p:spTree>
    <p:extLst>
      <p:ext uri="{BB962C8B-B14F-4D97-AF65-F5344CB8AC3E}">
        <p14:creationId xmlns:p14="http://schemas.microsoft.com/office/powerpoint/2010/main" val="135285632"/>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05 Test Management </a:t>
            </a:r>
            <a:r>
              <a:rPr lang="en-US" dirty="0" smtClean="0"/>
              <a:t>Questions-11</a:t>
            </a:r>
            <a:endParaRPr lang="en-US" dirty="0"/>
          </a:p>
        </p:txBody>
      </p:sp>
      <p:sp>
        <p:nvSpPr>
          <p:cNvPr id="3" name="Content Placeholder 2"/>
          <p:cNvSpPr>
            <a:spLocks noGrp="1"/>
          </p:cNvSpPr>
          <p:nvPr>
            <p:ph idx="1"/>
          </p:nvPr>
        </p:nvSpPr>
        <p:spPr/>
        <p:txBody>
          <a:bodyPr/>
          <a:lstStyle/>
          <a:p>
            <a:pPr marL="0" indent="0">
              <a:buNone/>
            </a:pPr>
            <a:r>
              <a:rPr lang="en-US" dirty="0" smtClean="0"/>
              <a:t>11. In a test summary report, the project’s test leader makes the following statement, ‘The payment from American Express cardholders, which is considered a must-work feature for this release’. The statement is likely to be found in which of the following sections? </a:t>
            </a:r>
            <a:endParaRPr lang="en-US" dirty="0"/>
          </a:p>
        </p:txBody>
      </p:sp>
    </p:spTree>
    <p:extLst>
      <p:ext uri="{BB962C8B-B14F-4D97-AF65-F5344CB8AC3E}">
        <p14:creationId xmlns:p14="http://schemas.microsoft.com/office/powerpoint/2010/main" val="4798113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7772400" cy="609600"/>
          </a:xfrm>
        </p:spPr>
        <p:txBody>
          <a:bodyPr/>
          <a:lstStyle/>
          <a:p>
            <a:r>
              <a:rPr lang="en-US" dirty="0" smtClean="0"/>
              <a:t>5.1.2 Working as a Test Leader</a:t>
            </a:r>
            <a:endParaRPr lang="en-US" dirty="0"/>
          </a:p>
        </p:txBody>
      </p:sp>
      <p:sp>
        <p:nvSpPr>
          <p:cNvPr id="3" name="Content Placeholder 2"/>
          <p:cNvSpPr>
            <a:spLocks noGrp="1"/>
          </p:cNvSpPr>
          <p:nvPr>
            <p:ph idx="1"/>
          </p:nvPr>
        </p:nvSpPr>
        <p:spPr>
          <a:xfrm>
            <a:off x="685800" y="2133600"/>
            <a:ext cx="7772400" cy="4648200"/>
          </a:xfrm>
        </p:spPr>
        <p:txBody>
          <a:bodyPr/>
          <a:lstStyle/>
          <a:p>
            <a:r>
              <a:rPr lang="en-US" dirty="0" smtClean="0"/>
              <a:t>Test Leaders are involved in the planning, monitoring and control of the testing activities and tasks.</a:t>
            </a:r>
          </a:p>
          <a:p>
            <a:r>
              <a:rPr lang="en-US" dirty="0" smtClean="0"/>
              <a:t>Test Leaders work with project managers, stakeholders to achieve the test objectives.</a:t>
            </a:r>
          </a:p>
          <a:p>
            <a:r>
              <a:rPr lang="en-US" dirty="0" smtClean="0"/>
              <a:t>They plan and estimate time, effort and cost is required and negotiate with management if necessary.</a:t>
            </a:r>
            <a:endParaRPr lang="en-US" dirty="0"/>
          </a:p>
        </p:txBody>
      </p:sp>
    </p:spTree>
    <p:extLst>
      <p:ext uri="{BB962C8B-B14F-4D97-AF65-F5344CB8AC3E}">
        <p14:creationId xmlns:p14="http://schemas.microsoft.com/office/powerpoint/2010/main" val="2639210123"/>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05 Test Management Questions-11</a:t>
            </a:r>
            <a:endParaRPr lang="en-US" dirty="0"/>
          </a:p>
        </p:txBody>
      </p:sp>
      <p:sp>
        <p:nvSpPr>
          <p:cNvPr id="3" name="Content Placeholder 2"/>
          <p:cNvSpPr>
            <a:spLocks noGrp="1"/>
          </p:cNvSpPr>
          <p:nvPr>
            <p:ph idx="1"/>
          </p:nvPr>
        </p:nvSpPr>
        <p:spPr/>
        <p:txBody>
          <a:bodyPr/>
          <a:lstStyle/>
          <a:p>
            <a:pPr marL="0" indent="0">
              <a:buNone/>
            </a:pPr>
            <a:r>
              <a:rPr lang="en-US" dirty="0" smtClean="0"/>
              <a:t>a. Evaluation</a:t>
            </a:r>
          </a:p>
          <a:p>
            <a:pPr marL="0" indent="0">
              <a:buNone/>
            </a:pPr>
            <a:r>
              <a:rPr lang="en-US" dirty="0" smtClean="0"/>
              <a:t>b. Summary of activities</a:t>
            </a:r>
          </a:p>
          <a:p>
            <a:pPr marL="0" indent="0">
              <a:buNone/>
            </a:pPr>
            <a:r>
              <a:rPr lang="en-US" dirty="0" smtClean="0"/>
              <a:t>c. Variances</a:t>
            </a:r>
          </a:p>
          <a:p>
            <a:pPr marL="0" indent="0">
              <a:buNone/>
            </a:pPr>
            <a:r>
              <a:rPr lang="en-US" dirty="0" smtClean="0"/>
              <a:t>d. Incident description</a:t>
            </a:r>
            <a:endParaRPr lang="en-US" dirty="0"/>
          </a:p>
        </p:txBody>
      </p:sp>
    </p:spTree>
    <p:extLst>
      <p:ext uri="{BB962C8B-B14F-4D97-AF65-F5344CB8AC3E}">
        <p14:creationId xmlns:p14="http://schemas.microsoft.com/office/powerpoint/2010/main" val="3665901411"/>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7772400" cy="685800"/>
          </a:xfrm>
        </p:spPr>
        <p:txBody>
          <a:bodyPr/>
          <a:lstStyle/>
          <a:p>
            <a:r>
              <a:rPr lang="en-US" dirty="0"/>
              <a:t>05 Test Management </a:t>
            </a:r>
            <a:r>
              <a:rPr lang="en-US" dirty="0" smtClean="0"/>
              <a:t>Questions-12</a:t>
            </a:r>
            <a:endParaRPr lang="en-US" dirty="0"/>
          </a:p>
        </p:txBody>
      </p:sp>
      <p:sp>
        <p:nvSpPr>
          <p:cNvPr id="3" name="Content Placeholder 2"/>
          <p:cNvSpPr>
            <a:spLocks noGrp="1"/>
          </p:cNvSpPr>
          <p:nvPr>
            <p:ph idx="1"/>
          </p:nvPr>
        </p:nvSpPr>
        <p:spPr>
          <a:xfrm>
            <a:off x="685800" y="2209800"/>
            <a:ext cx="7772400" cy="4267200"/>
          </a:xfrm>
        </p:spPr>
        <p:txBody>
          <a:bodyPr/>
          <a:lstStyle/>
          <a:p>
            <a:pPr marL="0" indent="0">
              <a:buNone/>
            </a:pPr>
            <a:r>
              <a:rPr lang="en-US" dirty="0" smtClean="0"/>
              <a:t>12. During an early period of test execution, a defect is located, resolved and confirmed as resolved by re-testing, but is seen again later during subsequent test execution. Which of the following is a testing-related aspect of configuration management that is most likely to have broken down?</a:t>
            </a:r>
            <a:endParaRPr lang="en-US" dirty="0"/>
          </a:p>
        </p:txBody>
      </p:sp>
    </p:spTree>
    <p:extLst>
      <p:ext uri="{BB962C8B-B14F-4D97-AF65-F5344CB8AC3E}">
        <p14:creationId xmlns:p14="http://schemas.microsoft.com/office/powerpoint/2010/main" val="295750101"/>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05 Test Management </a:t>
            </a:r>
            <a:r>
              <a:rPr lang="en-US" dirty="0" smtClean="0"/>
              <a:t>Questions-12</a:t>
            </a:r>
            <a:endParaRPr lang="en-US" dirty="0"/>
          </a:p>
        </p:txBody>
      </p:sp>
      <p:sp>
        <p:nvSpPr>
          <p:cNvPr id="3" name="Content Placeholder 2"/>
          <p:cNvSpPr>
            <a:spLocks noGrp="1"/>
          </p:cNvSpPr>
          <p:nvPr>
            <p:ph idx="1"/>
          </p:nvPr>
        </p:nvSpPr>
        <p:spPr/>
        <p:txBody>
          <a:bodyPr/>
          <a:lstStyle/>
          <a:p>
            <a:pPr marL="0" indent="0">
              <a:buNone/>
            </a:pPr>
            <a:r>
              <a:rPr lang="en-US" dirty="0" smtClean="0"/>
              <a:t>a. Traceability</a:t>
            </a:r>
          </a:p>
          <a:p>
            <a:pPr marL="0" indent="0">
              <a:buNone/>
            </a:pPr>
            <a:r>
              <a:rPr lang="en-US" dirty="0" smtClean="0"/>
              <a:t>b. Confirmation testing</a:t>
            </a:r>
          </a:p>
          <a:p>
            <a:pPr marL="0" indent="0">
              <a:buNone/>
            </a:pPr>
            <a:r>
              <a:rPr lang="en-US" dirty="0" smtClean="0"/>
              <a:t>c. Confirmation control</a:t>
            </a:r>
          </a:p>
          <a:p>
            <a:pPr marL="0" indent="0">
              <a:buNone/>
            </a:pPr>
            <a:r>
              <a:rPr lang="en-US" dirty="0" smtClean="0"/>
              <a:t>d. Test documentation management</a:t>
            </a:r>
            <a:endParaRPr lang="en-US" dirty="0"/>
          </a:p>
        </p:txBody>
      </p:sp>
    </p:spTree>
    <p:extLst>
      <p:ext uri="{BB962C8B-B14F-4D97-AF65-F5344CB8AC3E}">
        <p14:creationId xmlns:p14="http://schemas.microsoft.com/office/powerpoint/2010/main" val="3078444245"/>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7772400" cy="762000"/>
          </a:xfrm>
        </p:spPr>
        <p:txBody>
          <a:bodyPr/>
          <a:lstStyle/>
          <a:p>
            <a:r>
              <a:rPr lang="en-US" dirty="0"/>
              <a:t>05 Test Management </a:t>
            </a:r>
            <a:r>
              <a:rPr lang="en-US" dirty="0" smtClean="0"/>
              <a:t>Questions-13</a:t>
            </a:r>
            <a:endParaRPr lang="en-US" dirty="0"/>
          </a:p>
        </p:txBody>
      </p:sp>
      <p:sp>
        <p:nvSpPr>
          <p:cNvPr id="3" name="Content Placeholder 2"/>
          <p:cNvSpPr>
            <a:spLocks noGrp="1"/>
          </p:cNvSpPr>
          <p:nvPr>
            <p:ph idx="1"/>
          </p:nvPr>
        </p:nvSpPr>
        <p:spPr>
          <a:xfrm>
            <a:off x="685800" y="2286000"/>
            <a:ext cx="7772400" cy="4191000"/>
          </a:xfrm>
        </p:spPr>
        <p:txBody>
          <a:bodyPr/>
          <a:lstStyle/>
          <a:p>
            <a:pPr marL="0" indent="0">
              <a:buNone/>
            </a:pPr>
            <a:r>
              <a:rPr lang="en-US" dirty="0" smtClean="0"/>
              <a:t>13. You are working as a tester on a project to develop a point-of-sales system for grocery stores and other similar retail outlets. Which of the following is a product risk for such a project</a:t>
            </a:r>
            <a:r>
              <a:rPr lang="en-US" dirty="0" smtClean="0"/>
              <a:t>?</a:t>
            </a:r>
            <a:endParaRPr lang="en-US" dirty="0" smtClean="0"/>
          </a:p>
        </p:txBody>
      </p:sp>
    </p:spTree>
    <p:extLst>
      <p:ext uri="{BB962C8B-B14F-4D97-AF65-F5344CB8AC3E}">
        <p14:creationId xmlns:p14="http://schemas.microsoft.com/office/powerpoint/2010/main" val="2400570812"/>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7772400" cy="990600"/>
          </a:xfrm>
        </p:spPr>
        <p:txBody>
          <a:bodyPr/>
          <a:lstStyle/>
          <a:p>
            <a:r>
              <a:rPr lang="en-US" dirty="0"/>
              <a:t>05 Test Management Questions-13</a:t>
            </a:r>
            <a:endParaRPr lang="en-US" dirty="0"/>
          </a:p>
        </p:txBody>
      </p:sp>
      <p:sp>
        <p:nvSpPr>
          <p:cNvPr id="3" name="Content Placeholder 2"/>
          <p:cNvSpPr>
            <a:spLocks noGrp="1"/>
          </p:cNvSpPr>
          <p:nvPr>
            <p:ph idx="1"/>
          </p:nvPr>
        </p:nvSpPr>
        <p:spPr>
          <a:xfrm>
            <a:off x="685800" y="2514600"/>
            <a:ext cx="7772400" cy="4191000"/>
          </a:xfrm>
        </p:spPr>
        <p:txBody>
          <a:bodyPr/>
          <a:lstStyle/>
          <a:p>
            <a:pPr marL="0" indent="0">
              <a:buNone/>
            </a:pPr>
            <a:r>
              <a:rPr lang="en-US" dirty="0"/>
              <a:t>a. The arrival of a more-reliable competing product on the market.</a:t>
            </a:r>
          </a:p>
          <a:p>
            <a:pPr marL="0" indent="0">
              <a:buNone/>
            </a:pPr>
            <a:r>
              <a:rPr lang="en-US" dirty="0" smtClean="0"/>
              <a:t>b</a:t>
            </a:r>
            <a:r>
              <a:rPr lang="en-US" dirty="0" smtClean="0"/>
              <a:t>. Delivery of an incomplete test release to the first cycle of system test.</a:t>
            </a:r>
          </a:p>
          <a:p>
            <a:pPr marL="0" indent="0">
              <a:buNone/>
            </a:pPr>
            <a:r>
              <a:rPr lang="en-US" dirty="0" smtClean="0"/>
              <a:t>c. An excessively high number of defect fixes fail during re-testing.</a:t>
            </a:r>
          </a:p>
          <a:p>
            <a:pPr marL="0" indent="0">
              <a:buNone/>
            </a:pPr>
            <a:r>
              <a:rPr lang="en-US" dirty="0" smtClean="0"/>
              <a:t>d. Failure to accept allowed credit cards.</a:t>
            </a:r>
            <a:endParaRPr lang="en-US" dirty="0"/>
          </a:p>
        </p:txBody>
      </p:sp>
    </p:spTree>
    <p:extLst>
      <p:ext uri="{BB962C8B-B14F-4D97-AF65-F5344CB8AC3E}">
        <p14:creationId xmlns:p14="http://schemas.microsoft.com/office/powerpoint/2010/main" val="2045492614"/>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7772400" cy="838200"/>
          </a:xfrm>
        </p:spPr>
        <p:txBody>
          <a:bodyPr/>
          <a:lstStyle/>
          <a:p>
            <a:r>
              <a:rPr lang="en-US" dirty="0"/>
              <a:t>05 Test Management </a:t>
            </a:r>
            <a:r>
              <a:rPr lang="en-US" dirty="0" smtClean="0"/>
              <a:t>Questions-14</a:t>
            </a:r>
            <a:endParaRPr lang="en-US" dirty="0"/>
          </a:p>
        </p:txBody>
      </p:sp>
      <p:sp>
        <p:nvSpPr>
          <p:cNvPr id="3" name="Content Placeholder 2"/>
          <p:cNvSpPr>
            <a:spLocks noGrp="1"/>
          </p:cNvSpPr>
          <p:nvPr>
            <p:ph idx="1"/>
          </p:nvPr>
        </p:nvSpPr>
        <p:spPr>
          <a:xfrm>
            <a:off x="685800" y="2362200"/>
            <a:ext cx="7772400" cy="4114800"/>
          </a:xfrm>
        </p:spPr>
        <p:txBody>
          <a:bodyPr/>
          <a:lstStyle/>
          <a:p>
            <a:pPr marL="0" indent="0">
              <a:buNone/>
            </a:pPr>
            <a:r>
              <a:rPr lang="en-US" sz="2800" dirty="0" smtClean="0"/>
              <a:t>14. A product risk analysis meeting is held during the project planning period. Which of the following determines the level of risk?</a:t>
            </a:r>
          </a:p>
          <a:p>
            <a:pPr marL="0" indent="0">
              <a:buNone/>
            </a:pPr>
            <a:r>
              <a:rPr lang="en-US" sz="2800" dirty="0" smtClean="0"/>
              <a:t>a. Difficulty of fixing related problems in code.</a:t>
            </a:r>
          </a:p>
          <a:p>
            <a:pPr marL="0" indent="0">
              <a:buNone/>
            </a:pPr>
            <a:r>
              <a:rPr lang="en-US" sz="2800" dirty="0" smtClean="0"/>
              <a:t>b. the harm </a:t>
            </a:r>
            <a:r>
              <a:rPr lang="en-US" sz="2800" dirty="0" smtClean="0"/>
              <a:t>that </a:t>
            </a:r>
            <a:r>
              <a:rPr lang="en-US" sz="2800" dirty="0" smtClean="0"/>
              <a:t>might result to the user. </a:t>
            </a:r>
            <a:endParaRPr lang="en-US" sz="2800" dirty="0" smtClean="0"/>
          </a:p>
          <a:p>
            <a:pPr marL="0" indent="0">
              <a:buNone/>
            </a:pPr>
            <a:r>
              <a:rPr lang="en-US" sz="2800" dirty="0"/>
              <a:t>c. The price for which the software is sold.</a:t>
            </a:r>
          </a:p>
          <a:p>
            <a:pPr marL="0" indent="0">
              <a:buNone/>
            </a:pPr>
            <a:r>
              <a:rPr lang="en-US" sz="2800" dirty="0"/>
              <a:t>d. The technical staff in the meeting.</a:t>
            </a:r>
          </a:p>
          <a:p>
            <a:pPr marL="0" indent="0">
              <a:buNone/>
            </a:pPr>
            <a:endParaRPr lang="en-US" sz="2800" dirty="0"/>
          </a:p>
        </p:txBody>
      </p:sp>
    </p:spTree>
    <p:extLst>
      <p:ext uri="{BB962C8B-B14F-4D97-AF65-F5344CB8AC3E}">
        <p14:creationId xmlns:p14="http://schemas.microsoft.com/office/powerpoint/2010/main" val="2371369291"/>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371600"/>
            <a:ext cx="7772400" cy="729916"/>
          </a:xfrm>
        </p:spPr>
        <p:txBody>
          <a:bodyPr/>
          <a:lstStyle/>
          <a:p>
            <a:r>
              <a:rPr lang="en-US" dirty="0"/>
              <a:t>05 Test Management </a:t>
            </a:r>
            <a:r>
              <a:rPr lang="en-US" dirty="0" smtClean="0"/>
              <a:t>Questions-15</a:t>
            </a:r>
            <a:endParaRPr lang="en-US" dirty="0"/>
          </a:p>
        </p:txBody>
      </p:sp>
      <p:sp>
        <p:nvSpPr>
          <p:cNvPr id="3" name="Content Placeholder 2"/>
          <p:cNvSpPr>
            <a:spLocks noGrp="1"/>
          </p:cNvSpPr>
          <p:nvPr>
            <p:ph idx="1"/>
          </p:nvPr>
        </p:nvSpPr>
        <p:spPr>
          <a:xfrm>
            <a:off x="304800" y="2101516"/>
            <a:ext cx="8610600" cy="4527884"/>
          </a:xfrm>
        </p:spPr>
        <p:txBody>
          <a:bodyPr/>
          <a:lstStyle/>
          <a:p>
            <a:pPr marL="0" indent="0">
              <a:buNone/>
            </a:pPr>
            <a:r>
              <a:rPr lang="en-US" sz="2900" dirty="0" smtClean="0"/>
              <a:t>15. You are writing a test plan using the IEEE 829 template and are currently completing the Risks and Contingencies section. Which of the following is most likely to be listed as a project risk?</a:t>
            </a:r>
          </a:p>
          <a:p>
            <a:pPr marL="0" indent="0">
              <a:buNone/>
            </a:pPr>
            <a:r>
              <a:rPr lang="en-US" sz="2900" dirty="0" smtClean="0"/>
              <a:t>a. Unexpected </a:t>
            </a:r>
            <a:r>
              <a:rPr lang="en-US" sz="2900" dirty="0" smtClean="0"/>
              <a:t>illness of a key team member. </a:t>
            </a:r>
            <a:endParaRPr lang="en-US" sz="2900" dirty="0" smtClean="0"/>
          </a:p>
          <a:p>
            <a:pPr marL="0" indent="0">
              <a:buNone/>
            </a:pPr>
            <a:r>
              <a:rPr lang="en-US" sz="2900" dirty="0"/>
              <a:t>b. Excessively slow transaction-processing time.</a:t>
            </a:r>
          </a:p>
          <a:p>
            <a:pPr marL="0" indent="0">
              <a:buNone/>
            </a:pPr>
            <a:r>
              <a:rPr lang="en-US" sz="2900" dirty="0"/>
              <a:t>c. Data corruption under network congestion.</a:t>
            </a:r>
          </a:p>
          <a:p>
            <a:pPr marL="0" indent="0">
              <a:buNone/>
            </a:pPr>
            <a:r>
              <a:rPr lang="en-US" sz="2900" dirty="0"/>
              <a:t>d. Failure to handle a key use case.</a:t>
            </a:r>
          </a:p>
          <a:p>
            <a:pPr marL="0" indent="0">
              <a:buNone/>
            </a:pPr>
            <a:endParaRPr lang="en-US" dirty="0"/>
          </a:p>
        </p:txBody>
      </p:sp>
    </p:spTree>
    <p:extLst>
      <p:ext uri="{BB962C8B-B14F-4D97-AF65-F5344CB8AC3E}">
        <p14:creationId xmlns:p14="http://schemas.microsoft.com/office/powerpoint/2010/main" val="294475412"/>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05 Test Management </a:t>
            </a:r>
            <a:r>
              <a:rPr lang="en-US" dirty="0" smtClean="0"/>
              <a:t>Questions-16</a:t>
            </a:r>
            <a:endParaRPr lang="en-US" dirty="0"/>
          </a:p>
        </p:txBody>
      </p:sp>
      <p:sp>
        <p:nvSpPr>
          <p:cNvPr id="3" name="Content Placeholder 2"/>
          <p:cNvSpPr>
            <a:spLocks noGrp="1"/>
          </p:cNvSpPr>
          <p:nvPr>
            <p:ph idx="1"/>
          </p:nvPr>
        </p:nvSpPr>
        <p:spPr/>
        <p:txBody>
          <a:bodyPr/>
          <a:lstStyle/>
          <a:p>
            <a:pPr marL="0" indent="0">
              <a:buNone/>
            </a:pPr>
            <a:r>
              <a:rPr lang="en-US" dirty="0" smtClean="0"/>
              <a:t>16. You and the project stakeholders develop a list of product risks and project risks during the planning stage of a project.  What else should you do with those lists of risks during test planning?</a:t>
            </a:r>
            <a:endParaRPr lang="en-US" dirty="0"/>
          </a:p>
        </p:txBody>
      </p:sp>
    </p:spTree>
    <p:extLst>
      <p:ext uri="{BB962C8B-B14F-4D97-AF65-F5344CB8AC3E}">
        <p14:creationId xmlns:p14="http://schemas.microsoft.com/office/powerpoint/2010/main" val="490900192"/>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7772400" cy="609600"/>
          </a:xfrm>
        </p:spPr>
        <p:txBody>
          <a:bodyPr/>
          <a:lstStyle/>
          <a:p>
            <a:r>
              <a:rPr lang="en-US" dirty="0"/>
              <a:t>05 Test Management </a:t>
            </a:r>
            <a:r>
              <a:rPr lang="en-US" dirty="0" smtClean="0"/>
              <a:t>Questions-16</a:t>
            </a:r>
            <a:endParaRPr lang="en-US" dirty="0"/>
          </a:p>
        </p:txBody>
      </p:sp>
      <p:sp>
        <p:nvSpPr>
          <p:cNvPr id="3" name="Content Placeholder 2"/>
          <p:cNvSpPr>
            <a:spLocks noGrp="1"/>
          </p:cNvSpPr>
          <p:nvPr>
            <p:ph idx="1"/>
          </p:nvPr>
        </p:nvSpPr>
        <p:spPr>
          <a:xfrm>
            <a:off x="685800" y="2133600"/>
            <a:ext cx="7772400" cy="4572000"/>
          </a:xfrm>
        </p:spPr>
        <p:txBody>
          <a:bodyPr/>
          <a:lstStyle/>
          <a:p>
            <a:pPr marL="0" indent="0">
              <a:buNone/>
            </a:pPr>
            <a:r>
              <a:rPr lang="en-US" dirty="0" smtClean="0"/>
              <a:t>a. Determine the extent of testing required for the product risks and the mitigation and contingency actions required for the project risks.</a:t>
            </a:r>
          </a:p>
          <a:p>
            <a:pPr marL="0" indent="0">
              <a:buNone/>
            </a:pPr>
            <a:r>
              <a:rPr lang="en-US" dirty="0" smtClean="0"/>
              <a:t>b. Obtain the resources needed to completely cover each product risk with tests and transfer responsibility for the project risks to the project manager.</a:t>
            </a:r>
            <a:endParaRPr lang="en-US" dirty="0"/>
          </a:p>
        </p:txBody>
      </p:sp>
    </p:spTree>
    <p:extLst>
      <p:ext uri="{BB962C8B-B14F-4D97-AF65-F5344CB8AC3E}">
        <p14:creationId xmlns:p14="http://schemas.microsoft.com/office/powerpoint/2010/main" val="560826943"/>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05 Test Management </a:t>
            </a:r>
            <a:r>
              <a:rPr lang="en-US" dirty="0" smtClean="0"/>
              <a:t>Questions-16</a:t>
            </a:r>
            <a:endParaRPr lang="en-US" dirty="0"/>
          </a:p>
        </p:txBody>
      </p:sp>
      <p:sp>
        <p:nvSpPr>
          <p:cNvPr id="3" name="Content Placeholder 2"/>
          <p:cNvSpPr>
            <a:spLocks noGrp="1"/>
          </p:cNvSpPr>
          <p:nvPr>
            <p:ph idx="1"/>
          </p:nvPr>
        </p:nvSpPr>
        <p:spPr>
          <a:xfrm>
            <a:off x="685800" y="2514600"/>
            <a:ext cx="7772400" cy="4114800"/>
          </a:xfrm>
        </p:spPr>
        <p:txBody>
          <a:bodyPr/>
          <a:lstStyle/>
          <a:p>
            <a:pPr marL="0" indent="0">
              <a:buNone/>
            </a:pPr>
            <a:r>
              <a:rPr lang="en-US" dirty="0" smtClean="0"/>
              <a:t>c. Execute sufficient tests for the product risks, based on the likelihood and impact of each product risk and execute mitigation actions for all project risks.</a:t>
            </a:r>
          </a:p>
          <a:p>
            <a:pPr marL="0" indent="0">
              <a:buNone/>
            </a:pPr>
            <a:r>
              <a:rPr lang="en-US" dirty="0" smtClean="0"/>
              <a:t>d. No further risk management action is required at the test planning stage.</a:t>
            </a:r>
            <a:endParaRPr lang="en-US" dirty="0"/>
          </a:p>
        </p:txBody>
      </p:sp>
    </p:spTree>
    <p:extLst>
      <p:ext uri="{BB962C8B-B14F-4D97-AF65-F5344CB8AC3E}">
        <p14:creationId xmlns:p14="http://schemas.microsoft.com/office/powerpoint/2010/main" val="28068151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6600" y="1524000"/>
            <a:ext cx="7772400" cy="609600"/>
          </a:xfrm>
        </p:spPr>
        <p:txBody>
          <a:bodyPr/>
          <a:lstStyle/>
          <a:p>
            <a:r>
              <a:rPr lang="en-US" dirty="0"/>
              <a:t>5.1.2 Working as a Test Leader</a:t>
            </a:r>
          </a:p>
        </p:txBody>
      </p:sp>
      <p:sp>
        <p:nvSpPr>
          <p:cNvPr id="3" name="Content Placeholder 2"/>
          <p:cNvSpPr>
            <a:spLocks noGrp="1"/>
          </p:cNvSpPr>
          <p:nvPr>
            <p:ph idx="1"/>
          </p:nvPr>
        </p:nvSpPr>
        <p:spPr>
          <a:xfrm>
            <a:off x="152400" y="2133600"/>
            <a:ext cx="8763000" cy="4572000"/>
          </a:xfrm>
        </p:spPr>
        <p:txBody>
          <a:bodyPr/>
          <a:lstStyle/>
          <a:p>
            <a:r>
              <a:rPr lang="en-US" dirty="0" smtClean="0"/>
              <a:t>Test leaders recognize if test automation is appropriate, plan the effort, select the tools, ensure the training is provided to the team.  </a:t>
            </a:r>
          </a:p>
          <a:p>
            <a:r>
              <a:rPr lang="en-US" dirty="0"/>
              <a:t>They lead, guide, monitor, </a:t>
            </a:r>
            <a:r>
              <a:rPr lang="en-US" dirty="0" smtClean="0"/>
              <a:t>analysis</a:t>
            </a:r>
            <a:r>
              <a:rPr lang="en-US" dirty="0"/>
              <a:t>, design, implementation </a:t>
            </a:r>
            <a:r>
              <a:rPr lang="en-US" dirty="0" smtClean="0"/>
              <a:t>&amp; </a:t>
            </a:r>
            <a:r>
              <a:rPr lang="en-US" dirty="0"/>
              <a:t>execution of the test cases, test procedures and test suits</a:t>
            </a:r>
            <a:r>
              <a:rPr lang="en-US" dirty="0" smtClean="0"/>
              <a:t>.</a:t>
            </a:r>
          </a:p>
          <a:p>
            <a:r>
              <a:rPr lang="en-US" dirty="0" smtClean="0"/>
              <a:t>They ensure traceability of the tests to the test basis. (monitor, measure &amp; control)</a:t>
            </a:r>
            <a:br>
              <a:rPr lang="en-US" dirty="0" smtClean="0"/>
            </a:br>
            <a:endParaRPr lang="en-US" dirty="0"/>
          </a:p>
        </p:txBody>
      </p:sp>
    </p:spTree>
    <p:extLst>
      <p:ext uri="{BB962C8B-B14F-4D97-AF65-F5344CB8AC3E}">
        <p14:creationId xmlns:p14="http://schemas.microsoft.com/office/powerpoint/2010/main" val="172122860"/>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7772400" cy="990600"/>
          </a:xfrm>
        </p:spPr>
        <p:txBody>
          <a:bodyPr/>
          <a:lstStyle/>
          <a:p>
            <a:r>
              <a:rPr lang="en-US" dirty="0"/>
              <a:t>05 Test Management </a:t>
            </a:r>
            <a:r>
              <a:rPr lang="en-US" dirty="0" smtClean="0"/>
              <a:t>Questions-17</a:t>
            </a:r>
            <a:endParaRPr lang="en-US" dirty="0"/>
          </a:p>
        </p:txBody>
      </p:sp>
      <p:sp>
        <p:nvSpPr>
          <p:cNvPr id="3" name="Content Placeholder 2"/>
          <p:cNvSpPr>
            <a:spLocks noGrp="1"/>
          </p:cNvSpPr>
          <p:nvPr>
            <p:ph idx="1"/>
          </p:nvPr>
        </p:nvSpPr>
        <p:spPr/>
        <p:txBody>
          <a:bodyPr/>
          <a:lstStyle/>
          <a:p>
            <a:pPr marL="0" indent="0">
              <a:buNone/>
            </a:pPr>
            <a:r>
              <a:rPr lang="en-US" dirty="0" smtClean="0"/>
              <a:t>17. According to the ISTQB Glossary, a product risk is related to which of the following?</a:t>
            </a:r>
          </a:p>
          <a:p>
            <a:pPr marL="0" indent="0">
              <a:buNone/>
            </a:pPr>
            <a:r>
              <a:rPr lang="en-US" dirty="0" smtClean="0"/>
              <a:t>a. Control of the test project</a:t>
            </a:r>
          </a:p>
          <a:p>
            <a:pPr marL="0" indent="0">
              <a:buNone/>
            </a:pPr>
            <a:r>
              <a:rPr lang="en-US" dirty="0" smtClean="0"/>
              <a:t>b. The test object</a:t>
            </a:r>
          </a:p>
          <a:p>
            <a:pPr marL="0" indent="0">
              <a:buNone/>
            </a:pPr>
            <a:r>
              <a:rPr lang="en-US" dirty="0" smtClean="0"/>
              <a:t>c. A single test item</a:t>
            </a:r>
          </a:p>
          <a:p>
            <a:pPr marL="0" indent="0">
              <a:buNone/>
            </a:pPr>
            <a:r>
              <a:rPr lang="en-US" dirty="0" smtClean="0"/>
              <a:t>d. A potential negative outcome</a:t>
            </a:r>
            <a:endParaRPr lang="en-US" dirty="0"/>
          </a:p>
        </p:txBody>
      </p:sp>
    </p:spTree>
    <p:extLst>
      <p:ext uri="{BB962C8B-B14F-4D97-AF65-F5344CB8AC3E}">
        <p14:creationId xmlns:p14="http://schemas.microsoft.com/office/powerpoint/2010/main" val="3545063115"/>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066800"/>
            <a:ext cx="7772400" cy="914400"/>
          </a:xfrm>
        </p:spPr>
        <p:txBody>
          <a:bodyPr/>
          <a:lstStyle/>
          <a:p>
            <a:r>
              <a:rPr lang="en-US" dirty="0"/>
              <a:t>05 Test Management </a:t>
            </a:r>
            <a:r>
              <a:rPr lang="en-US" dirty="0" smtClean="0"/>
              <a:t>Questions-18</a:t>
            </a:r>
            <a:endParaRPr lang="en-US" dirty="0"/>
          </a:p>
        </p:txBody>
      </p:sp>
      <p:sp>
        <p:nvSpPr>
          <p:cNvPr id="3" name="Content Placeholder 2"/>
          <p:cNvSpPr>
            <a:spLocks noGrp="1"/>
          </p:cNvSpPr>
          <p:nvPr>
            <p:ph idx="1"/>
          </p:nvPr>
        </p:nvSpPr>
        <p:spPr>
          <a:xfrm>
            <a:off x="228600" y="1981200"/>
            <a:ext cx="8763000" cy="4724400"/>
          </a:xfrm>
        </p:spPr>
        <p:txBody>
          <a:bodyPr/>
          <a:lstStyle/>
          <a:p>
            <a:pPr marL="0" indent="0">
              <a:buNone/>
            </a:pPr>
            <a:r>
              <a:rPr lang="en-US" sz="2800" dirty="0" smtClean="0"/>
              <a:t>18. In an incident report, the tester makes the following statement, ‘At this point, I expect to receive and error message explaining the rejection of this invalid input and asking me to enter a valid input. Instead the system accepts the input, displays an hourglass for between one and five seconds and terminates abnormally</a:t>
            </a:r>
            <a:r>
              <a:rPr lang="en-US" sz="2800" dirty="0"/>
              <a:t>, </a:t>
            </a:r>
            <a:r>
              <a:rPr lang="en-US" sz="2800" dirty="0" smtClean="0"/>
              <a:t>giving </a:t>
            </a:r>
            <a:r>
              <a:rPr lang="en-US" sz="2800" dirty="0"/>
              <a:t>the message, “Unexpected data type: 15 Click to continue”.’ This statement is likely to be found in which of the following sections of an IEEE 829 standard incident report?</a:t>
            </a:r>
          </a:p>
          <a:p>
            <a:pPr marL="0" indent="0">
              <a:buNone/>
            </a:pPr>
            <a:endParaRPr lang="en-US" dirty="0"/>
          </a:p>
        </p:txBody>
      </p:sp>
    </p:spTree>
    <p:extLst>
      <p:ext uri="{BB962C8B-B14F-4D97-AF65-F5344CB8AC3E}">
        <p14:creationId xmlns:p14="http://schemas.microsoft.com/office/powerpoint/2010/main" val="2525089169"/>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7772400" cy="457200"/>
          </a:xfrm>
        </p:spPr>
        <p:txBody>
          <a:bodyPr/>
          <a:lstStyle/>
          <a:p>
            <a:r>
              <a:rPr lang="en-US" dirty="0"/>
              <a:t>05 Test Management </a:t>
            </a:r>
            <a:r>
              <a:rPr lang="en-US" dirty="0" smtClean="0"/>
              <a:t>Questions-18</a:t>
            </a:r>
            <a:endParaRPr lang="en-US" dirty="0"/>
          </a:p>
        </p:txBody>
      </p:sp>
      <p:sp>
        <p:nvSpPr>
          <p:cNvPr id="3" name="Content Placeholder 2"/>
          <p:cNvSpPr>
            <a:spLocks noGrp="1"/>
          </p:cNvSpPr>
          <p:nvPr>
            <p:ph idx="1"/>
          </p:nvPr>
        </p:nvSpPr>
        <p:spPr>
          <a:xfrm>
            <a:off x="457200" y="1981200"/>
            <a:ext cx="8305800" cy="4800600"/>
          </a:xfrm>
        </p:spPr>
        <p:txBody>
          <a:bodyPr/>
          <a:lstStyle/>
          <a:p>
            <a:pPr marL="0" indent="0">
              <a:buNone/>
            </a:pPr>
            <a:r>
              <a:rPr lang="en-US" dirty="0" smtClean="0"/>
              <a:t>a</a:t>
            </a:r>
            <a:r>
              <a:rPr lang="en-US" dirty="0" smtClean="0"/>
              <a:t>. Summary</a:t>
            </a:r>
          </a:p>
          <a:p>
            <a:pPr marL="0" indent="0">
              <a:buNone/>
            </a:pPr>
            <a:r>
              <a:rPr lang="en-US" dirty="0" smtClean="0"/>
              <a:t>b. Impact</a:t>
            </a:r>
          </a:p>
          <a:p>
            <a:pPr marL="0" indent="0">
              <a:buNone/>
            </a:pPr>
            <a:r>
              <a:rPr lang="en-US" dirty="0" smtClean="0"/>
              <a:t>c. Item pass/fail criteria</a:t>
            </a:r>
          </a:p>
          <a:p>
            <a:pPr marL="0" indent="0">
              <a:buNone/>
            </a:pPr>
            <a:r>
              <a:rPr lang="en-US" dirty="0" smtClean="0"/>
              <a:t>d. Incident description</a:t>
            </a:r>
          </a:p>
          <a:p>
            <a:endParaRPr lang="en-US" dirty="0"/>
          </a:p>
        </p:txBody>
      </p:sp>
    </p:spTree>
    <p:extLst>
      <p:ext uri="{BB962C8B-B14F-4D97-AF65-F5344CB8AC3E}">
        <p14:creationId xmlns:p14="http://schemas.microsoft.com/office/powerpoint/2010/main" val="1090593052"/>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0"/>
            <a:ext cx="7772400" cy="533400"/>
          </a:xfrm>
        </p:spPr>
        <p:txBody>
          <a:bodyPr/>
          <a:lstStyle/>
          <a:p>
            <a:r>
              <a:rPr lang="en-US" dirty="0"/>
              <a:t>05 Test Management </a:t>
            </a:r>
            <a:r>
              <a:rPr lang="en-US" dirty="0" smtClean="0"/>
              <a:t>Questions-19</a:t>
            </a:r>
            <a:endParaRPr lang="en-US" dirty="0"/>
          </a:p>
        </p:txBody>
      </p:sp>
      <p:sp>
        <p:nvSpPr>
          <p:cNvPr id="3" name="Content Placeholder 2"/>
          <p:cNvSpPr>
            <a:spLocks noGrp="1"/>
          </p:cNvSpPr>
          <p:nvPr>
            <p:ph idx="1"/>
          </p:nvPr>
        </p:nvSpPr>
        <p:spPr>
          <a:xfrm>
            <a:off x="228600" y="2057400"/>
            <a:ext cx="8686800" cy="4419600"/>
          </a:xfrm>
        </p:spPr>
        <p:txBody>
          <a:bodyPr/>
          <a:lstStyle/>
          <a:p>
            <a:pPr marL="0" indent="0">
              <a:buNone/>
            </a:pPr>
            <a:r>
              <a:rPr lang="en-US" dirty="0" smtClean="0"/>
              <a:t>19. According to the ISTQB Glossary, what do we call a document that describes any event that occurred during testing which requires further investigation?</a:t>
            </a:r>
          </a:p>
          <a:p>
            <a:pPr marL="0" indent="0">
              <a:buNone/>
            </a:pPr>
            <a:r>
              <a:rPr lang="en-US" dirty="0" smtClean="0"/>
              <a:t>a. Bug report</a:t>
            </a:r>
          </a:p>
          <a:p>
            <a:pPr marL="0" indent="0">
              <a:buNone/>
            </a:pPr>
            <a:r>
              <a:rPr lang="en-US" dirty="0" smtClean="0"/>
              <a:t>b. A defect report</a:t>
            </a:r>
          </a:p>
          <a:p>
            <a:pPr marL="0" indent="0">
              <a:buNone/>
            </a:pPr>
            <a:r>
              <a:rPr lang="en-US" dirty="0" smtClean="0"/>
              <a:t>c. An incident report</a:t>
            </a:r>
          </a:p>
          <a:p>
            <a:pPr marL="0" indent="0">
              <a:buNone/>
            </a:pPr>
            <a:r>
              <a:rPr lang="en-US" dirty="0" smtClean="0"/>
              <a:t>d. A test summary report</a:t>
            </a:r>
          </a:p>
        </p:txBody>
      </p:sp>
    </p:spTree>
    <p:extLst>
      <p:ext uri="{BB962C8B-B14F-4D97-AF65-F5344CB8AC3E}">
        <p14:creationId xmlns:p14="http://schemas.microsoft.com/office/powerpoint/2010/main" val="2620091495"/>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295400"/>
            <a:ext cx="7772400" cy="762000"/>
          </a:xfrm>
        </p:spPr>
        <p:txBody>
          <a:bodyPr/>
          <a:lstStyle/>
          <a:p>
            <a:r>
              <a:rPr lang="en-US" dirty="0"/>
              <a:t>05 Test Management </a:t>
            </a:r>
            <a:r>
              <a:rPr lang="en-US" dirty="0" smtClean="0"/>
              <a:t>Questions-20</a:t>
            </a:r>
            <a:endParaRPr lang="en-US" dirty="0"/>
          </a:p>
        </p:txBody>
      </p:sp>
      <p:sp>
        <p:nvSpPr>
          <p:cNvPr id="3" name="Content Placeholder 2"/>
          <p:cNvSpPr>
            <a:spLocks noGrp="1"/>
          </p:cNvSpPr>
          <p:nvPr>
            <p:ph idx="1"/>
          </p:nvPr>
        </p:nvSpPr>
        <p:spPr>
          <a:xfrm>
            <a:off x="304800" y="2057400"/>
            <a:ext cx="8610600" cy="4648200"/>
          </a:xfrm>
        </p:spPr>
        <p:txBody>
          <a:bodyPr/>
          <a:lstStyle/>
          <a:p>
            <a:pPr marL="0" indent="0">
              <a:buNone/>
            </a:pPr>
            <a:r>
              <a:rPr lang="en-US" sz="3000" dirty="0"/>
              <a:t>2</a:t>
            </a:r>
            <a:r>
              <a:rPr lang="en-US" sz="3000" dirty="0" smtClean="0"/>
              <a:t>0. A product risk analysis is performed during the planning stage of the test process. During the execution stage of the test process, the test manager directs the testers to classify each defect report by the known product risk it relates to (or to ‘other’).  Once a week, the test manager runs </a:t>
            </a:r>
            <a:r>
              <a:rPr lang="en-US" sz="3000" dirty="0"/>
              <a:t>a </a:t>
            </a:r>
            <a:r>
              <a:rPr lang="en-US" sz="3000" dirty="0" smtClean="0"/>
              <a:t>report </a:t>
            </a:r>
            <a:r>
              <a:rPr lang="en-US" sz="3000" dirty="0"/>
              <a:t>that shows the percentage of defects related to each known product risk and to unknown risks.  What is one possible use of such a report?</a:t>
            </a:r>
          </a:p>
          <a:p>
            <a:pPr marL="0" indent="0">
              <a:buNone/>
            </a:pPr>
            <a:r>
              <a:rPr lang="en-US" dirty="0" smtClean="0"/>
              <a:t> </a:t>
            </a:r>
            <a:endParaRPr lang="en-US" dirty="0"/>
          </a:p>
        </p:txBody>
      </p:sp>
    </p:spTree>
    <p:extLst>
      <p:ext uri="{BB962C8B-B14F-4D97-AF65-F5344CB8AC3E}">
        <p14:creationId xmlns:p14="http://schemas.microsoft.com/office/powerpoint/2010/main" val="1436613067"/>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7772400" cy="762000"/>
          </a:xfrm>
        </p:spPr>
        <p:txBody>
          <a:bodyPr/>
          <a:lstStyle/>
          <a:p>
            <a:r>
              <a:rPr lang="en-US" dirty="0"/>
              <a:t>05 Test Management </a:t>
            </a:r>
            <a:r>
              <a:rPr lang="en-US" dirty="0" smtClean="0"/>
              <a:t>Questions-20</a:t>
            </a:r>
            <a:endParaRPr lang="en-US" dirty="0"/>
          </a:p>
        </p:txBody>
      </p:sp>
      <p:sp>
        <p:nvSpPr>
          <p:cNvPr id="3" name="Content Placeholder 2"/>
          <p:cNvSpPr>
            <a:spLocks noGrp="1"/>
          </p:cNvSpPr>
          <p:nvPr>
            <p:ph idx="1"/>
          </p:nvPr>
        </p:nvSpPr>
        <p:spPr>
          <a:xfrm>
            <a:off x="685800" y="2286000"/>
            <a:ext cx="7772400" cy="4191000"/>
          </a:xfrm>
        </p:spPr>
        <p:txBody>
          <a:bodyPr/>
          <a:lstStyle/>
          <a:p>
            <a:pPr marL="0" indent="0">
              <a:buNone/>
            </a:pPr>
            <a:r>
              <a:rPr lang="en-US" dirty="0" smtClean="0"/>
              <a:t>a</a:t>
            </a:r>
            <a:r>
              <a:rPr lang="en-US" dirty="0" smtClean="0"/>
              <a:t>. To identify new risks to system quality.</a:t>
            </a:r>
          </a:p>
          <a:p>
            <a:pPr marL="0" indent="0">
              <a:buNone/>
            </a:pPr>
            <a:r>
              <a:rPr lang="en-US" dirty="0" smtClean="0"/>
              <a:t>b. To locate defect clusters in product subsystems</a:t>
            </a:r>
            <a:r>
              <a:rPr lang="en-US" dirty="0" smtClean="0"/>
              <a:t>.</a:t>
            </a:r>
          </a:p>
          <a:p>
            <a:pPr marL="0" indent="0">
              <a:buNone/>
            </a:pPr>
            <a:r>
              <a:rPr lang="en-US" dirty="0"/>
              <a:t>c. To check risk coverage by tests.</a:t>
            </a:r>
          </a:p>
          <a:p>
            <a:pPr marL="0" indent="0">
              <a:buNone/>
            </a:pPr>
            <a:r>
              <a:rPr lang="en-US" dirty="0"/>
              <a:t>d. To measure exploratory testing.</a:t>
            </a:r>
          </a:p>
          <a:p>
            <a:pPr marL="0" indent="0">
              <a:buNone/>
            </a:pPr>
            <a:endParaRPr lang="en-US" dirty="0"/>
          </a:p>
        </p:txBody>
      </p:sp>
    </p:spTree>
    <p:extLst>
      <p:ext uri="{BB962C8B-B14F-4D97-AF65-F5344CB8AC3E}">
        <p14:creationId xmlns:p14="http://schemas.microsoft.com/office/powerpoint/2010/main" val="32311431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7772400" cy="533400"/>
          </a:xfrm>
        </p:spPr>
        <p:txBody>
          <a:bodyPr/>
          <a:lstStyle/>
          <a:p>
            <a:r>
              <a:rPr lang="en-US" dirty="0" smtClean="0"/>
              <a:t>5.1.3 Working as a Tester</a:t>
            </a:r>
            <a:endParaRPr lang="en-US" dirty="0"/>
          </a:p>
        </p:txBody>
      </p:sp>
      <p:sp>
        <p:nvSpPr>
          <p:cNvPr id="3" name="Content Placeholder 2"/>
          <p:cNvSpPr>
            <a:spLocks noGrp="1"/>
          </p:cNvSpPr>
          <p:nvPr>
            <p:ph idx="1"/>
          </p:nvPr>
        </p:nvSpPr>
        <p:spPr>
          <a:xfrm>
            <a:off x="762000" y="2286000"/>
            <a:ext cx="7543800" cy="4191000"/>
          </a:xfrm>
        </p:spPr>
        <p:txBody>
          <a:bodyPr/>
          <a:lstStyle/>
          <a:p>
            <a:r>
              <a:rPr lang="en-US" dirty="0" smtClean="0"/>
              <a:t>Testers contribute to test plans, analyze and reviewing ad assessing requirements and design specifications. </a:t>
            </a:r>
            <a:endParaRPr lang="en-US" dirty="0"/>
          </a:p>
          <a:p>
            <a:r>
              <a:rPr lang="en-US" dirty="0" smtClean="0"/>
              <a:t>Create test designs, test cases, test procedure specifications and test data, and may help automate tests.</a:t>
            </a:r>
          </a:p>
        </p:txBody>
      </p:sp>
    </p:spTree>
    <p:extLst>
      <p:ext uri="{BB962C8B-B14F-4D97-AF65-F5344CB8AC3E}">
        <p14:creationId xmlns:p14="http://schemas.microsoft.com/office/powerpoint/2010/main" val="336521902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7772400" cy="685800"/>
          </a:xfrm>
        </p:spPr>
        <p:txBody>
          <a:bodyPr/>
          <a:lstStyle/>
          <a:p>
            <a:r>
              <a:rPr lang="en-US" dirty="0"/>
              <a:t>5.1.3 Working as a Tester</a:t>
            </a:r>
          </a:p>
        </p:txBody>
      </p:sp>
      <p:sp>
        <p:nvSpPr>
          <p:cNvPr id="3" name="Content Placeholder 2"/>
          <p:cNvSpPr>
            <a:spLocks noGrp="1"/>
          </p:cNvSpPr>
          <p:nvPr>
            <p:ph idx="1"/>
          </p:nvPr>
        </p:nvSpPr>
        <p:spPr>
          <a:xfrm>
            <a:off x="685800" y="2209800"/>
            <a:ext cx="7772400" cy="4267200"/>
          </a:xfrm>
        </p:spPr>
        <p:txBody>
          <a:bodyPr/>
          <a:lstStyle/>
          <a:p>
            <a:r>
              <a:rPr lang="en-US" dirty="0"/>
              <a:t>Setup Test environment, assist system administration and network management.</a:t>
            </a:r>
          </a:p>
          <a:p>
            <a:r>
              <a:rPr lang="en-US" dirty="0" smtClean="0"/>
              <a:t>Tester execute and log the tests, evaluate the results and document problems found. </a:t>
            </a:r>
          </a:p>
          <a:p>
            <a:r>
              <a:rPr lang="en-US" dirty="0" smtClean="0"/>
              <a:t>Monitor testing, environment, and gather performance metrics.</a:t>
            </a:r>
            <a:endParaRPr lang="en-US" dirty="0"/>
          </a:p>
        </p:txBody>
      </p:sp>
    </p:spTree>
    <p:extLst>
      <p:ext uri="{BB962C8B-B14F-4D97-AF65-F5344CB8AC3E}">
        <p14:creationId xmlns:p14="http://schemas.microsoft.com/office/powerpoint/2010/main" val="279125844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524000"/>
            <a:ext cx="8001000" cy="838200"/>
          </a:xfrm>
        </p:spPr>
        <p:txBody>
          <a:bodyPr/>
          <a:lstStyle/>
          <a:p>
            <a:r>
              <a:rPr lang="en-US" dirty="0" smtClean="0"/>
              <a:t>5.1.4 Defining the skills test staff need</a:t>
            </a:r>
            <a:endParaRPr lang="en-US" dirty="0"/>
          </a:p>
        </p:txBody>
      </p:sp>
      <p:sp>
        <p:nvSpPr>
          <p:cNvPr id="3" name="Content Placeholder 2"/>
          <p:cNvSpPr>
            <a:spLocks noGrp="1"/>
          </p:cNvSpPr>
          <p:nvPr>
            <p:ph idx="1"/>
          </p:nvPr>
        </p:nvSpPr>
        <p:spPr>
          <a:xfrm>
            <a:off x="609600" y="2362200"/>
            <a:ext cx="8001000" cy="4114800"/>
          </a:xfrm>
        </p:spPr>
        <p:txBody>
          <a:bodyPr/>
          <a:lstStyle/>
          <a:p>
            <a:r>
              <a:rPr lang="en-US" dirty="0" smtClean="0"/>
              <a:t>Good test team have the right mix of skills based of the tasks and activities they need to carry out.</a:t>
            </a:r>
          </a:p>
          <a:p>
            <a:r>
              <a:rPr lang="en-US" dirty="0" smtClean="0"/>
              <a:t>Basic professional and social qualifications such as literacy, the ability to prepare and deliver written and verbal reports, ability to communicate effectively.</a:t>
            </a:r>
            <a:endParaRPr lang="en-US" dirty="0"/>
          </a:p>
        </p:txBody>
      </p:sp>
    </p:spTree>
    <p:extLst>
      <p:ext uri="{BB962C8B-B14F-4D97-AF65-F5344CB8AC3E}">
        <p14:creationId xmlns:p14="http://schemas.microsoft.com/office/powerpoint/2010/main" val="138293801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524000"/>
            <a:ext cx="7924800" cy="609600"/>
          </a:xfrm>
        </p:spPr>
        <p:txBody>
          <a:bodyPr/>
          <a:lstStyle/>
          <a:p>
            <a:r>
              <a:rPr lang="en-US" dirty="0"/>
              <a:t>5.1.4 Defining the skills test staff need</a:t>
            </a:r>
          </a:p>
        </p:txBody>
      </p:sp>
      <p:sp>
        <p:nvSpPr>
          <p:cNvPr id="3" name="Content Placeholder 2"/>
          <p:cNvSpPr>
            <a:spLocks noGrp="1"/>
          </p:cNvSpPr>
          <p:nvPr>
            <p:ph idx="1"/>
          </p:nvPr>
        </p:nvSpPr>
        <p:spPr>
          <a:xfrm>
            <a:off x="838200" y="2362200"/>
            <a:ext cx="7391400" cy="4114800"/>
          </a:xfrm>
        </p:spPr>
        <p:txBody>
          <a:bodyPr/>
          <a:lstStyle/>
          <a:p>
            <a:r>
              <a:rPr lang="en-US" b="1" dirty="0" smtClean="0"/>
              <a:t>Application or business domain: </a:t>
            </a:r>
            <a:r>
              <a:rPr lang="en-US" dirty="0" smtClean="0"/>
              <a:t>Tester needs to recognize and complete the ‘must work’ functions and features.</a:t>
            </a:r>
          </a:p>
          <a:p>
            <a:endParaRPr lang="en-US" b="1" dirty="0" smtClean="0"/>
          </a:p>
          <a:p>
            <a:endParaRPr lang="en-US" b="1" dirty="0"/>
          </a:p>
        </p:txBody>
      </p:sp>
    </p:spTree>
    <p:extLst>
      <p:ext uri="{BB962C8B-B14F-4D97-AF65-F5344CB8AC3E}">
        <p14:creationId xmlns:p14="http://schemas.microsoft.com/office/powerpoint/2010/main" val="85030948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7924800" cy="1143000"/>
          </a:xfrm>
        </p:spPr>
        <p:txBody>
          <a:bodyPr/>
          <a:lstStyle/>
          <a:p>
            <a:r>
              <a:rPr lang="en-US" dirty="0"/>
              <a:t>5.1.4 Defining the skills test staff need</a:t>
            </a:r>
          </a:p>
        </p:txBody>
      </p:sp>
      <p:sp>
        <p:nvSpPr>
          <p:cNvPr id="3" name="Content Placeholder 2"/>
          <p:cNvSpPr>
            <a:spLocks noGrp="1"/>
          </p:cNvSpPr>
          <p:nvPr>
            <p:ph idx="1"/>
          </p:nvPr>
        </p:nvSpPr>
        <p:spPr>
          <a:xfrm>
            <a:off x="685800" y="2667000"/>
            <a:ext cx="7772400" cy="3810000"/>
          </a:xfrm>
        </p:spPr>
        <p:txBody>
          <a:bodyPr/>
          <a:lstStyle/>
          <a:p>
            <a:r>
              <a:rPr lang="en-US" b="1" dirty="0"/>
              <a:t>Technology: </a:t>
            </a:r>
            <a:r>
              <a:rPr lang="en-US" dirty="0"/>
              <a:t>Tester must be aware of issues, limitations and capabilities of the chosen implantation technology, in order to effectively and efficiently locate problems and recognize the ‘likely to fail’ functions and features.</a:t>
            </a:r>
          </a:p>
        </p:txBody>
      </p:sp>
    </p:spTree>
    <p:extLst>
      <p:ext uri="{BB962C8B-B14F-4D97-AF65-F5344CB8AC3E}">
        <p14:creationId xmlns:p14="http://schemas.microsoft.com/office/powerpoint/2010/main" val="118924634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7772400" cy="533400"/>
          </a:xfrm>
        </p:spPr>
        <p:txBody>
          <a:bodyPr/>
          <a:lstStyle/>
          <a:p>
            <a:pPr algn="ctr"/>
            <a:r>
              <a:rPr lang="en-US" b="1" dirty="0" smtClean="0"/>
              <a:t>Objectives</a:t>
            </a:r>
            <a:endParaRPr lang="en-US" b="1" dirty="0"/>
          </a:p>
        </p:txBody>
      </p:sp>
      <p:sp>
        <p:nvSpPr>
          <p:cNvPr id="3" name="Content Placeholder 2"/>
          <p:cNvSpPr>
            <a:spLocks noGrp="1"/>
          </p:cNvSpPr>
          <p:nvPr>
            <p:ph idx="1"/>
          </p:nvPr>
        </p:nvSpPr>
        <p:spPr>
          <a:xfrm>
            <a:off x="685800" y="2057400"/>
            <a:ext cx="8077200" cy="4572000"/>
          </a:xfrm>
        </p:spPr>
        <p:txBody>
          <a:bodyPr/>
          <a:lstStyle/>
          <a:p>
            <a:r>
              <a:rPr lang="en-US" dirty="0" smtClean="0"/>
              <a:t>What is test </a:t>
            </a:r>
            <a:r>
              <a:rPr lang="en-US" dirty="0"/>
              <a:t>o</a:t>
            </a:r>
            <a:r>
              <a:rPr lang="en-US" dirty="0" smtClean="0"/>
              <a:t>rganization?</a:t>
            </a:r>
          </a:p>
          <a:p>
            <a:r>
              <a:rPr lang="en-US" dirty="0" smtClean="0"/>
              <a:t>What is test management?</a:t>
            </a:r>
          </a:p>
          <a:p>
            <a:r>
              <a:rPr lang="en-US" dirty="0" smtClean="0"/>
              <a:t>What is test planning and estimation?</a:t>
            </a:r>
          </a:p>
          <a:p>
            <a:r>
              <a:rPr lang="en-US" dirty="0" smtClean="0"/>
              <a:t>What is test progress monitoring and control?</a:t>
            </a:r>
          </a:p>
          <a:p>
            <a:r>
              <a:rPr lang="en-US" dirty="0" smtClean="0"/>
              <a:t>What is configuration management?</a:t>
            </a:r>
          </a:p>
          <a:p>
            <a:r>
              <a:rPr lang="en-US" dirty="0" smtClean="0"/>
              <a:t>What is the risk and testing?</a:t>
            </a:r>
          </a:p>
          <a:p>
            <a:r>
              <a:rPr lang="en-US" dirty="0" smtClean="0"/>
              <a:t>What is incident management?</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524000"/>
            <a:ext cx="7924800" cy="838200"/>
          </a:xfrm>
        </p:spPr>
        <p:txBody>
          <a:bodyPr/>
          <a:lstStyle/>
          <a:p>
            <a:r>
              <a:rPr lang="en-US" dirty="0"/>
              <a:t>5.1.4 Defining the skills test staff need</a:t>
            </a:r>
          </a:p>
        </p:txBody>
      </p:sp>
      <p:sp>
        <p:nvSpPr>
          <p:cNvPr id="3" name="Content Placeholder 2"/>
          <p:cNvSpPr>
            <a:spLocks noGrp="1"/>
          </p:cNvSpPr>
          <p:nvPr>
            <p:ph idx="1"/>
          </p:nvPr>
        </p:nvSpPr>
        <p:spPr>
          <a:xfrm>
            <a:off x="533400" y="2362200"/>
            <a:ext cx="7924800" cy="4114800"/>
          </a:xfrm>
        </p:spPr>
        <p:txBody>
          <a:bodyPr/>
          <a:lstStyle/>
          <a:p>
            <a:r>
              <a:rPr lang="en-US" b="1" dirty="0" smtClean="0"/>
              <a:t>Testing: </a:t>
            </a:r>
            <a:r>
              <a:rPr lang="en-US" dirty="0" smtClean="0"/>
              <a:t>A tester must know the testing topics discussed in this book – and often more advanced testing topics – in order to effectively and efficiently carry out the test tasks assigned.</a:t>
            </a:r>
          </a:p>
          <a:p>
            <a:r>
              <a:rPr lang="en-US" dirty="0" smtClean="0"/>
              <a:t>Test automation is handled by testers who knows test automation. </a:t>
            </a:r>
            <a:endParaRPr lang="en-US" dirty="0"/>
          </a:p>
        </p:txBody>
      </p:sp>
    </p:spTree>
    <p:extLst>
      <p:ext uri="{BB962C8B-B14F-4D97-AF65-F5344CB8AC3E}">
        <p14:creationId xmlns:p14="http://schemas.microsoft.com/office/powerpoint/2010/main" val="52745876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5.2 Test Planning and Estimation</a:t>
            </a:r>
            <a:endParaRPr lang="en-US" dirty="0"/>
          </a:p>
        </p:txBody>
      </p:sp>
      <p:sp>
        <p:nvSpPr>
          <p:cNvPr id="3" name="Content Placeholder 2"/>
          <p:cNvSpPr>
            <a:spLocks noGrp="1"/>
          </p:cNvSpPr>
          <p:nvPr>
            <p:ph idx="1"/>
          </p:nvPr>
        </p:nvSpPr>
        <p:spPr/>
        <p:txBody>
          <a:bodyPr/>
          <a:lstStyle/>
          <a:p>
            <a:r>
              <a:rPr lang="en-US" b="1" dirty="0" smtClean="0"/>
              <a:t>Test Planning: </a:t>
            </a:r>
            <a:r>
              <a:rPr lang="en-US" dirty="0" smtClean="0"/>
              <a:t>The activity of establishing or updating a test plan.</a:t>
            </a:r>
          </a:p>
        </p:txBody>
      </p:sp>
    </p:spTree>
    <p:extLst>
      <p:ext uri="{BB962C8B-B14F-4D97-AF65-F5344CB8AC3E}">
        <p14:creationId xmlns:p14="http://schemas.microsoft.com/office/powerpoint/2010/main" val="148427381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5.2 Test Planning and Estimation</a:t>
            </a:r>
          </a:p>
        </p:txBody>
      </p:sp>
      <p:sp>
        <p:nvSpPr>
          <p:cNvPr id="3" name="Content Placeholder 2"/>
          <p:cNvSpPr>
            <a:spLocks noGrp="1"/>
          </p:cNvSpPr>
          <p:nvPr>
            <p:ph idx="1"/>
          </p:nvPr>
        </p:nvSpPr>
        <p:spPr>
          <a:xfrm>
            <a:off x="685800" y="2590800"/>
            <a:ext cx="7772400" cy="3962400"/>
          </a:xfrm>
        </p:spPr>
        <p:txBody>
          <a:bodyPr/>
          <a:lstStyle/>
          <a:p>
            <a:r>
              <a:rPr lang="en-US" b="1" dirty="0"/>
              <a:t>Test Estimation: </a:t>
            </a:r>
            <a:r>
              <a:rPr lang="en-US" dirty="0"/>
              <a:t>The calculated approximation of a result related to various aspects of testing (e.g. effort spent, completion date, costs involved, number of test cases, etc.) which is usable even if input data may be incomplete, uncertain, or noisy.</a:t>
            </a:r>
            <a:endParaRPr lang="en-US" b="1" dirty="0"/>
          </a:p>
          <a:p>
            <a:endParaRPr lang="en-US" dirty="0"/>
          </a:p>
        </p:txBody>
      </p:sp>
    </p:spTree>
    <p:extLst>
      <p:ext uri="{BB962C8B-B14F-4D97-AF65-F5344CB8AC3E}">
        <p14:creationId xmlns:p14="http://schemas.microsoft.com/office/powerpoint/2010/main" val="193462541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5.2 Test Planning and Estimation</a:t>
            </a:r>
          </a:p>
        </p:txBody>
      </p:sp>
      <p:sp>
        <p:nvSpPr>
          <p:cNvPr id="3" name="Content Placeholder 2"/>
          <p:cNvSpPr>
            <a:spLocks noGrp="1"/>
          </p:cNvSpPr>
          <p:nvPr>
            <p:ph idx="1"/>
          </p:nvPr>
        </p:nvSpPr>
        <p:spPr/>
        <p:txBody>
          <a:bodyPr/>
          <a:lstStyle/>
          <a:p>
            <a:r>
              <a:rPr lang="en-US" dirty="0" smtClean="0"/>
              <a:t>Test planning consist of writing a test plan, preparing an estimate and selecting test strategies tend to happen concurrently and ideally during the planning period for the overall project.</a:t>
            </a:r>
            <a:endParaRPr lang="en-US" dirty="0"/>
          </a:p>
        </p:txBody>
      </p:sp>
    </p:spTree>
    <p:extLst>
      <p:ext uri="{BB962C8B-B14F-4D97-AF65-F5344CB8AC3E}">
        <p14:creationId xmlns:p14="http://schemas.microsoft.com/office/powerpoint/2010/main" val="331656885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p:cNvPicPr>
            <a:picLocks noGrp="1" noChangeAspect="1"/>
          </p:cNvPicPr>
          <p:nvPr>
            <p:ph idx="1"/>
          </p:nvPr>
        </p:nvPicPr>
        <p:blipFill>
          <a:blip r:embed="rId2"/>
          <a:stretch>
            <a:fillRect/>
          </a:stretch>
        </p:blipFill>
        <p:spPr>
          <a:xfrm>
            <a:off x="685800" y="1524000"/>
            <a:ext cx="7848600" cy="5105400"/>
          </a:xfrm>
          <a:prstGeom prst="rect">
            <a:avLst/>
          </a:prstGeom>
        </p:spPr>
      </p:pic>
    </p:spTree>
    <p:extLst>
      <p:ext uri="{BB962C8B-B14F-4D97-AF65-F5344CB8AC3E}">
        <p14:creationId xmlns:p14="http://schemas.microsoft.com/office/powerpoint/2010/main" val="43594196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04800" y="1447800"/>
            <a:ext cx="3886200" cy="5181600"/>
          </a:xfrm>
          <a:prstGeom prst="rect">
            <a:avLst/>
          </a:prstGeom>
        </p:spPr>
      </p:pic>
      <p:pic>
        <p:nvPicPr>
          <p:cNvPr id="3" name="Picture 2"/>
          <p:cNvPicPr>
            <a:picLocks noChangeAspect="1"/>
          </p:cNvPicPr>
          <p:nvPr/>
        </p:nvPicPr>
        <p:blipFill>
          <a:blip r:embed="rId3"/>
          <a:stretch>
            <a:fillRect/>
          </a:stretch>
        </p:blipFill>
        <p:spPr>
          <a:xfrm>
            <a:off x="4191000" y="1441254"/>
            <a:ext cx="4511431" cy="5188146"/>
          </a:xfrm>
          <a:prstGeom prst="rect">
            <a:avLst/>
          </a:prstGeom>
        </p:spPr>
      </p:pic>
    </p:spTree>
    <p:extLst>
      <p:ext uri="{BB962C8B-B14F-4D97-AF65-F5344CB8AC3E}">
        <p14:creationId xmlns:p14="http://schemas.microsoft.com/office/powerpoint/2010/main" val="348189676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7772400" cy="1219200"/>
          </a:xfrm>
        </p:spPr>
        <p:txBody>
          <a:bodyPr/>
          <a:lstStyle/>
          <a:p>
            <a:r>
              <a:rPr lang="en-US" dirty="0" smtClean="0"/>
              <a:t>5.2.1 The Purpose and Substance of Test Plans</a:t>
            </a:r>
            <a:endParaRPr lang="en-US" dirty="0"/>
          </a:p>
        </p:txBody>
      </p:sp>
      <p:sp>
        <p:nvSpPr>
          <p:cNvPr id="3" name="Content Placeholder 2"/>
          <p:cNvSpPr>
            <a:spLocks noGrp="1"/>
          </p:cNvSpPr>
          <p:nvPr>
            <p:ph idx="1"/>
          </p:nvPr>
        </p:nvSpPr>
        <p:spPr>
          <a:xfrm>
            <a:off x="685800" y="2743200"/>
            <a:ext cx="7772400" cy="3733800"/>
          </a:xfrm>
        </p:spPr>
        <p:txBody>
          <a:bodyPr/>
          <a:lstStyle/>
          <a:p>
            <a:r>
              <a:rPr lang="en-US" dirty="0" smtClean="0"/>
              <a:t>Why do we write a Test Plan?</a:t>
            </a:r>
          </a:p>
          <a:p>
            <a:r>
              <a:rPr lang="en-US" dirty="0" smtClean="0"/>
              <a:t>The main reasons:</a:t>
            </a:r>
          </a:p>
          <a:p>
            <a:r>
              <a:rPr lang="en-US" dirty="0" smtClean="0"/>
              <a:t>1. First, writing </a:t>
            </a:r>
            <a:r>
              <a:rPr lang="en-US" dirty="0" smtClean="0"/>
              <a:t>a test plan forces us to confront the challenges that await us and focus our thinking on important topics.</a:t>
            </a:r>
            <a:endParaRPr lang="en-US" dirty="0"/>
          </a:p>
        </p:txBody>
      </p:sp>
    </p:spTree>
    <p:extLst>
      <p:ext uri="{BB962C8B-B14F-4D97-AF65-F5344CB8AC3E}">
        <p14:creationId xmlns:p14="http://schemas.microsoft.com/office/powerpoint/2010/main" val="73816624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04800" y="1676400"/>
            <a:ext cx="8305800" cy="4800600"/>
          </a:xfrm>
          <a:prstGeom prst="rect">
            <a:avLst/>
          </a:prstGeom>
        </p:spPr>
      </p:pic>
    </p:spTree>
    <p:extLst>
      <p:ext uri="{BB962C8B-B14F-4D97-AF65-F5344CB8AC3E}">
        <p14:creationId xmlns:p14="http://schemas.microsoft.com/office/powerpoint/2010/main" val="49641089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7772400" cy="1219200"/>
          </a:xfrm>
        </p:spPr>
        <p:txBody>
          <a:bodyPr/>
          <a:lstStyle/>
          <a:p>
            <a:r>
              <a:rPr lang="en-US" dirty="0"/>
              <a:t>5.2.1 The Purpose and Substance of Test Plans</a:t>
            </a:r>
          </a:p>
        </p:txBody>
      </p:sp>
      <p:sp>
        <p:nvSpPr>
          <p:cNvPr id="3" name="Content Placeholder 2"/>
          <p:cNvSpPr>
            <a:spLocks noGrp="1"/>
          </p:cNvSpPr>
          <p:nvPr>
            <p:ph idx="1"/>
          </p:nvPr>
        </p:nvSpPr>
        <p:spPr>
          <a:xfrm>
            <a:off x="152400" y="2667000"/>
            <a:ext cx="8839200" cy="4191000"/>
          </a:xfrm>
        </p:spPr>
        <p:txBody>
          <a:bodyPr/>
          <a:lstStyle/>
          <a:p>
            <a:r>
              <a:rPr lang="en-US" dirty="0" smtClean="0"/>
              <a:t>2. Using </a:t>
            </a:r>
            <a:r>
              <a:rPr lang="en-US" dirty="0" smtClean="0"/>
              <a:t>a test template when writing a test plans helps us to remember the important challenges. Use IEEE 829 test plan template or any other test plan template, or create your own.</a:t>
            </a:r>
          </a:p>
          <a:p>
            <a:r>
              <a:rPr lang="en-US" dirty="0"/>
              <a:t>IEEE TEST PLAN TEMPLATE </a:t>
            </a:r>
            <a:endParaRPr lang="en-US" dirty="0" smtClean="0"/>
          </a:p>
          <a:p>
            <a:pPr marL="0" indent="0">
              <a:buNone/>
            </a:pPr>
            <a:endParaRPr lang="en-US" dirty="0" smtClean="0"/>
          </a:p>
        </p:txBody>
      </p:sp>
    </p:spTree>
    <p:extLst>
      <p:ext uri="{BB962C8B-B14F-4D97-AF65-F5344CB8AC3E}">
        <p14:creationId xmlns:p14="http://schemas.microsoft.com/office/powerpoint/2010/main" val="371225297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0"/>
            <a:ext cx="8610600" cy="609600"/>
          </a:xfrm>
        </p:spPr>
        <p:txBody>
          <a:bodyPr/>
          <a:lstStyle/>
          <a:p>
            <a:r>
              <a:rPr lang="en-US" dirty="0" smtClean="0"/>
              <a:t>IEEE 829 Standard Test Plan Template</a:t>
            </a:r>
            <a:endParaRPr lang="en-US" dirty="0"/>
          </a:p>
        </p:txBody>
      </p:sp>
      <p:sp>
        <p:nvSpPr>
          <p:cNvPr id="3" name="Content Placeholder 2"/>
          <p:cNvSpPr>
            <a:spLocks noGrp="1"/>
          </p:cNvSpPr>
          <p:nvPr>
            <p:ph sz="half" idx="1"/>
          </p:nvPr>
        </p:nvSpPr>
        <p:spPr>
          <a:xfrm>
            <a:off x="152400" y="2133600"/>
            <a:ext cx="4572000" cy="4572000"/>
          </a:xfrm>
        </p:spPr>
        <p:txBody>
          <a:bodyPr/>
          <a:lstStyle/>
          <a:p>
            <a:r>
              <a:rPr lang="en-US" dirty="0" smtClean="0"/>
              <a:t>Test plan identifier</a:t>
            </a:r>
          </a:p>
          <a:p>
            <a:r>
              <a:rPr lang="en-US" dirty="0" smtClean="0"/>
              <a:t>Introduction</a:t>
            </a:r>
          </a:p>
          <a:p>
            <a:r>
              <a:rPr lang="en-US" dirty="0" smtClean="0"/>
              <a:t>Test items</a:t>
            </a:r>
          </a:p>
          <a:p>
            <a:r>
              <a:rPr lang="en-US" dirty="0" smtClean="0"/>
              <a:t>Features to be tested</a:t>
            </a:r>
          </a:p>
          <a:p>
            <a:r>
              <a:rPr lang="en-US" dirty="0" smtClean="0"/>
              <a:t>Features not to be tested</a:t>
            </a:r>
          </a:p>
          <a:p>
            <a:r>
              <a:rPr lang="en-US" dirty="0" smtClean="0"/>
              <a:t>Approach </a:t>
            </a:r>
          </a:p>
          <a:p>
            <a:r>
              <a:rPr lang="en-US" dirty="0" smtClean="0"/>
              <a:t>Item pass/fail criteria</a:t>
            </a:r>
          </a:p>
          <a:p>
            <a:r>
              <a:rPr lang="en-US" dirty="0" smtClean="0"/>
              <a:t>Suspension-resumption</a:t>
            </a:r>
            <a:endParaRPr lang="en-US" dirty="0"/>
          </a:p>
        </p:txBody>
      </p:sp>
      <p:sp>
        <p:nvSpPr>
          <p:cNvPr id="4" name="Content Placeholder 3"/>
          <p:cNvSpPr>
            <a:spLocks noGrp="1"/>
          </p:cNvSpPr>
          <p:nvPr>
            <p:ph sz="half" idx="2"/>
          </p:nvPr>
        </p:nvSpPr>
        <p:spPr>
          <a:xfrm>
            <a:off x="4648200" y="2133600"/>
            <a:ext cx="4343400" cy="4572000"/>
          </a:xfrm>
        </p:spPr>
        <p:txBody>
          <a:bodyPr/>
          <a:lstStyle/>
          <a:p>
            <a:r>
              <a:rPr lang="en-US" dirty="0" smtClean="0"/>
              <a:t>Test deliverables</a:t>
            </a:r>
          </a:p>
          <a:p>
            <a:r>
              <a:rPr lang="en-US" dirty="0" smtClean="0"/>
              <a:t>Test tasks</a:t>
            </a:r>
          </a:p>
          <a:p>
            <a:r>
              <a:rPr lang="en-US" dirty="0" smtClean="0"/>
              <a:t>Environmental needs</a:t>
            </a:r>
          </a:p>
          <a:p>
            <a:r>
              <a:rPr lang="en-US" dirty="0" smtClean="0"/>
              <a:t>Responsibilities</a:t>
            </a:r>
          </a:p>
          <a:p>
            <a:r>
              <a:rPr lang="en-US" dirty="0" smtClean="0"/>
              <a:t>Staffing and training needs </a:t>
            </a:r>
          </a:p>
          <a:p>
            <a:r>
              <a:rPr lang="en-US" dirty="0" smtClean="0"/>
              <a:t>Schedule</a:t>
            </a:r>
          </a:p>
          <a:p>
            <a:r>
              <a:rPr lang="en-US" dirty="0" smtClean="0"/>
              <a:t>Risks &amp; contingencies</a:t>
            </a:r>
          </a:p>
          <a:p>
            <a:r>
              <a:rPr lang="en-US" dirty="0" smtClean="0"/>
              <a:t>Approvals	</a:t>
            </a:r>
            <a:endParaRPr lang="en-US" dirty="0"/>
          </a:p>
        </p:txBody>
      </p:sp>
    </p:spTree>
    <p:extLst>
      <p:ext uri="{BB962C8B-B14F-4D97-AF65-F5344CB8AC3E}">
        <p14:creationId xmlns:p14="http://schemas.microsoft.com/office/powerpoint/2010/main" val="387646867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7772400" cy="609600"/>
          </a:xfrm>
        </p:spPr>
        <p:txBody>
          <a:bodyPr/>
          <a:lstStyle/>
          <a:p>
            <a:pPr algn="ctr"/>
            <a:r>
              <a:rPr lang="en-US" b="1" dirty="0" smtClean="0"/>
              <a:t>5. Test Management</a:t>
            </a:r>
            <a:endParaRPr lang="en-US" b="1" dirty="0"/>
          </a:p>
        </p:txBody>
      </p:sp>
      <p:sp>
        <p:nvSpPr>
          <p:cNvPr id="3" name="Content Placeholder 2"/>
          <p:cNvSpPr>
            <a:spLocks noGrp="1"/>
          </p:cNvSpPr>
          <p:nvPr>
            <p:ph idx="1"/>
          </p:nvPr>
        </p:nvSpPr>
        <p:spPr>
          <a:xfrm>
            <a:off x="304800" y="2133600"/>
            <a:ext cx="8458200" cy="4572000"/>
          </a:xfrm>
        </p:spPr>
        <p:txBody>
          <a:bodyPr/>
          <a:lstStyle/>
          <a:p>
            <a:r>
              <a:rPr lang="en-US" b="1" dirty="0" smtClean="0"/>
              <a:t>Test Management: </a:t>
            </a:r>
            <a:r>
              <a:rPr lang="en-US" dirty="0" smtClean="0"/>
              <a:t>The planning, estimating, monitoring and control of test activities, typically carried out by a test manager.</a:t>
            </a:r>
          </a:p>
          <a:p>
            <a:r>
              <a:rPr lang="en-US" dirty="0" smtClean="0"/>
              <a:t>First how to organize the testers and the testing.</a:t>
            </a:r>
          </a:p>
          <a:p>
            <a:r>
              <a:rPr lang="en-US" dirty="0" smtClean="0"/>
              <a:t>Second is how to plan and produce estimations, planning and strategizing of the test efforts.</a:t>
            </a:r>
          </a:p>
        </p:txBody>
      </p:sp>
    </p:spTree>
    <p:extLst>
      <p:ext uri="{BB962C8B-B14F-4D97-AF65-F5344CB8AC3E}">
        <p14:creationId xmlns:p14="http://schemas.microsoft.com/office/powerpoint/2010/main" val="153359031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7772400" cy="838200"/>
          </a:xfrm>
        </p:spPr>
        <p:txBody>
          <a:bodyPr/>
          <a:lstStyle/>
          <a:p>
            <a:r>
              <a:rPr lang="en-US" dirty="0"/>
              <a:t>5.2.1 The Purpose and Substance of Test Plans</a:t>
            </a:r>
          </a:p>
        </p:txBody>
      </p:sp>
      <p:pic>
        <p:nvPicPr>
          <p:cNvPr id="4" name="Content Placeholder 3"/>
          <p:cNvPicPr>
            <a:picLocks noGrp="1" noChangeAspect="1"/>
          </p:cNvPicPr>
          <p:nvPr>
            <p:ph idx="1"/>
          </p:nvPr>
        </p:nvPicPr>
        <p:blipFill>
          <a:blip r:embed="rId2"/>
          <a:stretch>
            <a:fillRect/>
          </a:stretch>
        </p:blipFill>
        <p:spPr>
          <a:xfrm>
            <a:off x="838200" y="2438400"/>
            <a:ext cx="7696200" cy="4267200"/>
          </a:xfrm>
          <a:prstGeom prst="rect">
            <a:avLst/>
          </a:prstGeom>
        </p:spPr>
      </p:pic>
    </p:spTree>
    <p:extLst>
      <p:ext uri="{BB962C8B-B14F-4D97-AF65-F5344CB8AC3E}">
        <p14:creationId xmlns:p14="http://schemas.microsoft.com/office/powerpoint/2010/main" val="302539976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7772400" cy="1295400"/>
          </a:xfrm>
        </p:spPr>
        <p:txBody>
          <a:bodyPr/>
          <a:lstStyle/>
          <a:p>
            <a:r>
              <a:rPr lang="en-US" dirty="0"/>
              <a:t>5.2.1 The Purpose and Substance of Test Plans</a:t>
            </a:r>
          </a:p>
        </p:txBody>
      </p:sp>
      <p:sp>
        <p:nvSpPr>
          <p:cNvPr id="3" name="Content Placeholder 2"/>
          <p:cNvSpPr>
            <a:spLocks noGrp="1"/>
          </p:cNvSpPr>
          <p:nvPr>
            <p:ph idx="1"/>
          </p:nvPr>
        </p:nvSpPr>
        <p:spPr>
          <a:xfrm>
            <a:off x="685800" y="2819400"/>
            <a:ext cx="7772400" cy="3657600"/>
          </a:xfrm>
        </p:spPr>
        <p:txBody>
          <a:bodyPr/>
          <a:lstStyle/>
          <a:p>
            <a:r>
              <a:rPr lang="en-US" dirty="0" smtClean="0"/>
              <a:t>3. Test </a:t>
            </a:r>
            <a:r>
              <a:rPr lang="en-US" dirty="0"/>
              <a:t>plan helps you organize testing policies, motivation, test scope, objectives and critical areas of project or product risks, resource considerations and constraints and the testability of the item under test.</a:t>
            </a:r>
          </a:p>
          <a:p>
            <a:endParaRPr lang="en-US" dirty="0"/>
          </a:p>
        </p:txBody>
      </p:sp>
    </p:spTree>
    <p:extLst>
      <p:ext uri="{BB962C8B-B14F-4D97-AF65-F5344CB8AC3E}">
        <p14:creationId xmlns:p14="http://schemas.microsoft.com/office/powerpoint/2010/main" val="109870891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0"/>
            <a:ext cx="8153400" cy="1295400"/>
          </a:xfrm>
        </p:spPr>
        <p:txBody>
          <a:bodyPr/>
          <a:lstStyle/>
          <a:p>
            <a:r>
              <a:rPr lang="en-US" dirty="0"/>
              <a:t>5.2.1 The Purpose and Substance of Test Plans</a:t>
            </a:r>
          </a:p>
        </p:txBody>
      </p:sp>
      <p:sp>
        <p:nvSpPr>
          <p:cNvPr id="3" name="Content Placeholder 2"/>
          <p:cNvSpPr>
            <a:spLocks noGrp="1"/>
          </p:cNvSpPr>
          <p:nvPr>
            <p:ph idx="1"/>
          </p:nvPr>
        </p:nvSpPr>
        <p:spPr>
          <a:xfrm>
            <a:off x="304800" y="2819400"/>
            <a:ext cx="8534400" cy="3657600"/>
          </a:xfrm>
        </p:spPr>
        <p:txBody>
          <a:bodyPr/>
          <a:lstStyle/>
          <a:p>
            <a:r>
              <a:rPr lang="en-US" dirty="0" smtClean="0"/>
              <a:t>The test plan becomes a record of previous discussions and agreements between the testers and the rest of the project team.</a:t>
            </a:r>
          </a:p>
          <a:p>
            <a:r>
              <a:rPr lang="en-US" dirty="0" smtClean="0"/>
              <a:t>Test plan also helps manage change.</a:t>
            </a:r>
          </a:p>
          <a:p>
            <a:r>
              <a:rPr lang="en-US" dirty="0" smtClean="0"/>
              <a:t>Test plan gives us baseline against which to measure such revisions and changes. </a:t>
            </a:r>
            <a:endParaRPr lang="en-US" dirty="0"/>
          </a:p>
        </p:txBody>
      </p:sp>
    </p:spTree>
    <p:extLst>
      <p:ext uri="{BB962C8B-B14F-4D97-AF65-F5344CB8AC3E}">
        <p14:creationId xmlns:p14="http://schemas.microsoft.com/office/powerpoint/2010/main" val="265975142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7772400" cy="990600"/>
          </a:xfrm>
        </p:spPr>
        <p:txBody>
          <a:bodyPr/>
          <a:lstStyle/>
          <a:p>
            <a:r>
              <a:rPr lang="en-US" dirty="0"/>
              <a:t>5.2.1 The Purpose and Substance of Test Plans</a:t>
            </a:r>
          </a:p>
        </p:txBody>
      </p:sp>
      <p:sp>
        <p:nvSpPr>
          <p:cNvPr id="3" name="Content Placeholder 2"/>
          <p:cNvSpPr>
            <a:spLocks noGrp="1"/>
          </p:cNvSpPr>
          <p:nvPr>
            <p:ph idx="1"/>
          </p:nvPr>
        </p:nvSpPr>
        <p:spPr>
          <a:xfrm>
            <a:off x="381000" y="2514600"/>
            <a:ext cx="8534400" cy="4191000"/>
          </a:xfrm>
        </p:spPr>
        <p:txBody>
          <a:bodyPr/>
          <a:lstStyle/>
          <a:p>
            <a:r>
              <a:rPr lang="en-US" dirty="0" smtClean="0"/>
              <a:t>It is better to write multiple test plans in some situations.</a:t>
            </a:r>
          </a:p>
          <a:p>
            <a:r>
              <a:rPr lang="en-US" dirty="0" smtClean="0"/>
              <a:t>Integration and System test levels should have two separate test plans.</a:t>
            </a:r>
          </a:p>
          <a:p>
            <a:r>
              <a:rPr lang="en-US" dirty="0" smtClean="0"/>
              <a:t>Hardware and software test plans should be separate. </a:t>
            </a:r>
          </a:p>
          <a:p>
            <a:r>
              <a:rPr lang="en-US" dirty="0" smtClean="0"/>
              <a:t>A master test plan can reduce redundancies. </a:t>
            </a:r>
            <a:endParaRPr lang="en-US" dirty="0"/>
          </a:p>
        </p:txBody>
      </p:sp>
    </p:spTree>
    <p:extLst>
      <p:ext uri="{BB962C8B-B14F-4D97-AF65-F5344CB8AC3E}">
        <p14:creationId xmlns:p14="http://schemas.microsoft.com/office/powerpoint/2010/main" val="183565970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7772400" cy="1219200"/>
          </a:xfrm>
        </p:spPr>
        <p:txBody>
          <a:bodyPr/>
          <a:lstStyle/>
          <a:p>
            <a:r>
              <a:rPr lang="en-US" dirty="0" smtClean="0"/>
              <a:t>5.2.2 What to do with your brain while planning tests</a:t>
            </a:r>
            <a:endParaRPr lang="en-US" dirty="0"/>
          </a:p>
        </p:txBody>
      </p:sp>
      <p:sp>
        <p:nvSpPr>
          <p:cNvPr id="3" name="Content Placeholder 2"/>
          <p:cNvSpPr>
            <a:spLocks noGrp="1"/>
          </p:cNvSpPr>
          <p:nvPr>
            <p:ph idx="1"/>
          </p:nvPr>
        </p:nvSpPr>
        <p:spPr>
          <a:xfrm>
            <a:off x="685800" y="2743200"/>
            <a:ext cx="7772400" cy="3733800"/>
          </a:xfrm>
        </p:spPr>
        <p:txBody>
          <a:bodyPr/>
          <a:lstStyle/>
          <a:p>
            <a:r>
              <a:rPr lang="en-US" dirty="0" smtClean="0"/>
              <a:t>Need to know following answers to create a test plan:</a:t>
            </a:r>
          </a:p>
          <a:p>
            <a:r>
              <a:rPr lang="en-US" dirty="0" smtClean="0"/>
              <a:t>What is in scope and what is out of scope for this testing effort?</a:t>
            </a:r>
          </a:p>
          <a:p>
            <a:r>
              <a:rPr lang="en-US" dirty="0" smtClean="0"/>
              <a:t>What are the test objectives?</a:t>
            </a:r>
          </a:p>
          <a:p>
            <a:r>
              <a:rPr lang="en-US" dirty="0" smtClean="0"/>
              <a:t>What are the important project and product risks? </a:t>
            </a:r>
            <a:endParaRPr lang="en-US" dirty="0"/>
          </a:p>
        </p:txBody>
      </p:sp>
    </p:spTree>
    <p:extLst>
      <p:ext uri="{BB962C8B-B14F-4D97-AF65-F5344CB8AC3E}">
        <p14:creationId xmlns:p14="http://schemas.microsoft.com/office/powerpoint/2010/main" val="24291635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5.2.2 What to do with your brain while planning tests</a:t>
            </a:r>
          </a:p>
        </p:txBody>
      </p:sp>
      <p:sp>
        <p:nvSpPr>
          <p:cNvPr id="3" name="Content Placeholder 2"/>
          <p:cNvSpPr>
            <a:spLocks noGrp="1"/>
          </p:cNvSpPr>
          <p:nvPr>
            <p:ph idx="1"/>
          </p:nvPr>
        </p:nvSpPr>
        <p:spPr>
          <a:xfrm>
            <a:off x="685800" y="2667000"/>
            <a:ext cx="7772400" cy="3810000"/>
          </a:xfrm>
        </p:spPr>
        <p:txBody>
          <a:bodyPr/>
          <a:lstStyle/>
          <a:p>
            <a:r>
              <a:rPr lang="en-US" dirty="0" smtClean="0"/>
              <a:t>What constraints affect testing (budget limitations, hard deadlines, etc.)?</a:t>
            </a:r>
          </a:p>
          <a:p>
            <a:r>
              <a:rPr lang="en-US" dirty="0" smtClean="0"/>
              <a:t>What is most critical for this product and project?</a:t>
            </a:r>
          </a:p>
          <a:p>
            <a:r>
              <a:rPr lang="en-US" dirty="0" smtClean="0"/>
              <a:t>Which aspects of the product are more (or less) testable?</a:t>
            </a:r>
            <a:endParaRPr lang="en-US" dirty="0"/>
          </a:p>
        </p:txBody>
      </p:sp>
    </p:spTree>
    <p:extLst>
      <p:ext uri="{BB962C8B-B14F-4D97-AF65-F5344CB8AC3E}">
        <p14:creationId xmlns:p14="http://schemas.microsoft.com/office/powerpoint/2010/main" val="272580435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5.2.2 What to do with your brain while planning tests</a:t>
            </a:r>
          </a:p>
        </p:txBody>
      </p:sp>
      <p:sp>
        <p:nvSpPr>
          <p:cNvPr id="3" name="Content Placeholder 2"/>
          <p:cNvSpPr>
            <a:spLocks noGrp="1"/>
          </p:cNvSpPr>
          <p:nvPr>
            <p:ph idx="1"/>
          </p:nvPr>
        </p:nvSpPr>
        <p:spPr>
          <a:xfrm>
            <a:off x="685800" y="2667000"/>
            <a:ext cx="7772400" cy="3810000"/>
          </a:xfrm>
        </p:spPr>
        <p:txBody>
          <a:bodyPr/>
          <a:lstStyle/>
          <a:p>
            <a:r>
              <a:rPr lang="en-US" dirty="0" smtClean="0"/>
              <a:t>What should be the overall execution schedule and how should we decide the order in which to run specific tests? (Product and planning risks, discussed later in this chapter, will influence the answers to the questions.)</a:t>
            </a:r>
            <a:endParaRPr lang="en-US" dirty="0"/>
          </a:p>
        </p:txBody>
      </p:sp>
    </p:spTree>
    <p:extLst>
      <p:ext uri="{BB962C8B-B14F-4D97-AF65-F5344CB8AC3E}">
        <p14:creationId xmlns:p14="http://schemas.microsoft.com/office/powerpoint/2010/main" val="224430534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5.2.2 What to do with your brain while planning tests</a:t>
            </a:r>
          </a:p>
        </p:txBody>
      </p:sp>
      <p:sp>
        <p:nvSpPr>
          <p:cNvPr id="3" name="Content Placeholder 2"/>
          <p:cNvSpPr>
            <a:spLocks noGrp="1"/>
          </p:cNvSpPr>
          <p:nvPr>
            <p:ph idx="1"/>
          </p:nvPr>
        </p:nvSpPr>
        <p:spPr>
          <a:xfrm>
            <a:off x="228600" y="2819400"/>
            <a:ext cx="8534400" cy="3733800"/>
          </a:xfrm>
        </p:spPr>
        <p:txBody>
          <a:bodyPr/>
          <a:lstStyle/>
          <a:p>
            <a:r>
              <a:rPr lang="en-US" dirty="0" smtClean="0"/>
              <a:t>Test ‘</a:t>
            </a:r>
            <a:r>
              <a:rPr lang="en-US" b="1" i="1" dirty="0" smtClean="0"/>
              <a:t>entry criteria</a:t>
            </a:r>
            <a:r>
              <a:rPr lang="en-US" dirty="0" smtClean="0"/>
              <a:t>’:</a:t>
            </a:r>
          </a:p>
          <a:p>
            <a:r>
              <a:rPr lang="en-US" dirty="0" smtClean="0"/>
              <a:t>Acquisition and supply: the availability of staff, tools, systems, test environments, test data, and other materials required.</a:t>
            </a:r>
          </a:p>
          <a:p>
            <a:r>
              <a:rPr lang="en-US" dirty="0" smtClean="0"/>
              <a:t>Test items: the state that the items to be tested must be in to start and to finish testing.</a:t>
            </a:r>
            <a:endParaRPr lang="en-US" dirty="0"/>
          </a:p>
        </p:txBody>
      </p:sp>
    </p:spTree>
    <p:extLst>
      <p:ext uri="{BB962C8B-B14F-4D97-AF65-F5344CB8AC3E}">
        <p14:creationId xmlns:p14="http://schemas.microsoft.com/office/powerpoint/2010/main" val="188064071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5.2.2 What to do with your brain while planning tests</a:t>
            </a:r>
          </a:p>
        </p:txBody>
      </p:sp>
      <p:sp>
        <p:nvSpPr>
          <p:cNvPr id="3" name="Content Placeholder 2"/>
          <p:cNvSpPr>
            <a:spLocks noGrp="1"/>
          </p:cNvSpPr>
          <p:nvPr>
            <p:ph idx="1"/>
          </p:nvPr>
        </p:nvSpPr>
        <p:spPr>
          <a:xfrm>
            <a:off x="304800" y="2667000"/>
            <a:ext cx="8458200" cy="3810000"/>
          </a:xfrm>
        </p:spPr>
        <p:txBody>
          <a:bodyPr/>
          <a:lstStyle/>
          <a:p>
            <a:r>
              <a:rPr lang="en-US" dirty="0" smtClean="0"/>
              <a:t>Test ‘</a:t>
            </a:r>
            <a:r>
              <a:rPr lang="en-US" b="1" i="1" dirty="0" smtClean="0"/>
              <a:t>exit criteria</a:t>
            </a:r>
            <a:r>
              <a:rPr lang="en-US" dirty="0" smtClean="0"/>
              <a:t>’:</a:t>
            </a:r>
          </a:p>
          <a:p>
            <a:r>
              <a:rPr lang="en-US" dirty="0" smtClean="0"/>
              <a:t>Defects: the number known to be present, the arrival rate, the number predicted to remain, and the number resolved.</a:t>
            </a:r>
          </a:p>
          <a:p>
            <a:r>
              <a:rPr lang="en-US" dirty="0" smtClean="0"/>
              <a:t>Tests: the number prepared, run, passed, failed, blocked, skipped, and so forth.</a:t>
            </a:r>
            <a:endParaRPr lang="en-US" dirty="0"/>
          </a:p>
        </p:txBody>
      </p:sp>
    </p:spTree>
    <p:extLst>
      <p:ext uri="{BB962C8B-B14F-4D97-AF65-F5344CB8AC3E}">
        <p14:creationId xmlns:p14="http://schemas.microsoft.com/office/powerpoint/2010/main" val="18003569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5.2.2 What to do with your brain while planning tests</a:t>
            </a:r>
          </a:p>
        </p:txBody>
      </p:sp>
      <p:sp>
        <p:nvSpPr>
          <p:cNvPr id="3" name="Content Placeholder 2"/>
          <p:cNvSpPr>
            <a:spLocks noGrp="1"/>
          </p:cNvSpPr>
          <p:nvPr>
            <p:ph idx="1"/>
          </p:nvPr>
        </p:nvSpPr>
        <p:spPr>
          <a:xfrm>
            <a:off x="685800" y="2667000"/>
            <a:ext cx="7772400" cy="3810000"/>
          </a:xfrm>
        </p:spPr>
        <p:txBody>
          <a:bodyPr/>
          <a:lstStyle/>
          <a:p>
            <a:r>
              <a:rPr lang="en-US" dirty="0" smtClean="0"/>
              <a:t>Coverage: the extent to which the test basis, risk, functionality, supported configurations, and the software code have been tested – or have not.</a:t>
            </a:r>
          </a:p>
        </p:txBody>
      </p:sp>
    </p:spTree>
    <p:extLst>
      <p:ext uri="{BB962C8B-B14F-4D97-AF65-F5344CB8AC3E}">
        <p14:creationId xmlns:p14="http://schemas.microsoft.com/office/powerpoint/2010/main" val="99063403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7772400" cy="838200"/>
          </a:xfrm>
        </p:spPr>
        <p:txBody>
          <a:bodyPr/>
          <a:lstStyle/>
          <a:p>
            <a:r>
              <a:rPr lang="en-US" dirty="0" smtClean="0"/>
              <a:t>5.  Test Management </a:t>
            </a:r>
            <a:endParaRPr lang="en-US" dirty="0"/>
          </a:p>
        </p:txBody>
      </p:sp>
      <p:sp>
        <p:nvSpPr>
          <p:cNvPr id="3" name="Content Placeholder 2"/>
          <p:cNvSpPr>
            <a:spLocks noGrp="1"/>
          </p:cNvSpPr>
          <p:nvPr>
            <p:ph idx="1"/>
          </p:nvPr>
        </p:nvSpPr>
        <p:spPr>
          <a:xfrm>
            <a:off x="685800" y="2362200"/>
            <a:ext cx="7772400" cy="4191000"/>
          </a:xfrm>
        </p:spPr>
        <p:txBody>
          <a:bodyPr/>
          <a:lstStyle/>
          <a:p>
            <a:r>
              <a:rPr lang="en-US" dirty="0" smtClean="0"/>
              <a:t>Third it addresses test progress monitoring, test reporting and test control.</a:t>
            </a:r>
          </a:p>
          <a:p>
            <a:r>
              <a:rPr lang="en-US" dirty="0" smtClean="0"/>
              <a:t>Fourth explains configuration management and relation to testing.</a:t>
            </a:r>
          </a:p>
          <a:p>
            <a:r>
              <a:rPr lang="en-US" dirty="0" smtClean="0"/>
              <a:t>Fifth covers the central topic of risk and how testing affects by product and project risks.</a:t>
            </a:r>
            <a:endParaRPr lang="en-US" dirty="0"/>
          </a:p>
        </p:txBody>
      </p:sp>
    </p:spTree>
    <p:extLst>
      <p:ext uri="{BB962C8B-B14F-4D97-AF65-F5344CB8AC3E}">
        <p14:creationId xmlns:p14="http://schemas.microsoft.com/office/powerpoint/2010/main" val="213893101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5.2.2 What to do with your brain while planning tests</a:t>
            </a:r>
          </a:p>
        </p:txBody>
      </p:sp>
      <p:sp>
        <p:nvSpPr>
          <p:cNvPr id="3" name="Content Placeholder 2"/>
          <p:cNvSpPr>
            <a:spLocks noGrp="1"/>
          </p:cNvSpPr>
          <p:nvPr>
            <p:ph idx="1"/>
          </p:nvPr>
        </p:nvSpPr>
        <p:spPr>
          <a:xfrm>
            <a:off x="685800" y="2667000"/>
            <a:ext cx="7772400" cy="3810000"/>
          </a:xfrm>
        </p:spPr>
        <p:txBody>
          <a:bodyPr/>
          <a:lstStyle/>
          <a:p>
            <a:r>
              <a:rPr lang="en-US" dirty="0"/>
              <a:t>Quality: the status of the important quality characteristics for the system, the estimated number of defects present or remaining, and other attributes.</a:t>
            </a:r>
          </a:p>
          <a:p>
            <a:endParaRPr lang="en-US" dirty="0"/>
          </a:p>
        </p:txBody>
      </p:sp>
    </p:spTree>
    <p:extLst>
      <p:ext uri="{BB962C8B-B14F-4D97-AF65-F5344CB8AC3E}">
        <p14:creationId xmlns:p14="http://schemas.microsoft.com/office/powerpoint/2010/main" val="153861613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7772400" cy="990600"/>
          </a:xfrm>
        </p:spPr>
        <p:txBody>
          <a:bodyPr/>
          <a:lstStyle/>
          <a:p>
            <a:r>
              <a:rPr lang="en-US" dirty="0"/>
              <a:t>5.2.2 What to do with your brain while planning tests</a:t>
            </a:r>
          </a:p>
        </p:txBody>
      </p:sp>
      <p:sp>
        <p:nvSpPr>
          <p:cNvPr id="3" name="Content Placeholder 2"/>
          <p:cNvSpPr>
            <a:spLocks noGrp="1"/>
          </p:cNvSpPr>
          <p:nvPr>
            <p:ph idx="1"/>
          </p:nvPr>
        </p:nvSpPr>
        <p:spPr>
          <a:xfrm>
            <a:off x="685800" y="2590800"/>
            <a:ext cx="7772400" cy="4114800"/>
          </a:xfrm>
        </p:spPr>
        <p:txBody>
          <a:bodyPr/>
          <a:lstStyle/>
          <a:p>
            <a:r>
              <a:rPr lang="en-US" dirty="0" smtClean="0"/>
              <a:t>Money: the cost of finding the next defect in the current level of testing compared to the cost of finding it in the next level of testing (or in production).</a:t>
            </a:r>
          </a:p>
          <a:p>
            <a:r>
              <a:rPr lang="en-US" dirty="0" smtClean="0"/>
              <a:t>Schedule: the project schedule implications of starting or ending testing.</a:t>
            </a:r>
            <a:endParaRPr lang="en-US" dirty="0"/>
          </a:p>
        </p:txBody>
      </p:sp>
    </p:spTree>
    <p:extLst>
      <p:ext uri="{BB962C8B-B14F-4D97-AF65-F5344CB8AC3E}">
        <p14:creationId xmlns:p14="http://schemas.microsoft.com/office/powerpoint/2010/main" val="272468949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7772400" cy="1143000"/>
          </a:xfrm>
        </p:spPr>
        <p:txBody>
          <a:bodyPr/>
          <a:lstStyle/>
          <a:p>
            <a:r>
              <a:rPr lang="en-US" dirty="0"/>
              <a:t>5.2.2 What to do with your brain while planning tests</a:t>
            </a:r>
          </a:p>
        </p:txBody>
      </p:sp>
      <p:sp>
        <p:nvSpPr>
          <p:cNvPr id="3" name="Content Placeholder 2"/>
          <p:cNvSpPr>
            <a:spLocks noGrp="1"/>
          </p:cNvSpPr>
          <p:nvPr>
            <p:ph idx="1"/>
          </p:nvPr>
        </p:nvSpPr>
        <p:spPr>
          <a:xfrm>
            <a:off x="457200" y="2667000"/>
            <a:ext cx="8229600" cy="4038600"/>
          </a:xfrm>
        </p:spPr>
        <p:txBody>
          <a:bodyPr/>
          <a:lstStyle/>
          <a:p>
            <a:r>
              <a:rPr lang="en-US" dirty="0" smtClean="0"/>
              <a:t>Risk: the undesirable outcomes that could result from shipping too early (such as latent defects or untested areas) – or too late (such as loss of market share).</a:t>
            </a:r>
          </a:p>
          <a:p>
            <a:r>
              <a:rPr lang="en-US" dirty="0" smtClean="0"/>
              <a:t>Successful project is a balance of quality, budget, schedule and feature considerations. </a:t>
            </a:r>
            <a:endParaRPr lang="en-US" dirty="0"/>
          </a:p>
        </p:txBody>
      </p:sp>
    </p:spTree>
    <p:extLst>
      <p:ext uri="{BB962C8B-B14F-4D97-AF65-F5344CB8AC3E}">
        <p14:creationId xmlns:p14="http://schemas.microsoft.com/office/powerpoint/2010/main" val="423419337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5.2.3 Estimating what testing will involved and what it will cost</a:t>
            </a:r>
            <a:endParaRPr lang="en-US" dirty="0"/>
          </a:p>
        </p:txBody>
      </p:sp>
      <p:sp>
        <p:nvSpPr>
          <p:cNvPr id="3" name="Content Placeholder 2"/>
          <p:cNvSpPr>
            <a:spLocks noGrp="1"/>
          </p:cNvSpPr>
          <p:nvPr>
            <p:ph idx="1"/>
          </p:nvPr>
        </p:nvSpPr>
        <p:spPr>
          <a:xfrm>
            <a:off x="381000" y="2667000"/>
            <a:ext cx="8305800" cy="4038600"/>
          </a:xfrm>
        </p:spPr>
        <p:txBody>
          <a:bodyPr/>
          <a:lstStyle/>
          <a:p>
            <a:r>
              <a:rPr lang="en-US" dirty="0" smtClean="0"/>
              <a:t>Test plan details will include performance testing information. The time and money estimation is required to include the performance testing. </a:t>
            </a:r>
            <a:endParaRPr lang="en-US" dirty="0"/>
          </a:p>
          <a:p>
            <a:r>
              <a:rPr lang="en-US" dirty="0" smtClean="0"/>
              <a:t>Performance testing is done by special skilled tester and will have additional cost and will require more time for testing. </a:t>
            </a:r>
            <a:endParaRPr lang="en-US" dirty="0"/>
          </a:p>
        </p:txBody>
      </p:sp>
    </p:spTree>
    <p:extLst>
      <p:ext uri="{BB962C8B-B14F-4D97-AF65-F5344CB8AC3E}">
        <p14:creationId xmlns:p14="http://schemas.microsoft.com/office/powerpoint/2010/main" val="181098495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5.2.4 Estimation techniques</a:t>
            </a:r>
            <a:endParaRPr lang="en-US" dirty="0"/>
          </a:p>
        </p:txBody>
      </p:sp>
      <p:sp>
        <p:nvSpPr>
          <p:cNvPr id="3" name="Content Placeholder 2"/>
          <p:cNvSpPr>
            <a:spLocks noGrp="1"/>
          </p:cNvSpPr>
          <p:nvPr>
            <p:ph idx="1"/>
          </p:nvPr>
        </p:nvSpPr>
        <p:spPr/>
        <p:txBody>
          <a:bodyPr/>
          <a:lstStyle/>
          <a:p>
            <a:r>
              <a:rPr lang="en-US" dirty="0" smtClean="0"/>
              <a:t>There are two types of estimations:</a:t>
            </a:r>
          </a:p>
          <a:p>
            <a:r>
              <a:rPr lang="en-US" dirty="0" smtClean="0"/>
              <a:t>1. Involves consulting the people who will do the work and other people with expertise on the tasks to be done.</a:t>
            </a:r>
          </a:p>
          <a:p>
            <a:r>
              <a:rPr lang="en-US" dirty="0" smtClean="0"/>
              <a:t>2. Involves analyzing metrics from past projects and from industry data.</a:t>
            </a:r>
            <a:endParaRPr lang="en-US" dirty="0"/>
          </a:p>
        </p:txBody>
      </p:sp>
    </p:spTree>
    <p:extLst>
      <p:ext uri="{BB962C8B-B14F-4D97-AF65-F5344CB8AC3E}">
        <p14:creationId xmlns:p14="http://schemas.microsoft.com/office/powerpoint/2010/main" val="236287482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5.2.4 Estimation techniques</a:t>
            </a:r>
          </a:p>
        </p:txBody>
      </p:sp>
      <p:sp>
        <p:nvSpPr>
          <p:cNvPr id="3" name="Content Placeholder 2"/>
          <p:cNvSpPr>
            <a:spLocks noGrp="1"/>
          </p:cNvSpPr>
          <p:nvPr>
            <p:ph idx="1"/>
          </p:nvPr>
        </p:nvSpPr>
        <p:spPr/>
        <p:txBody>
          <a:bodyPr/>
          <a:lstStyle/>
          <a:p>
            <a:r>
              <a:rPr lang="en-US" dirty="0" smtClean="0"/>
              <a:t>Use Microsoft Project or whiteboard and sticky-notes the team can predict testing end-date and major milestones.  This is called ‘bottom-up’ estimation.</a:t>
            </a:r>
            <a:endParaRPr lang="en-US" dirty="0"/>
          </a:p>
        </p:txBody>
      </p:sp>
    </p:spTree>
    <p:extLst>
      <p:ext uri="{BB962C8B-B14F-4D97-AF65-F5344CB8AC3E}">
        <p14:creationId xmlns:p14="http://schemas.microsoft.com/office/powerpoint/2010/main" val="49713311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7772400" cy="685800"/>
          </a:xfrm>
        </p:spPr>
        <p:txBody>
          <a:bodyPr/>
          <a:lstStyle/>
          <a:p>
            <a:r>
              <a:rPr lang="en-US" dirty="0"/>
              <a:t>5.2.4 Estimation techniques</a:t>
            </a:r>
          </a:p>
        </p:txBody>
      </p:sp>
      <p:sp>
        <p:nvSpPr>
          <p:cNvPr id="3" name="Content Placeholder 2"/>
          <p:cNvSpPr>
            <a:spLocks noGrp="1"/>
          </p:cNvSpPr>
          <p:nvPr>
            <p:ph idx="1"/>
          </p:nvPr>
        </p:nvSpPr>
        <p:spPr>
          <a:xfrm>
            <a:off x="685800" y="2133600"/>
            <a:ext cx="7772400" cy="4495800"/>
          </a:xfrm>
        </p:spPr>
        <p:txBody>
          <a:bodyPr/>
          <a:lstStyle/>
          <a:p>
            <a:r>
              <a:rPr lang="en-US" dirty="0" smtClean="0"/>
              <a:t>Analyzing metrics can be as simple or sophisticated as you make it. The simplest approach is to ask, ‘How many testers do we typically have per developer on a project?’ This is more reliable approach. This involves number of tests run by tester per day, number of defects found by tester per day. </a:t>
            </a:r>
            <a:endParaRPr lang="en-US" dirty="0"/>
          </a:p>
        </p:txBody>
      </p:sp>
    </p:spTree>
    <p:extLst>
      <p:ext uri="{BB962C8B-B14F-4D97-AF65-F5344CB8AC3E}">
        <p14:creationId xmlns:p14="http://schemas.microsoft.com/office/powerpoint/2010/main" val="80314758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5" name="Content Placeholder 4"/>
          <p:cNvPicPr>
            <a:picLocks noGrp="1" noChangeAspect="1"/>
          </p:cNvPicPr>
          <p:nvPr>
            <p:ph idx="1"/>
          </p:nvPr>
        </p:nvPicPr>
        <p:blipFill>
          <a:blip r:embed="rId2"/>
          <a:stretch>
            <a:fillRect/>
          </a:stretch>
        </p:blipFill>
        <p:spPr>
          <a:xfrm>
            <a:off x="609600" y="1447800"/>
            <a:ext cx="8204208" cy="5105400"/>
          </a:xfrm>
          <a:prstGeom prst="rect">
            <a:avLst/>
          </a:prstGeom>
        </p:spPr>
      </p:pic>
    </p:spTree>
    <p:extLst>
      <p:ext uri="{BB962C8B-B14F-4D97-AF65-F5344CB8AC3E}">
        <p14:creationId xmlns:p14="http://schemas.microsoft.com/office/powerpoint/2010/main" val="44773497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p:cNvPicPr>
            <a:picLocks noGrp="1" noChangeAspect="1"/>
          </p:cNvPicPr>
          <p:nvPr>
            <p:ph idx="1"/>
          </p:nvPr>
        </p:nvPicPr>
        <p:blipFill>
          <a:blip r:embed="rId2"/>
          <a:stretch>
            <a:fillRect/>
          </a:stretch>
        </p:blipFill>
        <p:spPr>
          <a:xfrm>
            <a:off x="485774" y="1524000"/>
            <a:ext cx="8201025" cy="5334000"/>
          </a:xfrm>
          <a:prstGeom prst="rect">
            <a:avLst/>
          </a:prstGeom>
        </p:spPr>
      </p:pic>
    </p:spTree>
    <p:extLst>
      <p:ext uri="{BB962C8B-B14F-4D97-AF65-F5344CB8AC3E}">
        <p14:creationId xmlns:p14="http://schemas.microsoft.com/office/powerpoint/2010/main" val="128544744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7772400" cy="609600"/>
          </a:xfrm>
        </p:spPr>
        <p:txBody>
          <a:bodyPr/>
          <a:lstStyle/>
          <a:p>
            <a:r>
              <a:rPr lang="en-US" dirty="0" smtClean="0"/>
              <a:t>5.2.5 Factors affecting test effort</a:t>
            </a:r>
            <a:endParaRPr lang="en-US" dirty="0"/>
          </a:p>
        </p:txBody>
      </p:sp>
      <p:sp>
        <p:nvSpPr>
          <p:cNvPr id="3" name="Content Placeholder 2"/>
          <p:cNvSpPr>
            <a:spLocks noGrp="1"/>
          </p:cNvSpPr>
          <p:nvPr>
            <p:ph idx="1"/>
          </p:nvPr>
        </p:nvSpPr>
        <p:spPr>
          <a:xfrm>
            <a:off x="685800" y="2133600"/>
            <a:ext cx="7772400" cy="4495800"/>
          </a:xfrm>
        </p:spPr>
        <p:txBody>
          <a:bodyPr/>
          <a:lstStyle/>
          <a:p>
            <a:r>
              <a:rPr lang="en-US" dirty="0" smtClean="0"/>
              <a:t>Product factors start with the presence of sufficient project documentation so that the testers can figure out what the system is, how it is supposed to work and what correct behavior looks like. Adequate and high-quality information about the test basis will help us do efficient job of defining the tests. </a:t>
            </a:r>
          </a:p>
          <a:p>
            <a:endParaRPr lang="en-US" dirty="0"/>
          </a:p>
        </p:txBody>
      </p:sp>
    </p:spTree>
    <p:extLst>
      <p:ext uri="{BB962C8B-B14F-4D97-AF65-F5344CB8AC3E}">
        <p14:creationId xmlns:p14="http://schemas.microsoft.com/office/powerpoint/2010/main" val="263444562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5. Test Management</a:t>
            </a:r>
            <a:endParaRPr lang="en-US" dirty="0"/>
          </a:p>
        </p:txBody>
      </p:sp>
      <p:sp>
        <p:nvSpPr>
          <p:cNvPr id="3" name="Content Placeholder 2"/>
          <p:cNvSpPr>
            <a:spLocks noGrp="1"/>
          </p:cNvSpPr>
          <p:nvPr>
            <p:ph idx="1"/>
          </p:nvPr>
        </p:nvSpPr>
        <p:spPr/>
        <p:txBody>
          <a:bodyPr/>
          <a:lstStyle/>
          <a:p>
            <a:r>
              <a:rPr lang="en-US" dirty="0" smtClean="0"/>
              <a:t>Sixth it talks about the management of incidents, both product defects and other events that require further investigation.</a:t>
            </a:r>
            <a:endParaRPr lang="en-US" dirty="0"/>
          </a:p>
        </p:txBody>
      </p:sp>
    </p:spTree>
    <p:extLst>
      <p:ext uri="{BB962C8B-B14F-4D97-AF65-F5344CB8AC3E}">
        <p14:creationId xmlns:p14="http://schemas.microsoft.com/office/powerpoint/2010/main" val="28473936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5.2.5 Factors affecting test effort</a:t>
            </a:r>
          </a:p>
        </p:txBody>
      </p:sp>
      <p:sp>
        <p:nvSpPr>
          <p:cNvPr id="3" name="Content Placeholder 2"/>
          <p:cNvSpPr>
            <a:spLocks noGrp="1"/>
          </p:cNvSpPr>
          <p:nvPr>
            <p:ph idx="1"/>
          </p:nvPr>
        </p:nvSpPr>
        <p:spPr/>
        <p:txBody>
          <a:bodyPr/>
          <a:lstStyle/>
          <a:p>
            <a:r>
              <a:rPr lang="en-US" dirty="0" smtClean="0"/>
              <a:t>The importance of non-functional quality characteristics such as usability, reliability, security, performance, and so forth also influences the testing effort. These test targets can be expensive and time consuming.</a:t>
            </a:r>
            <a:endParaRPr lang="en-US" dirty="0"/>
          </a:p>
        </p:txBody>
      </p:sp>
    </p:spTree>
    <p:extLst>
      <p:ext uri="{BB962C8B-B14F-4D97-AF65-F5344CB8AC3E}">
        <p14:creationId xmlns:p14="http://schemas.microsoft.com/office/powerpoint/2010/main" val="162981792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7772400" cy="533400"/>
          </a:xfrm>
        </p:spPr>
        <p:txBody>
          <a:bodyPr/>
          <a:lstStyle/>
          <a:p>
            <a:r>
              <a:rPr lang="en-US" dirty="0"/>
              <a:t>5.2.5 Factors affecting test effort</a:t>
            </a:r>
          </a:p>
        </p:txBody>
      </p:sp>
      <p:sp>
        <p:nvSpPr>
          <p:cNvPr id="3" name="Content Placeholder 2"/>
          <p:cNvSpPr>
            <a:spLocks noGrp="1"/>
          </p:cNvSpPr>
          <p:nvPr>
            <p:ph idx="1"/>
          </p:nvPr>
        </p:nvSpPr>
        <p:spPr>
          <a:xfrm>
            <a:off x="152400" y="2057400"/>
            <a:ext cx="8686800" cy="4572000"/>
          </a:xfrm>
        </p:spPr>
        <p:txBody>
          <a:bodyPr/>
          <a:lstStyle/>
          <a:p>
            <a:r>
              <a:rPr lang="en-US" dirty="0" smtClean="0"/>
              <a:t>Solid relationships, reliable execution of agreed-upon commitments and responsibilities and a determination to work together towards a common goal are important.</a:t>
            </a:r>
          </a:p>
          <a:p>
            <a:r>
              <a:rPr lang="en-US" dirty="0" smtClean="0"/>
              <a:t>This is especially important for testing, where so much of what we test, use, and produce either comes from, relies upon or goes to people outside the testing group. </a:t>
            </a:r>
            <a:endParaRPr lang="en-US" dirty="0"/>
          </a:p>
        </p:txBody>
      </p:sp>
    </p:spTree>
    <p:extLst>
      <p:ext uri="{BB962C8B-B14F-4D97-AF65-F5344CB8AC3E}">
        <p14:creationId xmlns:p14="http://schemas.microsoft.com/office/powerpoint/2010/main" val="167042752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7772400" cy="609600"/>
          </a:xfrm>
        </p:spPr>
        <p:txBody>
          <a:bodyPr/>
          <a:lstStyle/>
          <a:p>
            <a:r>
              <a:rPr lang="en-US" dirty="0" smtClean="0"/>
              <a:t>5.2.6 Test approaches and strategies</a:t>
            </a:r>
            <a:endParaRPr lang="en-US" dirty="0"/>
          </a:p>
        </p:txBody>
      </p:sp>
      <p:sp>
        <p:nvSpPr>
          <p:cNvPr id="3" name="Content Placeholder 2"/>
          <p:cNvSpPr>
            <a:spLocks noGrp="1"/>
          </p:cNvSpPr>
          <p:nvPr>
            <p:ph idx="1"/>
          </p:nvPr>
        </p:nvSpPr>
        <p:spPr>
          <a:xfrm>
            <a:off x="533400" y="2133600"/>
            <a:ext cx="8153400" cy="4572000"/>
          </a:xfrm>
        </p:spPr>
        <p:txBody>
          <a:bodyPr/>
          <a:lstStyle/>
          <a:p>
            <a:r>
              <a:rPr lang="en-US" dirty="0" smtClean="0"/>
              <a:t>Test Strategy: A high-level description of the test levels to be performed and the testing within the levels for an organization or programme (one or more projects).</a:t>
            </a:r>
          </a:p>
          <a:p>
            <a:r>
              <a:rPr lang="en-US" dirty="0" smtClean="0"/>
              <a:t>A test strategy is the general way in which testing will happen, within each of the levels of testing, independent of project, across the organization.</a:t>
            </a:r>
            <a:endParaRPr lang="en-US" dirty="0"/>
          </a:p>
        </p:txBody>
      </p:sp>
    </p:spTree>
    <p:extLst>
      <p:ext uri="{BB962C8B-B14F-4D97-AF65-F5344CB8AC3E}">
        <p14:creationId xmlns:p14="http://schemas.microsoft.com/office/powerpoint/2010/main" val="2639647774"/>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7772400" cy="533400"/>
          </a:xfrm>
        </p:spPr>
        <p:txBody>
          <a:bodyPr/>
          <a:lstStyle/>
          <a:p>
            <a:r>
              <a:rPr lang="en-US" dirty="0"/>
              <a:t>5.2.6 Test approaches and strategies</a:t>
            </a:r>
          </a:p>
        </p:txBody>
      </p:sp>
      <p:sp>
        <p:nvSpPr>
          <p:cNvPr id="3" name="Content Placeholder 2"/>
          <p:cNvSpPr>
            <a:spLocks noGrp="1"/>
          </p:cNvSpPr>
          <p:nvPr>
            <p:ph idx="1"/>
          </p:nvPr>
        </p:nvSpPr>
        <p:spPr>
          <a:xfrm>
            <a:off x="685800" y="2057400"/>
            <a:ext cx="7772400" cy="4419600"/>
          </a:xfrm>
        </p:spPr>
        <p:txBody>
          <a:bodyPr/>
          <a:lstStyle/>
          <a:p>
            <a:r>
              <a:rPr lang="en-US" dirty="0" smtClean="0"/>
              <a:t>In your decision-making on the approach, you should take into account the project, product, and organization context, issues related to risks, hazards and safety, the available resources, the team’s level of skills, the technology involved, the nature of the system under test, is it custom build or off the shelf.</a:t>
            </a:r>
            <a:endParaRPr lang="en-US" dirty="0"/>
          </a:p>
        </p:txBody>
      </p:sp>
    </p:spTree>
    <p:extLst>
      <p:ext uri="{BB962C8B-B14F-4D97-AF65-F5344CB8AC3E}">
        <p14:creationId xmlns:p14="http://schemas.microsoft.com/office/powerpoint/2010/main" val="980601232"/>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5.2.6 Test approaches and strategies</a:t>
            </a:r>
          </a:p>
        </p:txBody>
      </p:sp>
      <p:sp>
        <p:nvSpPr>
          <p:cNvPr id="3" name="Content Placeholder 2"/>
          <p:cNvSpPr>
            <a:spLocks noGrp="1"/>
          </p:cNvSpPr>
          <p:nvPr>
            <p:ph idx="1"/>
          </p:nvPr>
        </p:nvSpPr>
        <p:spPr/>
        <p:txBody>
          <a:bodyPr/>
          <a:lstStyle/>
          <a:p>
            <a:r>
              <a:rPr lang="en-US" b="1" i="1" dirty="0" smtClean="0"/>
              <a:t>Analytical: </a:t>
            </a:r>
            <a:r>
              <a:rPr lang="en-US" dirty="0" smtClean="0"/>
              <a:t>The risk-based strategy involves performing a risk analysis using project documents and stakeholder input, then planning, estimating, designing, and prioritizing the tests based on risk.</a:t>
            </a:r>
          </a:p>
          <a:p>
            <a:r>
              <a:rPr lang="en-US" dirty="0" smtClean="0"/>
              <a:t>Requirements-based strategy.</a:t>
            </a:r>
            <a:endParaRPr lang="en-US" dirty="0"/>
          </a:p>
        </p:txBody>
      </p:sp>
    </p:spTree>
    <p:extLst>
      <p:ext uri="{BB962C8B-B14F-4D97-AF65-F5344CB8AC3E}">
        <p14:creationId xmlns:p14="http://schemas.microsoft.com/office/powerpoint/2010/main" val="771318944"/>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5.2.6 Test approaches and strategies</a:t>
            </a:r>
          </a:p>
        </p:txBody>
      </p:sp>
      <p:sp>
        <p:nvSpPr>
          <p:cNvPr id="3" name="Content Placeholder 2"/>
          <p:cNvSpPr>
            <a:spLocks noGrp="1"/>
          </p:cNvSpPr>
          <p:nvPr>
            <p:ph idx="1"/>
          </p:nvPr>
        </p:nvSpPr>
        <p:spPr/>
        <p:txBody>
          <a:bodyPr/>
          <a:lstStyle/>
          <a:p>
            <a:r>
              <a:rPr lang="en-US" b="1" i="1" dirty="0" smtClean="0"/>
              <a:t>Model-based: </a:t>
            </a:r>
            <a:r>
              <a:rPr lang="en-US" dirty="0" smtClean="0"/>
              <a:t>Build mathematical models for loading and response for  e-commerce servers, and test based on that model. </a:t>
            </a:r>
            <a:endParaRPr lang="en-US" dirty="0"/>
          </a:p>
        </p:txBody>
      </p:sp>
    </p:spTree>
    <p:extLst>
      <p:ext uri="{BB962C8B-B14F-4D97-AF65-F5344CB8AC3E}">
        <p14:creationId xmlns:p14="http://schemas.microsoft.com/office/powerpoint/2010/main" val="232538812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5.2.6 Test approaches and strategies</a:t>
            </a:r>
          </a:p>
        </p:txBody>
      </p:sp>
      <p:sp>
        <p:nvSpPr>
          <p:cNvPr id="3" name="Content Placeholder 2"/>
          <p:cNvSpPr>
            <a:spLocks noGrp="1"/>
          </p:cNvSpPr>
          <p:nvPr>
            <p:ph idx="1"/>
          </p:nvPr>
        </p:nvSpPr>
        <p:spPr/>
        <p:txBody>
          <a:bodyPr/>
          <a:lstStyle/>
          <a:p>
            <a:r>
              <a:rPr lang="en-US" b="1" i="1" dirty="0" smtClean="0"/>
              <a:t>Methodical</a:t>
            </a:r>
            <a:r>
              <a:rPr lang="en-US" dirty="0" smtClean="0"/>
              <a:t>: Checklist that you have put together over the years that suggests the major areas of testing to run or you might follow an industry-standard for software quality, such as ISO 9126, for your outline of major test areas. </a:t>
            </a:r>
            <a:endParaRPr lang="en-US" dirty="0"/>
          </a:p>
        </p:txBody>
      </p:sp>
    </p:spTree>
    <p:extLst>
      <p:ext uri="{BB962C8B-B14F-4D97-AF65-F5344CB8AC3E}">
        <p14:creationId xmlns:p14="http://schemas.microsoft.com/office/powerpoint/2010/main" val="3511957918"/>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5.2.6 Test approaches and strategies</a:t>
            </a:r>
          </a:p>
        </p:txBody>
      </p:sp>
      <p:sp>
        <p:nvSpPr>
          <p:cNvPr id="3" name="Content Placeholder 2"/>
          <p:cNvSpPr>
            <a:spLocks noGrp="1"/>
          </p:cNvSpPr>
          <p:nvPr>
            <p:ph idx="1"/>
          </p:nvPr>
        </p:nvSpPr>
        <p:spPr>
          <a:xfrm>
            <a:off x="685800" y="2514600"/>
            <a:ext cx="7772400" cy="4038600"/>
          </a:xfrm>
        </p:spPr>
        <p:txBody>
          <a:bodyPr/>
          <a:lstStyle/>
          <a:p>
            <a:r>
              <a:rPr lang="en-US" b="1" i="1" dirty="0" smtClean="0"/>
              <a:t>Process-or standard-compliant</a:t>
            </a:r>
            <a:r>
              <a:rPr lang="en-US" dirty="0" smtClean="0"/>
              <a:t>: Adopt </a:t>
            </a:r>
            <a:r>
              <a:rPr lang="en-US" b="1" dirty="0" smtClean="0"/>
              <a:t>IEEE 829 </a:t>
            </a:r>
            <a:r>
              <a:rPr lang="en-US" dirty="0" smtClean="0"/>
              <a:t>standard for testing or adopt an agile methodology.  </a:t>
            </a:r>
          </a:p>
          <a:p>
            <a:r>
              <a:rPr lang="en-US" dirty="0" smtClean="0"/>
              <a:t>Process-or standard-compliant strategies have in common reliance upon an externally developed approach to testing with little – if any customization. </a:t>
            </a:r>
            <a:endParaRPr lang="en-US" dirty="0"/>
          </a:p>
        </p:txBody>
      </p:sp>
    </p:spTree>
    <p:extLst>
      <p:ext uri="{BB962C8B-B14F-4D97-AF65-F5344CB8AC3E}">
        <p14:creationId xmlns:p14="http://schemas.microsoft.com/office/powerpoint/2010/main" val="3723077824"/>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7772400" cy="609600"/>
          </a:xfrm>
        </p:spPr>
        <p:txBody>
          <a:bodyPr/>
          <a:lstStyle/>
          <a:p>
            <a:r>
              <a:rPr lang="en-US" dirty="0"/>
              <a:t>5.2.6 Test approaches and strategies</a:t>
            </a:r>
          </a:p>
        </p:txBody>
      </p:sp>
      <p:sp>
        <p:nvSpPr>
          <p:cNvPr id="3" name="Content Placeholder 2"/>
          <p:cNvSpPr>
            <a:spLocks noGrp="1"/>
          </p:cNvSpPr>
          <p:nvPr>
            <p:ph idx="1"/>
          </p:nvPr>
        </p:nvSpPr>
        <p:spPr>
          <a:xfrm>
            <a:off x="685800" y="2133600"/>
            <a:ext cx="7772400" cy="4495800"/>
          </a:xfrm>
        </p:spPr>
        <p:txBody>
          <a:bodyPr/>
          <a:lstStyle/>
          <a:p>
            <a:r>
              <a:rPr lang="en-US" b="1" i="1" dirty="0" smtClean="0"/>
              <a:t>Dynamic: </a:t>
            </a:r>
            <a:r>
              <a:rPr lang="en-US" dirty="0" smtClean="0"/>
              <a:t>Dynamic strategies, such as exploratory testing, have in common concentrating on finding as many defects as possible during test execution and adapting to the realities of the system under test as it is when delivered, and they typically emphasize the later stages for testing.</a:t>
            </a:r>
            <a:endParaRPr lang="en-US" dirty="0"/>
          </a:p>
        </p:txBody>
      </p:sp>
    </p:spTree>
    <p:extLst>
      <p:ext uri="{BB962C8B-B14F-4D97-AF65-F5344CB8AC3E}">
        <p14:creationId xmlns:p14="http://schemas.microsoft.com/office/powerpoint/2010/main" val="391101650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7772400" cy="685800"/>
          </a:xfrm>
        </p:spPr>
        <p:txBody>
          <a:bodyPr/>
          <a:lstStyle/>
          <a:p>
            <a:r>
              <a:rPr lang="en-US" dirty="0"/>
              <a:t>5.2.6 Test approaches and strategies</a:t>
            </a:r>
          </a:p>
        </p:txBody>
      </p:sp>
      <p:sp>
        <p:nvSpPr>
          <p:cNvPr id="3" name="Content Placeholder 2"/>
          <p:cNvSpPr>
            <a:spLocks noGrp="1"/>
          </p:cNvSpPr>
          <p:nvPr>
            <p:ph idx="1"/>
          </p:nvPr>
        </p:nvSpPr>
        <p:spPr>
          <a:xfrm>
            <a:off x="685800" y="2209800"/>
            <a:ext cx="7772400" cy="4495800"/>
          </a:xfrm>
        </p:spPr>
        <p:txBody>
          <a:bodyPr/>
          <a:lstStyle/>
          <a:p>
            <a:r>
              <a:rPr lang="en-US" b="1" i="1" dirty="0" smtClean="0"/>
              <a:t>Consultative or directed: </a:t>
            </a:r>
            <a:r>
              <a:rPr lang="en-US" dirty="0" smtClean="0"/>
              <a:t>Consultative or directed strategies have in common the reliance on a group of non-testers to guide or perform the testing effort and typically emphasize the later stages of testing simply due to the lack of recognition of the value of early testing. </a:t>
            </a:r>
            <a:endParaRPr lang="en-US" dirty="0"/>
          </a:p>
        </p:txBody>
      </p:sp>
    </p:spTree>
    <p:extLst>
      <p:ext uri="{BB962C8B-B14F-4D97-AF65-F5344CB8AC3E}">
        <p14:creationId xmlns:p14="http://schemas.microsoft.com/office/powerpoint/2010/main" val="16073833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5.1 Test Management</a:t>
            </a:r>
            <a:endParaRPr lang="en-US" dirty="0"/>
          </a:p>
        </p:txBody>
      </p:sp>
      <p:sp>
        <p:nvSpPr>
          <p:cNvPr id="3" name="Content Placeholder 2"/>
          <p:cNvSpPr>
            <a:spLocks noGrp="1"/>
          </p:cNvSpPr>
          <p:nvPr>
            <p:ph idx="1"/>
          </p:nvPr>
        </p:nvSpPr>
        <p:spPr/>
        <p:txBody>
          <a:bodyPr/>
          <a:lstStyle/>
          <a:p>
            <a:r>
              <a:rPr lang="en-US" b="1" dirty="0" smtClean="0"/>
              <a:t>Test Management: </a:t>
            </a:r>
            <a:r>
              <a:rPr lang="en-US" dirty="0" smtClean="0"/>
              <a:t>The planning, estimating, monitoring and control of test activities, typically carried out by a test manager.</a:t>
            </a:r>
            <a:endParaRPr lang="en-US" b="1" dirty="0"/>
          </a:p>
        </p:txBody>
      </p:sp>
    </p:spTree>
    <p:extLst>
      <p:ext uri="{BB962C8B-B14F-4D97-AF65-F5344CB8AC3E}">
        <p14:creationId xmlns:p14="http://schemas.microsoft.com/office/powerpoint/2010/main" val="2113387116"/>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7772400" cy="685800"/>
          </a:xfrm>
        </p:spPr>
        <p:txBody>
          <a:bodyPr/>
          <a:lstStyle/>
          <a:p>
            <a:r>
              <a:rPr lang="en-US" dirty="0"/>
              <a:t>5.2.6 Test approaches and strategies</a:t>
            </a:r>
          </a:p>
        </p:txBody>
      </p:sp>
      <p:sp>
        <p:nvSpPr>
          <p:cNvPr id="3" name="Content Placeholder 2"/>
          <p:cNvSpPr>
            <a:spLocks noGrp="1"/>
          </p:cNvSpPr>
          <p:nvPr>
            <p:ph idx="1"/>
          </p:nvPr>
        </p:nvSpPr>
        <p:spPr>
          <a:xfrm>
            <a:off x="685800" y="2133600"/>
            <a:ext cx="7772400" cy="4572000"/>
          </a:xfrm>
        </p:spPr>
        <p:txBody>
          <a:bodyPr/>
          <a:lstStyle/>
          <a:p>
            <a:r>
              <a:rPr lang="en-US" b="1" i="1" dirty="0" smtClean="0"/>
              <a:t>Regression-averse: </a:t>
            </a:r>
            <a:r>
              <a:rPr lang="en-US" dirty="0" smtClean="0"/>
              <a:t>Automate all the tests of system functionality so that, whenever anything changes, you can re-run every test to ensure nothing has broken. </a:t>
            </a:r>
          </a:p>
          <a:p>
            <a:r>
              <a:rPr lang="en-US" dirty="0" smtClean="0"/>
              <a:t>Regression-averse strategies have in common a set of procedures – usually automated – that allow them to detect regression defects. </a:t>
            </a:r>
            <a:endParaRPr lang="en-US" dirty="0"/>
          </a:p>
        </p:txBody>
      </p:sp>
    </p:spTree>
    <p:extLst>
      <p:ext uri="{BB962C8B-B14F-4D97-AF65-F5344CB8AC3E}">
        <p14:creationId xmlns:p14="http://schemas.microsoft.com/office/powerpoint/2010/main" val="63407186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5.2.6 Test approaches and strategies</a:t>
            </a:r>
          </a:p>
        </p:txBody>
      </p:sp>
      <p:sp>
        <p:nvSpPr>
          <p:cNvPr id="3" name="Content Placeholder 2"/>
          <p:cNvSpPr>
            <a:spLocks noGrp="1"/>
          </p:cNvSpPr>
          <p:nvPr>
            <p:ph idx="1"/>
          </p:nvPr>
        </p:nvSpPr>
        <p:spPr/>
        <p:txBody>
          <a:bodyPr/>
          <a:lstStyle/>
          <a:p>
            <a:r>
              <a:rPr lang="en-US" dirty="0" smtClean="0"/>
              <a:t>Analytical test strategies involve upfront analysis of the test basis, and tend to identify problems in the test basis prior to test execution. This allows the early – and cheap – removal of defects.  This is preventive approach. </a:t>
            </a:r>
            <a:endParaRPr lang="en-US" dirty="0"/>
          </a:p>
        </p:txBody>
      </p:sp>
    </p:spTree>
    <p:extLst>
      <p:ext uri="{BB962C8B-B14F-4D97-AF65-F5344CB8AC3E}">
        <p14:creationId xmlns:p14="http://schemas.microsoft.com/office/powerpoint/2010/main" val="20156156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5.2.6 Test approaches and strategies</a:t>
            </a:r>
          </a:p>
        </p:txBody>
      </p:sp>
      <p:sp>
        <p:nvSpPr>
          <p:cNvPr id="3" name="Content Placeholder 2"/>
          <p:cNvSpPr>
            <a:spLocks noGrp="1"/>
          </p:cNvSpPr>
          <p:nvPr>
            <p:ph idx="1"/>
          </p:nvPr>
        </p:nvSpPr>
        <p:spPr/>
        <p:txBody>
          <a:bodyPr/>
          <a:lstStyle/>
          <a:p>
            <a:r>
              <a:rPr lang="en-US" dirty="0" smtClean="0"/>
              <a:t>Dynamic test strategies focus on the test execution period. This allows the location of defects and defect clusters that might have been hard to anticipate until you have the actual system in front of you.  This is reactive approach. </a:t>
            </a:r>
            <a:endParaRPr lang="en-US" dirty="0"/>
          </a:p>
        </p:txBody>
      </p:sp>
    </p:spTree>
    <p:extLst>
      <p:ext uri="{BB962C8B-B14F-4D97-AF65-F5344CB8AC3E}">
        <p14:creationId xmlns:p14="http://schemas.microsoft.com/office/powerpoint/2010/main" val="119628680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7772400" cy="838200"/>
          </a:xfrm>
        </p:spPr>
        <p:txBody>
          <a:bodyPr/>
          <a:lstStyle/>
          <a:p>
            <a:r>
              <a:rPr lang="en-US" dirty="0"/>
              <a:t>5.2.6 Test approaches and strategies</a:t>
            </a:r>
          </a:p>
        </p:txBody>
      </p:sp>
      <p:sp>
        <p:nvSpPr>
          <p:cNvPr id="3" name="Content Placeholder 2"/>
          <p:cNvSpPr>
            <a:spLocks noGrp="1"/>
          </p:cNvSpPr>
          <p:nvPr>
            <p:ph idx="1"/>
          </p:nvPr>
        </p:nvSpPr>
        <p:spPr>
          <a:xfrm>
            <a:off x="685800" y="2362200"/>
            <a:ext cx="7772400" cy="4114800"/>
          </a:xfrm>
        </p:spPr>
        <p:txBody>
          <a:bodyPr/>
          <a:lstStyle/>
          <a:p>
            <a:r>
              <a:rPr lang="en-US" dirty="0" smtClean="0"/>
              <a:t>How to pick which strategy?</a:t>
            </a:r>
          </a:p>
          <a:p>
            <a:r>
              <a:rPr lang="en-US" b="1" i="1" dirty="0" smtClean="0"/>
              <a:t>Risk: </a:t>
            </a:r>
            <a:r>
              <a:rPr lang="en-US" dirty="0" smtClean="0"/>
              <a:t>Testing is about risk management, so consider the risks and the level of risk.</a:t>
            </a:r>
          </a:p>
          <a:p>
            <a:r>
              <a:rPr lang="en-US" b="1" i="1" dirty="0" smtClean="0"/>
              <a:t>Skills: </a:t>
            </a:r>
            <a:r>
              <a:rPr lang="en-US" dirty="0" smtClean="0"/>
              <a:t>Strategies must not only be chosen, they must also be executed.</a:t>
            </a:r>
          </a:p>
        </p:txBody>
      </p:sp>
    </p:spTree>
    <p:extLst>
      <p:ext uri="{BB962C8B-B14F-4D97-AF65-F5344CB8AC3E}">
        <p14:creationId xmlns:p14="http://schemas.microsoft.com/office/powerpoint/2010/main" val="30695531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7772400" cy="685800"/>
          </a:xfrm>
        </p:spPr>
        <p:txBody>
          <a:bodyPr/>
          <a:lstStyle/>
          <a:p>
            <a:r>
              <a:rPr lang="en-US" dirty="0"/>
              <a:t>5.2.6 Test approaches and strategies</a:t>
            </a:r>
          </a:p>
        </p:txBody>
      </p:sp>
      <p:sp>
        <p:nvSpPr>
          <p:cNvPr id="3" name="Content Placeholder 2"/>
          <p:cNvSpPr>
            <a:spLocks noGrp="1"/>
          </p:cNvSpPr>
          <p:nvPr>
            <p:ph idx="1"/>
          </p:nvPr>
        </p:nvSpPr>
        <p:spPr>
          <a:xfrm>
            <a:off x="685800" y="2209800"/>
            <a:ext cx="7772400" cy="4419600"/>
          </a:xfrm>
        </p:spPr>
        <p:txBody>
          <a:bodyPr/>
          <a:lstStyle/>
          <a:p>
            <a:r>
              <a:rPr lang="en-US" b="1" i="1" dirty="0"/>
              <a:t>Objectives: </a:t>
            </a:r>
            <a:r>
              <a:rPr lang="en-US" dirty="0"/>
              <a:t>Testing must satisfy the needs of stakeholders to </a:t>
            </a:r>
            <a:r>
              <a:rPr lang="en-US" dirty="0" smtClean="0"/>
              <a:t>be  </a:t>
            </a:r>
            <a:r>
              <a:rPr lang="en-US" dirty="0"/>
              <a:t>successful</a:t>
            </a:r>
            <a:r>
              <a:rPr lang="en-US" dirty="0" smtClean="0"/>
              <a:t>. </a:t>
            </a:r>
            <a:br>
              <a:rPr lang="en-US" dirty="0" smtClean="0"/>
            </a:br>
            <a:r>
              <a:rPr lang="en-US" dirty="0" smtClean="0"/>
              <a:t>The objective is to find as many defects as possible with a minimal amount of up-front time and effort invested – for example at a typical test lab – then a dynamic strategy makes sense. </a:t>
            </a:r>
          </a:p>
        </p:txBody>
      </p:sp>
    </p:spTree>
    <p:extLst>
      <p:ext uri="{BB962C8B-B14F-4D97-AF65-F5344CB8AC3E}">
        <p14:creationId xmlns:p14="http://schemas.microsoft.com/office/powerpoint/2010/main" val="307196893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5.2.6 Test approaches and strategies</a:t>
            </a:r>
          </a:p>
        </p:txBody>
      </p:sp>
      <p:sp>
        <p:nvSpPr>
          <p:cNvPr id="3" name="Content Placeholder 2"/>
          <p:cNvSpPr>
            <a:spLocks noGrp="1"/>
          </p:cNvSpPr>
          <p:nvPr>
            <p:ph idx="1"/>
          </p:nvPr>
        </p:nvSpPr>
        <p:spPr/>
        <p:txBody>
          <a:bodyPr/>
          <a:lstStyle/>
          <a:p>
            <a:r>
              <a:rPr lang="en-US" b="1" i="1" dirty="0"/>
              <a:t>Regulations: </a:t>
            </a:r>
            <a:r>
              <a:rPr lang="en-US" dirty="0"/>
              <a:t>You not only have to satisfy the stakeholders, but also regulators. In this case, you may need to devise a methodical test strategy that satisfies these regulators that you have met all their requirements. </a:t>
            </a:r>
          </a:p>
          <a:p>
            <a:endParaRPr lang="en-US" dirty="0"/>
          </a:p>
        </p:txBody>
      </p:sp>
    </p:spTree>
    <p:extLst>
      <p:ext uri="{BB962C8B-B14F-4D97-AF65-F5344CB8AC3E}">
        <p14:creationId xmlns:p14="http://schemas.microsoft.com/office/powerpoint/2010/main" val="368771295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5.2.6 Test approaches and strategies</a:t>
            </a:r>
          </a:p>
        </p:txBody>
      </p:sp>
      <p:sp>
        <p:nvSpPr>
          <p:cNvPr id="3" name="Content Placeholder 2"/>
          <p:cNvSpPr>
            <a:spLocks noGrp="1"/>
          </p:cNvSpPr>
          <p:nvPr>
            <p:ph idx="1"/>
          </p:nvPr>
        </p:nvSpPr>
        <p:spPr/>
        <p:txBody>
          <a:bodyPr/>
          <a:lstStyle/>
          <a:p>
            <a:r>
              <a:rPr lang="en-US" b="1" i="1" dirty="0" smtClean="0"/>
              <a:t>Product: </a:t>
            </a:r>
            <a:r>
              <a:rPr lang="en-US" dirty="0" smtClean="0"/>
              <a:t>Some products such as weapons systems and contract-development software tend to have well-specified requirements. This lead to synergy with a requirements-based analytical strategy.</a:t>
            </a:r>
            <a:endParaRPr lang="en-US" dirty="0"/>
          </a:p>
        </p:txBody>
      </p:sp>
    </p:spTree>
    <p:extLst>
      <p:ext uri="{BB962C8B-B14F-4D97-AF65-F5344CB8AC3E}">
        <p14:creationId xmlns:p14="http://schemas.microsoft.com/office/powerpoint/2010/main" val="398411688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5.2.6 Test approaches and strategies</a:t>
            </a:r>
          </a:p>
        </p:txBody>
      </p:sp>
      <p:sp>
        <p:nvSpPr>
          <p:cNvPr id="3" name="Content Placeholder 2"/>
          <p:cNvSpPr>
            <a:spLocks noGrp="1"/>
          </p:cNvSpPr>
          <p:nvPr>
            <p:ph idx="1"/>
          </p:nvPr>
        </p:nvSpPr>
        <p:spPr/>
        <p:txBody>
          <a:bodyPr/>
          <a:lstStyle/>
          <a:p>
            <a:r>
              <a:rPr lang="en-US" b="1" i="1" dirty="0" smtClean="0"/>
              <a:t>Business: </a:t>
            </a:r>
            <a:r>
              <a:rPr lang="en-US" dirty="0" smtClean="0"/>
              <a:t>Business considerations and business continuity are often important.  If you can use a legacy system as a model for a new system, you can use a model-based strategy.</a:t>
            </a:r>
            <a:endParaRPr lang="en-US" dirty="0"/>
          </a:p>
        </p:txBody>
      </p:sp>
    </p:spTree>
    <p:extLst>
      <p:ext uri="{BB962C8B-B14F-4D97-AF65-F5344CB8AC3E}">
        <p14:creationId xmlns:p14="http://schemas.microsoft.com/office/powerpoint/2010/main" val="271147277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5.3 Test Progress Monitoring and Control </a:t>
            </a:r>
            <a:endParaRPr lang="en-US" dirty="0"/>
          </a:p>
        </p:txBody>
      </p:sp>
      <p:sp>
        <p:nvSpPr>
          <p:cNvPr id="3" name="Content Placeholder 2"/>
          <p:cNvSpPr>
            <a:spLocks noGrp="1"/>
          </p:cNvSpPr>
          <p:nvPr>
            <p:ph idx="1"/>
          </p:nvPr>
        </p:nvSpPr>
        <p:spPr>
          <a:xfrm>
            <a:off x="685800" y="2667000"/>
            <a:ext cx="7772400" cy="4038600"/>
          </a:xfrm>
        </p:spPr>
        <p:txBody>
          <a:bodyPr/>
          <a:lstStyle/>
          <a:p>
            <a:r>
              <a:rPr lang="en-US" b="1" dirty="0" smtClean="0"/>
              <a:t>Test Progress Report: </a:t>
            </a:r>
            <a:r>
              <a:rPr lang="en-US" dirty="0" smtClean="0"/>
              <a:t>A document summarizing testing activities and results, produced at regular intervals, to report progress of testing activities against a baseline (such as the original test plan) and to communicate risks and alternatives requiring a decision to management.</a:t>
            </a:r>
            <a:endParaRPr lang="en-US" b="1" dirty="0"/>
          </a:p>
        </p:txBody>
      </p:sp>
    </p:spTree>
    <p:extLst>
      <p:ext uri="{BB962C8B-B14F-4D97-AF65-F5344CB8AC3E}">
        <p14:creationId xmlns:p14="http://schemas.microsoft.com/office/powerpoint/2010/main" val="414773205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5.3 Test Progress Monitoring and Control </a:t>
            </a:r>
          </a:p>
        </p:txBody>
      </p:sp>
      <p:sp>
        <p:nvSpPr>
          <p:cNvPr id="3" name="Content Placeholder 2"/>
          <p:cNvSpPr>
            <a:spLocks noGrp="1"/>
          </p:cNvSpPr>
          <p:nvPr>
            <p:ph idx="1"/>
          </p:nvPr>
        </p:nvSpPr>
        <p:spPr>
          <a:xfrm>
            <a:off x="685800" y="2667000"/>
            <a:ext cx="7772400" cy="3810000"/>
          </a:xfrm>
        </p:spPr>
        <p:txBody>
          <a:bodyPr/>
          <a:lstStyle/>
          <a:p>
            <a:r>
              <a:rPr lang="en-US" dirty="0" smtClean="0"/>
              <a:t>Monitoring test preparation and execution.</a:t>
            </a:r>
          </a:p>
          <a:p>
            <a:r>
              <a:rPr lang="en-US" dirty="0" smtClean="0"/>
              <a:t>Interpretation of test metrics for reporting, controlling and analyzing the test effort, including those based on defects and those based on test data. </a:t>
            </a:r>
            <a:endParaRPr lang="en-US" dirty="0"/>
          </a:p>
        </p:txBody>
      </p:sp>
    </p:spTree>
    <p:extLst>
      <p:ext uri="{BB962C8B-B14F-4D97-AF65-F5344CB8AC3E}">
        <p14:creationId xmlns:p14="http://schemas.microsoft.com/office/powerpoint/2010/main" val="13652406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5.1. Test Organization</a:t>
            </a:r>
            <a:endParaRPr lang="en-US" dirty="0"/>
          </a:p>
        </p:txBody>
      </p:sp>
      <p:sp>
        <p:nvSpPr>
          <p:cNvPr id="3" name="Content Placeholder 2"/>
          <p:cNvSpPr>
            <a:spLocks noGrp="1"/>
          </p:cNvSpPr>
          <p:nvPr>
            <p:ph idx="1"/>
          </p:nvPr>
        </p:nvSpPr>
        <p:spPr>
          <a:xfrm>
            <a:off x="685800" y="2667000"/>
            <a:ext cx="7772400" cy="3962400"/>
          </a:xfrm>
        </p:spPr>
        <p:txBody>
          <a:bodyPr/>
          <a:lstStyle/>
          <a:p>
            <a:r>
              <a:rPr lang="en-US" b="1" dirty="0"/>
              <a:t>Test Manager (Test Leader):</a:t>
            </a:r>
            <a:r>
              <a:rPr lang="en-US" dirty="0"/>
              <a:t> The person responsible for project management of testing activities and resources, and evaluation of a test object. The individual who directs, controls, administers, plans and regulates the evaluation of a test object.</a:t>
            </a:r>
          </a:p>
          <a:p>
            <a:endParaRPr lang="en-US" dirty="0"/>
          </a:p>
        </p:txBody>
      </p:sp>
    </p:spTree>
    <p:extLst>
      <p:ext uri="{BB962C8B-B14F-4D97-AF65-F5344CB8AC3E}">
        <p14:creationId xmlns:p14="http://schemas.microsoft.com/office/powerpoint/2010/main" val="1460022764"/>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p:cNvPicPr>
            <a:picLocks noGrp="1" noChangeAspect="1"/>
          </p:cNvPicPr>
          <p:nvPr>
            <p:ph idx="1"/>
          </p:nvPr>
        </p:nvPicPr>
        <p:blipFill>
          <a:blip r:embed="rId2"/>
          <a:stretch>
            <a:fillRect/>
          </a:stretch>
        </p:blipFill>
        <p:spPr>
          <a:xfrm>
            <a:off x="711200" y="1504950"/>
            <a:ext cx="7824319" cy="4895850"/>
          </a:xfrm>
          <a:prstGeom prst="rect">
            <a:avLst/>
          </a:prstGeom>
        </p:spPr>
      </p:pic>
    </p:spTree>
    <p:extLst>
      <p:ext uri="{BB962C8B-B14F-4D97-AF65-F5344CB8AC3E}">
        <p14:creationId xmlns:p14="http://schemas.microsoft.com/office/powerpoint/2010/main" val="29897115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5.3.1 Monitoring the progress of test activities 	</a:t>
            </a:r>
            <a:endParaRPr lang="en-US" dirty="0"/>
          </a:p>
        </p:txBody>
      </p:sp>
      <p:sp>
        <p:nvSpPr>
          <p:cNvPr id="3" name="Content Placeholder 2"/>
          <p:cNvSpPr>
            <a:spLocks noGrp="1"/>
          </p:cNvSpPr>
          <p:nvPr>
            <p:ph idx="1"/>
          </p:nvPr>
        </p:nvSpPr>
        <p:spPr>
          <a:xfrm>
            <a:off x="381000" y="2590800"/>
            <a:ext cx="8229600" cy="4114800"/>
          </a:xfrm>
        </p:spPr>
        <p:txBody>
          <a:bodyPr/>
          <a:lstStyle/>
          <a:p>
            <a:r>
              <a:rPr lang="en-US" dirty="0" smtClean="0"/>
              <a:t>Test monitoring can serve various purposes during the project, including following:</a:t>
            </a:r>
          </a:p>
          <a:p>
            <a:r>
              <a:rPr lang="en-US" dirty="0" smtClean="0"/>
              <a:t>Give the test team and the test manager feedback on how the testing work is going, allowing opportunities to guide and improve the testing and the project. </a:t>
            </a:r>
            <a:endParaRPr lang="en-US" dirty="0"/>
          </a:p>
        </p:txBody>
      </p:sp>
    </p:spTree>
    <p:extLst>
      <p:ext uri="{BB962C8B-B14F-4D97-AF65-F5344CB8AC3E}">
        <p14:creationId xmlns:p14="http://schemas.microsoft.com/office/powerpoint/2010/main" val="231210985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5.3.1 Monitoring the progress of test activities</a:t>
            </a:r>
          </a:p>
        </p:txBody>
      </p:sp>
      <p:sp>
        <p:nvSpPr>
          <p:cNvPr id="3" name="Content Placeholder 2"/>
          <p:cNvSpPr>
            <a:spLocks noGrp="1"/>
          </p:cNvSpPr>
          <p:nvPr>
            <p:ph idx="1"/>
          </p:nvPr>
        </p:nvSpPr>
        <p:spPr>
          <a:xfrm>
            <a:off x="685800" y="2667000"/>
            <a:ext cx="7772400" cy="4114800"/>
          </a:xfrm>
        </p:spPr>
        <p:txBody>
          <a:bodyPr/>
          <a:lstStyle/>
          <a:p>
            <a:r>
              <a:rPr lang="en-US" b="1" i="1" dirty="0" smtClean="0"/>
              <a:t>Provide</a:t>
            </a:r>
            <a:r>
              <a:rPr lang="en-US" dirty="0" smtClean="0"/>
              <a:t> the project team with visibility about the test results.</a:t>
            </a:r>
          </a:p>
          <a:p>
            <a:r>
              <a:rPr lang="en-US" b="1" i="1" dirty="0" smtClean="0"/>
              <a:t>Measure</a:t>
            </a:r>
            <a:r>
              <a:rPr lang="en-US" dirty="0" smtClean="0"/>
              <a:t> the status of the testing, test coverage and the test items against the exit criteria to determine whether the test work is done.</a:t>
            </a:r>
          </a:p>
          <a:p>
            <a:r>
              <a:rPr lang="en-US" b="1" i="1" dirty="0" smtClean="0"/>
              <a:t>Gather data </a:t>
            </a:r>
            <a:r>
              <a:rPr lang="en-US" dirty="0" smtClean="0"/>
              <a:t>for use in estimating future test efforts.</a:t>
            </a:r>
            <a:endParaRPr lang="en-US" dirty="0"/>
          </a:p>
        </p:txBody>
      </p:sp>
    </p:spTree>
    <p:extLst>
      <p:ext uri="{BB962C8B-B14F-4D97-AF65-F5344CB8AC3E}">
        <p14:creationId xmlns:p14="http://schemas.microsoft.com/office/powerpoint/2010/main" val="53579935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0"/>
            <a:ext cx="8229600" cy="1143000"/>
          </a:xfrm>
        </p:spPr>
        <p:txBody>
          <a:bodyPr/>
          <a:lstStyle/>
          <a:p>
            <a:r>
              <a:rPr lang="en-US" dirty="0" smtClean="0"/>
              <a:t>IEEE 829 Standard: Test Log Template</a:t>
            </a:r>
            <a:endParaRPr lang="en-US" dirty="0"/>
          </a:p>
        </p:txBody>
      </p:sp>
      <p:sp>
        <p:nvSpPr>
          <p:cNvPr id="3" name="Content Placeholder 2"/>
          <p:cNvSpPr>
            <a:spLocks noGrp="1"/>
          </p:cNvSpPr>
          <p:nvPr>
            <p:ph sz="half" idx="1"/>
          </p:nvPr>
        </p:nvSpPr>
        <p:spPr>
          <a:xfrm>
            <a:off x="533400" y="2667000"/>
            <a:ext cx="3962400" cy="3886200"/>
          </a:xfrm>
        </p:spPr>
        <p:txBody>
          <a:bodyPr/>
          <a:lstStyle/>
          <a:p>
            <a:r>
              <a:rPr lang="en-US" dirty="0" smtClean="0"/>
              <a:t>Test log identifier</a:t>
            </a:r>
          </a:p>
          <a:p>
            <a:r>
              <a:rPr lang="en-US" dirty="0" smtClean="0"/>
              <a:t>Description (items being tested, environment in which the testing is conducted)</a:t>
            </a:r>
            <a:endParaRPr lang="en-US" dirty="0"/>
          </a:p>
        </p:txBody>
      </p:sp>
      <p:sp>
        <p:nvSpPr>
          <p:cNvPr id="4" name="Content Placeholder 3"/>
          <p:cNvSpPr>
            <a:spLocks noGrp="1"/>
          </p:cNvSpPr>
          <p:nvPr>
            <p:ph sz="half" idx="2"/>
          </p:nvPr>
        </p:nvSpPr>
        <p:spPr>
          <a:xfrm>
            <a:off x="4648200" y="2667000"/>
            <a:ext cx="3962400" cy="3886200"/>
          </a:xfrm>
        </p:spPr>
        <p:txBody>
          <a:bodyPr/>
          <a:lstStyle/>
          <a:p>
            <a:r>
              <a:rPr lang="en-US" dirty="0" smtClean="0"/>
              <a:t>Activity and event entries (execution description, procedure results, environmental information, anomalous events, incident report identifiers)</a:t>
            </a:r>
            <a:endParaRPr lang="en-US" dirty="0"/>
          </a:p>
        </p:txBody>
      </p:sp>
    </p:spTree>
    <p:extLst>
      <p:ext uri="{BB962C8B-B14F-4D97-AF65-F5344CB8AC3E}">
        <p14:creationId xmlns:p14="http://schemas.microsoft.com/office/powerpoint/2010/main" val="270922165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5.3 Test Progress Monitoring and Control </a:t>
            </a:r>
          </a:p>
        </p:txBody>
      </p:sp>
      <p:sp>
        <p:nvSpPr>
          <p:cNvPr id="3" name="Content Placeholder 2"/>
          <p:cNvSpPr>
            <a:spLocks noGrp="1"/>
          </p:cNvSpPr>
          <p:nvPr>
            <p:ph idx="1"/>
          </p:nvPr>
        </p:nvSpPr>
        <p:spPr/>
        <p:txBody>
          <a:bodyPr/>
          <a:lstStyle/>
          <a:p>
            <a:r>
              <a:rPr lang="en-US" b="1" dirty="0" smtClean="0"/>
              <a:t>Failure Rate: </a:t>
            </a:r>
            <a:r>
              <a:rPr lang="en-US" dirty="0" smtClean="0"/>
              <a:t>The ratio of the number of failure of a given category to a given unit of measure, e.g. failures per unit of time, failures per number of transactions, failures per number of computer runs. </a:t>
            </a:r>
            <a:endParaRPr lang="en-US" b="1" dirty="0"/>
          </a:p>
        </p:txBody>
      </p:sp>
    </p:spTree>
    <p:extLst>
      <p:ext uri="{BB962C8B-B14F-4D97-AF65-F5344CB8AC3E}">
        <p14:creationId xmlns:p14="http://schemas.microsoft.com/office/powerpoint/2010/main" val="298444272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5.3 Test Progress Monitoring and Control </a:t>
            </a:r>
          </a:p>
        </p:txBody>
      </p:sp>
      <p:sp>
        <p:nvSpPr>
          <p:cNvPr id="3" name="Content Placeholder 2"/>
          <p:cNvSpPr>
            <a:spLocks noGrp="1"/>
          </p:cNvSpPr>
          <p:nvPr>
            <p:ph idx="1"/>
          </p:nvPr>
        </p:nvSpPr>
        <p:spPr>
          <a:xfrm>
            <a:off x="685800" y="2667000"/>
            <a:ext cx="7772400" cy="3810000"/>
          </a:xfrm>
        </p:spPr>
        <p:txBody>
          <a:bodyPr/>
          <a:lstStyle/>
          <a:p>
            <a:r>
              <a:rPr lang="en-US" b="1" dirty="0" smtClean="0"/>
              <a:t>Defect Density:</a:t>
            </a:r>
            <a:r>
              <a:rPr lang="en-US" dirty="0" smtClean="0"/>
              <a:t> The number of defects identified in a component or system divided by the size of the component or system (expressed in standard measurement terms, e.g. line-of-code, number of classes or function points). </a:t>
            </a:r>
            <a:endParaRPr lang="en-US" b="1" dirty="0"/>
          </a:p>
        </p:txBody>
      </p:sp>
    </p:spTree>
    <p:extLst>
      <p:ext uri="{BB962C8B-B14F-4D97-AF65-F5344CB8AC3E}">
        <p14:creationId xmlns:p14="http://schemas.microsoft.com/office/powerpoint/2010/main" val="363390789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81000" y="1428750"/>
            <a:ext cx="8382000" cy="5276850"/>
          </a:xfrm>
          <a:prstGeom prst="rect">
            <a:avLst/>
          </a:prstGeom>
        </p:spPr>
      </p:pic>
    </p:spTree>
    <p:extLst>
      <p:ext uri="{BB962C8B-B14F-4D97-AF65-F5344CB8AC3E}">
        <p14:creationId xmlns:p14="http://schemas.microsoft.com/office/powerpoint/2010/main" val="173626145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5.3.1 Monitoring the progress of test activities</a:t>
            </a:r>
          </a:p>
        </p:txBody>
      </p:sp>
      <p:sp>
        <p:nvSpPr>
          <p:cNvPr id="3" name="Content Placeholder 2"/>
          <p:cNvSpPr>
            <a:spLocks noGrp="1"/>
          </p:cNvSpPr>
          <p:nvPr>
            <p:ph idx="1"/>
          </p:nvPr>
        </p:nvSpPr>
        <p:spPr>
          <a:xfrm>
            <a:off x="685800" y="2667000"/>
            <a:ext cx="7772400" cy="3810000"/>
          </a:xfrm>
        </p:spPr>
        <p:txBody>
          <a:bodyPr/>
          <a:lstStyle/>
          <a:p>
            <a:r>
              <a:rPr lang="en-US" dirty="0" smtClean="0"/>
              <a:t>The planned test period end date and the planned number of defects that will be found is listed in this template. </a:t>
            </a:r>
          </a:p>
          <a:p>
            <a:r>
              <a:rPr lang="en-US" dirty="0" smtClean="0"/>
              <a:t>All found defects are resolved and fixed prior to the release.</a:t>
            </a:r>
            <a:endParaRPr lang="en-US" dirty="0"/>
          </a:p>
        </p:txBody>
      </p:sp>
    </p:spTree>
    <p:extLst>
      <p:ext uri="{BB962C8B-B14F-4D97-AF65-F5344CB8AC3E}">
        <p14:creationId xmlns:p14="http://schemas.microsoft.com/office/powerpoint/2010/main" val="81158779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5.3.1 Monitoring the progress of test activities</a:t>
            </a:r>
          </a:p>
        </p:txBody>
      </p:sp>
      <p:sp>
        <p:nvSpPr>
          <p:cNvPr id="3" name="Content Placeholder 2"/>
          <p:cNvSpPr>
            <a:spLocks noGrp="1"/>
          </p:cNvSpPr>
          <p:nvPr>
            <p:ph idx="1"/>
          </p:nvPr>
        </p:nvSpPr>
        <p:spPr>
          <a:xfrm>
            <a:off x="685800" y="2667000"/>
            <a:ext cx="7772400" cy="3810000"/>
          </a:xfrm>
        </p:spPr>
        <p:txBody>
          <a:bodyPr/>
          <a:lstStyle/>
          <a:p>
            <a:r>
              <a:rPr lang="en-US" b="1" dirty="0" smtClean="0"/>
              <a:t>Failure Rate: </a:t>
            </a:r>
            <a:r>
              <a:rPr lang="en-US" dirty="0" smtClean="0"/>
              <a:t>The ratio of the number of failures of a given category to a given category to a given unit of measure, e.g. failures per unit of the time, failures per number of transactions, failures per number of computer runs.</a:t>
            </a:r>
            <a:endParaRPr lang="en-US" b="1" dirty="0"/>
          </a:p>
        </p:txBody>
      </p:sp>
    </p:spTree>
    <p:extLst>
      <p:ext uri="{BB962C8B-B14F-4D97-AF65-F5344CB8AC3E}">
        <p14:creationId xmlns:p14="http://schemas.microsoft.com/office/powerpoint/2010/main" val="22058141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5.3.1 Monitoring the progress of test activities</a:t>
            </a:r>
          </a:p>
        </p:txBody>
      </p:sp>
      <p:sp>
        <p:nvSpPr>
          <p:cNvPr id="3" name="Content Placeholder 2"/>
          <p:cNvSpPr>
            <a:spLocks noGrp="1"/>
          </p:cNvSpPr>
          <p:nvPr>
            <p:ph idx="1"/>
          </p:nvPr>
        </p:nvSpPr>
        <p:spPr>
          <a:xfrm>
            <a:off x="685800" y="2667000"/>
            <a:ext cx="7772400" cy="3810000"/>
          </a:xfrm>
        </p:spPr>
        <p:txBody>
          <a:bodyPr/>
          <a:lstStyle/>
          <a:p>
            <a:r>
              <a:rPr lang="en-US" b="1" dirty="0" smtClean="0"/>
              <a:t>Defect Density: </a:t>
            </a:r>
            <a:r>
              <a:rPr lang="en-US" dirty="0" smtClean="0"/>
              <a:t>The number of defects identified in a component or system divided by the size of the component or system (expressed in standard measurement terms, e.g. lines-of-code, number of classes or function points).</a:t>
            </a:r>
            <a:endParaRPr lang="en-US" b="1" dirty="0"/>
          </a:p>
        </p:txBody>
      </p:sp>
    </p:spTree>
    <p:extLst>
      <p:ext uri="{BB962C8B-B14F-4D97-AF65-F5344CB8AC3E}">
        <p14:creationId xmlns:p14="http://schemas.microsoft.com/office/powerpoint/2010/main" val="40066139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7772400" cy="914400"/>
          </a:xfrm>
        </p:spPr>
        <p:txBody>
          <a:bodyPr/>
          <a:lstStyle/>
          <a:p>
            <a:r>
              <a:rPr lang="en-US" b="1" dirty="0"/>
              <a:t>5.1. Test Organization</a:t>
            </a:r>
            <a:endParaRPr lang="en-US" dirty="0"/>
          </a:p>
        </p:txBody>
      </p:sp>
      <p:sp>
        <p:nvSpPr>
          <p:cNvPr id="3" name="Content Placeholder 2"/>
          <p:cNvSpPr>
            <a:spLocks noGrp="1"/>
          </p:cNvSpPr>
          <p:nvPr>
            <p:ph idx="1"/>
          </p:nvPr>
        </p:nvSpPr>
        <p:spPr>
          <a:xfrm>
            <a:off x="838200" y="2438400"/>
            <a:ext cx="7239000" cy="3962400"/>
          </a:xfrm>
        </p:spPr>
        <p:txBody>
          <a:bodyPr/>
          <a:lstStyle/>
          <a:p>
            <a:r>
              <a:rPr lang="en-US" b="1" dirty="0" smtClean="0"/>
              <a:t>Tester: </a:t>
            </a:r>
            <a:r>
              <a:rPr lang="en-US" dirty="0" smtClean="0"/>
              <a:t>A skilled professional who is involved in the testing of a component or system</a:t>
            </a:r>
            <a:r>
              <a:rPr lang="en-US" b="1" dirty="0" smtClean="0"/>
              <a:t>.</a:t>
            </a:r>
          </a:p>
        </p:txBody>
      </p:sp>
    </p:spTree>
    <p:extLst>
      <p:ext uri="{BB962C8B-B14F-4D97-AF65-F5344CB8AC3E}">
        <p14:creationId xmlns:p14="http://schemas.microsoft.com/office/powerpoint/2010/main" val="3144199083"/>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81000" y="1524000"/>
            <a:ext cx="8382000" cy="5105400"/>
          </a:xfrm>
          <a:prstGeom prst="rect">
            <a:avLst/>
          </a:prstGeom>
        </p:spPr>
      </p:pic>
    </p:spTree>
    <p:extLst>
      <p:ext uri="{BB962C8B-B14F-4D97-AF65-F5344CB8AC3E}">
        <p14:creationId xmlns:p14="http://schemas.microsoft.com/office/powerpoint/2010/main" val="44830731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5.3.2 Reporting test status</a:t>
            </a:r>
            <a:endParaRPr lang="en-US" dirty="0"/>
          </a:p>
        </p:txBody>
      </p:sp>
      <p:sp>
        <p:nvSpPr>
          <p:cNvPr id="3" name="Content Placeholder 2"/>
          <p:cNvSpPr>
            <a:spLocks noGrp="1"/>
          </p:cNvSpPr>
          <p:nvPr>
            <p:ph idx="1"/>
          </p:nvPr>
        </p:nvSpPr>
        <p:spPr/>
        <p:txBody>
          <a:bodyPr/>
          <a:lstStyle/>
          <a:p>
            <a:r>
              <a:rPr lang="en-US" dirty="0" smtClean="0"/>
              <a:t>Test progress monitoring is about gathering detailed test data; reporting test status is about effectively communicating our findings to other project stake-holders. </a:t>
            </a:r>
            <a:endParaRPr lang="en-US" dirty="0"/>
          </a:p>
        </p:txBody>
      </p:sp>
    </p:spTree>
    <p:extLst>
      <p:ext uri="{BB962C8B-B14F-4D97-AF65-F5344CB8AC3E}">
        <p14:creationId xmlns:p14="http://schemas.microsoft.com/office/powerpoint/2010/main" val="3598193949"/>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04800" y="1676400"/>
            <a:ext cx="8572500" cy="4876800"/>
          </a:xfrm>
          <a:prstGeom prst="rect">
            <a:avLst/>
          </a:prstGeom>
        </p:spPr>
      </p:pic>
    </p:spTree>
    <p:extLst>
      <p:ext uri="{BB962C8B-B14F-4D97-AF65-F5344CB8AC3E}">
        <p14:creationId xmlns:p14="http://schemas.microsoft.com/office/powerpoint/2010/main" val="1108292054"/>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IEEE 829 Standard: Test Summary Report Template</a:t>
            </a:r>
            <a:endParaRPr lang="en-US" dirty="0"/>
          </a:p>
        </p:txBody>
      </p:sp>
      <p:sp>
        <p:nvSpPr>
          <p:cNvPr id="3" name="Text Placeholder 2"/>
          <p:cNvSpPr>
            <a:spLocks noGrp="1"/>
          </p:cNvSpPr>
          <p:nvPr>
            <p:ph type="body" sz="half" idx="1"/>
          </p:nvPr>
        </p:nvSpPr>
        <p:spPr/>
        <p:txBody>
          <a:bodyPr/>
          <a:lstStyle/>
          <a:p>
            <a:r>
              <a:rPr lang="en-US" dirty="0" smtClean="0"/>
              <a:t>Test Summary report identifier</a:t>
            </a:r>
          </a:p>
          <a:p>
            <a:r>
              <a:rPr lang="en-US" dirty="0" smtClean="0"/>
              <a:t>Summary</a:t>
            </a:r>
          </a:p>
          <a:p>
            <a:r>
              <a:rPr lang="en-US" dirty="0" smtClean="0"/>
              <a:t>Variances</a:t>
            </a:r>
          </a:p>
          <a:p>
            <a:r>
              <a:rPr lang="en-US" dirty="0" smtClean="0"/>
              <a:t>Comprehensive assessment</a:t>
            </a:r>
            <a:endParaRPr lang="en-US" dirty="0"/>
          </a:p>
        </p:txBody>
      </p:sp>
      <p:sp>
        <p:nvSpPr>
          <p:cNvPr id="4" name="Content Placeholder 3"/>
          <p:cNvSpPr>
            <a:spLocks noGrp="1"/>
          </p:cNvSpPr>
          <p:nvPr>
            <p:ph sz="half" idx="2"/>
          </p:nvPr>
        </p:nvSpPr>
        <p:spPr/>
        <p:txBody>
          <a:bodyPr/>
          <a:lstStyle/>
          <a:p>
            <a:r>
              <a:rPr lang="en-US" dirty="0" smtClean="0"/>
              <a:t>Summary of results</a:t>
            </a:r>
          </a:p>
          <a:p>
            <a:r>
              <a:rPr lang="en-US" dirty="0" smtClean="0"/>
              <a:t>Evaluation</a:t>
            </a:r>
          </a:p>
          <a:p>
            <a:r>
              <a:rPr lang="en-US" dirty="0" smtClean="0"/>
              <a:t>Summary of activates</a:t>
            </a:r>
          </a:p>
          <a:p>
            <a:r>
              <a:rPr lang="en-US" dirty="0" smtClean="0"/>
              <a:t>Approvals</a:t>
            </a:r>
            <a:endParaRPr lang="en-US" dirty="0"/>
          </a:p>
        </p:txBody>
      </p:sp>
    </p:spTree>
    <p:extLst>
      <p:ext uri="{BB962C8B-B14F-4D97-AF65-F5344CB8AC3E}">
        <p14:creationId xmlns:p14="http://schemas.microsoft.com/office/powerpoint/2010/main" val="236549526"/>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7772400" cy="685800"/>
          </a:xfrm>
        </p:spPr>
        <p:txBody>
          <a:bodyPr/>
          <a:lstStyle/>
          <a:p>
            <a:r>
              <a:rPr lang="en-US" dirty="0" smtClean="0"/>
              <a:t>5.3.3 Test Control</a:t>
            </a:r>
            <a:endParaRPr lang="en-US" dirty="0"/>
          </a:p>
        </p:txBody>
      </p:sp>
      <p:sp>
        <p:nvSpPr>
          <p:cNvPr id="3" name="Content Placeholder 2"/>
          <p:cNvSpPr>
            <a:spLocks noGrp="1"/>
          </p:cNvSpPr>
          <p:nvPr>
            <p:ph idx="1"/>
          </p:nvPr>
        </p:nvSpPr>
        <p:spPr>
          <a:xfrm>
            <a:off x="685800" y="2209800"/>
            <a:ext cx="7772400" cy="4267200"/>
          </a:xfrm>
        </p:spPr>
        <p:txBody>
          <a:bodyPr/>
          <a:lstStyle/>
          <a:p>
            <a:r>
              <a:rPr lang="en-US" dirty="0" smtClean="0"/>
              <a:t>Test control is about guiding and corrective actions to try to achieve the best possible outcome for the project. </a:t>
            </a:r>
            <a:endParaRPr lang="en-US" dirty="0"/>
          </a:p>
          <a:p>
            <a:r>
              <a:rPr lang="en-US" dirty="0" smtClean="0"/>
              <a:t>Software under test will be delivered late.</a:t>
            </a:r>
          </a:p>
          <a:p>
            <a:r>
              <a:rPr lang="en-US" dirty="0" smtClean="0"/>
              <a:t>Test control might involve re-prioritizing the tests. </a:t>
            </a:r>
            <a:endParaRPr lang="en-US" dirty="0"/>
          </a:p>
        </p:txBody>
      </p:sp>
    </p:spTree>
    <p:extLst>
      <p:ext uri="{BB962C8B-B14F-4D97-AF65-F5344CB8AC3E}">
        <p14:creationId xmlns:p14="http://schemas.microsoft.com/office/powerpoint/2010/main" val="188085286"/>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5.3.3 Test Control</a:t>
            </a:r>
          </a:p>
        </p:txBody>
      </p:sp>
      <p:sp>
        <p:nvSpPr>
          <p:cNvPr id="3" name="Content Placeholder 2"/>
          <p:cNvSpPr>
            <a:spLocks noGrp="1"/>
          </p:cNvSpPr>
          <p:nvPr>
            <p:ph idx="1"/>
          </p:nvPr>
        </p:nvSpPr>
        <p:spPr/>
        <p:txBody>
          <a:bodyPr/>
          <a:lstStyle/>
          <a:p>
            <a:r>
              <a:rPr lang="en-US" dirty="0" smtClean="0"/>
              <a:t>For cost reasons, performance testing is normally run on weekday evenings during off-hours in the production environment.</a:t>
            </a:r>
          </a:p>
          <a:p>
            <a:r>
              <a:rPr lang="en-US" dirty="0" smtClean="0"/>
              <a:t>At times due to production hours, performance test is rescheduled on weekends to have better test control.</a:t>
            </a:r>
            <a:endParaRPr lang="en-US" dirty="0"/>
          </a:p>
        </p:txBody>
      </p:sp>
    </p:spTree>
    <p:extLst>
      <p:ext uri="{BB962C8B-B14F-4D97-AF65-F5344CB8AC3E}">
        <p14:creationId xmlns:p14="http://schemas.microsoft.com/office/powerpoint/2010/main" val="317894870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95400"/>
            <a:ext cx="7620000" cy="609600"/>
          </a:xfrm>
        </p:spPr>
        <p:txBody>
          <a:bodyPr/>
          <a:lstStyle/>
          <a:p>
            <a:r>
              <a:rPr lang="en-US" dirty="0" smtClean="0"/>
              <a:t>5.4 Configuration Management</a:t>
            </a:r>
            <a:endParaRPr lang="en-US" dirty="0"/>
          </a:p>
        </p:txBody>
      </p:sp>
      <p:sp>
        <p:nvSpPr>
          <p:cNvPr id="3" name="Content Placeholder 2"/>
          <p:cNvSpPr>
            <a:spLocks noGrp="1"/>
          </p:cNvSpPr>
          <p:nvPr>
            <p:ph idx="1"/>
          </p:nvPr>
        </p:nvSpPr>
        <p:spPr>
          <a:xfrm>
            <a:off x="228600" y="1828800"/>
            <a:ext cx="8686800" cy="4953000"/>
          </a:xfrm>
        </p:spPr>
        <p:txBody>
          <a:bodyPr/>
          <a:lstStyle/>
          <a:p>
            <a:r>
              <a:rPr lang="en-US" b="1" dirty="0" smtClean="0"/>
              <a:t>Configuration Management: </a:t>
            </a:r>
            <a:r>
              <a:rPr lang="en-US" dirty="0" smtClean="0"/>
              <a:t>A discipline applying technical and administrative direction and surveillance to: identify and document the functional and physical characteristics of a configuration item, control changes to those characteristics, record and report the change processing and implementation status, and verify compliance with specified requirements.</a:t>
            </a:r>
            <a:endParaRPr lang="en-US" b="1" dirty="0" smtClean="0"/>
          </a:p>
          <a:p>
            <a:endParaRPr lang="en-US" b="1" dirty="0"/>
          </a:p>
        </p:txBody>
      </p:sp>
    </p:spTree>
    <p:extLst>
      <p:ext uri="{BB962C8B-B14F-4D97-AF65-F5344CB8AC3E}">
        <p14:creationId xmlns:p14="http://schemas.microsoft.com/office/powerpoint/2010/main" val="1451213617"/>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7772400" cy="609600"/>
          </a:xfrm>
        </p:spPr>
        <p:txBody>
          <a:bodyPr/>
          <a:lstStyle/>
          <a:p>
            <a:r>
              <a:rPr lang="en-US" dirty="0"/>
              <a:t>5.4 Configuration Management</a:t>
            </a:r>
          </a:p>
        </p:txBody>
      </p:sp>
      <p:sp>
        <p:nvSpPr>
          <p:cNvPr id="3" name="Content Placeholder 2"/>
          <p:cNvSpPr>
            <a:spLocks noGrp="1"/>
          </p:cNvSpPr>
          <p:nvPr>
            <p:ph idx="1"/>
          </p:nvPr>
        </p:nvSpPr>
        <p:spPr>
          <a:xfrm>
            <a:off x="685800" y="2286000"/>
            <a:ext cx="7772400" cy="4419600"/>
          </a:xfrm>
        </p:spPr>
        <p:txBody>
          <a:bodyPr/>
          <a:lstStyle/>
          <a:p>
            <a:r>
              <a:rPr lang="en-US" dirty="0" smtClean="0"/>
              <a:t>Configuration management is in part about determining clearly what the items are that make up the software a system. These items include source code, test scripts, third-party software (including tools, that support testing), hardware, data, and both development and test documentation. </a:t>
            </a:r>
            <a:endParaRPr lang="en-US" dirty="0"/>
          </a:p>
        </p:txBody>
      </p:sp>
    </p:spTree>
    <p:extLst>
      <p:ext uri="{BB962C8B-B14F-4D97-AF65-F5344CB8AC3E}">
        <p14:creationId xmlns:p14="http://schemas.microsoft.com/office/powerpoint/2010/main" val="3063323289"/>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7772400" cy="685800"/>
          </a:xfrm>
        </p:spPr>
        <p:txBody>
          <a:bodyPr/>
          <a:lstStyle/>
          <a:p>
            <a:r>
              <a:rPr lang="en-US" dirty="0"/>
              <a:t>5.4 Configuration Management</a:t>
            </a:r>
          </a:p>
        </p:txBody>
      </p:sp>
      <p:sp>
        <p:nvSpPr>
          <p:cNvPr id="3" name="Content Placeholder 2"/>
          <p:cNvSpPr>
            <a:spLocks noGrp="1"/>
          </p:cNvSpPr>
          <p:nvPr>
            <p:ph idx="1"/>
          </p:nvPr>
        </p:nvSpPr>
        <p:spPr>
          <a:xfrm>
            <a:off x="685800" y="2209800"/>
            <a:ext cx="7772400" cy="4419600"/>
          </a:xfrm>
        </p:spPr>
        <p:txBody>
          <a:bodyPr/>
          <a:lstStyle/>
          <a:p>
            <a:r>
              <a:rPr lang="en-US" b="1" dirty="0" smtClean="0"/>
              <a:t>Configuration Control (Version Control): </a:t>
            </a:r>
            <a:r>
              <a:rPr lang="en-US" dirty="0" smtClean="0"/>
              <a:t>An element of configuration management, consisting of the evaluation, co-ordination, approval or disapproval, and implementation of changes to configuration items after formal establishment of their configuration identification.</a:t>
            </a:r>
            <a:endParaRPr lang="en-US" b="1" dirty="0"/>
          </a:p>
        </p:txBody>
      </p:sp>
    </p:spTree>
    <p:extLst>
      <p:ext uri="{BB962C8B-B14F-4D97-AF65-F5344CB8AC3E}">
        <p14:creationId xmlns:p14="http://schemas.microsoft.com/office/powerpoint/2010/main" val="4264657001"/>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IEEE 829 Standard; Test Item Transmittal Report Template</a:t>
            </a:r>
            <a:endParaRPr lang="en-US" dirty="0"/>
          </a:p>
        </p:txBody>
      </p:sp>
      <p:sp>
        <p:nvSpPr>
          <p:cNvPr id="3" name="Content Placeholder 2"/>
          <p:cNvSpPr>
            <a:spLocks noGrp="1"/>
          </p:cNvSpPr>
          <p:nvPr>
            <p:ph sz="half" idx="1"/>
          </p:nvPr>
        </p:nvSpPr>
        <p:spPr>
          <a:xfrm>
            <a:off x="685800" y="2971800"/>
            <a:ext cx="3810000" cy="3581400"/>
          </a:xfrm>
        </p:spPr>
        <p:txBody>
          <a:bodyPr/>
          <a:lstStyle/>
          <a:p>
            <a:r>
              <a:rPr lang="en-US" dirty="0" smtClean="0"/>
              <a:t>Transmittal report identifier </a:t>
            </a:r>
          </a:p>
          <a:p>
            <a:r>
              <a:rPr lang="en-US" dirty="0" smtClean="0"/>
              <a:t>Transmitted items</a:t>
            </a:r>
          </a:p>
          <a:p>
            <a:r>
              <a:rPr lang="en-US" dirty="0" smtClean="0"/>
              <a:t>Location</a:t>
            </a:r>
            <a:endParaRPr lang="en-US" dirty="0"/>
          </a:p>
        </p:txBody>
      </p:sp>
      <p:sp>
        <p:nvSpPr>
          <p:cNvPr id="4" name="Content Placeholder 3"/>
          <p:cNvSpPr>
            <a:spLocks noGrp="1"/>
          </p:cNvSpPr>
          <p:nvPr>
            <p:ph sz="half" idx="2"/>
          </p:nvPr>
        </p:nvSpPr>
        <p:spPr>
          <a:xfrm>
            <a:off x="4648200" y="2971800"/>
            <a:ext cx="3810000" cy="3581400"/>
          </a:xfrm>
        </p:spPr>
        <p:txBody>
          <a:bodyPr/>
          <a:lstStyle/>
          <a:p>
            <a:r>
              <a:rPr lang="en-US" dirty="0" smtClean="0"/>
              <a:t>Status</a:t>
            </a:r>
          </a:p>
          <a:p>
            <a:r>
              <a:rPr lang="en-US" dirty="0" smtClean="0"/>
              <a:t>Approvals</a:t>
            </a:r>
            <a:endParaRPr lang="en-US" dirty="0"/>
          </a:p>
        </p:txBody>
      </p:sp>
    </p:spTree>
    <p:extLst>
      <p:ext uri="{BB962C8B-B14F-4D97-AF65-F5344CB8AC3E}">
        <p14:creationId xmlns:p14="http://schemas.microsoft.com/office/powerpoint/2010/main" val="35537727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5.1.1 Independent and Integrated Testing </a:t>
            </a:r>
            <a:endParaRPr lang="en-US" dirty="0"/>
          </a:p>
        </p:txBody>
      </p:sp>
      <p:sp>
        <p:nvSpPr>
          <p:cNvPr id="3" name="Content Placeholder 2"/>
          <p:cNvSpPr>
            <a:spLocks noGrp="1"/>
          </p:cNvSpPr>
          <p:nvPr>
            <p:ph idx="1"/>
          </p:nvPr>
        </p:nvSpPr>
        <p:spPr>
          <a:xfrm>
            <a:off x="685800" y="2667000"/>
            <a:ext cx="7772400" cy="3810000"/>
          </a:xfrm>
        </p:spPr>
        <p:txBody>
          <a:bodyPr/>
          <a:lstStyle/>
          <a:p>
            <a:r>
              <a:rPr lang="en-US" b="1" dirty="0" smtClean="0"/>
              <a:t>Independence Testing: </a:t>
            </a:r>
            <a:r>
              <a:rPr lang="en-US" dirty="0" smtClean="0"/>
              <a:t>Independence is not an either/or condition,  but a continuum.</a:t>
            </a:r>
          </a:p>
          <a:p>
            <a:r>
              <a:rPr lang="en-US" b="1" dirty="0" smtClean="0"/>
              <a:t>Independent Testers:</a:t>
            </a:r>
            <a:r>
              <a:rPr lang="en-US" dirty="0" smtClean="0"/>
              <a:t> Independent testers outside the development team, but they all report to the same project manager.</a:t>
            </a:r>
            <a:endParaRPr lang="en-US" b="1" dirty="0"/>
          </a:p>
        </p:txBody>
      </p:sp>
    </p:spTree>
    <p:extLst>
      <p:ext uri="{BB962C8B-B14F-4D97-AF65-F5344CB8AC3E}">
        <p14:creationId xmlns:p14="http://schemas.microsoft.com/office/powerpoint/2010/main" val="3687795415"/>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5.5 Risk and Testing</a:t>
            </a:r>
            <a:endParaRPr lang="en-US" dirty="0"/>
          </a:p>
        </p:txBody>
      </p:sp>
      <p:sp>
        <p:nvSpPr>
          <p:cNvPr id="3" name="Content Placeholder 2"/>
          <p:cNvSpPr>
            <a:spLocks noGrp="1"/>
          </p:cNvSpPr>
          <p:nvPr>
            <p:ph idx="1"/>
          </p:nvPr>
        </p:nvSpPr>
        <p:spPr/>
        <p:txBody>
          <a:bodyPr/>
          <a:lstStyle/>
          <a:p>
            <a:r>
              <a:rPr lang="en-US" b="1" dirty="0" smtClean="0"/>
              <a:t>Risk: </a:t>
            </a:r>
            <a:r>
              <a:rPr lang="en-US" dirty="0" smtClean="0"/>
              <a:t>A factor that could result in future negative consequence; usually expressed as impact and likelihood.</a:t>
            </a:r>
          </a:p>
          <a:p>
            <a:r>
              <a:rPr lang="en-US" b="1" dirty="0" smtClean="0"/>
              <a:t>Testing: </a:t>
            </a:r>
            <a:r>
              <a:rPr lang="en-US" dirty="0" smtClean="0"/>
              <a:t>Testing is a process that checks to see whether the solutions meets the design specifications and its free from errors.</a:t>
            </a:r>
            <a:endParaRPr lang="en-US" b="1" dirty="0"/>
          </a:p>
        </p:txBody>
      </p:sp>
    </p:spTree>
    <p:extLst>
      <p:ext uri="{BB962C8B-B14F-4D97-AF65-F5344CB8AC3E}">
        <p14:creationId xmlns:p14="http://schemas.microsoft.com/office/powerpoint/2010/main" val="539054411"/>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5.5.1 Risk </a:t>
            </a:r>
            <a:r>
              <a:rPr lang="en-US" dirty="0"/>
              <a:t>and </a:t>
            </a:r>
            <a:r>
              <a:rPr lang="en-US" dirty="0" smtClean="0"/>
              <a:t>levels of risk</a:t>
            </a:r>
            <a:endParaRPr lang="en-US" dirty="0"/>
          </a:p>
        </p:txBody>
      </p:sp>
      <p:sp>
        <p:nvSpPr>
          <p:cNvPr id="3" name="Content Placeholder 2"/>
          <p:cNvSpPr>
            <a:spLocks noGrp="1"/>
          </p:cNvSpPr>
          <p:nvPr>
            <p:ph idx="1"/>
          </p:nvPr>
        </p:nvSpPr>
        <p:spPr/>
        <p:txBody>
          <a:bodyPr/>
          <a:lstStyle/>
          <a:p>
            <a:r>
              <a:rPr lang="en-US" dirty="0" smtClean="0"/>
              <a:t>Risk is a possibility not a certainty.  It could vary from 0% to 100%.</a:t>
            </a:r>
          </a:p>
          <a:p>
            <a:r>
              <a:rPr lang="en-US" dirty="0" smtClean="0"/>
              <a:t>There are two risks:</a:t>
            </a:r>
          </a:p>
          <a:p>
            <a:r>
              <a:rPr lang="en-US" dirty="0" smtClean="0"/>
              <a:t>Product risk and</a:t>
            </a:r>
          </a:p>
          <a:p>
            <a:r>
              <a:rPr lang="en-US" dirty="0" smtClean="0"/>
              <a:t>Project risk</a:t>
            </a:r>
            <a:endParaRPr lang="en-US" dirty="0"/>
          </a:p>
        </p:txBody>
      </p:sp>
    </p:spTree>
    <p:extLst>
      <p:ext uri="{BB962C8B-B14F-4D97-AF65-F5344CB8AC3E}">
        <p14:creationId xmlns:p14="http://schemas.microsoft.com/office/powerpoint/2010/main" val="1363068684"/>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5.5 Risk and Testing</a:t>
            </a:r>
          </a:p>
        </p:txBody>
      </p:sp>
      <p:sp>
        <p:nvSpPr>
          <p:cNvPr id="3" name="Content Placeholder 2"/>
          <p:cNvSpPr>
            <a:spLocks noGrp="1"/>
          </p:cNvSpPr>
          <p:nvPr>
            <p:ph idx="1"/>
          </p:nvPr>
        </p:nvSpPr>
        <p:spPr/>
        <p:txBody>
          <a:bodyPr/>
          <a:lstStyle/>
          <a:p>
            <a:r>
              <a:rPr lang="en-US" dirty="0" smtClean="0"/>
              <a:t>Risk-based testing is the idea that we can organize our testing efforts in a way that reduces the residual level of product risk when the system ships. Risk-based testing use risk to prioritize and emphasize the appropriate tests during test execution.</a:t>
            </a:r>
            <a:endParaRPr lang="en-US" dirty="0"/>
          </a:p>
        </p:txBody>
      </p:sp>
    </p:spTree>
    <p:extLst>
      <p:ext uri="{BB962C8B-B14F-4D97-AF65-F5344CB8AC3E}">
        <p14:creationId xmlns:p14="http://schemas.microsoft.com/office/powerpoint/2010/main" val="1546402341"/>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7772400" cy="533400"/>
          </a:xfrm>
        </p:spPr>
        <p:txBody>
          <a:bodyPr/>
          <a:lstStyle/>
          <a:p>
            <a:r>
              <a:rPr lang="en-US" dirty="0" smtClean="0"/>
              <a:t>5.5.2 Product Risks</a:t>
            </a:r>
            <a:endParaRPr lang="en-US" dirty="0"/>
          </a:p>
        </p:txBody>
      </p:sp>
      <p:sp>
        <p:nvSpPr>
          <p:cNvPr id="3" name="Content Placeholder 2"/>
          <p:cNvSpPr>
            <a:spLocks noGrp="1"/>
          </p:cNvSpPr>
          <p:nvPr>
            <p:ph idx="1"/>
          </p:nvPr>
        </p:nvSpPr>
        <p:spPr>
          <a:xfrm>
            <a:off x="533400" y="2057400"/>
            <a:ext cx="8153400" cy="4572000"/>
          </a:xfrm>
        </p:spPr>
        <p:txBody>
          <a:bodyPr/>
          <a:lstStyle/>
          <a:p>
            <a:r>
              <a:rPr lang="en-US" b="1" dirty="0" smtClean="0"/>
              <a:t>Product Risk: </a:t>
            </a:r>
            <a:r>
              <a:rPr lang="en-US" dirty="0" smtClean="0"/>
              <a:t>A risk directly related to the test object.</a:t>
            </a:r>
          </a:p>
          <a:p>
            <a:r>
              <a:rPr lang="en-US" b="1" dirty="0" smtClean="0"/>
              <a:t>Risk-based testing: </a:t>
            </a:r>
            <a:r>
              <a:rPr lang="en-US" dirty="0" smtClean="0"/>
              <a:t>An approach to testing to reduce the level of product risks and inform stakeholders of their status, starting in the initial stages of a project. It involves the identification of product risks and the use of risk levels to guide the test process. </a:t>
            </a:r>
            <a:endParaRPr lang="en-US" b="1" dirty="0"/>
          </a:p>
        </p:txBody>
      </p:sp>
    </p:spTree>
    <p:extLst>
      <p:ext uri="{BB962C8B-B14F-4D97-AF65-F5344CB8AC3E}">
        <p14:creationId xmlns:p14="http://schemas.microsoft.com/office/powerpoint/2010/main" val="274762577"/>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5.5.2 Product Risks</a:t>
            </a:r>
          </a:p>
        </p:txBody>
      </p:sp>
      <p:sp>
        <p:nvSpPr>
          <p:cNvPr id="3" name="Content Placeholder 2"/>
          <p:cNvSpPr>
            <a:spLocks noGrp="1"/>
          </p:cNvSpPr>
          <p:nvPr>
            <p:ph idx="1"/>
          </p:nvPr>
        </p:nvSpPr>
        <p:spPr/>
        <p:txBody>
          <a:bodyPr/>
          <a:lstStyle/>
          <a:p>
            <a:r>
              <a:rPr lang="en-US" dirty="0" smtClean="0"/>
              <a:t>Risk-based testing starts with product risk analysis.  One technique for risk analysis is a close reading of the requirements specifications, design specifications, user documentation and other items.</a:t>
            </a:r>
            <a:endParaRPr lang="en-US" dirty="0"/>
          </a:p>
        </p:txBody>
      </p:sp>
    </p:spTree>
    <p:extLst>
      <p:ext uri="{BB962C8B-B14F-4D97-AF65-F5344CB8AC3E}">
        <p14:creationId xmlns:p14="http://schemas.microsoft.com/office/powerpoint/2010/main" val="174458319"/>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7772400" cy="609600"/>
          </a:xfrm>
        </p:spPr>
        <p:txBody>
          <a:bodyPr/>
          <a:lstStyle/>
          <a:p>
            <a:r>
              <a:rPr lang="en-US" dirty="0"/>
              <a:t>5.5.2 Product Risks</a:t>
            </a:r>
          </a:p>
        </p:txBody>
      </p:sp>
      <p:sp>
        <p:nvSpPr>
          <p:cNvPr id="3" name="Content Placeholder 2"/>
          <p:cNvSpPr>
            <a:spLocks noGrp="1"/>
          </p:cNvSpPr>
          <p:nvPr>
            <p:ph idx="1"/>
          </p:nvPr>
        </p:nvSpPr>
        <p:spPr>
          <a:xfrm>
            <a:off x="457200" y="2133600"/>
            <a:ext cx="8305800" cy="4572000"/>
          </a:xfrm>
        </p:spPr>
        <p:txBody>
          <a:bodyPr/>
          <a:lstStyle/>
          <a:p>
            <a:r>
              <a:rPr lang="en-US" dirty="0" smtClean="0"/>
              <a:t>First you need to consider likelihood and the impact.</a:t>
            </a:r>
          </a:p>
          <a:p>
            <a:r>
              <a:rPr lang="en-US" dirty="0" smtClean="0"/>
              <a:t>Second risk analyzes, especially ones, are educated guesses. Follow the V-model you might perform the initial analysis during the requirements phase, then review and revise during the implementation phases, start with unit test, integration test, and system test. </a:t>
            </a:r>
            <a:endParaRPr lang="en-US" dirty="0"/>
          </a:p>
        </p:txBody>
      </p:sp>
    </p:spTree>
    <p:extLst>
      <p:ext uri="{BB962C8B-B14F-4D97-AF65-F5344CB8AC3E}">
        <p14:creationId xmlns:p14="http://schemas.microsoft.com/office/powerpoint/2010/main" val="2835540460"/>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5.5.2 Product Risks</a:t>
            </a:r>
          </a:p>
        </p:txBody>
      </p:sp>
      <p:pic>
        <p:nvPicPr>
          <p:cNvPr id="6" name="Content Placeholder 5"/>
          <p:cNvPicPr>
            <a:picLocks noGrp="1" noChangeAspect="1"/>
          </p:cNvPicPr>
          <p:nvPr>
            <p:ph idx="1"/>
          </p:nvPr>
        </p:nvPicPr>
        <p:blipFill>
          <a:blip r:embed="rId2"/>
          <a:stretch>
            <a:fillRect/>
          </a:stretch>
        </p:blipFill>
        <p:spPr>
          <a:xfrm>
            <a:off x="685801" y="2819400"/>
            <a:ext cx="7772400" cy="3505200"/>
          </a:xfrm>
          <a:prstGeom prst="rect">
            <a:avLst/>
          </a:prstGeom>
        </p:spPr>
      </p:pic>
    </p:spTree>
    <p:extLst>
      <p:ext uri="{BB962C8B-B14F-4D97-AF65-F5344CB8AC3E}">
        <p14:creationId xmlns:p14="http://schemas.microsoft.com/office/powerpoint/2010/main" val="218715942"/>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5.5.3 Project risks</a:t>
            </a:r>
            <a:endParaRPr lang="en-US" dirty="0"/>
          </a:p>
        </p:txBody>
      </p:sp>
      <p:sp>
        <p:nvSpPr>
          <p:cNvPr id="3" name="Content Placeholder 2"/>
          <p:cNvSpPr>
            <a:spLocks noGrp="1"/>
          </p:cNvSpPr>
          <p:nvPr>
            <p:ph idx="1"/>
          </p:nvPr>
        </p:nvSpPr>
        <p:spPr/>
        <p:txBody>
          <a:bodyPr/>
          <a:lstStyle/>
          <a:p>
            <a:r>
              <a:rPr lang="en-US" b="1" dirty="0" smtClean="0"/>
              <a:t>Project risks: </a:t>
            </a:r>
            <a:r>
              <a:rPr lang="en-US" dirty="0" smtClean="0"/>
              <a:t>A risk related to management and control of the (test) project, e.g. lack of staffing, strict deadlines, changing requirements, etc.</a:t>
            </a:r>
          </a:p>
          <a:p>
            <a:r>
              <a:rPr lang="en-US" dirty="0" smtClean="0"/>
              <a:t>Project risk is the possibility of a negative outcome.  </a:t>
            </a:r>
            <a:endParaRPr lang="en-US" b="1" dirty="0"/>
          </a:p>
        </p:txBody>
      </p:sp>
    </p:spTree>
    <p:extLst>
      <p:ext uri="{BB962C8B-B14F-4D97-AF65-F5344CB8AC3E}">
        <p14:creationId xmlns:p14="http://schemas.microsoft.com/office/powerpoint/2010/main" val="4043229248"/>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7772400" cy="457200"/>
          </a:xfrm>
        </p:spPr>
        <p:txBody>
          <a:bodyPr/>
          <a:lstStyle/>
          <a:p>
            <a:r>
              <a:rPr lang="en-US" dirty="0"/>
              <a:t>5.5.3 Project risks</a:t>
            </a:r>
          </a:p>
        </p:txBody>
      </p:sp>
      <p:sp>
        <p:nvSpPr>
          <p:cNvPr id="3" name="Content Placeholder 2"/>
          <p:cNvSpPr>
            <a:spLocks noGrp="1"/>
          </p:cNvSpPr>
          <p:nvPr>
            <p:ph idx="1"/>
          </p:nvPr>
        </p:nvSpPr>
        <p:spPr>
          <a:xfrm>
            <a:off x="457200" y="1981200"/>
            <a:ext cx="8153400" cy="4495800"/>
          </a:xfrm>
        </p:spPr>
        <p:txBody>
          <a:bodyPr/>
          <a:lstStyle/>
          <a:p>
            <a:r>
              <a:rPr lang="en-US" dirty="0" smtClean="0"/>
              <a:t>There are </a:t>
            </a:r>
            <a:r>
              <a:rPr lang="en-US" b="1" i="1" dirty="0" smtClean="0"/>
              <a:t>four options </a:t>
            </a:r>
            <a:r>
              <a:rPr lang="en-US" dirty="0" smtClean="0"/>
              <a:t>for any product or project risk:</a:t>
            </a:r>
          </a:p>
          <a:p>
            <a:r>
              <a:rPr lang="en-US" b="1" dirty="0" smtClean="0"/>
              <a:t>Mitigate: </a:t>
            </a:r>
            <a:r>
              <a:rPr lang="en-US" dirty="0" smtClean="0"/>
              <a:t>Take steps in advance to reduce the likelihood of the risk.</a:t>
            </a:r>
          </a:p>
          <a:p>
            <a:r>
              <a:rPr lang="en-US" b="1" dirty="0" smtClean="0"/>
              <a:t>Contingency: </a:t>
            </a:r>
            <a:r>
              <a:rPr lang="en-US" dirty="0" smtClean="0"/>
              <a:t>Have a plan in place to reduce the impact should the risk become an outcome.</a:t>
            </a:r>
            <a:endParaRPr lang="en-US" dirty="0"/>
          </a:p>
        </p:txBody>
      </p:sp>
    </p:spTree>
    <p:extLst>
      <p:ext uri="{BB962C8B-B14F-4D97-AF65-F5344CB8AC3E}">
        <p14:creationId xmlns:p14="http://schemas.microsoft.com/office/powerpoint/2010/main" val="637017918"/>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5.5.3 Project risks</a:t>
            </a:r>
          </a:p>
        </p:txBody>
      </p:sp>
      <p:sp>
        <p:nvSpPr>
          <p:cNvPr id="3" name="Content Placeholder 2"/>
          <p:cNvSpPr>
            <a:spLocks noGrp="1"/>
          </p:cNvSpPr>
          <p:nvPr>
            <p:ph idx="1"/>
          </p:nvPr>
        </p:nvSpPr>
        <p:spPr/>
        <p:txBody>
          <a:bodyPr/>
          <a:lstStyle/>
          <a:p>
            <a:r>
              <a:rPr lang="en-US" b="1" dirty="0" smtClean="0"/>
              <a:t>Transfer:</a:t>
            </a:r>
            <a:r>
              <a:rPr lang="en-US" dirty="0" smtClean="0"/>
              <a:t> Convince some other member of the team or project stakeholder to reduce the likelihood or accept the impact of the risk.</a:t>
            </a:r>
          </a:p>
          <a:p>
            <a:r>
              <a:rPr lang="en-US" b="1" dirty="0" smtClean="0"/>
              <a:t>Ignore: </a:t>
            </a:r>
            <a:r>
              <a:rPr lang="en-US" dirty="0" smtClean="0"/>
              <a:t>Do nothing about the risk.</a:t>
            </a:r>
            <a:endParaRPr lang="en-US" b="1" dirty="0"/>
          </a:p>
        </p:txBody>
      </p:sp>
    </p:spTree>
    <p:extLst>
      <p:ext uri="{BB962C8B-B14F-4D97-AF65-F5344CB8AC3E}">
        <p14:creationId xmlns:p14="http://schemas.microsoft.com/office/powerpoint/2010/main" val="1150494276"/>
      </p:ext>
    </p:extLst>
  </p:cSld>
  <p:clrMapOvr>
    <a:masterClrMapping/>
  </p:clrMapOvr>
</p:sld>
</file>

<file path=ppt/theme/theme1.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Custom 1">
      <a:majorFont>
        <a:latin typeface="Futura Md BT"/>
        <a:ea typeface=""/>
        <a:cs typeface=""/>
      </a:majorFont>
      <a:minorFont>
        <a:latin typeface="Century Schoolbook"/>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SAT_Template</Template>
  <TotalTime>16632</TotalTime>
  <Words>6408</Words>
  <Application>Microsoft Office PowerPoint</Application>
  <PresentationFormat>On-screen Show (4:3)</PresentationFormat>
  <Paragraphs>467</Paragraphs>
  <Slides>145</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145</vt:i4>
      </vt:variant>
    </vt:vector>
  </HeadingPairs>
  <TitlesOfParts>
    <vt:vector size="150" baseType="lpstr">
      <vt:lpstr>Futura Md BT</vt:lpstr>
      <vt:lpstr>Times New Roman</vt:lpstr>
      <vt:lpstr>Arial</vt:lpstr>
      <vt:lpstr>Century Schoolbook</vt:lpstr>
      <vt:lpstr>Default Design</vt:lpstr>
      <vt:lpstr>ITMD 536 Software Testing &amp; Maintenance</vt:lpstr>
      <vt:lpstr>Objectives</vt:lpstr>
      <vt:lpstr>5. Test Management</vt:lpstr>
      <vt:lpstr>5.  Test Management </vt:lpstr>
      <vt:lpstr>5. Test Management</vt:lpstr>
      <vt:lpstr>5.1 Test Management</vt:lpstr>
      <vt:lpstr>5.1. Test Organization</vt:lpstr>
      <vt:lpstr>5.1. Test Organization</vt:lpstr>
      <vt:lpstr>5.1.1 Independent and Integrated Testing </vt:lpstr>
      <vt:lpstr>5.1.1 Independence Testing</vt:lpstr>
      <vt:lpstr>5.1.1 Independence Testing</vt:lpstr>
      <vt:lpstr>5.1.1 Integrated Testing</vt:lpstr>
      <vt:lpstr>5.1.2 Working as a Test Leader</vt:lpstr>
      <vt:lpstr>5.1.2 Working as a Test Leader</vt:lpstr>
      <vt:lpstr>5.1.3 Working as a Tester</vt:lpstr>
      <vt:lpstr>5.1.3 Working as a Tester</vt:lpstr>
      <vt:lpstr>5.1.4 Defining the skills test staff need</vt:lpstr>
      <vt:lpstr>5.1.4 Defining the skills test staff need</vt:lpstr>
      <vt:lpstr>5.1.4 Defining the skills test staff need</vt:lpstr>
      <vt:lpstr>5.1.4 Defining the skills test staff need</vt:lpstr>
      <vt:lpstr>5.2 Test Planning and Estimation</vt:lpstr>
      <vt:lpstr>5.2 Test Planning and Estimation</vt:lpstr>
      <vt:lpstr>5.2 Test Planning and Estimation</vt:lpstr>
      <vt:lpstr>PowerPoint Presentation</vt:lpstr>
      <vt:lpstr>PowerPoint Presentation</vt:lpstr>
      <vt:lpstr>5.2.1 The Purpose and Substance of Test Plans</vt:lpstr>
      <vt:lpstr>PowerPoint Presentation</vt:lpstr>
      <vt:lpstr>5.2.1 The Purpose and Substance of Test Plans</vt:lpstr>
      <vt:lpstr>IEEE 829 Standard Test Plan Template</vt:lpstr>
      <vt:lpstr>5.2.1 The Purpose and Substance of Test Plans</vt:lpstr>
      <vt:lpstr>5.2.1 The Purpose and Substance of Test Plans</vt:lpstr>
      <vt:lpstr>5.2.1 The Purpose and Substance of Test Plans</vt:lpstr>
      <vt:lpstr>5.2.1 The Purpose and Substance of Test Plans</vt:lpstr>
      <vt:lpstr>5.2.2 What to do with your brain while planning tests</vt:lpstr>
      <vt:lpstr>5.2.2 What to do with your brain while planning tests</vt:lpstr>
      <vt:lpstr>5.2.2 What to do with your brain while planning tests</vt:lpstr>
      <vt:lpstr>5.2.2 What to do with your brain while planning tests</vt:lpstr>
      <vt:lpstr>5.2.2 What to do with your brain while planning tests</vt:lpstr>
      <vt:lpstr>5.2.2 What to do with your brain while planning tests</vt:lpstr>
      <vt:lpstr>5.2.2 What to do with your brain while planning tests</vt:lpstr>
      <vt:lpstr>5.2.2 What to do with your brain while planning tests</vt:lpstr>
      <vt:lpstr>5.2.2 What to do with your brain while planning tests</vt:lpstr>
      <vt:lpstr>5.2.3 Estimating what testing will involved and what it will cost</vt:lpstr>
      <vt:lpstr>5.2.4 Estimation techniques</vt:lpstr>
      <vt:lpstr>5.2.4 Estimation techniques</vt:lpstr>
      <vt:lpstr>5.2.4 Estimation techniques</vt:lpstr>
      <vt:lpstr>PowerPoint Presentation</vt:lpstr>
      <vt:lpstr>PowerPoint Presentation</vt:lpstr>
      <vt:lpstr>5.2.5 Factors affecting test effort</vt:lpstr>
      <vt:lpstr>5.2.5 Factors affecting test effort</vt:lpstr>
      <vt:lpstr>5.2.5 Factors affecting test effort</vt:lpstr>
      <vt:lpstr>5.2.6 Test approaches and strategies</vt:lpstr>
      <vt:lpstr>5.2.6 Test approaches and strategies</vt:lpstr>
      <vt:lpstr>5.2.6 Test approaches and strategies</vt:lpstr>
      <vt:lpstr>5.2.6 Test approaches and strategies</vt:lpstr>
      <vt:lpstr>5.2.6 Test approaches and strategies</vt:lpstr>
      <vt:lpstr>5.2.6 Test approaches and strategies</vt:lpstr>
      <vt:lpstr>5.2.6 Test approaches and strategies</vt:lpstr>
      <vt:lpstr>5.2.6 Test approaches and strategies</vt:lpstr>
      <vt:lpstr>5.2.6 Test approaches and strategies</vt:lpstr>
      <vt:lpstr>5.2.6 Test approaches and strategies</vt:lpstr>
      <vt:lpstr>5.2.6 Test approaches and strategies</vt:lpstr>
      <vt:lpstr>5.2.6 Test approaches and strategies</vt:lpstr>
      <vt:lpstr>5.2.6 Test approaches and strategies</vt:lpstr>
      <vt:lpstr>5.2.6 Test approaches and strategies</vt:lpstr>
      <vt:lpstr>5.2.6 Test approaches and strategies</vt:lpstr>
      <vt:lpstr>5.2.6 Test approaches and strategies</vt:lpstr>
      <vt:lpstr>5.3 Test Progress Monitoring and Control </vt:lpstr>
      <vt:lpstr>5.3 Test Progress Monitoring and Control </vt:lpstr>
      <vt:lpstr>PowerPoint Presentation</vt:lpstr>
      <vt:lpstr>5.3.1 Monitoring the progress of test activities  </vt:lpstr>
      <vt:lpstr>5.3.1 Monitoring the progress of test activities</vt:lpstr>
      <vt:lpstr>IEEE 829 Standard: Test Log Template</vt:lpstr>
      <vt:lpstr>5.3 Test Progress Monitoring and Control </vt:lpstr>
      <vt:lpstr>5.3 Test Progress Monitoring and Control </vt:lpstr>
      <vt:lpstr>PowerPoint Presentation</vt:lpstr>
      <vt:lpstr>5.3.1 Monitoring the progress of test activities</vt:lpstr>
      <vt:lpstr>5.3.1 Monitoring the progress of test activities</vt:lpstr>
      <vt:lpstr>5.3.1 Monitoring the progress of test activities</vt:lpstr>
      <vt:lpstr>PowerPoint Presentation</vt:lpstr>
      <vt:lpstr>5.3.2 Reporting test status</vt:lpstr>
      <vt:lpstr>PowerPoint Presentation</vt:lpstr>
      <vt:lpstr>IEEE 829 Standard: Test Summary Report Template</vt:lpstr>
      <vt:lpstr>5.3.3 Test Control</vt:lpstr>
      <vt:lpstr>5.3.3 Test Control</vt:lpstr>
      <vt:lpstr>5.4 Configuration Management</vt:lpstr>
      <vt:lpstr>5.4 Configuration Management</vt:lpstr>
      <vt:lpstr>5.4 Configuration Management</vt:lpstr>
      <vt:lpstr>IEEE 829 Standard; Test Item Transmittal Report Template</vt:lpstr>
      <vt:lpstr>5.5 Risk and Testing</vt:lpstr>
      <vt:lpstr>5.5.1 Risk and levels of risk</vt:lpstr>
      <vt:lpstr>5.5 Risk and Testing</vt:lpstr>
      <vt:lpstr>5.5.2 Product Risks</vt:lpstr>
      <vt:lpstr>5.5.2 Product Risks</vt:lpstr>
      <vt:lpstr>5.5.2 Product Risks</vt:lpstr>
      <vt:lpstr>5.5.2 Product Risks</vt:lpstr>
      <vt:lpstr>5.5.3 Project risks</vt:lpstr>
      <vt:lpstr>5.5.3 Project risks</vt:lpstr>
      <vt:lpstr>5.5.3 Project risks</vt:lpstr>
      <vt:lpstr>5.5.4 Trying it all together for risk management</vt:lpstr>
      <vt:lpstr>5.6 Incident Management </vt:lpstr>
      <vt:lpstr>5.6.1 What are incident reports for and how do I write good ones?</vt:lpstr>
      <vt:lpstr>5.6.1 What are incident reports for and how do I write good ones?</vt:lpstr>
      <vt:lpstr>5.6.1 What are incident reports for and how do I write good ones?</vt:lpstr>
      <vt:lpstr>5.6.1 What are incident reports for and how do I write good ones?</vt:lpstr>
      <vt:lpstr>5.6.1 What are incident reports for and how do I write good ones?</vt:lpstr>
      <vt:lpstr>5.6.2 What goes on in an incident report?</vt:lpstr>
      <vt:lpstr>5.6.2 What goes on in an incident report?</vt:lpstr>
      <vt:lpstr>IEEE 829 Standard: Test Incident Report Template</vt:lpstr>
      <vt:lpstr>5.6.3 What happens to incident reports after you file them?</vt:lpstr>
      <vt:lpstr>5.6.3 What happens to incident reports after you file them?</vt:lpstr>
      <vt:lpstr>5.6.3 What happens to incident reports after you file them?</vt:lpstr>
      <vt:lpstr>PowerPoint Presentation</vt:lpstr>
      <vt:lpstr>05 Test Management Questions-1</vt:lpstr>
      <vt:lpstr>05 Test Management Questions-2</vt:lpstr>
      <vt:lpstr>05 Test Management Questions-3</vt:lpstr>
      <vt:lpstr>05 Test Management Questions-4</vt:lpstr>
      <vt:lpstr>05 Test Management Questions-4</vt:lpstr>
      <vt:lpstr>05 Test Management Questions-4</vt:lpstr>
      <vt:lpstr>05 Test Management Questions-5</vt:lpstr>
      <vt:lpstr>05 Test Management Questions-6</vt:lpstr>
      <vt:lpstr>05 Test Management Questions-6</vt:lpstr>
      <vt:lpstr>05 Test Management Questions-7</vt:lpstr>
      <vt:lpstr>05 Test Management Questions-7</vt:lpstr>
      <vt:lpstr>05 Test Management Questions-8</vt:lpstr>
      <vt:lpstr>05 Test Management Questions-9</vt:lpstr>
      <vt:lpstr>05 Test Management Questions-10</vt:lpstr>
      <vt:lpstr>05 Test Management Questions-10</vt:lpstr>
      <vt:lpstr>05 Test Management Questions-11</vt:lpstr>
      <vt:lpstr>05 Test Management Questions-11</vt:lpstr>
      <vt:lpstr>05 Test Management Questions-12</vt:lpstr>
      <vt:lpstr>05 Test Management Questions-12</vt:lpstr>
      <vt:lpstr>05 Test Management Questions-13</vt:lpstr>
      <vt:lpstr>05 Test Management Questions-13</vt:lpstr>
      <vt:lpstr>05 Test Management Questions-14</vt:lpstr>
      <vt:lpstr>05 Test Management Questions-15</vt:lpstr>
      <vt:lpstr>05 Test Management Questions-16</vt:lpstr>
      <vt:lpstr>05 Test Management Questions-16</vt:lpstr>
      <vt:lpstr>05 Test Management Questions-16</vt:lpstr>
      <vt:lpstr>05 Test Management Questions-17</vt:lpstr>
      <vt:lpstr>05 Test Management Questions-18</vt:lpstr>
      <vt:lpstr>05 Test Management Questions-18</vt:lpstr>
      <vt:lpstr>05 Test Management Questions-19</vt:lpstr>
      <vt:lpstr>05 Test Management Questions-20</vt:lpstr>
      <vt:lpstr>05 Test Management Questions-20</vt:lpstr>
    </vt:vector>
  </TitlesOfParts>
  <Company>Illinois Institute of Technology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ITMD 536 Software Testing &amp; Maintenance</dc:title>
  <dc:creator>USAF</dc:creator>
  <cp:lastModifiedBy>Desi Gal</cp:lastModifiedBy>
  <cp:revision>342</cp:revision>
  <dcterms:created xsi:type="dcterms:W3CDTF">2015-08-27T06:10:18Z</dcterms:created>
  <dcterms:modified xsi:type="dcterms:W3CDTF">2018-09-15T03:10:43Z</dcterms:modified>
</cp:coreProperties>
</file>