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307" r:id="rId3"/>
    <p:sldId id="285" r:id="rId4"/>
    <p:sldId id="315" r:id="rId5"/>
    <p:sldId id="308" r:id="rId6"/>
    <p:sldId id="312" r:id="rId7"/>
    <p:sldId id="313" r:id="rId8"/>
    <p:sldId id="314" r:id="rId9"/>
    <p:sldId id="311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52" r:id="rId18"/>
    <p:sldId id="347" r:id="rId19"/>
    <p:sldId id="353" r:id="rId20"/>
    <p:sldId id="323" r:id="rId21"/>
    <p:sldId id="345" r:id="rId22"/>
    <p:sldId id="325" r:id="rId23"/>
    <p:sldId id="326" r:id="rId24"/>
    <p:sldId id="329" r:id="rId25"/>
    <p:sldId id="346" r:id="rId26"/>
    <p:sldId id="328" r:id="rId27"/>
    <p:sldId id="348" r:id="rId28"/>
    <p:sldId id="349" r:id="rId29"/>
    <p:sldId id="342" r:id="rId30"/>
    <p:sldId id="350" r:id="rId31"/>
    <p:sldId id="331" r:id="rId32"/>
    <p:sldId id="332" r:id="rId33"/>
    <p:sldId id="333" r:id="rId34"/>
    <p:sldId id="343" r:id="rId35"/>
    <p:sldId id="344" r:id="rId36"/>
    <p:sldId id="334" r:id="rId37"/>
    <p:sldId id="335" r:id="rId38"/>
    <p:sldId id="338" r:id="rId39"/>
    <p:sldId id="337" r:id="rId40"/>
    <p:sldId id="341" r:id="rId41"/>
    <p:sldId id="351" r:id="rId42"/>
  </p:sldIdLst>
  <p:sldSz cx="9144000" cy="6858000" type="screen4x3"/>
  <p:notesSz cx="7315200" cy="9601200"/>
  <p:embeddedFontLst>
    <p:embeddedFont>
      <p:font typeface="Century Schoolbook" panose="02040604050505020304" pitchFamily="18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D5D5D5"/>
    <a:srgbClr val="CFCFCF"/>
    <a:srgbClr val="D3D3D3"/>
    <a:srgbClr val="C7C7C7"/>
    <a:srgbClr val="5F5F5F"/>
    <a:srgbClr val="FF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 autoAdjust="0"/>
    <p:restoredTop sz="94227" autoAdjust="0"/>
  </p:normalViewPr>
  <p:slideViewPr>
    <p:cSldViewPr>
      <p:cViewPr varScale="1">
        <p:scale>
          <a:sx n="68" d="100"/>
          <a:sy n="68" d="100"/>
        </p:scale>
        <p:origin x="15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5" rIns="96908" bIns="48455" numCol="1" anchor="t" anchorCtr="0" compatLnSpc="1">
            <a:prstTxWarp prst="textNoShape">
              <a:avLst/>
            </a:prstTxWarp>
          </a:bodyPr>
          <a:lstStyle>
            <a:lvl1pPr defTabSz="969185">
              <a:defRPr sz="1200"/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3" y="2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5" rIns="96908" bIns="48455" numCol="1" anchor="t" anchorCtr="0" compatLnSpc="1">
            <a:prstTxWarp prst="textNoShape">
              <a:avLst/>
            </a:prstTxWarp>
          </a:bodyPr>
          <a:lstStyle>
            <a:lvl1pPr algn="r" defTabSz="969185">
              <a:defRPr sz="1200"/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175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5" rIns="96908" bIns="48455" numCol="1" anchor="b" anchorCtr="0" compatLnSpc="1">
            <a:prstTxWarp prst="textNoShape">
              <a:avLst/>
            </a:prstTxWarp>
          </a:bodyPr>
          <a:lstStyle>
            <a:lvl1pPr defTabSz="969185">
              <a:defRPr sz="1200"/>
            </a:lvl1pPr>
          </a:lstStyle>
          <a:p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3" y="9119175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5" rIns="96908" bIns="48455" numCol="1" anchor="b" anchorCtr="0" compatLnSpc="1">
            <a:prstTxWarp prst="textNoShape">
              <a:avLst/>
            </a:prstTxWarp>
          </a:bodyPr>
          <a:lstStyle>
            <a:lvl1pPr algn="r" defTabSz="969185">
              <a:defRPr sz="1200"/>
            </a:lvl1pPr>
          </a:lstStyle>
          <a:p>
            <a:fld id="{8879CC15-2A3C-4AF5-9144-988EFE80EF3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1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5" rIns="96908" bIns="48455" numCol="1" anchor="t" anchorCtr="0" compatLnSpc="1">
            <a:prstTxWarp prst="textNoShape">
              <a:avLst/>
            </a:prstTxWarp>
          </a:bodyPr>
          <a:lstStyle>
            <a:lvl1pPr defTabSz="969185"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3" y="2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5" rIns="96908" bIns="48455" numCol="1" anchor="t" anchorCtr="0" compatLnSpc="1">
            <a:prstTxWarp prst="textNoShape">
              <a:avLst/>
            </a:prstTxWarp>
          </a:bodyPr>
          <a:lstStyle>
            <a:lvl1pPr algn="r" defTabSz="969185"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4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5" rIns="96908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175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5" rIns="96908" bIns="48455" numCol="1" anchor="b" anchorCtr="0" compatLnSpc="1">
            <a:prstTxWarp prst="textNoShape">
              <a:avLst/>
            </a:prstTxWarp>
          </a:bodyPr>
          <a:lstStyle>
            <a:lvl1pPr defTabSz="969185">
              <a:defRPr sz="1200"/>
            </a:lvl1pPr>
          </a:lstStyle>
          <a:p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3" y="9119175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5" rIns="96908" bIns="48455" numCol="1" anchor="b" anchorCtr="0" compatLnSpc="1">
            <a:prstTxWarp prst="textNoShape">
              <a:avLst/>
            </a:prstTxWarp>
          </a:bodyPr>
          <a:lstStyle>
            <a:lvl1pPr algn="r" defTabSz="969185">
              <a:defRPr sz="1200"/>
            </a:lvl1pPr>
          </a:lstStyle>
          <a:p>
            <a:fld id="{B7D319C0-3DA5-40BE-8E1C-BCAB5438D4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590800"/>
            <a:ext cx="77724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600200"/>
            <a:ext cx="15240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00200"/>
            <a:ext cx="6019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2819400"/>
            <a:ext cx="7772400" cy="3810000"/>
          </a:xfrm>
        </p:spPr>
        <p:txBody>
          <a:bodyPr/>
          <a:lstStyle>
            <a:lvl1pPr>
              <a:buFont typeface="Century Schoolbook" pitchFamily="18" charset="0"/>
              <a:buChar char="►"/>
              <a:defRPr sz="3200">
                <a:latin typeface="Century Schoolbook" pitchFamily="18" charset="0"/>
              </a:defRPr>
            </a:lvl1pPr>
            <a:lvl2pPr>
              <a:buFont typeface="Arial" pitchFamily="34" charset="0"/>
              <a:buChar char="■"/>
              <a:defRPr sz="2800"/>
            </a:lvl2pPr>
            <a:lvl3pPr>
              <a:buFont typeface="Arial" pitchFamily="34" charset="0"/>
              <a:buChar char="●"/>
              <a:defRPr/>
            </a:lvl3pPr>
            <a:lvl4pPr>
              <a:defRPr/>
            </a:lvl4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819400"/>
            <a:ext cx="38100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19400"/>
            <a:ext cx="38100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667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082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348037"/>
            <a:ext cx="4040188" cy="3235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7082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348037"/>
            <a:ext cx="4041775" cy="3235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79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46792"/>
            <a:ext cx="5111750" cy="4832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08842"/>
            <a:ext cx="3008313" cy="36443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788025"/>
            <a:ext cx="5486400" cy="46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00200"/>
            <a:ext cx="5486400" cy="41310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48400"/>
            <a:ext cx="5486400" cy="45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28600" y="304800"/>
            <a:ext cx="55626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Picture 13" descr="C:\Users\Ray Trygstad\Documents\Projects\ITM 588\IITlogoWhite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4800" y="228600"/>
            <a:ext cx="6172200" cy="63224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build="p" bldLvl="3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Futura Md BT" pitchFamily="34" charset="0"/>
        </a:defRPr>
      </a:lvl9pPr>
    </p:titleStyle>
    <p:bodyStyle>
      <a:lvl1pPr marL="460375" indent="-4603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►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6925" indent="-3397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■"/>
        <a:defRPr sz="2800">
          <a:solidFill>
            <a:schemeClr val="tx1"/>
          </a:solidFill>
          <a:latin typeface="+mn-lt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●"/>
        <a:defRPr sz="2400">
          <a:solidFill>
            <a:schemeClr val="tx1"/>
          </a:solidFill>
          <a:latin typeface="+mn-lt"/>
        </a:defRPr>
      </a:lvl3pPr>
      <a:lvl4pPr marL="1660525" indent="-28892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m85yY70uCk?rel=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8zq1JoI_eY?rel=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5AoWrCJOSo?rel=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JncFirhjPg?rel=0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bobevans1/2017/11/07/the-top-5-cloud-computing-vendors-1-microsoft-2-amazon-3-ibm-4-salesforce-5-sap/#cb5cc426f2eb" TargetMode="External"/><Relationship Id="rId2" Type="http://schemas.openxmlformats.org/officeDocument/2006/relationships/hyperlink" Target="https://www.forbes.com/sites/bobevans1/2017/11/07/the-top-5-cloud-computing-vendors-1-microsoft-2-amazon-3-ibm-4-salesforce-5-sap/#3f916b0b6f2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ndamentalcloud.wordpress.com/2015/08/21/how-would-you-explain-iaas-paas-saas-to-your-mom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m85yY70uC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772400" cy="4419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A80163"/>
                </a:solidFill>
              </a:rPr>
              <a:t> </a:t>
            </a:r>
            <a:r>
              <a:rPr lang="en-GB" sz="2400" dirty="0" smtClean="0">
                <a:solidFill>
                  <a:srgbClr val="A80163"/>
                </a:solidFill>
              </a:rPr>
              <a:t>        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A80163"/>
                </a:solidFill>
              </a:rPr>
              <a:t>Vimala Govindan </a:t>
            </a:r>
            <a:r>
              <a:rPr lang="en-GB" sz="2000" dirty="0" smtClean="0"/>
              <a:t>(Bosch, Sr. Cloud DevOps Engineer)</a:t>
            </a:r>
          </a:p>
          <a:p>
            <a:pPr marL="0" indent="0">
              <a:buNone/>
            </a:pPr>
            <a:endParaRPr lang="en-GB" sz="2000" dirty="0" smtClean="0"/>
          </a:p>
          <a:p>
            <a:pPr lvl="1"/>
            <a:r>
              <a:rPr lang="en-US" sz="2000" dirty="0" smtClean="0"/>
              <a:t>About Me…!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About Work Experience</a:t>
            </a:r>
          </a:p>
          <a:p>
            <a:pPr lvl="2"/>
            <a:r>
              <a:rPr lang="en-US" sz="1600" dirty="0" smtClean="0"/>
              <a:t>20+ Years in IT Industry</a:t>
            </a:r>
          </a:p>
          <a:p>
            <a:pPr lvl="2"/>
            <a:r>
              <a:rPr lang="en-US" sz="1600" dirty="0" smtClean="0"/>
              <a:t>Various Roles: Software Developer, Project Manager, DevOps Engineer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696200" cy="914400"/>
          </a:xfrm>
        </p:spPr>
        <p:txBody>
          <a:bodyPr/>
          <a:lstStyle/>
          <a:p>
            <a:pPr algn="ctr"/>
            <a:r>
              <a:rPr lang="en-US" sz="3200" b="1" dirty="0" smtClean="0"/>
              <a:t>Introduction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66700" y="2105844"/>
            <a:ext cx="88011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Deep Dive </a:t>
            </a:r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1000" dirty="0" smtClean="0">
              <a:cs typeface="Times New Roman" panose="02020603050405020304" pitchFamily="18" charset="0"/>
            </a:endParaRPr>
          </a:p>
          <a:p>
            <a:endParaRPr lang="en-US" sz="1000" dirty="0">
              <a:cs typeface="Times New Roman" panose="02020603050405020304" pitchFamily="18" charset="0"/>
            </a:endParaRPr>
          </a:p>
          <a:p>
            <a:r>
              <a:rPr lang="en-US" sz="1000" dirty="0" smtClean="0">
                <a:cs typeface="Times New Roman" panose="02020603050405020304" pitchFamily="18" charset="0"/>
              </a:rPr>
              <a:t>Image </a:t>
            </a:r>
            <a:r>
              <a:rPr lang="en-US" sz="1000" dirty="0">
                <a:cs typeface="Times New Roman" panose="02020603050405020304" pitchFamily="18" charset="0"/>
              </a:rPr>
              <a:t>Reference - https://</a:t>
            </a:r>
            <a:r>
              <a:rPr lang="en-US" sz="1000" dirty="0" smtClean="0">
                <a:cs typeface="Times New Roman" panose="02020603050405020304" pitchFamily="18" charset="0"/>
              </a:rPr>
              <a:t>fundamentalcloud.wordpress.com/2015/08/21/how-would-you-explain-iaas-paas-saas-to-your-mom</a:t>
            </a:r>
            <a:endParaRPr lang="en-US" sz="1000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72308"/>
            <a:ext cx="7320293" cy="388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Infrastructure as a Service(IaaS) </a:t>
            </a:r>
            <a:endParaRPr lang="en-US" sz="22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Amazon AWS EC2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Azure Virtual Machines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VMware vSphere ( ESXi)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OpenStack ( can work with many </a:t>
            </a:r>
            <a:r>
              <a:rPr lang="en-US" sz="2200" dirty="0" smtClean="0"/>
              <a:t>hypervisors)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cs typeface="Times New Roman" panose="02020603050405020304" pitchFamily="18" charset="0"/>
            </a:endParaRPr>
          </a:p>
          <a:p>
            <a:pPr lvl="1"/>
            <a:endParaRPr lang="en-US" sz="2200" dirty="0">
              <a:cs typeface="Times New Roman" panose="02020603050405020304" pitchFamily="18" charset="0"/>
            </a:endParaRPr>
          </a:p>
          <a:p>
            <a:pPr lvl="1"/>
            <a:r>
              <a:rPr lang="en-US" sz="1000" dirty="0">
                <a:cs typeface="Times New Roman" panose="02020603050405020304" pitchFamily="18" charset="0"/>
              </a:rPr>
              <a:t>Image Reference - https://</a:t>
            </a:r>
            <a:r>
              <a:rPr lang="en-US" sz="1000" dirty="0" smtClean="0">
                <a:cs typeface="Times New Roman" panose="02020603050405020304" pitchFamily="18" charset="0"/>
              </a:rPr>
              <a:t>fundamentalcloud.wordpress.com/2015/08/21/how-would-you-explain-iaas-paas-saas-to-your-mom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25065" y="2489620"/>
            <a:ext cx="1509335" cy="3365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67400" y="2489620"/>
            <a:ext cx="1097723" cy="7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Platform </a:t>
            </a:r>
            <a:r>
              <a:rPr lang="en-US" sz="2200" b="1" dirty="0"/>
              <a:t>as a </a:t>
            </a:r>
            <a:r>
              <a:rPr lang="en-US" sz="2200" b="1" dirty="0" smtClean="0"/>
              <a:t>Service(PaaS</a:t>
            </a:r>
            <a:r>
              <a:rPr lang="en-US" sz="2200" b="1" dirty="0"/>
              <a:t>)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Amazon </a:t>
            </a:r>
            <a:r>
              <a:rPr lang="en-US" sz="2200" dirty="0"/>
              <a:t>AWS Elastic Beanstalk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Azure Cloud Service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Cloud Foundry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Pivotal Cloud Foundry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RedHat’s </a:t>
            </a:r>
            <a:r>
              <a:rPr lang="en-US" sz="2200" dirty="0" smtClean="0"/>
              <a:t>OpenShift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/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/>
            <a:endParaRPr lang="en-US" sz="2200" dirty="0"/>
          </a:p>
          <a:p>
            <a:r>
              <a:rPr lang="en-US" sz="1000" dirty="0">
                <a:cs typeface="Times New Roman" panose="02020603050405020304" pitchFamily="18" charset="0"/>
              </a:rPr>
              <a:t>Image Reference - https://</a:t>
            </a:r>
            <a:r>
              <a:rPr lang="en-US" sz="1000" dirty="0" smtClean="0">
                <a:cs typeface="Times New Roman" panose="02020603050405020304" pitchFamily="18" charset="0"/>
              </a:rPr>
              <a:t>fundamentalcloud.wordpress.com/2015/08/21/how-would-you-explain-iaas-paas-saas-to-your-mom</a:t>
            </a:r>
            <a:endParaRPr lang="en-US" sz="1000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64231" y="2363572"/>
            <a:ext cx="1600200" cy="3355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91200" y="2403283"/>
            <a:ext cx="1147631" cy="7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8164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b="1" dirty="0" smtClean="0"/>
              <a:t>Keywords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IaaS ( Infrastructure as a Service)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PaaS ( Platform as a Service)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SaaS ( Software as a Service)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Elasticity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Virtualization / Virtual Machines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Private, Public and Hybrid cloud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12 Factor app / Cloud Native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Tenant / Multi Tenant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Quiz</a:t>
            </a:r>
            <a:endParaRPr lang="en-US" sz="2200" b="1" dirty="0"/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Name </a:t>
            </a:r>
            <a:r>
              <a:rPr lang="en-US" sz="2200" dirty="0"/>
              <a:t>couple of top cloud service providers </a:t>
            </a:r>
            <a:r>
              <a:rPr lang="en-US" sz="2200" dirty="0" smtClean="0"/>
              <a:t>?</a:t>
            </a: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The 3 layer that make up cloud platform</a:t>
            </a:r>
            <a:r>
              <a:rPr lang="en-US" sz="2200" dirty="0" smtClean="0"/>
              <a:t>?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Name </a:t>
            </a:r>
            <a:r>
              <a:rPr lang="en-US" sz="2200" dirty="0"/>
              <a:t>some of the key benefits of cloud?</a:t>
            </a: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What </a:t>
            </a:r>
            <a:r>
              <a:rPr lang="en-US" sz="2200" dirty="0"/>
              <a:t>does IaaS, PaaS and SaaS </a:t>
            </a:r>
            <a:r>
              <a:rPr lang="en-US" sz="2200" dirty="0" smtClean="0"/>
              <a:t>stand </a:t>
            </a:r>
            <a:r>
              <a:rPr lang="en-US" sz="2200" dirty="0"/>
              <a:t>for 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90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2438401"/>
            <a:ext cx="8305800" cy="40934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lvl="1" algn="ctr"/>
            <a:r>
              <a:rPr lang="en-US" sz="2200" dirty="0" smtClean="0"/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en-US" sz="2200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 smtClean="0">
              <a:cs typeface="Times New Roman" panose="02020603050405020304" pitchFamily="18" charset="0"/>
            </a:endParaRPr>
          </a:p>
          <a:p>
            <a:endParaRPr lang="en-US" sz="22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Bosch IoT Cloud</a:t>
            </a:r>
            <a:endParaRPr lang="en-US" sz="4000" dirty="0">
              <a:cs typeface="Times New Roman" panose="02020603050405020304" pitchFamily="18" charset="0"/>
            </a:endParaRPr>
          </a:p>
          <a:p>
            <a:endParaRPr lang="en-US" sz="2200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About Bosch</a:t>
            </a: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Bosch is a Germany company headquartered in Gerlingen, near Stuttgart, Germany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About 400K employees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Focus Areas: Mobility </a:t>
            </a:r>
            <a:r>
              <a:rPr lang="en-US" sz="2200" dirty="0"/>
              <a:t>S</a:t>
            </a:r>
            <a:r>
              <a:rPr lang="en-US" sz="2200" dirty="0" smtClean="0"/>
              <a:t>olutions, Consumer </a:t>
            </a:r>
            <a:r>
              <a:rPr lang="en-US" sz="2200" dirty="0"/>
              <a:t>G</a:t>
            </a:r>
            <a:r>
              <a:rPr lang="en-US" sz="2200" dirty="0" smtClean="0"/>
              <a:t>oods, Industrial </a:t>
            </a:r>
            <a:r>
              <a:rPr lang="en-US" sz="2200" dirty="0"/>
              <a:t>T</a:t>
            </a:r>
            <a:r>
              <a:rPr lang="en-US" sz="2200" dirty="0" smtClean="0"/>
              <a:t>echnology and Energy and Building Technology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384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Bosch Launches Its Own IoT Cloud </a:t>
            </a:r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Video   </a:t>
            </a:r>
            <a:r>
              <a:rPr lang="en-US" sz="2200" dirty="0"/>
              <a:t>https://</a:t>
            </a:r>
            <a:r>
              <a:rPr lang="en-US" sz="2200" dirty="0" smtClean="0"/>
              <a:t>youtu.be/mm85yY70uCk</a:t>
            </a:r>
            <a:endParaRPr lang="en-US" sz="2200" dirty="0"/>
          </a:p>
        </p:txBody>
      </p:sp>
      <p:pic>
        <p:nvPicPr>
          <p:cNvPr id="4" name="mm85yY70uC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0600" y="29718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Bosch Enters into Cloud Business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Bosch manufactures many types of devices and appliances: medical devices, power tools, dish washer and cooktops and many type of sensors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Bosch </a:t>
            </a:r>
            <a:r>
              <a:rPr lang="en-US" sz="2200" dirty="0" smtClean="0"/>
              <a:t>in Sensors: motion</a:t>
            </a:r>
            <a:r>
              <a:rPr lang="en-US" sz="2200" dirty="0"/>
              <a:t>, environmental and </a:t>
            </a:r>
            <a:r>
              <a:rPr lang="en-US" sz="2200" dirty="0" smtClean="0"/>
              <a:t>optical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Motion Sensors example – eCompass high precision sensors for compass applications in smart phones and navigation system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Environmental – to measure gas, pressure, humidity and temperature used in IoT and Wearable application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Optical – Microscanner ( like pico</a:t>
            </a:r>
            <a:r>
              <a:rPr lang="en-US" sz="2200" dirty="0"/>
              <a:t>-</a:t>
            </a:r>
            <a:r>
              <a:rPr lang="en-US" sz="2200" dirty="0" smtClean="0"/>
              <a:t>projector) used in robotics and IoT applications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320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Bosch Enters into Cloud Business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Optical – Microscanner ( like pico</a:t>
            </a:r>
            <a:r>
              <a:rPr lang="en-US" sz="2200" dirty="0"/>
              <a:t>-</a:t>
            </a:r>
            <a:r>
              <a:rPr lang="en-US" sz="2200" dirty="0" smtClean="0"/>
              <a:t>projector) used in robotics and IoT applications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/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/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Video https://youtu.be/_8zq1JoI_eY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</p:txBody>
      </p:sp>
      <p:pic>
        <p:nvPicPr>
          <p:cNvPr id="3" name="_8zq1JoI_e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0600" y="34290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4400" b="1" dirty="0" smtClean="0"/>
              <a:t>Agenda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2474655"/>
            <a:ext cx="7924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Overview of Cloud </a:t>
            </a:r>
            <a:r>
              <a:rPr lang="en-US" sz="2800" dirty="0"/>
              <a:t>Technology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Bosch IoT Cloud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Testing in </a:t>
            </a:r>
            <a:r>
              <a:rPr lang="en-US" sz="2800" dirty="0" smtClean="0"/>
              <a:t>Cloud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Monitoring in Cloud - Smoke Test Framework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20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Bosch Cloud Implementation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In 4 countries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5 instances/setup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Global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5850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Bosch IoT </a:t>
            </a:r>
            <a:r>
              <a:rPr lang="en-US" sz="2200" b="1" dirty="0" smtClean="0"/>
              <a:t>Cloud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smtClean="0"/>
              <a:t>IoT </a:t>
            </a:r>
            <a:r>
              <a:rPr lang="en-US" sz="2200" b="1" dirty="0"/>
              <a:t>(Internet of Things) </a:t>
            </a:r>
            <a:r>
              <a:rPr lang="en-US" sz="2200" b="1" dirty="0" smtClean="0"/>
              <a:t>Cloud:</a:t>
            </a:r>
            <a:r>
              <a:rPr lang="en-US" sz="2200" b="1" dirty="0"/>
              <a:t> </a:t>
            </a:r>
            <a:r>
              <a:rPr lang="en-US" sz="2200" dirty="0"/>
              <a:t> </a:t>
            </a:r>
            <a:r>
              <a:rPr lang="en-US" sz="2200" dirty="0" smtClean="0"/>
              <a:t>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Provides services to interface with various sensors ( connected devices)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C</a:t>
            </a:r>
            <a:r>
              <a:rPr lang="en-US" sz="2200" dirty="0" smtClean="0"/>
              <a:t>an handle very high </a:t>
            </a:r>
            <a:r>
              <a:rPr lang="en-US" sz="2200" dirty="0"/>
              <a:t>volumes of data generated by devices, </a:t>
            </a:r>
            <a:r>
              <a:rPr lang="en-US" sz="2200" dirty="0" smtClean="0"/>
              <a:t>sensors, </a:t>
            </a:r>
            <a:r>
              <a:rPr lang="en-US" sz="2200" dirty="0"/>
              <a:t>websites and applications </a:t>
            </a: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I</a:t>
            </a:r>
            <a:r>
              <a:rPr lang="en-US" sz="2200" dirty="0" smtClean="0"/>
              <a:t>nitiate</a:t>
            </a:r>
            <a:r>
              <a:rPr lang="en-US" sz="2200" dirty="0"/>
              <a:t> actions for real-time </a:t>
            </a:r>
            <a:r>
              <a:rPr lang="en-US" sz="2200" dirty="0" smtClean="0"/>
              <a:t>responses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1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66700" y="2025908"/>
            <a:ext cx="8763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Products  used by Bosch</a:t>
            </a:r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r>
              <a:rPr lang="en-US" sz="1000" dirty="0" smtClean="0">
                <a:cs typeface="Times New Roman" panose="02020603050405020304" pitchFamily="18" charset="0"/>
              </a:rPr>
              <a:t>Image Reference - https</a:t>
            </a:r>
            <a:r>
              <a:rPr lang="en-US" sz="1000" dirty="0">
                <a:cs typeface="Times New Roman" panose="02020603050405020304" pitchFamily="18" charset="0"/>
              </a:rPr>
              <a:t>://fundamentalcloud.wordpress.com/2015/08/21/how-would-you-explain-iaas-paas-saas-to-your-mom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93" y="2438400"/>
            <a:ext cx="6780213" cy="38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Infrastructure </a:t>
            </a:r>
            <a:r>
              <a:rPr lang="en-US" sz="2200" b="1" dirty="0"/>
              <a:t>as a Service </a:t>
            </a:r>
            <a:r>
              <a:rPr lang="en-US" sz="2200" b="1" dirty="0" smtClean="0"/>
              <a:t>(IaaS)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 VMware vSphere Product Suite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VMware vRealize Product Suite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000" dirty="0" smtClean="0">
                <a:cs typeface="Times New Roman" panose="02020603050405020304" pitchFamily="18" charset="0"/>
              </a:rPr>
              <a:t>Image </a:t>
            </a:r>
            <a:r>
              <a:rPr lang="en-US" sz="1000" dirty="0">
                <a:cs typeface="Times New Roman" panose="02020603050405020304" pitchFamily="18" charset="0"/>
              </a:rPr>
              <a:t>Reference - https://fundamentalcloud.wordpress.com/2015/08/21/how-would-you-explain-iaas-paas-saas-to-your-mom</a:t>
            </a:r>
          </a:p>
          <a:p>
            <a:endParaRPr lang="en-US" sz="2200" b="1" dirty="0" smtClean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97261" y="2302164"/>
            <a:ext cx="1676400" cy="3737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57800" y="2438400"/>
            <a:ext cx="1250123" cy="8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Platform as a Service (PaaS)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Pivotal Cloud Service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r>
              <a:rPr lang="en-US" sz="1000" dirty="0">
                <a:cs typeface="Times New Roman" panose="02020603050405020304" pitchFamily="18" charset="0"/>
              </a:rPr>
              <a:t>Image Reference - https://</a:t>
            </a:r>
            <a:r>
              <a:rPr lang="en-US" sz="1000" dirty="0" smtClean="0">
                <a:cs typeface="Times New Roman" panose="02020603050405020304" pitchFamily="18" charset="0"/>
              </a:rPr>
              <a:t>fundamentalcloud.wordpress.com/2015/08/21/how-would-you-explain-iaas-paas-saas-to-your-mom</a:t>
            </a:r>
            <a:endParaRPr lang="en-US" sz="10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32257" y="2989132"/>
            <a:ext cx="869123" cy="602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6000" y="2438400"/>
            <a:ext cx="1828800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Bosch IoT Suite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Using the Bosch IoT Suite services, developers can quickly build, implement, and operate cloud-based and highly scalable IoT applications. The Bosch IoT Suite provides core functionality for the most common IoT scenarios: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reliably managing devices, machines, and gateways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providing secure access management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executing software rollout processes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connecting third-party systems and services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and analyzing data</a:t>
            </a:r>
          </a:p>
          <a:p>
            <a:endParaRPr lang="en-US" sz="2200" b="1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77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Bosch </a:t>
            </a:r>
            <a:r>
              <a:rPr lang="en-US" sz="2200" b="1" dirty="0"/>
              <a:t>IoT </a:t>
            </a:r>
            <a:r>
              <a:rPr lang="en-US" sz="2200" b="1" dirty="0" smtClean="0"/>
              <a:t>Suite</a:t>
            </a: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Bosch </a:t>
            </a:r>
            <a:r>
              <a:rPr lang="en-US" sz="2200" dirty="0"/>
              <a:t>IoT Analytics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Bosch IoT Gateway Software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Bosch IoT </a:t>
            </a:r>
            <a:r>
              <a:rPr lang="en-US" sz="2200" dirty="0" smtClean="0"/>
              <a:t>Hub 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Bosch IoT Permissions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Bosch IoT Remote manager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Bosch IoT Rollouts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Bosch IoT Things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Bosch </a:t>
            </a:r>
            <a:r>
              <a:rPr lang="en-US" sz="2200" b="1" dirty="0"/>
              <a:t>IoT </a:t>
            </a:r>
            <a:r>
              <a:rPr lang="en-US" sz="2200" b="1" dirty="0" smtClean="0"/>
              <a:t>Suite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Bosch IoT Gateway </a:t>
            </a:r>
            <a:r>
              <a:rPr lang="en-US" sz="2000" dirty="0" smtClean="0"/>
              <a:t>Software(Indirect Connection)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Supports </a:t>
            </a:r>
            <a:r>
              <a:rPr lang="en-US" sz="2000" dirty="0"/>
              <a:t>indirect connection of devices via gateways </a:t>
            </a:r>
            <a:r>
              <a:rPr lang="en-US" sz="2000" dirty="0" smtClean="0"/>
              <a:t>(I.e</a:t>
            </a:r>
            <a:r>
              <a:rPr lang="en-US" sz="2000" dirty="0"/>
              <a:t>., for data privacy reasons and many other </a:t>
            </a:r>
            <a:r>
              <a:rPr lang="en-US" sz="2000" dirty="0" smtClean="0"/>
              <a:t>use </a:t>
            </a:r>
            <a:r>
              <a:rPr lang="en-US" sz="2000" dirty="0"/>
              <a:t>cases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Bosch IoT </a:t>
            </a:r>
            <a:r>
              <a:rPr lang="en-US" sz="2000" dirty="0" smtClean="0"/>
              <a:t>Hub (Connectivity)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Easy </a:t>
            </a:r>
            <a:r>
              <a:rPr lang="en-US" sz="2000" dirty="0"/>
              <a:t>and secure device connectivity for the </a:t>
            </a:r>
            <a:r>
              <a:rPr lang="en-US" sz="2000" dirty="0" smtClean="0"/>
              <a:t>IoT</a:t>
            </a:r>
          </a:p>
          <a:p>
            <a:pPr lvl="2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Bosch IoT Remote manager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Responsible for device configuration, monitoring, and remote maintenance(both directly connected and through gateway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Bosch IoT </a:t>
            </a:r>
            <a:r>
              <a:rPr lang="en-US" sz="2000" dirty="0" smtClean="0"/>
              <a:t>Permissions (user and permission management)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Authentication and Authorization </a:t>
            </a:r>
            <a:r>
              <a:rPr lang="en-US" sz="2000" dirty="0"/>
              <a:t>management for IoT applications </a:t>
            </a:r>
            <a:endParaRPr lang="en-US" sz="2000" dirty="0" smtClean="0"/>
          </a:p>
          <a:p>
            <a:pPr lvl="2"/>
            <a:endParaRPr lang="en-US" sz="2000" dirty="0"/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Bosch </a:t>
            </a:r>
            <a:r>
              <a:rPr lang="en-US" sz="2200" b="1" dirty="0"/>
              <a:t>IoT </a:t>
            </a:r>
            <a:r>
              <a:rPr lang="en-US" sz="2200" b="1" dirty="0" smtClean="0"/>
              <a:t>Suite</a:t>
            </a: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Bosch </a:t>
            </a:r>
            <a:r>
              <a:rPr lang="en-US" sz="2000" dirty="0"/>
              <a:t>IoT Analytics ( Data Analytics)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Provides a set of services that greatly simplifies the analysis and use of field/device data. </a:t>
            </a:r>
          </a:p>
          <a:p>
            <a:pPr lvl="2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Bosch IoT </a:t>
            </a:r>
            <a:r>
              <a:rPr lang="en-US" sz="2000" dirty="0" smtClean="0"/>
              <a:t>Rollouts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Provides </a:t>
            </a:r>
            <a:r>
              <a:rPr lang="en-US" sz="2000" dirty="0"/>
              <a:t>functionality to reliably provision and update software on IoT gateways and </a:t>
            </a:r>
            <a:r>
              <a:rPr lang="en-US" sz="2000" dirty="0" smtClean="0"/>
              <a:t>devices</a:t>
            </a:r>
          </a:p>
          <a:p>
            <a:pPr lvl="2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Bosch IoT </a:t>
            </a:r>
            <a:r>
              <a:rPr lang="en-US" sz="2000" dirty="0" smtClean="0"/>
              <a:t>Things(Digital Twin)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Enables </a:t>
            </a:r>
            <a:r>
              <a:rPr lang="en-US" sz="2000" dirty="0"/>
              <a:t>the creation of an abstract representation of a real-world asset/device (any “thing”) in the cloud. 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Use </a:t>
            </a:r>
            <a:r>
              <a:rPr lang="en-US" sz="2200" b="1" dirty="0"/>
              <a:t>Cases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Connected </a:t>
            </a:r>
            <a:r>
              <a:rPr lang="en-US" sz="2200" dirty="0"/>
              <a:t>Vehicles: HUK-COBURG smart driver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Smart </a:t>
            </a:r>
            <a:r>
              <a:rPr lang="en-US" sz="2200" dirty="0"/>
              <a:t>Home : The Bosch Smart Home System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Smart </a:t>
            </a:r>
            <a:r>
              <a:rPr lang="en-US" sz="2200" dirty="0"/>
              <a:t>Agriculture: </a:t>
            </a:r>
            <a:r>
              <a:rPr lang="en-US" sz="2200" dirty="0" smtClean="0"/>
              <a:t>Harvest </a:t>
            </a:r>
            <a:r>
              <a:rPr lang="en-US" sz="2200" dirty="0"/>
              <a:t>optimization (asparagus, oyster strawberry farms</a:t>
            </a:r>
            <a:r>
              <a:rPr lang="en-US" sz="2200" dirty="0" smtClean="0"/>
              <a:t>)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Learn </a:t>
            </a:r>
            <a:r>
              <a:rPr lang="en-US" sz="2200" dirty="0"/>
              <a:t>more about </a:t>
            </a:r>
            <a:r>
              <a:rPr lang="en-US" sz="2200" dirty="0" smtClean="0"/>
              <a:t>oyster farming </a:t>
            </a:r>
            <a:r>
              <a:rPr lang="en-US" sz="2200" dirty="0"/>
              <a:t>http://</a:t>
            </a:r>
            <a:r>
              <a:rPr lang="en-US" sz="2200" dirty="0" smtClean="0"/>
              <a:t>bit.ly/2Epor7f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b="1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What is the “cloud”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cs typeface="Times New Roman" panose="02020603050405020304" pitchFamily="18" charset="0"/>
              </a:rPr>
              <a:t>Definitions 25+</a:t>
            </a:r>
            <a:endParaRPr lang="en-US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Delivery </a:t>
            </a:r>
            <a:r>
              <a:rPr lang="en-US" sz="2200" dirty="0">
                <a:cs typeface="Times New Roman" panose="02020603050405020304" pitchFamily="18" charset="0"/>
              </a:rPr>
              <a:t>of hosted services over the internet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 New Roman" panose="02020603050405020304" pitchFamily="18" charset="0"/>
              </a:rPr>
              <a:t>Enables access to shared pools of system resources and services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 New Roman" panose="02020603050405020304" pitchFamily="18" charset="0"/>
              </a:rPr>
              <a:t>Network of remote servers hosted on the Internet to store, process and manage 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 New Roman" panose="02020603050405020304" pitchFamily="18" charset="0"/>
              </a:rPr>
              <a:t>Storing and retrieving data (images, files etc.) and programs over the Internet instead of using one’s own computer ( i</a:t>
            </a:r>
            <a:r>
              <a:rPr lang="en-US" sz="2200" dirty="0" smtClean="0">
                <a:cs typeface="Times New Roman" panose="02020603050405020304" pitchFamily="18" charset="0"/>
              </a:rPr>
              <a:t>Cloud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cs typeface="Times New Roman" panose="02020603050405020304" pitchFamily="18" charset="0"/>
              </a:rPr>
              <a:t>Dropbox)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 New Roman" panose="02020603050405020304" pitchFamily="18" charset="0"/>
              </a:rPr>
              <a:t>A  distinct IT environment that is designed for the purpose of remotely provisioning scalable and measurable IT resources</a:t>
            </a:r>
          </a:p>
        </p:txBody>
      </p:sp>
    </p:spTree>
    <p:extLst>
      <p:ext uri="{BB962C8B-B14F-4D97-AF65-F5344CB8AC3E}">
        <p14:creationId xmlns:p14="http://schemas.microsoft.com/office/powerpoint/2010/main" val="15335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Bosch </a:t>
            </a:r>
            <a:r>
              <a:rPr lang="en-US" sz="2200" b="1" dirty="0"/>
              <a:t>IoT </a:t>
            </a:r>
            <a:r>
              <a:rPr lang="en-US" sz="2200" b="1" dirty="0" smtClean="0"/>
              <a:t>Cloud – Use Case ( Greenhouse Farming)</a:t>
            </a: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Smart solution to optimize greenhouse farming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Video </a:t>
            </a:r>
            <a:r>
              <a:rPr lang="en-US" sz="2000" dirty="0"/>
              <a:t>- https://youtu.be/15AoWrCJOSo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3" name="15AoWrCJOS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5400" y="2971800"/>
            <a:ext cx="7391400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Testing in Cloud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QA </a:t>
            </a:r>
            <a:r>
              <a:rPr lang="en-US" sz="2200" dirty="0"/>
              <a:t>setup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T1  - Infrastructure hardware and environment  update and configuration testing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T2 – PaaS/Runtime Development and Testing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T3 – </a:t>
            </a:r>
            <a:r>
              <a:rPr lang="en-US" sz="2200" dirty="0" smtClean="0"/>
              <a:t>Runtime </a:t>
            </a:r>
            <a:r>
              <a:rPr lang="en-US" sz="2200" dirty="0"/>
              <a:t>and platform service integration and validation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T4 – Platform Patching ( keep the system close to prod)</a:t>
            </a:r>
          </a:p>
        </p:txBody>
      </p:sp>
    </p:spTree>
    <p:extLst>
      <p:ext uri="{BB962C8B-B14F-4D97-AF65-F5344CB8AC3E}">
        <p14:creationId xmlns:p14="http://schemas.microsoft.com/office/powerpoint/2010/main" val="10929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Quiz</a:t>
            </a: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What does </a:t>
            </a:r>
            <a:r>
              <a:rPr lang="en-US" sz="2200" dirty="0"/>
              <a:t>the IoT stands for ?</a:t>
            </a: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What is Bosch cloud system called?</a:t>
            </a: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What product does  Bosch use to support their IaaS layer?</a:t>
            </a: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What product does  Bosch use to support their  PaaS layer?</a:t>
            </a: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What </a:t>
            </a:r>
            <a:r>
              <a:rPr lang="en-US" sz="2200" dirty="0"/>
              <a:t>does Bosch do </a:t>
            </a:r>
            <a:r>
              <a:rPr lang="en-US" sz="2200" dirty="0" smtClean="0"/>
              <a:t>to do their </a:t>
            </a:r>
            <a:r>
              <a:rPr lang="en-US" sz="2200" dirty="0"/>
              <a:t>testing in Cloud?</a:t>
            </a: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Name </a:t>
            </a:r>
            <a:r>
              <a:rPr lang="en-US" sz="2200" dirty="0"/>
              <a:t>one use case that we discussed that </a:t>
            </a:r>
            <a:r>
              <a:rPr lang="en-US" sz="2200" dirty="0" smtClean="0"/>
              <a:t>uses </a:t>
            </a:r>
            <a:r>
              <a:rPr lang="en-US" sz="2200" dirty="0"/>
              <a:t>Bosch IoT cloud?</a:t>
            </a: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70898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endParaRPr lang="en-US" sz="2200" b="1" dirty="0"/>
          </a:p>
          <a:p>
            <a:endParaRPr lang="en-US" sz="2200" b="1" dirty="0" smtClean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 smtClean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Smoke </a:t>
            </a: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3600" b="1" dirty="0" smtClean="0">
                <a:solidFill>
                  <a:schemeClr val="bg1"/>
                </a:solidFill>
              </a:rPr>
              <a:t>est Framework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Smoke Test Framework</a:t>
            </a:r>
            <a:endParaRPr lang="en-US" sz="22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Smoke Test Framework is a monitoring concept for checking and reporting the availability of a service and/or a service plan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68680" lvl="2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Smoke Test Framework</a:t>
            </a:r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primary goal of a monitoring smoke test is to answer the following questions: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Are existing services up and running from a customer perspective?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Can the customer request a new service and/or remove existing ones? </a:t>
            </a:r>
            <a:endParaRPr lang="en-US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Basically fulfills the requirement for SLA and 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SLA and SLR </a:t>
            </a:r>
            <a:r>
              <a:rPr lang="en-US" sz="2200" b="1" dirty="0"/>
              <a:t>concepts </a:t>
            </a:r>
            <a:r>
              <a:rPr lang="en-US" sz="2200" dirty="0"/>
              <a:t>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SLA ( Service Level </a:t>
            </a:r>
            <a:r>
              <a:rPr lang="en-US" sz="2200" dirty="0" smtClean="0"/>
              <a:t>Availability)</a:t>
            </a:r>
          </a:p>
          <a:p>
            <a:pPr lvl="2"/>
            <a:r>
              <a:rPr lang="en-US" sz="2200" dirty="0" smtClean="0"/>
              <a:t>A </a:t>
            </a:r>
            <a:r>
              <a:rPr lang="en-US" sz="2200" dirty="0"/>
              <a:t>SLA is a formal negotiated agreement between the servicer provider and the customer. It can cover many aspects of  the service like service availability, performance, customer service, billing etc.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SLR ( Service Level </a:t>
            </a:r>
            <a:r>
              <a:rPr lang="en-US" sz="2200" dirty="0" smtClean="0"/>
              <a:t>Reporting)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     SLR </a:t>
            </a:r>
            <a:r>
              <a:rPr lang="en-US" sz="2200" dirty="0"/>
              <a:t>is a service running on PCF ERT which determines the </a:t>
            </a:r>
            <a:r>
              <a:rPr lang="en-US" sz="2200" dirty="0" smtClean="0"/>
              <a:t>	downtime </a:t>
            </a:r>
            <a:r>
              <a:rPr lang="en-US" sz="2200" dirty="0"/>
              <a:t>events and send it to ‘Usage Server’ 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Main Components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vRealize </a:t>
            </a:r>
            <a:r>
              <a:rPr lang="en-US" sz="2200" dirty="0"/>
              <a:t>Orchestrator(VRO)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vRealize Operations Manager(</a:t>
            </a:r>
            <a:r>
              <a:rPr lang="en-US" sz="2200" dirty="0" err="1"/>
              <a:t>vROPs</a:t>
            </a:r>
            <a:r>
              <a:rPr lang="en-US" sz="22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VRealize Log Insight(</a:t>
            </a:r>
            <a:r>
              <a:rPr lang="en-US" sz="2200" dirty="0" err="1"/>
              <a:t>vRLI</a:t>
            </a:r>
            <a:r>
              <a:rPr lang="en-US" sz="22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Pivotal Cloud Foundry(PCF)</a:t>
            </a:r>
          </a:p>
        </p:txBody>
      </p:sp>
    </p:spTree>
    <p:extLst>
      <p:ext uri="{BB962C8B-B14F-4D97-AF65-F5344CB8AC3E}">
        <p14:creationId xmlns:p14="http://schemas.microsoft.com/office/powerpoint/2010/main" val="27335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Test Suite and Test Case</a:t>
            </a:r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60" y="2686188"/>
            <a:ext cx="7064922" cy="39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Service Availability</a:t>
            </a:r>
          </a:p>
          <a:p>
            <a:r>
              <a:rPr lang="en-US" sz="2200" dirty="0"/>
              <a:t>It covers two aspects of availability:</a:t>
            </a:r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Static Test: Availability </a:t>
            </a:r>
            <a:r>
              <a:rPr lang="en-US" sz="2200" dirty="0"/>
              <a:t>of a running service instance: </a:t>
            </a:r>
            <a:endParaRPr lang="en-US" sz="2200" dirty="0" smtClean="0"/>
          </a:p>
          <a:p>
            <a:pPr marL="1033780" lvl="2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Periodically </a:t>
            </a:r>
            <a:r>
              <a:rPr lang="en-US" sz="2200" dirty="0"/>
              <a:t>call the deployed test app in order to perform few basic </a:t>
            </a:r>
            <a:r>
              <a:rPr lang="en-US" sz="2200" dirty="0" smtClean="0"/>
              <a:t>functionalities</a:t>
            </a:r>
            <a:endParaRPr lang="en-US" sz="2200" dirty="0"/>
          </a:p>
          <a:p>
            <a:pPr marL="57658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Dynamic Test: Availability </a:t>
            </a:r>
            <a:r>
              <a:rPr lang="en-US" sz="2200" dirty="0"/>
              <a:t>of a service life cycle (manageability</a:t>
            </a:r>
            <a:r>
              <a:rPr lang="en-US" sz="2200" dirty="0" smtClean="0"/>
              <a:t>)</a:t>
            </a:r>
            <a:endParaRPr lang="en-US" sz="2200" dirty="0"/>
          </a:p>
          <a:p>
            <a:pPr marL="798830" lvl="2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Order </a:t>
            </a:r>
            <a:r>
              <a:rPr lang="en-US" sz="2200" dirty="0"/>
              <a:t>a new instance of a service from the marketplace </a:t>
            </a:r>
            <a:r>
              <a:rPr lang="en-US" sz="2200" dirty="0" smtClean="0"/>
              <a:t> and do the testing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8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534400" cy="44935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b="1" dirty="0" smtClean="0"/>
              <a:t>Cloud Computing Explained</a:t>
            </a: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cs typeface="Times New Roman" panose="02020603050405020304" pitchFamily="18" charset="0"/>
              </a:rPr>
              <a:t>Video </a:t>
            </a:r>
            <a:r>
              <a:rPr lang="en-US" sz="2200" b="1" dirty="0">
                <a:cs typeface="Times New Roman" panose="02020603050405020304" pitchFamily="18" charset="0"/>
              </a:rPr>
              <a:t>Link: https://www.youtube.com/watch?v=QJncFirhjPg</a:t>
            </a:r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3" name="QJncFirhjP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8439" y="2895600"/>
            <a:ext cx="4794161" cy="26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References and Citations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hlinkClick r:id="rId2"/>
              </a:rPr>
              <a:t>Cloud Wars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1" dirty="0">
                <a:hlinkClick r:id="rId3"/>
              </a:rPr>
              <a:t>Cloud </a:t>
            </a:r>
            <a:r>
              <a:rPr lang="en-US" sz="2200" b="1" i="1" dirty="0" smtClean="0">
                <a:hlinkClick r:id="rId3"/>
              </a:rPr>
              <a:t>Wars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hlinkClick r:id="rId4"/>
              </a:rPr>
              <a:t>Cloud </a:t>
            </a:r>
            <a:r>
              <a:rPr lang="en-US" sz="2200" dirty="0" smtClean="0">
                <a:hlinkClick r:id="rId4"/>
              </a:rPr>
              <a:t>Fundamentals</a:t>
            </a:r>
            <a:endParaRPr lang="en-US" sz="2200" dirty="0"/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Videos Links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Cloud </a:t>
            </a:r>
            <a:r>
              <a:rPr lang="en-US" sz="2200" dirty="0"/>
              <a:t>Computing Explained - https://www.youtube.com/watch?v=QJncFirhjPg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Bosch Sensor(Optical Projector) - </a:t>
            </a:r>
            <a:r>
              <a:rPr lang="en-US" sz="2200" dirty="0"/>
              <a:t>https://youtu.be/_</a:t>
            </a:r>
            <a:r>
              <a:rPr lang="en-US" sz="2200" dirty="0" smtClean="0"/>
              <a:t>8zq1JoI_eY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Bosch IoT Cloud Launch - </a:t>
            </a:r>
            <a:r>
              <a:rPr lang="en-US" sz="2200" b="1" u="heavy" dirty="0" smtClean="0">
                <a:solidFill>
                  <a:schemeClr val="accent4"/>
                </a:solidFill>
                <a:hlinkClick r:id="rId2"/>
              </a:rPr>
              <a:t>https</a:t>
            </a:r>
            <a:r>
              <a:rPr lang="en-US" sz="2200" b="1" u="heavy" dirty="0">
                <a:solidFill>
                  <a:schemeClr val="accent4"/>
                </a:solidFill>
                <a:hlinkClick r:id="rId2"/>
              </a:rPr>
              <a:t>://</a:t>
            </a:r>
            <a:r>
              <a:rPr lang="en-US" sz="2200" b="1" u="heavy" dirty="0" smtClean="0">
                <a:solidFill>
                  <a:schemeClr val="accent4"/>
                </a:solidFill>
                <a:hlinkClick r:id="rId2"/>
              </a:rPr>
              <a:t>youtu.be/mm85yY70uCk</a:t>
            </a:r>
            <a:endParaRPr lang="en-US" sz="2200" b="1" u="heavy" dirty="0" smtClean="0"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Use Case – Greenhouse Farming - </a:t>
            </a:r>
            <a:r>
              <a:rPr lang="en-US" dirty="0"/>
              <a:t>https://youtu.be/15AoWrCJOSo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b="1" dirty="0" smtClean="0"/>
          </a:p>
          <a:p>
            <a:endParaRPr lang="en-US" sz="2200" b="1" dirty="0" smtClean="0"/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b="1" dirty="0"/>
              <a:t>Evolution of </a:t>
            </a:r>
            <a:r>
              <a:rPr lang="en-US" sz="2200" b="1" dirty="0" smtClean="0"/>
              <a:t>Cloud</a:t>
            </a:r>
            <a:endParaRPr lang="en-US" sz="22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Year 2000 – 2005 : DOT-COM bubble forces companies to find effective ways to use IT resources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Year 2006 : Amazon enters cloud market (S3 , AWS)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Year 2007 – 2008 : It was not clear if the the cloud technology is the way to go or not ( Google glass)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Year 2008 – 2009 : There was movement toward Private cloud than </a:t>
            </a:r>
            <a:r>
              <a:rPr lang="en-US" sz="2200" dirty="0" smtClean="0"/>
              <a:t>Public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Year 2009 – 2011 : The movement shifted toward public cloud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Year 2011 is called “the year of cloud” with hybrid cloud movement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Everyday use of Cloud by Individuals</a:t>
            </a:r>
          </a:p>
          <a:p>
            <a:endParaRPr lang="en-US" sz="22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Apple iCloud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Google Gmail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Dropbox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Google Drive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Microsoft OneDrive</a:t>
            </a: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Everyday use of Cloud by Corporations</a:t>
            </a:r>
          </a:p>
          <a:p>
            <a:endParaRPr lang="en-US" sz="22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Netflix uses AWS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Pinterest uses AWS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Polycom uses Azure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HP uses Azure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Seattle Seahawks</a:t>
            </a: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1981200"/>
            <a:ext cx="8763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Major Players in Cloud</a:t>
            </a:r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1000" b="1" dirty="0" smtClean="0">
              <a:cs typeface="Times New Roman" panose="02020603050405020304" pitchFamily="18" charset="0"/>
            </a:endParaRPr>
          </a:p>
          <a:p>
            <a:r>
              <a:rPr lang="en-US" sz="1000" b="1" dirty="0" smtClean="0">
                <a:cs typeface="Times New Roman" panose="02020603050405020304" pitchFamily="18" charset="0"/>
              </a:rPr>
              <a:t>Reference</a:t>
            </a:r>
            <a:r>
              <a:rPr lang="en-US" sz="1000" b="1" dirty="0">
                <a:cs typeface="Times New Roman" panose="02020603050405020304" pitchFamily="18" charset="0"/>
              </a:rPr>
              <a:t>: https://www.forbes.com/sites/bobevans1/2017/11/07/the-top-5-cloud-computing-vendors-1-microsoft-2-amazon-3-ibm-4-salesforce-5-sap/#cb5cc426f2eb</a:t>
            </a:r>
            <a:endParaRPr lang="en-US" sz="1000" b="1" dirty="0" smtClean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00" y="2362200"/>
            <a:ext cx="6781800" cy="40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Cloud Technology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763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b="1" dirty="0" smtClean="0"/>
              <a:t>Benefits of Cloud</a:t>
            </a:r>
            <a:endParaRPr lang="en-US" sz="2200" b="1" dirty="0"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Scalability ( elasticity)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Cost efficient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Network access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Measured consumption ( pay per use 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Self-service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Shared resource pooling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Ability to </a:t>
            </a:r>
            <a:r>
              <a:rPr lang="en-US" sz="2200" dirty="0" smtClean="0"/>
              <a:t>improve/increase </a:t>
            </a:r>
            <a:r>
              <a:rPr lang="en-US" sz="2200" dirty="0"/>
              <a:t>time to market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Quickly </a:t>
            </a:r>
            <a:r>
              <a:rPr lang="en-US" sz="2200" dirty="0" smtClean="0"/>
              <a:t>validate </a:t>
            </a:r>
            <a:r>
              <a:rPr lang="en-US" sz="2200" dirty="0"/>
              <a:t>business model and make Go or no-go decision </a:t>
            </a:r>
            <a:r>
              <a:rPr lang="en-US" sz="2200" dirty="0" smtClean="0"/>
              <a:t> </a:t>
            </a:r>
            <a:r>
              <a:rPr lang="en-US" sz="2200" dirty="0"/>
              <a:t>without spending too much on fixed </a:t>
            </a:r>
            <a:r>
              <a:rPr lang="en-US" sz="2200" dirty="0" smtClean="0"/>
              <a:t>assets or people</a:t>
            </a:r>
            <a:endParaRPr lang="en-US" sz="2200" dirty="0"/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SAT_Template</Template>
  <TotalTime>1</TotalTime>
  <Words>1408</Words>
  <Application>Microsoft Office PowerPoint</Application>
  <PresentationFormat>On-screen Show (4:3)</PresentationFormat>
  <Paragraphs>398</Paragraphs>
  <Slides>41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Century Schoolbook</vt:lpstr>
      <vt:lpstr>Futura Md BT</vt:lpstr>
      <vt:lpstr>Times New Roman</vt:lpstr>
      <vt:lpstr>Arial</vt:lpstr>
      <vt:lpstr>Wingdings</vt:lpstr>
      <vt:lpstr>Default Design</vt:lpstr>
      <vt:lpstr>Introduction</vt:lpstr>
      <vt:lpstr>Agenda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  <vt:lpstr>Cloud Technology</vt:lpstr>
    </vt:vector>
  </TitlesOfParts>
  <Company>Illinois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536 Software Testing &amp; Maintenance</dc:title>
  <dc:creator>USAF</dc:creator>
  <cp:lastModifiedBy>Desi Gal</cp:lastModifiedBy>
  <cp:revision>201</cp:revision>
  <dcterms:created xsi:type="dcterms:W3CDTF">2015-08-27T06:10:18Z</dcterms:created>
  <dcterms:modified xsi:type="dcterms:W3CDTF">2018-09-29T00:03:39Z</dcterms:modified>
</cp:coreProperties>
</file>