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2"/>
  </p:notesMasterIdLst>
  <p:handoutMasterIdLst>
    <p:handoutMasterId r:id="rId123"/>
  </p:handoutMasterIdLst>
  <p:sldIdLst>
    <p:sldId id="263" r:id="rId2"/>
    <p:sldId id="257" r:id="rId3"/>
    <p:sldId id="285" r:id="rId4"/>
    <p:sldId id="286" r:id="rId5"/>
    <p:sldId id="287" r:id="rId6"/>
    <p:sldId id="301" r:id="rId7"/>
    <p:sldId id="303" r:id="rId8"/>
    <p:sldId id="302" r:id="rId9"/>
    <p:sldId id="300" r:id="rId10"/>
    <p:sldId id="304" r:id="rId11"/>
    <p:sldId id="305" r:id="rId12"/>
    <p:sldId id="306" r:id="rId13"/>
    <p:sldId id="307" r:id="rId14"/>
    <p:sldId id="308" r:id="rId15"/>
    <p:sldId id="309" r:id="rId16"/>
    <p:sldId id="313" r:id="rId17"/>
    <p:sldId id="323" r:id="rId18"/>
    <p:sldId id="322" r:id="rId19"/>
    <p:sldId id="325" r:id="rId20"/>
    <p:sldId id="324" r:id="rId21"/>
    <p:sldId id="321" r:id="rId22"/>
    <p:sldId id="320" r:id="rId23"/>
    <p:sldId id="329" r:id="rId24"/>
    <p:sldId id="328" r:id="rId25"/>
    <p:sldId id="327" r:id="rId26"/>
    <p:sldId id="326" r:id="rId27"/>
    <p:sldId id="330" r:id="rId28"/>
    <p:sldId id="319" r:id="rId29"/>
    <p:sldId id="318" r:id="rId30"/>
    <p:sldId id="317" r:id="rId31"/>
    <p:sldId id="316" r:id="rId32"/>
    <p:sldId id="315" r:id="rId33"/>
    <p:sldId id="314" r:id="rId34"/>
    <p:sldId id="337" r:id="rId35"/>
    <p:sldId id="338" r:id="rId36"/>
    <p:sldId id="336" r:id="rId37"/>
    <p:sldId id="335" r:id="rId38"/>
    <p:sldId id="334" r:id="rId39"/>
    <p:sldId id="333" r:id="rId40"/>
    <p:sldId id="332" r:id="rId41"/>
    <p:sldId id="331" r:id="rId42"/>
    <p:sldId id="312" r:id="rId43"/>
    <p:sldId id="311" r:id="rId44"/>
    <p:sldId id="348" r:id="rId45"/>
    <p:sldId id="343" r:id="rId46"/>
    <p:sldId id="347" r:id="rId47"/>
    <p:sldId id="346" r:id="rId48"/>
    <p:sldId id="345" r:id="rId49"/>
    <p:sldId id="344" r:id="rId50"/>
    <p:sldId id="342" r:id="rId51"/>
    <p:sldId id="341" r:id="rId52"/>
    <p:sldId id="353" r:id="rId53"/>
    <p:sldId id="352" r:id="rId54"/>
    <p:sldId id="351" r:id="rId55"/>
    <p:sldId id="356" r:id="rId56"/>
    <p:sldId id="355" r:id="rId57"/>
    <p:sldId id="354" r:id="rId58"/>
    <p:sldId id="350" r:id="rId59"/>
    <p:sldId id="349" r:id="rId60"/>
    <p:sldId id="340" r:id="rId61"/>
    <p:sldId id="339" r:id="rId62"/>
    <p:sldId id="366" r:id="rId63"/>
    <p:sldId id="310" r:id="rId64"/>
    <p:sldId id="368" r:id="rId65"/>
    <p:sldId id="365" r:id="rId66"/>
    <p:sldId id="367" r:id="rId67"/>
    <p:sldId id="364" r:id="rId68"/>
    <p:sldId id="370" r:id="rId69"/>
    <p:sldId id="369" r:id="rId70"/>
    <p:sldId id="372" r:id="rId71"/>
    <p:sldId id="371" r:id="rId72"/>
    <p:sldId id="363" r:id="rId73"/>
    <p:sldId id="362" r:id="rId74"/>
    <p:sldId id="361" r:id="rId75"/>
    <p:sldId id="360" r:id="rId76"/>
    <p:sldId id="359" r:id="rId77"/>
    <p:sldId id="374" r:id="rId78"/>
    <p:sldId id="375" r:id="rId79"/>
    <p:sldId id="376" r:id="rId80"/>
    <p:sldId id="377" r:id="rId81"/>
    <p:sldId id="373" r:id="rId82"/>
    <p:sldId id="380" r:id="rId83"/>
    <p:sldId id="379" r:id="rId84"/>
    <p:sldId id="378" r:id="rId85"/>
    <p:sldId id="383" r:id="rId86"/>
    <p:sldId id="382" r:id="rId87"/>
    <p:sldId id="385" r:id="rId88"/>
    <p:sldId id="386" r:id="rId89"/>
    <p:sldId id="387" r:id="rId90"/>
    <p:sldId id="384" r:id="rId91"/>
    <p:sldId id="381" r:id="rId92"/>
    <p:sldId id="358" r:id="rId93"/>
    <p:sldId id="390" r:id="rId94"/>
    <p:sldId id="389" r:id="rId95"/>
    <p:sldId id="388" r:id="rId96"/>
    <p:sldId id="391" r:id="rId97"/>
    <p:sldId id="401" r:id="rId98"/>
    <p:sldId id="400" r:id="rId99"/>
    <p:sldId id="399" r:id="rId100"/>
    <p:sldId id="398" r:id="rId101"/>
    <p:sldId id="397" r:id="rId102"/>
    <p:sldId id="396" r:id="rId103"/>
    <p:sldId id="394" r:id="rId104"/>
    <p:sldId id="395" r:id="rId105"/>
    <p:sldId id="393" r:id="rId106"/>
    <p:sldId id="392" r:id="rId107"/>
    <p:sldId id="357" r:id="rId108"/>
    <p:sldId id="402" r:id="rId109"/>
    <p:sldId id="403" r:id="rId110"/>
    <p:sldId id="404" r:id="rId111"/>
    <p:sldId id="408" r:id="rId112"/>
    <p:sldId id="407" r:id="rId113"/>
    <p:sldId id="406" r:id="rId114"/>
    <p:sldId id="288" r:id="rId115"/>
    <p:sldId id="290" r:id="rId116"/>
    <p:sldId id="291" r:id="rId117"/>
    <p:sldId id="293" r:id="rId118"/>
    <p:sldId id="297" r:id="rId119"/>
    <p:sldId id="296" r:id="rId120"/>
    <p:sldId id="295" r:id="rId121"/>
  </p:sldIdLst>
  <p:sldSz cx="9144000" cy="6858000" type="screen4x3"/>
  <p:notesSz cx="7315200" cy="9601200"/>
  <p:embeddedFontLst>
    <p:embeddedFont>
      <p:font typeface="Century Schoolbook" panose="02040604050505020304" pitchFamily="18" charset="0"/>
      <p:regular r:id="rId124"/>
      <p:bold r:id="rId125"/>
      <p:italic r:id="rId126"/>
      <p:boldItalic r:id="rId127"/>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647" autoAdjust="0"/>
  </p:normalViewPr>
  <p:slideViewPr>
    <p:cSldViewPr>
      <p:cViewPr varScale="1">
        <p:scale>
          <a:sx n="72" d="100"/>
          <a:sy n="72" d="100"/>
        </p:scale>
        <p:origin x="1266" y="66"/>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font" Target="fonts/font1.fntdata"/><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685800" y="3352800"/>
            <a:ext cx="7620000" cy="2438400"/>
          </a:xfrm>
        </p:spPr>
        <p:txBody>
          <a:bodyPr/>
          <a:lstStyle/>
          <a:p>
            <a:r>
              <a:rPr lang="en-US" sz="4500" b="1" dirty="0" smtClean="0"/>
              <a:t>Chapter 6</a:t>
            </a:r>
            <a:br>
              <a:rPr lang="en-US" sz="4500" b="1" dirty="0" smtClean="0"/>
            </a:br>
            <a:r>
              <a:rPr lang="en-US" sz="4500" b="1" dirty="0" smtClean="0"/>
              <a:t>Tool Support for Testing</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001000" cy="1066800"/>
          </a:xfrm>
        </p:spPr>
        <p:txBody>
          <a:bodyPr/>
          <a:lstStyle/>
          <a:p>
            <a:r>
              <a:rPr lang="en-US" dirty="0"/>
              <a:t>6.1.1 Understanding the Meaning and Purpose of Tool Support for Testing</a:t>
            </a:r>
          </a:p>
        </p:txBody>
      </p:sp>
      <p:sp>
        <p:nvSpPr>
          <p:cNvPr id="3" name="Content Placeholder 2"/>
          <p:cNvSpPr>
            <a:spLocks noGrp="1"/>
          </p:cNvSpPr>
          <p:nvPr>
            <p:ph idx="1"/>
          </p:nvPr>
        </p:nvSpPr>
        <p:spPr>
          <a:xfrm>
            <a:off x="685800" y="2590800"/>
            <a:ext cx="7772400" cy="4114800"/>
          </a:xfrm>
        </p:spPr>
        <p:txBody>
          <a:bodyPr/>
          <a:lstStyle/>
          <a:p>
            <a:r>
              <a:rPr lang="en-US" dirty="0" smtClean="0"/>
              <a:t>Test Execution Tools (include via so-called test frameworks)</a:t>
            </a:r>
          </a:p>
          <a:p>
            <a:r>
              <a:rPr lang="en-US" b="1" dirty="0" smtClean="0"/>
              <a:t>Test Framework: </a:t>
            </a:r>
            <a:r>
              <a:rPr lang="en-US" dirty="0" smtClean="0"/>
              <a:t>It has three distinct meanings:</a:t>
            </a:r>
          </a:p>
          <a:p>
            <a:r>
              <a:rPr lang="en-US" dirty="0" smtClean="0"/>
              <a:t>1.</a:t>
            </a:r>
            <a:r>
              <a:rPr lang="en-US" b="1" dirty="0" smtClean="0"/>
              <a:t> </a:t>
            </a:r>
            <a:r>
              <a:rPr lang="en-US" dirty="0" smtClean="0"/>
              <a:t>Reusable and extensible testing libraries that can be used to build testing tools (which are also called </a:t>
            </a:r>
            <a:r>
              <a:rPr lang="en-US" b="1" dirty="0" smtClean="0"/>
              <a:t>test harness);</a:t>
            </a:r>
            <a:endParaRPr lang="en-US" b="1" dirty="0"/>
          </a:p>
        </p:txBody>
      </p:sp>
    </p:spTree>
    <p:extLst>
      <p:ext uri="{BB962C8B-B14F-4D97-AF65-F5344CB8AC3E}">
        <p14:creationId xmlns:p14="http://schemas.microsoft.com/office/powerpoint/2010/main" val="41242787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6.3.1 Main Principles</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Proof-of-concept to see whether the product works as desired and meets the requirements and objectives defined for it;</a:t>
            </a:r>
          </a:p>
          <a:p>
            <a:r>
              <a:rPr lang="en-US" dirty="0" smtClean="0"/>
              <a:t>Evaluation of the vendor (training, support and other commercial aspects) or open-source network of support; </a:t>
            </a:r>
            <a:endParaRPr lang="en-US" dirty="0"/>
          </a:p>
        </p:txBody>
      </p:sp>
    </p:spTree>
    <p:extLst>
      <p:ext uri="{BB962C8B-B14F-4D97-AF65-F5344CB8AC3E}">
        <p14:creationId xmlns:p14="http://schemas.microsoft.com/office/powerpoint/2010/main" val="41907448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6.3.1 Main Principles</a:t>
            </a:r>
          </a:p>
        </p:txBody>
      </p:sp>
      <p:sp>
        <p:nvSpPr>
          <p:cNvPr id="3" name="Content Placeholder 2"/>
          <p:cNvSpPr>
            <a:spLocks noGrp="1"/>
          </p:cNvSpPr>
          <p:nvPr>
            <p:ph idx="1"/>
          </p:nvPr>
        </p:nvSpPr>
        <p:spPr>
          <a:xfrm>
            <a:off x="685800" y="2514600"/>
            <a:ext cx="7772400" cy="4038600"/>
          </a:xfrm>
        </p:spPr>
        <p:txBody>
          <a:bodyPr/>
          <a:lstStyle/>
          <a:p>
            <a:r>
              <a:rPr lang="en-US" dirty="0" smtClean="0"/>
              <a:t>Identifying and planning internal implementation (including training, coaching and mentoring for those new to the use of the tool);</a:t>
            </a:r>
          </a:p>
          <a:p>
            <a:r>
              <a:rPr lang="en-US" dirty="0" smtClean="0"/>
              <a:t>Estimation of the return on investment (cost-benefit ratio) based on a concrete and realistic business case. </a:t>
            </a:r>
            <a:endParaRPr lang="en-US" dirty="0"/>
          </a:p>
        </p:txBody>
      </p:sp>
    </p:spTree>
    <p:extLst>
      <p:ext uri="{BB962C8B-B14F-4D97-AF65-F5344CB8AC3E}">
        <p14:creationId xmlns:p14="http://schemas.microsoft.com/office/powerpoint/2010/main" val="6279282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6.3.2 Pilot Project </a:t>
            </a:r>
            <a:endParaRPr lang="en-US" dirty="0"/>
          </a:p>
        </p:txBody>
      </p:sp>
      <p:sp>
        <p:nvSpPr>
          <p:cNvPr id="3" name="Content Placeholder 2"/>
          <p:cNvSpPr>
            <a:spLocks noGrp="1"/>
          </p:cNvSpPr>
          <p:nvPr>
            <p:ph idx="1"/>
          </p:nvPr>
        </p:nvSpPr>
        <p:spPr/>
        <p:txBody>
          <a:bodyPr/>
          <a:lstStyle/>
          <a:p>
            <a:r>
              <a:rPr lang="en-US" dirty="0" smtClean="0"/>
              <a:t>One of the ways to do a proof-of-concept is to have a pilot project as the first thing done with a new tool.</a:t>
            </a:r>
          </a:p>
          <a:p>
            <a:r>
              <a:rPr lang="en-US" dirty="0" smtClean="0"/>
              <a:t>This will use the tool in earnest but on a small scale, with sufficient time to explore different ways of using the tool. </a:t>
            </a:r>
            <a:endParaRPr lang="en-US" dirty="0"/>
          </a:p>
        </p:txBody>
      </p:sp>
    </p:spTree>
    <p:extLst>
      <p:ext uri="{BB962C8B-B14F-4D97-AF65-F5344CB8AC3E}">
        <p14:creationId xmlns:p14="http://schemas.microsoft.com/office/powerpoint/2010/main" val="16329444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6.3.2 Pilot Project </a:t>
            </a:r>
          </a:p>
        </p:txBody>
      </p:sp>
      <p:sp>
        <p:nvSpPr>
          <p:cNvPr id="3" name="Content Placeholder 2"/>
          <p:cNvSpPr>
            <a:spLocks noGrp="1"/>
          </p:cNvSpPr>
          <p:nvPr>
            <p:ph idx="1"/>
          </p:nvPr>
        </p:nvSpPr>
        <p:spPr>
          <a:xfrm>
            <a:off x="457200" y="2209800"/>
            <a:ext cx="8229600" cy="4267200"/>
          </a:xfrm>
        </p:spPr>
        <p:txBody>
          <a:bodyPr/>
          <a:lstStyle/>
          <a:p>
            <a:r>
              <a:rPr lang="en-US" dirty="0" smtClean="0"/>
              <a:t>Objectives for this new tool are:</a:t>
            </a:r>
          </a:p>
          <a:p>
            <a:r>
              <a:rPr lang="en-US" dirty="0" smtClean="0"/>
              <a:t>To learn more about the tool (more detail, more depth);</a:t>
            </a:r>
          </a:p>
          <a:p>
            <a:r>
              <a:rPr lang="en-US" dirty="0" smtClean="0"/>
              <a:t>To see how the tool would fit with existing processes or documentation, how those would need to change to work well with the tool and how to use the tool to streamline existing processes;</a:t>
            </a:r>
            <a:endParaRPr lang="en-US" dirty="0"/>
          </a:p>
        </p:txBody>
      </p:sp>
    </p:spTree>
    <p:extLst>
      <p:ext uri="{BB962C8B-B14F-4D97-AF65-F5344CB8AC3E}">
        <p14:creationId xmlns:p14="http://schemas.microsoft.com/office/powerpoint/2010/main" val="39177472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6.3.2 Pilot Project </a:t>
            </a:r>
          </a:p>
        </p:txBody>
      </p:sp>
      <p:sp>
        <p:nvSpPr>
          <p:cNvPr id="3" name="Content Placeholder 2"/>
          <p:cNvSpPr>
            <a:spLocks noGrp="1"/>
          </p:cNvSpPr>
          <p:nvPr>
            <p:ph idx="1"/>
          </p:nvPr>
        </p:nvSpPr>
        <p:spPr>
          <a:xfrm>
            <a:off x="685800" y="2133600"/>
            <a:ext cx="7772400" cy="4572000"/>
          </a:xfrm>
        </p:spPr>
        <p:txBody>
          <a:bodyPr/>
          <a:lstStyle/>
          <a:p>
            <a:r>
              <a:rPr lang="en-US" dirty="0" smtClean="0"/>
              <a:t>To decide on standard ways of using the tool that will work for all potential users (e.g. naming conventions, creation of libraries, defining modularity, where different elements will be stored, &amp; maintained);</a:t>
            </a:r>
          </a:p>
          <a:p>
            <a:r>
              <a:rPr lang="en-US" dirty="0" smtClean="0"/>
              <a:t>To evaluate the pilot project against its objectives.</a:t>
            </a:r>
            <a:endParaRPr lang="en-US" dirty="0"/>
          </a:p>
        </p:txBody>
      </p:sp>
    </p:spTree>
    <p:extLst>
      <p:ext uri="{BB962C8B-B14F-4D97-AF65-F5344CB8AC3E}">
        <p14:creationId xmlns:p14="http://schemas.microsoft.com/office/powerpoint/2010/main" val="38463611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6.3.3 Success Factors</a:t>
            </a:r>
            <a:endParaRPr lang="en-US" dirty="0"/>
          </a:p>
        </p:txBody>
      </p:sp>
      <p:sp>
        <p:nvSpPr>
          <p:cNvPr id="3" name="Content Placeholder 2"/>
          <p:cNvSpPr>
            <a:spLocks noGrp="1"/>
          </p:cNvSpPr>
          <p:nvPr>
            <p:ph idx="1"/>
          </p:nvPr>
        </p:nvSpPr>
        <p:spPr>
          <a:xfrm>
            <a:off x="685800" y="2057400"/>
            <a:ext cx="7772400" cy="4648200"/>
          </a:xfrm>
        </p:spPr>
        <p:txBody>
          <a:bodyPr/>
          <a:lstStyle/>
          <a:p>
            <a:r>
              <a:rPr lang="en-US" dirty="0" smtClean="0"/>
              <a:t>Success is not guaranteed or automatic when implementing a testing tool, but many organization have succeeded. </a:t>
            </a:r>
          </a:p>
          <a:p>
            <a:r>
              <a:rPr lang="en-US" dirty="0" smtClean="0"/>
              <a:t>Incremental roll-out (after the pilot);</a:t>
            </a:r>
          </a:p>
          <a:p>
            <a:r>
              <a:rPr lang="en-US" dirty="0" smtClean="0"/>
              <a:t>Adapting and improving processes, testware and tool artefacts to get the best fit and balance between them and the use of the tool; </a:t>
            </a:r>
            <a:endParaRPr lang="en-US" dirty="0"/>
          </a:p>
        </p:txBody>
      </p:sp>
    </p:spTree>
    <p:extLst>
      <p:ext uri="{BB962C8B-B14F-4D97-AF65-F5344CB8AC3E}">
        <p14:creationId xmlns:p14="http://schemas.microsoft.com/office/powerpoint/2010/main" val="1607683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6.3.3 Success Factors</a:t>
            </a:r>
            <a:endParaRPr lang="en-US" dirty="0"/>
          </a:p>
        </p:txBody>
      </p:sp>
      <p:sp>
        <p:nvSpPr>
          <p:cNvPr id="3" name="Content Placeholder 2"/>
          <p:cNvSpPr>
            <a:spLocks noGrp="1"/>
          </p:cNvSpPr>
          <p:nvPr>
            <p:ph idx="1"/>
          </p:nvPr>
        </p:nvSpPr>
        <p:spPr>
          <a:xfrm>
            <a:off x="457200" y="2057400"/>
            <a:ext cx="8153400" cy="4648200"/>
          </a:xfrm>
        </p:spPr>
        <p:txBody>
          <a:bodyPr/>
          <a:lstStyle/>
          <a:p>
            <a:r>
              <a:rPr lang="en-US" dirty="0" smtClean="0"/>
              <a:t>Providing adequate support, training, coaching and mentoring of new users;</a:t>
            </a:r>
          </a:p>
          <a:p>
            <a:r>
              <a:rPr lang="en-US" dirty="0" smtClean="0"/>
              <a:t>Defining and communicating guidelines for the use of the tool, based on what was learned in the pilot;</a:t>
            </a:r>
          </a:p>
          <a:p>
            <a:r>
              <a:rPr lang="en-US" dirty="0" smtClean="0"/>
              <a:t>Implementing a continues improvement mechanizing as a tool use spreads through more of the organizations;</a:t>
            </a:r>
            <a:endParaRPr lang="en-US" dirty="0"/>
          </a:p>
        </p:txBody>
      </p:sp>
    </p:spTree>
    <p:extLst>
      <p:ext uri="{BB962C8B-B14F-4D97-AF65-F5344CB8AC3E}">
        <p14:creationId xmlns:p14="http://schemas.microsoft.com/office/powerpoint/2010/main" val="2144898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6.3.3 Success Factors</a:t>
            </a:r>
            <a:endParaRPr lang="en-US" dirty="0"/>
          </a:p>
        </p:txBody>
      </p:sp>
      <p:sp>
        <p:nvSpPr>
          <p:cNvPr id="3" name="Content Placeholder 2"/>
          <p:cNvSpPr>
            <a:spLocks noGrp="1"/>
          </p:cNvSpPr>
          <p:nvPr>
            <p:ph idx="1"/>
          </p:nvPr>
        </p:nvSpPr>
        <p:spPr>
          <a:xfrm>
            <a:off x="304800" y="2133600"/>
            <a:ext cx="8458200" cy="4572000"/>
          </a:xfrm>
        </p:spPr>
        <p:txBody>
          <a:bodyPr/>
          <a:lstStyle/>
          <a:p>
            <a:r>
              <a:rPr lang="en-US" dirty="0" smtClean="0"/>
              <a:t>Monitoring the use of the tool and the benefits achieved and adapting the use of the tool to take account of what is learned;</a:t>
            </a:r>
          </a:p>
          <a:p>
            <a:r>
              <a:rPr lang="en-US" dirty="0" smtClean="0"/>
              <a:t>Provide continuing support for anyone using test tools, such as the test team; for example, technical expertise is needed to help non-programmer testers who use keyword-driven test automation;</a:t>
            </a:r>
            <a:endParaRPr lang="en-US" dirty="0"/>
          </a:p>
        </p:txBody>
      </p:sp>
    </p:spTree>
    <p:extLst>
      <p:ext uri="{BB962C8B-B14F-4D97-AF65-F5344CB8AC3E}">
        <p14:creationId xmlns:p14="http://schemas.microsoft.com/office/powerpoint/2010/main" val="31387979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6.3.3 Success Factors</a:t>
            </a:r>
            <a:endParaRPr lang="en-US" dirty="0"/>
          </a:p>
        </p:txBody>
      </p:sp>
      <p:sp>
        <p:nvSpPr>
          <p:cNvPr id="3" name="Content Placeholder 2"/>
          <p:cNvSpPr>
            <a:spLocks noGrp="1"/>
          </p:cNvSpPr>
          <p:nvPr>
            <p:ph idx="1"/>
          </p:nvPr>
        </p:nvSpPr>
        <p:spPr/>
        <p:txBody>
          <a:bodyPr/>
          <a:lstStyle/>
          <a:p>
            <a:r>
              <a:rPr lang="en-US" dirty="0" smtClean="0"/>
              <a:t>Continuous improvement of tool use should be based on information gathered from all teams who are using test tools.</a:t>
            </a:r>
            <a:endParaRPr lang="en-US" dirty="0"/>
          </a:p>
        </p:txBody>
      </p:sp>
    </p:spTree>
    <p:extLst>
      <p:ext uri="{BB962C8B-B14F-4D97-AF65-F5344CB8AC3E}">
        <p14:creationId xmlns:p14="http://schemas.microsoft.com/office/powerpoint/2010/main" val="26094108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Testing Tools</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Selenium</a:t>
            </a:r>
            <a:endParaRPr lang="en-US" dirty="0"/>
          </a:p>
          <a:p>
            <a:r>
              <a:rPr lang="en-US" dirty="0" smtClean="0"/>
              <a:t>Quick Test Professional (QTP)</a:t>
            </a:r>
          </a:p>
          <a:p>
            <a:r>
              <a:rPr lang="en-US" dirty="0" smtClean="0"/>
              <a:t>HP WinRunner</a:t>
            </a:r>
          </a:p>
          <a:p>
            <a:r>
              <a:rPr lang="en-US" dirty="0" smtClean="0"/>
              <a:t>Test Manager</a:t>
            </a:r>
          </a:p>
          <a:p>
            <a:r>
              <a:rPr lang="en-US" dirty="0" smtClean="0"/>
              <a:t>Rational Tester</a:t>
            </a:r>
            <a:endParaRPr lang="en-US" dirty="0"/>
          </a:p>
          <a:p>
            <a:r>
              <a:rPr lang="en-US" dirty="0" smtClean="0"/>
              <a:t>Load Runner</a:t>
            </a:r>
          </a:p>
          <a:p>
            <a:r>
              <a:rPr lang="en-US" dirty="0" smtClean="0"/>
              <a:t>Rational Quality Manager</a:t>
            </a:r>
          </a:p>
          <a:p>
            <a:endParaRPr lang="en-US" dirty="0"/>
          </a:p>
        </p:txBody>
      </p:sp>
    </p:spTree>
    <p:extLst>
      <p:ext uri="{BB962C8B-B14F-4D97-AF65-F5344CB8AC3E}">
        <p14:creationId xmlns:p14="http://schemas.microsoft.com/office/powerpoint/2010/main" val="294334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153400" cy="1143000"/>
          </a:xfrm>
        </p:spPr>
        <p:txBody>
          <a:bodyPr/>
          <a:lstStyle/>
          <a:p>
            <a:r>
              <a:rPr lang="en-US" dirty="0"/>
              <a:t>6.1.1 Understanding the Meaning and Purpose of Tool Support for Testing</a:t>
            </a:r>
          </a:p>
        </p:txBody>
      </p:sp>
      <p:sp>
        <p:nvSpPr>
          <p:cNvPr id="3" name="Content Placeholder 2"/>
          <p:cNvSpPr>
            <a:spLocks noGrp="1"/>
          </p:cNvSpPr>
          <p:nvPr>
            <p:ph idx="1"/>
          </p:nvPr>
        </p:nvSpPr>
        <p:spPr>
          <a:xfrm>
            <a:off x="533400" y="2667000"/>
            <a:ext cx="8153400" cy="4038600"/>
          </a:xfrm>
        </p:spPr>
        <p:txBody>
          <a:bodyPr/>
          <a:lstStyle/>
          <a:p>
            <a:r>
              <a:rPr lang="en-US" dirty="0" smtClean="0"/>
              <a:t>2. A type of design of test automation (e.g., </a:t>
            </a:r>
            <a:r>
              <a:rPr lang="en-US" b="1" dirty="0" smtClean="0"/>
              <a:t>data-driven </a:t>
            </a:r>
            <a:r>
              <a:rPr lang="en-US" dirty="0" smtClean="0"/>
              <a:t>and, </a:t>
            </a:r>
            <a:r>
              <a:rPr lang="en-US" b="1" dirty="0" smtClean="0"/>
              <a:t>keyword-driven</a:t>
            </a:r>
            <a:r>
              <a:rPr lang="en-US" dirty="0" smtClean="0"/>
              <a:t>); and,</a:t>
            </a:r>
          </a:p>
          <a:p>
            <a:r>
              <a:rPr lang="en-US" dirty="0" smtClean="0"/>
              <a:t>3. An overall process of execution of testing. In the Foundation syllabus, and in this book, especially in this chapter, we use the term </a:t>
            </a:r>
            <a:r>
              <a:rPr lang="en-US" b="1" dirty="0" smtClean="0"/>
              <a:t>test frameworks </a:t>
            </a:r>
            <a:r>
              <a:rPr lang="en-US" dirty="0" smtClean="0"/>
              <a:t>in its first two meanings.</a:t>
            </a:r>
            <a:endParaRPr lang="en-US" dirty="0"/>
          </a:p>
        </p:txBody>
      </p:sp>
    </p:spTree>
    <p:extLst>
      <p:ext uri="{BB962C8B-B14F-4D97-AF65-F5344CB8AC3E}">
        <p14:creationId xmlns:p14="http://schemas.microsoft.com/office/powerpoint/2010/main" val="12467334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Defect Tracking Tools</a:t>
            </a:r>
            <a:endParaRPr lang="en-US" dirty="0"/>
          </a:p>
        </p:txBody>
      </p:sp>
      <p:sp>
        <p:nvSpPr>
          <p:cNvPr id="3" name="Content Placeholder 2"/>
          <p:cNvSpPr>
            <a:spLocks noGrp="1"/>
          </p:cNvSpPr>
          <p:nvPr>
            <p:ph idx="1"/>
          </p:nvPr>
        </p:nvSpPr>
        <p:spPr/>
        <p:txBody>
          <a:bodyPr/>
          <a:lstStyle/>
          <a:p>
            <a:r>
              <a:rPr lang="en-US" dirty="0" smtClean="0"/>
              <a:t>Jira</a:t>
            </a:r>
          </a:p>
          <a:p>
            <a:r>
              <a:rPr lang="en-US" dirty="0" smtClean="0"/>
              <a:t>Remedy</a:t>
            </a:r>
          </a:p>
          <a:p>
            <a:r>
              <a:rPr lang="en-US" dirty="0" smtClean="0"/>
              <a:t>Bugzilla</a:t>
            </a:r>
          </a:p>
          <a:p>
            <a:r>
              <a:rPr lang="en-US" dirty="0" smtClean="0"/>
              <a:t>SMT</a:t>
            </a:r>
          </a:p>
          <a:p>
            <a:r>
              <a:rPr lang="en-US" dirty="0" smtClean="0"/>
              <a:t>Tracker</a:t>
            </a:r>
          </a:p>
          <a:p>
            <a:r>
              <a:rPr lang="en-US" dirty="0" smtClean="0"/>
              <a:t>Redmine</a:t>
            </a:r>
            <a:endParaRPr lang="en-US" dirty="0"/>
          </a:p>
        </p:txBody>
      </p:sp>
    </p:spTree>
    <p:extLst>
      <p:ext uri="{BB962C8B-B14F-4D97-AF65-F5344CB8AC3E}">
        <p14:creationId xmlns:p14="http://schemas.microsoft.com/office/powerpoint/2010/main" val="39725135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371600"/>
            <a:ext cx="8686800" cy="5324806"/>
          </a:xfrm>
          <a:prstGeom prst="rect">
            <a:avLst/>
          </a:prstGeom>
        </p:spPr>
      </p:pic>
    </p:spTree>
    <p:extLst>
      <p:ext uri="{BB962C8B-B14F-4D97-AF65-F5344CB8AC3E}">
        <p14:creationId xmlns:p14="http://schemas.microsoft.com/office/powerpoint/2010/main" val="25658255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371600"/>
            <a:ext cx="8839199" cy="5410200"/>
          </a:xfrm>
          <a:prstGeom prst="rect">
            <a:avLst/>
          </a:prstGeom>
        </p:spPr>
      </p:pic>
    </p:spTree>
    <p:extLst>
      <p:ext uri="{BB962C8B-B14F-4D97-AF65-F5344CB8AC3E}">
        <p14:creationId xmlns:p14="http://schemas.microsoft.com/office/powerpoint/2010/main" val="33761322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600200"/>
            <a:ext cx="8886825" cy="5105400"/>
          </a:xfrm>
          <a:prstGeom prst="rect">
            <a:avLst/>
          </a:prstGeom>
        </p:spPr>
      </p:pic>
    </p:spTree>
    <p:extLst>
      <p:ext uri="{BB962C8B-B14F-4D97-AF65-F5344CB8AC3E}">
        <p14:creationId xmlns:p14="http://schemas.microsoft.com/office/powerpoint/2010/main" val="31761615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609600"/>
          </a:xfrm>
        </p:spPr>
        <p:txBody>
          <a:bodyPr/>
          <a:lstStyle/>
          <a:p>
            <a:pPr algn="ctr"/>
            <a:r>
              <a:rPr lang="en-US" dirty="0" smtClean="0"/>
              <a:t>Sample </a:t>
            </a:r>
            <a:r>
              <a:rPr lang="en-US" dirty="0" smtClean="0"/>
              <a:t>Questions - 6</a:t>
            </a:r>
            <a:endParaRPr lang="en-US" dirty="0"/>
          </a:p>
        </p:txBody>
      </p:sp>
      <p:sp>
        <p:nvSpPr>
          <p:cNvPr id="3" name="Content Placeholder 2"/>
          <p:cNvSpPr>
            <a:spLocks noGrp="1"/>
          </p:cNvSpPr>
          <p:nvPr>
            <p:ph idx="1"/>
          </p:nvPr>
        </p:nvSpPr>
        <p:spPr>
          <a:xfrm>
            <a:off x="304800" y="1905000"/>
            <a:ext cx="8610600" cy="4800600"/>
          </a:xfrm>
        </p:spPr>
        <p:txBody>
          <a:bodyPr/>
          <a:lstStyle/>
          <a:p>
            <a:pPr marL="0" indent="0">
              <a:buNone/>
            </a:pPr>
            <a:r>
              <a:rPr lang="en-US" dirty="0" smtClean="0"/>
              <a:t>1. Which tools help to support static testing?</a:t>
            </a:r>
          </a:p>
          <a:p>
            <a:pPr marL="0" indent="0">
              <a:buNone/>
            </a:pPr>
            <a:r>
              <a:rPr lang="en-US" dirty="0" smtClean="0"/>
              <a:t>a. Static analysis tools, and test execution tools.</a:t>
            </a:r>
          </a:p>
          <a:p>
            <a:pPr marL="0" indent="0">
              <a:buNone/>
            </a:pPr>
            <a:r>
              <a:rPr lang="en-US" dirty="0" smtClean="0"/>
              <a:t>b. Review tools, static analysis tools, and coverage measurement tools.</a:t>
            </a:r>
          </a:p>
          <a:p>
            <a:pPr marL="0" indent="0">
              <a:buNone/>
            </a:pPr>
            <a:r>
              <a:rPr lang="en-US" dirty="0" smtClean="0"/>
              <a:t>c. Dynamic analysis tools, and modelling tools</a:t>
            </a:r>
            <a:r>
              <a:rPr lang="en-US" dirty="0" smtClean="0"/>
              <a:t>.</a:t>
            </a:r>
          </a:p>
          <a:p>
            <a:pPr marL="0" indent="0">
              <a:buNone/>
            </a:pPr>
            <a:r>
              <a:rPr lang="en-US" dirty="0"/>
              <a:t>d. Review tools, static analysis tools, and modelling tools.</a:t>
            </a:r>
          </a:p>
          <a:p>
            <a:pPr marL="0" indent="0">
              <a:buNone/>
            </a:pPr>
            <a:endParaRPr lang="en-US" dirty="0"/>
          </a:p>
        </p:txBody>
      </p:sp>
    </p:spTree>
    <p:extLst>
      <p:ext uri="{BB962C8B-B14F-4D97-AF65-F5344CB8AC3E}">
        <p14:creationId xmlns:p14="http://schemas.microsoft.com/office/powerpoint/2010/main" val="36892955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pPr algn="ctr"/>
            <a:r>
              <a:rPr lang="en-US" dirty="0"/>
              <a:t>Sample </a:t>
            </a:r>
            <a:r>
              <a:rPr lang="en-US" dirty="0" smtClean="0"/>
              <a:t>Questions – 6 </a:t>
            </a:r>
            <a:endParaRPr lang="en-US" dirty="0"/>
          </a:p>
        </p:txBody>
      </p:sp>
      <p:sp>
        <p:nvSpPr>
          <p:cNvPr id="3" name="Content Placeholder 2"/>
          <p:cNvSpPr>
            <a:spLocks noGrp="1"/>
          </p:cNvSpPr>
          <p:nvPr>
            <p:ph idx="1"/>
          </p:nvPr>
        </p:nvSpPr>
        <p:spPr>
          <a:xfrm>
            <a:off x="685800" y="2057400"/>
            <a:ext cx="7772400" cy="4419600"/>
          </a:xfrm>
        </p:spPr>
        <p:txBody>
          <a:bodyPr/>
          <a:lstStyle/>
          <a:p>
            <a:pPr marL="0" indent="0">
              <a:buNone/>
            </a:pPr>
            <a:r>
              <a:rPr lang="en-US" dirty="0" smtClean="0"/>
              <a:t>2. Which test activities are supported by test harness or unit test framework tools?</a:t>
            </a:r>
          </a:p>
          <a:p>
            <a:pPr marL="0" indent="0">
              <a:buNone/>
            </a:pPr>
            <a:r>
              <a:rPr lang="en-US" dirty="0" smtClean="0"/>
              <a:t>a. Test management and control.</a:t>
            </a:r>
          </a:p>
          <a:p>
            <a:pPr marL="0" indent="0">
              <a:buNone/>
            </a:pPr>
            <a:r>
              <a:rPr lang="en-US" dirty="0" smtClean="0"/>
              <a:t>b. Test specification and design.</a:t>
            </a:r>
          </a:p>
          <a:p>
            <a:pPr marL="0" indent="0">
              <a:buNone/>
            </a:pPr>
            <a:r>
              <a:rPr lang="en-US" dirty="0" smtClean="0"/>
              <a:t>c. Test execution and logging.</a:t>
            </a:r>
          </a:p>
          <a:p>
            <a:pPr marL="0" indent="0">
              <a:buNone/>
            </a:pPr>
            <a:r>
              <a:rPr lang="en-US" dirty="0" smtClean="0"/>
              <a:t>d. Performance and monitoring.</a:t>
            </a:r>
          </a:p>
          <a:p>
            <a:pPr marL="0" indent="0">
              <a:buNone/>
            </a:pPr>
            <a:endParaRPr lang="en-US" dirty="0"/>
          </a:p>
        </p:txBody>
      </p:sp>
    </p:spTree>
    <p:extLst>
      <p:ext uri="{BB962C8B-B14F-4D97-AF65-F5344CB8AC3E}">
        <p14:creationId xmlns:p14="http://schemas.microsoft.com/office/powerpoint/2010/main" val="41498707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762000"/>
          </a:xfrm>
        </p:spPr>
        <p:txBody>
          <a:bodyPr/>
          <a:lstStyle/>
          <a:p>
            <a:pPr algn="ctr"/>
            <a:r>
              <a:rPr lang="en-US" dirty="0"/>
              <a:t>Sample </a:t>
            </a:r>
            <a:r>
              <a:rPr lang="en-US" dirty="0" smtClean="0"/>
              <a:t>Questions – 6 </a:t>
            </a:r>
            <a:endParaRPr lang="en-US" dirty="0"/>
          </a:p>
        </p:txBody>
      </p:sp>
      <p:sp>
        <p:nvSpPr>
          <p:cNvPr id="3" name="Content Placeholder 2"/>
          <p:cNvSpPr>
            <a:spLocks noGrp="1"/>
          </p:cNvSpPr>
          <p:nvPr>
            <p:ph idx="1"/>
          </p:nvPr>
        </p:nvSpPr>
        <p:spPr>
          <a:xfrm>
            <a:off x="228600" y="1905000"/>
            <a:ext cx="8610600" cy="4800600"/>
          </a:xfrm>
        </p:spPr>
        <p:txBody>
          <a:bodyPr/>
          <a:lstStyle/>
          <a:p>
            <a:pPr marL="0" indent="0">
              <a:buNone/>
            </a:pPr>
            <a:r>
              <a:rPr lang="en-US" sz="2800" dirty="0" smtClean="0"/>
              <a:t>3. What are the potential benefits from using tools in general to support testing?</a:t>
            </a:r>
          </a:p>
          <a:p>
            <a:pPr marL="0" indent="0">
              <a:buNone/>
            </a:pPr>
            <a:r>
              <a:rPr lang="en-US" sz="2800" dirty="0" smtClean="0"/>
              <a:t>a. Greater quality of code, reduction in the number of testers needed, better objectives for testing.</a:t>
            </a:r>
          </a:p>
          <a:p>
            <a:pPr marL="0" indent="0">
              <a:buNone/>
            </a:pPr>
            <a:r>
              <a:rPr lang="en-US" sz="2800" dirty="0" smtClean="0"/>
              <a:t>b. Greater repeatability of tests, reduction in repetitive work, objective assessment</a:t>
            </a:r>
            <a:r>
              <a:rPr lang="en-US" sz="2800" dirty="0" smtClean="0"/>
              <a:t>.</a:t>
            </a:r>
          </a:p>
          <a:p>
            <a:pPr marL="0" indent="0">
              <a:buNone/>
            </a:pPr>
            <a:r>
              <a:rPr lang="en-US" sz="2800" dirty="0"/>
              <a:t>c. Greater responsiveness of users, reduction of tests run, objectives not necessary.</a:t>
            </a:r>
          </a:p>
          <a:p>
            <a:pPr marL="0" indent="0">
              <a:buNone/>
            </a:pPr>
            <a:r>
              <a:rPr lang="en-US" sz="2800" dirty="0"/>
              <a:t>d. Greater quality of code, reduction in paperwork, fewer objections to the tests.</a:t>
            </a:r>
          </a:p>
          <a:p>
            <a:pPr marL="0" indent="0">
              <a:buNone/>
            </a:pPr>
            <a:endParaRPr lang="en-US" dirty="0"/>
          </a:p>
        </p:txBody>
      </p:sp>
    </p:spTree>
    <p:extLst>
      <p:ext uri="{BB962C8B-B14F-4D97-AF65-F5344CB8AC3E}">
        <p14:creationId xmlns:p14="http://schemas.microsoft.com/office/powerpoint/2010/main" val="9565613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838200"/>
          </a:xfrm>
        </p:spPr>
        <p:txBody>
          <a:bodyPr/>
          <a:lstStyle/>
          <a:p>
            <a:pPr algn="ctr"/>
            <a:r>
              <a:rPr lang="en-US" dirty="0"/>
              <a:t>Sample </a:t>
            </a:r>
            <a:r>
              <a:rPr lang="en-US" dirty="0" smtClean="0"/>
              <a:t>Questions - 6 </a:t>
            </a:r>
            <a:endParaRPr lang="en-US" dirty="0"/>
          </a:p>
        </p:txBody>
      </p:sp>
      <p:sp>
        <p:nvSpPr>
          <p:cNvPr id="3" name="Content Placeholder 2"/>
          <p:cNvSpPr>
            <a:spLocks noGrp="1"/>
          </p:cNvSpPr>
          <p:nvPr>
            <p:ph idx="1"/>
          </p:nvPr>
        </p:nvSpPr>
        <p:spPr>
          <a:xfrm>
            <a:off x="228600" y="1828800"/>
            <a:ext cx="8763000" cy="4953000"/>
          </a:xfrm>
        </p:spPr>
        <p:txBody>
          <a:bodyPr/>
          <a:lstStyle/>
          <a:p>
            <a:pPr marL="0" indent="0">
              <a:buNone/>
            </a:pPr>
            <a:r>
              <a:rPr lang="en-US" sz="3000" dirty="0" smtClean="0"/>
              <a:t>4. What is a potential risk in using tools to support testing?</a:t>
            </a:r>
          </a:p>
          <a:p>
            <a:pPr marL="0" indent="0">
              <a:buNone/>
            </a:pPr>
            <a:r>
              <a:rPr lang="en-US" sz="3000" dirty="0" smtClean="0"/>
              <a:t>a. Unrealistic expectations, expecting the tool to do too much.</a:t>
            </a:r>
          </a:p>
          <a:p>
            <a:pPr marL="0" indent="0">
              <a:buNone/>
            </a:pPr>
            <a:r>
              <a:rPr lang="en-US" sz="3000" dirty="0" smtClean="0"/>
              <a:t>b. Insufficient reliance on the tool, i.e. still doing manual testing when a test execution tool has been purchased. </a:t>
            </a:r>
            <a:endParaRPr lang="en-US" sz="3000" dirty="0" smtClean="0"/>
          </a:p>
          <a:p>
            <a:pPr marL="0" indent="0">
              <a:buNone/>
            </a:pPr>
            <a:r>
              <a:rPr lang="en-US" sz="3000" dirty="0"/>
              <a:t>c. The tool may find defects that aren’t there.</a:t>
            </a:r>
          </a:p>
          <a:p>
            <a:pPr marL="0" indent="0">
              <a:buNone/>
            </a:pPr>
            <a:r>
              <a:rPr lang="en-US" sz="3000" dirty="0"/>
              <a:t>d. The tool will repeat exactly the same thing it did the previous time</a:t>
            </a:r>
            <a:r>
              <a:rPr lang="en-US" dirty="0"/>
              <a:t>.</a:t>
            </a:r>
          </a:p>
          <a:p>
            <a:pPr marL="0" indent="0">
              <a:buNone/>
            </a:pPr>
            <a:endParaRPr lang="en-US" dirty="0"/>
          </a:p>
        </p:txBody>
      </p:sp>
    </p:spTree>
    <p:extLst>
      <p:ext uri="{BB962C8B-B14F-4D97-AF65-F5344CB8AC3E}">
        <p14:creationId xmlns:p14="http://schemas.microsoft.com/office/powerpoint/2010/main" val="20812882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pPr algn="ctr"/>
            <a:r>
              <a:rPr lang="en-US" dirty="0"/>
              <a:t>Sample </a:t>
            </a:r>
            <a:r>
              <a:rPr lang="en-US" dirty="0" smtClean="0"/>
              <a:t>Questions – 6 </a:t>
            </a:r>
            <a:endParaRPr lang="en-US" dirty="0"/>
          </a:p>
        </p:txBody>
      </p:sp>
      <p:sp>
        <p:nvSpPr>
          <p:cNvPr id="3" name="Content Placeholder 2"/>
          <p:cNvSpPr>
            <a:spLocks noGrp="1"/>
          </p:cNvSpPr>
          <p:nvPr>
            <p:ph idx="1"/>
          </p:nvPr>
        </p:nvSpPr>
        <p:spPr>
          <a:xfrm>
            <a:off x="457200" y="2209800"/>
            <a:ext cx="8229600" cy="4267200"/>
          </a:xfrm>
        </p:spPr>
        <p:txBody>
          <a:bodyPr/>
          <a:lstStyle/>
          <a:p>
            <a:pPr marL="0" indent="0">
              <a:buNone/>
            </a:pPr>
            <a:r>
              <a:rPr lang="en-US" dirty="0" smtClean="0"/>
              <a:t>5. Which of the following are advanced scripting techniques for test execution tools?</a:t>
            </a:r>
          </a:p>
          <a:p>
            <a:pPr marL="0" indent="0">
              <a:buNone/>
            </a:pPr>
            <a:r>
              <a:rPr lang="en-US" dirty="0" smtClean="0"/>
              <a:t>a. Data-driven and keyword-driven.</a:t>
            </a:r>
          </a:p>
          <a:p>
            <a:pPr marL="0" indent="0">
              <a:buNone/>
            </a:pPr>
            <a:r>
              <a:rPr lang="en-US" dirty="0" smtClean="0"/>
              <a:t>b. Data-driven and captured-driven.</a:t>
            </a:r>
          </a:p>
          <a:p>
            <a:pPr marL="0" indent="0">
              <a:buNone/>
            </a:pPr>
            <a:r>
              <a:rPr lang="en-US" dirty="0" smtClean="0"/>
              <a:t>c. Capture-driven and keyhole-driven.</a:t>
            </a:r>
          </a:p>
          <a:p>
            <a:pPr marL="0" indent="0">
              <a:buNone/>
            </a:pPr>
            <a:r>
              <a:rPr lang="en-US" dirty="0" smtClean="0"/>
              <a:t>d. Playback-driven and keyword-driven.</a:t>
            </a:r>
          </a:p>
          <a:p>
            <a:pPr marL="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25405394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762000"/>
          </a:xfrm>
        </p:spPr>
        <p:txBody>
          <a:bodyPr/>
          <a:lstStyle/>
          <a:p>
            <a:pPr algn="ctr"/>
            <a:r>
              <a:rPr lang="en-US" dirty="0"/>
              <a:t>Sample </a:t>
            </a:r>
            <a:r>
              <a:rPr lang="en-US" dirty="0" smtClean="0"/>
              <a:t>Questions – 6 </a:t>
            </a:r>
            <a:endParaRPr lang="en-US" dirty="0"/>
          </a:p>
        </p:txBody>
      </p:sp>
      <p:sp>
        <p:nvSpPr>
          <p:cNvPr id="3" name="Content Placeholder 2"/>
          <p:cNvSpPr>
            <a:spLocks noGrp="1"/>
          </p:cNvSpPr>
          <p:nvPr>
            <p:ph idx="1"/>
          </p:nvPr>
        </p:nvSpPr>
        <p:spPr>
          <a:xfrm>
            <a:off x="152400" y="1905000"/>
            <a:ext cx="8839200" cy="4800600"/>
          </a:xfrm>
        </p:spPr>
        <p:txBody>
          <a:bodyPr/>
          <a:lstStyle/>
          <a:p>
            <a:pPr marL="0" indent="0">
              <a:buNone/>
            </a:pPr>
            <a:r>
              <a:rPr lang="en-US" sz="2800" dirty="0" smtClean="0"/>
              <a:t>6. Which of the following would NOT be done as part of selecting a tool for an organization?</a:t>
            </a:r>
          </a:p>
          <a:p>
            <a:pPr marL="0" indent="0">
              <a:buNone/>
            </a:pPr>
            <a:r>
              <a:rPr lang="en-US" sz="2800" dirty="0" smtClean="0"/>
              <a:t>a. Assess organizational maturity, strengths, and weaknesses.</a:t>
            </a:r>
          </a:p>
          <a:p>
            <a:pPr marL="0" indent="0">
              <a:buNone/>
            </a:pPr>
            <a:r>
              <a:rPr lang="en-US" sz="2800" dirty="0" smtClean="0"/>
              <a:t>b. Roll out the tool to as many users as possible within the organization</a:t>
            </a:r>
            <a:r>
              <a:rPr lang="en-US" sz="2800" dirty="0" smtClean="0"/>
              <a:t>.</a:t>
            </a:r>
          </a:p>
          <a:p>
            <a:pPr marL="0" indent="0">
              <a:buNone/>
            </a:pPr>
            <a:r>
              <a:rPr lang="en-US" sz="2800" dirty="0"/>
              <a:t>c. Evaluate the tool features against clear requirements and objective criteria.</a:t>
            </a:r>
          </a:p>
          <a:p>
            <a:pPr marL="0" indent="0">
              <a:buNone/>
            </a:pPr>
            <a:r>
              <a:rPr lang="en-US" sz="2800" dirty="0"/>
              <a:t>d. Identify internal requirements for coaching and mentoring in the use of the tool.</a:t>
            </a:r>
          </a:p>
          <a:p>
            <a:pPr marL="0" indent="0">
              <a:buNone/>
            </a:pPr>
            <a:endParaRPr lang="en-US" dirty="0"/>
          </a:p>
        </p:txBody>
      </p:sp>
    </p:spTree>
    <p:extLst>
      <p:ext uri="{BB962C8B-B14F-4D97-AF65-F5344CB8AC3E}">
        <p14:creationId xmlns:p14="http://schemas.microsoft.com/office/powerpoint/2010/main" val="395588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7924800" cy="1143000"/>
          </a:xfrm>
        </p:spPr>
        <p:txBody>
          <a:bodyPr/>
          <a:lstStyle/>
          <a:p>
            <a:r>
              <a:rPr lang="en-US" dirty="0" smtClean="0"/>
              <a:t>6.1.2 Test Tool Classification</a:t>
            </a:r>
            <a:endParaRPr lang="en-US" dirty="0"/>
          </a:p>
        </p:txBody>
      </p:sp>
      <p:sp>
        <p:nvSpPr>
          <p:cNvPr id="3" name="Content Placeholder 2"/>
          <p:cNvSpPr>
            <a:spLocks noGrp="1"/>
          </p:cNvSpPr>
          <p:nvPr>
            <p:ph idx="1"/>
          </p:nvPr>
        </p:nvSpPr>
        <p:spPr>
          <a:xfrm>
            <a:off x="533400" y="2438400"/>
            <a:ext cx="7924800" cy="4114800"/>
          </a:xfrm>
        </p:spPr>
        <p:txBody>
          <a:bodyPr/>
          <a:lstStyle/>
          <a:p>
            <a:r>
              <a:rPr lang="en-US" dirty="0" smtClean="0"/>
              <a:t>Tools are grouped by the testing activities to support management activities, tools to support static testing etc.</a:t>
            </a:r>
          </a:p>
          <a:p>
            <a:r>
              <a:rPr lang="en-US" dirty="0" smtClean="0"/>
              <a:t>There are certain things that computers can do much faster than humans such as add up 20 three-digit numbers quickly?</a:t>
            </a:r>
            <a:endParaRPr lang="en-US" dirty="0"/>
          </a:p>
        </p:txBody>
      </p:sp>
    </p:spTree>
    <p:extLst>
      <p:ext uri="{BB962C8B-B14F-4D97-AF65-F5344CB8AC3E}">
        <p14:creationId xmlns:p14="http://schemas.microsoft.com/office/powerpoint/2010/main" val="5456186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609600"/>
          </a:xfrm>
        </p:spPr>
        <p:txBody>
          <a:bodyPr/>
          <a:lstStyle/>
          <a:p>
            <a:pPr algn="ctr"/>
            <a:r>
              <a:rPr lang="en-US" dirty="0"/>
              <a:t>Sample </a:t>
            </a:r>
            <a:r>
              <a:rPr lang="en-US" dirty="0" smtClean="0"/>
              <a:t>Questions – 6 </a:t>
            </a:r>
            <a:endParaRPr lang="en-US" dirty="0"/>
          </a:p>
        </p:txBody>
      </p:sp>
      <p:sp>
        <p:nvSpPr>
          <p:cNvPr id="3" name="Content Placeholder 2"/>
          <p:cNvSpPr>
            <a:spLocks noGrp="1"/>
          </p:cNvSpPr>
          <p:nvPr>
            <p:ph idx="1"/>
          </p:nvPr>
        </p:nvSpPr>
        <p:spPr>
          <a:xfrm>
            <a:off x="685800" y="1905000"/>
            <a:ext cx="7924800" cy="4876800"/>
          </a:xfrm>
        </p:spPr>
        <p:txBody>
          <a:bodyPr/>
          <a:lstStyle/>
          <a:p>
            <a:pPr marL="0" indent="0">
              <a:buNone/>
            </a:pPr>
            <a:r>
              <a:rPr lang="en-US" sz="2800" dirty="0" smtClean="0"/>
              <a:t>7. Which of the following is a goal for a proof-of-concept or pilot phase for tool evaluation?</a:t>
            </a:r>
          </a:p>
          <a:p>
            <a:pPr marL="0" indent="0">
              <a:buNone/>
            </a:pPr>
            <a:r>
              <a:rPr lang="en-US" sz="2800" dirty="0" smtClean="0"/>
              <a:t>a. Decide which tool to acquire.</a:t>
            </a:r>
          </a:p>
          <a:p>
            <a:pPr marL="0" indent="0">
              <a:buNone/>
            </a:pPr>
            <a:r>
              <a:rPr lang="en-US" sz="2800" dirty="0" smtClean="0"/>
              <a:t>b. Decide on the main objectives and requirements for this type of tool.</a:t>
            </a:r>
          </a:p>
          <a:p>
            <a:pPr marL="0" indent="0">
              <a:buNone/>
            </a:pPr>
            <a:r>
              <a:rPr lang="en-US" sz="2800" dirty="0" smtClean="0"/>
              <a:t>c. Evaluate the tool vendor including training, support, and commercial aspects</a:t>
            </a:r>
            <a:r>
              <a:rPr lang="en-US" sz="2800" dirty="0" smtClean="0"/>
              <a:t>.</a:t>
            </a:r>
          </a:p>
          <a:p>
            <a:pPr marL="0" indent="0">
              <a:buNone/>
            </a:pPr>
            <a:r>
              <a:rPr lang="en-US" sz="2800" dirty="0"/>
              <a:t>d. Decide on standard ways of using, managing, storing, and maintaining the tool and the test assets.</a:t>
            </a:r>
          </a:p>
          <a:p>
            <a:pPr marL="0" indent="0">
              <a:buNone/>
            </a:pPr>
            <a:endParaRPr lang="en-US" dirty="0"/>
          </a:p>
        </p:txBody>
      </p:sp>
    </p:spTree>
    <p:extLst>
      <p:ext uri="{BB962C8B-B14F-4D97-AF65-F5344CB8AC3E}">
        <p14:creationId xmlns:p14="http://schemas.microsoft.com/office/powerpoint/2010/main" val="112988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7924800" cy="1143000"/>
          </a:xfrm>
        </p:spPr>
        <p:txBody>
          <a:bodyPr/>
          <a:lstStyle/>
          <a:p>
            <a:r>
              <a:rPr lang="en-US" dirty="0"/>
              <a:t>6.1.2 Test Tool Classification</a:t>
            </a:r>
          </a:p>
        </p:txBody>
      </p:sp>
      <p:sp>
        <p:nvSpPr>
          <p:cNvPr id="3" name="Content Placeholder 2"/>
          <p:cNvSpPr>
            <a:spLocks noGrp="1"/>
          </p:cNvSpPr>
          <p:nvPr>
            <p:ph idx="1"/>
          </p:nvPr>
        </p:nvSpPr>
        <p:spPr>
          <a:xfrm>
            <a:off x="533400" y="2514600"/>
            <a:ext cx="7924800" cy="4114800"/>
          </a:xfrm>
        </p:spPr>
        <p:txBody>
          <a:bodyPr/>
          <a:lstStyle/>
          <a:p>
            <a:r>
              <a:rPr lang="en-US" dirty="0" smtClean="0"/>
              <a:t>A tool that measures some aspect of software may have unexpected side-effects on that software. </a:t>
            </a:r>
          </a:p>
          <a:p>
            <a:r>
              <a:rPr lang="en-US" dirty="0" smtClean="0"/>
              <a:t>For example, a tool that measures timings for non-functional (performance) testing needs to interact very closely with that software in order to measure it. </a:t>
            </a:r>
            <a:endParaRPr lang="en-US" dirty="0"/>
          </a:p>
        </p:txBody>
      </p:sp>
    </p:spTree>
    <p:extLst>
      <p:ext uri="{BB962C8B-B14F-4D97-AF65-F5344CB8AC3E}">
        <p14:creationId xmlns:p14="http://schemas.microsoft.com/office/powerpoint/2010/main" val="256474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7924800" cy="762000"/>
          </a:xfrm>
        </p:spPr>
        <p:txBody>
          <a:bodyPr/>
          <a:lstStyle/>
          <a:p>
            <a:r>
              <a:rPr lang="en-US" dirty="0"/>
              <a:t>6.1.2 Test Tool Classification</a:t>
            </a:r>
          </a:p>
        </p:txBody>
      </p:sp>
      <p:sp>
        <p:nvSpPr>
          <p:cNvPr id="3" name="Content Placeholder 2"/>
          <p:cNvSpPr>
            <a:spLocks noGrp="1"/>
          </p:cNvSpPr>
          <p:nvPr>
            <p:ph idx="1"/>
          </p:nvPr>
        </p:nvSpPr>
        <p:spPr>
          <a:xfrm>
            <a:off x="228600" y="2133600"/>
            <a:ext cx="8610600" cy="4572000"/>
          </a:xfrm>
        </p:spPr>
        <p:txBody>
          <a:bodyPr/>
          <a:lstStyle/>
          <a:p>
            <a:r>
              <a:rPr lang="en-US" dirty="0"/>
              <a:t>A performance tool will set a start time </a:t>
            </a:r>
            <a:r>
              <a:rPr lang="en-US" dirty="0" smtClean="0"/>
              <a:t>will set a start time and a stop time for a given transaction in order to measure the response time, for example. </a:t>
            </a:r>
          </a:p>
          <a:p>
            <a:r>
              <a:rPr lang="en-US" dirty="0" smtClean="0"/>
              <a:t>But the act of taking that measurement, i.e. storing the time at those two points, could actually make the whole transaction take slightly longer than it would do if the tool wasn’t measuring the response time.</a:t>
            </a:r>
            <a:endParaRPr lang="en-US" dirty="0"/>
          </a:p>
          <a:p>
            <a:endParaRPr lang="en-US" dirty="0"/>
          </a:p>
        </p:txBody>
      </p:sp>
    </p:spTree>
    <p:extLst>
      <p:ext uri="{BB962C8B-B14F-4D97-AF65-F5344CB8AC3E}">
        <p14:creationId xmlns:p14="http://schemas.microsoft.com/office/powerpoint/2010/main" val="276604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6.1.2 Test Tool Classification</a:t>
            </a:r>
          </a:p>
        </p:txBody>
      </p:sp>
      <p:sp>
        <p:nvSpPr>
          <p:cNvPr id="3" name="Content Placeholder 2"/>
          <p:cNvSpPr>
            <a:spLocks noGrp="1"/>
          </p:cNvSpPr>
          <p:nvPr>
            <p:ph idx="1"/>
          </p:nvPr>
        </p:nvSpPr>
        <p:spPr>
          <a:xfrm>
            <a:off x="685800" y="2286000"/>
            <a:ext cx="7772400" cy="4495800"/>
          </a:xfrm>
        </p:spPr>
        <p:txBody>
          <a:bodyPr/>
          <a:lstStyle/>
          <a:p>
            <a:r>
              <a:rPr lang="en-US" b="1" dirty="0" smtClean="0"/>
              <a:t>Probe Effect: </a:t>
            </a:r>
            <a:r>
              <a:rPr lang="en-US" dirty="0" smtClean="0"/>
              <a:t>The effect on the component or system by the measurement instrument when the component or system is being measured, e.g. by a performance testing tool or monitor.  For example performance may be slightly worse when performance testing tools are being used. </a:t>
            </a:r>
            <a:endParaRPr lang="en-US" b="1" dirty="0"/>
          </a:p>
        </p:txBody>
      </p:sp>
    </p:spTree>
    <p:extLst>
      <p:ext uri="{BB962C8B-B14F-4D97-AF65-F5344CB8AC3E}">
        <p14:creationId xmlns:p14="http://schemas.microsoft.com/office/powerpoint/2010/main" val="174878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382000" cy="1066800"/>
          </a:xfrm>
        </p:spPr>
        <p:txBody>
          <a:bodyPr/>
          <a:lstStyle/>
          <a:p>
            <a:r>
              <a:rPr lang="en-US" dirty="0" smtClean="0"/>
              <a:t>6.1.3 Tool Support for Management of Testing and Tests</a:t>
            </a:r>
            <a:endParaRPr lang="en-US" dirty="0"/>
          </a:p>
        </p:txBody>
      </p:sp>
      <p:sp>
        <p:nvSpPr>
          <p:cNvPr id="3" name="Content Placeholder 2"/>
          <p:cNvSpPr>
            <a:spLocks noGrp="1"/>
          </p:cNvSpPr>
          <p:nvPr>
            <p:ph idx="1"/>
          </p:nvPr>
        </p:nvSpPr>
        <p:spPr>
          <a:xfrm>
            <a:off x="381000" y="2590800"/>
            <a:ext cx="8382000" cy="4038600"/>
          </a:xfrm>
        </p:spPr>
        <p:txBody>
          <a:bodyPr/>
          <a:lstStyle/>
          <a:p>
            <a:r>
              <a:rPr lang="en-US" b="1" dirty="0" smtClean="0"/>
              <a:t>Test Management Tool: </a:t>
            </a:r>
            <a:r>
              <a:rPr lang="en-US" dirty="0" smtClean="0"/>
              <a:t>A tool that provides support to the test management and control part of a test process.</a:t>
            </a:r>
          </a:p>
          <a:p>
            <a:r>
              <a:rPr lang="en-US" dirty="0" smtClean="0"/>
              <a:t>It often has several capabilities, such as testware management, scheduling of tests, the logging of results, progress tracking, incident management and test reporting. </a:t>
            </a:r>
            <a:endParaRPr lang="en-US" dirty="0"/>
          </a:p>
        </p:txBody>
      </p:sp>
    </p:spTree>
    <p:extLst>
      <p:ext uri="{BB962C8B-B14F-4D97-AF65-F5344CB8AC3E}">
        <p14:creationId xmlns:p14="http://schemas.microsoft.com/office/powerpoint/2010/main" val="247446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95400"/>
          </a:xfrm>
        </p:spPr>
        <p:txBody>
          <a:bodyPr/>
          <a:lstStyle/>
          <a:p>
            <a:r>
              <a:rPr lang="en-US" dirty="0"/>
              <a:t>6.1.3 Tool Support for Management of Testing and Tests</a:t>
            </a:r>
          </a:p>
        </p:txBody>
      </p:sp>
      <p:sp>
        <p:nvSpPr>
          <p:cNvPr id="3" name="Content Placeholder 2"/>
          <p:cNvSpPr>
            <a:spLocks noGrp="1"/>
          </p:cNvSpPr>
          <p:nvPr>
            <p:ph idx="1"/>
          </p:nvPr>
        </p:nvSpPr>
        <p:spPr>
          <a:xfrm>
            <a:off x="685800" y="2819400"/>
            <a:ext cx="7772400" cy="3657600"/>
          </a:xfrm>
        </p:spPr>
        <p:txBody>
          <a:bodyPr/>
          <a:lstStyle/>
          <a:p>
            <a:r>
              <a:rPr lang="en-US" dirty="0" smtClean="0"/>
              <a:t>Interfaces to other tools:</a:t>
            </a:r>
          </a:p>
          <a:p>
            <a:r>
              <a:rPr lang="en-US" dirty="0" smtClean="0"/>
              <a:t>Test execution tools (test running tools);</a:t>
            </a:r>
          </a:p>
          <a:p>
            <a:r>
              <a:rPr lang="en-US" dirty="0" smtClean="0"/>
              <a:t>Incident management tools;</a:t>
            </a:r>
          </a:p>
          <a:p>
            <a:r>
              <a:rPr lang="en-US" dirty="0" smtClean="0"/>
              <a:t>Requirement management tools;</a:t>
            </a:r>
          </a:p>
          <a:p>
            <a:r>
              <a:rPr lang="en-US" dirty="0" smtClean="0"/>
              <a:t>Configuration management tools;</a:t>
            </a:r>
            <a:endParaRPr lang="en-US" dirty="0"/>
          </a:p>
        </p:txBody>
      </p:sp>
    </p:spTree>
    <p:extLst>
      <p:ext uri="{BB962C8B-B14F-4D97-AF65-F5344CB8AC3E}">
        <p14:creationId xmlns:p14="http://schemas.microsoft.com/office/powerpoint/2010/main" val="319468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19200"/>
          </a:xfrm>
        </p:spPr>
        <p:txBody>
          <a:bodyPr/>
          <a:lstStyle/>
          <a:p>
            <a:r>
              <a:rPr lang="en-US" dirty="0"/>
              <a:t>6.1.3 Tool Support for Management of Testing and Tests</a:t>
            </a:r>
          </a:p>
        </p:txBody>
      </p:sp>
      <p:sp>
        <p:nvSpPr>
          <p:cNvPr id="3" name="Content Placeholder 2"/>
          <p:cNvSpPr>
            <a:spLocks noGrp="1"/>
          </p:cNvSpPr>
          <p:nvPr>
            <p:ph idx="1"/>
          </p:nvPr>
        </p:nvSpPr>
        <p:spPr>
          <a:xfrm>
            <a:off x="685800" y="2743200"/>
            <a:ext cx="7772400" cy="3733800"/>
          </a:xfrm>
        </p:spPr>
        <p:txBody>
          <a:bodyPr/>
          <a:lstStyle/>
          <a:p>
            <a:r>
              <a:rPr lang="en-US" b="1" dirty="0" smtClean="0"/>
              <a:t>Requirement management tool:</a:t>
            </a:r>
            <a:r>
              <a:rPr lang="en-US" dirty="0"/>
              <a:t> </a:t>
            </a:r>
            <a:r>
              <a:rPr lang="en-US" dirty="0" smtClean="0"/>
              <a:t> A tool that supports the recording of requirements, requirements attributes and annotation, and facilitates traceability through layers of requirements and requirement change management. (</a:t>
            </a:r>
            <a:r>
              <a:rPr lang="en-US" dirty="0" smtClean="0"/>
              <a:t>Rational&amp;Jira</a:t>
            </a:r>
            <a:r>
              <a:rPr lang="en-US" dirty="0" smtClean="0"/>
              <a:t>) </a:t>
            </a:r>
            <a:endParaRPr lang="en-US" b="1" dirty="0"/>
          </a:p>
        </p:txBody>
      </p:sp>
    </p:spTree>
    <p:extLst>
      <p:ext uri="{BB962C8B-B14F-4D97-AF65-F5344CB8AC3E}">
        <p14:creationId xmlns:p14="http://schemas.microsoft.com/office/powerpoint/2010/main" val="1759524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dirty="0"/>
              <a:t>6.1.3 Tool Support for Management of Testing and Tests</a:t>
            </a:r>
          </a:p>
        </p:txBody>
      </p:sp>
      <p:sp>
        <p:nvSpPr>
          <p:cNvPr id="3" name="Content Placeholder 2"/>
          <p:cNvSpPr>
            <a:spLocks noGrp="1"/>
          </p:cNvSpPr>
          <p:nvPr>
            <p:ph idx="1"/>
          </p:nvPr>
        </p:nvSpPr>
        <p:spPr>
          <a:xfrm>
            <a:off x="304800" y="2590800"/>
            <a:ext cx="8534400" cy="4114800"/>
          </a:xfrm>
        </p:spPr>
        <p:txBody>
          <a:bodyPr/>
          <a:lstStyle/>
          <a:p>
            <a:r>
              <a:rPr lang="en-US" dirty="0"/>
              <a:t>Some requirements management tools also provide facilities for static analysis such as consistency checking and violations to pre-defined requirements rules. </a:t>
            </a:r>
            <a:endParaRPr lang="en-US" dirty="0" smtClean="0"/>
          </a:p>
          <a:p>
            <a:r>
              <a:rPr lang="en-US" dirty="0" smtClean="0"/>
              <a:t>Storing, checking consistency, gaps, prioritizing, traceability, interfacing and coverage of requirements by set of tests. </a:t>
            </a:r>
            <a:endParaRPr lang="en-US" dirty="0"/>
          </a:p>
          <a:p>
            <a:endParaRPr lang="en-US" dirty="0"/>
          </a:p>
        </p:txBody>
      </p:sp>
    </p:spTree>
    <p:extLst>
      <p:ext uri="{BB962C8B-B14F-4D97-AF65-F5344CB8AC3E}">
        <p14:creationId xmlns:p14="http://schemas.microsoft.com/office/powerpoint/2010/main" val="245026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8077200" cy="4572000"/>
          </a:xfrm>
        </p:spPr>
        <p:txBody>
          <a:bodyPr/>
          <a:lstStyle/>
          <a:p>
            <a:r>
              <a:rPr lang="en-US" dirty="0" smtClean="0"/>
              <a:t>What is a tool?</a:t>
            </a:r>
          </a:p>
          <a:p>
            <a:r>
              <a:rPr lang="en-US" dirty="0" smtClean="0"/>
              <a:t>What is the use of a tool?</a:t>
            </a:r>
          </a:p>
          <a:p>
            <a:r>
              <a:rPr lang="en-US" dirty="0" smtClean="0"/>
              <a:t>Who needs tools?</a:t>
            </a:r>
          </a:p>
          <a:p>
            <a:r>
              <a:rPr lang="en-US" dirty="0" smtClean="0"/>
              <a:t>What are the benefit of using tools?</a:t>
            </a:r>
          </a:p>
          <a:p>
            <a:r>
              <a:rPr lang="en-US" dirty="0"/>
              <a:t>What is use of tools in technology?</a:t>
            </a:r>
          </a:p>
          <a:p>
            <a:r>
              <a:rPr lang="en-US" dirty="0" smtClean="0"/>
              <a:t>What tools are used in testing?</a:t>
            </a:r>
          </a:p>
          <a:p>
            <a:r>
              <a:rPr lang="en-US" dirty="0" smtClean="0"/>
              <a:t>What are the risks of using test tools?</a:t>
            </a:r>
          </a:p>
          <a:p>
            <a:r>
              <a:rPr lang="en-US" dirty="0" smtClean="0"/>
              <a:t>How do you introduce a test tool?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19200"/>
          </a:xfrm>
        </p:spPr>
        <p:txBody>
          <a:bodyPr/>
          <a:lstStyle/>
          <a:p>
            <a:r>
              <a:rPr lang="en-US" dirty="0" smtClean="0"/>
              <a:t>6.1.3 Tool Support for Management of Testing and Tests</a:t>
            </a:r>
            <a:endParaRPr lang="en-US" dirty="0"/>
          </a:p>
        </p:txBody>
      </p:sp>
      <p:sp>
        <p:nvSpPr>
          <p:cNvPr id="3" name="Content Placeholder 2"/>
          <p:cNvSpPr>
            <a:spLocks noGrp="1"/>
          </p:cNvSpPr>
          <p:nvPr>
            <p:ph idx="1"/>
          </p:nvPr>
        </p:nvSpPr>
        <p:spPr>
          <a:xfrm>
            <a:off x="0" y="2743200"/>
            <a:ext cx="8610600" cy="4038600"/>
          </a:xfrm>
        </p:spPr>
        <p:txBody>
          <a:bodyPr/>
          <a:lstStyle/>
          <a:p>
            <a:r>
              <a:rPr lang="en-US" b="1" dirty="0" smtClean="0"/>
              <a:t>Incident management tool (defect management tool): </a:t>
            </a:r>
            <a:r>
              <a:rPr lang="en-US" dirty="0" smtClean="0"/>
              <a:t>A tool that facilitates the recording and status tracking of incidents. They often have workflow-oriented facilities to track and control the allocation, correction and re-testing of incidents and provide reporting facilities.(</a:t>
            </a:r>
            <a:r>
              <a:rPr lang="en-US" dirty="0" smtClean="0"/>
              <a:t>Remedy,Jira,Redmine&amp;Bugzilla</a:t>
            </a:r>
            <a:endParaRPr lang="en-US" b="1" dirty="0"/>
          </a:p>
        </p:txBody>
      </p:sp>
    </p:spTree>
    <p:extLst>
      <p:ext uri="{BB962C8B-B14F-4D97-AF65-F5344CB8AC3E}">
        <p14:creationId xmlns:p14="http://schemas.microsoft.com/office/powerpoint/2010/main" val="423172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447800"/>
          </a:xfrm>
        </p:spPr>
        <p:txBody>
          <a:bodyPr/>
          <a:lstStyle/>
          <a:p>
            <a:r>
              <a:rPr lang="en-US" dirty="0"/>
              <a:t>6.1.3 Tool Support for Management of Testing and Tests</a:t>
            </a:r>
          </a:p>
        </p:txBody>
      </p:sp>
      <p:sp>
        <p:nvSpPr>
          <p:cNvPr id="3" name="Content Placeholder 2"/>
          <p:cNvSpPr>
            <a:spLocks noGrp="1"/>
          </p:cNvSpPr>
          <p:nvPr>
            <p:ph idx="1"/>
          </p:nvPr>
        </p:nvSpPr>
        <p:spPr>
          <a:xfrm>
            <a:off x="685800" y="2743200"/>
            <a:ext cx="7772400" cy="3733800"/>
          </a:xfrm>
        </p:spPr>
        <p:txBody>
          <a:bodyPr/>
          <a:lstStyle/>
          <a:p>
            <a:r>
              <a:rPr lang="en-US" dirty="0" smtClean="0"/>
              <a:t>Storing incidents severity,</a:t>
            </a:r>
          </a:p>
          <a:p>
            <a:r>
              <a:rPr lang="en-US" dirty="0" smtClean="0"/>
              <a:t>Storing attachments,</a:t>
            </a:r>
          </a:p>
          <a:p>
            <a:r>
              <a:rPr lang="en-US" dirty="0" smtClean="0"/>
              <a:t>Prioritizing incidents,</a:t>
            </a:r>
          </a:p>
          <a:p>
            <a:r>
              <a:rPr lang="en-US" dirty="0" smtClean="0"/>
              <a:t>Assigning actions to people,</a:t>
            </a:r>
          </a:p>
          <a:p>
            <a:r>
              <a:rPr lang="en-US" dirty="0" smtClean="0"/>
              <a:t>Status,</a:t>
            </a:r>
          </a:p>
          <a:p>
            <a:r>
              <a:rPr lang="en-US" dirty="0" smtClean="0"/>
              <a:t>Reporting statics/metrics </a:t>
            </a:r>
            <a:endParaRPr lang="en-US" dirty="0"/>
          </a:p>
        </p:txBody>
      </p:sp>
    </p:spTree>
    <p:extLst>
      <p:ext uri="{BB962C8B-B14F-4D97-AF65-F5344CB8AC3E}">
        <p14:creationId xmlns:p14="http://schemas.microsoft.com/office/powerpoint/2010/main" val="410793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6.1.3 Tool Support for Management of Testing and Tests</a:t>
            </a:r>
          </a:p>
        </p:txBody>
      </p:sp>
      <p:sp>
        <p:nvSpPr>
          <p:cNvPr id="3" name="Content Placeholder 2"/>
          <p:cNvSpPr>
            <a:spLocks noGrp="1"/>
          </p:cNvSpPr>
          <p:nvPr>
            <p:ph idx="1"/>
          </p:nvPr>
        </p:nvSpPr>
        <p:spPr>
          <a:xfrm>
            <a:off x="685800" y="2667000"/>
            <a:ext cx="7772400" cy="3962400"/>
          </a:xfrm>
        </p:spPr>
        <p:txBody>
          <a:bodyPr/>
          <a:lstStyle/>
          <a:p>
            <a:r>
              <a:rPr lang="en-US" b="1" dirty="0" smtClean="0"/>
              <a:t>Configuration management tool: </a:t>
            </a:r>
            <a:r>
              <a:rPr lang="en-US" dirty="0" smtClean="0"/>
              <a:t>A tool that provides support for the identification and control of configuration items, their status over changes and versions, and the release of baselines consisting of configuration items.(CMDB, </a:t>
            </a:r>
            <a:r>
              <a:rPr lang="en-US" dirty="0" smtClean="0"/>
              <a:t>Clear Case…)</a:t>
            </a:r>
            <a:endParaRPr lang="en-US" b="1" dirty="0"/>
          </a:p>
        </p:txBody>
      </p:sp>
    </p:spTree>
    <p:extLst>
      <p:ext uri="{BB962C8B-B14F-4D97-AF65-F5344CB8AC3E}">
        <p14:creationId xmlns:p14="http://schemas.microsoft.com/office/powerpoint/2010/main" val="3108436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6.1.3 Tool Support for Management of Testing and Tests</a:t>
            </a:r>
          </a:p>
        </p:txBody>
      </p:sp>
      <p:sp>
        <p:nvSpPr>
          <p:cNvPr id="3" name="Content Placeholder 2"/>
          <p:cNvSpPr>
            <a:spLocks noGrp="1"/>
          </p:cNvSpPr>
          <p:nvPr>
            <p:ph idx="1"/>
          </p:nvPr>
        </p:nvSpPr>
        <p:spPr>
          <a:xfrm>
            <a:off x="685800" y="2667000"/>
            <a:ext cx="7772400" cy="3810000"/>
          </a:xfrm>
        </p:spPr>
        <p:txBody>
          <a:bodyPr/>
          <a:lstStyle/>
          <a:p>
            <a:r>
              <a:rPr lang="en-US" dirty="0" smtClean="0"/>
              <a:t>Storing information about versions and builds of the software, testware</a:t>
            </a:r>
          </a:p>
          <a:p>
            <a:r>
              <a:rPr lang="en-US" dirty="0" smtClean="0"/>
              <a:t>Traceability between software and testware versions and variants,</a:t>
            </a:r>
          </a:p>
          <a:p>
            <a:r>
              <a:rPr lang="en-US" dirty="0" smtClean="0"/>
              <a:t>Track which version belongs to which configuration (operating systems, libraries and browsers)</a:t>
            </a:r>
            <a:endParaRPr lang="en-US" dirty="0"/>
          </a:p>
        </p:txBody>
      </p:sp>
    </p:spTree>
    <p:extLst>
      <p:ext uri="{BB962C8B-B14F-4D97-AF65-F5344CB8AC3E}">
        <p14:creationId xmlns:p14="http://schemas.microsoft.com/office/powerpoint/2010/main" val="787334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6.1.3 Tool Support for Management of Testing and Tests</a:t>
            </a:r>
          </a:p>
        </p:txBody>
      </p:sp>
      <p:sp>
        <p:nvSpPr>
          <p:cNvPr id="3" name="Content Placeholder 2"/>
          <p:cNvSpPr>
            <a:spLocks noGrp="1"/>
          </p:cNvSpPr>
          <p:nvPr>
            <p:ph idx="1"/>
          </p:nvPr>
        </p:nvSpPr>
        <p:spPr>
          <a:xfrm>
            <a:off x="685800" y="2667000"/>
            <a:ext cx="7772400" cy="3810000"/>
          </a:xfrm>
        </p:spPr>
        <p:txBody>
          <a:bodyPr/>
          <a:lstStyle/>
          <a:p>
            <a:r>
              <a:rPr lang="en-US" dirty="0" smtClean="0"/>
              <a:t>Build and release management,</a:t>
            </a:r>
          </a:p>
          <a:p>
            <a:r>
              <a:rPr lang="en-US" dirty="0" smtClean="0"/>
              <a:t>Baseline (e.g. all the configuration items that make up a specific release);</a:t>
            </a:r>
          </a:p>
          <a:p>
            <a:r>
              <a:rPr lang="en-US" dirty="0" smtClean="0"/>
              <a:t>Access control (checking in and out).</a:t>
            </a:r>
            <a:endParaRPr lang="en-US" dirty="0"/>
          </a:p>
        </p:txBody>
      </p:sp>
    </p:spTree>
    <p:extLst>
      <p:ext uri="{BB962C8B-B14F-4D97-AF65-F5344CB8AC3E}">
        <p14:creationId xmlns:p14="http://schemas.microsoft.com/office/powerpoint/2010/main" val="147160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6.1.4 Tool Support for Static </a:t>
            </a:r>
            <a:r>
              <a:rPr lang="en-US" dirty="0"/>
              <a:t>T</a:t>
            </a:r>
            <a:r>
              <a:rPr lang="en-US" dirty="0" smtClean="0"/>
              <a:t>esting</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Static Testing: </a:t>
            </a:r>
            <a:r>
              <a:rPr lang="en-US" dirty="0" smtClean="0"/>
              <a:t>Testing of a component or system at specification or implementation level without execution of that software, e.g. reviews or static analysis.</a:t>
            </a:r>
            <a:endParaRPr lang="en-US" b="1" dirty="0"/>
          </a:p>
        </p:txBody>
      </p:sp>
    </p:spTree>
    <p:extLst>
      <p:ext uri="{BB962C8B-B14F-4D97-AF65-F5344CB8AC3E}">
        <p14:creationId xmlns:p14="http://schemas.microsoft.com/office/powerpoint/2010/main" val="364373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6.1.4 Tool Support for Static Testing</a:t>
            </a:r>
          </a:p>
        </p:txBody>
      </p:sp>
      <p:sp>
        <p:nvSpPr>
          <p:cNvPr id="3" name="Content Placeholder 2"/>
          <p:cNvSpPr>
            <a:spLocks noGrp="1"/>
          </p:cNvSpPr>
          <p:nvPr>
            <p:ph idx="1"/>
          </p:nvPr>
        </p:nvSpPr>
        <p:spPr>
          <a:xfrm>
            <a:off x="685800" y="2667000"/>
            <a:ext cx="7772400" cy="3810000"/>
          </a:xfrm>
        </p:spPr>
        <p:txBody>
          <a:bodyPr/>
          <a:lstStyle/>
          <a:p>
            <a:r>
              <a:rPr lang="en-US" b="1" dirty="0" smtClean="0"/>
              <a:t>Review Tool: </a:t>
            </a:r>
            <a:r>
              <a:rPr lang="en-US" dirty="0" smtClean="0"/>
              <a:t>A tool that provides support to the review process, Typical features include review planning and tracking support, communication support, collaborative reviews and a repository for collecting and reporting of metrics.</a:t>
            </a:r>
            <a:endParaRPr lang="en-US" b="1" dirty="0"/>
          </a:p>
        </p:txBody>
      </p:sp>
    </p:spTree>
    <p:extLst>
      <p:ext uri="{BB962C8B-B14F-4D97-AF65-F5344CB8AC3E}">
        <p14:creationId xmlns:p14="http://schemas.microsoft.com/office/powerpoint/2010/main" val="114041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09600"/>
          </a:xfrm>
        </p:spPr>
        <p:txBody>
          <a:bodyPr/>
          <a:lstStyle/>
          <a:p>
            <a:r>
              <a:rPr lang="en-US" dirty="0"/>
              <a:t>6.1.4 Tool Support for Static Testing</a:t>
            </a:r>
          </a:p>
        </p:txBody>
      </p:sp>
      <p:sp>
        <p:nvSpPr>
          <p:cNvPr id="3" name="Content Placeholder 2"/>
          <p:cNvSpPr>
            <a:spLocks noGrp="1"/>
          </p:cNvSpPr>
          <p:nvPr>
            <p:ph idx="1"/>
          </p:nvPr>
        </p:nvSpPr>
        <p:spPr>
          <a:xfrm>
            <a:off x="76200" y="1981200"/>
            <a:ext cx="8915400" cy="4495800"/>
          </a:xfrm>
        </p:spPr>
        <p:txBody>
          <a:bodyPr/>
          <a:lstStyle/>
          <a:p>
            <a:r>
              <a:rPr lang="en-US" dirty="0" smtClean="0"/>
              <a:t>A common reference for the review process or processes;</a:t>
            </a:r>
          </a:p>
          <a:p>
            <a:r>
              <a:rPr lang="en-US" dirty="0" smtClean="0"/>
              <a:t>Storing and sorting review comments;</a:t>
            </a:r>
          </a:p>
          <a:p>
            <a:r>
              <a:rPr lang="en-US" dirty="0" smtClean="0"/>
              <a:t>Keeping track of comments;</a:t>
            </a:r>
          </a:p>
          <a:p>
            <a:r>
              <a:rPr lang="en-US" dirty="0" smtClean="0"/>
              <a:t>Providing traceability;</a:t>
            </a:r>
          </a:p>
          <a:p>
            <a:r>
              <a:rPr lang="en-US" dirty="0" smtClean="0"/>
              <a:t>Repository for rules, procedures &amp; checklists, entry and exit criteria;</a:t>
            </a:r>
          </a:p>
          <a:p>
            <a:r>
              <a:rPr lang="en-US" dirty="0" smtClean="0"/>
              <a:t>Monitoring the reviews &amp; collecting metrics</a:t>
            </a:r>
          </a:p>
          <a:p>
            <a:endParaRPr lang="en-US" dirty="0"/>
          </a:p>
        </p:txBody>
      </p:sp>
    </p:spTree>
    <p:extLst>
      <p:ext uri="{BB962C8B-B14F-4D97-AF65-F5344CB8AC3E}">
        <p14:creationId xmlns:p14="http://schemas.microsoft.com/office/powerpoint/2010/main" val="3365307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6.1.4 Tool Support for Static Testing</a:t>
            </a:r>
          </a:p>
        </p:txBody>
      </p:sp>
      <p:sp>
        <p:nvSpPr>
          <p:cNvPr id="3" name="Content Placeholder 2"/>
          <p:cNvSpPr>
            <a:spLocks noGrp="1"/>
          </p:cNvSpPr>
          <p:nvPr>
            <p:ph idx="1"/>
          </p:nvPr>
        </p:nvSpPr>
        <p:spPr/>
        <p:txBody>
          <a:bodyPr/>
          <a:lstStyle/>
          <a:p>
            <a:r>
              <a:rPr lang="en-US" b="1" dirty="0" smtClean="0"/>
              <a:t>Static Analysis Tool (static analyzer): </a:t>
            </a:r>
            <a:r>
              <a:rPr lang="en-US" dirty="0" smtClean="0"/>
              <a:t>A tool that carries out static analysis.</a:t>
            </a:r>
          </a:p>
          <a:p>
            <a:r>
              <a:rPr lang="en-US" dirty="0" smtClean="0"/>
              <a:t>Static analysis tools are normally used by developers as part of the development and component testing process. </a:t>
            </a:r>
            <a:r>
              <a:rPr lang="en-US" b="1" dirty="0" smtClean="0"/>
              <a:t> </a:t>
            </a:r>
            <a:endParaRPr lang="en-US" b="1" dirty="0"/>
          </a:p>
        </p:txBody>
      </p:sp>
    </p:spTree>
    <p:extLst>
      <p:ext uri="{BB962C8B-B14F-4D97-AF65-F5344CB8AC3E}">
        <p14:creationId xmlns:p14="http://schemas.microsoft.com/office/powerpoint/2010/main" val="2528920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6.1.4 Tool Support for Static Testing</a:t>
            </a:r>
          </a:p>
        </p:txBody>
      </p:sp>
      <p:sp>
        <p:nvSpPr>
          <p:cNvPr id="3" name="Content Placeholder 2"/>
          <p:cNvSpPr>
            <a:spLocks noGrp="1"/>
          </p:cNvSpPr>
          <p:nvPr>
            <p:ph idx="1"/>
          </p:nvPr>
        </p:nvSpPr>
        <p:spPr>
          <a:xfrm>
            <a:off x="685800" y="2133600"/>
            <a:ext cx="7772400" cy="4572000"/>
          </a:xfrm>
        </p:spPr>
        <p:txBody>
          <a:bodyPr/>
          <a:lstStyle/>
          <a:p>
            <a:r>
              <a:rPr lang="en-US" b="1" dirty="0" smtClean="0"/>
              <a:t>Static Code Analyzer: </a:t>
            </a:r>
            <a:r>
              <a:rPr lang="en-US" dirty="0" smtClean="0"/>
              <a:t>A tool that carries out static code analysis. The tool checks source code, for certain properties such as conformance to coding standards, quality metrics or data flow anomalies.</a:t>
            </a:r>
          </a:p>
          <a:p>
            <a:r>
              <a:rPr lang="en-US" b="1" dirty="0" smtClean="0"/>
              <a:t>Static Code Analysis: </a:t>
            </a:r>
            <a:r>
              <a:rPr lang="en-US" dirty="0" smtClean="0"/>
              <a:t>Analysis of source code carried out without execution of that software.</a:t>
            </a:r>
            <a:endParaRPr lang="en-US" b="1" dirty="0"/>
          </a:p>
        </p:txBody>
      </p:sp>
    </p:spTree>
    <p:extLst>
      <p:ext uri="{BB962C8B-B14F-4D97-AF65-F5344CB8AC3E}">
        <p14:creationId xmlns:p14="http://schemas.microsoft.com/office/powerpoint/2010/main" val="338941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b="1" dirty="0" smtClean="0"/>
              <a:t>Tool Support for Testing</a:t>
            </a:r>
            <a:endParaRPr lang="en-US" b="1" dirty="0"/>
          </a:p>
        </p:txBody>
      </p:sp>
      <p:sp>
        <p:nvSpPr>
          <p:cNvPr id="3" name="Content Placeholder 2"/>
          <p:cNvSpPr>
            <a:spLocks noGrp="1"/>
          </p:cNvSpPr>
          <p:nvPr>
            <p:ph idx="1"/>
          </p:nvPr>
        </p:nvSpPr>
        <p:spPr>
          <a:xfrm>
            <a:off x="304800" y="2133600"/>
            <a:ext cx="8458200" cy="4572000"/>
          </a:xfrm>
        </p:spPr>
        <p:txBody>
          <a:bodyPr/>
          <a:lstStyle/>
          <a:p>
            <a:r>
              <a:rPr lang="en-US" dirty="0"/>
              <a:t>A tool is </a:t>
            </a:r>
            <a:r>
              <a:rPr lang="en-US" dirty="0" smtClean="0"/>
              <a:t>any physical </a:t>
            </a:r>
            <a:r>
              <a:rPr lang="en-US" dirty="0"/>
              <a:t>item that can be used to achieve </a:t>
            </a:r>
            <a:r>
              <a:rPr lang="en-US" dirty="0" smtClean="0"/>
              <a:t>a goal, </a:t>
            </a:r>
            <a:r>
              <a:rPr lang="en-US" dirty="0"/>
              <a:t>especially if the item is not consumed in the process</a:t>
            </a:r>
            <a:r>
              <a:rPr lang="en-US" dirty="0" smtClean="0"/>
              <a:t>.</a:t>
            </a:r>
          </a:p>
          <a:p>
            <a:r>
              <a:rPr lang="en-US" dirty="0" smtClean="0"/>
              <a:t>Different tools are: "</a:t>
            </a:r>
            <a:r>
              <a:rPr lang="en-US" dirty="0"/>
              <a:t>instrument", "utensil", </a:t>
            </a:r>
            <a:r>
              <a:rPr lang="en-US" dirty="0" smtClean="0"/>
              <a:t>"</a:t>
            </a:r>
            <a:r>
              <a:rPr lang="en-US" dirty="0"/>
              <a:t>machine", "device," or "apparatus". The set of tools needed to achieve a goal is "equipment". The knowledge of constructing, obtaining and using tools </a:t>
            </a:r>
            <a:r>
              <a:rPr lang="en-US" dirty="0" smtClean="0"/>
              <a:t>is technology.</a:t>
            </a:r>
          </a:p>
        </p:txBody>
      </p:sp>
    </p:spTree>
    <p:extLst>
      <p:ext uri="{BB962C8B-B14F-4D97-AF65-F5344CB8AC3E}">
        <p14:creationId xmlns:p14="http://schemas.microsoft.com/office/powerpoint/2010/main" val="1533590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6.1.4 Tool Support for Static Testing</a:t>
            </a:r>
          </a:p>
        </p:txBody>
      </p:sp>
      <p:sp>
        <p:nvSpPr>
          <p:cNvPr id="3" name="Content Placeholder 2"/>
          <p:cNvSpPr>
            <a:spLocks noGrp="1"/>
          </p:cNvSpPr>
          <p:nvPr>
            <p:ph idx="1"/>
          </p:nvPr>
        </p:nvSpPr>
        <p:spPr/>
        <p:txBody>
          <a:bodyPr/>
          <a:lstStyle/>
          <a:p>
            <a:r>
              <a:rPr lang="en-US" dirty="0" smtClean="0"/>
              <a:t>Calculate metrics such as cyclomatic complexity or nesting levels;</a:t>
            </a:r>
          </a:p>
          <a:p>
            <a:r>
              <a:rPr lang="en-US" dirty="0" smtClean="0"/>
              <a:t>Enforce coding standards,</a:t>
            </a:r>
          </a:p>
          <a:p>
            <a:r>
              <a:rPr lang="en-US" dirty="0" smtClean="0"/>
              <a:t>Analyze structures and dependencies;</a:t>
            </a:r>
          </a:p>
          <a:p>
            <a:r>
              <a:rPr lang="en-US" dirty="0" smtClean="0"/>
              <a:t>Aid in code understanding</a:t>
            </a:r>
          </a:p>
          <a:p>
            <a:r>
              <a:rPr lang="en-US" dirty="0" smtClean="0"/>
              <a:t>Identify anomalies or defects in the code.</a:t>
            </a:r>
            <a:endParaRPr lang="en-US" dirty="0"/>
          </a:p>
        </p:txBody>
      </p:sp>
    </p:spTree>
    <p:extLst>
      <p:ext uri="{BB962C8B-B14F-4D97-AF65-F5344CB8AC3E}">
        <p14:creationId xmlns:p14="http://schemas.microsoft.com/office/powerpoint/2010/main" val="1496071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6.1.4 Tool Support for Static Testing</a:t>
            </a:r>
          </a:p>
        </p:txBody>
      </p:sp>
      <p:sp>
        <p:nvSpPr>
          <p:cNvPr id="3" name="Content Placeholder 2"/>
          <p:cNvSpPr>
            <a:spLocks noGrp="1"/>
          </p:cNvSpPr>
          <p:nvPr>
            <p:ph idx="1"/>
          </p:nvPr>
        </p:nvSpPr>
        <p:spPr/>
        <p:txBody>
          <a:bodyPr/>
          <a:lstStyle/>
          <a:p>
            <a:r>
              <a:rPr lang="en-US" b="1" dirty="0" smtClean="0"/>
              <a:t>Modeling Tools (D): </a:t>
            </a:r>
            <a:r>
              <a:rPr lang="en-US" dirty="0" smtClean="0"/>
              <a:t>A tool that supports the creation, amendment and verification of models of the software or system.</a:t>
            </a:r>
          </a:p>
          <a:p>
            <a:r>
              <a:rPr lang="en-US" dirty="0" smtClean="0"/>
              <a:t>This tool helps to validate models of the system or software. </a:t>
            </a:r>
          </a:p>
          <a:p>
            <a:r>
              <a:rPr lang="en-US" dirty="0" smtClean="0"/>
              <a:t>Checks the consistency</a:t>
            </a:r>
            <a:r>
              <a:rPr lang="en-US" dirty="0"/>
              <a:t/>
            </a:r>
            <a:br>
              <a:rPr lang="en-US" dirty="0"/>
            </a:br>
            <a:endParaRPr lang="en-US" dirty="0"/>
          </a:p>
        </p:txBody>
      </p:sp>
    </p:spTree>
    <p:extLst>
      <p:ext uri="{BB962C8B-B14F-4D97-AF65-F5344CB8AC3E}">
        <p14:creationId xmlns:p14="http://schemas.microsoft.com/office/powerpoint/2010/main" val="2184545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6.1.4 Tool Support for Static Testing</a:t>
            </a:r>
          </a:p>
        </p:txBody>
      </p:sp>
      <p:sp>
        <p:nvSpPr>
          <p:cNvPr id="3" name="Content Placeholder 2"/>
          <p:cNvSpPr>
            <a:spLocks noGrp="1"/>
          </p:cNvSpPr>
          <p:nvPr>
            <p:ph idx="1"/>
          </p:nvPr>
        </p:nvSpPr>
        <p:spPr>
          <a:xfrm>
            <a:off x="381000" y="2133600"/>
            <a:ext cx="8382000" cy="4572000"/>
          </a:xfrm>
        </p:spPr>
        <p:txBody>
          <a:bodyPr/>
          <a:lstStyle/>
          <a:p>
            <a:r>
              <a:rPr lang="en-US" dirty="0" smtClean="0"/>
              <a:t>Identifies inconsistencies and defects within the model;</a:t>
            </a:r>
          </a:p>
          <a:p>
            <a:r>
              <a:rPr lang="en-US" dirty="0" smtClean="0"/>
              <a:t>Helps to identify and prioritize areas of the model for testing;</a:t>
            </a:r>
          </a:p>
          <a:p>
            <a:r>
              <a:rPr lang="en-US" dirty="0" smtClean="0"/>
              <a:t>Predicting system response and behavior under various situations, such as load;</a:t>
            </a:r>
          </a:p>
          <a:p>
            <a:r>
              <a:rPr lang="en-US" dirty="0" smtClean="0"/>
              <a:t>Identify test conditions using modeling language such as UML.</a:t>
            </a:r>
            <a:endParaRPr lang="en-US" dirty="0"/>
          </a:p>
        </p:txBody>
      </p:sp>
    </p:spTree>
    <p:extLst>
      <p:ext uri="{BB962C8B-B14F-4D97-AF65-F5344CB8AC3E}">
        <p14:creationId xmlns:p14="http://schemas.microsoft.com/office/powerpoint/2010/main" val="2985984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382000" cy="1066800"/>
          </a:xfrm>
        </p:spPr>
        <p:txBody>
          <a:bodyPr/>
          <a:lstStyle/>
          <a:p>
            <a:r>
              <a:rPr lang="en-US" dirty="0" smtClean="0"/>
              <a:t>6.1.5 Tool Support for Test Specification </a:t>
            </a:r>
            <a:endParaRPr lang="en-US" dirty="0"/>
          </a:p>
        </p:txBody>
      </p:sp>
      <p:sp>
        <p:nvSpPr>
          <p:cNvPr id="3" name="Content Placeholder 2"/>
          <p:cNvSpPr>
            <a:spLocks noGrp="1"/>
          </p:cNvSpPr>
          <p:nvPr>
            <p:ph idx="1"/>
          </p:nvPr>
        </p:nvSpPr>
        <p:spPr>
          <a:xfrm>
            <a:off x="457200" y="2590800"/>
            <a:ext cx="8153400" cy="4038600"/>
          </a:xfrm>
        </p:spPr>
        <p:txBody>
          <a:bodyPr/>
          <a:lstStyle/>
          <a:p>
            <a:r>
              <a:rPr lang="en-US" b="1" dirty="0" smtClean="0"/>
              <a:t>Test design tool: </a:t>
            </a:r>
            <a:r>
              <a:rPr lang="en-US" dirty="0" smtClean="0"/>
              <a:t>A tool that supports the test design activity by generating test inputs from a specification that may be held in a CASE tool repository, e.g. requirements managements tool, from specified test conditions held in the tool itself, or from code.</a:t>
            </a:r>
            <a:endParaRPr lang="en-US" b="1" dirty="0"/>
          </a:p>
        </p:txBody>
      </p:sp>
    </p:spTree>
    <p:extLst>
      <p:ext uri="{BB962C8B-B14F-4D97-AF65-F5344CB8AC3E}">
        <p14:creationId xmlns:p14="http://schemas.microsoft.com/office/powerpoint/2010/main" val="3253658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382000" cy="838200"/>
          </a:xfrm>
        </p:spPr>
        <p:txBody>
          <a:bodyPr/>
          <a:lstStyle/>
          <a:p>
            <a:r>
              <a:rPr lang="en-US" dirty="0" smtClean="0"/>
              <a:t>6.1.5 Tool Support for Test Specification </a:t>
            </a:r>
            <a:endParaRPr lang="en-US" dirty="0"/>
          </a:p>
        </p:txBody>
      </p:sp>
      <p:sp>
        <p:nvSpPr>
          <p:cNvPr id="3" name="Content Placeholder 2"/>
          <p:cNvSpPr>
            <a:spLocks noGrp="1"/>
          </p:cNvSpPr>
          <p:nvPr>
            <p:ph idx="1"/>
          </p:nvPr>
        </p:nvSpPr>
        <p:spPr>
          <a:xfrm>
            <a:off x="381000" y="2286000"/>
            <a:ext cx="8382000" cy="4343400"/>
          </a:xfrm>
        </p:spPr>
        <p:txBody>
          <a:bodyPr/>
          <a:lstStyle/>
          <a:p>
            <a:r>
              <a:rPr lang="en-US" dirty="0" smtClean="0"/>
              <a:t>Generating test input values from:</a:t>
            </a:r>
          </a:p>
          <a:p>
            <a:r>
              <a:rPr lang="en-US" dirty="0" smtClean="0"/>
              <a:t>Requirements;</a:t>
            </a:r>
          </a:p>
          <a:p>
            <a:r>
              <a:rPr lang="en-US" dirty="0" smtClean="0"/>
              <a:t>Design models (state, data or object);</a:t>
            </a:r>
          </a:p>
          <a:p>
            <a:r>
              <a:rPr lang="en-US" dirty="0" smtClean="0"/>
              <a:t>Code;</a:t>
            </a:r>
          </a:p>
          <a:p>
            <a:r>
              <a:rPr lang="en-US" dirty="0" smtClean="0"/>
              <a:t>Graphical user interfaces;</a:t>
            </a:r>
          </a:p>
          <a:p>
            <a:r>
              <a:rPr lang="en-US" dirty="0" smtClean="0"/>
              <a:t>Test conditions;</a:t>
            </a:r>
          </a:p>
          <a:p>
            <a:r>
              <a:rPr lang="en-US" dirty="0" smtClean="0"/>
              <a:t>Generating expected results</a:t>
            </a:r>
          </a:p>
          <a:p>
            <a:endParaRPr lang="en-US" dirty="0"/>
          </a:p>
        </p:txBody>
      </p:sp>
    </p:spTree>
    <p:extLst>
      <p:ext uri="{BB962C8B-B14F-4D97-AF65-F5344CB8AC3E}">
        <p14:creationId xmlns:p14="http://schemas.microsoft.com/office/powerpoint/2010/main" val="312084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382000" cy="838200"/>
          </a:xfrm>
        </p:spPr>
        <p:txBody>
          <a:bodyPr/>
          <a:lstStyle/>
          <a:p>
            <a:r>
              <a:rPr lang="en-US" dirty="0" smtClean="0"/>
              <a:t>6.1.5 Tool Support for Test Specification </a:t>
            </a:r>
            <a:endParaRPr lang="en-US" dirty="0"/>
          </a:p>
        </p:txBody>
      </p:sp>
      <p:sp>
        <p:nvSpPr>
          <p:cNvPr id="3" name="Content Placeholder 2"/>
          <p:cNvSpPr>
            <a:spLocks noGrp="1"/>
          </p:cNvSpPr>
          <p:nvPr>
            <p:ph idx="1"/>
          </p:nvPr>
        </p:nvSpPr>
        <p:spPr>
          <a:xfrm>
            <a:off x="381000" y="2362200"/>
            <a:ext cx="8382000" cy="4114800"/>
          </a:xfrm>
        </p:spPr>
        <p:txBody>
          <a:bodyPr/>
          <a:lstStyle/>
          <a:p>
            <a:r>
              <a:rPr lang="en-US" b="1" dirty="0" smtClean="0"/>
              <a:t>Test Data Preparation Tool: </a:t>
            </a:r>
            <a:r>
              <a:rPr lang="en-US" dirty="0" smtClean="0"/>
              <a:t>A type of test tool that enables data to be selected from existing databases or created, generated, manipulated and edited for use in testing.</a:t>
            </a:r>
          </a:p>
          <a:p>
            <a:r>
              <a:rPr lang="en-US" dirty="0" smtClean="0"/>
              <a:t>Enables data to be selected from and existing database or created, generated, manipulated and edited for use in tests.</a:t>
            </a:r>
            <a:endParaRPr lang="en-US" dirty="0"/>
          </a:p>
        </p:txBody>
      </p:sp>
    </p:spTree>
    <p:extLst>
      <p:ext uri="{BB962C8B-B14F-4D97-AF65-F5344CB8AC3E}">
        <p14:creationId xmlns:p14="http://schemas.microsoft.com/office/powerpoint/2010/main" val="46338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686800" cy="609600"/>
          </a:xfrm>
        </p:spPr>
        <p:txBody>
          <a:bodyPr/>
          <a:lstStyle/>
          <a:p>
            <a:r>
              <a:rPr lang="en-US" dirty="0" smtClean="0"/>
              <a:t> </a:t>
            </a:r>
            <a:r>
              <a:rPr lang="en-US" dirty="0"/>
              <a:t>6.1.5 Tool Support for Test Specification</a:t>
            </a:r>
          </a:p>
        </p:txBody>
      </p:sp>
      <p:sp>
        <p:nvSpPr>
          <p:cNvPr id="3" name="Content Placeholder 2"/>
          <p:cNvSpPr>
            <a:spLocks noGrp="1"/>
          </p:cNvSpPr>
          <p:nvPr>
            <p:ph idx="1"/>
          </p:nvPr>
        </p:nvSpPr>
        <p:spPr>
          <a:xfrm>
            <a:off x="228600" y="1905000"/>
            <a:ext cx="8534400" cy="4876800"/>
          </a:xfrm>
        </p:spPr>
        <p:txBody>
          <a:bodyPr/>
          <a:lstStyle/>
          <a:p>
            <a:r>
              <a:rPr lang="en-US" dirty="0" smtClean="0"/>
              <a:t>Extract selected data records from files of database;</a:t>
            </a:r>
          </a:p>
          <a:p>
            <a:r>
              <a:rPr lang="en-US" dirty="0" smtClean="0"/>
              <a:t>‘Message’ data records to make them anonymous (data protection);</a:t>
            </a:r>
          </a:p>
          <a:p>
            <a:r>
              <a:rPr lang="en-US" dirty="0" smtClean="0"/>
              <a:t>Enable records to be stored or arranged in different order;</a:t>
            </a:r>
          </a:p>
          <a:p>
            <a:r>
              <a:rPr lang="en-US" dirty="0" smtClean="0"/>
              <a:t>Generate new records;</a:t>
            </a:r>
          </a:p>
          <a:p>
            <a:r>
              <a:rPr lang="en-US" dirty="0" smtClean="0"/>
              <a:t>Construct a large number of similar records from a template</a:t>
            </a:r>
            <a:endParaRPr lang="en-US" dirty="0"/>
          </a:p>
        </p:txBody>
      </p:sp>
    </p:spTree>
    <p:extLst>
      <p:ext uri="{BB962C8B-B14F-4D97-AF65-F5344CB8AC3E}">
        <p14:creationId xmlns:p14="http://schemas.microsoft.com/office/powerpoint/2010/main" val="4115935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6.1.6 Tool Support for Test Execution and Logging </a:t>
            </a:r>
            <a:endParaRPr lang="en-US" dirty="0"/>
          </a:p>
        </p:txBody>
      </p:sp>
      <p:sp>
        <p:nvSpPr>
          <p:cNvPr id="3" name="Content Placeholder 2"/>
          <p:cNvSpPr>
            <a:spLocks noGrp="1"/>
          </p:cNvSpPr>
          <p:nvPr>
            <p:ph idx="1"/>
          </p:nvPr>
        </p:nvSpPr>
        <p:spPr>
          <a:xfrm>
            <a:off x="685800" y="2819400"/>
            <a:ext cx="7772400" cy="3657600"/>
          </a:xfrm>
        </p:spPr>
        <p:txBody>
          <a:bodyPr/>
          <a:lstStyle/>
          <a:p>
            <a:r>
              <a:rPr lang="en-US" b="1" dirty="0" smtClean="0"/>
              <a:t>Test Execution Tool: </a:t>
            </a:r>
            <a:r>
              <a:rPr lang="en-US" dirty="0" smtClean="0"/>
              <a:t>A type of test tool that is able to execute other software using an automate test script, e.g. capture/playback.</a:t>
            </a:r>
          </a:p>
        </p:txBody>
      </p:sp>
    </p:spTree>
    <p:extLst>
      <p:ext uri="{BB962C8B-B14F-4D97-AF65-F5344CB8AC3E}">
        <p14:creationId xmlns:p14="http://schemas.microsoft.com/office/powerpoint/2010/main" val="1790052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4038600"/>
          </a:xfrm>
        </p:spPr>
        <p:txBody>
          <a:bodyPr/>
          <a:lstStyle/>
          <a:p>
            <a:r>
              <a:rPr lang="en-US" b="1" dirty="0" smtClean="0"/>
              <a:t>Capture/Playback </a:t>
            </a:r>
            <a:r>
              <a:rPr lang="en-US" b="1" dirty="0"/>
              <a:t>Tool: </a:t>
            </a:r>
            <a:r>
              <a:rPr lang="en-US" dirty="0"/>
              <a:t>A type of test execution tool where inputs are recorded during manual testing in order to generated automated </a:t>
            </a:r>
            <a:r>
              <a:rPr lang="en-US" dirty="0" smtClean="0"/>
              <a:t>test scripts that can be executed later (i.e. replayed). These tools are often used to support automated regression testing. </a:t>
            </a:r>
            <a:endParaRPr lang="en-US" b="1" dirty="0"/>
          </a:p>
          <a:p>
            <a:endParaRPr lang="en-US" dirty="0"/>
          </a:p>
        </p:txBody>
      </p:sp>
    </p:spTree>
    <p:extLst>
      <p:ext uri="{BB962C8B-B14F-4D97-AF65-F5344CB8AC3E}">
        <p14:creationId xmlns:p14="http://schemas.microsoft.com/office/powerpoint/2010/main" val="952540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819400"/>
            <a:ext cx="7772400" cy="3657600"/>
          </a:xfrm>
        </p:spPr>
        <p:txBody>
          <a:bodyPr/>
          <a:lstStyle/>
          <a:p>
            <a:r>
              <a:rPr lang="en-US" dirty="0" smtClean="0"/>
              <a:t>Test execution tools use a scripting language to drive the tool. </a:t>
            </a:r>
          </a:p>
          <a:p>
            <a:r>
              <a:rPr lang="en-US" dirty="0" smtClean="0"/>
              <a:t>It is difficult to maintain the capture script because:</a:t>
            </a:r>
          </a:p>
          <a:p>
            <a:r>
              <a:rPr lang="en-US" dirty="0" smtClean="0"/>
              <a:t>It is closely tied to the flow and interface presented by the GUI.</a:t>
            </a:r>
            <a:endParaRPr lang="en-US" dirty="0"/>
          </a:p>
        </p:txBody>
      </p:sp>
    </p:spTree>
    <p:extLst>
      <p:ext uri="{BB962C8B-B14F-4D97-AF65-F5344CB8AC3E}">
        <p14:creationId xmlns:p14="http://schemas.microsoft.com/office/powerpoint/2010/main" val="21822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b="1" dirty="0" smtClean="0"/>
              <a:t>6.1 Types of Test Tool</a:t>
            </a:r>
            <a:endParaRPr lang="en-US" dirty="0"/>
          </a:p>
        </p:txBody>
      </p:sp>
      <p:sp>
        <p:nvSpPr>
          <p:cNvPr id="3" name="Content Placeholder 2"/>
          <p:cNvSpPr>
            <a:spLocks noGrp="1"/>
          </p:cNvSpPr>
          <p:nvPr>
            <p:ph idx="1"/>
          </p:nvPr>
        </p:nvSpPr>
        <p:spPr>
          <a:xfrm>
            <a:off x="685800" y="2362200"/>
            <a:ext cx="7772400" cy="4191000"/>
          </a:xfrm>
        </p:spPr>
        <p:txBody>
          <a:bodyPr/>
          <a:lstStyle/>
          <a:p>
            <a:r>
              <a:rPr lang="en-US" dirty="0" smtClean="0"/>
              <a:t>Types of test tools used in software testing are:</a:t>
            </a:r>
          </a:p>
          <a:p>
            <a:r>
              <a:rPr lang="en-US" dirty="0" smtClean="0"/>
              <a:t>Test execution tools,</a:t>
            </a:r>
          </a:p>
          <a:p>
            <a:r>
              <a:rPr lang="en-US" dirty="0" smtClean="0"/>
              <a:t>Performance testing tools,</a:t>
            </a:r>
          </a:p>
          <a:p>
            <a:r>
              <a:rPr lang="en-US" dirty="0" smtClean="0"/>
              <a:t>Static analysis tools,</a:t>
            </a:r>
          </a:p>
          <a:p>
            <a:r>
              <a:rPr lang="en-US" dirty="0" smtClean="0"/>
              <a:t>Test management tools,</a:t>
            </a:r>
          </a:p>
          <a:p>
            <a:r>
              <a:rPr lang="en-US" dirty="0" smtClean="0"/>
              <a:t>Capture/playback tools,</a:t>
            </a:r>
            <a:endParaRPr lang="en-US" dirty="0"/>
          </a:p>
        </p:txBody>
      </p:sp>
    </p:spTree>
    <p:extLst>
      <p:ext uri="{BB962C8B-B14F-4D97-AF65-F5344CB8AC3E}">
        <p14:creationId xmlns:p14="http://schemas.microsoft.com/office/powerpoint/2010/main" val="440458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It may rely on the circumstances, state and context of the system at the time the script was recorded. </a:t>
            </a:r>
          </a:p>
          <a:p>
            <a:r>
              <a:rPr lang="en-US" dirty="0" smtClean="0"/>
              <a:t>The test input information is ‘hard-coded’, i.e. it is embedded in the individual script for each test.</a:t>
            </a:r>
            <a:endParaRPr lang="en-US" dirty="0"/>
          </a:p>
        </p:txBody>
      </p:sp>
    </p:spTree>
    <p:extLst>
      <p:ext uri="{BB962C8B-B14F-4D97-AF65-F5344CB8AC3E}">
        <p14:creationId xmlns:p14="http://schemas.microsoft.com/office/powerpoint/2010/main" val="1882504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6.1.6 Tool Support for Test Execution and Logging </a:t>
            </a:r>
          </a:p>
        </p:txBody>
      </p:sp>
      <p:sp>
        <p:nvSpPr>
          <p:cNvPr id="3" name="Content Placeholder 2"/>
          <p:cNvSpPr>
            <a:spLocks noGrp="1"/>
          </p:cNvSpPr>
          <p:nvPr>
            <p:ph idx="1"/>
          </p:nvPr>
        </p:nvSpPr>
        <p:spPr>
          <a:xfrm>
            <a:off x="304800" y="2514600"/>
            <a:ext cx="8305800" cy="4191000"/>
          </a:xfrm>
        </p:spPr>
        <p:txBody>
          <a:bodyPr/>
          <a:lstStyle/>
          <a:p>
            <a:r>
              <a:rPr lang="en-US" dirty="0" smtClean="0"/>
              <a:t>Capturing (recording) test inputs while inputs tests are executed manually;</a:t>
            </a:r>
          </a:p>
          <a:p>
            <a:r>
              <a:rPr lang="en-US" dirty="0" smtClean="0"/>
              <a:t>Storing and expected result in the form of a screen or object to compare to, the next time the test is run;</a:t>
            </a:r>
          </a:p>
          <a:p>
            <a:r>
              <a:rPr lang="en-US" dirty="0" smtClean="0"/>
              <a:t>Executing tests from stored scripts and optionally data files accessed by  the script</a:t>
            </a:r>
          </a:p>
          <a:p>
            <a:pPr marL="0" indent="0">
              <a:buNone/>
            </a:pPr>
            <a:endParaRPr lang="en-US" dirty="0"/>
          </a:p>
        </p:txBody>
      </p:sp>
    </p:spTree>
    <p:extLst>
      <p:ext uri="{BB962C8B-B14F-4D97-AF65-F5344CB8AC3E}">
        <p14:creationId xmlns:p14="http://schemas.microsoft.com/office/powerpoint/2010/main" val="2615390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dirty="0"/>
              <a:t>6.1.6 Tool Support for Test Execution and Logging </a:t>
            </a:r>
          </a:p>
        </p:txBody>
      </p:sp>
      <p:sp>
        <p:nvSpPr>
          <p:cNvPr id="3" name="Content Placeholder 2"/>
          <p:cNvSpPr>
            <a:spLocks noGrp="1"/>
          </p:cNvSpPr>
          <p:nvPr>
            <p:ph idx="1"/>
          </p:nvPr>
        </p:nvSpPr>
        <p:spPr>
          <a:xfrm>
            <a:off x="685800" y="2590800"/>
            <a:ext cx="7772400" cy="3886200"/>
          </a:xfrm>
        </p:spPr>
        <p:txBody>
          <a:bodyPr/>
          <a:lstStyle/>
          <a:p>
            <a:r>
              <a:rPr lang="en-US" dirty="0" smtClean="0"/>
              <a:t>Dynamic comparison (while the test is running) of screens, elements, links controls, objects and values;</a:t>
            </a:r>
          </a:p>
          <a:p>
            <a:r>
              <a:rPr lang="en-US" dirty="0" smtClean="0"/>
              <a:t>Ability to initiate post-execution comparison;</a:t>
            </a:r>
          </a:p>
          <a:p>
            <a:r>
              <a:rPr lang="en-US" dirty="0" smtClean="0"/>
              <a:t>Logging results (pass/fail)</a:t>
            </a:r>
          </a:p>
          <a:p>
            <a:r>
              <a:rPr lang="en-US" dirty="0" smtClean="0"/>
              <a:t>Masking of filtering</a:t>
            </a:r>
          </a:p>
          <a:p>
            <a:endParaRPr lang="en-US" dirty="0"/>
          </a:p>
        </p:txBody>
      </p:sp>
    </p:spTree>
    <p:extLst>
      <p:ext uri="{BB962C8B-B14F-4D97-AF65-F5344CB8AC3E}">
        <p14:creationId xmlns:p14="http://schemas.microsoft.com/office/powerpoint/2010/main" val="3900179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4114800"/>
          </a:xfrm>
        </p:spPr>
        <p:txBody>
          <a:bodyPr/>
          <a:lstStyle/>
          <a:p>
            <a:r>
              <a:rPr lang="en-US" dirty="0" smtClean="0"/>
              <a:t>Measuring timings for tests;</a:t>
            </a:r>
          </a:p>
          <a:p>
            <a:r>
              <a:rPr lang="en-US" dirty="0" smtClean="0"/>
              <a:t>Synchronizing inputs with the application under test, e.g. wait until the application is ready to accept the next input, or insert a fixed delay to represent human interaction speed;</a:t>
            </a:r>
          </a:p>
          <a:p>
            <a:r>
              <a:rPr lang="en-US" dirty="0" smtClean="0"/>
              <a:t>Sending summary results to a test management tool.</a:t>
            </a:r>
            <a:endParaRPr lang="en-US" dirty="0"/>
          </a:p>
        </p:txBody>
      </p:sp>
    </p:spTree>
    <p:extLst>
      <p:ext uri="{BB962C8B-B14F-4D97-AF65-F5344CB8AC3E}">
        <p14:creationId xmlns:p14="http://schemas.microsoft.com/office/powerpoint/2010/main" val="2052050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b="1" dirty="0" smtClean="0"/>
              <a:t>Test harness/unit test framework tools (D):</a:t>
            </a:r>
          </a:p>
          <a:p>
            <a:r>
              <a:rPr lang="en-US" dirty="0" smtClean="0"/>
              <a:t>A test harness provides stubs and drivers, which are small programs that interact with the software under test.</a:t>
            </a:r>
            <a:endParaRPr lang="en-US" dirty="0"/>
          </a:p>
        </p:txBody>
      </p:sp>
    </p:spTree>
    <p:extLst>
      <p:ext uri="{BB962C8B-B14F-4D97-AF65-F5344CB8AC3E}">
        <p14:creationId xmlns:p14="http://schemas.microsoft.com/office/powerpoint/2010/main" val="2855497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4038600"/>
          </a:xfrm>
        </p:spPr>
        <p:txBody>
          <a:bodyPr/>
          <a:lstStyle/>
          <a:p>
            <a:r>
              <a:rPr lang="en-US" b="1" dirty="0" smtClean="0"/>
              <a:t>Unit test framework tool: </a:t>
            </a:r>
            <a:r>
              <a:rPr lang="en-US" dirty="0" smtClean="0"/>
              <a:t>A tool that provides an environment for unit or component testing in which a component can be tested in isolation or with suitable stubs and divers. It also provides other support for the developer, such as debugging capabilities. </a:t>
            </a:r>
            <a:endParaRPr lang="en-US" b="1" dirty="0"/>
          </a:p>
        </p:txBody>
      </p:sp>
    </p:spTree>
    <p:extLst>
      <p:ext uri="{BB962C8B-B14F-4D97-AF65-F5344CB8AC3E}">
        <p14:creationId xmlns:p14="http://schemas.microsoft.com/office/powerpoint/2010/main" val="3110763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Supplying inputs to the software being tested;</a:t>
            </a:r>
          </a:p>
          <a:p>
            <a:r>
              <a:rPr lang="en-US" dirty="0" smtClean="0"/>
              <a:t>Receiving outputs generated by the software being tested;</a:t>
            </a:r>
          </a:p>
          <a:p>
            <a:r>
              <a:rPr lang="en-US" dirty="0" smtClean="0"/>
              <a:t>Executing a set of tests within the framework or using the test harness;</a:t>
            </a:r>
          </a:p>
          <a:p>
            <a:r>
              <a:rPr lang="en-US" dirty="0" smtClean="0"/>
              <a:t>Recording the pass/fail</a:t>
            </a:r>
            <a:endParaRPr lang="en-US" dirty="0"/>
          </a:p>
        </p:txBody>
      </p:sp>
    </p:spTree>
    <p:extLst>
      <p:ext uri="{BB962C8B-B14F-4D97-AF65-F5344CB8AC3E}">
        <p14:creationId xmlns:p14="http://schemas.microsoft.com/office/powerpoint/2010/main" val="2762902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Storing tests</a:t>
            </a:r>
          </a:p>
          <a:p>
            <a:r>
              <a:rPr lang="en-US" dirty="0" smtClean="0"/>
              <a:t>Support for debugging</a:t>
            </a:r>
          </a:p>
          <a:p>
            <a:r>
              <a:rPr lang="en-US" dirty="0" smtClean="0"/>
              <a:t>Coverage measurement at code level</a:t>
            </a:r>
            <a:endParaRPr lang="en-US" dirty="0"/>
          </a:p>
        </p:txBody>
      </p:sp>
    </p:spTree>
    <p:extLst>
      <p:ext uri="{BB962C8B-B14F-4D97-AF65-F5344CB8AC3E}">
        <p14:creationId xmlns:p14="http://schemas.microsoft.com/office/powerpoint/2010/main" val="1468716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b="1" dirty="0" smtClean="0"/>
              <a:t>Test comparators: </a:t>
            </a:r>
            <a:r>
              <a:rPr lang="en-US" dirty="0" smtClean="0"/>
              <a:t>A test tool to perform automated test comparison of actual results with expected results.</a:t>
            </a:r>
          </a:p>
          <a:p>
            <a:r>
              <a:rPr lang="en-US" dirty="0" smtClean="0"/>
              <a:t>A test comparator helps automated aspects of that comparison.                  (stand-alone tool)</a:t>
            </a:r>
            <a:endParaRPr lang="en-US" dirty="0"/>
          </a:p>
        </p:txBody>
      </p:sp>
    </p:spTree>
    <p:extLst>
      <p:ext uri="{BB962C8B-B14F-4D97-AF65-F5344CB8AC3E}">
        <p14:creationId xmlns:p14="http://schemas.microsoft.com/office/powerpoint/2010/main" val="3139792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962400"/>
          </a:xfrm>
        </p:spPr>
        <p:txBody>
          <a:bodyPr/>
          <a:lstStyle/>
          <a:p>
            <a:r>
              <a:rPr lang="en-US" b="1" dirty="0" smtClean="0"/>
              <a:t>Test comparison: </a:t>
            </a:r>
            <a:r>
              <a:rPr lang="en-US" dirty="0" smtClean="0"/>
              <a:t>The process of identifying differences between the actual results produced by the component or system under test and the expected results for a test. Test comparison can be performed during test execution (dynamic comparison) or after test execution. (batch run)</a:t>
            </a:r>
            <a:endParaRPr lang="en-US" b="1" dirty="0"/>
          </a:p>
        </p:txBody>
      </p:sp>
    </p:spTree>
    <p:extLst>
      <p:ext uri="{BB962C8B-B14F-4D97-AF65-F5344CB8AC3E}">
        <p14:creationId xmlns:p14="http://schemas.microsoft.com/office/powerpoint/2010/main" val="24497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b="1" dirty="0"/>
              <a:t>6.1 Types of Test Tool</a:t>
            </a:r>
            <a:endParaRPr lang="en-US" dirty="0"/>
          </a:p>
        </p:txBody>
      </p:sp>
      <p:sp>
        <p:nvSpPr>
          <p:cNvPr id="3" name="Content Placeholder 2"/>
          <p:cNvSpPr>
            <a:spLocks noGrp="1"/>
          </p:cNvSpPr>
          <p:nvPr>
            <p:ph idx="1"/>
          </p:nvPr>
        </p:nvSpPr>
        <p:spPr>
          <a:xfrm>
            <a:off x="685800" y="2362200"/>
            <a:ext cx="7772400" cy="4114800"/>
          </a:xfrm>
        </p:spPr>
        <p:txBody>
          <a:bodyPr/>
          <a:lstStyle/>
          <a:p>
            <a:r>
              <a:rPr lang="en-US" dirty="0" smtClean="0"/>
              <a:t>Configuration management tools,</a:t>
            </a:r>
          </a:p>
          <a:p>
            <a:r>
              <a:rPr lang="en-US" dirty="0" smtClean="0"/>
              <a:t>Coverage tools,</a:t>
            </a:r>
          </a:p>
          <a:p>
            <a:r>
              <a:rPr lang="en-US" dirty="0" smtClean="0"/>
              <a:t>Debugging tools,</a:t>
            </a:r>
          </a:p>
          <a:p>
            <a:r>
              <a:rPr lang="en-US" dirty="0" smtClean="0"/>
              <a:t>Dynamic analysis tools,</a:t>
            </a:r>
          </a:p>
          <a:p>
            <a:r>
              <a:rPr lang="en-US" dirty="0" smtClean="0"/>
              <a:t>Incident management tools,</a:t>
            </a:r>
          </a:p>
          <a:p>
            <a:r>
              <a:rPr lang="en-US" dirty="0" smtClean="0"/>
              <a:t>Load testing tools,</a:t>
            </a:r>
          </a:p>
          <a:p>
            <a:r>
              <a:rPr lang="en-US" dirty="0" smtClean="0"/>
              <a:t>Modelling tools, </a:t>
            </a:r>
          </a:p>
          <a:p>
            <a:endParaRPr lang="en-US" dirty="0"/>
          </a:p>
        </p:txBody>
      </p:sp>
    </p:spTree>
    <p:extLst>
      <p:ext uri="{BB962C8B-B14F-4D97-AF65-F5344CB8AC3E}">
        <p14:creationId xmlns:p14="http://schemas.microsoft.com/office/powerpoint/2010/main" val="2125667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Dynamic comparison of transient events that occur during test execution;</a:t>
            </a:r>
          </a:p>
          <a:p>
            <a:r>
              <a:rPr lang="en-US" dirty="0" smtClean="0"/>
              <a:t>Post-execution comparison of stored data, e.g. in files or databases;</a:t>
            </a:r>
          </a:p>
          <a:p>
            <a:r>
              <a:rPr lang="en-US" dirty="0" smtClean="0"/>
              <a:t>Masking or filtering of subsets of actual and expected results.</a:t>
            </a:r>
            <a:endParaRPr lang="en-US" dirty="0"/>
          </a:p>
        </p:txBody>
      </p:sp>
    </p:spTree>
    <p:extLst>
      <p:ext uri="{BB962C8B-B14F-4D97-AF65-F5344CB8AC3E}">
        <p14:creationId xmlns:p14="http://schemas.microsoft.com/office/powerpoint/2010/main" val="2698289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6.1.6 Tool Support for Test Execution and Logging </a:t>
            </a:r>
          </a:p>
        </p:txBody>
      </p:sp>
      <p:sp>
        <p:nvSpPr>
          <p:cNvPr id="3" name="Content Placeholder 2"/>
          <p:cNvSpPr>
            <a:spLocks noGrp="1"/>
          </p:cNvSpPr>
          <p:nvPr>
            <p:ph idx="1"/>
          </p:nvPr>
        </p:nvSpPr>
        <p:spPr>
          <a:xfrm>
            <a:off x="381000" y="2667000"/>
            <a:ext cx="8305800" cy="4114800"/>
          </a:xfrm>
        </p:spPr>
        <p:txBody>
          <a:bodyPr/>
          <a:lstStyle/>
          <a:p>
            <a:r>
              <a:rPr lang="en-US" b="1" dirty="0" smtClean="0"/>
              <a:t>Coverage measurement tools (D):</a:t>
            </a:r>
          </a:p>
          <a:p>
            <a:r>
              <a:rPr lang="en-US" dirty="0" smtClean="0"/>
              <a:t>A tool that provides objective measures of what structural elements, e.g. statements, branches have been exercised by a test suite.</a:t>
            </a:r>
          </a:p>
          <a:p>
            <a:r>
              <a:rPr lang="en-US" dirty="0" smtClean="0"/>
              <a:t>A coverage tool first identifies the elements or coverage items that can be counted. </a:t>
            </a:r>
            <a:endParaRPr lang="en-US" dirty="0"/>
          </a:p>
        </p:txBody>
      </p:sp>
    </p:spTree>
    <p:extLst>
      <p:ext uri="{BB962C8B-B14F-4D97-AF65-F5344CB8AC3E}">
        <p14:creationId xmlns:p14="http://schemas.microsoft.com/office/powerpoint/2010/main" val="3208061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Identifying coverage items</a:t>
            </a:r>
          </a:p>
          <a:p>
            <a:r>
              <a:rPr lang="en-US" dirty="0" smtClean="0"/>
              <a:t>Calculating the percentage of coverage items that were exercised by a suite of tests;</a:t>
            </a:r>
          </a:p>
          <a:p>
            <a:r>
              <a:rPr lang="en-US" dirty="0" smtClean="0"/>
              <a:t>Reporting coverage items that have not been exercised as yet;</a:t>
            </a:r>
          </a:p>
        </p:txBody>
      </p:sp>
    </p:spTree>
    <p:extLst>
      <p:ext uri="{BB962C8B-B14F-4D97-AF65-F5344CB8AC3E}">
        <p14:creationId xmlns:p14="http://schemas.microsoft.com/office/powerpoint/2010/main" val="2808742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457200" y="2667000"/>
            <a:ext cx="8305800" cy="4114800"/>
          </a:xfrm>
        </p:spPr>
        <p:txBody>
          <a:bodyPr/>
          <a:lstStyle/>
          <a:p>
            <a:r>
              <a:rPr lang="en-US" dirty="0"/>
              <a:t>Identifying test inputs to exercise as yet uncovered items ( test design tool functionality</a:t>
            </a:r>
            <a:r>
              <a:rPr lang="en-US" dirty="0" smtClean="0"/>
              <a:t>);</a:t>
            </a:r>
          </a:p>
          <a:p>
            <a:r>
              <a:rPr lang="en-US" dirty="0" smtClean="0"/>
              <a:t>Generating stubs and drivers (if part of a unit test framework)</a:t>
            </a:r>
          </a:p>
          <a:p>
            <a:r>
              <a:rPr lang="en-US" dirty="0" smtClean="0"/>
              <a:t>The coverage tools only measure the coverage of the items that they can identify. </a:t>
            </a:r>
            <a:endParaRPr lang="en-US" dirty="0"/>
          </a:p>
        </p:txBody>
      </p:sp>
    </p:spTree>
    <p:extLst>
      <p:ext uri="{BB962C8B-B14F-4D97-AF65-F5344CB8AC3E}">
        <p14:creationId xmlns:p14="http://schemas.microsoft.com/office/powerpoint/2010/main" val="3087088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4038600"/>
          </a:xfrm>
        </p:spPr>
        <p:txBody>
          <a:bodyPr/>
          <a:lstStyle/>
          <a:p>
            <a:r>
              <a:rPr lang="en-US" b="1" dirty="0" smtClean="0"/>
              <a:t>Security testing tool: </a:t>
            </a:r>
            <a:r>
              <a:rPr lang="en-US" dirty="0" smtClean="0"/>
              <a:t>A tool that provides support for testing security characteristics and vulnerabilities. </a:t>
            </a:r>
          </a:p>
          <a:p>
            <a:r>
              <a:rPr lang="en-US" b="1" dirty="0" smtClean="0"/>
              <a:t>Security: </a:t>
            </a:r>
            <a:r>
              <a:rPr lang="en-US" dirty="0" smtClean="0"/>
              <a:t>Attributes of software products that bear on its ability to prevent unauthorized access, whether accidental or deliberate, to programs and data.</a:t>
            </a:r>
            <a:endParaRPr lang="en-US" b="1" dirty="0"/>
          </a:p>
        </p:txBody>
      </p:sp>
    </p:spTree>
    <p:extLst>
      <p:ext uri="{BB962C8B-B14F-4D97-AF65-F5344CB8AC3E}">
        <p14:creationId xmlns:p14="http://schemas.microsoft.com/office/powerpoint/2010/main" val="1443044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b="1" dirty="0" smtClean="0"/>
              <a:t>Security tool: </a:t>
            </a:r>
            <a:r>
              <a:rPr lang="en-US" dirty="0" smtClean="0"/>
              <a:t>A tool that supports operational security.</a:t>
            </a:r>
          </a:p>
          <a:p>
            <a:r>
              <a:rPr lang="en-US" dirty="0" smtClean="0"/>
              <a:t>Security testing tool can be used to test security by trying to break into a system, whether or not its protected by a security tool. </a:t>
            </a:r>
          </a:p>
          <a:p>
            <a:r>
              <a:rPr lang="en-US" dirty="0" smtClean="0"/>
              <a:t>Identifying viruses;</a:t>
            </a:r>
            <a:endParaRPr lang="en-US" dirty="0"/>
          </a:p>
        </p:txBody>
      </p:sp>
    </p:spTree>
    <p:extLst>
      <p:ext uri="{BB962C8B-B14F-4D97-AF65-F5344CB8AC3E}">
        <p14:creationId xmlns:p14="http://schemas.microsoft.com/office/powerpoint/2010/main" val="36099650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Detecting intrusions such as denial of service attacks;</a:t>
            </a:r>
          </a:p>
          <a:p>
            <a:r>
              <a:rPr lang="en-US" dirty="0" smtClean="0"/>
              <a:t>Simulating various types of external attacks;</a:t>
            </a:r>
          </a:p>
          <a:p>
            <a:r>
              <a:rPr lang="en-US" dirty="0" smtClean="0"/>
              <a:t>Probing for open ports to other externally visible points of attack;</a:t>
            </a:r>
          </a:p>
        </p:txBody>
      </p:sp>
    </p:spTree>
    <p:extLst>
      <p:ext uri="{BB962C8B-B14F-4D97-AF65-F5344CB8AC3E}">
        <p14:creationId xmlns:p14="http://schemas.microsoft.com/office/powerpoint/2010/main" val="3396116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6.1.6 Tool Support for Test Execution and Logging </a:t>
            </a:r>
          </a:p>
        </p:txBody>
      </p:sp>
      <p:sp>
        <p:nvSpPr>
          <p:cNvPr id="3" name="Content Placeholder 2"/>
          <p:cNvSpPr>
            <a:spLocks noGrp="1"/>
          </p:cNvSpPr>
          <p:nvPr>
            <p:ph idx="1"/>
          </p:nvPr>
        </p:nvSpPr>
        <p:spPr>
          <a:xfrm>
            <a:off x="685800" y="2667000"/>
            <a:ext cx="7772400" cy="3810000"/>
          </a:xfrm>
        </p:spPr>
        <p:txBody>
          <a:bodyPr/>
          <a:lstStyle/>
          <a:p>
            <a:r>
              <a:rPr lang="en-US" dirty="0" smtClean="0"/>
              <a:t>Identifying weaknesses in password files and passwords;</a:t>
            </a:r>
          </a:p>
          <a:p>
            <a:r>
              <a:rPr lang="en-US" dirty="0" smtClean="0"/>
              <a:t>Security checks during operation, e.g. for checking integrity of files, and intrusion detection, e.g. checking results of test attacks.</a:t>
            </a:r>
            <a:endParaRPr lang="en-US" dirty="0"/>
          </a:p>
        </p:txBody>
      </p:sp>
    </p:spTree>
    <p:extLst>
      <p:ext uri="{BB962C8B-B14F-4D97-AF65-F5344CB8AC3E}">
        <p14:creationId xmlns:p14="http://schemas.microsoft.com/office/powerpoint/2010/main" val="1750931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6.1.7 Tool support for performance and monitoring</a:t>
            </a:r>
            <a:endParaRPr lang="en-US" dirty="0"/>
          </a:p>
        </p:txBody>
      </p:sp>
      <p:sp>
        <p:nvSpPr>
          <p:cNvPr id="3" name="Content Placeholder 2"/>
          <p:cNvSpPr>
            <a:spLocks noGrp="1"/>
          </p:cNvSpPr>
          <p:nvPr>
            <p:ph idx="1"/>
          </p:nvPr>
        </p:nvSpPr>
        <p:spPr>
          <a:xfrm>
            <a:off x="685800" y="2667000"/>
            <a:ext cx="7772400" cy="4038600"/>
          </a:xfrm>
        </p:spPr>
        <p:txBody>
          <a:bodyPr/>
          <a:lstStyle/>
          <a:p>
            <a:r>
              <a:rPr lang="en-US" b="1" dirty="0" smtClean="0"/>
              <a:t>Dynamic analysis tool: </a:t>
            </a:r>
            <a:r>
              <a:rPr lang="en-US" dirty="0" smtClean="0"/>
              <a:t>A tool that provides run-time information on the state of the software code. These tools are most commonly used to identify unassigned pointers, check, pointer arithmetic and to monitor the allocation, use and del-allocation of memory and to flag memory leaks.</a:t>
            </a:r>
            <a:endParaRPr lang="en-US" b="1" dirty="0"/>
          </a:p>
        </p:txBody>
      </p:sp>
    </p:spTree>
    <p:extLst>
      <p:ext uri="{BB962C8B-B14F-4D97-AF65-F5344CB8AC3E}">
        <p14:creationId xmlns:p14="http://schemas.microsoft.com/office/powerpoint/2010/main" val="4263446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3810000"/>
          </a:xfrm>
        </p:spPr>
        <p:txBody>
          <a:bodyPr/>
          <a:lstStyle/>
          <a:p>
            <a:r>
              <a:rPr lang="en-US" dirty="0" smtClean="0"/>
              <a:t>Detecting memory leaks;</a:t>
            </a:r>
          </a:p>
          <a:p>
            <a:r>
              <a:rPr lang="en-US" dirty="0" smtClean="0"/>
              <a:t>Identifying pointer arithmetic errors such as null pointers;</a:t>
            </a:r>
          </a:p>
          <a:p>
            <a:r>
              <a:rPr lang="en-US" dirty="0" smtClean="0"/>
              <a:t>Identifying time dependencies.</a:t>
            </a:r>
          </a:p>
          <a:p>
            <a:r>
              <a:rPr lang="en-US" dirty="0" smtClean="0"/>
              <a:t>It helps find dead links.</a:t>
            </a:r>
            <a:endParaRPr lang="en-US" dirty="0"/>
          </a:p>
        </p:txBody>
      </p:sp>
    </p:spTree>
    <p:extLst>
      <p:ext uri="{BB962C8B-B14F-4D97-AF65-F5344CB8AC3E}">
        <p14:creationId xmlns:p14="http://schemas.microsoft.com/office/powerpoint/2010/main" val="218741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b="1" dirty="0"/>
              <a:t>6.1 Types of Test Tool</a:t>
            </a:r>
            <a:endParaRPr lang="en-US" dirty="0"/>
          </a:p>
        </p:txBody>
      </p:sp>
      <p:sp>
        <p:nvSpPr>
          <p:cNvPr id="3" name="Content Placeholder 2"/>
          <p:cNvSpPr>
            <a:spLocks noGrp="1"/>
          </p:cNvSpPr>
          <p:nvPr>
            <p:ph idx="1"/>
          </p:nvPr>
        </p:nvSpPr>
        <p:spPr>
          <a:xfrm>
            <a:off x="685800" y="2362200"/>
            <a:ext cx="7772400" cy="4114800"/>
          </a:xfrm>
        </p:spPr>
        <p:txBody>
          <a:bodyPr/>
          <a:lstStyle/>
          <a:p>
            <a:r>
              <a:rPr lang="en-US" dirty="0" smtClean="0"/>
              <a:t>Monitoring tools,</a:t>
            </a:r>
          </a:p>
          <a:p>
            <a:r>
              <a:rPr lang="en-US" dirty="0" smtClean="0"/>
              <a:t>Probe effect,</a:t>
            </a:r>
          </a:p>
          <a:p>
            <a:r>
              <a:rPr lang="en-US" dirty="0" smtClean="0"/>
              <a:t>Requirement management tools,</a:t>
            </a:r>
          </a:p>
          <a:p>
            <a:r>
              <a:rPr lang="en-US" dirty="0" smtClean="0"/>
              <a:t>Review tools,</a:t>
            </a:r>
          </a:p>
          <a:p>
            <a:r>
              <a:rPr lang="en-US" dirty="0" smtClean="0"/>
              <a:t>Security testing tools,</a:t>
            </a:r>
          </a:p>
          <a:p>
            <a:r>
              <a:rPr lang="en-US" dirty="0" smtClean="0"/>
              <a:t>Security tools,</a:t>
            </a:r>
          </a:p>
          <a:p>
            <a:r>
              <a:rPr lang="en-US" dirty="0" smtClean="0"/>
              <a:t>Static code analysis,</a:t>
            </a:r>
          </a:p>
        </p:txBody>
      </p:sp>
    </p:spTree>
    <p:extLst>
      <p:ext uri="{BB962C8B-B14F-4D97-AF65-F5344CB8AC3E}">
        <p14:creationId xmlns:p14="http://schemas.microsoft.com/office/powerpoint/2010/main" val="1491904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3962400"/>
          </a:xfrm>
        </p:spPr>
        <p:txBody>
          <a:bodyPr/>
          <a:lstStyle/>
          <a:p>
            <a:r>
              <a:rPr lang="en-US" b="1" dirty="0" smtClean="0"/>
              <a:t>Performance-testing, load-testing and stress-testing tools: </a:t>
            </a:r>
            <a:r>
              <a:rPr lang="en-US" dirty="0" smtClean="0"/>
              <a:t>A tool to support performance testing that usually has two main facilities load generation and test transaction measurement. Load generation can simulate either multiple users or high volumes of input data.  </a:t>
            </a:r>
            <a:endParaRPr lang="en-US" b="1" dirty="0"/>
          </a:p>
        </p:txBody>
      </p:sp>
    </p:spTree>
    <p:extLst>
      <p:ext uri="{BB962C8B-B14F-4D97-AF65-F5344CB8AC3E}">
        <p14:creationId xmlns:p14="http://schemas.microsoft.com/office/powerpoint/2010/main" val="1230113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3810000"/>
          </a:xfrm>
        </p:spPr>
        <p:txBody>
          <a:bodyPr/>
          <a:lstStyle/>
          <a:p>
            <a:r>
              <a:rPr lang="en-US" dirty="0" smtClean="0"/>
              <a:t>During execution, response time measurements are taken from selected transactions and these are logged. Performance testing tools normally provide reports based on test logs and graphs of load against response times. </a:t>
            </a:r>
            <a:endParaRPr lang="en-US" dirty="0"/>
          </a:p>
        </p:txBody>
      </p:sp>
    </p:spTree>
    <p:extLst>
      <p:ext uri="{BB962C8B-B14F-4D97-AF65-F5344CB8AC3E}">
        <p14:creationId xmlns:p14="http://schemas.microsoft.com/office/powerpoint/2010/main" val="4131469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4114800"/>
          </a:xfrm>
        </p:spPr>
        <p:txBody>
          <a:bodyPr/>
          <a:lstStyle/>
          <a:p>
            <a:r>
              <a:rPr lang="en-US" dirty="0" smtClean="0"/>
              <a:t>A ‘load’ test checks that the system can cope with its expected number of transactions. </a:t>
            </a:r>
          </a:p>
          <a:p>
            <a:r>
              <a:rPr lang="en-US" b="1" dirty="0" smtClean="0"/>
              <a:t>Volume testing: </a:t>
            </a:r>
            <a:r>
              <a:rPr lang="en-US" dirty="0" smtClean="0"/>
              <a:t>Testing where the system is subjected to large volumes of data.</a:t>
            </a:r>
          </a:p>
          <a:p>
            <a:r>
              <a:rPr lang="en-US" dirty="0" smtClean="0"/>
              <a:t>A volume test checks the large volume of data. </a:t>
            </a:r>
          </a:p>
          <a:p>
            <a:endParaRPr lang="en-US" dirty="0"/>
          </a:p>
        </p:txBody>
      </p:sp>
    </p:spTree>
    <p:extLst>
      <p:ext uri="{BB962C8B-B14F-4D97-AF65-F5344CB8AC3E}">
        <p14:creationId xmlns:p14="http://schemas.microsoft.com/office/powerpoint/2010/main" val="497201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3810000"/>
          </a:xfrm>
        </p:spPr>
        <p:txBody>
          <a:bodyPr/>
          <a:lstStyle/>
          <a:p>
            <a:r>
              <a:rPr lang="en-US" b="1" dirty="0" smtClean="0"/>
              <a:t>Stress testing tool: </a:t>
            </a:r>
            <a:r>
              <a:rPr lang="en-US" dirty="0" smtClean="0"/>
              <a:t>A tool that supports stress testing.</a:t>
            </a:r>
          </a:p>
          <a:p>
            <a:r>
              <a:rPr lang="en-US" dirty="0" smtClean="0"/>
              <a:t>A stress test is one that goes beyond the normal expected usage of the system with respect to load or volume.</a:t>
            </a:r>
            <a:endParaRPr lang="en-US" dirty="0"/>
          </a:p>
        </p:txBody>
      </p:sp>
    </p:spTree>
    <p:extLst>
      <p:ext uri="{BB962C8B-B14F-4D97-AF65-F5344CB8AC3E}">
        <p14:creationId xmlns:p14="http://schemas.microsoft.com/office/powerpoint/2010/main" val="42098728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219200"/>
          </a:xfrm>
        </p:spPr>
        <p:txBody>
          <a:bodyPr/>
          <a:lstStyle/>
          <a:p>
            <a:r>
              <a:rPr lang="en-US" dirty="0"/>
              <a:t>6.1.7 Tool support for performance and monitoring</a:t>
            </a:r>
          </a:p>
        </p:txBody>
      </p:sp>
      <p:sp>
        <p:nvSpPr>
          <p:cNvPr id="3" name="Content Placeholder 2"/>
          <p:cNvSpPr>
            <a:spLocks noGrp="1"/>
          </p:cNvSpPr>
          <p:nvPr>
            <p:ph idx="1"/>
          </p:nvPr>
        </p:nvSpPr>
        <p:spPr>
          <a:xfrm>
            <a:off x="381000" y="2590800"/>
            <a:ext cx="8305800" cy="4191000"/>
          </a:xfrm>
        </p:spPr>
        <p:txBody>
          <a:bodyPr/>
          <a:lstStyle/>
          <a:p>
            <a:r>
              <a:rPr lang="en-US" dirty="0" smtClean="0"/>
              <a:t>Generating a load on the system to be tested;</a:t>
            </a:r>
          </a:p>
          <a:p>
            <a:r>
              <a:rPr lang="en-US" dirty="0" smtClean="0"/>
              <a:t>Measuring the timing of specific transactions as the load on the system varies;</a:t>
            </a:r>
          </a:p>
          <a:p>
            <a:r>
              <a:rPr lang="en-US" dirty="0" smtClean="0"/>
              <a:t>Measuring average response times;</a:t>
            </a:r>
          </a:p>
          <a:p>
            <a:r>
              <a:rPr lang="en-US" dirty="0" smtClean="0"/>
              <a:t>Producing graphs or charts of response time. </a:t>
            </a:r>
            <a:endParaRPr lang="en-US" dirty="0"/>
          </a:p>
        </p:txBody>
      </p:sp>
    </p:spTree>
    <p:extLst>
      <p:ext uri="{BB962C8B-B14F-4D97-AF65-F5344CB8AC3E}">
        <p14:creationId xmlns:p14="http://schemas.microsoft.com/office/powerpoint/2010/main" val="2014192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3810000"/>
          </a:xfrm>
        </p:spPr>
        <p:txBody>
          <a:bodyPr/>
          <a:lstStyle/>
          <a:p>
            <a:r>
              <a:rPr lang="en-US" b="1" dirty="0" smtClean="0"/>
              <a:t>Monitoring tools: </a:t>
            </a:r>
            <a:r>
              <a:rPr lang="en-US" dirty="0" smtClean="0"/>
              <a:t>A software tool or hardware device that runs concurrently with the component or system under test and supervises, records and/or analyzes the behavior of the component or system.</a:t>
            </a:r>
          </a:p>
        </p:txBody>
      </p:sp>
    </p:spTree>
    <p:extLst>
      <p:ext uri="{BB962C8B-B14F-4D97-AF65-F5344CB8AC3E}">
        <p14:creationId xmlns:p14="http://schemas.microsoft.com/office/powerpoint/2010/main" val="4053921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667000"/>
            <a:ext cx="7772400" cy="3962400"/>
          </a:xfrm>
        </p:spPr>
        <p:txBody>
          <a:bodyPr/>
          <a:lstStyle/>
          <a:p>
            <a:r>
              <a:rPr lang="en-US" dirty="0"/>
              <a:t>Monitoring tools are used to continuously </a:t>
            </a:r>
            <a:r>
              <a:rPr lang="en-US" dirty="0" smtClean="0"/>
              <a:t>keep track of the status of the system in use, in order to have the earliest warning of problems and to improve services. Monitoring tools for servers, networks, databases, security, performance, website and internet usage, and applications.</a:t>
            </a:r>
            <a:endParaRPr lang="en-US" dirty="0"/>
          </a:p>
          <a:p>
            <a:endParaRPr lang="en-US" dirty="0"/>
          </a:p>
        </p:txBody>
      </p:sp>
    </p:spTree>
    <p:extLst>
      <p:ext uri="{BB962C8B-B14F-4D97-AF65-F5344CB8AC3E}">
        <p14:creationId xmlns:p14="http://schemas.microsoft.com/office/powerpoint/2010/main" val="608753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dirty="0"/>
              <a:t>6.1.7 Tool support for performance and monitoring</a:t>
            </a:r>
          </a:p>
        </p:txBody>
      </p:sp>
      <p:sp>
        <p:nvSpPr>
          <p:cNvPr id="3" name="Content Placeholder 2"/>
          <p:cNvSpPr>
            <a:spLocks noGrp="1"/>
          </p:cNvSpPr>
          <p:nvPr>
            <p:ph idx="1"/>
          </p:nvPr>
        </p:nvSpPr>
        <p:spPr>
          <a:xfrm>
            <a:off x="685800" y="2743200"/>
            <a:ext cx="7772400" cy="4038600"/>
          </a:xfrm>
        </p:spPr>
        <p:txBody>
          <a:bodyPr/>
          <a:lstStyle/>
          <a:p>
            <a:r>
              <a:rPr lang="en-US" dirty="0" smtClean="0"/>
              <a:t>Identifying problems and sending and alert message to the administrator;</a:t>
            </a:r>
          </a:p>
          <a:p>
            <a:r>
              <a:rPr lang="en-US" dirty="0" smtClean="0"/>
              <a:t>Logging real-time and historical information;</a:t>
            </a:r>
          </a:p>
          <a:p>
            <a:r>
              <a:rPr lang="en-US" dirty="0" smtClean="0"/>
              <a:t>Finding optimal settings;</a:t>
            </a:r>
          </a:p>
        </p:txBody>
      </p:sp>
    </p:spTree>
    <p:extLst>
      <p:ext uri="{BB962C8B-B14F-4D97-AF65-F5344CB8AC3E}">
        <p14:creationId xmlns:p14="http://schemas.microsoft.com/office/powerpoint/2010/main" val="4250637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6.1.7 Tool support for performance and monitoring</a:t>
            </a:r>
          </a:p>
        </p:txBody>
      </p:sp>
      <p:sp>
        <p:nvSpPr>
          <p:cNvPr id="3" name="Content Placeholder 2"/>
          <p:cNvSpPr>
            <a:spLocks noGrp="1"/>
          </p:cNvSpPr>
          <p:nvPr>
            <p:ph idx="1"/>
          </p:nvPr>
        </p:nvSpPr>
        <p:spPr>
          <a:xfrm>
            <a:off x="685800" y="2705100"/>
            <a:ext cx="7772400" cy="3771900"/>
          </a:xfrm>
        </p:spPr>
        <p:txBody>
          <a:bodyPr/>
          <a:lstStyle/>
          <a:p>
            <a:r>
              <a:rPr lang="en-US" dirty="0"/>
              <a:t>Monitoring the number of users on a network</a:t>
            </a:r>
            <a:r>
              <a:rPr lang="en-US" dirty="0" smtClean="0"/>
              <a:t>;</a:t>
            </a:r>
          </a:p>
          <a:p>
            <a:r>
              <a:rPr lang="en-US" dirty="0" smtClean="0"/>
              <a:t>Monitoring network traffic (either in real time or covering a given length of time of operations with the analysis performed afterwards).</a:t>
            </a:r>
            <a:endParaRPr lang="en-US" dirty="0"/>
          </a:p>
          <a:p>
            <a:endParaRPr lang="en-US" dirty="0"/>
          </a:p>
        </p:txBody>
      </p:sp>
    </p:spTree>
    <p:extLst>
      <p:ext uri="{BB962C8B-B14F-4D97-AF65-F5344CB8AC3E}">
        <p14:creationId xmlns:p14="http://schemas.microsoft.com/office/powerpoint/2010/main" val="2776489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066800"/>
          </a:xfrm>
        </p:spPr>
        <p:txBody>
          <a:bodyPr/>
          <a:lstStyle/>
          <a:p>
            <a:r>
              <a:rPr lang="en-US" dirty="0" smtClean="0"/>
              <a:t>6.1.8 Tool support for specific application areas (K1)</a:t>
            </a:r>
            <a:endParaRPr lang="en-US" dirty="0"/>
          </a:p>
        </p:txBody>
      </p:sp>
      <p:sp>
        <p:nvSpPr>
          <p:cNvPr id="3" name="Content Placeholder 2"/>
          <p:cNvSpPr>
            <a:spLocks noGrp="1"/>
          </p:cNvSpPr>
          <p:nvPr>
            <p:ph idx="1"/>
          </p:nvPr>
        </p:nvSpPr>
        <p:spPr>
          <a:xfrm>
            <a:off x="685800" y="2438400"/>
            <a:ext cx="7772400" cy="4267200"/>
          </a:xfrm>
        </p:spPr>
        <p:txBody>
          <a:bodyPr/>
          <a:lstStyle/>
          <a:p>
            <a:r>
              <a:rPr lang="en-US" dirty="0" smtClean="0"/>
              <a:t>Web-based performance-testing tools, as well as performance- testing tools for back-office systems. </a:t>
            </a:r>
          </a:p>
          <a:p>
            <a:r>
              <a:rPr lang="en-US" dirty="0" smtClean="0"/>
              <a:t>Dynamic analysis tools that focus on security issues, as well as dynamic analysis tools for embedded systems.</a:t>
            </a:r>
          </a:p>
          <a:p>
            <a:r>
              <a:rPr lang="en-US" dirty="0" smtClean="0"/>
              <a:t>Commercial tool sets may be bundled for web-based or embedded systems. </a:t>
            </a:r>
            <a:endParaRPr lang="en-US" dirty="0"/>
          </a:p>
        </p:txBody>
      </p:sp>
    </p:spTree>
    <p:extLst>
      <p:ext uri="{BB962C8B-B14F-4D97-AF65-F5344CB8AC3E}">
        <p14:creationId xmlns:p14="http://schemas.microsoft.com/office/powerpoint/2010/main" val="141246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b="1" dirty="0"/>
              <a:t>6.1 Types of Test Tool</a:t>
            </a:r>
            <a:endParaRPr lang="en-US" dirty="0"/>
          </a:p>
        </p:txBody>
      </p:sp>
      <p:sp>
        <p:nvSpPr>
          <p:cNvPr id="3" name="Content Placeholder 2"/>
          <p:cNvSpPr>
            <a:spLocks noGrp="1"/>
          </p:cNvSpPr>
          <p:nvPr>
            <p:ph idx="1"/>
          </p:nvPr>
        </p:nvSpPr>
        <p:spPr>
          <a:xfrm>
            <a:off x="685800" y="2362200"/>
            <a:ext cx="7772400" cy="4114800"/>
          </a:xfrm>
        </p:spPr>
        <p:txBody>
          <a:bodyPr/>
          <a:lstStyle/>
          <a:p>
            <a:r>
              <a:rPr lang="en-US" dirty="0" smtClean="0"/>
              <a:t>Static code analyzer,</a:t>
            </a:r>
          </a:p>
          <a:p>
            <a:r>
              <a:rPr lang="en-US" dirty="0" smtClean="0"/>
              <a:t>Stress testing tools,</a:t>
            </a:r>
          </a:p>
          <a:p>
            <a:r>
              <a:rPr lang="en-US" dirty="0" smtClean="0"/>
              <a:t>Test comparator, </a:t>
            </a:r>
          </a:p>
          <a:p>
            <a:r>
              <a:rPr lang="en-US" dirty="0" smtClean="0"/>
              <a:t>Test comparison, </a:t>
            </a:r>
          </a:p>
          <a:p>
            <a:r>
              <a:rPr lang="en-US" dirty="0" smtClean="0"/>
              <a:t>Test data preparation tools,</a:t>
            </a:r>
          </a:p>
          <a:p>
            <a:r>
              <a:rPr lang="en-US" dirty="0" smtClean="0"/>
              <a:t>Test design tools,</a:t>
            </a:r>
          </a:p>
          <a:p>
            <a:r>
              <a:rPr lang="en-US" dirty="0" smtClean="0"/>
              <a:t>Test framework,</a:t>
            </a:r>
            <a:endParaRPr lang="en-US" dirty="0"/>
          </a:p>
        </p:txBody>
      </p:sp>
    </p:spTree>
    <p:extLst>
      <p:ext uri="{BB962C8B-B14F-4D97-AF65-F5344CB8AC3E}">
        <p14:creationId xmlns:p14="http://schemas.microsoft.com/office/powerpoint/2010/main" val="8572868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6.1.9 Tool support using other tools</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Testing tools used by the testers are SQL to set up and query databases containing test data. Tools used by the developers when debugging, to help localize defects and check their fixes are also testing tools. Developers use debugging tools when identifying and fixing defects. </a:t>
            </a:r>
            <a:endParaRPr lang="en-US" dirty="0"/>
          </a:p>
        </p:txBody>
      </p:sp>
    </p:spTree>
    <p:extLst>
      <p:ext uri="{BB962C8B-B14F-4D97-AF65-F5344CB8AC3E}">
        <p14:creationId xmlns:p14="http://schemas.microsoft.com/office/powerpoint/2010/main" val="424165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6.1.9 Tool support using other tools</a:t>
            </a:r>
          </a:p>
        </p:txBody>
      </p:sp>
      <p:sp>
        <p:nvSpPr>
          <p:cNvPr id="3" name="Content Placeholder 2"/>
          <p:cNvSpPr>
            <a:spLocks noGrp="1"/>
          </p:cNvSpPr>
          <p:nvPr>
            <p:ph idx="1"/>
          </p:nvPr>
        </p:nvSpPr>
        <p:spPr>
          <a:xfrm>
            <a:off x="381000" y="2133600"/>
            <a:ext cx="8229600" cy="4572000"/>
          </a:xfrm>
        </p:spPr>
        <p:txBody>
          <a:bodyPr/>
          <a:lstStyle/>
          <a:p>
            <a:r>
              <a:rPr lang="en-US" b="1" dirty="0" smtClean="0"/>
              <a:t>Debugging tool: </a:t>
            </a:r>
            <a:r>
              <a:rPr lang="en-US" dirty="0" smtClean="0"/>
              <a:t>A tool used by programmers to reproduce failures, investigate the state of programs and find the corresponding defect. Debugging enable programmers to execute programmers to execute programs step by step, to halt a program at any program statement and to set and examine program variables. </a:t>
            </a:r>
            <a:endParaRPr lang="en-US" b="1" dirty="0"/>
          </a:p>
        </p:txBody>
      </p:sp>
    </p:spTree>
    <p:extLst>
      <p:ext uri="{BB962C8B-B14F-4D97-AF65-F5344CB8AC3E}">
        <p14:creationId xmlns:p14="http://schemas.microsoft.com/office/powerpoint/2010/main" val="11241310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6.1.10 Tool support for specific testing needs</a:t>
            </a:r>
            <a:endParaRPr lang="en-US" dirty="0"/>
          </a:p>
        </p:txBody>
      </p:sp>
      <p:sp>
        <p:nvSpPr>
          <p:cNvPr id="3" name="Content Placeholder 2"/>
          <p:cNvSpPr>
            <a:spLocks noGrp="1"/>
          </p:cNvSpPr>
          <p:nvPr>
            <p:ph idx="1"/>
          </p:nvPr>
        </p:nvSpPr>
        <p:spPr>
          <a:xfrm>
            <a:off x="685800" y="2895600"/>
            <a:ext cx="7772400" cy="3581400"/>
          </a:xfrm>
        </p:spPr>
        <p:txBody>
          <a:bodyPr/>
          <a:lstStyle/>
          <a:p>
            <a:r>
              <a:rPr lang="en-US" dirty="0" smtClean="0"/>
              <a:t>Tools should be used for data quality assessment, including reviewing and verifying data conversion and migration rules. </a:t>
            </a:r>
          </a:p>
        </p:txBody>
      </p:sp>
    </p:spTree>
    <p:extLst>
      <p:ext uri="{BB962C8B-B14F-4D97-AF65-F5344CB8AC3E}">
        <p14:creationId xmlns:p14="http://schemas.microsoft.com/office/powerpoint/2010/main" val="1018366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6.1.10 Tool support for specific testing needs</a:t>
            </a:r>
          </a:p>
        </p:txBody>
      </p:sp>
      <p:sp>
        <p:nvSpPr>
          <p:cNvPr id="3" name="Content Placeholder 2"/>
          <p:cNvSpPr>
            <a:spLocks noGrp="1"/>
          </p:cNvSpPr>
          <p:nvPr>
            <p:ph idx="1"/>
          </p:nvPr>
        </p:nvSpPr>
        <p:spPr>
          <a:xfrm>
            <a:off x="685800" y="2667000"/>
            <a:ext cx="7772400" cy="3810000"/>
          </a:xfrm>
        </p:spPr>
        <p:txBody>
          <a:bodyPr/>
          <a:lstStyle/>
          <a:p>
            <a:r>
              <a:rPr lang="en-US" dirty="0"/>
              <a:t>Tools can help ensure that the  processed data is correct, and complete, and that it complies to pre-defined, context-specification standards, even when the volume of data is large. </a:t>
            </a:r>
            <a:r>
              <a:rPr lang="en-US" dirty="0" smtClean="0"/>
              <a:t>You can also use tools for usability testing.</a:t>
            </a:r>
            <a:endParaRPr lang="en-US" dirty="0"/>
          </a:p>
          <a:p>
            <a:endParaRPr lang="en-US" dirty="0"/>
          </a:p>
        </p:txBody>
      </p:sp>
    </p:spTree>
    <p:extLst>
      <p:ext uri="{BB962C8B-B14F-4D97-AF65-F5344CB8AC3E}">
        <p14:creationId xmlns:p14="http://schemas.microsoft.com/office/powerpoint/2010/main" val="40856136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Effective use of Tools: Potential Benefits and Risks</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The reason for acquiring tools to support testing is to gain benefits, by using a software program to do certain tasks that are better done by a computer than by a person.</a:t>
            </a:r>
            <a:endParaRPr lang="en-US" dirty="0"/>
          </a:p>
        </p:txBody>
      </p:sp>
    </p:spTree>
    <p:extLst>
      <p:ext uri="{BB962C8B-B14F-4D97-AF65-F5344CB8AC3E}">
        <p14:creationId xmlns:p14="http://schemas.microsoft.com/office/powerpoint/2010/main" val="1302522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6.2.1 Potential benefits of using tools</a:t>
            </a:r>
            <a:endParaRPr lang="en-US" dirty="0"/>
          </a:p>
        </p:txBody>
      </p:sp>
      <p:sp>
        <p:nvSpPr>
          <p:cNvPr id="3" name="Content Placeholder 2"/>
          <p:cNvSpPr>
            <a:spLocks noGrp="1"/>
          </p:cNvSpPr>
          <p:nvPr>
            <p:ph idx="1"/>
          </p:nvPr>
        </p:nvSpPr>
        <p:spPr/>
        <p:txBody>
          <a:bodyPr/>
          <a:lstStyle/>
          <a:p>
            <a:r>
              <a:rPr lang="en-US" dirty="0" smtClean="0"/>
              <a:t>Benefits include:</a:t>
            </a:r>
          </a:p>
          <a:p>
            <a:r>
              <a:rPr lang="en-US" dirty="0" smtClean="0"/>
              <a:t>Reduction of repetitive work;</a:t>
            </a:r>
          </a:p>
          <a:p>
            <a:r>
              <a:rPr lang="en-US" dirty="0" smtClean="0"/>
              <a:t>Greater consistency and repeatability;</a:t>
            </a:r>
          </a:p>
          <a:p>
            <a:r>
              <a:rPr lang="en-US" dirty="0" smtClean="0"/>
              <a:t>Objective assessment;</a:t>
            </a:r>
          </a:p>
          <a:p>
            <a:r>
              <a:rPr lang="en-US" dirty="0" smtClean="0"/>
              <a:t>Ease of access to information about tests or testing.</a:t>
            </a:r>
            <a:endParaRPr lang="en-US" dirty="0"/>
          </a:p>
        </p:txBody>
      </p:sp>
    </p:spTree>
    <p:extLst>
      <p:ext uri="{BB962C8B-B14F-4D97-AF65-F5344CB8AC3E}">
        <p14:creationId xmlns:p14="http://schemas.microsoft.com/office/powerpoint/2010/main" val="25577222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6.2.2 Risks of using tools</a:t>
            </a:r>
            <a:endParaRPr lang="en-US" dirty="0"/>
          </a:p>
        </p:txBody>
      </p:sp>
      <p:sp>
        <p:nvSpPr>
          <p:cNvPr id="3" name="Content Placeholder 2"/>
          <p:cNvSpPr>
            <a:spLocks noGrp="1"/>
          </p:cNvSpPr>
          <p:nvPr>
            <p:ph idx="1"/>
          </p:nvPr>
        </p:nvSpPr>
        <p:spPr>
          <a:xfrm>
            <a:off x="685800" y="2362200"/>
            <a:ext cx="7772400" cy="4267200"/>
          </a:xfrm>
        </p:spPr>
        <p:txBody>
          <a:bodyPr/>
          <a:lstStyle/>
          <a:p>
            <a:r>
              <a:rPr lang="en-US" dirty="0" smtClean="0"/>
              <a:t>Risks include:</a:t>
            </a:r>
          </a:p>
          <a:p>
            <a:r>
              <a:rPr lang="en-US" dirty="0" smtClean="0"/>
              <a:t>Unrealistic expectations for the tool;</a:t>
            </a:r>
          </a:p>
          <a:p>
            <a:r>
              <a:rPr lang="en-US" dirty="0" smtClean="0"/>
              <a:t>Underestimating the time, cost and effort needed to achieve significant and continuing benefits from the tool;</a:t>
            </a:r>
          </a:p>
          <a:p>
            <a:r>
              <a:rPr lang="en-US" dirty="0" smtClean="0"/>
              <a:t>Understanding the effort required to maintain the test assets generated by the tool; </a:t>
            </a:r>
          </a:p>
        </p:txBody>
      </p:sp>
    </p:spTree>
    <p:extLst>
      <p:ext uri="{BB962C8B-B14F-4D97-AF65-F5344CB8AC3E}">
        <p14:creationId xmlns:p14="http://schemas.microsoft.com/office/powerpoint/2010/main" val="1917128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6.2.2 Risks of using tools</a:t>
            </a:r>
          </a:p>
        </p:txBody>
      </p:sp>
      <p:sp>
        <p:nvSpPr>
          <p:cNvPr id="3" name="Content Placeholder 2"/>
          <p:cNvSpPr>
            <a:spLocks noGrp="1"/>
          </p:cNvSpPr>
          <p:nvPr>
            <p:ph idx="1"/>
          </p:nvPr>
        </p:nvSpPr>
        <p:spPr>
          <a:xfrm>
            <a:off x="685800" y="2286000"/>
            <a:ext cx="7772400" cy="4191000"/>
          </a:xfrm>
        </p:spPr>
        <p:txBody>
          <a:bodyPr/>
          <a:lstStyle/>
          <a:p>
            <a:r>
              <a:rPr lang="en-US" dirty="0" smtClean="0"/>
              <a:t>Over-reliance on the tool, including relying on tools for test design or test execution where manual testing would work better.</a:t>
            </a:r>
          </a:p>
          <a:p>
            <a:r>
              <a:rPr lang="en-US" dirty="0" smtClean="0"/>
              <a:t>Failing to use proper configuration management and version control facilities for the test assets created for and by the tool;</a:t>
            </a:r>
            <a:endParaRPr lang="en-US" dirty="0"/>
          </a:p>
        </p:txBody>
      </p:sp>
    </p:spTree>
    <p:extLst>
      <p:ext uri="{BB962C8B-B14F-4D97-AF65-F5344CB8AC3E}">
        <p14:creationId xmlns:p14="http://schemas.microsoft.com/office/powerpoint/2010/main" val="34224775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6.2.2 Risks of using tools</a:t>
            </a:r>
          </a:p>
        </p:txBody>
      </p:sp>
      <p:sp>
        <p:nvSpPr>
          <p:cNvPr id="3" name="Content Placeholder 2"/>
          <p:cNvSpPr>
            <a:spLocks noGrp="1"/>
          </p:cNvSpPr>
          <p:nvPr>
            <p:ph idx="1"/>
          </p:nvPr>
        </p:nvSpPr>
        <p:spPr/>
        <p:txBody>
          <a:bodyPr/>
          <a:lstStyle/>
          <a:p>
            <a:r>
              <a:rPr lang="en-US" dirty="0" smtClean="0"/>
              <a:t>Failing to consider and mange issues related to relationships and interoperability between critical tools, such as requirements management tools, version control tools, incident management tools, defect tracking tools and tools from multiple vendors;</a:t>
            </a:r>
            <a:endParaRPr lang="en-US" dirty="0"/>
          </a:p>
        </p:txBody>
      </p:sp>
    </p:spTree>
    <p:extLst>
      <p:ext uri="{BB962C8B-B14F-4D97-AF65-F5344CB8AC3E}">
        <p14:creationId xmlns:p14="http://schemas.microsoft.com/office/powerpoint/2010/main" val="12810763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6.2.2 Risks of using tools</a:t>
            </a:r>
          </a:p>
        </p:txBody>
      </p:sp>
      <p:sp>
        <p:nvSpPr>
          <p:cNvPr id="3" name="Content Placeholder 2"/>
          <p:cNvSpPr>
            <a:spLocks noGrp="1"/>
          </p:cNvSpPr>
          <p:nvPr>
            <p:ph idx="1"/>
          </p:nvPr>
        </p:nvSpPr>
        <p:spPr/>
        <p:txBody>
          <a:bodyPr/>
          <a:lstStyle/>
          <a:p>
            <a:r>
              <a:rPr lang="en-US" dirty="0" smtClean="0"/>
              <a:t>Possibility of the tool vendor going out of business, retiring the tool, or selling the tool to a different vendor, or in the open-source world, the possibility of orphanage of the tool or suspension of the project by the open-source community;</a:t>
            </a:r>
          </a:p>
        </p:txBody>
      </p:sp>
    </p:spTree>
    <p:extLst>
      <p:ext uri="{BB962C8B-B14F-4D97-AF65-F5344CB8AC3E}">
        <p14:creationId xmlns:p14="http://schemas.microsoft.com/office/powerpoint/2010/main" val="114657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 Types of Test Tool</a:t>
            </a:r>
            <a:endParaRPr lang="en-US" dirty="0"/>
          </a:p>
        </p:txBody>
      </p:sp>
      <p:sp>
        <p:nvSpPr>
          <p:cNvPr id="3" name="Content Placeholder 2"/>
          <p:cNvSpPr>
            <a:spLocks noGrp="1"/>
          </p:cNvSpPr>
          <p:nvPr>
            <p:ph idx="1"/>
          </p:nvPr>
        </p:nvSpPr>
        <p:spPr/>
        <p:txBody>
          <a:bodyPr/>
          <a:lstStyle/>
          <a:p>
            <a:r>
              <a:rPr lang="en-US" dirty="0" smtClean="0"/>
              <a:t>Unit test framework tools and</a:t>
            </a:r>
          </a:p>
          <a:p>
            <a:r>
              <a:rPr lang="en-US" dirty="0" smtClean="0"/>
              <a:t>Volume testing tools.</a:t>
            </a:r>
            <a:endParaRPr lang="en-US" dirty="0"/>
          </a:p>
        </p:txBody>
      </p:sp>
    </p:spTree>
    <p:extLst>
      <p:ext uri="{BB962C8B-B14F-4D97-AF65-F5344CB8AC3E}">
        <p14:creationId xmlns:p14="http://schemas.microsoft.com/office/powerpoint/2010/main" val="1014003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a:t>6.2.2 Risks of using tools</a:t>
            </a:r>
          </a:p>
        </p:txBody>
      </p:sp>
      <p:sp>
        <p:nvSpPr>
          <p:cNvPr id="3" name="Content Placeholder 2"/>
          <p:cNvSpPr>
            <a:spLocks noGrp="1"/>
          </p:cNvSpPr>
          <p:nvPr>
            <p:ph idx="1"/>
          </p:nvPr>
        </p:nvSpPr>
        <p:spPr>
          <a:xfrm>
            <a:off x="685800" y="1981200"/>
            <a:ext cx="7772400" cy="4800600"/>
          </a:xfrm>
        </p:spPr>
        <p:txBody>
          <a:bodyPr/>
          <a:lstStyle/>
          <a:p>
            <a:r>
              <a:rPr lang="en-US" dirty="0" smtClean="0"/>
              <a:t>Poor or completely non-existent vendor response, whether for support, upgrades, or defect fixes;</a:t>
            </a:r>
          </a:p>
          <a:p>
            <a:r>
              <a:rPr lang="en-US" dirty="0" smtClean="0"/>
              <a:t>Various uncertainties and unforeseen problems, such as the inability to support a new platform.</a:t>
            </a:r>
          </a:p>
          <a:p>
            <a:r>
              <a:rPr lang="en-US" dirty="0" smtClean="0"/>
              <a:t>The skill needed to create good tests;</a:t>
            </a:r>
          </a:p>
          <a:p>
            <a:r>
              <a:rPr lang="en-US" dirty="0" smtClean="0"/>
              <a:t>The skill needed to use the tools well, depending on the type of tool.</a:t>
            </a:r>
          </a:p>
        </p:txBody>
      </p:sp>
    </p:spTree>
    <p:extLst>
      <p:ext uri="{BB962C8B-B14F-4D97-AF65-F5344CB8AC3E}">
        <p14:creationId xmlns:p14="http://schemas.microsoft.com/office/powerpoint/2010/main" val="3098357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6.2.3 Special considerations for types of tools</a:t>
            </a:r>
            <a:endParaRPr lang="en-US" dirty="0"/>
          </a:p>
        </p:txBody>
      </p:sp>
      <p:sp>
        <p:nvSpPr>
          <p:cNvPr id="3" name="Content Placeholder 2"/>
          <p:cNvSpPr>
            <a:spLocks noGrp="1"/>
          </p:cNvSpPr>
          <p:nvPr>
            <p:ph idx="1"/>
          </p:nvPr>
        </p:nvSpPr>
        <p:spPr>
          <a:xfrm>
            <a:off x="685800" y="2819400"/>
            <a:ext cx="7772400" cy="3657600"/>
          </a:xfrm>
        </p:spPr>
        <p:txBody>
          <a:bodyPr/>
          <a:lstStyle/>
          <a:p>
            <a:r>
              <a:rPr lang="en-US" b="1" dirty="0" smtClean="0"/>
              <a:t>Test execution tools: </a:t>
            </a:r>
            <a:r>
              <a:rPr lang="en-US" dirty="0" smtClean="0"/>
              <a:t>The test execution tool must have some way of knowing what to do – this is the script for the tool. The script becomes a program, written in a programming language. </a:t>
            </a:r>
            <a:endParaRPr lang="en-US" dirty="0"/>
          </a:p>
        </p:txBody>
      </p:sp>
    </p:spTree>
    <p:extLst>
      <p:ext uri="{BB962C8B-B14F-4D97-AF65-F5344CB8AC3E}">
        <p14:creationId xmlns:p14="http://schemas.microsoft.com/office/powerpoint/2010/main" val="12224664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4038600"/>
          </a:xfrm>
        </p:spPr>
        <p:txBody>
          <a:bodyPr/>
          <a:lstStyle/>
          <a:p>
            <a:r>
              <a:rPr lang="en-US" dirty="0" smtClean="0"/>
              <a:t>The scripting language may be specific to a particular tool, or it may be a more general language. </a:t>
            </a:r>
          </a:p>
          <a:p>
            <a:r>
              <a:rPr lang="en-US" b="1" dirty="0" smtClean="0"/>
              <a:t>Scripting language: </a:t>
            </a:r>
            <a:r>
              <a:rPr lang="en-US" dirty="0" smtClean="0"/>
              <a:t>A programming language in which executable test scripts are written, used by a test execution tool (e.g. a capture/playback tool).</a:t>
            </a:r>
            <a:endParaRPr lang="en-US" b="1" dirty="0"/>
          </a:p>
        </p:txBody>
      </p:sp>
    </p:spTree>
    <p:extLst>
      <p:ext uri="{BB962C8B-B14F-4D97-AF65-F5344CB8AC3E}">
        <p14:creationId xmlns:p14="http://schemas.microsoft.com/office/powerpoint/2010/main" val="2237718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dirty="0" smtClean="0"/>
              <a:t>Five levels of scripting by (Fewster and Graham):</a:t>
            </a:r>
          </a:p>
          <a:p>
            <a:r>
              <a:rPr lang="en-US" dirty="0" smtClean="0"/>
              <a:t>Linear scripts (created manually or captured by recording a manual test);</a:t>
            </a:r>
          </a:p>
          <a:p>
            <a:r>
              <a:rPr lang="en-US" dirty="0" smtClean="0"/>
              <a:t>Structured scripts (using selection and iteration programming structures);</a:t>
            </a:r>
            <a:endParaRPr lang="en-US" dirty="0"/>
          </a:p>
        </p:txBody>
      </p:sp>
    </p:spTree>
    <p:extLst>
      <p:ext uri="{BB962C8B-B14F-4D97-AF65-F5344CB8AC3E}">
        <p14:creationId xmlns:p14="http://schemas.microsoft.com/office/powerpoint/2010/main" val="3283710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4114800"/>
          </a:xfrm>
        </p:spPr>
        <p:txBody>
          <a:bodyPr/>
          <a:lstStyle/>
          <a:p>
            <a:r>
              <a:rPr lang="en-US" dirty="0" smtClean="0"/>
              <a:t>Shared scripts (where scripts can be called by other scripts so can be re-used – shared scripts also require a formal script library under configuration management);</a:t>
            </a:r>
          </a:p>
          <a:p>
            <a:r>
              <a:rPr lang="en-US" dirty="0" smtClean="0"/>
              <a:t>Data-driven scripts (where test data is in a file or spreadsheet to be read by a control script);</a:t>
            </a:r>
          </a:p>
          <a:p>
            <a:endParaRPr lang="en-US" dirty="0"/>
          </a:p>
          <a:p>
            <a:pPr marL="0" indent="0">
              <a:buNone/>
            </a:pPr>
            <a:endParaRPr lang="en-US" dirty="0"/>
          </a:p>
        </p:txBody>
      </p:sp>
    </p:spTree>
    <p:extLst>
      <p:ext uri="{BB962C8B-B14F-4D97-AF65-F5344CB8AC3E}">
        <p14:creationId xmlns:p14="http://schemas.microsoft.com/office/powerpoint/2010/main" val="4670073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dirty="0" smtClean="0"/>
              <a:t>Keyword-driven scripts (where all of the information about the test is stored in a file or spreadsheet, with a single control scripts that implements the tests described in the file using shared and keyword scripts).</a:t>
            </a:r>
            <a:endParaRPr lang="en-US" dirty="0"/>
          </a:p>
        </p:txBody>
      </p:sp>
    </p:spTree>
    <p:extLst>
      <p:ext uri="{BB962C8B-B14F-4D97-AF65-F5344CB8AC3E}">
        <p14:creationId xmlns:p14="http://schemas.microsoft.com/office/powerpoint/2010/main" val="31786742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dirty="0" smtClean="0"/>
              <a:t>The script doesn’t know what the expected result is until you program it in – it only stores inputs that have been recorded, not test case.</a:t>
            </a:r>
          </a:p>
          <a:p>
            <a:r>
              <a:rPr lang="en-US" dirty="0" smtClean="0"/>
              <a:t>A small change to the software may invalidate dozens or hundreds of scripts.</a:t>
            </a:r>
            <a:endParaRPr lang="en-US" dirty="0"/>
          </a:p>
        </p:txBody>
      </p:sp>
    </p:spTree>
    <p:extLst>
      <p:ext uri="{BB962C8B-B14F-4D97-AF65-F5344CB8AC3E}">
        <p14:creationId xmlns:p14="http://schemas.microsoft.com/office/powerpoint/2010/main" val="17985982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dirty="0" smtClean="0"/>
              <a:t>The recorded script can only cope with exactly the same conditions as when it was recorded. Unexpected events (e.g. a file that already exists) will not be interpreted correctly by the tool. </a:t>
            </a:r>
            <a:endParaRPr lang="en-US" dirty="0"/>
          </a:p>
        </p:txBody>
      </p:sp>
    </p:spTree>
    <p:extLst>
      <p:ext uri="{BB962C8B-B14F-4D97-AF65-F5344CB8AC3E}">
        <p14:creationId xmlns:p14="http://schemas.microsoft.com/office/powerpoint/2010/main" val="3049313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819400"/>
            <a:ext cx="7772400" cy="3657600"/>
          </a:xfrm>
        </p:spPr>
        <p:txBody>
          <a:bodyPr/>
          <a:lstStyle/>
          <a:p>
            <a:r>
              <a:rPr lang="en-US" dirty="0" smtClean="0"/>
              <a:t>Data driven scripts allow the data, i.e. the test inputs and expected outcomes to be stored separately from the script. </a:t>
            </a:r>
            <a:endParaRPr lang="en-US" dirty="0"/>
          </a:p>
        </p:txBody>
      </p:sp>
    </p:spTree>
    <p:extLst>
      <p:ext uri="{BB962C8B-B14F-4D97-AF65-F5344CB8AC3E}">
        <p14:creationId xmlns:p14="http://schemas.microsoft.com/office/powerpoint/2010/main" val="39139842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84300"/>
            <a:ext cx="7772400" cy="1206500"/>
          </a:xfrm>
        </p:spPr>
        <p:txBody>
          <a:bodyPr/>
          <a:lstStyle/>
          <a:p>
            <a:r>
              <a:rPr lang="en-US" dirty="0"/>
              <a:t>6.2.3 Special considerations for types of tools</a:t>
            </a:r>
          </a:p>
        </p:txBody>
      </p:sp>
      <p:sp>
        <p:nvSpPr>
          <p:cNvPr id="3" name="Content Placeholder 2"/>
          <p:cNvSpPr>
            <a:spLocks noGrp="1"/>
          </p:cNvSpPr>
          <p:nvPr>
            <p:ph idx="1"/>
          </p:nvPr>
        </p:nvSpPr>
        <p:spPr>
          <a:xfrm>
            <a:off x="457200" y="2590800"/>
            <a:ext cx="8001000" cy="4038600"/>
          </a:xfrm>
        </p:spPr>
        <p:txBody>
          <a:bodyPr/>
          <a:lstStyle/>
          <a:p>
            <a:r>
              <a:rPr lang="en-US" b="1" dirty="0" smtClean="0"/>
              <a:t>Data-Driven: </a:t>
            </a:r>
            <a:r>
              <a:rPr lang="en-US" dirty="0" smtClean="0"/>
              <a:t>A scripting technique that stores test input and expected results in a table or spreadsheet, so that a single control script can execute all of the tests in the table. Data driven testing is often used to support the application of test execution tools such as capture/playback tools. </a:t>
            </a:r>
            <a:endParaRPr lang="en-US" b="1" dirty="0"/>
          </a:p>
        </p:txBody>
      </p:sp>
    </p:spTree>
    <p:extLst>
      <p:ext uri="{BB962C8B-B14F-4D97-AF65-F5344CB8AC3E}">
        <p14:creationId xmlns:p14="http://schemas.microsoft.com/office/powerpoint/2010/main" val="325769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7924800" cy="1295400"/>
          </a:xfrm>
        </p:spPr>
        <p:txBody>
          <a:bodyPr/>
          <a:lstStyle/>
          <a:p>
            <a:r>
              <a:rPr lang="en-US" dirty="0" smtClean="0"/>
              <a:t>6.1.1 Understanding the Meaning and Purpose of Tool Support for Testing</a:t>
            </a:r>
            <a:endParaRPr lang="en-US" dirty="0"/>
          </a:p>
        </p:txBody>
      </p:sp>
      <p:sp>
        <p:nvSpPr>
          <p:cNvPr id="3" name="Content Placeholder 2"/>
          <p:cNvSpPr>
            <a:spLocks noGrp="1"/>
          </p:cNvSpPr>
          <p:nvPr>
            <p:ph idx="1"/>
          </p:nvPr>
        </p:nvSpPr>
        <p:spPr>
          <a:xfrm>
            <a:off x="228600" y="2743200"/>
            <a:ext cx="8686800" cy="3886200"/>
          </a:xfrm>
        </p:spPr>
        <p:txBody>
          <a:bodyPr/>
          <a:lstStyle/>
          <a:p>
            <a:r>
              <a:rPr lang="en-US" dirty="0" smtClean="0"/>
              <a:t>Tools are used directly in testing.</a:t>
            </a:r>
          </a:p>
          <a:p>
            <a:r>
              <a:rPr lang="en-US" dirty="0" smtClean="0"/>
              <a:t>Tools helps manage testing process.</a:t>
            </a:r>
          </a:p>
          <a:p>
            <a:r>
              <a:rPr lang="en-US" dirty="0" smtClean="0"/>
              <a:t>Tools can monitor file activity for an application.</a:t>
            </a:r>
          </a:p>
          <a:p>
            <a:r>
              <a:rPr lang="en-US" dirty="0" smtClean="0"/>
              <a:t>Tools can be spreadsheets to manage test assets or progress document automated or manual tests.</a:t>
            </a:r>
            <a:endParaRPr lang="en-US" dirty="0"/>
          </a:p>
        </p:txBody>
      </p:sp>
    </p:spTree>
    <p:extLst>
      <p:ext uri="{BB962C8B-B14F-4D97-AF65-F5344CB8AC3E}">
        <p14:creationId xmlns:p14="http://schemas.microsoft.com/office/powerpoint/2010/main" val="32382672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b="1" dirty="0" smtClean="0"/>
              <a:t>Performance testing tool: </a:t>
            </a:r>
            <a:r>
              <a:rPr lang="en-US" dirty="0" smtClean="0"/>
              <a:t>A tool to support performance testing that usually has two main facilities: load generation and test transaction measurement. Load generation can simulate either multiple users or high volumes of input data. </a:t>
            </a:r>
            <a:endParaRPr lang="en-US" b="1" dirty="0"/>
          </a:p>
        </p:txBody>
      </p:sp>
    </p:spTree>
    <p:extLst>
      <p:ext uri="{BB962C8B-B14F-4D97-AF65-F5344CB8AC3E}">
        <p14:creationId xmlns:p14="http://schemas.microsoft.com/office/powerpoint/2010/main" val="40348012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819400"/>
            <a:ext cx="7772400" cy="3657600"/>
          </a:xfrm>
        </p:spPr>
        <p:txBody>
          <a:bodyPr/>
          <a:lstStyle/>
          <a:p>
            <a:r>
              <a:rPr lang="en-US" dirty="0" smtClean="0"/>
              <a:t>During execution, response time these are logged.  Performance testing tools normally provide reports based on test logs and graphs of lead against response times. </a:t>
            </a:r>
          </a:p>
          <a:p>
            <a:endParaRPr lang="en-US" dirty="0"/>
          </a:p>
        </p:txBody>
      </p:sp>
    </p:spTree>
    <p:extLst>
      <p:ext uri="{BB962C8B-B14F-4D97-AF65-F5344CB8AC3E}">
        <p14:creationId xmlns:p14="http://schemas.microsoft.com/office/powerpoint/2010/main" val="40794415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848600" cy="4038600"/>
          </a:xfrm>
        </p:spPr>
        <p:txBody>
          <a:bodyPr/>
          <a:lstStyle/>
          <a:p>
            <a:r>
              <a:rPr lang="en-US" dirty="0" smtClean="0"/>
              <a:t>When using a performance testing tool we are looking at the transaction throughput, the degree of accuracy of a given computation, the computer resources being used for a given level of transactions, the time taken for certain transactions or the number of users that can use the system at once.</a:t>
            </a:r>
            <a:endParaRPr lang="en-US" dirty="0"/>
          </a:p>
        </p:txBody>
      </p:sp>
    </p:spTree>
    <p:extLst>
      <p:ext uri="{BB962C8B-B14F-4D97-AF65-F5344CB8AC3E}">
        <p14:creationId xmlns:p14="http://schemas.microsoft.com/office/powerpoint/2010/main" val="1282885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dirty="0" smtClean="0"/>
              <a:t>The design of the load to be generated by the tool (e.g. random input or according to user profiles);</a:t>
            </a:r>
          </a:p>
          <a:p>
            <a:r>
              <a:rPr lang="en-US" dirty="0" smtClean="0"/>
              <a:t>Timing aspects (e.g. inserting delays to make simulated user input more realistic); </a:t>
            </a:r>
          </a:p>
        </p:txBody>
      </p:sp>
    </p:spTree>
    <p:extLst>
      <p:ext uri="{BB962C8B-B14F-4D97-AF65-F5344CB8AC3E}">
        <p14:creationId xmlns:p14="http://schemas.microsoft.com/office/powerpoint/2010/main" val="19861567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066800"/>
          </a:xfrm>
        </p:spPr>
        <p:txBody>
          <a:bodyPr/>
          <a:lstStyle/>
          <a:p>
            <a:r>
              <a:rPr lang="en-US" dirty="0"/>
              <a:t>6.2.3 Special considerations for types of tools</a:t>
            </a:r>
          </a:p>
        </p:txBody>
      </p:sp>
      <p:sp>
        <p:nvSpPr>
          <p:cNvPr id="3" name="Content Placeholder 2"/>
          <p:cNvSpPr>
            <a:spLocks noGrp="1"/>
          </p:cNvSpPr>
          <p:nvPr>
            <p:ph idx="1"/>
          </p:nvPr>
        </p:nvSpPr>
        <p:spPr>
          <a:xfrm>
            <a:off x="685800" y="2514600"/>
            <a:ext cx="7797800" cy="4267200"/>
          </a:xfrm>
        </p:spPr>
        <p:txBody>
          <a:bodyPr/>
          <a:lstStyle/>
          <a:p>
            <a:r>
              <a:rPr lang="en-US" dirty="0" smtClean="0"/>
              <a:t>The length of the test and what to do if a test stops prematurely;</a:t>
            </a:r>
          </a:p>
          <a:p>
            <a:r>
              <a:rPr lang="en-US" dirty="0" smtClean="0"/>
              <a:t>Narrowing down the location of a bottleneck;</a:t>
            </a:r>
          </a:p>
          <a:p>
            <a:r>
              <a:rPr lang="en-US" dirty="0" smtClean="0"/>
              <a:t>Exactly what aspects to measure (e.g. user interaction level or server level);</a:t>
            </a:r>
          </a:p>
          <a:p>
            <a:r>
              <a:rPr lang="en-US" dirty="0" smtClean="0"/>
              <a:t>How to present the information gathered. </a:t>
            </a:r>
            <a:endParaRPr lang="en-US" dirty="0"/>
          </a:p>
        </p:txBody>
      </p:sp>
    </p:spTree>
    <p:extLst>
      <p:ext uri="{BB962C8B-B14F-4D97-AF65-F5344CB8AC3E}">
        <p14:creationId xmlns:p14="http://schemas.microsoft.com/office/powerpoint/2010/main" val="3926350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b="1" dirty="0" smtClean="0"/>
              <a:t>Static Analysis Tool: </a:t>
            </a:r>
            <a:r>
              <a:rPr lang="en-US" dirty="0" smtClean="0"/>
              <a:t>A tool that carries out static analysis.</a:t>
            </a:r>
          </a:p>
          <a:p>
            <a:r>
              <a:rPr lang="en-US" dirty="0" smtClean="0"/>
              <a:t>Developers use this tool to identify potential problems in code before the code is executed and they can also help to check the code is written to coding standards.</a:t>
            </a:r>
            <a:endParaRPr lang="en-US" dirty="0"/>
          </a:p>
        </p:txBody>
      </p:sp>
    </p:spTree>
    <p:extLst>
      <p:ext uri="{BB962C8B-B14F-4D97-AF65-F5344CB8AC3E}">
        <p14:creationId xmlns:p14="http://schemas.microsoft.com/office/powerpoint/2010/main" val="3798110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685800" y="2667000"/>
            <a:ext cx="7772400" cy="3810000"/>
          </a:xfrm>
        </p:spPr>
        <p:txBody>
          <a:bodyPr/>
          <a:lstStyle/>
          <a:p>
            <a:r>
              <a:rPr lang="en-US" dirty="0" smtClean="0"/>
              <a:t>Static analysis tools can generate a large number of messages, for example by finding the same thing every few lines. </a:t>
            </a:r>
            <a:endParaRPr lang="en-US" dirty="0"/>
          </a:p>
        </p:txBody>
      </p:sp>
    </p:spTree>
    <p:extLst>
      <p:ext uri="{BB962C8B-B14F-4D97-AF65-F5344CB8AC3E}">
        <p14:creationId xmlns:p14="http://schemas.microsoft.com/office/powerpoint/2010/main" val="36714657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6.2.3 Special considerations for types of tools</a:t>
            </a:r>
          </a:p>
        </p:txBody>
      </p:sp>
      <p:sp>
        <p:nvSpPr>
          <p:cNvPr id="3" name="Content Placeholder 2"/>
          <p:cNvSpPr>
            <a:spLocks noGrp="1"/>
          </p:cNvSpPr>
          <p:nvPr>
            <p:ph idx="1"/>
          </p:nvPr>
        </p:nvSpPr>
        <p:spPr>
          <a:xfrm>
            <a:off x="304800" y="2743200"/>
            <a:ext cx="8458200" cy="3733800"/>
          </a:xfrm>
        </p:spPr>
        <p:txBody>
          <a:bodyPr/>
          <a:lstStyle/>
          <a:p>
            <a:r>
              <a:rPr lang="en-US" b="1" dirty="0" smtClean="0"/>
              <a:t>Test management tool: </a:t>
            </a:r>
            <a:r>
              <a:rPr lang="en-US" dirty="0" smtClean="0"/>
              <a:t>A tool that provides support to the test management and control part of a test process. It often has several capabilities, such as testware management, scheduling of tests, the logging of results, progress tracking incident management and test reporting. </a:t>
            </a:r>
            <a:endParaRPr lang="en-US" b="1" dirty="0"/>
          </a:p>
        </p:txBody>
      </p:sp>
    </p:spTree>
    <p:extLst>
      <p:ext uri="{BB962C8B-B14F-4D97-AF65-F5344CB8AC3E}">
        <p14:creationId xmlns:p14="http://schemas.microsoft.com/office/powerpoint/2010/main" val="26114202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a:t>6.2.3 Special considerations for types of tools</a:t>
            </a:r>
          </a:p>
        </p:txBody>
      </p:sp>
      <p:sp>
        <p:nvSpPr>
          <p:cNvPr id="3" name="Content Placeholder 2"/>
          <p:cNvSpPr>
            <a:spLocks noGrp="1"/>
          </p:cNvSpPr>
          <p:nvPr>
            <p:ph idx="1"/>
          </p:nvPr>
        </p:nvSpPr>
        <p:spPr>
          <a:xfrm>
            <a:off x="533400" y="2514600"/>
            <a:ext cx="7924800" cy="4191000"/>
          </a:xfrm>
        </p:spPr>
        <p:txBody>
          <a:bodyPr/>
          <a:lstStyle/>
          <a:p>
            <a:r>
              <a:rPr lang="en-US" dirty="0" smtClean="0"/>
              <a:t>It is important to have a defined test process before test management tools are introduced. </a:t>
            </a:r>
          </a:p>
          <a:p>
            <a:r>
              <a:rPr lang="en-US" dirty="0" smtClean="0"/>
              <a:t>It is important to have a defined test process before test management tools are introduced. </a:t>
            </a:r>
          </a:p>
          <a:p>
            <a:r>
              <a:rPr lang="en-US" dirty="0" smtClean="0"/>
              <a:t>If it’s working well manually it will work with test management tool. </a:t>
            </a:r>
            <a:endParaRPr lang="en-US" dirty="0"/>
          </a:p>
        </p:txBody>
      </p:sp>
    </p:spTree>
    <p:extLst>
      <p:ext uri="{BB962C8B-B14F-4D97-AF65-F5344CB8AC3E}">
        <p14:creationId xmlns:p14="http://schemas.microsoft.com/office/powerpoint/2010/main" val="6590361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066800"/>
          </a:xfrm>
        </p:spPr>
        <p:txBody>
          <a:bodyPr/>
          <a:lstStyle/>
          <a:p>
            <a:r>
              <a:rPr lang="en-US" dirty="0" smtClean="0"/>
              <a:t>6.3 Introducing a Tool into an Organization</a:t>
            </a:r>
            <a:endParaRPr lang="en-US" dirty="0"/>
          </a:p>
        </p:txBody>
      </p:sp>
      <p:sp>
        <p:nvSpPr>
          <p:cNvPr id="3" name="Content Placeholder 2"/>
          <p:cNvSpPr>
            <a:spLocks noGrp="1"/>
          </p:cNvSpPr>
          <p:nvPr>
            <p:ph idx="1"/>
          </p:nvPr>
        </p:nvSpPr>
        <p:spPr>
          <a:xfrm>
            <a:off x="685800" y="2514600"/>
            <a:ext cx="7772400" cy="4191000"/>
          </a:xfrm>
        </p:spPr>
        <p:txBody>
          <a:bodyPr/>
          <a:lstStyle/>
          <a:p>
            <a:r>
              <a:rPr lang="en-US" b="1" dirty="0" smtClean="0"/>
              <a:t>6.3.1 Main Principles: </a:t>
            </a:r>
            <a:r>
              <a:rPr lang="en-US" dirty="0" smtClean="0"/>
              <a:t>Assessment of the organization’s maturity (e.g. readiness for change);</a:t>
            </a:r>
          </a:p>
          <a:p>
            <a:r>
              <a:rPr lang="en-US" dirty="0" smtClean="0"/>
              <a:t>Identification of the areas within the organization where tool support will help to improve testing processes;</a:t>
            </a:r>
          </a:p>
          <a:p>
            <a:r>
              <a:rPr lang="en-US" dirty="0" smtClean="0"/>
              <a:t>Evaluation of tools against clear requirements and objective criteria. </a:t>
            </a:r>
            <a:endParaRPr lang="en-US" dirty="0"/>
          </a:p>
        </p:txBody>
      </p:sp>
    </p:spTree>
    <p:extLst>
      <p:ext uri="{BB962C8B-B14F-4D97-AF65-F5344CB8AC3E}">
        <p14:creationId xmlns:p14="http://schemas.microsoft.com/office/powerpoint/2010/main" val="336889866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19907</TotalTime>
  <Words>5454</Words>
  <Application>Microsoft Office PowerPoint</Application>
  <PresentationFormat>On-screen Show (4:3)</PresentationFormat>
  <Paragraphs>440</Paragraphs>
  <Slides>120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Futura Md BT</vt:lpstr>
      <vt:lpstr>Century Schoolbook</vt:lpstr>
      <vt:lpstr>Times New Roman</vt:lpstr>
      <vt:lpstr>Arial</vt:lpstr>
      <vt:lpstr>Default Design</vt:lpstr>
      <vt:lpstr>ITMD 536 Software Testing &amp; Maintenance</vt:lpstr>
      <vt:lpstr>Objectives</vt:lpstr>
      <vt:lpstr>Tool Support for Testing</vt:lpstr>
      <vt:lpstr>6.1 Types of Test Tool</vt:lpstr>
      <vt:lpstr>6.1 Types of Test Tool</vt:lpstr>
      <vt:lpstr>6.1 Types of Test Tool</vt:lpstr>
      <vt:lpstr>6.1 Types of Test Tool</vt:lpstr>
      <vt:lpstr>6.1 Types of Test Tool</vt:lpstr>
      <vt:lpstr>6.1.1 Understanding the Meaning and Purpose of Tool Support for Testing</vt:lpstr>
      <vt:lpstr>6.1.1 Understanding the Meaning and Purpose of Tool Support for Testing</vt:lpstr>
      <vt:lpstr>6.1.1 Understanding the Meaning and Purpose of Tool Support for Testing</vt:lpstr>
      <vt:lpstr>6.1.2 Test Tool Classification</vt:lpstr>
      <vt:lpstr>6.1.2 Test Tool Classification</vt:lpstr>
      <vt:lpstr>6.1.2 Test Tool Classification</vt:lpstr>
      <vt:lpstr>6.1.2 Test Tool Classification</vt:lpstr>
      <vt:lpstr>6.1.3 Tool Support for Management of Testing and Tests</vt:lpstr>
      <vt:lpstr>6.1.3 Tool Support for Management of Testing and Tests</vt:lpstr>
      <vt:lpstr>6.1.3 Tool Support for Management of Testing and Tests</vt:lpstr>
      <vt:lpstr>6.1.3 Tool Support for Management of Testing and Tests</vt:lpstr>
      <vt:lpstr>6.1.3 Tool Support for Management of Testing and Tests</vt:lpstr>
      <vt:lpstr>6.1.3 Tool Support for Management of Testing and Tests</vt:lpstr>
      <vt:lpstr>6.1.3 Tool Support for Management of Testing and Tests</vt:lpstr>
      <vt:lpstr>6.1.3 Tool Support for Management of Testing and Tests</vt:lpstr>
      <vt:lpstr>6.1.3 Tool Support for Management of Testing and Tests</vt:lpstr>
      <vt:lpstr>6.1.4 Tool Support for Static Testing</vt:lpstr>
      <vt:lpstr>6.1.4 Tool Support for Static Testing</vt:lpstr>
      <vt:lpstr>6.1.4 Tool Support for Static Testing</vt:lpstr>
      <vt:lpstr>6.1.4 Tool Support for Static Testing</vt:lpstr>
      <vt:lpstr>6.1.4 Tool Support for Static Testing</vt:lpstr>
      <vt:lpstr>6.1.4 Tool Support for Static Testing</vt:lpstr>
      <vt:lpstr>6.1.4 Tool Support for Static Testing</vt:lpstr>
      <vt:lpstr>6.1.4 Tool Support for Static Testing</vt:lpstr>
      <vt:lpstr>6.1.5 Tool Support for Test Specification </vt:lpstr>
      <vt:lpstr>6.1.5 Tool Support for Test Specification </vt:lpstr>
      <vt:lpstr>6.1.5 Tool Support for Test Specification </vt:lpstr>
      <vt:lpstr> 6.1.5 Tool Support for Test Specification</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6.1.6 Tool Support for Test Execution and Logging </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6.1.7 Tool support for performance and monitoring</vt:lpstr>
      <vt:lpstr>6.1.8 Tool support for specific application areas (K1)</vt:lpstr>
      <vt:lpstr>6.1.9 Tool support using other tools</vt:lpstr>
      <vt:lpstr>6.1.9 Tool support using other tools</vt:lpstr>
      <vt:lpstr>6.1.10 Tool support for specific testing needs</vt:lpstr>
      <vt:lpstr>6.1.10 Tool support for specific testing needs</vt:lpstr>
      <vt:lpstr>6.2 Effective use of Tools: Potential Benefits and Risks</vt:lpstr>
      <vt:lpstr>6.2.1 Potential benefits of using tools</vt:lpstr>
      <vt:lpstr>6.2.2 Risks of using tools</vt:lpstr>
      <vt:lpstr>6.2.2 Risks of using tools</vt:lpstr>
      <vt:lpstr>6.2.2 Risks of using tools</vt:lpstr>
      <vt:lpstr>6.2.2 Risks of using tools</vt:lpstr>
      <vt:lpstr>6.2.2 Risks of using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6.2.3 Special considerations for types of tools</vt:lpstr>
      <vt:lpstr>6.3 Introducing a Tool into an Organization</vt:lpstr>
      <vt:lpstr>6.3.1 Main Principles</vt:lpstr>
      <vt:lpstr>6.3.1 Main Principles</vt:lpstr>
      <vt:lpstr>6.3.2 Pilot Project </vt:lpstr>
      <vt:lpstr>6.3.2 Pilot Project </vt:lpstr>
      <vt:lpstr>6.3.2 Pilot Project </vt:lpstr>
      <vt:lpstr>6.3.3 Success Factors</vt:lpstr>
      <vt:lpstr>6.3.3 Success Factors</vt:lpstr>
      <vt:lpstr>6.3.3 Success Factors</vt:lpstr>
      <vt:lpstr>6.3.3 Success Factors</vt:lpstr>
      <vt:lpstr>List of Testing Tools</vt:lpstr>
      <vt:lpstr>List of Defect Tracking Tools</vt:lpstr>
      <vt:lpstr>PowerPoint Presentation</vt:lpstr>
      <vt:lpstr>PowerPoint Presentation</vt:lpstr>
      <vt:lpstr>PowerPoint Presentation</vt:lpstr>
      <vt:lpstr>Sample Questions - 6</vt:lpstr>
      <vt:lpstr>Sample Questions – 6 </vt:lpstr>
      <vt:lpstr>Sample Questions – 6 </vt:lpstr>
      <vt:lpstr>Sample Questions - 6 </vt:lpstr>
      <vt:lpstr>Sample Questions – 6 </vt:lpstr>
      <vt:lpstr>Sample Questions – 6 </vt:lpstr>
      <vt:lpstr>Sample Questions – 6 </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398</cp:revision>
  <dcterms:created xsi:type="dcterms:W3CDTF">2015-08-27T06:10:18Z</dcterms:created>
  <dcterms:modified xsi:type="dcterms:W3CDTF">2018-09-27T02:30:11Z</dcterms:modified>
</cp:coreProperties>
</file>