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1"/>
  </p:notesMasterIdLst>
  <p:handoutMasterIdLst>
    <p:handoutMasterId r:id="rId142"/>
  </p:handoutMasterIdLst>
  <p:sldIdLst>
    <p:sldId id="263" r:id="rId2"/>
    <p:sldId id="257" r:id="rId3"/>
    <p:sldId id="264" r:id="rId4"/>
    <p:sldId id="267" r:id="rId5"/>
    <p:sldId id="265" r:id="rId6"/>
    <p:sldId id="272" r:id="rId7"/>
    <p:sldId id="273" r:id="rId8"/>
    <p:sldId id="274" r:id="rId9"/>
    <p:sldId id="275" r:id="rId10"/>
    <p:sldId id="276" r:id="rId11"/>
    <p:sldId id="277" r:id="rId12"/>
    <p:sldId id="278" r:id="rId13"/>
    <p:sldId id="279" r:id="rId14"/>
    <p:sldId id="280" r:id="rId15"/>
    <p:sldId id="281" r:id="rId16"/>
    <p:sldId id="282" r:id="rId17"/>
    <p:sldId id="287" r:id="rId18"/>
    <p:sldId id="283" r:id="rId19"/>
    <p:sldId id="286" r:id="rId20"/>
    <p:sldId id="290" r:id="rId21"/>
    <p:sldId id="289" r:id="rId22"/>
    <p:sldId id="288" r:id="rId23"/>
    <p:sldId id="285" r:id="rId24"/>
    <p:sldId id="284" r:id="rId25"/>
    <p:sldId id="296" r:id="rId26"/>
    <p:sldId id="295" r:id="rId27"/>
    <p:sldId id="294" r:id="rId28"/>
    <p:sldId id="299" r:id="rId29"/>
    <p:sldId id="304" r:id="rId30"/>
    <p:sldId id="303" r:id="rId31"/>
    <p:sldId id="302" r:id="rId32"/>
    <p:sldId id="301" r:id="rId33"/>
    <p:sldId id="300" r:id="rId34"/>
    <p:sldId id="298" r:id="rId35"/>
    <p:sldId id="297" r:id="rId36"/>
    <p:sldId id="293" r:id="rId37"/>
    <p:sldId id="292" r:id="rId38"/>
    <p:sldId id="309" r:id="rId39"/>
    <p:sldId id="311" r:id="rId40"/>
    <p:sldId id="310" r:id="rId41"/>
    <p:sldId id="308" r:id="rId42"/>
    <p:sldId id="307" r:id="rId43"/>
    <p:sldId id="315" r:id="rId44"/>
    <p:sldId id="306" r:id="rId45"/>
    <p:sldId id="314" r:id="rId46"/>
    <p:sldId id="313" r:id="rId47"/>
    <p:sldId id="312" r:id="rId48"/>
    <p:sldId id="305" r:id="rId49"/>
    <p:sldId id="316" r:id="rId50"/>
    <p:sldId id="317" r:id="rId51"/>
    <p:sldId id="322" r:id="rId52"/>
    <p:sldId id="321" r:id="rId53"/>
    <p:sldId id="320" r:id="rId54"/>
    <p:sldId id="323" r:id="rId55"/>
    <p:sldId id="318" r:id="rId56"/>
    <p:sldId id="325" r:id="rId57"/>
    <p:sldId id="326" r:id="rId58"/>
    <p:sldId id="324" r:id="rId59"/>
    <p:sldId id="327" r:id="rId60"/>
    <p:sldId id="328" r:id="rId61"/>
    <p:sldId id="329" r:id="rId62"/>
    <p:sldId id="330" r:id="rId63"/>
    <p:sldId id="271" r:id="rId64"/>
    <p:sldId id="331" r:id="rId65"/>
    <p:sldId id="340" r:id="rId66"/>
    <p:sldId id="344" r:id="rId67"/>
    <p:sldId id="345" r:id="rId68"/>
    <p:sldId id="376" r:id="rId69"/>
    <p:sldId id="375" r:id="rId70"/>
    <p:sldId id="378" r:id="rId71"/>
    <p:sldId id="377" r:id="rId72"/>
    <p:sldId id="379" r:id="rId73"/>
    <p:sldId id="380" r:id="rId74"/>
    <p:sldId id="381" r:id="rId75"/>
    <p:sldId id="382" r:id="rId76"/>
    <p:sldId id="383" r:id="rId77"/>
    <p:sldId id="392" r:id="rId78"/>
    <p:sldId id="385" r:id="rId79"/>
    <p:sldId id="384" r:id="rId80"/>
    <p:sldId id="389" r:id="rId81"/>
    <p:sldId id="393" r:id="rId82"/>
    <p:sldId id="394" r:id="rId83"/>
    <p:sldId id="395" r:id="rId84"/>
    <p:sldId id="390" r:id="rId85"/>
    <p:sldId id="396" r:id="rId86"/>
    <p:sldId id="406" r:id="rId87"/>
    <p:sldId id="388" r:id="rId88"/>
    <p:sldId id="407" r:id="rId89"/>
    <p:sldId id="408" r:id="rId90"/>
    <p:sldId id="387" r:id="rId91"/>
    <p:sldId id="405" r:id="rId92"/>
    <p:sldId id="409" r:id="rId93"/>
    <p:sldId id="386" r:id="rId94"/>
    <p:sldId id="404" r:id="rId95"/>
    <p:sldId id="410" r:id="rId96"/>
    <p:sldId id="332" r:id="rId97"/>
    <p:sldId id="319" r:id="rId98"/>
    <p:sldId id="270" r:id="rId99"/>
    <p:sldId id="269" r:id="rId100"/>
    <p:sldId id="268" r:id="rId101"/>
    <p:sldId id="266" r:id="rId102"/>
    <p:sldId id="333" r:id="rId103"/>
    <p:sldId id="334" r:id="rId104"/>
    <p:sldId id="335" r:id="rId105"/>
    <p:sldId id="336" r:id="rId106"/>
    <p:sldId id="337" r:id="rId107"/>
    <p:sldId id="338" r:id="rId108"/>
    <p:sldId id="343" r:id="rId109"/>
    <p:sldId id="342" r:id="rId110"/>
    <p:sldId id="341" r:id="rId111"/>
    <p:sldId id="339" r:id="rId112"/>
    <p:sldId id="346" r:id="rId113"/>
    <p:sldId id="351" r:id="rId114"/>
    <p:sldId id="352" r:id="rId115"/>
    <p:sldId id="353" r:id="rId116"/>
    <p:sldId id="354" r:id="rId117"/>
    <p:sldId id="355" r:id="rId118"/>
    <p:sldId id="356" r:id="rId119"/>
    <p:sldId id="357" r:id="rId120"/>
    <p:sldId id="358" r:id="rId121"/>
    <p:sldId id="359" r:id="rId122"/>
    <p:sldId id="360" r:id="rId123"/>
    <p:sldId id="361" r:id="rId124"/>
    <p:sldId id="362" r:id="rId125"/>
    <p:sldId id="363" r:id="rId126"/>
    <p:sldId id="364" r:id="rId127"/>
    <p:sldId id="350" r:id="rId128"/>
    <p:sldId id="347" r:id="rId129"/>
    <p:sldId id="349" r:id="rId130"/>
    <p:sldId id="348" r:id="rId131"/>
    <p:sldId id="366" r:id="rId132"/>
    <p:sldId id="367" r:id="rId133"/>
    <p:sldId id="368" r:id="rId134"/>
    <p:sldId id="369" r:id="rId135"/>
    <p:sldId id="370" r:id="rId136"/>
    <p:sldId id="371" r:id="rId137"/>
    <p:sldId id="365" r:id="rId138"/>
    <p:sldId id="372" r:id="rId139"/>
    <p:sldId id="373" r:id="rId140"/>
  </p:sldIdLst>
  <p:sldSz cx="9144000" cy="6858000" type="screen4x3"/>
  <p:notesSz cx="7315200" cy="9601200"/>
  <p:embeddedFontLst>
    <p:embeddedFont>
      <p:font typeface="Century Schoolbook" panose="02040604050505020304" pitchFamily="18" charset="0"/>
      <p:regular r:id="rId143"/>
      <p:bold r:id="rId144"/>
      <p:italic r:id="rId145"/>
      <p:boldItalic r:id="rId146"/>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8647" autoAdjust="0"/>
  </p:normalViewPr>
  <p:slideViewPr>
    <p:cSldViewPr>
      <p:cViewPr varScale="1">
        <p:scale>
          <a:sx n="63" d="100"/>
          <a:sy n="63" d="100"/>
        </p:scale>
        <p:origin x="1710" y="78"/>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font" Target="fonts/font2.fntdata"/><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font" Target="fonts/font1.fntdata"/><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3</a:t>
            </a:fld>
            <a:endParaRPr lang="en-US" dirty="0"/>
          </a:p>
        </p:txBody>
      </p:sp>
    </p:spTree>
    <p:extLst>
      <p:ext uri="{BB962C8B-B14F-4D97-AF65-F5344CB8AC3E}">
        <p14:creationId xmlns:p14="http://schemas.microsoft.com/office/powerpoint/2010/main" val="51124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during software maintenance, the product </a:t>
            </a:r>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105</a:t>
            </a:fld>
            <a:endParaRPr lang="en-US" dirty="0"/>
          </a:p>
        </p:txBody>
      </p:sp>
    </p:spTree>
    <p:extLst>
      <p:ext uri="{BB962C8B-B14F-4D97-AF65-F5344CB8AC3E}">
        <p14:creationId xmlns:p14="http://schemas.microsoft.com/office/powerpoint/2010/main" val="130951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during software maintenance, the product </a:t>
            </a:r>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106</a:t>
            </a:fld>
            <a:endParaRPr lang="en-US" dirty="0"/>
          </a:p>
        </p:txBody>
      </p:sp>
    </p:spTree>
    <p:extLst>
      <p:ext uri="{BB962C8B-B14F-4D97-AF65-F5344CB8AC3E}">
        <p14:creationId xmlns:p14="http://schemas.microsoft.com/office/powerpoint/2010/main" val="26054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066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228600" y="2819400"/>
            <a:ext cx="8686800" cy="3733800"/>
          </a:xfrm>
        </p:spPr>
        <p:txBody>
          <a:bodyPr/>
          <a:lstStyle/>
          <a:p>
            <a:r>
              <a:rPr lang="en-US" sz="4500" b="1" smtClean="0"/>
              <a:t>Chapter 3 &amp; 4</a:t>
            </a:r>
          </a:p>
          <a:p>
            <a:r>
              <a:rPr lang="en-US" sz="4500" b="1" smtClean="0"/>
              <a:t> </a:t>
            </a:r>
            <a:r>
              <a:rPr lang="en-US" sz="4500" b="1" dirty="0" smtClean="0"/>
              <a:t>The </a:t>
            </a:r>
            <a:r>
              <a:rPr lang="en-US" sz="4500" b="1" dirty="0" smtClean="0"/>
              <a:t>Maintenance Pie</a:t>
            </a:r>
          </a:p>
          <a:p>
            <a:r>
              <a:rPr lang="en-US" sz="4500" b="1" dirty="0" smtClean="0"/>
              <a:t>&amp;</a:t>
            </a:r>
          </a:p>
          <a:p>
            <a:r>
              <a:rPr lang="en-US" sz="4500" b="1" dirty="0" smtClean="0"/>
              <a:t>Ten </a:t>
            </a:r>
            <a:r>
              <a:rPr lang="en-US" sz="4500" b="1" dirty="0" smtClean="0"/>
              <a:t>Success Recipes</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1.4 Product Support </a:t>
            </a:r>
          </a:p>
          <a:p>
            <a:pPr marL="457200" lvl="1" indent="0">
              <a:buNone/>
            </a:pPr>
            <a:r>
              <a:rPr lang="en-US" dirty="0" smtClean="0"/>
              <a:t>1.4.1 Configuration Management</a:t>
            </a:r>
          </a:p>
          <a:p>
            <a:pPr marL="457200" lvl="1" indent="0">
              <a:buNone/>
            </a:pPr>
            <a:r>
              <a:rPr lang="en-US" dirty="0" smtClean="0"/>
              <a:t>1.4.2 Quality Assurance</a:t>
            </a:r>
          </a:p>
          <a:p>
            <a:pPr marL="457200" lvl="1" indent="0">
              <a:buNone/>
            </a:pPr>
            <a:r>
              <a:rPr lang="en-US" dirty="0" smtClean="0"/>
              <a:t>1.4.3 Peer Reviews</a:t>
            </a:r>
          </a:p>
          <a:p>
            <a:pPr marL="457200" lvl="1" indent="0">
              <a:buNone/>
            </a:pPr>
            <a:r>
              <a:rPr lang="en-US" dirty="0" smtClean="0"/>
              <a:t>1.4.4 Supplier Management</a:t>
            </a:r>
          </a:p>
          <a:p>
            <a:pPr marL="457200" lvl="1" indent="0">
              <a:buNone/>
            </a:pPr>
            <a:r>
              <a:rPr lang="en-US" dirty="0" smtClean="0"/>
              <a:t>1.4.5 Security</a:t>
            </a:r>
          </a:p>
        </p:txBody>
      </p:sp>
    </p:spTree>
    <p:extLst>
      <p:ext uri="{BB962C8B-B14F-4D97-AF65-F5344CB8AC3E}">
        <p14:creationId xmlns:p14="http://schemas.microsoft.com/office/powerpoint/2010/main" val="7395958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0" indent="0">
              <a:buNone/>
            </a:pPr>
            <a:r>
              <a:rPr lang="en-US" dirty="0" smtClean="0"/>
              <a:t>3. </a:t>
            </a:r>
            <a:r>
              <a:rPr lang="en-US" b="1" dirty="0" smtClean="0"/>
              <a:t>Recognize</a:t>
            </a:r>
            <a:r>
              <a:rPr lang="en-US" dirty="0" smtClean="0"/>
              <a:t> that most software maintenance projects are small. In response, make sure that your processes do not over-burden them with necessary effort.</a:t>
            </a:r>
          </a:p>
          <a:p>
            <a:pPr marL="0" indent="0">
              <a:buNone/>
            </a:pPr>
            <a:endParaRPr lang="en-US" dirty="0"/>
          </a:p>
        </p:txBody>
      </p:sp>
    </p:spTree>
    <p:extLst>
      <p:ext uri="{BB962C8B-B14F-4D97-AF65-F5344CB8AC3E}">
        <p14:creationId xmlns:p14="http://schemas.microsoft.com/office/powerpoint/2010/main" val="32361016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0" indent="0">
              <a:buNone/>
            </a:pPr>
            <a:r>
              <a:rPr lang="en-US" dirty="0" smtClean="0"/>
              <a:t>4. </a:t>
            </a:r>
            <a:r>
              <a:rPr lang="en-US" b="1" dirty="0" smtClean="0"/>
              <a:t>Understand</a:t>
            </a:r>
            <a:r>
              <a:rPr lang="en-US" dirty="0" smtClean="0"/>
              <a:t> that most software maintenance projects are funded on a level-of-effort (LOE) basis. Unlike software development jobs where budgets vary, maintenance budgets are fixed. In response, you need to be able to figure out what you can do with what you are given.</a:t>
            </a:r>
            <a:endParaRPr lang="en-US" dirty="0"/>
          </a:p>
        </p:txBody>
      </p:sp>
    </p:spTree>
    <p:extLst>
      <p:ext uri="{BB962C8B-B14F-4D97-AF65-F5344CB8AC3E}">
        <p14:creationId xmlns:p14="http://schemas.microsoft.com/office/powerpoint/2010/main" val="42168560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0" indent="0">
              <a:buNone/>
            </a:pPr>
            <a:r>
              <a:rPr lang="en-US" dirty="0" smtClean="0"/>
              <a:t>5. </a:t>
            </a:r>
            <a:r>
              <a:rPr lang="en-US" b="1" dirty="0" smtClean="0"/>
              <a:t>Appreciate</a:t>
            </a:r>
            <a:r>
              <a:rPr lang="en-US" dirty="0" smtClean="0"/>
              <a:t> the fact that you are dealing with and experienced workforce whose skills are at a premium and who may be special circumstance employees (retirees, etc.). Put human resource practices and incentives in place that respond to the workforce’s unique needs.</a:t>
            </a:r>
            <a:endParaRPr lang="en-US" dirty="0"/>
          </a:p>
        </p:txBody>
      </p:sp>
    </p:spTree>
    <p:extLst>
      <p:ext uri="{BB962C8B-B14F-4D97-AF65-F5344CB8AC3E}">
        <p14:creationId xmlns:p14="http://schemas.microsoft.com/office/powerpoint/2010/main" val="35373080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0" indent="0">
              <a:buNone/>
            </a:pPr>
            <a:r>
              <a:rPr lang="en-US" dirty="0"/>
              <a:t>6</a:t>
            </a:r>
            <a:r>
              <a:rPr lang="en-US" dirty="0" smtClean="0"/>
              <a:t>. </a:t>
            </a:r>
            <a:r>
              <a:rPr lang="en-US" b="1" dirty="0" smtClean="0"/>
              <a:t>Recognize</a:t>
            </a:r>
            <a:r>
              <a:rPr lang="en-US" dirty="0" smtClean="0"/>
              <a:t> the product generated during maintenance is different from that provided by a software development shop. During software development, you worry about requirements satisfaction, architecture stability, and meeting cost and schedule goals. </a:t>
            </a:r>
            <a:endParaRPr lang="en-US" dirty="0"/>
          </a:p>
        </p:txBody>
      </p:sp>
    </p:spTree>
    <p:extLst>
      <p:ext uri="{BB962C8B-B14F-4D97-AF65-F5344CB8AC3E}">
        <p14:creationId xmlns:p14="http://schemas.microsoft.com/office/powerpoint/2010/main" val="1285064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336550" lvl="1" indent="0">
              <a:buNone/>
            </a:pPr>
            <a:r>
              <a:rPr lang="en-US" dirty="0" smtClean="0"/>
              <a:t>During </a:t>
            </a:r>
            <a:r>
              <a:rPr lang="en-US" dirty="0"/>
              <a:t>software maintenance you worry more about content and how it will work operationally in targeted sites. </a:t>
            </a:r>
          </a:p>
        </p:txBody>
      </p:sp>
    </p:spTree>
    <p:extLst>
      <p:ext uri="{BB962C8B-B14F-4D97-AF65-F5344CB8AC3E}">
        <p14:creationId xmlns:p14="http://schemas.microsoft.com/office/powerpoint/2010/main" val="2520769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0" indent="0">
              <a:buNone/>
            </a:pPr>
            <a:r>
              <a:rPr lang="en-US" dirty="0" smtClean="0"/>
              <a:t>7. </a:t>
            </a:r>
            <a:r>
              <a:rPr lang="en-US" b="1" dirty="0" smtClean="0"/>
              <a:t>Understand</a:t>
            </a:r>
            <a:r>
              <a:rPr lang="en-US" dirty="0" smtClean="0"/>
              <a:t> you need a different mind-set to succeed during software maintenance. During software development, you are geared to get a product out the door on time and per an agreed upon budget, schedule, and content. </a:t>
            </a:r>
            <a:endParaRPr lang="en-US" dirty="0"/>
          </a:p>
        </p:txBody>
      </p:sp>
    </p:spTree>
    <p:extLst>
      <p:ext uri="{BB962C8B-B14F-4D97-AF65-F5344CB8AC3E}">
        <p14:creationId xmlns:p14="http://schemas.microsoft.com/office/powerpoint/2010/main" val="40418322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Success Formulas</a:t>
            </a:r>
          </a:p>
        </p:txBody>
      </p:sp>
      <p:sp>
        <p:nvSpPr>
          <p:cNvPr id="3" name="Content Placeholder 2"/>
          <p:cNvSpPr>
            <a:spLocks noGrp="1"/>
          </p:cNvSpPr>
          <p:nvPr>
            <p:ph idx="1"/>
          </p:nvPr>
        </p:nvSpPr>
        <p:spPr/>
        <p:txBody>
          <a:bodyPr/>
          <a:lstStyle/>
          <a:p>
            <a:pPr marL="336550" lvl="1" indent="0">
              <a:buNone/>
            </a:pPr>
            <a:r>
              <a:rPr lang="en-US" dirty="0" smtClean="0"/>
              <a:t>In contrast, during software maintenance, the product exists and your job is to keep it operational. In order to do this, you will have to focus more on the tactical decisions than on the strategic ones. </a:t>
            </a:r>
            <a:endParaRPr lang="en-US" dirty="0"/>
          </a:p>
        </p:txBody>
      </p:sp>
    </p:spTree>
    <p:extLst>
      <p:ext uri="{BB962C8B-B14F-4D97-AF65-F5344CB8AC3E}">
        <p14:creationId xmlns:p14="http://schemas.microsoft.com/office/powerpoint/2010/main" val="1443790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4 Ten Success Recipes for Surviving the Maintenance Battles</a:t>
            </a:r>
            <a:endParaRPr lang="en-US" dirty="0"/>
          </a:p>
        </p:txBody>
      </p:sp>
      <p:sp>
        <p:nvSpPr>
          <p:cNvPr id="3" name="Content Placeholder 2"/>
          <p:cNvSpPr>
            <a:spLocks noGrp="1"/>
          </p:cNvSpPr>
          <p:nvPr>
            <p:ph idx="1"/>
          </p:nvPr>
        </p:nvSpPr>
        <p:spPr>
          <a:xfrm>
            <a:off x="304800" y="2514600"/>
            <a:ext cx="8458200" cy="4038600"/>
          </a:xfrm>
        </p:spPr>
        <p:txBody>
          <a:bodyPr/>
          <a:lstStyle/>
          <a:p>
            <a:pPr marL="0" indent="0">
              <a:buNone/>
            </a:pPr>
            <a:r>
              <a:rPr lang="en-US" b="1" dirty="0" smtClean="0"/>
              <a:t>4.1 Balance between Agility and Discipline</a:t>
            </a:r>
          </a:p>
          <a:p>
            <a:pPr lvl="1"/>
            <a:r>
              <a:rPr lang="en-US" dirty="0" smtClean="0"/>
              <a:t>Maintenance projects try to be more agile than their development counterparts. Because, the software already exists and is being used, they have the luxury of trying newer techniques that focus more on the code than on the requirements. </a:t>
            </a:r>
            <a:endParaRPr lang="en-US" dirty="0"/>
          </a:p>
        </p:txBody>
      </p:sp>
    </p:spTree>
    <p:extLst>
      <p:ext uri="{BB962C8B-B14F-4D97-AF65-F5344CB8AC3E}">
        <p14:creationId xmlns:p14="http://schemas.microsoft.com/office/powerpoint/2010/main" val="19588170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4.1 Balance between Agility and Discipline</a:t>
            </a:r>
          </a:p>
        </p:txBody>
      </p:sp>
      <p:sp>
        <p:nvSpPr>
          <p:cNvPr id="3" name="Content Placeholder 2"/>
          <p:cNvSpPr>
            <a:spLocks noGrp="1"/>
          </p:cNvSpPr>
          <p:nvPr>
            <p:ph idx="1"/>
          </p:nvPr>
        </p:nvSpPr>
        <p:spPr>
          <a:xfrm>
            <a:off x="228600" y="2514600"/>
            <a:ext cx="8686800" cy="4114800"/>
          </a:xfrm>
        </p:spPr>
        <p:txBody>
          <a:bodyPr/>
          <a:lstStyle/>
          <a:p>
            <a:r>
              <a:rPr lang="en-US" b="1" dirty="0" smtClean="0"/>
              <a:t>Plan-driven</a:t>
            </a:r>
            <a:r>
              <a:rPr lang="en-US" dirty="0" smtClean="0"/>
              <a:t> development assumes that requirements are the forcing function and that all subsequent activity is aimed at ensuring that they are satisfied.</a:t>
            </a:r>
          </a:p>
          <a:p>
            <a:r>
              <a:rPr lang="en-US" b="1" dirty="0" smtClean="0"/>
              <a:t>Agile methods </a:t>
            </a:r>
            <a:r>
              <a:rPr lang="en-US" dirty="0" smtClean="0"/>
              <a:t>focus attention on rapid prototyping and development because they believe the primary emphasis of the process should be code development.</a:t>
            </a:r>
            <a:endParaRPr lang="en-US" dirty="0"/>
          </a:p>
        </p:txBody>
      </p:sp>
    </p:spTree>
    <p:extLst>
      <p:ext uri="{BB962C8B-B14F-4D97-AF65-F5344CB8AC3E}">
        <p14:creationId xmlns:p14="http://schemas.microsoft.com/office/powerpoint/2010/main" val="28978217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a:t>
            </a:r>
            <a:endParaRPr lang="en-US" dirty="0"/>
          </a:p>
        </p:txBody>
      </p:sp>
      <p:sp>
        <p:nvSpPr>
          <p:cNvPr id="3" name="Content Placeholder 2"/>
          <p:cNvSpPr>
            <a:spLocks noGrp="1"/>
          </p:cNvSpPr>
          <p:nvPr>
            <p:ph idx="1"/>
          </p:nvPr>
        </p:nvSpPr>
        <p:spPr/>
        <p:txBody>
          <a:bodyPr/>
          <a:lstStyle/>
          <a:p>
            <a:r>
              <a:rPr lang="en-US" b="1" dirty="0" smtClean="0"/>
              <a:t>Agile Software Development: </a:t>
            </a:r>
            <a:r>
              <a:rPr lang="en-US" dirty="0" smtClean="0"/>
              <a:t>Refers to a group of software development methodologies based on iterative and incremental development, where requirements and solutions evolve through collaboration between self-organizing, cross-functional teams. </a:t>
            </a:r>
            <a:endParaRPr lang="en-US" dirty="0"/>
          </a:p>
        </p:txBody>
      </p:sp>
    </p:spTree>
    <p:extLst>
      <p:ext uri="{BB962C8B-B14F-4D97-AF65-F5344CB8AC3E}">
        <p14:creationId xmlns:p14="http://schemas.microsoft.com/office/powerpoint/2010/main" val="43039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1.5 Information Assurance</a:t>
            </a:r>
          </a:p>
          <a:p>
            <a:pPr marL="457200" lvl="1" indent="0">
              <a:buNone/>
            </a:pPr>
            <a:r>
              <a:rPr lang="en-US" dirty="0" smtClean="0"/>
              <a:t>1.5.1 Protection Services</a:t>
            </a:r>
          </a:p>
          <a:p>
            <a:pPr marL="457200" lvl="1" indent="0">
              <a:buNone/>
            </a:pPr>
            <a:r>
              <a:rPr lang="en-US" dirty="0" smtClean="0"/>
              <a:t>1.5.2 Certification and Accreditation</a:t>
            </a:r>
          </a:p>
        </p:txBody>
      </p:sp>
    </p:spTree>
    <p:extLst>
      <p:ext uri="{BB962C8B-B14F-4D97-AF65-F5344CB8AC3E}">
        <p14:creationId xmlns:p14="http://schemas.microsoft.com/office/powerpoint/2010/main" val="2137688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Maintenance Plan</a:t>
            </a:r>
            <a:endParaRPr lang="en-US" dirty="0"/>
          </a:p>
        </p:txBody>
      </p:sp>
      <p:sp>
        <p:nvSpPr>
          <p:cNvPr id="3" name="Content Placeholder 2"/>
          <p:cNvSpPr>
            <a:spLocks noGrp="1"/>
          </p:cNvSpPr>
          <p:nvPr>
            <p:ph idx="1"/>
          </p:nvPr>
        </p:nvSpPr>
        <p:spPr>
          <a:xfrm>
            <a:off x="381000" y="2133600"/>
            <a:ext cx="8077200" cy="4572000"/>
          </a:xfrm>
        </p:spPr>
        <p:txBody>
          <a:bodyPr/>
          <a:lstStyle/>
          <a:p>
            <a:r>
              <a:rPr lang="en-US" b="1" dirty="0" smtClean="0"/>
              <a:t>Maintenance Plan: </a:t>
            </a:r>
            <a:r>
              <a:rPr lang="en-US" dirty="0" smtClean="0"/>
              <a:t>Refer to a document that sets out the activities, schedules, practices, and resources to be used to maintain a software product and generate a software release. </a:t>
            </a:r>
          </a:p>
          <a:p>
            <a:r>
              <a:rPr lang="en-US" dirty="0" smtClean="0"/>
              <a:t>ISO and CMMi certified companies stand out from competition. </a:t>
            </a:r>
          </a:p>
          <a:p>
            <a:r>
              <a:rPr lang="en-US" dirty="0" smtClean="0"/>
              <a:t>More firms in India are rated CMMi</a:t>
            </a:r>
            <a:r>
              <a:rPr lang="en-US" dirty="0"/>
              <a:t> </a:t>
            </a:r>
            <a:r>
              <a:rPr lang="en-US" dirty="0" smtClean="0"/>
              <a:t> level 5 than rest of the world combined.</a:t>
            </a:r>
            <a:endParaRPr lang="en-US" dirty="0"/>
          </a:p>
        </p:txBody>
      </p:sp>
    </p:spTree>
    <p:extLst>
      <p:ext uri="{BB962C8B-B14F-4D97-AF65-F5344CB8AC3E}">
        <p14:creationId xmlns:p14="http://schemas.microsoft.com/office/powerpoint/2010/main" val="24515720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457200"/>
          </a:xfrm>
        </p:spPr>
        <p:txBody>
          <a:bodyPr/>
          <a:lstStyle/>
          <a:p>
            <a:r>
              <a:rPr lang="en-US" dirty="0" smtClean="0"/>
              <a:t>4.2 Emphasis on Managing the Work</a:t>
            </a:r>
            <a:endParaRPr lang="en-US" dirty="0"/>
          </a:p>
        </p:txBody>
      </p:sp>
      <p:sp>
        <p:nvSpPr>
          <p:cNvPr id="3" name="Content Placeholder 2"/>
          <p:cNvSpPr>
            <a:spLocks noGrp="1"/>
          </p:cNvSpPr>
          <p:nvPr>
            <p:ph idx="1"/>
          </p:nvPr>
        </p:nvSpPr>
        <p:spPr>
          <a:xfrm>
            <a:off x="304800" y="1828800"/>
            <a:ext cx="8686800" cy="4953000"/>
          </a:xfrm>
        </p:spPr>
        <p:txBody>
          <a:bodyPr/>
          <a:lstStyle/>
          <a:p>
            <a:r>
              <a:rPr lang="en-US" dirty="0" smtClean="0"/>
              <a:t>The emphasis makes tasks like technology refresh, build, regression test automation and management, distribution management, and support tasks like sustaining engineering (including user training and support), field support, and operations and maintenance (O&amp;M) support much more important during maintenance than during software development. </a:t>
            </a:r>
            <a:endParaRPr lang="en-US" dirty="0"/>
          </a:p>
        </p:txBody>
      </p:sp>
    </p:spTree>
    <p:extLst>
      <p:ext uri="{BB962C8B-B14F-4D97-AF65-F5344CB8AC3E}">
        <p14:creationId xmlns:p14="http://schemas.microsoft.com/office/powerpoint/2010/main" val="39598513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Establish a Proper Infrastructure</a:t>
            </a:r>
            <a:endParaRPr lang="en-US" dirty="0"/>
          </a:p>
        </p:txBody>
      </p:sp>
      <p:sp>
        <p:nvSpPr>
          <p:cNvPr id="3" name="Content Placeholder 2"/>
          <p:cNvSpPr>
            <a:spLocks noGrp="1"/>
          </p:cNvSpPr>
          <p:nvPr>
            <p:ph idx="1"/>
          </p:nvPr>
        </p:nvSpPr>
        <p:spPr/>
        <p:txBody>
          <a:bodyPr/>
          <a:lstStyle/>
          <a:p>
            <a:r>
              <a:rPr lang="en-US" b="1" dirty="0" smtClean="0"/>
              <a:t>Key Process Area (KPA): </a:t>
            </a:r>
            <a:r>
              <a:rPr lang="en-US" dirty="0" smtClean="0"/>
              <a:t>Cluster of related activities that, when performed collectively, achieve a set of goals considered to be important for establishing process capability.</a:t>
            </a:r>
            <a:endParaRPr lang="en-US" dirty="0"/>
          </a:p>
        </p:txBody>
      </p:sp>
    </p:spTree>
    <p:extLst>
      <p:ext uri="{BB962C8B-B14F-4D97-AF65-F5344CB8AC3E}">
        <p14:creationId xmlns:p14="http://schemas.microsoft.com/office/powerpoint/2010/main" val="21259948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133600"/>
            <a:ext cx="7772400" cy="4495800"/>
          </a:xfrm>
        </p:spPr>
        <p:txBody>
          <a:bodyPr/>
          <a:lstStyle/>
          <a:p>
            <a:r>
              <a:rPr lang="en-US" b="1" dirty="0" smtClean="0"/>
              <a:t>Engineering:</a:t>
            </a:r>
            <a:br>
              <a:rPr lang="en-US" b="1" dirty="0" smtClean="0"/>
            </a:br>
            <a:r>
              <a:rPr lang="en-US" dirty="0" smtClean="0"/>
              <a:t>Process Area (PA):</a:t>
            </a:r>
            <a:br>
              <a:rPr lang="en-US" dirty="0" smtClean="0"/>
            </a:br>
            <a:r>
              <a:rPr lang="en-US" b="1" dirty="0" smtClean="0"/>
              <a:t>1. Product Integration: </a:t>
            </a:r>
            <a:r>
              <a:rPr lang="en-US" dirty="0" smtClean="0"/>
              <a:t>Build and integrate the product from its components and deliver it once it has been tested for delivery to customers in the field after it goes through various levels of acceptance and qualification testing. </a:t>
            </a:r>
            <a:endParaRPr lang="en-US" dirty="0"/>
          </a:p>
        </p:txBody>
      </p:sp>
    </p:spTree>
    <p:extLst>
      <p:ext uri="{BB962C8B-B14F-4D97-AF65-F5344CB8AC3E}">
        <p14:creationId xmlns:p14="http://schemas.microsoft.com/office/powerpoint/2010/main" val="26678710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133600"/>
            <a:ext cx="7772400" cy="4495800"/>
          </a:xfrm>
        </p:spPr>
        <p:txBody>
          <a:bodyPr/>
          <a:lstStyle/>
          <a:p>
            <a:pPr marL="0" indent="0">
              <a:buNone/>
            </a:pPr>
            <a:r>
              <a:rPr lang="en-US" b="1" dirty="0" smtClean="0"/>
              <a:t>2. Requirement Development: </a:t>
            </a:r>
            <a:r>
              <a:rPr lang="en-US" dirty="0" smtClean="0"/>
              <a:t>Analyze customer needs (for new features, repairs, and perfective changes) and generate requirements in the form of engineering change requests and trouble reports aimed at satisfying them.</a:t>
            </a:r>
            <a:endParaRPr lang="en-US" dirty="0"/>
          </a:p>
        </p:txBody>
      </p:sp>
    </p:spTree>
    <p:extLst>
      <p:ext uri="{BB962C8B-B14F-4D97-AF65-F5344CB8AC3E}">
        <p14:creationId xmlns:p14="http://schemas.microsoft.com/office/powerpoint/2010/main" val="7362106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133600"/>
            <a:ext cx="7772400" cy="4495800"/>
          </a:xfrm>
        </p:spPr>
        <p:txBody>
          <a:bodyPr/>
          <a:lstStyle/>
          <a:p>
            <a:pPr marL="0" indent="0">
              <a:buNone/>
            </a:pPr>
            <a:r>
              <a:rPr lang="en-US" b="1" dirty="0"/>
              <a:t>3</a:t>
            </a:r>
            <a:r>
              <a:rPr lang="en-US" b="1" dirty="0" smtClean="0"/>
              <a:t>. Technical Solution: </a:t>
            </a:r>
            <a:r>
              <a:rPr lang="en-US" dirty="0" smtClean="0"/>
              <a:t>Design, develop, and implement technical solutions to customer needs by integrating new and existing components into the architecture.</a:t>
            </a:r>
          </a:p>
          <a:p>
            <a:pPr marL="0" indent="0">
              <a:buNone/>
            </a:pPr>
            <a:r>
              <a:rPr lang="en-US" b="1" dirty="0" smtClean="0"/>
              <a:t>4. Validation: </a:t>
            </a:r>
            <a:r>
              <a:rPr lang="en-US" dirty="0" smtClean="0"/>
              <a:t>Ensure that the release satisfies its requirements and satisfies customer expectations.</a:t>
            </a:r>
            <a:endParaRPr lang="en-US" dirty="0"/>
          </a:p>
        </p:txBody>
      </p:sp>
    </p:spTree>
    <p:extLst>
      <p:ext uri="{BB962C8B-B14F-4D97-AF65-F5344CB8AC3E}">
        <p14:creationId xmlns:p14="http://schemas.microsoft.com/office/powerpoint/2010/main" val="27887190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04800" y="2133600"/>
            <a:ext cx="8610600" cy="4572000"/>
          </a:xfrm>
        </p:spPr>
        <p:txBody>
          <a:bodyPr/>
          <a:lstStyle/>
          <a:p>
            <a:pPr marL="0" indent="0">
              <a:buNone/>
            </a:pPr>
            <a:r>
              <a:rPr lang="en-US" b="1" dirty="0" smtClean="0"/>
              <a:t>5. Verification: </a:t>
            </a:r>
            <a:r>
              <a:rPr lang="en-US" dirty="0" smtClean="0"/>
              <a:t>Ensure that the release works as intended in its operational environment.</a:t>
            </a:r>
          </a:p>
          <a:p>
            <a:pPr marL="0" indent="0">
              <a:buNone/>
            </a:pPr>
            <a:r>
              <a:rPr lang="en-US" b="1" dirty="0"/>
              <a:t>6</a:t>
            </a:r>
            <a:r>
              <a:rPr lang="en-US" b="1" dirty="0" smtClean="0"/>
              <a:t>. Emergency Solution: </a:t>
            </a:r>
            <a:r>
              <a:rPr lang="en-US" dirty="0" smtClean="0"/>
              <a:t>Design, develop, and implement technical solutions to immediate problems that cannot tolerate delays. Interim solutions such as patches can be used if operational concerns make them necessary. </a:t>
            </a:r>
            <a:endParaRPr lang="en-US" dirty="0"/>
          </a:p>
        </p:txBody>
      </p:sp>
    </p:spTree>
    <p:extLst>
      <p:ext uri="{BB962C8B-B14F-4D97-AF65-F5344CB8AC3E}">
        <p14:creationId xmlns:p14="http://schemas.microsoft.com/office/powerpoint/2010/main" val="13813330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133600"/>
            <a:ext cx="7772400" cy="4572000"/>
          </a:xfrm>
        </p:spPr>
        <p:txBody>
          <a:bodyPr/>
          <a:lstStyle/>
          <a:p>
            <a:pPr marL="0" indent="0">
              <a:buNone/>
            </a:pPr>
            <a:r>
              <a:rPr lang="en-US" b="1" dirty="0"/>
              <a:t>7</a:t>
            </a:r>
            <a:r>
              <a:rPr lang="en-US" b="1" dirty="0" smtClean="0"/>
              <a:t>. Test Management: </a:t>
            </a:r>
            <a:r>
              <a:rPr lang="en-US" dirty="0" smtClean="0"/>
              <a:t>Manage the test program to ensure that a regression test baseline can be used to revalidate the release once changes have been made to it. The actual regression tests used to make the determination should be automated, if possible. </a:t>
            </a:r>
          </a:p>
        </p:txBody>
      </p:sp>
    </p:spTree>
    <p:extLst>
      <p:ext uri="{BB962C8B-B14F-4D97-AF65-F5344CB8AC3E}">
        <p14:creationId xmlns:p14="http://schemas.microsoft.com/office/powerpoint/2010/main" val="7080629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81000" y="2133600"/>
            <a:ext cx="8077200" cy="4495800"/>
          </a:xfrm>
        </p:spPr>
        <p:txBody>
          <a:bodyPr/>
          <a:lstStyle/>
          <a:p>
            <a:r>
              <a:rPr lang="en-US" b="1" dirty="0" smtClean="0"/>
              <a:t>Project Management:</a:t>
            </a:r>
            <a:br>
              <a:rPr lang="en-US" b="1" dirty="0" smtClean="0"/>
            </a:br>
            <a:r>
              <a:rPr lang="en-US" dirty="0" smtClean="0"/>
              <a:t>Process Area (PA):</a:t>
            </a:r>
            <a:br>
              <a:rPr lang="en-US" dirty="0" smtClean="0"/>
            </a:br>
            <a:r>
              <a:rPr lang="en-US" b="1" dirty="0" smtClean="0"/>
              <a:t>1. Integrated Project Management: </a:t>
            </a:r>
            <a:r>
              <a:rPr lang="en-US" dirty="0" smtClean="0"/>
              <a:t>Manage release delivery and other tasks using processes that involve all stakeholders in planning, organizing, staffing, directing, and controlling the project. </a:t>
            </a:r>
            <a:endParaRPr lang="en-US" dirty="0"/>
          </a:p>
        </p:txBody>
      </p:sp>
    </p:spTree>
    <p:extLst>
      <p:ext uri="{BB962C8B-B14F-4D97-AF65-F5344CB8AC3E}">
        <p14:creationId xmlns:p14="http://schemas.microsoft.com/office/powerpoint/2010/main" val="13922722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04800" y="2133600"/>
            <a:ext cx="8610600" cy="4572000"/>
          </a:xfrm>
        </p:spPr>
        <p:txBody>
          <a:bodyPr/>
          <a:lstStyle/>
          <a:p>
            <a:pPr marL="0" indent="0">
              <a:buNone/>
            </a:pPr>
            <a:r>
              <a:rPr lang="en-US" b="1" dirty="0"/>
              <a:t>2</a:t>
            </a:r>
            <a:r>
              <a:rPr lang="en-US" b="1" dirty="0" smtClean="0"/>
              <a:t>. Project Monitoring and Control: </a:t>
            </a:r>
            <a:r>
              <a:rPr lang="en-US" dirty="0" smtClean="0"/>
              <a:t>Monitor and control performance of the release and other tasks such that if problems occur, the team can take the appropriate corrective actions.</a:t>
            </a:r>
          </a:p>
          <a:p>
            <a:pPr marL="0" indent="0">
              <a:buNone/>
            </a:pPr>
            <a:r>
              <a:rPr lang="en-US" b="1" dirty="0" smtClean="0"/>
              <a:t>3. Project Planning: </a:t>
            </a:r>
            <a:r>
              <a:rPr lang="en-US" dirty="0" smtClean="0"/>
              <a:t>Plan the release and other tasks so that they can be accomplished using the resources made available for that purpose.</a:t>
            </a:r>
            <a:endParaRPr lang="en-US" dirty="0"/>
          </a:p>
        </p:txBody>
      </p:sp>
    </p:spTree>
    <p:extLst>
      <p:ext uri="{BB962C8B-B14F-4D97-AF65-F5344CB8AC3E}">
        <p14:creationId xmlns:p14="http://schemas.microsoft.com/office/powerpoint/2010/main" val="294141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1.6 Acquisition Support</a:t>
            </a:r>
          </a:p>
          <a:p>
            <a:pPr marL="0" indent="0">
              <a:buNone/>
            </a:pPr>
            <a:r>
              <a:rPr lang="en-US" b="1" dirty="0" smtClean="0"/>
              <a:t>1.7 Operations Support</a:t>
            </a:r>
          </a:p>
          <a:p>
            <a:pPr marL="0" indent="0">
              <a:buNone/>
            </a:pPr>
            <a:r>
              <a:rPr lang="en-US" b="1" dirty="0" smtClean="0"/>
              <a:t>1.8 Facility Support</a:t>
            </a:r>
          </a:p>
          <a:p>
            <a:pPr marL="457200" lvl="1" indent="0">
              <a:buNone/>
            </a:pPr>
            <a:r>
              <a:rPr lang="en-US" dirty="0" smtClean="0"/>
              <a:t>1.8.1 Maintenance Facility Sustainment</a:t>
            </a:r>
          </a:p>
          <a:p>
            <a:pPr marL="457200" lvl="1" indent="0">
              <a:buNone/>
            </a:pPr>
            <a:r>
              <a:rPr lang="en-US" dirty="0" smtClean="0"/>
              <a:t>1.8.2 System Integration Lab Sustainment</a:t>
            </a:r>
          </a:p>
        </p:txBody>
      </p:sp>
    </p:spTree>
    <p:extLst>
      <p:ext uri="{BB962C8B-B14F-4D97-AF65-F5344CB8AC3E}">
        <p14:creationId xmlns:p14="http://schemas.microsoft.com/office/powerpoint/2010/main" val="4251434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04800" y="2133600"/>
            <a:ext cx="8610600" cy="4572000"/>
          </a:xfrm>
        </p:spPr>
        <p:txBody>
          <a:bodyPr/>
          <a:lstStyle/>
          <a:p>
            <a:pPr marL="0" indent="0">
              <a:buNone/>
            </a:pPr>
            <a:r>
              <a:rPr lang="en-US" b="1" dirty="0" smtClean="0"/>
              <a:t>4. Requirement Management: </a:t>
            </a:r>
            <a:r>
              <a:rPr lang="en-US" dirty="0" smtClean="0"/>
              <a:t>Manage requirements as the project unfolds and ensure release plans and other release products are consistent with the plans.</a:t>
            </a:r>
          </a:p>
          <a:p>
            <a:pPr marL="0" indent="0">
              <a:buNone/>
            </a:pPr>
            <a:r>
              <a:rPr lang="en-US" b="1" dirty="0" smtClean="0"/>
              <a:t>5. Quantitative Project Management: </a:t>
            </a:r>
            <a:r>
              <a:rPr lang="en-US" dirty="0" smtClean="0"/>
              <a:t>Quantitatively mange the project so that it can achieve its quality and process performance goals.</a:t>
            </a:r>
            <a:endParaRPr lang="en-US" dirty="0"/>
          </a:p>
        </p:txBody>
      </p:sp>
    </p:spTree>
    <p:extLst>
      <p:ext uri="{BB962C8B-B14F-4D97-AF65-F5344CB8AC3E}">
        <p14:creationId xmlns:p14="http://schemas.microsoft.com/office/powerpoint/2010/main" val="9758593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286000"/>
            <a:ext cx="7772400" cy="4267200"/>
          </a:xfrm>
        </p:spPr>
        <p:txBody>
          <a:bodyPr/>
          <a:lstStyle/>
          <a:p>
            <a:pPr marL="0" indent="0">
              <a:buNone/>
            </a:pPr>
            <a:r>
              <a:rPr lang="en-US" b="1" dirty="0" smtClean="0"/>
              <a:t>6. Risk Management: </a:t>
            </a:r>
            <a:r>
              <a:rPr lang="en-US" dirty="0" smtClean="0"/>
              <a:t>Identify and prioritize risks so that actions can be taken in a timely manner to mitigate their impacts.</a:t>
            </a:r>
          </a:p>
          <a:p>
            <a:pPr marL="0" indent="0">
              <a:buNone/>
            </a:pPr>
            <a:r>
              <a:rPr lang="en-US" b="1" dirty="0" smtClean="0"/>
              <a:t>7. Supplier Agreement Management: </a:t>
            </a:r>
            <a:r>
              <a:rPr lang="en-US" dirty="0" smtClean="0"/>
              <a:t>Manage the acquisition of products an services from suppliers.</a:t>
            </a:r>
            <a:endParaRPr lang="en-US" dirty="0"/>
          </a:p>
        </p:txBody>
      </p:sp>
    </p:spTree>
    <p:extLst>
      <p:ext uri="{BB962C8B-B14F-4D97-AF65-F5344CB8AC3E}">
        <p14:creationId xmlns:p14="http://schemas.microsoft.com/office/powerpoint/2010/main" val="12050939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3999"/>
            <a:ext cx="7772400" cy="613894"/>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04800" y="2133600"/>
            <a:ext cx="8534400" cy="4572000"/>
          </a:xfrm>
        </p:spPr>
        <p:txBody>
          <a:bodyPr/>
          <a:lstStyle/>
          <a:p>
            <a:pPr marL="0" indent="0">
              <a:buNone/>
            </a:pPr>
            <a:r>
              <a:rPr lang="en-US" b="1" dirty="0" smtClean="0"/>
              <a:t>8. Facilities Management: </a:t>
            </a:r>
            <a:r>
              <a:rPr lang="en-US" dirty="0" smtClean="0"/>
              <a:t>Manage integration and test facilities so that they have the equipment, tools and licenses to optimally perform their functions.</a:t>
            </a:r>
          </a:p>
          <a:p>
            <a:pPr marL="0" indent="0">
              <a:buNone/>
            </a:pPr>
            <a:r>
              <a:rPr lang="en-US" b="1" dirty="0" smtClean="0"/>
              <a:t>9. Transition Management: </a:t>
            </a:r>
            <a:r>
              <a:rPr lang="en-US" dirty="0" smtClean="0"/>
              <a:t>Manage the transition and turnover of the products from development to maintenance shops such that the changeover goes as smoothly as possible.</a:t>
            </a:r>
            <a:endParaRPr lang="en-US" dirty="0"/>
          </a:p>
        </p:txBody>
      </p:sp>
    </p:spTree>
    <p:extLst>
      <p:ext uri="{BB962C8B-B14F-4D97-AF65-F5344CB8AC3E}">
        <p14:creationId xmlns:p14="http://schemas.microsoft.com/office/powerpoint/2010/main" val="1180078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81000" y="2133600"/>
            <a:ext cx="8077200" cy="4495800"/>
          </a:xfrm>
        </p:spPr>
        <p:txBody>
          <a:bodyPr/>
          <a:lstStyle/>
          <a:p>
            <a:r>
              <a:rPr lang="en-US" b="1" dirty="0" smtClean="0"/>
              <a:t>Support:</a:t>
            </a:r>
            <a:br>
              <a:rPr lang="en-US" b="1" dirty="0" smtClean="0"/>
            </a:br>
            <a:r>
              <a:rPr lang="en-US" dirty="0" smtClean="0"/>
              <a:t>Process Area (PA):</a:t>
            </a:r>
            <a:br>
              <a:rPr lang="en-US" dirty="0" smtClean="0"/>
            </a:br>
            <a:r>
              <a:rPr lang="en-US" b="1" dirty="0" smtClean="0"/>
              <a:t>1. Casual Analysis and Resolution Configuration Management: </a:t>
            </a:r>
            <a:r>
              <a:rPr lang="en-US" dirty="0" smtClean="0"/>
              <a:t>Identify causes of defects and put in place measures aimed at preventing them from reoccurring. </a:t>
            </a:r>
            <a:endParaRPr lang="en-US" dirty="0"/>
          </a:p>
        </p:txBody>
      </p:sp>
    </p:spTree>
    <p:extLst>
      <p:ext uri="{BB962C8B-B14F-4D97-AF65-F5344CB8AC3E}">
        <p14:creationId xmlns:p14="http://schemas.microsoft.com/office/powerpoint/2010/main" val="36688014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81000" y="2133600"/>
            <a:ext cx="8077200" cy="4495800"/>
          </a:xfrm>
        </p:spPr>
        <p:txBody>
          <a:bodyPr/>
          <a:lstStyle/>
          <a:p>
            <a:pPr marL="0" indent="0">
              <a:buNone/>
            </a:pPr>
            <a:r>
              <a:rPr lang="en-US" b="1" dirty="0" smtClean="0"/>
              <a:t>2. Configuration Management: </a:t>
            </a:r>
            <a:r>
              <a:rPr lang="en-US" dirty="0" smtClean="0"/>
              <a:t>Maintain integrity of work products and control changes being made to them.</a:t>
            </a:r>
          </a:p>
          <a:p>
            <a:pPr marL="0" indent="0">
              <a:buNone/>
            </a:pPr>
            <a:r>
              <a:rPr lang="en-US" b="1" dirty="0" smtClean="0"/>
              <a:t>3. Decision Analysis and Resolution: </a:t>
            </a:r>
            <a:r>
              <a:rPr lang="en-US" dirty="0" smtClean="0"/>
              <a:t>Make decisions using a process that assesses alternatives using established criteria.</a:t>
            </a:r>
            <a:endParaRPr lang="en-US" dirty="0"/>
          </a:p>
        </p:txBody>
      </p:sp>
    </p:spTree>
    <p:extLst>
      <p:ext uri="{BB962C8B-B14F-4D97-AF65-F5344CB8AC3E}">
        <p14:creationId xmlns:p14="http://schemas.microsoft.com/office/powerpoint/2010/main" val="9509088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228600" y="2133600"/>
            <a:ext cx="8610600" cy="4572000"/>
          </a:xfrm>
        </p:spPr>
        <p:txBody>
          <a:bodyPr/>
          <a:lstStyle/>
          <a:p>
            <a:pPr marL="0" indent="0">
              <a:buNone/>
            </a:pPr>
            <a:r>
              <a:rPr lang="en-US" b="1" dirty="0"/>
              <a:t>4</a:t>
            </a:r>
            <a:r>
              <a:rPr lang="en-US" b="1" dirty="0" smtClean="0"/>
              <a:t>. Measurement and Analysis: </a:t>
            </a:r>
            <a:r>
              <a:rPr lang="en-US" dirty="0" smtClean="0"/>
              <a:t>Develop and sustain a measurement capability to support management information needs, including providing insight into process performance and product quality.</a:t>
            </a:r>
          </a:p>
          <a:p>
            <a:pPr marL="0" indent="0">
              <a:buNone/>
            </a:pPr>
            <a:r>
              <a:rPr lang="en-US" b="1" dirty="0" smtClean="0"/>
              <a:t>5. Process and Product Quality: </a:t>
            </a:r>
            <a:r>
              <a:rPr lang="en-US" dirty="0" smtClean="0"/>
              <a:t>Maintain integrity of processes and associated work products and focus on providing quality.</a:t>
            </a:r>
            <a:endParaRPr lang="en-US" dirty="0"/>
          </a:p>
        </p:txBody>
      </p:sp>
    </p:spTree>
    <p:extLst>
      <p:ext uri="{BB962C8B-B14F-4D97-AF65-F5344CB8AC3E}">
        <p14:creationId xmlns:p14="http://schemas.microsoft.com/office/powerpoint/2010/main" val="4822670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9144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304800" y="2133600"/>
            <a:ext cx="8534400" cy="4572000"/>
          </a:xfrm>
        </p:spPr>
        <p:txBody>
          <a:bodyPr/>
          <a:lstStyle/>
          <a:p>
            <a:pPr marL="0" indent="0">
              <a:buNone/>
            </a:pPr>
            <a:r>
              <a:rPr lang="en-US" b="1" dirty="0" smtClean="0"/>
              <a:t>6. Customer Support: </a:t>
            </a:r>
            <a:r>
              <a:rPr lang="en-US" dirty="0" smtClean="0"/>
              <a:t>Provide high levels of customer support in the field and during operations including user training, help desk, hand-holding, and website assistance.</a:t>
            </a:r>
          </a:p>
          <a:p>
            <a:pPr marL="0" indent="0">
              <a:buNone/>
            </a:pPr>
            <a:r>
              <a:rPr lang="en-US" b="1" dirty="0"/>
              <a:t>7</a:t>
            </a:r>
            <a:r>
              <a:rPr lang="en-US" b="1" dirty="0" smtClean="0"/>
              <a:t>. Distribution Management: </a:t>
            </a:r>
            <a:r>
              <a:rPr lang="en-US" dirty="0" smtClean="0"/>
              <a:t>Maintain integrity of the distribution process by assuring that products delivered are configured properly for the customer and work in their sites.</a:t>
            </a:r>
            <a:endParaRPr lang="en-US" dirty="0"/>
          </a:p>
        </p:txBody>
      </p:sp>
    </p:spTree>
    <p:extLst>
      <p:ext uri="{BB962C8B-B14F-4D97-AF65-F5344CB8AC3E}">
        <p14:creationId xmlns:p14="http://schemas.microsoft.com/office/powerpoint/2010/main" val="105469792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685800" y="2514600"/>
            <a:ext cx="7772400" cy="3962400"/>
          </a:xfrm>
        </p:spPr>
        <p:txBody>
          <a:bodyPr/>
          <a:lstStyle/>
          <a:p>
            <a:pPr marL="0" indent="0">
              <a:buNone/>
            </a:pPr>
            <a:r>
              <a:rPr lang="en-US" b="1" dirty="0" smtClean="0"/>
              <a:t>Top 5 Development Risks:</a:t>
            </a:r>
          </a:p>
          <a:p>
            <a:pPr marL="0" indent="0">
              <a:buNone/>
            </a:pPr>
            <a:r>
              <a:rPr lang="en-US" dirty="0" smtClean="0"/>
              <a:t>1. Personnel shortfalls</a:t>
            </a:r>
          </a:p>
          <a:p>
            <a:pPr marL="0" indent="0">
              <a:buNone/>
            </a:pPr>
            <a:r>
              <a:rPr lang="en-US" dirty="0" smtClean="0"/>
              <a:t>2. Unrealistic schedules and budgets</a:t>
            </a:r>
          </a:p>
          <a:p>
            <a:pPr marL="0" indent="0">
              <a:buNone/>
            </a:pPr>
            <a:r>
              <a:rPr lang="en-US" dirty="0" smtClean="0"/>
              <a:t>3. Requirements creep or volatility</a:t>
            </a:r>
          </a:p>
          <a:p>
            <a:pPr marL="0" indent="0">
              <a:buNone/>
            </a:pPr>
            <a:r>
              <a:rPr lang="en-US" dirty="0" smtClean="0"/>
              <a:t>4. Developing the wrong functions/interfaces</a:t>
            </a:r>
          </a:p>
          <a:p>
            <a:pPr marL="0" indent="0">
              <a:buNone/>
            </a:pPr>
            <a:r>
              <a:rPr lang="en-US" dirty="0" smtClean="0"/>
              <a:t>5. Gold-plating</a:t>
            </a:r>
            <a:endParaRPr lang="en-US" dirty="0"/>
          </a:p>
        </p:txBody>
      </p:sp>
    </p:spTree>
    <p:extLst>
      <p:ext uri="{BB962C8B-B14F-4D97-AF65-F5344CB8AC3E}">
        <p14:creationId xmlns:p14="http://schemas.microsoft.com/office/powerpoint/2010/main" val="20126626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4.3 Establish a Proper Infrastructure</a:t>
            </a:r>
            <a:endParaRPr lang="en-US" dirty="0"/>
          </a:p>
        </p:txBody>
      </p:sp>
      <p:sp>
        <p:nvSpPr>
          <p:cNvPr id="3" name="Content Placeholder 2"/>
          <p:cNvSpPr>
            <a:spLocks noGrp="1"/>
          </p:cNvSpPr>
          <p:nvPr>
            <p:ph idx="1"/>
          </p:nvPr>
        </p:nvSpPr>
        <p:spPr>
          <a:xfrm>
            <a:off x="457200" y="2133600"/>
            <a:ext cx="8229600" cy="4495800"/>
          </a:xfrm>
        </p:spPr>
        <p:txBody>
          <a:bodyPr/>
          <a:lstStyle/>
          <a:p>
            <a:pPr marL="0" indent="0">
              <a:buNone/>
            </a:pPr>
            <a:r>
              <a:rPr lang="en-US" b="1" dirty="0" smtClean="0"/>
              <a:t>Top 5 Maintenance Risks: </a:t>
            </a:r>
          </a:p>
          <a:p>
            <a:pPr marL="0" indent="0">
              <a:buNone/>
            </a:pPr>
            <a:r>
              <a:rPr lang="en-US" dirty="0" smtClean="0"/>
              <a:t>1. Lack of test baselines/test automation</a:t>
            </a:r>
          </a:p>
          <a:p>
            <a:pPr marL="0" indent="0">
              <a:buNone/>
            </a:pPr>
            <a:r>
              <a:rPr lang="en-US" dirty="0" smtClean="0"/>
              <a:t>2. Budget shortfalls/unfunded mandates</a:t>
            </a:r>
          </a:p>
          <a:p>
            <a:pPr marL="0" indent="0">
              <a:buNone/>
            </a:pPr>
            <a:r>
              <a:rPr lang="en-US" dirty="0" smtClean="0"/>
              <a:t>3. Personnel turnover</a:t>
            </a:r>
          </a:p>
          <a:p>
            <a:pPr marL="0" indent="0">
              <a:buNone/>
            </a:pPr>
            <a:r>
              <a:rPr lang="en-US" dirty="0" smtClean="0"/>
              <a:t>4. Platform upgrades/machine replacements</a:t>
            </a:r>
          </a:p>
          <a:p>
            <a:pPr marL="0" indent="0">
              <a:buNone/>
            </a:pPr>
            <a:r>
              <a:rPr lang="en-US" dirty="0" smtClean="0"/>
              <a:t>5. Database conversions and updates</a:t>
            </a:r>
            <a:endParaRPr lang="en-US" dirty="0"/>
          </a:p>
        </p:txBody>
      </p:sp>
    </p:spTree>
    <p:extLst>
      <p:ext uri="{BB962C8B-B14F-4D97-AF65-F5344CB8AC3E}">
        <p14:creationId xmlns:p14="http://schemas.microsoft.com/office/powerpoint/2010/main" val="353511816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Address Operational Restrictions</a:t>
            </a:r>
            <a:endParaRPr lang="en-US" dirty="0"/>
          </a:p>
        </p:txBody>
      </p:sp>
      <p:sp>
        <p:nvSpPr>
          <p:cNvPr id="3" name="Content Placeholder 2"/>
          <p:cNvSpPr>
            <a:spLocks noGrp="1"/>
          </p:cNvSpPr>
          <p:nvPr>
            <p:ph idx="1"/>
          </p:nvPr>
        </p:nvSpPr>
        <p:spPr/>
        <p:txBody>
          <a:bodyPr/>
          <a:lstStyle/>
          <a:p>
            <a:r>
              <a:rPr lang="en-US" b="1" dirty="0" smtClean="0"/>
              <a:t>Operational Restriction: </a:t>
            </a:r>
          </a:p>
          <a:p>
            <a:pPr marL="0" indent="0">
              <a:buNone/>
            </a:pPr>
            <a:r>
              <a:rPr lang="en-US" b="1" dirty="0" smtClean="0"/>
              <a:t>1. Software Configured Improperly: </a:t>
            </a:r>
            <a:r>
              <a:rPr lang="en-US" dirty="0" smtClean="0"/>
              <a:t>Old system used until new version shipped if not the first instance of use in the field. Field support may be needed to patch system so it does not fail in the field.</a:t>
            </a:r>
          </a:p>
          <a:p>
            <a:endParaRPr lang="en-US" dirty="0"/>
          </a:p>
        </p:txBody>
      </p:sp>
    </p:spTree>
    <p:extLst>
      <p:ext uri="{BB962C8B-B14F-4D97-AF65-F5344CB8AC3E}">
        <p14:creationId xmlns:p14="http://schemas.microsoft.com/office/powerpoint/2010/main" val="363380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b="1" dirty="0" smtClean="0"/>
              <a:t>1.8 Facility Support</a:t>
            </a:r>
          </a:p>
          <a:p>
            <a:pPr marL="457200" lvl="1" indent="0">
              <a:buNone/>
            </a:pPr>
            <a:r>
              <a:rPr lang="en-US" dirty="0" smtClean="0"/>
              <a:t>1.8.1 Maintenance Facility Sustainment</a:t>
            </a:r>
          </a:p>
          <a:p>
            <a:pPr marL="457200" lvl="1" indent="0">
              <a:buNone/>
            </a:pPr>
            <a:r>
              <a:rPr lang="en-US" dirty="0" smtClean="0"/>
              <a:t>1.8.2 System Integration Lab Sustainment</a:t>
            </a:r>
          </a:p>
          <a:p>
            <a:pPr marL="457200" lvl="1" indent="0">
              <a:buNone/>
            </a:pPr>
            <a:r>
              <a:rPr lang="en-US" dirty="0" smtClean="0"/>
              <a:t>1.8.3 Equipment Sustainment</a:t>
            </a:r>
          </a:p>
          <a:p>
            <a:pPr marL="457200" lvl="1" indent="0">
              <a:buNone/>
            </a:pPr>
            <a:r>
              <a:rPr lang="en-US" dirty="0" smtClean="0"/>
              <a:t>1.8.4 Specialized Test Equipment and Tools Sustainment</a:t>
            </a:r>
          </a:p>
        </p:txBody>
      </p:sp>
    </p:spTree>
    <p:extLst>
      <p:ext uri="{BB962C8B-B14F-4D97-AF65-F5344CB8AC3E}">
        <p14:creationId xmlns:p14="http://schemas.microsoft.com/office/powerpoint/2010/main" val="30705130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Address Operational Restrictions</a:t>
            </a:r>
          </a:p>
        </p:txBody>
      </p:sp>
      <p:sp>
        <p:nvSpPr>
          <p:cNvPr id="3" name="Content Placeholder 2"/>
          <p:cNvSpPr>
            <a:spLocks noGrp="1"/>
          </p:cNvSpPr>
          <p:nvPr>
            <p:ph idx="1"/>
          </p:nvPr>
        </p:nvSpPr>
        <p:spPr/>
        <p:txBody>
          <a:bodyPr/>
          <a:lstStyle/>
          <a:p>
            <a:pPr marL="0" indent="0">
              <a:buNone/>
            </a:pPr>
            <a:r>
              <a:rPr lang="en-US" b="1" dirty="0" smtClean="0"/>
              <a:t>2. System Availability Limited Along with Test Time: </a:t>
            </a:r>
            <a:r>
              <a:rPr lang="en-US" dirty="0" smtClean="0"/>
              <a:t>Time on system to install and configure software may be severely limited due to operational need. Delays will be common and test time limited. </a:t>
            </a:r>
            <a:endParaRPr lang="en-US" dirty="0"/>
          </a:p>
        </p:txBody>
      </p:sp>
    </p:spTree>
    <p:extLst>
      <p:ext uri="{BB962C8B-B14F-4D97-AF65-F5344CB8AC3E}">
        <p14:creationId xmlns:p14="http://schemas.microsoft.com/office/powerpoint/2010/main" val="2869430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Address Operational Restrictions</a:t>
            </a:r>
          </a:p>
        </p:txBody>
      </p:sp>
      <p:sp>
        <p:nvSpPr>
          <p:cNvPr id="3" name="Content Placeholder 2"/>
          <p:cNvSpPr>
            <a:spLocks noGrp="1"/>
          </p:cNvSpPr>
          <p:nvPr>
            <p:ph idx="1"/>
          </p:nvPr>
        </p:nvSpPr>
        <p:spPr/>
        <p:txBody>
          <a:bodyPr/>
          <a:lstStyle/>
          <a:p>
            <a:pPr marL="0" indent="0">
              <a:buNone/>
            </a:pPr>
            <a:r>
              <a:rPr lang="en-US" b="1" dirty="0"/>
              <a:t>3</a:t>
            </a:r>
            <a:r>
              <a:rPr lang="en-US" b="1" dirty="0" smtClean="0"/>
              <a:t>. Necessary Skills to Operate Software may be Missing: </a:t>
            </a:r>
            <a:r>
              <a:rPr lang="en-US" dirty="0" smtClean="0"/>
              <a:t>Before the new release can be used, operators of the system must be trained. This may have to be done in the field. In response, self-paced instruction using the system as the training vehicle may have to be uses. </a:t>
            </a:r>
            <a:endParaRPr lang="en-US" dirty="0"/>
          </a:p>
        </p:txBody>
      </p:sp>
    </p:spTree>
    <p:extLst>
      <p:ext uri="{BB962C8B-B14F-4D97-AF65-F5344CB8AC3E}">
        <p14:creationId xmlns:p14="http://schemas.microsoft.com/office/powerpoint/2010/main" val="35131753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Address Operational Restrictions</a:t>
            </a:r>
          </a:p>
        </p:txBody>
      </p:sp>
      <p:sp>
        <p:nvSpPr>
          <p:cNvPr id="3" name="Content Placeholder 2"/>
          <p:cNvSpPr>
            <a:spLocks noGrp="1"/>
          </p:cNvSpPr>
          <p:nvPr>
            <p:ph idx="1"/>
          </p:nvPr>
        </p:nvSpPr>
        <p:spPr/>
        <p:txBody>
          <a:bodyPr/>
          <a:lstStyle/>
          <a:p>
            <a:pPr marL="0" indent="0">
              <a:buNone/>
            </a:pPr>
            <a:r>
              <a:rPr lang="en-US" b="1" dirty="0" smtClean="0"/>
              <a:t>4. Necessary Prerequisite Software and Equipment may not be Present: </a:t>
            </a:r>
            <a:r>
              <a:rPr lang="en-US" dirty="0" smtClean="0"/>
              <a:t>Maintenance team may have to rapidly reconfigure a new version for the user and package and deliver it to the user with installation instructions at the operational site. </a:t>
            </a:r>
            <a:endParaRPr lang="en-US" dirty="0"/>
          </a:p>
        </p:txBody>
      </p:sp>
    </p:spTree>
    <p:extLst>
      <p:ext uri="{BB962C8B-B14F-4D97-AF65-F5344CB8AC3E}">
        <p14:creationId xmlns:p14="http://schemas.microsoft.com/office/powerpoint/2010/main" val="11189814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Address Operational Restrictions</a:t>
            </a:r>
          </a:p>
        </p:txBody>
      </p:sp>
      <p:sp>
        <p:nvSpPr>
          <p:cNvPr id="3" name="Content Placeholder 2"/>
          <p:cNvSpPr>
            <a:spLocks noGrp="1"/>
          </p:cNvSpPr>
          <p:nvPr>
            <p:ph idx="1"/>
          </p:nvPr>
        </p:nvSpPr>
        <p:spPr/>
        <p:txBody>
          <a:bodyPr/>
          <a:lstStyle/>
          <a:p>
            <a:pPr marL="0" indent="0">
              <a:buNone/>
            </a:pPr>
            <a:r>
              <a:rPr lang="en-US" b="1" dirty="0"/>
              <a:t>5</a:t>
            </a:r>
            <a:r>
              <a:rPr lang="en-US" b="1" dirty="0" smtClean="0"/>
              <a:t>. Patches buggy-cause Operational Failures: </a:t>
            </a:r>
            <a:r>
              <a:rPr lang="en-US" dirty="0" smtClean="0"/>
              <a:t>Maintenance team distributes binaries to prevent user from making patches. However, team may have to go to sites to make patches themselves when they are needed to preserve operational availability of the system. </a:t>
            </a:r>
            <a:endParaRPr lang="en-US" dirty="0"/>
          </a:p>
        </p:txBody>
      </p:sp>
    </p:spTree>
    <p:extLst>
      <p:ext uri="{BB962C8B-B14F-4D97-AF65-F5344CB8AC3E}">
        <p14:creationId xmlns:p14="http://schemas.microsoft.com/office/powerpoint/2010/main" val="30189763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16924"/>
          </a:xfrm>
        </p:spPr>
        <p:txBody>
          <a:bodyPr/>
          <a:lstStyle/>
          <a:p>
            <a:r>
              <a:rPr lang="en-US" dirty="0"/>
              <a:t>4.4 Address Operational Restrictions</a:t>
            </a:r>
          </a:p>
        </p:txBody>
      </p:sp>
      <p:sp>
        <p:nvSpPr>
          <p:cNvPr id="3" name="Content Placeholder 2"/>
          <p:cNvSpPr>
            <a:spLocks noGrp="1"/>
          </p:cNvSpPr>
          <p:nvPr>
            <p:ph idx="1"/>
          </p:nvPr>
        </p:nvSpPr>
        <p:spPr>
          <a:xfrm>
            <a:off x="685800" y="2240924"/>
            <a:ext cx="7772400" cy="4388476"/>
          </a:xfrm>
        </p:spPr>
        <p:txBody>
          <a:bodyPr/>
          <a:lstStyle/>
          <a:p>
            <a:pPr marL="0" indent="0">
              <a:buNone/>
            </a:pPr>
            <a:r>
              <a:rPr lang="en-US" b="1" dirty="0" smtClean="0"/>
              <a:t>6. New Version Works but does not Perform as Advertised: </a:t>
            </a:r>
            <a:r>
              <a:rPr lang="en-US" dirty="0" smtClean="0"/>
              <a:t>Maintenance team needs to determine root cause of problem. They need to analyze performance and other measurement data and make required fixes. In some cases, they have to go to the field to isolate issues.  </a:t>
            </a:r>
            <a:endParaRPr lang="en-US" dirty="0"/>
          </a:p>
        </p:txBody>
      </p:sp>
    </p:spTree>
    <p:extLst>
      <p:ext uri="{BB962C8B-B14F-4D97-AF65-F5344CB8AC3E}">
        <p14:creationId xmlns:p14="http://schemas.microsoft.com/office/powerpoint/2010/main" val="10692153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16924"/>
          </a:xfrm>
        </p:spPr>
        <p:txBody>
          <a:bodyPr/>
          <a:lstStyle/>
          <a:p>
            <a:r>
              <a:rPr lang="en-US" dirty="0"/>
              <a:t>4.4 Address Operational Restrictions</a:t>
            </a:r>
          </a:p>
        </p:txBody>
      </p:sp>
      <p:sp>
        <p:nvSpPr>
          <p:cNvPr id="3" name="Content Placeholder 2"/>
          <p:cNvSpPr>
            <a:spLocks noGrp="1"/>
          </p:cNvSpPr>
          <p:nvPr>
            <p:ph idx="1"/>
          </p:nvPr>
        </p:nvSpPr>
        <p:spPr>
          <a:xfrm>
            <a:off x="685800" y="2240924"/>
            <a:ext cx="7772400" cy="4388476"/>
          </a:xfrm>
        </p:spPr>
        <p:txBody>
          <a:bodyPr/>
          <a:lstStyle/>
          <a:p>
            <a:pPr marL="0" indent="0">
              <a:buNone/>
            </a:pPr>
            <a:r>
              <a:rPr lang="en-US" b="1" dirty="0" smtClean="0"/>
              <a:t>7. Malicious code in delivery (especially commercial off-the-shelf (COTS) packages: </a:t>
            </a:r>
            <a:r>
              <a:rPr lang="en-US" dirty="0" smtClean="0"/>
              <a:t>Malicious code may cause system to fall at just the wrong moment. Backups must be maintained along with a recovery plan.  </a:t>
            </a:r>
            <a:endParaRPr lang="en-US" dirty="0"/>
          </a:p>
        </p:txBody>
      </p:sp>
    </p:spTree>
    <p:extLst>
      <p:ext uri="{BB962C8B-B14F-4D97-AF65-F5344CB8AC3E}">
        <p14:creationId xmlns:p14="http://schemas.microsoft.com/office/powerpoint/2010/main" val="26019981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16924"/>
          </a:xfrm>
        </p:spPr>
        <p:txBody>
          <a:bodyPr/>
          <a:lstStyle/>
          <a:p>
            <a:r>
              <a:rPr lang="en-US" dirty="0"/>
              <a:t>4.4 Address Operational Restrictions</a:t>
            </a:r>
          </a:p>
        </p:txBody>
      </p:sp>
      <p:sp>
        <p:nvSpPr>
          <p:cNvPr id="3" name="Content Placeholder 2"/>
          <p:cNvSpPr>
            <a:spLocks noGrp="1"/>
          </p:cNvSpPr>
          <p:nvPr>
            <p:ph idx="1"/>
          </p:nvPr>
        </p:nvSpPr>
        <p:spPr>
          <a:xfrm>
            <a:off x="228600" y="2240924"/>
            <a:ext cx="8534400" cy="4464676"/>
          </a:xfrm>
        </p:spPr>
        <p:txBody>
          <a:bodyPr/>
          <a:lstStyle/>
          <a:p>
            <a:pPr marL="0" indent="0">
              <a:buNone/>
            </a:pPr>
            <a:r>
              <a:rPr lang="en-US" b="1" dirty="0"/>
              <a:t>8</a:t>
            </a:r>
            <a:r>
              <a:rPr lang="en-US" b="1" dirty="0" smtClean="0"/>
              <a:t>. Must address working 4 releases in parallel during Operations: </a:t>
            </a:r>
            <a:r>
              <a:rPr lang="en-US" dirty="0" smtClean="0"/>
              <a:t>In parallel with preparing block releases, maintenance groups must support “fielded,” “to be fielded,” and a requirements release. These releases can take resources away from development and crate conflicts that must be resolved before progress can be made.  </a:t>
            </a:r>
            <a:endParaRPr lang="en-US" dirty="0"/>
          </a:p>
        </p:txBody>
      </p:sp>
    </p:spTree>
    <p:extLst>
      <p:ext uri="{BB962C8B-B14F-4D97-AF65-F5344CB8AC3E}">
        <p14:creationId xmlns:p14="http://schemas.microsoft.com/office/powerpoint/2010/main" val="40416904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4.5 Ten Success Recipes</a:t>
            </a:r>
            <a:endParaRPr lang="en-US" dirty="0"/>
          </a:p>
        </p:txBody>
      </p:sp>
      <p:sp>
        <p:nvSpPr>
          <p:cNvPr id="3" name="Content Placeholder 2"/>
          <p:cNvSpPr>
            <a:spLocks noGrp="1"/>
          </p:cNvSpPr>
          <p:nvPr>
            <p:ph idx="1"/>
          </p:nvPr>
        </p:nvSpPr>
        <p:spPr>
          <a:xfrm>
            <a:off x="685800" y="2286000"/>
            <a:ext cx="7772400" cy="4191000"/>
          </a:xfrm>
        </p:spPr>
        <p:txBody>
          <a:bodyPr/>
          <a:lstStyle/>
          <a:p>
            <a:pPr marL="0" indent="0">
              <a:buNone/>
            </a:pPr>
            <a:r>
              <a:rPr lang="en-US" dirty="0" smtClean="0"/>
              <a:t>1. Adequate transition and turnover </a:t>
            </a:r>
            <a:r>
              <a:rPr lang="en-US" dirty="0"/>
              <a:t>p</a:t>
            </a:r>
            <a:r>
              <a:rPr lang="en-US" dirty="0" smtClean="0"/>
              <a:t>lanning – Chapter 5</a:t>
            </a:r>
          </a:p>
          <a:p>
            <a:pPr marL="0" indent="0">
              <a:buNone/>
            </a:pPr>
            <a:r>
              <a:rPr lang="en-US" dirty="0" smtClean="0"/>
              <a:t>2. </a:t>
            </a:r>
            <a:r>
              <a:rPr lang="en-US" dirty="0"/>
              <a:t>E</a:t>
            </a:r>
            <a:r>
              <a:rPr lang="en-US" dirty="0" smtClean="0"/>
              <a:t>stablishing solid management infrastructure – Chapter 6</a:t>
            </a:r>
          </a:p>
          <a:p>
            <a:pPr marL="0" indent="0">
              <a:buNone/>
            </a:pPr>
            <a:r>
              <a:rPr lang="en-US" dirty="0" smtClean="0"/>
              <a:t>3. Best-in-class facilities – Chapter 7</a:t>
            </a:r>
          </a:p>
          <a:p>
            <a:pPr marL="0" indent="0">
              <a:buNone/>
            </a:pPr>
            <a:r>
              <a:rPr lang="en-US" dirty="0" smtClean="0"/>
              <a:t>4. Responsive user support structure – Chapter 8 </a:t>
            </a:r>
            <a:endParaRPr lang="en-US" dirty="0"/>
          </a:p>
        </p:txBody>
      </p:sp>
    </p:spTree>
    <p:extLst>
      <p:ext uri="{BB962C8B-B14F-4D97-AF65-F5344CB8AC3E}">
        <p14:creationId xmlns:p14="http://schemas.microsoft.com/office/powerpoint/2010/main" val="24823414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4.5 Ten Success Recipes</a:t>
            </a:r>
            <a:endParaRPr lang="en-US" dirty="0"/>
          </a:p>
        </p:txBody>
      </p:sp>
      <p:sp>
        <p:nvSpPr>
          <p:cNvPr id="3" name="Content Placeholder 2"/>
          <p:cNvSpPr>
            <a:spLocks noGrp="1"/>
          </p:cNvSpPr>
          <p:nvPr>
            <p:ph idx="1"/>
          </p:nvPr>
        </p:nvSpPr>
        <p:spPr>
          <a:xfrm>
            <a:off x="685800" y="2209800"/>
            <a:ext cx="7772400" cy="4267200"/>
          </a:xfrm>
        </p:spPr>
        <p:txBody>
          <a:bodyPr/>
          <a:lstStyle/>
          <a:p>
            <a:pPr marL="0" indent="0">
              <a:buNone/>
            </a:pPr>
            <a:r>
              <a:rPr lang="en-US" dirty="0"/>
              <a:t>5. Focus on Regression Testing – Chapter 9</a:t>
            </a:r>
            <a:endParaRPr lang="en-US" dirty="0" smtClean="0"/>
          </a:p>
          <a:p>
            <a:pPr marL="0" indent="0">
              <a:buNone/>
            </a:pPr>
            <a:r>
              <a:rPr lang="en-US" dirty="0" smtClean="0"/>
              <a:t>6. Content based annual releases – Chapter 10</a:t>
            </a:r>
          </a:p>
          <a:p>
            <a:pPr marL="0" indent="0">
              <a:buNone/>
            </a:pPr>
            <a:r>
              <a:rPr lang="en-US" dirty="0"/>
              <a:t>7</a:t>
            </a:r>
            <a:r>
              <a:rPr lang="en-US" dirty="0" smtClean="0"/>
              <a:t>. Proper resources (staff and equipment) – Chapter 11</a:t>
            </a:r>
          </a:p>
          <a:p>
            <a:pPr marL="0" indent="0">
              <a:buNone/>
            </a:pPr>
            <a:r>
              <a:rPr lang="en-US" dirty="0"/>
              <a:t>8</a:t>
            </a:r>
            <a:r>
              <a:rPr lang="en-US" dirty="0" smtClean="0"/>
              <a:t>. Effective measurement data utilization – Chapter 12</a:t>
            </a:r>
          </a:p>
          <a:p>
            <a:endParaRPr lang="en-US" dirty="0"/>
          </a:p>
        </p:txBody>
      </p:sp>
    </p:spTree>
    <p:extLst>
      <p:ext uri="{BB962C8B-B14F-4D97-AF65-F5344CB8AC3E}">
        <p14:creationId xmlns:p14="http://schemas.microsoft.com/office/powerpoint/2010/main" val="5652962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4.5 Ten Success Recipes</a:t>
            </a:r>
            <a:endParaRPr lang="en-US" dirty="0"/>
          </a:p>
        </p:txBody>
      </p:sp>
      <p:sp>
        <p:nvSpPr>
          <p:cNvPr id="3" name="Content Placeholder 2"/>
          <p:cNvSpPr>
            <a:spLocks noGrp="1"/>
          </p:cNvSpPr>
          <p:nvPr>
            <p:ph idx="1"/>
          </p:nvPr>
        </p:nvSpPr>
        <p:spPr>
          <a:xfrm>
            <a:off x="685800" y="2209800"/>
            <a:ext cx="7772400" cy="4267200"/>
          </a:xfrm>
        </p:spPr>
        <p:txBody>
          <a:bodyPr/>
          <a:lstStyle/>
          <a:p>
            <a:pPr marL="0" indent="0">
              <a:buNone/>
            </a:pPr>
            <a:r>
              <a:rPr lang="en-US" dirty="0" smtClean="0"/>
              <a:t>9. Being ready for the next upgrade – </a:t>
            </a:r>
            <a:r>
              <a:rPr lang="en-US" dirty="0"/>
              <a:t>Chapter </a:t>
            </a:r>
            <a:r>
              <a:rPr lang="en-US" dirty="0" smtClean="0"/>
              <a:t>13</a:t>
            </a:r>
          </a:p>
          <a:p>
            <a:pPr marL="0" indent="0">
              <a:buNone/>
            </a:pPr>
            <a:r>
              <a:rPr lang="en-US" dirty="0" smtClean="0"/>
              <a:t>10. Know when to retire the system – Chapter 14</a:t>
            </a:r>
          </a:p>
          <a:p>
            <a:pPr marL="0" indent="0">
              <a:buNone/>
            </a:pPr>
            <a:endParaRPr lang="en-US" dirty="0"/>
          </a:p>
        </p:txBody>
      </p:sp>
    </p:spTree>
    <p:extLst>
      <p:ext uri="{BB962C8B-B14F-4D97-AF65-F5344CB8AC3E}">
        <p14:creationId xmlns:p14="http://schemas.microsoft.com/office/powerpoint/2010/main" val="132130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b="1" dirty="0" smtClean="0"/>
              <a:t>1.8 Facility Support</a:t>
            </a:r>
          </a:p>
          <a:p>
            <a:pPr marL="457200" lvl="1" indent="0">
              <a:buNone/>
            </a:pPr>
            <a:r>
              <a:rPr lang="en-US" dirty="0" smtClean="0"/>
              <a:t>1.8.5 Network Operations and Administration</a:t>
            </a:r>
            <a:endParaRPr lang="en-US" dirty="0"/>
          </a:p>
          <a:p>
            <a:pPr marL="0" indent="0">
              <a:buNone/>
            </a:pPr>
            <a:r>
              <a:rPr lang="en-US" b="1" dirty="0" smtClean="0"/>
              <a:t>1.9 Field Support</a:t>
            </a:r>
          </a:p>
          <a:p>
            <a:pPr marL="0" indent="0">
              <a:buNone/>
            </a:pPr>
            <a:r>
              <a:rPr lang="en-US" b="1" dirty="0" smtClean="0"/>
              <a:t>1.10 Management</a:t>
            </a:r>
          </a:p>
          <a:p>
            <a:pPr marL="457200" lvl="1" indent="0">
              <a:buNone/>
            </a:pPr>
            <a:r>
              <a:rPr lang="en-US" dirty="0" smtClean="0"/>
              <a:t>1.10.1 Release Management </a:t>
            </a:r>
          </a:p>
        </p:txBody>
      </p:sp>
    </p:spTree>
    <p:extLst>
      <p:ext uri="{BB962C8B-B14F-4D97-AF65-F5344CB8AC3E}">
        <p14:creationId xmlns:p14="http://schemas.microsoft.com/office/powerpoint/2010/main" val="389212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b="1" dirty="0" smtClean="0"/>
              <a:t>1.10 Management</a:t>
            </a:r>
          </a:p>
          <a:p>
            <a:pPr marL="457200" lvl="1" indent="0">
              <a:buNone/>
            </a:pPr>
            <a:r>
              <a:rPr lang="en-US" dirty="0" smtClean="0"/>
              <a:t>1.10.2 Sustaining Engineering Management </a:t>
            </a:r>
          </a:p>
          <a:p>
            <a:pPr marL="457200" lvl="1" indent="0">
              <a:buNone/>
            </a:pPr>
            <a:r>
              <a:rPr lang="en-US" dirty="0" smtClean="0"/>
              <a:t>1.10.3 Risk Management</a:t>
            </a:r>
          </a:p>
          <a:p>
            <a:pPr marL="457200" lvl="1" indent="0">
              <a:buNone/>
            </a:pPr>
            <a:r>
              <a:rPr lang="en-US" dirty="0" smtClean="0"/>
              <a:t>1.10.4 Measurement Analysis</a:t>
            </a:r>
            <a:endParaRPr lang="en-US" dirty="0"/>
          </a:p>
          <a:p>
            <a:pPr marL="457200" lvl="1" indent="0">
              <a:buNone/>
            </a:pPr>
            <a:endParaRPr lang="en-US" dirty="0" smtClean="0"/>
          </a:p>
        </p:txBody>
      </p:sp>
    </p:spTree>
    <p:extLst>
      <p:ext uri="{BB962C8B-B14F-4D97-AF65-F5344CB8AC3E}">
        <p14:creationId xmlns:p14="http://schemas.microsoft.com/office/powerpoint/2010/main" val="178185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b="1" dirty="0" smtClean="0"/>
              <a:t>1.11 Parts</a:t>
            </a:r>
          </a:p>
          <a:p>
            <a:pPr marL="0" indent="0">
              <a:buNone/>
            </a:pPr>
            <a:r>
              <a:rPr lang="en-US" b="1" dirty="0" smtClean="0"/>
              <a:t>1.12 Spares</a:t>
            </a:r>
          </a:p>
          <a:p>
            <a:pPr marL="0" indent="0">
              <a:buNone/>
            </a:pPr>
            <a:r>
              <a:rPr lang="en-US" b="1" dirty="0" smtClean="0"/>
              <a:t>1.13 Licenses</a:t>
            </a:r>
          </a:p>
          <a:p>
            <a:pPr marL="0" indent="0">
              <a:buNone/>
            </a:pPr>
            <a:r>
              <a:rPr lang="en-US" b="1" dirty="0" smtClean="0"/>
              <a:t>1.14 Other</a:t>
            </a:r>
            <a:endParaRPr lang="en-US" dirty="0" smtClean="0"/>
          </a:p>
        </p:txBody>
      </p:sp>
    </p:spTree>
    <p:extLst>
      <p:ext uri="{BB962C8B-B14F-4D97-AF65-F5344CB8AC3E}">
        <p14:creationId xmlns:p14="http://schemas.microsoft.com/office/powerpoint/2010/main" val="325504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457200" y="3124200"/>
            <a:ext cx="8153400" cy="3505200"/>
          </a:xfrm>
        </p:spPr>
        <p:txBody>
          <a:bodyPr/>
          <a:lstStyle/>
          <a:p>
            <a:pPr marL="0" indent="0">
              <a:buNone/>
            </a:pPr>
            <a:r>
              <a:rPr lang="en-US" dirty="0" smtClean="0"/>
              <a:t>1.0 Operations, Maintenance, and Support</a:t>
            </a:r>
          </a:p>
          <a:p>
            <a:pPr lvl="1"/>
            <a:r>
              <a:rPr lang="en-US" dirty="0" smtClean="0"/>
              <a:t>This WBS identifies all of the possible work associated with maintaining a system after it has been transitioned and turned over to the maintenance organization once development has been completed. </a:t>
            </a:r>
          </a:p>
        </p:txBody>
      </p:sp>
    </p:spTree>
    <p:extLst>
      <p:ext uri="{BB962C8B-B14F-4D97-AF65-F5344CB8AC3E}">
        <p14:creationId xmlns:p14="http://schemas.microsoft.com/office/powerpoint/2010/main" val="355660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 Maintenance</a:t>
            </a:r>
          </a:p>
          <a:p>
            <a:pPr marL="457200" lvl="1" indent="0">
              <a:buNone/>
            </a:pPr>
            <a:r>
              <a:rPr lang="en-US" dirty="0" smtClean="0"/>
              <a:t>This activity refers to all of the work performed to prepare a new block release for the field. Such a release incorporates new functionality, scheduled repairs, and necessary perfective changes, including performance enhancements.</a:t>
            </a:r>
          </a:p>
        </p:txBody>
      </p:sp>
    </p:spTree>
    <p:extLst>
      <p:ext uri="{BB962C8B-B14F-4D97-AF65-F5344CB8AC3E}">
        <p14:creationId xmlns:p14="http://schemas.microsoft.com/office/powerpoint/2010/main" val="148314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1.1.1 Release Requirement</a:t>
            </a:r>
          </a:p>
          <a:p>
            <a:pPr lvl="1"/>
            <a:r>
              <a:rPr lang="en-US" dirty="0" smtClean="0"/>
              <a:t>This task develops block release requirements formulated based on user requests and problem analysis.</a:t>
            </a:r>
          </a:p>
          <a:p>
            <a:pPr marL="0" indent="0">
              <a:buNone/>
            </a:pPr>
            <a:r>
              <a:rPr lang="en-US" dirty="0" smtClean="0"/>
              <a:t>1.1.2 Release Planning</a:t>
            </a:r>
          </a:p>
          <a:p>
            <a:pPr marL="457200" lvl="1" indent="0">
              <a:buNone/>
            </a:pPr>
            <a:r>
              <a:rPr lang="en-US" dirty="0" smtClean="0"/>
              <a:t>This task develops plans, budgets, and schedules for the block release</a:t>
            </a:r>
            <a:r>
              <a:rPr lang="en-US" dirty="0" smtClean="0"/>
              <a:t>.</a:t>
            </a:r>
            <a:endParaRPr lang="en-US" dirty="0" smtClean="0"/>
          </a:p>
          <a:p>
            <a:endParaRPr lang="en-US" dirty="0" smtClean="0"/>
          </a:p>
        </p:txBody>
      </p:sp>
    </p:spTree>
    <p:extLst>
      <p:ext uri="{BB962C8B-B14F-4D97-AF65-F5344CB8AC3E}">
        <p14:creationId xmlns:p14="http://schemas.microsoft.com/office/powerpoint/2010/main" val="123512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7924800" cy="4572000"/>
          </a:xfrm>
        </p:spPr>
        <p:txBody>
          <a:bodyPr/>
          <a:lstStyle/>
          <a:p>
            <a:r>
              <a:rPr lang="en-US" dirty="0" smtClean="0"/>
              <a:t>What is Work Breakdown Structure?</a:t>
            </a:r>
          </a:p>
          <a:p>
            <a:r>
              <a:rPr lang="en-US" dirty="0" smtClean="0"/>
              <a:t>What is software operations maintenance?</a:t>
            </a:r>
          </a:p>
          <a:p>
            <a:r>
              <a:rPr lang="en-US" dirty="0" smtClean="0"/>
              <a:t>How can you distribute the activities?</a:t>
            </a:r>
          </a:p>
          <a:p>
            <a:r>
              <a:rPr lang="en-US" dirty="0" smtClean="0"/>
              <a:t>How are resource needs handled?</a:t>
            </a:r>
          </a:p>
          <a:p>
            <a:r>
              <a:rPr lang="en-US" dirty="0" smtClean="0"/>
              <a:t>What is the success formula?</a:t>
            </a:r>
          </a:p>
          <a:p>
            <a:r>
              <a:rPr lang="en-US" dirty="0" smtClean="0"/>
              <a:t>What are the key </a:t>
            </a:r>
            <a:r>
              <a:rPr lang="en-US" dirty="0"/>
              <a:t>p</a:t>
            </a:r>
            <a:r>
              <a:rPr lang="en-US" dirty="0" smtClean="0"/>
              <a:t>rocess </a:t>
            </a:r>
            <a:r>
              <a:rPr lang="en-US" dirty="0"/>
              <a:t>a</a:t>
            </a:r>
            <a:r>
              <a:rPr lang="en-US" dirty="0" smtClean="0"/>
              <a:t>reas in software maintenance?(CMMi &amp; S3m)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0"/>
            <a:ext cx="76200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381000" y="2971800"/>
            <a:ext cx="8458200" cy="3810000"/>
          </a:xfrm>
        </p:spPr>
        <p:txBody>
          <a:bodyPr/>
          <a:lstStyle/>
          <a:p>
            <a:pPr marL="0" indent="0">
              <a:buNone/>
            </a:pPr>
            <a:r>
              <a:rPr lang="en-US" dirty="0" smtClean="0"/>
              <a:t>1.1.3 Architecture Analysis</a:t>
            </a:r>
          </a:p>
          <a:p>
            <a:pPr marL="457200" lvl="1" indent="0">
              <a:buNone/>
            </a:pPr>
            <a:r>
              <a:rPr lang="en-US" dirty="0" smtClean="0"/>
              <a:t>This task performs the architecture analysis to determine what architecture and design modifications are needed to satisfy the requirements.</a:t>
            </a:r>
          </a:p>
          <a:p>
            <a:pPr marL="0" indent="0">
              <a:buNone/>
            </a:pPr>
            <a:r>
              <a:rPr lang="en-US" dirty="0" smtClean="0"/>
              <a:t>1.1.4 Hardware Defect Repair</a:t>
            </a:r>
          </a:p>
          <a:p>
            <a:pPr marL="457200" lvl="1" indent="0">
              <a:buNone/>
            </a:pPr>
            <a:r>
              <a:rPr lang="en-US" dirty="0" smtClean="0"/>
              <a:t>This task does all of the engineering and test work</a:t>
            </a:r>
            <a:r>
              <a:rPr lang="en-US" dirty="0" smtClean="0"/>
              <a:t>.</a:t>
            </a:r>
            <a:endParaRPr lang="en-US" dirty="0" smtClean="0"/>
          </a:p>
          <a:p>
            <a:endParaRPr lang="en-US" dirty="0" smtClean="0"/>
          </a:p>
        </p:txBody>
      </p:sp>
    </p:spTree>
    <p:extLst>
      <p:ext uri="{BB962C8B-B14F-4D97-AF65-F5344CB8AC3E}">
        <p14:creationId xmlns:p14="http://schemas.microsoft.com/office/powerpoint/2010/main" val="190783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1.1.5 Software Defect Repair</a:t>
            </a:r>
          </a:p>
          <a:p>
            <a:pPr lvl="1"/>
            <a:r>
              <a:rPr lang="en-US" dirty="0" smtClean="0"/>
              <a:t>This task does all of the engineering and test work needed to make necessary software repairs as part of the release.</a:t>
            </a:r>
          </a:p>
          <a:p>
            <a:endParaRPr lang="en-US" dirty="0" smtClean="0"/>
          </a:p>
        </p:txBody>
      </p:sp>
    </p:spTree>
    <p:extLst>
      <p:ext uri="{BB962C8B-B14F-4D97-AF65-F5344CB8AC3E}">
        <p14:creationId xmlns:p14="http://schemas.microsoft.com/office/powerpoint/2010/main" val="59505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5240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228600" y="2743200"/>
            <a:ext cx="8610600" cy="4038600"/>
          </a:xfrm>
        </p:spPr>
        <p:txBody>
          <a:bodyPr/>
          <a:lstStyle/>
          <a:p>
            <a:pPr marL="0" indent="0">
              <a:buNone/>
            </a:pPr>
            <a:r>
              <a:rPr lang="en-US" dirty="0"/>
              <a:t>1.1.6 Hardware Enhancement </a:t>
            </a:r>
          </a:p>
          <a:p>
            <a:pPr marL="457200" lvl="1" indent="0">
              <a:buNone/>
            </a:pPr>
            <a:r>
              <a:rPr lang="en-US" dirty="0"/>
              <a:t>This task makes hardware enhancements and perfective </a:t>
            </a:r>
            <a:r>
              <a:rPr lang="en-US" dirty="0" smtClean="0"/>
              <a:t>changes called out by the release plans. We have found that the software staff is often called upon to perform hardware tasks especially when COTS platforms are used. It includes all of the engineering and test work required to satisfy the release requirements. </a:t>
            </a:r>
            <a:endParaRPr lang="en-US" dirty="0"/>
          </a:p>
          <a:p>
            <a:endParaRPr lang="en-US" dirty="0" smtClean="0"/>
          </a:p>
        </p:txBody>
      </p:sp>
    </p:spTree>
    <p:extLst>
      <p:ext uri="{BB962C8B-B14F-4D97-AF65-F5344CB8AC3E}">
        <p14:creationId xmlns:p14="http://schemas.microsoft.com/office/powerpoint/2010/main" val="3183064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1.1.7 Software Enhancements</a:t>
            </a:r>
          </a:p>
          <a:p>
            <a:pPr lvl="1"/>
            <a:r>
              <a:rPr lang="en-US" dirty="0" smtClean="0"/>
              <a:t>This task makes the software enhancements and perfective changes called out by the release plans. It includes all of the engineering and test work required to satisfy the release requirements. </a:t>
            </a:r>
          </a:p>
        </p:txBody>
      </p:sp>
    </p:spTree>
    <p:extLst>
      <p:ext uri="{BB962C8B-B14F-4D97-AF65-F5344CB8AC3E}">
        <p14:creationId xmlns:p14="http://schemas.microsoft.com/office/powerpoint/2010/main" val="235686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1.1.8 Release Integration and Test</a:t>
            </a:r>
          </a:p>
          <a:p>
            <a:pPr lvl="1"/>
            <a:r>
              <a:rPr lang="en-US" dirty="0" smtClean="0"/>
              <a:t>This task integrates the release and performs testing. Integration involves putting the pieces together and making sure that they work operationally as intended.</a:t>
            </a:r>
          </a:p>
        </p:txBody>
      </p:sp>
    </p:spTree>
    <p:extLst>
      <p:ext uri="{BB962C8B-B14F-4D97-AF65-F5344CB8AC3E}">
        <p14:creationId xmlns:p14="http://schemas.microsoft.com/office/powerpoint/2010/main" val="318478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228600" y="3124200"/>
            <a:ext cx="8610600" cy="3581400"/>
          </a:xfrm>
        </p:spPr>
        <p:txBody>
          <a:bodyPr/>
          <a:lstStyle/>
          <a:p>
            <a:pPr marL="0" indent="0">
              <a:buNone/>
            </a:pPr>
            <a:r>
              <a:rPr lang="en-US" dirty="0" smtClean="0"/>
              <a:t>1.1.9 Release Qualification and Delivery</a:t>
            </a:r>
          </a:p>
          <a:p>
            <a:pPr lvl="1"/>
            <a:r>
              <a:rPr lang="en-US" dirty="0" smtClean="0"/>
              <a:t>This task qualifies the release and delivers it to the field. It performs some form of acceptance review to ensure that the release and all required support materials (documentation, configuration indices, etc.) are distributed in proper form to receiving sites. </a:t>
            </a:r>
          </a:p>
        </p:txBody>
      </p:sp>
    </p:spTree>
    <p:extLst>
      <p:ext uri="{BB962C8B-B14F-4D97-AF65-F5344CB8AC3E}">
        <p14:creationId xmlns:p14="http://schemas.microsoft.com/office/powerpoint/2010/main" val="342540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1.2 Sustain Engineering </a:t>
            </a:r>
          </a:p>
          <a:p>
            <a:pPr lvl="1"/>
            <a:r>
              <a:rPr lang="en-US" dirty="0" smtClean="0"/>
              <a:t>This activity refers to all of the works performed to sustain the release in the field. Such a work includes analysis and studies, emergency repairs, and user hand-holding and support. </a:t>
            </a:r>
          </a:p>
        </p:txBody>
      </p:sp>
    </p:spTree>
    <p:extLst>
      <p:ext uri="{BB962C8B-B14F-4D97-AF65-F5344CB8AC3E}">
        <p14:creationId xmlns:p14="http://schemas.microsoft.com/office/powerpoint/2010/main" val="154974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1.2.1 Analysis and Studies</a:t>
            </a:r>
          </a:p>
          <a:p>
            <a:pPr lvl="1"/>
            <a:r>
              <a:rPr lang="en-US" dirty="0" smtClean="0"/>
              <a:t>This task conducts those analysis and studies needed to understand and provide fixes for operational issues and problems</a:t>
            </a:r>
          </a:p>
        </p:txBody>
      </p:sp>
    </p:spTree>
    <p:extLst>
      <p:ext uri="{BB962C8B-B14F-4D97-AF65-F5344CB8AC3E}">
        <p14:creationId xmlns:p14="http://schemas.microsoft.com/office/powerpoint/2010/main" val="4179597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1.2.2 Emergency Repairs</a:t>
            </a:r>
          </a:p>
          <a:p>
            <a:pPr lvl="1"/>
            <a:r>
              <a:rPr lang="en-US" dirty="0" smtClean="0"/>
              <a:t>This task makes those emergency repairs needed to keep the system operational. The task includes those efforts associated with developing and delivering patch releases to the field.</a:t>
            </a:r>
          </a:p>
        </p:txBody>
      </p:sp>
    </p:spTree>
    <p:extLst>
      <p:ext uri="{BB962C8B-B14F-4D97-AF65-F5344CB8AC3E}">
        <p14:creationId xmlns:p14="http://schemas.microsoft.com/office/powerpoint/2010/main" val="1129054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1.2.3 User Training</a:t>
            </a:r>
          </a:p>
          <a:p>
            <a:pPr lvl="1"/>
            <a:r>
              <a:rPr lang="en-US" dirty="0" smtClean="0"/>
              <a:t>This task provides mentoring and training for users. It may include developing training courses and related manuals.</a:t>
            </a:r>
          </a:p>
        </p:txBody>
      </p:sp>
    </p:spTree>
    <p:extLst>
      <p:ext uri="{BB962C8B-B14F-4D97-AF65-F5344CB8AC3E}">
        <p14:creationId xmlns:p14="http://schemas.microsoft.com/office/powerpoint/2010/main" val="38226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304800" y="2209800"/>
            <a:ext cx="8458200" cy="4495800"/>
          </a:xfrm>
        </p:spPr>
        <p:txBody>
          <a:bodyPr/>
          <a:lstStyle/>
          <a:p>
            <a:r>
              <a:rPr lang="en-US" dirty="0"/>
              <a:t>Why do you need to balance agility and discipline</a:t>
            </a:r>
            <a:r>
              <a:rPr lang="en-US" dirty="0" smtClean="0"/>
              <a:t>?</a:t>
            </a:r>
          </a:p>
          <a:p>
            <a:r>
              <a:rPr lang="en-US" dirty="0" smtClean="0"/>
              <a:t>How to emphasis on managing the work?</a:t>
            </a:r>
          </a:p>
          <a:p>
            <a:r>
              <a:rPr lang="en-US" dirty="0" smtClean="0"/>
              <a:t>How to establish proper infrastructure?</a:t>
            </a:r>
          </a:p>
          <a:p>
            <a:r>
              <a:rPr lang="en-US" dirty="0" smtClean="0"/>
              <a:t>How to deal with operational restrictions?</a:t>
            </a:r>
          </a:p>
          <a:p>
            <a:r>
              <a:rPr lang="en-US" dirty="0" smtClean="0"/>
              <a:t>What are the ten success recipes?</a:t>
            </a:r>
          </a:p>
          <a:p>
            <a:r>
              <a:rPr lang="en-US" dirty="0" smtClean="0"/>
              <a:t>What are the key process areas (KPA)?</a:t>
            </a:r>
          </a:p>
          <a:p>
            <a:endParaRPr lang="en-US" dirty="0" smtClean="0"/>
          </a:p>
          <a:p>
            <a:endParaRPr lang="en-US" dirty="0"/>
          </a:p>
        </p:txBody>
      </p:sp>
    </p:spTree>
    <p:extLst>
      <p:ext uri="{BB962C8B-B14F-4D97-AF65-F5344CB8AC3E}">
        <p14:creationId xmlns:p14="http://schemas.microsoft.com/office/powerpoint/2010/main" val="2563806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1.2.4 External Support</a:t>
            </a:r>
          </a:p>
          <a:p>
            <a:pPr lvl="1"/>
            <a:r>
              <a:rPr lang="en-US" dirty="0" smtClean="0"/>
              <a:t>This task provides user, customer, and other forms of external support. It may also include developing and maintaining a website and some forms of social networking (Twitter, etc.).</a:t>
            </a:r>
          </a:p>
        </p:txBody>
      </p:sp>
    </p:spTree>
    <p:extLst>
      <p:ext uri="{BB962C8B-B14F-4D97-AF65-F5344CB8AC3E}">
        <p14:creationId xmlns:p14="http://schemas.microsoft.com/office/powerpoint/2010/main" val="400395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1.3 Independent Test and Verification</a:t>
            </a:r>
          </a:p>
          <a:p>
            <a:pPr lvl="1"/>
            <a:r>
              <a:rPr lang="en-US" dirty="0" smtClean="0"/>
              <a:t>This activity independently verifies and validates the system as releases are prepared typically by third parties (vendors, contractors, etc.). Such verification activities can range from</a:t>
            </a:r>
          </a:p>
        </p:txBody>
      </p:sp>
    </p:spTree>
    <p:extLst>
      <p:ext uri="{BB962C8B-B14F-4D97-AF65-F5344CB8AC3E}">
        <p14:creationId xmlns:p14="http://schemas.microsoft.com/office/powerpoint/2010/main" val="377588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457200" lvl="1" indent="0">
              <a:buNone/>
            </a:pPr>
            <a:r>
              <a:rPr lang="en-US" dirty="0"/>
              <a:t>independent testing to detailed analysis </a:t>
            </a:r>
          </a:p>
          <a:p>
            <a:pPr marL="457200" lvl="1" indent="0">
              <a:buNone/>
            </a:pPr>
            <a:r>
              <a:rPr lang="en-US" dirty="0" smtClean="0"/>
              <a:t>Of both designs and code on a separately maintained test bench. The activity assumes that the test and verification of the block release is accomplished satisfactorily as part of the maintenance activity effort. </a:t>
            </a:r>
          </a:p>
        </p:txBody>
      </p:sp>
    </p:spTree>
    <p:extLst>
      <p:ext uri="{BB962C8B-B14F-4D97-AF65-F5344CB8AC3E}">
        <p14:creationId xmlns:p14="http://schemas.microsoft.com/office/powerpoint/2010/main" val="149890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1.3.1 Test Planning</a:t>
            </a:r>
          </a:p>
          <a:p>
            <a:pPr lvl="1"/>
            <a:r>
              <a:rPr lang="en-US" dirty="0" smtClean="0"/>
              <a:t>This task prepares test plans to perform independent test and verification activities.</a:t>
            </a:r>
          </a:p>
          <a:p>
            <a:pPr lvl="1"/>
            <a:endParaRPr lang="en-US" dirty="0" smtClean="0"/>
          </a:p>
        </p:txBody>
      </p:sp>
    </p:spTree>
    <p:extLst>
      <p:ext uri="{BB962C8B-B14F-4D97-AF65-F5344CB8AC3E}">
        <p14:creationId xmlns:p14="http://schemas.microsoft.com/office/powerpoint/2010/main" val="114227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a:t>1.3.2 Test Preparation</a:t>
            </a:r>
          </a:p>
          <a:p>
            <a:pPr lvl="1"/>
            <a:r>
              <a:rPr lang="en-US" dirty="0"/>
              <a:t>This task develops test cases and scenarios for performing independent test and verification activities and the test tools needed to run them.  </a:t>
            </a:r>
          </a:p>
        </p:txBody>
      </p:sp>
    </p:spTree>
    <p:extLst>
      <p:ext uri="{BB962C8B-B14F-4D97-AF65-F5344CB8AC3E}">
        <p14:creationId xmlns:p14="http://schemas.microsoft.com/office/powerpoint/2010/main" val="272799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1.3.3 Test Conduct</a:t>
            </a:r>
          </a:p>
          <a:p>
            <a:pPr lvl="1"/>
            <a:r>
              <a:rPr lang="en-US" dirty="0" smtClean="0"/>
              <a:t>This task conducts the tests, captures results, verifies that release requirements are satisfied, and develops regression test baselines for use in revalidating the system when future changes are made.</a:t>
            </a:r>
          </a:p>
        </p:txBody>
      </p:sp>
    </p:spTree>
    <p:extLst>
      <p:ext uri="{BB962C8B-B14F-4D97-AF65-F5344CB8AC3E}">
        <p14:creationId xmlns:p14="http://schemas.microsoft.com/office/powerpoint/2010/main" val="4263580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1.3.4 Independent Analysis and Verification </a:t>
            </a:r>
          </a:p>
          <a:p>
            <a:pPr lvl="1"/>
            <a:r>
              <a:rPr lang="en-US" dirty="0" smtClean="0"/>
              <a:t>This activity performs the detailed analysis of designs and code needed to provide additional confirmation that requirements including those for security and safety have been satisfied.</a:t>
            </a:r>
          </a:p>
        </p:txBody>
      </p:sp>
    </p:spTree>
    <p:extLst>
      <p:ext uri="{BB962C8B-B14F-4D97-AF65-F5344CB8AC3E}">
        <p14:creationId xmlns:p14="http://schemas.microsoft.com/office/powerpoint/2010/main" val="676381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1.4 Product Support</a:t>
            </a:r>
          </a:p>
          <a:p>
            <a:pPr lvl="1"/>
            <a:r>
              <a:rPr lang="en-US" dirty="0" smtClean="0"/>
              <a:t>This activity maintains the overall integrity and quality of the processes, products, and supplier networks employed during the operations and maintenance phase</a:t>
            </a:r>
          </a:p>
        </p:txBody>
      </p:sp>
    </p:spTree>
    <p:extLst>
      <p:ext uri="{BB962C8B-B14F-4D97-AF65-F5344CB8AC3E}">
        <p14:creationId xmlns:p14="http://schemas.microsoft.com/office/powerpoint/2010/main" val="782695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3716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457200" y="2743200"/>
            <a:ext cx="8458200" cy="4038600"/>
          </a:xfrm>
        </p:spPr>
        <p:txBody>
          <a:bodyPr/>
          <a:lstStyle/>
          <a:p>
            <a:pPr marL="0" indent="0">
              <a:buNone/>
            </a:pPr>
            <a:r>
              <a:rPr lang="en-US" dirty="0" smtClean="0"/>
              <a:t>1.4.1 Configuration Management</a:t>
            </a:r>
          </a:p>
          <a:p>
            <a:pPr lvl="1"/>
            <a:r>
              <a:rPr lang="en-US" dirty="0" smtClean="0"/>
              <a:t>This task performs configuration management actions including those associated with Change Control Board (CCB) operations and tracking configurations, spares, licenses, and parts among various operational and support sites. It also distributes versions to the field and tracks site configurations. </a:t>
            </a:r>
          </a:p>
        </p:txBody>
      </p:sp>
    </p:spTree>
    <p:extLst>
      <p:ext uri="{BB962C8B-B14F-4D97-AF65-F5344CB8AC3E}">
        <p14:creationId xmlns:p14="http://schemas.microsoft.com/office/powerpoint/2010/main" val="848290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1.4.2 Quality Assurance</a:t>
            </a:r>
          </a:p>
          <a:p>
            <a:pPr lvl="1"/>
            <a:r>
              <a:rPr lang="en-US" dirty="0" smtClean="0"/>
              <a:t>This task performs quality assurance actions aimed at ensuring the quality of the products and integrity of the processes used for maintenance, operations, and support.</a:t>
            </a:r>
          </a:p>
        </p:txBody>
      </p:sp>
    </p:spTree>
    <p:extLst>
      <p:ext uri="{BB962C8B-B14F-4D97-AF65-F5344CB8AC3E}">
        <p14:creationId xmlns:p14="http://schemas.microsoft.com/office/powerpoint/2010/main" val="61789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Work Breakdown Structure</a:t>
            </a:r>
            <a:endParaRPr lang="en-US" dirty="0"/>
          </a:p>
        </p:txBody>
      </p:sp>
      <p:sp>
        <p:nvSpPr>
          <p:cNvPr id="3" name="Content Placeholder 2"/>
          <p:cNvSpPr>
            <a:spLocks noGrp="1"/>
          </p:cNvSpPr>
          <p:nvPr>
            <p:ph idx="1"/>
          </p:nvPr>
        </p:nvSpPr>
        <p:spPr/>
        <p:txBody>
          <a:bodyPr/>
          <a:lstStyle/>
          <a:p>
            <a:r>
              <a:rPr lang="en-US" b="1" dirty="0" smtClean="0"/>
              <a:t>Work breakdown structure (WBS): </a:t>
            </a:r>
            <a:r>
              <a:rPr lang="en-US" dirty="0" smtClean="0"/>
              <a:t>Family tree that organizes, defines and graphically illustrates the products, services, and tasks necessary to achieve project objectives.</a:t>
            </a:r>
            <a:endParaRPr lang="en-US" b="1" dirty="0"/>
          </a:p>
        </p:txBody>
      </p:sp>
    </p:spTree>
    <p:extLst>
      <p:ext uri="{BB962C8B-B14F-4D97-AF65-F5344CB8AC3E}">
        <p14:creationId xmlns:p14="http://schemas.microsoft.com/office/powerpoint/2010/main" val="1017012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228600" y="2971800"/>
            <a:ext cx="8534400" cy="3810000"/>
          </a:xfrm>
        </p:spPr>
        <p:txBody>
          <a:bodyPr/>
          <a:lstStyle/>
          <a:p>
            <a:pPr marL="0" indent="0">
              <a:buNone/>
            </a:pPr>
            <a:r>
              <a:rPr lang="en-US" dirty="0" smtClean="0"/>
              <a:t>1.4.3 Peer Reviews</a:t>
            </a:r>
          </a:p>
          <a:p>
            <a:pPr lvl="1"/>
            <a:r>
              <a:rPr lang="en-US" dirty="0" smtClean="0"/>
              <a:t>This task conducts peer reviews on the products and processes including disposition of issues found.</a:t>
            </a:r>
          </a:p>
          <a:p>
            <a:pPr marL="0" indent="0">
              <a:buNone/>
            </a:pPr>
            <a:r>
              <a:rPr lang="en-US" dirty="0" smtClean="0"/>
              <a:t>1.4.4 Supplier Management</a:t>
            </a:r>
          </a:p>
          <a:p>
            <a:pPr lvl="1"/>
            <a:r>
              <a:rPr lang="en-US" dirty="0" smtClean="0"/>
              <a:t>This task handles management of suppliers including those that provide parts, spares, and software licenses.</a:t>
            </a:r>
          </a:p>
        </p:txBody>
      </p:sp>
    </p:spTree>
    <p:extLst>
      <p:ext uri="{BB962C8B-B14F-4D97-AF65-F5344CB8AC3E}">
        <p14:creationId xmlns:p14="http://schemas.microsoft.com/office/powerpoint/2010/main" val="4237945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1.4.5 Security</a:t>
            </a:r>
          </a:p>
          <a:p>
            <a:pPr lvl="1"/>
            <a:r>
              <a:rPr lang="en-US" dirty="0" smtClean="0"/>
              <a:t>This task addresses security requirements for the project including those associated with planning, training, storage, administration, support, and security controls.</a:t>
            </a:r>
          </a:p>
        </p:txBody>
      </p:sp>
    </p:spTree>
    <p:extLst>
      <p:ext uri="{BB962C8B-B14F-4D97-AF65-F5344CB8AC3E}">
        <p14:creationId xmlns:p14="http://schemas.microsoft.com/office/powerpoint/2010/main" val="1634713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1.5 Information Assurance</a:t>
            </a:r>
          </a:p>
          <a:p>
            <a:pPr lvl="1"/>
            <a:r>
              <a:rPr lang="en-US" dirty="0" smtClean="0"/>
              <a:t>This activity performs information assurance task including those associated with product and computer network protection.</a:t>
            </a:r>
          </a:p>
        </p:txBody>
      </p:sp>
    </p:spTree>
    <p:extLst>
      <p:ext uri="{BB962C8B-B14F-4D97-AF65-F5344CB8AC3E}">
        <p14:creationId xmlns:p14="http://schemas.microsoft.com/office/powerpoint/2010/main" val="4266886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1.5.1 Protection Services</a:t>
            </a:r>
          </a:p>
          <a:p>
            <a:pPr lvl="1"/>
            <a:r>
              <a:rPr lang="en-US" dirty="0" smtClean="0"/>
              <a:t>This task develops product protection including interesting any defenses associated with antitamper and maintaining any Secure Compartmented Information Facilities (SCIFs).</a:t>
            </a:r>
          </a:p>
        </p:txBody>
      </p:sp>
    </p:spTree>
    <p:extLst>
      <p:ext uri="{BB962C8B-B14F-4D97-AF65-F5344CB8AC3E}">
        <p14:creationId xmlns:p14="http://schemas.microsoft.com/office/powerpoint/2010/main" val="2219998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1.5.2 Certification and Accreditation (C&amp;A)</a:t>
            </a:r>
          </a:p>
          <a:p>
            <a:pPr lvl="1"/>
            <a:r>
              <a:rPr lang="en-US" dirty="0" smtClean="0"/>
              <a:t>This task performs any required certification and accreditation review for those computer networks used to maintain and operate the system, both operational and support systems.</a:t>
            </a:r>
          </a:p>
        </p:txBody>
      </p:sp>
    </p:spTree>
    <p:extLst>
      <p:ext uri="{BB962C8B-B14F-4D97-AF65-F5344CB8AC3E}">
        <p14:creationId xmlns:p14="http://schemas.microsoft.com/office/powerpoint/2010/main" val="2020154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1.6 Acquisition and Management</a:t>
            </a:r>
          </a:p>
          <a:p>
            <a:pPr lvl="1"/>
            <a:r>
              <a:rPr lang="en-US" dirty="0" smtClean="0"/>
              <a:t>This activity provides acquisition management tasks. Such effort often occurs when managing third parties doing maintenance activities, both-on-site and at remote sites.</a:t>
            </a:r>
          </a:p>
        </p:txBody>
      </p:sp>
    </p:spTree>
    <p:extLst>
      <p:ext uri="{BB962C8B-B14F-4D97-AF65-F5344CB8AC3E}">
        <p14:creationId xmlns:p14="http://schemas.microsoft.com/office/powerpoint/2010/main" val="170556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657600"/>
          </a:xfrm>
        </p:spPr>
        <p:txBody>
          <a:bodyPr/>
          <a:lstStyle/>
          <a:p>
            <a:pPr marL="0" indent="0">
              <a:buNone/>
            </a:pPr>
            <a:r>
              <a:rPr lang="en-US" dirty="0" smtClean="0"/>
              <a:t>1.7 Operations Support</a:t>
            </a:r>
          </a:p>
          <a:p>
            <a:pPr lvl="1"/>
            <a:r>
              <a:rPr lang="en-US" dirty="0" smtClean="0"/>
              <a:t>This activity supports operations in the field including those efforts associated with supporting the “to be fielded” and “fielded” releases and with assessing system performance, database maintenance, configuration management and system administration. </a:t>
            </a:r>
          </a:p>
        </p:txBody>
      </p:sp>
    </p:spTree>
    <p:extLst>
      <p:ext uri="{BB962C8B-B14F-4D97-AF65-F5344CB8AC3E}">
        <p14:creationId xmlns:p14="http://schemas.microsoft.com/office/powerpoint/2010/main" val="1247453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1.8 Facility Support</a:t>
            </a:r>
          </a:p>
          <a:p>
            <a:pPr lvl="1"/>
            <a:r>
              <a:rPr lang="en-US" dirty="0" smtClean="0"/>
              <a:t>This activity readies and maintains those development and test facilities needed to support and sustain the software in the filed.</a:t>
            </a:r>
          </a:p>
        </p:txBody>
      </p:sp>
    </p:spTree>
    <p:extLst>
      <p:ext uri="{BB962C8B-B14F-4D97-AF65-F5344CB8AC3E}">
        <p14:creationId xmlns:p14="http://schemas.microsoft.com/office/powerpoint/2010/main" val="337024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1.8.1 Maintenance Facility Sustainment </a:t>
            </a:r>
          </a:p>
          <a:p>
            <a:pPr lvl="1"/>
            <a:r>
              <a:rPr lang="en-US" dirty="0" smtClean="0"/>
              <a:t>This task readies and maintains a maintenance facility that is used to develop updates for and sustain the system once it is fielded.</a:t>
            </a:r>
          </a:p>
        </p:txBody>
      </p:sp>
    </p:spTree>
    <p:extLst>
      <p:ext uri="{BB962C8B-B14F-4D97-AF65-F5344CB8AC3E}">
        <p14:creationId xmlns:p14="http://schemas.microsoft.com/office/powerpoint/2010/main" val="618110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657600"/>
          </a:xfrm>
        </p:spPr>
        <p:txBody>
          <a:bodyPr/>
          <a:lstStyle/>
          <a:p>
            <a:pPr marL="0" indent="0">
              <a:buNone/>
            </a:pPr>
            <a:r>
              <a:rPr lang="en-US" dirty="0" smtClean="0"/>
              <a:t>1.8.2 System Integration Lab (SIL) </a:t>
            </a:r>
          </a:p>
          <a:p>
            <a:pPr lvl="1"/>
            <a:r>
              <a:rPr lang="en-US" dirty="0" smtClean="0"/>
              <a:t>This task readies and maintains a System Integration Lab (SIL) that is used to test and evaluate new releases destined for the field under realistic operating conditions (using actual operational hardware in the loop and on-site user representatives, if possible).</a:t>
            </a:r>
          </a:p>
        </p:txBody>
      </p:sp>
    </p:spTree>
    <p:extLst>
      <p:ext uri="{BB962C8B-B14F-4D97-AF65-F5344CB8AC3E}">
        <p14:creationId xmlns:p14="http://schemas.microsoft.com/office/powerpoint/2010/main" val="20080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a:t>3.1 Work Breakdown Structure</a:t>
            </a:r>
          </a:p>
        </p:txBody>
      </p:sp>
      <p:sp>
        <p:nvSpPr>
          <p:cNvPr id="3" name="Content Placeholder 2"/>
          <p:cNvSpPr>
            <a:spLocks noGrp="1"/>
          </p:cNvSpPr>
          <p:nvPr>
            <p:ph idx="1"/>
          </p:nvPr>
        </p:nvSpPr>
        <p:spPr>
          <a:xfrm>
            <a:off x="228600" y="1981200"/>
            <a:ext cx="8686800" cy="4724400"/>
          </a:xfrm>
        </p:spPr>
        <p:txBody>
          <a:bodyPr/>
          <a:lstStyle/>
          <a:p>
            <a:r>
              <a:rPr lang="en-US" dirty="0" smtClean="0"/>
              <a:t>The goal to research and investigate was to find out more how the software maintenance was processed on day to basis. </a:t>
            </a:r>
          </a:p>
          <a:p>
            <a:r>
              <a:rPr lang="en-US" dirty="0" smtClean="0"/>
              <a:t>How it was planned, organized, staffed and executed?</a:t>
            </a:r>
          </a:p>
          <a:p>
            <a:r>
              <a:rPr lang="en-US" dirty="0" smtClean="0"/>
              <a:t>Findings were the system was not build with security in mind. </a:t>
            </a:r>
          </a:p>
          <a:p>
            <a:r>
              <a:rPr lang="en-US" dirty="0" smtClean="0"/>
              <a:t>To retrofit security workload will be huge. </a:t>
            </a:r>
            <a:endParaRPr lang="en-US" dirty="0"/>
          </a:p>
        </p:txBody>
      </p:sp>
    </p:spTree>
    <p:extLst>
      <p:ext uri="{BB962C8B-B14F-4D97-AF65-F5344CB8AC3E}">
        <p14:creationId xmlns:p14="http://schemas.microsoft.com/office/powerpoint/2010/main" val="1860412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1.8.3 Equipment Sustainment</a:t>
            </a:r>
          </a:p>
          <a:p>
            <a:pPr lvl="1"/>
            <a:r>
              <a:rPr lang="en-US" dirty="0" smtClean="0"/>
              <a:t>This entry task sets up, configures, and keeps the hardware used in the maintenance facility or SIL operational.  Such equipment includes any specialized gear for security such as firewalls.</a:t>
            </a:r>
          </a:p>
        </p:txBody>
      </p:sp>
    </p:spTree>
    <p:extLst>
      <p:ext uri="{BB962C8B-B14F-4D97-AF65-F5344CB8AC3E}">
        <p14:creationId xmlns:p14="http://schemas.microsoft.com/office/powerpoint/2010/main" val="218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657600"/>
          </a:xfrm>
        </p:spPr>
        <p:txBody>
          <a:bodyPr/>
          <a:lstStyle/>
          <a:p>
            <a:pPr marL="0" indent="0">
              <a:buNone/>
            </a:pPr>
            <a:r>
              <a:rPr lang="en-US" dirty="0" smtClean="0"/>
              <a:t>1.8.4 Specialized Test Equipment and Tools</a:t>
            </a:r>
          </a:p>
          <a:p>
            <a:pPr lvl="1"/>
            <a:r>
              <a:rPr lang="en-US" dirty="0" smtClean="0"/>
              <a:t>This task sets up, configures, and keeps specialized test equipment and tools used in the maintenance facilities or SIL operational. Such equipment includes specialized gear like performance monitors</a:t>
            </a:r>
            <a:r>
              <a:rPr lang="en-US" dirty="0" smtClean="0"/>
              <a:t>. </a:t>
            </a:r>
            <a:endParaRPr lang="en-US" dirty="0" smtClean="0"/>
          </a:p>
        </p:txBody>
      </p:sp>
    </p:spTree>
    <p:extLst>
      <p:ext uri="{BB962C8B-B14F-4D97-AF65-F5344CB8AC3E}">
        <p14:creationId xmlns:p14="http://schemas.microsoft.com/office/powerpoint/2010/main" val="3595983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1.8.5 Network Operations and Administration	</a:t>
            </a:r>
          </a:p>
          <a:p>
            <a:pPr lvl="1"/>
            <a:r>
              <a:rPr lang="en-US" dirty="0" smtClean="0"/>
              <a:t>This task sets up, configures, manages, administers, and maintains the computer networks used for maintain, operating, and supporting the system in the field.</a:t>
            </a:r>
          </a:p>
        </p:txBody>
      </p:sp>
    </p:spTree>
    <p:extLst>
      <p:ext uri="{BB962C8B-B14F-4D97-AF65-F5344CB8AC3E}">
        <p14:creationId xmlns:p14="http://schemas.microsoft.com/office/powerpoint/2010/main" val="2306432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5240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304800" y="2895600"/>
            <a:ext cx="8382000" cy="3886200"/>
          </a:xfrm>
        </p:spPr>
        <p:txBody>
          <a:bodyPr/>
          <a:lstStyle/>
          <a:p>
            <a:pPr marL="0" indent="0">
              <a:buNone/>
            </a:pPr>
            <a:r>
              <a:rPr lang="en-US" dirty="0" smtClean="0"/>
              <a:t>1.9 Field Support </a:t>
            </a:r>
          </a:p>
          <a:p>
            <a:pPr lvl="1"/>
            <a:r>
              <a:rPr lang="en-US" dirty="0" smtClean="0"/>
              <a:t>This activity conducts field support including sending personnel to the field to investigate and fix problems.</a:t>
            </a:r>
          </a:p>
          <a:p>
            <a:pPr marL="0" indent="0">
              <a:buNone/>
            </a:pPr>
            <a:r>
              <a:rPr lang="en-US" dirty="0" smtClean="0"/>
              <a:t>1.10 Management</a:t>
            </a:r>
          </a:p>
          <a:p>
            <a:pPr lvl="1"/>
            <a:r>
              <a:rPr lang="en-US" dirty="0" smtClean="0"/>
              <a:t>This activity manages release and sustaining engineering activities and conducting risk and metric analysis.</a:t>
            </a:r>
          </a:p>
        </p:txBody>
      </p:sp>
    </p:spTree>
    <p:extLst>
      <p:ext uri="{BB962C8B-B14F-4D97-AF65-F5344CB8AC3E}">
        <p14:creationId xmlns:p14="http://schemas.microsoft.com/office/powerpoint/2010/main" val="2684785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772400" cy="14478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dirty="0" smtClean="0"/>
              <a:t>1.10.1 Release Management </a:t>
            </a:r>
          </a:p>
          <a:p>
            <a:pPr lvl="1"/>
            <a:r>
              <a:rPr lang="en-US" dirty="0" smtClean="0"/>
              <a:t>This task manages the generation and test of block releases and ensures that they satisfy user expectations.</a:t>
            </a:r>
          </a:p>
        </p:txBody>
      </p:sp>
    </p:spTree>
    <p:extLst>
      <p:ext uri="{BB962C8B-B14F-4D97-AF65-F5344CB8AC3E}">
        <p14:creationId xmlns:p14="http://schemas.microsoft.com/office/powerpoint/2010/main" val="1151995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4478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2971800"/>
            <a:ext cx="7772400" cy="3733800"/>
          </a:xfrm>
        </p:spPr>
        <p:txBody>
          <a:bodyPr/>
          <a:lstStyle/>
          <a:p>
            <a:pPr marL="0" indent="0">
              <a:buNone/>
            </a:pPr>
            <a:r>
              <a:rPr lang="en-US" dirty="0" smtClean="0"/>
              <a:t>1.10.2 Sustaining Engineering Management</a:t>
            </a:r>
          </a:p>
          <a:p>
            <a:pPr lvl="1"/>
            <a:r>
              <a:rPr lang="en-US" dirty="0" smtClean="0"/>
              <a:t>This task manages sustaining engineering efforts including those associated with independent testing; independent verification, acquisition, product, field, and operations facility support; and information assurance.  </a:t>
            </a:r>
          </a:p>
          <a:p>
            <a:pPr lvl="1"/>
            <a:endParaRPr lang="en-US" dirty="0" smtClean="0"/>
          </a:p>
        </p:txBody>
      </p:sp>
    </p:spTree>
    <p:extLst>
      <p:ext uri="{BB962C8B-B14F-4D97-AF65-F5344CB8AC3E}">
        <p14:creationId xmlns:p14="http://schemas.microsoft.com/office/powerpoint/2010/main" val="153514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5240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228600" y="2819400"/>
            <a:ext cx="8534400" cy="3886200"/>
          </a:xfrm>
        </p:spPr>
        <p:txBody>
          <a:bodyPr/>
          <a:lstStyle/>
          <a:p>
            <a:pPr marL="0" indent="0">
              <a:buNone/>
            </a:pPr>
            <a:r>
              <a:rPr lang="en-US" dirty="0" smtClean="0"/>
              <a:t>1.10.3 Risk and Opportunity Management </a:t>
            </a:r>
          </a:p>
          <a:p>
            <a:pPr lvl="1"/>
            <a:r>
              <a:rPr lang="en-US" dirty="0" smtClean="0"/>
              <a:t>This task plans for and performs risk and opportunity management activities for the project including mitigation actions.</a:t>
            </a:r>
          </a:p>
          <a:p>
            <a:pPr marL="0" indent="0">
              <a:buNone/>
            </a:pPr>
            <a:r>
              <a:rPr lang="en-US" dirty="0" smtClean="0"/>
              <a:t>1.10.4 Measurement Analysis</a:t>
            </a:r>
          </a:p>
          <a:p>
            <a:pPr lvl="1"/>
            <a:r>
              <a:rPr lang="en-US" dirty="0" smtClean="0"/>
              <a:t>This task collects analyzes, and reports the results of metrics analysis</a:t>
            </a:r>
            <a:r>
              <a:rPr lang="en-US" dirty="0" smtClean="0"/>
              <a:t>.</a:t>
            </a:r>
            <a:endParaRPr lang="en-US" dirty="0" smtClean="0"/>
          </a:p>
        </p:txBody>
      </p:sp>
    </p:spTree>
    <p:extLst>
      <p:ext uri="{BB962C8B-B14F-4D97-AF65-F5344CB8AC3E}">
        <p14:creationId xmlns:p14="http://schemas.microsoft.com/office/powerpoint/2010/main" val="824242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8077200" cy="3657600"/>
          </a:xfrm>
        </p:spPr>
        <p:txBody>
          <a:bodyPr/>
          <a:lstStyle/>
          <a:p>
            <a:pPr marL="0" indent="0">
              <a:buNone/>
            </a:pPr>
            <a:r>
              <a:rPr lang="en-US" dirty="0" smtClean="0"/>
              <a:t>1.11 Parts</a:t>
            </a:r>
          </a:p>
          <a:p>
            <a:pPr lvl="1"/>
            <a:r>
              <a:rPr lang="en-US" dirty="0" smtClean="0"/>
              <a:t>This activity acquires, packages, transports, and stores replacement parts, components, and subassemblies to field sites. Such parts can include hardware (extra hard drives, routers, etc.) and software components (recovery DVDs needed to rebuild the system, etc</a:t>
            </a:r>
            <a:r>
              <a:rPr lang="en-US" dirty="0" smtClean="0"/>
              <a:t>.)</a:t>
            </a:r>
            <a:endParaRPr lang="en-US" dirty="0" smtClean="0"/>
          </a:p>
        </p:txBody>
      </p:sp>
    </p:spTree>
    <p:extLst>
      <p:ext uri="{BB962C8B-B14F-4D97-AF65-F5344CB8AC3E}">
        <p14:creationId xmlns:p14="http://schemas.microsoft.com/office/powerpoint/2010/main" val="1100738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1.12 Spares </a:t>
            </a:r>
          </a:p>
          <a:p>
            <a:pPr lvl="1"/>
            <a:r>
              <a:rPr lang="en-US" dirty="0" smtClean="0"/>
              <a:t>This activity acquires, packages, transports, and stores spares to field sites. Such spares include hardware and software that is part of the system that is essential for its included as assemblies. </a:t>
            </a:r>
          </a:p>
        </p:txBody>
      </p:sp>
    </p:spTree>
    <p:extLst>
      <p:ext uri="{BB962C8B-B14F-4D97-AF65-F5344CB8AC3E}">
        <p14:creationId xmlns:p14="http://schemas.microsoft.com/office/powerpoint/2010/main" val="3972370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1.12 Spares </a:t>
            </a:r>
          </a:p>
          <a:p>
            <a:pPr marL="457200" lvl="1" indent="0">
              <a:buNone/>
            </a:pPr>
            <a:r>
              <a:rPr lang="en-US" dirty="0"/>
              <a:t>For example, you may make a spare processor with software loaded available for immediate switching into the system if it has to be operational twenty-four/seven.</a:t>
            </a:r>
          </a:p>
          <a:p>
            <a:pPr marL="457200" lvl="1" indent="0">
              <a:buNone/>
            </a:pPr>
            <a:r>
              <a:rPr lang="en-US" dirty="0" smtClean="0"/>
              <a:t> </a:t>
            </a:r>
          </a:p>
        </p:txBody>
      </p:sp>
    </p:spTree>
    <p:extLst>
      <p:ext uri="{BB962C8B-B14F-4D97-AF65-F5344CB8AC3E}">
        <p14:creationId xmlns:p14="http://schemas.microsoft.com/office/powerpoint/2010/main" val="159447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1.1 Maintenance</a:t>
            </a:r>
          </a:p>
          <a:p>
            <a:pPr marL="457200" lvl="1" indent="0">
              <a:buNone/>
            </a:pPr>
            <a:r>
              <a:rPr lang="en-US" dirty="0" smtClean="0"/>
              <a:t>1.1.1 Release Requirements</a:t>
            </a:r>
          </a:p>
          <a:p>
            <a:pPr marL="457200" lvl="1" indent="0">
              <a:buNone/>
            </a:pPr>
            <a:r>
              <a:rPr lang="en-US" dirty="0" smtClean="0"/>
              <a:t>1.1.2 Release Planning</a:t>
            </a:r>
          </a:p>
          <a:p>
            <a:pPr marL="457200" lvl="1" indent="0">
              <a:buNone/>
            </a:pPr>
            <a:r>
              <a:rPr lang="en-US" dirty="0" smtClean="0"/>
              <a:t>1.1.3 Architecture Analyst</a:t>
            </a:r>
          </a:p>
          <a:p>
            <a:pPr marL="457200" lvl="1" indent="0">
              <a:buNone/>
            </a:pPr>
            <a:r>
              <a:rPr lang="en-US" dirty="0" smtClean="0"/>
              <a:t>1.1.4 Hardware Defect Repair</a:t>
            </a:r>
          </a:p>
          <a:p>
            <a:pPr marL="457200" lvl="1" indent="0">
              <a:buNone/>
            </a:pPr>
            <a:r>
              <a:rPr lang="en-US" dirty="0" smtClean="0"/>
              <a:t>1.1.5 Software Defect Repair</a:t>
            </a:r>
            <a:endParaRPr lang="en-US" dirty="0"/>
          </a:p>
        </p:txBody>
      </p:sp>
    </p:spTree>
    <p:extLst>
      <p:ext uri="{BB962C8B-B14F-4D97-AF65-F5344CB8AC3E}">
        <p14:creationId xmlns:p14="http://schemas.microsoft.com/office/powerpoint/2010/main" val="669777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r>
              <a:rPr lang="en-US" dirty="0" smtClean="0"/>
              <a:t>1.12 Spares </a:t>
            </a:r>
          </a:p>
          <a:p>
            <a:pPr lvl="1"/>
            <a:r>
              <a:rPr lang="en-US" dirty="0"/>
              <a:t>For example, you may make a spare processor with software loaded available for immediate switching into the system if it has to be operational twenty-four/seven</a:t>
            </a:r>
            <a:r>
              <a:rPr lang="en-US" dirty="0" smtClean="0"/>
              <a:t>.</a:t>
            </a:r>
            <a:endParaRPr lang="en-US" dirty="0"/>
          </a:p>
        </p:txBody>
      </p:sp>
    </p:spTree>
    <p:extLst>
      <p:ext uri="{BB962C8B-B14F-4D97-AF65-F5344CB8AC3E}">
        <p14:creationId xmlns:p14="http://schemas.microsoft.com/office/powerpoint/2010/main" val="2269388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dirty="0" smtClean="0"/>
              <a:t>1.13 Licenses</a:t>
            </a:r>
          </a:p>
          <a:p>
            <a:pPr lvl="1"/>
            <a:r>
              <a:rPr lang="en-US" dirty="0" smtClean="0"/>
              <a:t>This activity manages software licenses and conducts those efforts needed to maintain market watch and vendor liaison functions during the course of maintenance.</a:t>
            </a:r>
          </a:p>
        </p:txBody>
      </p:sp>
    </p:spTree>
    <p:extLst>
      <p:ext uri="{BB962C8B-B14F-4D97-AF65-F5344CB8AC3E}">
        <p14:creationId xmlns:p14="http://schemas.microsoft.com/office/powerpoint/2010/main" val="1366547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657600"/>
          </a:xfrm>
        </p:spPr>
        <p:txBody>
          <a:bodyPr/>
          <a:lstStyle/>
          <a:p>
            <a:pPr marL="0" indent="0">
              <a:buNone/>
            </a:pPr>
            <a:r>
              <a:rPr lang="en-US" dirty="0" smtClean="0"/>
              <a:t>1.14 Other</a:t>
            </a:r>
          </a:p>
          <a:p>
            <a:pPr lvl="1"/>
            <a:r>
              <a:rPr lang="en-US" dirty="0" smtClean="0"/>
              <a:t>This activity accounts for any other effort not included within this breakout. For example, process improvement support provided by the project would fit in this category as would the requirement to generate project summaries and lessons learned reports.</a:t>
            </a:r>
          </a:p>
        </p:txBody>
      </p:sp>
    </p:spTree>
    <p:extLst>
      <p:ext uri="{BB962C8B-B14F-4D97-AF65-F5344CB8AC3E}">
        <p14:creationId xmlns:p14="http://schemas.microsoft.com/office/powerpoint/2010/main" val="2962268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458200" cy="609600"/>
          </a:xfrm>
        </p:spPr>
        <p:txBody>
          <a:bodyPr/>
          <a:lstStyle/>
          <a:p>
            <a:r>
              <a:rPr lang="en-US" dirty="0" smtClean="0"/>
              <a:t>3.2 Effort Distributions(%Effort/Activity)</a:t>
            </a:r>
            <a:endParaRPr lang="en-US" dirty="0"/>
          </a:p>
        </p:txBody>
      </p:sp>
      <p:pic>
        <p:nvPicPr>
          <p:cNvPr id="6" name="Content Placeholder 5"/>
          <p:cNvPicPr>
            <a:picLocks noGrp="1" noChangeAspect="1"/>
          </p:cNvPicPr>
          <p:nvPr>
            <p:ph idx="1"/>
          </p:nvPr>
        </p:nvPicPr>
        <p:blipFill>
          <a:blip r:embed="rId2"/>
          <a:stretch>
            <a:fillRect/>
          </a:stretch>
        </p:blipFill>
        <p:spPr>
          <a:xfrm>
            <a:off x="1790700" y="2133600"/>
            <a:ext cx="5562600" cy="4572000"/>
          </a:xfrm>
          <a:prstGeom prst="rect">
            <a:avLst/>
          </a:prstGeom>
        </p:spPr>
      </p:pic>
    </p:spTree>
    <p:extLst>
      <p:ext uri="{BB962C8B-B14F-4D97-AF65-F5344CB8AC3E}">
        <p14:creationId xmlns:p14="http://schemas.microsoft.com/office/powerpoint/2010/main" val="21958429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3.2 Activity Distributions</a:t>
            </a:r>
            <a:endParaRPr lang="en-US" dirty="0"/>
          </a:p>
        </p:txBody>
      </p:sp>
      <p:sp>
        <p:nvSpPr>
          <p:cNvPr id="3" name="Content Placeholder 2"/>
          <p:cNvSpPr>
            <a:spLocks noGrp="1"/>
          </p:cNvSpPr>
          <p:nvPr>
            <p:ph idx="1"/>
          </p:nvPr>
        </p:nvSpPr>
        <p:spPr>
          <a:xfrm>
            <a:off x="685800" y="2133600"/>
            <a:ext cx="7772400" cy="4495800"/>
          </a:xfrm>
        </p:spPr>
        <p:txBody>
          <a:bodyPr/>
          <a:lstStyle/>
          <a:p>
            <a:r>
              <a:rPr lang="en-US" dirty="0" smtClean="0"/>
              <a:t>Maintenance (% Work Done by Technical Task)</a:t>
            </a:r>
          </a:p>
          <a:p>
            <a:r>
              <a:rPr lang="en-US" dirty="0" smtClean="0"/>
              <a:t>Requirement 10%</a:t>
            </a:r>
          </a:p>
          <a:p>
            <a:r>
              <a:rPr lang="en-US" dirty="0" smtClean="0"/>
              <a:t>Design 20%</a:t>
            </a:r>
          </a:p>
          <a:p>
            <a:r>
              <a:rPr lang="en-US" dirty="0" smtClean="0"/>
              <a:t>Support 15%</a:t>
            </a:r>
          </a:p>
          <a:p>
            <a:r>
              <a:rPr lang="en-US" dirty="0" smtClean="0"/>
              <a:t>Testing 55%</a:t>
            </a:r>
          </a:p>
          <a:p>
            <a:r>
              <a:rPr lang="en-US" b="1" dirty="0" smtClean="0"/>
              <a:t>55% -70% </a:t>
            </a:r>
            <a:r>
              <a:rPr lang="en-US" dirty="0" smtClean="0"/>
              <a:t>or work done during maintenance supports </a:t>
            </a:r>
            <a:r>
              <a:rPr lang="en-US" b="1" dirty="0" smtClean="0"/>
              <a:t>retesting</a:t>
            </a:r>
            <a:r>
              <a:rPr lang="en-US" dirty="0" smtClean="0"/>
              <a:t>.</a:t>
            </a:r>
          </a:p>
          <a:p>
            <a:endParaRPr lang="en-US" dirty="0"/>
          </a:p>
        </p:txBody>
      </p:sp>
    </p:spTree>
    <p:extLst>
      <p:ext uri="{BB962C8B-B14F-4D97-AF65-F5344CB8AC3E}">
        <p14:creationId xmlns:p14="http://schemas.microsoft.com/office/powerpoint/2010/main" val="839374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47800"/>
            <a:ext cx="8839200" cy="533400"/>
          </a:xfrm>
        </p:spPr>
        <p:txBody>
          <a:bodyPr/>
          <a:lstStyle/>
          <a:p>
            <a:r>
              <a:rPr lang="en-US" sz="3200" dirty="0" smtClean="0"/>
              <a:t>Maintenance (% Work Done by Technical Task)</a:t>
            </a:r>
            <a:endParaRPr lang="en-US" sz="3200" dirty="0"/>
          </a:p>
        </p:txBody>
      </p:sp>
      <p:pic>
        <p:nvPicPr>
          <p:cNvPr id="4" name="Content Placeholder 3"/>
          <p:cNvPicPr>
            <a:picLocks noGrp="1" noChangeAspect="1"/>
          </p:cNvPicPr>
          <p:nvPr>
            <p:ph idx="1"/>
          </p:nvPr>
        </p:nvPicPr>
        <p:blipFill>
          <a:blip r:embed="rId2"/>
          <a:stretch>
            <a:fillRect/>
          </a:stretch>
        </p:blipFill>
        <p:spPr>
          <a:xfrm>
            <a:off x="1219200" y="1981200"/>
            <a:ext cx="6248400" cy="4724400"/>
          </a:xfrm>
          <a:prstGeom prst="rect">
            <a:avLst/>
          </a:prstGeom>
        </p:spPr>
      </p:pic>
    </p:spTree>
    <p:extLst>
      <p:ext uri="{BB962C8B-B14F-4D97-AF65-F5344CB8AC3E}">
        <p14:creationId xmlns:p14="http://schemas.microsoft.com/office/powerpoint/2010/main" val="2718832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Release Contents</a:t>
            </a:r>
            <a:endParaRPr lang="en-US" dirty="0"/>
          </a:p>
        </p:txBody>
      </p:sp>
      <p:sp>
        <p:nvSpPr>
          <p:cNvPr id="3" name="Content Placeholder 2"/>
          <p:cNvSpPr>
            <a:spLocks noGrp="1"/>
          </p:cNvSpPr>
          <p:nvPr>
            <p:ph idx="1"/>
          </p:nvPr>
        </p:nvSpPr>
        <p:spPr>
          <a:xfrm>
            <a:off x="685800" y="2133600"/>
            <a:ext cx="7772400" cy="4648200"/>
          </a:xfrm>
        </p:spPr>
        <p:txBody>
          <a:bodyPr/>
          <a:lstStyle/>
          <a:p>
            <a:r>
              <a:rPr lang="en-US" b="1" dirty="0" smtClean="0"/>
              <a:t>Enhancement: </a:t>
            </a:r>
            <a:r>
              <a:rPr lang="en-US" dirty="0" smtClean="0"/>
              <a:t>Incorporate new functions and feature into the release based on approved change request.</a:t>
            </a:r>
          </a:p>
          <a:p>
            <a:r>
              <a:rPr lang="en-US" b="1" dirty="0" smtClean="0"/>
              <a:t>Perfective Changes: </a:t>
            </a:r>
            <a:r>
              <a:rPr lang="en-US" dirty="0" smtClean="0"/>
              <a:t>Making the software run more quicker or more efficiently.</a:t>
            </a:r>
          </a:p>
          <a:p>
            <a:r>
              <a:rPr lang="en-US" b="1" dirty="0" smtClean="0"/>
              <a:t>Repairs: </a:t>
            </a:r>
            <a:r>
              <a:rPr lang="en-US" dirty="0" smtClean="0"/>
              <a:t>Fixes incorporated to address outstanding software trouble reports.</a:t>
            </a:r>
            <a:endParaRPr lang="en-US" dirty="0"/>
          </a:p>
        </p:txBody>
      </p:sp>
    </p:spTree>
    <p:extLst>
      <p:ext uri="{BB962C8B-B14F-4D97-AF65-F5344CB8AC3E}">
        <p14:creationId xmlns:p14="http://schemas.microsoft.com/office/powerpoint/2010/main" val="4266943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Contents</a:t>
            </a:r>
            <a:endParaRPr lang="en-US" dirty="0"/>
          </a:p>
        </p:txBody>
      </p:sp>
      <p:sp>
        <p:nvSpPr>
          <p:cNvPr id="3" name="Content Placeholder 2"/>
          <p:cNvSpPr>
            <a:spLocks noGrp="1"/>
          </p:cNvSpPr>
          <p:nvPr>
            <p:ph idx="1"/>
          </p:nvPr>
        </p:nvSpPr>
        <p:spPr/>
        <p:txBody>
          <a:bodyPr/>
          <a:lstStyle/>
          <a:p>
            <a:r>
              <a:rPr lang="en-US" b="1" dirty="0" smtClean="0"/>
              <a:t>Patch Releases: </a:t>
            </a:r>
            <a:r>
              <a:rPr lang="en-US" dirty="0" smtClean="0"/>
              <a:t>Software releases sent to the field to correct minor problems.</a:t>
            </a:r>
          </a:p>
          <a:p>
            <a:r>
              <a:rPr lang="en-US" b="1" dirty="0" smtClean="0"/>
              <a:t>Major Releases: </a:t>
            </a:r>
            <a:r>
              <a:rPr lang="en-US" dirty="0" smtClean="0"/>
              <a:t>Software versions each released with different functionality.</a:t>
            </a:r>
            <a:endParaRPr lang="en-US" dirty="0"/>
          </a:p>
        </p:txBody>
      </p:sp>
    </p:spTree>
    <p:extLst>
      <p:ext uri="{BB962C8B-B14F-4D97-AF65-F5344CB8AC3E}">
        <p14:creationId xmlns:p14="http://schemas.microsoft.com/office/powerpoint/2010/main" val="2883162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848600" cy="609600"/>
          </a:xfrm>
        </p:spPr>
        <p:txBody>
          <a:bodyPr/>
          <a:lstStyle/>
          <a:p>
            <a:r>
              <a:rPr lang="en-US" dirty="0" smtClean="0"/>
              <a:t>Foundations of the S3 Process Model</a:t>
            </a:r>
            <a:endParaRPr lang="en-US" dirty="0"/>
          </a:p>
        </p:txBody>
      </p:sp>
      <p:sp>
        <p:nvSpPr>
          <p:cNvPr id="3" name="Content Placeholder 2"/>
          <p:cNvSpPr>
            <a:spLocks noGrp="1"/>
          </p:cNvSpPr>
          <p:nvPr>
            <p:ph idx="1"/>
          </p:nvPr>
        </p:nvSpPr>
        <p:spPr>
          <a:xfrm>
            <a:off x="457200" y="2133600"/>
            <a:ext cx="8382000" cy="4572000"/>
          </a:xfrm>
        </p:spPr>
        <p:txBody>
          <a:bodyPr/>
          <a:lstStyle/>
          <a:p>
            <a:r>
              <a:rPr lang="en-US" dirty="0" smtClean="0"/>
              <a:t>Software Maintenance Maturity Model S3 is a structured way, organized by maturity levels.</a:t>
            </a:r>
          </a:p>
          <a:p>
            <a:r>
              <a:rPr lang="en-US" dirty="0" smtClean="0"/>
              <a:t>Organizations uses S3 model to sustain and a continuous improvement program.</a:t>
            </a:r>
          </a:p>
          <a:p>
            <a:r>
              <a:rPr lang="en-US" dirty="0" smtClean="0"/>
              <a:t>S3 is restricted to small maintenance activities. ISO 12207, 14764, 90003, and 15504 which also covers CMMi        (ssm)</a:t>
            </a:r>
          </a:p>
        </p:txBody>
      </p:sp>
    </p:spTree>
    <p:extLst>
      <p:ext uri="{BB962C8B-B14F-4D97-AF65-F5344CB8AC3E}">
        <p14:creationId xmlns:p14="http://schemas.microsoft.com/office/powerpoint/2010/main" val="151213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Context of Software Maintenance </a:t>
            </a:r>
            <a:endParaRPr lang="en-US" dirty="0"/>
          </a:p>
        </p:txBody>
      </p:sp>
      <p:sp>
        <p:nvSpPr>
          <p:cNvPr id="3" name="Content Placeholder 2"/>
          <p:cNvSpPr>
            <a:spLocks noGrp="1"/>
          </p:cNvSpPr>
          <p:nvPr>
            <p:ph idx="1"/>
          </p:nvPr>
        </p:nvSpPr>
        <p:spPr>
          <a:xfrm>
            <a:off x="304800" y="2286000"/>
            <a:ext cx="8382000" cy="4343400"/>
          </a:xfrm>
        </p:spPr>
        <p:txBody>
          <a:bodyPr/>
          <a:lstStyle/>
          <a:p>
            <a:r>
              <a:rPr lang="en-US" dirty="0" smtClean="0"/>
              <a:t>Customers and users of a software maintenance interface (1)</a:t>
            </a:r>
          </a:p>
          <a:p>
            <a:r>
              <a:rPr lang="en-US" dirty="0" smtClean="0"/>
              <a:t>Upfront maintenance and help desk interface (2)</a:t>
            </a:r>
          </a:p>
          <a:p>
            <a:r>
              <a:rPr lang="en-US" dirty="0" smtClean="0"/>
              <a:t>Computer operations department interface (3)</a:t>
            </a:r>
          </a:p>
          <a:p>
            <a:r>
              <a:rPr lang="en-US" dirty="0" smtClean="0"/>
              <a:t>Developer interface (4)</a:t>
            </a:r>
          </a:p>
          <a:p>
            <a:r>
              <a:rPr lang="en-US" dirty="0" smtClean="0"/>
              <a:t>Supplier interface (5)                       (ssm)</a:t>
            </a:r>
            <a:endParaRPr lang="en-US" dirty="0"/>
          </a:p>
        </p:txBody>
      </p:sp>
    </p:spTree>
    <p:extLst>
      <p:ext uri="{BB962C8B-B14F-4D97-AF65-F5344CB8AC3E}">
        <p14:creationId xmlns:p14="http://schemas.microsoft.com/office/powerpoint/2010/main" val="206201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1.1 Maintenance</a:t>
            </a:r>
          </a:p>
          <a:p>
            <a:pPr marL="457200" lvl="1" indent="0">
              <a:buNone/>
            </a:pPr>
            <a:r>
              <a:rPr lang="en-US" dirty="0" smtClean="0"/>
              <a:t>1.1.6 Hardware Enhancement</a:t>
            </a:r>
          </a:p>
          <a:p>
            <a:pPr marL="457200" lvl="1" indent="0">
              <a:buNone/>
            </a:pPr>
            <a:r>
              <a:rPr lang="en-US" dirty="0" smtClean="0"/>
              <a:t>1.1.7 Software Enhancement</a:t>
            </a:r>
          </a:p>
          <a:p>
            <a:pPr marL="457200" lvl="1" indent="0">
              <a:buNone/>
            </a:pPr>
            <a:r>
              <a:rPr lang="en-US" dirty="0" smtClean="0"/>
              <a:t>1.1.8 Release Integration and Test</a:t>
            </a:r>
          </a:p>
          <a:p>
            <a:pPr marL="457200" lvl="1" indent="0">
              <a:buNone/>
            </a:pPr>
            <a:r>
              <a:rPr lang="en-US" dirty="0" smtClean="0"/>
              <a:t>1.1.9 Release Qualification and Delivery</a:t>
            </a:r>
            <a:endParaRPr lang="en-US" dirty="0"/>
          </a:p>
        </p:txBody>
      </p:sp>
    </p:spTree>
    <p:extLst>
      <p:ext uri="{BB962C8B-B14F-4D97-AF65-F5344CB8AC3E}">
        <p14:creationId xmlns:p14="http://schemas.microsoft.com/office/powerpoint/2010/main" val="13632364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895474"/>
            <a:ext cx="8762999" cy="4657725"/>
          </a:xfrm>
          <a:prstGeom prst="rect">
            <a:avLst/>
          </a:prstGeom>
        </p:spPr>
      </p:pic>
      <p:pic>
        <p:nvPicPr>
          <p:cNvPr id="5" name="Picture 4"/>
          <p:cNvPicPr>
            <a:picLocks noChangeAspect="1"/>
          </p:cNvPicPr>
          <p:nvPr/>
        </p:nvPicPr>
        <p:blipFill>
          <a:blip r:embed="rId3"/>
          <a:stretch>
            <a:fillRect/>
          </a:stretch>
        </p:blipFill>
        <p:spPr>
          <a:xfrm>
            <a:off x="1143000" y="1447800"/>
            <a:ext cx="6705600" cy="447674"/>
          </a:xfrm>
          <a:prstGeom prst="rect">
            <a:avLst/>
          </a:prstGeom>
        </p:spPr>
      </p:pic>
    </p:spTree>
    <p:extLst>
      <p:ext uri="{BB962C8B-B14F-4D97-AF65-F5344CB8AC3E}">
        <p14:creationId xmlns:p14="http://schemas.microsoft.com/office/powerpoint/2010/main" val="2882433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Process Domains: CMMi and S3</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52066019"/>
              </p:ext>
            </p:extLst>
          </p:nvPr>
        </p:nvGraphicFramePr>
        <p:xfrm>
          <a:off x="685800" y="2209799"/>
          <a:ext cx="7772400" cy="4566712"/>
        </p:xfrm>
        <a:graphic>
          <a:graphicData uri="http://schemas.openxmlformats.org/drawingml/2006/table">
            <a:tbl>
              <a:tblPr firstRow="1" bandRow="1">
                <a:tableStyleId>{5C22544A-7EE6-4342-B048-85BDC9FD1C3A}</a:tableStyleId>
              </a:tblPr>
              <a:tblGrid>
                <a:gridCol w="3886200"/>
                <a:gridCol w="3886200"/>
              </a:tblGrid>
              <a:tr h="844498">
                <a:tc>
                  <a:txBody>
                    <a:bodyPr/>
                    <a:lstStyle/>
                    <a:p>
                      <a:r>
                        <a:rPr lang="en-US" sz="2400" dirty="0" smtClean="0">
                          <a:solidFill>
                            <a:schemeClr val="accent6">
                              <a:lumMod val="50000"/>
                            </a:schemeClr>
                          </a:solidFill>
                        </a:rPr>
                        <a:t>CMMi 4</a:t>
                      </a:r>
                    </a:p>
                    <a:p>
                      <a:r>
                        <a:rPr lang="en-US" sz="2400" dirty="0" smtClean="0">
                          <a:solidFill>
                            <a:schemeClr val="accent6">
                              <a:lumMod val="50000"/>
                            </a:schemeClr>
                          </a:solidFill>
                        </a:rPr>
                        <a:t>Process</a:t>
                      </a:r>
                      <a:r>
                        <a:rPr lang="en-US" sz="2400" baseline="0" dirty="0" smtClean="0">
                          <a:solidFill>
                            <a:schemeClr val="accent6">
                              <a:lumMod val="50000"/>
                            </a:schemeClr>
                          </a:solidFill>
                        </a:rPr>
                        <a:t>  Domains</a:t>
                      </a:r>
                      <a:endParaRPr lang="en-US" sz="2400" dirty="0">
                        <a:solidFill>
                          <a:schemeClr val="accent6">
                            <a:lumMod val="50000"/>
                          </a:schemeClr>
                        </a:solidFill>
                      </a:endParaRPr>
                    </a:p>
                  </a:txBody>
                  <a:tcPr/>
                </a:tc>
                <a:tc>
                  <a:txBody>
                    <a:bodyPr/>
                    <a:lstStyle/>
                    <a:p>
                      <a:r>
                        <a:rPr lang="en-US" sz="2400" dirty="0" smtClean="0">
                          <a:solidFill>
                            <a:schemeClr val="accent6">
                              <a:lumMod val="50000"/>
                            </a:schemeClr>
                          </a:solidFill>
                        </a:rPr>
                        <a:t>S3 </a:t>
                      </a:r>
                    </a:p>
                    <a:p>
                      <a:r>
                        <a:rPr lang="en-US" sz="2400" dirty="0" smtClean="0">
                          <a:solidFill>
                            <a:schemeClr val="accent6">
                              <a:lumMod val="50000"/>
                            </a:schemeClr>
                          </a:solidFill>
                        </a:rPr>
                        <a:t>4 Process Domains</a:t>
                      </a:r>
                      <a:endParaRPr lang="en-US" sz="2400" dirty="0">
                        <a:solidFill>
                          <a:schemeClr val="accent6">
                            <a:lumMod val="50000"/>
                          </a:schemeClr>
                        </a:solidFill>
                      </a:endParaRPr>
                    </a:p>
                  </a:txBody>
                  <a:tcPr/>
                </a:tc>
              </a:tr>
              <a:tr h="844498">
                <a:tc>
                  <a:txBody>
                    <a:bodyPr/>
                    <a:lstStyle/>
                    <a:p>
                      <a:r>
                        <a:rPr lang="en-US" sz="2400" dirty="0" smtClean="0"/>
                        <a:t>Process </a:t>
                      </a:r>
                    </a:p>
                    <a:p>
                      <a:r>
                        <a:rPr lang="en-US" sz="2400" dirty="0" smtClean="0"/>
                        <a:t>Management</a:t>
                      </a:r>
                      <a:endParaRPr lang="en-US" sz="2400" dirty="0"/>
                    </a:p>
                  </a:txBody>
                  <a:tcPr/>
                </a:tc>
                <a:tc>
                  <a:txBody>
                    <a:bodyPr/>
                    <a:lstStyle/>
                    <a:p>
                      <a:r>
                        <a:rPr lang="en-US" sz="2400" dirty="0" smtClean="0"/>
                        <a:t>Process </a:t>
                      </a:r>
                    </a:p>
                    <a:p>
                      <a:r>
                        <a:rPr lang="en-US" sz="2400" dirty="0" smtClean="0"/>
                        <a:t>Management</a:t>
                      </a:r>
                      <a:endParaRPr lang="en-US" sz="2400" dirty="0"/>
                    </a:p>
                  </a:txBody>
                  <a:tcPr/>
                </a:tc>
              </a:tr>
              <a:tr h="844498">
                <a:tc>
                  <a:txBody>
                    <a:bodyPr/>
                    <a:lstStyle/>
                    <a:p>
                      <a:r>
                        <a:rPr lang="en-US" sz="2400" dirty="0" smtClean="0"/>
                        <a:t>Project </a:t>
                      </a:r>
                      <a:br>
                        <a:rPr lang="en-US" sz="2400" dirty="0" smtClean="0"/>
                      </a:br>
                      <a:r>
                        <a:rPr lang="en-US" sz="2400" dirty="0" smtClean="0"/>
                        <a:t>Management </a:t>
                      </a:r>
                      <a:endParaRPr lang="en-US" sz="2400" dirty="0"/>
                    </a:p>
                  </a:txBody>
                  <a:tcPr/>
                </a:tc>
                <a:tc>
                  <a:txBody>
                    <a:bodyPr/>
                    <a:lstStyle/>
                    <a:p>
                      <a:r>
                        <a:rPr lang="en-US" sz="2400" dirty="0" smtClean="0"/>
                        <a:t>Event/Request</a:t>
                      </a:r>
                    </a:p>
                    <a:p>
                      <a:r>
                        <a:rPr lang="en-US" sz="2400" dirty="0" smtClean="0"/>
                        <a:t>Management</a:t>
                      </a:r>
                      <a:endParaRPr lang="en-US" sz="2400" dirty="0"/>
                    </a:p>
                  </a:txBody>
                  <a:tcPr/>
                </a:tc>
              </a:tr>
              <a:tr h="844498">
                <a:tc>
                  <a:txBody>
                    <a:bodyPr/>
                    <a:lstStyle/>
                    <a:p>
                      <a:r>
                        <a:rPr lang="en-US" sz="2400" dirty="0" smtClean="0"/>
                        <a:t>Engineering</a:t>
                      </a:r>
                      <a:r>
                        <a:rPr lang="en-US" sz="2400" baseline="0" dirty="0" smtClean="0"/>
                        <a:t> </a:t>
                      </a:r>
                      <a:endParaRPr lang="en-US" sz="2400" dirty="0"/>
                    </a:p>
                  </a:txBody>
                  <a:tcPr/>
                </a:tc>
                <a:tc>
                  <a:txBody>
                    <a:bodyPr/>
                    <a:lstStyle/>
                    <a:p>
                      <a:r>
                        <a:rPr lang="en-US" sz="2400" dirty="0" smtClean="0"/>
                        <a:t>Evolution </a:t>
                      </a:r>
                    </a:p>
                    <a:p>
                      <a:r>
                        <a:rPr lang="en-US" sz="2400" dirty="0" smtClean="0"/>
                        <a:t>Engineering </a:t>
                      </a:r>
                      <a:endParaRPr lang="en-US" sz="2400" dirty="0"/>
                    </a:p>
                  </a:txBody>
                  <a:tcPr/>
                </a:tc>
              </a:tr>
              <a:tr h="1117808">
                <a:tc>
                  <a:txBody>
                    <a:bodyPr/>
                    <a:lstStyle/>
                    <a:p>
                      <a:r>
                        <a:rPr lang="en-US" sz="2400" dirty="0" smtClean="0"/>
                        <a:t>Support </a:t>
                      </a:r>
                      <a:endParaRPr lang="en-US" sz="2400" dirty="0"/>
                    </a:p>
                  </a:txBody>
                  <a:tcPr/>
                </a:tc>
                <a:tc>
                  <a:txBody>
                    <a:bodyPr/>
                    <a:lstStyle/>
                    <a:p>
                      <a:r>
                        <a:rPr lang="en-US" sz="2400" dirty="0" smtClean="0"/>
                        <a:t>Support to </a:t>
                      </a:r>
                      <a:br>
                        <a:rPr lang="en-US" sz="2400" dirty="0" smtClean="0"/>
                      </a:br>
                      <a:r>
                        <a:rPr lang="en-US" sz="2400" dirty="0" smtClean="0"/>
                        <a:t>Evolution</a:t>
                      </a:r>
                    </a:p>
                    <a:p>
                      <a:r>
                        <a:rPr lang="en-US" sz="2400" dirty="0" smtClean="0"/>
                        <a:t>Engineering </a:t>
                      </a:r>
                      <a:endParaRPr lang="en-US" sz="2400" dirty="0"/>
                    </a:p>
                  </a:txBody>
                  <a:tcPr/>
                </a:tc>
              </a:tr>
            </a:tbl>
          </a:graphicData>
        </a:graphic>
      </p:graphicFrame>
    </p:spTree>
    <p:extLst>
      <p:ext uri="{BB962C8B-B14F-4D97-AF65-F5344CB8AC3E}">
        <p14:creationId xmlns:p14="http://schemas.microsoft.com/office/powerpoint/2010/main" val="3015548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CMMi’s five KPA</a:t>
            </a:r>
            <a:endParaRPr lang="en-US" dirty="0"/>
          </a:p>
        </p:txBody>
      </p:sp>
      <p:sp>
        <p:nvSpPr>
          <p:cNvPr id="3" name="Content Placeholder 2"/>
          <p:cNvSpPr>
            <a:spLocks noGrp="1"/>
          </p:cNvSpPr>
          <p:nvPr>
            <p:ph idx="1"/>
          </p:nvPr>
        </p:nvSpPr>
        <p:spPr/>
        <p:txBody>
          <a:bodyPr/>
          <a:lstStyle/>
          <a:p>
            <a:pPr marL="0" indent="0">
              <a:buNone/>
            </a:pPr>
            <a:r>
              <a:rPr lang="en-US" dirty="0" smtClean="0"/>
              <a:t>1. Maintenance process focus</a:t>
            </a:r>
          </a:p>
          <a:p>
            <a:pPr marL="0" indent="0">
              <a:buNone/>
            </a:pPr>
            <a:r>
              <a:rPr lang="en-US" dirty="0" smtClean="0"/>
              <a:t>2. Maintenance process/service definition</a:t>
            </a:r>
          </a:p>
          <a:p>
            <a:pPr marL="0" indent="0">
              <a:buNone/>
            </a:pPr>
            <a:r>
              <a:rPr lang="en-US" dirty="0" smtClean="0"/>
              <a:t>3. Maintenance training</a:t>
            </a:r>
          </a:p>
          <a:p>
            <a:pPr marL="0" indent="0">
              <a:buNone/>
            </a:pPr>
            <a:r>
              <a:rPr lang="en-US" dirty="0" smtClean="0"/>
              <a:t>4. Maintenance process performance</a:t>
            </a:r>
          </a:p>
          <a:p>
            <a:pPr marL="0" indent="0">
              <a:buNone/>
            </a:pPr>
            <a:r>
              <a:rPr lang="en-US" dirty="0" smtClean="0"/>
              <a:t>5. Maintenance innovation and deployment</a:t>
            </a:r>
            <a:endParaRPr lang="en-US" dirty="0"/>
          </a:p>
        </p:txBody>
      </p:sp>
    </p:spTree>
    <p:extLst>
      <p:ext uri="{BB962C8B-B14F-4D97-AF65-F5344CB8AC3E}">
        <p14:creationId xmlns:p14="http://schemas.microsoft.com/office/powerpoint/2010/main" val="1192446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609600"/>
          </a:xfrm>
        </p:spPr>
        <p:txBody>
          <a:bodyPr/>
          <a:lstStyle/>
          <a:p>
            <a:r>
              <a:rPr lang="en-US" dirty="0" smtClean="0"/>
              <a:t>Project Management area CMMi KPA</a:t>
            </a:r>
            <a:endParaRPr lang="en-US" dirty="0"/>
          </a:p>
        </p:txBody>
      </p:sp>
      <p:sp>
        <p:nvSpPr>
          <p:cNvPr id="3" name="Content Placeholder 2"/>
          <p:cNvSpPr>
            <a:spLocks noGrp="1"/>
          </p:cNvSpPr>
          <p:nvPr>
            <p:ph idx="1"/>
          </p:nvPr>
        </p:nvSpPr>
        <p:spPr>
          <a:xfrm>
            <a:off x="685800" y="2133600"/>
            <a:ext cx="7772400" cy="4648200"/>
          </a:xfrm>
        </p:spPr>
        <p:txBody>
          <a:bodyPr/>
          <a:lstStyle/>
          <a:p>
            <a:pPr marL="0" indent="0">
              <a:buNone/>
            </a:pPr>
            <a:r>
              <a:rPr lang="en-US" dirty="0" smtClean="0"/>
              <a:t>1. Project Planning</a:t>
            </a:r>
          </a:p>
          <a:p>
            <a:pPr marL="0" indent="0">
              <a:buNone/>
            </a:pPr>
            <a:r>
              <a:rPr lang="en-US" dirty="0" smtClean="0"/>
              <a:t>2. Project follow-up and supervision</a:t>
            </a:r>
          </a:p>
          <a:p>
            <a:pPr marL="0" indent="0">
              <a:buNone/>
            </a:pPr>
            <a:r>
              <a:rPr lang="en-US" dirty="0" smtClean="0"/>
              <a:t>3. Supplier agreement management</a:t>
            </a:r>
          </a:p>
          <a:p>
            <a:pPr marL="0" indent="0">
              <a:buNone/>
            </a:pPr>
            <a:r>
              <a:rPr lang="en-US" dirty="0" smtClean="0"/>
              <a:t>4. Integrated project management</a:t>
            </a:r>
          </a:p>
          <a:p>
            <a:pPr marL="0" indent="0">
              <a:buNone/>
            </a:pPr>
            <a:r>
              <a:rPr lang="en-US" dirty="0" smtClean="0"/>
              <a:t>5. Risk management</a:t>
            </a:r>
          </a:p>
          <a:p>
            <a:pPr marL="0" indent="0">
              <a:buNone/>
            </a:pPr>
            <a:r>
              <a:rPr lang="en-US" dirty="0" smtClean="0"/>
              <a:t>6. Integrated teams</a:t>
            </a:r>
          </a:p>
          <a:p>
            <a:pPr marL="0" indent="0">
              <a:buNone/>
            </a:pPr>
            <a:r>
              <a:rPr lang="en-US" dirty="0" smtClean="0"/>
              <a:t>7. Integrated supplier management</a:t>
            </a:r>
          </a:p>
          <a:p>
            <a:pPr marL="0" indent="0">
              <a:buNone/>
            </a:pPr>
            <a:r>
              <a:rPr lang="en-US" dirty="0" smtClean="0"/>
              <a:t>8. Quantitative project management</a:t>
            </a:r>
            <a:endParaRPr lang="en-US" dirty="0"/>
          </a:p>
        </p:txBody>
      </p:sp>
    </p:spTree>
    <p:extLst>
      <p:ext uri="{BB962C8B-B14F-4D97-AF65-F5344CB8AC3E}">
        <p14:creationId xmlns:p14="http://schemas.microsoft.com/office/powerpoint/2010/main" val="2936042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CMMi KPA</a:t>
            </a:r>
            <a:endParaRPr lang="en-US" dirty="0"/>
          </a:p>
        </p:txBody>
      </p:sp>
      <p:sp>
        <p:nvSpPr>
          <p:cNvPr id="3" name="Content Placeholder 2"/>
          <p:cNvSpPr>
            <a:spLocks noGrp="1"/>
          </p:cNvSpPr>
          <p:nvPr>
            <p:ph idx="1"/>
          </p:nvPr>
        </p:nvSpPr>
        <p:spPr/>
        <p:txBody>
          <a:bodyPr/>
          <a:lstStyle/>
          <a:p>
            <a:pPr marL="0" indent="0">
              <a:buNone/>
            </a:pPr>
            <a:r>
              <a:rPr lang="en-US" dirty="0" smtClean="0"/>
              <a:t>1. Requirement definition</a:t>
            </a:r>
          </a:p>
          <a:p>
            <a:pPr marL="0" indent="0">
              <a:buNone/>
            </a:pPr>
            <a:r>
              <a:rPr lang="en-US" dirty="0" smtClean="0"/>
              <a:t>2. Requirement management</a:t>
            </a:r>
          </a:p>
          <a:p>
            <a:pPr marL="0" indent="0">
              <a:buNone/>
            </a:pPr>
            <a:r>
              <a:rPr lang="en-US" dirty="0" smtClean="0"/>
              <a:t>3. Technical Solution</a:t>
            </a:r>
          </a:p>
          <a:p>
            <a:pPr marL="0" indent="0">
              <a:buNone/>
            </a:pPr>
            <a:r>
              <a:rPr lang="en-US" dirty="0" smtClean="0"/>
              <a:t>4. Product integration</a:t>
            </a:r>
          </a:p>
          <a:p>
            <a:pPr marL="0" indent="0">
              <a:buNone/>
            </a:pPr>
            <a:r>
              <a:rPr lang="en-US" dirty="0" smtClean="0"/>
              <a:t>5. Verification</a:t>
            </a:r>
          </a:p>
          <a:p>
            <a:pPr marL="0" indent="0">
              <a:buNone/>
            </a:pPr>
            <a:r>
              <a:rPr lang="en-US" dirty="0" smtClean="0"/>
              <a:t>6. Validation</a:t>
            </a:r>
            <a:endParaRPr lang="en-US" dirty="0"/>
          </a:p>
        </p:txBody>
      </p:sp>
    </p:spTree>
    <p:extLst>
      <p:ext uri="{BB962C8B-B14F-4D97-AF65-F5344CB8AC3E}">
        <p14:creationId xmlns:p14="http://schemas.microsoft.com/office/powerpoint/2010/main" val="4022268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Domain</a:t>
            </a:r>
          </a:p>
        </p:txBody>
      </p:sp>
      <p:sp>
        <p:nvSpPr>
          <p:cNvPr id="3" name="Content Placeholder 2"/>
          <p:cNvSpPr>
            <a:spLocks noGrp="1"/>
          </p:cNvSpPr>
          <p:nvPr>
            <p:ph idx="1"/>
          </p:nvPr>
        </p:nvSpPr>
        <p:spPr/>
        <p:txBody>
          <a:bodyPr/>
          <a:lstStyle/>
          <a:p>
            <a:r>
              <a:rPr lang="en-US" dirty="0" smtClean="0"/>
              <a:t>The set of activities, methods, and tools applied to the definition, implementation, monitoring, and improvement of a process. Process management implies that a process is defined (since one cannot predict or control something that is undefined). </a:t>
            </a:r>
            <a:endParaRPr lang="en-US" dirty="0"/>
          </a:p>
        </p:txBody>
      </p:sp>
    </p:spTree>
    <p:extLst>
      <p:ext uri="{BB962C8B-B14F-4D97-AF65-F5344CB8AC3E}">
        <p14:creationId xmlns:p14="http://schemas.microsoft.com/office/powerpoint/2010/main" val="3425173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Domain</a:t>
            </a:r>
          </a:p>
        </p:txBody>
      </p:sp>
      <p:sp>
        <p:nvSpPr>
          <p:cNvPr id="3" name="Content Placeholder 2"/>
          <p:cNvSpPr>
            <a:spLocks noGrp="1"/>
          </p:cNvSpPr>
          <p:nvPr>
            <p:ph idx="1"/>
          </p:nvPr>
        </p:nvSpPr>
        <p:spPr/>
        <p:txBody>
          <a:bodyPr/>
          <a:lstStyle/>
          <a:p>
            <a:r>
              <a:rPr lang="en-US" dirty="0" smtClean="0"/>
              <a:t>The focus on process management implies that a program or organization takes into account both product and process-related factors in planning, performance, evaluation monitoring, and corrective action. </a:t>
            </a:r>
            <a:endParaRPr lang="en-US" dirty="0"/>
          </a:p>
        </p:txBody>
      </p:sp>
    </p:spTree>
    <p:extLst>
      <p:ext uri="{BB962C8B-B14F-4D97-AF65-F5344CB8AC3E}">
        <p14:creationId xmlns:p14="http://schemas.microsoft.com/office/powerpoint/2010/main" val="2515047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6858000" cy="685800"/>
          </a:xfrm>
        </p:spPr>
        <p:txBody>
          <a:bodyPr/>
          <a:lstStyle/>
          <a:p>
            <a:r>
              <a:rPr lang="en-US" dirty="0" smtClean="0"/>
              <a:t/>
            </a:r>
            <a:br>
              <a:rPr lang="en-US" dirty="0" smtClean="0"/>
            </a:br>
            <a:r>
              <a:rPr lang="en-US" dirty="0" smtClean="0"/>
              <a:t>Process </a:t>
            </a:r>
            <a:r>
              <a:rPr lang="en-US" dirty="0"/>
              <a:t>Management Context</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609601" y="2057400"/>
            <a:ext cx="7924800" cy="4648200"/>
          </a:xfrm>
          <a:prstGeom prst="rect">
            <a:avLst/>
          </a:prstGeom>
        </p:spPr>
      </p:pic>
    </p:spTree>
    <p:extLst>
      <p:ext uri="{BB962C8B-B14F-4D97-AF65-F5344CB8AC3E}">
        <p14:creationId xmlns:p14="http://schemas.microsoft.com/office/powerpoint/2010/main" val="321950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Process Management </a:t>
            </a:r>
            <a:r>
              <a:rPr lang="en-US" dirty="0" smtClean="0"/>
              <a:t>Domain - 4</a:t>
            </a:r>
            <a:endParaRPr lang="en-US" dirty="0"/>
          </a:p>
        </p:txBody>
      </p:sp>
      <p:sp>
        <p:nvSpPr>
          <p:cNvPr id="3" name="Content Placeholder 2"/>
          <p:cNvSpPr>
            <a:spLocks noGrp="1"/>
          </p:cNvSpPr>
          <p:nvPr>
            <p:ph idx="1"/>
          </p:nvPr>
        </p:nvSpPr>
        <p:spPr>
          <a:xfrm>
            <a:off x="685800" y="2286000"/>
            <a:ext cx="7772400" cy="4419600"/>
          </a:xfrm>
        </p:spPr>
        <p:txBody>
          <a:bodyPr/>
          <a:lstStyle/>
          <a:p>
            <a:pPr marL="0" indent="0">
              <a:buNone/>
            </a:pPr>
            <a:r>
              <a:rPr lang="en-US" dirty="0" smtClean="0"/>
              <a:t>Process domain covers five KPAs:</a:t>
            </a:r>
          </a:p>
          <a:p>
            <a:pPr marL="0" indent="0">
              <a:buNone/>
            </a:pPr>
            <a:r>
              <a:rPr lang="en-US" dirty="0" smtClean="0"/>
              <a:t>1. Maintenance Process Focus</a:t>
            </a:r>
          </a:p>
          <a:p>
            <a:pPr marL="0" indent="0">
              <a:buNone/>
            </a:pPr>
            <a:r>
              <a:rPr lang="en-US" dirty="0" smtClean="0"/>
              <a:t>2. Maintenance Process/Service Definition</a:t>
            </a:r>
          </a:p>
          <a:p>
            <a:pPr marL="0" indent="0">
              <a:buNone/>
            </a:pPr>
            <a:r>
              <a:rPr lang="en-US" dirty="0" smtClean="0"/>
              <a:t>3. Maintenance Training</a:t>
            </a:r>
          </a:p>
          <a:p>
            <a:pPr marL="0" indent="0">
              <a:buNone/>
            </a:pPr>
            <a:r>
              <a:rPr lang="en-US" dirty="0" smtClean="0"/>
              <a:t>4. Maintenance Process Performance</a:t>
            </a:r>
          </a:p>
          <a:p>
            <a:pPr marL="0" indent="0">
              <a:buNone/>
            </a:pPr>
            <a:r>
              <a:rPr lang="en-US" dirty="0" smtClean="0"/>
              <a:t>5. Maintenance Innovation and Deployment</a:t>
            </a:r>
            <a:endParaRPr lang="en-US" dirty="0"/>
          </a:p>
        </p:txBody>
      </p:sp>
    </p:spTree>
    <p:extLst>
      <p:ext uri="{BB962C8B-B14F-4D97-AF65-F5344CB8AC3E}">
        <p14:creationId xmlns:p14="http://schemas.microsoft.com/office/powerpoint/2010/main" val="956788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Process Management Domain</a:t>
            </a:r>
          </a:p>
        </p:txBody>
      </p:sp>
      <p:sp>
        <p:nvSpPr>
          <p:cNvPr id="3" name="Content Placeholder 2"/>
          <p:cNvSpPr>
            <a:spLocks noGrp="1"/>
          </p:cNvSpPr>
          <p:nvPr>
            <p:ph idx="1"/>
          </p:nvPr>
        </p:nvSpPr>
        <p:spPr>
          <a:xfrm>
            <a:off x="381000" y="2514600"/>
            <a:ext cx="8077200" cy="3962400"/>
          </a:xfrm>
        </p:spPr>
        <p:txBody>
          <a:bodyPr/>
          <a:lstStyle/>
          <a:p>
            <a:pPr marL="0" indent="0">
              <a:buNone/>
            </a:pPr>
            <a:r>
              <a:rPr lang="en-US" b="1" dirty="0"/>
              <a:t>1. Maintenance Process </a:t>
            </a:r>
            <a:r>
              <a:rPr lang="en-US" b="1" dirty="0" smtClean="0"/>
              <a:t>Focus-KPA</a:t>
            </a:r>
          </a:p>
          <a:p>
            <a:pPr lvl="1"/>
            <a:r>
              <a:rPr lang="en-US" sz="3200" dirty="0" smtClean="0"/>
              <a:t>Customers</a:t>
            </a:r>
          </a:p>
          <a:p>
            <a:pPr lvl="1"/>
            <a:r>
              <a:rPr lang="en-US" sz="3200" dirty="0" smtClean="0"/>
              <a:t>Its personnel</a:t>
            </a:r>
          </a:p>
          <a:p>
            <a:pPr lvl="1"/>
            <a:r>
              <a:rPr lang="en-US" sz="3200" dirty="0" smtClean="0"/>
              <a:t>Its personnel needs of additional knowledge and competencies</a:t>
            </a:r>
          </a:p>
          <a:p>
            <a:pPr lvl="1"/>
            <a:r>
              <a:rPr lang="en-US" sz="3200" dirty="0" smtClean="0"/>
              <a:t>The current performance of maintenance process</a:t>
            </a:r>
          </a:p>
        </p:txBody>
      </p:sp>
    </p:spTree>
    <p:extLst>
      <p:ext uri="{BB962C8B-B14F-4D97-AF65-F5344CB8AC3E}">
        <p14:creationId xmlns:p14="http://schemas.microsoft.com/office/powerpoint/2010/main" val="67993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352800"/>
          </a:xfrm>
        </p:spPr>
        <p:txBody>
          <a:bodyPr/>
          <a:lstStyle/>
          <a:p>
            <a:pPr marL="0" indent="0">
              <a:buNone/>
            </a:pPr>
            <a:r>
              <a:rPr lang="en-US" b="1" dirty="0" smtClean="0"/>
              <a:t>1.2 Sustaining Engineering</a:t>
            </a:r>
          </a:p>
          <a:p>
            <a:pPr marL="457200" lvl="1" indent="0">
              <a:buNone/>
            </a:pPr>
            <a:r>
              <a:rPr lang="en-US" dirty="0" smtClean="0"/>
              <a:t>1.2.1 Analysis and Studies</a:t>
            </a:r>
          </a:p>
          <a:p>
            <a:pPr marL="457200" lvl="1" indent="0">
              <a:buNone/>
            </a:pPr>
            <a:r>
              <a:rPr lang="en-US" dirty="0" smtClean="0"/>
              <a:t>1.2.2 Emergency Repair</a:t>
            </a:r>
          </a:p>
          <a:p>
            <a:pPr marL="457200" lvl="1" indent="0">
              <a:buNone/>
            </a:pPr>
            <a:r>
              <a:rPr lang="en-US" dirty="0" smtClean="0"/>
              <a:t>1.2.3 User Training</a:t>
            </a:r>
          </a:p>
          <a:p>
            <a:pPr marL="457200" lvl="1" indent="0">
              <a:buNone/>
            </a:pPr>
            <a:r>
              <a:rPr lang="en-US" dirty="0" smtClean="0"/>
              <a:t>1.2.4 External Support</a:t>
            </a:r>
            <a:endParaRPr lang="en-US" dirty="0"/>
          </a:p>
        </p:txBody>
      </p:sp>
    </p:spTree>
    <p:extLst>
      <p:ext uri="{BB962C8B-B14F-4D97-AF65-F5344CB8AC3E}">
        <p14:creationId xmlns:p14="http://schemas.microsoft.com/office/powerpoint/2010/main" val="18342767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Process Management Domain</a:t>
            </a:r>
          </a:p>
        </p:txBody>
      </p:sp>
      <p:sp>
        <p:nvSpPr>
          <p:cNvPr id="3" name="Content Placeholder 2"/>
          <p:cNvSpPr>
            <a:spLocks noGrp="1"/>
          </p:cNvSpPr>
          <p:nvPr>
            <p:ph idx="1"/>
          </p:nvPr>
        </p:nvSpPr>
        <p:spPr>
          <a:xfrm>
            <a:off x="685800" y="2514600"/>
            <a:ext cx="7772400" cy="3962400"/>
          </a:xfrm>
        </p:spPr>
        <p:txBody>
          <a:bodyPr/>
          <a:lstStyle/>
          <a:p>
            <a:pPr lvl="1"/>
            <a:r>
              <a:rPr lang="en-US" sz="3200" dirty="0" smtClean="0"/>
              <a:t>The </a:t>
            </a:r>
            <a:r>
              <a:rPr lang="en-US" sz="3200" dirty="0"/>
              <a:t>strengths/weaknesses of current maintenance techniques and tools</a:t>
            </a:r>
          </a:p>
          <a:p>
            <a:pPr lvl="1"/>
            <a:r>
              <a:rPr lang="en-US" sz="3200" dirty="0"/>
              <a:t>The overall maintenance working environment </a:t>
            </a:r>
          </a:p>
          <a:p>
            <a:pPr lvl="1"/>
            <a:r>
              <a:rPr lang="en-US" sz="3200" dirty="0"/>
              <a:t>Feedback </a:t>
            </a:r>
          </a:p>
          <a:p>
            <a:pPr marL="457200" lvl="1" indent="0">
              <a:buNone/>
            </a:pPr>
            <a:endParaRPr lang="en-US" dirty="0"/>
          </a:p>
        </p:txBody>
      </p:sp>
    </p:spTree>
    <p:extLst>
      <p:ext uri="{BB962C8B-B14F-4D97-AF65-F5344CB8AC3E}">
        <p14:creationId xmlns:p14="http://schemas.microsoft.com/office/powerpoint/2010/main" val="9653899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382000" cy="533400"/>
          </a:xfrm>
        </p:spPr>
        <p:txBody>
          <a:bodyPr/>
          <a:lstStyle/>
          <a:p>
            <a:r>
              <a:rPr lang="en-US" b="1" dirty="0"/>
              <a:t>1. Maintenance Process </a:t>
            </a:r>
            <a:r>
              <a:rPr lang="en-US" b="1" dirty="0" smtClean="0"/>
              <a:t>Focus-KPA-4</a:t>
            </a:r>
            <a:endParaRPr lang="en-US" b="1" dirty="0"/>
          </a:p>
        </p:txBody>
      </p:sp>
      <p:sp>
        <p:nvSpPr>
          <p:cNvPr id="3" name="Content Placeholder 2"/>
          <p:cNvSpPr>
            <a:spLocks noGrp="1"/>
          </p:cNvSpPr>
          <p:nvPr>
            <p:ph idx="1"/>
          </p:nvPr>
        </p:nvSpPr>
        <p:spPr>
          <a:xfrm>
            <a:off x="304800" y="2057400"/>
            <a:ext cx="8382000" cy="4648200"/>
          </a:xfrm>
        </p:spPr>
        <p:txBody>
          <a:bodyPr/>
          <a:lstStyle/>
          <a:p>
            <a:pPr marL="0" indent="0">
              <a:buNone/>
            </a:pPr>
            <a:r>
              <a:rPr lang="en-US" b="1" dirty="0" smtClean="0"/>
              <a:t>Goals for this KPA</a:t>
            </a:r>
          </a:p>
          <a:p>
            <a:pPr marL="0" indent="0">
              <a:buNone/>
            </a:pPr>
            <a:r>
              <a:rPr lang="en-US" dirty="0" smtClean="0"/>
              <a:t>1. Identify improvements to the software maintenance processes by obtaining information from many sources, as well as comparative data.</a:t>
            </a:r>
          </a:p>
          <a:p>
            <a:pPr marL="0" indent="0">
              <a:buNone/>
            </a:pPr>
            <a:r>
              <a:rPr lang="en-US" dirty="0" smtClean="0"/>
              <a:t>2. Identify and deploy, in all types of maintenance services, exemplary practices that have proved successful in other organizations.</a:t>
            </a:r>
            <a:endParaRPr lang="en-US" dirty="0"/>
          </a:p>
        </p:txBody>
      </p:sp>
    </p:spTree>
    <p:extLst>
      <p:ext uri="{BB962C8B-B14F-4D97-AF65-F5344CB8AC3E}">
        <p14:creationId xmlns:p14="http://schemas.microsoft.com/office/powerpoint/2010/main" val="8204558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382000" cy="533400"/>
          </a:xfrm>
        </p:spPr>
        <p:txBody>
          <a:bodyPr/>
          <a:lstStyle/>
          <a:p>
            <a:r>
              <a:rPr lang="en-US" b="1" dirty="0"/>
              <a:t>1. Maintenance Process Focus-KPA-4</a:t>
            </a:r>
            <a:endParaRPr lang="en-US" dirty="0"/>
          </a:p>
        </p:txBody>
      </p:sp>
      <p:sp>
        <p:nvSpPr>
          <p:cNvPr id="3" name="Content Placeholder 2"/>
          <p:cNvSpPr>
            <a:spLocks noGrp="1"/>
          </p:cNvSpPr>
          <p:nvPr>
            <p:ph idx="1"/>
          </p:nvPr>
        </p:nvSpPr>
        <p:spPr>
          <a:xfrm>
            <a:off x="457200" y="2057400"/>
            <a:ext cx="8229600" cy="4419600"/>
          </a:xfrm>
        </p:spPr>
        <p:txBody>
          <a:bodyPr/>
          <a:lstStyle/>
          <a:p>
            <a:pPr marL="0" indent="0">
              <a:buNone/>
            </a:pPr>
            <a:r>
              <a:rPr lang="en-US" dirty="0" smtClean="0"/>
              <a:t>3. Establish improvement priorities, taking into account the priorities of customers, users maintenance personnel, and sponsors (IT management).</a:t>
            </a:r>
          </a:p>
          <a:p>
            <a:pPr marL="0" indent="0">
              <a:buNone/>
            </a:pPr>
            <a:r>
              <a:rPr lang="en-US" dirty="0" smtClean="0"/>
              <a:t>4. Establish an improvement plan that includes all the maintenance organizational units.</a:t>
            </a:r>
            <a:endParaRPr lang="en-US" dirty="0"/>
          </a:p>
        </p:txBody>
      </p:sp>
    </p:spTree>
    <p:extLst>
      <p:ext uri="{BB962C8B-B14F-4D97-AF65-F5344CB8AC3E}">
        <p14:creationId xmlns:p14="http://schemas.microsoft.com/office/powerpoint/2010/main" val="562368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382000" cy="533400"/>
          </a:xfrm>
        </p:spPr>
        <p:txBody>
          <a:bodyPr/>
          <a:lstStyle/>
          <a:p>
            <a:r>
              <a:rPr lang="en-US" b="1" dirty="0"/>
              <a:t>1. Maintenance Process Focus-KPA-4</a:t>
            </a:r>
            <a:endParaRPr lang="en-US" dirty="0"/>
          </a:p>
        </p:txBody>
      </p:sp>
      <p:sp>
        <p:nvSpPr>
          <p:cNvPr id="3" name="Content Placeholder 2"/>
          <p:cNvSpPr>
            <a:spLocks noGrp="1"/>
          </p:cNvSpPr>
          <p:nvPr>
            <p:ph idx="1"/>
          </p:nvPr>
        </p:nvSpPr>
        <p:spPr>
          <a:xfrm>
            <a:off x="457200" y="2057400"/>
            <a:ext cx="8229600" cy="4419600"/>
          </a:xfrm>
        </p:spPr>
        <p:txBody>
          <a:bodyPr/>
          <a:lstStyle/>
          <a:p>
            <a:pPr marL="0" indent="0">
              <a:buNone/>
            </a:pPr>
            <a:r>
              <a:rPr lang="en-US" dirty="0" smtClean="0"/>
              <a:t>5. Train personnel on improvement concepts and techniques.</a:t>
            </a:r>
          </a:p>
          <a:p>
            <a:pPr marL="0" indent="0">
              <a:buNone/>
            </a:pPr>
            <a:r>
              <a:rPr lang="en-US" dirty="0" smtClean="0"/>
              <a:t>6. Ensure that all personnel participate in the improvement efforts and ensure intergroup coordination.</a:t>
            </a:r>
          </a:p>
          <a:p>
            <a:pPr marL="0" indent="0">
              <a:buNone/>
            </a:pPr>
            <a:r>
              <a:rPr lang="en-US" dirty="0" smtClean="0"/>
              <a:t>7. Acknowledge contributions to improvement and quality in general</a:t>
            </a:r>
            <a:endParaRPr lang="en-US" dirty="0"/>
          </a:p>
        </p:txBody>
      </p:sp>
    </p:spTree>
    <p:extLst>
      <p:ext uri="{BB962C8B-B14F-4D97-AF65-F5344CB8AC3E}">
        <p14:creationId xmlns:p14="http://schemas.microsoft.com/office/powerpoint/2010/main" val="14010523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Process Management Domain</a:t>
            </a:r>
          </a:p>
        </p:txBody>
      </p:sp>
      <p:sp>
        <p:nvSpPr>
          <p:cNvPr id="3" name="Content Placeholder 2"/>
          <p:cNvSpPr>
            <a:spLocks noGrp="1"/>
          </p:cNvSpPr>
          <p:nvPr>
            <p:ph idx="1"/>
          </p:nvPr>
        </p:nvSpPr>
        <p:spPr>
          <a:xfrm>
            <a:off x="685800" y="2133600"/>
            <a:ext cx="7772400" cy="4343400"/>
          </a:xfrm>
        </p:spPr>
        <p:txBody>
          <a:bodyPr/>
          <a:lstStyle/>
          <a:p>
            <a:pPr marL="0" indent="0">
              <a:buNone/>
            </a:pPr>
            <a:r>
              <a:rPr lang="en-US" b="1" dirty="0"/>
              <a:t>2. Maintenance Process/Service </a:t>
            </a:r>
            <a:r>
              <a:rPr lang="en-US" b="1" dirty="0" smtClean="0"/>
              <a:t>Definition</a:t>
            </a:r>
          </a:p>
          <a:p>
            <a:pPr lvl="1"/>
            <a:r>
              <a:rPr lang="en-US" sz="3200" dirty="0"/>
              <a:t>KPA in which maintenance processes, techniques, and tools are assessed and reviewed to improve the performance of the maintenance engineer’s daily tasks. </a:t>
            </a:r>
          </a:p>
        </p:txBody>
      </p:sp>
    </p:spTree>
    <p:extLst>
      <p:ext uri="{BB962C8B-B14F-4D97-AF65-F5344CB8AC3E}">
        <p14:creationId xmlns:p14="http://schemas.microsoft.com/office/powerpoint/2010/main" val="4126145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990600"/>
          </a:xfrm>
        </p:spPr>
        <p:txBody>
          <a:bodyPr/>
          <a:lstStyle/>
          <a:p>
            <a:r>
              <a:rPr lang="en-US" b="1" dirty="0" smtClean="0"/>
              <a:t>2. </a:t>
            </a:r>
            <a:r>
              <a:rPr lang="en-US" b="1" dirty="0"/>
              <a:t>Maintenance </a:t>
            </a:r>
            <a:r>
              <a:rPr lang="en-US" b="1" dirty="0" smtClean="0"/>
              <a:t>Process/Service Definition - KPA</a:t>
            </a:r>
            <a:endParaRPr lang="en-US" dirty="0"/>
          </a:p>
        </p:txBody>
      </p:sp>
      <p:sp>
        <p:nvSpPr>
          <p:cNvPr id="3" name="Content Placeholder 2"/>
          <p:cNvSpPr>
            <a:spLocks noGrp="1"/>
          </p:cNvSpPr>
          <p:nvPr>
            <p:ph idx="1"/>
          </p:nvPr>
        </p:nvSpPr>
        <p:spPr>
          <a:xfrm>
            <a:off x="457200" y="2514600"/>
            <a:ext cx="8229600" cy="3962400"/>
          </a:xfrm>
        </p:spPr>
        <p:txBody>
          <a:bodyPr/>
          <a:lstStyle/>
          <a:p>
            <a:pPr marL="0" indent="0">
              <a:buNone/>
            </a:pPr>
            <a:r>
              <a:rPr lang="en-US" b="1" dirty="0" smtClean="0"/>
              <a:t>Goals for this KPA</a:t>
            </a:r>
          </a:p>
          <a:p>
            <a:pPr marL="0" indent="0">
              <a:buNone/>
            </a:pPr>
            <a:r>
              <a:rPr lang="en-US" dirty="0" smtClean="0"/>
              <a:t>1. Identify key software maintenance processes, activities, and services.</a:t>
            </a:r>
          </a:p>
          <a:p>
            <a:pPr marL="0" indent="0">
              <a:buNone/>
            </a:pPr>
            <a:r>
              <a:rPr lang="en-US" dirty="0" smtClean="0"/>
              <a:t>2. Generalized and standardize software maintenance process/services.</a:t>
            </a:r>
          </a:p>
          <a:p>
            <a:pPr marL="0" indent="0">
              <a:buNone/>
            </a:pPr>
            <a:r>
              <a:rPr lang="en-US" dirty="0" smtClean="0"/>
              <a:t>3. Establish guidelines for standardized maintenance process/service tailoring.</a:t>
            </a:r>
            <a:endParaRPr lang="en-US" dirty="0"/>
          </a:p>
        </p:txBody>
      </p:sp>
    </p:spTree>
    <p:extLst>
      <p:ext uri="{BB962C8B-B14F-4D97-AF65-F5344CB8AC3E}">
        <p14:creationId xmlns:p14="http://schemas.microsoft.com/office/powerpoint/2010/main" val="2091631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295400"/>
          </a:xfrm>
        </p:spPr>
        <p:txBody>
          <a:bodyPr/>
          <a:lstStyle/>
          <a:p>
            <a:r>
              <a:rPr lang="en-US" b="1" dirty="0" smtClean="0"/>
              <a:t>2. </a:t>
            </a:r>
            <a:r>
              <a:rPr lang="en-US" b="1" dirty="0"/>
              <a:t>Maintenance </a:t>
            </a:r>
            <a:r>
              <a:rPr lang="en-US" b="1" dirty="0" smtClean="0"/>
              <a:t>Process/Service Definition - KPA</a:t>
            </a:r>
            <a:endParaRPr lang="en-US" dirty="0"/>
          </a:p>
        </p:txBody>
      </p:sp>
      <p:sp>
        <p:nvSpPr>
          <p:cNvPr id="3" name="Content Placeholder 2"/>
          <p:cNvSpPr>
            <a:spLocks noGrp="1"/>
          </p:cNvSpPr>
          <p:nvPr>
            <p:ph idx="1"/>
          </p:nvPr>
        </p:nvSpPr>
        <p:spPr>
          <a:xfrm>
            <a:off x="457200" y="2590800"/>
            <a:ext cx="8458200" cy="4191000"/>
          </a:xfrm>
        </p:spPr>
        <p:txBody>
          <a:bodyPr/>
          <a:lstStyle/>
          <a:p>
            <a:pPr marL="0" indent="0">
              <a:buNone/>
            </a:pPr>
            <a:r>
              <a:rPr lang="en-US" dirty="0" smtClean="0"/>
              <a:t>4. Communicate standardized software maintenance processes/services.</a:t>
            </a:r>
          </a:p>
          <a:p>
            <a:pPr marL="0" indent="0">
              <a:buNone/>
            </a:pPr>
            <a:r>
              <a:rPr lang="en-US" dirty="0" smtClean="0"/>
              <a:t>5. Establish a repository of standard maintenance software processes/services.</a:t>
            </a:r>
          </a:p>
          <a:p>
            <a:pPr marL="0" indent="0">
              <a:buNone/>
            </a:pPr>
            <a:r>
              <a:rPr lang="en-US" dirty="0" smtClean="0"/>
              <a:t>6. Integrate the software maintenance processes/services with those from other IS/IT organizational units especially where there is a direct interface. </a:t>
            </a:r>
            <a:endParaRPr lang="en-US" dirty="0"/>
          </a:p>
        </p:txBody>
      </p:sp>
    </p:spTree>
    <p:extLst>
      <p:ext uri="{BB962C8B-B14F-4D97-AF65-F5344CB8AC3E}">
        <p14:creationId xmlns:p14="http://schemas.microsoft.com/office/powerpoint/2010/main" val="684738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a:t>Process Management Domain</a:t>
            </a:r>
          </a:p>
        </p:txBody>
      </p:sp>
      <p:sp>
        <p:nvSpPr>
          <p:cNvPr id="3" name="Content Placeholder 2"/>
          <p:cNvSpPr>
            <a:spLocks noGrp="1"/>
          </p:cNvSpPr>
          <p:nvPr>
            <p:ph idx="1"/>
          </p:nvPr>
        </p:nvSpPr>
        <p:spPr>
          <a:xfrm>
            <a:off x="304800" y="1981200"/>
            <a:ext cx="8534400" cy="4648200"/>
          </a:xfrm>
        </p:spPr>
        <p:txBody>
          <a:bodyPr/>
          <a:lstStyle/>
          <a:p>
            <a:pPr marL="0" indent="0">
              <a:buNone/>
            </a:pPr>
            <a:r>
              <a:rPr lang="en-US" b="1" dirty="0"/>
              <a:t>3. Maintenance </a:t>
            </a:r>
            <a:r>
              <a:rPr lang="en-US" b="1" dirty="0" smtClean="0"/>
              <a:t>Training</a:t>
            </a:r>
          </a:p>
          <a:p>
            <a:pPr lvl="1"/>
            <a:r>
              <a:rPr lang="en-US" sz="3100" dirty="0" smtClean="0"/>
              <a:t>KPA identifies strategic needs for education and training, while focusing on the processes and also on the technical aspects. Training is developed internally or acquired by vendors/consultants with the objective of improving the competencies and knowledge needed for executing the maintenance process </a:t>
            </a:r>
          </a:p>
          <a:p>
            <a:endParaRPr lang="en-US" b="1" dirty="0"/>
          </a:p>
        </p:txBody>
      </p:sp>
    </p:spTree>
    <p:extLst>
      <p:ext uri="{BB962C8B-B14F-4D97-AF65-F5344CB8AC3E}">
        <p14:creationId xmlns:p14="http://schemas.microsoft.com/office/powerpoint/2010/main" val="2398731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b="1" dirty="0"/>
              <a:t>3</a:t>
            </a:r>
            <a:r>
              <a:rPr lang="en-US" b="1" dirty="0" smtClean="0"/>
              <a:t>. </a:t>
            </a:r>
            <a:r>
              <a:rPr lang="en-US" b="1" dirty="0"/>
              <a:t>Maintenance </a:t>
            </a:r>
            <a:r>
              <a:rPr lang="en-US" b="1" dirty="0" smtClean="0"/>
              <a:t>Training - KPA</a:t>
            </a:r>
            <a:endParaRPr lang="en-US" dirty="0"/>
          </a:p>
        </p:txBody>
      </p:sp>
      <p:sp>
        <p:nvSpPr>
          <p:cNvPr id="3" name="Content Placeholder 2"/>
          <p:cNvSpPr>
            <a:spLocks noGrp="1"/>
          </p:cNvSpPr>
          <p:nvPr>
            <p:ph idx="1"/>
          </p:nvPr>
        </p:nvSpPr>
        <p:spPr>
          <a:xfrm>
            <a:off x="685800" y="2362200"/>
            <a:ext cx="7772400" cy="4114800"/>
          </a:xfrm>
        </p:spPr>
        <p:txBody>
          <a:bodyPr/>
          <a:lstStyle/>
          <a:p>
            <a:pPr marL="0" indent="0">
              <a:buNone/>
            </a:pPr>
            <a:r>
              <a:rPr lang="en-US" b="1" dirty="0" smtClean="0"/>
              <a:t>Goals of this KPA</a:t>
            </a:r>
          </a:p>
          <a:p>
            <a:pPr marL="0" indent="0">
              <a:buNone/>
            </a:pPr>
            <a:r>
              <a:rPr lang="en-US" dirty="0" smtClean="0"/>
              <a:t>1. Identify, request, and obtain the resources required for training and education of maintenance engineers.</a:t>
            </a:r>
          </a:p>
          <a:p>
            <a:pPr marL="0" indent="0">
              <a:buNone/>
            </a:pPr>
            <a:r>
              <a:rPr lang="en-US" dirty="0" smtClean="0"/>
              <a:t>2. Harmonize corporate training and locally planned and funded maintenance training.</a:t>
            </a:r>
          </a:p>
          <a:p>
            <a:pPr marL="0" indent="0">
              <a:buNone/>
            </a:pPr>
            <a:endParaRPr lang="en-US" dirty="0"/>
          </a:p>
        </p:txBody>
      </p:sp>
    </p:spTree>
    <p:extLst>
      <p:ext uri="{BB962C8B-B14F-4D97-AF65-F5344CB8AC3E}">
        <p14:creationId xmlns:p14="http://schemas.microsoft.com/office/powerpoint/2010/main" val="8744575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b="1" dirty="0"/>
              <a:t>3</a:t>
            </a:r>
            <a:r>
              <a:rPr lang="en-US" b="1" dirty="0" smtClean="0"/>
              <a:t>. </a:t>
            </a:r>
            <a:r>
              <a:rPr lang="en-US" b="1" dirty="0"/>
              <a:t>Maintenance </a:t>
            </a:r>
            <a:r>
              <a:rPr lang="en-US" b="1" dirty="0" smtClean="0"/>
              <a:t>Training - KPA</a:t>
            </a:r>
            <a:endParaRPr lang="en-US" dirty="0"/>
          </a:p>
        </p:txBody>
      </p:sp>
      <p:sp>
        <p:nvSpPr>
          <p:cNvPr id="3" name="Content Placeholder 2"/>
          <p:cNvSpPr>
            <a:spLocks noGrp="1"/>
          </p:cNvSpPr>
          <p:nvPr>
            <p:ph idx="1"/>
          </p:nvPr>
        </p:nvSpPr>
        <p:spPr>
          <a:xfrm>
            <a:off x="685800" y="2362200"/>
            <a:ext cx="7772400" cy="4114800"/>
          </a:xfrm>
        </p:spPr>
        <p:txBody>
          <a:bodyPr/>
          <a:lstStyle/>
          <a:p>
            <a:pPr marL="0" indent="0">
              <a:buNone/>
            </a:pPr>
            <a:r>
              <a:rPr lang="en-US" dirty="0" smtClean="0"/>
              <a:t>3. Ensure that there are competent and motivated maintenance personnel.</a:t>
            </a:r>
          </a:p>
          <a:p>
            <a:pPr marL="0" indent="0">
              <a:buNone/>
            </a:pPr>
            <a:r>
              <a:rPr lang="en-US" dirty="0" smtClean="0"/>
              <a:t>4. Motivate maintenance engineers by promoting education and training on processes, software, and technology.</a:t>
            </a:r>
          </a:p>
          <a:p>
            <a:pPr marL="0" indent="0">
              <a:buNone/>
            </a:pPr>
            <a:endParaRPr lang="en-US" dirty="0"/>
          </a:p>
        </p:txBody>
      </p:sp>
    </p:spTree>
    <p:extLst>
      <p:ext uri="{BB962C8B-B14F-4D97-AF65-F5344CB8AC3E}">
        <p14:creationId xmlns:p14="http://schemas.microsoft.com/office/powerpoint/2010/main" val="404737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600200"/>
          </a:xfrm>
        </p:spPr>
        <p:txBody>
          <a:bodyPr/>
          <a:lstStyle/>
          <a:p>
            <a:r>
              <a:rPr lang="en-US" dirty="0" smtClean="0"/>
              <a:t>3.1.1 Software Operations, Maintenance, and Support Work Breakdown Structure (WBS)</a:t>
            </a:r>
            <a:endParaRPr lang="en-US" dirty="0"/>
          </a:p>
        </p:txBody>
      </p:sp>
      <p:sp>
        <p:nvSpPr>
          <p:cNvPr id="3" name="Content Placeholder 2"/>
          <p:cNvSpPr>
            <a:spLocks noGrp="1"/>
          </p:cNvSpPr>
          <p:nvPr>
            <p:ph idx="1"/>
          </p:nvPr>
        </p:nvSpPr>
        <p:spPr>
          <a:xfrm>
            <a:off x="685800" y="3124200"/>
            <a:ext cx="7772400" cy="3505200"/>
          </a:xfrm>
        </p:spPr>
        <p:txBody>
          <a:bodyPr/>
          <a:lstStyle/>
          <a:p>
            <a:pPr marL="0" indent="0">
              <a:buNone/>
            </a:pPr>
            <a:r>
              <a:rPr lang="en-US" b="1" dirty="0" smtClean="0"/>
              <a:t>1.3 Independent Test and Verification</a:t>
            </a:r>
          </a:p>
          <a:p>
            <a:pPr lvl="1"/>
            <a:r>
              <a:rPr lang="en-US" dirty="0" smtClean="0"/>
              <a:t>1.3.1 Test Planning</a:t>
            </a:r>
          </a:p>
          <a:p>
            <a:pPr lvl="1"/>
            <a:r>
              <a:rPr lang="en-US" dirty="0" smtClean="0"/>
              <a:t>1.3.2 Test Preparation</a:t>
            </a:r>
          </a:p>
          <a:p>
            <a:pPr lvl="1"/>
            <a:r>
              <a:rPr lang="en-US" dirty="0" smtClean="0"/>
              <a:t>1.3.3 Test Conduct</a:t>
            </a:r>
          </a:p>
          <a:p>
            <a:pPr lvl="1"/>
            <a:r>
              <a:rPr lang="en-US" dirty="0" smtClean="0"/>
              <a:t>1.3.4 Independent Analysis and Verification</a:t>
            </a:r>
            <a:endParaRPr lang="en-US" dirty="0"/>
          </a:p>
        </p:txBody>
      </p:sp>
    </p:spTree>
    <p:extLst>
      <p:ext uri="{BB962C8B-B14F-4D97-AF65-F5344CB8AC3E}">
        <p14:creationId xmlns:p14="http://schemas.microsoft.com/office/powerpoint/2010/main" val="39540444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Process Management Domain</a:t>
            </a:r>
          </a:p>
        </p:txBody>
      </p:sp>
      <p:sp>
        <p:nvSpPr>
          <p:cNvPr id="3" name="Content Placeholder 2"/>
          <p:cNvSpPr>
            <a:spLocks noGrp="1"/>
          </p:cNvSpPr>
          <p:nvPr>
            <p:ph idx="1"/>
          </p:nvPr>
        </p:nvSpPr>
        <p:spPr>
          <a:xfrm>
            <a:off x="685800" y="2286000"/>
            <a:ext cx="7772400" cy="4419600"/>
          </a:xfrm>
        </p:spPr>
        <p:txBody>
          <a:bodyPr/>
          <a:lstStyle/>
          <a:p>
            <a:pPr marL="0" indent="0">
              <a:buNone/>
            </a:pPr>
            <a:r>
              <a:rPr lang="en-US" b="1" dirty="0"/>
              <a:t>4. Maintenance Process </a:t>
            </a:r>
            <a:r>
              <a:rPr lang="en-US" b="1" dirty="0" smtClean="0"/>
              <a:t>Performance</a:t>
            </a:r>
          </a:p>
          <a:p>
            <a:pPr lvl="1"/>
            <a:r>
              <a:rPr lang="en-US" sz="3200" dirty="0" smtClean="0"/>
              <a:t>KPA establishes quantitative goals for </a:t>
            </a:r>
          </a:p>
          <a:p>
            <a:pPr lvl="2"/>
            <a:r>
              <a:rPr lang="en-US" sz="3200" dirty="0" smtClean="0"/>
              <a:t>The quality and performance levels of execution</a:t>
            </a:r>
          </a:p>
          <a:p>
            <a:pPr lvl="2"/>
            <a:r>
              <a:rPr lang="en-US" sz="3200" dirty="0" smtClean="0"/>
              <a:t>Software products in operations</a:t>
            </a:r>
          </a:p>
          <a:p>
            <a:pPr lvl="2"/>
            <a:r>
              <a:rPr lang="en-US" sz="3200" dirty="0" smtClean="0"/>
              <a:t>Intermediate products (artifacts)</a:t>
            </a:r>
          </a:p>
          <a:p>
            <a:pPr lvl="2"/>
            <a:endParaRPr lang="en-US" dirty="0"/>
          </a:p>
          <a:p>
            <a:endParaRPr lang="en-US" dirty="0"/>
          </a:p>
        </p:txBody>
      </p:sp>
    </p:spTree>
    <p:extLst>
      <p:ext uri="{BB962C8B-B14F-4D97-AF65-F5344CB8AC3E}">
        <p14:creationId xmlns:p14="http://schemas.microsoft.com/office/powerpoint/2010/main" val="3595714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696200" cy="1219200"/>
          </a:xfrm>
        </p:spPr>
        <p:txBody>
          <a:bodyPr/>
          <a:lstStyle/>
          <a:p>
            <a:r>
              <a:rPr lang="en-US" b="1" dirty="0" smtClean="0"/>
              <a:t>4. Maintenance Process Performance- KPA</a:t>
            </a:r>
            <a:endParaRPr lang="en-US" dirty="0"/>
          </a:p>
        </p:txBody>
      </p:sp>
      <p:sp>
        <p:nvSpPr>
          <p:cNvPr id="3" name="Content Placeholder 2"/>
          <p:cNvSpPr>
            <a:spLocks noGrp="1"/>
          </p:cNvSpPr>
          <p:nvPr>
            <p:ph idx="1"/>
          </p:nvPr>
        </p:nvSpPr>
        <p:spPr>
          <a:xfrm>
            <a:off x="685800" y="2819400"/>
            <a:ext cx="7696200" cy="3733800"/>
          </a:xfrm>
        </p:spPr>
        <p:txBody>
          <a:bodyPr/>
          <a:lstStyle/>
          <a:p>
            <a:pPr marL="0" indent="0">
              <a:buNone/>
            </a:pPr>
            <a:r>
              <a:rPr lang="en-US" b="1" dirty="0" smtClean="0"/>
              <a:t>Goals of this KPA</a:t>
            </a:r>
          </a:p>
          <a:p>
            <a:pPr marL="0" indent="0">
              <a:buNone/>
            </a:pPr>
            <a:r>
              <a:rPr lang="en-US" dirty="0" smtClean="0"/>
              <a:t>1. Identify the processes and key activities of software maintenance that will be subject to performance analysis.</a:t>
            </a:r>
            <a:endParaRPr lang="en-US" dirty="0"/>
          </a:p>
          <a:p>
            <a:pPr marL="0" indent="0">
              <a:buNone/>
            </a:pPr>
            <a:r>
              <a:rPr lang="en-US" dirty="0" smtClean="0"/>
              <a:t>2. Set up a performance baseline for maintenance processes.</a:t>
            </a:r>
          </a:p>
          <a:p>
            <a:endParaRPr lang="en-US" dirty="0"/>
          </a:p>
        </p:txBody>
      </p:sp>
    </p:spTree>
    <p:extLst>
      <p:ext uri="{BB962C8B-B14F-4D97-AF65-F5344CB8AC3E}">
        <p14:creationId xmlns:p14="http://schemas.microsoft.com/office/powerpoint/2010/main" val="897396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696200" cy="1219200"/>
          </a:xfrm>
        </p:spPr>
        <p:txBody>
          <a:bodyPr/>
          <a:lstStyle/>
          <a:p>
            <a:r>
              <a:rPr lang="en-US" b="1" dirty="0" smtClean="0"/>
              <a:t>4. Maintenance Process Performance- KPA</a:t>
            </a:r>
            <a:endParaRPr lang="en-US" dirty="0"/>
          </a:p>
        </p:txBody>
      </p:sp>
      <p:sp>
        <p:nvSpPr>
          <p:cNvPr id="3" name="Content Placeholder 2"/>
          <p:cNvSpPr>
            <a:spLocks noGrp="1"/>
          </p:cNvSpPr>
          <p:nvPr>
            <p:ph idx="1"/>
          </p:nvPr>
        </p:nvSpPr>
        <p:spPr>
          <a:xfrm>
            <a:off x="685800" y="2819400"/>
            <a:ext cx="7696200" cy="3733800"/>
          </a:xfrm>
        </p:spPr>
        <p:txBody>
          <a:bodyPr/>
          <a:lstStyle/>
          <a:p>
            <a:pPr marL="0" indent="0">
              <a:buNone/>
            </a:pPr>
            <a:r>
              <a:rPr lang="en-US" dirty="0" smtClean="0"/>
              <a:t>3. Identify and set up measures for software maintenance process performance.</a:t>
            </a:r>
          </a:p>
          <a:p>
            <a:pPr marL="0" indent="0">
              <a:buNone/>
            </a:pPr>
            <a:r>
              <a:rPr lang="en-US" dirty="0" smtClean="0"/>
              <a:t>4. Set up models for predicting process performance.</a:t>
            </a:r>
          </a:p>
          <a:p>
            <a:endParaRPr lang="en-US" dirty="0"/>
          </a:p>
        </p:txBody>
      </p:sp>
    </p:spTree>
    <p:extLst>
      <p:ext uri="{BB962C8B-B14F-4D97-AF65-F5344CB8AC3E}">
        <p14:creationId xmlns:p14="http://schemas.microsoft.com/office/powerpoint/2010/main" val="4601123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Process Management Domain</a:t>
            </a:r>
          </a:p>
        </p:txBody>
      </p:sp>
      <p:sp>
        <p:nvSpPr>
          <p:cNvPr id="3" name="Content Placeholder 2"/>
          <p:cNvSpPr>
            <a:spLocks noGrp="1"/>
          </p:cNvSpPr>
          <p:nvPr>
            <p:ph idx="1"/>
          </p:nvPr>
        </p:nvSpPr>
        <p:spPr>
          <a:xfrm>
            <a:off x="228600" y="2133600"/>
            <a:ext cx="8458200" cy="4572000"/>
          </a:xfrm>
        </p:spPr>
        <p:txBody>
          <a:bodyPr/>
          <a:lstStyle/>
          <a:p>
            <a:pPr marL="0" indent="0">
              <a:buNone/>
            </a:pPr>
            <a:r>
              <a:rPr lang="en-US" b="1" dirty="0"/>
              <a:t>5. Maintenance Innovation and </a:t>
            </a:r>
            <a:r>
              <a:rPr lang="en-US" b="1" dirty="0" smtClean="0"/>
              <a:t>Deployment</a:t>
            </a:r>
          </a:p>
          <a:p>
            <a:pPr lvl="1"/>
            <a:r>
              <a:rPr lang="en-US" sz="3100" dirty="0" smtClean="0"/>
              <a:t>KPA which groups together practices to select and deploy innovations and improvement projects. Decision on technological changes must be based on facts using data and cost/benefit studies, as well as conducting experiments and controlled deployments.</a:t>
            </a:r>
            <a:endParaRPr lang="en-US" sz="3100" dirty="0"/>
          </a:p>
          <a:p>
            <a:endParaRPr lang="en-US" dirty="0"/>
          </a:p>
        </p:txBody>
      </p:sp>
    </p:spTree>
    <p:extLst>
      <p:ext uri="{BB962C8B-B14F-4D97-AF65-F5344CB8AC3E}">
        <p14:creationId xmlns:p14="http://schemas.microsoft.com/office/powerpoint/2010/main" val="36785759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7620000" cy="1143000"/>
          </a:xfrm>
        </p:spPr>
        <p:txBody>
          <a:bodyPr/>
          <a:lstStyle/>
          <a:p>
            <a:r>
              <a:rPr lang="en-US" b="1" dirty="0" smtClean="0"/>
              <a:t>5. </a:t>
            </a:r>
            <a:r>
              <a:rPr lang="en-US" b="1" dirty="0"/>
              <a:t>Maintenance </a:t>
            </a:r>
            <a:r>
              <a:rPr lang="en-US" b="1" dirty="0" smtClean="0"/>
              <a:t>Innovation and Deployment - KPA</a:t>
            </a:r>
            <a:endParaRPr lang="en-US" dirty="0"/>
          </a:p>
        </p:txBody>
      </p:sp>
      <p:sp>
        <p:nvSpPr>
          <p:cNvPr id="3" name="Content Placeholder 2"/>
          <p:cNvSpPr>
            <a:spLocks noGrp="1"/>
          </p:cNvSpPr>
          <p:nvPr>
            <p:ph idx="1"/>
          </p:nvPr>
        </p:nvSpPr>
        <p:spPr>
          <a:xfrm>
            <a:off x="762000" y="2667000"/>
            <a:ext cx="7620000" cy="3810000"/>
          </a:xfrm>
        </p:spPr>
        <p:txBody>
          <a:bodyPr/>
          <a:lstStyle/>
          <a:p>
            <a:pPr marL="0" indent="0">
              <a:buNone/>
            </a:pPr>
            <a:r>
              <a:rPr lang="en-US" b="1" dirty="0" smtClean="0"/>
              <a:t>Goals of this KPA</a:t>
            </a:r>
          </a:p>
          <a:p>
            <a:pPr marL="0" indent="0">
              <a:buNone/>
            </a:pPr>
            <a:r>
              <a:rPr lang="en-US" dirty="0" smtClean="0"/>
              <a:t>1. Identify the maintenance improvements and innovations with the greatest potential.</a:t>
            </a:r>
          </a:p>
          <a:p>
            <a:pPr marL="0" indent="0">
              <a:buNone/>
            </a:pPr>
            <a:r>
              <a:rPr lang="en-US" dirty="0" smtClean="0"/>
              <a:t>2. Conduct pilot projects to verify the performance of the most promising alternative.</a:t>
            </a:r>
            <a:endParaRPr lang="en-US" dirty="0"/>
          </a:p>
        </p:txBody>
      </p:sp>
    </p:spTree>
    <p:extLst>
      <p:ext uri="{BB962C8B-B14F-4D97-AF65-F5344CB8AC3E}">
        <p14:creationId xmlns:p14="http://schemas.microsoft.com/office/powerpoint/2010/main" val="40221476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7620000" cy="1143000"/>
          </a:xfrm>
        </p:spPr>
        <p:txBody>
          <a:bodyPr/>
          <a:lstStyle/>
          <a:p>
            <a:r>
              <a:rPr lang="en-US" b="1" dirty="0" smtClean="0"/>
              <a:t>5. </a:t>
            </a:r>
            <a:r>
              <a:rPr lang="en-US" b="1" dirty="0"/>
              <a:t>Maintenance </a:t>
            </a:r>
            <a:r>
              <a:rPr lang="en-US" b="1" dirty="0" smtClean="0"/>
              <a:t>Innovation and Deployment - KPA</a:t>
            </a:r>
            <a:endParaRPr lang="en-US" dirty="0"/>
          </a:p>
        </p:txBody>
      </p:sp>
      <p:sp>
        <p:nvSpPr>
          <p:cNvPr id="3" name="Content Placeholder 2"/>
          <p:cNvSpPr>
            <a:spLocks noGrp="1"/>
          </p:cNvSpPr>
          <p:nvPr>
            <p:ph idx="1"/>
          </p:nvPr>
        </p:nvSpPr>
        <p:spPr>
          <a:xfrm>
            <a:off x="762000" y="2667000"/>
            <a:ext cx="7620000" cy="3810000"/>
          </a:xfrm>
        </p:spPr>
        <p:txBody>
          <a:bodyPr/>
          <a:lstStyle/>
          <a:p>
            <a:pPr marL="0" indent="0">
              <a:buNone/>
            </a:pPr>
            <a:r>
              <a:rPr lang="en-US" dirty="0" smtClean="0"/>
              <a:t>3. Identify, from the pilot projects, the improvements to be deployed.</a:t>
            </a:r>
          </a:p>
          <a:p>
            <a:pPr marL="0" indent="0">
              <a:buNone/>
            </a:pPr>
            <a:r>
              <a:rPr lang="en-US" dirty="0" smtClean="0"/>
              <a:t>4. Plan the improvements, manage their deployment, and measure the benefits.</a:t>
            </a:r>
            <a:endParaRPr lang="en-US" dirty="0"/>
          </a:p>
        </p:txBody>
      </p:sp>
    </p:spTree>
    <p:extLst>
      <p:ext uri="{BB962C8B-B14F-4D97-AF65-F5344CB8AC3E}">
        <p14:creationId xmlns:p14="http://schemas.microsoft.com/office/powerpoint/2010/main" val="782211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3.2 Activity Distributions</a:t>
            </a:r>
            <a:endParaRPr lang="en-US" dirty="0"/>
          </a:p>
        </p:txBody>
      </p:sp>
      <p:sp>
        <p:nvSpPr>
          <p:cNvPr id="3" name="Content Placeholder 2"/>
          <p:cNvSpPr>
            <a:spLocks noGrp="1"/>
          </p:cNvSpPr>
          <p:nvPr>
            <p:ph idx="1"/>
          </p:nvPr>
        </p:nvSpPr>
        <p:spPr>
          <a:xfrm>
            <a:off x="685800" y="2133600"/>
            <a:ext cx="7772400" cy="4572000"/>
          </a:xfrm>
        </p:spPr>
        <p:txBody>
          <a:bodyPr/>
          <a:lstStyle/>
          <a:p>
            <a:r>
              <a:rPr lang="en-US" dirty="0" smtClean="0"/>
              <a:t>Maintenance teams are spending more time making repairs.</a:t>
            </a:r>
          </a:p>
          <a:p>
            <a:r>
              <a:rPr lang="en-US" dirty="0" smtClean="0"/>
              <a:t>The root cause behind this trend seems to be the most maintenance projects were unable to reduce their repair backlog because of other demands and funds limitations. They fixed high-priority problems and deferred the others to later release.</a:t>
            </a:r>
            <a:endParaRPr lang="en-US" dirty="0"/>
          </a:p>
        </p:txBody>
      </p:sp>
    </p:spTree>
    <p:extLst>
      <p:ext uri="{BB962C8B-B14F-4D97-AF65-F5344CB8AC3E}">
        <p14:creationId xmlns:p14="http://schemas.microsoft.com/office/powerpoint/2010/main" val="35244501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Activity Distributions</a:t>
            </a:r>
          </a:p>
        </p:txBody>
      </p:sp>
      <p:sp>
        <p:nvSpPr>
          <p:cNvPr id="3" name="Content Placeholder 2"/>
          <p:cNvSpPr>
            <a:spLocks noGrp="1"/>
          </p:cNvSpPr>
          <p:nvPr>
            <p:ph idx="1"/>
          </p:nvPr>
        </p:nvSpPr>
        <p:spPr/>
        <p:txBody>
          <a:bodyPr/>
          <a:lstStyle/>
          <a:p>
            <a:r>
              <a:rPr lang="en-US" dirty="0" smtClean="0"/>
              <a:t>We see 80 percent of problems come from 20 percent of the software modules.</a:t>
            </a:r>
          </a:p>
          <a:p>
            <a:r>
              <a:rPr lang="en-US" dirty="0" smtClean="0"/>
              <a:t>Bigger projects performed regression testing using test baselines to revalidate that the release was fit for operational use.</a:t>
            </a:r>
            <a:endParaRPr lang="en-US" dirty="0"/>
          </a:p>
        </p:txBody>
      </p:sp>
    </p:spTree>
    <p:extLst>
      <p:ext uri="{BB962C8B-B14F-4D97-AF65-F5344CB8AC3E}">
        <p14:creationId xmlns:p14="http://schemas.microsoft.com/office/powerpoint/2010/main" val="33877485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Resource Needs	</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The resources needed to accomplish the tasks in our WBS vary as a function of how the work is budgeted. 80 percent of maintenance projects are performed by teams of 10 or less.</a:t>
            </a:r>
          </a:p>
          <a:p>
            <a:r>
              <a:rPr lang="en-US" dirty="0" smtClean="0"/>
              <a:t>You need facilities, equipment, software and tools are needed to process changes and make fixes. </a:t>
            </a:r>
            <a:endParaRPr lang="en-US" dirty="0"/>
          </a:p>
        </p:txBody>
      </p:sp>
    </p:spTree>
    <p:extLst>
      <p:ext uri="{BB962C8B-B14F-4D97-AF65-F5344CB8AC3E}">
        <p14:creationId xmlns:p14="http://schemas.microsoft.com/office/powerpoint/2010/main" val="5228778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838200"/>
          </a:xfrm>
        </p:spPr>
        <p:txBody>
          <a:bodyPr/>
          <a:lstStyle/>
          <a:p>
            <a:r>
              <a:rPr lang="en-US" dirty="0" smtClean="0"/>
              <a:t>3.4 Success Formulas</a:t>
            </a:r>
            <a:endParaRPr lang="en-US" dirty="0"/>
          </a:p>
        </p:txBody>
      </p:sp>
      <p:sp>
        <p:nvSpPr>
          <p:cNvPr id="3" name="Content Placeholder 2"/>
          <p:cNvSpPr>
            <a:spLocks noGrp="1"/>
          </p:cNvSpPr>
          <p:nvPr>
            <p:ph idx="1"/>
          </p:nvPr>
        </p:nvSpPr>
        <p:spPr>
          <a:xfrm>
            <a:off x="304800" y="2133600"/>
            <a:ext cx="8610600" cy="4572000"/>
          </a:xfrm>
        </p:spPr>
        <p:txBody>
          <a:bodyPr/>
          <a:lstStyle/>
          <a:p>
            <a:pPr marL="0" indent="0">
              <a:buNone/>
            </a:pPr>
            <a:r>
              <a:rPr lang="en-US" dirty="0" smtClean="0"/>
              <a:t>1. To </a:t>
            </a:r>
            <a:r>
              <a:rPr lang="en-US" b="1" dirty="0" smtClean="0"/>
              <a:t>manage</a:t>
            </a:r>
            <a:r>
              <a:rPr lang="en-US" dirty="0" smtClean="0"/>
              <a:t> the software maintenance job properly, you first have to understand all of the work that needs to be done in order to complete it satisfactorily.</a:t>
            </a:r>
          </a:p>
          <a:p>
            <a:pPr marL="0" indent="0">
              <a:buNone/>
            </a:pPr>
            <a:r>
              <a:rPr lang="en-US" dirty="0" smtClean="0"/>
              <a:t>2. To </a:t>
            </a:r>
            <a:r>
              <a:rPr lang="en-US" b="1" dirty="0" smtClean="0"/>
              <a:t>structure</a:t>
            </a:r>
            <a:r>
              <a:rPr lang="en-US" dirty="0" smtClean="0"/>
              <a:t> the work involved in software maintenance so that it can be done most efficiently, you need to put processes in place and train your people in how to perform them.</a:t>
            </a:r>
            <a:endParaRPr lang="en-US" dirty="0"/>
          </a:p>
        </p:txBody>
      </p:sp>
    </p:spTree>
    <p:extLst>
      <p:ext uri="{BB962C8B-B14F-4D97-AF65-F5344CB8AC3E}">
        <p14:creationId xmlns:p14="http://schemas.microsoft.com/office/powerpoint/2010/main" val="13062978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29308</TotalTime>
  <Words>5828</Words>
  <Application>Microsoft Office PowerPoint</Application>
  <PresentationFormat>On-screen Show (4:3)</PresentationFormat>
  <Paragraphs>513</Paragraphs>
  <Slides>139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139</vt:i4>
      </vt:variant>
    </vt:vector>
  </HeadingPairs>
  <TitlesOfParts>
    <vt:vector size="144" baseType="lpstr">
      <vt:lpstr>Futura Md BT</vt:lpstr>
      <vt:lpstr>Arial</vt:lpstr>
      <vt:lpstr>Century Schoolbook</vt:lpstr>
      <vt:lpstr>Times New Roman</vt:lpstr>
      <vt:lpstr>Default Design</vt:lpstr>
      <vt:lpstr>ITMD 536 Software Testing &amp; Maintenance</vt:lpstr>
      <vt:lpstr>Objectives</vt:lpstr>
      <vt:lpstr>Objectives</vt:lpstr>
      <vt:lpstr>3.1 Work Breakdown Structure</vt:lpstr>
      <vt:lpstr>3.1 Work Breakdown Structure</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3.1.1 Software Operations, Maintenance, and Support Work Breakdown Structure (WBS)</vt:lpstr>
      <vt:lpstr>3.2 Effort Distributions(%Effort/Activity)</vt:lpstr>
      <vt:lpstr>3.2 Activity Distributions</vt:lpstr>
      <vt:lpstr>Maintenance (% Work Done by Technical Task)</vt:lpstr>
      <vt:lpstr>Release Contents</vt:lpstr>
      <vt:lpstr>Release Contents</vt:lpstr>
      <vt:lpstr>Foundations of the S3 Process Model</vt:lpstr>
      <vt:lpstr>Context of Software Maintenance </vt:lpstr>
      <vt:lpstr>PowerPoint Presentation</vt:lpstr>
      <vt:lpstr>Process Domains: CMMi and S3</vt:lpstr>
      <vt:lpstr>CMMi’s five KPA</vt:lpstr>
      <vt:lpstr>Project Management area CMMi KPA</vt:lpstr>
      <vt:lpstr>Engineering CMMi KPA</vt:lpstr>
      <vt:lpstr>Process Management Domain</vt:lpstr>
      <vt:lpstr>Process Management Domain</vt:lpstr>
      <vt:lpstr> Process Management Context </vt:lpstr>
      <vt:lpstr>Process Management Domain - 4</vt:lpstr>
      <vt:lpstr>Process Management Domain</vt:lpstr>
      <vt:lpstr>Process Management Domain</vt:lpstr>
      <vt:lpstr>1. Maintenance Process Focus-KPA-4</vt:lpstr>
      <vt:lpstr>1. Maintenance Process Focus-KPA-4</vt:lpstr>
      <vt:lpstr>1. Maintenance Process Focus-KPA-4</vt:lpstr>
      <vt:lpstr>Process Management Domain</vt:lpstr>
      <vt:lpstr>2. Maintenance Process/Service Definition - KPA</vt:lpstr>
      <vt:lpstr>2. Maintenance Process/Service Definition - KPA</vt:lpstr>
      <vt:lpstr>Process Management Domain</vt:lpstr>
      <vt:lpstr>3. Maintenance Training - KPA</vt:lpstr>
      <vt:lpstr>3. Maintenance Training - KPA</vt:lpstr>
      <vt:lpstr>Process Management Domain</vt:lpstr>
      <vt:lpstr>4. Maintenance Process Performance- KPA</vt:lpstr>
      <vt:lpstr>4. Maintenance Process Performance- KPA</vt:lpstr>
      <vt:lpstr>Process Management Domain</vt:lpstr>
      <vt:lpstr>5. Maintenance Innovation and Deployment - KPA</vt:lpstr>
      <vt:lpstr>5. Maintenance Innovation and Deployment - KPA</vt:lpstr>
      <vt:lpstr>3.2 Activity Distributions</vt:lpstr>
      <vt:lpstr>3.2 Activity Distributions</vt:lpstr>
      <vt:lpstr>3.3 Resource Needs </vt:lpstr>
      <vt:lpstr>3.4 Success Formulas</vt:lpstr>
      <vt:lpstr>3.4 Success Formulas</vt:lpstr>
      <vt:lpstr>3.4 Success Formulas</vt:lpstr>
      <vt:lpstr>3.4 Success Formulas</vt:lpstr>
      <vt:lpstr>3.4 Success Formulas</vt:lpstr>
      <vt:lpstr>3.4 Success Formulas</vt:lpstr>
      <vt:lpstr>3.4 Success Formulas</vt:lpstr>
      <vt:lpstr>3.4 Success Formulas</vt:lpstr>
      <vt:lpstr>4 Ten Success Recipes for Surviving the Maintenance Battles</vt:lpstr>
      <vt:lpstr>4.1 Balance between Agility and Discipline</vt:lpstr>
      <vt:lpstr>Agile Software Development</vt:lpstr>
      <vt:lpstr>Maintenance Plan</vt:lpstr>
      <vt:lpstr>4.2 Emphasis on Managing the Work</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4.3 Establish a Proper Infrastructure</vt:lpstr>
      <vt:lpstr>4.4 Address Operational Restrictions</vt:lpstr>
      <vt:lpstr>4.4 Address Operational Restrictions</vt:lpstr>
      <vt:lpstr>4.4 Address Operational Restrictions</vt:lpstr>
      <vt:lpstr>4.4 Address Operational Restrictions</vt:lpstr>
      <vt:lpstr>4.4 Address Operational Restrictions</vt:lpstr>
      <vt:lpstr>4.4 Address Operational Restrictions</vt:lpstr>
      <vt:lpstr>4.4 Address Operational Restrictions</vt:lpstr>
      <vt:lpstr>4.4 Address Operational Restrictions</vt:lpstr>
      <vt:lpstr>4.5 Ten Success Recipes</vt:lpstr>
      <vt:lpstr>4.5 Ten Success Recipes</vt:lpstr>
      <vt:lpstr>4.5 Ten Success Recipes</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541</cp:revision>
  <dcterms:created xsi:type="dcterms:W3CDTF">2015-08-27T06:10:18Z</dcterms:created>
  <dcterms:modified xsi:type="dcterms:W3CDTF">2018-10-20T04:09:25Z</dcterms:modified>
</cp:coreProperties>
</file>