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9"/>
  </p:notesMasterIdLst>
  <p:handoutMasterIdLst>
    <p:handoutMasterId r:id="rId120"/>
  </p:handoutMasterIdLst>
  <p:sldIdLst>
    <p:sldId id="263" r:id="rId2"/>
    <p:sldId id="257" r:id="rId3"/>
    <p:sldId id="264" r:id="rId4"/>
    <p:sldId id="268" r:id="rId5"/>
    <p:sldId id="269" r:id="rId6"/>
    <p:sldId id="267" r:id="rId7"/>
    <p:sldId id="270" r:id="rId8"/>
    <p:sldId id="271" r:id="rId9"/>
    <p:sldId id="272" r:id="rId10"/>
    <p:sldId id="273" r:id="rId11"/>
    <p:sldId id="274" r:id="rId12"/>
    <p:sldId id="275" r:id="rId13"/>
    <p:sldId id="276" r:id="rId14"/>
    <p:sldId id="298" r:id="rId15"/>
    <p:sldId id="329" r:id="rId16"/>
    <p:sldId id="297" r:id="rId17"/>
    <p:sldId id="296" r:id="rId18"/>
    <p:sldId id="295" r:id="rId19"/>
    <p:sldId id="294" r:id="rId20"/>
    <p:sldId id="293" r:id="rId21"/>
    <p:sldId id="292" r:id="rId22"/>
    <p:sldId id="291" r:id="rId23"/>
    <p:sldId id="290" r:id="rId24"/>
    <p:sldId id="299" r:id="rId25"/>
    <p:sldId id="289" r:id="rId26"/>
    <p:sldId id="288" r:id="rId27"/>
    <p:sldId id="287" r:id="rId28"/>
    <p:sldId id="304" r:id="rId29"/>
    <p:sldId id="306" r:id="rId30"/>
    <p:sldId id="302" r:id="rId31"/>
    <p:sldId id="300" r:id="rId32"/>
    <p:sldId id="301" r:id="rId33"/>
    <p:sldId id="307" r:id="rId34"/>
    <p:sldId id="286" r:id="rId35"/>
    <p:sldId id="309" r:id="rId36"/>
    <p:sldId id="313" r:id="rId37"/>
    <p:sldId id="315" r:id="rId38"/>
    <p:sldId id="317" r:id="rId39"/>
    <p:sldId id="319" r:id="rId40"/>
    <p:sldId id="321" r:id="rId41"/>
    <p:sldId id="323" r:id="rId42"/>
    <p:sldId id="325" r:id="rId43"/>
    <p:sldId id="310" r:id="rId44"/>
    <p:sldId id="311" r:id="rId45"/>
    <p:sldId id="327" r:id="rId46"/>
    <p:sldId id="308" r:id="rId47"/>
    <p:sldId id="328" r:id="rId48"/>
    <p:sldId id="330" r:id="rId49"/>
    <p:sldId id="331" r:id="rId50"/>
    <p:sldId id="283" r:id="rId51"/>
    <p:sldId id="332" r:id="rId52"/>
    <p:sldId id="282" r:id="rId53"/>
    <p:sldId id="333" r:id="rId54"/>
    <p:sldId id="281" r:id="rId55"/>
    <p:sldId id="280" r:id="rId56"/>
    <p:sldId id="279" r:id="rId57"/>
    <p:sldId id="334" r:id="rId58"/>
    <p:sldId id="278" r:id="rId59"/>
    <p:sldId id="343" r:id="rId60"/>
    <p:sldId id="342" r:id="rId61"/>
    <p:sldId id="344" r:id="rId62"/>
    <p:sldId id="345" r:id="rId63"/>
    <p:sldId id="341" r:id="rId64"/>
    <p:sldId id="346" r:id="rId65"/>
    <p:sldId id="340" r:id="rId66"/>
    <p:sldId id="413" r:id="rId67"/>
    <p:sldId id="339" r:id="rId68"/>
    <p:sldId id="338" r:id="rId69"/>
    <p:sldId id="350" r:id="rId70"/>
    <p:sldId id="351" r:id="rId71"/>
    <p:sldId id="352" r:id="rId72"/>
    <p:sldId id="353" r:id="rId73"/>
    <p:sldId id="354" r:id="rId74"/>
    <p:sldId id="378" r:id="rId75"/>
    <p:sldId id="376" r:id="rId76"/>
    <p:sldId id="374" r:id="rId77"/>
    <p:sldId id="373" r:id="rId78"/>
    <p:sldId id="372" r:id="rId79"/>
    <p:sldId id="371" r:id="rId80"/>
    <p:sldId id="370" r:id="rId81"/>
    <p:sldId id="369" r:id="rId82"/>
    <p:sldId id="368" r:id="rId83"/>
    <p:sldId id="367" r:id="rId84"/>
    <p:sldId id="366" r:id="rId85"/>
    <p:sldId id="364" r:id="rId86"/>
    <p:sldId id="414" r:id="rId87"/>
    <p:sldId id="363" r:id="rId88"/>
    <p:sldId id="362" r:id="rId89"/>
    <p:sldId id="361" r:id="rId90"/>
    <p:sldId id="385" r:id="rId91"/>
    <p:sldId id="360" r:id="rId92"/>
    <p:sldId id="386" r:id="rId93"/>
    <p:sldId id="358" r:id="rId94"/>
    <p:sldId id="357" r:id="rId95"/>
    <p:sldId id="387" r:id="rId96"/>
    <p:sldId id="415" r:id="rId97"/>
    <p:sldId id="356" r:id="rId98"/>
    <p:sldId id="355" r:id="rId99"/>
    <p:sldId id="391" r:id="rId100"/>
    <p:sldId id="392" r:id="rId101"/>
    <p:sldId id="394" r:id="rId102"/>
    <p:sldId id="393" r:id="rId103"/>
    <p:sldId id="337" r:id="rId104"/>
    <p:sldId id="396" r:id="rId105"/>
    <p:sldId id="397" r:id="rId106"/>
    <p:sldId id="336" r:id="rId107"/>
    <p:sldId id="398" r:id="rId108"/>
    <p:sldId id="399" r:id="rId109"/>
    <p:sldId id="335" r:id="rId110"/>
    <p:sldId id="277" r:id="rId111"/>
    <p:sldId id="410" r:id="rId112"/>
    <p:sldId id="411" r:id="rId113"/>
    <p:sldId id="407" r:id="rId114"/>
    <p:sldId id="409" r:id="rId115"/>
    <p:sldId id="408" r:id="rId116"/>
    <p:sldId id="412" r:id="rId117"/>
    <p:sldId id="406" r:id="rId118"/>
  </p:sldIdLst>
  <p:sldSz cx="9144000" cy="6858000" type="screen4x3"/>
  <p:notesSz cx="7315200" cy="9601200"/>
  <p:embeddedFontLst>
    <p:embeddedFont>
      <p:font typeface="Century Schoolbook" panose="02040604050505020304" pitchFamily="18" charset="0"/>
      <p:regular r:id="rId121"/>
      <p:bold r:id="rId122"/>
      <p:italic r:id="rId123"/>
      <p:boldItalic r:id="rId124"/>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DCDCD"/>
    <a:srgbClr val="D5D5D5"/>
    <a:srgbClr val="CFCFCF"/>
    <a:srgbClr val="D3D3D3"/>
    <a:srgbClr val="C7C7C7"/>
    <a:srgbClr val="5F5F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88647" autoAdjust="0"/>
  </p:normalViewPr>
  <p:slideViewPr>
    <p:cSldViewPr>
      <p:cViewPr varScale="1">
        <p:scale>
          <a:sx n="63" d="100"/>
          <a:sy n="63" d="100"/>
        </p:scale>
        <p:origin x="1704" y="78"/>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3.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font" Target="fonts/font4.fntdata"/><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3</a:t>
            </a:fld>
            <a:endParaRPr lang="en-US" dirty="0"/>
          </a:p>
        </p:txBody>
      </p:sp>
    </p:spTree>
    <p:extLst>
      <p:ext uri="{BB962C8B-B14F-4D97-AF65-F5344CB8AC3E}">
        <p14:creationId xmlns:p14="http://schemas.microsoft.com/office/powerpoint/2010/main" val="51124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4</a:t>
            </a:fld>
            <a:endParaRPr lang="en-US" dirty="0"/>
          </a:p>
        </p:txBody>
      </p:sp>
    </p:spTree>
    <p:extLst>
      <p:ext uri="{BB962C8B-B14F-4D97-AF65-F5344CB8AC3E}">
        <p14:creationId xmlns:p14="http://schemas.microsoft.com/office/powerpoint/2010/main" val="38125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5</a:t>
            </a:fld>
            <a:endParaRPr lang="en-US" dirty="0"/>
          </a:p>
        </p:txBody>
      </p:sp>
    </p:spTree>
    <p:extLst>
      <p:ext uri="{BB962C8B-B14F-4D97-AF65-F5344CB8AC3E}">
        <p14:creationId xmlns:p14="http://schemas.microsoft.com/office/powerpoint/2010/main" val="109204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4477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228600" y="2971800"/>
            <a:ext cx="8686800" cy="3581400"/>
          </a:xfrm>
        </p:spPr>
        <p:txBody>
          <a:bodyPr/>
          <a:lstStyle/>
          <a:p>
            <a:r>
              <a:rPr lang="en-US" sz="4500" b="1" dirty="0" smtClean="0"/>
              <a:t>Chapter 5 and 6</a:t>
            </a:r>
            <a:br>
              <a:rPr lang="en-US" sz="4500" b="1" dirty="0" smtClean="0"/>
            </a:br>
            <a:r>
              <a:rPr lang="en-US" sz="4500" b="1" dirty="0" smtClean="0"/>
              <a:t>Adequate Transition </a:t>
            </a:r>
          </a:p>
          <a:p>
            <a:r>
              <a:rPr lang="en-US" sz="4500" b="1" dirty="0" smtClean="0"/>
              <a:t>&amp;</a:t>
            </a:r>
          </a:p>
          <a:p>
            <a:r>
              <a:rPr lang="en-US" sz="4500" b="1" dirty="0" smtClean="0"/>
              <a:t>Establishing Infrastructure</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57200"/>
          </a:xfrm>
        </p:spPr>
        <p:txBody>
          <a:bodyPr/>
          <a:lstStyle/>
          <a:p>
            <a:r>
              <a:rPr lang="en-US" dirty="0" smtClean="0"/>
              <a:t>5.1 Prerequisites for Success</a:t>
            </a:r>
            <a:endParaRPr lang="en-US" dirty="0"/>
          </a:p>
        </p:txBody>
      </p:sp>
      <p:sp>
        <p:nvSpPr>
          <p:cNvPr id="3" name="Content Placeholder 2"/>
          <p:cNvSpPr>
            <a:spLocks noGrp="1"/>
          </p:cNvSpPr>
          <p:nvPr>
            <p:ph idx="1"/>
          </p:nvPr>
        </p:nvSpPr>
        <p:spPr>
          <a:xfrm>
            <a:off x="685800" y="1981200"/>
            <a:ext cx="7772400" cy="4572000"/>
          </a:xfrm>
        </p:spPr>
        <p:txBody>
          <a:bodyPr/>
          <a:lstStyle/>
          <a:p>
            <a:pPr lvl="1"/>
            <a:r>
              <a:rPr lang="en-US" dirty="0" smtClean="0"/>
              <a:t>Human resource planning puts the skilled people in place when they are needed during and after the transition.</a:t>
            </a:r>
          </a:p>
          <a:p>
            <a:pPr lvl="1"/>
            <a:r>
              <a:rPr lang="en-US" dirty="0" smtClean="0"/>
              <a:t>Project planning provides the entry/exit checklists required to ensure the developers deliver. (also verifies equipment, facilities, tools and people are ready and trained)</a:t>
            </a:r>
          </a:p>
          <a:p>
            <a:endParaRPr lang="en-US" dirty="0"/>
          </a:p>
        </p:txBody>
      </p:sp>
    </p:spTree>
    <p:extLst>
      <p:ext uri="{BB962C8B-B14F-4D97-AF65-F5344CB8AC3E}">
        <p14:creationId xmlns:p14="http://schemas.microsoft.com/office/powerpoint/2010/main" val="17033277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7467600" cy="11430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457200" y="2362200"/>
            <a:ext cx="8001000" cy="4419600"/>
          </a:xfrm>
        </p:spPr>
        <p:txBody>
          <a:bodyPr/>
          <a:lstStyle/>
          <a:p>
            <a:pPr marL="0" indent="0">
              <a:buNone/>
            </a:pPr>
            <a:r>
              <a:rPr lang="en-US" b="1" dirty="0" smtClean="0"/>
              <a:t>3. Category</a:t>
            </a:r>
            <a:r>
              <a:rPr lang="en-US" b="1" dirty="0" smtClean="0"/>
              <a:t>: </a:t>
            </a:r>
            <a:r>
              <a:rPr lang="en-US" dirty="0"/>
              <a:t>Support </a:t>
            </a:r>
          </a:p>
          <a:p>
            <a:pPr marL="457200" lvl="1" indent="0">
              <a:buNone/>
            </a:pPr>
            <a:r>
              <a:rPr lang="en-US" b="1" dirty="0" smtClean="0"/>
              <a:t>6. Process </a:t>
            </a:r>
            <a:r>
              <a:rPr lang="en-US" b="1" dirty="0" smtClean="0"/>
              <a:t>Area: </a:t>
            </a:r>
            <a:r>
              <a:rPr lang="en-US" i="1" dirty="0" smtClean="0"/>
              <a:t>Customer Support</a:t>
            </a:r>
            <a:endParaRPr lang="en-US" b="1" i="1" dirty="0" smtClean="0"/>
          </a:p>
          <a:p>
            <a:pPr lvl="1"/>
            <a:r>
              <a:rPr lang="en-US" b="1" dirty="0" smtClean="0"/>
              <a:t>Best Practices for Software Maintenance: </a:t>
            </a:r>
          </a:p>
          <a:p>
            <a:pPr lvl="1"/>
            <a:r>
              <a:rPr lang="en-US" dirty="0" smtClean="0"/>
              <a:t>Practice 34: Create a website as soon as possible to keep customers/users informed, and keep it updated with current and useful information about releases during maintenance.</a:t>
            </a:r>
          </a:p>
        </p:txBody>
      </p:sp>
    </p:spTree>
    <p:extLst>
      <p:ext uri="{BB962C8B-B14F-4D97-AF65-F5344CB8AC3E}">
        <p14:creationId xmlns:p14="http://schemas.microsoft.com/office/powerpoint/2010/main" val="1358370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7772400" cy="4267200"/>
          </a:xfrm>
        </p:spPr>
        <p:txBody>
          <a:bodyPr/>
          <a:lstStyle/>
          <a:p>
            <a:pPr lvl="1"/>
            <a:r>
              <a:rPr lang="en-US" dirty="0" smtClean="0"/>
              <a:t>Practice 35: Provide high levels of customer support during operations and maintenance including user training, hand-holding, and query handling.</a:t>
            </a:r>
          </a:p>
          <a:p>
            <a:pPr lvl="1"/>
            <a:r>
              <a:rPr lang="en-US" dirty="0" smtClean="0"/>
              <a:t>Practice 36: Provide prompt response to user requests via help desk staffed by those who can provide answers.</a:t>
            </a:r>
          </a:p>
        </p:txBody>
      </p:sp>
    </p:spTree>
    <p:extLst>
      <p:ext uri="{BB962C8B-B14F-4D97-AF65-F5344CB8AC3E}">
        <p14:creationId xmlns:p14="http://schemas.microsoft.com/office/powerpoint/2010/main" val="13197082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304800" y="2438400"/>
            <a:ext cx="8610600" cy="4267200"/>
          </a:xfrm>
        </p:spPr>
        <p:txBody>
          <a:bodyPr/>
          <a:lstStyle/>
          <a:p>
            <a:pPr marL="0" indent="0">
              <a:buNone/>
            </a:pPr>
            <a:r>
              <a:rPr lang="en-US" b="1" dirty="0" smtClean="0"/>
              <a:t>3. Category</a:t>
            </a:r>
            <a:r>
              <a:rPr lang="en-US" b="1" dirty="0" smtClean="0"/>
              <a:t>: </a:t>
            </a:r>
            <a:r>
              <a:rPr lang="en-US" dirty="0"/>
              <a:t>Support </a:t>
            </a:r>
          </a:p>
          <a:p>
            <a:pPr marL="457200" lvl="1" indent="0">
              <a:buNone/>
            </a:pPr>
            <a:r>
              <a:rPr lang="en-US" b="1" dirty="0" smtClean="0"/>
              <a:t>7. Process </a:t>
            </a:r>
            <a:r>
              <a:rPr lang="en-US" b="1" dirty="0" smtClean="0"/>
              <a:t>Area: </a:t>
            </a:r>
            <a:r>
              <a:rPr lang="en-US" i="1" dirty="0" smtClean="0"/>
              <a:t>Distribution Management </a:t>
            </a:r>
          </a:p>
          <a:p>
            <a:pPr lvl="1"/>
            <a:r>
              <a:rPr lang="en-US" b="1" dirty="0" smtClean="0"/>
              <a:t>Best Practices for Software Maintenance: </a:t>
            </a:r>
          </a:p>
          <a:p>
            <a:pPr lvl="1"/>
            <a:r>
              <a:rPr lang="en-US" dirty="0" smtClean="0"/>
              <a:t>Practice 37: Maintenance the integrity of the distribution process by assuring that the products </a:t>
            </a:r>
            <a:r>
              <a:rPr lang="en-US" dirty="0" smtClean="0"/>
              <a:t>d</a:t>
            </a:r>
            <a:r>
              <a:rPr lang="en-US" dirty="0" smtClean="0"/>
              <a:t>elivered </a:t>
            </a:r>
            <a:r>
              <a:rPr lang="en-US" dirty="0"/>
              <a:t>to the field are configured properly and work in customer sites</a:t>
            </a:r>
            <a:r>
              <a:rPr lang="en-US" dirty="0" smtClean="0"/>
              <a:t>.</a:t>
            </a:r>
            <a:endParaRPr lang="en-US" dirty="0"/>
          </a:p>
        </p:txBody>
      </p:sp>
    </p:spTree>
    <p:extLst>
      <p:ext uri="{BB962C8B-B14F-4D97-AF65-F5344CB8AC3E}">
        <p14:creationId xmlns:p14="http://schemas.microsoft.com/office/powerpoint/2010/main" val="12403223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 The Role of Requirements</a:t>
            </a:r>
            <a:endParaRPr lang="en-US" dirty="0"/>
          </a:p>
        </p:txBody>
      </p:sp>
      <p:sp>
        <p:nvSpPr>
          <p:cNvPr id="3" name="Content Placeholder 2"/>
          <p:cNvSpPr>
            <a:spLocks noGrp="1"/>
          </p:cNvSpPr>
          <p:nvPr>
            <p:ph idx="1"/>
          </p:nvPr>
        </p:nvSpPr>
        <p:spPr/>
        <p:txBody>
          <a:bodyPr/>
          <a:lstStyle/>
          <a:p>
            <a:pPr marL="0" indent="0">
              <a:buNone/>
            </a:pPr>
            <a:r>
              <a:rPr lang="en-US" dirty="0" smtClean="0"/>
              <a:t>Separation of Work in Maintenance:</a:t>
            </a:r>
          </a:p>
          <a:p>
            <a:r>
              <a:rPr lang="en-US" b="1" dirty="0" smtClean="0"/>
              <a:t>Project Role:</a:t>
            </a:r>
          </a:p>
          <a:p>
            <a:pPr lvl="1"/>
            <a:r>
              <a:rPr lang="en-US" dirty="0" smtClean="0"/>
              <a:t>Release Planning and Production</a:t>
            </a:r>
          </a:p>
          <a:p>
            <a:pPr lvl="1"/>
            <a:r>
              <a:rPr lang="en-US" dirty="0" smtClean="0"/>
              <a:t>Defect repairs and backlog reduction</a:t>
            </a:r>
          </a:p>
          <a:p>
            <a:pPr lvl="1"/>
            <a:r>
              <a:rPr lang="en-US" dirty="0" smtClean="0"/>
              <a:t>Enhancements</a:t>
            </a:r>
            <a:endParaRPr lang="en-US" dirty="0"/>
          </a:p>
        </p:txBody>
      </p:sp>
    </p:spTree>
    <p:extLst>
      <p:ext uri="{BB962C8B-B14F-4D97-AF65-F5344CB8AC3E}">
        <p14:creationId xmlns:p14="http://schemas.microsoft.com/office/powerpoint/2010/main" val="21844573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 The Role of Requirements</a:t>
            </a:r>
            <a:endParaRPr lang="en-US" dirty="0"/>
          </a:p>
        </p:txBody>
      </p:sp>
      <p:sp>
        <p:nvSpPr>
          <p:cNvPr id="3" name="Content Placeholder 2"/>
          <p:cNvSpPr>
            <a:spLocks noGrp="1"/>
          </p:cNvSpPr>
          <p:nvPr>
            <p:ph idx="1"/>
          </p:nvPr>
        </p:nvSpPr>
        <p:spPr>
          <a:xfrm>
            <a:off x="685800" y="2514600"/>
            <a:ext cx="7772400" cy="4114800"/>
          </a:xfrm>
        </p:spPr>
        <p:txBody>
          <a:bodyPr/>
          <a:lstStyle/>
          <a:p>
            <a:r>
              <a:rPr lang="en-US" b="1" dirty="0" smtClean="0"/>
              <a:t>Core Role:</a:t>
            </a:r>
          </a:p>
          <a:p>
            <a:pPr lvl="1"/>
            <a:r>
              <a:rPr lang="en-US" dirty="0" smtClean="0"/>
              <a:t>Sustaining engineering</a:t>
            </a:r>
          </a:p>
          <a:p>
            <a:pPr lvl="1"/>
            <a:r>
              <a:rPr lang="en-US" dirty="0" smtClean="0"/>
              <a:t>Independent test and verification</a:t>
            </a:r>
          </a:p>
          <a:p>
            <a:pPr lvl="1"/>
            <a:r>
              <a:rPr lang="en-US" dirty="0" smtClean="0"/>
              <a:t>Product support</a:t>
            </a:r>
          </a:p>
          <a:p>
            <a:pPr lvl="1"/>
            <a:r>
              <a:rPr lang="en-US" dirty="0" smtClean="0"/>
              <a:t>Information assurance</a:t>
            </a:r>
          </a:p>
          <a:p>
            <a:pPr lvl="1"/>
            <a:r>
              <a:rPr lang="en-US" dirty="0" smtClean="0"/>
              <a:t>Operations and facility support</a:t>
            </a:r>
          </a:p>
          <a:p>
            <a:pPr lvl="1"/>
            <a:r>
              <a:rPr lang="en-US" dirty="0" smtClean="0"/>
              <a:t>Field support</a:t>
            </a:r>
          </a:p>
          <a:p>
            <a:endParaRPr lang="en-US" dirty="0"/>
          </a:p>
        </p:txBody>
      </p:sp>
    </p:spTree>
    <p:extLst>
      <p:ext uri="{BB962C8B-B14F-4D97-AF65-F5344CB8AC3E}">
        <p14:creationId xmlns:p14="http://schemas.microsoft.com/office/powerpoint/2010/main" val="25687929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Separation of work in Maintenance</a:t>
            </a:r>
            <a:endParaRPr lang="en-US" dirty="0"/>
          </a:p>
        </p:txBody>
      </p:sp>
      <p:pic>
        <p:nvPicPr>
          <p:cNvPr id="3" name="Picture 2"/>
          <p:cNvPicPr>
            <a:picLocks noChangeAspect="1"/>
          </p:cNvPicPr>
          <p:nvPr/>
        </p:nvPicPr>
        <p:blipFill>
          <a:blip r:embed="rId2"/>
          <a:stretch>
            <a:fillRect/>
          </a:stretch>
        </p:blipFill>
        <p:spPr>
          <a:xfrm>
            <a:off x="1447800" y="2286000"/>
            <a:ext cx="6248400" cy="4200525"/>
          </a:xfrm>
          <a:prstGeom prst="rect">
            <a:avLst/>
          </a:prstGeom>
        </p:spPr>
      </p:pic>
    </p:spTree>
    <p:extLst>
      <p:ext uri="{BB962C8B-B14F-4D97-AF65-F5344CB8AC3E}">
        <p14:creationId xmlns:p14="http://schemas.microsoft.com/office/powerpoint/2010/main" val="14088137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The Role of Requirements</a:t>
            </a:r>
          </a:p>
        </p:txBody>
      </p:sp>
      <p:sp>
        <p:nvSpPr>
          <p:cNvPr id="3" name="Content Placeholder 2"/>
          <p:cNvSpPr>
            <a:spLocks noGrp="1"/>
          </p:cNvSpPr>
          <p:nvPr>
            <p:ph idx="1"/>
          </p:nvPr>
        </p:nvSpPr>
        <p:spPr/>
        <p:txBody>
          <a:bodyPr/>
          <a:lstStyle/>
          <a:p>
            <a:r>
              <a:rPr lang="en-US" dirty="0" smtClean="0"/>
              <a:t>Seven reasons for change requests:</a:t>
            </a:r>
          </a:p>
          <a:p>
            <a:pPr marL="0" indent="0">
              <a:buNone/>
            </a:pPr>
            <a:r>
              <a:rPr lang="en-US" dirty="0" smtClean="0"/>
              <a:t>1. Software trouble reports (STRs) that identify defects that must be fixed in the next release.</a:t>
            </a:r>
          </a:p>
          <a:p>
            <a:pPr marL="0" indent="0">
              <a:buNone/>
            </a:pPr>
            <a:r>
              <a:rPr lang="en-US" dirty="0" smtClean="0"/>
              <a:t>2. STRs that identify defects in the backlog that should be considered to be fixed in the next release</a:t>
            </a:r>
          </a:p>
        </p:txBody>
      </p:sp>
    </p:spTree>
    <p:extLst>
      <p:ext uri="{BB962C8B-B14F-4D97-AF65-F5344CB8AC3E}">
        <p14:creationId xmlns:p14="http://schemas.microsoft.com/office/powerpoint/2010/main" val="34916845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6.3 The Role of Requirements</a:t>
            </a:r>
          </a:p>
        </p:txBody>
      </p:sp>
      <p:sp>
        <p:nvSpPr>
          <p:cNvPr id="3" name="Content Placeholder 2"/>
          <p:cNvSpPr>
            <a:spLocks noGrp="1"/>
          </p:cNvSpPr>
          <p:nvPr>
            <p:ph idx="1"/>
          </p:nvPr>
        </p:nvSpPr>
        <p:spPr>
          <a:xfrm>
            <a:off x="685800" y="2209800"/>
            <a:ext cx="7772400" cy="4572000"/>
          </a:xfrm>
        </p:spPr>
        <p:txBody>
          <a:bodyPr/>
          <a:lstStyle/>
          <a:p>
            <a:pPr marL="0" indent="0">
              <a:buNone/>
            </a:pPr>
            <a:r>
              <a:rPr lang="en-US" dirty="0" smtClean="0"/>
              <a:t>3. System enhancement requests that add, subtract, or modify features and functionality that users want (new and changed requirements).</a:t>
            </a:r>
          </a:p>
          <a:p>
            <a:pPr marL="0" indent="0">
              <a:buNone/>
            </a:pPr>
            <a:r>
              <a:rPr lang="en-US" dirty="0" smtClean="0"/>
              <a:t>4. System enhancement requests to improve performance (memory usage, disk utilization, central processing unit (CPU) utilization, etc.) and usability in the field.</a:t>
            </a:r>
          </a:p>
        </p:txBody>
      </p:sp>
    </p:spTree>
    <p:extLst>
      <p:ext uri="{BB962C8B-B14F-4D97-AF65-F5344CB8AC3E}">
        <p14:creationId xmlns:p14="http://schemas.microsoft.com/office/powerpoint/2010/main" val="2723119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72400" cy="914400"/>
          </a:xfrm>
        </p:spPr>
        <p:txBody>
          <a:bodyPr/>
          <a:lstStyle/>
          <a:p>
            <a:r>
              <a:rPr lang="en-US" dirty="0"/>
              <a:t>6.3 The Role of Requirements</a:t>
            </a:r>
          </a:p>
        </p:txBody>
      </p:sp>
      <p:sp>
        <p:nvSpPr>
          <p:cNvPr id="3" name="Content Placeholder 2"/>
          <p:cNvSpPr>
            <a:spLocks noGrp="1"/>
          </p:cNvSpPr>
          <p:nvPr>
            <p:ph idx="1"/>
          </p:nvPr>
        </p:nvSpPr>
        <p:spPr>
          <a:xfrm>
            <a:off x="152400" y="1676400"/>
            <a:ext cx="8915400" cy="5029200"/>
          </a:xfrm>
        </p:spPr>
        <p:txBody>
          <a:bodyPr/>
          <a:lstStyle/>
          <a:p>
            <a:pPr marL="0" indent="0">
              <a:buNone/>
            </a:pPr>
            <a:r>
              <a:rPr lang="en-US" dirty="0" smtClean="0"/>
              <a:t>5. Company change driven by interfaces with other systems, typically external.</a:t>
            </a:r>
          </a:p>
          <a:p>
            <a:pPr marL="0" indent="0">
              <a:buNone/>
            </a:pPr>
            <a:r>
              <a:rPr lang="en-US" dirty="0" smtClean="0"/>
              <a:t>6. Compatibility changes with platform (hardware, operating systems, etc.) and field site configurations (specialized drivers, platform variations, etc</a:t>
            </a:r>
            <a:r>
              <a:rPr lang="en-US" dirty="0" smtClean="0"/>
              <a:t>.)</a:t>
            </a:r>
          </a:p>
          <a:p>
            <a:pPr marL="0" indent="0">
              <a:buNone/>
            </a:pPr>
            <a:r>
              <a:rPr lang="en-US" dirty="0"/>
              <a:t>7. Demands from senior management for improvements (These may take the form of enhancements or changes needed to provide performance.)</a:t>
            </a:r>
          </a:p>
          <a:p>
            <a:pPr marL="0" indent="0">
              <a:buNone/>
            </a:pPr>
            <a:endParaRPr lang="en-US" dirty="0" smtClean="0"/>
          </a:p>
        </p:txBody>
      </p:sp>
    </p:spTree>
    <p:extLst>
      <p:ext uri="{BB962C8B-B14F-4D97-AF65-F5344CB8AC3E}">
        <p14:creationId xmlns:p14="http://schemas.microsoft.com/office/powerpoint/2010/main" val="19596524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The Role of Requirements</a:t>
            </a:r>
          </a:p>
        </p:txBody>
      </p:sp>
      <p:sp>
        <p:nvSpPr>
          <p:cNvPr id="3" name="Content Placeholder 2"/>
          <p:cNvSpPr>
            <a:spLocks noGrp="1"/>
          </p:cNvSpPr>
          <p:nvPr>
            <p:ph idx="1"/>
          </p:nvPr>
        </p:nvSpPr>
        <p:spPr>
          <a:xfrm>
            <a:off x="685800" y="2514600"/>
            <a:ext cx="8001000" cy="3962400"/>
          </a:xfrm>
        </p:spPr>
        <p:txBody>
          <a:bodyPr/>
          <a:lstStyle/>
          <a:p>
            <a:pPr marL="0" indent="0">
              <a:buNone/>
            </a:pPr>
            <a:r>
              <a:rPr lang="en-US" b="1" dirty="0" smtClean="0"/>
              <a:t>Defects are separated by Priority:</a:t>
            </a:r>
            <a:endParaRPr lang="en-US" b="1" dirty="0"/>
          </a:p>
          <a:p>
            <a:pPr marL="0" indent="0">
              <a:buNone/>
            </a:pPr>
            <a:r>
              <a:rPr lang="en-US" dirty="0" smtClean="0"/>
              <a:t>1. Catastrophic (Showstopper)</a:t>
            </a:r>
          </a:p>
          <a:p>
            <a:pPr marL="0" indent="0">
              <a:buNone/>
            </a:pPr>
            <a:r>
              <a:rPr lang="en-US" dirty="0" smtClean="0"/>
              <a:t>2. Critical (Major)</a:t>
            </a:r>
          </a:p>
          <a:p>
            <a:pPr marL="0" indent="0">
              <a:buNone/>
            </a:pPr>
            <a:r>
              <a:rPr lang="en-US" dirty="0" smtClean="0"/>
              <a:t>3. Serious (High)</a:t>
            </a:r>
          </a:p>
          <a:p>
            <a:pPr marL="0" indent="0">
              <a:buNone/>
            </a:pPr>
            <a:r>
              <a:rPr lang="en-US" dirty="0" smtClean="0"/>
              <a:t>4. Annoyance (Medium)</a:t>
            </a:r>
          </a:p>
          <a:p>
            <a:pPr marL="0" indent="0">
              <a:buNone/>
            </a:pPr>
            <a:r>
              <a:rPr lang="en-US" dirty="0" smtClean="0"/>
              <a:t>5. Minimal (Minor)</a:t>
            </a:r>
            <a:endParaRPr lang="en-US" dirty="0"/>
          </a:p>
        </p:txBody>
      </p:sp>
    </p:spTree>
    <p:extLst>
      <p:ext uri="{BB962C8B-B14F-4D97-AF65-F5344CB8AC3E}">
        <p14:creationId xmlns:p14="http://schemas.microsoft.com/office/powerpoint/2010/main" val="353081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143000"/>
          </a:xfrm>
        </p:spPr>
        <p:txBody>
          <a:bodyPr/>
          <a:lstStyle/>
          <a:p>
            <a:r>
              <a:rPr lang="en-US" dirty="0" smtClean="0"/>
              <a:t>5.2 What you need to Execute an Effective Maintenance Program</a:t>
            </a:r>
            <a:endParaRPr lang="en-US" dirty="0"/>
          </a:p>
        </p:txBody>
      </p:sp>
      <p:sp>
        <p:nvSpPr>
          <p:cNvPr id="3" name="Content Placeholder 2"/>
          <p:cNvSpPr>
            <a:spLocks noGrp="1"/>
          </p:cNvSpPr>
          <p:nvPr>
            <p:ph idx="1"/>
          </p:nvPr>
        </p:nvSpPr>
        <p:spPr>
          <a:xfrm>
            <a:off x="533400" y="2514600"/>
            <a:ext cx="8305800" cy="4191000"/>
          </a:xfrm>
        </p:spPr>
        <p:txBody>
          <a:bodyPr/>
          <a:lstStyle/>
          <a:p>
            <a:pPr lvl="1"/>
            <a:r>
              <a:rPr lang="en-US" dirty="0" smtClean="0"/>
              <a:t>Tools like checklists help because they act as reminders of things that you should not forget to do.</a:t>
            </a:r>
          </a:p>
          <a:p>
            <a:pPr lvl="1"/>
            <a:r>
              <a:rPr lang="en-US" dirty="0" smtClean="0"/>
              <a:t>Track events and follow-up during the move to make sure things go as planned.</a:t>
            </a:r>
          </a:p>
          <a:p>
            <a:pPr lvl="1"/>
            <a:r>
              <a:rPr lang="en-US" dirty="0" smtClean="0"/>
              <a:t>Get ready for transition and turn the software maintenance responsibility and to execute the plans.  </a:t>
            </a:r>
            <a:endParaRPr lang="en-US" dirty="0"/>
          </a:p>
        </p:txBody>
      </p:sp>
    </p:spTree>
    <p:extLst>
      <p:ext uri="{BB962C8B-B14F-4D97-AF65-F5344CB8AC3E}">
        <p14:creationId xmlns:p14="http://schemas.microsoft.com/office/powerpoint/2010/main" val="19767760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08000"/>
          </a:xfrm>
        </p:spPr>
        <p:txBody>
          <a:bodyPr/>
          <a:lstStyle/>
          <a:p>
            <a:r>
              <a:rPr lang="en-US" dirty="0" smtClean="0"/>
              <a:t>6.4 Budgeting and Estimating</a:t>
            </a:r>
            <a:endParaRPr lang="en-US" dirty="0"/>
          </a:p>
        </p:txBody>
      </p:sp>
      <p:sp>
        <p:nvSpPr>
          <p:cNvPr id="3" name="Content Placeholder 2"/>
          <p:cNvSpPr>
            <a:spLocks noGrp="1"/>
          </p:cNvSpPr>
          <p:nvPr>
            <p:ph idx="1"/>
          </p:nvPr>
        </p:nvSpPr>
        <p:spPr>
          <a:xfrm>
            <a:off x="381000" y="2032000"/>
            <a:ext cx="8305800" cy="4673600"/>
          </a:xfrm>
        </p:spPr>
        <p:txBody>
          <a:bodyPr/>
          <a:lstStyle/>
          <a:p>
            <a:r>
              <a:rPr lang="en-US" dirty="0" smtClean="0"/>
              <a:t>Maintenance organizations pay for their projects using budgets developed based on the number of changes scheduled to be incorporated into the next release.</a:t>
            </a:r>
          </a:p>
          <a:p>
            <a:r>
              <a:rPr lang="en-US" dirty="0" smtClean="0"/>
              <a:t>Usually last year’s budget dictates this year’s expenditures.</a:t>
            </a:r>
          </a:p>
          <a:p>
            <a:r>
              <a:rPr lang="en-US" dirty="0" smtClean="0"/>
              <a:t>If emergency funding for fixes needed they go to the project lead for additional funding on a fee-for-service basis.</a:t>
            </a:r>
          </a:p>
          <a:p>
            <a:endParaRPr lang="en-US" dirty="0"/>
          </a:p>
        </p:txBody>
      </p:sp>
    </p:spTree>
    <p:extLst>
      <p:ext uri="{BB962C8B-B14F-4D97-AF65-F5344CB8AC3E}">
        <p14:creationId xmlns:p14="http://schemas.microsoft.com/office/powerpoint/2010/main" val="41837695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685800"/>
          </a:xfrm>
        </p:spPr>
        <p:txBody>
          <a:bodyPr/>
          <a:lstStyle/>
          <a:p>
            <a:r>
              <a:rPr lang="en-US" dirty="0" smtClean="0"/>
              <a:t>6.5 Release Management - Schedule</a:t>
            </a:r>
            <a:endParaRPr lang="en-US" dirty="0"/>
          </a:p>
        </p:txBody>
      </p:sp>
      <p:sp>
        <p:nvSpPr>
          <p:cNvPr id="3" name="Content Placeholder 2"/>
          <p:cNvSpPr>
            <a:spLocks noGrp="1"/>
          </p:cNvSpPr>
          <p:nvPr>
            <p:ph idx="1"/>
          </p:nvPr>
        </p:nvSpPr>
        <p:spPr>
          <a:xfrm>
            <a:off x="685800" y="2057400"/>
            <a:ext cx="7772400" cy="4648200"/>
          </a:xfrm>
        </p:spPr>
        <p:txBody>
          <a:bodyPr/>
          <a:lstStyle/>
          <a:p>
            <a:pPr lvl="1"/>
            <a:r>
              <a:rPr lang="en-US" dirty="0" smtClean="0"/>
              <a:t>Release Planning</a:t>
            </a:r>
            <a:endParaRPr lang="en-US" dirty="0"/>
          </a:p>
          <a:p>
            <a:pPr lvl="1"/>
            <a:r>
              <a:rPr lang="en-US" dirty="0" smtClean="0"/>
              <a:t>Architecture analysis</a:t>
            </a:r>
            <a:endParaRPr lang="en-US" dirty="0"/>
          </a:p>
          <a:p>
            <a:pPr lvl="1"/>
            <a:r>
              <a:rPr lang="en-US" dirty="0" smtClean="0"/>
              <a:t>Hardware defect repair</a:t>
            </a:r>
          </a:p>
          <a:p>
            <a:pPr lvl="1"/>
            <a:r>
              <a:rPr lang="en-US" dirty="0" smtClean="0"/>
              <a:t>Software defect repair</a:t>
            </a:r>
          </a:p>
          <a:p>
            <a:pPr lvl="1"/>
            <a:r>
              <a:rPr lang="en-US" dirty="0" smtClean="0"/>
              <a:t>Hardware enhancements</a:t>
            </a:r>
          </a:p>
          <a:p>
            <a:pPr lvl="1"/>
            <a:r>
              <a:rPr lang="en-US" dirty="0" smtClean="0"/>
              <a:t>Software enhancements</a:t>
            </a:r>
          </a:p>
          <a:p>
            <a:pPr lvl="1"/>
            <a:r>
              <a:rPr lang="en-US" dirty="0" smtClean="0"/>
              <a:t>Release integration and test</a:t>
            </a:r>
          </a:p>
          <a:p>
            <a:pPr lvl="1"/>
            <a:r>
              <a:rPr lang="en-US" dirty="0" smtClean="0"/>
              <a:t>Release qualification and </a:t>
            </a:r>
            <a:r>
              <a:rPr lang="en-US" dirty="0" smtClean="0"/>
              <a:t>delivery</a:t>
            </a:r>
            <a:endParaRPr lang="en-US" dirty="0" smtClean="0"/>
          </a:p>
        </p:txBody>
      </p:sp>
    </p:spTree>
    <p:extLst>
      <p:ext uri="{BB962C8B-B14F-4D97-AF65-F5344CB8AC3E}">
        <p14:creationId xmlns:p14="http://schemas.microsoft.com/office/powerpoint/2010/main" val="36500540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1304925"/>
            <a:ext cx="7620000" cy="5553075"/>
          </a:xfrm>
          <a:prstGeom prst="rect">
            <a:avLst/>
          </a:prstGeom>
        </p:spPr>
      </p:pic>
    </p:spTree>
    <p:extLst>
      <p:ext uri="{BB962C8B-B14F-4D97-AF65-F5344CB8AC3E}">
        <p14:creationId xmlns:p14="http://schemas.microsoft.com/office/powerpoint/2010/main" val="12356036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7924800" cy="685800"/>
          </a:xfrm>
        </p:spPr>
        <p:txBody>
          <a:bodyPr/>
          <a:lstStyle/>
          <a:p>
            <a:r>
              <a:rPr lang="en-US" dirty="0" smtClean="0"/>
              <a:t>Evolution Engineering Domain-(SMM)</a:t>
            </a:r>
            <a:endParaRPr lang="en-US" dirty="0"/>
          </a:p>
        </p:txBody>
      </p:sp>
      <p:sp>
        <p:nvSpPr>
          <p:cNvPr id="3" name="Content Placeholder 2"/>
          <p:cNvSpPr>
            <a:spLocks noGrp="1"/>
          </p:cNvSpPr>
          <p:nvPr>
            <p:ph idx="1"/>
          </p:nvPr>
        </p:nvSpPr>
        <p:spPr>
          <a:xfrm>
            <a:off x="228600" y="2209800"/>
            <a:ext cx="8610600" cy="4495800"/>
          </a:xfrm>
        </p:spPr>
        <p:txBody>
          <a:bodyPr/>
          <a:lstStyle/>
          <a:p>
            <a:pPr marL="0" indent="0">
              <a:buNone/>
            </a:pPr>
            <a:r>
              <a:rPr lang="en-US" b="1" dirty="0" smtClean="0"/>
              <a:t>Predelivery and Transitions Services:</a:t>
            </a:r>
          </a:p>
          <a:p>
            <a:pPr lvl="1"/>
            <a:r>
              <a:rPr lang="en-US" dirty="0" smtClean="0"/>
              <a:t>Maintainers influence during design phase</a:t>
            </a:r>
          </a:p>
          <a:p>
            <a:pPr lvl="1"/>
            <a:r>
              <a:rPr lang="en-US" dirty="0" smtClean="0"/>
              <a:t>An SLA exists for the new software</a:t>
            </a:r>
          </a:p>
          <a:p>
            <a:pPr lvl="1"/>
            <a:r>
              <a:rPr lang="en-US" dirty="0" smtClean="0"/>
              <a:t>Maintenance environment exists</a:t>
            </a:r>
          </a:p>
          <a:p>
            <a:pPr lvl="1"/>
            <a:r>
              <a:rPr lang="en-US" dirty="0" smtClean="0"/>
              <a:t>Record of transition measures exist</a:t>
            </a:r>
          </a:p>
          <a:p>
            <a:pPr lvl="1"/>
            <a:r>
              <a:rPr lang="en-US" dirty="0" smtClean="0"/>
              <a:t>Identify, and complete the documentation </a:t>
            </a:r>
          </a:p>
          <a:p>
            <a:pPr lvl="1"/>
            <a:r>
              <a:rPr lang="en-US" dirty="0" smtClean="0"/>
              <a:t>Communicate status to the stakeholders</a:t>
            </a:r>
          </a:p>
          <a:p>
            <a:endParaRPr lang="en-US" dirty="0" smtClean="0"/>
          </a:p>
        </p:txBody>
      </p:sp>
    </p:spTree>
    <p:extLst>
      <p:ext uri="{BB962C8B-B14F-4D97-AF65-F5344CB8AC3E}">
        <p14:creationId xmlns:p14="http://schemas.microsoft.com/office/powerpoint/2010/main" val="7099389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762000"/>
          </a:xfrm>
        </p:spPr>
        <p:txBody>
          <a:bodyPr/>
          <a:lstStyle/>
          <a:p>
            <a:r>
              <a:rPr lang="en-US" dirty="0" smtClean="0"/>
              <a:t>Operational Support Services </a:t>
            </a:r>
            <a:endParaRPr lang="en-US" dirty="0"/>
          </a:p>
        </p:txBody>
      </p:sp>
      <p:sp>
        <p:nvSpPr>
          <p:cNvPr id="3" name="Content Placeholder 2"/>
          <p:cNvSpPr>
            <a:spLocks noGrp="1"/>
          </p:cNvSpPr>
          <p:nvPr>
            <p:ph idx="1"/>
          </p:nvPr>
        </p:nvSpPr>
        <p:spPr>
          <a:xfrm>
            <a:off x="304800" y="2133600"/>
            <a:ext cx="8534400" cy="4495800"/>
          </a:xfrm>
        </p:spPr>
        <p:txBody>
          <a:bodyPr/>
          <a:lstStyle/>
          <a:p>
            <a:pPr lvl="1"/>
            <a:r>
              <a:rPr lang="en-US" dirty="0" smtClean="0"/>
              <a:t>Support activities are recognized as value-added activities</a:t>
            </a:r>
          </a:p>
          <a:p>
            <a:pPr lvl="1"/>
            <a:r>
              <a:rPr lang="en-US" dirty="0" smtClean="0"/>
              <a:t>Software Maintenance is organizing its evolution activities around it</a:t>
            </a:r>
          </a:p>
          <a:p>
            <a:pPr lvl="1"/>
            <a:r>
              <a:rPr lang="en-US" dirty="0" smtClean="0"/>
              <a:t>Operations, development and maintenance activities are softened</a:t>
            </a:r>
          </a:p>
          <a:p>
            <a:pPr lvl="1"/>
            <a:r>
              <a:rPr lang="en-US" dirty="0" smtClean="0"/>
              <a:t>Value added support activities are promoted – knowledge transfer activities. </a:t>
            </a:r>
            <a:endParaRPr lang="en-US" dirty="0"/>
          </a:p>
        </p:txBody>
      </p:sp>
    </p:spTree>
    <p:extLst>
      <p:ext uri="{BB962C8B-B14F-4D97-AF65-F5344CB8AC3E}">
        <p14:creationId xmlns:p14="http://schemas.microsoft.com/office/powerpoint/2010/main" val="33575047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Evolution and Correction Services</a:t>
            </a:r>
            <a:endParaRPr lang="en-US" dirty="0"/>
          </a:p>
        </p:txBody>
      </p:sp>
      <p:sp>
        <p:nvSpPr>
          <p:cNvPr id="3" name="Content Placeholder 2"/>
          <p:cNvSpPr>
            <a:spLocks noGrp="1"/>
          </p:cNvSpPr>
          <p:nvPr>
            <p:ph idx="1"/>
          </p:nvPr>
        </p:nvSpPr>
        <p:spPr>
          <a:xfrm>
            <a:off x="152400" y="2133600"/>
            <a:ext cx="8839200" cy="4572000"/>
          </a:xfrm>
        </p:spPr>
        <p:txBody>
          <a:bodyPr/>
          <a:lstStyle/>
          <a:p>
            <a:pPr lvl="1"/>
            <a:r>
              <a:rPr lang="en-US" dirty="0" smtClean="0"/>
              <a:t>The authorized customer option is implemented</a:t>
            </a:r>
          </a:p>
          <a:p>
            <a:pPr lvl="1"/>
            <a:r>
              <a:rPr lang="en-US" dirty="0" smtClean="0"/>
              <a:t>Requirements are documented any modifications are negotiated</a:t>
            </a:r>
          </a:p>
          <a:p>
            <a:pPr lvl="1"/>
            <a:r>
              <a:rPr lang="en-US" dirty="0" smtClean="0"/>
              <a:t>Modifications are documented (tractability) </a:t>
            </a:r>
          </a:p>
          <a:p>
            <a:pPr lvl="1"/>
            <a:r>
              <a:rPr lang="en-US" dirty="0" smtClean="0"/>
              <a:t>Regression tests are carried out</a:t>
            </a:r>
          </a:p>
          <a:p>
            <a:pPr lvl="1"/>
            <a:r>
              <a:rPr lang="en-US" dirty="0" smtClean="0"/>
              <a:t>Communicate readiness-acceptance testing</a:t>
            </a:r>
          </a:p>
          <a:p>
            <a:pPr lvl="1"/>
            <a:r>
              <a:rPr lang="en-US" dirty="0" smtClean="0"/>
              <a:t>Software is improved each time  </a:t>
            </a:r>
            <a:endParaRPr lang="en-US" dirty="0"/>
          </a:p>
        </p:txBody>
      </p:sp>
    </p:spTree>
    <p:extLst>
      <p:ext uri="{BB962C8B-B14F-4D97-AF65-F5344CB8AC3E}">
        <p14:creationId xmlns:p14="http://schemas.microsoft.com/office/powerpoint/2010/main" val="6834961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066800"/>
            <a:ext cx="8686800" cy="5715000"/>
          </a:xfrm>
          <a:prstGeom prst="rect">
            <a:avLst/>
          </a:prstGeom>
        </p:spPr>
      </p:pic>
    </p:spTree>
    <p:extLst>
      <p:ext uri="{BB962C8B-B14F-4D97-AF65-F5344CB8AC3E}">
        <p14:creationId xmlns:p14="http://schemas.microsoft.com/office/powerpoint/2010/main" val="26476594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a:xfrm>
            <a:off x="685800" y="2514600"/>
            <a:ext cx="7772400" cy="4114800"/>
          </a:xfrm>
        </p:spPr>
        <p:txBody>
          <a:bodyPr/>
          <a:lstStyle/>
          <a:p>
            <a:pPr lvl="1"/>
            <a:r>
              <a:rPr lang="en-US" dirty="0" smtClean="0"/>
              <a:t>Techniques for V&amp;V are adapted for maintenance</a:t>
            </a:r>
          </a:p>
          <a:p>
            <a:pPr lvl="1"/>
            <a:r>
              <a:rPr lang="en-US" dirty="0" smtClean="0"/>
              <a:t>Follow the V&amp;V procedures in maintenance context and by service type</a:t>
            </a:r>
          </a:p>
          <a:p>
            <a:pPr lvl="1"/>
            <a:r>
              <a:rPr lang="en-US" dirty="0" smtClean="0"/>
              <a:t>Adequate regression testing is carried out for every maintenance release (MR)</a:t>
            </a:r>
            <a:endParaRPr lang="en-US" dirty="0"/>
          </a:p>
        </p:txBody>
      </p:sp>
    </p:spTree>
    <p:extLst>
      <p:ext uri="{BB962C8B-B14F-4D97-AF65-F5344CB8AC3E}">
        <p14:creationId xmlns:p14="http://schemas.microsoft.com/office/powerpoint/2010/main" val="42453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5.2.1 During Development</a:t>
            </a:r>
            <a:endParaRPr lang="en-US" dirty="0"/>
          </a:p>
        </p:txBody>
      </p:sp>
      <p:sp>
        <p:nvSpPr>
          <p:cNvPr id="3" name="Content Placeholder 2"/>
          <p:cNvSpPr>
            <a:spLocks noGrp="1"/>
          </p:cNvSpPr>
          <p:nvPr>
            <p:ph idx="1"/>
          </p:nvPr>
        </p:nvSpPr>
        <p:spPr/>
        <p:txBody>
          <a:bodyPr/>
          <a:lstStyle/>
          <a:p>
            <a:pPr lvl="1"/>
            <a:r>
              <a:rPr lang="en-US" dirty="0" smtClean="0"/>
              <a:t>The primary focus is almost always on development, and maintenance is a secondary consideration at best.</a:t>
            </a:r>
          </a:p>
          <a:p>
            <a:pPr lvl="1"/>
            <a:r>
              <a:rPr lang="en-US" dirty="0" smtClean="0"/>
              <a:t>Regression test baseline and set of tests revalidates the software once it is changed and this makes maintenance job easier. </a:t>
            </a:r>
            <a:endParaRPr lang="en-US" dirty="0"/>
          </a:p>
        </p:txBody>
      </p:sp>
    </p:spTree>
    <p:extLst>
      <p:ext uri="{BB962C8B-B14F-4D97-AF65-F5344CB8AC3E}">
        <p14:creationId xmlns:p14="http://schemas.microsoft.com/office/powerpoint/2010/main" val="324187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5.2.1.1 Product</a:t>
            </a:r>
            <a:endParaRPr lang="en-US" dirty="0"/>
          </a:p>
        </p:txBody>
      </p:sp>
      <p:sp>
        <p:nvSpPr>
          <p:cNvPr id="3" name="Content Placeholder 2"/>
          <p:cNvSpPr>
            <a:spLocks noGrp="1"/>
          </p:cNvSpPr>
          <p:nvPr>
            <p:ph idx="1"/>
          </p:nvPr>
        </p:nvSpPr>
        <p:spPr>
          <a:xfrm>
            <a:off x="152400" y="2057400"/>
            <a:ext cx="8610600" cy="4648200"/>
          </a:xfrm>
        </p:spPr>
        <p:txBody>
          <a:bodyPr/>
          <a:lstStyle/>
          <a:p>
            <a:pPr lvl="1"/>
            <a:r>
              <a:rPr lang="en-US" dirty="0" smtClean="0"/>
              <a:t>Well structured architecture is software’s building block, it can be added, modified, and removed with the little impact on overall functionality and performance.</a:t>
            </a:r>
          </a:p>
          <a:p>
            <a:pPr lvl="1"/>
            <a:r>
              <a:rPr lang="en-US" dirty="0" smtClean="0"/>
              <a:t>Techniques like object-oriented design, systematic reuse, and product line architectures preserve structure and help maintain the integrity of the product, its components and its databases.</a:t>
            </a:r>
            <a:endParaRPr lang="en-US" dirty="0"/>
          </a:p>
        </p:txBody>
      </p:sp>
    </p:spTree>
    <p:extLst>
      <p:ext uri="{BB962C8B-B14F-4D97-AF65-F5344CB8AC3E}">
        <p14:creationId xmlns:p14="http://schemas.microsoft.com/office/powerpoint/2010/main" val="6173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5.2.1.2 Process</a:t>
            </a:r>
            <a:endParaRPr lang="en-US" dirty="0"/>
          </a:p>
        </p:txBody>
      </p:sp>
      <p:sp>
        <p:nvSpPr>
          <p:cNvPr id="3" name="Content Placeholder 2"/>
          <p:cNvSpPr>
            <a:spLocks noGrp="1"/>
          </p:cNvSpPr>
          <p:nvPr>
            <p:ph idx="1"/>
          </p:nvPr>
        </p:nvSpPr>
        <p:spPr>
          <a:xfrm>
            <a:off x="685800" y="2514600"/>
            <a:ext cx="7924800" cy="4114800"/>
          </a:xfrm>
        </p:spPr>
        <p:txBody>
          <a:bodyPr/>
          <a:lstStyle/>
          <a:p>
            <a:pPr lvl="1"/>
            <a:r>
              <a:rPr lang="en-US" dirty="0" smtClean="0"/>
              <a:t>IBM Rational Unified Process (RUP)  where transition is identified and formal stage of the development life cycle.</a:t>
            </a:r>
          </a:p>
          <a:p>
            <a:pPr lvl="1"/>
            <a:r>
              <a:rPr lang="en-US" dirty="0" smtClean="0"/>
              <a:t>Other life-cycle models, both waterfall and incremental, have delivery of software to systems testing and acceptance testing as their last phase. </a:t>
            </a:r>
            <a:endParaRPr lang="en-US" dirty="0"/>
          </a:p>
        </p:txBody>
      </p:sp>
    </p:spTree>
    <p:extLst>
      <p:ext uri="{BB962C8B-B14F-4D97-AF65-F5344CB8AC3E}">
        <p14:creationId xmlns:p14="http://schemas.microsoft.com/office/powerpoint/2010/main" val="333221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9066" y="1400174"/>
            <a:ext cx="8592533" cy="5229226"/>
          </a:xfrm>
          <a:prstGeom prst="rect">
            <a:avLst/>
          </a:prstGeom>
        </p:spPr>
      </p:pic>
    </p:spTree>
    <p:extLst>
      <p:ext uri="{BB962C8B-B14F-4D97-AF65-F5344CB8AC3E}">
        <p14:creationId xmlns:p14="http://schemas.microsoft.com/office/powerpoint/2010/main" val="354954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a:t>5.2.1.2 Process</a:t>
            </a:r>
          </a:p>
        </p:txBody>
      </p:sp>
      <p:sp>
        <p:nvSpPr>
          <p:cNvPr id="3" name="Content Placeholder 2"/>
          <p:cNvSpPr>
            <a:spLocks noGrp="1"/>
          </p:cNvSpPr>
          <p:nvPr>
            <p:ph idx="1"/>
          </p:nvPr>
        </p:nvSpPr>
        <p:spPr>
          <a:xfrm>
            <a:off x="762000" y="2057400"/>
            <a:ext cx="7696200" cy="4648200"/>
          </a:xfrm>
        </p:spPr>
        <p:txBody>
          <a:bodyPr/>
          <a:lstStyle/>
          <a:p>
            <a:pPr lvl="1"/>
            <a:r>
              <a:rPr lang="en-US" dirty="0" smtClean="0"/>
              <a:t>Deploy plan</a:t>
            </a:r>
          </a:p>
          <a:p>
            <a:pPr lvl="1"/>
            <a:r>
              <a:rPr lang="en-US" dirty="0" smtClean="0"/>
              <a:t>Develop support materials</a:t>
            </a:r>
          </a:p>
          <a:p>
            <a:pPr lvl="1"/>
            <a:r>
              <a:rPr lang="en-US" dirty="0" smtClean="0"/>
              <a:t>Manage acceptance test</a:t>
            </a:r>
          </a:p>
          <a:p>
            <a:pPr lvl="1"/>
            <a:r>
              <a:rPr lang="en-US" dirty="0" smtClean="0"/>
              <a:t>Enable product deployment unit</a:t>
            </a:r>
          </a:p>
          <a:p>
            <a:pPr lvl="1"/>
            <a:r>
              <a:rPr lang="en-US" dirty="0" smtClean="0"/>
              <a:t>Manage acceptance test for custom installation</a:t>
            </a:r>
          </a:p>
          <a:p>
            <a:pPr lvl="1"/>
            <a:r>
              <a:rPr lang="en-US" dirty="0" smtClean="0"/>
              <a:t>Package product</a:t>
            </a:r>
          </a:p>
          <a:p>
            <a:pPr lvl="1"/>
            <a:r>
              <a:rPr lang="en-US" dirty="0" smtClean="0"/>
              <a:t>Provide access to customer site</a:t>
            </a:r>
            <a:endParaRPr lang="en-US" dirty="0"/>
          </a:p>
        </p:txBody>
      </p:sp>
    </p:spTree>
    <p:extLst>
      <p:ext uri="{BB962C8B-B14F-4D97-AF65-F5344CB8AC3E}">
        <p14:creationId xmlns:p14="http://schemas.microsoft.com/office/powerpoint/2010/main" val="1596546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5.2.1.2 Process</a:t>
            </a:r>
          </a:p>
        </p:txBody>
      </p:sp>
      <p:sp>
        <p:nvSpPr>
          <p:cNvPr id="3" name="Content Placeholder 2"/>
          <p:cNvSpPr>
            <a:spLocks noGrp="1"/>
          </p:cNvSpPr>
          <p:nvPr>
            <p:ph idx="1"/>
          </p:nvPr>
        </p:nvSpPr>
        <p:spPr/>
        <p:txBody>
          <a:bodyPr/>
          <a:lstStyle/>
          <a:p>
            <a:pPr lvl="1"/>
            <a:r>
              <a:rPr lang="en-US" dirty="0" smtClean="0"/>
              <a:t>Calling out the transition phase with distinct processes and a culminating product release milestone provide a clear path for an orderly transition and turnover to maintenance. </a:t>
            </a:r>
            <a:endParaRPr lang="en-US" dirty="0"/>
          </a:p>
        </p:txBody>
      </p:sp>
    </p:spTree>
    <p:extLst>
      <p:ext uri="{BB962C8B-B14F-4D97-AF65-F5344CB8AC3E}">
        <p14:creationId xmlns:p14="http://schemas.microsoft.com/office/powerpoint/2010/main" val="98396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5.2.1.3 People</a:t>
            </a:r>
            <a:endParaRPr lang="en-US" dirty="0"/>
          </a:p>
        </p:txBody>
      </p:sp>
      <p:sp>
        <p:nvSpPr>
          <p:cNvPr id="3" name="Content Placeholder 2"/>
          <p:cNvSpPr>
            <a:spLocks noGrp="1"/>
          </p:cNvSpPr>
          <p:nvPr>
            <p:ph idx="1"/>
          </p:nvPr>
        </p:nvSpPr>
        <p:spPr>
          <a:xfrm>
            <a:off x="685800" y="2514600"/>
            <a:ext cx="7772400" cy="4114800"/>
          </a:xfrm>
        </p:spPr>
        <p:txBody>
          <a:bodyPr/>
          <a:lstStyle/>
          <a:p>
            <a:pPr lvl="1"/>
            <a:r>
              <a:rPr lang="en-US" dirty="0" smtClean="0"/>
              <a:t>To succeed you need a skilled, knowledgeable, able, experienced, and motivated workforce is needed to use these processes and architecture to perform the maintenance work. </a:t>
            </a:r>
          </a:p>
          <a:p>
            <a:pPr lvl="1"/>
            <a:r>
              <a:rPr lang="en-US" dirty="0" smtClean="0"/>
              <a:t>Maintenance workforces are typically better skilled and more experienced than their development counterparts.</a:t>
            </a:r>
            <a:endParaRPr lang="en-US" dirty="0"/>
          </a:p>
        </p:txBody>
      </p:sp>
    </p:spTree>
    <p:extLst>
      <p:ext uri="{BB962C8B-B14F-4D97-AF65-F5344CB8AC3E}">
        <p14:creationId xmlns:p14="http://schemas.microsoft.com/office/powerpoint/2010/main" val="219379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5.2.1.4 Project </a:t>
            </a:r>
            <a:endParaRPr lang="en-US" dirty="0"/>
          </a:p>
        </p:txBody>
      </p:sp>
      <p:sp>
        <p:nvSpPr>
          <p:cNvPr id="3" name="Content Placeholder 2"/>
          <p:cNvSpPr>
            <a:spLocks noGrp="1"/>
          </p:cNvSpPr>
          <p:nvPr>
            <p:ph idx="1"/>
          </p:nvPr>
        </p:nvSpPr>
        <p:spPr>
          <a:xfrm>
            <a:off x="304800" y="2057400"/>
            <a:ext cx="8610600" cy="4572000"/>
          </a:xfrm>
        </p:spPr>
        <p:txBody>
          <a:bodyPr/>
          <a:lstStyle/>
          <a:p>
            <a:pPr lvl="1"/>
            <a:r>
              <a:rPr lang="en-US" dirty="0" smtClean="0"/>
              <a:t>The software maintenance plan is the primary document that needs to be generated. It is a blueprint for action as you transition responsibility to manage the generation of future software releases and versions from one group to another.</a:t>
            </a:r>
          </a:p>
          <a:p>
            <a:pPr lvl="1"/>
            <a:r>
              <a:rPr lang="en-US" dirty="0" smtClean="0"/>
              <a:t>This document provides strategies, responsibilities, and plans for both transition and maintenance. </a:t>
            </a:r>
            <a:endParaRPr lang="en-US" dirty="0"/>
          </a:p>
        </p:txBody>
      </p:sp>
    </p:spTree>
    <p:extLst>
      <p:ext uri="{BB962C8B-B14F-4D97-AF65-F5344CB8AC3E}">
        <p14:creationId xmlns:p14="http://schemas.microsoft.com/office/powerpoint/2010/main" val="124705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057400"/>
            <a:ext cx="7924800" cy="4267200"/>
          </a:xfrm>
        </p:spPr>
        <p:txBody>
          <a:bodyPr/>
          <a:lstStyle/>
          <a:p>
            <a:r>
              <a:rPr lang="en-US" dirty="0" smtClean="0"/>
              <a:t>What are the prerequisites for success?</a:t>
            </a:r>
          </a:p>
          <a:p>
            <a:r>
              <a:rPr lang="en-US" dirty="0" smtClean="0"/>
              <a:t>What do you need for effective maintenance program?</a:t>
            </a:r>
          </a:p>
          <a:p>
            <a:r>
              <a:rPr lang="en-US" dirty="0" smtClean="0"/>
              <a:t>What happens when a system does not transition?</a:t>
            </a:r>
          </a:p>
          <a:p>
            <a:r>
              <a:rPr lang="en-US" dirty="0" smtClean="0"/>
              <a:t>When do you replace rather than repair?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5.2.1.4 Project</a:t>
            </a:r>
            <a:endParaRPr lang="en-US" dirty="0"/>
          </a:p>
        </p:txBody>
      </p:sp>
      <p:sp>
        <p:nvSpPr>
          <p:cNvPr id="3" name="Content Placeholder 2"/>
          <p:cNvSpPr>
            <a:spLocks noGrp="1"/>
          </p:cNvSpPr>
          <p:nvPr>
            <p:ph idx="1"/>
          </p:nvPr>
        </p:nvSpPr>
        <p:spPr>
          <a:xfrm>
            <a:off x="685800" y="2514600"/>
            <a:ext cx="7772400" cy="4114800"/>
          </a:xfrm>
        </p:spPr>
        <p:txBody>
          <a:bodyPr/>
          <a:lstStyle/>
          <a:p>
            <a:pPr lvl="1"/>
            <a:r>
              <a:rPr lang="en-US" dirty="0" smtClean="0"/>
              <a:t>Project also identifies the resources and schedules needed for critical tasks and events to succeed.</a:t>
            </a:r>
          </a:p>
          <a:p>
            <a:pPr lvl="1"/>
            <a:r>
              <a:rPr lang="en-US" dirty="0" smtClean="0"/>
              <a:t>It also calls out milestones like the operational readiness review and establishes approaches for dealing with contingencies should bad things happen and delays occur. </a:t>
            </a:r>
            <a:endParaRPr lang="en-US" dirty="0"/>
          </a:p>
        </p:txBody>
      </p:sp>
    </p:spTree>
    <p:extLst>
      <p:ext uri="{BB962C8B-B14F-4D97-AF65-F5344CB8AC3E}">
        <p14:creationId xmlns:p14="http://schemas.microsoft.com/office/powerpoint/2010/main" val="3559279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smtClean="0"/>
              <a:t>Maintenance Plan Outline</a:t>
            </a:r>
            <a:endParaRPr lang="en-US" dirty="0"/>
          </a:p>
        </p:txBody>
      </p:sp>
      <p:sp>
        <p:nvSpPr>
          <p:cNvPr id="3" name="Content Placeholder 2"/>
          <p:cNvSpPr>
            <a:spLocks noGrp="1"/>
          </p:cNvSpPr>
          <p:nvPr>
            <p:ph idx="1"/>
          </p:nvPr>
        </p:nvSpPr>
        <p:spPr>
          <a:xfrm>
            <a:off x="381000" y="2362200"/>
            <a:ext cx="8305800" cy="4343400"/>
          </a:xfrm>
        </p:spPr>
        <p:txBody>
          <a:bodyPr/>
          <a:lstStyle/>
          <a:p>
            <a:pPr marL="0" indent="0">
              <a:buNone/>
            </a:pPr>
            <a:r>
              <a:rPr lang="en-US" i="1" dirty="0" smtClean="0"/>
              <a:t>1. Introduction</a:t>
            </a:r>
          </a:p>
          <a:p>
            <a:pPr marL="0" indent="0">
              <a:buNone/>
            </a:pPr>
            <a:r>
              <a:rPr lang="en-US" i="1" dirty="0" smtClean="0"/>
              <a:t>2. Scope</a:t>
            </a:r>
          </a:p>
          <a:p>
            <a:pPr marL="457200" lvl="1" indent="0">
              <a:buNone/>
            </a:pPr>
            <a:r>
              <a:rPr lang="en-US" dirty="0" smtClean="0"/>
              <a:t>2.1 Product</a:t>
            </a:r>
          </a:p>
          <a:p>
            <a:pPr marL="457200" lvl="1" indent="0">
              <a:buNone/>
            </a:pPr>
            <a:r>
              <a:rPr lang="en-US" dirty="0" smtClean="0"/>
              <a:t>2.2 Documentation</a:t>
            </a:r>
          </a:p>
          <a:p>
            <a:pPr marL="457200" lvl="1" indent="0">
              <a:buNone/>
            </a:pPr>
            <a:r>
              <a:rPr lang="en-US" dirty="0" smtClean="0"/>
              <a:t>2.3 Relationships to Other Agencies/Projects</a:t>
            </a:r>
          </a:p>
          <a:p>
            <a:pPr marL="0" indent="0">
              <a:buNone/>
            </a:pPr>
            <a:r>
              <a:rPr lang="en-US" i="1" dirty="0" smtClean="0"/>
              <a:t>3. Strategies</a:t>
            </a:r>
          </a:p>
          <a:p>
            <a:pPr marL="457200" lvl="1" indent="0">
              <a:buNone/>
            </a:pPr>
            <a:r>
              <a:rPr lang="en-US" dirty="0" smtClean="0"/>
              <a:t>3.1 Transition and Transfer</a:t>
            </a:r>
          </a:p>
          <a:p>
            <a:pPr marL="457200" lvl="1" indent="0">
              <a:buNone/>
            </a:pPr>
            <a:r>
              <a:rPr lang="en-US" dirty="0" smtClean="0"/>
              <a:t>3.2 Operational</a:t>
            </a:r>
          </a:p>
          <a:p>
            <a:pPr lvl="1"/>
            <a:endParaRPr lang="en-US" dirty="0" smtClean="0"/>
          </a:p>
          <a:p>
            <a:pPr lvl="1"/>
            <a:endParaRPr lang="en-US" dirty="0"/>
          </a:p>
        </p:txBody>
      </p:sp>
    </p:spTree>
    <p:extLst>
      <p:ext uri="{BB962C8B-B14F-4D97-AF65-F5344CB8AC3E}">
        <p14:creationId xmlns:p14="http://schemas.microsoft.com/office/powerpoint/2010/main" val="4011603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Plan Outline</a:t>
            </a:r>
            <a:endParaRPr lang="en-US" dirty="0"/>
          </a:p>
        </p:txBody>
      </p:sp>
      <p:sp>
        <p:nvSpPr>
          <p:cNvPr id="3" name="Content Placeholder 2"/>
          <p:cNvSpPr>
            <a:spLocks noGrp="1"/>
          </p:cNvSpPr>
          <p:nvPr>
            <p:ph idx="1"/>
          </p:nvPr>
        </p:nvSpPr>
        <p:spPr>
          <a:xfrm>
            <a:off x="685800" y="2514600"/>
            <a:ext cx="7772400" cy="4191000"/>
          </a:xfrm>
        </p:spPr>
        <p:txBody>
          <a:bodyPr/>
          <a:lstStyle/>
          <a:p>
            <a:pPr marL="0" indent="0">
              <a:buNone/>
            </a:pPr>
            <a:r>
              <a:rPr lang="en-US" i="1" dirty="0" smtClean="0"/>
              <a:t>4. Transition Schedules, Tasks, and Activities</a:t>
            </a:r>
          </a:p>
          <a:p>
            <a:pPr marL="457200" lvl="1" indent="0">
              <a:buNone/>
            </a:pPr>
            <a:r>
              <a:rPr lang="en-US" dirty="0" smtClean="0"/>
              <a:t>4.1 Installation</a:t>
            </a:r>
          </a:p>
          <a:p>
            <a:pPr marL="457200" lvl="1" indent="0">
              <a:buNone/>
            </a:pPr>
            <a:r>
              <a:rPr lang="en-US" dirty="0" smtClean="0"/>
              <a:t>4.2 Initial Operations</a:t>
            </a:r>
          </a:p>
          <a:p>
            <a:pPr marL="457200" lvl="1" indent="0">
              <a:buNone/>
            </a:pPr>
            <a:r>
              <a:rPr lang="en-US" dirty="0" smtClean="0"/>
              <a:t>4.3 Training</a:t>
            </a:r>
          </a:p>
          <a:p>
            <a:pPr marL="457200" lvl="1" indent="0">
              <a:buNone/>
            </a:pPr>
            <a:r>
              <a:rPr lang="en-US" dirty="0" smtClean="0"/>
              <a:t>4.4 Conversion and Data Migration</a:t>
            </a:r>
          </a:p>
          <a:p>
            <a:pPr marL="457200" lvl="1" indent="0">
              <a:buNone/>
            </a:pPr>
            <a:r>
              <a:rPr lang="en-US" dirty="0" smtClean="0"/>
              <a:t>4.5 Transition Schedule</a:t>
            </a:r>
          </a:p>
          <a:p>
            <a:pPr marL="457200" lvl="1" indent="0">
              <a:buNone/>
            </a:pPr>
            <a:r>
              <a:rPr lang="en-US" dirty="0" smtClean="0"/>
              <a:t>4.6 Outstanding Issues</a:t>
            </a:r>
            <a:endParaRPr lang="en-US" dirty="0"/>
          </a:p>
        </p:txBody>
      </p:sp>
    </p:spTree>
    <p:extLst>
      <p:ext uri="{BB962C8B-B14F-4D97-AF65-F5344CB8AC3E}">
        <p14:creationId xmlns:p14="http://schemas.microsoft.com/office/powerpoint/2010/main" val="245285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Maintenance Plan Outline</a:t>
            </a:r>
            <a:endParaRPr lang="en-US" dirty="0"/>
          </a:p>
        </p:txBody>
      </p:sp>
      <p:sp>
        <p:nvSpPr>
          <p:cNvPr id="3" name="Content Placeholder 2"/>
          <p:cNvSpPr>
            <a:spLocks noGrp="1"/>
          </p:cNvSpPr>
          <p:nvPr>
            <p:ph idx="1"/>
          </p:nvPr>
        </p:nvSpPr>
        <p:spPr>
          <a:xfrm>
            <a:off x="685800" y="2514600"/>
            <a:ext cx="7772400" cy="3962400"/>
          </a:xfrm>
        </p:spPr>
        <p:txBody>
          <a:bodyPr/>
          <a:lstStyle/>
          <a:p>
            <a:pPr marL="0" indent="0">
              <a:buNone/>
            </a:pPr>
            <a:r>
              <a:rPr lang="en-US" dirty="0" smtClean="0"/>
              <a:t>5. Maintenance Schedules, Tasks and Activities</a:t>
            </a:r>
          </a:p>
          <a:p>
            <a:pPr marL="457200" lvl="1" indent="0">
              <a:buNone/>
            </a:pPr>
            <a:r>
              <a:rPr lang="en-US" dirty="0" smtClean="0"/>
              <a:t>5.1 Release Process</a:t>
            </a:r>
          </a:p>
          <a:p>
            <a:pPr marL="457200" lvl="1" indent="0">
              <a:buNone/>
            </a:pPr>
            <a:r>
              <a:rPr lang="en-US" dirty="0" smtClean="0"/>
              <a:t>5.2 Performance Measures and Reporting</a:t>
            </a:r>
          </a:p>
          <a:p>
            <a:pPr marL="457200" lvl="1" indent="0">
              <a:buNone/>
            </a:pPr>
            <a:r>
              <a:rPr lang="en-US" dirty="0" smtClean="0"/>
              <a:t>5.3 Governance and Management Approach</a:t>
            </a:r>
          </a:p>
          <a:p>
            <a:pPr marL="457200" lvl="1" indent="0">
              <a:buNone/>
            </a:pPr>
            <a:endParaRPr lang="en-US" dirty="0"/>
          </a:p>
        </p:txBody>
      </p:sp>
    </p:spTree>
    <p:extLst>
      <p:ext uri="{BB962C8B-B14F-4D97-AF65-F5344CB8AC3E}">
        <p14:creationId xmlns:p14="http://schemas.microsoft.com/office/powerpoint/2010/main" val="27838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Maintenance Plan Outline</a:t>
            </a:r>
            <a:endParaRPr lang="en-US" dirty="0"/>
          </a:p>
        </p:txBody>
      </p:sp>
      <p:sp>
        <p:nvSpPr>
          <p:cNvPr id="3" name="Content Placeholder 2"/>
          <p:cNvSpPr>
            <a:spLocks noGrp="1"/>
          </p:cNvSpPr>
          <p:nvPr>
            <p:ph idx="1"/>
          </p:nvPr>
        </p:nvSpPr>
        <p:spPr>
          <a:xfrm>
            <a:off x="685800" y="2514600"/>
            <a:ext cx="7772400" cy="3962400"/>
          </a:xfrm>
        </p:spPr>
        <p:txBody>
          <a:bodyPr/>
          <a:lstStyle/>
          <a:p>
            <a:pPr marL="457200" lvl="1" indent="0">
              <a:buNone/>
            </a:pPr>
            <a:r>
              <a:rPr lang="en-US" dirty="0" smtClean="0"/>
              <a:t>5.4 Problem Resolution</a:t>
            </a:r>
          </a:p>
          <a:p>
            <a:pPr marL="457200" lvl="1" indent="0">
              <a:buNone/>
            </a:pPr>
            <a:r>
              <a:rPr lang="en-US" dirty="0" smtClean="0"/>
              <a:t>5.5 Documentation Strategies</a:t>
            </a:r>
          </a:p>
          <a:p>
            <a:pPr marL="457200" lvl="1" indent="0">
              <a:buNone/>
            </a:pPr>
            <a:r>
              <a:rPr lang="en-US" dirty="0" smtClean="0"/>
              <a:t>5.6 Training</a:t>
            </a:r>
          </a:p>
          <a:p>
            <a:pPr marL="457200" lvl="1" indent="0">
              <a:buNone/>
            </a:pPr>
            <a:r>
              <a:rPr lang="en-US" dirty="0" smtClean="0"/>
              <a:t>5.7 Sustainability Measures </a:t>
            </a:r>
          </a:p>
          <a:p>
            <a:pPr marL="457200" lvl="1" indent="0">
              <a:buNone/>
            </a:pPr>
            <a:r>
              <a:rPr lang="en-US" dirty="0" smtClean="0"/>
              <a:t>5.8 Maintenance Schedule</a:t>
            </a:r>
          </a:p>
          <a:p>
            <a:pPr marL="457200" lvl="1" indent="0">
              <a:buNone/>
            </a:pPr>
            <a:r>
              <a:rPr lang="en-US" dirty="0" smtClean="0"/>
              <a:t>5.9 Outstanding Issues</a:t>
            </a:r>
          </a:p>
          <a:p>
            <a:pPr lvl="1"/>
            <a:endParaRPr lang="en-US" dirty="0"/>
          </a:p>
        </p:txBody>
      </p:sp>
    </p:spTree>
    <p:extLst>
      <p:ext uri="{BB962C8B-B14F-4D97-AF65-F5344CB8AC3E}">
        <p14:creationId xmlns:p14="http://schemas.microsoft.com/office/powerpoint/2010/main" val="20167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smtClean="0"/>
              <a:t>Maintenance Plan Outline</a:t>
            </a:r>
            <a:endParaRPr lang="en-US" dirty="0"/>
          </a:p>
        </p:txBody>
      </p:sp>
      <p:sp>
        <p:nvSpPr>
          <p:cNvPr id="3" name="Content Placeholder 2"/>
          <p:cNvSpPr>
            <a:spLocks noGrp="1"/>
          </p:cNvSpPr>
          <p:nvPr>
            <p:ph idx="1"/>
          </p:nvPr>
        </p:nvSpPr>
        <p:spPr>
          <a:xfrm>
            <a:off x="685800" y="2362200"/>
            <a:ext cx="7772400" cy="4267200"/>
          </a:xfrm>
        </p:spPr>
        <p:txBody>
          <a:bodyPr/>
          <a:lstStyle/>
          <a:p>
            <a:pPr marL="0" indent="0">
              <a:buNone/>
            </a:pPr>
            <a:r>
              <a:rPr lang="en-US" dirty="0" smtClean="0"/>
              <a:t>6. Resource Requirements</a:t>
            </a:r>
          </a:p>
          <a:p>
            <a:pPr marL="457200" lvl="1" indent="0">
              <a:buNone/>
            </a:pPr>
            <a:r>
              <a:rPr lang="en-US" dirty="0" smtClean="0"/>
              <a:t>6.1 Software Resources</a:t>
            </a:r>
          </a:p>
          <a:p>
            <a:pPr marL="457200" lvl="1" indent="0">
              <a:buNone/>
            </a:pPr>
            <a:r>
              <a:rPr lang="en-US" dirty="0" smtClean="0"/>
              <a:t>6.2 Hardware Resources</a:t>
            </a:r>
          </a:p>
          <a:p>
            <a:pPr marL="457200" lvl="1" indent="0">
              <a:buNone/>
            </a:pPr>
            <a:r>
              <a:rPr lang="en-US" dirty="0" smtClean="0"/>
              <a:t>6.3 Facilities </a:t>
            </a:r>
          </a:p>
          <a:p>
            <a:pPr marL="457200" lvl="1" indent="0">
              <a:buNone/>
            </a:pPr>
            <a:r>
              <a:rPr lang="en-US" dirty="0" smtClean="0"/>
              <a:t>6.4 Personnel</a:t>
            </a:r>
          </a:p>
          <a:p>
            <a:pPr marL="457200" lvl="1" indent="0">
              <a:buNone/>
            </a:pPr>
            <a:r>
              <a:rPr lang="en-US" dirty="0" smtClean="0"/>
              <a:t>6.5 Other</a:t>
            </a:r>
          </a:p>
          <a:p>
            <a:pPr marL="0" indent="0">
              <a:buNone/>
            </a:pPr>
            <a:r>
              <a:rPr lang="en-US" dirty="0"/>
              <a:t>7. Acceptance Criteria</a:t>
            </a:r>
          </a:p>
          <a:p>
            <a:pPr marL="0" indent="0">
              <a:buNone/>
            </a:pPr>
            <a:r>
              <a:rPr lang="en-US" dirty="0"/>
              <a:t>8. Management Controls</a:t>
            </a:r>
          </a:p>
          <a:p>
            <a:pPr lvl="1"/>
            <a:endParaRPr lang="en-US" dirty="0"/>
          </a:p>
        </p:txBody>
      </p:sp>
    </p:spTree>
    <p:extLst>
      <p:ext uri="{BB962C8B-B14F-4D97-AF65-F5344CB8AC3E}">
        <p14:creationId xmlns:p14="http://schemas.microsoft.com/office/powerpoint/2010/main" val="1158429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Plan Outline</a:t>
            </a:r>
            <a:endParaRPr lang="en-US" dirty="0"/>
          </a:p>
        </p:txBody>
      </p:sp>
      <p:sp>
        <p:nvSpPr>
          <p:cNvPr id="3" name="Content Placeholder 2"/>
          <p:cNvSpPr>
            <a:spLocks noGrp="1"/>
          </p:cNvSpPr>
          <p:nvPr>
            <p:ph idx="1"/>
          </p:nvPr>
        </p:nvSpPr>
        <p:spPr/>
        <p:txBody>
          <a:bodyPr/>
          <a:lstStyle/>
          <a:p>
            <a:pPr marL="0" indent="0">
              <a:buNone/>
            </a:pPr>
            <a:r>
              <a:rPr lang="en-US" dirty="0" smtClean="0"/>
              <a:t>9. Reporting Procedures</a:t>
            </a:r>
          </a:p>
          <a:p>
            <a:pPr marL="0" indent="0">
              <a:buNone/>
            </a:pPr>
            <a:r>
              <a:rPr lang="en-US" dirty="0" smtClean="0"/>
              <a:t>10. Risks and Contingencies</a:t>
            </a:r>
          </a:p>
          <a:p>
            <a:pPr marL="0" indent="0">
              <a:buNone/>
            </a:pPr>
            <a:r>
              <a:rPr lang="en-US" dirty="0" smtClean="0"/>
              <a:t>11. Team Information</a:t>
            </a:r>
          </a:p>
          <a:p>
            <a:pPr marL="0" indent="0">
              <a:buNone/>
            </a:pPr>
            <a:r>
              <a:rPr lang="en-US" dirty="0" smtClean="0"/>
              <a:t>12. Review Process</a:t>
            </a:r>
          </a:p>
          <a:p>
            <a:pPr marL="0" indent="0">
              <a:buNone/>
            </a:pPr>
            <a:r>
              <a:rPr lang="en-US" dirty="0" smtClean="0"/>
              <a:t>13. Configuration and Distribution Control</a:t>
            </a:r>
          </a:p>
          <a:p>
            <a:pPr marL="0" indent="0">
              <a:buNone/>
            </a:pPr>
            <a:r>
              <a:rPr lang="en-US" dirty="0" smtClean="0"/>
              <a:t>14. Plan Approval</a:t>
            </a:r>
            <a:endParaRPr lang="en-US" dirty="0"/>
          </a:p>
        </p:txBody>
      </p:sp>
    </p:spTree>
    <p:extLst>
      <p:ext uri="{BB962C8B-B14F-4D97-AF65-F5344CB8AC3E}">
        <p14:creationId xmlns:p14="http://schemas.microsoft.com/office/powerpoint/2010/main" val="4188253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00"/>
            <a:ext cx="8839200" cy="838200"/>
          </a:xfrm>
        </p:spPr>
        <p:txBody>
          <a:bodyPr/>
          <a:lstStyle/>
          <a:p>
            <a:r>
              <a:rPr lang="en-US" dirty="0" smtClean="0"/>
              <a:t>Software Operational Readiness Checklist</a:t>
            </a:r>
            <a:endParaRPr lang="en-US" dirty="0"/>
          </a:p>
        </p:txBody>
      </p:sp>
      <p:sp>
        <p:nvSpPr>
          <p:cNvPr id="3" name="Content Placeholder 2"/>
          <p:cNvSpPr>
            <a:spLocks noGrp="1"/>
          </p:cNvSpPr>
          <p:nvPr>
            <p:ph idx="1"/>
          </p:nvPr>
        </p:nvSpPr>
        <p:spPr>
          <a:xfrm>
            <a:off x="152400" y="2133600"/>
            <a:ext cx="8839200" cy="4343400"/>
          </a:xfrm>
        </p:spPr>
        <p:txBody>
          <a:bodyPr/>
          <a:lstStyle/>
          <a:p>
            <a:pPr marL="0" indent="0">
              <a:buNone/>
            </a:pPr>
            <a:r>
              <a:rPr lang="en-US" dirty="0" smtClean="0"/>
              <a:t>□ The installation has been coordinated with the system owner, operations staff, support staff, and other affected organization.</a:t>
            </a:r>
          </a:p>
          <a:p>
            <a:pPr marL="0" indent="0">
              <a:buNone/>
            </a:pPr>
            <a:r>
              <a:rPr lang="en-US" dirty="0" smtClean="0"/>
              <a:t>□ All necessary modifications to the physical installation environment are complete</a:t>
            </a:r>
            <a:r>
              <a:rPr lang="en-US" dirty="0" smtClean="0"/>
              <a:t>.</a:t>
            </a:r>
          </a:p>
          <a:p>
            <a:pPr marL="0" indent="0">
              <a:buNone/>
            </a:pPr>
            <a:r>
              <a:rPr lang="en-US" dirty="0"/>
              <a:t>□ The hardware has been inventoried and tested.</a:t>
            </a:r>
          </a:p>
          <a:p>
            <a:pPr marL="0" indent="0">
              <a:buNone/>
            </a:pPr>
            <a:r>
              <a:rPr lang="en-US" dirty="0"/>
              <a:t>□ User training has been completed</a:t>
            </a:r>
            <a:r>
              <a:rPr lang="en-US" dirty="0" smtClean="0"/>
              <a:t>.</a:t>
            </a:r>
            <a:endParaRPr lang="en-US" dirty="0" smtClean="0"/>
          </a:p>
        </p:txBody>
      </p:sp>
    </p:spTree>
    <p:extLst>
      <p:ext uri="{BB962C8B-B14F-4D97-AF65-F5344CB8AC3E}">
        <p14:creationId xmlns:p14="http://schemas.microsoft.com/office/powerpoint/2010/main" val="551535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00"/>
            <a:ext cx="8839200" cy="762000"/>
          </a:xfrm>
        </p:spPr>
        <p:txBody>
          <a:bodyPr/>
          <a:lstStyle/>
          <a:p>
            <a:r>
              <a:rPr lang="en-US" dirty="0" smtClean="0"/>
              <a:t>Software Operational Readiness Checklist</a:t>
            </a:r>
            <a:endParaRPr lang="en-US" dirty="0"/>
          </a:p>
        </p:txBody>
      </p:sp>
      <p:sp>
        <p:nvSpPr>
          <p:cNvPr id="3" name="Content Placeholder 2"/>
          <p:cNvSpPr>
            <a:spLocks noGrp="1"/>
          </p:cNvSpPr>
          <p:nvPr>
            <p:ph idx="1"/>
          </p:nvPr>
        </p:nvSpPr>
        <p:spPr>
          <a:xfrm>
            <a:off x="152400" y="2057400"/>
            <a:ext cx="8839200" cy="4648200"/>
          </a:xfrm>
        </p:spPr>
        <p:txBody>
          <a:bodyPr/>
          <a:lstStyle/>
          <a:p>
            <a:pPr marL="0" indent="0">
              <a:buNone/>
            </a:pPr>
            <a:r>
              <a:rPr lang="en-US" dirty="0" smtClean="0"/>
              <a:t>□ </a:t>
            </a:r>
            <a:r>
              <a:rPr lang="en-US" dirty="0" smtClean="0"/>
              <a:t>Software has been installed on the hardware and acceptance testing has been successful repeated to your staff</a:t>
            </a:r>
            <a:r>
              <a:rPr lang="en-US" dirty="0" smtClean="0"/>
              <a:t>.</a:t>
            </a:r>
          </a:p>
          <a:p>
            <a:pPr marL="0" indent="0">
              <a:buNone/>
            </a:pPr>
            <a:r>
              <a:rPr lang="en-US" dirty="0"/>
              <a:t>□ A copy of installation tests has been placed in the project file.</a:t>
            </a:r>
          </a:p>
          <a:p>
            <a:pPr marL="0" indent="0">
              <a:buNone/>
            </a:pPr>
            <a:r>
              <a:rPr lang="en-US" dirty="0"/>
              <a:t>□ All acceptance tests have been coordinated with the system owner, users, operations staff, support staff, and other affected organizations.</a:t>
            </a:r>
          </a:p>
          <a:p>
            <a:pPr marL="0" indent="0">
              <a:buNone/>
            </a:pPr>
            <a:endParaRPr lang="en-US" dirty="0" smtClean="0"/>
          </a:p>
        </p:txBody>
      </p:sp>
    </p:spTree>
    <p:extLst>
      <p:ext uri="{BB962C8B-B14F-4D97-AF65-F5344CB8AC3E}">
        <p14:creationId xmlns:p14="http://schemas.microsoft.com/office/powerpoint/2010/main" val="3593150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763000" cy="609600"/>
          </a:xfrm>
        </p:spPr>
        <p:txBody>
          <a:bodyPr/>
          <a:lstStyle/>
          <a:p>
            <a:r>
              <a:rPr lang="en-US" dirty="0" smtClean="0"/>
              <a:t>Software Operational Readiness Checklist</a:t>
            </a:r>
            <a:endParaRPr lang="en-US" dirty="0"/>
          </a:p>
        </p:txBody>
      </p:sp>
      <p:sp>
        <p:nvSpPr>
          <p:cNvPr id="3" name="Content Placeholder 2"/>
          <p:cNvSpPr>
            <a:spLocks noGrp="1"/>
          </p:cNvSpPr>
          <p:nvPr>
            <p:ph idx="1"/>
          </p:nvPr>
        </p:nvSpPr>
        <p:spPr>
          <a:xfrm>
            <a:off x="152400" y="1981200"/>
            <a:ext cx="8763000" cy="4724400"/>
          </a:xfrm>
        </p:spPr>
        <p:txBody>
          <a:bodyPr/>
          <a:lstStyle/>
          <a:p>
            <a:pPr marL="0" indent="0">
              <a:buNone/>
            </a:pPr>
            <a:r>
              <a:rPr lang="en-US" dirty="0" smtClean="0"/>
              <a:t>□ The test environment and regression test baseline have been placed under configuration management.</a:t>
            </a:r>
          </a:p>
          <a:p>
            <a:pPr marL="0" indent="0">
              <a:buNone/>
            </a:pPr>
            <a:r>
              <a:rPr lang="en-US" dirty="0" smtClean="0"/>
              <a:t>□ All tests have been executed correctly</a:t>
            </a:r>
            <a:r>
              <a:rPr lang="en-US" dirty="0" smtClean="0"/>
              <a:t>.</a:t>
            </a:r>
          </a:p>
          <a:p>
            <a:pPr marL="0" indent="0">
              <a:buNone/>
            </a:pPr>
            <a:r>
              <a:rPr lang="en-US" dirty="0"/>
              <a:t>□ Any tests that failed have been documented, corrected, and retested.</a:t>
            </a:r>
          </a:p>
          <a:p>
            <a:pPr marL="0" indent="0">
              <a:buNone/>
            </a:pPr>
            <a:r>
              <a:rPr lang="en-US" dirty="0"/>
              <a:t>□ A copy of all acceptance test materials have been conducted and a physical configuration audit successfully completed.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3107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6096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152400" y="1828800"/>
            <a:ext cx="8839200" cy="4876800"/>
          </a:xfrm>
        </p:spPr>
        <p:txBody>
          <a:bodyPr/>
          <a:lstStyle/>
          <a:p>
            <a:r>
              <a:rPr lang="en-US" dirty="0" smtClean="0"/>
              <a:t>What is best practice?</a:t>
            </a:r>
          </a:p>
          <a:p>
            <a:r>
              <a:rPr lang="en-US" dirty="0" smtClean="0"/>
              <a:t>What are the roles of Capability Maturity Model (CMM) and Capability Maturity Model Integration (CMMi)?</a:t>
            </a:r>
          </a:p>
          <a:p>
            <a:r>
              <a:rPr lang="en-US" dirty="0" smtClean="0"/>
              <a:t>What is the role of requirements?</a:t>
            </a:r>
          </a:p>
          <a:p>
            <a:r>
              <a:rPr lang="en-US" dirty="0" smtClean="0"/>
              <a:t>How can you do budgeting and estimating?</a:t>
            </a:r>
          </a:p>
          <a:p>
            <a:r>
              <a:rPr lang="en-US" dirty="0" smtClean="0"/>
              <a:t>What is release management? </a:t>
            </a:r>
          </a:p>
          <a:p>
            <a:r>
              <a:rPr lang="en-US" dirty="0" smtClean="0"/>
              <a:t>What is Reuse, Rejuvenation and Resuscitation?</a:t>
            </a:r>
          </a:p>
          <a:p>
            <a:endParaRPr lang="en-US" dirty="0" smtClean="0"/>
          </a:p>
          <a:p>
            <a:endParaRPr lang="en-US" dirty="0" smtClean="0"/>
          </a:p>
          <a:p>
            <a:endParaRPr lang="en-US" dirty="0"/>
          </a:p>
        </p:txBody>
      </p:sp>
    </p:spTree>
    <p:extLst>
      <p:ext uri="{BB962C8B-B14F-4D97-AF65-F5344CB8AC3E}">
        <p14:creationId xmlns:p14="http://schemas.microsoft.com/office/powerpoint/2010/main" val="2563806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763000" cy="762000"/>
          </a:xfrm>
        </p:spPr>
        <p:txBody>
          <a:bodyPr/>
          <a:lstStyle/>
          <a:p>
            <a:r>
              <a:rPr lang="en-US" dirty="0" smtClean="0"/>
              <a:t>Software Operational Readiness Checklist</a:t>
            </a:r>
            <a:endParaRPr lang="en-US" dirty="0"/>
          </a:p>
        </p:txBody>
      </p:sp>
      <p:sp>
        <p:nvSpPr>
          <p:cNvPr id="3" name="Content Placeholder 2"/>
          <p:cNvSpPr>
            <a:spLocks noGrp="1"/>
          </p:cNvSpPr>
          <p:nvPr>
            <p:ph idx="1"/>
          </p:nvPr>
        </p:nvSpPr>
        <p:spPr>
          <a:xfrm>
            <a:off x="228600" y="2057400"/>
            <a:ext cx="8763000" cy="4648200"/>
          </a:xfrm>
        </p:spPr>
        <p:txBody>
          <a:bodyPr/>
          <a:lstStyle/>
          <a:p>
            <a:pPr marL="0" indent="0">
              <a:buNone/>
            </a:pPr>
            <a:r>
              <a:rPr lang="en-US" dirty="0" smtClean="0"/>
              <a:t>□ Complete operating documentation describing the release has been approved and delivered.</a:t>
            </a:r>
          </a:p>
          <a:p>
            <a:pPr marL="0" indent="0">
              <a:buNone/>
            </a:pPr>
            <a:r>
              <a:rPr lang="en-US" dirty="0" smtClean="0"/>
              <a:t>□ The software release has transitioned to full operational status and has been transferred to the life-cycle support staff for further maintenance actions. </a:t>
            </a:r>
            <a:endParaRPr lang="en-US" dirty="0" smtClean="0"/>
          </a:p>
          <a:p>
            <a:pPr marL="0" indent="0">
              <a:buNone/>
            </a:pPr>
            <a:r>
              <a:rPr lang="en-US" dirty="0"/>
              <a:t>□ All training and certification activities have been successfully completed.</a:t>
            </a:r>
          </a:p>
          <a:p>
            <a:pPr marL="0" indent="0">
              <a:buNone/>
            </a:pPr>
            <a:endParaRPr lang="en-US" dirty="0"/>
          </a:p>
        </p:txBody>
      </p:sp>
    </p:spTree>
    <p:extLst>
      <p:ext uri="{BB962C8B-B14F-4D97-AF65-F5344CB8AC3E}">
        <p14:creationId xmlns:p14="http://schemas.microsoft.com/office/powerpoint/2010/main" val="1256241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839200" cy="838200"/>
          </a:xfrm>
        </p:spPr>
        <p:txBody>
          <a:bodyPr/>
          <a:lstStyle/>
          <a:p>
            <a:r>
              <a:rPr lang="en-US" dirty="0" smtClean="0"/>
              <a:t>Software Operational Readiness Checklist</a:t>
            </a:r>
            <a:endParaRPr lang="en-US" dirty="0"/>
          </a:p>
        </p:txBody>
      </p:sp>
      <p:sp>
        <p:nvSpPr>
          <p:cNvPr id="3" name="Content Placeholder 2"/>
          <p:cNvSpPr>
            <a:spLocks noGrp="1"/>
          </p:cNvSpPr>
          <p:nvPr>
            <p:ph idx="1"/>
          </p:nvPr>
        </p:nvSpPr>
        <p:spPr>
          <a:xfrm>
            <a:off x="381000" y="2209800"/>
            <a:ext cx="8001000" cy="4495800"/>
          </a:xfrm>
        </p:spPr>
        <p:txBody>
          <a:bodyPr/>
          <a:lstStyle/>
          <a:p>
            <a:pPr marL="0" indent="0">
              <a:buNone/>
            </a:pPr>
            <a:r>
              <a:rPr lang="en-US" dirty="0" smtClean="0"/>
              <a:t>□ </a:t>
            </a:r>
            <a:r>
              <a:rPr lang="en-US" dirty="0" smtClean="0"/>
              <a:t>For major software systems involving multiple organization and interfaces with other systems, a formal announcement of transition and transfer has been made. </a:t>
            </a:r>
            <a:endParaRPr lang="en-US" dirty="0" smtClean="0"/>
          </a:p>
          <a:p>
            <a:pPr marL="0" indent="0">
              <a:buNone/>
            </a:pPr>
            <a:r>
              <a:rPr lang="en-US" dirty="0"/>
              <a:t>□ A list of open issues and planned enhancements has been provided to the maintenance staff.</a:t>
            </a:r>
          </a:p>
          <a:p>
            <a:pPr marL="0" indent="0">
              <a:buNone/>
            </a:pPr>
            <a:endParaRPr lang="en-US" dirty="0"/>
          </a:p>
        </p:txBody>
      </p:sp>
    </p:spTree>
    <p:extLst>
      <p:ext uri="{BB962C8B-B14F-4D97-AF65-F5344CB8AC3E}">
        <p14:creationId xmlns:p14="http://schemas.microsoft.com/office/powerpoint/2010/main" val="2456462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763000" cy="1066800"/>
          </a:xfrm>
        </p:spPr>
        <p:txBody>
          <a:bodyPr/>
          <a:lstStyle/>
          <a:p>
            <a:r>
              <a:rPr lang="en-US" dirty="0" smtClean="0"/>
              <a:t>Software Operational Readiness Checklist</a:t>
            </a:r>
            <a:endParaRPr lang="en-US" dirty="0"/>
          </a:p>
        </p:txBody>
      </p:sp>
      <p:sp>
        <p:nvSpPr>
          <p:cNvPr id="3" name="Content Placeholder 2"/>
          <p:cNvSpPr>
            <a:spLocks noGrp="1"/>
          </p:cNvSpPr>
          <p:nvPr>
            <p:ph idx="1"/>
          </p:nvPr>
        </p:nvSpPr>
        <p:spPr>
          <a:xfrm>
            <a:off x="152400" y="2438400"/>
            <a:ext cx="8763000" cy="4267200"/>
          </a:xfrm>
        </p:spPr>
        <p:txBody>
          <a:bodyPr/>
          <a:lstStyle/>
          <a:p>
            <a:pPr marL="0" indent="0">
              <a:buNone/>
            </a:pPr>
            <a:r>
              <a:rPr lang="en-US" dirty="0" smtClean="0"/>
              <a:t>□ </a:t>
            </a:r>
            <a:r>
              <a:rPr lang="en-US" dirty="0" smtClean="0"/>
              <a:t>Access rules have been modified to provide access to the maintenance staff and to remove the project team from access to the release. </a:t>
            </a:r>
            <a:endParaRPr lang="en-US" dirty="0" smtClean="0"/>
          </a:p>
          <a:p>
            <a:pPr marL="0" indent="0">
              <a:buNone/>
            </a:pPr>
            <a:r>
              <a:rPr lang="en-US" dirty="0"/>
              <a:t>□ Software, files and other support software have been placed in the production library and deleted from the test library, as appropriate.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23804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763000" cy="685800"/>
          </a:xfrm>
        </p:spPr>
        <p:txBody>
          <a:bodyPr/>
          <a:lstStyle/>
          <a:p>
            <a:r>
              <a:rPr lang="en-US" dirty="0" smtClean="0"/>
              <a:t>Software Operational Readiness Checklist</a:t>
            </a:r>
            <a:endParaRPr lang="en-US" dirty="0"/>
          </a:p>
        </p:txBody>
      </p:sp>
      <p:sp>
        <p:nvSpPr>
          <p:cNvPr id="3" name="Content Placeholder 2"/>
          <p:cNvSpPr>
            <a:spLocks noGrp="1"/>
          </p:cNvSpPr>
          <p:nvPr>
            <p:ph idx="1"/>
          </p:nvPr>
        </p:nvSpPr>
        <p:spPr>
          <a:xfrm>
            <a:off x="533400" y="2209800"/>
            <a:ext cx="8001000" cy="4267200"/>
          </a:xfrm>
        </p:spPr>
        <p:txBody>
          <a:bodyPr/>
          <a:lstStyle/>
          <a:p>
            <a:pPr marL="0" indent="0">
              <a:buNone/>
            </a:pPr>
            <a:r>
              <a:rPr lang="en-US" dirty="0"/>
              <a:t>□ All files, operating documents, and other pertinent records have been turned over to the maintenance staff. </a:t>
            </a:r>
          </a:p>
          <a:p>
            <a:pPr marL="0" indent="0">
              <a:buNone/>
            </a:pPr>
            <a:endParaRPr lang="en-US" dirty="0"/>
          </a:p>
        </p:txBody>
      </p:sp>
    </p:spTree>
    <p:extLst>
      <p:ext uri="{BB962C8B-B14F-4D97-AF65-F5344CB8AC3E}">
        <p14:creationId xmlns:p14="http://schemas.microsoft.com/office/powerpoint/2010/main" val="1752932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5.2.2 After Transition and Turnover</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During the first year of operations the maintenance shop tries to stabilize the product and the software environment that it will use to update it. </a:t>
            </a:r>
          </a:p>
          <a:p>
            <a:r>
              <a:rPr lang="en-US" dirty="0" smtClean="0"/>
              <a:t>Key differences between development and update environment and root cause are listed here:</a:t>
            </a:r>
            <a:endParaRPr lang="en-US" dirty="0"/>
          </a:p>
        </p:txBody>
      </p:sp>
    </p:spTree>
    <p:extLst>
      <p:ext uri="{BB962C8B-B14F-4D97-AF65-F5344CB8AC3E}">
        <p14:creationId xmlns:p14="http://schemas.microsoft.com/office/powerpoint/2010/main" val="3499416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763000" cy="685800"/>
          </a:xfrm>
        </p:spPr>
        <p:txBody>
          <a:bodyPr/>
          <a:lstStyle/>
          <a:p>
            <a:r>
              <a:rPr lang="en-US" dirty="0" smtClean="0"/>
              <a:t>Development versus Update Environment</a:t>
            </a:r>
            <a:endParaRPr lang="en-US" dirty="0"/>
          </a:p>
        </p:txBody>
      </p:sp>
      <p:sp>
        <p:nvSpPr>
          <p:cNvPr id="3" name="Content Placeholder 2"/>
          <p:cNvSpPr>
            <a:spLocks noGrp="1"/>
          </p:cNvSpPr>
          <p:nvPr>
            <p:ph idx="1"/>
          </p:nvPr>
        </p:nvSpPr>
        <p:spPr>
          <a:xfrm>
            <a:off x="152400" y="2057400"/>
            <a:ext cx="8763000" cy="4724400"/>
          </a:xfrm>
        </p:spPr>
        <p:txBody>
          <a:bodyPr/>
          <a:lstStyle/>
          <a:p>
            <a:pPr marL="514350" indent="-514350">
              <a:buFont typeface="+mj-lt"/>
              <a:buAutoNum type="arabicPeriod"/>
            </a:pPr>
            <a:r>
              <a:rPr lang="en-US" sz="2800" b="1" dirty="0"/>
              <a:t>Development Environment: </a:t>
            </a:r>
          </a:p>
          <a:p>
            <a:pPr marL="0" indent="0">
              <a:buNone/>
            </a:pPr>
            <a:r>
              <a:rPr lang="en-US" sz="2800" dirty="0"/>
              <a:t>Emphasis for use is placed on design and development tasks (coding, unit checkout, and test)</a:t>
            </a:r>
          </a:p>
          <a:p>
            <a:pPr lvl="1"/>
            <a:r>
              <a:rPr lang="en-US" b="1" dirty="0" smtClean="0"/>
              <a:t>Update Environment:</a:t>
            </a:r>
          </a:p>
          <a:p>
            <a:pPr marL="336550" lvl="1" indent="0">
              <a:buNone/>
            </a:pPr>
            <a:r>
              <a:rPr lang="en-US" dirty="0" smtClean="0"/>
              <a:t>Emphasis for a use is placed on execution, update, and performance enhancement</a:t>
            </a:r>
            <a:r>
              <a:rPr lang="en-US" dirty="0" smtClean="0"/>
              <a:t>.</a:t>
            </a:r>
          </a:p>
          <a:p>
            <a:pPr lvl="1"/>
            <a:r>
              <a:rPr lang="en-US" b="1" dirty="0"/>
              <a:t>Root Cause of Differences</a:t>
            </a:r>
          </a:p>
          <a:p>
            <a:pPr marL="336550" lvl="1" indent="0">
              <a:buNone/>
            </a:pPr>
            <a:r>
              <a:rPr lang="en-US" dirty="0"/>
              <a:t>Different work gets accomplished during two phases: development implements product and maintenance updates/refines it</a:t>
            </a:r>
          </a:p>
          <a:p>
            <a:pPr marL="336550" lvl="1" indent="0">
              <a:buNone/>
            </a:pPr>
            <a:endParaRPr lang="en-US" dirty="0" smtClean="0"/>
          </a:p>
          <a:p>
            <a:endParaRPr lang="en-US" dirty="0"/>
          </a:p>
        </p:txBody>
      </p:sp>
    </p:spTree>
    <p:extLst>
      <p:ext uri="{BB962C8B-B14F-4D97-AF65-F5344CB8AC3E}">
        <p14:creationId xmlns:p14="http://schemas.microsoft.com/office/powerpoint/2010/main" val="2664631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686800" cy="762000"/>
          </a:xfrm>
        </p:spPr>
        <p:txBody>
          <a:bodyPr/>
          <a:lstStyle/>
          <a:p>
            <a:r>
              <a:rPr lang="en-US" dirty="0" smtClean="0"/>
              <a:t>Development versus Update Environment</a:t>
            </a:r>
            <a:endParaRPr lang="en-US" dirty="0"/>
          </a:p>
        </p:txBody>
      </p:sp>
      <p:sp>
        <p:nvSpPr>
          <p:cNvPr id="3" name="Content Placeholder 2"/>
          <p:cNvSpPr>
            <a:spLocks noGrp="1"/>
          </p:cNvSpPr>
          <p:nvPr>
            <p:ph idx="1"/>
          </p:nvPr>
        </p:nvSpPr>
        <p:spPr>
          <a:xfrm>
            <a:off x="152400" y="2133600"/>
            <a:ext cx="8915400" cy="4572000"/>
          </a:xfrm>
        </p:spPr>
        <p:txBody>
          <a:bodyPr/>
          <a:lstStyle/>
          <a:p>
            <a:pPr marL="0" indent="0">
              <a:buNone/>
            </a:pPr>
            <a:r>
              <a:rPr lang="en-US" b="1" dirty="0" smtClean="0"/>
              <a:t>2. Development </a:t>
            </a:r>
            <a:r>
              <a:rPr lang="en-US" b="1" dirty="0" smtClean="0"/>
              <a:t>Environment:</a:t>
            </a:r>
            <a:endParaRPr lang="en-US" b="1" dirty="0"/>
          </a:p>
          <a:p>
            <a:pPr marL="0" indent="0">
              <a:buNone/>
            </a:pPr>
            <a:r>
              <a:rPr lang="en-US" dirty="0" smtClean="0"/>
              <a:t>Current operational platform (operating system, database managers, etc.)</a:t>
            </a:r>
            <a:endParaRPr lang="en-US" dirty="0"/>
          </a:p>
          <a:p>
            <a:pPr lvl="1"/>
            <a:r>
              <a:rPr lang="en-US" b="1" dirty="0" smtClean="0"/>
              <a:t>Update Environment:</a:t>
            </a:r>
          </a:p>
          <a:p>
            <a:pPr marL="336550" lvl="1" indent="0">
              <a:buNone/>
            </a:pPr>
            <a:r>
              <a:rPr lang="en-US" dirty="0" smtClean="0"/>
              <a:t>Current operational platform plus variants</a:t>
            </a:r>
            <a:r>
              <a:rPr lang="en-US" dirty="0" smtClean="0"/>
              <a:t>.</a:t>
            </a:r>
          </a:p>
          <a:p>
            <a:pPr lvl="1"/>
            <a:r>
              <a:rPr lang="en-US" b="1" dirty="0"/>
              <a:t>Root Cause of Differences:</a:t>
            </a:r>
          </a:p>
          <a:p>
            <a:pPr marL="336550" lvl="1" indent="0">
              <a:buNone/>
            </a:pPr>
            <a:r>
              <a:rPr lang="en-US" dirty="0"/>
              <a:t>Multiple platform configurations are maintained for different field sites (different versions of software etc.)</a:t>
            </a:r>
          </a:p>
          <a:p>
            <a:pPr lvl="1"/>
            <a:endParaRPr lang="en-US" dirty="0"/>
          </a:p>
        </p:txBody>
      </p:sp>
    </p:spTree>
    <p:extLst>
      <p:ext uri="{BB962C8B-B14F-4D97-AF65-F5344CB8AC3E}">
        <p14:creationId xmlns:p14="http://schemas.microsoft.com/office/powerpoint/2010/main" val="2088296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839200" cy="762000"/>
          </a:xfrm>
        </p:spPr>
        <p:txBody>
          <a:bodyPr/>
          <a:lstStyle/>
          <a:p>
            <a:r>
              <a:rPr lang="en-US" dirty="0" smtClean="0"/>
              <a:t>Development versus Update Environment</a:t>
            </a:r>
            <a:endParaRPr lang="en-US" dirty="0"/>
          </a:p>
        </p:txBody>
      </p:sp>
      <p:sp>
        <p:nvSpPr>
          <p:cNvPr id="3" name="Content Placeholder 2"/>
          <p:cNvSpPr>
            <a:spLocks noGrp="1"/>
          </p:cNvSpPr>
          <p:nvPr>
            <p:ph idx="1"/>
          </p:nvPr>
        </p:nvSpPr>
        <p:spPr>
          <a:xfrm>
            <a:off x="152400" y="2133600"/>
            <a:ext cx="8839200" cy="4572000"/>
          </a:xfrm>
        </p:spPr>
        <p:txBody>
          <a:bodyPr/>
          <a:lstStyle/>
          <a:p>
            <a:pPr marL="0" indent="0">
              <a:buNone/>
            </a:pPr>
            <a:r>
              <a:rPr lang="en-US" b="1" dirty="0" smtClean="0"/>
              <a:t>3.Development </a:t>
            </a:r>
            <a:r>
              <a:rPr lang="en-US" b="1" dirty="0" smtClean="0"/>
              <a:t>Environment:</a:t>
            </a:r>
            <a:endParaRPr lang="en-US" b="1" dirty="0"/>
          </a:p>
          <a:p>
            <a:pPr marL="0" indent="0">
              <a:buNone/>
            </a:pPr>
            <a:r>
              <a:rPr lang="en-US" dirty="0" smtClean="0"/>
              <a:t>Pseudo-operational equipment.</a:t>
            </a:r>
            <a:endParaRPr lang="en-US" dirty="0"/>
          </a:p>
          <a:p>
            <a:pPr lvl="1"/>
            <a:r>
              <a:rPr lang="en-US" b="1" dirty="0" smtClean="0"/>
              <a:t>Update Environment:</a:t>
            </a:r>
          </a:p>
          <a:p>
            <a:pPr marL="336550" lvl="1" indent="0">
              <a:buNone/>
            </a:pPr>
            <a:r>
              <a:rPr lang="en-US" dirty="0" smtClean="0"/>
              <a:t>Actual operational equipment</a:t>
            </a:r>
            <a:r>
              <a:rPr lang="en-US" dirty="0" smtClean="0"/>
              <a:t>.</a:t>
            </a:r>
          </a:p>
          <a:p>
            <a:pPr lvl="1"/>
            <a:r>
              <a:rPr lang="en-US" b="1" dirty="0"/>
              <a:t>Root Cause of Differences:</a:t>
            </a:r>
          </a:p>
          <a:p>
            <a:pPr marL="336550" lvl="1" indent="0">
              <a:buNone/>
            </a:pPr>
            <a:r>
              <a:rPr lang="en-US" dirty="0"/>
              <a:t>Operational equipment may not be available to developers because it is either being developed or needed in the field (limited availability).</a:t>
            </a:r>
          </a:p>
          <a:p>
            <a:pPr marL="336550" lvl="1" indent="0">
              <a:buNone/>
            </a:pPr>
            <a:endParaRPr lang="en-US" dirty="0" smtClean="0"/>
          </a:p>
          <a:p>
            <a:endParaRPr lang="en-US" dirty="0"/>
          </a:p>
        </p:txBody>
      </p:sp>
    </p:spTree>
    <p:extLst>
      <p:ext uri="{BB962C8B-B14F-4D97-AF65-F5344CB8AC3E}">
        <p14:creationId xmlns:p14="http://schemas.microsoft.com/office/powerpoint/2010/main" val="3033897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8763000" cy="762000"/>
          </a:xfrm>
        </p:spPr>
        <p:txBody>
          <a:bodyPr/>
          <a:lstStyle/>
          <a:p>
            <a:r>
              <a:rPr lang="en-US" dirty="0" smtClean="0"/>
              <a:t>Development versus Update Environment</a:t>
            </a:r>
            <a:endParaRPr lang="en-US" dirty="0"/>
          </a:p>
        </p:txBody>
      </p:sp>
      <p:sp>
        <p:nvSpPr>
          <p:cNvPr id="3" name="Content Placeholder 2"/>
          <p:cNvSpPr>
            <a:spLocks noGrp="1"/>
          </p:cNvSpPr>
          <p:nvPr>
            <p:ph idx="1"/>
          </p:nvPr>
        </p:nvSpPr>
        <p:spPr>
          <a:xfrm>
            <a:off x="228600" y="2133600"/>
            <a:ext cx="8763000" cy="4572000"/>
          </a:xfrm>
        </p:spPr>
        <p:txBody>
          <a:bodyPr/>
          <a:lstStyle/>
          <a:p>
            <a:pPr marL="0" indent="0">
              <a:buNone/>
            </a:pPr>
            <a:r>
              <a:rPr lang="en-US" b="1" dirty="0" smtClean="0"/>
              <a:t>4. Development </a:t>
            </a:r>
            <a:r>
              <a:rPr lang="en-US" b="1" dirty="0" smtClean="0"/>
              <a:t>Environment:</a:t>
            </a:r>
            <a:endParaRPr lang="en-US" b="1" dirty="0"/>
          </a:p>
          <a:p>
            <a:pPr marL="0" indent="0">
              <a:buNone/>
            </a:pPr>
            <a:r>
              <a:rPr lang="en-US" dirty="0" smtClean="0"/>
              <a:t>Rich and capable development toolset.</a:t>
            </a:r>
            <a:endParaRPr lang="en-US" dirty="0"/>
          </a:p>
          <a:p>
            <a:pPr lvl="1"/>
            <a:r>
              <a:rPr lang="en-US" b="1" dirty="0" smtClean="0"/>
              <a:t>Update Environment:</a:t>
            </a:r>
          </a:p>
          <a:p>
            <a:pPr marL="336550" lvl="1" indent="0">
              <a:buNone/>
            </a:pPr>
            <a:r>
              <a:rPr lang="en-US" dirty="0" smtClean="0"/>
              <a:t>Not so rich and capable toolset</a:t>
            </a:r>
            <a:r>
              <a:rPr lang="en-US" dirty="0" smtClean="0"/>
              <a:t>.</a:t>
            </a:r>
          </a:p>
          <a:p>
            <a:pPr lvl="1"/>
            <a:r>
              <a:rPr lang="en-US" b="1" dirty="0"/>
              <a:t>Root Cause of Differences:</a:t>
            </a:r>
          </a:p>
          <a:p>
            <a:pPr marL="336550" lvl="1" indent="0">
              <a:buNone/>
            </a:pPr>
            <a:r>
              <a:rPr lang="en-US" dirty="0"/>
              <a:t>Tools used during development may be either expensive or proprietary. In addition, tools needed differ between phases because work done differs.</a:t>
            </a:r>
          </a:p>
          <a:p>
            <a:pPr marL="336550" lvl="1" indent="0">
              <a:buNone/>
            </a:pPr>
            <a:endParaRPr lang="en-US" dirty="0" smtClean="0"/>
          </a:p>
          <a:p>
            <a:endParaRPr lang="en-US" dirty="0"/>
          </a:p>
        </p:txBody>
      </p:sp>
    </p:spTree>
    <p:extLst>
      <p:ext uri="{BB962C8B-B14F-4D97-AF65-F5344CB8AC3E}">
        <p14:creationId xmlns:p14="http://schemas.microsoft.com/office/powerpoint/2010/main" val="2381357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8686800" cy="838200"/>
          </a:xfrm>
        </p:spPr>
        <p:txBody>
          <a:bodyPr/>
          <a:lstStyle/>
          <a:p>
            <a:r>
              <a:rPr lang="en-US" dirty="0" smtClean="0"/>
              <a:t>Development versus Update Environment</a:t>
            </a:r>
            <a:endParaRPr lang="en-US" dirty="0"/>
          </a:p>
        </p:txBody>
      </p:sp>
      <p:sp>
        <p:nvSpPr>
          <p:cNvPr id="3" name="Content Placeholder 2"/>
          <p:cNvSpPr>
            <a:spLocks noGrp="1"/>
          </p:cNvSpPr>
          <p:nvPr>
            <p:ph idx="1"/>
          </p:nvPr>
        </p:nvSpPr>
        <p:spPr>
          <a:xfrm>
            <a:off x="228600" y="2209800"/>
            <a:ext cx="8686800" cy="4495800"/>
          </a:xfrm>
        </p:spPr>
        <p:txBody>
          <a:bodyPr/>
          <a:lstStyle/>
          <a:p>
            <a:pPr marL="0" indent="0">
              <a:buNone/>
            </a:pPr>
            <a:r>
              <a:rPr lang="en-US" b="1" dirty="0" smtClean="0"/>
              <a:t>5. Development </a:t>
            </a:r>
            <a:r>
              <a:rPr lang="en-US" b="1" dirty="0" smtClean="0"/>
              <a:t>Environment:</a:t>
            </a:r>
            <a:endParaRPr lang="en-US" b="1" dirty="0"/>
          </a:p>
          <a:p>
            <a:pPr marL="0" indent="0">
              <a:buNone/>
            </a:pPr>
            <a:r>
              <a:rPr lang="en-US" dirty="0" smtClean="0"/>
              <a:t>User representatives.</a:t>
            </a:r>
            <a:endParaRPr lang="en-US" dirty="0"/>
          </a:p>
          <a:p>
            <a:pPr lvl="1"/>
            <a:r>
              <a:rPr lang="en-US" b="1" dirty="0" smtClean="0"/>
              <a:t>Update Environment:</a:t>
            </a:r>
          </a:p>
          <a:p>
            <a:pPr marL="336550" lvl="1" indent="0">
              <a:buNone/>
            </a:pPr>
            <a:r>
              <a:rPr lang="en-US" dirty="0" smtClean="0"/>
              <a:t>Actual users.</a:t>
            </a:r>
          </a:p>
          <a:p>
            <a:pPr lvl="1"/>
            <a:r>
              <a:rPr lang="en-US" b="1" dirty="0"/>
              <a:t>Root Cause of Differences:</a:t>
            </a:r>
          </a:p>
          <a:p>
            <a:pPr marL="336550" lvl="1" indent="0">
              <a:buNone/>
            </a:pPr>
            <a:r>
              <a:rPr lang="en-US" dirty="0"/>
              <a:t>Timing and availability may be such that users are not available during development.</a:t>
            </a:r>
          </a:p>
          <a:p>
            <a:pPr marL="0" indent="0">
              <a:buNone/>
            </a:pPr>
            <a:endParaRPr lang="en-US" dirty="0"/>
          </a:p>
        </p:txBody>
      </p:sp>
    </p:spTree>
    <p:extLst>
      <p:ext uri="{BB962C8B-B14F-4D97-AF65-F5344CB8AC3E}">
        <p14:creationId xmlns:p14="http://schemas.microsoft.com/office/powerpoint/2010/main" val="392709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838200" y="2514600"/>
            <a:ext cx="7543800" cy="3733800"/>
          </a:xfrm>
        </p:spPr>
        <p:txBody>
          <a:bodyPr/>
          <a:lstStyle/>
          <a:p>
            <a:r>
              <a:rPr lang="en-US" dirty="0" smtClean="0"/>
              <a:t>What Event/Request Management KPA? </a:t>
            </a:r>
          </a:p>
          <a:p>
            <a:r>
              <a:rPr lang="en-US" dirty="0" smtClean="0"/>
              <a:t>What Management Planning?</a:t>
            </a:r>
          </a:p>
          <a:p>
            <a:r>
              <a:rPr lang="en-US" dirty="0" smtClean="0"/>
              <a:t>What is Monitoring and Control?</a:t>
            </a:r>
          </a:p>
          <a:p>
            <a:r>
              <a:rPr lang="en-US" dirty="0" smtClean="0"/>
              <a:t>What is SLA and Supplier Agreement Management?      (</a:t>
            </a:r>
            <a:r>
              <a:rPr lang="en-US" dirty="0"/>
              <a:t>SMM)</a:t>
            </a:r>
          </a:p>
        </p:txBody>
      </p:sp>
    </p:spTree>
    <p:extLst>
      <p:ext uri="{BB962C8B-B14F-4D97-AF65-F5344CB8AC3E}">
        <p14:creationId xmlns:p14="http://schemas.microsoft.com/office/powerpoint/2010/main" val="3668726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686800" cy="762000"/>
          </a:xfrm>
        </p:spPr>
        <p:txBody>
          <a:bodyPr/>
          <a:lstStyle/>
          <a:p>
            <a:r>
              <a:rPr lang="en-US" dirty="0" smtClean="0"/>
              <a:t>Development versus Update Environment</a:t>
            </a:r>
            <a:endParaRPr lang="en-US" dirty="0"/>
          </a:p>
        </p:txBody>
      </p:sp>
      <p:sp>
        <p:nvSpPr>
          <p:cNvPr id="3" name="Content Placeholder 2"/>
          <p:cNvSpPr>
            <a:spLocks noGrp="1"/>
          </p:cNvSpPr>
          <p:nvPr>
            <p:ph idx="1"/>
          </p:nvPr>
        </p:nvSpPr>
        <p:spPr>
          <a:xfrm>
            <a:off x="152400" y="2133600"/>
            <a:ext cx="8686800" cy="4419600"/>
          </a:xfrm>
        </p:spPr>
        <p:txBody>
          <a:bodyPr/>
          <a:lstStyle/>
          <a:p>
            <a:pPr marL="0" indent="0">
              <a:buNone/>
            </a:pPr>
            <a:r>
              <a:rPr lang="en-US" b="1" dirty="0" smtClean="0"/>
              <a:t>6. Development </a:t>
            </a:r>
            <a:r>
              <a:rPr lang="en-US" b="1" dirty="0" smtClean="0"/>
              <a:t>Environment:</a:t>
            </a:r>
            <a:endParaRPr lang="en-US" b="1" dirty="0"/>
          </a:p>
          <a:p>
            <a:pPr marL="0" indent="0">
              <a:buNone/>
            </a:pPr>
            <a:r>
              <a:rPr lang="en-US" dirty="0" smtClean="0"/>
              <a:t>Field support requirement.</a:t>
            </a:r>
            <a:endParaRPr lang="en-US" dirty="0"/>
          </a:p>
          <a:p>
            <a:pPr lvl="1"/>
            <a:r>
              <a:rPr lang="en-US" b="1" dirty="0" smtClean="0"/>
              <a:t>Update Environment:</a:t>
            </a:r>
          </a:p>
          <a:p>
            <a:pPr marL="336550" lvl="1" indent="0">
              <a:buNone/>
            </a:pPr>
            <a:r>
              <a:rPr lang="en-US" dirty="0" smtClean="0"/>
              <a:t>Not applicable</a:t>
            </a:r>
            <a:r>
              <a:rPr lang="en-US" dirty="0" smtClean="0"/>
              <a:t>.</a:t>
            </a:r>
          </a:p>
          <a:p>
            <a:pPr lvl="1"/>
            <a:r>
              <a:rPr lang="en-US" b="1" dirty="0"/>
              <a:t>Root Cause of Differences:</a:t>
            </a:r>
          </a:p>
          <a:p>
            <a:pPr marL="336550" lvl="1" indent="0">
              <a:buNone/>
            </a:pPr>
            <a:r>
              <a:rPr lang="en-US" dirty="0"/>
              <a:t>May have to go to field sites in order to make repairs and install updates because users do not have this ability</a:t>
            </a:r>
            <a:r>
              <a:rPr lang="en-US" dirty="0" smtClean="0"/>
              <a:t>.</a:t>
            </a:r>
            <a:endParaRPr lang="en-US" dirty="0" smtClean="0"/>
          </a:p>
          <a:p>
            <a:pPr marL="336550" lvl="1" indent="0">
              <a:buNone/>
            </a:pPr>
            <a:endParaRPr lang="en-US" dirty="0" smtClean="0"/>
          </a:p>
          <a:p>
            <a:endParaRPr lang="en-US" dirty="0"/>
          </a:p>
        </p:txBody>
      </p:sp>
    </p:spTree>
    <p:extLst>
      <p:ext uri="{BB962C8B-B14F-4D97-AF65-F5344CB8AC3E}">
        <p14:creationId xmlns:p14="http://schemas.microsoft.com/office/powerpoint/2010/main" val="4026111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8686800" cy="838200"/>
          </a:xfrm>
        </p:spPr>
        <p:txBody>
          <a:bodyPr/>
          <a:lstStyle/>
          <a:p>
            <a:r>
              <a:rPr lang="en-US" dirty="0" smtClean="0"/>
              <a:t>Development versus Update Environment</a:t>
            </a:r>
            <a:endParaRPr lang="en-US" dirty="0"/>
          </a:p>
        </p:txBody>
      </p:sp>
      <p:sp>
        <p:nvSpPr>
          <p:cNvPr id="3" name="Content Placeholder 2"/>
          <p:cNvSpPr>
            <a:spLocks noGrp="1"/>
          </p:cNvSpPr>
          <p:nvPr>
            <p:ph idx="1"/>
          </p:nvPr>
        </p:nvSpPr>
        <p:spPr>
          <a:xfrm>
            <a:off x="228600" y="2209800"/>
            <a:ext cx="8686800" cy="4343400"/>
          </a:xfrm>
        </p:spPr>
        <p:txBody>
          <a:bodyPr/>
          <a:lstStyle/>
          <a:p>
            <a:pPr marL="0" indent="0">
              <a:buNone/>
            </a:pPr>
            <a:r>
              <a:rPr lang="en-US" b="1" dirty="0" smtClean="0"/>
              <a:t>7. Development </a:t>
            </a:r>
            <a:r>
              <a:rPr lang="en-US" b="1" dirty="0" smtClean="0"/>
              <a:t>Environment:</a:t>
            </a:r>
            <a:endParaRPr lang="en-US" b="1" dirty="0"/>
          </a:p>
          <a:p>
            <a:pPr marL="0" indent="0">
              <a:buNone/>
            </a:pPr>
            <a:r>
              <a:rPr lang="en-US" dirty="0" smtClean="0"/>
              <a:t>Self-contained configuration.</a:t>
            </a:r>
            <a:endParaRPr lang="en-US" dirty="0"/>
          </a:p>
          <a:p>
            <a:pPr lvl="1"/>
            <a:r>
              <a:rPr lang="en-US" b="1" dirty="0" smtClean="0"/>
              <a:t>Update Environment:</a:t>
            </a:r>
          </a:p>
          <a:p>
            <a:pPr marL="336550" lvl="1" indent="0">
              <a:buNone/>
            </a:pPr>
            <a:r>
              <a:rPr lang="en-US" dirty="0" smtClean="0"/>
              <a:t>Links to sites worldwide if permissible (security may constrain this option</a:t>
            </a:r>
            <a:r>
              <a:rPr lang="en-US" dirty="0" smtClean="0"/>
              <a:t>).</a:t>
            </a:r>
          </a:p>
          <a:p>
            <a:pPr lvl="1"/>
            <a:r>
              <a:rPr lang="en-US" b="1" dirty="0"/>
              <a:t>Root Cause of Differences:</a:t>
            </a:r>
          </a:p>
          <a:p>
            <a:pPr marL="336550" lvl="1" indent="0">
              <a:buNone/>
            </a:pPr>
            <a:r>
              <a:rPr lang="en-US" dirty="0"/>
              <a:t>Need to download operational configurations automatically and install them in the field</a:t>
            </a:r>
            <a:r>
              <a:rPr lang="en-US" dirty="0" smtClean="0"/>
              <a:t>.</a:t>
            </a:r>
            <a:endParaRPr lang="en-US" dirty="0" smtClean="0"/>
          </a:p>
          <a:p>
            <a:pPr marL="336550" lvl="1" indent="0">
              <a:buNone/>
            </a:pPr>
            <a:endParaRPr lang="en-US" dirty="0" smtClean="0"/>
          </a:p>
          <a:p>
            <a:endParaRPr lang="en-US" dirty="0"/>
          </a:p>
        </p:txBody>
      </p:sp>
    </p:spTree>
    <p:extLst>
      <p:ext uri="{BB962C8B-B14F-4D97-AF65-F5344CB8AC3E}">
        <p14:creationId xmlns:p14="http://schemas.microsoft.com/office/powerpoint/2010/main" val="1046933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686800" cy="990600"/>
          </a:xfrm>
        </p:spPr>
        <p:txBody>
          <a:bodyPr/>
          <a:lstStyle/>
          <a:p>
            <a:r>
              <a:rPr lang="en-US" dirty="0" smtClean="0"/>
              <a:t>Development versus Update Environment</a:t>
            </a:r>
            <a:endParaRPr lang="en-US" dirty="0"/>
          </a:p>
        </p:txBody>
      </p:sp>
      <p:sp>
        <p:nvSpPr>
          <p:cNvPr id="3" name="Content Placeholder 2"/>
          <p:cNvSpPr>
            <a:spLocks noGrp="1"/>
          </p:cNvSpPr>
          <p:nvPr>
            <p:ph idx="1"/>
          </p:nvPr>
        </p:nvSpPr>
        <p:spPr>
          <a:xfrm>
            <a:off x="152400" y="2209800"/>
            <a:ext cx="8839200" cy="4419600"/>
          </a:xfrm>
        </p:spPr>
        <p:txBody>
          <a:bodyPr/>
          <a:lstStyle/>
          <a:p>
            <a:pPr marL="0" indent="0">
              <a:buNone/>
            </a:pPr>
            <a:r>
              <a:rPr lang="en-US" b="1" dirty="0" smtClean="0"/>
              <a:t>8. Development </a:t>
            </a:r>
            <a:r>
              <a:rPr lang="en-US" b="1" dirty="0" smtClean="0"/>
              <a:t>Environment:</a:t>
            </a:r>
            <a:endParaRPr lang="en-US" b="1" dirty="0"/>
          </a:p>
          <a:p>
            <a:pPr marL="0" indent="0">
              <a:buNone/>
            </a:pPr>
            <a:r>
              <a:rPr lang="en-US" dirty="0" smtClean="0"/>
              <a:t>Highly available for development and testing.</a:t>
            </a:r>
            <a:endParaRPr lang="en-US" dirty="0"/>
          </a:p>
          <a:p>
            <a:pPr lvl="1"/>
            <a:r>
              <a:rPr lang="en-US" b="1" dirty="0" smtClean="0"/>
              <a:t>Update Environment:</a:t>
            </a:r>
          </a:p>
          <a:p>
            <a:pPr marL="336550" lvl="1" indent="0">
              <a:buNone/>
            </a:pPr>
            <a:r>
              <a:rPr lang="en-US" dirty="0" smtClean="0"/>
              <a:t>Limited availability during operations</a:t>
            </a:r>
            <a:r>
              <a:rPr lang="en-US" dirty="0" smtClean="0"/>
              <a:t>.</a:t>
            </a:r>
          </a:p>
          <a:p>
            <a:pPr lvl="1"/>
            <a:r>
              <a:rPr lang="en-US" b="1" dirty="0"/>
              <a:t>Root Cause of Differences:</a:t>
            </a:r>
          </a:p>
          <a:p>
            <a:pPr marL="336550" lvl="1" indent="0">
              <a:buNone/>
            </a:pPr>
            <a:r>
              <a:rPr lang="en-US" dirty="0"/>
              <a:t>Due to operational and user demands for </a:t>
            </a:r>
            <a:r>
              <a:rPr lang="en-US" dirty="0" smtClean="0"/>
              <a:t>raining</a:t>
            </a:r>
            <a:r>
              <a:rPr lang="en-US" dirty="0"/>
              <a:t>, the update environment may have limited availability during prime shifts for </a:t>
            </a:r>
            <a:r>
              <a:rPr lang="en-US" dirty="0" smtClean="0"/>
              <a:t>checkout and </a:t>
            </a:r>
            <a:r>
              <a:rPr lang="en-US" dirty="0"/>
              <a:t>testing.</a:t>
            </a:r>
          </a:p>
          <a:p>
            <a:pPr marL="336550" lvl="1" indent="0">
              <a:buNone/>
            </a:pPr>
            <a:endParaRPr lang="en-US" dirty="0" smtClean="0"/>
          </a:p>
          <a:p>
            <a:pPr marL="336550" lvl="1" indent="0">
              <a:buNone/>
            </a:pPr>
            <a:endParaRPr lang="en-US" dirty="0" smtClean="0"/>
          </a:p>
          <a:p>
            <a:endParaRPr lang="en-US" dirty="0"/>
          </a:p>
        </p:txBody>
      </p:sp>
    </p:spTree>
    <p:extLst>
      <p:ext uri="{BB962C8B-B14F-4D97-AF65-F5344CB8AC3E}">
        <p14:creationId xmlns:p14="http://schemas.microsoft.com/office/powerpoint/2010/main" val="2614814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5.2.2 After Transition and Turnover</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Release cycles during software maintenance are frequently tied to business cycles (i.e., annual or biannual).</a:t>
            </a:r>
            <a:endParaRPr lang="en-US" dirty="0"/>
          </a:p>
        </p:txBody>
      </p:sp>
    </p:spTree>
    <p:extLst>
      <p:ext uri="{BB962C8B-B14F-4D97-AF65-F5344CB8AC3E}">
        <p14:creationId xmlns:p14="http://schemas.microsoft.com/office/powerpoint/2010/main" val="3171627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143000"/>
          </a:xfrm>
        </p:spPr>
        <p:txBody>
          <a:bodyPr/>
          <a:lstStyle/>
          <a:p>
            <a:r>
              <a:rPr lang="en-US" dirty="0" smtClean="0"/>
              <a:t>5.3 What Happens When a System Does Not Transition</a:t>
            </a:r>
            <a:endParaRPr lang="en-US" dirty="0"/>
          </a:p>
        </p:txBody>
      </p:sp>
      <p:sp>
        <p:nvSpPr>
          <p:cNvPr id="3" name="Content Placeholder 2"/>
          <p:cNvSpPr>
            <a:spLocks noGrp="1"/>
          </p:cNvSpPr>
          <p:nvPr>
            <p:ph idx="1"/>
          </p:nvPr>
        </p:nvSpPr>
        <p:spPr>
          <a:xfrm>
            <a:off x="685800" y="2514600"/>
            <a:ext cx="7772400" cy="4191000"/>
          </a:xfrm>
        </p:spPr>
        <p:txBody>
          <a:bodyPr/>
          <a:lstStyle/>
          <a:p>
            <a:r>
              <a:rPr lang="en-US" dirty="0" smtClean="0"/>
              <a:t>Those who develop the software have to maintain it, they often do a better job during development.</a:t>
            </a:r>
          </a:p>
          <a:p>
            <a:r>
              <a:rPr lang="en-US" dirty="0" smtClean="0"/>
              <a:t>The total life-cycle cost will be less if it is maintained by the same development group.</a:t>
            </a:r>
          </a:p>
          <a:p>
            <a:r>
              <a:rPr lang="en-US" dirty="0" smtClean="0"/>
              <a:t>There are many reasons for transition to a third party.</a:t>
            </a:r>
          </a:p>
          <a:p>
            <a:endParaRPr lang="en-US" dirty="0" smtClean="0"/>
          </a:p>
          <a:p>
            <a:endParaRPr lang="en-US" dirty="0"/>
          </a:p>
        </p:txBody>
      </p:sp>
    </p:spTree>
    <p:extLst>
      <p:ext uri="{BB962C8B-B14F-4D97-AF65-F5344CB8AC3E}">
        <p14:creationId xmlns:p14="http://schemas.microsoft.com/office/powerpoint/2010/main" val="978886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143000"/>
          </a:xfrm>
        </p:spPr>
        <p:txBody>
          <a:bodyPr/>
          <a:lstStyle/>
          <a:p>
            <a:r>
              <a:rPr lang="en-US" dirty="0" smtClean="0"/>
              <a:t>5.3 What Happens When a System Does Not Transition</a:t>
            </a:r>
            <a:endParaRPr lang="en-US" dirty="0"/>
          </a:p>
        </p:txBody>
      </p:sp>
      <p:sp>
        <p:nvSpPr>
          <p:cNvPr id="3" name="Content Placeholder 2"/>
          <p:cNvSpPr>
            <a:spLocks noGrp="1"/>
          </p:cNvSpPr>
          <p:nvPr>
            <p:ph idx="1"/>
          </p:nvPr>
        </p:nvSpPr>
        <p:spPr>
          <a:xfrm>
            <a:off x="457200" y="2514600"/>
            <a:ext cx="8153400" cy="4114800"/>
          </a:xfrm>
        </p:spPr>
        <p:txBody>
          <a:bodyPr/>
          <a:lstStyle/>
          <a:p>
            <a:r>
              <a:rPr lang="en-US" dirty="0" smtClean="0"/>
              <a:t>Do not have staff available to work both development and maintenance tasks.</a:t>
            </a:r>
          </a:p>
          <a:p>
            <a:r>
              <a:rPr lang="en-US" dirty="0" smtClean="0"/>
              <a:t>The software maintenance work is outsourced because rates are cheaper due mainly to lower burden rates.</a:t>
            </a:r>
          </a:p>
          <a:p>
            <a:r>
              <a:rPr lang="en-US" dirty="0" smtClean="0"/>
              <a:t>Wages in China, India, and other countries compete for maintenance businesses.</a:t>
            </a:r>
          </a:p>
          <a:p>
            <a:endParaRPr lang="en-US" dirty="0" smtClean="0"/>
          </a:p>
          <a:p>
            <a:endParaRPr lang="en-US" dirty="0"/>
          </a:p>
        </p:txBody>
      </p:sp>
    </p:spTree>
    <p:extLst>
      <p:ext uri="{BB962C8B-B14F-4D97-AF65-F5344CB8AC3E}">
        <p14:creationId xmlns:p14="http://schemas.microsoft.com/office/powerpoint/2010/main" val="459371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When To Replace Rather </a:t>
            </a:r>
            <a:r>
              <a:rPr lang="en-US" dirty="0" smtClean="0"/>
              <a:t>Than Repair</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The cost of maintaining obsolete equipment and platforms may be so high that replacement is the only option. </a:t>
            </a:r>
          </a:p>
          <a:p>
            <a:r>
              <a:rPr lang="en-US" dirty="0" smtClean="0"/>
              <a:t>Replacing hardware may force replacing software. </a:t>
            </a:r>
          </a:p>
          <a:p>
            <a:r>
              <a:rPr lang="en-US" dirty="0" smtClean="0"/>
              <a:t>Windows Xp, Windows Vista etc.</a:t>
            </a:r>
            <a:endParaRPr lang="en-US" dirty="0"/>
          </a:p>
        </p:txBody>
      </p:sp>
    </p:spTree>
    <p:extLst>
      <p:ext uri="{BB962C8B-B14F-4D97-AF65-F5344CB8AC3E}">
        <p14:creationId xmlns:p14="http://schemas.microsoft.com/office/powerpoint/2010/main" val="2743908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When To Replace Rather Than Repair</a:t>
            </a:r>
            <a:endParaRPr lang="en-US" dirty="0"/>
          </a:p>
        </p:txBody>
      </p:sp>
      <p:sp>
        <p:nvSpPr>
          <p:cNvPr id="3" name="Content Placeholder 2"/>
          <p:cNvSpPr>
            <a:spLocks noGrp="1"/>
          </p:cNvSpPr>
          <p:nvPr>
            <p:ph idx="1"/>
          </p:nvPr>
        </p:nvSpPr>
        <p:spPr>
          <a:xfrm>
            <a:off x="685800" y="2667000"/>
            <a:ext cx="7772400" cy="4114800"/>
          </a:xfrm>
        </p:spPr>
        <p:txBody>
          <a:bodyPr/>
          <a:lstStyle/>
          <a:p>
            <a:r>
              <a:rPr lang="en-US" dirty="0" smtClean="0"/>
              <a:t>Retiring software under any circumstance is hard because people are averse to getting rid of anything that they are comfortable with and that works.</a:t>
            </a:r>
          </a:p>
          <a:p>
            <a:r>
              <a:rPr lang="en-US" dirty="0" smtClean="0"/>
              <a:t>Replacing hardware and software replacements can be viewed as opportunities rather than challenges.</a:t>
            </a:r>
          </a:p>
        </p:txBody>
      </p:sp>
    </p:spTree>
    <p:extLst>
      <p:ext uri="{BB962C8B-B14F-4D97-AF65-F5344CB8AC3E}">
        <p14:creationId xmlns:p14="http://schemas.microsoft.com/office/powerpoint/2010/main" val="3534967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447800"/>
            <a:ext cx="7467600" cy="5203798"/>
          </a:xfrm>
          <a:prstGeom prst="rect">
            <a:avLst/>
          </a:prstGeom>
        </p:spPr>
      </p:pic>
    </p:spTree>
    <p:extLst>
      <p:ext uri="{BB962C8B-B14F-4D97-AF65-F5344CB8AC3E}">
        <p14:creationId xmlns:p14="http://schemas.microsoft.com/office/powerpoint/2010/main" val="3839183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295400"/>
            <a:ext cx="8077200" cy="5410200"/>
          </a:xfrm>
          <a:prstGeom prst="rect">
            <a:avLst/>
          </a:prstGeom>
        </p:spPr>
      </p:pic>
    </p:spTree>
    <p:extLst>
      <p:ext uri="{BB962C8B-B14F-4D97-AF65-F5344CB8AC3E}">
        <p14:creationId xmlns:p14="http://schemas.microsoft.com/office/powerpoint/2010/main" val="344601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838200" y="2362200"/>
            <a:ext cx="7543800" cy="4267200"/>
          </a:xfrm>
        </p:spPr>
        <p:txBody>
          <a:bodyPr/>
          <a:lstStyle/>
          <a:p>
            <a:r>
              <a:rPr lang="en-US" dirty="0"/>
              <a:t>What is Predelivery and Transition services?</a:t>
            </a:r>
          </a:p>
          <a:p>
            <a:r>
              <a:rPr lang="en-US" dirty="0"/>
              <a:t>What is </a:t>
            </a:r>
            <a:r>
              <a:rPr lang="en-US" dirty="0" smtClean="0"/>
              <a:t>Operational </a:t>
            </a:r>
            <a:r>
              <a:rPr lang="en-US" dirty="0"/>
              <a:t>support services?</a:t>
            </a:r>
          </a:p>
          <a:p>
            <a:r>
              <a:rPr lang="en-US" dirty="0"/>
              <a:t>What are the </a:t>
            </a:r>
            <a:r>
              <a:rPr lang="en-US" dirty="0" smtClean="0"/>
              <a:t>Evolution </a:t>
            </a:r>
            <a:r>
              <a:rPr lang="en-US" dirty="0"/>
              <a:t>and correction services?</a:t>
            </a:r>
          </a:p>
          <a:p>
            <a:r>
              <a:rPr lang="en-US" dirty="0"/>
              <a:t>What is </a:t>
            </a:r>
            <a:r>
              <a:rPr lang="en-US" dirty="0" smtClean="0"/>
              <a:t>Verification </a:t>
            </a:r>
            <a:r>
              <a:rPr lang="en-US" dirty="0"/>
              <a:t>and a </a:t>
            </a:r>
            <a:r>
              <a:rPr lang="en-US" dirty="0" smtClean="0"/>
              <a:t>Validation</a:t>
            </a:r>
            <a:r>
              <a:rPr lang="en-US" dirty="0"/>
              <a:t>? </a:t>
            </a:r>
            <a:r>
              <a:rPr lang="en-US" dirty="0" smtClean="0"/>
              <a:t>                             (SMM)</a:t>
            </a:r>
            <a:endParaRPr lang="en-US" dirty="0"/>
          </a:p>
        </p:txBody>
      </p:sp>
    </p:spTree>
    <p:extLst>
      <p:ext uri="{BB962C8B-B14F-4D97-AF65-F5344CB8AC3E}">
        <p14:creationId xmlns:p14="http://schemas.microsoft.com/office/powerpoint/2010/main" val="23783643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Event/Request </a:t>
            </a:r>
            <a:r>
              <a:rPr lang="en-US" dirty="0"/>
              <a:t>Management Domain</a:t>
            </a:r>
          </a:p>
        </p:txBody>
      </p:sp>
      <p:sp>
        <p:nvSpPr>
          <p:cNvPr id="3" name="Content Placeholder 2"/>
          <p:cNvSpPr>
            <a:spLocks noGrp="1"/>
          </p:cNvSpPr>
          <p:nvPr>
            <p:ph idx="1"/>
          </p:nvPr>
        </p:nvSpPr>
        <p:spPr>
          <a:xfrm>
            <a:off x="533400" y="2514600"/>
            <a:ext cx="8077200" cy="3962400"/>
          </a:xfrm>
        </p:spPr>
        <p:txBody>
          <a:bodyPr/>
          <a:lstStyle/>
          <a:p>
            <a:r>
              <a:rPr lang="en-US" dirty="0"/>
              <a:t>This process domain covers four KPAs</a:t>
            </a:r>
            <a:r>
              <a:rPr lang="en-US" dirty="0" smtClean="0"/>
              <a:t>:</a:t>
            </a:r>
          </a:p>
          <a:p>
            <a:pPr lvl="1"/>
            <a:r>
              <a:rPr lang="en-US" dirty="0" smtClean="0"/>
              <a:t>Event/Request Management</a:t>
            </a:r>
          </a:p>
          <a:p>
            <a:pPr lvl="1"/>
            <a:r>
              <a:rPr lang="en-US" dirty="0" smtClean="0"/>
              <a:t>Maintenance Planning</a:t>
            </a:r>
          </a:p>
          <a:p>
            <a:pPr lvl="1"/>
            <a:r>
              <a:rPr lang="en-US" dirty="0" smtClean="0"/>
              <a:t>Maintenance Request/Software Monitoring and Control</a:t>
            </a:r>
          </a:p>
          <a:p>
            <a:pPr lvl="1"/>
            <a:r>
              <a:rPr lang="en-US" dirty="0" smtClean="0"/>
              <a:t>SLA and Supplier Agreement Management                               (SMM)</a:t>
            </a:r>
            <a:endParaRPr lang="en-US" dirty="0"/>
          </a:p>
          <a:p>
            <a:endParaRPr lang="en-US" dirty="0"/>
          </a:p>
        </p:txBody>
      </p:sp>
    </p:spTree>
    <p:extLst>
      <p:ext uri="{BB962C8B-B14F-4D97-AF65-F5344CB8AC3E}">
        <p14:creationId xmlns:p14="http://schemas.microsoft.com/office/powerpoint/2010/main" val="602439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Event/Request Management Domain</a:t>
            </a:r>
          </a:p>
        </p:txBody>
      </p:sp>
      <p:sp>
        <p:nvSpPr>
          <p:cNvPr id="3" name="Content Placeholder 2"/>
          <p:cNvSpPr>
            <a:spLocks noGrp="1"/>
          </p:cNvSpPr>
          <p:nvPr>
            <p:ph idx="1"/>
          </p:nvPr>
        </p:nvSpPr>
        <p:spPr>
          <a:xfrm>
            <a:off x="533400" y="2514600"/>
            <a:ext cx="8077200" cy="4191000"/>
          </a:xfrm>
        </p:spPr>
        <p:txBody>
          <a:bodyPr/>
          <a:lstStyle/>
          <a:p>
            <a:pPr marL="0" indent="0">
              <a:buNone/>
            </a:pPr>
            <a:r>
              <a:rPr lang="en-US" b="1" dirty="0" smtClean="0"/>
              <a:t>1. Event/Request Management:</a:t>
            </a:r>
          </a:p>
          <a:p>
            <a:pPr lvl="1"/>
            <a:r>
              <a:rPr lang="en-US" dirty="0" smtClean="0"/>
              <a:t>This is the entry point, through the help desk, for daily communication with the users.</a:t>
            </a:r>
            <a:endParaRPr lang="en-US" dirty="0"/>
          </a:p>
          <a:p>
            <a:pPr lvl="1"/>
            <a:r>
              <a:rPr lang="en-US" dirty="0" smtClean="0"/>
              <a:t>The goal of this KPA is to ensure that the software maintenance process/services meet the agreed upon SLA quality/service objectives. </a:t>
            </a:r>
            <a:endParaRPr lang="en-US" dirty="0"/>
          </a:p>
        </p:txBody>
      </p:sp>
    </p:spTree>
    <p:extLst>
      <p:ext uri="{BB962C8B-B14F-4D97-AF65-F5344CB8AC3E}">
        <p14:creationId xmlns:p14="http://schemas.microsoft.com/office/powerpoint/2010/main" val="1104223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219200"/>
          </a:xfrm>
        </p:spPr>
        <p:txBody>
          <a:bodyPr/>
          <a:lstStyle/>
          <a:p>
            <a:r>
              <a:rPr lang="en-US" dirty="0" smtClean="0"/>
              <a:t>Expected Results from Event/Request Management KPA</a:t>
            </a:r>
            <a:endParaRPr lang="en-US" dirty="0"/>
          </a:p>
        </p:txBody>
      </p:sp>
      <p:sp>
        <p:nvSpPr>
          <p:cNvPr id="3" name="Content Placeholder 2"/>
          <p:cNvSpPr>
            <a:spLocks noGrp="1"/>
          </p:cNvSpPr>
          <p:nvPr>
            <p:ph idx="1"/>
          </p:nvPr>
        </p:nvSpPr>
        <p:spPr>
          <a:xfrm>
            <a:off x="685800" y="2590800"/>
            <a:ext cx="7772400" cy="4114800"/>
          </a:xfrm>
        </p:spPr>
        <p:txBody>
          <a:bodyPr/>
          <a:lstStyle/>
          <a:p>
            <a:pPr lvl="1"/>
            <a:r>
              <a:rPr lang="en-US" dirty="0" smtClean="0"/>
              <a:t>The maintenance work performed is centered on customer/user priorities.</a:t>
            </a:r>
          </a:p>
          <a:p>
            <a:pPr lvl="1"/>
            <a:r>
              <a:rPr lang="en-US" dirty="0" smtClean="0"/>
              <a:t>The interruptions in ongoing work are justified according to the terms of the SLA and agreed on with the customers.</a:t>
            </a:r>
          </a:p>
          <a:p>
            <a:pPr lvl="1"/>
            <a:r>
              <a:rPr lang="en-US" dirty="0" smtClean="0"/>
              <a:t>The maintenance organizational unit meets its levels of service.</a:t>
            </a:r>
            <a:endParaRPr lang="en-US" dirty="0"/>
          </a:p>
        </p:txBody>
      </p:sp>
    </p:spTree>
    <p:extLst>
      <p:ext uri="{BB962C8B-B14F-4D97-AF65-F5344CB8AC3E}">
        <p14:creationId xmlns:p14="http://schemas.microsoft.com/office/powerpoint/2010/main" val="2880584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219200"/>
          </a:xfrm>
        </p:spPr>
        <p:txBody>
          <a:bodyPr/>
          <a:lstStyle/>
          <a:p>
            <a:r>
              <a:rPr lang="en-US" dirty="0" smtClean="0"/>
              <a:t>Expected Results from Event/Request Management KPA</a:t>
            </a:r>
            <a:endParaRPr lang="en-US" dirty="0"/>
          </a:p>
        </p:txBody>
      </p:sp>
      <p:sp>
        <p:nvSpPr>
          <p:cNvPr id="3" name="Content Placeholder 2"/>
          <p:cNvSpPr>
            <a:spLocks noGrp="1"/>
          </p:cNvSpPr>
          <p:nvPr>
            <p:ph idx="1"/>
          </p:nvPr>
        </p:nvSpPr>
        <p:spPr>
          <a:xfrm>
            <a:off x="685800" y="2590800"/>
            <a:ext cx="7772400" cy="4114800"/>
          </a:xfrm>
        </p:spPr>
        <p:txBody>
          <a:bodyPr/>
          <a:lstStyle/>
          <a:p>
            <a:pPr lvl="1"/>
            <a:r>
              <a:rPr lang="en-US" dirty="0" smtClean="0"/>
              <a:t>An active monitoring approach, for rapid reactions, is being implemented.</a:t>
            </a:r>
          </a:p>
          <a:p>
            <a:pPr lvl="1"/>
            <a:r>
              <a:rPr lang="en-US" dirty="0" smtClean="0"/>
              <a:t>Information on failure and maintenance activities that affect the customer is quickly circulated.</a:t>
            </a:r>
            <a:endParaRPr lang="en-US" dirty="0"/>
          </a:p>
        </p:txBody>
      </p:sp>
    </p:spTree>
    <p:extLst>
      <p:ext uri="{BB962C8B-B14F-4D97-AF65-F5344CB8AC3E}">
        <p14:creationId xmlns:p14="http://schemas.microsoft.com/office/powerpoint/2010/main" val="806343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685800"/>
          </a:xfrm>
        </p:spPr>
        <p:txBody>
          <a:bodyPr/>
          <a:lstStyle/>
          <a:p>
            <a:r>
              <a:rPr lang="en-US" dirty="0" smtClean="0"/>
              <a:t>2. Maintenance Planning</a:t>
            </a:r>
            <a:endParaRPr lang="en-US" dirty="0"/>
          </a:p>
        </p:txBody>
      </p:sp>
      <p:sp>
        <p:nvSpPr>
          <p:cNvPr id="3" name="Content Placeholder 2"/>
          <p:cNvSpPr>
            <a:spLocks noGrp="1"/>
          </p:cNvSpPr>
          <p:nvPr>
            <p:ph idx="1"/>
          </p:nvPr>
        </p:nvSpPr>
        <p:spPr>
          <a:xfrm>
            <a:off x="685800" y="2057400"/>
            <a:ext cx="7772400" cy="4648200"/>
          </a:xfrm>
        </p:spPr>
        <p:txBody>
          <a:bodyPr/>
          <a:lstStyle/>
          <a:p>
            <a:pPr lvl="1"/>
            <a:r>
              <a:rPr lang="en-US" dirty="0" smtClean="0"/>
              <a:t>The maintenance planning KPA helps to plan the allocation of resources to individual requests and to handle rapidly changing priorities.</a:t>
            </a:r>
          </a:p>
          <a:p>
            <a:pPr lvl="1"/>
            <a:r>
              <a:rPr lang="en-US" dirty="0" smtClean="0"/>
              <a:t>It handles requests from:</a:t>
            </a:r>
          </a:p>
          <a:p>
            <a:pPr lvl="2"/>
            <a:r>
              <a:rPr lang="en-US" dirty="0" smtClean="0"/>
              <a:t>Customers and users</a:t>
            </a:r>
          </a:p>
          <a:p>
            <a:pPr lvl="2"/>
            <a:r>
              <a:rPr lang="en-US" dirty="0" smtClean="0"/>
              <a:t>Development teams</a:t>
            </a:r>
          </a:p>
          <a:p>
            <a:pPr lvl="2"/>
            <a:r>
              <a:rPr lang="en-US" dirty="0" smtClean="0"/>
              <a:t>Subcontractors, and</a:t>
            </a:r>
          </a:p>
          <a:p>
            <a:pPr lvl="2"/>
            <a:r>
              <a:rPr lang="en-US" dirty="0" smtClean="0"/>
              <a:t>Computer operations </a:t>
            </a:r>
            <a:endParaRPr lang="en-US" dirty="0"/>
          </a:p>
        </p:txBody>
      </p:sp>
    </p:spTree>
    <p:extLst>
      <p:ext uri="{BB962C8B-B14F-4D97-AF65-F5344CB8AC3E}">
        <p14:creationId xmlns:p14="http://schemas.microsoft.com/office/powerpoint/2010/main" val="421896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066800"/>
          </a:xfrm>
        </p:spPr>
        <p:txBody>
          <a:bodyPr/>
          <a:lstStyle/>
          <a:p>
            <a:r>
              <a:rPr lang="en-US" dirty="0" smtClean="0"/>
              <a:t>Expected Results from Maintenance Planning</a:t>
            </a:r>
            <a:endParaRPr lang="en-US" dirty="0"/>
          </a:p>
        </p:txBody>
      </p:sp>
      <p:sp>
        <p:nvSpPr>
          <p:cNvPr id="3" name="Content Placeholder 2"/>
          <p:cNvSpPr>
            <a:spLocks noGrp="1"/>
          </p:cNvSpPr>
          <p:nvPr>
            <p:ph idx="1"/>
          </p:nvPr>
        </p:nvSpPr>
        <p:spPr>
          <a:xfrm>
            <a:off x="685800" y="2438400"/>
            <a:ext cx="8001000" cy="4267200"/>
          </a:xfrm>
        </p:spPr>
        <p:txBody>
          <a:bodyPr/>
          <a:lstStyle/>
          <a:p>
            <a:pPr lvl="1"/>
            <a:r>
              <a:rPr lang="en-US" dirty="0" smtClean="0"/>
              <a:t>A sound forecast is available on needed resources in software maintenance (strategic plan, tactical plan, and operational plan).</a:t>
            </a:r>
          </a:p>
          <a:p>
            <a:pPr lvl="1"/>
            <a:r>
              <a:rPr lang="en-US" dirty="0" smtClean="0"/>
              <a:t>SLA, agreement, license, and contract renewals are planned.</a:t>
            </a:r>
          </a:p>
          <a:p>
            <a:pPr lvl="1"/>
            <a:r>
              <a:rPr lang="en-US" dirty="0" smtClean="0"/>
              <a:t>The failure/recovery tests are planned for each software in maintenance. </a:t>
            </a:r>
            <a:endParaRPr lang="en-US" dirty="0"/>
          </a:p>
        </p:txBody>
      </p:sp>
    </p:spTree>
    <p:extLst>
      <p:ext uri="{BB962C8B-B14F-4D97-AF65-F5344CB8AC3E}">
        <p14:creationId xmlns:p14="http://schemas.microsoft.com/office/powerpoint/2010/main" val="3192818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Expected Results from Maintenance Planning</a:t>
            </a:r>
          </a:p>
        </p:txBody>
      </p:sp>
      <p:sp>
        <p:nvSpPr>
          <p:cNvPr id="3" name="Content Placeholder 2"/>
          <p:cNvSpPr>
            <a:spLocks noGrp="1"/>
          </p:cNvSpPr>
          <p:nvPr>
            <p:ph idx="1"/>
          </p:nvPr>
        </p:nvSpPr>
        <p:spPr>
          <a:xfrm>
            <a:off x="685800" y="2667000"/>
            <a:ext cx="7772400" cy="3810000"/>
          </a:xfrm>
        </p:spPr>
        <p:txBody>
          <a:bodyPr/>
          <a:lstStyle/>
          <a:p>
            <a:pPr lvl="1"/>
            <a:r>
              <a:rPr lang="en-US" dirty="0" smtClean="0"/>
              <a:t>Requests are allocated to future versions of the software.</a:t>
            </a:r>
          </a:p>
          <a:p>
            <a:pPr lvl="1"/>
            <a:r>
              <a:rPr lang="en-US" dirty="0" smtClean="0"/>
              <a:t>Software upgrades are planned.</a:t>
            </a:r>
          </a:p>
          <a:p>
            <a:pPr lvl="1"/>
            <a:r>
              <a:rPr lang="en-US" dirty="0" smtClean="0"/>
              <a:t>Predelivery and transition services are planned.</a:t>
            </a:r>
          </a:p>
          <a:p>
            <a:pPr lvl="1"/>
            <a:r>
              <a:rPr lang="en-US" dirty="0" smtClean="0"/>
              <a:t>There is an optimal allocation of maintenance resources to work items. </a:t>
            </a:r>
            <a:endParaRPr lang="en-US" dirty="0"/>
          </a:p>
        </p:txBody>
      </p:sp>
    </p:spTree>
    <p:extLst>
      <p:ext uri="{BB962C8B-B14F-4D97-AF65-F5344CB8AC3E}">
        <p14:creationId xmlns:p14="http://schemas.microsoft.com/office/powerpoint/2010/main" val="38694093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Expected Results from Maintenance Planning</a:t>
            </a:r>
          </a:p>
        </p:txBody>
      </p:sp>
      <p:sp>
        <p:nvSpPr>
          <p:cNvPr id="3" name="Content Placeholder 2"/>
          <p:cNvSpPr>
            <a:spLocks noGrp="1"/>
          </p:cNvSpPr>
          <p:nvPr>
            <p:ph idx="1"/>
          </p:nvPr>
        </p:nvSpPr>
        <p:spPr>
          <a:xfrm>
            <a:off x="685800" y="2667000"/>
            <a:ext cx="7772400" cy="3810000"/>
          </a:xfrm>
        </p:spPr>
        <p:txBody>
          <a:bodyPr/>
          <a:lstStyle/>
          <a:p>
            <a:pPr lvl="1"/>
            <a:r>
              <a:rPr lang="en-US" dirty="0" smtClean="0"/>
              <a:t>Software maintenance has a plan, and this plan is communicated and approved.</a:t>
            </a:r>
          </a:p>
          <a:p>
            <a:pPr lvl="1"/>
            <a:r>
              <a:rPr lang="en-US" dirty="0" smtClean="0"/>
              <a:t>The stakeholders are informed about the plans. </a:t>
            </a:r>
            <a:endParaRPr lang="en-US" dirty="0"/>
          </a:p>
        </p:txBody>
      </p:sp>
    </p:spTree>
    <p:extLst>
      <p:ext uri="{BB962C8B-B14F-4D97-AF65-F5344CB8AC3E}">
        <p14:creationId xmlns:p14="http://schemas.microsoft.com/office/powerpoint/2010/main" val="38477640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Request Software Monitoring and Control </a:t>
            </a:r>
            <a:endParaRPr lang="en-US" dirty="0"/>
          </a:p>
        </p:txBody>
      </p:sp>
      <p:sp>
        <p:nvSpPr>
          <p:cNvPr id="3" name="Content Placeholder 2"/>
          <p:cNvSpPr>
            <a:spLocks noGrp="1"/>
          </p:cNvSpPr>
          <p:nvPr>
            <p:ph idx="1"/>
          </p:nvPr>
        </p:nvSpPr>
        <p:spPr>
          <a:xfrm>
            <a:off x="685800" y="2667000"/>
            <a:ext cx="7772400" cy="3810000"/>
          </a:xfrm>
        </p:spPr>
        <p:txBody>
          <a:bodyPr/>
          <a:lstStyle/>
          <a:p>
            <a:pPr lvl="1"/>
            <a:r>
              <a:rPr lang="en-US" dirty="0" smtClean="0"/>
              <a:t>This identifies items of such that need to be controlled and the individual work items assigned to the resources that are currently in progress.</a:t>
            </a:r>
          </a:p>
        </p:txBody>
      </p:sp>
    </p:spTree>
    <p:extLst>
      <p:ext uri="{BB962C8B-B14F-4D97-AF65-F5344CB8AC3E}">
        <p14:creationId xmlns:p14="http://schemas.microsoft.com/office/powerpoint/2010/main" val="3118553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Request Software Monitoring and Control </a:t>
            </a:r>
            <a:endParaRPr lang="en-US" dirty="0"/>
          </a:p>
        </p:txBody>
      </p:sp>
      <p:sp>
        <p:nvSpPr>
          <p:cNvPr id="3" name="Content Placeholder 2"/>
          <p:cNvSpPr>
            <a:spLocks noGrp="1"/>
          </p:cNvSpPr>
          <p:nvPr>
            <p:ph idx="1"/>
          </p:nvPr>
        </p:nvSpPr>
        <p:spPr>
          <a:xfrm>
            <a:off x="685800" y="2667000"/>
            <a:ext cx="7772400" cy="3810000"/>
          </a:xfrm>
        </p:spPr>
        <p:txBody>
          <a:bodyPr/>
          <a:lstStyle/>
          <a:p>
            <a:pPr lvl="1"/>
            <a:r>
              <a:rPr lang="en-US" dirty="0" smtClean="0"/>
              <a:t>Maintainers must proactively monitor the gaps in service levels, make needed adjustments, and receive/establish new agreements for delivery or service levels when needed.</a:t>
            </a:r>
            <a:endParaRPr lang="en-US" dirty="0"/>
          </a:p>
        </p:txBody>
      </p:sp>
    </p:spTree>
    <p:extLst>
      <p:ext uri="{BB962C8B-B14F-4D97-AF65-F5344CB8AC3E}">
        <p14:creationId xmlns:p14="http://schemas.microsoft.com/office/powerpoint/2010/main" val="401221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Adequate Transition and Turnover Planning</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smtClean="0"/>
              <a:t>Transition: </a:t>
            </a:r>
            <a:r>
              <a:rPr lang="en-US" dirty="0" smtClean="0"/>
              <a:t>The process employed to transfer the software and responsibility for its maintenance and support from the developer to the maintainer.</a:t>
            </a:r>
          </a:p>
        </p:txBody>
      </p:sp>
    </p:spTree>
    <p:extLst>
      <p:ext uri="{BB962C8B-B14F-4D97-AF65-F5344CB8AC3E}">
        <p14:creationId xmlns:p14="http://schemas.microsoft.com/office/powerpoint/2010/main" val="1017012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686800" cy="1066800"/>
          </a:xfrm>
        </p:spPr>
        <p:txBody>
          <a:bodyPr/>
          <a:lstStyle/>
          <a:p>
            <a:r>
              <a:rPr lang="en-US" dirty="0" smtClean="0"/>
              <a:t>Expected Results from Maintenance  Request/Software Monitoring and Control</a:t>
            </a:r>
            <a:endParaRPr lang="en-US" dirty="0"/>
          </a:p>
        </p:txBody>
      </p:sp>
      <p:sp>
        <p:nvSpPr>
          <p:cNvPr id="3" name="Content Placeholder 2"/>
          <p:cNvSpPr>
            <a:spLocks noGrp="1"/>
          </p:cNvSpPr>
          <p:nvPr>
            <p:ph idx="1"/>
          </p:nvPr>
        </p:nvSpPr>
        <p:spPr>
          <a:xfrm>
            <a:off x="304800" y="2438400"/>
            <a:ext cx="8534400" cy="4267200"/>
          </a:xfrm>
        </p:spPr>
        <p:txBody>
          <a:bodyPr/>
          <a:lstStyle/>
          <a:p>
            <a:pPr lvl="1"/>
            <a:r>
              <a:rPr lang="en-US" dirty="0" smtClean="0"/>
              <a:t>Maintenance activities are performed according to forecasts from the various levels of maintenance planning.</a:t>
            </a:r>
          </a:p>
          <a:p>
            <a:pPr lvl="1"/>
            <a:r>
              <a:rPr lang="en-US" dirty="0" smtClean="0"/>
              <a:t>Maintenance work items, costs, and respect for commitments are tracked. </a:t>
            </a:r>
          </a:p>
          <a:p>
            <a:pPr lvl="1"/>
            <a:r>
              <a:rPr lang="en-US" dirty="0" smtClean="0"/>
              <a:t>Activities are reviewed and replanned when they progress differently from what was originally planned. </a:t>
            </a:r>
            <a:endParaRPr lang="en-US" dirty="0"/>
          </a:p>
        </p:txBody>
      </p:sp>
    </p:spTree>
    <p:extLst>
      <p:ext uri="{BB962C8B-B14F-4D97-AF65-F5344CB8AC3E}">
        <p14:creationId xmlns:p14="http://schemas.microsoft.com/office/powerpoint/2010/main" val="3555647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686800" cy="1295400"/>
          </a:xfrm>
        </p:spPr>
        <p:txBody>
          <a:bodyPr/>
          <a:lstStyle/>
          <a:p>
            <a:r>
              <a:rPr lang="en-US" dirty="0" smtClean="0"/>
              <a:t>Expected Results from Maintenance  Request/Software Monitoring and Control</a:t>
            </a:r>
            <a:endParaRPr lang="en-US" dirty="0"/>
          </a:p>
        </p:txBody>
      </p:sp>
      <p:sp>
        <p:nvSpPr>
          <p:cNvPr id="3" name="Content Placeholder 2"/>
          <p:cNvSpPr>
            <a:spLocks noGrp="1"/>
          </p:cNvSpPr>
          <p:nvPr>
            <p:ph idx="1"/>
          </p:nvPr>
        </p:nvSpPr>
        <p:spPr>
          <a:xfrm>
            <a:off x="685800" y="2667000"/>
            <a:ext cx="7391400" cy="4038600"/>
          </a:xfrm>
        </p:spPr>
        <p:txBody>
          <a:bodyPr/>
          <a:lstStyle/>
          <a:p>
            <a:pPr lvl="1"/>
            <a:r>
              <a:rPr lang="en-US" dirty="0" smtClean="0"/>
              <a:t>Responsibility for communication of rectifications, commitments, and promises is known by the resources.</a:t>
            </a:r>
          </a:p>
          <a:p>
            <a:pPr lvl="1"/>
            <a:r>
              <a:rPr lang="en-US" dirty="0" smtClean="0"/>
              <a:t>Reviews are conducted with the customers at main checkpoints to examine the results and plans, and also the progress of work.</a:t>
            </a:r>
            <a:endParaRPr lang="en-US" dirty="0"/>
          </a:p>
        </p:txBody>
      </p:sp>
    </p:spTree>
    <p:extLst>
      <p:ext uri="{BB962C8B-B14F-4D97-AF65-F5344CB8AC3E}">
        <p14:creationId xmlns:p14="http://schemas.microsoft.com/office/powerpoint/2010/main" val="1819233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686800" cy="1295400"/>
          </a:xfrm>
        </p:spPr>
        <p:txBody>
          <a:bodyPr/>
          <a:lstStyle/>
          <a:p>
            <a:r>
              <a:rPr lang="en-US" dirty="0" smtClean="0"/>
              <a:t>Expected Results from Maintenance  Request/Software Monitoring and Control</a:t>
            </a:r>
            <a:endParaRPr lang="en-US" dirty="0"/>
          </a:p>
        </p:txBody>
      </p:sp>
      <p:sp>
        <p:nvSpPr>
          <p:cNvPr id="3" name="Content Placeholder 2"/>
          <p:cNvSpPr>
            <a:spLocks noGrp="1"/>
          </p:cNvSpPr>
          <p:nvPr>
            <p:ph idx="1"/>
          </p:nvPr>
        </p:nvSpPr>
        <p:spPr>
          <a:xfrm>
            <a:off x="685800" y="2667000"/>
            <a:ext cx="7391400" cy="4038600"/>
          </a:xfrm>
        </p:spPr>
        <p:txBody>
          <a:bodyPr/>
          <a:lstStyle/>
          <a:p>
            <a:pPr lvl="1"/>
            <a:r>
              <a:rPr lang="en-US" dirty="0" smtClean="0"/>
              <a:t>Corrective actions are taken if it is determined that there is a different between results and the forecasting accepted by customers. </a:t>
            </a:r>
            <a:endParaRPr lang="en-US" dirty="0"/>
          </a:p>
        </p:txBody>
      </p:sp>
    </p:spTree>
    <p:extLst>
      <p:ext uri="{BB962C8B-B14F-4D97-AF65-F5344CB8AC3E}">
        <p14:creationId xmlns:p14="http://schemas.microsoft.com/office/powerpoint/2010/main" val="1931314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dirty="0" smtClean="0"/>
              <a:t>SLA and Supplier Agreement Management</a:t>
            </a:r>
            <a:endParaRPr lang="en-US" dirty="0"/>
          </a:p>
        </p:txBody>
      </p:sp>
      <p:sp>
        <p:nvSpPr>
          <p:cNvPr id="3" name="Content Placeholder 2"/>
          <p:cNvSpPr>
            <a:spLocks noGrp="1"/>
          </p:cNvSpPr>
          <p:nvPr>
            <p:ph idx="1"/>
          </p:nvPr>
        </p:nvSpPr>
        <p:spPr>
          <a:xfrm>
            <a:off x="685800" y="2590800"/>
            <a:ext cx="7772400" cy="3886200"/>
          </a:xfrm>
        </p:spPr>
        <p:txBody>
          <a:bodyPr/>
          <a:lstStyle/>
          <a:p>
            <a:pPr lvl="1"/>
            <a:r>
              <a:rPr lang="en-US" dirty="0" smtClean="0"/>
              <a:t>The SLA and Supplier Agreement Management KPA identifies the levels of services and resource requirements, and negotiates prices with customers and service partners. </a:t>
            </a:r>
            <a:endParaRPr lang="en-US" dirty="0"/>
          </a:p>
        </p:txBody>
      </p:sp>
    </p:spTree>
    <p:extLst>
      <p:ext uri="{BB962C8B-B14F-4D97-AF65-F5344CB8AC3E}">
        <p14:creationId xmlns:p14="http://schemas.microsoft.com/office/powerpoint/2010/main" val="20540756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8153400" cy="1066800"/>
          </a:xfrm>
        </p:spPr>
        <p:txBody>
          <a:bodyPr/>
          <a:lstStyle/>
          <a:p>
            <a:r>
              <a:rPr lang="en-US" dirty="0" smtClean="0"/>
              <a:t>SLA and Supplier Agreement Management</a:t>
            </a:r>
            <a:endParaRPr lang="en-US" dirty="0"/>
          </a:p>
        </p:txBody>
      </p:sp>
      <p:sp>
        <p:nvSpPr>
          <p:cNvPr id="3" name="Content Placeholder 2"/>
          <p:cNvSpPr>
            <a:spLocks noGrp="1"/>
          </p:cNvSpPr>
          <p:nvPr>
            <p:ph idx="1"/>
          </p:nvPr>
        </p:nvSpPr>
        <p:spPr>
          <a:xfrm>
            <a:off x="381000" y="2438400"/>
            <a:ext cx="8534400" cy="4267200"/>
          </a:xfrm>
        </p:spPr>
        <p:txBody>
          <a:bodyPr/>
          <a:lstStyle/>
          <a:p>
            <a:r>
              <a:rPr lang="en-US" dirty="0" smtClean="0"/>
              <a:t>A. The number of maintenance services that have to be delivered.</a:t>
            </a:r>
          </a:p>
          <a:p>
            <a:r>
              <a:rPr lang="en-US" dirty="0" smtClean="0"/>
              <a:t>B. The cost of each service.</a:t>
            </a:r>
          </a:p>
          <a:p>
            <a:r>
              <a:rPr lang="en-US" dirty="0" smtClean="0"/>
              <a:t>C. The quality and efficiency of the products and services, and </a:t>
            </a:r>
          </a:p>
          <a:p>
            <a:r>
              <a:rPr lang="en-US" dirty="0" smtClean="0"/>
              <a:t>D. The establishment of standardize measures for performance  measurement and reporting customers. </a:t>
            </a:r>
            <a:endParaRPr lang="en-US" dirty="0"/>
          </a:p>
        </p:txBody>
      </p:sp>
    </p:spTree>
    <p:extLst>
      <p:ext uri="{BB962C8B-B14F-4D97-AF65-F5344CB8AC3E}">
        <p14:creationId xmlns:p14="http://schemas.microsoft.com/office/powerpoint/2010/main" val="20770482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smtClean="0"/>
              <a:t>Expected Results from </a:t>
            </a:r>
            <a:r>
              <a:rPr lang="en-US" dirty="0"/>
              <a:t>SLA and Supplier Agreement Management</a:t>
            </a:r>
          </a:p>
        </p:txBody>
      </p:sp>
      <p:sp>
        <p:nvSpPr>
          <p:cNvPr id="3" name="Content Placeholder 2"/>
          <p:cNvSpPr>
            <a:spLocks noGrp="1"/>
          </p:cNvSpPr>
          <p:nvPr>
            <p:ph idx="1"/>
          </p:nvPr>
        </p:nvSpPr>
        <p:spPr>
          <a:xfrm>
            <a:off x="152400" y="2667000"/>
            <a:ext cx="8839200" cy="4114800"/>
          </a:xfrm>
        </p:spPr>
        <p:txBody>
          <a:bodyPr/>
          <a:lstStyle/>
          <a:p>
            <a:pPr lvl="1"/>
            <a:r>
              <a:rPr lang="en-US" dirty="0" smtClean="0"/>
              <a:t>The agreements are defined, formalized, and negotiated.</a:t>
            </a:r>
          </a:p>
          <a:p>
            <a:pPr lvl="1"/>
            <a:r>
              <a:rPr lang="en-US" dirty="0" smtClean="0"/>
              <a:t>The agreements and responsibilities are defined.</a:t>
            </a:r>
          </a:p>
          <a:p>
            <a:pPr lvl="1"/>
            <a:r>
              <a:rPr lang="en-US" dirty="0" smtClean="0"/>
              <a:t>The SLAs are expressed in words that are easily understood by the customer</a:t>
            </a:r>
            <a:r>
              <a:rPr lang="en-US" dirty="0" smtClean="0"/>
              <a:t>.</a:t>
            </a:r>
          </a:p>
          <a:p>
            <a:pPr lvl="1"/>
            <a:r>
              <a:rPr lang="en-US" dirty="0"/>
              <a:t>A communication channel exists, is used and works to ensure agreements are performing well. </a:t>
            </a:r>
          </a:p>
          <a:p>
            <a:pPr lvl="1"/>
            <a:endParaRPr lang="en-US" dirty="0"/>
          </a:p>
        </p:txBody>
      </p:sp>
    </p:spTree>
    <p:extLst>
      <p:ext uri="{BB962C8B-B14F-4D97-AF65-F5344CB8AC3E}">
        <p14:creationId xmlns:p14="http://schemas.microsoft.com/office/powerpoint/2010/main" val="1961187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066800"/>
            <a:ext cx="8153400" cy="5715000"/>
          </a:xfrm>
          <a:prstGeom prst="rect">
            <a:avLst/>
          </a:prstGeom>
        </p:spPr>
      </p:pic>
    </p:spTree>
    <p:extLst>
      <p:ext uri="{BB962C8B-B14F-4D97-AF65-F5344CB8AC3E}">
        <p14:creationId xmlns:p14="http://schemas.microsoft.com/office/powerpoint/2010/main" val="4005043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143000"/>
          </a:xfrm>
        </p:spPr>
        <p:txBody>
          <a:bodyPr/>
          <a:lstStyle/>
          <a:p>
            <a:r>
              <a:rPr lang="en-US" dirty="0" smtClean="0"/>
              <a:t>6 Establishing a Solid Management Infrastructure </a:t>
            </a:r>
            <a:endParaRPr lang="en-US" dirty="0"/>
          </a:p>
        </p:txBody>
      </p:sp>
      <p:sp>
        <p:nvSpPr>
          <p:cNvPr id="3" name="Content Placeholder 2"/>
          <p:cNvSpPr>
            <a:spLocks noGrp="1"/>
          </p:cNvSpPr>
          <p:nvPr>
            <p:ph idx="1"/>
          </p:nvPr>
        </p:nvSpPr>
        <p:spPr>
          <a:xfrm>
            <a:off x="685800" y="2514600"/>
            <a:ext cx="7772400" cy="4114800"/>
          </a:xfrm>
        </p:spPr>
        <p:txBody>
          <a:bodyPr/>
          <a:lstStyle/>
          <a:p>
            <a:pPr marL="0" indent="0">
              <a:buNone/>
            </a:pPr>
            <a:r>
              <a:rPr lang="en-US" b="1" dirty="0" smtClean="0"/>
              <a:t>Management: </a:t>
            </a:r>
            <a:r>
              <a:rPr lang="en-US" dirty="0" smtClean="0"/>
              <a:t>Getting things done through the work of other people</a:t>
            </a:r>
            <a:r>
              <a:rPr lang="en-US" dirty="0" smtClean="0"/>
              <a:t>.</a:t>
            </a:r>
          </a:p>
          <a:p>
            <a:pPr marL="0" indent="0">
              <a:buNone/>
            </a:pPr>
            <a:r>
              <a:rPr lang="en-US" b="1" dirty="0"/>
              <a:t>Infrastructure: </a:t>
            </a:r>
            <a:r>
              <a:rPr lang="en-US" dirty="0"/>
              <a:t>Underlying framework of an organization or system, including organizational structures, policies, standards, training, facilities, and tools, which supports its ongoing performance.</a:t>
            </a:r>
          </a:p>
          <a:p>
            <a:pPr marL="0" indent="0">
              <a:buNone/>
            </a:pPr>
            <a:endParaRPr lang="en-US" dirty="0" smtClean="0"/>
          </a:p>
        </p:txBody>
      </p:sp>
    </p:spTree>
    <p:extLst>
      <p:ext uri="{BB962C8B-B14F-4D97-AF65-F5344CB8AC3E}">
        <p14:creationId xmlns:p14="http://schemas.microsoft.com/office/powerpoint/2010/main" val="9435469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Best Practices</a:t>
            </a:r>
          </a:p>
        </p:txBody>
      </p:sp>
      <p:sp>
        <p:nvSpPr>
          <p:cNvPr id="3" name="Content Placeholder 2"/>
          <p:cNvSpPr>
            <a:spLocks noGrp="1"/>
          </p:cNvSpPr>
          <p:nvPr>
            <p:ph idx="1"/>
          </p:nvPr>
        </p:nvSpPr>
        <p:spPr>
          <a:xfrm>
            <a:off x="685800" y="2514600"/>
            <a:ext cx="7772400" cy="4114800"/>
          </a:xfrm>
        </p:spPr>
        <p:txBody>
          <a:bodyPr/>
          <a:lstStyle/>
          <a:p>
            <a:r>
              <a:rPr lang="en-US" dirty="0" smtClean="0"/>
              <a:t>Maintenance Characteristics:</a:t>
            </a:r>
          </a:p>
          <a:p>
            <a:pPr lvl="1"/>
            <a:r>
              <a:rPr lang="en-US" dirty="0" smtClean="0"/>
              <a:t>They invest in standard processes for work tasks that every project, large or small, has to perform.</a:t>
            </a:r>
          </a:p>
          <a:p>
            <a:pPr lvl="1"/>
            <a:r>
              <a:rPr lang="en-US" dirty="0" smtClean="0"/>
              <a:t>They provide the needed amplifying procedures, practices, instructions, guidelines, and work-related aides to enact the processes.</a:t>
            </a:r>
          </a:p>
          <a:p>
            <a:endParaRPr lang="en-US" dirty="0"/>
          </a:p>
        </p:txBody>
      </p:sp>
    </p:spTree>
    <p:extLst>
      <p:ext uri="{BB962C8B-B14F-4D97-AF65-F5344CB8AC3E}">
        <p14:creationId xmlns:p14="http://schemas.microsoft.com/office/powerpoint/2010/main" val="3496741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Best Practices</a:t>
            </a:r>
          </a:p>
        </p:txBody>
      </p:sp>
      <p:sp>
        <p:nvSpPr>
          <p:cNvPr id="3" name="Content Placeholder 2"/>
          <p:cNvSpPr>
            <a:spLocks noGrp="1"/>
          </p:cNvSpPr>
          <p:nvPr>
            <p:ph idx="1"/>
          </p:nvPr>
        </p:nvSpPr>
        <p:spPr>
          <a:xfrm>
            <a:off x="685800" y="2514600"/>
            <a:ext cx="7772400" cy="4114800"/>
          </a:xfrm>
        </p:spPr>
        <p:txBody>
          <a:bodyPr/>
          <a:lstStyle/>
          <a:p>
            <a:pPr lvl="1"/>
            <a:r>
              <a:rPr lang="en-US" dirty="0" smtClean="0"/>
              <a:t>Senior management in these shops commits to using these processes and acts as champions for their use and improvement.</a:t>
            </a:r>
          </a:p>
          <a:p>
            <a:pPr lvl="1"/>
            <a:r>
              <a:rPr lang="en-US" dirty="0" smtClean="0"/>
              <a:t>Those doing the work in these shops approve of these processes and are trained to use them prior to their enactment.</a:t>
            </a:r>
            <a:endParaRPr lang="en-US" dirty="0"/>
          </a:p>
        </p:txBody>
      </p:sp>
    </p:spTree>
    <p:extLst>
      <p:ext uri="{BB962C8B-B14F-4D97-AF65-F5344CB8AC3E}">
        <p14:creationId xmlns:p14="http://schemas.microsoft.com/office/powerpoint/2010/main" val="152875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Adequate Transition and Turnover Planning</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a:t>Turnover: </a:t>
            </a:r>
            <a:r>
              <a:rPr lang="en-US" dirty="0"/>
              <a:t>The point in the life cycle when the software and responsibility for its maintenance and support are transfer to occur, all terms and conditions spelled out in the transfer agreement must be satisfied (or waived). </a:t>
            </a:r>
          </a:p>
        </p:txBody>
      </p:sp>
    </p:spTree>
    <p:extLst>
      <p:ext uri="{BB962C8B-B14F-4D97-AF65-F5344CB8AC3E}">
        <p14:creationId xmlns:p14="http://schemas.microsoft.com/office/powerpoint/2010/main" val="1057256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a:t>6.1 Best Practices</a:t>
            </a:r>
          </a:p>
        </p:txBody>
      </p:sp>
      <p:sp>
        <p:nvSpPr>
          <p:cNvPr id="3" name="Content Placeholder 2"/>
          <p:cNvSpPr>
            <a:spLocks noGrp="1"/>
          </p:cNvSpPr>
          <p:nvPr>
            <p:ph idx="1"/>
          </p:nvPr>
        </p:nvSpPr>
        <p:spPr>
          <a:xfrm>
            <a:off x="685800" y="2057400"/>
            <a:ext cx="8077200" cy="4572000"/>
          </a:xfrm>
        </p:spPr>
        <p:txBody>
          <a:bodyPr/>
          <a:lstStyle/>
          <a:p>
            <a:pPr lvl="1"/>
            <a:r>
              <a:rPr lang="en-US" dirty="0" smtClean="0"/>
              <a:t>Processes are enforced, but not in an overbearing and capacious manner (e.g., the process police come after you).</a:t>
            </a:r>
          </a:p>
          <a:p>
            <a:pPr lvl="1"/>
            <a:r>
              <a:rPr lang="en-US" dirty="0" smtClean="0"/>
              <a:t>Process is viewed as important, but so were product and people. All the three receive the attention they deserve, as does the implementation of tried and true project management principles and techniques.</a:t>
            </a:r>
            <a:endParaRPr lang="en-US" dirty="0"/>
          </a:p>
        </p:txBody>
      </p:sp>
    </p:spTree>
    <p:extLst>
      <p:ext uri="{BB962C8B-B14F-4D97-AF65-F5344CB8AC3E}">
        <p14:creationId xmlns:p14="http://schemas.microsoft.com/office/powerpoint/2010/main" val="3167020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8077200" cy="1524000"/>
          </a:xfrm>
        </p:spPr>
        <p:txBody>
          <a:bodyPr/>
          <a:lstStyle/>
          <a:p>
            <a:r>
              <a:rPr lang="en-US" dirty="0" smtClean="0"/>
              <a:t>6.2. Role of Capability Maturity Model (CMM) an Capability Maturity Model Integration (CMMi)</a:t>
            </a:r>
            <a:endParaRPr lang="en-US" dirty="0"/>
          </a:p>
        </p:txBody>
      </p:sp>
      <p:sp>
        <p:nvSpPr>
          <p:cNvPr id="3" name="Content Placeholder 2"/>
          <p:cNvSpPr>
            <a:spLocks noGrp="1"/>
          </p:cNvSpPr>
          <p:nvPr>
            <p:ph idx="1"/>
          </p:nvPr>
        </p:nvSpPr>
        <p:spPr>
          <a:xfrm>
            <a:off x="685800" y="3048000"/>
            <a:ext cx="8077200" cy="3581400"/>
          </a:xfrm>
        </p:spPr>
        <p:txBody>
          <a:bodyPr/>
          <a:lstStyle/>
          <a:p>
            <a:r>
              <a:rPr lang="en-US" dirty="0" smtClean="0"/>
              <a:t>ISO 9000 and CMMi can help simplify the job of software maintenance.</a:t>
            </a:r>
          </a:p>
          <a:p>
            <a:r>
              <a:rPr lang="en-US" dirty="0" smtClean="0"/>
              <a:t>The CMMi includes three constellations, in recognition of the need for different practices to meet the needs of organizations development, services and acquisition.</a:t>
            </a:r>
            <a:endParaRPr lang="en-US" dirty="0"/>
          </a:p>
        </p:txBody>
      </p:sp>
    </p:spTree>
    <p:extLst>
      <p:ext uri="{BB962C8B-B14F-4D97-AF65-F5344CB8AC3E}">
        <p14:creationId xmlns:p14="http://schemas.microsoft.com/office/powerpoint/2010/main" val="36633716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7772400" cy="4267200"/>
          </a:xfrm>
        </p:spPr>
        <p:txBody>
          <a:bodyPr/>
          <a:lstStyle/>
          <a:p>
            <a:pPr marL="0" indent="0">
              <a:buNone/>
            </a:pPr>
            <a:r>
              <a:rPr lang="en-US" b="1" dirty="0" smtClean="0"/>
              <a:t>1. Category</a:t>
            </a:r>
            <a:r>
              <a:rPr lang="en-US" b="1" dirty="0" smtClean="0"/>
              <a:t>: </a:t>
            </a:r>
            <a:r>
              <a:rPr lang="en-US" dirty="0" smtClean="0"/>
              <a:t>Engineering</a:t>
            </a:r>
          </a:p>
          <a:p>
            <a:pPr marL="971550" lvl="1" indent="-514350">
              <a:buFont typeface="+mj-lt"/>
              <a:buAutoNum type="arabicPeriod"/>
            </a:pPr>
            <a:r>
              <a:rPr lang="en-US" b="1" dirty="0" smtClean="0"/>
              <a:t>Process Area: </a:t>
            </a:r>
            <a:r>
              <a:rPr lang="en-US" i="1" dirty="0" smtClean="0"/>
              <a:t>Product Integration</a:t>
            </a:r>
          </a:p>
          <a:p>
            <a:pPr lvl="1"/>
            <a:r>
              <a:rPr lang="en-US" b="1" dirty="0" smtClean="0"/>
              <a:t>Best </a:t>
            </a:r>
            <a:r>
              <a:rPr lang="en-US" b="1" dirty="0" smtClean="0"/>
              <a:t>Practices for Software Maintenance: </a:t>
            </a:r>
          </a:p>
          <a:p>
            <a:pPr lvl="1"/>
            <a:r>
              <a:rPr lang="en-US" dirty="0" smtClean="0"/>
              <a:t>Practice 1: Build sustainable release during development by focusing on evolutionary architectures and design.</a:t>
            </a:r>
            <a:endParaRPr lang="en-US" dirty="0"/>
          </a:p>
        </p:txBody>
      </p:sp>
    </p:spTree>
    <p:extLst>
      <p:ext uri="{BB962C8B-B14F-4D97-AF65-F5344CB8AC3E}">
        <p14:creationId xmlns:p14="http://schemas.microsoft.com/office/powerpoint/2010/main" val="3345616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228600" y="2438400"/>
            <a:ext cx="8686800" cy="4267200"/>
          </a:xfrm>
        </p:spPr>
        <p:txBody>
          <a:bodyPr/>
          <a:lstStyle/>
          <a:p>
            <a:pPr marL="0" indent="0">
              <a:buNone/>
            </a:pPr>
            <a:r>
              <a:rPr lang="en-US" b="1" dirty="0" smtClean="0"/>
              <a:t>1. Category</a:t>
            </a:r>
            <a:r>
              <a:rPr lang="en-US" b="1" dirty="0" smtClean="0"/>
              <a:t>: </a:t>
            </a:r>
            <a:r>
              <a:rPr lang="en-US" dirty="0"/>
              <a:t>Engineering</a:t>
            </a:r>
          </a:p>
          <a:p>
            <a:pPr marL="457200" lvl="1" indent="0">
              <a:buNone/>
            </a:pPr>
            <a:r>
              <a:rPr lang="en-US" b="1" dirty="0" smtClean="0"/>
              <a:t>2. Process </a:t>
            </a:r>
            <a:r>
              <a:rPr lang="en-US" b="1" dirty="0" smtClean="0"/>
              <a:t>Area: </a:t>
            </a:r>
            <a:r>
              <a:rPr lang="en-US" i="1" dirty="0" smtClean="0"/>
              <a:t>Requirement Development</a:t>
            </a:r>
          </a:p>
          <a:p>
            <a:pPr lvl="1"/>
            <a:r>
              <a:rPr lang="en-US" b="1" dirty="0" smtClean="0"/>
              <a:t>Best Practices for Software Maintenance: </a:t>
            </a:r>
          </a:p>
          <a:p>
            <a:pPr lvl="1"/>
            <a:r>
              <a:rPr lang="en-US" dirty="0" smtClean="0"/>
              <a:t>Practice 2: Generate requirements for maintenance release using some form of engineering change requests or trouble reports as your basis, not specifications.</a:t>
            </a:r>
          </a:p>
        </p:txBody>
      </p:sp>
    </p:spTree>
    <p:extLst>
      <p:ext uri="{BB962C8B-B14F-4D97-AF65-F5344CB8AC3E}">
        <p14:creationId xmlns:p14="http://schemas.microsoft.com/office/powerpoint/2010/main" val="1863447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0"/>
            <a:ext cx="88392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152400" y="2057400"/>
            <a:ext cx="8839200" cy="4724400"/>
          </a:xfrm>
        </p:spPr>
        <p:txBody>
          <a:bodyPr/>
          <a:lstStyle/>
          <a:p>
            <a:pPr marL="0" indent="0">
              <a:buNone/>
            </a:pPr>
            <a:r>
              <a:rPr lang="en-US" b="1" dirty="0" smtClean="0"/>
              <a:t>1. </a:t>
            </a:r>
            <a:r>
              <a:rPr lang="en-US" b="1" dirty="0" smtClean="0"/>
              <a:t>Category</a:t>
            </a:r>
            <a:r>
              <a:rPr lang="en-US" b="1" dirty="0" smtClean="0"/>
              <a:t>: </a:t>
            </a:r>
            <a:r>
              <a:rPr lang="en-US" dirty="0"/>
              <a:t>Engineering</a:t>
            </a:r>
          </a:p>
          <a:p>
            <a:pPr marL="457200" lvl="1" indent="0">
              <a:buNone/>
            </a:pPr>
            <a:r>
              <a:rPr lang="en-US" b="1" dirty="0" smtClean="0"/>
              <a:t>3. Process </a:t>
            </a:r>
            <a:r>
              <a:rPr lang="en-US" b="1" dirty="0" smtClean="0"/>
              <a:t>Area: </a:t>
            </a:r>
            <a:r>
              <a:rPr lang="en-US" i="1" dirty="0" smtClean="0"/>
              <a:t>Technical Solution</a:t>
            </a:r>
          </a:p>
          <a:p>
            <a:pPr lvl="1"/>
            <a:r>
              <a:rPr lang="en-US" b="1" dirty="0" smtClean="0"/>
              <a:t>Best Practices for Software Maintenance: </a:t>
            </a:r>
          </a:p>
          <a:p>
            <a:pPr lvl="1"/>
            <a:r>
              <a:rPr lang="en-US" dirty="0" smtClean="0"/>
              <a:t>Practice 3: Capture implementation knowledge as new maintenance releases are developed, qualified, and fielded</a:t>
            </a:r>
            <a:r>
              <a:rPr lang="en-US" dirty="0" smtClean="0"/>
              <a:t>.</a:t>
            </a:r>
          </a:p>
          <a:p>
            <a:pPr lvl="1"/>
            <a:r>
              <a:rPr lang="en-US" b="1" dirty="0"/>
              <a:t> </a:t>
            </a:r>
            <a:r>
              <a:rPr lang="en-US" dirty="0"/>
              <a:t>Practice 4: Reengineering poor-quality and poorly performing portions of the software as new maintenance releases are developed, qualified and fielded.</a:t>
            </a:r>
            <a:endParaRPr lang="en-US" b="1" dirty="0"/>
          </a:p>
          <a:p>
            <a:pPr lvl="1"/>
            <a:endParaRPr lang="en-US" dirty="0" smtClean="0"/>
          </a:p>
        </p:txBody>
      </p:sp>
    </p:spTree>
    <p:extLst>
      <p:ext uri="{BB962C8B-B14F-4D97-AF65-F5344CB8AC3E}">
        <p14:creationId xmlns:p14="http://schemas.microsoft.com/office/powerpoint/2010/main" val="19499113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381000" y="2438400"/>
            <a:ext cx="8382000" cy="4267200"/>
          </a:xfrm>
        </p:spPr>
        <p:txBody>
          <a:bodyPr/>
          <a:lstStyle/>
          <a:p>
            <a:pPr marL="0" indent="0">
              <a:buNone/>
            </a:pPr>
            <a:r>
              <a:rPr lang="en-US" b="1" dirty="0" smtClean="0"/>
              <a:t>1. Category</a:t>
            </a:r>
            <a:r>
              <a:rPr lang="en-US" b="1" dirty="0" smtClean="0"/>
              <a:t>: </a:t>
            </a:r>
            <a:r>
              <a:rPr lang="en-US" dirty="0"/>
              <a:t>Engineering</a:t>
            </a:r>
          </a:p>
          <a:p>
            <a:pPr marL="457200" lvl="1" indent="0">
              <a:buNone/>
            </a:pPr>
            <a:r>
              <a:rPr lang="en-US" b="1" dirty="0" smtClean="0"/>
              <a:t>4. Process </a:t>
            </a:r>
            <a:r>
              <a:rPr lang="en-US" b="1" dirty="0" smtClean="0"/>
              <a:t>Area:</a:t>
            </a:r>
            <a:r>
              <a:rPr lang="en-US" b="1" i="1" dirty="0" smtClean="0"/>
              <a:t> </a:t>
            </a:r>
            <a:r>
              <a:rPr lang="en-US" i="1" dirty="0" smtClean="0"/>
              <a:t>Validation</a:t>
            </a:r>
            <a:r>
              <a:rPr lang="en-US" b="1" i="1" dirty="0" smtClean="0"/>
              <a:t> </a:t>
            </a:r>
            <a:endParaRPr lang="en-US" i="1" dirty="0" smtClean="0"/>
          </a:p>
          <a:p>
            <a:pPr lvl="1"/>
            <a:r>
              <a:rPr lang="en-US" b="1" dirty="0" smtClean="0"/>
              <a:t>Best Practices for Software Maintenance: </a:t>
            </a:r>
          </a:p>
          <a:p>
            <a:pPr lvl="1"/>
            <a:r>
              <a:rPr lang="en-US" dirty="0" smtClean="0"/>
              <a:t>Practice 5: Conduct an operational readiness review and physical configuration audit to ensure that you can generate the release in </a:t>
            </a:r>
            <a:r>
              <a:rPr lang="en-US" dirty="0" smtClean="0"/>
              <a:t>the maintenance </a:t>
            </a:r>
            <a:r>
              <a:rPr lang="en-US" dirty="0"/>
              <a:t>facility and it will work as intended in its operational environment. </a:t>
            </a:r>
          </a:p>
          <a:p>
            <a:pPr marL="457200" lvl="1" indent="0">
              <a:buNone/>
            </a:pPr>
            <a:endParaRPr lang="en-US" dirty="0" smtClean="0"/>
          </a:p>
        </p:txBody>
      </p:sp>
    </p:spTree>
    <p:extLst>
      <p:ext uri="{BB962C8B-B14F-4D97-AF65-F5344CB8AC3E}">
        <p14:creationId xmlns:p14="http://schemas.microsoft.com/office/powerpoint/2010/main" val="3206467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305800" cy="12192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457200" y="2514600"/>
            <a:ext cx="8153400" cy="4191000"/>
          </a:xfrm>
        </p:spPr>
        <p:txBody>
          <a:bodyPr/>
          <a:lstStyle/>
          <a:p>
            <a:pPr marL="0" indent="0">
              <a:buNone/>
            </a:pPr>
            <a:r>
              <a:rPr lang="en-US" b="1" dirty="0" smtClean="0"/>
              <a:t>1. Category</a:t>
            </a:r>
            <a:r>
              <a:rPr lang="en-US" b="1" dirty="0" smtClean="0"/>
              <a:t>: </a:t>
            </a:r>
            <a:r>
              <a:rPr lang="en-US" dirty="0"/>
              <a:t>Engineering</a:t>
            </a:r>
          </a:p>
          <a:p>
            <a:pPr marL="457200" lvl="1" indent="0">
              <a:buNone/>
            </a:pPr>
            <a:r>
              <a:rPr lang="en-US" b="1" dirty="0" smtClean="0"/>
              <a:t>5. Process </a:t>
            </a:r>
            <a:r>
              <a:rPr lang="en-US" b="1" dirty="0" smtClean="0"/>
              <a:t>Area: </a:t>
            </a:r>
            <a:r>
              <a:rPr lang="en-US" i="1" dirty="0" smtClean="0"/>
              <a:t>Verification</a:t>
            </a:r>
          </a:p>
          <a:p>
            <a:pPr lvl="1"/>
            <a:r>
              <a:rPr lang="en-US" b="1" dirty="0" smtClean="0"/>
              <a:t>Best Practices for Software Maintenance: </a:t>
            </a:r>
          </a:p>
          <a:p>
            <a:pPr lvl="1"/>
            <a:r>
              <a:rPr lang="en-US" dirty="0" smtClean="0"/>
              <a:t>Practice 6: Conduct an operational acceptance review and audit on-site in the field to ensure that the release satisfies its requirements and satisfies customer expectations. </a:t>
            </a:r>
          </a:p>
        </p:txBody>
      </p:sp>
    </p:spTree>
    <p:extLst>
      <p:ext uri="{BB962C8B-B14F-4D97-AF65-F5344CB8AC3E}">
        <p14:creationId xmlns:p14="http://schemas.microsoft.com/office/powerpoint/2010/main" val="28224809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7772400" cy="4267200"/>
          </a:xfrm>
        </p:spPr>
        <p:txBody>
          <a:bodyPr/>
          <a:lstStyle/>
          <a:p>
            <a:pPr marL="0" indent="0">
              <a:buNone/>
            </a:pPr>
            <a:r>
              <a:rPr lang="en-US" b="1" dirty="0" smtClean="0"/>
              <a:t>1. Category</a:t>
            </a:r>
            <a:r>
              <a:rPr lang="en-US" b="1" dirty="0" smtClean="0"/>
              <a:t>: </a:t>
            </a:r>
            <a:r>
              <a:rPr lang="en-US" dirty="0"/>
              <a:t>Engineering</a:t>
            </a:r>
          </a:p>
          <a:p>
            <a:pPr marL="457200" lvl="1" indent="0">
              <a:buNone/>
            </a:pPr>
            <a:r>
              <a:rPr lang="en-US" b="1" dirty="0" smtClean="0"/>
              <a:t>6. </a:t>
            </a:r>
            <a:r>
              <a:rPr lang="en-US" b="1" dirty="0" smtClean="0"/>
              <a:t>Process </a:t>
            </a:r>
            <a:r>
              <a:rPr lang="en-US" b="1" dirty="0" smtClean="0"/>
              <a:t>Area: </a:t>
            </a:r>
            <a:r>
              <a:rPr lang="en-US" i="1" dirty="0" smtClean="0"/>
              <a:t>Emergency Solution</a:t>
            </a:r>
          </a:p>
          <a:p>
            <a:pPr lvl="1"/>
            <a:r>
              <a:rPr lang="en-US" b="1" dirty="0" smtClean="0"/>
              <a:t>Best Practices for Software Maintenance: </a:t>
            </a:r>
          </a:p>
          <a:p>
            <a:pPr lvl="1"/>
            <a:r>
              <a:rPr lang="en-US" dirty="0" smtClean="0"/>
              <a:t>Practice 7: Develop an emergency procedure under which solutions can be developed, tested, and distributed to the field quickly while preserving </a:t>
            </a:r>
            <a:r>
              <a:rPr lang="en-US" dirty="0"/>
              <a:t>their configuration integrity</a:t>
            </a:r>
            <a:r>
              <a:rPr lang="en-US" dirty="0" smtClean="0"/>
              <a:t>.</a:t>
            </a:r>
            <a:endParaRPr lang="en-US" dirty="0"/>
          </a:p>
        </p:txBody>
      </p:sp>
    </p:spTree>
    <p:extLst>
      <p:ext uri="{BB962C8B-B14F-4D97-AF65-F5344CB8AC3E}">
        <p14:creationId xmlns:p14="http://schemas.microsoft.com/office/powerpoint/2010/main" val="26102270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7772400" cy="4267200"/>
          </a:xfrm>
        </p:spPr>
        <p:txBody>
          <a:bodyPr/>
          <a:lstStyle/>
          <a:p>
            <a:pPr marL="793750" lvl="1" indent="-457200"/>
            <a:r>
              <a:rPr lang="en-US" dirty="0" smtClean="0"/>
              <a:t>Practice </a:t>
            </a:r>
            <a:r>
              <a:rPr lang="en-US" dirty="0" smtClean="0"/>
              <a:t>8: Develop an acceptable procedure for installing and managing patches made in the field to implement emergency repairs.</a:t>
            </a:r>
          </a:p>
        </p:txBody>
      </p:sp>
    </p:spTree>
    <p:extLst>
      <p:ext uri="{BB962C8B-B14F-4D97-AF65-F5344CB8AC3E}">
        <p14:creationId xmlns:p14="http://schemas.microsoft.com/office/powerpoint/2010/main" val="22620570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7772400" cy="4267200"/>
          </a:xfrm>
        </p:spPr>
        <p:txBody>
          <a:bodyPr/>
          <a:lstStyle/>
          <a:p>
            <a:pPr marL="0" indent="0">
              <a:buNone/>
            </a:pPr>
            <a:r>
              <a:rPr lang="en-US" b="1" dirty="0" smtClean="0"/>
              <a:t>1. Category</a:t>
            </a:r>
            <a:r>
              <a:rPr lang="en-US" b="1" dirty="0" smtClean="0"/>
              <a:t>: </a:t>
            </a:r>
            <a:r>
              <a:rPr lang="en-US" dirty="0"/>
              <a:t>Engineering</a:t>
            </a:r>
          </a:p>
          <a:p>
            <a:pPr marL="860425" lvl="2" indent="0">
              <a:buNone/>
            </a:pPr>
            <a:r>
              <a:rPr lang="en-US" b="1" dirty="0" smtClean="0"/>
              <a:t>7. Process </a:t>
            </a:r>
            <a:r>
              <a:rPr lang="en-US" b="1" dirty="0" smtClean="0"/>
              <a:t>Area: </a:t>
            </a:r>
            <a:r>
              <a:rPr lang="en-US" dirty="0" smtClean="0"/>
              <a:t>Test Management </a:t>
            </a:r>
          </a:p>
          <a:p>
            <a:pPr lvl="1"/>
            <a:r>
              <a:rPr lang="en-US" b="1" dirty="0" smtClean="0"/>
              <a:t>Best Practices for Software Maintenance: </a:t>
            </a:r>
          </a:p>
          <a:p>
            <a:pPr lvl="1"/>
            <a:r>
              <a:rPr lang="en-US" dirty="0" smtClean="0"/>
              <a:t>Practice 9: Develop a regression test baseline for use in revalidating the release once changes have been made to it.</a:t>
            </a:r>
          </a:p>
        </p:txBody>
      </p:sp>
    </p:spTree>
    <p:extLst>
      <p:ext uri="{BB962C8B-B14F-4D97-AF65-F5344CB8AC3E}">
        <p14:creationId xmlns:p14="http://schemas.microsoft.com/office/powerpoint/2010/main" val="236467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5.1 Prerequisites for Success</a:t>
            </a:r>
            <a:endParaRPr lang="en-US" dirty="0"/>
          </a:p>
        </p:txBody>
      </p:sp>
      <p:sp>
        <p:nvSpPr>
          <p:cNvPr id="3" name="Content Placeholder 2"/>
          <p:cNvSpPr>
            <a:spLocks noGrp="1"/>
          </p:cNvSpPr>
          <p:nvPr>
            <p:ph idx="1"/>
          </p:nvPr>
        </p:nvSpPr>
        <p:spPr>
          <a:xfrm>
            <a:off x="685800" y="2438400"/>
            <a:ext cx="7772400" cy="4114800"/>
          </a:xfrm>
        </p:spPr>
        <p:txBody>
          <a:bodyPr/>
          <a:lstStyle/>
          <a:p>
            <a:pPr lvl="1"/>
            <a:r>
              <a:rPr lang="en-US" dirty="0" smtClean="0"/>
              <a:t>Planning for transition and turnover of responsibility from development to maintenance shops should be conducted early in the development life cycle.</a:t>
            </a:r>
          </a:p>
          <a:p>
            <a:pPr lvl="1"/>
            <a:r>
              <a:rPr lang="en-US" dirty="0" smtClean="0"/>
              <a:t>Working groups should be formed to engage all organizations involved as requirements are being formulated.</a:t>
            </a:r>
            <a:endParaRPr lang="en-US" dirty="0"/>
          </a:p>
        </p:txBody>
      </p:sp>
    </p:spTree>
    <p:extLst>
      <p:ext uri="{BB962C8B-B14F-4D97-AF65-F5344CB8AC3E}">
        <p14:creationId xmlns:p14="http://schemas.microsoft.com/office/powerpoint/2010/main" val="32240280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228600" y="2438400"/>
            <a:ext cx="8686800" cy="4267200"/>
          </a:xfrm>
        </p:spPr>
        <p:txBody>
          <a:bodyPr/>
          <a:lstStyle/>
          <a:p>
            <a:pPr marL="0" indent="0">
              <a:buNone/>
            </a:pPr>
            <a:r>
              <a:rPr lang="en-US" b="1" dirty="0" smtClean="0"/>
              <a:t>2. Category</a:t>
            </a:r>
            <a:r>
              <a:rPr lang="en-US" b="1" dirty="0" smtClean="0"/>
              <a:t>: </a:t>
            </a:r>
            <a:r>
              <a:rPr lang="en-US" dirty="0" smtClean="0"/>
              <a:t>Project Management </a:t>
            </a:r>
          </a:p>
          <a:p>
            <a:pPr marL="457200" lvl="1" indent="0">
              <a:buNone/>
            </a:pPr>
            <a:r>
              <a:rPr lang="en-US" b="1" dirty="0" smtClean="0"/>
              <a:t>1. Process </a:t>
            </a:r>
            <a:r>
              <a:rPr lang="en-US" b="1" dirty="0" smtClean="0"/>
              <a:t>Area: </a:t>
            </a:r>
            <a:r>
              <a:rPr lang="en-US" i="1" dirty="0" smtClean="0"/>
              <a:t>Integrated Product Management</a:t>
            </a:r>
          </a:p>
          <a:p>
            <a:pPr lvl="1"/>
            <a:r>
              <a:rPr lang="en-US" b="1" dirty="0" smtClean="0"/>
              <a:t>Best Practices for Software Maintenance: </a:t>
            </a:r>
          </a:p>
          <a:p>
            <a:pPr lvl="1"/>
            <a:r>
              <a:rPr lang="en-US" dirty="0" smtClean="0"/>
              <a:t>Practice 10: Establish a working group to engage all stakeholders, including the maintainer, customer</a:t>
            </a:r>
            <a:r>
              <a:rPr lang="en-US" dirty="0"/>
              <a:t>, </a:t>
            </a:r>
            <a:r>
              <a:rPr lang="en-US" dirty="0" smtClean="0"/>
              <a:t>and </a:t>
            </a:r>
            <a:r>
              <a:rPr lang="en-US" dirty="0"/>
              <a:t>user, in developmental decisions impacting operations and maintenance of the software in the field.</a:t>
            </a:r>
          </a:p>
          <a:p>
            <a:pPr lvl="1"/>
            <a:endParaRPr lang="en-US" dirty="0" smtClean="0"/>
          </a:p>
        </p:txBody>
      </p:sp>
    </p:spTree>
    <p:extLst>
      <p:ext uri="{BB962C8B-B14F-4D97-AF65-F5344CB8AC3E}">
        <p14:creationId xmlns:p14="http://schemas.microsoft.com/office/powerpoint/2010/main" val="19931080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381000" y="2438400"/>
            <a:ext cx="8382000" cy="4267200"/>
          </a:xfrm>
        </p:spPr>
        <p:txBody>
          <a:bodyPr/>
          <a:lstStyle/>
          <a:p>
            <a:pPr marL="0" indent="0">
              <a:buNone/>
            </a:pPr>
            <a:r>
              <a:rPr lang="en-US" b="1" dirty="0" smtClean="0"/>
              <a:t>2. Category</a:t>
            </a:r>
            <a:r>
              <a:rPr lang="en-US" b="1" dirty="0" smtClean="0"/>
              <a:t>: </a:t>
            </a:r>
            <a:r>
              <a:rPr lang="en-US" dirty="0"/>
              <a:t>Project Management </a:t>
            </a:r>
          </a:p>
          <a:p>
            <a:pPr marL="457200" lvl="1" indent="0">
              <a:buNone/>
            </a:pPr>
            <a:r>
              <a:rPr lang="en-US" b="1" dirty="0" smtClean="0"/>
              <a:t>2. Process </a:t>
            </a:r>
            <a:r>
              <a:rPr lang="en-US" b="1" dirty="0" smtClean="0"/>
              <a:t>Area: </a:t>
            </a:r>
            <a:r>
              <a:rPr lang="en-US" i="1" dirty="0" smtClean="0"/>
              <a:t>Project Monitoring and Control </a:t>
            </a:r>
          </a:p>
          <a:p>
            <a:pPr lvl="1"/>
            <a:r>
              <a:rPr lang="en-US" b="1" dirty="0" smtClean="0"/>
              <a:t>Best Practices for Software Maintenance: </a:t>
            </a:r>
          </a:p>
          <a:p>
            <a:pPr lvl="1"/>
            <a:r>
              <a:rPr lang="en-US" dirty="0" smtClean="0"/>
              <a:t>Practice 11: Establish procedures to monitor technical work being done on the release so that corrective </a:t>
            </a:r>
            <a:r>
              <a:rPr lang="en-US" dirty="0"/>
              <a:t>actions can be taken when discovered in a timely manner. </a:t>
            </a:r>
          </a:p>
          <a:p>
            <a:pPr lvl="1"/>
            <a:endParaRPr lang="en-US" dirty="0" smtClean="0"/>
          </a:p>
        </p:txBody>
      </p:sp>
    </p:spTree>
    <p:extLst>
      <p:ext uri="{BB962C8B-B14F-4D97-AF65-F5344CB8AC3E}">
        <p14:creationId xmlns:p14="http://schemas.microsoft.com/office/powerpoint/2010/main" val="28822639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534400" cy="10668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152400" y="2057400"/>
            <a:ext cx="8686800" cy="4724400"/>
          </a:xfrm>
        </p:spPr>
        <p:txBody>
          <a:bodyPr/>
          <a:lstStyle/>
          <a:p>
            <a:pPr marL="0" indent="0">
              <a:buNone/>
            </a:pPr>
            <a:r>
              <a:rPr lang="en-US" b="1" dirty="0" smtClean="0"/>
              <a:t>2. Category</a:t>
            </a:r>
            <a:r>
              <a:rPr lang="en-US" b="1" dirty="0" smtClean="0"/>
              <a:t>: </a:t>
            </a:r>
            <a:r>
              <a:rPr lang="en-US" dirty="0"/>
              <a:t>Project Management </a:t>
            </a:r>
          </a:p>
          <a:p>
            <a:pPr marL="457200" lvl="1" indent="0">
              <a:buNone/>
            </a:pPr>
            <a:r>
              <a:rPr lang="en-US" b="1" dirty="0" smtClean="0"/>
              <a:t>3. Process </a:t>
            </a:r>
            <a:r>
              <a:rPr lang="en-US" b="1" dirty="0" smtClean="0"/>
              <a:t>Area: </a:t>
            </a:r>
            <a:r>
              <a:rPr lang="en-US" i="1" dirty="0" smtClean="0"/>
              <a:t>Project Planning</a:t>
            </a:r>
          </a:p>
          <a:p>
            <a:pPr lvl="1"/>
            <a:r>
              <a:rPr lang="en-US" b="1" dirty="0" smtClean="0"/>
              <a:t>Best Practices for Software Maintenance: </a:t>
            </a:r>
          </a:p>
          <a:p>
            <a:pPr lvl="1"/>
            <a:r>
              <a:rPr lang="en-US" dirty="0" smtClean="0"/>
              <a:t>Practice 12: Ensure that project plans address transition and turnover of responsibility for the software from software development to maintenance</a:t>
            </a:r>
            <a:r>
              <a:rPr lang="en-US" dirty="0"/>
              <a:t>. </a:t>
            </a:r>
            <a:endParaRPr lang="en-US" dirty="0" smtClean="0"/>
          </a:p>
          <a:p>
            <a:pPr lvl="1"/>
            <a:r>
              <a:rPr lang="en-US" dirty="0" smtClean="0"/>
              <a:t>Practice </a:t>
            </a:r>
            <a:r>
              <a:rPr lang="en-US" dirty="0"/>
              <a:t>13: Ensure that project plan templates address the release process during maintenance and related concerns.</a:t>
            </a:r>
          </a:p>
          <a:p>
            <a:pPr lvl="1"/>
            <a:endParaRPr lang="en-US" dirty="0" smtClean="0"/>
          </a:p>
        </p:txBody>
      </p:sp>
    </p:spTree>
    <p:extLst>
      <p:ext uri="{BB962C8B-B14F-4D97-AF65-F5344CB8AC3E}">
        <p14:creationId xmlns:p14="http://schemas.microsoft.com/office/powerpoint/2010/main" val="3410529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152400" y="2438400"/>
            <a:ext cx="8763000" cy="4267200"/>
          </a:xfrm>
        </p:spPr>
        <p:txBody>
          <a:bodyPr/>
          <a:lstStyle/>
          <a:p>
            <a:pPr marL="0" indent="0">
              <a:buNone/>
            </a:pPr>
            <a:r>
              <a:rPr lang="en-US" b="1" dirty="0" smtClean="0"/>
              <a:t>2. Category</a:t>
            </a:r>
            <a:r>
              <a:rPr lang="en-US" b="1" dirty="0" smtClean="0"/>
              <a:t>: </a:t>
            </a:r>
            <a:r>
              <a:rPr lang="en-US" dirty="0"/>
              <a:t>Project Management </a:t>
            </a:r>
          </a:p>
          <a:p>
            <a:pPr marL="457200" lvl="1" indent="0">
              <a:buNone/>
            </a:pPr>
            <a:r>
              <a:rPr lang="en-US" b="1" dirty="0" smtClean="0"/>
              <a:t>4. Process </a:t>
            </a:r>
            <a:r>
              <a:rPr lang="en-US" b="1" dirty="0" smtClean="0"/>
              <a:t>Area: </a:t>
            </a:r>
            <a:r>
              <a:rPr lang="en-US" i="1" dirty="0" smtClean="0"/>
              <a:t>Requirements Management</a:t>
            </a:r>
          </a:p>
          <a:p>
            <a:pPr lvl="1"/>
            <a:r>
              <a:rPr lang="en-US" b="1" dirty="0" smtClean="0"/>
              <a:t>Best Practices for Software Maintenance: </a:t>
            </a:r>
          </a:p>
          <a:p>
            <a:pPr lvl="1"/>
            <a:r>
              <a:rPr lang="en-US" dirty="0" smtClean="0"/>
              <a:t>Practice 14: Maintain traceability of approved maintenance changes and fixes to release requirements. </a:t>
            </a:r>
            <a:endParaRPr lang="en-US" dirty="0" smtClean="0"/>
          </a:p>
          <a:p>
            <a:pPr lvl="1"/>
            <a:r>
              <a:rPr lang="en-US" dirty="0"/>
              <a:t>Practice 15: Maintain traceability of release requirements to regression and qualification tests</a:t>
            </a:r>
            <a:endParaRPr lang="en-US" dirty="0" smtClean="0"/>
          </a:p>
        </p:txBody>
      </p:sp>
    </p:spTree>
    <p:extLst>
      <p:ext uri="{BB962C8B-B14F-4D97-AF65-F5344CB8AC3E}">
        <p14:creationId xmlns:p14="http://schemas.microsoft.com/office/powerpoint/2010/main" val="558579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152400" y="2438400"/>
            <a:ext cx="8763000" cy="4267200"/>
          </a:xfrm>
        </p:spPr>
        <p:txBody>
          <a:bodyPr/>
          <a:lstStyle/>
          <a:p>
            <a:pPr marL="0" indent="0">
              <a:buNone/>
            </a:pPr>
            <a:r>
              <a:rPr lang="en-US" b="1" dirty="0" smtClean="0"/>
              <a:t>2. Category</a:t>
            </a:r>
            <a:r>
              <a:rPr lang="en-US" b="1" dirty="0" smtClean="0"/>
              <a:t>: </a:t>
            </a:r>
            <a:r>
              <a:rPr lang="en-US" dirty="0"/>
              <a:t>Project Management </a:t>
            </a:r>
          </a:p>
          <a:p>
            <a:pPr marL="457200" lvl="1" indent="0">
              <a:buNone/>
            </a:pPr>
            <a:r>
              <a:rPr lang="en-US" b="1" dirty="0" smtClean="0"/>
              <a:t>5. Process </a:t>
            </a:r>
            <a:r>
              <a:rPr lang="en-US" b="1" dirty="0" smtClean="0"/>
              <a:t>Area: </a:t>
            </a:r>
            <a:r>
              <a:rPr lang="en-US" i="1" dirty="0" smtClean="0"/>
              <a:t>Quantitative Project Management </a:t>
            </a:r>
          </a:p>
          <a:p>
            <a:pPr lvl="1"/>
            <a:r>
              <a:rPr lang="en-US" b="1" dirty="0" smtClean="0"/>
              <a:t>Best Practices for Software Maintenance: </a:t>
            </a:r>
          </a:p>
          <a:p>
            <a:pPr lvl="1"/>
            <a:r>
              <a:rPr lang="en-US" dirty="0" smtClean="0"/>
              <a:t>Practice 16: Capture measurement data on software cost, schedule, productivity, quality, and </a:t>
            </a:r>
            <a:r>
              <a:rPr lang="en-US" dirty="0"/>
              <a:t>process performance as the release is being generated, and use the data to manage the project quantitatively</a:t>
            </a:r>
            <a:r>
              <a:rPr lang="en-US" dirty="0" smtClean="0"/>
              <a:t>.</a:t>
            </a:r>
            <a:endParaRPr lang="en-US" dirty="0"/>
          </a:p>
        </p:txBody>
      </p:sp>
    </p:spTree>
    <p:extLst>
      <p:ext uri="{BB962C8B-B14F-4D97-AF65-F5344CB8AC3E}">
        <p14:creationId xmlns:p14="http://schemas.microsoft.com/office/powerpoint/2010/main" val="12915239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228600" y="2438400"/>
            <a:ext cx="8686800" cy="4267200"/>
          </a:xfrm>
        </p:spPr>
        <p:txBody>
          <a:bodyPr/>
          <a:lstStyle/>
          <a:p>
            <a:pPr marL="0" indent="0">
              <a:buNone/>
            </a:pPr>
            <a:r>
              <a:rPr lang="en-US" b="1" dirty="0" smtClean="0"/>
              <a:t>2. Category</a:t>
            </a:r>
            <a:r>
              <a:rPr lang="en-US" b="1" dirty="0" smtClean="0"/>
              <a:t>: </a:t>
            </a:r>
            <a:r>
              <a:rPr lang="en-US" dirty="0"/>
              <a:t>Project Management </a:t>
            </a:r>
            <a:endParaRPr lang="en-US" b="1" dirty="0" smtClean="0"/>
          </a:p>
          <a:p>
            <a:pPr marL="457200" lvl="1" indent="0">
              <a:buNone/>
            </a:pPr>
            <a:r>
              <a:rPr lang="en-US" b="1" dirty="0" smtClean="0"/>
              <a:t>6. Process </a:t>
            </a:r>
            <a:r>
              <a:rPr lang="en-US" b="1" dirty="0" smtClean="0"/>
              <a:t>Area: </a:t>
            </a:r>
            <a:r>
              <a:rPr lang="en-US" i="1" dirty="0" smtClean="0"/>
              <a:t>Risk Management</a:t>
            </a:r>
          </a:p>
          <a:p>
            <a:pPr lvl="1"/>
            <a:r>
              <a:rPr lang="en-US" b="1" dirty="0" smtClean="0"/>
              <a:t>Best Practices for Software Maintenance: </a:t>
            </a:r>
          </a:p>
          <a:p>
            <a:pPr lvl="1"/>
            <a:r>
              <a:rPr lang="en-US" dirty="0" smtClean="0"/>
              <a:t>Practice 17: Institute risk management procedures to proactively identify, prioritize, and mitigate risks in timely manner </a:t>
            </a:r>
            <a:r>
              <a:rPr lang="en-US" dirty="0"/>
              <a:t>using information provided during software maintenance by projects developed for that purpose</a:t>
            </a:r>
            <a:r>
              <a:rPr lang="en-US" dirty="0" smtClean="0"/>
              <a:t>.</a:t>
            </a:r>
            <a:endParaRPr lang="en-US" dirty="0"/>
          </a:p>
        </p:txBody>
      </p:sp>
    </p:spTree>
    <p:extLst>
      <p:ext uri="{BB962C8B-B14F-4D97-AF65-F5344CB8AC3E}">
        <p14:creationId xmlns:p14="http://schemas.microsoft.com/office/powerpoint/2010/main" val="4730541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066800"/>
            <a:ext cx="8915400" cy="5619750"/>
          </a:xfrm>
          <a:prstGeom prst="rect">
            <a:avLst/>
          </a:prstGeom>
        </p:spPr>
      </p:pic>
    </p:spTree>
    <p:extLst>
      <p:ext uri="{BB962C8B-B14F-4D97-AF65-F5344CB8AC3E}">
        <p14:creationId xmlns:p14="http://schemas.microsoft.com/office/powerpoint/2010/main" val="26485206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228600" y="2438400"/>
            <a:ext cx="8763000" cy="4267200"/>
          </a:xfrm>
        </p:spPr>
        <p:txBody>
          <a:bodyPr/>
          <a:lstStyle/>
          <a:p>
            <a:pPr marL="0" indent="0">
              <a:buNone/>
            </a:pPr>
            <a:r>
              <a:rPr lang="en-US" b="1" dirty="0" smtClean="0"/>
              <a:t>2. Category</a:t>
            </a:r>
            <a:r>
              <a:rPr lang="en-US" b="1" dirty="0" smtClean="0"/>
              <a:t>: </a:t>
            </a:r>
            <a:r>
              <a:rPr lang="en-US" dirty="0"/>
              <a:t>Project Management </a:t>
            </a:r>
            <a:endParaRPr lang="en-US" b="1" dirty="0" smtClean="0"/>
          </a:p>
          <a:p>
            <a:pPr marL="457200" lvl="1" indent="0">
              <a:buNone/>
            </a:pPr>
            <a:r>
              <a:rPr lang="en-US" b="1" dirty="0" smtClean="0"/>
              <a:t>7. Process </a:t>
            </a:r>
            <a:r>
              <a:rPr lang="en-US" b="1" dirty="0" smtClean="0"/>
              <a:t>Area: </a:t>
            </a:r>
            <a:r>
              <a:rPr lang="en-US" i="1" dirty="0" smtClean="0"/>
              <a:t>Supplier Agreement Management </a:t>
            </a:r>
          </a:p>
          <a:p>
            <a:pPr lvl="1"/>
            <a:r>
              <a:rPr lang="en-US" b="1" dirty="0" smtClean="0"/>
              <a:t>Best Practices for Software Maintenance: </a:t>
            </a:r>
          </a:p>
          <a:p>
            <a:pPr lvl="1"/>
            <a:r>
              <a:rPr lang="en-US" dirty="0" smtClean="0"/>
              <a:t>Practice 18: Establish a market watch function for commercial-off the shelf (COTS) to keep current on </a:t>
            </a:r>
            <a:r>
              <a:rPr lang="en-US" dirty="0"/>
              <a:t>available alternatives for packages used as part of maintenance releases being distributed to the filed</a:t>
            </a:r>
            <a:r>
              <a:rPr lang="en-US" dirty="0" smtClean="0"/>
              <a:t>.</a:t>
            </a:r>
            <a:endParaRPr lang="en-US" dirty="0"/>
          </a:p>
        </p:txBody>
      </p:sp>
    </p:spTree>
    <p:extLst>
      <p:ext uri="{BB962C8B-B14F-4D97-AF65-F5344CB8AC3E}">
        <p14:creationId xmlns:p14="http://schemas.microsoft.com/office/powerpoint/2010/main" val="7423467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304800" y="2438400"/>
            <a:ext cx="8686800" cy="4267200"/>
          </a:xfrm>
        </p:spPr>
        <p:txBody>
          <a:bodyPr/>
          <a:lstStyle/>
          <a:p>
            <a:pPr lvl="1"/>
            <a:r>
              <a:rPr lang="en-US" dirty="0" smtClean="0"/>
              <a:t>Practice </a:t>
            </a:r>
            <a:r>
              <a:rPr lang="en-US" dirty="0" smtClean="0"/>
              <a:t>19: Use relationship managers to influence the direction key suppliers take in the future with products and services used in maintenance releases</a:t>
            </a:r>
            <a:r>
              <a:rPr lang="en-US" dirty="0" smtClean="0"/>
              <a:t>.</a:t>
            </a:r>
          </a:p>
          <a:p>
            <a:pPr lvl="1"/>
            <a:r>
              <a:rPr lang="en-US" dirty="0"/>
              <a:t>Practice 20: Tailor development processes so they can be used during maintenance to manage suppliers developing software for releases</a:t>
            </a:r>
            <a:r>
              <a:rPr lang="en-US" dirty="0" smtClean="0"/>
              <a:t>.</a:t>
            </a:r>
            <a:endParaRPr lang="en-US" dirty="0"/>
          </a:p>
        </p:txBody>
      </p:sp>
    </p:spTree>
    <p:extLst>
      <p:ext uri="{BB962C8B-B14F-4D97-AF65-F5344CB8AC3E}">
        <p14:creationId xmlns:p14="http://schemas.microsoft.com/office/powerpoint/2010/main" val="24878134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8001000" cy="4267200"/>
          </a:xfrm>
        </p:spPr>
        <p:txBody>
          <a:bodyPr/>
          <a:lstStyle/>
          <a:p>
            <a:pPr marL="0" indent="0">
              <a:buNone/>
            </a:pPr>
            <a:r>
              <a:rPr lang="en-US" b="1" dirty="0" smtClean="0"/>
              <a:t>2. Category</a:t>
            </a:r>
            <a:r>
              <a:rPr lang="en-US" b="1" dirty="0" smtClean="0"/>
              <a:t>: </a:t>
            </a:r>
            <a:r>
              <a:rPr lang="en-US" dirty="0"/>
              <a:t>Project Management </a:t>
            </a:r>
            <a:endParaRPr lang="en-US" b="1" dirty="0" smtClean="0"/>
          </a:p>
          <a:p>
            <a:pPr marL="457200" lvl="1" indent="0">
              <a:buNone/>
            </a:pPr>
            <a:r>
              <a:rPr lang="en-US" b="1" dirty="0" smtClean="0"/>
              <a:t>8. Process </a:t>
            </a:r>
            <a:r>
              <a:rPr lang="en-US" b="1" dirty="0" smtClean="0"/>
              <a:t>Area: </a:t>
            </a:r>
            <a:r>
              <a:rPr lang="en-US" i="1" dirty="0" smtClean="0"/>
              <a:t>Facilities Management</a:t>
            </a:r>
          </a:p>
          <a:p>
            <a:pPr lvl="1"/>
            <a:r>
              <a:rPr lang="en-US" b="1" dirty="0" smtClean="0"/>
              <a:t>Best Practices for Software Maintenance: </a:t>
            </a:r>
          </a:p>
          <a:p>
            <a:pPr lvl="1"/>
            <a:r>
              <a:rPr lang="en-US" dirty="0" smtClean="0"/>
              <a:t>Practice 21: Readying facilities for software maintenance is a long-lead item that requires actions to be planned and taken in advance of the </a:t>
            </a:r>
            <a:r>
              <a:rPr lang="en-US" dirty="0"/>
              <a:t>transition and transfer milestones</a:t>
            </a:r>
            <a:r>
              <a:rPr lang="en-US" dirty="0" smtClean="0"/>
              <a:t>.</a:t>
            </a:r>
            <a:endParaRPr lang="en-US" dirty="0"/>
          </a:p>
        </p:txBody>
      </p:sp>
    </p:spTree>
    <p:extLst>
      <p:ext uri="{BB962C8B-B14F-4D97-AF65-F5344CB8AC3E}">
        <p14:creationId xmlns:p14="http://schemas.microsoft.com/office/powerpoint/2010/main" val="84870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5.1 Prerequisites for Success</a:t>
            </a:r>
            <a:endParaRPr lang="en-US" dirty="0"/>
          </a:p>
        </p:txBody>
      </p:sp>
      <p:sp>
        <p:nvSpPr>
          <p:cNvPr id="3" name="Content Placeholder 2"/>
          <p:cNvSpPr>
            <a:spLocks noGrp="1"/>
          </p:cNvSpPr>
          <p:nvPr>
            <p:ph idx="1"/>
          </p:nvPr>
        </p:nvSpPr>
        <p:spPr>
          <a:xfrm>
            <a:off x="685800" y="2438400"/>
            <a:ext cx="7772400" cy="4114800"/>
          </a:xfrm>
        </p:spPr>
        <p:txBody>
          <a:bodyPr/>
          <a:lstStyle/>
          <a:p>
            <a:pPr lvl="1"/>
            <a:r>
              <a:rPr lang="en-US" dirty="0" smtClean="0"/>
              <a:t>Process planning provides the process infrastructures used by the workforce to ensure that both products delivered for software maintenance satisfy the standards. (versions, naming conventions used for configuration baseline and sequences.)</a:t>
            </a:r>
            <a:endParaRPr lang="en-US" dirty="0"/>
          </a:p>
        </p:txBody>
      </p:sp>
    </p:spTree>
    <p:extLst>
      <p:ext uri="{BB962C8B-B14F-4D97-AF65-F5344CB8AC3E}">
        <p14:creationId xmlns:p14="http://schemas.microsoft.com/office/powerpoint/2010/main" val="229975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8001000" cy="4267200"/>
          </a:xfrm>
        </p:spPr>
        <p:txBody>
          <a:bodyPr/>
          <a:lstStyle/>
          <a:p>
            <a:pPr lvl="1"/>
            <a:r>
              <a:rPr lang="en-US" dirty="0" smtClean="0"/>
              <a:t>Practice </a:t>
            </a:r>
            <a:r>
              <a:rPr lang="en-US" dirty="0" smtClean="0"/>
              <a:t>22: Put in place measurement and management procedures for keeping facilities, equipment, and software used for maintenance operating at their peak efficiency as releases are generated and related work progresses.</a:t>
            </a:r>
          </a:p>
        </p:txBody>
      </p:sp>
    </p:spTree>
    <p:extLst>
      <p:ext uri="{BB962C8B-B14F-4D97-AF65-F5344CB8AC3E}">
        <p14:creationId xmlns:p14="http://schemas.microsoft.com/office/powerpoint/2010/main" val="42480411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7772400" cy="4267200"/>
          </a:xfrm>
        </p:spPr>
        <p:txBody>
          <a:bodyPr/>
          <a:lstStyle/>
          <a:p>
            <a:pPr marL="0" indent="0">
              <a:buNone/>
            </a:pPr>
            <a:r>
              <a:rPr lang="en-US" b="1" dirty="0" smtClean="0"/>
              <a:t>2. Category</a:t>
            </a:r>
            <a:r>
              <a:rPr lang="en-US" b="1" dirty="0" smtClean="0"/>
              <a:t>: </a:t>
            </a:r>
            <a:r>
              <a:rPr lang="en-US" dirty="0"/>
              <a:t>Project Management </a:t>
            </a:r>
            <a:endParaRPr lang="en-US" b="1" dirty="0" smtClean="0"/>
          </a:p>
          <a:p>
            <a:pPr marL="457200" lvl="1" indent="0">
              <a:buNone/>
            </a:pPr>
            <a:r>
              <a:rPr lang="en-US" b="1" dirty="0" smtClean="0"/>
              <a:t>9. Process </a:t>
            </a:r>
            <a:r>
              <a:rPr lang="en-US" b="1" dirty="0" smtClean="0"/>
              <a:t>Area: </a:t>
            </a:r>
            <a:r>
              <a:rPr lang="en-US" i="1" dirty="0" smtClean="0"/>
              <a:t>Transition Management</a:t>
            </a:r>
          </a:p>
          <a:p>
            <a:pPr lvl="1"/>
            <a:r>
              <a:rPr lang="en-US" b="1" dirty="0" smtClean="0"/>
              <a:t>Best Practices for Software Maintenance: </a:t>
            </a:r>
          </a:p>
          <a:p>
            <a:pPr lvl="1"/>
            <a:r>
              <a:rPr lang="en-US" dirty="0" smtClean="0"/>
              <a:t>Practice 23: Engage all stakeholders and plan for transition and turnover of responsibility form </a:t>
            </a:r>
            <a:r>
              <a:rPr lang="en-US" dirty="0"/>
              <a:t>development to software maintenance group as early as possible during development</a:t>
            </a:r>
            <a:r>
              <a:rPr lang="en-US" dirty="0" smtClean="0"/>
              <a:t>.</a:t>
            </a:r>
            <a:endParaRPr lang="en-US" dirty="0"/>
          </a:p>
        </p:txBody>
      </p:sp>
    </p:spTree>
    <p:extLst>
      <p:ext uri="{BB962C8B-B14F-4D97-AF65-F5344CB8AC3E}">
        <p14:creationId xmlns:p14="http://schemas.microsoft.com/office/powerpoint/2010/main" val="18263707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8382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304800" y="2133600"/>
            <a:ext cx="8686800" cy="4572000"/>
          </a:xfrm>
        </p:spPr>
        <p:txBody>
          <a:bodyPr/>
          <a:lstStyle/>
          <a:p>
            <a:pPr lvl="1"/>
            <a:r>
              <a:rPr lang="en-US" dirty="0" smtClean="0"/>
              <a:t>Practice </a:t>
            </a:r>
            <a:r>
              <a:rPr lang="en-US" dirty="0" smtClean="0"/>
              <a:t>24: Conduct a software operational readiness review prior to transition and transfer taking place ensure that you are ready to turn over responsibility for the software from the development to the maintenance organization. </a:t>
            </a:r>
            <a:endParaRPr lang="en-US" dirty="0" smtClean="0"/>
          </a:p>
          <a:p>
            <a:pPr lvl="1"/>
            <a:r>
              <a:rPr lang="en-US" dirty="0"/>
              <a:t>Practice 25: Be prepared to rejuvenate or retire software during maintenance based on business trade-offs</a:t>
            </a:r>
            <a:r>
              <a:rPr lang="en-US" dirty="0" smtClean="0"/>
              <a:t>.</a:t>
            </a:r>
            <a:endParaRPr lang="en-US" dirty="0"/>
          </a:p>
        </p:txBody>
      </p:sp>
    </p:spTree>
    <p:extLst>
      <p:ext uri="{BB962C8B-B14F-4D97-AF65-F5344CB8AC3E}">
        <p14:creationId xmlns:p14="http://schemas.microsoft.com/office/powerpoint/2010/main" val="4147581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685800" y="2438400"/>
            <a:ext cx="7772400" cy="4267199"/>
          </a:xfrm>
        </p:spPr>
        <p:txBody>
          <a:bodyPr/>
          <a:lstStyle/>
          <a:p>
            <a:pPr marL="0" indent="0">
              <a:buNone/>
            </a:pPr>
            <a:r>
              <a:rPr lang="en-US" b="1" dirty="0" smtClean="0"/>
              <a:t>3. Category</a:t>
            </a:r>
            <a:r>
              <a:rPr lang="en-US" b="1" dirty="0" smtClean="0"/>
              <a:t>: </a:t>
            </a:r>
            <a:r>
              <a:rPr lang="en-US" dirty="0" smtClean="0"/>
              <a:t>Support </a:t>
            </a:r>
          </a:p>
          <a:p>
            <a:pPr marL="457200" lvl="1" indent="0">
              <a:buNone/>
            </a:pPr>
            <a:r>
              <a:rPr lang="en-US" b="1" dirty="0" smtClean="0"/>
              <a:t>1. Process </a:t>
            </a:r>
            <a:r>
              <a:rPr lang="en-US" b="1" dirty="0" smtClean="0"/>
              <a:t>Area</a:t>
            </a:r>
            <a:r>
              <a:rPr lang="en-US" b="1" i="1" dirty="0" smtClean="0"/>
              <a:t>: </a:t>
            </a:r>
            <a:r>
              <a:rPr lang="en-US" i="1" dirty="0" smtClean="0"/>
              <a:t>Casual Analysis and Resolution</a:t>
            </a:r>
          </a:p>
          <a:p>
            <a:pPr lvl="1"/>
            <a:r>
              <a:rPr lang="en-US" b="1" dirty="0" smtClean="0"/>
              <a:t>Best Practices for Software Maintenance: </a:t>
            </a:r>
          </a:p>
          <a:p>
            <a:pPr lvl="1"/>
            <a:r>
              <a:rPr lang="en-US" dirty="0" smtClean="0"/>
              <a:t>Practice 26: Analyze defect data to uncover the root causes of defects and put preventive measure in place.</a:t>
            </a:r>
          </a:p>
        </p:txBody>
      </p:sp>
    </p:spTree>
    <p:extLst>
      <p:ext uri="{BB962C8B-B14F-4D97-AF65-F5344CB8AC3E}">
        <p14:creationId xmlns:p14="http://schemas.microsoft.com/office/powerpoint/2010/main" val="10647995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228600" y="2438400"/>
            <a:ext cx="8686800" cy="4267200"/>
          </a:xfrm>
        </p:spPr>
        <p:txBody>
          <a:bodyPr/>
          <a:lstStyle/>
          <a:p>
            <a:pPr marL="0" indent="0">
              <a:buNone/>
            </a:pPr>
            <a:r>
              <a:rPr lang="en-US" b="1" dirty="0" smtClean="0"/>
              <a:t>3. Category</a:t>
            </a:r>
            <a:r>
              <a:rPr lang="en-US" b="1" dirty="0" smtClean="0"/>
              <a:t>: </a:t>
            </a:r>
            <a:r>
              <a:rPr lang="en-US" dirty="0"/>
              <a:t>Support </a:t>
            </a:r>
          </a:p>
          <a:p>
            <a:pPr marL="457200" lvl="1" indent="0">
              <a:buNone/>
            </a:pPr>
            <a:r>
              <a:rPr lang="en-US" b="1" dirty="0" smtClean="0"/>
              <a:t>2. Process </a:t>
            </a:r>
            <a:r>
              <a:rPr lang="en-US" b="1" dirty="0" smtClean="0"/>
              <a:t>Area: </a:t>
            </a:r>
            <a:r>
              <a:rPr lang="en-US" i="1" dirty="0" smtClean="0"/>
              <a:t>Configuration Management </a:t>
            </a:r>
          </a:p>
          <a:p>
            <a:pPr lvl="1"/>
            <a:r>
              <a:rPr lang="en-US" b="1" dirty="0" smtClean="0"/>
              <a:t>Best Practices for Software Maintenance: </a:t>
            </a:r>
          </a:p>
          <a:p>
            <a:pPr lvl="1"/>
            <a:r>
              <a:rPr lang="en-US" dirty="0" smtClean="0"/>
              <a:t>Practice 27: Tailor development configuration identification, control, status accounting, and audit </a:t>
            </a:r>
            <a:r>
              <a:rPr lang="en-US" dirty="0"/>
              <a:t>procedures to be used to maintain the integrity of releases to be used to maintain the integrity of releases as they are developed and delivered to the field</a:t>
            </a:r>
            <a:r>
              <a:rPr lang="en-US" dirty="0" smtClean="0"/>
              <a:t>.</a:t>
            </a:r>
            <a:endParaRPr lang="en-US" dirty="0"/>
          </a:p>
        </p:txBody>
      </p:sp>
    </p:spTree>
    <p:extLst>
      <p:ext uri="{BB962C8B-B14F-4D97-AF65-F5344CB8AC3E}">
        <p14:creationId xmlns:p14="http://schemas.microsoft.com/office/powerpoint/2010/main" val="23487102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228600" y="2438400"/>
            <a:ext cx="8458200" cy="4267200"/>
          </a:xfrm>
        </p:spPr>
        <p:txBody>
          <a:bodyPr/>
          <a:lstStyle/>
          <a:p>
            <a:pPr lvl="1"/>
            <a:r>
              <a:rPr lang="en-US" dirty="0" smtClean="0"/>
              <a:t>Practice </a:t>
            </a:r>
            <a:r>
              <a:rPr lang="en-US" dirty="0" smtClean="0"/>
              <a:t>28: Ensure that the transfer of all approved configuration management baselines between development and maintenance occurs seamlessly. </a:t>
            </a:r>
          </a:p>
        </p:txBody>
      </p:sp>
    </p:spTree>
    <p:extLst>
      <p:ext uri="{BB962C8B-B14F-4D97-AF65-F5344CB8AC3E}">
        <p14:creationId xmlns:p14="http://schemas.microsoft.com/office/powerpoint/2010/main" val="29857784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3400" y="1524000"/>
            <a:ext cx="8125883" cy="4724400"/>
          </a:xfrm>
          <a:prstGeom prst="rect">
            <a:avLst/>
          </a:prstGeom>
        </p:spPr>
      </p:pic>
    </p:spTree>
    <p:extLst>
      <p:ext uri="{BB962C8B-B14F-4D97-AF65-F5344CB8AC3E}">
        <p14:creationId xmlns:p14="http://schemas.microsoft.com/office/powerpoint/2010/main" val="31811131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9906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76200" y="2133600"/>
            <a:ext cx="8991600" cy="4648200"/>
          </a:xfrm>
        </p:spPr>
        <p:txBody>
          <a:bodyPr/>
          <a:lstStyle/>
          <a:p>
            <a:pPr marL="0" indent="0">
              <a:buNone/>
            </a:pPr>
            <a:r>
              <a:rPr lang="en-US" b="1" dirty="0" smtClean="0"/>
              <a:t>3. Category</a:t>
            </a:r>
            <a:r>
              <a:rPr lang="en-US" b="1" dirty="0" smtClean="0"/>
              <a:t>: </a:t>
            </a:r>
            <a:r>
              <a:rPr lang="en-US" dirty="0"/>
              <a:t>Support </a:t>
            </a:r>
          </a:p>
          <a:p>
            <a:pPr marL="457200" lvl="1" indent="0">
              <a:buNone/>
            </a:pPr>
            <a:r>
              <a:rPr lang="en-US" b="1" dirty="0" smtClean="0"/>
              <a:t>3. Process </a:t>
            </a:r>
            <a:r>
              <a:rPr lang="en-US" b="1" dirty="0" smtClean="0"/>
              <a:t>Area: </a:t>
            </a:r>
            <a:r>
              <a:rPr lang="en-US" i="1" dirty="0" smtClean="0"/>
              <a:t>Decision Analysis and Resolution</a:t>
            </a:r>
            <a:endParaRPr lang="en-US" b="1" i="1" dirty="0" smtClean="0"/>
          </a:p>
          <a:p>
            <a:pPr lvl="1"/>
            <a:r>
              <a:rPr lang="en-US" b="1" dirty="0" smtClean="0"/>
              <a:t>Best Practices for Software Maintenance: </a:t>
            </a:r>
          </a:p>
          <a:p>
            <a:pPr lvl="1"/>
            <a:r>
              <a:rPr lang="en-US" dirty="0" smtClean="0"/>
              <a:t>Practice 29: Trade-off alternatives using value-based software engineering principles to help make decisions</a:t>
            </a:r>
            <a:r>
              <a:rPr lang="en-US" dirty="0" smtClean="0"/>
              <a:t>.</a:t>
            </a:r>
          </a:p>
          <a:p>
            <a:pPr lvl="1"/>
            <a:r>
              <a:rPr lang="en-US" dirty="0"/>
              <a:t>Practice 30: The software maintenance decisions to business goals and use business cases to weigh alternatives. </a:t>
            </a:r>
          </a:p>
          <a:p>
            <a:pPr lvl="1"/>
            <a:endParaRPr lang="en-US" dirty="0" smtClean="0"/>
          </a:p>
        </p:txBody>
      </p:sp>
    </p:spTree>
    <p:extLst>
      <p:ext uri="{BB962C8B-B14F-4D97-AF65-F5344CB8AC3E}">
        <p14:creationId xmlns:p14="http://schemas.microsoft.com/office/powerpoint/2010/main" val="12636824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9144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152400" y="2133600"/>
            <a:ext cx="8763000" cy="4572000"/>
          </a:xfrm>
        </p:spPr>
        <p:txBody>
          <a:bodyPr/>
          <a:lstStyle/>
          <a:p>
            <a:pPr marL="0" indent="0">
              <a:buNone/>
            </a:pPr>
            <a:r>
              <a:rPr lang="en-US" b="1" dirty="0" smtClean="0"/>
              <a:t>3. Category</a:t>
            </a:r>
            <a:r>
              <a:rPr lang="en-US" b="1" dirty="0" smtClean="0"/>
              <a:t>: </a:t>
            </a:r>
            <a:r>
              <a:rPr lang="en-US" dirty="0"/>
              <a:t>Support </a:t>
            </a:r>
          </a:p>
          <a:p>
            <a:pPr marL="457200" lvl="1" indent="0">
              <a:buNone/>
            </a:pPr>
            <a:r>
              <a:rPr lang="en-US" b="1" dirty="0" smtClean="0"/>
              <a:t>4. Process </a:t>
            </a:r>
            <a:r>
              <a:rPr lang="en-US" b="1" dirty="0" smtClean="0"/>
              <a:t>Area: </a:t>
            </a:r>
            <a:r>
              <a:rPr lang="en-US" i="1" dirty="0" smtClean="0"/>
              <a:t>Measurement and Analysis</a:t>
            </a:r>
          </a:p>
          <a:p>
            <a:pPr lvl="1"/>
            <a:r>
              <a:rPr lang="en-US" b="1" dirty="0" smtClean="0"/>
              <a:t>Best Practices for Software Maintenance: </a:t>
            </a:r>
          </a:p>
          <a:p>
            <a:pPr lvl="1"/>
            <a:r>
              <a:rPr lang="en-US" dirty="0" smtClean="0"/>
              <a:t>Practice 31: Establish a software measurement program whose aim is to gain insight into performance of </a:t>
            </a:r>
            <a:r>
              <a:rPr lang="en-US" dirty="0" smtClean="0"/>
              <a:t>p</a:t>
            </a:r>
            <a:r>
              <a:rPr lang="en-US" dirty="0" smtClean="0"/>
              <a:t>eople</a:t>
            </a:r>
            <a:r>
              <a:rPr lang="en-US" dirty="0"/>
              <a:t>, processes, and projects relative to standards and benchmarks and assess the quality of products, processes, and services being generated during software maintenance</a:t>
            </a:r>
            <a:endParaRPr lang="en-US" dirty="0" smtClean="0"/>
          </a:p>
        </p:txBody>
      </p:sp>
    </p:spTree>
    <p:extLst>
      <p:ext uri="{BB962C8B-B14F-4D97-AF65-F5344CB8AC3E}">
        <p14:creationId xmlns:p14="http://schemas.microsoft.com/office/powerpoint/2010/main" val="6201588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1066800"/>
          </a:xfrm>
        </p:spPr>
        <p:txBody>
          <a:bodyPr/>
          <a:lstStyle/>
          <a:p>
            <a:r>
              <a:rPr lang="en-US" dirty="0" smtClean="0"/>
              <a:t>Best Maintenance Practices by Key Process Area</a:t>
            </a:r>
            <a:endParaRPr lang="en-US" dirty="0"/>
          </a:p>
        </p:txBody>
      </p:sp>
      <p:sp>
        <p:nvSpPr>
          <p:cNvPr id="3" name="Content Placeholder 2"/>
          <p:cNvSpPr>
            <a:spLocks noGrp="1"/>
          </p:cNvSpPr>
          <p:nvPr>
            <p:ph idx="1"/>
          </p:nvPr>
        </p:nvSpPr>
        <p:spPr>
          <a:xfrm>
            <a:off x="228600" y="2057400"/>
            <a:ext cx="8763000" cy="4648200"/>
          </a:xfrm>
        </p:spPr>
        <p:txBody>
          <a:bodyPr/>
          <a:lstStyle/>
          <a:p>
            <a:pPr marL="0" indent="0">
              <a:buNone/>
            </a:pPr>
            <a:r>
              <a:rPr lang="en-US" b="1" dirty="0" smtClean="0"/>
              <a:t>3. Category</a:t>
            </a:r>
            <a:r>
              <a:rPr lang="en-US" b="1" dirty="0" smtClean="0"/>
              <a:t>: </a:t>
            </a:r>
            <a:r>
              <a:rPr lang="en-US" dirty="0"/>
              <a:t>Support </a:t>
            </a:r>
          </a:p>
          <a:p>
            <a:pPr marL="457200" lvl="1" indent="0">
              <a:buNone/>
            </a:pPr>
            <a:r>
              <a:rPr lang="en-US" b="1" dirty="0" smtClean="0"/>
              <a:t>5. Process </a:t>
            </a:r>
            <a:r>
              <a:rPr lang="en-US" b="1" dirty="0" smtClean="0"/>
              <a:t>Area: </a:t>
            </a:r>
            <a:r>
              <a:rPr lang="en-US" i="1" dirty="0" smtClean="0"/>
              <a:t>Process and Product Quality Assurance</a:t>
            </a:r>
          </a:p>
          <a:p>
            <a:pPr lvl="1"/>
            <a:r>
              <a:rPr lang="en-US" b="1" dirty="0" smtClean="0"/>
              <a:t>Best Practices for Software Maintenance: </a:t>
            </a:r>
          </a:p>
          <a:p>
            <a:pPr lvl="1"/>
            <a:r>
              <a:rPr lang="en-US" dirty="0" smtClean="0"/>
              <a:t>Practice 32: Maintain the integrity of processes being used during software maintenance</a:t>
            </a:r>
            <a:r>
              <a:rPr lang="en-US" dirty="0" smtClean="0"/>
              <a:t>.</a:t>
            </a:r>
          </a:p>
          <a:p>
            <a:pPr lvl="1"/>
            <a:r>
              <a:rPr lang="en-US" dirty="0"/>
              <a:t>Practice 33: Assurance the quality of products being generated during software maintenance, including those associated with both the releases and the environment used to create it.</a:t>
            </a:r>
          </a:p>
          <a:p>
            <a:pPr lvl="1"/>
            <a:endParaRPr lang="en-US" dirty="0" smtClean="0"/>
          </a:p>
        </p:txBody>
      </p:sp>
    </p:spTree>
    <p:extLst>
      <p:ext uri="{BB962C8B-B14F-4D97-AF65-F5344CB8AC3E}">
        <p14:creationId xmlns:p14="http://schemas.microsoft.com/office/powerpoint/2010/main" val="75397136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33244</TotalTime>
  <Words>4934</Words>
  <Application>Microsoft Office PowerPoint</Application>
  <PresentationFormat>On-screen Show (4:3)</PresentationFormat>
  <Paragraphs>506</Paragraphs>
  <Slides>117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117</vt:i4>
      </vt:variant>
    </vt:vector>
  </HeadingPairs>
  <TitlesOfParts>
    <vt:vector size="122" baseType="lpstr">
      <vt:lpstr>Futura Md BT</vt:lpstr>
      <vt:lpstr>Times New Roman</vt:lpstr>
      <vt:lpstr>Arial</vt:lpstr>
      <vt:lpstr>Century Schoolbook</vt:lpstr>
      <vt:lpstr>Default Design</vt:lpstr>
      <vt:lpstr>ITMD 536 Software Testing &amp; Maintenance</vt:lpstr>
      <vt:lpstr>Objectives</vt:lpstr>
      <vt:lpstr>Objectives</vt:lpstr>
      <vt:lpstr>Objectives</vt:lpstr>
      <vt:lpstr>Objectives</vt:lpstr>
      <vt:lpstr>5. Adequate Transition and Turnover Planning</vt:lpstr>
      <vt:lpstr>5. Adequate Transition and Turnover Planning</vt:lpstr>
      <vt:lpstr>5.1 Prerequisites for Success</vt:lpstr>
      <vt:lpstr>5.1 Prerequisites for Success</vt:lpstr>
      <vt:lpstr>5.1 Prerequisites for Success</vt:lpstr>
      <vt:lpstr>5.2 What you need to Execute an Effective Maintenance Program</vt:lpstr>
      <vt:lpstr>5.2.1 During Development</vt:lpstr>
      <vt:lpstr>5.2.1.1 Product</vt:lpstr>
      <vt:lpstr>5.2.1.2 Process</vt:lpstr>
      <vt:lpstr>PowerPoint Presentation</vt:lpstr>
      <vt:lpstr>5.2.1.2 Process</vt:lpstr>
      <vt:lpstr>5.2.1.2 Process</vt:lpstr>
      <vt:lpstr>5.2.1.3 People</vt:lpstr>
      <vt:lpstr>5.2.1.4 Project </vt:lpstr>
      <vt:lpstr>5.2.1.4 Project</vt:lpstr>
      <vt:lpstr>Maintenance Plan Outline</vt:lpstr>
      <vt:lpstr>Maintenance Plan Outline</vt:lpstr>
      <vt:lpstr>Maintenance Plan Outline</vt:lpstr>
      <vt:lpstr>Maintenance Plan Outline</vt:lpstr>
      <vt:lpstr>Maintenance Plan Outline</vt:lpstr>
      <vt:lpstr>Maintenance Plan Outline</vt:lpstr>
      <vt:lpstr>Software Operational Readiness Checklist</vt:lpstr>
      <vt:lpstr>Software Operational Readiness Checklist</vt:lpstr>
      <vt:lpstr>Software Operational Readiness Checklist</vt:lpstr>
      <vt:lpstr>Software Operational Readiness Checklist</vt:lpstr>
      <vt:lpstr>Software Operational Readiness Checklist</vt:lpstr>
      <vt:lpstr>Software Operational Readiness Checklist</vt:lpstr>
      <vt:lpstr>Software Operational Readiness Checklist</vt:lpstr>
      <vt:lpstr>5.2.2 After Transition and Turnover</vt:lpstr>
      <vt:lpstr>Development versus Update Environment</vt:lpstr>
      <vt:lpstr>Development versus Update Environment</vt:lpstr>
      <vt:lpstr>Development versus Update Environment</vt:lpstr>
      <vt:lpstr>Development versus Update Environment</vt:lpstr>
      <vt:lpstr>Development versus Update Environment</vt:lpstr>
      <vt:lpstr>Development versus Update Environment</vt:lpstr>
      <vt:lpstr>Development versus Update Environment</vt:lpstr>
      <vt:lpstr>Development versus Update Environment</vt:lpstr>
      <vt:lpstr>5.2.2 After Transition and Turnover</vt:lpstr>
      <vt:lpstr>5.3 What Happens When a System Does Not Transition</vt:lpstr>
      <vt:lpstr>5.3 What Happens When a System Does Not Transition</vt:lpstr>
      <vt:lpstr>5.4 When To Replace Rather Than Repair</vt:lpstr>
      <vt:lpstr>5.4 When To Replace Rather Than Repair</vt:lpstr>
      <vt:lpstr>PowerPoint Presentation</vt:lpstr>
      <vt:lpstr>PowerPoint Presentation</vt:lpstr>
      <vt:lpstr>5. Event/Request Management Domain</vt:lpstr>
      <vt:lpstr>Event/Request Management Domain</vt:lpstr>
      <vt:lpstr>Expected Results from Event/Request Management KPA</vt:lpstr>
      <vt:lpstr>Expected Results from Event/Request Management KPA</vt:lpstr>
      <vt:lpstr>2. Maintenance Planning</vt:lpstr>
      <vt:lpstr>Expected Results from Maintenance Planning</vt:lpstr>
      <vt:lpstr>Expected Results from Maintenance Planning</vt:lpstr>
      <vt:lpstr>Expected Results from Maintenance Planning</vt:lpstr>
      <vt:lpstr>Maintenance Request Software Monitoring and Control </vt:lpstr>
      <vt:lpstr>Maintenance Request Software Monitoring and Control </vt:lpstr>
      <vt:lpstr>Expected Results from Maintenance  Request/Software Monitoring and Control</vt:lpstr>
      <vt:lpstr>Expected Results from Maintenance  Request/Software Monitoring and Control</vt:lpstr>
      <vt:lpstr>Expected Results from Maintenance  Request/Software Monitoring and Control</vt:lpstr>
      <vt:lpstr>SLA and Supplier Agreement Management</vt:lpstr>
      <vt:lpstr>SLA and Supplier Agreement Management</vt:lpstr>
      <vt:lpstr>Expected Results from SLA and Supplier Agreement Management</vt:lpstr>
      <vt:lpstr>PowerPoint Presentation</vt:lpstr>
      <vt:lpstr>6 Establishing a Solid Management Infrastructure </vt:lpstr>
      <vt:lpstr>6.1 Best Practices</vt:lpstr>
      <vt:lpstr>6.1 Best Practices</vt:lpstr>
      <vt:lpstr>6.1 Best Practices</vt:lpstr>
      <vt:lpstr>6.2. Role of Capability Maturity Model (CMM) an Capability Maturity Model Integration (CMMi)</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PowerPoint Presentation</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PowerPoint Presentation</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Best Maintenance Practices by Key Process Area</vt:lpstr>
      <vt:lpstr>6.3 The Role of Requirements</vt:lpstr>
      <vt:lpstr>6.3 The Role of Requirements</vt:lpstr>
      <vt:lpstr>Separation of work in Maintenance</vt:lpstr>
      <vt:lpstr>6.3 The Role of Requirements</vt:lpstr>
      <vt:lpstr>6.3 The Role of Requirements</vt:lpstr>
      <vt:lpstr>6.3 The Role of Requirements</vt:lpstr>
      <vt:lpstr>6.3 The Role of Requirements</vt:lpstr>
      <vt:lpstr>6.4 Budgeting and Estimating</vt:lpstr>
      <vt:lpstr>6.5 Release Management - Schedule</vt:lpstr>
      <vt:lpstr>PowerPoint Presentation</vt:lpstr>
      <vt:lpstr>Evolution Engineering Domain-(SMM)</vt:lpstr>
      <vt:lpstr>Operational Support Services </vt:lpstr>
      <vt:lpstr>Evolution and Correction Services</vt:lpstr>
      <vt:lpstr>PowerPoint Presentation</vt:lpstr>
      <vt:lpstr>Verification and Validation</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624</cp:revision>
  <dcterms:created xsi:type="dcterms:W3CDTF">2015-08-27T06:10:18Z</dcterms:created>
  <dcterms:modified xsi:type="dcterms:W3CDTF">2018-10-27T05:25:42Z</dcterms:modified>
</cp:coreProperties>
</file>