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4"/>
  </p:notesMasterIdLst>
  <p:handoutMasterIdLst>
    <p:handoutMasterId r:id="rId95"/>
  </p:handoutMasterIdLst>
  <p:sldIdLst>
    <p:sldId id="263" r:id="rId2"/>
    <p:sldId id="257" r:id="rId3"/>
    <p:sldId id="267" r:id="rId4"/>
    <p:sldId id="282" r:id="rId5"/>
    <p:sldId id="283" r:id="rId6"/>
    <p:sldId id="284" r:id="rId7"/>
    <p:sldId id="285" r:id="rId8"/>
    <p:sldId id="281" r:id="rId9"/>
    <p:sldId id="271" r:id="rId10"/>
    <p:sldId id="272" r:id="rId11"/>
    <p:sldId id="273" r:id="rId12"/>
    <p:sldId id="274" r:id="rId13"/>
    <p:sldId id="275" r:id="rId14"/>
    <p:sldId id="276" r:id="rId15"/>
    <p:sldId id="277" r:id="rId16"/>
    <p:sldId id="278" r:id="rId17"/>
    <p:sldId id="279" r:id="rId18"/>
    <p:sldId id="280" r:id="rId19"/>
    <p:sldId id="286" r:id="rId20"/>
    <p:sldId id="288" r:id="rId21"/>
    <p:sldId id="289" r:id="rId22"/>
    <p:sldId id="290" r:id="rId23"/>
    <p:sldId id="294" r:id="rId24"/>
    <p:sldId id="292" r:id="rId25"/>
    <p:sldId id="300" r:id="rId26"/>
    <p:sldId id="301" r:id="rId27"/>
    <p:sldId id="302" r:id="rId28"/>
    <p:sldId id="305" r:id="rId29"/>
    <p:sldId id="304" r:id="rId30"/>
    <p:sldId id="303" r:id="rId31"/>
    <p:sldId id="306" r:id="rId32"/>
    <p:sldId id="299" r:id="rId33"/>
    <p:sldId id="307" r:id="rId34"/>
    <p:sldId id="308" r:id="rId35"/>
    <p:sldId id="298" r:id="rId36"/>
    <p:sldId id="297" r:id="rId37"/>
    <p:sldId id="322" r:id="rId38"/>
    <p:sldId id="323" r:id="rId39"/>
    <p:sldId id="324" r:id="rId40"/>
    <p:sldId id="291" r:id="rId41"/>
    <p:sldId id="341" r:id="rId42"/>
    <p:sldId id="342" r:id="rId43"/>
    <p:sldId id="338" r:id="rId44"/>
    <p:sldId id="343" r:id="rId45"/>
    <p:sldId id="344" r:id="rId46"/>
    <p:sldId id="337" r:id="rId47"/>
    <p:sldId id="345" r:id="rId48"/>
    <p:sldId id="346" r:id="rId49"/>
    <p:sldId id="336" r:id="rId50"/>
    <p:sldId id="335" r:id="rId51"/>
    <p:sldId id="334" r:id="rId52"/>
    <p:sldId id="333" r:id="rId53"/>
    <p:sldId id="348" r:id="rId54"/>
    <p:sldId id="347" r:id="rId55"/>
    <p:sldId id="332" r:id="rId56"/>
    <p:sldId id="331" r:id="rId57"/>
    <p:sldId id="349" r:id="rId58"/>
    <p:sldId id="330" r:id="rId59"/>
    <p:sldId id="354" r:id="rId60"/>
    <p:sldId id="353" r:id="rId61"/>
    <p:sldId id="352" r:id="rId62"/>
    <p:sldId id="351" r:id="rId63"/>
    <p:sldId id="350" r:id="rId64"/>
    <p:sldId id="357" r:id="rId65"/>
    <p:sldId id="356" r:id="rId66"/>
    <p:sldId id="355" r:id="rId67"/>
    <p:sldId id="358" r:id="rId68"/>
    <p:sldId id="359" r:id="rId69"/>
    <p:sldId id="360" r:id="rId70"/>
    <p:sldId id="361" r:id="rId71"/>
    <p:sldId id="364" r:id="rId72"/>
    <p:sldId id="329" r:id="rId73"/>
    <p:sldId id="367" r:id="rId74"/>
    <p:sldId id="366" r:id="rId75"/>
    <p:sldId id="365" r:id="rId76"/>
    <p:sldId id="363" r:id="rId77"/>
    <p:sldId id="362" r:id="rId78"/>
    <p:sldId id="328" r:id="rId79"/>
    <p:sldId id="327" r:id="rId80"/>
    <p:sldId id="326" r:id="rId81"/>
    <p:sldId id="370" r:id="rId82"/>
    <p:sldId id="369" r:id="rId83"/>
    <p:sldId id="368" r:id="rId84"/>
    <p:sldId id="325" r:id="rId85"/>
    <p:sldId id="384" r:id="rId86"/>
    <p:sldId id="385" r:id="rId87"/>
    <p:sldId id="387" r:id="rId88"/>
    <p:sldId id="388" r:id="rId89"/>
    <p:sldId id="391" r:id="rId90"/>
    <p:sldId id="401" r:id="rId91"/>
    <p:sldId id="404" r:id="rId92"/>
    <p:sldId id="400" r:id="rId93"/>
  </p:sldIdLst>
  <p:sldSz cx="9144000" cy="6858000" type="screen4x3"/>
  <p:notesSz cx="7315200" cy="9601200"/>
  <p:embeddedFontLst>
    <p:embeddedFont>
      <p:font typeface="Century Schoolbook" panose="02040604050505020304" pitchFamily="18" charset="0"/>
      <p:regular r:id="rId96"/>
      <p:bold r:id="rId97"/>
      <p:italic r:id="rId98"/>
      <p:boldItalic r:id="rId99"/>
    </p:embeddedFont>
  </p:embeddedFont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AF" initials="U" lastIdx="1" clrIdx="0">
    <p:extLst>
      <p:ext uri="{19B8F6BF-5375-455C-9EA6-DF929625EA0E}">
        <p15:presenceInfo xmlns:p15="http://schemas.microsoft.com/office/powerpoint/2012/main" userId="USA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CDCDCD"/>
    <a:srgbClr val="D5D5D5"/>
    <a:srgbClr val="CFCFCF"/>
    <a:srgbClr val="D3D3D3"/>
    <a:srgbClr val="C7C7C7"/>
    <a:srgbClr val="5F5F5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2" autoAdjust="0"/>
    <p:restoredTop sz="88647" autoAdjust="0"/>
  </p:normalViewPr>
  <p:slideViewPr>
    <p:cSldViewPr>
      <p:cViewPr varScale="1">
        <p:scale>
          <a:sx n="63" d="100"/>
          <a:sy n="63" d="100"/>
        </p:scale>
        <p:origin x="1704" y="78"/>
      </p:cViewPr>
      <p:guideLst>
        <p:guide orient="horz" pos="2160"/>
        <p:guide pos="2880"/>
      </p:guideLst>
    </p:cSldViewPr>
  </p:slideViewPr>
  <p:outlineViewPr>
    <p:cViewPr>
      <p:scale>
        <a:sx n="33" d="100"/>
        <a:sy n="33" d="100"/>
      </p:scale>
      <p:origin x="0" y="-143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font" Target="fonts/font4.fntdata"/><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2.fntdata"/><Relationship Id="rId10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8-31T22:12:33.946" idx="1">
    <p:pos x="10" y="10"/>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8915" name="Rectangle 3"/>
          <p:cNvSpPr>
            <a:spLocks noGrp="1" noChangeArrowheads="1"/>
          </p:cNvSpPr>
          <p:nvPr>
            <p:ph type="dt" sz="quarter"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8916" name="Rectangle 4"/>
          <p:cNvSpPr>
            <a:spLocks noGrp="1" noChangeArrowheads="1"/>
          </p:cNvSpPr>
          <p:nvPr>
            <p:ph type="ftr" sz="quarter" idx="2"/>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8917" name="Rectangle 5"/>
          <p:cNvSpPr>
            <a:spLocks noGrp="1" noChangeArrowheads="1"/>
          </p:cNvSpPr>
          <p:nvPr>
            <p:ph type="sldNum" sz="quarter" idx="3"/>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8879CC15-2A3C-4AF5-9144-988EFE80EF31}" type="slidenum">
              <a:rPr lang="en-US"/>
              <a:pPr/>
              <a:t>‹#›</a:t>
            </a:fld>
            <a:endParaRPr lang="en-US" dirty="0"/>
          </a:p>
        </p:txBody>
      </p:sp>
    </p:spTree>
    <p:extLst>
      <p:ext uri="{BB962C8B-B14F-4D97-AF65-F5344CB8AC3E}">
        <p14:creationId xmlns:p14="http://schemas.microsoft.com/office/powerpoint/2010/main" val="373371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4819" name="Rectangle 3"/>
          <p:cNvSpPr>
            <a:spLocks noGrp="1" noChangeArrowheads="1"/>
          </p:cNvSpPr>
          <p:nvPr>
            <p:ph type="dt"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34821" name="Rectangle 5"/>
          <p:cNvSpPr>
            <a:spLocks noGrp="1" noChangeArrowheads="1"/>
          </p:cNvSpPr>
          <p:nvPr>
            <p:ph type="body" sz="quarter" idx="3"/>
          </p:nvPr>
        </p:nvSpPr>
        <p:spPr bwMode="auto">
          <a:xfrm>
            <a:off x="732183" y="4561226"/>
            <a:ext cx="5850834" cy="4320213"/>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4823" name="Rectangle 7"/>
          <p:cNvSpPr>
            <a:spLocks noGrp="1" noChangeArrowheads="1"/>
          </p:cNvSpPr>
          <p:nvPr>
            <p:ph type="sldNum" sz="quarter" idx="5"/>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B7D319C0-3DA5-40BE-8E1C-BCAB5438D41B}" type="slidenum">
              <a:rPr lang="en-US"/>
              <a:pPr/>
              <a:t>‹#›</a:t>
            </a:fld>
            <a:endParaRPr lang="en-US" dirty="0"/>
          </a:p>
        </p:txBody>
      </p:sp>
    </p:spTree>
    <p:extLst>
      <p:ext uri="{BB962C8B-B14F-4D97-AF65-F5344CB8AC3E}">
        <p14:creationId xmlns:p14="http://schemas.microsoft.com/office/powerpoint/2010/main" val="5755353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1</a:t>
            </a:fld>
            <a:endParaRPr lang="en-US" dirty="0"/>
          </a:p>
        </p:txBody>
      </p:sp>
    </p:spTree>
    <p:extLst>
      <p:ext uri="{BB962C8B-B14F-4D97-AF65-F5344CB8AC3E}">
        <p14:creationId xmlns:p14="http://schemas.microsoft.com/office/powerpoint/2010/main" val="2790245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2</a:t>
            </a:fld>
            <a:endParaRPr lang="en-US" dirty="0"/>
          </a:p>
        </p:txBody>
      </p:sp>
    </p:spTree>
    <p:extLst>
      <p:ext uri="{BB962C8B-B14F-4D97-AF65-F5344CB8AC3E}">
        <p14:creationId xmlns:p14="http://schemas.microsoft.com/office/powerpoint/2010/main" val="1086832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89</a:t>
            </a:fld>
            <a:endParaRPr lang="en-US" dirty="0"/>
          </a:p>
        </p:txBody>
      </p:sp>
    </p:spTree>
    <p:extLst>
      <p:ext uri="{BB962C8B-B14F-4D97-AF65-F5344CB8AC3E}">
        <p14:creationId xmlns:p14="http://schemas.microsoft.com/office/powerpoint/2010/main" val="2787522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590800"/>
            <a:ext cx="7772400" cy="396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600200"/>
            <a:ext cx="1524000" cy="5029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1600200"/>
            <a:ext cx="6019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lvl1pPr>
              <a:defRPr sz="3600">
                <a:latin typeface="+mj-lt"/>
              </a:defRPr>
            </a:lvl1pPr>
          </a:lstStyle>
          <a:p>
            <a:r>
              <a:rPr lang="en-US" smtClean="0"/>
              <a:t>Click to edit Master title style</a:t>
            </a:r>
            <a:endParaRPr lang="en-US" dirty="0"/>
          </a:p>
        </p:txBody>
      </p:sp>
      <p:sp>
        <p:nvSpPr>
          <p:cNvPr id="3" name="Table Placeholder 2"/>
          <p:cNvSpPr>
            <a:spLocks noGrp="1"/>
          </p:cNvSpPr>
          <p:nvPr>
            <p:ph type="tbl" idx="1"/>
          </p:nvPr>
        </p:nvSpPr>
        <p:spPr>
          <a:xfrm>
            <a:off x="685800" y="2819400"/>
            <a:ext cx="7772400" cy="3810000"/>
          </a:xfrm>
        </p:spPr>
        <p:txBody>
          <a:bodyPr/>
          <a:lstStyle>
            <a:lvl1pPr>
              <a:buFont typeface="Century Schoolbook" pitchFamily="18" charset="0"/>
              <a:buChar char="►"/>
              <a:defRPr sz="3200">
                <a:latin typeface="Century Schoolbook" pitchFamily="18" charset="0"/>
              </a:defRPr>
            </a:lvl1pPr>
            <a:lvl2pPr>
              <a:buFont typeface="Arial" pitchFamily="34" charset="0"/>
              <a:buChar char="■"/>
              <a:defRPr sz="2800"/>
            </a:lvl2pPr>
            <a:lvl3pPr>
              <a:buFont typeface="Arial" pitchFamily="34" charset="0"/>
              <a:buChar char="●"/>
              <a:defRPr/>
            </a:lvl3pPr>
            <a:lvl4pPr>
              <a:defRPr/>
            </a:lvl4pPr>
          </a:lstStyle>
          <a:p>
            <a:r>
              <a:rPr lang="en-US" dirty="0" smtClean="0"/>
              <a:t>Click icon to add table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28194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8194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708275"/>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3348037"/>
            <a:ext cx="4040188"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2708275"/>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348037"/>
            <a:ext cx="4041775"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46791"/>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746792"/>
            <a:ext cx="5111750" cy="4832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908842"/>
            <a:ext cx="3008313" cy="36443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788025"/>
            <a:ext cx="5486400" cy="460375"/>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600200"/>
            <a:ext cx="5486400" cy="413103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6248400"/>
            <a:ext cx="5486400" cy="4572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685800" y="15240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36" name="Rectangle 12"/>
          <p:cNvSpPr>
            <a:spLocks noGrp="1" noChangeArrowheads="1"/>
          </p:cNvSpPr>
          <p:nvPr>
            <p:ph type="body" idx="1"/>
          </p:nvPr>
        </p:nvSpPr>
        <p:spPr bwMode="auto">
          <a:xfrm>
            <a:off x="685800" y="2514600"/>
            <a:ext cx="77724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smtClean="0"/>
          </a:p>
          <a:p>
            <a:pPr lvl="1"/>
            <a:endParaRPr lang="en-US" dirty="0" smtClean="0"/>
          </a:p>
          <a:p>
            <a:pPr lvl="2"/>
            <a:endParaRPr lang="en-US" dirty="0" smtClean="0"/>
          </a:p>
          <a:p>
            <a:pPr lvl="3"/>
            <a:endParaRPr lang="en-US" dirty="0"/>
          </a:p>
        </p:txBody>
      </p:sp>
      <p:sp>
        <p:nvSpPr>
          <p:cNvPr id="5" name="Rectangle 4"/>
          <p:cNvSpPr/>
          <p:nvPr userDrawn="1"/>
        </p:nvSpPr>
        <p:spPr>
          <a:xfrm>
            <a:off x="228600" y="304800"/>
            <a:ext cx="55626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7" name="Picture 13" descr="C:\Users\Ray Trygstad\Documents\Projects\ITM 588\IITlogoWhite.png"/>
          <p:cNvPicPr>
            <a:picLocks noChangeAspect="1" noChangeArrowheads="1"/>
          </p:cNvPicPr>
          <p:nvPr userDrawn="1"/>
        </p:nvPicPr>
        <p:blipFill>
          <a:blip r:embed="rId16" cstate="print"/>
          <a:srcRect/>
          <a:stretch>
            <a:fillRect/>
          </a:stretch>
        </p:blipFill>
        <p:spPr bwMode="auto">
          <a:xfrm>
            <a:off x="304800" y="228600"/>
            <a:ext cx="6172200" cy="63224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 grpId="0" build="p" bldLvl="3"/>
    </p:bldLst>
  </p:timing>
  <p:hf sldNum="0" hdr="0" dt="0"/>
  <p:txStyles>
    <p:titleStyle>
      <a:lvl1pPr algn="l" rtl="0" eaLnBrk="1" fontAlgn="base" hangingPunct="1">
        <a:spcBef>
          <a:spcPct val="0"/>
        </a:spcBef>
        <a:spcAft>
          <a:spcPct val="0"/>
        </a:spcAft>
        <a:defRPr sz="3600">
          <a:solidFill>
            <a:srgbClr val="5F5F5F"/>
          </a:solidFill>
          <a:latin typeface="+mj-lt"/>
          <a:ea typeface="+mj-ea"/>
          <a:cs typeface="+mj-cs"/>
        </a:defRPr>
      </a:lvl1pPr>
      <a:lvl2pPr algn="l" rtl="0" eaLnBrk="1" fontAlgn="base" hangingPunct="1">
        <a:spcBef>
          <a:spcPct val="0"/>
        </a:spcBef>
        <a:spcAft>
          <a:spcPct val="0"/>
        </a:spcAft>
        <a:defRPr sz="3200">
          <a:solidFill>
            <a:srgbClr val="5F5F5F"/>
          </a:solidFill>
          <a:latin typeface="Futura Md BT" pitchFamily="34" charset="0"/>
        </a:defRPr>
      </a:lvl2pPr>
      <a:lvl3pPr algn="l" rtl="0" eaLnBrk="1" fontAlgn="base" hangingPunct="1">
        <a:spcBef>
          <a:spcPct val="0"/>
        </a:spcBef>
        <a:spcAft>
          <a:spcPct val="0"/>
        </a:spcAft>
        <a:defRPr sz="3200">
          <a:solidFill>
            <a:srgbClr val="5F5F5F"/>
          </a:solidFill>
          <a:latin typeface="Futura Md BT" pitchFamily="34" charset="0"/>
        </a:defRPr>
      </a:lvl3pPr>
      <a:lvl4pPr algn="l" rtl="0" eaLnBrk="1" fontAlgn="base" hangingPunct="1">
        <a:spcBef>
          <a:spcPct val="0"/>
        </a:spcBef>
        <a:spcAft>
          <a:spcPct val="0"/>
        </a:spcAft>
        <a:defRPr sz="3200">
          <a:solidFill>
            <a:srgbClr val="5F5F5F"/>
          </a:solidFill>
          <a:latin typeface="Futura Md BT" pitchFamily="34" charset="0"/>
        </a:defRPr>
      </a:lvl4pPr>
      <a:lvl5pPr algn="l" rtl="0" eaLnBrk="1" fontAlgn="base" hangingPunct="1">
        <a:spcBef>
          <a:spcPct val="0"/>
        </a:spcBef>
        <a:spcAft>
          <a:spcPct val="0"/>
        </a:spcAft>
        <a:defRPr sz="3200">
          <a:solidFill>
            <a:srgbClr val="5F5F5F"/>
          </a:solidFill>
          <a:latin typeface="Futura Md BT" pitchFamily="34" charset="0"/>
        </a:defRPr>
      </a:lvl5pPr>
      <a:lvl6pPr marL="457200" algn="l" rtl="0" eaLnBrk="1" fontAlgn="base" hangingPunct="1">
        <a:spcBef>
          <a:spcPct val="0"/>
        </a:spcBef>
        <a:spcAft>
          <a:spcPct val="0"/>
        </a:spcAft>
        <a:defRPr sz="3200">
          <a:solidFill>
            <a:srgbClr val="5F5F5F"/>
          </a:solidFill>
          <a:latin typeface="Futura Md BT" pitchFamily="34" charset="0"/>
        </a:defRPr>
      </a:lvl6pPr>
      <a:lvl7pPr marL="914400" algn="l" rtl="0" eaLnBrk="1" fontAlgn="base" hangingPunct="1">
        <a:spcBef>
          <a:spcPct val="0"/>
        </a:spcBef>
        <a:spcAft>
          <a:spcPct val="0"/>
        </a:spcAft>
        <a:defRPr sz="3200">
          <a:solidFill>
            <a:srgbClr val="5F5F5F"/>
          </a:solidFill>
          <a:latin typeface="Futura Md BT" pitchFamily="34" charset="0"/>
        </a:defRPr>
      </a:lvl7pPr>
      <a:lvl8pPr marL="1371600" algn="l" rtl="0" eaLnBrk="1" fontAlgn="base" hangingPunct="1">
        <a:spcBef>
          <a:spcPct val="0"/>
        </a:spcBef>
        <a:spcAft>
          <a:spcPct val="0"/>
        </a:spcAft>
        <a:defRPr sz="3200">
          <a:solidFill>
            <a:srgbClr val="5F5F5F"/>
          </a:solidFill>
          <a:latin typeface="Futura Md BT" pitchFamily="34" charset="0"/>
        </a:defRPr>
      </a:lvl8pPr>
      <a:lvl9pPr marL="1828800" algn="l" rtl="0" eaLnBrk="1" fontAlgn="base" hangingPunct="1">
        <a:spcBef>
          <a:spcPct val="0"/>
        </a:spcBef>
        <a:spcAft>
          <a:spcPct val="0"/>
        </a:spcAft>
        <a:defRPr sz="3200">
          <a:solidFill>
            <a:srgbClr val="5F5F5F"/>
          </a:solidFill>
          <a:latin typeface="Futura Md BT" pitchFamily="34" charset="0"/>
        </a:defRPr>
      </a:lvl9pPr>
    </p:titleStyle>
    <p:bodyStyle>
      <a:lvl1pPr marL="460375" indent="-460375"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96925" indent="-339725" algn="l" rtl="0" eaLnBrk="1" fontAlgn="base" hangingPunct="1">
        <a:spcBef>
          <a:spcPct val="20000"/>
        </a:spcBef>
        <a:spcAft>
          <a:spcPct val="0"/>
        </a:spcAft>
        <a:buFont typeface="Arial" pitchFamily="34" charset="0"/>
        <a:buChar char="■"/>
        <a:defRPr sz="2800">
          <a:solidFill>
            <a:schemeClr val="tx1"/>
          </a:solidFill>
          <a:latin typeface="+mn-lt"/>
        </a:defRPr>
      </a:lvl2pPr>
      <a:lvl3pPr marL="1200150" indent="-285750" algn="l" rtl="0" eaLnBrk="1" fontAlgn="base" hangingPunct="1">
        <a:spcBef>
          <a:spcPct val="20000"/>
        </a:spcBef>
        <a:spcAft>
          <a:spcPct val="0"/>
        </a:spcAft>
        <a:buFont typeface="Arial" pitchFamily="34" charset="0"/>
        <a:buChar char="●"/>
        <a:defRPr sz="2400">
          <a:solidFill>
            <a:schemeClr val="tx1"/>
          </a:solidFill>
          <a:latin typeface="+mn-lt"/>
        </a:defRPr>
      </a:lvl3pPr>
      <a:lvl4pPr marL="1660525" indent="-288925"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142999"/>
          </a:xfrm>
        </p:spPr>
        <p:txBody>
          <a:bodyPr/>
          <a:lstStyle/>
          <a:p>
            <a:pPr algn="ctr"/>
            <a:r>
              <a:rPr lang="en-US" b="1" dirty="0" smtClean="0"/>
              <a:t>ITMD 536 Software Testing &amp; Maintenance</a:t>
            </a:r>
            <a:endParaRPr lang="en-US" b="1" dirty="0"/>
          </a:p>
        </p:txBody>
      </p:sp>
      <p:sp>
        <p:nvSpPr>
          <p:cNvPr id="3" name="Subtitle 2"/>
          <p:cNvSpPr>
            <a:spLocks noGrp="1"/>
          </p:cNvSpPr>
          <p:nvPr>
            <p:ph type="subTitle" idx="1"/>
          </p:nvPr>
        </p:nvSpPr>
        <p:spPr>
          <a:xfrm>
            <a:off x="228600" y="2819400"/>
            <a:ext cx="8686800" cy="3733800"/>
          </a:xfrm>
        </p:spPr>
        <p:txBody>
          <a:bodyPr/>
          <a:lstStyle/>
          <a:p>
            <a:r>
              <a:rPr lang="en-US" sz="4500" b="1" dirty="0" smtClean="0"/>
              <a:t>Chapter 7 and 8</a:t>
            </a:r>
            <a:br>
              <a:rPr lang="en-US" sz="4500" b="1" dirty="0" smtClean="0"/>
            </a:br>
            <a:r>
              <a:rPr lang="en-US" sz="4500" b="1" dirty="0" smtClean="0"/>
              <a:t>Best-in-Class Facilities</a:t>
            </a:r>
          </a:p>
          <a:p>
            <a:r>
              <a:rPr lang="en-US" sz="4500" b="1" dirty="0" smtClean="0"/>
              <a:t>&amp;</a:t>
            </a:r>
          </a:p>
          <a:p>
            <a:r>
              <a:rPr lang="en-US" sz="4500" b="1" dirty="0" smtClean="0"/>
              <a:t>Responsive User Support Structure</a:t>
            </a:r>
            <a:endParaRPr lang="en-US" sz="4500" b="1" dirty="0"/>
          </a:p>
        </p:txBody>
      </p:sp>
    </p:spTree>
    <p:extLst>
      <p:ext uri="{BB962C8B-B14F-4D97-AF65-F5344CB8AC3E}">
        <p14:creationId xmlns:p14="http://schemas.microsoft.com/office/powerpoint/2010/main" val="396161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b="1" dirty="0"/>
              <a:t>Development Facilities</a:t>
            </a:r>
          </a:p>
        </p:txBody>
      </p:sp>
      <p:sp>
        <p:nvSpPr>
          <p:cNvPr id="3" name="Content Placeholder 2"/>
          <p:cNvSpPr>
            <a:spLocks noGrp="1"/>
          </p:cNvSpPr>
          <p:nvPr>
            <p:ph idx="1"/>
          </p:nvPr>
        </p:nvSpPr>
        <p:spPr>
          <a:xfrm>
            <a:off x="685800" y="2514600"/>
            <a:ext cx="7772400" cy="3657600"/>
          </a:xfrm>
        </p:spPr>
        <p:txBody>
          <a:bodyPr/>
          <a:lstStyle/>
          <a:p>
            <a:pPr lvl="1"/>
            <a:r>
              <a:rPr lang="en-US" i="1" dirty="0" smtClean="0"/>
              <a:t>Software Licenses:</a:t>
            </a:r>
            <a:r>
              <a:rPr lang="en-US" dirty="0" smtClean="0"/>
              <a:t> Development licenses for tools and platform software (operating systems, database systems, etc.) for both laboratories and operational systems used for software development</a:t>
            </a:r>
            <a:endParaRPr lang="en-US" i="1" dirty="0"/>
          </a:p>
        </p:txBody>
      </p:sp>
    </p:spTree>
    <p:extLst>
      <p:ext uri="{BB962C8B-B14F-4D97-AF65-F5344CB8AC3E}">
        <p14:creationId xmlns:p14="http://schemas.microsoft.com/office/powerpoint/2010/main" val="506191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b="1" dirty="0"/>
              <a:t>Development Facilities</a:t>
            </a:r>
          </a:p>
        </p:txBody>
      </p:sp>
      <p:sp>
        <p:nvSpPr>
          <p:cNvPr id="3" name="Content Placeholder 2"/>
          <p:cNvSpPr>
            <a:spLocks noGrp="1"/>
          </p:cNvSpPr>
          <p:nvPr>
            <p:ph idx="1"/>
          </p:nvPr>
        </p:nvSpPr>
        <p:spPr>
          <a:xfrm>
            <a:off x="685800" y="2286000"/>
            <a:ext cx="7772400" cy="4419600"/>
          </a:xfrm>
        </p:spPr>
        <p:txBody>
          <a:bodyPr/>
          <a:lstStyle/>
          <a:p>
            <a:pPr lvl="1"/>
            <a:r>
              <a:rPr lang="en-US" i="1" dirty="0"/>
              <a:t>Facility </a:t>
            </a:r>
            <a:r>
              <a:rPr lang="en-US" i="1" dirty="0" smtClean="0"/>
              <a:t>Staff: </a:t>
            </a:r>
            <a:r>
              <a:rPr lang="en-US" dirty="0" smtClean="0"/>
              <a:t>Services needed to keep facilities, equipment, and software operational. As a minimum, includes network and security administrators, tool experts, technicians, and representatives (users, maintainer, etc.) who basically serve as liaisons with other staff</a:t>
            </a:r>
            <a:endParaRPr lang="en-US" i="1" dirty="0"/>
          </a:p>
        </p:txBody>
      </p:sp>
    </p:spTree>
    <p:extLst>
      <p:ext uri="{BB962C8B-B14F-4D97-AF65-F5344CB8AC3E}">
        <p14:creationId xmlns:p14="http://schemas.microsoft.com/office/powerpoint/2010/main" val="95077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1524000"/>
            <a:ext cx="7957457" cy="1066800"/>
          </a:xfrm>
        </p:spPr>
        <p:txBody>
          <a:bodyPr/>
          <a:lstStyle/>
          <a:p>
            <a:r>
              <a:rPr lang="en-US" b="1" dirty="0"/>
              <a:t>Table 7.1 Differences between Development and Maintenance </a:t>
            </a:r>
          </a:p>
        </p:txBody>
      </p:sp>
      <p:sp>
        <p:nvSpPr>
          <p:cNvPr id="3" name="Content Placeholder 2"/>
          <p:cNvSpPr>
            <a:spLocks noGrp="1"/>
          </p:cNvSpPr>
          <p:nvPr>
            <p:ph idx="1"/>
          </p:nvPr>
        </p:nvSpPr>
        <p:spPr>
          <a:xfrm>
            <a:off x="653143" y="2590800"/>
            <a:ext cx="7957457" cy="4114800"/>
          </a:xfrm>
        </p:spPr>
        <p:txBody>
          <a:bodyPr/>
          <a:lstStyle/>
          <a:p>
            <a:r>
              <a:rPr lang="en-US" b="1" dirty="0" smtClean="0"/>
              <a:t>Maintenance Facilities:</a:t>
            </a:r>
          </a:p>
          <a:p>
            <a:pPr lvl="1"/>
            <a:r>
              <a:rPr lang="en-US" i="1" dirty="0" smtClean="0"/>
              <a:t>Primary Use: </a:t>
            </a:r>
            <a:r>
              <a:rPr lang="en-US" dirty="0" smtClean="0"/>
              <a:t>Changing existing software to add features and repair bugs</a:t>
            </a:r>
          </a:p>
          <a:p>
            <a:pPr lvl="1"/>
            <a:r>
              <a:rPr lang="en-US" i="1" dirty="0" smtClean="0"/>
              <a:t>Facilities: </a:t>
            </a:r>
            <a:r>
              <a:rPr lang="en-US" dirty="0" smtClean="0"/>
              <a:t>Software factory in existing facility with offices situated so that there is ease of access to equipment and laboratories</a:t>
            </a:r>
          </a:p>
          <a:p>
            <a:endParaRPr lang="en-US" i="1" dirty="0"/>
          </a:p>
        </p:txBody>
      </p:sp>
    </p:spTree>
    <p:extLst>
      <p:ext uri="{BB962C8B-B14F-4D97-AF65-F5344CB8AC3E}">
        <p14:creationId xmlns:p14="http://schemas.microsoft.com/office/powerpoint/2010/main" val="1965142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b="1" dirty="0"/>
              <a:t>Maintenance Facilities</a:t>
            </a:r>
          </a:p>
        </p:txBody>
      </p:sp>
      <p:sp>
        <p:nvSpPr>
          <p:cNvPr id="3" name="Content Placeholder 2"/>
          <p:cNvSpPr>
            <a:spLocks noGrp="1"/>
          </p:cNvSpPr>
          <p:nvPr>
            <p:ph idx="1"/>
          </p:nvPr>
        </p:nvSpPr>
        <p:spPr>
          <a:xfrm>
            <a:off x="685800" y="2286000"/>
            <a:ext cx="7924800" cy="4267200"/>
          </a:xfrm>
        </p:spPr>
        <p:txBody>
          <a:bodyPr/>
          <a:lstStyle/>
          <a:p>
            <a:pPr lvl="1"/>
            <a:r>
              <a:rPr lang="en-US" i="1" dirty="0" smtClean="0"/>
              <a:t>Laboratory: </a:t>
            </a:r>
            <a:r>
              <a:rPr lang="en-US" dirty="0" smtClean="0"/>
              <a:t>Maintenance laboratories loaded with lots of gear whose purpose is to facilitate making changes and fixes to existing software and to package and deliver release in as representative an operational environment as possible</a:t>
            </a:r>
          </a:p>
          <a:p>
            <a:endParaRPr lang="en-US" i="1" dirty="0"/>
          </a:p>
        </p:txBody>
      </p:sp>
    </p:spTree>
    <p:extLst>
      <p:ext uri="{BB962C8B-B14F-4D97-AF65-F5344CB8AC3E}">
        <p14:creationId xmlns:p14="http://schemas.microsoft.com/office/powerpoint/2010/main" val="4294784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b="1" dirty="0"/>
              <a:t>Maintenance Facilities</a:t>
            </a:r>
          </a:p>
        </p:txBody>
      </p:sp>
      <p:sp>
        <p:nvSpPr>
          <p:cNvPr id="3" name="Content Placeholder 2"/>
          <p:cNvSpPr>
            <a:spLocks noGrp="1"/>
          </p:cNvSpPr>
          <p:nvPr>
            <p:ph idx="1"/>
          </p:nvPr>
        </p:nvSpPr>
        <p:spPr>
          <a:xfrm>
            <a:off x="685800" y="2286000"/>
            <a:ext cx="7924800" cy="4267200"/>
          </a:xfrm>
        </p:spPr>
        <p:txBody>
          <a:bodyPr/>
          <a:lstStyle/>
          <a:p>
            <a:pPr lvl="1"/>
            <a:r>
              <a:rPr lang="en-US" i="1" dirty="0" smtClean="0"/>
              <a:t>Equipment: </a:t>
            </a:r>
            <a:r>
              <a:rPr lang="en-US" dirty="0" smtClean="0"/>
              <a:t>Server(s) for storing baselined configurations and workstations for preparing releases tired together via networks and linked to the actual operational equipment configured as used in the field</a:t>
            </a:r>
          </a:p>
          <a:p>
            <a:endParaRPr lang="en-US" i="1" dirty="0"/>
          </a:p>
        </p:txBody>
      </p:sp>
    </p:spTree>
    <p:extLst>
      <p:ext uri="{BB962C8B-B14F-4D97-AF65-F5344CB8AC3E}">
        <p14:creationId xmlns:p14="http://schemas.microsoft.com/office/powerpoint/2010/main" val="735408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b="1" dirty="0"/>
              <a:t>Maintenance Facilities</a:t>
            </a:r>
          </a:p>
        </p:txBody>
      </p:sp>
      <p:sp>
        <p:nvSpPr>
          <p:cNvPr id="3" name="Content Placeholder 2"/>
          <p:cNvSpPr>
            <a:spLocks noGrp="1"/>
          </p:cNvSpPr>
          <p:nvPr>
            <p:ph idx="1"/>
          </p:nvPr>
        </p:nvSpPr>
        <p:spPr>
          <a:xfrm>
            <a:off x="685800" y="2286000"/>
            <a:ext cx="7924800" cy="4267200"/>
          </a:xfrm>
        </p:spPr>
        <p:txBody>
          <a:bodyPr/>
          <a:lstStyle/>
          <a:p>
            <a:pPr lvl="1"/>
            <a:r>
              <a:rPr lang="en-US" i="1" dirty="0" smtClean="0"/>
              <a:t>Tools: </a:t>
            </a:r>
            <a:r>
              <a:rPr lang="en-US" dirty="0" smtClean="0"/>
              <a:t>Compatible set of both hardware and software maintenance tools that works on baselined products and is linked to some repository for storing works products including work in progress</a:t>
            </a:r>
          </a:p>
          <a:p>
            <a:endParaRPr lang="en-US" i="1" dirty="0"/>
          </a:p>
        </p:txBody>
      </p:sp>
    </p:spTree>
    <p:extLst>
      <p:ext uri="{BB962C8B-B14F-4D97-AF65-F5344CB8AC3E}">
        <p14:creationId xmlns:p14="http://schemas.microsoft.com/office/powerpoint/2010/main" val="1415793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b="1" dirty="0"/>
              <a:t>Maintenance Facilities</a:t>
            </a:r>
          </a:p>
        </p:txBody>
      </p:sp>
      <p:sp>
        <p:nvSpPr>
          <p:cNvPr id="3" name="Content Placeholder 2"/>
          <p:cNvSpPr>
            <a:spLocks noGrp="1"/>
          </p:cNvSpPr>
          <p:nvPr>
            <p:ph idx="1"/>
          </p:nvPr>
        </p:nvSpPr>
        <p:spPr>
          <a:xfrm>
            <a:off x="685800" y="2286000"/>
            <a:ext cx="7924800" cy="4267200"/>
          </a:xfrm>
        </p:spPr>
        <p:txBody>
          <a:bodyPr/>
          <a:lstStyle/>
          <a:p>
            <a:pPr lvl="1"/>
            <a:r>
              <a:rPr lang="en-US" i="1" dirty="0" smtClean="0"/>
              <a:t>Software Licenses: </a:t>
            </a:r>
            <a:r>
              <a:rPr lang="en-US" dirty="0" smtClean="0"/>
              <a:t>Development and run-time licenses for all tools and platform software used by maintenance facilities (developmental licenses) and operational systems in the field (run-time licenses)</a:t>
            </a:r>
          </a:p>
          <a:p>
            <a:endParaRPr lang="en-US" i="1" dirty="0"/>
          </a:p>
        </p:txBody>
      </p:sp>
    </p:spTree>
    <p:extLst>
      <p:ext uri="{BB962C8B-B14F-4D97-AF65-F5344CB8AC3E}">
        <p14:creationId xmlns:p14="http://schemas.microsoft.com/office/powerpoint/2010/main" val="2655209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b="1" dirty="0"/>
              <a:t>Maintenance Facilities</a:t>
            </a:r>
          </a:p>
        </p:txBody>
      </p:sp>
      <p:sp>
        <p:nvSpPr>
          <p:cNvPr id="3" name="Content Placeholder 2"/>
          <p:cNvSpPr>
            <a:spLocks noGrp="1"/>
          </p:cNvSpPr>
          <p:nvPr>
            <p:ph idx="1"/>
          </p:nvPr>
        </p:nvSpPr>
        <p:spPr>
          <a:xfrm>
            <a:off x="685800" y="2286000"/>
            <a:ext cx="7924800" cy="4267200"/>
          </a:xfrm>
        </p:spPr>
        <p:txBody>
          <a:bodyPr/>
          <a:lstStyle/>
          <a:p>
            <a:pPr lvl="1"/>
            <a:r>
              <a:rPr lang="en-US" i="1" dirty="0" smtClean="0"/>
              <a:t>Facility Staff: </a:t>
            </a:r>
            <a:r>
              <a:rPr lang="en-US" dirty="0" smtClean="0"/>
              <a:t>Services needed to keep facilities, equipment, and software operational; at a minimum includes network and security administrators, tool experts, technicians, and user representatives who </a:t>
            </a:r>
            <a:r>
              <a:rPr lang="en-US" dirty="0" smtClean="0"/>
              <a:t>actually work </a:t>
            </a:r>
            <a:r>
              <a:rPr lang="en-US" dirty="0" smtClean="0"/>
              <a:t>on-site performing software maintenance tasks</a:t>
            </a:r>
          </a:p>
          <a:p>
            <a:endParaRPr lang="en-US" i="1" dirty="0"/>
          </a:p>
        </p:txBody>
      </p:sp>
    </p:spTree>
    <p:extLst>
      <p:ext uri="{BB962C8B-B14F-4D97-AF65-F5344CB8AC3E}">
        <p14:creationId xmlns:p14="http://schemas.microsoft.com/office/powerpoint/2010/main" val="3308549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b="1" dirty="0" smtClean="0"/>
              <a:t>7.2 Integration Laboratories</a:t>
            </a:r>
            <a:endParaRPr lang="en-US" b="1" dirty="0"/>
          </a:p>
        </p:txBody>
      </p:sp>
      <p:sp>
        <p:nvSpPr>
          <p:cNvPr id="3" name="Content Placeholder 2"/>
          <p:cNvSpPr>
            <a:spLocks noGrp="1"/>
          </p:cNvSpPr>
          <p:nvPr>
            <p:ph idx="1"/>
          </p:nvPr>
        </p:nvSpPr>
        <p:spPr>
          <a:xfrm>
            <a:off x="685800" y="2286000"/>
            <a:ext cx="7924800" cy="4267200"/>
          </a:xfrm>
        </p:spPr>
        <p:txBody>
          <a:bodyPr/>
          <a:lstStyle/>
          <a:p>
            <a:r>
              <a:rPr lang="en-US" dirty="0" smtClean="0"/>
              <a:t>Both development and integration laboratories are consolidated into a single facility, but they are conceptually separated because each does a different job.</a:t>
            </a:r>
            <a:endParaRPr lang="en-US" dirty="0"/>
          </a:p>
        </p:txBody>
      </p:sp>
    </p:spTree>
    <p:extLst>
      <p:ext uri="{BB962C8B-B14F-4D97-AF65-F5344CB8AC3E}">
        <p14:creationId xmlns:p14="http://schemas.microsoft.com/office/powerpoint/2010/main" val="2178954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8" y="1295399"/>
            <a:ext cx="8686801" cy="1371597"/>
          </a:xfrm>
        </p:spPr>
        <p:txBody>
          <a:bodyPr/>
          <a:lstStyle/>
          <a:p>
            <a:r>
              <a:rPr lang="en-US" b="1" dirty="0" smtClean="0"/>
              <a:t>7.1 Software development/system integration laboratory capabilities</a:t>
            </a:r>
            <a:endParaRPr lang="en-US" b="1" dirty="0"/>
          </a:p>
        </p:txBody>
      </p:sp>
      <p:sp>
        <p:nvSpPr>
          <p:cNvPr id="3" name="Text Placeholder 2"/>
          <p:cNvSpPr>
            <a:spLocks noGrp="1"/>
          </p:cNvSpPr>
          <p:nvPr>
            <p:ph type="body" idx="1"/>
          </p:nvPr>
        </p:nvSpPr>
        <p:spPr>
          <a:xfrm>
            <a:off x="457200" y="2666999"/>
            <a:ext cx="4040188" cy="546097"/>
          </a:xfrm>
        </p:spPr>
        <p:txBody>
          <a:bodyPr/>
          <a:lstStyle/>
          <a:p>
            <a:r>
              <a:rPr lang="en-US" dirty="0" smtClean="0"/>
              <a:t>Software Development </a:t>
            </a:r>
            <a:endParaRPr lang="en-US" dirty="0"/>
          </a:p>
        </p:txBody>
      </p:sp>
      <p:sp>
        <p:nvSpPr>
          <p:cNvPr id="4" name="Content Placeholder 3"/>
          <p:cNvSpPr>
            <a:spLocks noGrp="1"/>
          </p:cNvSpPr>
          <p:nvPr>
            <p:ph sz="half" idx="2"/>
          </p:nvPr>
        </p:nvSpPr>
        <p:spPr>
          <a:xfrm>
            <a:off x="228599" y="3213098"/>
            <a:ext cx="4495801" cy="3492501"/>
          </a:xfrm>
        </p:spPr>
        <p:txBody>
          <a:bodyPr/>
          <a:lstStyle/>
          <a:p>
            <a:r>
              <a:rPr lang="en-US" dirty="0" smtClean="0"/>
              <a:t>Graphical workstation</a:t>
            </a:r>
          </a:p>
          <a:p>
            <a:r>
              <a:rPr lang="en-US" dirty="0" smtClean="0"/>
              <a:t>Development host</a:t>
            </a:r>
          </a:p>
          <a:p>
            <a:r>
              <a:rPr lang="en-US" dirty="0" smtClean="0"/>
              <a:t>Software development</a:t>
            </a:r>
          </a:p>
          <a:p>
            <a:pPr marL="0" indent="0">
              <a:buNone/>
            </a:pPr>
            <a:r>
              <a:rPr lang="en-US" dirty="0" smtClean="0"/>
              <a:t>Environment (lots of tools)</a:t>
            </a:r>
          </a:p>
          <a:p>
            <a:r>
              <a:rPr lang="en-US" dirty="0" smtClean="0"/>
              <a:t>Central repository to house</a:t>
            </a:r>
          </a:p>
          <a:p>
            <a:pPr marL="0" indent="0">
              <a:buNone/>
            </a:pPr>
            <a:r>
              <a:rPr lang="en-US" dirty="0" smtClean="0"/>
              <a:t>Builds and work-in-progress</a:t>
            </a:r>
          </a:p>
          <a:p>
            <a:r>
              <a:rPr lang="en-US" dirty="0" smtClean="0"/>
              <a:t>Internet and LAN access</a:t>
            </a:r>
          </a:p>
          <a:p>
            <a:r>
              <a:rPr lang="en-US" dirty="0" smtClean="0"/>
              <a:t>Access controls </a:t>
            </a:r>
          </a:p>
          <a:p>
            <a:endParaRPr lang="en-US" dirty="0"/>
          </a:p>
        </p:txBody>
      </p:sp>
      <p:sp>
        <p:nvSpPr>
          <p:cNvPr id="5" name="Text Placeholder 4"/>
          <p:cNvSpPr>
            <a:spLocks noGrp="1"/>
          </p:cNvSpPr>
          <p:nvPr>
            <p:ph type="body" sz="quarter" idx="3"/>
          </p:nvPr>
        </p:nvSpPr>
        <p:spPr>
          <a:xfrm>
            <a:off x="4718050" y="2667000"/>
            <a:ext cx="4041775" cy="546096"/>
          </a:xfrm>
        </p:spPr>
        <p:txBody>
          <a:bodyPr/>
          <a:lstStyle/>
          <a:p>
            <a:r>
              <a:rPr lang="en-US" dirty="0" smtClean="0"/>
              <a:t>System Integration</a:t>
            </a:r>
            <a:endParaRPr lang="en-US" dirty="0"/>
          </a:p>
        </p:txBody>
      </p:sp>
      <p:sp>
        <p:nvSpPr>
          <p:cNvPr id="6" name="Content Placeholder 5"/>
          <p:cNvSpPr>
            <a:spLocks noGrp="1"/>
          </p:cNvSpPr>
          <p:nvPr>
            <p:ph sz="quarter" idx="4"/>
          </p:nvPr>
        </p:nvSpPr>
        <p:spPr>
          <a:xfrm>
            <a:off x="4724400" y="3213097"/>
            <a:ext cx="4190999" cy="3492502"/>
          </a:xfrm>
        </p:spPr>
        <p:txBody>
          <a:bodyPr/>
          <a:lstStyle/>
          <a:p>
            <a:r>
              <a:rPr lang="en-US" dirty="0" smtClean="0"/>
              <a:t>Graphical workstation</a:t>
            </a:r>
          </a:p>
          <a:p>
            <a:r>
              <a:rPr lang="en-US" dirty="0" smtClean="0"/>
              <a:t>Integration host</a:t>
            </a:r>
          </a:p>
          <a:p>
            <a:r>
              <a:rPr lang="en-US" dirty="0" smtClean="0"/>
              <a:t>Operational equipment</a:t>
            </a:r>
            <a:endParaRPr lang="en-US" dirty="0"/>
          </a:p>
          <a:p>
            <a:r>
              <a:rPr lang="en-US" dirty="0" smtClean="0"/>
              <a:t>Integration environment (test and performance measurement tools)</a:t>
            </a:r>
          </a:p>
          <a:p>
            <a:r>
              <a:rPr lang="en-US" dirty="0" smtClean="0"/>
              <a:t>Internet and LAN access</a:t>
            </a:r>
          </a:p>
          <a:p>
            <a:r>
              <a:rPr lang="en-US" dirty="0" smtClean="0"/>
              <a:t>Access control </a:t>
            </a:r>
            <a:endParaRPr lang="en-US" dirty="0"/>
          </a:p>
        </p:txBody>
      </p:sp>
    </p:spTree>
    <p:extLst>
      <p:ext uri="{BB962C8B-B14F-4D97-AF65-F5344CB8AC3E}">
        <p14:creationId xmlns:p14="http://schemas.microsoft.com/office/powerpoint/2010/main" val="267158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66800"/>
            <a:ext cx="7772400" cy="838200"/>
          </a:xfrm>
        </p:spPr>
        <p:txBody>
          <a:bodyPr/>
          <a:lstStyle/>
          <a:p>
            <a:pPr algn="ctr"/>
            <a:r>
              <a:rPr lang="en-US" b="1" dirty="0" smtClean="0"/>
              <a:t>Objectives</a:t>
            </a:r>
            <a:endParaRPr lang="en-US" b="1" dirty="0"/>
          </a:p>
        </p:txBody>
      </p:sp>
      <p:sp>
        <p:nvSpPr>
          <p:cNvPr id="3" name="Content Placeholder 2"/>
          <p:cNvSpPr>
            <a:spLocks noGrp="1"/>
          </p:cNvSpPr>
          <p:nvPr>
            <p:ph idx="1"/>
          </p:nvPr>
        </p:nvSpPr>
        <p:spPr>
          <a:xfrm>
            <a:off x="685800" y="1752600"/>
            <a:ext cx="7924800" cy="4876800"/>
          </a:xfrm>
        </p:spPr>
        <p:txBody>
          <a:bodyPr/>
          <a:lstStyle/>
          <a:p>
            <a:r>
              <a:rPr lang="en-US" sz="2900" dirty="0" smtClean="0"/>
              <a:t>What is the difference between development and maintenance facilities?</a:t>
            </a:r>
          </a:p>
          <a:p>
            <a:r>
              <a:rPr lang="en-US" sz="2900" dirty="0" smtClean="0"/>
              <a:t>What are integration laboratories?</a:t>
            </a:r>
          </a:p>
          <a:p>
            <a:r>
              <a:rPr lang="en-US" sz="2900" dirty="0" smtClean="0"/>
              <a:t>How maintenance facilities are managed?</a:t>
            </a:r>
          </a:p>
          <a:p>
            <a:r>
              <a:rPr lang="en-US" sz="2900" dirty="0" smtClean="0"/>
              <a:t>What are the methods and tools?</a:t>
            </a:r>
          </a:p>
          <a:p>
            <a:r>
              <a:rPr lang="en-US" sz="2900" dirty="0" smtClean="0"/>
              <a:t>Where investments are needed</a:t>
            </a:r>
            <a:r>
              <a:rPr lang="en-US" sz="2900" dirty="0" smtClean="0"/>
              <a:t>?</a:t>
            </a:r>
          </a:p>
          <a:p>
            <a:r>
              <a:rPr lang="en-US" sz="2900" dirty="0"/>
              <a:t>What are maintenance releases?</a:t>
            </a:r>
          </a:p>
          <a:p>
            <a:r>
              <a:rPr lang="en-US" sz="2900" dirty="0"/>
              <a:t>What are emergency fixes?</a:t>
            </a:r>
          </a:p>
          <a:p>
            <a:r>
              <a:rPr lang="en-US" sz="2900" dirty="0"/>
              <a:t>What is help desk?</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130" y="1524000"/>
            <a:ext cx="7827213" cy="5181600"/>
          </a:xfrm>
        </p:spPr>
      </p:pic>
    </p:spTree>
    <p:extLst>
      <p:ext uri="{BB962C8B-B14F-4D97-AF65-F5344CB8AC3E}">
        <p14:creationId xmlns:p14="http://schemas.microsoft.com/office/powerpoint/2010/main" val="2560960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7.2 Integration Laboratories</a:t>
            </a:r>
            <a:endParaRPr lang="en-US" dirty="0"/>
          </a:p>
        </p:txBody>
      </p:sp>
      <p:sp>
        <p:nvSpPr>
          <p:cNvPr id="3" name="Content Placeholder 2"/>
          <p:cNvSpPr>
            <a:spLocks noGrp="1"/>
          </p:cNvSpPr>
          <p:nvPr>
            <p:ph idx="1"/>
          </p:nvPr>
        </p:nvSpPr>
        <p:spPr>
          <a:xfrm>
            <a:off x="304800" y="2514600"/>
            <a:ext cx="8458200" cy="3962400"/>
          </a:xfrm>
        </p:spPr>
        <p:txBody>
          <a:bodyPr/>
          <a:lstStyle/>
          <a:p>
            <a:r>
              <a:rPr lang="en-US" dirty="0" smtClean="0"/>
              <a:t>A separate system integration facility is essential when hardware and software are being developed in parallel for the project.</a:t>
            </a:r>
          </a:p>
          <a:p>
            <a:r>
              <a:rPr lang="en-US" dirty="0" smtClean="0"/>
              <a:t>Hardware testing is necessary to validate that things operate properly when real equipment is employed the system is hooked up to external interfaces.</a:t>
            </a:r>
            <a:endParaRPr lang="en-US" dirty="0"/>
          </a:p>
        </p:txBody>
      </p:sp>
    </p:spTree>
    <p:extLst>
      <p:ext uri="{BB962C8B-B14F-4D97-AF65-F5344CB8AC3E}">
        <p14:creationId xmlns:p14="http://schemas.microsoft.com/office/powerpoint/2010/main" val="1204747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7.3 Maintenance Facilities </a:t>
            </a:r>
            <a:endParaRPr lang="en-US" b="1" dirty="0"/>
          </a:p>
        </p:txBody>
      </p:sp>
      <p:sp>
        <p:nvSpPr>
          <p:cNvPr id="3" name="Content Placeholder 2"/>
          <p:cNvSpPr>
            <a:spLocks noGrp="1"/>
          </p:cNvSpPr>
          <p:nvPr>
            <p:ph idx="1"/>
          </p:nvPr>
        </p:nvSpPr>
        <p:spPr>
          <a:xfrm>
            <a:off x="685800" y="2514600"/>
            <a:ext cx="7772400" cy="4114800"/>
          </a:xfrm>
        </p:spPr>
        <p:txBody>
          <a:bodyPr/>
          <a:lstStyle/>
          <a:p>
            <a:r>
              <a:rPr lang="en-US" dirty="0" smtClean="0"/>
              <a:t>Maintenance facilities differ greatly in composition from those used for development and integration.</a:t>
            </a:r>
          </a:p>
          <a:p>
            <a:r>
              <a:rPr lang="en-US" dirty="0" smtClean="0"/>
              <a:t>For example, modern automobiles employ computers to perform functions like engine control, diagnostics, entertainment delivery, and suspension management. </a:t>
            </a:r>
            <a:endParaRPr lang="en-US" dirty="0"/>
          </a:p>
        </p:txBody>
      </p:sp>
    </p:spTree>
    <p:extLst>
      <p:ext uri="{BB962C8B-B14F-4D97-AF65-F5344CB8AC3E}">
        <p14:creationId xmlns:p14="http://schemas.microsoft.com/office/powerpoint/2010/main" val="1869930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95400"/>
            <a:ext cx="7772400" cy="685800"/>
          </a:xfrm>
        </p:spPr>
        <p:txBody>
          <a:bodyPr/>
          <a:lstStyle/>
          <a:p>
            <a:r>
              <a:rPr lang="en-US" b="1" dirty="0"/>
              <a:t>7.3 Maintenance Facilities </a:t>
            </a:r>
            <a:endParaRPr lang="en-US" dirty="0"/>
          </a:p>
        </p:txBody>
      </p:sp>
      <p:sp>
        <p:nvSpPr>
          <p:cNvPr id="3" name="Content Placeholder 2"/>
          <p:cNvSpPr>
            <a:spLocks noGrp="1"/>
          </p:cNvSpPr>
          <p:nvPr>
            <p:ph idx="1"/>
          </p:nvPr>
        </p:nvSpPr>
        <p:spPr>
          <a:xfrm>
            <a:off x="152400" y="1981200"/>
            <a:ext cx="8839200" cy="4572000"/>
          </a:xfrm>
        </p:spPr>
        <p:txBody>
          <a:bodyPr/>
          <a:lstStyle/>
          <a:p>
            <a:r>
              <a:rPr lang="en-US" sz="2900" dirty="0" smtClean="0"/>
              <a:t>Diagnosis and repair of problems are facilitated by hooking up specialized test equipment to the car via the bus and running diagnostics. </a:t>
            </a:r>
          </a:p>
          <a:p>
            <a:r>
              <a:rPr lang="en-US" sz="2900" dirty="0" smtClean="0"/>
              <a:t>For embedded systems specialized maintenance facilities need to put in place to update and repair tasks</a:t>
            </a:r>
            <a:r>
              <a:rPr lang="en-US" sz="2900" dirty="0" smtClean="0"/>
              <a:t>.</a:t>
            </a:r>
          </a:p>
          <a:p>
            <a:r>
              <a:rPr lang="en-US" sz="2900" dirty="0"/>
              <a:t>Most organizations do not allow their operational sites to either install patches or perform emergency repairs.</a:t>
            </a:r>
          </a:p>
          <a:p>
            <a:endParaRPr lang="en-US" dirty="0" smtClean="0"/>
          </a:p>
        </p:txBody>
      </p:sp>
    </p:spTree>
    <p:extLst>
      <p:ext uri="{BB962C8B-B14F-4D97-AF65-F5344CB8AC3E}">
        <p14:creationId xmlns:p14="http://schemas.microsoft.com/office/powerpoint/2010/main" val="1300445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7.4 Methods and Tools</a:t>
            </a:r>
            <a:endParaRPr lang="en-US" b="1" dirty="0"/>
          </a:p>
        </p:txBody>
      </p:sp>
      <p:sp>
        <p:nvSpPr>
          <p:cNvPr id="3" name="Content Placeholder 2"/>
          <p:cNvSpPr>
            <a:spLocks noGrp="1"/>
          </p:cNvSpPr>
          <p:nvPr>
            <p:ph idx="1"/>
          </p:nvPr>
        </p:nvSpPr>
        <p:spPr/>
        <p:txBody>
          <a:bodyPr/>
          <a:lstStyle/>
          <a:p>
            <a:r>
              <a:rPr lang="en-US" dirty="0" smtClean="0"/>
              <a:t>Methods and tools used during software maintenance are often different from those used during development.</a:t>
            </a:r>
          </a:p>
          <a:p>
            <a:r>
              <a:rPr lang="en-US" dirty="0" smtClean="0"/>
              <a:t>First depending on the age of the software, underlying language and technology used.</a:t>
            </a:r>
            <a:endParaRPr lang="en-US" dirty="0"/>
          </a:p>
        </p:txBody>
      </p:sp>
    </p:spTree>
    <p:extLst>
      <p:ext uri="{BB962C8B-B14F-4D97-AF65-F5344CB8AC3E}">
        <p14:creationId xmlns:p14="http://schemas.microsoft.com/office/powerpoint/2010/main" val="488984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7.4 Methods and Tools</a:t>
            </a:r>
            <a:endParaRPr lang="en-US" b="1" dirty="0"/>
          </a:p>
        </p:txBody>
      </p:sp>
      <p:sp>
        <p:nvSpPr>
          <p:cNvPr id="3" name="Content Placeholder 2"/>
          <p:cNvSpPr>
            <a:spLocks noGrp="1"/>
          </p:cNvSpPr>
          <p:nvPr>
            <p:ph idx="1"/>
          </p:nvPr>
        </p:nvSpPr>
        <p:spPr>
          <a:xfrm>
            <a:off x="685800" y="2514600"/>
            <a:ext cx="7772400" cy="4114800"/>
          </a:xfrm>
        </p:spPr>
        <p:txBody>
          <a:bodyPr/>
          <a:lstStyle/>
          <a:p>
            <a:r>
              <a:rPr lang="en-US" dirty="0" smtClean="0"/>
              <a:t>Second, tools used during development may not be transferred to the maintenance group because they are proprietary, have license restrictions, or just too expensive.</a:t>
            </a:r>
          </a:p>
          <a:p>
            <a:r>
              <a:rPr lang="en-US" dirty="0" smtClean="0"/>
              <a:t>Third, tool needs may differ during maintenance because the work being performed differs.</a:t>
            </a:r>
            <a:endParaRPr lang="en-US" dirty="0"/>
          </a:p>
        </p:txBody>
      </p:sp>
    </p:spTree>
    <p:extLst>
      <p:ext uri="{BB962C8B-B14F-4D97-AF65-F5344CB8AC3E}">
        <p14:creationId xmlns:p14="http://schemas.microsoft.com/office/powerpoint/2010/main" val="3487535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7.4 Methods and Tools</a:t>
            </a:r>
            <a:endParaRPr lang="en-US" b="1" dirty="0"/>
          </a:p>
        </p:txBody>
      </p:sp>
      <p:sp>
        <p:nvSpPr>
          <p:cNvPr id="3" name="Content Placeholder 2"/>
          <p:cNvSpPr>
            <a:spLocks noGrp="1"/>
          </p:cNvSpPr>
          <p:nvPr>
            <p:ph idx="1"/>
          </p:nvPr>
        </p:nvSpPr>
        <p:spPr/>
        <p:txBody>
          <a:bodyPr/>
          <a:lstStyle/>
          <a:p>
            <a:r>
              <a:rPr lang="en-US" dirty="0" smtClean="0"/>
              <a:t>If the system is not broken they tend to use it because replacing the 20-30 years old systems may be too expensive.</a:t>
            </a:r>
            <a:endParaRPr lang="en-US" dirty="0"/>
          </a:p>
          <a:p>
            <a:r>
              <a:rPr lang="en-US" dirty="0" smtClean="0"/>
              <a:t>Most technology consists of pairings of methods, programming languages, and software tools.</a:t>
            </a:r>
            <a:endParaRPr lang="en-US" dirty="0"/>
          </a:p>
        </p:txBody>
      </p:sp>
    </p:spTree>
    <p:extLst>
      <p:ext uri="{BB962C8B-B14F-4D97-AF65-F5344CB8AC3E}">
        <p14:creationId xmlns:p14="http://schemas.microsoft.com/office/powerpoint/2010/main" val="2575528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7.4 Methods and Tools</a:t>
            </a:r>
            <a:endParaRPr lang="en-US" b="1" dirty="0"/>
          </a:p>
        </p:txBody>
      </p:sp>
      <p:sp>
        <p:nvSpPr>
          <p:cNvPr id="3" name="Content Placeholder 2"/>
          <p:cNvSpPr>
            <a:spLocks noGrp="1"/>
          </p:cNvSpPr>
          <p:nvPr>
            <p:ph idx="1"/>
          </p:nvPr>
        </p:nvSpPr>
        <p:spPr/>
        <p:txBody>
          <a:bodyPr/>
          <a:lstStyle/>
          <a:p>
            <a:r>
              <a:rPr lang="en-US" dirty="0" smtClean="0"/>
              <a:t>In the beginning there was assembly code, programming languages like COBOL, FORTON, Pascal, and PL/I, and basic software tools like compilers, debuggers, and editors to doe the work.</a:t>
            </a:r>
          </a:p>
        </p:txBody>
      </p:sp>
    </p:spTree>
    <p:extLst>
      <p:ext uri="{BB962C8B-B14F-4D97-AF65-F5344CB8AC3E}">
        <p14:creationId xmlns:p14="http://schemas.microsoft.com/office/powerpoint/2010/main" val="1725530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7.4 Methods and Tools</a:t>
            </a:r>
            <a:endParaRPr lang="en-US" b="1" dirty="0"/>
          </a:p>
        </p:txBody>
      </p:sp>
      <p:sp>
        <p:nvSpPr>
          <p:cNvPr id="3" name="Content Placeholder 2"/>
          <p:cNvSpPr>
            <a:spLocks noGrp="1"/>
          </p:cNvSpPr>
          <p:nvPr>
            <p:ph idx="1"/>
          </p:nvPr>
        </p:nvSpPr>
        <p:spPr/>
        <p:txBody>
          <a:bodyPr/>
          <a:lstStyle/>
          <a:p>
            <a:r>
              <a:rPr lang="en-US" dirty="0"/>
              <a:t>In </a:t>
            </a:r>
            <a:r>
              <a:rPr lang="en-US" dirty="0" smtClean="0"/>
              <a:t>1980s </a:t>
            </a:r>
            <a:r>
              <a:rPr lang="en-US" dirty="0"/>
              <a:t>structured methods came in existence such as structured methods, data modeling, the Ada and C programming languages, SQL (system query languages), and toolsets, which most called software engineering environments (SEE).</a:t>
            </a:r>
          </a:p>
          <a:p>
            <a:pPr marL="0" indent="0">
              <a:buNone/>
            </a:pPr>
            <a:endParaRPr lang="en-US" dirty="0"/>
          </a:p>
        </p:txBody>
      </p:sp>
    </p:spTree>
    <p:extLst>
      <p:ext uri="{BB962C8B-B14F-4D97-AF65-F5344CB8AC3E}">
        <p14:creationId xmlns:p14="http://schemas.microsoft.com/office/powerpoint/2010/main" val="3492410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b="1" dirty="0" smtClean="0"/>
              <a:t>7.4 Methods and Tools</a:t>
            </a:r>
            <a:endParaRPr lang="en-US" b="1" dirty="0"/>
          </a:p>
        </p:txBody>
      </p:sp>
      <p:sp>
        <p:nvSpPr>
          <p:cNvPr id="3" name="Content Placeholder 2"/>
          <p:cNvSpPr>
            <a:spLocks noGrp="1"/>
          </p:cNvSpPr>
          <p:nvPr>
            <p:ph idx="1"/>
          </p:nvPr>
        </p:nvSpPr>
        <p:spPr>
          <a:xfrm>
            <a:off x="685800" y="2133600"/>
            <a:ext cx="7772400" cy="4572000"/>
          </a:xfrm>
        </p:spPr>
        <p:txBody>
          <a:bodyPr/>
          <a:lstStyle/>
          <a:p>
            <a:r>
              <a:rPr lang="en-US" dirty="0" smtClean="0"/>
              <a:t>In 1990s, technology jumped to</a:t>
            </a:r>
          </a:p>
          <a:p>
            <a:pPr marL="0" indent="0">
              <a:buNone/>
            </a:pPr>
            <a:r>
              <a:rPr lang="en-US" dirty="0" smtClean="0"/>
              <a:t>Object-oriented methods, object data modeling, the C++ and Java programming languages, scripting languages like Perl, the html (hypertext) and XML and Web-enabled tool chains like together using frameworks into the software environments. </a:t>
            </a:r>
            <a:endParaRPr lang="en-US" dirty="0"/>
          </a:p>
        </p:txBody>
      </p:sp>
    </p:spTree>
    <p:extLst>
      <p:ext uri="{BB962C8B-B14F-4D97-AF65-F5344CB8AC3E}">
        <p14:creationId xmlns:p14="http://schemas.microsoft.com/office/powerpoint/2010/main" val="375668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b="1" dirty="0" smtClean="0"/>
              <a:t>7. Best-in-Class Facilities</a:t>
            </a:r>
            <a:endParaRPr lang="en-US" b="1" dirty="0"/>
          </a:p>
        </p:txBody>
      </p:sp>
      <p:sp>
        <p:nvSpPr>
          <p:cNvPr id="3" name="Content Placeholder 2"/>
          <p:cNvSpPr>
            <a:spLocks noGrp="1"/>
          </p:cNvSpPr>
          <p:nvPr>
            <p:ph idx="1"/>
          </p:nvPr>
        </p:nvSpPr>
        <p:spPr>
          <a:xfrm>
            <a:off x="685800" y="2286000"/>
            <a:ext cx="7772400" cy="4343400"/>
          </a:xfrm>
        </p:spPr>
        <p:txBody>
          <a:bodyPr/>
          <a:lstStyle/>
          <a:p>
            <a:r>
              <a:rPr lang="en-US" b="1" dirty="0" smtClean="0"/>
              <a:t>7.1 Facilities Overview: </a:t>
            </a:r>
            <a:endParaRPr lang="en-US" dirty="0" smtClean="0"/>
          </a:p>
          <a:p>
            <a:r>
              <a:rPr lang="en-US" dirty="0" smtClean="0"/>
              <a:t>Developers get to choose underlying technology where as maintainers have to live with developers choices.</a:t>
            </a:r>
          </a:p>
          <a:p>
            <a:r>
              <a:rPr lang="en-US" dirty="0" smtClean="0"/>
              <a:t>Developers get to choose the equipment they will need and size its computational resources where as maintainers monitor actual use.</a:t>
            </a:r>
          </a:p>
        </p:txBody>
      </p:sp>
    </p:spTree>
    <p:extLst>
      <p:ext uri="{BB962C8B-B14F-4D97-AF65-F5344CB8AC3E}">
        <p14:creationId xmlns:p14="http://schemas.microsoft.com/office/powerpoint/2010/main" val="1017012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b="1" dirty="0" smtClean="0"/>
              <a:t>7.4 Methods and Tools</a:t>
            </a:r>
            <a:endParaRPr lang="en-US" b="1" dirty="0"/>
          </a:p>
        </p:txBody>
      </p:sp>
      <p:sp>
        <p:nvSpPr>
          <p:cNvPr id="3" name="Content Placeholder 2"/>
          <p:cNvSpPr>
            <a:spLocks noGrp="1"/>
          </p:cNvSpPr>
          <p:nvPr>
            <p:ph idx="1"/>
          </p:nvPr>
        </p:nvSpPr>
        <p:spPr>
          <a:xfrm>
            <a:off x="685800" y="2133600"/>
            <a:ext cx="7772400" cy="4572000"/>
          </a:xfrm>
        </p:spPr>
        <p:txBody>
          <a:bodyPr/>
          <a:lstStyle/>
          <a:p>
            <a:r>
              <a:rPr lang="en-US" dirty="0" smtClean="0"/>
              <a:t>Many maintenance shops hire retirees with the skills to do some of this work as special circumstance employees.</a:t>
            </a:r>
          </a:p>
          <a:p>
            <a:r>
              <a:rPr lang="en-US" dirty="0" smtClean="0"/>
              <a:t>Maintainer must make  every effort possible to acquire underlying tools and technology as part of the transition agreement with developers.</a:t>
            </a:r>
            <a:endParaRPr lang="en-US" dirty="0"/>
          </a:p>
        </p:txBody>
      </p:sp>
    </p:spTree>
    <p:extLst>
      <p:ext uri="{BB962C8B-B14F-4D97-AF65-F5344CB8AC3E}">
        <p14:creationId xmlns:p14="http://schemas.microsoft.com/office/powerpoint/2010/main" val="2073981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7.4 Methods and Tools</a:t>
            </a:r>
            <a:endParaRPr lang="en-US" b="1" dirty="0"/>
          </a:p>
        </p:txBody>
      </p:sp>
      <p:sp>
        <p:nvSpPr>
          <p:cNvPr id="3" name="Content Placeholder 2"/>
          <p:cNvSpPr>
            <a:spLocks noGrp="1"/>
          </p:cNvSpPr>
          <p:nvPr>
            <p:ph idx="1"/>
          </p:nvPr>
        </p:nvSpPr>
        <p:spPr/>
        <p:txBody>
          <a:bodyPr/>
          <a:lstStyle/>
          <a:p>
            <a:r>
              <a:rPr lang="en-US" dirty="0" smtClean="0"/>
              <a:t>Maintainers have to deal with code written in different programming languages and with different underlying technologies, they have to modify, update, retest, tailor, package, and distribute their products to the field in a variety of configurations.</a:t>
            </a:r>
            <a:endParaRPr lang="en-US" dirty="0"/>
          </a:p>
        </p:txBody>
      </p:sp>
    </p:spTree>
    <p:extLst>
      <p:ext uri="{BB962C8B-B14F-4D97-AF65-F5344CB8AC3E}">
        <p14:creationId xmlns:p14="http://schemas.microsoft.com/office/powerpoint/2010/main" val="1769862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762000"/>
          </a:xfrm>
        </p:spPr>
        <p:txBody>
          <a:bodyPr/>
          <a:lstStyle/>
          <a:p>
            <a:r>
              <a:rPr lang="en-US" b="1" dirty="0" smtClean="0"/>
              <a:t>7.5 Where Investments are Needed</a:t>
            </a:r>
            <a:endParaRPr lang="en-US" b="1" dirty="0"/>
          </a:p>
        </p:txBody>
      </p:sp>
      <p:sp>
        <p:nvSpPr>
          <p:cNvPr id="3" name="Content Placeholder 2"/>
          <p:cNvSpPr>
            <a:spLocks noGrp="1"/>
          </p:cNvSpPr>
          <p:nvPr>
            <p:ph idx="1"/>
          </p:nvPr>
        </p:nvSpPr>
        <p:spPr>
          <a:xfrm>
            <a:off x="685800" y="2286000"/>
            <a:ext cx="7924800" cy="4343400"/>
          </a:xfrm>
        </p:spPr>
        <p:txBody>
          <a:bodyPr/>
          <a:lstStyle/>
          <a:p>
            <a:r>
              <a:rPr lang="en-US" dirty="0" smtClean="0"/>
              <a:t>Preplanning is needed for transition and turnover:</a:t>
            </a:r>
          </a:p>
          <a:p>
            <a:r>
              <a:rPr lang="en-US" i="1" dirty="0" smtClean="0"/>
              <a:t>Facility location, layout including lighting, electrical and power distribution, and floor plans including entrance and egress of equipment:</a:t>
            </a:r>
          </a:p>
          <a:p>
            <a:r>
              <a:rPr lang="en-US" dirty="0" smtClean="0"/>
              <a:t>Most projects may use existing laboratories</a:t>
            </a:r>
            <a:endParaRPr lang="en-US" dirty="0"/>
          </a:p>
        </p:txBody>
      </p:sp>
    </p:spTree>
    <p:extLst>
      <p:ext uri="{BB962C8B-B14F-4D97-AF65-F5344CB8AC3E}">
        <p14:creationId xmlns:p14="http://schemas.microsoft.com/office/powerpoint/2010/main" val="3705932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b="1" dirty="0" smtClean="0"/>
              <a:t>7.5 Where Investments are Needed</a:t>
            </a:r>
            <a:endParaRPr lang="en-US" b="1" dirty="0"/>
          </a:p>
        </p:txBody>
      </p:sp>
      <p:sp>
        <p:nvSpPr>
          <p:cNvPr id="3" name="Content Placeholder 2"/>
          <p:cNvSpPr>
            <a:spLocks noGrp="1"/>
          </p:cNvSpPr>
          <p:nvPr>
            <p:ph idx="1"/>
          </p:nvPr>
        </p:nvSpPr>
        <p:spPr>
          <a:xfrm>
            <a:off x="533400" y="2133600"/>
            <a:ext cx="8305800" cy="4648200"/>
          </a:xfrm>
        </p:spPr>
        <p:txBody>
          <a:bodyPr/>
          <a:lstStyle/>
          <a:p>
            <a:r>
              <a:rPr lang="en-US" i="1" dirty="0" smtClean="0"/>
              <a:t>Office locations, layout including lighting and electrical, and floor plan: </a:t>
            </a:r>
            <a:r>
              <a:rPr lang="en-US" dirty="0" smtClean="0"/>
              <a:t>Most projects use existing office space.</a:t>
            </a:r>
          </a:p>
          <a:p>
            <a:r>
              <a:rPr lang="en-US" i="1" dirty="0" smtClean="0"/>
              <a:t>Equipment needs including specialized test and interface gear for both the laboratories and offices:</a:t>
            </a:r>
          </a:p>
          <a:p>
            <a:r>
              <a:rPr lang="en-US" dirty="0" smtClean="0"/>
              <a:t>For new facilities, equipment resources must be selected and sized to accommodate project workload.</a:t>
            </a:r>
            <a:endParaRPr lang="en-US" dirty="0"/>
          </a:p>
        </p:txBody>
      </p:sp>
    </p:spTree>
    <p:extLst>
      <p:ext uri="{BB962C8B-B14F-4D97-AF65-F5344CB8AC3E}">
        <p14:creationId xmlns:p14="http://schemas.microsoft.com/office/powerpoint/2010/main" val="3948632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b="1" dirty="0" smtClean="0"/>
              <a:t>7.5 Where Investments are Needed</a:t>
            </a:r>
            <a:endParaRPr lang="en-US" b="1" dirty="0"/>
          </a:p>
        </p:txBody>
      </p:sp>
      <p:sp>
        <p:nvSpPr>
          <p:cNvPr id="3" name="Content Placeholder 2"/>
          <p:cNvSpPr>
            <a:spLocks noGrp="1"/>
          </p:cNvSpPr>
          <p:nvPr>
            <p:ph idx="1"/>
          </p:nvPr>
        </p:nvSpPr>
        <p:spPr>
          <a:xfrm>
            <a:off x="685800" y="2514600"/>
            <a:ext cx="7772400" cy="3962400"/>
          </a:xfrm>
        </p:spPr>
        <p:txBody>
          <a:bodyPr/>
          <a:lstStyle/>
          <a:p>
            <a:r>
              <a:rPr lang="en-US" i="1" dirty="0" smtClean="0"/>
              <a:t>Specialized support for security: </a:t>
            </a:r>
            <a:r>
              <a:rPr lang="en-US" dirty="0" smtClean="0"/>
              <a:t>Instituting network defenses and security may require specialized equipment and software (firewalls, intrusion prevention devices, virus software, etc.) to be purchased installed, operated, and kept up to date.</a:t>
            </a:r>
          </a:p>
        </p:txBody>
      </p:sp>
    </p:spTree>
    <p:extLst>
      <p:ext uri="{BB962C8B-B14F-4D97-AF65-F5344CB8AC3E}">
        <p14:creationId xmlns:p14="http://schemas.microsoft.com/office/powerpoint/2010/main" val="1865535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7.5 Where Investments are Needed</a:t>
            </a:r>
            <a:endParaRPr lang="en-US" dirty="0"/>
          </a:p>
        </p:txBody>
      </p:sp>
      <p:sp>
        <p:nvSpPr>
          <p:cNvPr id="3" name="Content Placeholder 2"/>
          <p:cNvSpPr>
            <a:spLocks noGrp="1"/>
          </p:cNvSpPr>
          <p:nvPr>
            <p:ph idx="1"/>
          </p:nvPr>
        </p:nvSpPr>
        <p:spPr/>
        <p:txBody>
          <a:bodyPr/>
          <a:lstStyle/>
          <a:p>
            <a:r>
              <a:rPr lang="en-US" i="1" dirty="0" smtClean="0"/>
              <a:t>Software licenses including those required for platform updates and tools: </a:t>
            </a:r>
            <a:r>
              <a:rPr lang="en-US" dirty="0" smtClean="0"/>
              <a:t>New versions of platform software must be installed along with released, installed and accepted. </a:t>
            </a:r>
            <a:endParaRPr lang="en-US" dirty="0"/>
          </a:p>
        </p:txBody>
      </p:sp>
    </p:spTree>
    <p:extLst>
      <p:ext uri="{BB962C8B-B14F-4D97-AF65-F5344CB8AC3E}">
        <p14:creationId xmlns:p14="http://schemas.microsoft.com/office/powerpoint/2010/main" val="3764039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b="1" dirty="0"/>
              <a:t>7.5 Where Investments are Needed</a:t>
            </a:r>
            <a:endParaRPr lang="en-US" dirty="0"/>
          </a:p>
        </p:txBody>
      </p:sp>
      <p:sp>
        <p:nvSpPr>
          <p:cNvPr id="3" name="Content Placeholder 2"/>
          <p:cNvSpPr>
            <a:spLocks noGrp="1"/>
          </p:cNvSpPr>
          <p:nvPr>
            <p:ph idx="1"/>
          </p:nvPr>
        </p:nvSpPr>
        <p:spPr>
          <a:xfrm>
            <a:off x="685800" y="2209800"/>
            <a:ext cx="7772400" cy="4495800"/>
          </a:xfrm>
        </p:spPr>
        <p:txBody>
          <a:bodyPr/>
          <a:lstStyle/>
          <a:p>
            <a:r>
              <a:rPr lang="en-US" i="1" dirty="0" smtClean="0"/>
              <a:t>Software personnel need to be acquired, trained and put to work as the facilities equipment, and software are installed and readied for operations: </a:t>
            </a:r>
            <a:r>
              <a:rPr lang="en-US" dirty="0" smtClean="0"/>
              <a:t>If you are using existing facility than it will fee-for-service. Always include costs in your budget for network and security administration for the project.  </a:t>
            </a:r>
            <a:endParaRPr lang="en-US" i="1" dirty="0"/>
          </a:p>
        </p:txBody>
      </p:sp>
    </p:spTree>
    <p:extLst>
      <p:ext uri="{BB962C8B-B14F-4D97-AF65-F5344CB8AC3E}">
        <p14:creationId xmlns:p14="http://schemas.microsoft.com/office/powerpoint/2010/main" val="491010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Rejuvenation, Migration, and Retirement KPA</a:t>
            </a:r>
            <a:endParaRPr lang="en-US" b="1" dirty="0"/>
          </a:p>
        </p:txBody>
      </p:sp>
      <p:sp>
        <p:nvSpPr>
          <p:cNvPr id="3" name="Content Placeholder 2"/>
          <p:cNvSpPr>
            <a:spLocks noGrp="1"/>
          </p:cNvSpPr>
          <p:nvPr>
            <p:ph idx="1"/>
          </p:nvPr>
        </p:nvSpPr>
        <p:spPr>
          <a:xfrm>
            <a:off x="685800" y="2667000"/>
            <a:ext cx="7772400" cy="3810000"/>
          </a:xfrm>
        </p:spPr>
        <p:txBody>
          <a:bodyPr/>
          <a:lstStyle/>
          <a:p>
            <a:r>
              <a:rPr lang="en-US" dirty="0" smtClean="0"/>
              <a:t>A decision criterion is necessary to decide whether or not this activity is economically beneficial for software.</a:t>
            </a:r>
          </a:p>
          <a:p>
            <a:r>
              <a:rPr lang="en-US" dirty="0" smtClean="0"/>
              <a:t>Attempts to improve its quality, efficiency and general availability will be made.</a:t>
            </a:r>
            <a:endParaRPr lang="en-US" dirty="0"/>
          </a:p>
        </p:txBody>
      </p:sp>
    </p:spTree>
    <p:extLst>
      <p:ext uri="{BB962C8B-B14F-4D97-AF65-F5344CB8AC3E}">
        <p14:creationId xmlns:p14="http://schemas.microsoft.com/office/powerpoint/2010/main" val="234729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Rejuvenation, Migration, and Retirement KPA</a:t>
            </a:r>
            <a:endParaRPr lang="en-US" b="1" dirty="0"/>
          </a:p>
        </p:txBody>
      </p:sp>
      <p:sp>
        <p:nvSpPr>
          <p:cNvPr id="3" name="Content Placeholder 2"/>
          <p:cNvSpPr>
            <a:spLocks noGrp="1"/>
          </p:cNvSpPr>
          <p:nvPr>
            <p:ph idx="1"/>
          </p:nvPr>
        </p:nvSpPr>
        <p:spPr>
          <a:xfrm>
            <a:off x="685800" y="2667000"/>
            <a:ext cx="7772400" cy="3810000"/>
          </a:xfrm>
        </p:spPr>
        <p:txBody>
          <a:bodyPr/>
          <a:lstStyle/>
          <a:p>
            <a:r>
              <a:rPr lang="en-US" dirty="0" smtClean="0"/>
              <a:t>This also includes migration of software to another technical environment (platform). </a:t>
            </a:r>
          </a:p>
          <a:p>
            <a:r>
              <a:rPr lang="en-US" dirty="0" smtClean="0"/>
              <a:t>These are considered preventive maintenance activities. </a:t>
            </a:r>
          </a:p>
        </p:txBody>
      </p:sp>
    </p:spTree>
    <p:extLst>
      <p:ext uri="{BB962C8B-B14F-4D97-AF65-F5344CB8AC3E}">
        <p14:creationId xmlns:p14="http://schemas.microsoft.com/office/powerpoint/2010/main" val="21946073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Rejuvenation, Migration, and Retirement KPA</a:t>
            </a:r>
            <a:endParaRPr lang="en-US" b="1" dirty="0"/>
          </a:p>
        </p:txBody>
      </p:sp>
      <p:sp>
        <p:nvSpPr>
          <p:cNvPr id="3" name="Content Placeholder 2"/>
          <p:cNvSpPr>
            <a:spLocks noGrp="1"/>
          </p:cNvSpPr>
          <p:nvPr>
            <p:ph idx="1"/>
          </p:nvPr>
        </p:nvSpPr>
        <p:spPr>
          <a:xfrm>
            <a:off x="685800" y="2667000"/>
            <a:ext cx="7772400" cy="3810000"/>
          </a:xfrm>
        </p:spPr>
        <p:txBody>
          <a:bodyPr/>
          <a:lstStyle/>
          <a:p>
            <a:r>
              <a:rPr lang="en-US" dirty="0" smtClean="0"/>
              <a:t>When need is confirmed and approved by maintenance planning: </a:t>
            </a:r>
          </a:p>
          <a:p>
            <a:r>
              <a:rPr lang="en-US" dirty="0" smtClean="0"/>
              <a:t>a. redocumenting the software</a:t>
            </a:r>
          </a:p>
          <a:p>
            <a:r>
              <a:rPr lang="en-US" dirty="0" smtClean="0"/>
              <a:t>b. restructuring the software, or </a:t>
            </a:r>
          </a:p>
          <a:p>
            <a:r>
              <a:rPr lang="en-US" dirty="0" smtClean="0"/>
              <a:t>c. performing software retro-engineering.</a:t>
            </a:r>
            <a:r>
              <a:rPr lang="en-US" dirty="0"/>
              <a:t/>
            </a:r>
            <a:br>
              <a:rPr lang="en-US" dirty="0"/>
            </a:br>
            <a:endParaRPr lang="en-US" dirty="0"/>
          </a:p>
        </p:txBody>
      </p:sp>
    </p:spTree>
    <p:extLst>
      <p:ext uri="{BB962C8B-B14F-4D97-AF65-F5344CB8AC3E}">
        <p14:creationId xmlns:p14="http://schemas.microsoft.com/office/powerpoint/2010/main" val="3945027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b="1" dirty="0"/>
              <a:t>7.1 Facilities </a:t>
            </a:r>
            <a:r>
              <a:rPr lang="en-US" b="1" dirty="0" smtClean="0"/>
              <a:t>Overview</a:t>
            </a:r>
            <a:endParaRPr lang="en-US" b="1" dirty="0"/>
          </a:p>
        </p:txBody>
      </p:sp>
      <p:sp>
        <p:nvSpPr>
          <p:cNvPr id="3" name="Content Placeholder 2"/>
          <p:cNvSpPr>
            <a:spLocks noGrp="1"/>
          </p:cNvSpPr>
          <p:nvPr>
            <p:ph idx="1"/>
          </p:nvPr>
        </p:nvSpPr>
        <p:spPr>
          <a:xfrm>
            <a:off x="685800" y="2286000"/>
            <a:ext cx="7772400" cy="4343400"/>
          </a:xfrm>
        </p:spPr>
        <p:txBody>
          <a:bodyPr/>
          <a:lstStyle/>
          <a:p>
            <a:r>
              <a:rPr lang="en-US" dirty="0" smtClean="0"/>
              <a:t>Developers get to choose underlying technology where as maintainers have to live with developers choices.</a:t>
            </a:r>
          </a:p>
          <a:p>
            <a:r>
              <a:rPr lang="en-US" dirty="0" smtClean="0"/>
              <a:t>Developers get to choose the equipment they will need and size its computational resources where as maintainers monitor actual use.</a:t>
            </a:r>
          </a:p>
        </p:txBody>
      </p:sp>
    </p:spTree>
    <p:extLst>
      <p:ext uri="{BB962C8B-B14F-4D97-AF65-F5344CB8AC3E}">
        <p14:creationId xmlns:p14="http://schemas.microsoft.com/office/powerpoint/2010/main" val="4047363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Responsive User Support Structure</a:t>
            </a:r>
            <a:endParaRPr lang="en-US" b="1" dirty="0"/>
          </a:p>
        </p:txBody>
      </p:sp>
      <p:sp>
        <p:nvSpPr>
          <p:cNvPr id="3" name="Content Placeholder 2"/>
          <p:cNvSpPr>
            <a:spLocks noGrp="1"/>
          </p:cNvSpPr>
          <p:nvPr>
            <p:ph idx="1"/>
          </p:nvPr>
        </p:nvSpPr>
        <p:spPr>
          <a:xfrm>
            <a:off x="685800" y="2667000"/>
            <a:ext cx="7772400" cy="3810000"/>
          </a:xfrm>
        </p:spPr>
        <p:txBody>
          <a:bodyPr/>
          <a:lstStyle/>
          <a:p>
            <a:r>
              <a:rPr lang="en-US" b="1" dirty="0" smtClean="0"/>
              <a:t>User Support: </a:t>
            </a:r>
            <a:r>
              <a:rPr lang="en-US" dirty="0" smtClean="0"/>
              <a:t>The process of providing user support including training via mentoring, the staffing of a help desk, and user of a website.</a:t>
            </a:r>
            <a:endParaRPr lang="en-US" b="1" dirty="0"/>
          </a:p>
        </p:txBody>
      </p:sp>
    </p:spTree>
    <p:extLst>
      <p:ext uri="{BB962C8B-B14F-4D97-AF65-F5344CB8AC3E}">
        <p14:creationId xmlns:p14="http://schemas.microsoft.com/office/powerpoint/2010/main" val="3241231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Responsive User Support Structure</a:t>
            </a:r>
            <a:endParaRPr lang="en-US" b="1" dirty="0"/>
          </a:p>
        </p:txBody>
      </p:sp>
      <p:sp>
        <p:nvSpPr>
          <p:cNvPr id="3" name="Content Placeholder 2"/>
          <p:cNvSpPr>
            <a:spLocks noGrp="1"/>
          </p:cNvSpPr>
          <p:nvPr>
            <p:ph idx="1"/>
          </p:nvPr>
        </p:nvSpPr>
        <p:spPr>
          <a:xfrm>
            <a:off x="685800" y="2667000"/>
            <a:ext cx="7772400" cy="4038600"/>
          </a:xfrm>
        </p:spPr>
        <p:txBody>
          <a:bodyPr/>
          <a:lstStyle/>
          <a:p>
            <a:r>
              <a:rPr lang="en-US" b="1" dirty="0" smtClean="0"/>
              <a:t>8.1 Maintenance Releases: </a:t>
            </a:r>
            <a:endParaRPr lang="en-US" dirty="0" smtClean="0"/>
          </a:p>
          <a:p>
            <a:r>
              <a:rPr lang="en-US" b="1" dirty="0" smtClean="0"/>
              <a:t>Maintenance: </a:t>
            </a:r>
            <a:r>
              <a:rPr lang="en-US" dirty="0" smtClean="0"/>
              <a:t>Refers to the process of keeping a product current after delivery. This involves updating the product to address new functionality and repairs and sustaining the facilities and infrastructure required to accomplish this task.</a:t>
            </a:r>
            <a:endParaRPr lang="en-US" b="1" dirty="0"/>
          </a:p>
        </p:txBody>
      </p:sp>
    </p:spTree>
    <p:extLst>
      <p:ext uri="{BB962C8B-B14F-4D97-AF65-F5344CB8AC3E}">
        <p14:creationId xmlns:p14="http://schemas.microsoft.com/office/powerpoint/2010/main" val="4089546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Responsive User Support Structure</a:t>
            </a:r>
            <a:endParaRPr lang="en-US" b="1" dirty="0"/>
          </a:p>
        </p:txBody>
      </p:sp>
      <p:sp>
        <p:nvSpPr>
          <p:cNvPr id="3" name="Content Placeholder 2"/>
          <p:cNvSpPr>
            <a:spLocks noGrp="1"/>
          </p:cNvSpPr>
          <p:nvPr>
            <p:ph idx="1"/>
          </p:nvPr>
        </p:nvSpPr>
        <p:spPr>
          <a:xfrm>
            <a:off x="685800" y="2667000"/>
            <a:ext cx="7772400" cy="4038600"/>
          </a:xfrm>
        </p:spPr>
        <p:txBody>
          <a:bodyPr/>
          <a:lstStyle/>
          <a:p>
            <a:r>
              <a:rPr lang="en-US" b="1" dirty="0" smtClean="0"/>
              <a:t>Release: </a:t>
            </a:r>
            <a:r>
              <a:rPr lang="en-US" dirty="0" smtClean="0"/>
              <a:t>A software version that is currently under configuration control and is made available to potential users for a specific purpose (replace previous version to fix problems and add functionality, beta testing, etc.).</a:t>
            </a:r>
            <a:endParaRPr lang="en-US" b="1" dirty="0"/>
          </a:p>
        </p:txBody>
      </p:sp>
    </p:spTree>
    <p:extLst>
      <p:ext uri="{BB962C8B-B14F-4D97-AF65-F5344CB8AC3E}">
        <p14:creationId xmlns:p14="http://schemas.microsoft.com/office/powerpoint/2010/main" val="3582094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8.1 Maintenance Releases</a:t>
            </a:r>
            <a:endParaRPr lang="en-US" dirty="0"/>
          </a:p>
        </p:txBody>
      </p:sp>
      <p:sp>
        <p:nvSpPr>
          <p:cNvPr id="3" name="Content Placeholder 2"/>
          <p:cNvSpPr>
            <a:spLocks noGrp="1"/>
          </p:cNvSpPr>
          <p:nvPr>
            <p:ph idx="1"/>
          </p:nvPr>
        </p:nvSpPr>
        <p:spPr/>
        <p:txBody>
          <a:bodyPr/>
          <a:lstStyle/>
          <a:p>
            <a:r>
              <a:rPr lang="en-US" dirty="0" smtClean="0"/>
              <a:t>Support services can be offered during specific business hours or 24/7 depending on need. </a:t>
            </a:r>
          </a:p>
          <a:p>
            <a:r>
              <a:rPr lang="en-US" dirty="0" smtClean="0"/>
              <a:t>Technical support can be provided via telephone, onsite, via e-mail or a website. </a:t>
            </a:r>
          </a:p>
        </p:txBody>
      </p:sp>
    </p:spTree>
    <p:extLst>
      <p:ext uri="{BB962C8B-B14F-4D97-AF65-F5344CB8AC3E}">
        <p14:creationId xmlns:p14="http://schemas.microsoft.com/office/powerpoint/2010/main" val="32992940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8.1 Maintenance Releases</a:t>
            </a:r>
            <a:endParaRPr lang="en-US" dirty="0"/>
          </a:p>
        </p:txBody>
      </p:sp>
      <p:sp>
        <p:nvSpPr>
          <p:cNvPr id="3" name="Content Placeholder 2"/>
          <p:cNvSpPr>
            <a:spLocks noGrp="1"/>
          </p:cNvSpPr>
          <p:nvPr>
            <p:ph idx="1"/>
          </p:nvPr>
        </p:nvSpPr>
        <p:spPr/>
        <p:txBody>
          <a:bodyPr/>
          <a:lstStyle/>
          <a:p>
            <a:r>
              <a:rPr lang="en-US" dirty="0"/>
              <a:t>Common repairs virus, removals, driver issues, registry repairs, server issues, optimizations, and operating system security issues. </a:t>
            </a:r>
            <a:endParaRPr lang="en-US" dirty="0" smtClean="0"/>
          </a:p>
          <a:p>
            <a:endParaRPr lang="en-US" dirty="0"/>
          </a:p>
        </p:txBody>
      </p:sp>
    </p:spTree>
    <p:extLst>
      <p:ext uri="{BB962C8B-B14F-4D97-AF65-F5344CB8AC3E}">
        <p14:creationId xmlns:p14="http://schemas.microsoft.com/office/powerpoint/2010/main" val="1925105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1066800"/>
            <a:ext cx="8686800" cy="5638800"/>
          </a:xfrm>
          <a:prstGeom prst="rect">
            <a:avLst/>
          </a:prstGeom>
        </p:spPr>
      </p:pic>
    </p:spTree>
    <p:extLst>
      <p:ext uri="{BB962C8B-B14F-4D97-AF65-F5344CB8AC3E}">
        <p14:creationId xmlns:p14="http://schemas.microsoft.com/office/powerpoint/2010/main" val="29082979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8.1 Maintenance Releases</a:t>
            </a:r>
            <a:endParaRPr lang="en-US" dirty="0"/>
          </a:p>
        </p:txBody>
      </p:sp>
      <p:sp>
        <p:nvSpPr>
          <p:cNvPr id="3" name="Content Placeholder 2"/>
          <p:cNvSpPr>
            <a:spLocks noGrp="1"/>
          </p:cNvSpPr>
          <p:nvPr>
            <p:ph idx="1"/>
          </p:nvPr>
        </p:nvSpPr>
        <p:spPr/>
        <p:txBody>
          <a:bodyPr/>
          <a:lstStyle/>
          <a:p>
            <a:r>
              <a:rPr lang="en-US" dirty="0" smtClean="0"/>
              <a:t>Answer user queries and frequently asked questions and provide quick services.</a:t>
            </a:r>
          </a:p>
          <a:p>
            <a:r>
              <a:rPr lang="en-US" dirty="0" smtClean="0"/>
              <a:t>Provide users with technical support.</a:t>
            </a:r>
          </a:p>
          <a:p>
            <a:r>
              <a:rPr lang="en-US" dirty="0" smtClean="0"/>
              <a:t>Conduct user training and build skills, knowledge, and experience with products. </a:t>
            </a:r>
            <a:endParaRPr lang="en-US" dirty="0"/>
          </a:p>
        </p:txBody>
      </p:sp>
    </p:spTree>
    <p:extLst>
      <p:ext uri="{BB962C8B-B14F-4D97-AF65-F5344CB8AC3E}">
        <p14:creationId xmlns:p14="http://schemas.microsoft.com/office/powerpoint/2010/main" val="15319099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685800"/>
          </a:xfrm>
        </p:spPr>
        <p:txBody>
          <a:bodyPr/>
          <a:lstStyle/>
          <a:p>
            <a:r>
              <a:rPr lang="en-US" b="1" dirty="0"/>
              <a:t>8.1 Maintenance Releases</a:t>
            </a:r>
            <a:endParaRPr lang="en-US" dirty="0"/>
          </a:p>
        </p:txBody>
      </p:sp>
      <p:sp>
        <p:nvSpPr>
          <p:cNvPr id="3" name="Content Placeholder 2"/>
          <p:cNvSpPr>
            <a:spLocks noGrp="1"/>
          </p:cNvSpPr>
          <p:nvPr>
            <p:ph idx="1"/>
          </p:nvPr>
        </p:nvSpPr>
        <p:spPr>
          <a:xfrm>
            <a:off x="685800" y="2057400"/>
            <a:ext cx="7772400" cy="4648200"/>
          </a:xfrm>
        </p:spPr>
        <p:txBody>
          <a:bodyPr/>
          <a:lstStyle/>
          <a:p>
            <a:r>
              <a:rPr lang="en-US" dirty="0" smtClean="0"/>
              <a:t>Provide custom installation, configuration, and software maintenance for existing application programs either remotely or on-site.</a:t>
            </a:r>
          </a:p>
          <a:p>
            <a:r>
              <a:rPr lang="en-US" dirty="0" smtClean="0"/>
              <a:t>Create a website to assist users and keep it up to date.</a:t>
            </a:r>
          </a:p>
          <a:p>
            <a:r>
              <a:rPr lang="en-US" dirty="0" smtClean="0"/>
              <a:t>Create documentation to help users with the frequently asked questions list and sets of “how to” instructions.</a:t>
            </a:r>
            <a:endParaRPr lang="en-US" dirty="0"/>
          </a:p>
        </p:txBody>
      </p:sp>
    </p:spTree>
    <p:extLst>
      <p:ext uri="{BB962C8B-B14F-4D97-AF65-F5344CB8AC3E}">
        <p14:creationId xmlns:p14="http://schemas.microsoft.com/office/powerpoint/2010/main" val="20118178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990600"/>
          </a:xfrm>
        </p:spPr>
        <p:txBody>
          <a:bodyPr/>
          <a:lstStyle/>
          <a:p>
            <a:r>
              <a:rPr lang="en-US" b="1" dirty="0"/>
              <a:t>8.1 Maintenance Releases</a:t>
            </a:r>
            <a:endParaRPr lang="en-US" dirty="0"/>
          </a:p>
        </p:txBody>
      </p:sp>
      <p:sp>
        <p:nvSpPr>
          <p:cNvPr id="3" name="Content Placeholder 2"/>
          <p:cNvSpPr>
            <a:spLocks noGrp="1"/>
          </p:cNvSpPr>
          <p:nvPr>
            <p:ph idx="1"/>
          </p:nvPr>
        </p:nvSpPr>
        <p:spPr>
          <a:xfrm>
            <a:off x="685800" y="2362200"/>
            <a:ext cx="7772400" cy="4114800"/>
          </a:xfrm>
        </p:spPr>
        <p:txBody>
          <a:bodyPr/>
          <a:lstStyle/>
          <a:p>
            <a:r>
              <a:rPr lang="en-US" dirty="0" smtClean="0"/>
              <a:t>Administer security for the website and controlled products including software and documentation (security). </a:t>
            </a:r>
          </a:p>
          <a:p>
            <a:r>
              <a:rPr lang="en-US" dirty="0" smtClean="0"/>
              <a:t>Administer software licensing assuming that user packages have been acquired using some enterprise-wide license (licensing).</a:t>
            </a:r>
            <a:endParaRPr lang="en-US" dirty="0"/>
          </a:p>
        </p:txBody>
      </p:sp>
    </p:spTree>
    <p:extLst>
      <p:ext uri="{BB962C8B-B14F-4D97-AF65-F5344CB8AC3E}">
        <p14:creationId xmlns:p14="http://schemas.microsoft.com/office/powerpoint/2010/main" val="14161701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b="1" dirty="0"/>
              <a:t>8.1 Maintenance Releases</a:t>
            </a:r>
            <a:endParaRPr lang="en-US" dirty="0"/>
          </a:p>
        </p:txBody>
      </p:sp>
      <p:sp>
        <p:nvSpPr>
          <p:cNvPr id="3" name="Content Placeholder 2"/>
          <p:cNvSpPr>
            <a:spLocks noGrp="1"/>
          </p:cNvSpPr>
          <p:nvPr>
            <p:ph idx="1"/>
          </p:nvPr>
        </p:nvSpPr>
        <p:spPr>
          <a:xfrm>
            <a:off x="381000" y="2133600"/>
            <a:ext cx="8305800" cy="4572000"/>
          </a:xfrm>
        </p:spPr>
        <p:txBody>
          <a:bodyPr/>
          <a:lstStyle/>
          <a:p>
            <a:r>
              <a:rPr lang="en-US" dirty="0" smtClean="0"/>
              <a:t>CMMi-SVC model seem applicable to establishing user support and support centers.</a:t>
            </a:r>
          </a:p>
          <a:p>
            <a:r>
              <a:rPr lang="en-US" dirty="0" smtClean="0"/>
              <a:t>Customer oriented organization trains its staff to use information to build relationships.</a:t>
            </a:r>
          </a:p>
          <a:p>
            <a:r>
              <a:rPr lang="en-US" dirty="0" smtClean="0"/>
              <a:t>Measure the service quality and provide feedback about everyone involved including customers and workers.</a:t>
            </a:r>
          </a:p>
        </p:txBody>
      </p:sp>
    </p:spTree>
    <p:extLst>
      <p:ext uri="{BB962C8B-B14F-4D97-AF65-F5344CB8AC3E}">
        <p14:creationId xmlns:p14="http://schemas.microsoft.com/office/powerpoint/2010/main" val="3586944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b="1" dirty="0"/>
              <a:t>7.1 Facilities </a:t>
            </a:r>
            <a:r>
              <a:rPr lang="en-US" b="1" dirty="0" smtClean="0"/>
              <a:t>Overview</a:t>
            </a:r>
            <a:endParaRPr lang="en-US" b="1" dirty="0"/>
          </a:p>
        </p:txBody>
      </p:sp>
      <p:sp>
        <p:nvSpPr>
          <p:cNvPr id="3" name="Content Placeholder 2"/>
          <p:cNvSpPr>
            <a:spLocks noGrp="1"/>
          </p:cNvSpPr>
          <p:nvPr>
            <p:ph idx="1"/>
          </p:nvPr>
        </p:nvSpPr>
        <p:spPr>
          <a:xfrm>
            <a:off x="457200" y="2133600"/>
            <a:ext cx="8382000" cy="4572000"/>
          </a:xfrm>
        </p:spPr>
        <p:txBody>
          <a:bodyPr/>
          <a:lstStyle/>
          <a:p>
            <a:r>
              <a:rPr lang="en-US" dirty="0" smtClean="0"/>
              <a:t>Developers get to choose the platforms (operating systems, databases managers, browsers, etc.) to run applications on the equipment. Maintainers get to live with these decisions.</a:t>
            </a:r>
          </a:p>
          <a:p>
            <a:r>
              <a:rPr lang="en-US" dirty="0" smtClean="0"/>
              <a:t>Maintainers have to work in close proximity to the actual equipment where as developers live in better designed  and equipped offices.</a:t>
            </a:r>
          </a:p>
        </p:txBody>
      </p:sp>
    </p:spTree>
    <p:extLst>
      <p:ext uri="{BB962C8B-B14F-4D97-AF65-F5344CB8AC3E}">
        <p14:creationId xmlns:p14="http://schemas.microsoft.com/office/powerpoint/2010/main" val="6037047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b="1" dirty="0"/>
              <a:t>8.1 Maintenance Releases</a:t>
            </a:r>
            <a:endParaRPr lang="en-US" dirty="0"/>
          </a:p>
        </p:txBody>
      </p:sp>
      <p:sp>
        <p:nvSpPr>
          <p:cNvPr id="3" name="Content Placeholder 2"/>
          <p:cNvSpPr>
            <a:spLocks noGrp="1"/>
          </p:cNvSpPr>
          <p:nvPr>
            <p:ph idx="1"/>
          </p:nvPr>
        </p:nvSpPr>
        <p:spPr>
          <a:xfrm>
            <a:off x="685800" y="2209800"/>
            <a:ext cx="7772400" cy="4572000"/>
          </a:xfrm>
        </p:spPr>
        <p:txBody>
          <a:bodyPr/>
          <a:lstStyle/>
          <a:p>
            <a:r>
              <a:rPr lang="en-US" dirty="0" smtClean="0"/>
              <a:t>Support organizations continuously assess reliability, responsiveness, assurance, empathy, and tangibles when rating service quality.</a:t>
            </a:r>
          </a:p>
          <a:p>
            <a:r>
              <a:rPr lang="en-US" dirty="0" smtClean="0"/>
              <a:t>Support organizations run themselves like a business. As such, they realize that customers need to feel that they are getting good value for their money. </a:t>
            </a:r>
            <a:endParaRPr lang="en-US" dirty="0"/>
          </a:p>
        </p:txBody>
      </p:sp>
    </p:spTree>
    <p:extLst>
      <p:ext uri="{BB962C8B-B14F-4D97-AF65-F5344CB8AC3E}">
        <p14:creationId xmlns:p14="http://schemas.microsoft.com/office/powerpoint/2010/main" val="8138834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8.1 Maintenance Releases</a:t>
            </a:r>
            <a:endParaRPr lang="en-US" dirty="0"/>
          </a:p>
        </p:txBody>
      </p:sp>
      <p:sp>
        <p:nvSpPr>
          <p:cNvPr id="3" name="Content Placeholder 2"/>
          <p:cNvSpPr>
            <a:spLocks noGrp="1"/>
          </p:cNvSpPr>
          <p:nvPr>
            <p:ph idx="1"/>
          </p:nvPr>
        </p:nvSpPr>
        <p:spPr/>
        <p:txBody>
          <a:bodyPr/>
          <a:lstStyle/>
          <a:p>
            <a:r>
              <a:rPr lang="en-US" dirty="0" smtClean="0"/>
              <a:t>Support organizations establish service agreements with their customers to set expectations for the services to be delivered, service level requirements and targets, and responsibilities of the support organization, customer, and end user.</a:t>
            </a:r>
            <a:endParaRPr lang="en-US" dirty="0"/>
          </a:p>
        </p:txBody>
      </p:sp>
    </p:spTree>
    <p:extLst>
      <p:ext uri="{BB962C8B-B14F-4D97-AF65-F5344CB8AC3E}">
        <p14:creationId xmlns:p14="http://schemas.microsoft.com/office/powerpoint/2010/main" val="3025221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8.1 Maintenance Releases</a:t>
            </a:r>
            <a:endParaRPr lang="en-US" dirty="0"/>
          </a:p>
        </p:txBody>
      </p:sp>
      <p:sp>
        <p:nvSpPr>
          <p:cNvPr id="3" name="Content Placeholder 2"/>
          <p:cNvSpPr>
            <a:spLocks noGrp="1"/>
          </p:cNvSpPr>
          <p:nvPr>
            <p:ph idx="1"/>
          </p:nvPr>
        </p:nvSpPr>
        <p:spPr>
          <a:xfrm>
            <a:off x="685800" y="2514600"/>
            <a:ext cx="7772400" cy="4114800"/>
          </a:xfrm>
        </p:spPr>
        <p:txBody>
          <a:bodyPr/>
          <a:lstStyle/>
          <a:p>
            <a:r>
              <a:rPr lang="en-US" dirty="0" smtClean="0"/>
              <a:t>User will find a way to avoid using a product that is hard to understand and use. Your measurement program will highlight this when it provides current usage statics.</a:t>
            </a:r>
          </a:p>
          <a:p>
            <a:r>
              <a:rPr lang="en-US" dirty="0" smtClean="0"/>
              <a:t>Train rank-and-file employees in your user/customer support philosophy and practice. </a:t>
            </a:r>
            <a:endParaRPr lang="en-US" dirty="0"/>
          </a:p>
        </p:txBody>
      </p:sp>
    </p:spTree>
    <p:extLst>
      <p:ext uri="{BB962C8B-B14F-4D97-AF65-F5344CB8AC3E}">
        <p14:creationId xmlns:p14="http://schemas.microsoft.com/office/powerpoint/2010/main" val="26095405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b="1" dirty="0"/>
              <a:t>8.1 Maintenance Releases</a:t>
            </a:r>
            <a:endParaRPr lang="en-US" dirty="0"/>
          </a:p>
        </p:txBody>
      </p:sp>
      <p:sp>
        <p:nvSpPr>
          <p:cNvPr id="3" name="Content Placeholder 2"/>
          <p:cNvSpPr>
            <a:spLocks noGrp="1"/>
          </p:cNvSpPr>
          <p:nvPr>
            <p:ph idx="1"/>
          </p:nvPr>
        </p:nvSpPr>
        <p:spPr>
          <a:xfrm>
            <a:off x="685800" y="2209800"/>
            <a:ext cx="7772400" cy="4495800"/>
          </a:xfrm>
        </p:spPr>
        <p:txBody>
          <a:bodyPr/>
          <a:lstStyle/>
          <a:p>
            <a:r>
              <a:rPr lang="en-US" dirty="0" smtClean="0"/>
              <a:t>Changing behaviors is hard. Support organizations reward their staff for exhibiting customer-oriented behaviors. Cash rewards and extra time off. Other rewards include special recognition dinners, articles in the company newsletter, tickets to special events, and trophies and plaques. </a:t>
            </a:r>
            <a:endParaRPr lang="en-US" dirty="0"/>
          </a:p>
        </p:txBody>
      </p:sp>
    </p:spTree>
    <p:extLst>
      <p:ext uri="{BB962C8B-B14F-4D97-AF65-F5344CB8AC3E}">
        <p14:creationId xmlns:p14="http://schemas.microsoft.com/office/powerpoint/2010/main" val="1827561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8.1 Maintenance Releases</a:t>
            </a:r>
            <a:endParaRPr lang="en-US" dirty="0"/>
          </a:p>
        </p:txBody>
      </p:sp>
      <p:sp>
        <p:nvSpPr>
          <p:cNvPr id="3" name="Content Placeholder 2"/>
          <p:cNvSpPr>
            <a:spLocks noGrp="1"/>
          </p:cNvSpPr>
          <p:nvPr>
            <p:ph idx="1"/>
          </p:nvPr>
        </p:nvSpPr>
        <p:spPr/>
        <p:txBody>
          <a:bodyPr/>
          <a:lstStyle/>
          <a:p>
            <a:r>
              <a:rPr lang="en-US" dirty="0" smtClean="0"/>
              <a:t>Support organizations communicate examples of excellent customer service whenever they occur throughout the organization.</a:t>
            </a:r>
          </a:p>
          <a:p>
            <a:r>
              <a:rPr lang="en-US" dirty="0" smtClean="0"/>
              <a:t>Social factors can make or break the perceptions relative to quality of service. </a:t>
            </a:r>
            <a:endParaRPr lang="en-US" dirty="0"/>
          </a:p>
        </p:txBody>
      </p:sp>
    </p:spTree>
    <p:extLst>
      <p:ext uri="{BB962C8B-B14F-4D97-AF65-F5344CB8AC3E}">
        <p14:creationId xmlns:p14="http://schemas.microsoft.com/office/powerpoint/2010/main" val="15893745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8.1 Maintenance Releases</a:t>
            </a:r>
            <a:endParaRPr lang="en-US" dirty="0"/>
          </a:p>
        </p:txBody>
      </p:sp>
      <p:sp>
        <p:nvSpPr>
          <p:cNvPr id="3" name="Content Placeholder 2"/>
          <p:cNvSpPr>
            <a:spLocks noGrp="1"/>
          </p:cNvSpPr>
          <p:nvPr>
            <p:ph idx="1"/>
          </p:nvPr>
        </p:nvSpPr>
        <p:spPr/>
        <p:txBody>
          <a:bodyPr/>
          <a:lstStyle/>
          <a:p>
            <a:r>
              <a:rPr lang="en-US" dirty="0" smtClean="0"/>
              <a:t>Make sure that you put in place processes for emergency repairs, creating backups/recovery CDs and handling disasters. </a:t>
            </a:r>
            <a:endParaRPr lang="en-US" dirty="0"/>
          </a:p>
        </p:txBody>
      </p:sp>
    </p:spTree>
    <p:extLst>
      <p:ext uri="{BB962C8B-B14F-4D97-AF65-F5344CB8AC3E}">
        <p14:creationId xmlns:p14="http://schemas.microsoft.com/office/powerpoint/2010/main" val="14338426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b="1" dirty="0" smtClean="0"/>
              <a:t>8.2 Emergency Fixes</a:t>
            </a:r>
            <a:endParaRPr lang="en-US" b="1" dirty="0"/>
          </a:p>
        </p:txBody>
      </p:sp>
      <p:sp>
        <p:nvSpPr>
          <p:cNvPr id="3" name="Content Placeholder 2"/>
          <p:cNvSpPr>
            <a:spLocks noGrp="1"/>
          </p:cNvSpPr>
          <p:nvPr>
            <p:ph idx="1"/>
          </p:nvPr>
        </p:nvSpPr>
        <p:spPr>
          <a:xfrm>
            <a:off x="685800" y="2133600"/>
            <a:ext cx="8153400" cy="4572000"/>
          </a:xfrm>
        </p:spPr>
        <p:txBody>
          <a:bodyPr/>
          <a:lstStyle/>
          <a:p>
            <a:r>
              <a:rPr lang="en-US" dirty="0" smtClean="0"/>
              <a:t>User support is making emergency repairs during maintenance.</a:t>
            </a:r>
          </a:p>
          <a:p>
            <a:r>
              <a:rPr lang="en-US" dirty="0" smtClean="0"/>
              <a:t>These repairs may be needed to fix specific problems users are experiencing with the release in the field, address platform related problems or install critical vendor-supplied patches needed to keep legacy, COTS and open source packages. </a:t>
            </a:r>
            <a:endParaRPr lang="en-US" dirty="0"/>
          </a:p>
        </p:txBody>
      </p:sp>
    </p:spTree>
    <p:extLst>
      <p:ext uri="{BB962C8B-B14F-4D97-AF65-F5344CB8AC3E}">
        <p14:creationId xmlns:p14="http://schemas.microsoft.com/office/powerpoint/2010/main" val="3591076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8.2 Emergency Fixes</a:t>
            </a:r>
            <a:endParaRPr lang="en-US" b="1" dirty="0"/>
          </a:p>
        </p:txBody>
      </p:sp>
      <p:sp>
        <p:nvSpPr>
          <p:cNvPr id="3" name="Content Placeholder 2"/>
          <p:cNvSpPr>
            <a:spLocks noGrp="1"/>
          </p:cNvSpPr>
          <p:nvPr>
            <p:ph idx="1"/>
          </p:nvPr>
        </p:nvSpPr>
        <p:spPr/>
        <p:txBody>
          <a:bodyPr/>
          <a:lstStyle/>
          <a:p>
            <a:r>
              <a:rPr lang="en-US" dirty="0" smtClean="0"/>
              <a:t>The process assumes that your current release is baselined and managed under configuration control and that any changes that will be made to it will be documented using a software change request (SCR) before being approved for distribution:</a:t>
            </a:r>
            <a:endParaRPr lang="en-US" dirty="0"/>
          </a:p>
        </p:txBody>
      </p:sp>
    </p:spTree>
    <p:extLst>
      <p:ext uri="{BB962C8B-B14F-4D97-AF65-F5344CB8AC3E}">
        <p14:creationId xmlns:p14="http://schemas.microsoft.com/office/powerpoint/2010/main" val="19044307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8.2 Emergency Fixes</a:t>
            </a:r>
            <a:endParaRPr lang="en-US" dirty="0"/>
          </a:p>
        </p:txBody>
      </p:sp>
      <p:sp>
        <p:nvSpPr>
          <p:cNvPr id="3" name="Content Placeholder 2"/>
          <p:cNvSpPr>
            <a:spLocks noGrp="1"/>
          </p:cNvSpPr>
          <p:nvPr>
            <p:ph idx="1"/>
          </p:nvPr>
        </p:nvSpPr>
        <p:spPr>
          <a:xfrm>
            <a:off x="685800" y="2514600"/>
            <a:ext cx="7772400" cy="4114800"/>
          </a:xfrm>
        </p:spPr>
        <p:txBody>
          <a:bodyPr/>
          <a:lstStyle/>
          <a:p>
            <a:r>
              <a:rPr lang="en-US" i="1" dirty="0" smtClean="0"/>
              <a:t>Get authorization to make an emergency change. </a:t>
            </a:r>
            <a:r>
              <a:rPr lang="en-US" dirty="0" smtClean="0"/>
              <a:t>Your process manual should tell you who is authorized to provide the emergency change approval.</a:t>
            </a:r>
          </a:p>
          <a:p>
            <a:r>
              <a:rPr lang="en-US" i="1" dirty="0" smtClean="0"/>
              <a:t>Capture an image of the problem. </a:t>
            </a:r>
            <a:r>
              <a:rPr lang="en-US" dirty="0" smtClean="0"/>
              <a:t>Capture the image and the operating environment present when it occurs. </a:t>
            </a:r>
            <a:endParaRPr lang="en-US" i="1" dirty="0"/>
          </a:p>
        </p:txBody>
      </p:sp>
    </p:spTree>
    <p:extLst>
      <p:ext uri="{BB962C8B-B14F-4D97-AF65-F5344CB8AC3E}">
        <p14:creationId xmlns:p14="http://schemas.microsoft.com/office/powerpoint/2010/main" val="41643750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b="1" dirty="0"/>
              <a:t>8.2 Emergency Fixes</a:t>
            </a:r>
            <a:endParaRPr lang="en-US" dirty="0"/>
          </a:p>
        </p:txBody>
      </p:sp>
      <p:sp>
        <p:nvSpPr>
          <p:cNvPr id="3" name="Content Placeholder 2"/>
          <p:cNvSpPr>
            <a:spLocks noGrp="1"/>
          </p:cNvSpPr>
          <p:nvPr>
            <p:ph idx="1"/>
          </p:nvPr>
        </p:nvSpPr>
        <p:spPr>
          <a:xfrm>
            <a:off x="685800" y="2286000"/>
            <a:ext cx="8077200" cy="4191000"/>
          </a:xfrm>
        </p:spPr>
        <p:txBody>
          <a:bodyPr/>
          <a:lstStyle/>
          <a:p>
            <a:pPr marL="0" indent="0">
              <a:buNone/>
            </a:pPr>
            <a:r>
              <a:rPr lang="en-US" dirty="0" smtClean="0"/>
              <a:t>The image will allow you to work with the users remotely to resolve the issue.</a:t>
            </a:r>
          </a:p>
          <a:p>
            <a:r>
              <a:rPr lang="en-US" i="1" dirty="0" smtClean="0"/>
              <a:t>Troubleshoot, isolate, and diagnose the root cause. </a:t>
            </a:r>
            <a:r>
              <a:rPr lang="en-US" dirty="0" smtClean="0"/>
              <a:t>Find the root case of the problem. It takes time and effort to find out the underlying cause. Your primary goal should to minimize the potential impact on current operations. </a:t>
            </a:r>
            <a:endParaRPr lang="en-US" i="1" dirty="0"/>
          </a:p>
        </p:txBody>
      </p:sp>
    </p:spTree>
    <p:extLst>
      <p:ext uri="{BB962C8B-B14F-4D97-AF65-F5344CB8AC3E}">
        <p14:creationId xmlns:p14="http://schemas.microsoft.com/office/powerpoint/2010/main" val="4155205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b="1" dirty="0"/>
              <a:t>7.1 Facilities </a:t>
            </a:r>
            <a:r>
              <a:rPr lang="en-US" b="1" dirty="0" smtClean="0"/>
              <a:t>Overview</a:t>
            </a:r>
            <a:endParaRPr lang="en-US" b="1" dirty="0"/>
          </a:p>
        </p:txBody>
      </p:sp>
      <p:sp>
        <p:nvSpPr>
          <p:cNvPr id="3" name="Content Placeholder 2"/>
          <p:cNvSpPr>
            <a:spLocks noGrp="1"/>
          </p:cNvSpPr>
          <p:nvPr>
            <p:ph idx="1"/>
          </p:nvPr>
        </p:nvSpPr>
        <p:spPr>
          <a:xfrm>
            <a:off x="685800" y="2133600"/>
            <a:ext cx="7772400" cy="4572000"/>
          </a:xfrm>
        </p:spPr>
        <p:txBody>
          <a:bodyPr/>
          <a:lstStyle/>
          <a:p>
            <a:r>
              <a:rPr lang="en-US" dirty="0" smtClean="0"/>
              <a:t>Developers get to select software toolsets that make their work easier, while maintainers may have to use some of these tools to do work for which they were not designed.</a:t>
            </a:r>
          </a:p>
          <a:p>
            <a:r>
              <a:rPr lang="en-US" dirty="0" smtClean="0"/>
              <a:t>Developers get to negotiate for platform and tool software, while maintainers have to live with the agreements.</a:t>
            </a:r>
          </a:p>
        </p:txBody>
      </p:sp>
    </p:spTree>
    <p:extLst>
      <p:ext uri="{BB962C8B-B14F-4D97-AF65-F5344CB8AC3E}">
        <p14:creationId xmlns:p14="http://schemas.microsoft.com/office/powerpoint/2010/main" val="39043472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b="1" dirty="0"/>
              <a:t>8.2 Emergency Fixes</a:t>
            </a:r>
            <a:endParaRPr lang="en-US" dirty="0"/>
          </a:p>
        </p:txBody>
      </p:sp>
      <p:sp>
        <p:nvSpPr>
          <p:cNvPr id="3" name="Content Placeholder 2"/>
          <p:cNvSpPr>
            <a:spLocks noGrp="1"/>
          </p:cNvSpPr>
          <p:nvPr>
            <p:ph idx="1"/>
          </p:nvPr>
        </p:nvSpPr>
        <p:spPr>
          <a:xfrm>
            <a:off x="685800" y="2209800"/>
            <a:ext cx="7924800" cy="4495800"/>
          </a:xfrm>
        </p:spPr>
        <p:txBody>
          <a:bodyPr/>
          <a:lstStyle/>
          <a:p>
            <a:r>
              <a:rPr lang="en-US" i="1" dirty="0" smtClean="0"/>
              <a:t>Identify packages and releases impacted. </a:t>
            </a:r>
            <a:r>
              <a:rPr lang="en-US" dirty="0" smtClean="0"/>
              <a:t>Once the problem is isolated, you need to identify which packages and releases are impacted that needs repair.</a:t>
            </a:r>
          </a:p>
          <a:p>
            <a:r>
              <a:rPr lang="en-US" dirty="0" smtClean="0"/>
              <a:t>Configuration accounting system will help by providing the build configuration of all active releases and versions of the product. </a:t>
            </a:r>
            <a:endParaRPr lang="en-US" dirty="0"/>
          </a:p>
        </p:txBody>
      </p:sp>
    </p:spTree>
    <p:extLst>
      <p:ext uri="{BB962C8B-B14F-4D97-AF65-F5344CB8AC3E}">
        <p14:creationId xmlns:p14="http://schemas.microsoft.com/office/powerpoint/2010/main" val="39468035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8.2 Emergency Fixes</a:t>
            </a:r>
            <a:endParaRPr lang="en-US" dirty="0"/>
          </a:p>
        </p:txBody>
      </p:sp>
      <p:sp>
        <p:nvSpPr>
          <p:cNvPr id="3" name="Content Placeholder 2"/>
          <p:cNvSpPr>
            <a:spLocks noGrp="1"/>
          </p:cNvSpPr>
          <p:nvPr>
            <p:ph idx="1"/>
          </p:nvPr>
        </p:nvSpPr>
        <p:spPr>
          <a:xfrm>
            <a:off x="685800" y="2514600"/>
            <a:ext cx="7772400" cy="4114800"/>
          </a:xfrm>
        </p:spPr>
        <p:txBody>
          <a:bodyPr/>
          <a:lstStyle/>
          <a:p>
            <a:r>
              <a:rPr lang="en-US" i="1" dirty="0" smtClean="0"/>
              <a:t>Review defect database. </a:t>
            </a:r>
            <a:r>
              <a:rPr lang="en-US" dirty="0" smtClean="0"/>
              <a:t>Check your defect repair database, assuming that your have one, to determine whether this new problem is persistent error. </a:t>
            </a:r>
          </a:p>
          <a:p>
            <a:r>
              <a:rPr lang="en-US" dirty="0" smtClean="0"/>
              <a:t>You might consider replacing the component rather than patching or repairing it to cut down repeat errors. Fix old issue to avoid recurrence. </a:t>
            </a:r>
            <a:endParaRPr lang="en-US" dirty="0"/>
          </a:p>
        </p:txBody>
      </p:sp>
    </p:spTree>
    <p:extLst>
      <p:ext uri="{BB962C8B-B14F-4D97-AF65-F5344CB8AC3E}">
        <p14:creationId xmlns:p14="http://schemas.microsoft.com/office/powerpoint/2010/main" val="40066486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8.2 Emergency Fixes</a:t>
            </a:r>
            <a:endParaRPr lang="en-US" dirty="0"/>
          </a:p>
        </p:txBody>
      </p:sp>
      <p:sp>
        <p:nvSpPr>
          <p:cNvPr id="3" name="Content Placeholder 2"/>
          <p:cNvSpPr>
            <a:spLocks noGrp="1"/>
          </p:cNvSpPr>
          <p:nvPr>
            <p:ph idx="1"/>
          </p:nvPr>
        </p:nvSpPr>
        <p:spPr>
          <a:xfrm>
            <a:off x="685800" y="2514600"/>
            <a:ext cx="7772400" cy="4038600"/>
          </a:xfrm>
        </p:spPr>
        <p:txBody>
          <a:bodyPr/>
          <a:lstStyle/>
          <a:p>
            <a:r>
              <a:rPr lang="en-US" i="1" dirty="0" smtClean="0"/>
              <a:t>Make the fix. </a:t>
            </a:r>
            <a:r>
              <a:rPr lang="en-US" dirty="0" smtClean="0"/>
              <a:t>Working with a copy of the baselines affected, develop a fix.</a:t>
            </a:r>
          </a:p>
          <a:p>
            <a:r>
              <a:rPr lang="en-US" dirty="0" smtClean="0"/>
              <a:t>Test and qualify the fix prior to developing a patch for the installation in a unique version of the release that will be installed in the field either remotely or by technicians. </a:t>
            </a:r>
            <a:endParaRPr lang="en-US" dirty="0"/>
          </a:p>
        </p:txBody>
      </p:sp>
    </p:spTree>
    <p:extLst>
      <p:ext uri="{BB962C8B-B14F-4D97-AF65-F5344CB8AC3E}">
        <p14:creationId xmlns:p14="http://schemas.microsoft.com/office/powerpoint/2010/main" val="10883306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8.2 Emergency Fixes</a:t>
            </a:r>
            <a:endParaRPr lang="en-US" dirty="0"/>
          </a:p>
        </p:txBody>
      </p:sp>
      <p:sp>
        <p:nvSpPr>
          <p:cNvPr id="3" name="Content Placeholder 2"/>
          <p:cNvSpPr>
            <a:spLocks noGrp="1"/>
          </p:cNvSpPr>
          <p:nvPr>
            <p:ph idx="1"/>
          </p:nvPr>
        </p:nvSpPr>
        <p:spPr/>
        <p:txBody>
          <a:bodyPr/>
          <a:lstStyle/>
          <a:p>
            <a:r>
              <a:rPr lang="en-US" i="1" dirty="0" smtClean="0"/>
              <a:t>Document recommendation for future releases. </a:t>
            </a:r>
            <a:r>
              <a:rPr lang="en-US" dirty="0" smtClean="0"/>
              <a:t> Those making the fix should write their ideas about what to do when making permanent repairs in both their release notes and in abbreviated form in the code. </a:t>
            </a:r>
            <a:endParaRPr lang="en-US" i="1" dirty="0"/>
          </a:p>
        </p:txBody>
      </p:sp>
    </p:spTree>
    <p:extLst>
      <p:ext uri="{BB962C8B-B14F-4D97-AF65-F5344CB8AC3E}">
        <p14:creationId xmlns:p14="http://schemas.microsoft.com/office/powerpoint/2010/main" val="7846080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b="1" dirty="0"/>
              <a:t>8.2 Emergency Fixes</a:t>
            </a:r>
            <a:endParaRPr lang="en-US" dirty="0"/>
          </a:p>
        </p:txBody>
      </p:sp>
      <p:sp>
        <p:nvSpPr>
          <p:cNvPr id="3" name="Content Placeholder 2"/>
          <p:cNvSpPr>
            <a:spLocks noGrp="1"/>
          </p:cNvSpPr>
          <p:nvPr>
            <p:ph idx="1"/>
          </p:nvPr>
        </p:nvSpPr>
        <p:spPr>
          <a:xfrm>
            <a:off x="685800" y="2286000"/>
            <a:ext cx="7772400" cy="4419600"/>
          </a:xfrm>
        </p:spPr>
        <p:txBody>
          <a:bodyPr/>
          <a:lstStyle/>
          <a:p>
            <a:r>
              <a:rPr lang="en-US" i="1" dirty="0" smtClean="0"/>
              <a:t>Create a patch release and distribute it to affected sites. </a:t>
            </a:r>
            <a:r>
              <a:rPr lang="en-US" dirty="0" smtClean="0"/>
              <a:t>Next step a patch release should be prepared along with related release notes, installation guidelines, and tests/expected test results for shipment to the field. The patch release should be configured and distributed to field sites. </a:t>
            </a:r>
            <a:endParaRPr lang="en-US" i="1" dirty="0"/>
          </a:p>
        </p:txBody>
      </p:sp>
    </p:spTree>
    <p:extLst>
      <p:ext uri="{BB962C8B-B14F-4D97-AF65-F5344CB8AC3E}">
        <p14:creationId xmlns:p14="http://schemas.microsoft.com/office/powerpoint/2010/main" val="1986286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762000"/>
          </a:xfrm>
        </p:spPr>
        <p:txBody>
          <a:bodyPr/>
          <a:lstStyle/>
          <a:p>
            <a:r>
              <a:rPr lang="en-US" b="1" dirty="0"/>
              <a:t>8.2 Emergency Fixes</a:t>
            </a:r>
            <a:endParaRPr lang="en-US" dirty="0"/>
          </a:p>
        </p:txBody>
      </p:sp>
      <p:sp>
        <p:nvSpPr>
          <p:cNvPr id="3" name="Content Placeholder 2"/>
          <p:cNvSpPr>
            <a:spLocks noGrp="1"/>
          </p:cNvSpPr>
          <p:nvPr>
            <p:ph idx="1"/>
          </p:nvPr>
        </p:nvSpPr>
        <p:spPr>
          <a:xfrm>
            <a:off x="304800" y="2133600"/>
            <a:ext cx="8534400" cy="4495800"/>
          </a:xfrm>
        </p:spPr>
        <p:txBody>
          <a:bodyPr/>
          <a:lstStyle/>
          <a:p>
            <a:r>
              <a:rPr lang="en-US" i="1" dirty="0" smtClean="0"/>
              <a:t>Update defect database and patch baseline. </a:t>
            </a:r>
            <a:r>
              <a:rPr lang="en-US" dirty="0" smtClean="0"/>
              <a:t>Final step is update defect database and prepare a patch baseline. The patch baseline should be uniquely numbered and placed under configuration control. This baseline should contain the release, an image of the platform it runs on, and related notes and installation guidelines, and tests/expected results. </a:t>
            </a:r>
            <a:endParaRPr lang="en-US" i="1" dirty="0"/>
          </a:p>
        </p:txBody>
      </p:sp>
    </p:spTree>
    <p:extLst>
      <p:ext uri="{BB962C8B-B14F-4D97-AF65-F5344CB8AC3E}">
        <p14:creationId xmlns:p14="http://schemas.microsoft.com/office/powerpoint/2010/main" val="13905416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8.2 Emergency Fixes</a:t>
            </a:r>
            <a:endParaRPr lang="en-US" dirty="0"/>
          </a:p>
        </p:txBody>
      </p:sp>
      <p:sp>
        <p:nvSpPr>
          <p:cNvPr id="3" name="Content Placeholder 2"/>
          <p:cNvSpPr>
            <a:spLocks noGrp="1"/>
          </p:cNvSpPr>
          <p:nvPr>
            <p:ph idx="1"/>
          </p:nvPr>
        </p:nvSpPr>
        <p:spPr/>
        <p:txBody>
          <a:bodyPr/>
          <a:lstStyle/>
          <a:p>
            <a:r>
              <a:rPr lang="en-US" dirty="0" smtClean="0"/>
              <a:t>Another emergency repair essential is a bootable rescue/recovery CD. This CD contains software that enable you to repair, restore, or diagnose problems when your desktop crashes. </a:t>
            </a:r>
            <a:endParaRPr lang="en-US" dirty="0"/>
          </a:p>
        </p:txBody>
      </p:sp>
    </p:spTree>
    <p:extLst>
      <p:ext uri="{BB962C8B-B14F-4D97-AF65-F5344CB8AC3E}">
        <p14:creationId xmlns:p14="http://schemas.microsoft.com/office/powerpoint/2010/main" val="1897948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8.2 Emergency Fixes</a:t>
            </a:r>
            <a:endParaRPr lang="en-US" dirty="0"/>
          </a:p>
        </p:txBody>
      </p:sp>
      <p:sp>
        <p:nvSpPr>
          <p:cNvPr id="3" name="Content Placeholder 2"/>
          <p:cNvSpPr>
            <a:spLocks noGrp="1"/>
          </p:cNvSpPr>
          <p:nvPr>
            <p:ph idx="1"/>
          </p:nvPr>
        </p:nvSpPr>
        <p:spPr/>
        <p:txBody>
          <a:bodyPr/>
          <a:lstStyle/>
          <a:p>
            <a:r>
              <a:rPr lang="en-US" dirty="0" smtClean="0"/>
              <a:t>Everyone who uses a desktop or is in charge of a server should build one of these CDs to recover should their system crash, hard disk get wiped out, of files/data get corrupted for whatever reason. Just put the CD in your drive and reboot. </a:t>
            </a:r>
            <a:endParaRPr lang="en-US" dirty="0"/>
          </a:p>
        </p:txBody>
      </p:sp>
    </p:spTree>
    <p:extLst>
      <p:ext uri="{BB962C8B-B14F-4D97-AF65-F5344CB8AC3E}">
        <p14:creationId xmlns:p14="http://schemas.microsoft.com/office/powerpoint/2010/main" val="25408885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b="1" dirty="0"/>
              <a:t>8.2 Emergency Fixes</a:t>
            </a:r>
            <a:endParaRPr lang="en-US" dirty="0"/>
          </a:p>
        </p:txBody>
      </p:sp>
      <p:sp>
        <p:nvSpPr>
          <p:cNvPr id="3" name="Content Placeholder 2"/>
          <p:cNvSpPr>
            <a:spLocks noGrp="1"/>
          </p:cNvSpPr>
          <p:nvPr>
            <p:ph idx="1"/>
          </p:nvPr>
        </p:nvSpPr>
        <p:spPr>
          <a:xfrm>
            <a:off x="685800" y="2514600"/>
            <a:ext cx="7772400" cy="4038600"/>
          </a:xfrm>
        </p:spPr>
        <p:txBody>
          <a:bodyPr/>
          <a:lstStyle/>
          <a:p>
            <a:r>
              <a:rPr lang="en-US" dirty="0" smtClean="0"/>
              <a:t>Disaster planning helps you prepare for recovery. The plan should identify preventive, detective, and corrective measures. Preventive measures could include use of surge protectors or uninterrupted power supplies. </a:t>
            </a:r>
            <a:endParaRPr lang="en-US" dirty="0"/>
          </a:p>
        </p:txBody>
      </p:sp>
    </p:spTree>
    <p:extLst>
      <p:ext uri="{BB962C8B-B14F-4D97-AF65-F5344CB8AC3E}">
        <p14:creationId xmlns:p14="http://schemas.microsoft.com/office/powerpoint/2010/main" val="20321972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b="1" dirty="0"/>
              <a:t>8.2 Emergency Fixes</a:t>
            </a:r>
            <a:endParaRPr lang="en-US" dirty="0"/>
          </a:p>
        </p:txBody>
      </p:sp>
      <p:sp>
        <p:nvSpPr>
          <p:cNvPr id="3" name="Content Placeholder 2"/>
          <p:cNvSpPr>
            <a:spLocks noGrp="1"/>
          </p:cNvSpPr>
          <p:nvPr>
            <p:ph idx="1"/>
          </p:nvPr>
        </p:nvSpPr>
        <p:spPr>
          <a:xfrm>
            <a:off x="685800" y="2514600"/>
            <a:ext cx="7772400" cy="4038600"/>
          </a:xfrm>
        </p:spPr>
        <p:txBody>
          <a:bodyPr/>
          <a:lstStyle/>
          <a:p>
            <a:r>
              <a:rPr lang="en-US" dirty="0"/>
              <a:t>Detective measures could include controls aimed at detecting unwanted events like fire or some detectors. </a:t>
            </a:r>
            <a:endParaRPr lang="en-US" dirty="0" smtClean="0"/>
          </a:p>
          <a:p>
            <a:r>
              <a:rPr lang="en-US" dirty="0" smtClean="0"/>
              <a:t>Corrective measures could include controls aimed at recovering form system outages. (backups)</a:t>
            </a:r>
            <a:endParaRPr lang="en-US" dirty="0"/>
          </a:p>
        </p:txBody>
      </p:sp>
    </p:spTree>
    <p:extLst>
      <p:ext uri="{BB962C8B-B14F-4D97-AF65-F5344CB8AC3E}">
        <p14:creationId xmlns:p14="http://schemas.microsoft.com/office/powerpoint/2010/main" val="1649823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1524000"/>
            <a:ext cx="8153400" cy="609600"/>
          </a:xfrm>
        </p:spPr>
        <p:txBody>
          <a:bodyPr/>
          <a:lstStyle/>
          <a:p>
            <a:r>
              <a:rPr lang="en-US" b="1" dirty="0"/>
              <a:t>7.1 Facilities </a:t>
            </a:r>
            <a:r>
              <a:rPr lang="en-US" b="1" dirty="0" smtClean="0"/>
              <a:t>Overview</a:t>
            </a:r>
            <a:endParaRPr lang="en-US" b="1" dirty="0"/>
          </a:p>
        </p:txBody>
      </p:sp>
      <p:sp>
        <p:nvSpPr>
          <p:cNvPr id="3" name="Content Placeholder 2"/>
          <p:cNvSpPr>
            <a:spLocks noGrp="1"/>
          </p:cNvSpPr>
          <p:nvPr>
            <p:ph idx="1"/>
          </p:nvPr>
        </p:nvSpPr>
        <p:spPr>
          <a:xfrm>
            <a:off x="533400" y="2133600"/>
            <a:ext cx="8153400" cy="4572000"/>
          </a:xfrm>
        </p:spPr>
        <p:txBody>
          <a:bodyPr/>
          <a:lstStyle/>
          <a:p>
            <a:r>
              <a:rPr lang="en-US" dirty="0" smtClean="0"/>
              <a:t>Developers build their products without having to worry about computational limitations on development resources, while maintainers have to develop their updates on equipment geared for operations (i.e., often results in conflicts for computational resources like central processing unit [CPU] time and memory).</a:t>
            </a:r>
          </a:p>
        </p:txBody>
      </p:sp>
    </p:spTree>
    <p:extLst>
      <p:ext uri="{BB962C8B-B14F-4D97-AF65-F5344CB8AC3E}">
        <p14:creationId xmlns:p14="http://schemas.microsoft.com/office/powerpoint/2010/main" val="9842527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b="1" dirty="0"/>
              <a:t>8.2 Emergency Fixes</a:t>
            </a:r>
            <a:endParaRPr lang="en-US" dirty="0"/>
          </a:p>
        </p:txBody>
      </p:sp>
      <p:sp>
        <p:nvSpPr>
          <p:cNvPr id="3" name="Content Placeholder 2"/>
          <p:cNvSpPr>
            <a:spLocks noGrp="1"/>
          </p:cNvSpPr>
          <p:nvPr>
            <p:ph idx="1"/>
          </p:nvPr>
        </p:nvSpPr>
        <p:spPr>
          <a:xfrm>
            <a:off x="685800" y="2514600"/>
            <a:ext cx="7772400" cy="4038600"/>
          </a:xfrm>
        </p:spPr>
        <p:txBody>
          <a:bodyPr/>
          <a:lstStyle/>
          <a:p>
            <a:r>
              <a:rPr lang="en-US" dirty="0" smtClean="0"/>
              <a:t>The Resilience Management Model (RMM) can be used to define and improve processes for managing operational resilience in security management, business continuity management, and information technology (IT) operations management. </a:t>
            </a:r>
            <a:endParaRPr lang="en-US" dirty="0"/>
          </a:p>
        </p:txBody>
      </p:sp>
    </p:spTree>
    <p:extLst>
      <p:ext uri="{BB962C8B-B14F-4D97-AF65-F5344CB8AC3E}">
        <p14:creationId xmlns:p14="http://schemas.microsoft.com/office/powerpoint/2010/main" val="18428749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b="1" dirty="0" smtClean="0"/>
              <a:t>8.3 Help Desk</a:t>
            </a:r>
            <a:endParaRPr lang="en-US" b="1" dirty="0"/>
          </a:p>
        </p:txBody>
      </p:sp>
      <p:sp>
        <p:nvSpPr>
          <p:cNvPr id="3" name="Content Placeholder 2"/>
          <p:cNvSpPr>
            <a:spLocks noGrp="1"/>
          </p:cNvSpPr>
          <p:nvPr>
            <p:ph idx="1"/>
          </p:nvPr>
        </p:nvSpPr>
        <p:spPr>
          <a:xfrm>
            <a:off x="685800" y="2133600"/>
            <a:ext cx="8153400" cy="4648200"/>
          </a:xfrm>
        </p:spPr>
        <p:txBody>
          <a:bodyPr/>
          <a:lstStyle/>
          <a:p>
            <a:r>
              <a:rPr lang="en-US" dirty="0" smtClean="0"/>
              <a:t>Responsive support structure is providing users with needed assistance. This is by providing “help desk” or “call center” support.</a:t>
            </a:r>
          </a:p>
          <a:p>
            <a:r>
              <a:rPr lang="en-US" dirty="0" smtClean="0"/>
              <a:t>Prepare your help desk support according to call volume.</a:t>
            </a:r>
          </a:p>
          <a:p>
            <a:r>
              <a:rPr lang="en-US" dirty="0" smtClean="0"/>
              <a:t>Provide users/customers with access to bulletin boards, bug alerts, newsletters, shutdowns and work in progress.</a:t>
            </a:r>
            <a:endParaRPr lang="en-US" dirty="0"/>
          </a:p>
        </p:txBody>
      </p:sp>
    </p:spTree>
    <p:extLst>
      <p:ext uri="{BB962C8B-B14F-4D97-AF65-F5344CB8AC3E}">
        <p14:creationId xmlns:p14="http://schemas.microsoft.com/office/powerpoint/2010/main" val="27722082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b="1" dirty="0"/>
              <a:t>8.3 Help Desk</a:t>
            </a:r>
            <a:endParaRPr lang="en-US" dirty="0"/>
          </a:p>
        </p:txBody>
      </p:sp>
      <p:sp>
        <p:nvSpPr>
          <p:cNvPr id="3" name="Content Placeholder 2"/>
          <p:cNvSpPr>
            <a:spLocks noGrp="1"/>
          </p:cNvSpPr>
          <p:nvPr>
            <p:ph idx="1"/>
          </p:nvPr>
        </p:nvSpPr>
        <p:spPr>
          <a:xfrm>
            <a:off x="685800" y="2209800"/>
            <a:ext cx="8153400" cy="4267200"/>
          </a:xfrm>
        </p:spPr>
        <p:txBody>
          <a:bodyPr/>
          <a:lstStyle/>
          <a:p>
            <a:r>
              <a:rPr lang="en-US" dirty="0" smtClean="0"/>
              <a:t>Train your staff dealing with users/customers. Follow through and respond accordingly.</a:t>
            </a:r>
          </a:p>
          <a:p>
            <a:r>
              <a:rPr lang="en-US" dirty="0" smtClean="0"/>
              <a:t>Make sure that your staff speaks the customer’s/user’s spoken language like a native.</a:t>
            </a:r>
          </a:p>
          <a:p>
            <a:r>
              <a:rPr lang="en-US" dirty="0" smtClean="0"/>
              <a:t>Compile a list of answers for frequently asked questions and answers. </a:t>
            </a:r>
            <a:endParaRPr lang="en-US" dirty="0"/>
          </a:p>
        </p:txBody>
      </p:sp>
    </p:spTree>
    <p:extLst>
      <p:ext uri="{BB962C8B-B14F-4D97-AF65-F5344CB8AC3E}">
        <p14:creationId xmlns:p14="http://schemas.microsoft.com/office/powerpoint/2010/main" val="20536184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8.3 Help Desk</a:t>
            </a:r>
            <a:endParaRPr lang="en-US" dirty="0"/>
          </a:p>
        </p:txBody>
      </p:sp>
      <p:sp>
        <p:nvSpPr>
          <p:cNvPr id="3" name="Content Placeholder 2"/>
          <p:cNvSpPr>
            <a:spLocks noGrp="1"/>
          </p:cNvSpPr>
          <p:nvPr>
            <p:ph idx="1"/>
          </p:nvPr>
        </p:nvSpPr>
        <p:spPr>
          <a:xfrm>
            <a:off x="685800" y="2514600"/>
            <a:ext cx="7772400" cy="4114800"/>
          </a:xfrm>
        </p:spPr>
        <p:txBody>
          <a:bodyPr/>
          <a:lstStyle/>
          <a:p>
            <a:r>
              <a:rPr lang="en-US" dirty="0" smtClean="0"/>
              <a:t>Set priorities on calls and have a procedure in place to deal with emergencies.</a:t>
            </a:r>
          </a:p>
          <a:p>
            <a:r>
              <a:rPr lang="en-US" dirty="0" smtClean="0"/>
              <a:t>Have product specialists on-call should they need to be called upon to supply knowledge (of the platform, application, libraries, etc.) or work-specific problems.</a:t>
            </a:r>
            <a:endParaRPr lang="en-US" dirty="0"/>
          </a:p>
        </p:txBody>
      </p:sp>
    </p:spTree>
    <p:extLst>
      <p:ext uri="{BB962C8B-B14F-4D97-AF65-F5344CB8AC3E}">
        <p14:creationId xmlns:p14="http://schemas.microsoft.com/office/powerpoint/2010/main" val="25570125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8.3 Help Desk</a:t>
            </a:r>
            <a:endParaRPr lang="en-US" dirty="0"/>
          </a:p>
        </p:txBody>
      </p:sp>
      <p:sp>
        <p:nvSpPr>
          <p:cNvPr id="3" name="Content Placeholder 2"/>
          <p:cNvSpPr>
            <a:spLocks noGrp="1"/>
          </p:cNvSpPr>
          <p:nvPr>
            <p:ph idx="1"/>
          </p:nvPr>
        </p:nvSpPr>
        <p:spPr/>
        <p:txBody>
          <a:bodyPr/>
          <a:lstStyle/>
          <a:p>
            <a:r>
              <a:rPr lang="en-US" dirty="0" smtClean="0"/>
              <a:t>Have an escalation procedure in place should the user/customer want to elevate the problem to a supervisor for resolution or peace of mind.</a:t>
            </a:r>
          </a:p>
          <a:p>
            <a:r>
              <a:rPr lang="en-US" dirty="0" smtClean="0"/>
              <a:t>Provide a means to provide off-hours support (answering service, </a:t>
            </a:r>
            <a:r>
              <a:rPr lang="en-US" dirty="0"/>
              <a:t>w</a:t>
            </a:r>
            <a:r>
              <a:rPr lang="en-US" dirty="0" smtClean="0"/>
              <a:t>ebsite, pagers, etc.).</a:t>
            </a:r>
            <a:endParaRPr lang="en-US" dirty="0"/>
          </a:p>
        </p:txBody>
      </p:sp>
    </p:spTree>
    <p:extLst>
      <p:ext uri="{BB962C8B-B14F-4D97-AF65-F5344CB8AC3E}">
        <p14:creationId xmlns:p14="http://schemas.microsoft.com/office/powerpoint/2010/main" val="26467174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8.3 Help Desk</a:t>
            </a:r>
            <a:endParaRPr lang="en-US" dirty="0"/>
          </a:p>
        </p:txBody>
      </p:sp>
      <p:sp>
        <p:nvSpPr>
          <p:cNvPr id="3" name="Content Placeholder 2"/>
          <p:cNvSpPr>
            <a:spLocks noGrp="1"/>
          </p:cNvSpPr>
          <p:nvPr>
            <p:ph idx="1"/>
          </p:nvPr>
        </p:nvSpPr>
        <p:spPr>
          <a:xfrm>
            <a:off x="685800" y="2514600"/>
            <a:ext cx="7772400" cy="4038600"/>
          </a:xfrm>
        </p:spPr>
        <p:txBody>
          <a:bodyPr/>
          <a:lstStyle/>
          <a:p>
            <a:r>
              <a:rPr lang="en-US" dirty="0" smtClean="0"/>
              <a:t>Supply a toll-free number if your competitors provide one.</a:t>
            </a:r>
          </a:p>
          <a:p>
            <a:r>
              <a:rPr lang="en-US" dirty="0" smtClean="0"/>
              <a:t>Keep track of call backlog, again, and time to resolve issues. Try to minimize the backlog and time to resolve by constantly improving your procedures, training, and work-related aids.</a:t>
            </a:r>
            <a:endParaRPr lang="en-US" dirty="0"/>
          </a:p>
        </p:txBody>
      </p:sp>
    </p:spTree>
    <p:extLst>
      <p:ext uri="{BB962C8B-B14F-4D97-AF65-F5344CB8AC3E}">
        <p14:creationId xmlns:p14="http://schemas.microsoft.com/office/powerpoint/2010/main" val="26067396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b="1" dirty="0"/>
              <a:t>8.3 Help Desk</a:t>
            </a:r>
            <a:endParaRPr lang="en-US" dirty="0"/>
          </a:p>
        </p:txBody>
      </p:sp>
      <p:sp>
        <p:nvSpPr>
          <p:cNvPr id="3" name="Content Placeholder 2"/>
          <p:cNvSpPr>
            <a:spLocks noGrp="1"/>
          </p:cNvSpPr>
          <p:nvPr>
            <p:ph idx="1"/>
          </p:nvPr>
        </p:nvSpPr>
        <p:spPr>
          <a:xfrm>
            <a:off x="533400" y="2133600"/>
            <a:ext cx="8153400" cy="4572000"/>
          </a:xfrm>
        </p:spPr>
        <p:txBody>
          <a:bodyPr/>
          <a:lstStyle/>
          <a:p>
            <a:r>
              <a:rPr lang="en-US" dirty="0" smtClean="0"/>
              <a:t>If you charge for customer support suing some fee-for-service arrangement, provide account management services such as account reviews.</a:t>
            </a:r>
          </a:p>
          <a:p>
            <a:r>
              <a:rPr lang="en-US" dirty="0" smtClean="0"/>
              <a:t>If you require logins, use strong passwords, and other authentication procedures to provide security and protect the privacy of your consumers. </a:t>
            </a:r>
            <a:endParaRPr lang="en-US" dirty="0"/>
          </a:p>
        </p:txBody>
      </p:sp>
    </p:spTree>
    <p:extLst>
      <p:ext uri="{BB962C8B-B14F-4D97-AF65-F5344CB8AC3E}">
        <p14:creationId xmlns:p14="http://schemas.microsoft.com/office/powerpoint/2010/main" val="12547554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8.4 Web Facilities </a:t>
            </a:r>
            <a:endParaRPr lang="en-US" b="1" dirty="0"/>
          </a:p>
        </p:txBody>
      </p:sp>
      <p:sp>
        <p:nvSpPr>
          <p:cNvPr id="3" name="Content Placeholder 2"/>
          <p:cNvSpPr>
            <a:spLocks noGrp="1"/>
          </p:cNvSpPr>
          <p:nvPr>
            <p:ph idx="1"/>
          </p:nvPr>
        </p:nvSpPr>
        <p:spPr/>
        <p:txBody>
          <a:bodyPr/>
          <a:lstStyle/>
          <a:p>
            <a:r>
              <a:rPr lang="en-US" dirty="0" smtClean="0"/>
              <a:t>Web facilities are created to enable user to both get answers to their questions and find information of interest quickly when working with the current release, websites have become the source for information because they can provide facts to the user 24/7. </a:t>
            </a:r>
            <a:endParaRPr lang="en-US" dirty="0"/>
          </a:p>
        </p:txBody>
      </p:sp>
    </p:spTree>
    <p:extLst>
      <p:ext uri="{BB962C8B-B14F-4D97-AF65-F5344CB8AC3E}">
        <p14:creationId xmlns:p14="http://schemas.microsoft.com/office/powerpoint/2010/main" val="7550098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b="1" dirty="0"/>
              <a:t>8.4 Web Facilities </a:t>
            </a:r>
            <a:endParaRPr lang="en-US" dirty="0"/>
          </a:p>
        </p:txBody>
      </p:sp>
      <p:sp>
        <p:nvSpPr>
          <p:cNvPr id="3" name="Content Placeholder 2"/>
          <p:cNvSpPr>
            <a:spLocks noGrp="1"/>
          </p:cNvSpPr>
          <p:nvPr>
            <p:ph idx="1"/>
          </p:nvPr>
        </p:nvSpPr>
        <p:spPr>
          <a:xfrm>
            <a:off x="685800" y="2133600"/>
            <a:ext cx="7772400" cy="4572000"/>
          </a:xfrm>
        </p:spPr>
        <p:txBody>
          <a:bodyPr/>
          <a:lstStyle/>
          <a:p>
            <a:r>
              <a:rPr lang="en-US" i="1" dirty="0" smtClean="0"/>
              <a:t>Make it easy for users to find information of interest. </a:t>
            </a:r>
            <a:r>
              <a:rPr lang="en-US" dirty="0" smtClean="0"/>
              <a:t>If website visitors cannot locate information of interest quickly, they may give up.</a:t>
            </a:r>
          </a:p>
          <a:p>
            <a:r>
              <a:rPr lang="en-US" i="1" dirty="0" smtClean="0"/>
              <a:t>Make it easy to use for users to get help. </a:t>
            </a:r>
            <a:r>
              <a:rPr lang="en-US" dirty="0" smtClean="0"/>
              <a:t>Organizations with the highest success are those that make visitors feel confident that they can do things on the website on their own. </a:t>
            </a:r>
            <a:endParaRPr lang="en-US" i="1" dirty="0"/>
          </a:p>
        </p:txBody>
      </p:sp>
    </p:spTree>
    <p:extLst>
      <p:ext uri="{BB962C8B-B14F-4D97-AF65-F5344CB8AC3E}">
        <p14:creationId xmlns:p14="http://schemas.microsoft.com/office/powerpoint/2010/main" val="28147298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b="1" dirty="0"/>
              <a:t>8.4 Web Facilities </a:t>
            </a:r>
            <a:endParaRPr lang="en-US" dirty="0"/>
          </a:p>
        </p:txBody>
      </p:sp>
      <p:sp>
        <p:nvSpPr>
          <p:cNvPr id="3" name="Content Placeholder 2"/>
          <p:cNvSpPr>
            <a:spLocks noGrp="1"/>
          </p:cNvSpPr>
          <p:nvPr>
            <p:ph idx="1"/>
          </p:nvPr>
        </p:nvSpPr>
        <p:spPr>
          <a:xfrm>
            <a:off x="533400" y="2133600"/>
            <a:ext cx="8305800" cy="4419600"/>
          </a:xfrm>
        </p:spPr>
        <p:txBody>
          <a:bodyPr/>
          <a:lstStyle/>
          <a:p>
            <a:r>
              <a:rPr lang="en-US" dirty="0" smtClean="0"/>
              <a:t>Make the information readily accessible.</a:t>
            </a:r>
          </a:p>
          <a:p>
            <a:r>
              <a:rPr lang="en-US" dirty="0" smtClean="0"/>
              <a:t>Design your site for “probabilities not possibilities.” </a:t>
            </a:r>
          </a:p>
          <a:p>
            <a:r>
              <a:rPr lang="en-US" dirty="0" smtClean="0"/>
              <a:t>Direct website visitors to FAQ list. </a:t>
            </a:r>
          </a:p>
          <a:p>
            <a:r>
              <a:rPr lang="en-US" dirty="0" smtClean="0"/>
              <a:t>Password is required for sensitive information.</a:t>
            </a:r>
          </a:p>
          <a:p>
            <a:r>
              <a:rPr lang="en-US" dirty="0" smtClean="0"/>
              <a:t>Visitors will remember email over user id for login access. </a:t>
            </a:r>
          </a:p>
          <a:p>
            <a:endParaRPr lang="en-US" dirty="0" smtClean="0"/>
          </a:p>
          <a:p>
            <a:endParaRPr lang="en-US" dirty="0" smtClean="0"/>
          </a:p>
          <a:p>
            <a:endParaRPr lang="en-US" dirty="0"/>
          </a:p>
        </p:txBody>
      </p:sp>
    </p:spTree>
    <p:extLst>
      <p:ext uri="{BB962C8B-B14F-4D97-AF65-F5344CB8AC3E}">
        <p14:creationId xmlns:p14="http://schemas.microsoft.com/office/powerpoint/2010/main" val="3008055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2" y="1219200"/>
            <a:ext cx="8135258" cy="990600"/>
          </a:xfrm>
        </p:spPr>
        <p:txBody>
          <a:bodyPr/>
          <a:lstStyle/>
          <a:p>
            <a:r>
              <a:rPr lang="en-US" b="1" dirty="0" smtClean="0"/>
              <a:t>Table 7.1 Differences between Development and Maintenance </a:t>
            </a:r>
            <a:endParaRPr lang="en-US" b="1" dirty="0"/>
          </a:p>
        </p:txBody>
      </p:sp>
      <p:sp>
        <p:nvSpPr>
          <p:cNvPr id="3" name="Content Placeholder 2"/>
          <p:cNvSpPr>
            <a:spLocks noGrp="1"/>
          </p:cNvSpPr>
          <p:nvPr>
            <p:ph idx="1"/>
          </p:nvPr>
        </p:nvSpPr>
        <p:spPr>
          <a:xfrm>
            <a:off x="152400" y="2209800"/>
            <a:ext cx="8839200" cy="4571999"/>
          </a:xfrm>
        </p:spPr>
        <p:txBody>
          <a:bodyPr/>
          <a:lstStyle/>
          <a:p>
            <a:r>
              <a:rPr lang="en-US" b="1" dirty="0" smtClean="0"/>
              <a:t>Development Facilities: </a:t>
            </a:r>
            <a:endParaRPr lang="en-US" dirty="0" smtClean="0"/>
          </a:p>
          <a:p>
            <a:pPr lvl="1"/>
            <a:r>
              <a:rPr lang="en-US" sz="2500" i="1" dirty="0" smtClean="0"/>
              <a:t>Primary Use: </a:t>
            </a:r>
            <a:r>
              <a:rPr lang="en-US" sz="2500" dirty="0" smtClean="0"/>
              <a:t>Developing new software to satisfy requirements</a:t>
            </a:r>
          </a:p>
          <a:p>
            <a:pPr lvl="1"/>
            <a:r>
              <a:rPr lang="en-US" sz="2500" i="1" dirty="0" smtClean="0"/>
              <a:t>Facilities: </a:t>
            </a:r>
            <a:r>
              <a:rPr lang="en-US" sz="2500" dirty="0" smtClean="0"/>
              <a:t>Software factory with lots of meeting space and office space geared for workforce productivity</a:t>
            </a:r>
          </a:p>
          <a:p>
            <a:pPr lvl="1"/>
            <a:r>
              <a:rPr lang="en-US" sz="2500" i="1" dirty="0" smtClean="0"/>
              <a:t>Equipment:</a:t>
            </a:r>
            <a:r>
              <a:rPr lang="en-US" sz="2500" dirty="0" smtClean="0"/>
              <a:t> Server(s) for storing work-in-progress and </a:t>
            </a:r>
            <a:r>
              <a:rPr lang="en-US" sz="2500" dirty="0"/>
              <a:t>workstations for developing applications tied together via capable networks and linked to emulators or models of equipment to be used in the field </a:t>
            </a:r>
          </a:p>
          <a:p>
            <a:pPr lvl="1"/>
            <a:endParaRPr lang="en-US" dirty="0" smtClean="0"/>
          </a:p>
        </p:txBody>
      </p:sp>
    </p:spTree>
    <p:extLst>
      <p:ext uri="{BB962C8B-B14F-4D97-AF65-F5344CB8AC3E}">
        <p14:creationId xmlns:p14="http://schemas.microsoft.com/office/powerpoint/2010/main" val="8776552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8.4 Web Facilities </a:t>
            </a:r>
            <a:endParaRPr lang="en-US" dirty="0"/>
          </a:p>
        </p:txBody>
      </p:sp>
      <p:sp>
        <p:nvSpPr>
          <p:cNvPr id="3" name="Content Placeholder 2"/>
          <p:cNvSpPr>
            <a:spLocks noGrp="1"/>
          </p:cNvSpPr>
          <p:nvPr>
            <p:ph idx="1"/>
          </p:nvPr>
        </p:nvSpPr>
        <p:spPr>
          <a:xfrm>
            <a:off x="685800" y="2514600"/>
            <a:ext cx="7772400" cy="4114800"/>
          </a:xfrm>
        </p:spPr>
        <p:txBody>
          <a:bodyPr/>
          <a:lstStyle/>
          <a:p>
            <a:r>
              <a:rPr lang="en-US" i="1" dirty="0" smtClean="0"/>
              <a:t>Provide clear and readable content. </a:t>
            </a:r>
            <a:r>
              <a:rPr lang="en-US" dirty="0" smtClean="0"/>
              <a:t>Ensure the content is clear, easy to read, and easy to understand. Avoid jargon and spell out acronyms whenever possible.</a:t>
            </a:r>
          </a:p>
          <a:p>
            <a:r>
              <a:rPr lang="en-US" i="1" dirty="0" smtClean="0"/>
              <a:t>Offer users several choices of channels. </a:t>
            </a:r>
            <a:r>
              <a:rPr lang="en-US" dirty="0" smtClean="0"/>
              <a:t>Consider following channels when building the website.</a:t>
            </a:r>
            <a:endParaRPr lang="en-US" i="1" dirty="0"/>
          </a:p>
        </p:txBody>
      </p:sp>
    </p:spTree>
    <p:extLst>
      <p:ext uri="{BB962C8B-B14F-4D97-AF65-F5344CB8AC3E}">
        <p14:creationId xmlns:p14="http://schemas.microsoft.com/office/powerpoint/2010/main" val="28987947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8.4 Web Facilities </a:t>
            </a:r>
            <a:endParaRPr lang="en-US" dirty="0"/>
          </a:p>
        </p:txBody>
      </p:sp>
      <p:sp>
        <p:nvSpPr>
          <p:cNvPr id="3" name="Content Placeholder 2"/>
          <p:cNvSpPr>
            <a:spLocks noGrp="1"/>
          </p:cNvSpPr>
          <p:nvPr>
            <p:ph idx="1"/>
          </p:nvPr>
        </p:nvSpPr>
        <p:spPr>
          <a:xfrm>
            <a:off x="685800" y="2514600"/>
            <a:ext cx="7772400" cy="4191000"/>
          </a:xfrm>
        </p:spPr>
        <p:txBody>
          <a:bodyPr/>
          <a:lstStyle/>
          <a:p>
            <a:r>
              <a:rPr lang="en-US" i="1" dirty="0" smtClean="0"/>
              <a:t>Tabs or pull-down menus. </a:t>
            </a:r>
            <a:r>
              <a:rPr lang="en-US" dirty="0" smtClean="0"/>
              <a:t>This helps the visitor to easily navigate your site to find information of interest. </a:t>
            </a:r>
          </a:p>
          <a:p>
            <a:r>
              <a:rPr lang="en-US" i="1" dirty="0" smtClean="0"/>
              <a:t>Community. </a:t>
            </a:r>
            <a:r>
              <a:rPr lang="en-US" dirty="0" smtClean="0"/>
              <a:t>Establish communities of interest to work common interests via blog or bulletin boards.</a:t>
            </a:r>
          </a:p>
          <a:p>
            <a:r>
              <a:rPr lang="en-US" i="1" dirty="0" smtClean="0"/>
              <a:t>Online chat. </a:t>
            </a:r>
            <a:r>
              <a:rPr lang="en-US" dirty="0" smtClean="0"/>
              <a:t>This provides visitor to interact in real time.</a:t>
            </a:r>
            <a:endParaRPr lang="en-US" i="1" dirty="0"/>
          </a:p>
        </p:txBody>
      </p:sp>
    </p:spTree>
    <p:extLst>
      <p:ext uri="{BB962C8B-B14F-4D97-AF65-F5344CB8AC3E}">
        <p14:creationId xmlns:p14="http://schemas.microsoft.com/office/powerpoint/2010/main" val="6304892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8.4 Web Facilities </a:t>
            </a:r>
            <a:endParaRPr lang="en-US" dirty="0"/>
          </a:p>
        </p:txBody>
      </p:sp>
      <p:sp>
        <p:nvSpPr>
          <p:cNvPr id="3" name="Content Placeholder 2"/>
          <p:cNvSpPr>
            <a:spLocks noGrp="1"/>
          </p:cNvSpPr>
          <p:nvPr>
            <p:ph idx="1"/>
          </p:nvPr>
        </p:nvSpPr>
        <p:spPr>
          <a:xfrm>
            <a:off x="685800" y="2514600"/>
            <a:ext cx="7772400" cy="4038600"/>
          </a:xfrm>
        </p:spPr>
        <p:txBody>
          <a:bodyPr/>
          <a:lstStyle/>
          <a:p>
            <a:r>
              <a:rPr lang="en-US" i="1" dirty="0" smtClean="0"/>
              <a:t>Email. </a:t>
            </a:r>
            <a:r>
              <a:rPr lang="en-US" dirty="0" smtClean="0"/>
              <a:t>This channel provides the website visitor with a means to ask questions and get responses within a reasonable time period.</a:t>
            </a:r>
          </a:p>
          <a:p>
            <a:r>
              <a:rPr lang="en-US" i="1" dirty="0" smtClean="0"/>
              <a:t>Click for a call back. </a:t>
            </a:r>
            <a:r>
              <a:rPr lang="en-US" dirty="0" smtClean="0"/>
              <a:t>This channel enables the website visitor to set up a call in the future to talk about a topic and resolve issues.</a:t>
            </a:r>
            <a:endParaRPr lang="en-US" i="1" dirty="0"/>
          </a:p>
        </p:txBody>
      </p:sp>
    </p:spTree>
    <p:extLst>
      <p:ext uri="{BB962C8B-B14F-4D97-AF65-F5344CB8AC3E}">
        <p14:creationId xmlns:p14="http://schemas.microsoft.com/office/powerpoint/2010/main" val="10678341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b="1" dirty="0"/>
              <a:t>8.4 Web Facilities </a:t>
            </a:r>
            <a:endParaRPr lang="en-US" dirty="0"/>
          </a:p>
        </p:txBody>
      </p:sp>
      <p:sp>
        <p:nvSpPr>
          <p:cNvPr id="3" name="Content Placeholder 2"/>
          <p:cNvSpPr>
            <a:spLocks noGrp="1"/>
          </p:cNvSpPr>
          <p:nvPr>
            <p:ph idx="1"/>
          </p:nvPr>
        </p:nvSpPr>
        <p:spPr>
          <a:xfrm>
            <a:off x="685800" y="2133600"/>
            <a:ext cx="8001000" cy="4572000"/>
          </a:xfrm>
        </p:spPr>
        <p:txBody>
          <a:bodyPr/>
          <a:lstStyle/>
          <a:p>
            <a:r>
              <a:rPr lang="en-US" i="1" dirty="0" smtClean="0"/>
              <a:t>Continuously improve website based on customer feedback. </a:t>
            </a:r>
            <a:r>
              <a:rPr lang="en-US" dirty="0" smtClean="0"/>
              <a:t>Gather following information for improvements:</a:t>
            </a:r>
          </a:p>
          <a:p>
            <a:r>
              <a:rPr lang="en-US" dirty="0" smtClean="0"/>
              <a:t>Instant feedback</a:t>
            </a:r>
          </a:p>
          <a:p>
            <a:r>
              <a:rPr lang="en-US" dirty="0" smtClean="0"/>
              <a:t>User/customer surveys</a:t>
            </a:r>
          </a:p>
          <a:p>
            <a:r>
              <a:rPr lang="en-US" dirty="0" smtClean="0"/>
              <a:t>Web statistics and search logs</a:t>
            </a:r>
          </a:p>
          <a:p>
            <a:r>
              <a:rPr lang="en-US" dirty="0" smtClean="0"/>
              <a:t>Customer interviews and focus groups</a:t>
            </a:r>
          </a:p>
          <a:p>
            <a:r>
              <a:rPr lang="en-US" dirty="0" smtClean="0"/>
              <a:t>Independent usability testing</a:t>
            </a:r>
            <a:endParaRPr lang="en-US" dirty="0"/>
          </a:p>
        </p:txBody>
      </p:sp>
    </p:spTree>
    <p:extLst>
      <p:ext uri="{BB962C8B-B14F-4D97-AF65-F5344CB8AC3E}">
        <p14:creationId xmlns:p14="http://schemas.microsoft.com/office/powerpoint/2010/main" val="39562571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8.4 Web Facilities </a:t>
            </a:r>
            <a:endParaRPr lang="en-US" dirty="0"/>
          </a:p>
        </p:txBody>
      </p:sp>
      <p:sp>
        <p:nvSpPr>
          <p:cNvPr id="3" name="Content Placeholder 2"/>
          <p:cNvSpPr>
            <a:spLocks noGrp="1"/>
          </p:cNvSpPr>
          <p:nvPr>
            <p:ph idx="1"/>
          </p:nvPr>
        </p:nvSpPr>
        <p:spPr>
          <a:xfrm>
            <a:off x="685800" y="2514600"/>
            <a:ext cx="7772400" cy="4114800"/>
          </a:xfrm>
        </p:spPr>
        <p:txBody>
          <a:bodyPr/>
          <a:lstStyle/>
          <a:p>
            <a:r>
              <a:rPr lang="en-US" i="1" dirty="0" smtClean="0"/>
              <a:t>Analyze site performance measures and data. </a:t>
            </a:r>
            <a:r>
              <a:rPr lang="en-US" dirty="0" smtClean="0"/>
              <a:t>The most crucial performance issue is the load time, speed of search, wait times and responsiveness to queries. </a:t>
            </a:r>
          </a:p>
          <a:p>
            <a:r>
              <a:rPr lang="en-US" i="1" dirty="0" smtClean="0"/>
              <a:t>Cumulative and reward good staff and customer behavior. </a:t>
            </a:r>
            <a:r>
              <a:rPr lang="en-US" dirty="0" smtClean="0"/>
              <a:t>Provide reward financial or non-financial.</a:t>
            </a:r>
            <a:endParaRPr lang="en-US" i="1" dirty="0"/>
          </a:p>
        </p:txBody>
      </p:sp>
    </p:spTree>
    <p:extLst>
      <p:ext uri="{BB962C8B-B14F-4D97-AF65-F5344CB8AC3E}">
        <p14:creationId xmlns:p14="http://schemas.microsoft.com/office/powerpoint/2010/main" val="16594866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Maintenance Process Focus</a:t>
            </a:r>
            <a:endParaRPr lang="en-US" dirty="0"/>
          </a:p>
        </p:txBody>
      </p:sp>
      <p:sp>
        <p:nvSpPr>
          <p:cNvPr id="3" name="Content Placeholder 2"/>
          <p:cNvSpPr>
            <a:spLocks noGrp="1"/>
          </p:cNvSpPr>
          <p:nvPr>
            <p:ph idx="1"/>
          </p:nvPr>
        </p:nvSpPr>
        <p:spPr>
          <a:xfrm>
            <a:off x="685800" y="2514600"/>
            <a:ext cx="7772400" cy="4114800"/>
          </a:xfrm>
        </p:spPr>
        <p:txBody>
          <a:bodyPr/>
          <a:lstStyle/>
          <a:p>
            <a:r>
              <a:rPr lang="en-US" dirty="0" smtClean="0"/>
              <a:t>A representative of the software maintenance organization is assigned to plan and coordinate improvement activities.</a:t>
            </a:r>
          </a:p>
          <a:p>
            <a:r>
              <a:rPr lang="en-US" dirty="0" smtClean="0"/>
              <a:t>Results of the software maintenance products/services customer survey is used to identify candidate improvements.</a:t>
            </a:r>
            <a:endParaRPr lang="en-US" dirty="0"/>
          </a:p>
        </p:txBody>
      </p:sp>
    </p:spTree>
    <p:extLst>
      <p:ext uri="{BB962C8B-B14F-4D97-AF65-F5344CB8AC3E}">
        <p14:creationId xmlns:p14="http://schemas.microsoft.com/office/powerpoint/2010/main" val="11060682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Maintenance Process Focus</a:t>
            </a:r>
            <a:endParaRPr lang="en-US" dirty="0"/>
          </a:p>
        </p:txBody>
      </p:sp>
      <p:sp>
        <p:nvSpPr>
          <p:cNvPr id="3" name="Content Placeholder 2"/>
          <p:cNvSpPr>
            <a:spLocks noGrp="1"/>
          </p:cNvSpPr>
          <p:nvPr>
            <p:ph idx="1"/>
          </p:nvPr>
        </p:nvSpPr>
        <p:spPr>
          <a:xfrm>
            <a:off x="685800" y="2514600"/>
            <a:ext cx="7772400" cy="4114800"/>
          </a:xfrm>
        </p:spPr>
        <p:txBody>
          <a:bodyPr/>
          <a:lstStyle/>
          <a:p>
            <a:r>
              <a:rPr lang="en-US" dirty="0" smtClean="0"/>
              <a:t>The observations, comments, and complaints is from users/customers and interface groups ( developers, operations, help desk, subcontractors, etc.) are used to collect data for identifying candidate improvements.</a:t>
            </a:r>
          </a:p>
          <a:p>
            <a:pPr marL="0" indent="0">
              <a:buNone/>
            </a:pPr>
            <a:endParaRPr lang="en-US" dirty="0"/>
          </a:p>
        </p:txBody>
      </p:sp>
    </p:spTree>
    <p:extLst>
      <p:ext uri="{BB962C8B-B14F-4D97-AF65-F5344CB8AC3E}">
        <p14:creationId xmlns:p14="http://schemas.microsoft.com/office/powerpoint/2010/main" val="22848570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Maintenance Process Focus</a:t>
            </a:r>
            <a:endParaRPr lang="en-US" dirty="0"/>
          </a:p>
        </p:txBody>
      </p:sp>
      <p:sp>
        <p:nvSpPr>
          <p:cNvPr id="3" name="Content Placeholder 2"/>
          <p:cNvSpPr>
            <a:spLocks noGrp="1"/>
          </p:cNvSpPr>
          <p:nvPr>
            <p:ph idx="1"/>
          </p:nvPr>
        </p:nvSpPr>
        <p:spPr>
          <a:xfrm>
            <a:off x="685800" y="2514600"/>
            <a:ext cx="7772400" cy="4114800"/>
          </a:xfrm>
        </p:spPr>
        <p:txBody>
          <a:bodyPr/>
          <a:lstStyle/>
          <a:p>
            <a:r>
              <a:rPr lang="en-US" dirty="0"/>
              <a:t>The data on software failures is collected and used to identify candidate improvements to maintenance processes/products and also to the many interfaces with the other interface groups (developers, operations, help desk, subcontractors, etc.)</a:t>
            </a:r>
          </a:p>
        </p:txBody>
      </p:sp>
    </p:spTree>
    <p:extLst>
      <p:ext uri="{BB962C8B-B14F-4D97-AF65-F5344CB8AC3E}">
        <p14:creationId xmlns:p14="http://schemas.microsoft.com/office/powerpoint/2010/main" val="12667293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772400" cy="914400"/>
          </a:xfrm>
        </p:spPr>
        <p:txBody>
          <a:bodyPr/>
          <a:lstStyle/>
          <a:p>
            <a:r>
              <a:rPr lang="en-US" b="1" dirty="0"/>
              <a:t>Maintenance Process Focus</a:t>
            </a:r>
            <a:endParaRPr lang="en-US" dirty="0"/>
          </a:p>
        </p:txBody>
      </p:sp>
      <p:sp>
        <p:nvSpPr>
          <p:cNvPr id="3" name="Content Placeholder 2"/>
          <p:cNvSpPr>
            <a:spLocks noGrp="1"/>
          </p:cNvSpPr>
          <p:nvPr>
            <p:ph idx="1"/>
          </p:nvPr>
        </p:nvSpPr>
        <p:spPr>
          <a:xfrm>
            <a:off x="228600" y="2057400"/>
            <a:ext cx="8686800" cy="4572000"/>
          </a:xfrm>
        </p:spPr>
        <p:txBody>
          <a:bodyPr/>
          <a:lstStyle/>
          <a:p>
            <a:r>
              <a:rPr lang="en-US" sz="3000" dirty="0" smtClean="0"/>
              <a:t>The maintenance organization is subject to internal audits (from internal auditors (or other types of audits) and results are used to identify candidate improvements</a:t>
            </a:r>
            <a:r>
              <a:rPr lang="en-US" sz="3000" dirty="0" smtClean="0"/>
              <a:t>.</a:t>
            </a:r>
            <a:endParaRPr lang="en-US" sz="3000" dirty="0"/>
          </a:p>
          <a:p>
            <a:r>
              <a:rPr lang="en-US" sz="3000" dirty="0"/>
              <a:t>A maturity assessment of some processes has been performed. At least one maintenance organization has conducted a process maturity assessment and the results are used to identify candidate improvements.</a:t>
            </a:r>
          </a:p>
          <a:p>
            <a:endParaRPr lang="en-US" dirty="0" smtClean="0"/>
          </a:p>
        </p:txBody>
      </p:sp>
    </p:spTree>
    <p:extLst>
      <p:ext uri="{BB962C8B-B14F-4D97-AF65-F5344CB8AC3E}">
        <p14:creationId xmlns:p14="http://schemas.microsoft.com/office/powerpoint/2010/main" val="35647407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Maintenance Process Focus</a:t>
            </a:r>
            <a:endParaRPr lang="en-US" dirty="0"/>
          </a:p>
        </p:txBody>
      </p:sp>
      <p:sp>
        <p:nvSpPr>
          <p:cNvPr id="3" name="Content Placeholder 2"/>
          <p:cNvSpPr>
            <a:spLocks noGrp="1"/>
          </p:cNvSpPr>
          <p:nvPr>
            <p:ph idx="1"/>
          </p:nvPr>
        </p:nvSpPr>
        <p:spPr>
          <a:xfrm>
            <a:off x="685800" y="2514600"/>
            <a:ext cx="7772400" cy="4114800"/>
          </a:xfrm>
        </p:spPr>
        <p:txBody>
          <a:bodyPr/>
          <a:lstStyle/>
          <a:p>
            <a:r>
              <a:rPr lang="en-US" dirty="0" smtClean="0"/>
              <a:t>Improvements to some processes have been initiated. The annual plan, of each maintenance organization, includes both the improvement activities planned and carried out during the year. </a:t>
            </a:r>
            <a:endParaRPr lang="en-US" dirty="0"/>
          </a:p>
        </p:txBody>
      </p:sp>
    </p:spTree>
    <p:extLst>
      <p:ext uri="{BB962C8B-B14F-4D97-AF65-F5344CB8AC3E}">
        <p14:creationId xmlns:p14="http://schemas.microsoft.com/office/powerpoint/2010/main" val="1370981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b="1" dirty="0" smtClean="0"/>
              <a:t>Development Facilities</a:t>
            </a:r>
            <a:endParaRPr lang="en-US" b="1" dirty="0"/>
          </a:p>
        </p:txBody>
      </p:sp>
      <p:sp>
        <p:nvSpPr>
          <p:cNvPr id="3" name="Content Placeholder 2"/>
          <p:cNvSpPr>
            <a:spLocks noGrp="1"/>
          </p:cNvSpPr>
          <p:nvPr>
            <p:ph idx="1"/>
          </p:nvPr>
        </p:nvSpPr>
        <p:spPr>
          <a:xfrm>
            <a:off x="457200" y="2133600"/>
            <a:ext cx="8153400" cy="4572000"/>
          </a:xfrm>
        </p:spPr>
        <p:txBody>
          <a:bodyPr/>
          <a:lstStyle/>
          <a:p>
            <a:pPr lvl="1"/>
            <a:r>
              <a:rPr lang="en-US" i="1" dirty="0" smtClean="0"/>
              <a:t>Tools</a:t>
            </a:r>
            <a:r>
              <a:rPr lang="en-US" i="1" dirty="0" smtClean="0"/>
              <a:t>:</a:t>
            </a:r>
            <a:r>
              <a:rPr lang="en-US" dirty="0" smtClean="0"/>
              <a:t> Compatible set of methodology-driven software design, code integration, and test tools linked to some repository for storing the work products including work in progress </a:t>
            </a:r>
            <a:endParaRPr lang="en-US" dirty="0"/>
          </a:p>
        </p:txBody>
      </p:sp>
    </p:spTree>
    <p:extLst>
      <p:ext uri="{BB962C8B-B14F-4D97-AF65-F5344CB8AC3E}">
        <p14:creationId xmlns:p14="http://schemas.microsoft.com/office/powerpoint/2010/main" val="29924774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b="1" dirty="0"/>
              <a:t>Maintenance </a:t>
            </a:r>
            <a:r>
              <a:rPr lang="en-US" b="1" dirty="0" smtClean="0"/>
              <a:t>Training</a:t>
            </a:r>
            <a:endParaRPr lang="en-US" dirty="0"/>
          </a:p>
        </p:txBody>
      </p:sp>
      <p:sp>
        <p:nvSpPr>
          <p:cNvPr id="3" name="Content Placeholder 2"/>
          <p:cNvSpPr>
            <a:spLocks noGrp="1"/>
          </p:cNvSpPr>
          <p:nvPr>
            <p:ph idx="1"/>
          </p:nvPr>
        </p:nvSpPr>
        <p:spPr>
          <a:xfrm>
            <a:off x="685800" y="2133600"/>
            <a:ext cx="7772400" cy="4648200"/>
          </a:xfrm>
        </p:spPr>
        <p:txBody>
          <a:bodyPr/>
          <a:lstStyle/>
          <a:p>
            <a:r>
              <a:rPr lang="en-US" dirty="0" smtClean="0"/>
              <a:t>Training on communication with customers is offered to software maintenance engineers.</a:t>
            </a:r>
          </a:p>
          <a:p>
            <a:r>
              <a:rPr lang="en-US" dirty="0" smtClean="0"/>
              <a:t>Use of internal benchmarking data to guide the training of maintenance.</a:t>
            </a:r>
          </a:p>
          <a:p>
            <a:r>
              <a:rPr lang="en-US" dirty="0" smtClean="0"/>
              <a:t>Financial resources are available to maintenance managers for the education and training of each maintenance engineer. </a:t>
            </a:r>
            <a:endParaRPr lang="en-US" dirty="0"/>
          </a:p>
        </p:txBody>
      </p:sp>
    </p:spTree>
    <p:extLst>
      <p:ext uri="{BB962C8B-B14F-4D97-AF65-F5344CB8AC3E}">
        <p14:creationId xmlns:p14="http://schemas.microsoft.com/office/powerpoint/2010/main" val="10254715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b="1" dirty="0"/>
              <a:t>Maintenance </a:t>
            </a:r>
            <a:r>
              <a:rPr lang="en-US" b="1" dirty="0" smtClean="0"/>
              <a:t>Training</a:t>
            </a:r>
            <a:endParaRPr lang="en-US" dirty="0"/>
          </a:p>
        </p:txBody>
      </p:sp>
      <p:sp>
        <p:nvSpPr>
          <p:cNvPr id="3" name="Content Placeholder 2"/>
          <p:cNvSpPr>
            <a:spLocks noGrp="1"/>
          </p:cNvSpPr>
          <p:nvPr>
            <p:ph idx="1"/>
          </p:nvPr>
        </p:nvSpPr>
        <p:spPr>
          <a:xfrm>
            <a:off x="685800" y="2133600"/>
            <a:ext cx="8077200" cy="4495800"/>
          </a:xfrm>
        </p:spPr>
        <p:txBody>
          <a:bodyPr/>
          <a:lstStyle/>
          <a:p>
            <a:r>
              <a:rPr lang="en-US" dirty="0" smtClean="0"/>
              <a:t>There are plans and records that describe the education and training needed for each maintenance engineering position and application software. This training plan documents the training needs, the courses offered, and related material, credits, resources available, and the schedule of education and training activities. </a:t>
            </a:r>
            <a:endParaRPr lang="en-US" dirty="0"/>
          </a:p>
        </p:txBody>
      </p:sp>
    </p:spTree>
    <p:extLst>
      <p:ext uri="{BB962C8B-B14F-4D97-AF65-F5344CB8AC3E}">
        <p14:creationId xmlns:p14="http://schemas.microsoft.com/office/powerpoint/2010/main" val="37444361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b="1" dirty="0"/>
              <a:t>Maintenance </a:t>
            </a:r>
            <a:r>
              <a:rPr lang="en-US" b="1" dirty="0" smtClean="0"/>
              <a:t>Training</a:t>
            </a:r>
            <a:endParaRPr lang="en-US" dirty="0"/>
          </a:p>
        </p:txBody>
      </p:sp>
      <p:sp>
        <p:nvSpPr>
          <p:cNvPr id="3" name="Content Placeholder 2"/>
          <p:cNvSpPr>
            <a:spLocks noGrp="1"/>
          </p:cNvSpPr>
          <p:nvPr>
            <p:ph idx="1"/>
          </p:nvPr>
        </p:nvSpPr>
        <p:spPr>
          <a:xfrm>
            <a:off x="685800" y="2438400"/>
            <a:ext cx="7772400" cy="4038600"/>
          </a:xfrm>
        </p:spPr>
        <p:txBody>
          <a:bodyPr/>
          <a:lstStyle/>
          <a:p>
            <a:r>
              <a:rPr lang="en-US" dirty="0" smtClean="0"/>
              <a:t>The end-user training material is designed in accordance with a locally documented procedure. </a:t>
            </a:r>
          </a:p>
          <a:p>
            <a:r>
              <a:rPr lang="en-US" dirty="0" smtClean="0"/>
              <a:t>The user (and some other stakeholders) receives enough education and training to allow for autonomous use of the application software. </a:t>
            </a:r>
            <a:endParaRPr lang="en-US" dirty="0"/>
          </a:p>
        </p:txBody>
      </p:sp>
    </p:spTree>
    <p:extLst>
      <p:ext uri="{BB962C8B-B14F-4D97-AF65-F5344CB8AC3E}">
        <p14:creationId xmlns:p14="http://schemas.microsoft.com/office/powerpoint/2010/main" val="1428863803"/>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 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SAT_Template</Template>
  <TotalTime>37757</TotalTime>
  <Words>3924</Words>
  <Application>Microsoft Office PowerPoint</Application>
  <PresentationFormat>On-screen Show (4:3)</PresentationFormat>
  <Paragraphs>283</Paragraphs>
  <Slides>92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Arial</vt:lpstr>
      <vt:lpstr>Century Schoolbook</vt:lpstr>
      <vt:lpstr>Futura Md BT</vt:lpstr>
      <vt:lpstr>Times New Roman</vt:lpstr>
      <vt:lpstr>Default Design</vt:lpstr>
      <vt:lpstr>ITMD 536 Software Testing &amp; Maintenance</vt:lpstr>
      <vt:lpstr>Objectives</vt:lpstr>
      <vt:lpstr>7. Best-in-Class Facilities</vt:lpstr>
      <vt:lpstr>7.1 Facilities Overview</vt:lpstr>
      <vt:lpstr>7.1 Facilities Overview</vt:lpstr>
      <vt:lpstr>7.1 Facilities Overview</vt:lpstr>
      <vt:lpstr>7.1 Facilities Overview</vt:lpstr>
      <vt:lpstr>Table 7.1 Differences between Development and Maintenance </vt:lpstr>
      <vt:lpstr>Development Facilities</vt:lpstr>
      <vt:lpstr>Development Facilities</vt:lpstr>
      <vt:lpstr>Development Facilities</vt:lpstr>
      <vt:lpstr>Table 7.1 Differences between Development and Maintenance </vt:lpstr>
      <vt:lpstr>Maintenance Facilities</vt:lpstr>
      <vt:lpstr>Maintenance Facilities</vt:lpstr>
      <vt:lpstr>Maintenance Facilities</vt:lpstr>
      <vt:lpstr>Maintenance Facilities</vt:lpstr>
      <vt:lpstr>Maintenance Facilities</vt:lpstr>
      <vt:lpstr>7.2 Integration Laboratories</vt:lpstr>
      <vt:lpstr>7.1 Software development/system integration laboratory capabilities</vt:lpstr>
      <vt:lpstr>PowerPoint Presentation</vt:lpstr>
      <vt:lpstr>7.2 Integration Laboratories</vt:lpstr>
      <vt:lpstr>7.3 Maintenance Facilities </vt:lpstr>
      <vt:lpstr>7.3 Maintenance Facilities </vt:lpstr>
      <vt:lpstr>7.4 Methods and Tools</vt:lpstr>
      <vt:lpstr>7.4 Methods and Tools</vt:lpstr>
      <vt:lpstr>7.4 Methods and Tools</vt:lpstr>
      <vt:lpstr>7.4 Methods and Tools</vt:lpstr>
      <vt:lpstr>7.4 Methods and Tools</vt:lpstr>
      <vt:lpstr>7.4 Methods and Tools</vt:lpstr>
      <vt:lpstr>7.4 Methods and Tools</vt:lpstr>
      <vt:lpstr>7.4 Methods and Tools</vt:lpstr>
      <vt:lpstr>7.5 Where Investments are Needed</vt:lpstr>
      <vt:lpstr>7.5 Where Investments are Needed</vt:lpstr>
      <vt:lpstr>7.5 Where Investments are Needed</vt:lpstr>
      <vt:lpstr>7.5 Where Investments are Needed</vt:lpstr>
      <vt:lpstr>7.5 Where Investments are Needed</vt:lpstr>
      <vt:lpstr>Software Rejuvenation, Migration, and Retirement KPA</vt:lpstr>
      <vt:lpstr>Software Rejuvenation, Migration, and Retirement KPA</vt:lpstr>
      <vt:lpstr>Software Rejuvenation, Migration, and Retirement KPA</vt:lpstr>
      <vt:lpstr>Responsive User Support Structure</vt:lpstr>
      <vt:lpstr>Responsive User Support Structure</vt:lpstr>
      <vt:lpstr>Responsive User Support Structure</vt:lpstr>
      <vt:lpstr>8.1 Maintenance Releases</vt:lpstr>
      <vt:lpstr>8.1 Maintenance Releases</vt:lpstr>
      <vt:lpstr>PowerPoint Presentation</vt:lpstr>
      <vt:lpstr>8.1 Maintenance Releases</vt:lpstr>
      <vt:lpstr>8.1 Maintenance Releases</vt:lpstr>
      <vt:lpstr>8.1 Maintenance Releases</vt:lpstr>
      <vt:lpstr>8.1 Maintenance Releases</vt:lpstr>
      <vt:lpstr>8.1 Maintenance Releases</vt:lpstr>
      <vt:lpstr>8.1 Maintenance Releases</vt:lpstr>
      <vt:lpstr>8.1 Maintenance Releases</vt:lpstr>
      <vt:lpstr>8.1 Maintenance Releases</vt:lpstr>
      <vt:lpstr>8.1 Maintenance Releases</vt:lpstr>
      <vt:lpstr>8.1 Maintenance Releases</vt:lpstr>
      <vt:lpstr>8.2 Emergency Fixes</vt:lpstr>
      <vt:lpstr>8.2 Emergency Fixes</vt:lpstr>
      <vt:lpstr>8.2 Emergency Fixes</vt:lpstr>
      <vt:lpstr>8.2 Emergency Fixes</vt:lpstr>
      <vt:lpstr>8.2 Emergency Fixes</vt:lpstr>
      <vt:lpstr>8.2 Emergency Fixes</vt:lpstr>
      <vt:lpstr>8.2 Emergency Fixes</vt:lpstr>
      <vt:lpstr>8.2 Emergency Fixes</vt:lpstr>
      <vt:lpstr>8.2 Emergency Fixes</vt:lpstr>
      <vt:lpstr>8.2 Emergency Fixes</vt:lpstr>
      <vt:lpstr>8.2 Emergency Fixes</vt:lpstr>
      <vt:lpstr>8.2 Emergency Fixes</vt:lpstr>
      <vt:lpstr>8.2 Emergency Fixes</vt:lpstr>
      <vt:lpstr>8.2 Emergency Fixes</vt:lpstr>
      <vt:lpstr>8.2 Emergency Fixes</vt:lpstr>
      <vt:lpstr>8.3 Help Desk</vt:lpstr>
      <vt:lpstr>8.3 Help Desk</vt:lpstr>
      <vt:lpstr>8.3 Help Desk</vt:lpstr>
      <vt:lpstr>8.3 Help Desk</vt:lpstr>
      <vt:lpstr>8.3 Help Desk</vt:lpstr>
      <vt:lpstr>8.3 Help Desk</vt:lpstr>
      <vt:lpstr>8.4 Web Facilities </vt:lpstr>
      <vt:lpstr>8.4 Web Facilities </vt:lpstr>
      <vt:lpstr>8.4 Web Facilities </vt:lpstr>
      <vt:lpstr>8.4 Web Facilities </vt:lpstr>
      <vt:lpstr>8.4 Web Facilities </vt:lpstr>
      <vt:lpstr>8.4 Web Facilities </vt:lpstr>
      <vt:lpstr>8.4 Web Facilities </vt:lpstr>
      <vt:lpstr>8.4 Web Facilities </vt:lpstr>
      <vt:lpstr>Maintenance Process Focus</vt:lpstr>
      <vt:lpstr>Maintenance Process Focus</vt:lpstr>
      <vt:lpstr>Maintenance Process Focus</vt:lpstr>
      <vt:lpstr>Maintenance Process Focus</vt:lpstr>
      <vt:lpstr>Maintenance Process Focus</vt:lpstr>
      <vt:lpstr>Maintenance Training</vt:lpstr>
      <vt:lpstr>Maintenance Training</vt:lpstr>
      <vt:lpstr>Maintenance Training</vt:lpstr>
    </vt:vector>
  </TitlesOfParts>
  <Company>Illinois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ITMD 536 Software Testing &amp; Maintenance</dc:title>
  <dc:creator>USAF</dc:creator>
  <cp:lastModifiedBy>Desi Gal</cp:lastModifiedBy>
  <cp:revision>692</cp:revision>
  <dcterms:created xsi:type="dcterms:W3CDTF">2015-08-27T06:10:18Z</dcterms:created>
  <dcterms:modified xsi:type="dcterms:W3CDTF">2018-11-03T01:51:25Z</dcterms:modified>
</cp:coreProperties>
</file>