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7"/>
  </p:notesMasterIdLst>
  <p:handoutMasterIdLst>
    <p:handoutMasterId r:id="rId68"/>
  </p:handoutMasterIdLst>
  <p:sldIdLst>
    <p:sldId id="263" r:id="rId2"/>
    <p:sldId id="257" r:id="rId3"/>
    <p:sldId id="270" r:id="rId4"/>
    <p:sldId id="282" r:id="rId5"/>
    <p:sldId id="271" r:id="rId6"/>
    <p:sldId id="281" r:id="rId7"/>
    <p:sldId id="280" r:id="rId8"/>
    <p:sldId id="288" r:id="rId9"/>
    <p:sldId id="272" r:id="rId10"/>
    <p:sldId id="290" r:id="rId11"/>
    <p:sldId id="279" r:id="rId12"/>
    <p:sldId id="291" r:id="rId13"/>
    <p:sldId id="273" r:id="rId14"/>
    <p:sldId id="283" r:id="rId15"/>
    <p:sldId id="292" r:id="rId16"/>
    <p:sldId id="278" r:id="rId17"/>
    <p:sldId id="293" r:id="rId18"/>
    <p:sldId id="294" r:id="rId19"/>
    <p:sldId id="277" r:id="rId20"/>
    <p:sldId id="296" r:id="rId21"/>
    <p:sldId id="295" r:id="rId22"/>
    <p:sldId id="276" r:id="rId23"/>
    <p:sldId id="298" r:id="rId24"/>
    <p:sldId id="275" r:id="rId25"/>
    <p:sldId id="297" r:id="rId26"/>
    <p:sldId id="274" r:id="rId27"/>
    <p:sldId id="284" r:id="rId28"/>
    <p:sldId id="287" r:id="rId29"/>
    <p:sldId id="285" r:id="rId30"/>
    <p:sldId id="301" r:id="rId31"/>
    <p:sldId id="286" r:id="rId32"/>
    <p:sldId id="303" r:id="rId33"/>
    <p:sldId id="302" r:id="rId34"/>
    <p:sldId id="304" r:id="rId35"/>
    <p:sldId id="305" r:id="rId36"/>
    <p:sldId id="306" r:id="rId37"/>
    <p:sldId id="334" r:id="rId38"/>
    <p:sldId id="333" r:id="rId39"/>
    <p:sldId id="332" r:id="rId40"/>
    <p:sldId id="347" r:id="rId41"/>
    <p:sldId id="346" r:id="rId42"/>
    <p:sldId id="345" r:id="rId43"/>
    <p:sldId id="344" r:id="rId44"/>
    <p:sldId id="343" r:id="rId45"/>
    <p:sldId id="355" r:id="rId46"/>
    <p:sldId id="351" r:id="rId47"/>
    <p:sldId id="350" r:id="rId48"/>
    <p:sldId id="357" r:id="rId49"/>
    <p:sldId id="349" r:id="rId50"/>
    <p:sldId id="356" r:id="rId51"/>
    <p:sldId id="342" r:id="rId52"/>
    <p:sldId id="341" r:id="rId53"/>
    <p:sldId id="340" r:id="rId54"/>
    <p:sldId id="358" r:id="rId55"/>
    <p:sldId id="354" r:id="rId56"/>
    <p:sldId id="353" r:id="rId57"/>
    <p:sldId id="348" r:id="rId58"/>
    <p:sldId id="352" r:id="rId59"/>
    <p:sldId id="339" r:id="rId60"/>
    <p:sldId id="359" r:id="rId61"/>
    <p:sldId id="360" r:id="rId62"/>
    <p:sldId id="362" r:id="rId63"/>
    <p:sldId id="361" r:id="rId64"/>
    <p:sldId id="397" r:id="rId65"/>
    <p:sldId id="398" r:id="rId66"/>
  </p:sldIdLst>
  <p:sldSz cx="9144000" cy="6858000" type="screen4x3"/>
  <p:notesSz cx="7315200" cy="9601200"/>
  <p:embeddedFontLst>
    <p:embeddedFont>
      <p:font typeface="Century Schoolbook" panose="02040604050505020304" pitchFamily="18" charset="0"/>
      <p:regular r:id="rId69"/>
      <p:bold r:id="rId70"/>
      <p:italic r:id="rId71"/>
      <p:boldItalic r:id="rId72"/>
    </p:embeddedFont>
  </p:embeddedFont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AF" initials="U" lastIdx="1" clrIdx="0">
    <p:extLst>
      <p:ext uri="{19B8F6BF-5375-455C-9EA6-DF929625EA0E}">
        <p15:presenceInfo xmlns:p15="http://schemas.microsoft.com/office/powerpoint/2012/main" userId="USAF"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CDCDCD"/>
    <a:srgbClr val="D5D5D5"/>
    <a:srgbClr val="CFCFCF"/>
    <a:srgbClr val="D3D3D3"/>
    <a:srgbClr val="C7C7C7"/>
    <a:srgbClr val="5F5F5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82" autoAdjust="0"/>
    <p:restoredTop sz="88647" autoAdjust="0"/>
  </p:normalViewPr>
  <p:slideViewPr>
    <p:cSldViewPr>
      <p:cViewPr varScale="1">
        <p:scale>
          <a:sx n="63" d="100"/>
          <a:sy n="63" d="100"/>
        </p:scale>
        <p:origin x="1704" y="78"/>
      </p:cViewPr>
      <p:guideLst>
        <p:guide orient="horz" pos="2160"/>
        <p:guide pos="2880"/>
      </p:guideLst>
    </p:cSldViewPr>
  </p:slideViewPr>
  <p:outlineViewPr>
    <p:cViewPr>
      <p:scale>
        <a:sx n="33" d="100"/>
        <a:sy n="33" d="100"/>
      </p:scale>
      <p:origin x="0" y="-143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8-31T22:12:33.946" idx="1">
    <p:pos x="10" y="10"/>
    <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2"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defTabSz="969185">
              <a:defRPr sz="1200"/>
            </a:lvl1pPr>
          </a:lstStyle>
          <a:p>
            <a:endParaRPr lang="en-US" dirty="0"/>
          </a:p>
        </p:txBody>
      </p:sp>
      <p:sp>
        <p:nvSpPr>
          <p:cNvPr id="38915" name="Rectangle 3"/>
          <p:cNvSpPr>
            <a:spLocks noGrp="1" noChangeArrowheads="1"/>
          </p:cNvSpPr>
          <p:nvPr>
            <p:ph type="dt" sz="quarter" idx="1"/>
          </p:nvPr>
        </p:nvSpPr>
        <p:spPr bwMode="auto">
          <a:xfrm>
            <a:off x="4142963"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algn="r" defTabSz="969185">
              <a:defRPr sz="1200"/>
            </a:lvl1pPr>
          </a:lstStyle>
          <a:p>
            <a:endParaRPr lang="en-US" dirty="0"/>
          </a:p>
        </p:txBody>
      </p:sp>
      <p:sp>
        <p:nvSpPr>
          <p:cNvPr id="38916" name="Rectangle 4"/>
          <p:cNvSpPr>
            <a:spLocks noGrp="1" noChangeArrowheads="1"/>
          </p:cNvSpPr>
          <p:nvPr>
            <p:ph type="ftr" sz="quarter" idx="2"/>
          </p:nvPr>
        </p:nvSpPr>
        <p:spPr bwMode="auto">
          <a:xfrm>
            <a:off x="2"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defTabSz="969185">
              <a:defRPr sz="1200"/>
            </a:lvl1pPr>
          </a:lstStyle>
          <a:p>
            <a:endParaRPr lang="en-US" dirty="0"/>
          </a:p>
        </p:txBody>
      </p:sp>
      <p:sp>
        <p:nvSpPr>
          <p:cNvPr id="38917" name="Rectangle 5"/>
          <p:cNvSpPr>
            <a:spLocks noGrp="1" noChangeArrowheads="1"/>
          </p:cNvSpPr>
          <p:nvPr>
            <p:ph type="sldNum" sz="quarter" idx="3"/>
          </p:nvPr>
        </p:nvSpPr>
        <p:spPr bwMode="auto">
          <a:xfrm>
            <a:off x="4142963"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algn="r" defTabSz="969185">
              <a:defRPr sz="1200"/>
            </a:lvl1pPr>
          </a:lstStyle>
          <a:p>
            <a:fld id="{8879CC15-2A3C-4AF5-9144-988EFE80EF31}" type="slidenum">
              <a:rPr lang="en-US"/>
              <a:pPr/>
              <a:t>‹#›</a:t>
            </a:fld>
            <a:endParaRPr lang="en-US" dirty="0"/>
          </a:p>
        </p:txBody>
      </p:sp>
    </p:spTree>
    <p:extLst>
      <p:ext uri="{BB962C8B-B14F-4D97-AF65-F5344CB8AC3E}">
        <p14:creationId xmlns:p14="http://schemas.microsoft.com/office/powerpoint/2010/main" val="3733716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2"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defTabSz="969185">
              <a:defRPr sz="1200"/>
            </a:lvl1pPr>
          </a:lstStyle>
          <a:p>
            <a:endParaRPr lang="en-US" dirty="0"/>
          </a:p>
        </p:txBody>
      </p:sp>
      <p:sp>
        <p:nvSpPr>
          <p:cNvPr id="34819" name="Rectangle 3"/>
          <p:cNvSpPr>
            <a:spLocks noGrp="1" noChangeArrowheads="1"/>
          </p:cNvSpPr>
          <p:nvPr>
            <p:ph type="dt" idx="1"/>
          </p:nvPr>
        </p:nvSpPr>
        <p:spPr bwMode="auto">
          <a:xfrm>
            <a:off x="4142963"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algn="r" defTabSz="969185">
              <a:defRPr sz="1200"/>
            </a:lvl1pPr>
          </a:lstStyle>
          <a:p>
            <a:endParaRPr lang="en-US" dirty="0"/>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34821" name="Rectangle 5"/>
          <p:cNvSpPr>
            <a:spLocks noGrp="1" noChangeArrowheads="1"/>
          </p:cNvSpPr>
          <p:nvPr>
            <p:ph type="body" sz="quarter" idx="3"/>
          </p:nvPr>
        </p:nvSpPr>
        <p:spPr bwMode="auto">
          <a:xfrm>
            <a:off x="732183" y="4561226"/>
            <a:ext cx="5850834" cy="4320213"/>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2" name="Rectangle 6"/>
          <p:cNvSpPr>
            <a:spLocks noGrp="1" noChangeArrowheads="1"/>
          </p:cNvSpPr>
          <p:nvPr>
            <p:ph type="ftr" sz="quarter" idx="4"/>
          </p:nvPr>
        </p:nvSpPr>
        <p:spPr bwMode="auto">
          <a:xfrm>
            <a:off x="2"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defTabSz="969185">
              <a:defRPr sz="1200"/>
            </a:lvl1pPr>
          </a:lstStyle>
          <a:p>
            <a:endParaRPr lang="en-US" dirty="0"/>
          </a:p>
        </p:txBody>
      </p:sp>
      <p:sp>
        <p:nvSpPr>
          <p:cNvPr id="34823" name="Rectangle 7"/>
          <p:cNvSpPr>
            <a:spLocks noGrp="1" noChangeArrowheads="1"/>
          </p:cNvSpPr>
          <p:nvPr>
            <p:ph type="sldNum" sz="quarter" idx="5"/>
          </p:nvPr>
        </p:nvSpPr>
        <p:spPr bwMode="auto">
          <a:xfrm>
            <a:off x="4142963"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algn="r" defTabSz="969185">
              <a:defRPr sz="1200"/>
            </a:lvl1pPr>
          </a:lstStyle>
          <a:p>
            <a:fld id="{B7D319C0-3DA5-40BE-8E1C-BCAB5438D41B}" type="slidenum">
              <a:rPr lang="en-US"/>
              <a:pPr/>
              <a:t>‹#›</a:t>
            </a:fld>
            <a:endParaRPr lang="en-US" dirty="0"/>
          </a:p>
        </p:txBody>
      </p:sp>
    </p:spTree>
    <p:extLst>
      <p:ext uri="{BB962C8B-B14F-4D97-AF65-F5344CB8AC3E}">
        <p14:creationId xmlns:p14="http://schemas.microsoft.com/office/powerpoint/2010/main" val="5755353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1</a:t>
            </a:fld>
            <a:endParaRPr lang="en-US" dirty="0"/>
          </a:p>
        </p:txBody>
      </p:sp>
    </p:spTree>
    <p:extLst>
      <p:ext uri="{BB962C8B-B14F-4D97-AF65-F5344CB8AC3E}">
        <p14:creationId xmlns:p14="http://schemas.microsoft.com/office/powerpoint/2010/main" val="2790245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13</a:t>
            </a:fld>
            <a:endParaRPr lang="en-US" dirty="0"/>
          </a:p>
        </p:txBody>
      </p:sp>
    </p:spTree>
    <p:extLst>
      <p:ext uri="{BB962C8B-B14F-4D97-AF65-F5344CB8AC3E}">
        <p14:creationId xmlns:p14="http://schemas.microsoft.com/office/powerpoint/2010/main" val="109353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14</a:t>
            </a:fld>
            <a:endParaRPr lang="en-US" dirty="0"/>
          </a:p>
        </p:txBody>
      </p:sp>
    </p:spTree>
    <p:extLst>
      <p:ext uri="{BB962C8B-B14F-4D97-AF65-F5344CB8AC3E}">
        <p14:creationId xmlns:p14="http://schemas.microsoft.com/office/powerpoint/2010/main" val="2586794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16</a:t>
            </a:fld>
            <a:endParaRPr lang="en-US" dirty="0"/>
          </a:p>
        </p:txBody>
      </p:sp>
    </p:spTree>
    <p:extLst>
      <p:ext uri="{BB962C8B-B14F-4D97-AF65-F5344CB8AC3E}">
        <p14:creationId xmlns:p14="http://schemas.microsoft.com/office/powerpoint/2010/main" val="1953569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19</a:t>
            </a:fld>
            <a:endParaRPr lang="en-US" dirty="0"/>
          </a:p>
        </p:txBody>
      </p:sp>
    </p:spTree>
    <p:extLst>
      <p:ext uri="{BB962C8B-B14F-4D97-AF65-F5344CB8AC3E}">
        <p14:creationId xmlns:p14="http://schemas.microsoft.com/office/powerpoint/2010/main" val="4075002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22</a:t>
            </a:fld>
            <a:endParaRPr lang="en-US" dirty="0"/>
          </a:p>
        </p:txBody>
      </p:sp>
    </p:spTree>
    <p:extLst>
      <p:ext uri="{BB962C8B-B14F-4D97-AF65-F5344CB8AC3E}">
        <p14:creationId xmlns:p14="http://schemas.microsoft.com/office/powerpoint/2010/main" val="652514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24</a:t>
            </a:fld>
            <a:endParaRPr lang="en-US" dirty="0"/>
          </a:p>
        </p:txBody>
      </p:sp>
    </p:spTree>
    <p:extLst>
      <p:ext uri="{BB962C8B-B14F-4D97-AF65-F5344CB8AC3E}">
        <p14:creationId xmlns:p14="http://schemas.microsoft.com/office/powerpoint/2010/main" val="3366166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26</a:t>
            </a:fld>
            <a:endParaRPr lang="en-US" dirty="0"/>
          </a:p>
        </p:txBody>
      </p:sp>
    </p:spTree>
    <p:extLst>
      <p:ext uri="{BB962C8B-B14F-4D97-AF65-F5344CB8AC3E}">
        <p14:creationId xmlns:p14="http://schemas.microsoft.com/office/powerpoint/2010/main" val="3382784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2</a:t>
            </a:fld>
            <a:endParaRPr lang="en-US" dirty="0"/>
          </a:p>
        </p:txBody>
      </p:sp>
    </p:spTree>
    <p:extLst>
      <p:ext uri="{BB962C8B-B14F-4D97-AF65-F5344CB8AC3E}">
        <p14:creationId xmlns:p14="http://schemas.microsoft.com/office/powerpoint/2010/main" val="1086832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3</a:t>
            </a:fld>
            <a:endParaRPr lang="en-US" dirty="0"/>
          </a:p>
        </p:txBody>
      </p:sp>
    </p:spTree>
    <p:extLst>
      <p:ext uri="{BB962C8B-B14F-4D97-AF65-F5344CB8AC3E}">
        <p14:creationId xmlns:p14="http://schemas.microsoft.com/office/powerpoint/2010/main" val="406053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4</a:t>
            </a:fld>
            <a:endParaRPr lang="en-US" dirty="0"/>
          </a:p>
        </p:txBody>
      </p:sp>
    </p:spTree>
    <p:extLst>
      <p:ext uri="{BB962C8B-B14F-4D97-AF65-F5344CB8AC3E}">
        <p14:creationId xmlns:p14="http://schemas.microsoft.com/office/powerpoint/2010/main" val="807832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5</a:t>
            </a:fld>
            <a:endParaRPr lang="en-US" dirty="0"/>
          </a:p>
        </p:txBody>
      </p:sp>
    </p:spTree>
    <p:extLst>
      <p:ext uri="{BB962C8B-B14F-4D97-AF65-F5344CB8AC3E}">
        <p14:creationId xmlns:p14="http://schemas.microsoft.com/office/powerpoint/2010/main" val="1964585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6</a:t>
            </a:fld>
            <a:endParaRPr lang="en-US" dirty="0"/>
          </a:p>
        </p:txBody>
      </p:sp>
    </p:spTree>
    <p:extLst>
      <p:ext uri="{BB962C8B-B14F-4D97-AF65-F5344CB8AC3E}">
        <p14:creationId xmlns:p14="http://schemas.microsoft.com/office/powerpoint/2010/main" val="3919033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7</a:t>
            </a:fld>
            <a:endParaRPr lang="en-US" dirty="0"/>
          </a:p>
        </p:txBody>
      </p:sp>
    </p:spTree>
    <p:extLst>
      <p:ext uri="{BB962C8B-B14F-4D97-AF65-F5344CB8AC3E}">
        <p14:creationId xmlns:p14="http://schemas.microsoft.com/office/powerpoint/2010/main" val="219586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9</a:t>
            </a:fld>
            <a:endParaRPr lang="en-US" dirty="0"/>
          </a:p>
        </p:txBody>
      </p:sp>
    </p:spTree>
    <p:extLst>
      <p:ext uri="{BB962C8B-B14F-4D97-AF65-F5344CB8AC3E}">
        <p14:creationId xmlns:p14="http://schemas.microsoft.com/office/powerpoint/2010/main" val="688413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11</a:t>
            </a:fld>
            <a:endParaRPr lang="en-US" dirty="0"/>
          </a:p>
        </p:txBody>
      </p:sp>
    </p:spTree>
    <p:extLst>
      <p:ext uri="{BB962C8B-B14F-4D97-AF65-F5344CB8AC3E}">
        <p14:creationId xmlns:p14="http://schemas.microsoft.com/office/powerpoint/2010/main" val="3875780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590800"/>
            <a:ext cx="7772400" cy="3962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600200"/>
            <a:ext cx="1524000" cy="5029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1600200"/>
            <a:ext cx="60198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lvl1pPr>
              <a:defRPr sz="3600">
                <a:latin typeface="+mj-lt"/>
              </a:defRPr>
            </a:lvl1pPr>
          </a:lstStyle>
          <a:p>
            <a:r>
              <a:rPr lang="en-US" smtClean="0"/>
              <a:t>Click to edit Master title style</a:t>
            </a:r>
            <a:endParaRPr lang="en-US" dirty="0"/>
          </a:p>
        </p:txBody>
      </p:sp>
      <p:sp>
        <p:nvSpPr>
          <p:cNvPr id="3" name="Table Placeholder 2"/>
          <p:cNvSpPr>
            <a:spLocks noGrp="1"/>
          </p:cNvSpPr>
          <p:nvPr>
            <p:ph type="tbl" idx="1"/>
          </p:nvPr>
        </p:nvSpPr>
        <p:spPr>
          <a:xfrm>
            <a:off x="685800" y="2819400"/>
            <a:ext cx="7772400" cy="3810000"/>
          </a:xfrm>
        </p:spPr>
        <p:txBody>
          <a:bodyPr/>
          <a:lstStyle>
            <a:lvl1pPr>
              <a:buFont typeface="Century Schoolbook" pitchFamily="18" charset="0"/>
              <a:buChar char="►"/>
              <a:defRPr sz="3200">
                <a:latin typeface="Century Schoolbook" pitchFamily="18" charset="0"/>
              </a:defRPr>
            </a:lvl1pPr>
            <a:lvl2pPr>
              <a:buFont typeface="Arial" pitchFamily="34" charset="0"/>
              <a:buChar char="■"/>
              <a:defRPr sz="2800"/>
            </a:lvl2pPr>
            <a:lvl3pPr>
              <a:buFont typeface="Arial" pitchFamily="34" charset="0"/>
              <a:buChar char="●"/>
              <a:defRPr/>
            </a:lvl3pPr>
            <a:lvl4pPr>
              <a:defRPr/>
            </a:lvl4pPr>
          </a:lstStyle>
          <a:p>
            <a:r>
              <a:rPr lang="en-US" dirty="0" smtClean="0"/>
              <a:t>Click icon to add table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2819400"/>
            <a:ext cx="3810000" cy="381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819400"/>
            <a:ext cx="3810000" cy="381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667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667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708275"/>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3348037"/>
            <a:ext cx="4040188" cy="3235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2708275"/>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348037"/>
            <a:ext cx="4041775" cy="3235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46791"/>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746792"/>
            <a:ext cx="5111750" cy="48323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908842"/>
            <a:ext cx="3008313" cy="364435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788025"/>
            <a:ext cx="5486400" cy="460375"/>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600200"/>
            <a:ext cx="5486400" cy="413103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6248400"/>
            <a:ext cx="5486400" cy="4572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title"/>
          </p:nvPr>
        </p:nvSpPr>
        <p:spPr bwMode="auto">
          <a:xfrm>
            <a:off x="685800" y="15240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36" name="Rectangle 12"/>
          <p:cNvSpPr>
            <a:spLocks noGrp="1" noChangeArrowheads="1"/>
          </p:cNvSpPr>
          <p:nvPr>
            <p:ph type="body" idx="1"/>
          </p:nvPr>
        </p:nvSpPr>
        <p:spPr bwMode="auto">
          <a:xfrm>
            <a:off x="685800" y="2514600"/>
            <a:ext cx="77724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smtClean="0"/>
          </a:p>
          <a:p>
            <a:pPr lvl="1"/>
            <a:endParaRPr lang="en-US" dirty="0" smtClean="0"/>
          </a:p>
          <a:p>
            <a:pPr lvl="2"/>
            <a:endParaRPr lang="en-US" dirty="0" smtClean="0"/>
          </a:p>
          <a:p>
            <a:pPr lvl="3"/>
            <a:endParaRPr lang="en-US" dirty="0"/>
          </a:p>
        </p:txBody>
      </p:sp>
      <p:sp>
        <p:nvSpPr>
          <p:cNvPr id="5" name="Rectangle 4"/>
          <p:cNvSpPr/>
          <p:nvPr userDrawn="1"/>
        </p:nvSpPr>
        <p:spPr>
          <a:xfrm>
            <a:off x="228600" y="304800"/>
            <a:ext cx="55626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7" name="Picture 13" descr="C:\Users\Ray Trygstad\Documents\Projects\ITM 588\IITlogoWhite.png"/>
          <p:cNvPicPr>
            <a:picLocks noChangeAspect="1" noChangeArrowheads="1"/>
          </p:cNvPicPr>
          <p:nvPr userDrawn="1"/>
        </p:nvPicPr>
        <p:blipFill>
          <a:blip r:embed="rId16" cstate="print"/>
          <a:srcRect/>
          <a:stretch>
            <a:fillRect/>
          </a:stretch>
        </p:blipFill>
        <p:spPr bwMode="auto">
          <a:xfrm>
            <a:off x="304800" y="228600"/>
            <a:ext cx="6172200" cy="63224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0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 grpId="0" build="p" bldLvl="3"/>
    </p:bldLst>
  </p:timing>
  <p:hf sldNum="0" hdr="0" dt="0"/>
  <p:txStyles>
    <p:titleStyle>
      <a:lvl1pPr algn="l" rtl="0" eaLnBrk="1" fontAlgn="base" hangingPunct="1">
        <a:spcBef>
          <a:spcPct val="0"/>
        </a:spcBef>
        <a:spcAft>
          <a:spcPct val="0"/>
        </a:spcAft>
        <a:defRPr sz="3600">
          <a:solidFill>
            <a:srgbClr val="5F5F5F"/>
          </a:solidFill>
          <a:latin typeface="+mj-lt"/>
          <a:ea typeface="+mj-ea"/>
          <a:cs typeface="+mj-cs"/>
        </a:defRPr>
      </a:lvl1pPr>
      <a:lvl2pPr algn="l" rtl="0" eaLnBrk="1" fontAlgn="base" hangingPunct="1">
        <a:spcBef>
          <a:spcPct val="0"/>
        </a:spcBef>
        <a:spcAft>
          <a:spcPct val="0"/>
        </a:spcAft>
        <a:defRPr sz="3200">
          <a:solidFill>
            <a:srgbClr val="5F5F5F"/>
          </a:solidFill>
          <a:latin typeface="Futura Md BT" pitchFamily="34" charset="0"/>
        </a:defRPr>
      </a:lvl2pPr>
      <a:lvl3pPr algn="l" rtl="0" eaLnBrk="1" fontAlgn="base" hangingPunct="1">
        <a:spcBef>
          <a:spcPct val="0"/>
        </a:spcBef>
        <a:spcAft>
          <a:spcPct val="0"/>
        </a:spcAft>
        <a:defRPr sz="3200">
          <a:solidFill>
            <a:srgbClr val="5F5F5F"/>
          </a:solidFill>
          <a:latin typeface="Futura Md BT" pitchFamily="34" charset="0"/>
        </a:defRPr>
      </a:lvl3pPr>
      <a:lvl4pPr algn="l" rtl="0" eaLnBrk="1" fontAlgn="base" hangingPunct="1">
        <a:spcBef>
          <a:spcPct val="0"/>
        </a:spcBef>
        <a:spcAft>
          <a:spcPct val="0"/>
        </a:spcAft>
        <a:defRPr sz="3200">
          <a:solidFill>
            <a:srgbClr val="5F5F5F"/>
          </a:solidFill>
          <a:latin typeface="Futura Md BT" pitchFamily="34" charset="0"/>
        </a:defRPr>
      </a:lvl4pPr>
      <a:lvl5pPr algn="l" rtl="0" eaLnBrk="1" fontAlgn="base" hangingPunct="1">
        <a:spcBef>
          <a:spcPct val="0"/>
        </a:spcBef>
        <a:spcAft>
          <a:spcPct val="0"/>
        </a:spcAft>
        <a:defRPr sz="3200">
          <a:solidFill>
            <a:srgbClr val="5F5F5F"/>
          </a:solidFill>
          <a:latin typeface="Futura Md BT" pitchFamily="34" charset="0"/>
        </a:defRPr>
      </a:lvl5pPr>
      <a:lvl6pPr marL="457200" algn="l" rtl="0" eaLnBrk="1" fontAlgn="base" hangingPunct="1">
        <a:spcBef>
          <a:spcPct val="0"/>
        </a:spcBef>
        <a:spcAft>
          <a:spcPct val="0"/>
        </a:spcAft>
        <a:defRPr sz="3200">
          <a:solidFill>
            <a:srgbClr val="5F5F5F"/>
          </a:solidFill>
          <a:latin typeface="Futura Md BT" pitchFamily="34" charset="0"/>
        </a:defRPr>
      </a:lvl6pPr>
      <a:lvl7pPr marL="914400" algn="l" rtl="0" eaLnBrk="1" fontAlgn="base" hangingPunct="1">
        <a:spcBef>
          <a:spcPct val="0"/>
        </a:spcBef>
        <a:spcAft>
          <a:spcPct val="0"/>
        </a:spcAft>
        <a:defRPr sz="3200">
          <a:solidFill>
            <a:srgbClr val="5F5F5F"/>
          </a:solidFill>
          <a:latin typeface="Futura Md BT" pitchFamily="34" charset="0"/>
        </a:defRPr>
      </a:lvl7pPr>
      <a:lvl8pPr marL="1371600" algn="l" rtl="0" eaLnBrk="1" fontAlgn="base" hangingPunct="1">
        <a:spcBef>
          <a:spcPct val="0"/>
        </a:spcBef>
        <a:spcAft>
          <a:spcPct val="0"/>
        </a:spcAft>
        <a:defRPr sz="3200">
          <a:solidFill>
            <a:srgbClr val="5F5F5F"/>
          </a:solidFill>
          <a:latin typeface="Futura Md BT" pitchFamily="34" charset="0"/>
        </a:defRPr>
      </a:lvl8pPr>
      <a:lvl9pPr marL="1828800" algn="l" rtl="0" eaLnBrk="1" fontAlgn="base" hangingPunct="1">
        <a:spcBef>
          <a:spcPct val="0"/>
        </a:spcBef>
        <a:spcAft>
          <a:spcPct val="0"/>
        </a:spcAft>
        <a:defRPr sz="3200">
          <a:solidFill>
            <a:srgbClr val="5F5F5F"/>
          </a:solidFill>
          <a:latin typeface="Futura Md BT" pitchFamily="34" charset="0"/>
        </a:defRPr>
      </a:lvl9pPr>
    </p:titleStyle>
    <p:bodyStyle>
      <a:lvl1pPr marL="460375" indent="-460375"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796925" indent="-339725" algn="l" rtl="0" eaLnBrk="1" fontAlgn="base" hangingPunct="1">
        <a:spcBef>
          <a:spcPct val="20000"/>
        </a:spcBef>
        <a:spcAft>
          <a:spcPct val="0"/>
        </a:spcAft>
        <a:buFont typeface="Arial" pitchFamily="34" charset="0"/>
        <a:buChar char="■"/>
        <a:defRPr sz="2800">
          <a:solidFill>
            <a:schemeClr val="tx1"/>
          </a:solidFill>
          <a:latin typeface="+mn-lt"/>
        </a:defRPr>
      </a:lvl2pPr>
      <a:lvl3pPr marL="1200150" indent="-285750" algn="l" rtl="0" eaLnBrk="1" fontAlgn="base" hangingPunct="1">
        <a:spcBef>
          <a:spcPct val="20000"/>
        </a:spcBef>
        <a:spcAft>
          <a:spcPct val="0"/>
        </a:spcAft>
        <a:buFont typeface="Arial" pitchFamily="34" charset="0"/>
        <a:buChar char="●"/>
        <a:defRPr sz="2400">
          <a:solidFill>
            <a:schemeClr val="tx1"/>
          </a:solidFill>
          <a:latin typeface="+mn-lt"/>
        </a:defRPr>
      </a:lvl3pPr>
      <a:lvl4pPr marL="1660525" indent="-288925"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YwwfipBxE4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1"/>
            <a:ext cx="7772400" cy="1142999"/>
          </a:xfrm>
        </p:spPr>
        <p:txBody>
          <a:bodyPr/>
          <a:lstStyle/>
          <a:p>
            <a:pPr algn="ctr"/>
            <a:r>
              <a:rPr lang="en-US" b="1" dirty="0" smtClean="0"/>
              <a:t>ITMD 536 Software Testing &amp; Maintenance</a:t>
            </a:r>
            <a:endParaRPr lang="en-US" b="1" dirty="0"/>
          </a:p>
        </p:txBody>
      </p:sp>
      <p:sp>
        <p:nvSpPr>
          <p:cNvPr id="3" name="Subtitle 2"/>
          <p:cNvSpPr>
            <a:spLocks noGrp="1"/>
          </p:cNvSpPr>
          <p:nvPr>
            <p:ph type="subTitle" idx="1"/>
          </p:nvPr>
        </p:nvSpPr>
        <p:spPr>
          <a:xfrm>
            <a:off x="228600" y="2819400"/>
            <a:ext cx="8686800" cy="3733800"/>
          </a:xfrm>
        </p:spPr>
        <p:txBody>
          <a:bodyPr/>
          <a:lstStyle/>
          <a:p>
            <a:r>
              <a:rPr lang="en-US" sz="4500" b="1" dirty="0" smtClean="0"/>
              <a:t>Chapter 9 and 10</a:t>
            </a:r>
            <a:br>
              <a:rPr lang="en-US" sz="4500" b="1" dirty="0" smtClean="0"/>
            </a:br>
            <a:r>
              <a:rPr lang="en-US" sz="4500" b="1" dirty="0" smtClean="0"/>
              <a:t>A Focus on Regression Testing &amp;</a:t>
            </a:r>
          </a:p>
          <a:p>
            <a:r>
              <a:rPr lang="en-US" sz="4500" b="1" dirty="0" smtClean="0"/>
              <a:t>Content Based Annual Release</a:t>
            </a:r>
            <a:endParaRPr lang="en-US" sz="4500" b="1" dirty="0"/>
          </a:p>
        </p:txBody>
      </p:sp>
    </p:spTree>
    <p:extLst>
      <p:ext uri="{BB962C8B-B14F-4D97-AF65-F5344CB8AC3E}">
        <p14:creationId xmlns:p14="http://schemas.microsoft.com/office/powerpoint/2010/main" val="396161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5800" y="1447800"/>
            <a:ext cx="7848600" cy="5181600"/>
          </a:xfrm>
          <a:prstGeom prst="rect">
            <a:avLst/>
          </a:prstGeom>
        </p:spPr>
      </p:pic>
    </p:spTree>
    <p:extLst>
      <p:ext uri="{BB962C8B-B14F-4D97-AF65-F5344CB8AC3E}">
        <p14:creationId xmlns:p14="http://schemas.microsoft.com/office/powerpoint/2010/main" val="22957272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066800"/>
          </a:xfrm>
        </p:spPr>
        <p:txBody>
          <a:bodyPr/>
          <a:lstStyle/>
          <a:p>
            <a:r>
              <a:rPr lang="en-US" b="1" dirty="0"/>
              <a:t>9.1 Regression Tests and Test Baselines:</a:t>
            </a:r>
          </a:p>
        </p:txBody>
      </p:sp>
      <p:sp>
        <p:nvSpPr>
          <p:cNvPr id="3" name="Content Placeholder 2"/>
          <p:cNvSpPr>
            <a:spLocks noGrp="1"/>
          </p:cNvSpPr>
          <p:nvPr>
            <p:ph idx="1"/>
          </p:nvPr>
        </p:nvSpPr>
        <p:spPr>
          <a:xfrm>
            <a:off x="838200" y="2590800"/>
            <a:ext cx="7543800" cy="4038600"/>
          </a:xfrm>
        </p:spPr>
        <p:txBody>
          <a:bodyPr/>
          <a:lstStyle/>
          <a:p>
            <a:r>
              <a:rPr lang="en-US" b="1" dirty="0" smtClean="0"/>
              <a:t>System Testing:</a:t>
            </a:r>
            <a:r>
              <a:rPr lang="en-US" dirty="0" smtClean="0"/>
              <a:t> Refers to testing the completely integrated system to verify that it satisfies functional, performance, interface, and nonfunctional (availability, reliability, safety, security, etc.) requirements. </a:t>
            </a:r>
            <a:endParaRPr lang="en-US" b="1" dirty="0"/>
          </a:p>
        </p:txBody>
      </p:sp>
    </p:spTree>
    <p:extLst>
      <p:ext uri="{BB962C8B-B14F-4D97-AF65-F5344CB8AC3E}">
        <p14:creationId xmlns:p14="http://schemas.microsoft.com/office/powerpoint/2010/main" val="6887135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600" y="1295400"/>
            <a:ext cx="8534400" cy="5276850"/>
          </a:xfrm>
          <a:prstGeom prst="rect">
            <a:avLst/>
          </a:prstGeom>
        </p:spPr>
      </p:pic>
    </p:spTree>
    <p:extLst>
      <p:ext uri="{BB962C8B-B14F-4D97-AF65-F5344CB8AC3E}">
        <p14:creationId xmlns:p14="http://schemas.microsoft.com/office/powerpoint/2010/main" val="2021589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95400"/>
            <a:ext cx="7391400" cy="990600"/>
          </a:xfrm>
        </p:spPr>
        <p:txBody>
          <a:bodyPr/>
          <a:lstStyle/>
          <a:p>
            <a:r>
              <a:rPr lang="en-US" b="1" dirty="0"/>
              <a:t>9.1 Regression Tests and Test Baselines:</a:t>
            </a:r>
          </a:p>
        </p:txBody>
      </p:sp>
      <p:sp>
        <p:nvSpPr>
          <p:cNvPr id="3" name="Content Placeholder 2"/>
          <p:cNvSpPr>
            <a:spLocks noGrp="1"/>
          </p:cNvSpPr>
          <p:nvPr>
            <p:ph idx="1"/>
          </p:nvPr>
        </p:nvSpPr>
        <p:spPr>
          <a:xfrm>
            <a:off x="381000" y="2286000"/>
            <a:ext cx="8305800" cy="4419600"/>
          </a:xfrm>
        </p:spPr>
        <p:txBody>
          <a:bodyPr/>
          <a:lstStyle/>
          <a:p>
            <a:r>
              <a:rPr lang="en-US" b="1" dirty="0" smtClean="0"/>
              <a:t>System Integration Testing:</a:t>
            </a:r>
            <a:r>
              <a:rPr lang="en-US" dirty="0" smtClean="0"/>
              <a:t> refers to tests conducted to verify the interfaces and interactions between components as hardware and software are integrated together with each other and any external or third-party systems defined by the systems requirements into successively larger combinations such as subsystems. </a:t>
            </a:r>
            <a:r>
              <a:rPr lang="en-US" b="1" dirty="0" smtClean="0"/>
              <a:t> </a:t>
            </a:r>
            <a:endParaRPr lang="en-US" b="1" dirty="0"/>
          </a:p>
        </p:txBody>
      </p:sp>
    </p:spTree>
    <p:extLst>
      <p:ext uri="{BB962C8B-B14F-4D97-AF65-F5344CB8AC3E}">
        <p14:creationId xmlns:p14="http://schemas.microsoft.com/office/powerpoint/2010/main" val="9206554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28600" y="1493157"/>
            <a:ext cx="8686800" cy="5136243"/>
          </a:xfrm>
          <a:prstGeom prst="rect">
            <a:avLst/>
          </a:prstGeom>
        </p:spPr>
      </p:pic>
    </p:spTree>
    <p:extLst>
      <p:ext uri="{BB962C8B-B14F-4D97-AF65-F5344CB8AC3E}">
        <p14:creationId xmlns:p14="http://schemas.microsoft.com/office/powerpoint/2010/main" val="2449567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5429" y="1143000"/>
            <a:ext cx="8403771" cy="5486400"/>
          </a:xfrm>
          <a:prstGeom prst="rect">
            <a:avLst/>
          </a:prstGeom>
        </p:spPr>
      </p:pic>
    </p:spTree>
    <p:extLst>
      <p:ext uri="{BB962C8B-B14F-4D97-AF65-F5344CB8AC3E}">
        <p14:creationId xmlns:p14="http://schemas.microsoft.com/office/powerpoint/2010/main" val="40613527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0"/>
            <a:ext cx="8686800" cy="762000"/>
          </a:xfrm>
        </p:spPr>
        <p:txBody>
          <a:bodyPr/>
          <a:lstStyle/>
          <a:p>
            <a:r>
              <a:rPr lang="en-US" b="1" dirty="0"/>
              <a:t>9.1 Regression </a:t>
            </a:r>
            <a:r>
              <a:rPr lang="en-US" b="1" dirty="0" smtClean="0"/>
              <a:t>Tests &amp; Test Baselines</a:t>
            </a:r>
            <a:endParaRPr lang="en-US" b="1" dirty="0"/>
          </a:p>
        </p:txBody>
      </p:sp>
      <p:sp>
        <p:nvSpPr>
          <p:cNvPr id="3" name="Content Placeholder 2"/>
          <p:cNvSpPr>
            <a:spLocks noGrp="1"/>
          </p:cNvSpPr>
          <p:nvPr>
            <p:ph idx="1"/>
          </p:nvPr>
        </p:nvSpPr>
        <p:spPr>
          <a:xfrm>
            <a:off x="304800" y="2286000"/>
            <a:ext cx="8686800" cy="4419600"/>
          </a:xfrm>
        </p:spPr>
        <p:txBody>
          <a:bodyPr/>
          <a:lstStyle/>
          <a:p>
            <a:r>
              <a:rPr lang="en-US" b="1" dirty="0" smtClean="0"/>
              <a:t>Regression Testing: </a:t>
            </a:r>
            <a:r>
              <a:rPr lang="en-US" dirty="0" smtClean="0"/>
              <a:t>Refers to test software releases to verify that modifications made to them have not caused any unintended effects. The software system and its components still satisfy it’s specified requirements and performs as intended. Run previously executed tests in sequence to check the system functions the same. </a:t>
            </a:r>
            <a:endParaRPr lang="en-US" b="1" dirty="0"/>
          </a:p>
        </p:txBody>
      </p:sp>
    </p:spTree>
    <p:extLst>
      <p:ext uri="{BB962C8B-B14F-4D97-AF65-F5344CB8AC3E}">
        <p14:creationId xmlns:p14="http://schemas.microsoft.com/office/powerpoint/2010/main" val="16188713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000" y="1219200"/>
            <a:ext cx="8381999" cy="5486399"/>
          </a:xfrm>
          <a:prstGeom prst="rect">
            <a:avLst/>
          </a:prstGeom>
        </p:spPr>
      </p:pic>
    </p:spTree>
    <p:extLst>
      <p:ext uri="{BB962C8B-B14F-4D97-AF65-F5344CB8AC3E}">
        <p14:creationId xmlns:p14="http://schemas.microsoft.com/office/powerpoint/2010/main" val="31271317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1219200"/>
            <a:ext cx="8534400" cy="5467350"/>
          </a:xfrm>
          <a:prstGeom prst="rect">
            <a:avLst/>
          </a:prstGeom>
        </p:spPr>
      </p:pic>
    </p:spTree>
    <p:extLst>
      <p:ext uri="{BB962C8B-B14F-4D97-AF65-F5344CB8AC3E}">
        <p14:creationId xmlns:p14="http://schemas.microsoft.com/office/powerpoint/2010/main" val="14510577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066800"/>
          </a:xfrm>
        </p:spPr>
        <p:txBody>
          <a:bodyPr/>
          <a:lstStyle/>
          <a:p>
            <a:r>
              <a:rPr lang="en-US" b="1" dirty="0"/>
              <a:t>9.1 Regression Tests and Test Baselines:</a:t>
            </a:r>
          </a:p>
        </p:txBody>
      </p:sp>
      <p:sp>
        <p:nvSpPr>
          <p:cNvPr id="3" name="Content Placeholder 2"/>
          <p:cNvSpPr>
            <a:spLocks noGrp="1"/>
          </p:cNvSpPr>
          <p:nvPr>
            <p:ph idx="1"/>
          </p:nvPr>
        </p:nvSpPr>
        <p:spPr>
          <a:xfrm>
            <a:off x="838200" y="2590800"/>
            <a:ext cx="7543800" cy="4038600"/>
          </a:xfrm>
        </p:spPr>
        <p:txBody>
          <a:bodyPr/>
          <a:lstStyle/>
          <a:p>
            <a:r>
              <a:rPr lang="en-US" b="1" dirty="0" smtClean="0"/>
              <a:t>Acceptance Testing: </a:t>
            </a:r>
            <a:r>
              <a:rPr lang="en-US" dirty="0" smtClean="0"/>
              <a:t>Refers to black-box testing conducted by the customer on a software system aimed at confirming that it satisfied its specifications and performs as expected on operational hardware prior to accepting transfer of ownership. </a:t>
            </a:r>
            <a:endParaRPr lang="en-US" b="1" dirty="0"/>
          </a:p>
        </p:txBody>
      </p:sp>
    </p:spTree>
    <p:extLst>
      <p:ext uri="{BB962C8B-B14F-4D97-AF65-F5344CB8AC3E}">
        <p14:creationId xmlns:p14="http://schemas.microsoft.com/office/powerpoint/2010/main" val="14578098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9200"/>
            <a:ext cx="7772400" cy="533400"/>
          </a:xfrm>
        </p:spPr>
        <p:txBody>
          <a:bodyPr/>
          <a:lstStyle/>
          <a:p>
            <a:pPr algn="ctr"/>
            <a:r>
              <a:rPr lang="en-US" b="1" dirty="0" smtClean="0"/>
              <a:t>Objectives</a:t>
            </a:r>
            <a:endParaRPr lang="en-US" b="1" dirty="0"/>
          </a:p>
        </p:txBody>
      </p:sp>
      <p:sp>
        <p:nvSpPr>
          <p:cNvPr id="3" name="Content Placeholder 2"/>
          <p:cNvSpPr>
            <a:spLocks noGrp="1"/>
          </p:cNvSpPr>
          <p:nvPr>
            <p:ph idx="1"/>
          </p:nvPr>
        </p:nvSpPr>
        <p:spPr>
          <a:xfrm>
            <a:off x="228600" y="1752600"/>
            <a:ext cx="8686800" cy="4953000"/>
          </a:xfrm>
        </p:spPr>
        <p:txBody>
          <a:bodyPr/>
          <a:lstStyle/>
          <a:p>
            <a:r>
              <a:rPr lang="en-US" sz="2800" dirty="0" smtClean="0"/>
              <a:t>What is regression test and test baseline?</a:t>
            </a:r>
          </a:p>
          <a:p>
            <a:r>
              <a:rPr lang="en-US" sz="2800" dirty="0" smtClean="0"/>
              <a:t>What is revalidation and qualification?</a:t>
            </a:r>
          </a:p>
          <a:p>
            <a:r>
              <a:rPr lang="en-US" sz="2800" dirty="0" smtClean="0"/>
              <a:t>What is field testing and releases?</a:t>
            </a:r>
          </a:p>
          <a:p>
            <a:r>
              <a:rPr lang="en-US" sz="2800" dirty="0" smtClean="0"/>
              <a:t>What is field support and repairs</a:t>
            </a:r>
            <a:r>
              <a:rPr lang="en-US" sz="2800" dirty="0" smtClean="0"/>
              <a:t>?</a:t>
            </a:r>
          </a:p>
          <a:p>
            <a:r>
              <a:rPr lang="en-US" sz="2800" dirty="0"/>
              <a:t>What are adaptive, corrective and perfective changes?</a:t>
            </a:r>
          </a:p>
          <a:p>
            <a:r>
              <a:rPr lang="en-US" sz="2800" dirty="0"/>
              <a:t>What changes needs to be included when and why?</a:t>
            </a:r>
          </a:p>
          <a:p>
            <a:r>
              <a:rPr lang="en-US" sz="2800" dirty="0"/>
              <a:t>Why do we focus on quality?</a:t>
            </a:r>
          </a:p>
          <a:p>
            <a:r>
              <a:rPr lang="en-US" sz="2800" dirty="0"/>
              <a:t>What are the distribution controls?</a:t>
            </a:r>
            <a:r>
              <a:rPr lang="en-US" dirty="0"/>
              <a:t/>
            </a:r>
            <a:br>
              <a:rPr lang="en-US" dirty="0"/>
            </a:br>
            <a:endParaRPr lang="en-US" dirty="0"/>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56260" y="1381124"/>
            <a:ext cx="8130540" cy="5324475"/>
          </a:xfrm>
          <a:prstGeom prst="rect">
            <a:avLst/>
          </a:prstGeom>
        </p:spPr>
      </p:pic>
    </p:spTree>
    <p:extLst>
      <p:ext uri="{BB962C8B-B14F-4D97-AF65-F5344CB8AC3E}">
        <p14:creationId xmlns:p14="http://schemas.microsoft.com/office/powerpoint/2010/main" val="5396826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200" y="1219200"/>
            <a:ext cx="8305800" cy="5334000"/>
          </a:xfrm>
          <a:prstGeom prst="rect">
            <a:avLst/>
          </a:prstGeom>
        </p:spPr>
      </p:pic>
    </p:spTree>
    <p:extLst>
      <p:ext uri="{BB962C8B-B14F-4D97-AF65-F5344CB8AC3E}">
        <p14:creationId xmlns:p14="http://schemas.microsoft.com/office/powerpoint/2010/main" val="8150068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066800"/>
          </a:xfrm>
        </p:spPr>
        <p:txBody>
          <a:bodyPr/>
          <a:lstStyle/>
          <a:p>
            <a:r>
              <a:rPr lang="en-US" b="1" dirty="0"/>
              <a:t>9.1 Regression Tests and Test Baselines:</a:t>
            </a:r>
          </a:p>
        </p:txBody>
      </p:sp>
      <p:sp>
        <p:nvSpPr>
          <p:cNvPr id="3" name="Content Placeholder 2"/>
          <p:cNvSpPr>
            <a:spLocks noGrp="1"/>
          </p:cNvSpPr>
          <p:nvPr>
            <p:ph idx="1"/>
          </p:nvPr>
        </p:nvSpPr>
        <p:spPr>
          <a:xfrm>
            <a:off x="838200" y="2590800"/>
            <a:ext cx="7543800" cy="4038600"/>
          </a:xfrm>
        </p:spPr>
        <p:txBody>
          <a:bodyPr/>
          <a:lstStyle/>
          <a:p>
            <a:r>
              <a:rPr lang="en-US" b="1" dirty="0" smtClean="0"/>
              <a:t>Alpha Testing: </a:t>
            </a:r>
            <a:r>
              <a:rPr lang="en-US" dirty="0" smtClean="0"/>
              <a:t>Refers to testing conducted by an independent team to ensure that the software functions as expected and can be implemented with the same characteristics in its operational environment. </a:t>
            </a:r>
            <a:endParaRPr lang="en-US" b="1" dirty="0"/>
          </a:p>
        </p:txBody>
      </p:sp>
    </p:spTree>
    <p:extLst>
      <p:ext uri="{BB962C8B-B14F-4D97-AF65-F5344CB8AC3E}">
        <p14:creationId xmlns:p14="http://schemas.microsoft.com/office/powerpoint/2010/main" val="22796248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8536" y="1219200"/>
            <a:ext cx="8650664" cy="5410200"/>
          </a:xfrm>
          <a:prstGeom prst="rect">
            <a:avLst/>
          </a:prstGeom>
        </p:spPr>
      </p:pic>
    </p:spTree>
    <p:extLst>
      <p:ext uri="{BB962C8B-B14F-4D97-AF65-F5344CB8AC3E}">
        <p14:creationId xmlns:p14="http://schemas.microsoft.com/office/powerpoint/2010/main" val="20535714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066800"/>
          </a:xfrm>
        </p:spPr>
        <p:txBody>
          <a:bodyPr/>
          <a:lstStyle/>
          <a:p>
            <a:r>
              <a:rPr lang="en-US" b="1" dirty="0"/>
              <a:t>9.1 Regression Tests and Test Baselines:</a:t>
            </a:r>
          </a:p>
        </p:txBody>
      </p:sp>
      <p:sp>
        <p:nvSpPr>
          <p:cNvPr id="3" name="Content Placeholder 2"/>
          <p:cNvSpPr>
            <a:spLocks noGrp="1"/>
          </p:cNvSpPr>
          <p:nvPr>
            <p:ph idx="1"/>
          </p:nvPr>
        </p:nvSpPr>
        <p:spPr>
          <a:xfrm>
            <a:off x="228600" y="2590800"/>
            <a:ext cx="8458200" cy="4038600"/>
          </a:xfrm>
        </p:spPr>
        <p:txBody>
          <a:bodyPr/>
          <a:lstStyle/>
          <a:p>
            <a:r>
              <a:rPr lang="en-US" b="1" dirty="0" smtClean="0"/>
              <a:t>Beta Testing: </a:t>
            </a:r>
            <a:r>
              <a:rPr lang="en-US" dirty="0" smtClean="0"/>
              <a:t>Refers to testing performed by external potential users aimed at ensuring that their needs are met. Typically, an independent group coordinates the tests conducted by outsiders and ensure that recommendations made by them are considered and potentially implemented. </a:t>
            </a:r>
            <a:endParaRPr lang="en-US" b="1" dirty="0"/>
          </a:p>
        </p:txBody>
      </p:sp>
    </p:spTree>
    <p:extLst>
      <p:ext uri="{BB962C8B-B14F-4D97-AF65-F5344CB8AC3E}">
        <p14:creationId xmlns:p14="http://schemas.microsoft.com/office/powerpoint/2010/main" val="39072076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1371600"/>
            <a:ext cx="8534400" cy="5257800"/>
          </a:xfrm>
          <a:prstGeom prst="rect">
            <a:avLst/>
          </a:prstGeom>
        </p:spPr>
      </p:pic>
    </p:spTree>
    <p:extLst>
      <p:ext uri="{BB962C8B-B14F-4D97-AF65-F5344CB8AC3E}">
        <p14:creationId xmlns:p14="http://schemas.microsoft.com/office/powerpoint/2010/main" val="11481476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066800"/>
          </a:xfrm>
        </p:spPr>
        <p:txBody>
          <a:bodyPr/>
          <a:lstStyle/>
          <a:p>
            <a:r>
              <a:rPr lang="en-US" b="1" dirty="0"/>
              <a:t>9.1 Regression Tests and Test Baselines:</a:t>
            </a:r>
          </a:p>
        </p:txBody>
      </p:sp>
      <p:sp>
        <p:nvSpPr>
          <p:cNvPr id="3" name="Content Placeholder 2"/>
          <p:cNvSpPr>
            <a:spLocks noGrp="1"/>
          </p:cNvSpPr>
          <p:nvPr>
            <p:ph idx="1"/>
          </p:nvPr>
        </p:nvSpPr>
        <p:spPr>
          <a:xfrm>
            <a:off x="838200" y="2590800"/>
            <a:ext cx="7543800" cy="4038600"/>
          </a:xfrm>
        </p:spPr>
        <p:txBody>
          <a:bodyPr/>
          <a:lstStyle/>
          <a:p>
            <a:r>
              <a:rPr lang="en-US" dirty="0" smtClean="0"/>
              <a:t>Regression tests are run to ensure that the release executes as the users expect on their operational platforms. During these runs, you will need to verify that side effects are not present and operations will not be disturbed by the changes. </a:t>
            </a:r>
            <a:endParaRPr lang="en-US" dirty="0"/>
          </a:p>
        </p:txBody>
      </p:sp>
    </p:spTree>
    <p:extLst>
      <p:ext uri="{BB962C8B-B14F-4D97-AF65-F5344CB8AC3E}">
        <p14:creationId xmlns:p14="http://schemas.microsoft.com/office/powerpoint/2010/main" val="4393287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9.2 Revalidation and Qualification</a:t>
            </a:r>
            <a:endParaRPr lang="en-US" b="1" dirty="0"/>
          </a:p>
        </p:txBody>
      </p:sp>
      <p:sp>
        <p:nvSpPr>
          <p:cNvPr id="3" name="Content Placeholder 2"/>
          <p:cNvSpPr>
            <a:spLocks noGrp="1"/>
          </p:cNvSpPr>
          <p:nvPr>
            <p:ph idx="1"/>
          </p:nvPr>
        </p:nvSpPr>
        <p:spPr>
          <a:xfrm>
            <a:off x="685800" y="2514600"/>
            <a:ext cx="7772400" cy="4191000"/>
          </a:xfrm>
        </p:spPr>
        <p:txBody>
          <a:bodyPr/>
          <a:lstStyle/>
          <a:p>
            <a:r>
              <a:rPr lang="en-US" dirty="0" smtClean="0"/>
              <a:t>Regression test fulfills a dual purpose. It revalidates the release:</a:t>
            </a:r>
          </a:p>
          <a:p>
            <a:pPr lvl="1"/>
            <a:r>
              <a:rPr lang="en-US" dirty="0" smtClean="0"/>
              <a:t>1. will satisfy its requirements including those for external interfaces and any changes included and</a:t>
            </a:r>
          </a:p>
          <a:p>
            <a:pPr lvl="1"/>
            <a:r>
              <a:rPr lang="en-US" dirty="0" smtClean="0"/>
              <a:t>2. will perform as intended after repairs have been made as configured/tailored for the user’s operation without any side effects. </a:t>
            </a:r>
            <a:endParaRPr lang="en-US" dirty="0"/>
          </a:p>
        </p:txBody>
      </p:sp>
    </p:spTree>
    <p:extLst>
      <p:ext uri="{BB962C8B-B14F-4D97-AF65-F5344CB8AC3E}">
        <p14:creationId xmlns:p14="http://schemas.microsoft.com/office/powerpoint/2010/main" val="25251295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1" y="1295400"/>
            <a:ext cx="8915400" cy="5410200"/>
          </a:xfrm>
          <a:prstGeom prst="rect">
            <a:avLst/>
          </a:prstGeom>
        </p:spPr>
      </p:pic>
    </p:spTree>
    <p:extLst>
      <p:ext uri="{BB962C8B-B14F-4D97-AF65-F5344CB8AC3E}">
        <p14:creationId xmlns:p14="http://schemas.microsoft.com/office/powerpoint/2010/main" val="37635354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b="1" dirty="0" smtClean="0"/>
              <a:t>9.2 Revalidation and Qualification</a:t>
            </a:r>
            <a:endParaRPr lang="en-US" b="1" dirty="0"/>
          </a:p>
        </p:txBody>
      </p:sp>
      <p:sp>
        <p:nvSpPr>
          <p:cNvPr id="3" name="Content Placeholder 2"/>
          <p:cNvSpPr>
            <a:spLocks noGrp="1"/>
          </p:cNvSpPr>
          <p:nvPr>
            <p:ph idx="1"/>
          </p:nvPr>
        </p:nvSpPr>
        <p:spPr>
          <a:xfrm>
            <a:off x="685800" y="2209800"/>
            <a:ext cx="8229600" cy="4419600"/>
          </a:xfrm>
        </p:spPr>
        <p:txBody>
          <a:bodyPr/>
          <a:lstStyle/>
          <a:p>
            <a:r>
              <a:rPr lang="en-US" dirty="0" smtClean="0"/>
              <a:t>It is highly recommended that regression tests be automated using scripts developed specifically for that purpose. Such scripts should also be designed to automatically compare results to expectations and highlight any differences found. This will simplify the testing process considerably fast, reusable and repeatable. </a:t>
            </a:r>
            <a:endParaRPr lang="en-US" dirty="0"/>
          </a:p>
        </p:txBody>
      </p:sp>
    </p:spTree>
    <p:extLst>
      <p:ext uri="{BB962C8B-B14F-4D97-AF65-F5344CB8AC3E}">
        <p14:creationId xmlns:p14="http://schemas.microsoft.com/office/powerpoint/2010/main" val="3674014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533400"/>
          </a:xfrm>
        </p:spPr>
        <p:txBody>
          <a:bodyPr/>
          <a:lstStyle/>
          <a:p>
            <a:r>
              <a:rPr lang="en-US" b="1" dirty="0" smtClean="0"/>
              <a:t>9. A Focus on Regression Testing</a:t>
            </a:r>
            <a:endParaRPr lang="en-US" b="1" dirty="0"/>
          </a:p>
        </p:txBody>
      </p:sp>
      <p:sp>
        <p:nvSpPr>
          <p:cNvPr id="3" name="Content Placeholder 2"/>
          <p:cNvSpPr>
            <a:spLocks noGrp="1"/>
          </p:cNvSpPr>
          <p:nvPr>
            <p:ph idx="1"/>
          </p:nvPr>
        </p:nvSpPr>
        <p:spPr>
          <a:xfrm>
            <a:off x="838200" y="2057400"/>
            <a:ext cx="7543800" cy="4572000"/>
          </a:xfrm>
        </p:spPr>
        <p:txBody>
          <a:bodyPr/>
          <a:lstStyle/>
          <a:p>
            <a:r>
              <a:rPr lang="en-US" b="1" dirty="0" smtClean="0"/>
              <a:t>Regression Testing: </a:t>
            </a:r>
            <a:r>
              <a:rPr lang="en-US" dirty="0" smtClean="0"/>
              <a:t>Refers to the testing of software releases to verify that modifications made to them have not caused unintended effects and that the software system and its components still satisfy its specified requirements and perform as intended. </a:t>
            </a:r>
            <a:endParaRPr lang="en-US" b="1" dirty="0" smtClean="0"/>
          </a:p>
          <a:p>
            <a:endParaRPr lang="en-US" b="1" dirty="0"/>
          </a:p>
        </p:txBody>
      </p:sp>
    </p:spTree>
    <p:extLst>
      <p:ext uri="{BB962C8B-B14F-4D97-AF65-F5344CB8AC3E}">
        <p14:creationId xmlns:p14="http://schemas.microsoft.com/office/powerpoint/2010/main" val="9559111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533400"/>
          </a:xfrm>
        </p:spPr>
        <p:txBody>
          <a:bodyPr/>
          <a:lstStyle/>
          <a:p>
            <a:r>
              <a:rPr lang="en-US" b="1" dirty="0" smtClean="0"/>
              <a:t>9.2 Revalidation and Qualification</a:t>
            </a:r>
            <a:endParaRPr lang="en-US" b="1" dirty="0"/>
          </a:p>
        </p:txBody>
      </p:sp>
      <p:pic>
        <p:nvPicPr>
          <p:cNvPr id="4" name="Content Placeholder 3"/>
          <p:cNvPicPr>
            <a:picLocks noGrp="1" noChangeAspect="1"/>
          </p:cNvPicPr>
          <p:nvPr>
            <p:ph idx="1"/>
          </p:nvPr>
        </p:nvPicPr>
        <p:blipFill>
          <a:blip r:embed="rId2"/>
          <a:stretch>
            <a:fillRect/>
          </a:stretch>
        </p:blipFill>
        <p:spPr>
          <a:xfrm>
            <a:off x="485863" y="2057400"/>
            <a:ext cx="8429537" cy="4648200"/>
          </a:xfrm>
          <a:prstGeom prst="rect">
            <a:avLst/>
          </a:prstGeom>
        </p:spPr>
      </p:pic>
    </p:spTree>
    <p:extLst>
      <p:ext uri="{BB962C8B-B14F-4D97-AF65-F5344CB8AC3E}">
        <p14:creationId xmlns:p14="http://schemas.microsoft.com/office/powerpoint/2010/main" val="34454163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9.3 Field Testing and Releases</a:t>
            </a:r>
            <a:endParaRPr lang="en-US" b="1" dirty="0"/>
          </a:p>
        </p:txBody>
      </p:sp>
      <p:sp>
        <p:nvSpPr>
          <p:cNvPr id="3" name="Content Placeholder 2"/>
          <p:cNvSpPr>
            <a:spLocks noGrp="1"/>
          </p:cNvSpPr>
          <p:nvPr>
            <p:ph idx="1"/>
          </p:nvPr>
        </p:nvSpPr>
        <p:spPr/>
        <p:txBody>
          <a:bodyPr/>
          <a:lstStyle/>
          <a:p>
            <a:r>
              <a:rPr lang="en-US" dirty="0" smtClean="0"/>
              <a:t>Releases to the field are, by design, configured, adapted, and tailored to the needs of the operational facility. Field testing of releases is by its very nature intended to check out operational considerations like setup parameters and power up, boot and shutdown procedures.</a:t>
            </a:r>
            <a:endParaRPr lang="en-US" dirty="0"/>
          </a:p>
        </p:txBody>
      </p:sp>
    </p:spTree>
    <p:extLst>
      <p:ext uri="{BB962C8B-B14F-4D97-AF65-F5344CB8AC3E}">
        <p14:creationId xmlns:p14="http://schemas.microsoft.com/office/powerpoint/2010/main" val="5517653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14400"/>
          </a:xfrm>
        </p:spPr>
        <p:txBody>
          <a:bodyPr/>
          <a:lstStyle/>
          <a:p>
            <a:r>
              <a:rPr lang="en-US" b="1" dirty="0" smtClean="0"/>
              <a:t>9.3 Field Testing and Releases</a:t>
            </a:r>
            <a:endParaRPr lang="en-US" b="1" dirty="0"/>
          </a:p>
        </p:txBody>
      </p:sp>
      <p:sp>
        <p:nvSpPr>
          <p:cNvPr id="3" name="Content Placeholder 2"/>
          <p:cNvSpPr>
            <a:spLocks noGrp="1"/>
          </p:cNvSpPr>
          <p:nvPr>
            <p:ph idx="1"/>
          </p:nvPr>
        </p:nvSpPr>
        <p:spPr>
          <a:xfrm>
            <a:off x="685800" y="2438400"/>
            <a:ext cx="7772400" cy="3810000"/>
          </a:xfrm>
        </p:spPr>
        <p:txBody>
          <a:bodyPr/>
          <a:lstStyle/>
          <a:p>
            <a:r>
              <a:rPr lang="en-US" dirty="0" smtClean="0"/>
              <a:t>Speed and performance of the application (response time, CUPU and memory utilization, etc.)</a:t>
            </a:r>
          </a:p>
          <a:p>
            <a:r>
              <a:rPr lang="en-US" dirty="0" smtClean="0"/>
              <a:t>Data population ease (time to populate and verify application databases)</a:t>
            </a:r>
          </a:p>
        </p:txBody>
      </p:sp>
    </p:spTree>
    <p:extLst>
      <p:ext uri="{BB962C8B-B14F-4D97-AF65-F5344CB8AC3E}">
        <p14:creationId xmlns:p14="http://schemas.microsoft.com/office/powerpoint/2010/main" val="31031262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9.3 Field Testing and Releases</a:t>
            </a:r>
            <a:endParaRPr lang="en-US" b="1" dirty="0"/>
          </a:p>
        </p:txBody>
      </p:sp>
      <p:sp>
        <p:nvSpPr>
          <p:cNvPr id="3" name="Content Placeholder 2"/>
          <p:cNvSpPr>
            <a:spLocks noGrp="1"/>
          </p:cNvSpPr>
          <p:nvPr>
            <p:ph idx="1"/>
          </p:nvPr>
        </p:nvSpPr>
        <p:spPr/>
        <p:txBody>
          <a:bodyPr/>
          <a:lstStyle/>
          <a:p>
            <a:r>
              <a:rPr lang="en-US" dirty="0"/>
              <a:t>Ease of use (measures include time to launch and complete an application or the steps involved in exercising a feature or function. </a:t>
            </a:r>
          </a:p>
          <a:p>
            <a:r>
              <a:rPr lang="en-US" dirty="0" smtClean="0"/>
              <a:t>Ease of learning (measures include time to learn to use features and functionality)</a:t>
            </a:r>
            <a:endParaRPr lang="en-US" dirty="0"/>
          </a:p>
        </p:txBody>
      </p:sp>
    </p:spTree>
    <p:extLst>
      <p:ext uri="{BB962C8B-B14F-4D97-AF65-F5344CB8AC3E}">
        <p14:creationId xmlns:p14="http://schemas.microsoft.com/office/powerpoint/2010/main" val="17919418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9.4 Field Support and Repairs</a:t>
            </a:r>
            <a:endParaRPr lang="en-US" b="1" dirty="0"/>
          </a:p>
        </p:txBody>
      </p:sp>
      <p:sp>
        <p:nvSpPr>
          <p:cNvPr id="3" name="Content Placeholder 2"/>
          <p:cNvSpPr>
            <a:spLocks noGrp="1"/>
          </p:cNvSpPr>
          <p:nvPr>
            <p:ph idx="1"/>
          </p:nvPr>
        </p:nvSpPr>
        <p:spPr/>
        <p:txBody>
          <a:bodyPr/>
          <a:lstStyle/>
          <a:p>
            <a:r>
              <a:rPr lang="en-US" dirty="0" smtClean="0"/>
              <a:t>Field support functions that need to be performed by the software maintenance shop besides scheduling and dispatching technical personnel include following:</a:t>
            </a:r>
          </a:p>
          <a:p>
            <a:pPr lvl="1"/>
            <a:r>
              <a:rPr lang="en-US" dirty="0" smtClean="0"/>
              <a:t>Establish a work order system that defines, tracks, and loses out trouble tickets</a:t>
            </a:r>
            <a:endParaRPr lang="en-US" dirty="0"/>
          </a:p>
        </p:txBody>
      </p:sp>
    </p:spTree>
    <p:extLst>
      <p:ext uri="{BB962C8B-B14F-4D97-AF65-F5344CB8AC3E}">
        <p14:creationId xmlns:p14="http://schemas.microsoft.com/office/powerpoint/2010/main" val="14036420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9.4 Field Support and Repairs</a:t>
            </a:r>
            <a:endParaRPr lang="en-US" b="1" dirty="0"/>
          </a:p>
        </p:txBody>
      </p:sp>
      <p:sp>
        <p:nvSpPr>
          <p:cNvPr id="3" name="Content Placeholder 2"/>
          <p:cNvSpPr>
            <a:spLocks noGrp="1"/>
          </p:cNvSpPr>
          <p:nvPr>
            <p:ph idx="1"/>
          </p:nvPr>
        </p:nvSpPr>
        <p:spPr/>
        <p:txBody>
          <a:bodyPr/>
          <a:lstStyle/>
          <a:p>
            <a:pPr lvl="1"/>
            <a:r>
              <a:rPr lang="en-US" dirty="0" smtClean="0"/>
              <a:t>Creating a Web-based system to provide information to users/customers on field support issues and their resolution (including a frequently asked questions list)</a:t>
            </a:r>
          </a:p>
          <a:p>
            <a:pPr lvl="1"/>
            <a:r>
              <a:rPr lang="en-US" dirty="0" smtClean="0"/>
              <a:t>Creating a customer database that records the history for each site in which the release is installed, including a patch history</a:t>
            </a:r>
            <a:endParaRPr lang="en-US" dirty="0"/>
          </a:p>
        </p:txBody>
      </p:sp>
    </p:spTree>
    <p:extLst>
      <p:ext uri="{BB962C8B-B14F-4D97-AF65-F5344CB8AC3E}">
        <p14:creationId xmlns:p14="http://schemas.microsoft.com/office/powerpoint/2010/main" val="13977672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609600"/>
          </a:xfrm>
        </p:spPr>
        <p:txBody>
          <a:bodyPr/>
          <a:lstStyle/>
          <a:p>
            <a:r>
              <a:rPr lang="en-US" b="1" dirty="0" smtClean="0"/>
              <a:t>9.4 Field Support and Repairs</a:t>
            </a:r>
            <a:endParaRPr lang="en-US" b="1" dirty="0"/>
          </a:p>
        </p:txBody>
      </p:sp>
      <p:sp>
        <p:nvSpPr>
          <p:cNvPr id="3" name="Content Placeholder 2"/>
          <p:cNvSpPr>
            <a:spLocks noGrp="1"/>
          </p:cNvSpPr>
          <p:nvPr>
            <p:ph idx="1"/>
          </p:nvPr>
        </p:nvSpPr>
        <p:spPr>
          <a:xfrm>
            <a:off x="685800" y="2057400"/>
            <a:ext cx="7772400" cy="4648200"/>
          </a:xfrm>
        </p:spPr>
        <p:txBody>
          <a:bodyPr/>
          <a:lstStyle/>
          <a:p>
            <a:pPr lvl="1"/>
            <a:r>
              <a:rPr lang="en-US" dirty="0" smtClean="0"/>
              <a:t>Establishing a purchase order system and the means to track payments</a:t>
            </a:r>
          </a:p>
          <a:p>
            <a:pPr lvl="1"/>
            <a:r>
              <a:rPr lang="en-US" dirty="0" smtClean="0"/>
              <a:t>Creation of a patch management system to track patches in the field</a:t>
            </a:r>
          </a:p>
          <a:p>
            <a:r>
              <a:rPr lang="en-US" dirty="0" smtClean="0"/>
              <a:t>Patches must be approved by management.</a:t>
            </a:r>
          </a:p>
          <a:p>
            <a:r>
              <a:rPr lang="en-US" dirty="0" smtClean="0"/>
              <a:t>Must used approved procedures and adequately documented and tested</a:t>
            </a:r>
          </a:p>
          <a:p>
            <a:r>
              <a:rPr lang="en-US" dirty="0" smtClean="0"/>
              <a:t>Categorized as priority 1 defect first</a:t>
            </a:r>
            <a:br>
              <a:rPr lang="en-US" dirty="0" smtClean="0"/>
            </a:br>
            <a:endParaRPr lang="en-US" dirty="0"/>
          </a:p>
        </p:txBody>
      </p:sp>
    </p:spTree>
    <p:extLst>
      <p:ext uri="{BB962C8B-B14F-4D97-AF65-F5344CB8AC3E}">
        <p14:creationId xmlns:p14="http://schemas.microsoft.com/office/powerpoint/2010/main" val="5747339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b="1" dirty="0" smtClean="0"/>
              <a:t>SLA </a:t>
            </a:r>
            <a:r>
              <a:rPr lang="en-US" b="1" dirty="0"/>
              <a:t>and Supplier Agreements Management</a:t>
            </a:r>
            <a:endParaRPr lang="en-US" dirty="0"/>
          </a:p>
        </p:txBody>
      </p:sp>
      <p:sp>
        <p:nvSpPr>
          <p:cNvPr id="3" name="Content Placeholder 2"/>
          <p:cNvSpPr>
            <a:spLocks noGrp="1"/>
          </p:cNvSpPr>
          <p:nvPr>
            <p:ph idx="1"/>
          </p:nvPr>
        </p:nvSpPr>
        <p:spPr>
          <a:xfrm>
            <a:off x="685800" y="2514600"/>
            <a:ext cx="7772400" cy="3962400"/>
          </a:xfrm>
        </p:spPr>
        <p:txBody>
          <a:bodyPr/>
          <a:lstStyle/>
          <a:p>
            <a:pPr lvl="1"/>
            <a:r>
              <a:rPr lang="en-US" dirty="0" smtClean="0"/>
              <a:t>4.2.12 The </a:t>
            </a:r>
            <a:r>
              <a:rPr lang="en-US" dirty="0" smtClean="0"/>
              <a:t>SLA indicators are used for billing purposes</a:t>
            </a:r>
          </a:p>
          <a:p>
            <a:pPr lvl="1"/>
            <a:r>
              <a:rPr lang="en-US" dirty="0" smtClean="0"/>
              <a:t>4.2.13 Raw </a:t>
            </a:r>
            <a:r>
              <a:rPr lang="en-US" dirty="0" smtClean="0"/>
              <a:t>data describing costs are available for some maintenance resources (personnel, systems, and contracts/licenses). Maintenance billing captures, presents, and explains the most important cost elements</a:t>
            </a:r>
            <a:endParaRPr lang="en-US" dirty="0"/>
          </a:p>
        </p:txBody>
      </p:sp>
    </p:spTree>
    <p:extLst>
      <p:ext uri="{BB962C8B-B14F-4D97-AF65-F5344CB8AC3E}">
        <p14:creationId xmlns:p14="http://schemas.microsoft.com/office/powerpoint/2010/main" val="13386413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8001000" cy="990600"/>
          </a:xfrm>
        </p:spPr>
        <p:txBody>
          <a:bodyPr/>
          <a:lstStyle/>
          <a:p>
            <a:r>
              <a:rPr lang="en-US" b="1" dirty="0" smtClean="0"/>
              <a:t>10 Content-Based Annual Releases</a:t>
            </a:r>
            <a:endParaRPr lang="en-US" dirty="0"/>
          </a:p>
        </p:txBody>
      </p:sp>
      <p:sp>
        <p:nvSpPr>
          <p:cNvPr id="3" name="Content Placeholder 2"/>
          <p:cNvSpPr>
            <a:spLocks noGrp="1"/>
          </p:cNvSpPr>
          <p:nvPr>
            <p:ph idx="1"/>
          </p:nvPr>
        </p:nvSpPr>
        <p:spPr>
          <a:xfrm>
            <a:off x="685800" y="2514600"/>
            <a:ext cx="7772400" cy="3962400"/>
          </a:xfrm>
        </p:spPr>
        <p:txBody>
          <a:bodyPr/>
          <a:lstStyle/>
          <a:p>
            <a:r>
              <a:rPr lang="en-US" b="1" dirty="0" smtClean="0"/>
              <a:t>10.1 Adaptive, Corrective, and Perfective Changes</a:t>
            </a:r>
          </a:p>
          <a:p>
            <a:r>
              <a:rPr lang="en-US" dirty="0" smtClean="0"/>
              <a:t>Change to existing software releases is precipitated by actions taken to make adaptive (add new functions, address new platform, etc.) updates to the previous software release.</a:t>
            </a:r>
            <a:endParaRPr lang="en-US" dirty="0"/>
          </a:p>
        </p:txBody>
      </p:sp>
    </p:spTree>
    <p:extLst>
      <p:ext uri="{BB962C8B-B14F-4D97-AF65-F5344CB8AC3E}">
        <p14:creationId xmlns:p14="http://schemas.microsoft.com/office/powerpoint/2010/main" val="28512099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924800" cy="990600"/>
          </a:xfrm>
        </p:spPr>
        <p:txBody>
          <a:bodyPr/>
          <a:lstStyle/>
          <a:p>
            <a:r>
              <a:rPr lang="en-US" b="1" dirty="0"/>
              <a:t>10 Content-Based Annual Releases</a:t>
            </a:r>
            <a:endParaRPr lang="en-US" dirty="0"/>
          </a:p>
        </p:txBody>
      </p:sp>
      <p:sp>
        <p:nvSpPr>
          <p:cNvPr id="3" name="Content Placeholder 2"/>
          <p:cNvSpPr>
            <a:spLocks noGrp="1"/>
          </p:cNvSpPr>
          <p:nvPr>
            <p:ph idx="1"/>
          </p:nvPr>
        </p:nvSpPr>
        <p:spPr>
          <a:xfrm>
            <a:off x="685800" y="2514600"/>
            <a:ext cx="7772400" cy="3962400"/>
          </a:xfrm>
        </p:spPr>
        <p:txBody>
          <a:bodyPr/>
          <a:lstStyle/>
          <a:p>
            <a:r>
              <a:rPr lang="en-US" dirty="0" smtClean="0"/>
              <a:t>Stakeholders require the maintenance team to provide risk assessment, priorities, cost estimates especially when the changes involves potential commercial off-the-shelf (COTS) hardware and software updates and replacements. </a:t>
            </a:r>
          </a:p>
        </p:txBody>
      </p:sp>
    </p:spTree>
    <p:extLst>
      <p:ext uri="{BB962C8B-B14F-4D97-AF65-F5344CB8AC3E}">
        <p14:creationId xmlns:p14="http://schemas.microsoft.com/office/powerpoint/2010/main" val="1508313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533400"/>
          </a:xfrm>
        </p:spPr>
        <p:txBody>
          <a:bodyPr/>
          <a:lstStyle/>
          <a:p>
            <a:r>
              <a:rPr lang="en-US" b="1" dirty="0" smtClean="0"/>
              <a:t>9. A Focus on Regression Testing</a:t>
            </a:r>
            <a:endParaRPr lang="en-US" b="1" dirty="0"/>
          </a:p>
        </p:txBody>
      </p:sp>
      <p:sp>
        <p:nvSpPr>
          <p:cNvPr id="3" name="Content Placeholder 2"/>
          <p:cNvSpPr>
            <a:spLocks noGrp="1"/>
          </p:cNvSpPr>
          <p:nvPr>
            <p:ph idx="1"/>
          </p:nvPr>
        </p:nvSpPr>
        <p:spPr>
          <a:xfrm>
            <a:off x="838200" y="2057400"/>
            <a:ext cx="7543800" cy="4572000"/>
          </a:xfrm>
        </p:spPr>
        <p:txBody>
          <a:bodyPr/>
          <a:lstStyle/>
          <a:p>
            <a:r>
              <a:rPr lang="en-US" b="1" dirty="0" smtClean="0"/>
              <a:t>Regression Testing: </a:t>
            </a:r>
            <a:r>
              <a:rPr lang="en-US" dirty="0" smtClean="0"/>
              <a:t>Common methods of regression include rerunning previously executed tests in a specified sequence to check if the system functions the same, performance has degraded, or fixed faults reemerge either as themselves or in other instances.</a:t>
            </a:r>
          </a:p>
          <a:p>
            <a:r>
              <a:rPr lang="en-US" sz="2000" b="1" dirty="0">
                <a:hlinkClick r:id="rId3"/>
              </a:rPr>
              <a:t>https://</a:t>
            </a:r>
            <a:r>
              <a:rPr lang="en-US" sz="2000" b="1" dirty="0" smtClean="0">
                <a:hlinkClick r:id="rId3"/>
              </a:rPr>
              <a:t>www.youtube.com/watch?v=YwwfipBxE4g</a:t>
            </a:r>
            <a:r>
              <a:rPr lang="en-US" sz="2000" b="1" dirty="0" smtClean="0"/>
              <a:t> </a:t>
            </a:r>
          </a:p>
          <a:p>
            <a:pPr marL="0" indent="0">
              <a:buNone/>
            </a:pPr>
            <a:endParaRPr lang="en-US" b="1" dirty="0"/>
          </a:p>
        </p:txBody>
      </p:sp>
    </p:spTree>
    <p:extLst>
      <p:ext uri="{BB962C8B-B14F-4D97-AF65-F5344CB8AC3E}">
        <p14:creationId xmlns:p14="http://schemas.microsoft.com/office/powerpoint/2010/main" val="32850579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924800" cy="990600"/>
          </a:xfrm>
        </p:spPr>
        <p:txBody>
          <a:bodyPr/>
          <a:lstStyle/>
          <a:p>
            <a:r>
              <a:rPr lang="en-US" b="1" dirty="0"/>
              <a:t>10 Content-Based Annual Releases</a:t>
            </a:r>
            <a:endParaRPr lang="en-US" dirty="0"/>
          </a:p>
        </p:txBody>
      </p:sp>
      <p:sp>
        <p:nvSpPr>
          <p:cNvPr id="3" name="Content Placeholder 2"/>
          <p:cNvSpPr>
            <a:spLocks noGrp="1"/>
          </p:cNvSpPr>
          <p:nvPr>
            <p:ph idx="1"/>
          </p:nvPr>
        </p:nvSpPr>
        <p:spPr>
          <a:xfrm>
            <a:off x="685800" y="2514600"/>
            <a:ext cx="7772400" cy="3962400"/>
          </a:xfrm>
        </p:spPr>
        <p:txBody>
          <a:bodyPr/>
          <a:lstStyle/>
          <a:p>
            <a:r>
              <a:rPr lang="en-US" dirty="0"/>
              <a:t>They cannot include everything in the release because of resources limitations (time, money, staff, facility hours etc</a:t>
            </a:r>
            <a:r>
              <a:rPr lang="en-US" dirty="0" smtClean="0"/>
              <a:t>.)</a:t>
            </a:r>
          </a:p>
          <a:p>
            <a:r>
              <a:rPr lang="en-US" dirty="0" smtClean="0"/>
              <a:t>The change control board assumes the stakeholders responsibilities in making content decisions. </a:t>
            </a:r>
            <a:endParaRPr lang="en-US" dirty="0"/>
          </a:p>
        </p:txBody>
      </p:sp>
    </p:spTree>
    <p:extLst>
      <p:ext uri="{BB962C8B-B14F-4D97-AF65-F5344CB8AC3E}">
        <p14:creationId xmlns:p14="http://schemas.microsoft.com/office/powerpoint/2010/main" val="4055984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924800" cy="990600"/>
          </a:xfrm>
        </p:spPr>
        <p:txBody>
          <a:bodyPr/>
          <a:lstStyle/>
          <a:p>
            <a:r>
              <a:rPr lang="en-US" b="1" dirty="0"/>
              <a:t>10 Content-Based Annual Releases</a:t>
            </a:r>
            <a:endParaRPr lang="en-US" dirty="0"/>
          </a:p>
        </p:txBody>
      </p:sp>
      <p:sp>
        <p:nvSpPr>
          <p:cNvPr id="3" name="Content Placeholder 2"/>
          <p:cNvSpPr>
            <a:spLocks noGrp="1"/>
          </p:cNvSpPr>
          <p:nvPr>
            <p:ph idx="1"/>
          </p:nvPr>
        </p:nvSpPr>
        <p:spPr>
          <a:xfrm>
            <a:off x="685800" y="2514600"/>
            <a:ext cx="7772400" cy="3962400"/>
          </a:xfrm>
        </p:spPr>
        <p:txBody>
          <a:bodyPr/>
          <a:lstStyle/>
          <a:p>
            <a:r>
              <a:rPr lang="en-US" i="1" dirty="0" smtClean="0"/>
              <a:t>Record/Classify- </a:t>
            </a:r>
            <a:r>
              <a:rPr lang="en-US" dirty="0" smtClean="0"/>
              <a:t>Stakeholders initiate a software change request (SCR) for changes or repairs. Defects in the field use the software trouble reports which identifies issues. The change control board (CCB) approves the changes.</a:t>
            </a:r>
          </a:p>
        </p:txBody>
      </p:sp>
    </p:spTree>
    <p:extLst>
      <p:ext uri="{BB962C8B-B14F-4D97-AF65-F5344CB8AC3E}">
        <p14:creationId xmlns:p14="http://schemas.microsoft.com/office/powerpoint/2010/main" val="12957620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924800" cy="990600"/>
          </a:xfrm>
        </p:spPr>
        <p:txBody>
          <a:bodyPr/>
          <a:lstStyle/>
          <a:p>
            <a:r>
              <a:rPr lang="en-US" b="1" dirty="0"/>
              <a:t>10 Content-Based Annual Releases</a:t>
            </a:r>
            <a:endParaRPr lang="en-US" dirty="0"/>
          </a:p>
        </p:txBody>
      </p:sp>
      <p:sp>
        <p:nvSpPr>
          <p:cNvPr id="3" name="Content Placeholder 2"/>
          <p:cNvSpPr>
            <a:spLocks noGrp="1"/>
          </p:cNvSpPr>
          <p:nvPr>
            <p:ph idx="1"/>
          </p:nvPr>
        </p:nvSpPr>
        <p:spPr>
          <a:xfrm>
            <a:off x="685800" y="2514600"/>
            <a:ext cx="8077200" cy="4114800"/>
          </a:xfrm>
        </p:spPr>
        <p:txBody>
          <a:bodyPr/>
          <a:lstStyle/>
          <a:p>
            <a:r>
              <a:rPr lang="en-US" i="1" dirty="0" smtClean="0"/>
              <a:t>Assess – </a:t>
            </a:r>
            <a:r>
              <a:rPr lang="en-US" dirty="0" smtClean="0"/>
              <a:t>The CCB tasks a technical team to assess the changes. Request are prioritized based on cost, impact, and implementation risk using the following similar scheme:</a:t>
            </a:r>
          </a:p>
        </p:txBody>
      </p:sp>
    </p:spTree>
    <p:extLst>
      <p:ext uri="{BB962C8B-B14F-4D97-AF65-F5344CB8AC3E}">
        <p14:creationId xmlns:p14="http://schemas.microsoft.com/office/powerpoint/2010/main" val="6575574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924800" cy="609600"/>
          </a:xfrm>
        </p:spPr>
        <p:txBody>
          <a:bodyPr/>
          <a:lstStyle/>
          <a:p>
            <a:r>
              <a:rPr lang="en-US" b="1" dirty="0"/>
              <a:t>10 Content-Based Annual Releases</a:t>
            </a:r>
            <a:endParaRPr lang="en-US" dirty="0"/>
          </a:p>
        </p:txBody>
      </p:sp>
      <p:sp>
        <p:nvSpPr>
          <p:cNvPr id="3" name="Content Placeholder 2"/>
          <p:cNvSpPr>
            <a:spLocks noGrp="1"/>
          </p:cNvSpPr>
          <p:nvPr>
            <p:ph idx="1"/>
          </p:nvPr>
        </p:nvSpPr>
        <p:spPr>
          <a:xfrm>
            <a:off x="685800" y="2133600"/>
            <a:ext cx="7772400" cy="4572000"/>
          </a:xfrm>
        </p:spPr>
        <p:txBody>
          <a:bodyPr/>
          <a:lstStyle/>
          <a:p>
            <a:r>
              <a:rPr lang="en-US" i="1" dirty="0"/>
              <a:t>Priority 1 (Urgent) – </a:t>
            </a:r>
            <a:r>
              <a:rPr lang="en-US" dirty="0"/>
              <a:t>must make a change in order to continue operations. Such as emergency repairs.</a:t>
            </a:r>
            <a:endParaRPr lang="en-US" i="1" dirty="0"/>
          </a:p>
          <a:p>
            <a:r>
              <a:rPr lang="en-US" i="1" dirty="0" smtClean="0"/>
              <a:t>Priority 2 (Critical) – </a:t>
            </a:r>
            <a:r>
              <a:rPr lang="en-US" dirty="0" smtClean="0"/>
              <a:t>The change should be made without delay as it may be associated with a known defect that is seriously degrading system functionality or performance.</a:t>
            </a:r>
          </a:p>
        </p:txBody>
      </p:sp>
    </p:spTree>
    <p:extLst>
      <p:ext uri="{BB962C8B-B14F-4D97-AF65-F5344CB8AC3E}">
        <p14:creationId xmlns:p14="http://schemas.microsoft.com/office/powerpoint/2010/main" val="21010792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924800" cy="990600"/>
          </a:xfrm>
        </p:spPr>
        <p:txBody>
          <a:bodyPr/>
          <a:lstStyle/>
          <a:p>
            <a:r>
              <a:rPr lang="en-US" b="1" dirty="0"/>
              <a:t>10 Content-Based Annual Releases</a:t>
            </a:r>
            <a:endParaRPr lang="en-US" dirty="0"/>
          </a:p>
        </p:txBody>
      </p:sp>
      <p:sp>
        <p:nvSpPr>
          <p:cNvPr id="3" name="Content Placeholder 2"/>
          <p:cNvSpPr>
            <a:spLocks noGrp="1"/>
          </p:cNvSpPr>
          <p:nvPr>
            <p:ph idx="1"/>
          </p:nvPr>
        </p:nvSpPr>
        <p:spPr>
          <a:xfrm>
            <a:off x="685800" y="2514600"/>
            <a:ext cx="7924800" cy="4191000"/>
          </a:xfrm>
        </p:spPr>
        <p:txBody>
          <a:bodyPr/>
          <a:lstStyle/>
          <a:p>
            <a:r>
              <a:rPr lang="en-US" i="1" dirty="0"/>
              <a:t>Priority 3 (Major) – </a:t>
            </a:r>
            <a:r>
              <a:rPr lang="en-US" dirty="0"/>
              <a:t>The change should be made, but delays in the repair are tolerable.  </a:t>
            </a:r>
            <a:endParaRPr lang="en-US" i="1" dirty="0"/>
          </a:p>
          <a:p>
            <a:r>
              <a:rPr lang="en-US" i="1" dirty="0" smtClean="0"/>
              <a:t>Priority 4 (Minor) – </a:t>
            </a:r>
            <a:r>
              <a:rPr lang="en-US" dirty="0" smtClean="0"/>
              <a:t>The change should be made when there are time and resources to do it.</a:t>
            </a:r>
          </a:p>
        </p:txBody>
      </p:sp>
    </p:spTree>
    <p:extLst>
      <p:ext uri="{BB962C8B-B14F-4D97-AF65-F5344CB8AC3E}">
        <p14:creationId xmlns:p14="http://schemas.microsoft.com/office/powerpoint/2010/main" val="35279833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5365" y="1524000"/>
            <a:ext cx="7657428" cy="4953000"/>
          </a:xfrm>
          <a:prstGeom prst="rect">
            <a:avLst/>
          </a:prstGeom>
        </p:spPr>
      </p:pic>
    </p:spTree>
    <p:extLst>
      <p:ext uri="{BB962C8B-B14F-4D97-AF65-F5344CB8AC3E}">
        <p14:creationId xmlns:p14="http://schemas.microsoft.com/office/powerpoint/2010/main" val="34689633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924800" cy="838200"/>
          </a:xfrm>
        </p:spPr>
        <p:txBody>
          <a:bodyPr/>
          <a:lstStyle/>
          <a:p>
            <a:r>
              <a:rPr lang="en-US" b="1" dirty="0"/>
              <a:t>10 Content-Based Annual Releases</a:t>
            </a:r>
            <a:endParaRPr lang="en-US" dirty="0"/>
          </a:p>
        </p:txBody>
      </p:sp>
      <p:sp>
        <p:nvSpPr>
          <p:cNvPr id="3" name="Content Placeholder 2"/>
          <p:cNvSpPr>
            <a:spLocks noGrp="1"/>
          </p:cNvSpPr>
          <p:nvPr>
            <p:ph idx="1"/>
          </p:nvPr>
        </p:nvSpPr>
        <p:spPr>
          <a:xfrm>
            <a:off x="685800" y="2362200"/>
            <a:ext cx="7924800" cy="4191000"/>
          </a:xfrm>
        </p:spPr>
        <p:txBody>
          <a:bodyPr/>
          <a:lstStyle/>
          <a:p>
            <a:r>
              <a:rPr lang="en-US" i="1" dirty="0"/>
              <a:t>Plan – </a:t>
            </a:r>
            <a:r>
              <a:rPr lang="en-US" dirty="0"/>
              <a:t>Stakeholders or CCB agrees on the priority of the issue for changes.</a:t>
            </a:r>
          </a:p>
          <a:p>
            <a:r>
              <a:rPr lang="en-US" i="1" dirty="0"/>
              <a:t>Implement – </a:t>
            </a:r>
            <a:r>
              <a:rPr lang="en-US" dirty="0"/>
              <a:t>Stakeholders or CCB agree with the release plan and selected release schedules. </a:t>
            </a:r>
            <a:endParaRPr lang="en-US" i="1" dirty="0"/>
          </a:p>
          <a:p>
            <a:r>
              <a:rPr lang="en-US" i="1" dirty="0" smtClean="0"/>
              <a:t>Close/Accept – </a:t>
            </a:r>
            <a:r>
              <a:rPr lang="en-US" dirty="0" smtClean="0"/>
              <a:t>Changes implemented should be tested and accepted as part of the release update cycle. </a:t>
            </a:r>
            <a:endParaRPr lang="en-US" i="1" dirty="0"/>
          </a:p>
        </p:txBody>
      </p:sp>
    </p:spTree>
    <p:extLst>
      <p:ext uri="{BB962C8B-B14F-4D97-AF65-F5344CB8AC3E}">
        <p14:creationId xmlns:p14="http://schemas.microsoft.com/office/powerpoint/2010/main" val="25471384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924800" cy="990600"/>
          </a:xfrm>
        </p:spPr>
        <p:txBody>
          <a:bodyPr/>
          <a:lstStyle/>
          <a:p>
            <a:r>
              <a:rPr lang="en-US" b="1" dirty="0"/>
              <a:t>10 Content-Based Annual Releases</a:t>
            </a:r>
            <a:endParaRPr lang="en-US" dirty="0"/>
          </a:p>
        </p:txBody>
      </p:sp>
      <p:sp>
        <p:nvSpPr>
          <p:cNvPr id="3" name="Content Placeholder 2"/>
          <p:cNvSpPr>
            <a:spLocks noGrp="1"/>
          </p:cNvSpPr>
          <p:nvPr>
            <p:ph idx="1"/>
          </p:nvPr>
        </p:nvSpPr>
        <p:spPr>
          <a:xfrm>
            <a:off x="685800" y="2514600"/>
            <a:ext cx="7772400" cy="3962400"/>
          </a:xfrm>
        </p:spPr>
        <p:txBody>
          <a:bodyPr/>
          <a:lstStyle/>
          <a:p>
            <a:r>
              <a:rPr lang="en-US" dirty="0" smtClean="0"/>
              <a:t>The normal configuration management process following the steps in Change Control Board (CCB) and process to rate the proposed changes based on an assessment of their impact and assignment priorities. </a:t>
            </a:r>
            <a:endParaRPr lang="en-US" dirty="0"/>
          </a:p>
        </p:txBody>
      </p:sp>
    </p:spTree>
    <p:extLst>
      <p:ext uri="{BB962C8B-B14F-4D97-AF65-F5344CB8AC3E}">
        <p14:creationId xmlns:p14="http://schemas.microsoft.com/office/powerpoint/2010/main" val="8632042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000" y="1623512"/>
            <a:ext cx="8382000" cy="5082088"/>
          </a:xfrm>
          <a:prstGeom prst="rect">
            <a:avLst/>
          </a:prstGeom>
        </p:spPr>
      </p:pic>
    </p:spTree>
    <p:extLst>
      <p:ext uri="{BB962C8B-B14F-4D97-AF65-F5344CB8AC3E}">
        <p14:creationId xmlns:p14="http://schemas.microsoft.com/office/powerpoint/2010/main" val="20262770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924800" cy="990600"/>
          </a:xfrm>
        </p:spPr>
        <p:txBody>
          <a:bodyPr/>
          <a:lstStyle/>
          <a:p>
            <a:r>
              <a:rPr lang="en-US" b="1" dirty="0"/>
              <a:t>10 Content-Based Annual Releases</a:t>
            </a:r>
            <a:endParaRPr lang="en-US" dirty="0"/>
          </a:p>
        </p:txBody>
      </p:sp>
      <p:sp>
        <p:nvSpPr>
          <p:cNvPr id="3" name="Content Placeholder 2"/>
          <p:cNvSpPr>
            <a:spLocks noGrp="1"/>
          </p:cNvSpPr>
          <p:nvPr>
            <p:ph idx="1"/>
          </p:nvPr>
        </p:nvSpPr>
        <p:spPr>
          <a:xfrm>
            <a:off x="685800" y="2514600"/>
            <a:ext cx="7924800" cy="4114800"/>
          </a:xfrm>
        </p:spPr>
        <p:txBody>
          <a:bodyPr/>
          <a:lstStyle/>
          <a:p>
            <a:r>
              <a:rPr lang="en-US" dirty="0" smtClean="0"/>
              <a:t>Change control board membership:</a:t>
            </a:r>
          </a:p>
          <a:p>
            <a:pPr lvl="1"/>
            <a:r>
              <a:rPr lang="en-US" dirty="0" smtClean="0"/>
              <a:t>1. CCB Chair – Chair of the board</a:t>
            </a:r>
          </a:p>
          <a:p>
            <a:pPr lvl="1"/>
            <a:r>
              <a:rPr lang="en-US" dirty="0" smtClean="0"/>
              <a:t>2. CCB – Stakeholders</a:t>
            </a:r>
          </a:p>
          <a:p>
            <a:pPr lvl="1"/>
            <a:r>
              <a:rPr lang="en-US" dirty="0" smtClean="0"/>
              <a:t>3. Originator – Software Change Request</a:t>
            </a:r>
          </a:p>
          <a:p>
            <a:pPr lvl="1"/>
            <a:r>
              <a:rPr lang="en-US" dirty="0" smtClean="0"/>
              <a:t>4. Evaluator – person or team</a:t>
            </a:r>
          </a:p>
          <a:p>
            <a:pPr lvl="1"/>
            <a:r>
              <a:rPr lang="en-US" dirty="0" smtClean="0"/>
              <a:t>5. Implementation team – Project Lead</a:t>
            </a:r>
          </a:p>
          <a:p>
            <a:pPr lvl="1"/>
            <a:r>
              <a:rPr lang="en-US" dirty="0" smtClean="0"/>
              <a:t>6. Verifier – Test team representative</a:t>
            </a:r>
          </a:p>
          <a:p>
            <a:pPr lvl="1"/>
            <a:r>
              <a:rPr lang="en-US" dirty="0" smtClean="0"/>
              <a:t>7. Recorder – Person who publish minutes</a:t>
            </a:r>
            <a:endParaRPr lang="en-US" dirty="0"/>
          </a:p>
        </p:txBody>
      </p:sp>
    </p:spTree>
    <p:extLst>
      <p:ext uri="{BB962C8B-B14F-4D97-AF65-F5344CB8AC3E}">
        <p14:creationId xmlns:p14="http://schemas.microsoft.com/office/powerpoint/2010/main" val="1063925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066800"/>
          </a:xfrm>
        </p:spPr>
        <p:txBody>
          <a:bodyPr/>
          <a:lstStyle/>
          <a:p>
            <a:r>
              <a:rPr lang="en-US" b="1" dirty="0"/>
              <a:t>9.1 Regression Tests and Test Baselines:</a:t>
            </a:r>
          </a:p>
        </p:txBody>
      </p:sp>
      <p:sp>
        <p:nvSpPr>
          <p:cNvPr id="3" name="Content Placeholder 2"/>
          <p:cNvSpPr>
            <a:spLocks noGrp="1"/>
          </p:cNvSpPr>
          <p:nvPr>
            <p:ph idx="1"/>
          </p:nvPr>
        </p:nvSpPr>
        <p:spPr>
          <a:xfrm>
            <a:off x="838200" y="2590800"/>
            <a:ext cx="7543800" cy="4038600"/>
          </a:xfrm>
        </p:spPr>
        <p:txBody>
          <a:bodyPr/>
          <a:lstStyle/>
          <a:p>
            <a:r>
              <a:rPr lang="en-US" b="1" dirty="0" smtClean="0"/>
              <a:t>Baseline: </a:t>
            </a:r>
            <a:r>
              <a:rPr lang="en-US" dirty="0" smtClean="0"/>
              <a:t>A specification or product that has been reviewed and agreed upon, and thereafter serves as the basis for further development, and that can be changed only through formal change control procedures.</a:t>
            </a:r>
            <a:endParaRPr lang="en-US" b="1" dirty="0"/>
          </a:p>
        </p:txBody>
      </p:sp>
    </p:spTree>
    <p:extLst>
      <p:ext uri="{BB962C8B-B14F-4D97-AF65-F5344CB8AC3E}">
        <p14:creationId xmlns:p14="http://schemas.microsoft.com/office/powerpoint/2010/main" val="36705939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9600" y="1219200"/>
            <a:ext cx="7924800" cy="5562600"/>
          </a:xfrm>
          <a:prstGeom prst="rect">
            <a:avLst/>
          </a:prstGeom>
        </p:spPr>
      </p:pic>
    </p:spTree>
    <p:extLst>
      <p:ext uri="{BB962C8B-B14F-4D97-AF65-F5344CB8AC3E}">
        <p14:creationId xmlns:p14="http://schemas.microsoft.com/office/powerpoint/2010/main" val="7973947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924800" cy="762000"/>
          </a:xfrm>
        </p:spPr>
        <p:txBody>
          <a:bodyPr/>
          <a:lstStyle/>
          <a:p>
            <a:r>
              <a:rPr lang="en-US" b="1" dirty="0"/>
              <a:t>10 Content-Based Annual Releases</a:t>
            </a:r>
            <a:endParaRPr lang="en-US" dirty="0"/>
          </a:p>
        </p:txBody>
      </p:sp>
      <p:sp>
        <p:nvSpPr>
          <p:cNvPr id="3" name="Content Placeholder 2"/>
          <p:cNvSpPr>
            <a:spLocks noGrp="1"/>
          </p:cNvSpPr>
          <p:nvPr>
            <p:ph idx="1"/>
          </p:nvPr>
        </p:nvSpPr>
        <p:spPr>
          <a:xfrm>
            <a:off x="685800" y="2286000"/>
            <a:ext cx="7620000" cy="4495800"/>
          </a:xfrm>
        </p:spPr>
        <p:txBody>
          <a:bodyPr/>
          <a:lstStyle/>
          <a:p>
            <a:r>
              <a:rPr lang="en-US" i="1" dirty="0" smtClean="0"/>
              <a:t>Adaptive maintenance: </a:t>
            </a:r>
            <a:r>
              <a:rPr lang="en-US" dirty="0" smtClean="0"/>
              <a:t>Modification of a software product performed after delivery to keep computer program usable in a changed or changing environment</a:t>
            </a:r>
          </a:p>
          <a:p>
            <a:r>
              <a:rPr lang="en-US" i="1" dirty="0" smtClean="0"/>
              <a:t>Corrective maintenance: </a:t>
            </a:r>
            <a:r>
              <a:rPr lang="en-US" dirty="0" smtClean="0"/>
              <a:t>Reactive modification of a software performed after delivery to correct discovered faults.</a:t>
            </a:r>
            <a:endParaRPr lang="en-US" i="1" dirty="0"/>
          </a:p>
        </p:txBody>
      </p:sp>
    </p:spTree>
    <p:extLst>
      <p:ext uri="{BB962C8B-B14F-4D97-AF65-F5344CB8AC3E}">
        <p14:creationId xmlns:p14="http://schemas.microsoft.com/office/powerpoint/2010/main" val="31739637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9200"/>
            <a:ext cx="7924800" cy="609600"/>
          </a:xfrm>
        </p:spPr>
        <p:txBody>
          <a:bodyPr/>
          <a:lstStyle/>
          <a:p>
            <a:r>
              <a:rPr lang="en-US" b="1" dirty="0"/>
              <a:t>10 Content-Based Annual Releases</a:t>
            </a:r>
            <a:endParaRPr lang="en-US" dirty="0"/>
          </a:p>
        </p:txBody>
      </p:sp>
      <p:sp>
        <p:nvSpPr>
          <p:cNvPr id="3" name="Content Placeholder 2"/>
          <p:cNvSpPr>
            <a:spLocks noGrp="1"/>
          </p:cNvSpPr>
          <p:nvPr>
            <p:ph idx="1"/>
          </p:nvPr>
        </p:nvSpPr>
        <p:spPr>
          <a:xfrm>
            <a:off x="304800" y="1828800"/>
            <a:ext cx="8610600" cy="4953000"/>
          </a:xfrm>
        </p:spPr>
        <p:txBody>
          <a:bodyPr/>
          <a:lstStyle/>
          <a:p>
            <a:r>
              <a:rPr lang="en-US" i="1" dirty="0" smtClean="0"/>
              <a:t>Perfective maintenance: </a:t>
            </a:r>
            <a:r>
              <a:rPr lang="en-US" dirty="0" smtClean="0"/>
              <a:t>Modification of a software product performed after delivery to improve either its performance or maintainability.</a:t>
            </a:r>
          </a:p>
          <a:p>
            <a:r>
              <a:rPr lang="en-US" i="1" dirty="0" smtClean="0"/>
              <a:t>Preventive maintenance: </a:t>
            </a:r>
            <a:r>
              <a:rPr lang="en-US" dirty="0" smtClean="0"/>
              <a:t>Modification of a software product after delivery to correct latent defects before they become problem. This often includes redesign, restructuring, or upgrade of the software to make it easier to maintain. </a:t>
            </a:r>
            <a:endParaRPr lang="en-US" i="1" dirty="0"/>
          </a:p>
        </p:txBody>
      </p:sp>
    </p:spTree>
    <p:extLst>
      <p:ext uri="{BB962C8B-B14F-4D97-AF65-F5344CB8AC3E}">
        <p14:creationId xmlns:p14="http://schemas.microsoft.com/office/powerpoint/2010/main" val="26049689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924800" cy="990600"/>
          </a:xfrm>
        </p:spPr>
        <p:txBody>
          <a:bodyPr/>
          <a:lstStyle/>
          <a:p>
            <a:r>
              <a:rPr lang="en-US" b="1" dirty="0"/>
              <a:t>10 Content-Based Annual Releases</a:t>
            </a:r>
            <a:endParaRPr lang="en-US" dirty="0"/>
          </a:p>
        </p:txBody>
      </p:sp>
      <p:sp>
        <p:nvSpPr>
          <p:cNvPr id="3" name="Content Placeholder 2"/>
          <p:cNvSpPr>
            <a:spLocks noGrp="1"/>
          </p:cNvSpPr>
          <p:nvPr>
            <p:ph idx="1"/>
          </p:nvPr>
        </p:nvSpPr>
        <p:spPr>
          <a:xfrm>
            <a:off x="685800" y="2514600"/>
            <a:ext cx="7772400" cy="3962400"/>
          </a:xfrm>
        </p:spPr>
        <p:txBody>
          <a:bodyPr/>
          <a:lstStyle/>
          <a:p>
            <a:r>
              <a:rPr lang="en-US" i="1" dirty="0" smtClean="0"/>
              <a:t>Platform maintenance: </a:t>
            </a:r>
            <a:r>
              <a:rPr lang="en-US" dirty="0" smtClean="0"/>
              <a:t>Modification of a software product after delivery to ensure that it runs with platform software (operating systems, database managers, utilities, drivers, etc.) that has been updated to incorporate manufacturer recommended changes.</a:t>
            </a:r>
            <a:endParaRPr lang="en-US" i="1" dirty="0"/>
          </a:p>
        </p:txBody>
      </p:sp>
    </p:spTree>
    <p:extLst>
      <p:ext uri="{BB962C8B-B14F-4D97-AF65-F5344CB8AC3E}">
        <p14:creationId xmlns:p14="http://schemas.microsoft.com/office/powerpoint/2010/main" val="37511519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9115" y="1295400"/>
            <a:ext cx="8610086" cy="5334000"/>
          </a:xfrm>
          <a:prstGeom prst="rect">
            <a:avLst/>
          </a:prstGeom>
        </p:spPr>
      </p:pic>
    </p:spTree>
    <p:extLst>
      <p:ext uri="{BB962C8B-B14F-4D97-AF65-F5344CB8AC3E}">
        <p14:creationId xmlns:p14="http://schemas.microsoft.com/office/powerpoint/2010/main" val="13951949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924800" cy="990600"/>
          </a:xfrm>
        </p:spPr>
        <p:txBody>
          <a:bodyPr/>
          <a:lstStyle/>
          <a:p>
            <a:r>
              <a:rPr lang="en-US" b="1" dirty="0"/>
              <a:t>10 Content-Based Annual Releases</a:t>
            </a:r>
            <a:endParaRPr lang="en-US" dirty="0"/>
          </a:p>
        </p:txBody>
      </p:sp>
      <p:sp>
        <p:nvSpPr>
          <p:cNvPr id="3" name="Content Placeholder 2"/>
          <p:cNvSpPr>
            <a:spLocks noGrp="1"/>
          </p:cNvSpPr>
          <p:nvPr>
            <p:ph idx="1"/>
          </p:nvPr>
        </p:nvSpPr>
        <p:spPr>
          <a:xfrm>
            <a:off x="685800" y="2514600"/>
            <a:ext cx="7772400" cy="4191000"/>
          </a:xfrm>
        </p:spPr>
        <p:txBody>
          <a:bodyPr/>
          <a:lstStyle/>
          <a:p>
            <a:r>
              <a:rPr lang="en-US" b="1" dirty="0" smtClean="0"/>
              <a:t>10.2 What Changes to Include, When, and Why</a:t>
            </a:r>
          </a:p>
          <a:p>
            <a:r>
              <a:rPr lang="en-US" i="1" dirty="0" smtClean="0"/>
              <a:t>Starts with the basics – </a:t>
            </a:r>
            <a:r>
              <a:rPr lang="en-US" dirty="0" smtClean="0"/>
              <a:t>The basic ingredients revolve around the schedule and budget established for your release the number of SCRs that you have to process, metrics on your past performance and your backlog.</a:t>
            </a:r>
            <a:endParaRPr lang="en-US" i="1" dirty="0"/>
          </a:p>
        </p:txBody>
      </p:sp>
    </p:spTree>
    <p:extLst>
      <p:ext uri="{BB962C8B-B14F-4D97-AF65-F5344CB8AC3E}">
        <p14:creationId xmlns:p14="http://schemas.microsoft.com/office/powerpoint/2010/main" val="39192587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924800" cy="990600"/>
          </a:xfrm>
        </p:spPr>
        <p:txBody>
          <a:bodyPr/>
          <a:lstStyle/>
          <a:p>
            <a:r>
              <a:rPr lang="en-US" b="1" dirty="0"/>
              <a:t>10 Content-Based Annual Releases</a:t>
            </a:r>
            <a:endParaRPr lang="en-US" dirty="0"/>
          </a:p>
        </p:txBody>
      </p:sp>
      <p:sp>
        <p:nvSpPr>
          <p:cNvPr id="3" name="Content Placeholder 2"/>
          <p:cNvSpPr>
            <a:spLocks noGrp="1"/>
          </p:cNvSpPr>
          <p:nvPr>
            <p:ph idx="1"/>
          </p:nvPr>
        </p:nvSpPr>
        <p:spPr>
          <a:xfrm>
            <a:off x="685800" y="2514600"/>
            <a:ext cx="7772400" cy="3962400"/>
          </a:xfrm>
        </p:spPr>
        <p:txBody>
          <a:bodyPr/>
          <a:lstStyle/>
          <a:p>
            <a:r>
              <a:rPr lang="en-US" i="1" dirty="0" smtClean="0"/>
              <a:t>Add the essential stock – </a:t>
            </a:r>
            <a:r>
              <a:rPr lang="en-US" dirty="0" smtClean="0"/>
              <a:t>You need to start prioritizing the work that needs to be done assuming that you have estimated the number of SCRs that you can incorporate into the release.</a:t>
            </a:r>
            <a:endParaRPr lang="en-US" i="1" dirty="0"/>
          </a:p>
        </p:txBody>
      </p:sp>
    </p:spTree>
    <p:extLst>
      <p:ext uri="{BB962C8B-B14F-4D97-AF65-F5344CB8AC3E}">
        <p14:creationId xmlns:p14="http://schemas.microsoft.com/office/powerpoint/2010/main" val="10690138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924800" cy="990600"/>
          </a:xfrm>
        </p:spPr>
        <p:txBody>
          <a:bodyPr/>
          <a:lstStyle/>
          <a:p>
            <a:r>
              <a:rPr lang="en-US" b="1" dirty="0"/>
              <a:t>10 Content-Based Annual Releases</a:t>
            </a:r>
            <a:endParaRPr lang="en-US" dirty="0"/>
          </a:p>
        </p:txBody>
      </p:sp>
      <p:sp>
        <p:nvSpPr>
          <p:cNvPr id="3" name="Content Placeholder 2"/>
          <p:cNvSpPr>
            <a:spLocks noGrp="1"/>
          </p:cNvSpPr>
          <p:nvPr>
            <p:ph idx="1"/>
          </p:nvPr>
        </p:nvSpPr>
        <p:spPr>
          <a:xfrm>
            <a:off x="685800" y="2514600"/>
            <a:ext cx="7772400" cy="4038600"/>
          </a:xfrm>
        </p:spPr>
        <p:txBody>
          <a:bodyPr/>
          <a:lstStyle/>
          <a:p>
            <a:r>
              <a:rPr lang="en-US" i="1" dirty="0" smtClean="0"/>
              <a:t>Fill the pot – </a:t>
            </a:r>
            <a:r>
              <a:rPr lang="en-US" dirty="0" smtClean="0"/>
              <a:t>If you still have resources available in your plan at this point in time, you can add the remaining Priority 2,3 and 4 SCRs.</a:t>
            </a:r>
          </a:p>
          <a:p>
            <a:r>
              <a:rPr lang="en-US" i="1" dirty="0" smtClean="0"/>
              <a:t>Stir as you cook – </a:t>
            </a:r>
            <a:r>
              <a:rPr lang="en-US" dirty="0" smtClean="0"/>
              <a:t>Before you start updating the software generate a map that identifies dependencies between modules.</a:t>
            </a:r>
            <a:endParaRPr lang="en-US" i="1" dirty="0"/>
          </a:p>
        </p:txBody>
      </p:sp>
    </p:spTree>
    <p:extLst>
      <p:ext uri="{BB962C8B-B14F-4D97-AF65-F5344CB8AC3E}">
        <p14:creationId xmlns:p14="http://schemas.microsoft.com/office/powerpoint/2010/main" val="41507890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924800" cy="990600"/>
          </a:xfrm>
        </p:spPr>
        <p:txBody>
          <a:bodyPr/>
          <a:lstStyle/>
          <a:p>
            <a:r>
              <a:rPr lang="en-US" b="1" dirty="0"/>
              <a:t>10 Content-Based Annual Releases</a:t>
            </a:r>
            <a:endParaRPr lang="en-US" dirty="0"/>
          </a:p>
        </p:txBody>
      </p:sp>
      <p:sp>
        <p:nvSpPr>
          <p:cNvPr id="3" name="Content Placeholder 2"/>
          <p:cNvSpPr>
            <a:spLocks noGrp="1"/>
          </p:cNvSpPr>
          <p:nvPr>
            <p:ph idx="1"/>
          </p:nvPr>
        </p:nvSpPr>
        <p:spPr>
          <a:xfrm>
            <a:off x="685800" y="2514600"/>
            <a:ext cx="7772400" cy="3962400"/>
          </a:xfrm>
        </p:spPr>
        <p:txBody>
          <a:bodyPr/>
          <a:lstStyle/>
          <a:p>
            <a:r>
              <a:rPr lang="en-US" i="1" dirty="0" smtClean="0"/>
              <a:t>Sample the results – </a:t>
            </a:r>
            <a:r>
              <a:rPr lang="en-US" dirty="0" smtClean="0"/>
              <a:t>The unexpected will occur as the release is being generated. Content will have to be added, deleted, and modified based on events, issues, and user/customer preferences. This approach allows you to set expectations so you can minimize surprises.</a:t>
            </a:r>
            <a:endParaRPr lang="en-US" i="1" dirty="0"/>
          </a:p>
        </p:txBody>
      </p:sp>
    </p:spTree>
    <p:extLst>
      <p:ext uri="{BB962C8B-B14F-4D97-AF65-F5344CB8AC3E}">
        <p14:creationId xmlns:p14="http://schemas.microsoft.com/office/powerpoint/2010/main" val="39082012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924800" cy="990600"/>
          </a:xfrm>
        </p:spPr>
        <p:txBody>
          <a:bodyPr/>
          <a:lstStyle/>
          <a:p>
            <a:r>
              <a:rPr lang="en-US" b="1" dirty="0"/>
              <a:t>10 Content-Based Annual Releases</a:t>
            </a:r>
            <a:endParaRPr lang="en-US" dirty="0"/>
          </a:p>
        </p:txBody>
      </p:sp>
      <p:sp>
        <p:nvSpPr>
          <p:cNvPr id="3" name="Content Placeholder 2"/>
          <p:cNvSpPr>
            <a:spLocks noGrp="1"/>
          </p:cNvSpPr>
          <p:nvPr>
            <p:ph idx="1"/>
          </p:nvPr>
        </p:nvSpPr>
        <p:spPr>
          <a:xfrm>
            <a:off x="685800" y="2514600"/>
            <a:ext cx="8077200" cy="3962400"/>
          </a:xfrm>
        </p:spPr>
        <p:txBody>
          <a:bodyPr/>
          <a:lstStyle/>
          <a:p>
            <a:r>
              <a:rPr lang="en-US" b="1" dirty="0" smtClean="0"/>
              <a:t>10.3 Focus on Quality</a:t>
            </a:r>
          </a:p>
          <a:p>
            <a:r>
              <a:rPr lang="en-US" dirty="0" smtClean="0"/>
              <a:t>In commercial world, quality is king. </a:t>
            </a:r>
          </a:p>
          <a:p>
            <a:r>
              <a:rPr lang="en-US" dirty="0" smtClean="0"/>
              <a:t>Software releases from a historical context, you see what many call the rolling wave model. </a:t>
            </a:r>
          </a:p>
          <a:p>
            <a:r>
              <a:rPr lang="en-US" dirty="0" smtClean="0"/>
              <a:t>The number of SCRs lessening over time until the next big upgrade occurs.</a:t>
            </a:r>
            <a:endParaRPr lang="en-US" dirty="0"/>
          </a:p>
        </p:txBody>
      </p:sp>
    </p:spTree>
    <p:extLst>
      <p:ext uri="{BB962C8B-B14F-4D97-AF65-F5344CB8AC3E}">
        <p14:creationId xmlns:p14="http://schemas.microsoft.com/office/powerpoint/2010/main" val="459004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066800"/>
          </a:xfrm>
        </p:spPr>
        <p:txBody>
          <a:bodyPr/>
          <a:lstStyle/>
          <a:p>
            <a:r>
              <a:rPr lang="en-US" b="1" dirty="0"/>
              <a:t>9.1 Regression Tests and Test Baselines:</a:t>
            </a:r>
          </a:p>
        </p:txBody>
      </p:sp>
      <p:sp>
        <p:nvSpPr>
          <p:cNvPr id="3" name="Content Placeholder 2"/>
          <p:cNvSpPr>
            <a:spLocks noGrp="1"/>
          </p:cNvSpPr>
          <p:nvPr>
            <p:ph idx="1"/>
          </p:nvPr>
        </p:nvSpPr>
        <p:spPr>
          <a:xfrm>
            <a:off x="838200" y="2590800"/>
            <a:ext cx="7543800" cy="4038600"/>
          </a:xfrm>
        </p:spPr>
        <p:txBody>
          <a:bodyPr/>
          <a:lstStyle/>
          <a:p>
            <a:r>
              <a:rPr lang="en-US" dirty="0" smtClean="0"/>
              <a:t>Testing is where the action is in software maintenance. </a:t>
            </a:r>
          </a:p>
          <a:p>
            <a:r>
              <a:rPr lang="en-US" dirty="0" smtClean="0"/>
              <a:t>IEEE 829 – 1998 specifies a set of documents for use in at least following eight stages of the test process, which are done in total as endorsed by this professional society:</a:t>
            </a:r>
            <a:endParaRPr lang="en-US" dirty="0"/>
          </a:p>
        </p:txBody>
      </p:sp>
    </p:spTree>
    <p:extLst>
      <p:ext uri="{BB962C8B-B14F-4D97-AF65-F5344CB8AC3E}">
        <p14:creationId xmlns:p14="http://schemas.microsoft.com/office/powerpoint/2010/main" val="7721941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924800" cy="990600"/>
          </a:xfrm>
        </p:spPr>
        <p:txBody>
          <a:bodyPr/>
          <a:lstStyle/>
          <a:p>
            <a:r>
              <a:rPr lang="en-US" b="1" dirty="0"/>
              <a:t>10 Content-Based Annual Releases</a:t>
            </a:r>
            <a:endParaRPr lang="en-US" dirty="0"/>
          </a:p>
        </p:txBody>
      </p:sp>
      <p:sp>
        <p:nvSpPr>
          <p:cNvPr id="3" name="Content Placeholder 2"/>
          <p:cNvSpPr>
            <a:spLocks noGrp="1"/>
          </p:cNvSpPr>
          <p:nvPr>
            <p:ph idx="1"/>
          </p:nvPr>
        </p:nvSpPr>
        <p:spPr>
          <a:xfrm>
            <a:off x="685800" y="2514600"/>
            <a:ext cx="7924800" cy="3962400"/>
          </a:xfrm>
        </p:spPr>
        <p:txBody>
          <a:bodyPr/>
          <a:lstStyle/>
          <a:p>
            <a:r>
              <a:rPr lang="en-US" dirty="0" smtClean="0"/>
              <a:t>There are many practices that can be used during software maintenance to continually improve software quality.</a:t>
            </a:r>
          </a:p>
          <a:p>
            <a:r>
              <a:rPr lang="en-US" dirty="0" smtClean="0"/>
              <a:t>Those who work during development like peer reviews and code reading can be applied with minimal modification during maintenance.</a:t>
            </a:r>
            <a:endParaRPr lang="en-US" dirty="0"/>
          </a:p>
        </p:txBody>
      </p:sp>
    </p:spTree>
    <p:extLst>
      <p:ext uri="{BB962C8B-B14F-4D97-AF65-F5344CB8AC3E}">
        <p14:creationId xmlns:p14="http://schemas.microsoft.com/office/powerpoint/2010/main" val="20146202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924800" cy="533400"/>
          </a:xfrm>
        </p:spPr>
        <p:txBody>
          <a:bodyPr/>
          <a:lstStyle/>
          <a:p>
            <a:r>
              <a:rPr lang="en-US" b="1" dirty="0"/>
              <a:t>10 Content-Based Annual Releases</a:t>
            </a:r>
            <a:endParaRPr lang="en-US" dirty="0"/>
          </a:p>
        </p:txBody>
      </p:sp>
      <p:sp>
        <p:nvSpPr>
          <p:cNvPr id="3" name="Content Placeholder 2"/>
          <p:cNvSpPr>
            <a:spLocks noGrp="1"/>
          </p:cNvSpPr>
          <p:nvPr>
            <p:ph idx="1"/>
          </p:nvPr>
        </p:nvSpPr>
        <p:spPr>
          <a:xfrm>
            <a:off x="685800" y="2057400"/>
            <a:ext cx="7924800" cy="4648200"/>
          </a:xfrm>
        </p:spPr>
        <p:txBody>
          <a:bodyPr/>
          <a:lstStyle/>
          <a:p>
            <a:r>
              <a:rPr lang="en-US" b="1" dirty="0" smtClean="0"/>
              <a:t>10.4 Distribution Controls</a:t>
            </a:r>
          </a:p>
          <a:p>
            <a:r>
              <a:rPr lang="en-US" dirty="0" smtClean="0"/>
              <a:t>Releases have to be configured, customized, and tailored for distribution to more than one site or geographic region.</a:t>
            </a:r>
          </a:p>
          <a:p>
            <a:r>
              <a:rPr lang="en-US" dirty="0" smtClean="0"/>
              <a:t>For example, financial packages sold worldwide need to be customized to handle different tax laws and restrictions. </a:t>
            </a:r>
            <a:endParaRPr lang="en-US" dirty="0"/>
          </a:p>
        </p:txBody>
      </p:sp>
    </p:spTree>
    <p:extLst>
      <p:ext uri="{BB962C8B-B14F-4D97-AF65-F5344CB8AC3E}">
        <p14:creationId xmlns:p14="http://schemas.microsoft.com/office/powerpoint/2010/main" val="3466776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924800" cy="990600"/>
          </a:xfrm>
        </p:spPr>
        <p:txBody>
          <a:bodyPr/>
          <a:lstStyle/>
          <a:p>
            <a:r>
              <a:rPr lang="en-US" b="1" dirty="0"/>
              <a:t>10 Content-Based Annual Releases</a:t>
            </a:r>
            <a:endParaRPr lang="en-US" dirty="0"/>
          </a:p>
        </p:txBody>
      </p:sp>
      <p:sp>
        <p:nvSpPr>
          <p:cNvPr id="3" name="Content Placeholder 2"/>
          <p:cNvSpPr>
            <a:spLocks noGrp="1"/>
          </p:cNvSpPr>
          <p:nvPr>
            <p:ph idx="1"/>
          </p:nvPr>
        </p:nvSpPr>
        <p:spPr>
          <a:xfrm>
            <a:off x="685800" y="2514600"/>
            <a:ext cx="7924800" cy="3962400"/>
          </a:xfrm>
        </p:spPr>
        <p:txBody>
          <a:bodyPr/>
          <a:lstStyle/>
          <a:p>
            <a:r>
              <a:rPr lang="en-US" dirty="0" smtClean="0"/>
              <a:t>The practice of distribution control assume that the release being distributed has been baselined, and a master copy of the release and its associated regression tests and documentation have been placed in a physical repository under configuration control.</a:t>
            </a:r>
            <a:endParaRPr lang="en-US" dirty="0"/>
          </a:p>
        </p:txBody>
      </p:sp>
    </p:spTree>
    <p:extLst>
      <p:ext uri="{BB962C8B-B14F-4D97-AF65-F5344CB8AC3E}">
        <p14:creationId xmlns:p14="http://schemas.microsoft.com/office/powerpoint/2010/main" val="382241057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924800" cy="990600"/>
          </a:xfrm>
        </p:spPr>
        <p:txBody>
          <a:bodyPr/>
          <a:lstStyle/>
          <a:p>
            <a:r>
              <a:rPr lang="en-US" b="1" dirty="0"/>
              <a:t>10 Content-Based Annual Releases</a:t>
            </a:r>
            <a:endParaRPr lang="en-US" dirty="0"/>
          </a:p>
        </p:txBody>
      </p:sp>
      <p:sp>
        <p:nvSpPr>
          <p:cNvPr id="3" name="Content Placeholder 2"/>
          <p:cNvSpPr>
            <a:spLocks noGrp="1"/>
          </p:cNvSpPr>
          <p:nvPr>
            <p:ph idx="1"/>
          </p:nvPr>
        </p:nvSpPr>
        <p:spPr>
          <a:xfrm>
            <a:off x="685800" y="2514600"/>
            <a:ext cx="7924800" cy="3962400"/>
          </a:xfrm>
        </p:spPr>
        <p:txBody>
          <a:bodyPr/>
          <a:lstStyle/>
          <a:p>
            <a:r>
              <a:rPr lang="en-US" dirty="0" smtClean="0"/>
              <a:t>Many variations to these distribution practices occur. </a:t>
            </a:r>
          </a:p>
          <a:p>
            <a:r>
              <a:rPr lang="en-US" dirty="0" smtClean="0"/>
              <a:t>Specialized install programs may be needed to comply with operating system vendor requirements that call for the established of specialized directories. </a:t>
            </a:r>
            <a:endParaRPr lang="en-US" dirty="0"/>
          </a:p>
        </p:txBody>
      </p:sp>
    </p:spTree>
    <p:extLst>
      <p:ext uri="{BB962C8B-B14F-4D97-AF65-F5344CB8AC3E}">
        <p14:creationId xmlns:p14="http://schemas.microsoft.com/office/powerpoint/2010/main" val="40903319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1143000"/>
          </a:xfrm>
        </p:spPr>
        <p:txBody>
          <a:bodyPr/>
          <a:lstStyle/>
          <a:p>
            <a:r>
              <a:rPr lang="en-US" b="1" dirty="0" smtClean="0"/>
              <a:t>Research Paper Due</a:t>
            </a:r>
            <a:endParaRPr lang="en-US" b="1" dirty="0"/>
          </a:p>
        </p:txBody>
      </p:sp>
      <p:sp>
        <p:nvSpPr>
          <p:cNvPr id="3" name="Content Placeholder 2"/>
          <p:cNvSpPr>
            <a:spLocks noGrp="1"/>
          </p:cNvSpPr>
          <p:nvPr>
            <p:ph idx="1"/>
          </p:nvPr>
        </p:nvSpPr>
        <p:spPr>
          <a:xfrm>
            <a:off x="685800" y="2590800"/>
            <a:ext cx="7772400" cy="3886200"/>
          </a:xfrm>
        </p:spPr>
        <p:txBody>
          <a:bodyPr/>
          <a:lstStyle/>
          <a:p>
            <a:pPr marL="0" indent="0" algn="ctr">
              <a:buNone/>
            </a:pPr>
            <a:r>
              <a:rPr lang="en-US" sz="6200" b="1" dirty="0" smtClean="0"/>
              <a:t>Research Paper due on </a:t>
            </a:r>
          </a:p>
          <a:p>
            <a:pPr marL="0" indent="0" algn="ctr">
              <a:buNone/>
            </a:pPr>
            <a:r>
              <a:rPr lang="en-US" sz="6200" b="1" dirty="0" smtClean="0"/>
              <a:t>Nov </a:t>
            </a:r>
            <a:r>
              <a:rPr lang="en-US" sz="6200" b="1" dirty="0" smtClean="0"/>
              <a:t>17</a:t>
            </a:r>
            <a:r>
              <a:rPr lang="en-US" sz="6200" b="1" baseline="30000" dirty="0" smtClean="0"/>
              <a:t>th</a:t>
            </a:r>
            <a:endParaRPr lang="en-US" sz="6200" b="1" baseline="30000" dirty="0" smtClean="0"/>
          </a:p>
          <a:p>
            <a:pPr marL="0" indent="0">
              <a:buNone/>
            </a:pPr>
            <a:endParaRPr lang="en-US" sz="6000" b="1" dirty="0" smtClean="0"/>
          </a:p>
        </p:txBody>
      </p:sp>
    </p:spTree>
    <p:extLst>
      <p:ext uri="{BB962C8B-B14F-4D97-AF65-F5344CB8AC3E}">
        <p14:creationId xmlns:p14="http://schemas.microsoft.com/office/powerpoint/2010/main" val="223564433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924800" cy="838200"/>
          </a:xfrm>
        </p:spPr>
        <p:txBody>
          <a:bodyPr/>
          <a:lstStyle/>
          <a:p>
            <a:r>
              <a:rPr lang="en-US" b="1" dirty="0" smtClean="0"/>
              <a:t>Final Exam Group Project</a:t>
            </a:r>
            <a:endParaRPr lang="en-US" b="1" dirty="0"/>
          </a:p>
        </p:txBody>
      </p:sp>
      <p:sp>
        <p:nvSpPr>
          <p:cNvPr id="3" name="Content Placeholder 2"/>
          <p:cNvSpPr>
            <a:spLocks noGrp="1"/>
          </p:cNvSpPr>
          <p:nvPr>
            <p:ph idx="1"/>
          </p:nvPr>
        </p:nvSpPr>
        <p:spPr>
          <a:xfrm>
            <a:off x="685800" y="2286000"/>
            <a:ext cx="7924800" cy="4191000"/>
          </a:xfrm>
        </p:spPr>
        <p:txBody>
          <a:bodyPr/>
          <a:lstStyle/>
          <a:p>
            <a:pPr marL="0" indent="0">
              <a:buNone/>
            </a:pPr>
            <a:r>
              <a:rPr lang="en-US" sz="5400" b="1" dirty="0" smtClean="0"/>
              <a:t>Final Exam</a:t>
            </a:r>
          </a:p>
          <a:p>
            <a:pPr marL="0" indent="0">
              <a:buNone/>
            </a:pPr>
            <a:r>
              <a:rPr lang="en-US" sz="5400" b="1" dirty="0" smtClean="0"/>
              <a:t>Group Project   Presentation in Class </a:t>
            </a:r>
          </a:p>
          <a:p>
            <a:pPr marL="0" indent="0">
              <a:buNone/>
            </a:pPr>
            <a:r>
              <a:rPr lang="en-US" sz="5400" b="1" dirty="0" smtClean="0"/>
              <a:t>December </a:t>
            </a:r>
            <a:r>
              <a:rPr lang="en-US" sz="5400" b="1" dirty="0" smtClean="0"/>
              <a:t>1</a:t>
            </a:r>
            <a:r>
              <a:rPr lang="en-US" sz="5400" b="1" baseline="30000" dirty="0" smtClean="0"/>
              <a:t>st</a:t>
            </a:r>
            <a:r>
              <a:rPr lang="en-US" sz="5400" b="1" dirty="0" smtClean="0"/>
              <a:t> &amp; </a:t>
            </a:r>
            <a:r>
              <a:rPr lang="en-US" sz="5400" b="1" dirty="0"/>
              <a:t>8</a:t>
            </a:r>
            <a:r>
              <a:rPr lang="en-US" sz="5400" b="1" baseline="30000" dirty="0" smtClean="0"/>
              <a:t>th</a:t>
            </a:r>
            <a:r>
              <a:rPr lang="en-US" sz="5400" b="1" dirty="0" smtClean="0"/>
              <a:t>  </a:t>
            </a:r>
            <a:endParaRPr lang="en-US" sz="5400" b="1" dirty="0"/>
          </a:p>
        </p:txBody>
      </p:sp>
    </p:spTree>
    <p:extLst>
      <p:ext uri="{BB962C8B-B14F-4D97-AF65-F5344CB8AC3E}">
        <p14:creationId xmlns:p14="http://schemas.microsoft.com/office/powerpoint/2010/main" val="2285100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066800"/>
          </a:xfrm>
        </p:spPr>
        <p:txBody>
          <a:bodyPr/>
          <a:lstStyle/>
          <a:p>
            <a:r>
              <a:rPr lang="en-US" b="1" dirty="0"/>
              <a:t>9.1 Regression Tests and Test Baselines:</a:t>
            </a:r>
          </a:p>
        </p:txBody>
      </p:sp>
      <p:sp>
        <p:nvSpPr>
          <p:cNvPr id="3" name="Content Placeholder 2"/>
          <p:cNvSpPr>
            <a:spLocks noGrp="1"/>
          </p:cNvSpPr>
          <p:nvPr>
            <p:ph idx="1"/>
          </p:nvPr>
        </p:nvSpPr>
        <p:spPr>
          <a:xfrm>
            <a:off x="381000" y="2590800"/>
            <a:ext cx="8229600" cy="4038600"/>
          </a:xfrm>
        </p:spPr>
        <p:txBody>
          <a:bodyPr/>
          <a:lstStyle/>
          <a:p>
            <a:r>
              <a:rPr lang="en-US" b="1" dirty="0" smtClean="0"/>
              <a:t>Unit Testing: </a:t>
            </a:r>
            <a:r>
              <a:rPr lang="en-US" dirty="0" smtClean="0"/>
              <a:t>refers to test run to verify the functionality and correctness of a code module, building block, or class level component of a software build, increment, or program typically performed using white-box methods.  Here is where debugging takes place. Where errors are found and fixed.</a:t>
            </a:r>
            <a:endParaRPr lang="en-US" b="1" dirty="0"/>
          </a:p>
        </p:txBody>
      </p:sp>
    </p:spTree>
    <p:extLst>
      <p:ext uri="{BB962C8B-B14F-4D97-AF65-F5344CB8AC3E}">
        <p14:creationId xmlns:p14="http://schemas.microsoft.com/office/powerpoint/2010/main" val="1148266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 y="990600"/>
            <a:ext cx="8839200" cy="5791200"/>
          </a:xfrm>
          <a:prstGeom prst="rect">
            <a:avLst/>
          </a:prstGeom>
        </p:spPr>
      </p:pic>
    </p:spTree>
    <p:extLst>
      <p:ext uri="{BB962C8B-B14F-4D97-AF65-F5344CB8AC3E}">
        <p14:creationId xmlns:p14="http://schemas.microsoft.com/office/powerpoint/2010/main" val="900003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0"/>
            <a:ext cx="8763000" cy="685800"/>
          </a:xfrm>
        </p:spPr>
        <p:txBody>
          <a:bodyPr/>
          <a:lstStyle/>
          <a:p>
            <a:r>
              <a:rPr lang="en-US" b="1" dirty="0"/>
              <a:t>9.1 Regression Tests </a:t>
            </a:r>
            <a:r>
              <a:rPr lang="en-US" b="1" dirty="0" smtClean="0"/>
              <a:t>&amp; </a:t>
            </a:r>
            <a:r>
              <a:rPr lang="en-US" b="1" dirty="0"/>
              <a:t>Test </a:t>
            </a:r>
            <a:r>
              <a:rPr lang="en-US" b="1" dirty="0" smtClean="0"/>
              <a:t>Baselines</a:t>
            </a:r>
            <a:endParaRPr lang="en-US" b="1" dirty="0"/>
          </a:p>
        </p:txBody>
      </p:sp>
      <p:sp>
        <p:nvSpPr>
          <p:cNvPr id="3" name="Content Placeholder 2"/>
          <p:cNvSpPr>
            <a:spLocks noGrp="1"/>
          </p:cNvSpPr>
          <p:nvPr>
            <p:ph idx="1"/>
          </p:nvPr>
        </p:nvSpPr>
        <p:spPr>
          <a:xfrm>
            <a:off x="152400" y="2209800"/>
            <a:ext cx="8839200" cy="4419600"/>
          </a:xfrm>
        </p:spPr>
        <p:txBody>
          <a:bodyPr/>
          <a:lstStyle/>
          <a:p>
            <a:r>
              <a:rPr lang="en-US" b="1" dirty="0" smtClean="0"/>
              <a:t>Integration Testing: </a:t>
            </a:r>
            <a:r>
              <a:rPr lang="en-US" dirty="0" smtClean="0"/>
              <a:t>refers to tests conducted to verify the interfaces and interactions between software components as they are integrated together with each other and legacy, library, COTS, and open-source modules in successively larger combinations defined by the software requirements and interface specification, (collections, builds, increments&amp; programs.</a:t>
            </a:r>
            <a:endParaRPr lang="en-US" b="1" dirty="0"/>
          </a:p>
        </p:txBody>
      </p:sp>
    </p:spTree>
    <p:extLst>
      <p:ext uri="{BB962C8B-B14F-4D97-AF65-F5344CB8AC3E}">
        <p14:creationId xmlns:p14="http://schemas.microsoft.com/office/powerpoint/2010/main" val="374311203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ustom 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SAT_Template</Template>
  <TotalTime>44537</TotalTime>
  <Words>2197</Words>
  <Application>Microsoft Office PowerPoint</Application>
  <PresentationFormat>On-screen Show (4:3)</PresentationFormat>
  <Paragraphs>161</Paragraphs>
  <Slides>65</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Century Schoolbook</vt:lpstr>
      <vt:lpstr>Futura Md BT</vt:lpstr>
      <vt:lpstr>Times New Roman</vt:lpstr>
      <vt:lpstr>Default Design</vt:lpstr>
      <vt:lpstr>ITMD 536 Software Testing &amp; Maintenance</vt:lpstr>
      <vt:lpstr>Objectives</vt:lpstr>
      <vt:lpstr>9. A Focus on Regression Testing</vt:lpstr>
      <vt:lpstr>9. A Focus on Regression Testing</vt:lpstr>
      <vt:lpstr>9.1 Regression Tests and Test Baselines:</vt:lpstr>
      <vt:lpstr>9.1 Regression Tests and Test Baselines:</vt:lpstr>
      <vt:lpstr>9.1 Regression Tests and Test Baselines:</vt:lpstr>
      <vt:lpstr>PowerPoint Presentation</vt:lpstr>
      <vt:lpstr>9.1 Regression Tests &amp; Test Baselines</vt:lpstr>
      <vt:lpstr>PowerPoint Presentation</vt:lpstr>
      <vt:lpstr>9.1 Regression Tests and Test Baselines:</vt:lpstr>
      <vt:lpstr>PowerPoint Presentation</vt:lpstr>
      <vt:lpstr>9.1 Regression Tests and Test Baselines:</vt:lpstr>
      <vt:lpstr>PowerPoint Presentation</vt:lpstr>
      <vt:lpstr>PowerPoint Presentation</vt:lpstr>
      <vt:lpstr>9.1 Regression Tests &amp; Test Baselines</vt:lpstr>
      <vt:lpstr>PowerPoint Presentation</vt:lpstr>
      <vt:lpstr>PowerPoint Presentation</vt:lpstr>
      <vt:lpstr>9.1 Regression Tests and Test Baselines:</vt:lpstr>
      <vt:lpstr>PowerPoint Presentation</vt:lpstr>
      <vt:lpstr>PowerPoint Presentation</vt:lpstr>
      <vt:lpstr>9.1 Regression Tests and Test Baselines:</vt:lpstr>
      <vt:lpstr>PowerPoint Presentation</vt:lpstr>
      <vt:lpstr>9.1 Regression Tests and Test Baselines:</vt:lpstr>
      <vt:lpstr>PowerPoint Presentation</vt:lpstr>
      <vt:lpstr>9.1 Regression Tests and Test Baselines:</vt:lpstr>
      <vt:lpstr>9.2 Revalidation and Qualification</vt:lpstr>
      <vt:lpstr>PowerPoint Presentation</vt:lpstr>
      <vt:lpstr>9.2 Revalidation and Qualification</vt:lpstr>
      <vt:lpstr>9.2 Revalidation and Qualification</vt:lpstr>
      <vt:lpstr>9.3 Field Testing and Releases</vt:lpstr>
      <vt:lpstr>9.3 Field Testing and Releases</vt:lpstr>
      <vt:lpstr>9.3 Field Testing and Releases</vt:lpstr>
      <vt:lpstr>9.4 Field Support and Repairs</vt:lpstr>
      <vt:lpstr>9.4 Field Support and Repairs</vt:lpstr>
      <vt:lpstr>9.4 Field Support and Repairs</vt:lpstr>
      <vt:lpstr>SLA and Supplier Agreements Management</vt:lpstr>
      <vt:lpstr>10 Content-Based Annual Releases</vt:lpstr>
      <vt:lpstr>10 Content-Based Annual Releases</vt:lpstr>
      <vt:lpstr>10 Content-Based Annual Releases</vt:lpstr>
      <vt:lpstr>10 Content-Based Annual Releases</vt:lpstr>
      <vt:lpstr>10 Content-Based Annual Releases</vt:lpstr>
      <vt:lpstr>10 Content-Based Annual Releases</vt:lpstr>
      <vt:lpstr>10 Content-Based Annual Releases</vt:lpstr>
      <vt:lpstr>PowerPoint Presentation</vt:lpstr>
      <vt:lpstr>10 Content-Based Annual Releases</vt:lpstr>
      <vt:lpstr>10 Content-Based Annual Releases</vt:lpstr>
      <vt:lpstr>PowerPoint Presentation</vt:lpstr>
      <vt:lpstr>10 Content-Based Annual Releases</vt:lpstr>
      <vt:lpstr>PowerPoint Presentation</vt:lpstr>
      <vt:lpstr>10 Content-Based Annual Releases</vt:lpstr>
      <vt:lpstr>10 Content-Based Annual Releases</vt:lpstr>
      <vt:lpstr>10 Content-Based Annual Releases</vt:lpstr>
      <vt:lpstr>PowerPoint Presentation</vt:lpstr>
      <vt:lpstr>10 Content-Based Annual Releases</vt:lpstr>
      <vt:lpstr>10 Content-Based Annual Releases</vt:lpstr>
      <vt:lpstr>10 Content-Based Annual Releases</vt:lpstr>
      <vt:lpstr>10 Content-Based Annual Releases</vt:lpstr>
      <vt:lpstr>10 Content-Based Annual Releases</vt:lpstr>
      <vt:lpstr>10 Content-Based Annual Releases</vt:lpstr>
      <vt:lpstr>10 Content-Based Annual Releases</vt:lpstr>
      <vt:lpstr>10 Content-Based Annual Releases</vt:lpstr>
      <vt:lpstr>10 Content-Based Annual Releases</vt:lpstr>
      <vt:lpstr>Research Paper Due</vt:lpstr>
      <vt:lpstr>Final Exam Group Project</vt:lpstr>
    </vt:vector>
  </TitlesOfParts>
  <Company>Illinois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ITMD 536 Software Testing &amp; Maintenance</dc:title>
  <dc:creator>USAF</dc:creator>
  <cp:lastModifiedBy>Desi Gal</cp:lastModifiedBy>
  <cp:revision>747</cp:revision>
  <dcterms:created xsi:type="dcterms:W3CDTF">2015-08-27T06:10:18Z</dcterms:created>
  <dcterms:modified xsi:type="dcterms:W3CDTF">2018-11-10T00:29:00Z</dcterms:modified>
</cp:coreProperties>
</file>