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7"/>
  </p:notesMasterIdLst>
  <p:handoutMasterIdLst>
    <p:handoutMasterId r:id="rId68"/>
  </p:handoutMasterIdLst>
  <p:sldIdLst>
    <p:sldId id="263" r:id="rId2"/>
    <p:sldId id="257" r:id="rId3"/>
    <p:sldId id="264" r:id="rId4"/>
    <p:sldId id="268" r:id="rId5"/>
    <p:sldId id="399" r:id="rId6"/>
    <p:sldId id="415" r:id="rId7"/>
    <p:sldId id="401" r:id="rId8"/>
    <p:sldId id="400" r:id="rId9"/>
    <p:sldId id="402" r:id="rId10"/>
    <p:sldId id="403" r:id="rId11"/>
    <p:sldId id="418" r:id="rId12"/>
    <p:sldId id="417" r:id="rId13"/>
    <p:sldId id="416" r:id="rId14"/>
    <p:sldId id="404" r:id="rId15"/>
    <p:sldId id="405" r:id="rId16"/>
    <p:sldId id="406" r:id="rId17"/>
    <p:sldId id="422" r:id="rId18"/>
    <p:sldId id="419" r:id="rId19"/>
    <p:sldId id="421" r:id="rId20"/>
    <p:sldId id="420" r:id="rId21"/>
    <p:sldId id="423" r:id="rId22"/>
    <p:sldId id="424" r:id="rId23"/>
    <p:sldId id="425" r:id="rId24"/>
    <p:sldId id="427" r:id="rId25"/>
    <p:sldId id="428" r:id="rId26"/>
    <p:sldId id="429" r:id="rId27"/>
    <p:sldId id="431" r:id="rId28"/>
    <p:sldId id="432" r:id="rId29"/>
    <p:sldId id="433" r:id="rId30"/>
    <p:sldId id="436" r:id="rId31"/>
    <p:sldId id="435" r:id="rId32"/>
    <p:sldId id="437" r:id="rId33"/>
    <p:sldId id="438" r:id="rId34"/>
    <p:sldId id="440" r:id="rId35"/>
    <p:sldId id="442" r:id="rId36"/>
    <p:sldId id="441" r:id="rId37"/>
    <p:sldId id="407" r:id="rId38"/>
    <p:sldId id="408" r:id="rId39"/>
    <p:sldId id="409" r:id="rId40"/>
    <p:sldId id="504" r:id="rId41"/>
    <p:sldId id="410" r:id="rId42"/>
    <p:sldId id="411" r:id="rId43"/>
    <p:sldId id="465" r:id="rId44"/>
    <p:sldId id="471" r:id="rId45"/>
    <p:sldId id="466" r:id="rId46"/>
    <p:sldId id="467" r:id="rId47"/>
    <p:sldId id="469" r:id="rId48"/>
    <p:sldId id="468" r:id="rId49"/>
    <p:sldId id="412" r:id="rId50"/>
    <p:sldId id="473" r:id="rId51"/>
    <p:sldId id="475" r:id="rId52"/>
    <p:sldId id="476" r:id="rId53"/>
    <p:sldId id="477" r:id="rId54"/>
    <p:sldId id="478" r:id="rId55"/>
    <p:sldId id="479" r:id="rId56"/>
    <p:sldId id="480" r:id="rId57"/>
    <p:sldId id="481" r:id="rId58"/>
    <p:sldId id="482" r:id="rId59"/>
    <p:sldId id="483" r:id="rId60"/>
    <p:sldId id="484" r:id="rId61"/>
    <p:sldId id="485" r:id="rId62"/>
    <p:sldId id="486" r:id="rId63"/>
    <p:sldId id="505" r:id="rId64"/>
    <p:sldId id="397" r:id="rId65"/>
    <p:sldId id="398" r:id="rId66"/>
  </p:sldIdLst>
  <p:sldSz cx="9144000" cy="6858000" type="screen4x3"/>
  <p:notesSz cx="7315200" cy="9601200"/>
  <p:embeddedFontLst>
    <p:embeddedFont>
      <p:font typeface="Century Schoolbook" panose="02040604050505020304" pitchFamily="18" charset="0"/>
      <p:regular r:id="rId69"/>
      <p:bold r:id="rId70"/>
      <p:italic r:id="rId71"/>
      <p:boldItalic r:id="rId72"/>
    </p:embeddedFont>
  </p:embeddedFont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AF" initials="U" lastIdx="1" clrIdx="0">
    <p:extLst>
      <p:ext uri="{19B8F6BF-5375-455C-9EA6-DF929625EA0E}">
        <p15:presenceInfo xmlns:p15="http://schemas.microsoft.com/office/powerpoint/2012/main" userId="USA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DCDCD"/>
    <a:srgbClr val="D5D5D5"/>
    <a:srgbClr val="CFCFCF"/>
    <a:srgbClr val="D3D3D3"/>
    <a:srgbClr val="C7C7C7"/>
    <a:srgbClr val="5F5F5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2" autoAdjust="0"/>
    <p:restoredTop sz="88647" autoAdjust="0"/>
  </p:normalViewPr>
  <p:slideViewPr>
    <p:cSldViewPr>
      <p:cViewPr varScale="1">
        <p:scale>
          <a:sx n="63" d="100"/>
          <a:sy n="63" d="100"/>
        </p:scale>
        <p:origin x="1704" y="78"/>
      </p:cViewPr>
      <p:guideLst>
        <p:guide orient="horz" pos="2160"/>
        <p:guide pos="2880"/>
      </p:guideLst>
    </p:cSldViewPr>
  </p:slideViewPr>
  <p:outlineViewPr>
    <p:cViewPr>
      <p:scale>
        <a:sx n="33" d="100"/>
        <a:sy n="33" d="100"/>
      </p:scale>
      <p:origin x="0" y="-143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31T22:12:33.946"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8915" name="Rectangle 3"/>
          <p:cNvSpPr>
            <a:spLocks noGrp="1" noChangeArrowheads="1"/>
          </p:cNvSpPr>
          <p:nvPr>
            <p:ph type="dt" sz="quarter"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8916" name="Rectangle 4"/>
          <p:cNvSpPr>
            <a:spLocks noGrp="1" noChangeArrowheads="1"/>
          </p:cNvSpPr>
          <p:nvPr>
            <p:ph type="ftr" sz="quarter" idx="2"/>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8917" name="Rectangle 5"/>
          <p:cNvSpPr>
            <a:spLocks noGrp="1" noChangeArrowheads="1"/>
          </p:cNvSpPr>
          <p:nvPr>
            <p:ph type="sldNum" sz="quarter" idx="3"/>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8879CC15-2A3C-4AF5-9144-988EFE80EF31}" type="slidenum">
              <a:rPr lang="en-US"/>
              <a:pPr/>
              <a:t>‹#›</a:t>
            </a:fld>
            <a:endParaRPr lang="en-US" dirty="0"/>
          </a:p>
        </p:txBody>
      </p:sp>
    </p:spTree>
    <p:extLst>
      <p:ext uri="{BB962C8B-B14F-4D97-AF65-F5344CB8AC3E}">
        <p14:creationId xmlns:p14="http://schemas.microsoft.com/office/powerpoint/2010/main" val="373371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4819" name="Rectangle 3"/>
          <p:cNvSpPr>
            <a:spLocks noGrp="1" noChangeArrowheads="1"/>
          </p:cNvSpPr>
          <p:nvPr>
            <p:ph type="dt"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732183" y="4561226"/>
            <a:ext cx="5850834" cy="4320213"/>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4823" name="Rectangle 7"/>
          <p:cNvSpPr>
            <a:spLocks noGrp="1" noChangeArrowheads="1"/>
          </p:cNvSpPr>
          <p:nvPr>
            <p:ph type="sldNum" sz="quarter" idx="5"/>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B7D319C0-3DA5-40BE-8E1C-BCAB5438D41B}" type="slidenum">
              <a:rPr lang="en-US"/>
              <a:pPr/>
              <a:t>‹#›</a:t>
            </a:fld>
            <a:endParaRPr lang="en-US" dirty="0"/>
          </a:p>
        </p:txBody>
      </p:sp>
    </p:spTree>
    <p:extLst>
      <p:ext uri="{BB962C8B-B14F-4D97-AF65-F5344CB8AC3E}">
        <p14:creationId xmlns:p14="http://schemas.microsoft.com/office/powerpoint/2010/main" val="5755353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a:t>
            </a:fld>
            <a:endParaRPr lang="en-US" dirty="0"/>
          </a:p>
        </p:txBody>
      </p:sp>
    </p:spTree>
    <p:extLst>
      <p:ext uri="{BB962C8B-B14F-4D97-AF65-F5344CB8AC3E}">
        <p14:creationId xmlns:p14="http://schemas.microsoft.com/office/powerpoint/2010/main" val="2790245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2</a:t>
            </a:fld>
            <a:endParaRPr lang="en-US" dirty="0"/>
          </a:p>
        </p:txBody>
      </p:sp>
    </p:spTree>
    <p:extLst>
      <p:ext uri="{BB962C8B-B14F-4D97-AF65-F5344CB8AC3E}">
        <p14:creationId xmlns:p14="http://schemas.microsoft.com/office/powerpoint/2010/main" val="1086832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3</a:t>
            </a:fld>
            <a:endParaRPr lang="en-US" dirty="0"/>
          </a:p>
        </p:txBody>
      </p:sp>
    </p:spTree>
    <p:extLst>
      <p:ext uri="{BB962C8B-B14F-4D97-AF65-F5344CB8AC3E}">
        <p14:creationId xmlns:p14="http://schemas.microsoft.com/office/powerpoint/2010/main" val="51124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4</a:t>
            </a:fld>
            <a:endParaRPr lang="en-US" dirty="0"/>
          </a:p>
        </p:txBody>
      </p:sp>
    </p:spTree>
    <p:extLst>
      <p:ext uri="{BB962C8B-B14F-4D97-AF65-F5344CB8AC3E}">
        <p14:creationId xmlns:p14="http://schemas.microsoft.com/office/powerpoint/2010/main" val="38125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63</a:t>
            </a:fld>
            <a:endParaRPr lang="en-US" dirty="0"/>
          </a:p>
        </p:txBody>
      </p:sp>
    </p:spTree>
    <p:extLst>
      <p:ext uri="{BB962C8B-B14F-4D97-AF65-F5344CB8AC3E}">
        <p14:creationId xmlns:p14="http://schemas.microsoft.com/office/powerpoint/2010/main" val="3697238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590800"/>
            <a:ext cx="7772400"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600200"/>
            <a:ext cx="1524000" cy="5029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1600200"/>
            <a:ext cx="6019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lvl1pPr>
              <a:defRPr sz="3600">
                <a:latin typeface="+mj-lt"/>
              </a:defRPr>
            </a:lvl1pPr>
          </a:lstStyle>
          <a:p>
            <a:r>
              <a:rPr lang="en-US" smtClean="0"/>
              <a:t>Click to edit Master title style</a:t>
            </a:r>
            <a:endParaRPr lang="en-US" dirty="0"/>
          </a:p>
        </p:txBody>
      </p:sp>
      <p:sp>
        <p:nvSpPr>
          <p:cNvPr id="3" name="Table Placeholder 2"/>
          <p:cNvSpPr>
            <a:spLocks noGrp="1"/>
          </p:cNvSpPr>
          <p:nvPr>
            <p:ph type="tbl" idx="1"/>
          </p:nvPr>
        </p:nvSpPr>
        <p:spPr>
          <a:xfrm>
            <a:off x="685800" y="2819400"/>
            <a:ext cx="7772400" cy="3810000"/>
          </a:xfrm>
        </p:spPr>
        <p:txBody>
          <a:bodyPr/>
          <a:lstStyle>
            <a:lvl1pPr>
              <a:buFont typeface="Century Schoolbook" pitchFamily="18" charset="0"/>
              <a:buChar char="►"/>
              <a:defRPr sz="3200">
                <a:latin typeface="Century Schoolbook" pitchFamily="18" charset="0"/>
              </a:defRPr>
            </a:lvl1pPr>
            <a:lvl2pPr>
              <a:buFont typeface="Arial" pitchFamily="34" charset="0"/>
              <a:buChar char="■"/>
              <a:defRPr sz="2800"/>
            </a:lvl2pPr>
            <a:lvl3pPr>
              <a:buFont typeface="Arial" pitchFamily="34" charset="0"/>
              <a:buChar char="●"/>
              <a:defRPr/>
            </a:lvl3pPr>
            <a:lvl4pPr>
              <a:defRPr/>
            </a:lvl4pPr>
          </a:lstStyle>
          <a:p>
            <a:r>
              <a:rPr lang="en-US" dirty="0" smtClean="0"/>
              <a:t>Click icon to add table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7082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3348037"/>
            <a:ext cx="4040188"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7082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348037"/>
            <a:ext cx="4041775"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4679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746792"/>
            <a:ext cx="5111750" cy="4832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908842"/>
            <a:ext cx="3008313" cy="36443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788025"/>
            <a:ext cx="5486400" cy="460375"/>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600200"/>
            <a:ext cx="5486400" cy="413103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6248400"/>
            <a:ext cx="5486400" cy="4572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15240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6" name="Rectangle 12"/>
          <p:cNvSpPr>
            <a:spLocks noGrp="1" noChangeArrowheads="1"/>
          </p:cNvSpPr>
          <p:nvPr>
            <p:ph type="body" idx="1"/>
          </p:nvPr>
        </p:nvSpPr>
        <p:spPr bwMode="auto">
          <a:xfrm>
            <a:off x="685800" y="2514600"/>
            <a:ext cx="77724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smtClean="0"/>
          </a:p>
          <a:p>
            <a:pPr lvl="1"/>
            <a:endParaRPr lang="en-US" dirty="0" smtClean="0"/>
          </a:p>
          <a:p>
            <a:pPr lvl="2"/>
            <a:endParaRPr lang="en-US" dirty="0" smtClean="0"/>
          </a:p>
          <a:p>
            <a:pPr lvl="3"/>
            <a:endParaRPr lang="en-US" dirty="0"/>
          </a:p>
        </p:txBody>
      </p:sp>
      <p:sp>
        <p:nvSpPr>
          <p:cNvPr id="5" name="Rectangle 4"/>
          <p:cNvSpPr/>
          <p:nvPr userDrawn="1"/>
        </p:nvSpPr>
        <p:spPr>
          <a:xfrm>
            <a:off x="228600" y="304800"/>
            <a:ext cx="55626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7" name="Picture 13" descr="C:\Users\Ray Trygstad\Documents\Projects\ITM 588\IITlogoWhite.png"/>
          <p:cNvPicPr>
            <a:picLocks noChangeAspect="1" noChangeArrowheads="1"/>
          </p:cNvPicPr>
          <p:nvPr userDrawn="1"/>
        </p:nvPicPr>
        <p:blipFill>
          <a:blip r:embed="rId16" cstate="print"/>
          <a:srcRect/>
          <a:stretch>
            <a:fillRect/>
          </a:stretch>
        </p:blipFill>
        <p:spPr bwMode="auto">
          <a:xfrm>
            <a:off x="304800" y="228600"/>
            <a:ext cx="6172200" cy="63224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build="p" bldLvl="3"/>
    </p:bldLst>
  </p:timing>
  <p:hf sldNum="0" hdr="0" dt="0"/>
  <p:txStyles>
    <p:titleStyle>
      <a:lvl1pPr algn="l" rtl="0" eaLnBrk="1" fontAlgn="base" hangingPunct="1">
        <a:spcBef>
          <a:spcPct val="0"/>
        </a:spcBef>
        <a:spcAft>
          <a:spcPct val="0"/>
        </a:spcAft>
        <a:defRPr sz="3600">
          <a:solidFill>
            <a:srgbClr val="5F5F5F"/>
          </a:solidFill>
          <a:latin typeface="+mj-lt"/>
          <a:ea typeface="+mj-ea"/>
          <a:cs typeface="+mj-cs"/>
        </a:defRPr>
      </a:lvl1pPr>
      <a:lvl2pPr algn="l" rtl="0" eaLnBrk="1" fontAlgn="base" hangingPunct="1">
        <a:spcBef>
          <a:spcPct val="0"/>
        </a:spcBef>
        <a:spcAft>
          <a:spcPct val="0"/>
        </a:spcAft>
        <a:defRPr sz="3200">
          <a:solidFill>
            <a:srgbClr val="5F5F5F"/>
          </a:solidFill>
          <a:latin typeface="Futura Md BT" pitchFamily="34" charset="0"/>
        </a:defRPr>
      </a:lvl2pPr>
      <a:lvl3pPr algn="l" rtl="0" eaLnBrk="1" fontAlgn="base" hangingPunct="1">
        <a:spcBef>
          <a:spcPct val="0"/>
        </a:spcBef>
        <a:spcAft>
          <a:spcPct val="0"/>
        </a:spcAft>
        <a:defRPr sz="3200">
          <a:solidFill>
            <a:srgbClr val="5F5F5F"/>
          </a:solidFill>
          <a:latin typeface="Futura Md BT" pitchFamily="34" charset="0"/>
        </a:defRPr>
      </a:lvl3pPr>
      <a:lvl4pPr algn="l" rtl="0" eaLnBrk="1" fontAlgn="base" hangingPunct="1">
        <a:spcBef>
          <a:spcPct val="0"/>
        </a:spcBef>
        <a:spcAft>
          <a:spcPct val="0"/>
        </a:spcAft>
        <a:defRPr sz="3200">
          <a:solidFill>
            <a:srgbClr val="5F5F5F"/>
          </a:solidFill>
          <a:latin typeface="Futura Md BT" pitchFamily="34" charset="0"/>
        </a:defRPr>
      </a:lvl4pPr>
      <a:lvl5pPr algn="l" rtl="0" eaLnBrk="1" fontAlgn="base" hangingPunct="1">
        <a:spcBef>
          <a:spcPct val="0"/>
        </a:spcBef>
        <a:spcAft>
          <a:spcPct val="0"/>
        </a:spcAft>
        <a:defRPr sz="3200">
          <a:solidFill>
            <a:srgbClr val="5F5F5F"/>
          </a:solidFill>
          <a:latin typeface="Futura Md BT" pitchFamily="34" charset="0"/>
        </a:defRPr>
      </a:lvl5pPr>
      <a:lvl6pPr marL="457200" algn="l" rtl="0" eaLnBrk="1" fontAlgn="base" hangingPunct="1">
        <a:spcBef>
          <a:spcPct val="0"/>
        </a:spcBef>
        <a:spcAft>
          <a:spcPct val="0"/>
        </a:spcAft>
        <a:defRPr sz="3200">
          <a:solidFill>
            <a:srgbClr val="5F5F5F"/>
          </a:solidFill>
          <a:latin typeface="Futura Md BT" pitchFamily="34" charset="0"/>
        </a:defRPr>
      </a:lvl6pPr>
      <a:lvl7pPr marL="914400" algn="l" rtl="0" eaLnBrk="1" fontAlgn="base" hangingPunct="1">
        <a:spcBef>
          <a:spcPct val="0"/>
        </a:spcBef>
        <a:spcAft>
          <a:spcPct val="0"/>
        </a:spcAft>
        <a:defRPr sz="3200">
          <a:solidFill>
            <a:srgbClr val="5F5F5F"/>
          </a:solidFill>
          <a:latin typeface="Futura Md BT" pitchFamily="34" charset="0"/>
        </a:defRPr>
      </a:lvl7pPr>
      <a:lvl8pPr marL="1371600" algn="l" rtl="0" eaLnBrk="1" fontAlgn="base" hangingPunct="1">
        <a:spcBef>
          <a:spcPct val="0"/>
        </a:spcBef>
        <a:spcAft>
          <a:spcPct val="0"/>
        </a:spcAft>
        <a:defRPr sz="3200">
          <a:solidFill>
            <a:srgbClr val="5F5F5F"/>
          </a:solidFill>
          <a:latin typeface="Futura Md BT" pitchFamily="34" charset="0"/>
        </a:defRPr>
      </a:lvl8pPr>
      <a:lvl9pPr marL="1828800" algn="l" rtl="0" eaLnBrk="1" fontAlgn="base" hangingPunct="1">
        <a:spcBef>
          <a:spcPct val="0"/>
        </a:spcBef>
        <a:spcAft>
          <a:spcPct val="0"/>
        </a:spcAft>
        <a:defRPr sz="3200">
          <a:solidFill>
            <a:srgbClr val="5F5F5F"/>
          </a:solidFill>
          <a:latin typeface="Futura Md BT" pitchFamily="34" charset="0"/>
        </a:defRPr>
      </a:lvl9pPr>
    </p:titleStyle>
    <p:bodyStyle>
      <a:lvl1pPr marL="460375" indent="-460375"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96925" indent="-339725" algn="l" rtl="0" eaLnBrk="1" fontAlgn="base" hangingPunct="1">
        <a:spcBef>
          <a:spcPct val="20000"/>
        </a:spcBef>
        <a:spcAft>
          <a:spcPct val="0"/>
        </a:spcAft>
        <a:buFont typeface="Arial" pitchFamily="34" charset="0"/>
        <a:buChar char="■"/>
        <a:defRPr sz="2800">
          <a:solidFill>
            <a:schemeClr val="tx1"/>
          </a:solidFill>
          <a:latin typeface="+mn-lt"/>
        </a:defRPr>
      </a:lvl2pPr>
      <a:lvl3pPr marL="1200150" indent="-285750" algn="l" rtl="0" eaLnBrk="1" fontAlgn="base" hangingPunct="1">
        <a:spcBef>
          <a:spcPct val="20000"/>
        </a:spcBef>
        <a:spcAft>
          <a:spcPct val="0"/>
        </a:spcAft>
        <a:buFont typeface="Arial" pitchFamily="34" charset="0"/>
        <a:buChar char="●"/>
        <a:defRPr sz="2400">
          <a:solidFill>
            <a:schemeClr val="tx1"/>
          </a:solidFill>
          <a:latin typeface="+mn-lt"/>
        </a:defRPr>
      </a:lvl3pPr>
      <a:lvl4pPr marL="1660525" indent="-288925"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youtube.com/watch?v=gY1RNbOVRrU"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youtube.com/watch?v=CxapGqlh3F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youtube.com/watch?v=SBlKdEFAnlM" TargetMode="External"/><Relationship Id="rId2" Type="http://schemas.openxmlformats.org/officeDocument/2006/relationships/hyperlink" Target="https://www.youtube.com/watch?v=__IlYNMdV9E"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142999"/>
          </a:xfrm>
        </p:spPr>
        <p:txBody>
          <a:bodyPr/>
          <a:lstStyle/>
          <a:p>
            <a:pPr algn="ctr"/>
            <a:r>
              <a:rPr lang="en-US" b="1" dirty="0" smtClean="0"/>
              <a:t>ITMD 536 Software Testing &amp; Maintenance</a:t>
            </a:r>
            <a:endParaRPr lang="en-US" b="1" dirty="0"/>
          </a:p>
        </p:txBody>
      </p:sp>
      <p:sp>
        <p:nvSpPr>
          <p:cNvPr id="3" name="Subtitle 2"/>
          <p:cNvSpPr>
            <a:spLocks noGrp="1"/>
          </p:cNvSpPr>
          <p:nvPr>
            <p:ph type="subTitle" idx="1"/>
          </p:nvPr>
        </p:nvSpPr>
        <p:spPr>
          <a:xfrm>
            <a:off x="228600" y="2819400"/>
            <a:ext cx="8686800" cy="3733800"/>
          </a:xfrm>
        </p:spPr>
        <p:txBody>
          <a:bodyPr/>
          <a:lstStyle/>
          <a:p>
            <a:r>
              <a:rPr lang="en-US" sz="4500" b="1" dirty="0" smtClean="0"/>
              <a:t>Chapter 11 and 12</a:t>
            </a:r>
            <a:br>
              <a:rPr lang="en-US" sz="4500" b="1" dirty="0" smtClean="0"/>
            </a:br>
            <a:r>
              <a:rPr lang="en-US" sz="4500" b="1" dirty="0" smtClean="0"/>
              <a:t>Resourcing &amp;</a:t>
            </a:r>
          </a:p>
          <a:p>
            <a:r>
              <a:rPr lang="en-US" sz="4500" b="1" dirty="0" smtClean="0"/>
              <a:t>Measurement Data Utilization</a:t>
            </a:r>
            <a:endParaRPr lang="en-US" sz="4500" b="1" dirty="0"/>
          </a:p>
        </p:txBody>
      </p:sp>
    </p:spTree>
    <p:extLst>
      <p:ext uri="{BB962C8B-B14F-4D97-AF65-F5344CB8AC3E}">
        <p14:creationId xmlns:p14="http://schemas.microsoft.com/office/powerpoint/2010/main" val="39616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3810000"/>
          </a:xfrm>
        </p:spPr>
        <p:txBody>
          <a:bodyPr/>
          <a:lstStyle/>
          <a:p>
            <a:r>
              <a:rPr lang="en-US" b="1" dirty="0"/>
              <a:t>SLIM-Estimate</a:t>
            </a:r>
            <a:r>
              <a:rPr lang="en-US" b="1" baseline="30000" dirty="0"/>
              <a:t>®</a:t>
            </a:r>
            <a:r>
              <a:rPr lang="en-US" dirty="0"/>
              <a:t> helps you estimate the cost, time, and effort required to satisfy a given set of system requirements and determine the best strategy for designing and implementing your software or systems project. </a:t>
            </a:r>
          </a:p>
        </p:txBody>
      </p:sp>
    </p:spTree>
    <p:extLst>
      <p:ext uri="{BB962C8B-B14F-4D97-AF65-F5344CB8AC3E}">
        <p14:creationId xmlns:p14="http://schemas.microsoft.com/office/powerpoint/2010/main" val="3254308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3810000"/>
          </a:xfrm>
        </p:spPr>
        <p:txBody>
          <a:bodyPr/>
          <a:lstStyle/>
          <a:p>
            <a:r>
              <a:rPr lang="en-US" dirty="0"/>
              <a:t>In addition to software cost estimation, this powerful systems and software project estimation tool provides a </a:t>
            </a:r>
            <a:r>
              <a:rPr lang="en-US" b="1" dirty="0"/>
              <a:t>high level of configurability</a:t>
            </a:r>
            <a:r>
              <a:rPr lang="en-US" dirty="0"/>
              <a:t> to accommodate the different design processes being used by developers today: such </a:t>
            </a:r>
            <a:r>
              <a:rPr lang="en-US" dirty="0" smtClean="0"/>
              <a:t>as</a:t>
            </a:r>
            <a:endParaRPr lang="en-US" dirty="0"/>
          </a:p>
        </p:txBody>
      </p:sp>
    </p:spTree>
    <p:extLst>
      <p:ext uri="{BB962C8B-B14F-4D97-AF65-F5344CB8AC3E}">
        <p14:creationId xmlns:p14="http://schemas.microsoft.com/office/powerpoint/2010/main" val="3572093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457200" y="2667000"/>
            <a:ext cx="8382000" cy="4038600"/>
          </a:xfrm>
        </p:spPr>
        <p:txBody>
          <a:bodyPr/>
          <a:lstStyle/>
          <a:p>
            <a:r>
              <a:rPr lang="en-US" dirty="0"/>
              <a:t>Agile development, business intelligence, package implementation, hardware, call center development, infrastructure, model-based development, engineering and architecture design, service-oriented architecture, SAP, Oracle, and more.</a:t>
            </a:r>
          </a:p>
          <a:p>
            <a:endParaRPr lang="en-US" dirty="0"/>
          </a:p>
        </p:txBody>
      </p:sp>
    </p:spTree>
    <p:extLst>
      <p:ext uri="{BB962C8B-B14F-4D97-AF65-F5344CB8AC3E}">
        <p14:creationId xmlns:p14="http://schemas.microsoft.com/office/powerpoint/2010/main" val="2234654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8001000" cy="3962400"/>
          </a:xfrm>
        </p:spPr>
        <p:txBody>
          <a:bodyPr/>
          <a:lstStyle/>
          <a:p>
            <a:r>
              <a:rPr lang="en-US" dirty="0"/>
              <a:t>PRICE® Cost Models™—based on historic project data verified and validated by extensive PRICE® Research™ analysis and refinement—enable estimators to generate cost proposals using reliable top down estimating based on correlations to the scope and complexity of new projects. </a:t>
            </a:r>
          </a:p>
        </p:txBody>
      </p:sp>
    </p:spTree>
    <p:extLst>
      <p:ext uri="{BB962C8B-B14F-4D97-AF65-F5344CB8AC3E}">
        <p14:creationId xmlns:p14="http://schemas.microsoft.com/office/powerpoint/2010/main" val="4182756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3810000"/>
          </a:xfrm>
        </p:spPr>
        <p:txBody>
          <a:bodyPr/>
          <a:lstStyle/>
          <a:p>
            <a:r>
              <a:rPr lang="en-US" dirty="0" smtClean="0"/>
              <a:t>This model helps </a:t>
            </a:r>
            <a:r>
              <a:rPr lang="en-US" dirty="0"/>
              <a:t>generate estimates for cost proposals in hours instead of weeks or months. </a:t>
            </a:r>
            <a:r>
              <a:rPr lang="en-US" dirty="0" smtClean="0"/>
              <a:t>It saves </a:t>
            </a:r>
            <a:r>
              <a:rPr lang="en-US" dirty="0"/>
              <a:t>time and money in resource </a:t>
            </a:r>
            <a:r>
              <a:rPr lang="en-US" dirty="0" smtClean="0"/>
              <a:t>planning </a:t>
            </a:r>
            <a:r>
              <a:rPr lang="en-US" dirty="0"/>
              <a:t>management, and provide a sound basis for program maintenance activities. </a:t>
            </a:r>
          </a:p>
        </p:txBody>
      </p:sp>
    </p:spTree>
    <p:extLst>
      <p:ext uri="{BB962C8B-B14F-4D97-AF65-F5344CB8AC3E}">
        <p14:creationId xmlns:p14="http://schemas.microsoft.com/office/powerpoint/2010/main" val="876462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3810000"/>
          </a:xfrm>
        </p:spPr>
        <p:txBody>
          <a:bodyPr/>
          <a:lstStyle/>
          <a:p>
            <a:r>
              <a:rPr lang="en-US" dirty="0"/>
              <a:t>This also project future costs of currently immature technologies, based on engineering complexity, engineering skills, and scope of design efforts. </a:t>
            </a:r>
          </a:p>
          <a:p>
            <a:endParaRPr lang="en-US" dirty="0"/>
          </a:p>
        </p:txBody>
      </p:sp>
    </p:spTree>
    <p:extLst>
      <p:ext uri="{BB962C8B-B14F-4D97-AF65-F5344CB8AC3E}">
        <p14:creationId xmlns:p14="http://schemas.microsoft.com/office/powerpoint/2010/main" val="552135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228600" y="2667000"/>
            <a:ext cx="8534400" cy="4114800"/>
          </a:xfrm>
        </p:spPr>
        <p:txBody>
          <a:bodyPr/>
          <a:lstStyle/>
          <a:p>
            <a:r>
              <a:rPr lang="en-US" b="1" dirty="0" smtClean="0"/>
              <a:t>Poor Person’s Guide to Estimating Development and Maintenance Costs</a:t>
            </a:r>
            <a:r>
              <a:rPr lang="en-US" dirty="0" smtClean="0"/>
              <a:t>: (13)                                             </a:t>
            </a:r>
            <a:endParaRPr lang="en-US" dirty="0" smtClean="0"/>
          </a:p>
          <a:p>
            <a:r>
              <a:rPr lang="en-US" b="1" dirty="0" smtClean="0"/>
              <a:t>1. Define the work elements:</a:t>
            </a:r>
          </a:p>
          <a:p>
            <a:pPr lvl="1"/>
            <a:r>
              <a:rPr lang="en-US" dirty="0" smtClean="0"/>
              <a:t>(Development)(D): Main focus is on development, but management and support tasks can take a significant part of the effort</a:t>
            </a:r>
            <a:endParaRPr lang="en-US" dirty="0"/>
          </a:p>
        </p:txBody>
      </p:sp>
    </p:spTree>
    <p:extLst>
      <p:ext uri="{BB962C8B-B14F-4D97-AF65-F5344CB8AC3E}">
        <p14:creationId xmlns:p14="http://schemas.microsoft.com/office/powerpoint/2010/main" val="106791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3962400"/>
          </a:xfrm>
        </p:spPr>
        <p:txBody>
          <a:bodyPr/>
          <a:lstStyle/>
          <a:p>
            <a:pPr lvl="1"/>
            <a:r>
              <a:rPr lang="en-US" dirty="0" smtClean="0"/>
              <a:t>(Maintenance) (M): Focus is on both maintenance and sustaining engineering with both taking about equal parts of the effort to perform for the “to be fielded” and “fielded” releases. New releases are distributed about 70/30. (maintenance sustaining)</a:t>
            </a:r>
            <a:endParaRPr lang="en-US" dirty="0"/>
          </a:p>
        </p:txBody>
      </p:sp>
    </p:spTree>
    <p:extLst>
      <p:ext uri="{BB962C8B-B14F-4D97-AF65-F5344CB8AC3E}">
        <p14:creationId xmlns:p14="http://schemas.microsoft.com/office/powerpoint/2010/main" val="3644834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3810000"/>
          </a:xfrm>
        </p:spPr>
        <p:txBody>
          <a:bodyPr/>
          <a:lstStyle/>
          <a:p>
            <a:r>
              <a:rPr lang="en-US" b="1" dirty="0" smtClean="0"/>
              <a:t>2. Determine the software size:</a:t>
            </a:r>
          </a:p>
          <a:p>
            <a:pPr lvl="1"/>
            <a:r>
              <a:rPr lang="en-US" dirty="0" smtClean="0"/>
              <a:t>(D): Size software product from specification in either source lines of code (SLOC) or function points; address platform updates and legacy and commercial off-the self (COTS) as part of the process.</a:t>
            </a:r>
            <a:endParaRPr lang="en-US" dirty="0"/>
          </a:p>
        </p:txBody>
      </p:sp>
    </p:spTree>
    <p:extLst>
      <p:ext uri="{BB962C8B-B14F-4D97-AF65-F5344CB8AC3E}">
        <p14:creationId xmlns:p14="http://schemas.microsoft.com/office/powerpoint/2010/main" val="25253783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3810000"/>
          </a:xfrm>
        </p:spPr>
        <p:txBody>
          <a:bodyPr/>
          <a:lstStyle/>
          <a:p>
            <a:pPr lvl="1"/>
            <a:r>
              <a:rPr lang="en-US" dirty="0" smtClean="0"/>
              <a:t>(M): Determine the number of software change requests (SCRs) that need to be processed by looking at logs and backlog; address platform updates and legacy and COTS as well</a:t>
            </a:r>
            <a:endParaRPr lang="en-US" dirty="0"/>
          </a:p>
        </p:txBody>
      </p:sp>
    </p:spTree>
    <p:extLst>
      <p:ext uri="{BB962C8B-B14F-4D97-AF65-F5344CB8AC3E}">
        <p14:creationId xmlns:p14="http://schemas.microsoft.com/office/powerpoint/2010/main" val="3609459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685800" y="2057400"/>
            <a:ext cx="7924800" cy="4495800"/>
          </a:xfrm>
        </p:spPr>
        <p:txBody>
          <a:bodyPr/>
          <a:lstStyle/>
          <a:p>
            <a:r>
              <a:rPr lang="en-US" dirty="0" smtClean="0"/>
              <a:t>What are the best practices for estimating and budgeting?</a:t>
            </a:r>
          </a:p>
          <a:p>
            <a:r>
              <a:rPr lang="en-US" dirty="0" smtClean="0"/>
              <a:t>What are necessary skills, knowledge and abilities?</a:t>
            </a:r>
          </a:p>
          <a:p>
            <a:r>
              <a:rPr lang="en-US" dirty="0" smtClean="0"/>
              <a:t>What is facility optimization and utilization?</a:t>
            </a:r>
          </a:p>
          <a:p>
            <a:r>
              <a:rPr lang="en-US" dirty="0" smtClean="0"/>
              <a:t>How can you do focusing on workload load balancing?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8229600" cy="3810000"/>
          </a:xfrm>
        </p:spPr>
        <p:txBody>
          <a:bodyPr/>
          <a:lstStyle/>
          <a:p>
            <a:r>
              <a:rPr lang="en-US" b="1" dirty="0" smtClean="0"/>
              <a:t>3. Assess the program difficulty:</a:t>
            </a:r>
          </a:p>
          <a:p>
            <a:pPr lvl="1"/>
            <a:r>
              <a:rPr lang="en-US" dirty="0" smtClean="0"/>
              <a:t>(D): Specify one of three levels of product difficulty to be used to make adjustments (easy, moderate, and hard)</a:t>
            </a:r>
          </a:p>
          <a:p>
            <a:pPr lvl="1"/>
            <a:r>
              <a:rPr lang="en-US" dirty="0" smtClean="0"/>
              <a:t>(M): Specify one of the three levels of product difficulty to be used to make adjustments (easy, moderate, and hard)</a:t>
            </a:r>
            <a:endParaRPr lang="en-US" dirty="0"/>
          </a:p>
        </p:txBody>
      </p:sp>
    </p:spTree>
    <p:extLst>
      <p:ext uri="{BB962C8B-B14F-4D97-AF65-F5344CB8AC3E}">
        <p14:creationId xmlns:p14="http://schemas.microsoft.com/office/powerpoint/2010/main" val="1451742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19200"/>
            <a:ext cx="7239000" cy="1447800"/>
          </a:xfrm>
        </p:spPr>
        <p:txBody>
          <a:bodyPr/>
          <a:lstStyle/>
          <a:p>
            <a:r>
              <a:rPr lang="en-US" dirty="0"/>
              <a:t>11 Proper Resourcing (Staff and Equipment) </a:t>
            </a:r>
          </a:p>
        </p:txBody>
      </p:sp>
      <p:sp>
        <p:nvSpPr>
          <p:cNvPr id="3" name="Content Placeholder 2"/>
          <p:cNvSpPr>
            <a:spLocks noGrp="1"/>
          </p:cNvSpPr>
          <p:nvPr>
            <p:ph idx="1"/>
          </p:nvPr>
        </p:nvSpPr>
        <p:spPr>
          <a:xfrm>
            <a:off x="152400" y="2667000"/>
            <a:ext cx="8839200" cy="4038600"/>
          </a:xfrm>
        </p:spPr>
        <p:txBody>
          <a:bodyPr/>
          <a:lstStyle/>
          <a:p>
            <a:r>
              <a:rPr lang="en-US" b="1" dirty="0" smtClean="0"/>
              <a:t>4. Adjust for personnel capabilities</a:t>
            </a:r>
          </a:p>
          <a:p>
            <a:pPr lvl="1"/>
            <a:r>
              <a:rPr lang="en-US" dirty="0" smtClean="0"/>
              <a:t>(D): Again, specify one of three levels of staff skills and experience to be used to make adjustments (low, nominal, and high mix)</a:t>
            </a:r>
          </a:p>
          <a:p>
            <a:pPr lvl="1"/>
            <a:r>
              <a:rPr lang="en-US" dirty="0" smtClean="0"/>
              <a:t>(M): Again, specify one of three levels of staff skills and experience to be used to make adjustments (low, nominal, and high mix)</a:t>
            </a:r>
            <a:endParaRPr lang="en-US" dirty="0"/>
          </a:p>
        </p:txBody>
      </p:sp>
    </p:spTree>
    <p:extLst>
      <p:ext uri="{BB962C8B-B14F-4D97-AF65-F5344CB8AC3E}">
        <p14:creationId xmlns:p14="http://schemas.microsoft.com/office/powerpoint/2010/main" val="4178161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1371600"/>
          </a:xfrm>
        </p:spPr>
        <p:txBody>
          <a:bodyPr/>
          <a:lstStyle/>
          <a:p>
            <a:r>
              <a:rPr lang="en-US" dirty="0"/>
              <a:t>11 Proper Resourcing (Staff and Equipment) </a:t>
            </a:r>
          </a:p>
        </p:txBody>
      </p:sp>
      <p:sp>
        <p:nvSpPr>
          <p:cNvPr id="3" name="Content Placeholder 2"/>
          <p:cNvSpPr>
            <a:spLocks noGrp="1"/>
          </p:cNvSpPr>
          <p:nvPr>
            <p:ph idx="1"/>
          </p:nvPr>
        </p:nvSpPr>
        <p:spPr>
          <a:xfrm>
            <a:off x="533400" y="2514600"/>
            <a:ext cx="8153400" cy="4191000"/>
          </a:xfrm>
        </p:spPr>
        <p:txBody>
          <a:bodyPr/>
          <a:lstStyle/>
          <a:p>
            <a:r>
              <a:rPr lang="en-US" b="1" dirty="0" smtClean="0"/>
              <a:t>5. Make other adjustments:</a:t>
            </a:r>
          </a:p>
          <a:p>
            <a:pPr lvl="1"/>
            <a:r>
              <a:rPr lang="en-US" dirty="0" smtClean="0"/>
              <a:t>(D): Adjust other factors that cause the cost to vary more than the norm; process maturity is the example explained in the Guide</a:t>
            </a:r>
          </a:p>
          <a:p>
            <a:pPr lvl="1"/>
            <a:r>
              <a:rPr lang="en-US" dirty="0" smtClean="0"/>
              <a:t>(M): Adjust other factors that cause variation in cost; availability of facilities and tools has a great influence on maintenance costs as does testing </a:t>
            </a:r>
            <a:endParaRPr lang="en-US" dirty="0"/>
          </a:p>
        </p:txBody>
      </p:sp>
    </p:spTree>
    <p:extLst>
      <p:ext uri="{BB962C8B-B14F-4D97-AF65-F5344CB8AC3E}">
        <p14:creationId xmlns:p14="http://schemas.microsoft.com/office/powerpoint/2010/main" val="1640814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066800"/>
          </a:xfrm>
        </p:spPr>
        <p:txBody>
          <a:bodyPr/>
          <a:lstStyle/>
          <a:p>
            <a:r>
              <a:rPr lang="en-US" dirty="0"/>
              <a:t>11 Proper Resourcing (Staff and Equipment) </a:t>
            </a:r>
          </a:p>
        </p:txBody>
      </p:sp>
      <p:sp>
        <p:nvSpPr>
          <p:cNvPr id="3" name="Content Placeholder 2"/>
          <p:cNvSpPr>
            <a:spLocks noGrp="1"/>
          </p:cNvSpPr>
          <p:nvPr>
            <p:ph idx="1"/>
          </p:nvPr>
        </p:nvSpPr>
        <p:spPr>
          <a:xfrm>
            <a:off x="381000" y="2438400"/>
            <a:ext cx="8458200" cy="4267200"/>
          </a:xfrm>
        </p:spPr>
        <p:txBody>
          <a:bodyPr/>
          <a:lstStyle/>
          <a:p>
            <a:r>
              <a:rPr lang="en-US" b="1" dirty="0" smtClean="0"/>
              <a:t>6. Estimate effort: </a:t>
            </a:r>
          </a:p>
          <a:p>
            <a:pPr lvl="1"/>
            <a:r>
              <a:rPr lang="en-US" dirty="0" smtClean="0"/>
              <a:t>(D): Estimate effort by multiplying a base productivity number (included in the Guide) times the size, taking adjustments into account during the </a:t>
            </a:r>
            <a:r>
              <a:rPr lang="en-US" dirty="0" smtClean="0"/>
              <a:t>calculation</a:t>
            </a:r>
          </a:p>
          <a:p>
            <a:pPr lvl="1"/>
            <a:r>
              <a:rPr lang="en-US" dirty="0"/>
              <a:t>(M): Estimating the number of SCRs that can be processed for your fixed budget using productivity numbers available (number of hours/productivity rate)</a:t>
            </a:r>
          </a:p>
          <a:p>
            <a:pPr lvl="1"/>
            <a:endParaRPr lang="en-US" dirty="0"/>
          </a:p>
        </p:txBody>
      </p:sp>
    </p:spTree>
    <p:extLst>
      <p:ext uri="{BB962C8B-B14F-4D97-AF65-F5344CB8AC3E}">
        <p14:creationId xmlns:p14="http://schemas.microsoft.com/office/powerpoint/2010/main" val="6574699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914400"/>
          </a:xfrm>
        </p:spPr>
        <p:txBody>
          <a:bodyPr/>
          <a:lstStyle/>
          <a:p>
            <a:r>
              <a:rPr lang="en-US" dirty="0"/>
              <a:t>11 Proper Resourcing (Staff and Equipment) </a:t>
            </a:r>
          </a:p>
        </p:txBody>
      </p:sp>
      <p:sp>
        <p:nvSpPr>
          <p:cNvPr id="3" name="Content Placeholder 2"/>
          <p:cNvSpPr>
            <a:spLocks noGrp="1"/>
          </p:cNvSpPr>
          <p:nvPr>
            <p:ph idx="1"/>
          </p:nvPr>
        </p:nvSpPr>
        <p:spPr>
          <a:xfrm>
            <a:off x="152400" y="2057400"/>
            <a:ext cx="8839200" cy="4648200"/>
          </a:xfrm>
        </p:spPr>
        <p:txBody>
          <a:bodyPr/>
          <a:lstStyle/>
          <a:p>
            <a:r>
              <a:rPr lang="en-US" b="1" dirty="0" smtClean="0"/>
              <a:t>7. Adjust for risk: </a:t>
            </a:r>
          </a:p>
          <a:p>
            <a:pPr lvl="1"/>
            <a:r>
              <a:rPr lang="en-US" dirty="0" smtClean="0"/>
              <a:t>(D): Develop a range of costs for your estimate that take factors like requirements volatility and size growth into account</a:t>
            </a:r>
          </a:p>
          <a:p>
            <a:pPr lvl="1"/>
            <a:r>
              <a:rPr lang="en-US" dirty="0" smtClean="0"/>
              <a:t>(M): Develop a range of costs for your estimate based on factors that influence your ability to get additional SCRs processed</a:t>
            </a:r>
            <a:endParaRPr lang="en-US" dirty="0"/>
          </a:p>
        </p:txBody>
      </p:sp>
    </p:spTree>
    <p:extLst>
      <p:ext uri="{BB962C8B-B14F-4D97-AF65-F5344CB8AC3E}">
        <p14:creationId xmlns:p14="http://schemas.microsoft.com/office/powerpoint/2010/main" val="2148448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3810000"/>
          </a:xfrm>
        </p:spPr>
        <p:txBody>
          <a:bodyPr/>
          <a:lstStyle/>
          <a:p>
            <a:r>
              <a:rPr lang="en-US" b="1" dirty="0" smtClean="0"/>
              <a:t>8. Estimate duration:</a:t>
            </a:r>
          </a:p>
          <a:p>
            <a:pPr lvl="1"/>
            <a:r>
              <a:rPr lang="en-US" dirty="0" smtClean="0"/>
              <a:t>(D): Estimate duration using formula provided in the Guide</a:t>
            </a:r>
          </a:p>
          <a:p>
            <a:pPr lvl="1"/>
            <a:r>
              <a:rPr lang="en-US" dirty="0" smtClean="0"/>
              <a:t>(M): Schedule fixed and cannot vary because it is secured in cement</a:t>
            </a:r>
            <a:endParaRPr lang="en-US" dirty="0"/>
          </a:p>
        </p:txBody>
      </p:sp>
    </p:spTree>
    <p:extLst>
      <p:ext uri="{BB962C8B-B14F-4D97-AF65-F5344CB8AC3E}">
        <p14:creationId xmlns:p14="http://schemas.microsoft.com/office/powerpoint/2010/main" val="119386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1143000"/>
          </a:xfrm>
        </p:spPr>
        <p:txBody>
          <a:bodyPr/>
          <a:lstStyle/>
          <a:p>
            <a:r>
              <a:rPr lang="en-US" dirty="0"/>
              <a:t>11 Proper Resourcing (Staff and Equipment) </a:t>
            </a:r>
          </a:p>
        </p:txBody>
      </p:sp>
      <p:sp>
        <p:nvSpPr>
          <p:cNvPr id="3" name="Content Placeholder 2"/>
          <p:cNvSpPr>
            <a:spLocks noGrp="1"/>
          </p:cNvSpPr>
          <p:nvPr>
            <p:ph idx="1"/>
          </p:nvPr>
        </p:nvSpPr>
        <p:spPr>
          <a:xfrm>
            <a:off x="152400" y="2362200"/>
            <a:ext cx="8763000" cy="4495800"/>
          </a:xfrm>
        </p:spPr>
        <p:txBody>
          <a:bodyPr/>
          <a:lstStyle/>
          <a:p>
            <a:r>
              <a:rPr lang="en-US" b="1" dirty="0" smtClean="0"/>
              <a:t>9. Validate reasonableness:</a:t>
            </a:r>
          </a:p>
          <a:p>
            <a:pPr lvl="1"/>
            <a:r>
              <a:rPr lang="en-US" dirty="0" smtClean="0"/>
              <a:t>(D) Use cost and productivity benchmarks (some provided in Guide, using your own past performance recommended) to verify reasonableness of your cost and productivity </a:t>
            </a:r>
            <a:r>
              <a:rPr lang="en-US" dirty="0" smtClean="0"/>
              <a:t>numbers</a:t>
            </a:r>
          </a:p>
          <a:p>
            <a:pPr lvl="1"/>
            <a:r>
              <a:rPr lang="en-US" dirty="0"/>
              <a:t>(M): Use past performance as your primary benchmarks for verifying the reasonableness of your cost and productivity numbers; if external numbers are available, use them as well.</a:t>
            </a:r>
          </a:p>
          <a:p>
            <a:pPr lvl="1"/>
            <a:endParaRPr lang="en-US" dirty="0" smtClean="0"/>
          </a:p>
          <a:p>
            <a:pPr lvl="1"/>
            <a:endParaRPr lang="en-US" dirty="0"/>
          </a:p>
        </p:txBody>
      </p:sp>
    </p:spTree>
    <p:extLst>
      <p:ext uri="{BB962C8B-B14F-4D97-AF65-F5344CB8AC3E}">
        <p14:creationId xmlns:p14="http://schemas.microsoft.com/office/powerpoint/2010/main" val="552376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152400" y="2667000"/>
            <a:ext cx="8763000" cy="4038600"/>
          </a:xfrm>
        </p:spPr>
        <p:txBody>
          <a:bodyPr/>
          <a:lstStyle/>
          <a:p>
            <a:r>
              <a:rPr lang="en-US" b="1" dirty="0" smtClean="0"/>
              <a:t>10. Extrapolate the estimate: </a:t>
            </a:r>
          </a:p>
          <a:p>
            <a:pPr lvl="1"/>
            <a:r>
              <a:rPr lang="en-US" dirty="0" smtClean="0"/>
              <a:t>(D): Extrapolate the estimate to determine what it will take to accomplish other tasks that need to be done (support tasks like quality assurance [QA], system test, etc.) using percentages provided in the Guide for that purpose; these tasks can cause your estimate to double in certain cases</a:t>
            </a:r>
            <a:endParaRPr lang="en-US" dirty="0"/>
          </a:p>
        </p:txBody>
      </p:sp>
    </p:spTree>
    <p:extLst>
      <p:ext uri="{BB962C8B-B14F-4D97-AF65-F5344CB8AC3E}">
        <p14:creationId xmlns:p14="http://schemas.microsoft.com/office/powerpoint/2010/main" val="23875805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1524000"/>
          </a:xfrm>
        </p:spPr>
        <p:txBody>
          <a:bodyPr/>
          <a:lstStyle/>
          <a:p>
            <a:r>
              <a:rPr lang="en-US" dirty="0"/>
              <a:t>11 Proper Resourcing (Staff and Equipment) </a:t>
            </a:r>
          </a:p>
        </p:txBody>
      </p:sp>
      <p:sp>
        <p:nvSpPr>
          <p:cNvPr id="3" name="Content Placeholder 2"/>
          <p:cNvSpPr>
            <a:spLocks noGrp="1"/>
          </p:cNvSpPr>
          <p:nvPr>
            <p:ph idx="1"/>
          </p:nvPr>
        </p:nvSpPr>
        <p:spPr>
          <a:xfrm>
            <a:off x="685800" y="2667000"/>
            <a:ext cx="8077200" cy="4038600"/>
          </a:xfrm>
        </p:spPr>
        <p:txBody>
          <a:bodyPr/>
          <a:lstStyle/>
          <a:p>
            <a:pPr lvl="1"/>
            <a:r>
              <a:rPr lang="en-US" dirty="0" smtClean="0"/>
              <a:t>(M): Extrapolate the estimate to determine what it will take to accomplish other tasks that need to be done (independent testing, sustaining, engineering, etc.) using percentages developed for that purpose; at the least, double your estimate to account for sustaining engineering tasks for all releases that need to be supported</a:t>
            </a:r>
            <a:endParaRPr lang="en-US" dirty="0"/>
          </a:p>
        </p:txBody>
      </p:sp>
    </p:spTree>
    <p:extLst>
      <p:ext uri="{BB962C8B-B14F-4D97-AF65-F5344CB8AC3E}">
        <p14:creationId xmlns:p14="http://schemas.microsoft.com/office/powerpoint/2010/main" val="8811392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7848600" cy="1066800"/>
          </a:xfrm>
        </p:spPr>
        <p:txBody>
          <a:bodyPr/>
          <a:lstStyle/>
          <a:p>
            <a:r>
              <a:rPr lang="en-US" dirty="0"/>
              <a:t>11 Proper Resourcing (Staff and Equipment) </a:t>
            </a:r>
          </a:p>
        </p:txBody>
      </p:sp>
      <p:sp>
        <p:nvSpPr>
          <p:cNvPr id="3" name="Content Placeholder 2"/>
          <p:cNvSpPr>
            <a:spLocks noGrp="1"/>
          </p:cNvSpPr>
          <p:nvPr>
            <p:ph idx="1"/>
          </p:nvPr>
        </p:nvSpPr>
        <p:spPr>
          <a:xfrm>
            <a:off x="152400" y="2286000"/>
            <a:ext cx="8839200" cy="4495800"/>
          </a:xfrm>
        </p:spPr>
        <p:txBody>
          <a:bodyPr/>
          <a:lstStyle/>
          <a:p>
            <a:r>
              <a:rPr lang="en-US" b="1" dirty="0" smtClean="0"/>
              <a:t>11. Staff-load the schedule:</a:t>
            </a:r>
          </a:p>
          <a:p>
            <a:pPr lvl="1"/>
            <a:r>
              <a:rPr lang="en-US" sz="2700" dirty="0" smtClean="0"/>
              <a:t>(D): Estimate the size of your team (divide total hours/months) and allocate staff to schedule by task using a spreadsheet as your tool; adjust staff loading so that it evens out across the </a:t>
            </a:r>
            <a:r>
              <a:rPr lang="en-US" sz="2700" dirty="0" smtClean="0"/>
              <a:t>schedule</a:t>
            </a:r>
          </a:p>
          <a:p>
            <a:pPr lvl="1"/>
            <a:r>
              <a:rPr lang="en-US" sz="2700" dirty="0"/>
              <a:t>(M): Team size is for the most part fixed in maintenance; allocate staff to scheduled by task using a spreadsheet as your tool; adjust staff loading so that it evens out across the schedule</a:t>
            </a:r>
          </a:p>
          <a:p>
            <a:pPr lvl="1"/>
            <a:endParaRPr lang="en-US" dirty="0" smtClean="0"/>
          </a:p>
          <a:p>
            <a:pPr lvl="1"/>
            <a:endParaRPr lang="en-US" dirty="0"/>
          </a:p>
        </p:txBody>
      </p:sp>
    </p:spTree>
    <p:extLst>
      <p:ext uri="{BB962C8B-B14F-4D97-AF65-F5344CB8AC3E}">
        <p14:creationId xmlns:p14="http://schemas.microsoft.com/office/powerpoint/2010/main" val="2275244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11430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685800" y="2362200"/>
            <a:ext cx="7772400" cy="4343400"/>
          </a:xfrm>
        </p:spPr>
        <p:txBody>
          <a:bodyPr/>
          <a:lstStyle/>
          <a:p>
            <a:r>
              <a:rPr lang="en-US" dirty="0" smtClean="0"/>
              <a:t>What is data, when and why do you need?</a:t>
            </a:r>
          </a:p>
          <a:p>
            <a:r>
              <a:rPr lang="en-US" dirty="0" smtClean="0"/>
              <a:t>How can you use the quality insights using defect data?</a:t>
            </a:r>
          </a:p>
          <a:p>
            <a:r>
              <a:rPr lang="en-US" dirty="0" smtClean="0"/>
              <a:t>How can you use productivity insight using cost data?</a:t>
            </a:r>
          </a:p>
          <a:p>
            <a:r>
              <a:rPr lang="en-US" dirty="0" smtClean="0"/>
              <a:t>How can you use management insights using process feedback?</a:t>
            </a:r>
            <a:br>
              <a:rPr lang="en-US" dirty="0" smtClean="0"/>
            </a:b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5638063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3810000"/>
          </a:xfrm>
        </p:spPr>
        <p:txBody>
          <a:bodyPr/>
          <a:lstStyle/>
          <a:p>
            <a:r>
              <a:rPr lang="en-US" b="1" dirty="0" smtClean="0"/>
              <a:t>12. Reiterate until satisfied:</a:t>
            </a:r>
          </a:p>
          <a:p>
            <a:pPr lvl="1"/>
            <a:r>
              <a:rPr lang="en-US" dirty="0" smtClean="0"/>
              <a:t>(D): Compare results against expectations and reiterate by making adjustments to factors such as size and difficulty as you go through the process again until an acceptable cost/schedule solution can be reached</a:t>
            </a:r>
            <a:endParaRPr lang="en-US" dirty="0"/>
          </a:p>
        </p:txBody>
      </p:sp>
    </p:spTree>
    <p:extLst>
      <p:ext uri="{BB962C8B-B14F-4D97-AF65-F5344CB8AC3E}">
        <p14:creationId xmlns:p14="http://schemas.microsoft.com/office/powerpoint/2010/main" val="19117215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3810000"/>
          </a:xfrm>
        </p:spPr>
        <p:txBody>
          <a:bodyPr/>
          <a:lstStyle/>
          <a:p>
            <a:pPr lvl="1"/>
            <a:r>
              <a:rPr lang="en-US" dirty="0" smtClean="0"/>
              <a:t>(M): Compare results against expectations and reiterate by making adjustments to your staff allocations until an acceptable solution can be reached; use the load balancing model presented in this chapter to help </a:t>
            </a:r>
            <a:endParaRPr lang="en-US" dirty="0"/>
          </a:p>
        </p:txBody>
      </p:sp>
    </p:spTree>
    <p:extLst>
      <p:ext uri="{BB962C8B-B14F-4D97-AF65-F5344CB8AC3E}">
        <p14:creationId xmlns:p14="http://schemas.microsoft.com/office/powerpoint/2010/main" val="4022696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3810000"/>
          </a:xfrm>
        </p:spPr>
        <p:txBody>
          <a:bodyPr/>
          <a:lstStyle/>
          <a:p>
            <a:r>
              <a:rPr lang="en-US" b="1" dirty="0" smtClean="0"/>
              <a:t>13. Update periodically: </a:t>
            </a:r>
          </a:p>
          <a:p>
            <a:pPr lvl="1"/>
            <a:r>
              <a:rPr lang="en-US" dirty="0" smtClean="0"/>
              <a:t>(D): Keep estimates up to date by presenting cost and schedule-to-completes at major reviews</a:t>
            </a:r>
          </a:p>
          <a:p>
            <a:pPr lvl="1"/>
            <a:r>
              <a:rPr lang="en-US" dirty="0" smtClean="0"/>
              <a:t>(M): Keep estimates up to date by presenting cost-and schedule-to-completes at major reviews</a:t>
            </a:r>
            <a:endParaRPr lang="en-US" dirty="0"/>
          </a:p>
        </p:txBody>
      </p:sp>
    </p:spTree>
    <p:extLst>
      <p:ext uri="{BB962C8B-B14F-4D97-AF65-F5344CB8AC3E}">
        <p14:creationId xmlns:p14="http://schemas.microsoft.com/office/powerpoint/2010/main" val="26174745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a:t>11 Proper Resourcing (Staff and Equipment) </a:t>
            </a:r>
          </a:p>
        </p:txBody>
      </p:sp>
      <p:sp>
        <p:nvSpPr>
          <p:cNvPr id="3" name="Content Placeholder 2"/>
          <p:cNvSpPr>
            <a:spLocks noGrp="1"/>
          </p:cNvSpPr>
          <p:nvPr>
            <p:ph idx="1"/>
          </p:nvPr>
        </p:nvSpPr>
        <p:spPr>
          <a:xfrm>
            <a:off x="685800" y="2514600"/>
            <a:ext cx="7772400" cy="4191000"/>
          </a:xfrm>
        </p:spPr>
        <p:txBody>
          <a:bodyPr/>
          <a:lstStyle/>
          <a:p>
            <a:r>
              <a:rPr lang="en-US" b="1" dirty="0" smtClean="0"/>
              <a:t>11.2 Necessary Skills, Knowledge, and Abilities:</a:t>
            </a:r>
          </a:p>
          <a:p>
            <a:pPr lvl="1"/>
            <a:r>
              <a:rPr lang="en-US" dirty="0" smtClean="0"/>
              <a:t>For maintenance, proven tools and techniques can be used to determine “difficult” and “error-prone” modules.</a:t>
            </a:r>
            <a:endParaRPr lang="en-US" dirty="0"/>
          </a:p>
          <a:p>
            <a:pPr lvl="1"/>
            <a:r>
              <a:rPr lang="en-US" dirty="0" smtClean="0"/>
              <a:t>Other metrics should be considered approaches such as defect data error-prone modules like Pareto analysis. </a:t>
            </a:r>
          </a:p>
        </p:txBody>
      </p:sp>
    </p:spTree>
    <p:extLst>
      <p:ext uri="{BB962C8B-B14F-4D97-AF65-F5344CB8AC3E}">
        <p14:creationId xmlns:p14="http://schemas.microsoft.com/office/powerpoint/2010/main" val="16533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295400"/>
            <a:ext cx="8534400" cy="5381625"/>
          </a:xfrm>
          <a:prstGeom prst="rect">
            <a:avLst/>
          </a:prstGeom>
        </p:spPr>
      </p:pic>
    </p:spTree>
    <p:extLst>
      <p:ext uri="{BB962C8B-B14F-4D97-AF65-F5344CB8AC3E}">
        <p14:creationId xmlns:p14="http://schemas.microsoft.com/office/powerpoint/2010/main" val="2000655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1371600"/>
          </a:xfrm>
        </p:spPr>
        <p:txBody>
          <a:bodyPr/>
          <a:lstStyle/>
          <a:p>
            <a:r>
              <a:rPr lang="en-US" dirty="0"/>
              <a:t>11 Proper Resourcing (Staff and Equipment) </a:t>
            </a:r>
          </a:p>
        </p:txBody>
      </p:sp>
      <p:sp>
        <p:nvSpPr>
          <p:cNvPr id="3" name="Content Placeholder 2"/>
          <p:cNvSpPr>
            <a:spLocks noGrp="1"/>
          </p:cNvSpPr>
          <p:nvPr>
            <p:ph idx="1"/>
          </p:nvPr>
        </p:nvSpPr>
        <p:spPr>
          <a:xfrm>
            <a:off x="152400" y="2514600"/>
            <a:ext cx="8839200" cy="4114800"/>
          </a:xfrm>
        </p:spPr>
        <p:txBody>
          <a:bodyPr/>
          <a:lstStyle/>
          <a:p>
            <a:pPr lvl="1"/>
            <a:r>
              <a:rPr lang="en-US" dirty="0"/>
              <a:t>Use small and well-organized teams that work with a minimum of </a:t>
            </a:r>
            <a:r>
              <a:rPr lang="en-US" dirty="0" smtClean="0"/>
              <a:t>interference</a:t>
            </a:r>
          </a:p>
          <a:p>
            <a:pPr lvl="1"/>
            <a:r>
              <a:rPr lang="en-US" dirty="0"/>
              <a:t>Staff the project with personnel who can communicate well and work together </a:t>
            </a:r>
            <a:r>
              <a:rPr lang="en-US" dirty="0" smtClean="0"/>
              <a:t>well</a:t>
            </a:r>
          </a:p>
          <a:p>
            <a:pPr lvl="1"/>
            <a:r>
              <a:rPr lang="en-US" dirty="0"/>
              <a:t>Staff the project with personnel who has high degree of system knowledge</a:t>
            </a:r>
          </a:p>
          <a:p>
            <a:pPr lvl="1"/>
            <a:r>
              <a:rPr lang="en-US" dirty="0"/>
              <a:t>Staff the project with personnel with knowledge of the platform and operating system</a:t>
            </a:r>
          </a:p>
          <a:p>
            <a:pPr lvl="1"/>
            <a:endParaRPr lang="en-US" dirty="0"/>
          </a:p>
          <a:p>
            <a:endParaRPr lang="en-US" dirty="0"/>
          </a:p>
          <a:p>
            <a:endParaRPr lang="en-US" dirty="0"/>
          </a:p>
        </p:txBody>
      </p:sp>
    </p:spTree>
    <p:extLst>
      <p:ext uri="{BB962C8B-B14F-4D97-AF65-F5344CB8AC3E}">
        <p14:creationId xmlns:p14="http://schemas.microsoft.com/office/powerpoint/2010/main" val="41867706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447800"/>
          </a:xfrm>
        </p:spPr>
        <p:txBody>
          <a:bodyPr/>
          <a:lstStyle/>
          <a:p>
            <a:r>
              <a:rPr lang="en-US" dirty="0"/>
              <a:t>11 Proper Resourcing (Staff and Equipment) </a:t>
            </a:r>
          </a:p>
        </p:txBody>
      </p:sp>
      <p:sp>
        <p:nvSpPr>
          <p:cNvPr id="3" name="Content Placeholder 2"/>
          <p:cNvSpPr>
            <a:spLocks noGrp="1"/>
          </p:cNvSpPr>
          <p:nvPr>
            <p:ph idx="1"/>
          </p:nvPr>
        </p:nvSpPr>
        <p:spPr>
          <a:xfrm>
            <a:off x="685800" y="2819400"/>
            <a:ext cx="7772400" cy="3505200"/>
          </a:xfrm>
        </p:spPr>
        <p:txBody>
          <a:bodyPr/>
          <a:lstStyle/>
          <a:p>
            <a:pPr lvl="1"/>
            <a:r>
              <a:rPr lang="en-US" dirty="0"/>
              <a:t>Staff the project with personnel with knowledge of the programming languages, tools and tool environment and who know how to use them to get results</a:t>
            </a:r>
          </a:p>
          <a:p>
            <a:endParaRPr lang="en-US" dirty="0"/>
          </a:p>
        </p:txBody>
      </p:sp>
    </p:spTree>
    <p:extLst>
      <p:ext uri="{BB962C8B-B14F-4D97-AF65-F5344CB8AC3E}">
        <p14:creationId xmlns:p14="http://schemas.microsoft.com/office/powerpoint/2010/main" val="26639045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4038600"/>
          </a:xfrm>
        </p:spPr>
        <p:txBody>
          <a:bodyPr/>
          <a:lstStyle/>
          <a:p>
            <a:r>
              <a:rPr lang="en-US" b="1" dirty="0" smtClean="0"/>
              <a:t>11.3 Facility Optimization and Utilization</a:t>
            </a:r>
          </a:p>
          <a:p>
            <a:pPr lvl="1"/>
            <a:r>
              <a:rPr lang="en-US" dirty="0" smtClean="0"/>
              <a:t>Facilities for development are often dedicated, but those for maintenance many timeshare time and space with operational personnel who use them for training exercises, and host of other tasks.</a:t>
            </a:r>
            <a:endParaRPr lang="en-US" dirty="0"/>
          </a:p>
        </p:txBody>
      </p:sp>
    </p:spTree>
    <p:extLst>
      <p:ext uri="{BB962C8B-B14F-4D97-AF65-F5344CB8AC3E}">
        <p14:creationId xmlns:p14="http://schemas.microsoft.com/office/powerpoint/2010/main" val="19285848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4038600"/>
          </a:xfrm>
        </p:spPr>
        <p:txBody>
          <a:bodyPr/>
          <a:lstStyle/>
          <a:p>
            <a:pPr lvl="1"/>
            <a:r>
              <a:rPr lang="en-US" dirty="0" smtClean="0"/>
              <a:t>Determine the optimal mix of work for the facilities requires a sophisticated mathematical model that can handle the many different states a facility can be in at a given point in time and different types of cots that the holder may incur depending on the state. </a:t>
            </a:r>
            <a:endParaRPr lang="en-US" dirty="0" smtClean="0"/>
          </a:p>
          <a:p>
            <a:pPr lvl="1"/>
            <a:r>
              <a:rPr lang="en-US" dirty="0" smtClean="0">
                <a:hlinkClick r:id="rId2"/>
              </a:rPr>
              <a:t>https://www.youtube.com/watch?v=gY1RNbOVRrU</a:t>
            </a:r>
            <a:endParaRPr lang="en-US" dirty="0"/>
          </a:p>
        </p:txBody>
      </p:sp>
    </p:spTree>
    <p:extLst>
      <p:ext uri="{BB962C8B-B14F-4D97-AF65-F5344CB8AC3E}">
        <p14:creationId xmlns:p14="http://schemas.microsoft.com/office/powerpoint/2010/main" val="26117667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503920" cy="838200"/>
          </a:xfrm>
        </p:spPr>
        <p:txBody>
          <a:bodyPr/>
          <a:lstStyle/>
          <a:p>
            <a:r>
              <a:rPr lang="en-US" sz="2600" dirty="0"/>
              <a:t>11 Proper Resourcing (Staff and Equipment) </a:t>
            </a:r>
            <a:r>
              <a:rPr lang="en-US" sz="2600" dirty="0" smtClean="0"/>
              <a:t>Allocation of Facility Time by Percentage of Work Activity</a:t>
            </a:r>
            <a:endParaRPr lang="en-US" sz="2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1769970"/>
              </p:ext>
            </p:extLst>
          </p:nvPr>
        </p:nvGraphicFramePr>
        <p:xfrm>
          <a:off x="381000" y="2209803"/>
          <a:ext cx="8534400" cy="4495800"/>
        </p:xfrm>
        <a:graphic>
          <a:graphicData uri="http://schemas.openxmlformats.org/drawingml/2006/table">
            <a:tbl>
              <a:tblPr firstRow="1" bandRow="1">
                <a:tableStyleId>{5C22544A-7EE6-4342-B048-85BDC9FD1C3A}</a:tableStyleId>
              </a:tblPr>
              <a:tblGrid>
                <a:gridCol w="4267200"/>
                <a:gridCol w="4267200"/>
              </a:tblGrid>
              <a:tr h="561181">
                <a:tc>
                  <a:txBody>
                    <a:bodyPr/>
                    <a:lstStyle/>
                    <a:p>
                      <a:r>
                        <a:rPr lang="en-US" dirty="0" smtClean="0"/>
                        <a:t>Activity</a:t>
                      </a:r>
                      <a:endParaRPr lang="en-US" dirty="0"/>
                    </a:p>
                  </a:txBody>
                  <a:tcPr/>
                </a:tc>
                <a:tc>
                  <a:txBody>
                    <a:bodyPr/>
                    <a:lstStyle/>
                    <a:p>
                      <a:r>
                        <a:rPr lang="en-US" dirty="0" smtClean="0"/>
                        <a:t>Usage Range</a:t>
                      </a:r>
                      <a:endParaRPr lang="en-US" dirty="0"/>
                    </a:p>
                  </a:txBody>
                  <a:tcPr/>
                </a:tc>
              </a:tr>
              <a:tr h="408129">
                <a:tc>
                  <a:txBody>
                    <a:bodyPr/>
                    <a:lstStyle/>
                    <a:p>
                      <a:r>
                        <a:rPr lang="en-US" dirty="0" smtClean="0"/>
                        <a:t>Test &amp;</a:t>
                      </a:r>
                      <a:r>
                        <a:rPr lang="en-US" baseline="0" dirty="0" smtClean="0"/>
                        <a:t> Integration</a:t>
                      </a:r>
                      <a:endParaRPr lang="en-US" dirty="0"/>
                    </a:p>
                  </a:txBody>
                  <a:tcPr/>
                </a:tc>
                <a:tc>
                  <a:txBody>
                    <a:bodyPr/>
                    <a:lstStyle/>
                    <a:p>
                      <a:r>
                        <a:rPr lang="en-US" dirty="0" smtClean="0"/>
                        <a:t>55 to 70%</a:t>
                      </a:r>
                      <a:endParaRPr lang="en-US" dirty="0"/>
                    </a:p>
                  </a:txBody>
                  <a:tcPr/>
                </a:tc>
              </a:tr>
              <a:tr h="408129">
                <a:tc>
                  <a:txBody>
                    <a:bodyPr/>
                    <a:lstStyle/>
                    <a:p>
                      <a:r>
                        <a:rPr lang="en-US" dirty="0" smtClean="0"/>
                        <a:t>Emergencies Repairs</a:t>
                      </a:r>
                      <a:endParaRPr lang="en-US" dirty="0"/>
                    </a:p>
                  </a:txBody>
                  <a:tcPr/>
                </a:tc>
                <a:tc>
                  <a:txBody>
                    <a:bodyPr/>
                    <a:lstStyle/>
                    <a:p>
                      <a:r>
                        <a:rPr lang="en-US" dirty="0" smtClean="0"/>
                        <a:t>6 to 10%</a:t>
                      </a:r>
                      <a:endParaRPr lang="en-US" dirty="0"/>
                    </a:p>
                  </a:txBody>
                  <a:tcPr/>
                </a:tc>
              </a:tr>
              <a:tr h="408129">
                <a:tc>
                  <a:txBody>
                    <a:bodyPr/>
                    <a:lstStyle/>
                    <a:p>
                      <a:r>
                        <a:rPr lang="en-US" dirty="0" smtClean="0"/>
                        <a:t>Prototyping ad special studies</a:t>
                      </a:r>
                      <a:endParaRPr lang="en-US" dirty="0"/>
                    </a:p>
                  </a:txBody>
                  <a:tcPr/>
                </a:tc>
                <a:tc>
                  <a:txBody>
                    <a:bodyPr/>
                    <a:lstStyle/>
                    <a:p>
                      <a:r>
                        <a:rPr lang="en-US" dirty="0" smtClean="0"/>
                        <a:t>4</a:t>
                      </a:r>
                      <a:r>
                        <a:rPr lang="en-US" baseline="0" dirty="0" smtClean="0"/>
                        <a:t> to 8%</a:t>
                      </a:r>
                      <a:endParaRPr lang="en-US" dirty="0"/>
                    </a:p>
                  </a:txBody>
                  <a:tcPr/>
                </a:tc>
              </a:tr>
              <a:tr h="669587">
                <a:tc>
                  <a:txBody>
                    <a:bodyPr/>
                    <a:lstStyle/>
                    <a:p>
                      <a:r>
                        <a:rPr lang="en-US" dirty="0" smtClean="0"/>
                        <a:t>Commercial off-the-shelf (COSTS) evolution</a:t>
                      </a:r>
                      <a:endParaRPr lang="en-US" dirty="0"/>
                    </a:p>
                  </a:txBody>
                  <a:tcPr/>
                </a:tc>
                <a:tc>
                  <a:txBody>
                    <a:bodyPr/>
                    <a:lstStyle/>
                    <a:p>
                      <a:r>
                        <a:rPr lang="en-US" dirty="0" smtClean="0"/>
                        <a:t>5 to 10%</a:t>
                      </a:r>
                      <a:endParaRPr lang="en-US" dirty="0"/>
                    </a:p>
                  </a:txBody>
                  <a:tcPr/>
                </a:tc>
              </a:tr>
              <a:tr h="408129">
                <a:tc>
                  <a:txBody>
                    <a:bodyPr/>
                    <a:lstStyle/>
                    <a:p>
                      <a:r>
                        <a:rPr lang="en-US" dirty="0" smtClean="0"/>
                        <a:t>Training</a:t>
                      </a:r>
                      <a:endParaRPr lang="en-US" dirty="0"/>
                    </a:p>
                  </a:txBody>
                  <a:tcPr/>
                </a:tc>
                <a:tc>
                  <a:txBody>
                    <a:bodyPr/>
                    <a:lstStyle/>
                    <a:p>
                      <a:r>
                        <a:rPr lang="en-US" dirty="0" smtClean="0"/>
                        <a:t>6 to 12%</a:t>
                      </a:r>
                      <a:endParaRPr lang="en-US" dirty="0"/>
                    </a:p>
                  </a:txBody>
                  <a:tcPr/>
                </a:tc>
              </a:tr>
              <a:tr h="408129">
                <a:tc>
                  <a:txBody>
                    <a:bodyPr/>
                    <a:lstStyle/>
                    <a:p>
                      <a:r>
                        <a:rPr lang="en-US" dirty="0" smtClean="0"/>
                        <a:t>Exercises and demonstrations</a:t>
                      </a:r>
                      <a:endParaRPr lang="en-US" dirty="0"/>
                    </a:p>
                  </a:txBody>
                  <a:tcPr/>
                </a:tc>
                <a:tc>
                  <a:txBody>
                    <a:bodyPr/>
                    <a:lstStyle/>
                    <a:p>
                      <a:r>
                        <a:rPr lang="en-US" dirty="0" smtClean="0"/>
                        <a:t>4 to 8%</a:t>
                      </a:r>
                      <a:endParaRPr lang="en-US" dirty="0"/>
                    </a:p>
                  </a:txBody>
                  <a:tcPr/>
                </a:tc>
              </a:tr>
              <a:tr h="408129">
                <a:tc>
                  <a:txBody>
                    <a:bodyPr/>
                    <a:lstStyle/>
                    <a:p>
                      <a:r>
                        <a:rPr lang="en-US" dirty="0" smtClean="0"/>
                        <a:t>Minor operations</a:t>
                      </a:r>
                      <a:endParaRPr lang="en-US" dirty="0"/>
                    </a:p>
                  </a:txBody>
                  <a:tcPr/>
                </a:tc>
                <a:tc>
                  <a:txBody>
                    <a:bodyPr/>
                    <a:lstStyle/>
                    <a:p>
                      <a:r>
                        <a:rPr lang="en-US" dirty="0" smtClean="0"/>
                        <a:t>6 to 12%</a:t>
                      </a:r>
                      <a:endParaRPr lang="en-US" dirty="0"/>
                    </a:p>
                  </a:txBody>
                  <a:tcPr/>
                </a:tc>
              </a:tr>
              <a:tr h="408129">
                <a:tc>
                  <a:txBody>
                    <a:bodyPr/>
                    <a:lstStyle/>
                    <a:p>
                      <a:r>
                        <a:rPr lang="en-US" dirty="0" smtClean="0"/>
                        <a:t>Preventive maintenance</a:t>
                      </a:r>
                      <a:r>
                        <a:rPr lang="en-US" baseline="0" dirty="0" smtClean="0"/>
                        <a:t> and repairs</a:t>
                      </a:r>
                      <a:endParaRPr lang="en-US" dirty="0"/>
                    </a:p>
                  </a:txBody>
                  <a:tcPr/>
                </a:tc>
                <a:tc>
                  <a:txBody>
                    <a:bodyPr/>
                    <a:lstStyle/>
                    <a:p>
                      <a:r>
                        <a:rPr lang="en-US" dirty="0" smtClean="0"/>
                        <a:t>4 to</a:t>
                      </a:r>
                      <a:r>
                        <a:rPr lang="en-US" baseline="0" dirty="0" smtClean="0"/>
                        <a:t> 8%</a:t>
                      </a:r>
                      <a:endParaRPr lang="en-US" dirty="0"/>
                    </a:p>
                  </a:txBody>
                  <a:tcPr/>
                </a:tc>
              </a:tr>
              <a:tr h="408129">
                <a:tc>
                  <a:txBody>
                    <a:bodyPr/>
                    <a:lstStyle/>
                    <a:p>
                      <a:r>
                        <a:rPr lang="en-US" dirty="0" smtClean="0"/>
                        <a:t>Total</a:t>
                      </a:r>
                      <a:endParaRPr lang="en-US" dirty="0"/>
                    </a:p>
                  </a:txBody>
                  <a:tcPr/>
                </a:tc>
                <a:tc>
                  <a:txBody>
                    <a:bodyPr/>
                    <a:lstStyle/>
                    <a:p>
                      <a:r>
                        <a:rPr lang="en-US" dirty="0" smtClean="0"/>
                        <a:t>90 to 138%</a:t>
                      </a:r>
                      <a:endParaRPr lang="en-US" dirty="0"/>
                    </a:p>
                  </a:txBody>
                  <a:tcPr/>
                </a:tc>
              </a:tr>
            </a:tbl>
          </a:graphicData>
        </a:graphic>
      </p:graphicFrame>
    </p:spTree>
    <p:extLst>
      <p:ext uri="{BB962C8B-B14F-4D97-AF65-F5344CB8AC3E}">
        <p14:creationId xmlns:p14="http://schemas.microsoft.com/office/powerpoint/2010/main" val="469538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772400" cy="6858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685800" y="1752600"/>
            <a:ext cx="8001000" cy="4952999"/>
          </a:xfrm>
        </p:spPr>
        <p:txBody>
          <a:bodyPr/>
          <a:lstStyle/>
          <a:p>
            <a:r>
              <a:rPr lang="en-US" sz="3000" dirty="0" smtClean="0"/>
              <a:t>What is configuration &amp; version management?</a:t>
            </a:r>
          </a:p>
          <a:p>
            <a:r>
              <a:rPr lang="en-US" sz="3000" dirty="0" smtClean="0"/>
              <a:t>What is process, service, and software quality assurance?</a:t>
            </a:r>
          </a:p>
          <a:p>
            <a:r>
              <a:rPr lang="en-US" sz="3000" dirty="0" smtClean="0"/>
              <a:t>What is maintenance measurement and analysis?</a:t>
            </a:r>
          </a:p>
          <a:p>
            <a:r>
              <a:rPr lang="en-US" sz="3000" dirty="0" smtClean="0"/>
              <a:t>What is casual analysis &amp; problem resolution?</a:t>
            </a:r>
          </a:p>
          <a:p>
            <a:r>
              <a:rPr lang="en-US" sz="3000" dirty="0" smtClean="0"/>
              <a:t>What is software rejuvenation, migration, and retirement? </a:t>
            </a:r>
            <a:endParaRPr lang="en-US" sz="3000" dirty="0"/>
          </a:p>
          <a:p>
            <a:pPr marL="0" indent="0">
              <a:buNone/>
            </a:pPr>
            <a:endParaRPr lang="en-US" dirty="0"/>
          </a:p>
        </p:txBody>
      </p:sp>
    </p:spTree>
    <p:extLst>
      <p:ext uri="{BB962C8B-B14F-4D97-AF65-F5344CB8AC3E}">
        <p14:creationId xmlns:p14="http://schemas.microsoft.com/office/powerpoint/2010/main" val="36687267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3810000"/>
          </a:xfrm>
        </p:spPr>
        <p:txBody>
          <a:bodyPr/>
          <a:lstStyle/>
          <a:p>
            <a:r>
              <a:rPr lang="en-US" b="1" dirty="0" smtClean="0"/>
              <a:t>11.4 </a:t>
            </a:r>
            <a:r>
              <a:rPr lang="en-US" b="1" dirty="0" smtClean="0"/>
              <a:t>Focusing on Workload Load Balancing</a:t>
            </a:r>
          </a:p>
          <a:p>
            <a:pPr lvl="1"/>
            <a:r>
              <a:rPr lang="en-US" dirty="0" smtClean="0"/>
              <a:t>Maintainers get allocated fixed levels of staff that they had been budgeted by balancing the workload for their maintenance tasks</a:t>
            </a:r>
            <a:r>
              <a:rPr lang="en-US" dirty="0" smtClean="0"/>
              <a:t>.</a:t>
            </a:r>
          </a:p>
          <a:p>
            <a:pPr lvl="1"/>
            <a:r>
              <a:rPr lang="en-US" dirty="0" smtClean="0">
                <a:hlinkClick r:id="rId2"/>
              </a:rPr>
              <a:t>https://www.youtube.com/watch?v=CxapGqlh3Fg</a:t>
            </a:r>
            <a:endParaRPr lang="en-US" dirty="0"/>
          </a:p>
        </p:txBody>
      </p:sp>
    </p:spTree>
    <p:extLst>
      <p:ext uri="{BB962C8B-B14F-4D97-AF65-F5344CB8AC3E}">
        <p14:creationId xmlns:p14="http://schemas.microsoft.com/office/powerpoint/2010/main" val="31472339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4038600"/>
          </a:xfrm>
        </p:spPr>
        <p:txBody>
          <a:bodyPr/>
          <a:lstStyle/>
          <a:p>
            <a:r>
              <a:rPr lang="en-US" dirty="0" smtClean="0"/>
              <a:t>Projects were typically funded on a level-of-effort (LOE) basis. </a:t>
            </a:r>
          </a:p>
          <a:p>
            <a:r>
              <a:rPr lang="en-US" dirty="0" smtClean="0"/>
              <a:t>Project performed a range of tasks in addition to what most in the industry believed were the normal software maintenance activities. (sustaining engineers, acquisition management support, operations and testing (V/V)</a:t>
            </a:r>
            <a:endParaRPr lang="en-US" dirty="0"/>
          </a:p>
        </p:txBody>
      </p:sp>
    </p:spTree>
    <p:extLst>
      <p:ext uri="{BB962C8B-B14F-4D97-AF65-F5344CB8AC3E}">
        <p14:creationId xmlns:p14="http://schemas.microsoft.com/office/powerpoint/2010/main" val="39374638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7772400" cy="4038600"/>
          </a:xfrm>
        </p:spPr>
        <p:txBody>
          <a:bodyPr/>
          <a:lstStyle/>
          <a:p>
            <a:pPr lvl="1"/>
            <a:r>
              <a:rPr lang="en-US" dirty="0" smtClean="0"/>
              <a:t>Facilities used to generate and test releases as well as support staffs are often maintained as part of the sustaining engineering task.</a:t>
            </a:r>
          </a:p>
          <a:p>
            <a:pPr lvl="1"/>
            <a:r>
              <a:rPr lang="en-US" dirty="0" smtClean="0"/>
              <a:t>The s</a:t>
            </a:r>
            <a:r>
              <a:rPr lang="en-US" dirty="0" smtClean="0"/>
              <a:t>ame situation existed for other tasks </a:t>
            </a:r>
            <a:r>
              <a:rPr lang="en-US" dirty="0" smtClean="0"/>
              <a:t>like independent testing, information operations, interoperability testing and acquisition support. </a:t>
            </a:r>
            <a:endParaRPr lang="en-US" dirty="0"/>
          </a:p>
        </p:txBody>
      </p:sp>
    </p:spTree>
    <p:extLst>
      <p:ext uri="{BB962C8B-B14F-4D97-AF65-F5344CB8AC3E}">
        <p14:creationId xmlns:p14="http://schemas.microsoft.com/office/powerpoint/2010/main" val="14439487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smtClean="0"/>
              <a:t>12 Effective Measurement Data Utilization</a:t>
            </a:r>
            <a:endParaRPr lang="en-US" dirty="0"/>
          </a:p>
        </p:txBody>
      </p:sp>
      <p:sp>
        <p:nvSpPr>
          <p:cNvPr id="3" name="Content Placeholder 2"/>
          <p:cNvSpPr>
            <a:spLocks noGrp="1"/>
          </p:cNvSpPr>
          <p:nvPr>
            <p:ph idx="1"/>
          </p:nvPr>
        </p:nvSpPr>
        <p:spPr>
          <a:xfrm>
            <a:off x="304800" y="2667000"/>
            <a:ext cx="8610600" cy="4038600"/>
          </a:xfrm>
        </p:spPr>
        <p:txBody>
          <a:bodyPr/>
          <a:lstStyle/>
          <a:p>
            <a:r>
              <a:rPr lang="en-US" b="1" dirty="0" smtClean="0"/>
              <a:t>12.1 What Data, When and Why</a:t>
            </a:r>
          </a:p>
          <a:p>
            <a:r>
              <a:rPr lang="en-US" dirty="0" smtClean="0"/>
              <a:t>The mature organization CMMI Level 3 will capture and use their measurement data at the enterprise level to assess their cost, productivity, and quality using six sigma and statistical process control techniques to determine whether or not they are achieving their business goals.</a:t>
            </a:r>
            <a:endParaRPr lang="en-US" dirty="0"/>
          </a:p>
        </p:txBody>
      </p:sp>
    </p:spTree>
    <p:extLst>
      <p:ext uri="{BB962C8B-B14F-4D97-AF65-F5344CB8AC3E}">
        <p14:creationId xmlns:p14="http://schemas.microsoft.com/office/powerpoint/2010/main" val="42140753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143000"/>
            <a:ext cx="8610600" cy="5448300"/>
          </a:xfrm>
          <a:prstGeom prst="rect">
            <a:avLst/>
          </a:prstGeom>
        </p:spPr>
      </p:pic>
    </p:spTree>
    <p:extLst>
      <p:ext uri="{BB962C8B-B14F-4D97-AF65-F5344CB8AC3E}">
        <p14:creationId xmlns:p14="http://schemas.microsoft.com/office/powerpoint/2010/main" val="26895209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12 Effective Measurement Data Utilization</a:t>
            </a:r>
          </a:p>
        </p:txBody>
      </p:sp>
      <p:sp>
        <p:nvSpPr>
          <p:cNvPr id="3" name="Content Placeholder 2"/>
          <p:cNvSpPr>
            <a:spLocks noGrp="1"/>
          </p:cNvSpPr>
          <p:nvPr>
            <p:ph idx="1"/>
          </p:nvPr>
        </p:nvSpPr>
        <p:spPr>
          <a:xfrm>
            <a:off x="685800" y="2667000"/>
            <a:ext cx="7772400" cy="3810000"/>
          </a:xfrm>
        </p:spPr>
        <p:txBody>
          <a:bodyPr/>
          <a:lstStyle/>
          <a:p>
            <a:r>
              <a:rPr lang="en-US" dirty="0" smtClean="0"/>
              <a:t>Eight areas of focus where metrics are measured:</a:t>
            </a:r>
          </a:p>
          <a:p>
            <a:pPr lvl="1"/>
            <a:r>
              <a:rPr lang="en-US" b="1" dirty="0" smtClean="0"/>
              <a:t>1. Change Management: </a:t>
            </a:r>
            <a:r>
              <a:rPr lang="en-US" dirty="0" smtClean="0"/>
              <a:t>refers to whether the software maintenance group has the ability to support desired changes to the software to alter capabilities or system capacities</a:t>
            </a:r>
            <a:endParaRPr lang="en-US" dirty="0"/>
          </a:p>
        </p:txBody>
      </p:sp>
    </p:spTree>
    <p:extLst>
      <p:ext uri="{BB962C8B-B14F-4D97-AF65-F5344CB8AC3E}">
        <p14:creationId xmlns:p14="http://schemas.microsoft.com/office/powerpoint/2010/main" val="11654443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12 Effective Measurement Data Utilization</a:t>
            </a:r>
          </a:p>
        </p:txBody>
      </p:sp>
      <p:sp>
        <p:nvSpPr>
          <p:cNvPr id="3" name="Content Placeholder 2"/>
          <p:cNvSpPr>
            <a:spLocks noGrp="1"/>
          </p:cNvSpPr>
          <p:nvPr>
            <p:ph idx="1"/>
          </p:nvPr>
        </p:nvSpPr>
        <p:spPr>
          <a:xfrm>
            <a:off x="685800" y="2667000"/>
            <a:ext cx="7772400" cy="3962400"/>
          </a:xfrm>
        </p:spPr>
        <p:txBody>
          <a:bodyPr/>
          <a:lstStyle/>
          <a:p>
            <a:pPr lvl="1"/>
            <a:r>
              <a:rPr lang="en-US" b="1" dirty="0" smtClean="0"/>
              <a:t>2. Problem Resolution: </a:t>
            </a:r>
            <a:r>
              <a:rPr lang="en-US" dirty="0" smtClean="0"/>
              <a:t>refers to whether or not the software maintenance group has the ability to support both repairs and changes to the system that properly address interruptions or reductions in service stemming from problems identified during operations</a:t>
            </a:r>
            <a:endParaRPr lang="en-US" b="1" dirty="0"/>
          </a:p>
        </p:txBody>
      </p:sp>
    </p:spTree>
    <p:extLst>
      <p:ext uri="{BB962C8B-B14F-4D97-AF65-F5344CB8AC3E}">
        <p14:creationId xmlns:p14="http://schemas.microsoft.com/office/powerpoint/2010/main" val="2172915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12 Effective Measurement Data Utilization</a:t>
            </a:r>
          </a:p>
        </p:txBody>
      </p:sp>
      <p:sp>
        <p:nvSpPr>
          <p:cNvPr id="3" name="Content Placeholder 2"/>
          <p:cNvSpPr>
            <a:spLocks noGrp="1"/>
          </p:cNvSpPr>
          <p:nvPr>
            <p:ph idx="1"/>
          </p:nvPr>
        </p:nvSpPr>
        <p:spPr>
          <a:xfrm>
            <a:off x="685800" y="2667000"/>
            <a:ext cx="7772400" cy="3810000"/>
          </a:xfrm>
        </p:spPr>
        <p:txBody>
          <a:bodyPr/>
          <a:lstStyle/>
          <a:p>
            <a:pPr lvl="1"/>
            <a:r>
              <a:rPr lang="en-US" b="1" dirty="0" smtClean="0"/>
              <a:t>3. Request Fulfillment: </a:t>
            </a:r>
            <a:r>
              <a:rPr lang="en-US" dirty="0" smtClean="0"/>
              <a:t>refers to whether the software maintenance group has the ability to adequately handle requests for action made of the system by users during the course of operations (planned updates, moves of equipment, etc.)</a:t>
            </a:r>
            <a:endParaRPr lang="en-US" b="1" dirty="0"/>
          </a:p>
        </p:txBody>
      </p:sp>
    </p:spTree>
    <p:extLst>
      <p:ext uri="{BB962C8B-B14F-4D97-AF65-F5344CB8AC3E}">
        <p14:creationId xmlns:p14="http://schemas.microsoft.com/office/powerpoint/2010/main" val="24637143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1066800"/>
          </a:xfrm>
        </p:spPr>
        <p:txBody>
          <a:bodyPr/>
          <a:lstStyle/>
          <a:p>
            <a:r>
              <a:rPr lang="en-US" dirty="0"/>
              <a:t>12 Effective Measurement Data Utilization</a:t>
            </a:r>
          </a:p>
        </p:txBody>
      </p:sp>
      <p:sp>
        <p:nvSpPr>
          <p:cNvPr id="3" name="Content Placeholder 2"/>
          <p:cNvSpPr>
            <a:spLocks noGrp="1"/>
          </p:cNvSpPr>
          <p:nvPr>
            <p:ph idx="1"/>
          </p:nvPr>
        </p:nvSpPr>
        <p:spPr>
          <a:xfrm>
            <a:off x="152400" y="2362200"/>
            <a:ext cx="8839200" cy="4419600"/>
          </a:xfrm>
        </p:spPr>
        <p:txBody>
          <a:bodyPr/>
          <a:lstStyle/>
          <a:p>
            <a:pPr lvl="1"/>
            <a:r>
              <a:rPr lang="en-US" b="1" dirty="0" smtClean="0"/>
              <a:t>4. Test Effectiveness: </a:t>
            </a:r>
            <a:r>
              <a:rPr lang="en-US" dirty="0" smtClean="0"/>
              <a:t>refers to whether or not the test program established by the software maintenance group is effective in terms of its coverage and degree of automation; regression testing is high-lighted as a target of opportunity for improvement in most software maintenance groups because of its potential large impact on operations</a:t>
            </a:r>
            <a:endParaRPr lang="en-US" b="1" dirty="0"/>
          </a:p>
        </p:txBody>
      </p:sp>
    </p:spTree>
    <p:extLst>
      <p:ext uri="{BB962C8B-B14F-4D97-AF65-F5344CB8AC3E}">
        <p14:creationId xmlns:p14="http://schemas.microsoft.com/office/powerpoint/2010/main" val="18981607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Effective Measurement Data Utilization</a:t>
            </a:r>
          </a:p>
        </p:txBody>
      </p:sp>
      <p:sp>
        <p:nvSpPr>
          <p:cNvPr id="3" name="Content Placeholder 2"/>
          <p:cNvSpPr>
            <a:spLocks noGrp="1"/>
          </p:cNvSpPr>
          <p:nvPr>
            <p:ph idx="1"/>
          </p:nvPr>
        </p:nvSpPr>
        <p:spPr>
          <a:xfrm>
            <a:off x="685800" y="2667000"/>
            <a:ext cx="7772400" cy="4038600"/>
          </a:xfrm>
        </p:spPr>
        <p:txBody>
          <a:bodyPr/>
          <a:lstStyle/>
          <a:p>
            <a:pPr lvl="1"/>
            <a:r>
              <a:rPr lang="en-US" b="1" dirty="0" smtClean="0"/>
              <a:t>5. Customer Satisfaction: </a:t>
            </a:r>
            <a:r>
              <a:rPr lang="en-US" dirty="0" smtClean="0"/>
              <a:t>refers to how satisfied the customer is with the overall service provided by the software maintenance </a:t>
            </a:r>
            <a:r>
              <a:rPr lang="en-US" dirty="0" smtClean="0"/>
              <a:t>group</a:t>
            </a:r>
          </a:p>
          <a:p>
            <a:pPr lvl="1"/>
            <a:r>
              <a:rPr lang="en-US" b="1" dirty="0"/>
              <a:t>6. Workforce Loading: </a:t>
            </a:r>
            <a:r>
              <a:rPr lang="en-US" dirty="0"/>
              <a:t>refers to whether the software maintenance group has the workforce capacity to adequately handle the desired workload (assignments by management)</a:t>
            </a:r>
            <a:endParaRPr lang="en-US" b="1" dirty="0"/>
          </a:p>
          <a:p>
            <a:pPr lvl="1"/>
            <a:endParaRPr lang="en-US" b="1" dirty="0"/>
          </a:p>
        </p:txBody>
      </p:sp>
    </p:spTree>
    <p:extLst>
      <p:ext uri="{BB962C8B-B14F-4D97-AF65-F5344CB8AC3E}">
        <p14:creationId xmlns:p14="http://schemas.microsoft.com/office/powerpoint/2010/main" val="2916851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11 Proper Resourcing (Staff and Equipment)  </a:t>
            </a:r>
            <a:endParaRPr lang="en-US" dirty="0"/>
          </a:p>
        </p:txBody>
      </p:sp>
      <p:sp>
        <p:nvSpPr>
          <p:cNvPr id="3" name="Content Placeholder 2"/>
          <p:cNvSpPr>
            <a:spLocks noGrp="1"/>
          </p:cNvSpPr>
          <p:nvPr>
            <p:ph idx="1"/>
          </p:nvPr>
        </p:nvSpPr>
        <p:spPr>
          <a:xfrm>
            <a:off x="685800" y="2514600"/>
            <a:ext cx="7772400" cy="4114800"/>
          </a:xfrm>
        </p:spPr>
        <p:txBody>
          <a:bodyPr/>
          <a:lstStyle/>
          <a:p>
            <a:r>
              <a:rPr lang="en-US" b="1" dirty="0" smtClean="0"/>
              <a:t>11.1 Estimating/Budgeting Best Practices</a:t>
            </a:r>
          </a:p>
          <a:p>
            <a:r>
              <a:rPr lang="en-US" dirty="0" smtClean="0"/>
              <a:t>The process of estimating software development costs starts with requirements. </a:t>
            </a:r>
          </a:p>
          <a:p>
            <a:r>
              <a:rPr lang="en-US" dirty="0" smtClean="0"/>
              <a:t>An average software productivity rate of one SLOC/staff-hour, and a cost of $50/staff-hour. </a:t>
            </a:r>
            <a:endParaRPr lang="en-US" dirty="0"/>
          </a:p>
        </p:txBody>
      </p:sp>
    </p:spTree>
    <p:extLst>
      <p:ext uri="{BB962C8B-B14F-4D97-AF65-F5344CB8AC3E}">
        <p14:creationId xmlns:p14="http://schemas.microsoft.com/office/powerpoint/2010/main" val="9699235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12 Effective Measurement Data Utilization</a:t>
            </a:r>
          </a:p>
        </p:txBody>
      </p:sp>
      <p:sp>
        <p:nvSpPr>
          <p:cNvPr id="3" name="Content Placeholder 2"/>
          <p:cNvSpPr>
            <a:spLocks noGrp="1"/>
          </p:cNvSpPr>
          <p:nvPr>
            <p:ph idx="1"/>
          </p:nvPr>
        </p:nvSpPr>
        <p:spPr>
          <a:xfrm>
            <a:off x="228600" y="2667000"/>
            <a:ext cx="8610600" cy="3810000"/>
          </a:xfrm>
        </p:spPr>
        <p:txBody>
          <a:bodyPr/>
          <a:lstStyle/>
          <a:p>
            <a:pPr lvl="1"/>
            <a:r>
              <a:rPr lang="en-US" b="1" dirty="0" smtClean="0"/>
              <a:t>7. Equipment Loading: </a:t>
            </a:r>
            <a:r>
              <a:rPr lang="en-US" dirty="0" smtClean="0"/>
              <a:t>refers to whether the software maintenance group has the equipment and facility capacity to handle the workload placed on its maintenance integration and test, and operational </a:t>
            </a:r>
            <a:r>
              <a:rPr lang="en-US" dirty="0" smtClean="0"/>
              <a:t>facilities</a:t>
            </a:r>
          </a:p>
          <a:p>
            <a:pPr lvl="1"/>
            <a:r>
              <a:rPr lang="en-US" b="1" dirty="0"/>
              <a:t>8. Help or Service Desk Efficiency: </a:t>
            </a:r>
            <a:r>
              <a:rPr lang="en-US" dirty="0"/>
              <a:t>refers to how well the help or service desk handles customer issues and requests of service</a:t>
            </a:r>
            <a:endParaRPr lang="en-US" b="1" dirty="0"/>
          </a:p>
          <a:p>
            <a:pPr lvl="1"/>
            <a:endParaRPr lang="en-US" b="1" dirty="0"/>
          </a:p>
        </p:txBody>
      </p:sp>
    </p:spTree>
    <p:extLst>
      <p:ext uri="{BB962C8B-B14F-4D97-AF65-F5344CB8AC3E}">
        <p14:creationId xmlns:p14="http://schemas.microsoft.com/office/powerpoint/2010/main" val="30695365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12 Effective Measurement Data Utilization</a:t>
            </a:r>
          </a:p>
        </p:txBody>
      </p:sp>
      <p:sp>
        <p:nvSpPr>
          <p:cNvPr id="3" name="Content Placeholder 2"/>
          <p:cNvSpPr>
            <a:spLocks noGrp="1"/>
          </p:cNvSpPr>
          <p:nvPr>
            <p:ph idx="1"/>
          </p:nvPr>
        </p:nvSpPr>
        <p:spPr>
          <a:xfrm>
            <a:off x="685800" y="2667000"/>
            <a:ext cx="7772400" cy="3810000"/>
          </a:xfrm>
        </p:spPr>
        <p:txBody>
          <a:bodyPr/>
          <a:lstStyle/>
          <a:p>
            <a:r>
              <a:rPr lang="en-US" b="1" dirty="0" smtClean="0"/>
              <a:t>12.2 Quality Insights Using Defect Data</a:t>
            </a:r>
          </a:p>
          <a:p>
            <a:pPr lvl="1"/>
            <a:r>
              <a:rPr lang="en-US" dirty="0" smtClean="0"/>
              <a:t>The defect data that you are collecting can provide maintenance managers with meaningful insights in both product and process quality. </a:t>
            </a:r>
          </a:p>
        </p:txBody>
      </p:sp>
    </p:spTree>
    <p:extLst>
      <p:ext uri="{BB962C8B-B14F-4D97-AF65-F5344CB8AC3E}">
        <p14:creationId xmlns:p14="http://schemas.microsoft.com/office/powerpoint/2010/main" val="30561361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12 Effective Measurement Data Utilization</a:t>
            </a:r>
          </a:p>
        </p:txBody>
      </p:sp>
      <p:sp>
        <p:nvSpPr>
          <p:cNvPr id="3" name="Content Placeholder 2"/>
          <p:cNvSpPr>
            <a:spLocks noGrp="1"/>
          </p:cNvSpPr>
          <p:nvPr>
            <p:ph idx="1"/>
          </p:nvPr>
        </p:nvSpPr>
        <p:spPr>
          <a:xfrm>
            <a:off x="533400" y="2667000"/>
            <a:ext cx="8077200" cy="3810000"/>
          </a:xfrm>
        </p:spPr>
        <p:txBody>
          <a:bodyPr/>
          <a:lstStyle/>
          <a:p>
            <a:pPr lvl="1"/>
            <a:r>
              <a:rPr lang="en-US" dirty="0"/>
              <a:t>Defect occurrences or number of defects by priority, age, and sometimes type (e.g., design or logic defect)</a:t>
            </a:r>
          </a:p>
          <a:p>
            <a:pPr lvl="1"/>
            <a:r>
              <a:rPr lang="en-US" dirty="0" smtClean="0"/>
              <a:t>Defect densities or number of defects per unit size measure (defects/function point, defects/KSLOC, etc.) by component by priority and age </a:t>
            </a:r>
            <a:endParaRPr lang="en-US" dirty="0"/>
          </a:p>
        </p:txBody>
      </p:sp>
    </p:spTree>
    <p:extLst>
      <p:ext uri="{BB962C8B-B14F-4D97-AF65-F5344CB8AC3E}">
        <p14:creationId xmlns:p14="http://schemas.microsoft.com/office/powerpoint/2010/main" val="12504702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Effective Measurement Data Utilization</a:t>
            </a:r>
          </a:p>
        </p:txBody>
      </p:sp>
      <p:sp>
        <p:nvSpPr>
          <p:cNvPr id="3" name="Content Placeholder 2"/>
          <p:cNvSpPr>
            <a:spLocks noGrp="1"/>
          </p:cNvSpPr>
          <p:nvPr>
            <p:ph idx="1"/>
          </p:nvPr>
        </p:nvSpPr>
        <p:spPr>
          <a:xfrm>
            <a:off x="685800" y="2667000"/>
            <a:ext cx="7772400" cy="3810000"/>
          </a:xfrm>
        </p:spPr>
        <p:txBody>
          <a:bodyPr/>
          <a:lstStyle/>
          <a:p>
            <a:pPr lvl="1"/>
            <a:r>
              <a:rPr lang="en-US" dirty="0" smtClean="0"/>
              <a:t>Defect rate or number of defects occurring per unit time by component by priority</a:t>
            </a:r>
          </a:p>
          <a:p>
            <a:pPr lvl="1"/>
            <a:r>
              <a:rPr lang="en-US" dirty="0" smtClean="0"/>
              <a:t>Defect data can be used effectively to assess the quality of the processes that you use the products that you generate.</a:t>
            </a:r>
            <a:endParaRPr lang="en-US" dirty="0"/>
          </a:p>
        </p:txBody>
      </p:sp>
    </p:spTree>
    <p:extLst>
      <p:ext uri="{BB962C8B-B14F-4D97-AF65-F5344CB8AC3E}">
        <p14:creationId xmlns:p14="http://schemas.microsoft.com/office/powerpoint/2010/main" val="34045745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12 Effective Measurement Data Utilization</a:t>
            </a:r>
          </a:p>
        </p:txBody>
      </p:sp>
      <p:sp>
        <p:nvSpPr>
          <p:cNvPr id="3" name="Content Placeholder 2"/>
          <p:cNvSpPr>
            <a:spLocks noGrp="1"/>
          </p:cNvSpPr>
          <p:nvPr>
            <p:ph idx="1"/>
          </p:nvPr>
        </p:nvSpPr>
        <p:spPr>
          <a:xfrm>
            <a:off x="685800" y="2667000"/>
            <a:ext cx="7772400" cy="3810000"/>
          </a:xfrm>
        </p:spPr>
        <p:txBody>
          <a:bodyPr/>
          <a:lstStyle/>
          <a:p>
            <a:pPr lvl="1"/>
            <a:r>
              <a:rPr lang="en-US" dirty="0" smtClean="0"/>
              <a:t>Defects measurements taken over a specified time period tell you whether or not the process is operating within control limits.</a:t>
            </a:r>
          </a:p>
          <a:p>
            <a:pPr lvl="1"/>
            <a:r>
              <a:rPr lang="en-US" dirty="0" smtClean="0"/>
              <a:t>Based on the results, you should investigate and resolve the sources of abnormality.</a:t>
            </a:r>
            <a:endParaRPr lang="en-US" dirty="0"/>
          </a:p>
        </p:txBody>
      </p:sp>
    </p:spTree>
    <p:extLst>
      <p:ext uri="{BB962C8B-B14F-4D97-AF65-F5344CB8AC3E}">
        <p14:creationId xmlns:p14="http://schemas.microsoft.com/office/powerpoint/2010/main" val="1189529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12 Effective Measurement Data Utilization</a:t>
            </a:r>
          </a:p>
        </p:txBody>
      </p:sp>
      <p:sp>
        <p:nvSpPr>
          <p:cNvPr id="3" name="Content Placeholder 2"/>
          <p:cNvSpPr>
            <a:spLocks noGrp="1"/>
          </p:cNvSpPr>
          <p:nvPr>
            <p:ph idx="1"/>
          </p:nvPr>
        </p:nvSpPr>
        <p:spPr>
          <a:xfrm>
            <a:off x="685800" y="2667000"/>
            <a:ext cx="8077200" cy="4038600"/>
          </a:xfrm>
        </p:spPr>
        <p:txBody>
          <a:bodyPr/>
          <a:lstStyle/>
          <a:p>
            <a:r>
              <a:rPr lang="en-US" b="1" dirty="0" smtClean="0"/>
              <a:t>12.3 Productivity Insights Using Cost Data</a:t>
            </a:r>
          </a:p>
          <a:p>
            <a:pPr lvl="1"/>
            <a:r>
              <a:rPr lang="en-US" dirty="0" smtClean="0"/>
              <a:t>The cost data that you are collecting can provide meaningful insights into project performance and personnel productivity. Performance is judged in terms of delivery of an acceptable product on schedule and within budget.</a:t>
            </a:r>
            <a:endParaRPr lang="en-US" dirty="0"/>
          </a:p>
        </p:txBody>
      </p:sp>
    </p:spTree>
    <p:extLst>
      <p:ext uri="{BB962C8B-B14F-4D97-AF65-F5344CB8AC3E}">
        <p14:creationId xmlns:p14="http://schemas.microsoft.com/office/powerpoint/2010/main" val="15988501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Effective Measurement Data Utilization</a:t>
            </a:r>
          </a:p>
        </p:txBody>
      </p:sp>
      <p:sp>
        <p:nvSpPr>
          <p:cNvPr id="3" name="Content Placeholder 2"/>
          <p:cNvSpPr>
            <a:spLocks noGrp="1"/>
          </p:cNvSpPr>
          <p:nvPr>
            <p:ph idx="1"/>
          </p:nvPr>
        </p:nvSpPr>
        <p:spPr>
          <a:xfrm>
            <a:off x="685800" y="2667000"/>
            <a:ext cx="7772400" cy="3810000"/>
          </a:xfrm>
        </p:spPr>
        <p:txBody>
          <a:bodyPr/>
          <a:lstStyle/>
          <a:p>
            <a:pPr lvl="1"/>
            <a:r>
              <a:rPr lang="en-US" dirty="0" smtClean="0"/>
              <a:t>Productivity is measured in terms of output generated divided by the inputs needed to produce them (software change requests [SCRs/staff-hour, function points/staff hour, etc.)</a:t>
            </a:r>
            <a:endParaRPr lang="en-US" dirty="0"/>
          </a:p>
        </p:txBody>
      </p:sp>
    </p:spTree>
    <p:extLst>
      <p:ext uri="{BB962C8B-B14F-4D97-AF65-F5344CB8AC3E}">
        <p14:creationId xmlns:p14="http://schemas.microsoft.com/office/powerpoint/2010/main" val="5063067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12 Effective Measurement Data Utilization</a:t>
            </a:r>
          </a:p>
        </p:txBody>
      </p:sp>
      <p:sp>
        <p:nvSpPr>
          <p:cNvPr id="3" name="Content Placeholder 2"/>
          <p:cNvSpPr>
            <a:spLocks noGrp="1"/>
          </p:cNvSpPr>
          <p:nvPr>
            <p:ph idx="1"/>
          </p:nvPr>
        </p:nvSpPr>
        <p:spPr>
          <a:xfrm>
            <a:off x="685800" y="2667000"/>
            <a:ext cx="7772400" cy="3810000"/>
          </a:xfrm>
        </p:spPr>
        <p:txBody>
          <a:bodyPr/>
          <a:lstStyle/>
          <a:p>
            <a:pPr lvl="1"/>
            <a:r>
              <a:rPr lang="en-US" dirty="0" smtClean="0"/>
              <a:t>When managing a software project (maintenance or development), there are things that you can control and other s that you cannot like facilities.</a:t>
            </a:r>
          </a:p>
          <a:p>
            <a:pPr lvl="1"/>
            <a:r>
              <a:rPr lang="en-US" dirty="0" smtClean="0"/>
              <a:t>Look for parameters that influence cost and productivity that you can control are:</a:t>
            </a:r>
            <a:endParaRPr lang="en-US" dirty="0"/>
          </a:p>
        </p:txBody>
      </p:sp>
    </p:spTree>
    <p:extLst>
      <p:ext uri="{BB962C8B-B14F-4D97-AF65-F5344CB8AC3E}">
        <p14:creationId xmlns:p14="http://schemas.microsoft.com/office/powerpoint/2010/main" val="36736804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Effective Measurement Data Utilization</a:t>
            </a:r>
          </a:p>
        </p:txBody>
      </p:sp>
      <p:sp>
        <p:nvSpPr>
          <p:cNvPr id="3" name="Content Placeholder 2"/>
          <p:cNvSpPr>
            <a:spLocks noGrp="1"/>
          </p:cNvSpPr>
          <p:nvPr>
            <p:ph idx="1"/>
          </p:nvPr>
        </p:nvSpPr>
        <p:spPr>
          <a:xfrm>
            <a:off x="685800" y="2667000"/>
            <a:ext cx="7772400" cy="3810000"/>
          </a:xfrm>
        </p:spPr>
        <p:txBody>
          <a:bodyPr/>
          <a:lstStyle/>
          <a:p>
            <a:pPr lvl="1"/>
            <a:r>
              <a:rPr lang="en-US" dirty="0" smtClean="0"/>
              <a:t>Product parameters such as complexity, platform volatility, and amount of documentation</a:t>
            </a:r>
          </a:p>
          <a:p>
            <a:pPr lvl="1"/>
            <a:r>
              <a:rPr lang="en-US" dirty="0" smtClean="0"/>
              <a:t>Personnel parameters such as workforce capabilities, degree of teamwork, turnover rates, and experience</a:t>
            </a:r>
            <a:endParaRPr lang="en-US" dirty="0"/>
          </a:p>
        </p:txBody>
      </p:sp>
    </p:spTree>
    <p:extLst>
      <p:ext uri="{BB962C8B-B14F-4D97-AF65-F5344CB8AC3E}">
        <p14:creationId xmlns:p14="http://schemas.microsoft.com/office/powerpoint/2010/main" val="42581255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12 Effective Measurement Data Utilization</a:t>
            </a:r>
          </a:p>
        </p:txBody>
      </p:sp>
      <p:sp>
        <p:nvSpPr>
          <p:cNvPr id="3" name="Content Placeholder 2"/>
          <p:cNvSpPr>
            <a:spLocks noGrp="1"/>
          </p:cNvSpPr>
          <p:nvPr>
            <p:ph idx="1"/>
          </p:nvPr>
        </p:nvSpPr>
        <p:spPr>
          <a:xfrm>
            <a:off x="685800" y="2667000"/>
            <a:ext cx="7772400" cy="3810000"/>
          </a:xfrm>
        </p:spPr>
        <p:txBody>
          <a:bodyPr/>
          <a:lstStyle/>
          <a:p>
            <a:pPr lvl="1"/>
            <a:r>
              <a:rPr lang="en-US" dirty="0" smtClean="0"/>
              <a:t>Process parameters such as maturity level</a:t>
            </a:r>
          </a:p>
          <a:p>
            <a:pPr lvl="1"/>
            <a:r>
              <a:rPr lang="en-US" dirty="0" smtClean="0"/>
              <a:t>Project parameters such as degree of tooling, degree of colocation, and amount of schedule compression</a:t>
            </a:r>
          </a:p>
          <a:p>
            <a:pPr lvl="1"/>
            <a:r>
              <a:rPr lang="en-US" dirty="0" smtClean="0"/>
              <a:t>Keep it simple</a:t>
            </a:r>
            <a:endParaRPr lang="en-US" dirty="0"/>
          </a:p>
        </p:txBody>
      </p:sp>
    </p:spTree>
    <p:extLst>
      <p:ext uri="{BB962C8B-B14F-4D97-AF65-F5344CB8AC3E}">
        <p14:creationId xmlns:p14="http://schemas.microsoft.com/office/powerpoint/2010/main" val="3429895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11 Proper Resourcing (Staff and Equipment)  </a:t>
            </a:r>
            <a:endParaRPr lang="en-US" dirty="0"/>
          </a:p>
        </p:txBody>
      </p:sp>
      <p:sp>
        <p:nvSpPr>
          <p:cNvPr id="3" name="Content Placeholder 2"/>
          <p:cNvSpPr>
            <a:spLocks noGrp="1"/>
          </p:cNvSpPr>
          <p:nvPr>
            <p:ph idx="1"/>
          </p:nvPr>
        </p:nvSpPr>
        <p:spPr>
          <a:xfrm>
            <a:off x="685800" y="2514600"/>
            <a:ext cx="7772400" cy="3962400"/>
          </a:xfrm>
        </p:spPr>
        <p:txBody>
          <a:bodyPr/>
          <a:lstStyle/>
          <a:p>
            <a:r>
              <a:rPr lang="en-US" dirty="0" smtClean="0"/>
              <a:t>The cost/staff-hour might have to be raised to accommodate a fast-paced schedule where people have to work overtime to get the job done and the size estimate may vary plus or minus by 30 percent.</a:t>
            </a:r>
            <a:endParaRPr lang="en-US" dirty="0"/>
          </a:p>
        </p:txBody>
      </p:sp>
    </p:spTree>
    <p:extLst>
      <p:ext uri="{BB962C8B-B14F-4D97-AF65-F5344CB8AC3E}">
        <p14:creationId xmlns:p14="http://schemas.microsoft.com/office/powerpoint/2010/main" val="11216746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Effective Measurement Data Utilization</a:t>
            </a:r>
          </a:p>
        </p:txBody>
      </p:sp>
      <p:sp>
        <p:nvSpPr>
          <p:cNvPr id="3" name="Content Placeholder 2"/>
          <p:cNvSpPr>
            <a:spLocks noGrp="1"/>
          </p:cNvSpPr>
          <p:nvPr>
            <p:ph idx="1"/>
          </p:nvPr>
        </p:nvSpPr>
        <p:spPr>
          <a:xfrm>
            <a:off x="685800" y="2667000"/>
            <a:ext cx="7772400" cy="3810000"/>
          </a:xfrm>
        </p:spPr>
        <p:txBody>
          <a:bodyPr/>
          <a:lstStyle/>
          <a:p>
            <a:r>
              <a:rPr lang="en-US" b="1" dirty="0" smtClean="0"/>
              <a:t>12.4 Management Insights Using Process Feedback</a:t>
            </a:r>
          </a:p>
          <a:p>
            <a:pPr lvl="1"/>
            <a:r>
              <a:rPr lang="en-US" dirty="0" smtClean="0"/>
              <a:t>Institutionalizing organizational processes for measurement is part of both the International Standards Organization (ISO) and CMMI frameworks.</a:t>
            </a:r>
            <a:endParaRPr lang="en-US" dirty="0"/>
          </a:p>
        </p:txBody>
      </p:sp>
    </p:spTree>
    <p:extLst>
      <p:ext uri="{BB962C8B-B14F-4D97-AF65-F5344CB8AC3E}">
        <p14:creationId xmlns:p14="http://schemas.microsoft.com/office/powerpoint/2010/main" val="21341143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12 Effective Measurement Data Utilization</a:t>
            </a:r>
          </a:p>
        </p:txBody>
      </p:sp>
      <p:sp>
        <p:nvSpPr>
          <p:cNvPr id="3" name="Content Placeholder 2"/>
          <p:cNvSpPr>
            <a:spLocks noGrp="1"/>
          </p:cNvSpPr>
          <p:nvPr>
            <p:ph idx="1"/>
          </p:nvPr>
        </p:nvSpPr>
        <p:spPr>
          <a:xfrm>
            <a:off x="228600" y="2651760"/>
            <a:ext cx="8534400" cy="4053840"/>
          </a:xfrm>
        </p:spPr>
        <p:txBody>
          <a:bodyPr/>
          <a:lstStyle/>
          <a:p>
            <a:pPr lvl="1"/>
            <a:r>
              <a:rPr lang="en-US" dirty="0" smtClean="0"/>
              <a:t>The CMMI has two process areas that directly links to measurement in a mature environment: quantitative project management (QPM) and measurement and analysis (MA).</a:t>
            </a:r>
          </a:p>
          <a:p>
            <a:pPr lvl="1"/>
            <a:r>
              <a:rPr lang="en-US" dirty="0" smtClean="0"/>
              <a:t>The goal of QPM process area is to quantitatively mange the </a:t>
            </a:r>
            <a:r>
              <a:rPr lang="en-US" dirty="0"/>
              <a:t>project’s defined process in a manner that enables it to achieve its quality and process performance goals. </a:t>
            </a:r>
          </a:p>
          <a:p>
            <a:pPr lvl="1"/>
            <a:endParaRPr lang="en-US" dirty="0"/>
          </a:p>
        </p:txBody>
      </p:sp>
    </p:spTree>
    <p:extLst>
      <p:ext uri="{BB962C8B-B14F-4D97-AF65-F5344CB8AC3E}">
        <p14:creationId xmlns:p14="http://schemas.microsoft.com/office/powerpoint/2010/main" val="11405937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Effective Measurement Data Utilization</a:t>
            </a:r>
          </a:p>
        </p:txBody>
      </p:sp>
      <p:sp>
        <p:nvSpPr>
          <p:cNvPr id="3" name="Content Placeholder 2"/>
          <p:cNvSpPr>
            <a:spLocks noGrp="1"/>
          </p:cNvSpPr>
          <p:nvPr>
            <p:ph idx="1"/>
          </p:nvPr>
        </p:nvSpPr>
        <p:spPr>
          <a:xfrm>
            <a:off x="228600" y="2667000"/>
            <a:ext cx="8534400" cy="4038600"/>
          </a:xfrm>
        </p:spPr>
        <p:txBody>
          <a:bodyPr/>
          <a:lstStyle/>
          <a:p>
            <a:pPr lvl="1"/>
            <a:r>
              <a:rPr lang="en-US" dirty="0" smtClean="0"/>
              <a:t>The </a:t>
            </a:r>
            <a:r>
              <a:rPr lang="en-US" dirty="0" smtClean="0"/>
              <a:t>MA process area abets and assists by developing and sustaining the measurement capability that gathers the information needed to determine whether management goals have been fulfilled</a:t>
            </a:r>
            <a:r>
              <a:rPr lang="en-US" dirty="0" smtClean="0"/>
              <a:t>.</a:t>
            </a:r>
          </a:p>
          <a:p>
            <a:pPr lvl="1"/>
            <a:r>
              <a:rPr lang="en-US" dirty="0" smtClean="0">
                <a:hlinkClick r:id="rId2"/>
              </a:rPr>
              <a:t>https://www.youtube.com/watch?v=__IlYNMdV9E</a:t>
            </a:r>
            <a:endParaRPr lang="en-US" dirty="0" smtClean="0"/>
          </a:p>
          <a:p>
            <a:pPr lvl="1"/>
            <a:r>
              <a:rPr lang="en-US" dirty="0" smtClean="0">
                <a:hlinkClick r:id="rId3"/>
              </a:rPr>
              <a:t>https://www.youtube.com/watch?v=SBlKdEFAnlM</a:t>
            </a:r>
            <a:r>
              <a:rPr lang="en-US" dirty="0" smtClean="0"/>
              <a:t/>
            </a:r>
            <a:br>
              <a:rPr lang="en-US" dirty="0" smtClean="0"/>
            </a:br>
            <a:endParaRPr lang="en-US" dirty="0"/>
          </a:p>
          <a:p>
            <a:endParaRPr lang="en-US" dirty="0"/>
          </a:p>
        </p:txBody>
      </p:sp>
    </p:spTree>
    <p:extLst>
      <p:ext uri="{BB962C8B-B14F-4D97-AF65-F5344CB8AC3E}">
        <p14:creationId xmlns:p14="http://schemas.microsoft.com/office/powerpoint/2010/main" val="38189105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1524000"/>
          </a:xfrm>
        </p:spPr>
        <p:txBody>
          <a:bodyPr/>
          <a:lstStyle/>
          <a:p>
            <a:r>
              <a:rPr lang="en-US" dirty="0"/>
              <a:t>12 Effective Measurement Data </a:t>
            </a:r>
            <a:r>
              <a:rPr lang="en-US" dirty="0" smtClean="0"/>
              <a:t>Utilization – Goal – Improve Quality</a:t>
            </a:r>
            <a:endParaRPr lang="en-US" dirty="0"/>
          </a:p>
        </p:txBody>
      </p:sp>
      <p:sp>
        <p:nvSpPr>
          <p:cNvPr id="3" name="Content Placeholder 2"/>
          <p:cNvSpPr>
            <a:spLocks noGrp="1"/>
          </p:cNvSpPr>
          <p:nvPr>
            <p:ph sz="half" idx="1"/>
          </p:nvPr>
        </p:nvSpPr>
        <p:spPr>
          <a:xfrm>
            <a:off x="152400" y="2667000"/>
            <a:ext cx="4343400" cy="3886200"/>
          </a:xfrm>
        </p:spPr>
        <p:txBody>
          <a:bodyPr/>
          <a:lstStyle/>
          <a:p>
            <a:pPr marL="914400" lvl="1" indent="-457200">
              <a:buAutoNum type="arabicPeriod"/>
            </a:pPr>
            <a:r>
              <a:rPr lang="en-US" dirty="0" smtClean="0"/>
              <a:t>How to define quality</a:t>
            </a:r>
          </a:p>
          <a:p>
            <a:pPr marL="914400" lvl="1" indent="-457200">
              <a:buAutoNum type="arabicPeriod"/>
            </a:pPr>
            <a:r>
              <a:rPr lang="en-US" dirty="0" smtClean="0"/>
              <a:t>Who are the users – how to present data</a:t>
            </a:r>
          </a:p>
          <a:p>
            <a:pPr marL="914400" lvl="1" indent="-457200">
              <a:buAutoNum type="arabicPeriod"/>
            </a:pPr>
            <a:r>
              <a:rPr lang="en-US" dirty="0" smtClean="0"/>
              <a:t>How do I measure quality for each of these classes of users?</a:t>
            </a:r>
          </a:p>
          <a:p>
            <a:pPr marL="914400" lvl="1" indent="-457200">
              <a:buAutoNum type="arabicPeriod"/>
            </a:pPr>
            <a:r>
              <a:rPr lang="en-US" dirty="0" smtClean="0"/>
              <a:t>What data do I need to collect to quantify these measure </a:t>
            </a:r>
            <a:br>
              <a:rPr lang="en-US" dirty="0" smtClean="0"/>
            </a:br>
            <a:r>
              <a:rPr lang="en-US" dirty="0" smtClean="0"/>
              <a:t/>
            </a:r>
            <a:br>
              <a:rPr lang="en-US" dirty="0" smtClean="0"/>
            </a:br>
            <a:endParaRPr lang="en-US" dirty="0"/>
          </a:p>
          <a:p>
            <a:pPr marL="0" indent="0">
              <a:buNone/>
            </a:pPr>
            <a:endParaRPr lang="en-US" dirty="0"/>
          </a:p>
        </p:txBody>
      </p:sp>
      <p:sp>
        <p:nvSpPr>
          <p:cNvPr id="14" name="Content Placeholder 13"/>
          <p:cNvSpPr>
            <a:spLocks noGrp="1"/>
          </p:cNvSpPr>
          <p:nvPr>
            <p:ph sz="half" idx="2"/>
          </p:nvPr>
        </p:nvSpPr>
        <p:spPr/>
        <p:txBody>
          <a:bodyPr/>
          <a:lstStyle/>
          <a:p>
            <a:pPr marL="514350" indent="-514350">
              <a:buFont typeface="+mj-lt"/>
              <a:buAutoNum type="arabicPeriod"/>
            </a:pPr>
            <a:r>
              <a:rPr lang="en-US" sz="1800" dirty="0" smtClean="0"/>
              <a:t>Customer satisfaction</a:t>
            </a:r>
          </a:p>
          <a:p>
            <a:pPr marL="514350" indent="-514350">
              <a:buFont typeface="+mj-lt"/>
              <a:buAutoNum type="arabicPeriod"/>
            </a:pPr>
            <a:r>
              <a:rPr lang="en-US" sz="1800" dirty="0" smtClean="0"/>
              <a:t>Senior managers – Monthly reports Project leads – incentive plans</a:t>
            </a:r>
          </a:p>
          <a:p>
            <a:pPr marL="514350" indent="-514350">
              <a:buFont typeface="+mj-lt"/>
              <a:buAutoNum type="arabicPeriod"/>
            </a:pPr>
            <a:r>
              <a:rPr lang="en-US" sz="1800" dirty="0" smtClean="0"/>
              <a:t>Senior managers – complaint rates </a:t>
            </a:r>
          </a:p>
          <a:p>
            <a:pPr marL="850900" lvl="1" indent="-514350">
              <a:buFont typeface="+mj-lt"/>
              <a:buAutoNum type="arabicPeriod"/>
            </a:pPr>
            <a:r>
              <a:rPr lang="en-US" sz="1800" dirty="0" smtClean="0"/>
              <a:t>Project leads – Defect rates</a:t>
            </a:r>
          </a:p>
          <a:p>
            <a:pPr marL="850900" lvl="1" indent="-514350">
              <a:buFont typeface="+mj-lt"/>
              <a:buAutoNum type="arabicPeriod"/>
            </a:pPr>
            <a:r>
              <a:rPr lang="en-US" sz="1800" dirty="0" smtClean="0"/>
              <a:t>Defect densities</a:t>
            </a:r>
          </a:p>
          <a:p>
            <a:pPr marL="850900" lvl="1" indent="-514350">
              <a:buFont typeface="+mj-lt"/>
              <a:buAutoNum type="arabicPeriod"/>
            </a:pPr>
            <a:r>
              <a:rPr lang="en-US" sz="1800" dirty="0" smtClean="0"/>
              <a:t>Defect backlog</a:t>
            </a:r>
          </a:p>
          <a:p>
            <a:pPr marL="514350" indent="-514350">
              <a:buFont typeface="+mj-lt"/>
              <a:buAutoNum type="arabicPeriod"/>
            </a:pPr>
            <a:r>
              <a:rPr lang="en-US" sz="1800" dirty="0" smtClean="0"/>
              <a:t>No of complaints, response time, resolution time etc.  </a:t>
            </a:r>
            <a:endParaRPr lang="en-US" sz="1800" dirty="0"/>
          </a:p>
        </p:txBody>
      </p:sp>
    </p:spTree>
    <p:extLst>
      <p:ext uri="{BB962C8B-B14F-4D97-AF65-F5344CB8AC3E}">
        <p14:creationId xmlns:p14="http://schemas.microsoft.com/office/powerpoint/2010/main" val="22895539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1143000"/>
          </a:xfrm>
        </p:spPr>
        <p:txBody>
          <a:bodyPr/>
          <a:lstStyle/>
          <a:p>
            <a:r>
              <a:rPr lang="en-US" b="1" dirty="0" smtClean="0"/>
              <a:t>Research Paper Due</a:t>
            </a:r>
            <a:endParaRPr lang="en-US" b="1" dirty="0"/>
          </a:p>
        </p:txBody>
      </p:sp>
      <p:sp>
        <p:nvSpPr>
          <p:cNvPr id="3" name="Content Placeholder 2"/>
          <p:cNvSpPr>
            <a:spLocks noGrp="1"/>
          </p:cNvSpPr>
          <p:nvPr>
            <p:ph idx="1"/>
          </p:nvPr>
        </p:nvSpPr>
        <p:spPr>
          <a:xfrm>
            <a:off x="685800" y="2590800"/>
            <a:ext cx="7772400" cy="3886200"/>
          </a:xfrm>
        </p:spPr>
        <p:txBody>
          <a:bodyPr/>
          <a:lstStyle/>
          <a:p>
            <a:pPr marL="0" indent="0">
              <a:buNone/>
            </a:pPr>
            <a:r>
              <a:rPr lang="en-US" sz="6200" b="1" dirty="0" smtClean="0"/>
              <a:t>Research Paper 			due on </a:t>
            </a:r>
          </a:p>
          <a:p>
            <a:pPr marL="0" indent="0">
              <a:buNone/>
            </a:pPr>
            <a:r>
              <a:rPr lang="en-US" sz="6200" b="1" dirty="0" smtClean="0"/>
              <a:t> Today Nov </a:t>
            </a:r>
            <a:r>
              <a:rPr lang="en-US" sz="6200" b="1" dirty="0" smtClean="0"/>
              <a:t>17</a:t>
            </a:r>
            <a:r>
              <a:rPr lang="en-US" sz="6200" b="1" baseline="30000" dirty="0" smtClean="0"/>
              <a:t>th</a:t>
            </a:r>
            <a:endParaRPr lang="en-US" sz="6200" b="1" baseline="30000" dirty="0" smtClean="0"/>
          </a:p>
          <a:p>
            <a:pPr marL="0" indent="0">
              <a:buNone/>
            </a:pPr>
            <a:endParaRPr lang="en-US" sz="6000" b="1" dirty="0" smtClean="0"/>
          </a:p>
        </p:txBody>
      </p:sp>
    </p:spTree>
    <p:extLst>
      <p:ext uri="{BB962C8B-B14F-4D97-AF65-F5344CB8AC3E}">
        <p14:creationId xmlns:p14="http://schemas.microsoft.com/office/powerpoint/2010/main" val="22356443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924800" cy="838200"/>
          </a:xfrm>
        </p:spPr>
        <p:txBody>
          <a:bodyPr/>
          <a:lstStyle/>
          <a:p>
            <a:r>
              <a:rPr lang="en-US" b="1" dirty="0" smtClean="0"/>
              <a:t>Final Exam Group Project</a:t>
            </a:r>
            <a:endParaRPr lang="en-US" b="1" dirty="0"/>
          </a:p>
        </p:txBody>
      </p:sp>
      <p:sp>
        <p:nvSpPr>
          <p:cNvPr id="3" name="Content Placeholder 2"/>
          <p:cNvSpPr>
            <a:spLocks noGrp="1"/>
          </p:cNvSpPr>
          <p:nvPr>
            <p:ph idx="1"/>
          </p:nvPr>
        </p:nvSpPr>
        <p:spPr>
          <a:xfrm>
            <a:off x="685800" y="2286000"/>
            <a:ext cx="7924800" cy="4191000"/>
          </a:xfrm>
        </p:spPr>
        <p:txBody>
          <a:bodyPr/>
          <a:lstStyle/>
          <a:p>
            <a:pPr marL="0" indent="0" algn="ctr">
              <a:buNone/>
            </a:pPr>
            <a:r>
              <a:rPr lang="en-US" sz="4800" b="1" dirty="0" smtClean="0"/>
              <a:t>Final Exam</a:t>
            </a:r>
          </a:p>
          <a:p>
            <a:pPr marL="0" indent="0" algn="ctr">
              <a:buNone/>
            </a:pPr>
            <a:r>
              <a:rPr lang="en-US" sz="4800" b="1" dirty="0" smtClean="0"/>
              <a:t>Group Project   Presentation</a:t>
            </a:r>
          </a:p>
          <a:p>
            <a:pPr marL="0" indent="0" algn="ctr">
              <a:buNone/>
            </a:pPr>
            <a:r>
              <a:rPr lang="en-US" sz="4800" b="1" dirty="0" smtClean="0"/>
              <a:t>December </a:t>
            </a:r>
            <a:r>
              <a:rPr lang="en-US" sz="4800" b="1" dirty="0" smtClean="0"/>
              <a:t>1</a:t>
            </a:r>
            <a:r>
              <a:rPr lang="en-US" sz="4800" b="1" baseline="30000" dirty="0" smtClean="0"/>
              <a:t>st</a:t>
            </a:r>
            <a:r>
              <a:rPr lang="en-US" sz="4800" b="1" dirty="0" smtClean="0"/>
              <a:t> &amp; </a:t>
            </a:r>
            <a:r>
              <a:rPr lang="en-US" sz="4800" b="1" dirty="0"/>
              <a:t>8</a:t>
            </a:r>
            <a:r>
              <a:rPr lang="en-US" sz="4800" b="1" baseline="30000" dirty="0" smtClean="0"/>
              <a:t>th</a:t>
            </a:r>
            <a:r>
              <a:rPr lang="en-US" sz="4800" b="1" dirty="0" smtClean="0"/>
              <a:t>  </a:t>
            </a:r>
            <a:endParaRPr lang="en-US" sz="4800" b="1" dirty="0" smtClean="0"/>
          </a:p>
        </p:txBody>
      </p:sp>
    </p:spTree>
    <p:extLst>
      <p:ext uri="{BB962C8B-B14F-4D97-AF65-F5344CB8AC3E}">
        <p14:creationId xmlns:p14="http://schemas.microsoft.com/office/powerpoint/2010/main" val="2285100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219200"/>
          </a:xfrm>
        </p:spPr>
        <p:txBody>
          <a:bodyPr/>
          <a:lstStyle/>
          <a:p>
            <a:r>
              <a:rPr lang="en-US" dirty="0"/>
              <a:t>11 Proper Resourcing (Staff and Equipment) </a:t>
            </a:r>
          </a:p>
        </p:txBody>
      </p:sp>
      <p:sp>
        <p:nvSpPr>
          <p:cNvPr id="3" name="Content Placeholder 2"/>
          <p:cNvSpPr>
            <a:spLocks noGrp="1"/>
          </p:cNvSpPr>
          <p:nvPr>
            <p:ph idx="1"/>
          </p:nvPr>
        </p:nvSpPr>
        <p:spPr>
          <a:xfrm>
            <a:off x="685800" y="2743200"/>
            <a:ext cx="7772400" cy="3733800"/>
          </a:xfrm>
        </p:spPr>
        <p:txBody>
          <a:bodyPr/>
          <a:lstStyle/>
          <a:p>
            <a:r>
              <a:rPr lang="en-US" dirty="0" smtClean="0"/>
              <a:t>There are several methods and models to predict project costs and duration using requirements as their basis.</a:t>
            </a:r>
          </a:p>
          <a:p>
            <a:r>
              <a:rPr lang="en-US" dirty="0" smtClean="0"/>
              <a:t>Popular models used to do estimates are COCOMO II, SEER, SLIM, True S (PRICE).</a:t>
            </a:r>
            <a:endParaRPr lang="en-US" dirty="0"/>
          </a:p>
        </p:txBody>
      </p:sp>
    </p:spTree>
    <p:extLst>
      <p:ext uri="{BB962C8B-B14F-4D97-AF65-F5344CB8AC3E}">
        <p14:creationId xmlns:p14="http://schemas.microsoft.com/office/powerpoint/2010/main" val="3714360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685800" y="2667000"/>
            <a:ext cx="8001000" cy="3962400"/>
          </a:xfrm>
        </p:spPr>
        <p:txBody>
          <a:bodyPr/>
          <a:lstStyle/>
          <a:p>
            <a:r>
              <a:rPr lang="en-US" dirty="0"/>
              <a:t>The Constructive Cost Model (COCOMO) is an algorithmic software cost estimation model developed by Barry W. Boehm. The model uses a basic regression formula with parameters that are derived from historical project data and current as well as future project characteristics.</a:t>
            </a:r>
          </a:p>
        </p:txBody>
      </p:sp>
    </p:spTree>
    <p:extLst>
      <p:ext uri="{BB962C8B-B14F-4D97-AF65-F5344CB8AC3E}">
        <p14:creationId xmlns:p14="http://schemas.microsoft.com/office/powerpoint/2010/main" val="239914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Proper Resourcing (Staff and Equipment) </a:t>
            </a:r>
          </a:p>
        </p:txBody>
      </p:sp>
      <p:sp>
        <p:nvSpPr>
          <p:cNvPr id="3" name="Content Placeholder 2"/>
          <p:cNvSpPr>
            <a:spLocks noGrp="1"/>
          </p:cNvSpPr>
          <p:nvPr>
            <p:ph idx="1"/>
          </p:nvPr>
        </p:nvSpPr>
        <p:spPr>
          <a:xfrm>
            <a:off x="457200" y="2667000"/>
            <a:ext cx="8458200" cy="4038600"/>
          </a:xfrm>
        </p:spPr>
        <p:txBody>
          <a:bodyPr/>
          <a:lstStyle/>
          <a:p>
            <a:r>
              <a:rPr lang="en-US" dirty="0"/>
              <a:t>SEER for IT enables organizations to develop an early, accurate assessment of costs, schedules and risks for IT projects and their operations, helping to maximize productivity and output with fixed or declining budgets</a:t>
            </a:r>
            <a:r>
              <a:rPr lang="en-US" dirty="0" smtClean="0"/>
              <a:t>. SEER </a:t>
            </a:r>
            <a:r>
              <a:rPr lang="en-US" dirty="0"/>
              <a:t>for IT has a collection of IT estimation elements (process models) which can be used.</a:t>
            </a:r>
          </a:p>
        </p:txBody>
      </p:sp>
    </p:spTree>
    <p:extLst>
      <p:ext uri="{BB962C8B-B14F-4D97-AF65-F5344CB8AC3E}">
        <p14:creationId xmlns:p14="http://schemas.microsoft.com/office/powerpoint/2010/main" val="1583419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SAT_Template</Template>
  <TotalTime>52064</TotalTime>
  <Words>3065</Words>
  <Application>Microsoft Office PowerPoint</Application>
  <PresentationFormat>On-screen Show (4:3)</PresentationFormat>
  <Paragraphs>230</Paragraphs>
  <Slides>65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Futura Md BT</vt:lpstr>
      <vt:lpstr>Arial</vt:lpstr>
      <vt:lpstr>Century Schoolbook</vt:lpstr>
      <vt:lpstr>Times New Roman</vt:lpstr>
      <vt:lpstr>Default Design</vt:lpstr>
      <vt:lpstr>ITMD 536 Software Testing &amp; Maintenance</vt:lpstr>
      <vt:lpstr>Objectives</vt:lpstr>
      <vt:lpstr>Objectives</vt:lpstr>
      <vt:lpstr>Objectives</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vt:lpstr>
      <vt:lpstr>PowerPoint Presentation</vt:lpstr>
      <vt:lpstr>11 Proper Resourcing (Staff and Equipment) </vt:lpstr>
      <vt:lpstr>11 Proper Resourcing (Staff and Equipment) </vt:lpstr>
      <vt:lpstr>11 Proper Resourcing (Staff and Equipment) </vt:lpstr>
      <vt:lpstr>11 Proper Resourcing (Staff and Equipment) </vt:lpstr>
      <vt:lpstr>11 Proper Resourcing (Staff and Equipment) Allocation of Facility Time by Percentage of Work Activity</vt:lpstr>
      <vt:lpstr>11 Proper Resourcing (Staff and Equipment) </vt:lpstr>
      <vt:lpstr>11 Proper Resourcing (Staff and Equipment) </vt:lpstr>
      <vt:lpstr>11 Proper Resourcing (Staff and Equipment) </vt:lpstr>
      <vt:lpstr>12 Effective Measurement Data Utilization</vt:lpstr>
      <vt:lpstr>PowerPoint Presentation</vt:lpstr>
      <vt:lpstr>12 Effective Measurement Data Utilization</vt:lpstr>
      <vt:lpstr>12 Effective Measurement Data Utilization</vt:lpstr>
      <vt:lpstr>12 Effective Measurement Data Utilization</vt:lpstr>
      <vt:lpstr>12 Effective Measurement Data Utilization</vt:lpstr>
      <vt:lpstr>12 Effective Measurement Data Utilization</vt:lpstr>
      <vt:lpstr>12 Effective Measurement Data Utilization</vt:lpstr>
      <vt:lpstr>12 Effective Measurement Data Utilization</vt:lpstr>
      <vt:lpstr>12 Effective Measurement Data Utilization</vt:lpstr>
      <vt:lpstr>12 Effective Measurement Data Utilization</vt:lpstr>
      <vt:lpstr>12 Effective Measurement Data Utilization</vt:lpstr>
      <vt:lpstr>12 Effective Measurement Data Utilization</vt:lpstr>
      <vt:lpstr>12 Effective Measurement Data Utilization</vt:lpstr>
      <vt:lpstr>12 Effective Measurement Data Utilization</vt:lpstr>
      <vt:lpstr>12 Effective Measurement Data Utilization</vt:lpstr>
      <vt:lpstr>12 Effective Measurement Data Utilization</vt:lpstr>
      <vt:lpstr>12 Effective Measurement Data Utilization</vt:lpstr>
      <vt:lpstr>12 Effective Measurement Data Utilization</vt:lpstr>
      <vt:lpstr>12 Effective Measurement Data Utilization</vt:lpstr>
      <vt:lpstr>12 Effective Measurement Data Utilization – Goal – Improve Quality</vt:lpstr>
      <vt:lpstr>Research Paper Due</vt:lpstr>
      <vt:lpstr>Final Exam Group Project</vt:lpstr>
    </vt:vector>
  </TitlesOfParts>
  <Company>Illinois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536 Software Testing &amp; Maintenance</dc:title>
  <dc:creator>USAF</dc:creator>
  <cp:lastModifiedBy>Desi Gal</cp:lastModifiedBy>
  <cp:revision>800</cp:revision>
  <dcterms:created xsi:type="dcterms:W3CDTF">2015-08-27T06:10:18Z</dcterms:created>
  <dcterms:modified xsi:type="dcterms:W3CDTF">2018-11-17T06:47:51Z</dcterms:modified>
</cp:coreProperties>
</file>