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handoutMasterIdLst>
    <p:handoutMasterId r:id="rId45"/>
  </p:handoutMasterIdLst>
  <p:sldIdLst>
    <p:sldId id="263" r:id="rId2"/>
    <p:sldId id="257" r:id="rId3"/>
    <p:sldId id="264" r:id="rId4"/>
    <p:sldId id="269" r:id="rId5"/>
    <p:sldId id="400" r:id="rId6"/>
    <p:sldId id="427" r:id="rId7"/>
    <p:sldId id="426" r:id="rId8"/>
    <p:sldId id="401" r:id="rId9"/>
    <p:sldId id="399" r:id="rId10"/>
    <p:sldId id="402" r:id="rId11"/>
    <p:sldId id="403" r:id="rId12"/>
    <p:sldId id="404" r:id="rId13"/>
    <p:sldId id="405" r:id="rId14"/>
    <p:sldId id="420" r:id="rId15"/>
    <p:sldId id="408" r:id="rId16"/>
    <p:sldId id="409" r:id="rId17"/>
    <p:sldId id="410" r:id="rId18"/>
    <p:sldId id="411" r:id="rId19"/>
    <p:sldId id="412" r:id="rId20"/>
    <p:sldId id="413" r:id="rId21"/>
    <p:sldId id="414" r:id="rId22"/>
    <p:sldId id="415" r:id="rId23"/>
    <p:sldId id="416" r:id="rId24"/>
    <p:sldId id="417" r:id="rId25"/>
    <p:sldId id="418" r:id="rId26"/>
    <p:sldId id="421" r:id="rId27"/>
    <p:sldId id="425" r:id="rId28"/>
    <p:sldId id="422" r:id="rId29"/>
    <p:sldId id="423" r:id="rId30"/>
    <p:sldId id="428" r:id="rId31"/>
    <p:sldId id="429" r:id="rId32"/>
    <p:sldId id="430" r:id="rId33"/>
    <p:sldId id="431" r:id="rId34"/>
    <p:sldId id="432" r:id="rId35"/>
    <p:sldId id="433" r:id="rId36"/>
    <p:sldId id="434" r:id="rId37"/>
    <p:sldId id="424" r:id="rId38"/>
    <p:sldId id="435" r:id="rId39"/>
    <p:sldId id="436" r:id="rId40"/>
    <p:sldId id="406" r:id="rId41"/>
    <p:sldId id="407" r:id="rId42"/>
    <p:sldId id="398" r:id="rId43"/>
  </p:sldIdLst>
  <p:sldSz cx="9144000" cy="6858000" type="screen4x3"/>
  <p:notesSz cx="7315200" cy="9601200"/>
  <p:embeddedFontLst>
    <p:embeddedFont>
      <p:font typeface="Century Schoolbook" panose="02040604050505020304" pitchFamily="18" charset="0"/>
      <p:regular r:id="rId46"/>
      <p:bold r:id="rId47"/>
      <p:italic r:id="rId48"/>
      <p:boldItalic r:id="rId49"/>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F" initials="U" lastIdx="1" clrIdx="0">
    <p:extLst>
      <p:ext uri="{19B8F6BF-5375-455C-9EA6-DF929625EA0E}">
        <p15:presenceInfo xmlns:p15="http://schemas.microsoft.com/office/powerpoint/2012/main" userId="US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DCDCD"/>
    <a:srgbClr val="D5D5D5"/>
    <a:srgbClr val="CFCFCF"/>
    <a:srgbClr val="D3D3D3"/>
    <a:srgbClr val="C7C7C7"/>
    <a:srgbClr val="5F5F5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2" autoAdjust="0"/>
    <p:restoredTop sz="88647" autoAdjust="0"/>
  </p:normalViewPr>
  <p:slideViewPr>
    <p:cSldViewPr>
      <p:cViewPr varScale="1">
        <p:scale>
          <a:sx n="63" d="100"/>
          <a:sy n="63" d="100"/>
        </p:scale>
        <p:origin x="1704" y="78"/>
      </p:cViewPr>
      <p:guideLst>
        <p:guide orient="horz" pos="2160"/>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1T22:12:33.94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279024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a:t>
            </a:fld>
            <a:endParaRPr lang="en-US" dirty="0"/>
          </a:p>
        </p:txBody>
      </p:sp>
    </p:spTree>
    <p:extLst>
      <p:ext uri="{BB962C8B-B14F-4D97-AF65-F5344CB8AC3E}">
        <p14:creationId xmlns:p14="http://schemas.microsoft.com/office/powerpoint/2010/main" val="108683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3</a:t>
            </a:fld>
            <a:endParaRPr lang="en-US" dirty="0"/>
          </a:p>
        </p:txBody>
      </p:sp>
    </p:spTree>
    <p:extLst>
      <p:ext uri="{BB962C8B-B14F-4D97-AF65-F5344CB8AC3E}">
        <p14:creationId xmlns:p14="http://schemas.microsoft.com/office/powerpoint/2010/main" val="51124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4</a:t>
            </a:fld>
            <a:endParaRPr lang="en-US" dirty="0"/>
          </a:p>
        </p:txBody>
      </p:sp>
    </p:spTree>
    <p:extLst>
      <p:ext uri="{BB962C8B-B14F-4D97-AF65-F5344CB8AC3E}">
        <p14:creationId xmlns:p14="http://schemas.microsoft.com/office/powerpoint/2010/main" val="1092045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5</a:t>
            </a:fld>
            <a:endParaRPr lang="en-US" dirty="0"/>
          </a:p>
        </p:txBody>
      </p:sp>
    </p:spTree>
    <p:extLst>
      <p:ext uri="{BB962C8B-B14F-4D97-AF65-F5344CB8AC3E}">
        <p14:creationId xmlns:p14="http://schemas.microsoft.com/office/powerpoint/2010/main" val="1139459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6</a:t>
            </a:fld>
            <a:endParaRPr lang="en-US" dirty="0"/>
          </a:p>
        </p:txBody>
      </p:sp>
    </p:spTree>
    <p:extLst>
      <p:ext uri="{BB962C8B-B14F-4D97-AF65-F5344CB8AC3E}">
        <p14:creationId xmlns:p14="http://schemas.microsoft.com/office/powerpoint/2010/main" val="156795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7</a:t>
            </a:fld>
            <a:endParaRPr lang="en-US" dirty="0"/>
          </a:p>
        </p:txBody>
      </p:sp>
    </p:spTree>
    <p:extLst>
      <p:ext uri="{BB962C8B-B14F-4D97-AF65-F5344CB8AC3E}">
        <p14:creationId xmlns:p14="http://schemas.microsoft.com/office/powerpoint/2010/main" val="378322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smtClean="0"/>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smtClean="0"/>
              <a:t>Click icon to add table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smtClean="0"/>
          </a:p>
          <a:p>
            <a:pPr lvl="1"/>
            <a:endParaRPr lang="en-US" dirty="0" smtClean="0"/>
          </a:p>
          <a:p>
            <a:pPr lvl="2"/>
            <a:endParaRPr lang="en-US" dirty="0" smtClean="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hf sldNum="0" hdr="0" dt="0"/>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1"/>
            <a:ext cx="8153400" cy="1142999"/>
          </a:xfrm>
        </p:spPr>
        <p:txBody>
          <a:bodyPr/>
          <a:lstStyle/>
          <a:p>
            <a:pPr algn="ctr"/>
            <a:r>
              <a:rPr lang="en-US" b="1" dirty="0" smtClean="0"/>
              <a:t>ITMD 536 Software Testing &amp; Maintenance</a:t>
            </a:r>
            <a:endParaRPr lang="en-US" b="1" dirty="0"/>
          </a:p>
        </p:txBody>
      </p:sp>
      <p:sp>
        <p:nvSpPr>
          <p:cNvPr id="3" name="Subtitle 2"/>
          <p:cNvSpPr>
            <a:spLocks noGrp="1"/>
          </p:cNvSpPr>
          <p:nvPr>
            <p:ph type="subTitle" idx="1"/>
          </p:nvPr>
        </p:nvSpPr>
        <p:spPr>
          <a:xfrm>
            <a:off x="457200" y="2438400"/>
            <a:ext cx="8153400" cy="4191000"/>
          </a:xfrm>
        </p:spPr>
        <p:txBody>
          <a:bodyPr/>
          <a:lstStyle/>
          <a:p>
            <a:r>
              <a:rPr lang="en-US" sz="3600" b="1" dirty="0" smtClean="0"/>
              <a:t>Chapter 13, 14, 15 &amp; 16</a:t>
            </a:r>
            <a:br>
              <a:rPr lang="en-US" sz="3600" b="1" dirty="0" smtClean="0"/>
            </a:br>
            <a:r>
              <a:rPr lang="en-US" sz="3600" b="1" dirty="0" smtClean="0"/>
              <a:t>Major Update,</a:t>
            </a:r>
          </a:p>
          <a:p>
            <a:r>
              <a:rPr lang="en-US" sz="3600" b="1" dirty="0" smtClean="0"/>
              <a:t>When to Retire the System,</a:t>
            </a:r>
          </a:p>
          <a:p>
            <a:r>
              <a:rPr lang="en-US" sz="3600" b="1" dirty="0" smtClean="0"/>
              <a:t>Future Shock, An Action Plan &amp; Winning the Battles for Prestige, Resources &amp; Recognition </a:t>
            </a:r>
            <a:endParaRPr lang="en-US" sz="3600" b="1" dirty="0"/>
          </a:p>
        </p:txBody>
      </p:sp>
    </p:spTree>
    <p:extLst>
      <p:ext uri="{BB962C8B-B14F-4D97-AF65-F5344CB8AC3E}">
        <p14:creationId xmlns:p14="http://schemas.microsoft.com/office/powerpoint/2010/main" val="3961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Evaluated taking risk into account using the following six-step approach:</a:t>
            </a:r>
          </a:p>
          <a:p>
            <a:r>
              <a:rPr lang="en-US" i="1" dirty="0" smtClean="0"/>
              <a:t>Step 1. Assessment: </a:t>
            </a:r>
            <a:r>
              <a:rPr lang="en-US" dirty="0" smtClean="0"/>
              <a:t>You would conduct a basic financial analysis in terms of the cost and benefits associated with the software being considered as a COSTS replacement.</a:t>
            </a:r>
          </a:p>
          <a:p>
            <a:r>
              <a:rPr lang="en-US" dirty="0" smtClean="0"/>
              <a:t>Uncertainties would be identified </a:t>
            </a:r>
          </a:p>
        </p:txBody>
      </p:sp>
    </p:spTree>
    <p:extLst>
      <p:ext uri="{BB962C8B-B14F-4D97-AF65-F5344CB8AC3E}">
        <p14:creationId xmlns:p14="http://schemas.microsoft.com/office/powerpoint/2010/main" val="399225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Along with their likely impacts relative to user satisfaction, which is considered the main factor that governs selection among the alternatives.</a:t>
            </a:r>
          </a:p>
          <a:p>
            <a:r>
              <a:rPr lang="en-US" i="1" dirty="0" smtClean="0"/>
              <a:t>Step 2. Risk Determination: </a:t>
            </a:r>
            <a:r>
              <a:rPr lang="en-US" dirty="0" smtClean="0"/>
              <a:t>you would investigate the risks and quantify the uncertainties associated  </a:t>
            </a:r>
          </a:p>
        </p:txBody>
      </p:sp>
    </p:spTree>
    <p:extLst>
      <p:ext uri="{BB962C8B-B14F-4D97-AF65-F5344CB8AC3E}">
        <p14:creationId xmlns:p14="http://schemas.microsoft.com/office/powerpoint/2010/main" val="358860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With requirements and performs capabilities and capacities in monetary terms. </a:t>
            </a:r>
          </a:p>
          <a:p>
            <a:r>
              <a:rPr lang="en-US" i="1" dirty="0" smtClean="0"/>
              <a:t>Step 3. Options Analysis: </a:t>
            </a:r>
            <a:r>
              <a:rPr lang="en-US" dirty="0" smtClean="0"/>
              <a:t>as your next step, you would identify real options that address the risks associated with the software investments being considered. </a:t>
            </a:r>
            <a:endParaRPr lang="en-US" i="1" dirty="0" smtClean="0"/>
          </a:p>
        </p:txBody>
      </p:sp>
    </p:spTree>
    <p:extLst>
      <p:ext uri="{BB962C8B-B14F-4D97-AF65-F5344CB8AC3E}">
        <p14:creationId xmlns:p14="http://schemas.microsoft.com/office/powerpoint/2010/main" val="271657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You can consider option to paying the COTS vendor to add features or of course there are yet other options that might be pursued, like providing needed features via plug-in modules or confirming that the user is all right with abandoning the requirements.</a:t>
            </a:r>
          </a:p>
        </p:txBody>
      </p:sp>
    </p:spTree>
    <p:extLst>
      <p:ext uri="{BB962C8B-B14F-4D97-AF65-F5344CB8AC3E}">
        <p14:creationId xmlns:p14="http://schemas.microsoft.com/office/powerpoint/2010/main" val="286807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i="1" dirty="0" smtClean="0"/>
              <a:t>Step 4 – Options Valuation: </a:t>
            </a:r>
            <a:r>
              <a:rPr lang="en-US" dirty="0" smtClean="0"/>
              <a:t>The next step is to value the options using the information you have at your disposal. You can do this simply by computing costs. Take the ranges of uncertainty and this will help bound the risk involved with the options. </a:t>
            </a:r>
            <a:endParaRPr lang="en-US" i="1" dirty="0" smtClean="0"/>
          </a:p>
        </p:txBody>
      </p:sp>
    </p:spTree>
    <p:extLst>
      <p:ext uri="{BB962C8B-B14F-4D97-AF65-F5344CB8AC3E}">
        <p14:creationId xmlns:p14="http://schemas.microsoft.com/office/powerpoint/2010/main" val="1307045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i="1" dirty="0" smtClean="0"/>
              <a:t>Step 5 – Investment Valuation: </a:t>
            </a:r>
            <a:r>
              <a:rPr lang="en-US" dirty="0"/>
              <a:t> </a:t>
            </a:r>
            <a:r>
              <a:rPr lang="en-US" dirty="0" smtClean="0"/>
              <a:t>It sounds like a lot of work to come up with a valuation of options. You take the numbers, compare them, and make a decision. </a:t>
            </a:r>
          </a:p>
          <a:p>
            <a:r>
              <a:rPr lang="en-US" i="1" dirty="0" smtClean="0"/>
              <a:t>Step 6 – Execution: </a:t>
            </a:r>
            <a:r>
              <a:rPr lang="en-US" dirty="0" smtClean="0"/>
              <a:t>The last step assumes that the decision makers are smart enough to execute the real </a:t>
            </a:r>
            <a:endParaRPr lang="en-US" i="1" dirty="0" smtClean="0"/>
          </a:p>
        </p:txBody>
      </p:sp>
    </p:spTree>
    <p:extLst>
      <p:ext uri="{BB962C8B-B14F-4D97-AF65-F5344CB8AC3E}">
        <p14:creationId xmlns:p14="http://schemas.microsoft.com/office/powerpoint/2010/main" val="1364786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Options when it is in their best interests to do so. The real options provide them with an advantage because they provide the means to address risk in their decisions. Uncertainties associated with software purchasing decisions sometimes lead to unnecessary risks  </a:t>
            </a:r>
          </a:p>
        </p:txBody>
      </p:sp>
    </p:spTree>
    <p:extLst>
      <p:ext uri="{BB962C8B-B14F-4D97-AF65-F5344CB8AC3E}">
        <p14:creationId xmlns:p14="http://schemas.microsoft.com/office/powerpoint/2010/main" val="58882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That often can be prevented. </a:t>
            </a:r>
          </a:p>
          <a:p>
            <a:r>
              <a:rPr lang="en-US" dirty="0" smtClean="0"/>
              <a:t>You now have a strategy, support, paperwork, and justification in hand to push ahead with changes that you are going to recommend be made along with the next major upgrade.</a:t>
            </a:r>
          </a:p>
        </p:txBody>
      </p:sp>
    </p:spTree>
    <p:extLst>
      <p:ext uri="{BB962C8B-B14F-4D97-AF65-F5344CB8AC3E}">
        <p14:creationId xmlns:p14="http://schemas.microsoft.com/office/powerpoint/2010/main" val="3808405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b="1" dirty="0" smtClean="0"/>
              <a:t>13.2 Feasibility Studies</a:t>
            </a:r>
          </a:p>
          <a:p>
            <a:r>
              <a:rPr lang="en-US" dirty="0" smtClean="0"/>
              <a:t>The traditional thing that you would do when addressing a major upgrade is perform a feasibility study. Such a study is done ultimately to develop a plan of action and milestones for performing the major upgrade with minimum disruption and at</a:t>
            </a:r>
          </a:p>
        </p:txBody>
      </p:sp>
    </p:spTree>
    <p:extLst>
      <p:ext uri="{BB962C8B-B14F-4D97-AF65-F5344CB8AC3E}">
        <p14:creationId xmlns:p14="http://schemas.microsoft.com/office/powerpoint/2010/main" val="112616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Minimum cost during the scheduled time period. </a:t>
            </a:r>
          </a:p>
          <a:p>
            <a:r>
              <a:rPr lang="en-US" dirty="0" smtClean="0"/>
              <a:t>The following feasibility study plan outline – report needs to be completed but you may omit that do not apply.</a:t>
            </a:r>
          </a:p>
          <a:p>
            <a:r>
              <a:rPr lang="en-US" b="1" i="1" dirty="0" smtClean="0"/>
              <a:t>Feasibility </a:t>
            </a:r>
            <a:r>
              <a:rPr lang="en-US" b="1" i="1" dirty="0"/>
              <a:t>study plan </a:t>
            </a:r>
            <a:r>
              <a:rPr lang="en-US" b="1" i="1" dirty="0" smtClean="0"/>
              <a:t>outline:</a:t>
            </a:r>
          </a:p>
        </p:txBody>
      </p:sp>
    </p:spTree>
    <p:extLst>
      <p:ext uri="{BB962C8B-B14F-4D97-AF65-F5344CB8AC3E}">
        <p14:creationId xmlns:p14="http://schemas.microsoft.com/office/powerpoint/2010/main" val="254914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2209800"/>
            <a:ext cx="7924800" cy="4267200"/>
          </a:xfrm>
        </p:spPr>
        <p:txBody>
          <a:bodyPr/>
          <a:lstStyle/>
          <a:p>
            <a:r>
              <a:rPr lang="en-US" dirty="0" smtClean="0"/>
              <a:t>What is real options concepts?</a:t>
            </a:r>
          </a:p>
          <a:p>
            <a:r>
              <a:rPr lang="en-US" dirty="0" smtClean="0"/>
              <a:t>What is feasibility study?</a:t>
            </a:r>
          </a:p>
          <a:p>
            <a:r>
              <a:rPr lang="en-US" dirty="0" smtClean="0"/>
              <a:t>What is concept benefits trade-offs?</a:t>
            </a:r>
          </a:p>
          <a:p>
            <a:r>
              <a:rPr lang="en-US" dirty="0" smtClean="0"/>
              <a:t>What are cost-effectiveness analysis?</a:t>
            </a:r>
          </a:p>
          <a:p>
            <a:r>
              <a:rPr lang="en-US" dirty="0" smtClean="0"/>
              <a:t>What are other techniques?</a:t>
            </a:r>
          </a:p>
          <a:p>
            <a:r>
              <a:rPr lang="en-US" dirty="0" smtClean="0"/>
              <a:t>What are death spirals?</a:t>
            </a:r>
          </a:p>
          <a:p>
            <a:r>
              <a:rPr lang="en-US" dirty="0" smtClean="0"/>
              <a:t>What are retirement plans?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1. Executive summary</a:t>
            </a:r>
          </a:p>
          <a:p>
            <a:r>
              <a:rPr lang="en-US" dirty="0" smtClean="0"/>
              <a:t>2. Background and needs assessment</a:t>
            </a:r>
          </a:p>
          <a:p>
            <a:pPr lvl="1"/>
            <a:r>
              <a:rPr lang="en-US" dirty="0" smtClean="0"/>
              <a:t>2.1 System/software overview</a:t>
            </a:r>
          </a:p>
          <a:p>
            <a:pPr lvl="1"/>
            <a:r>
              <a:rPr lang="en-US" dirty="0" smtClean="0"/>
              <a:t>2.2 Upgrade overview</a:t>
            </a:r>
          </a:p>
          <a:p>
            <a:pPr lvl="1"/>
            <a:r>
              <a:rPr lang="en-US" dirty="0" smtClean="0"/>
              <a:t>2.3 Needs assessment</a:t>
            </a:r>
          </a:p>
          <a:p>
            <a:pPr lvl="1"/>
            <a:r>
              <a:rPr lang="en-US" dirty="0" smtClean="0"/>
              <a:t>2.4 Statutory requirements</a:t>
            </a:r>
          </a:p>
          <a:p>
            <a:r>
              <a:rPr lang="en-US" dirty="0" smtClean="0"/>
              <a:t>3. Organizational impacts</a:t>
            </a:r>
          </a:p>
          <a:p>
            <a:pPr marL="120650" indent="0">
              <a:buNone/>
            </a:pPr>
            <a:endParaRPr lang="en-US" dirty="0" smtClean="0"/>
          </a:p>
        </p:txBody>
      </p:sp>
    </p:spTree>
    <p:extLst>
      <p:ext uri="{BB962C8B-B14F-4D97-AF65-F5344CB8AC3E}">
        <p14:creationId xmlns:p14="http://schemas.microsoft.com/office/powerpoint/2010/main" val="2886416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pPr lvl="1"/>
            <a:r>
              <a:rPr lang="en-US" dirty="0" smtClean="0"/>
              <a:t>3.1 Organizational involved</a:t>
            </a:r>
          </a:p>
          <a:p>
            <a:pPr lvl="1"/>
            <a:r>
              <a:rPr lang="en-US" dirty="0" smtClean="0"/>
              <a:t>3.2 Operational environment</a:t>
            </a:r>
          </a:p>
          <a:p>
            <a:pPr lvl="1"/>
            <a:r>
              <a:rPr lang="en-US" dirty="0" smtClean="0"/>
              <a:t>3.3 Maintenance environment</a:t>
            </a:r>
          </a:p>
          <a:p>
            <a:pPr lvl="1"/>
            <a:r>
              <a:rPr lang="en-US" dirty="0" smtClean="0"/>
              <a:t>3.4 Points of contact</a:t>
            </a:r>
          </a:p>
          <a:p>
            <a:r>
              <a:rPr lang="en-US" dirty="0" smtClean="0"/>
              <a:t>4. Proposed solution</a:t>
            </a:r>
          </a:p>
          <a:p>
            <a:pPr lvl="1"/>
            <a:r>
              <a:rPr lang="en-US" dirty="0" smtClean="0"/>
              <a:t>4.1 Specific work products</a:t>
            </a:r>
          </a:p>
          <a:p>
            <a:pPr lvl="1"/>
            <a:r>
              <a:rPr lang="en-US" dirty="0" smtClean="0"/>
              <a:t>4.2 Major features/functions to be added</a:t>
            </a:r>
          </a:p>
          <a:p>
            <a:pPr lvl="1"/>
            <a:r>
              <a:rPr lang="en-US" dirty="0" smtClean="0"/>
              <a:t>4.3 Repairs to be made</a:t>
            </a:r>
          </a:p>
        </p:txBody>
      </p:sp>
    </p:spTree>
    <p:extLst>
      <p:ext uri="{BB962C8B-B14F-4D97-AF65-F5344CB8AC3E}">
        <p14:creationId xmlns:p14="http://schemas.microsoft.com/office/powerpoint/2010/main" val="2368934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pPr lvl="1"/>
            <a:r>
              <a:rPr lang="en-US" dirty="0" smtClean="0"/>
              <a:t>4.4 New business processes that need to be supported</a:t>
            </a:r>
          </a:p>
          <a:p>
            <a:pPr lvl="1"/>
            <a:r>
              <a:rPr lang="en-US" dirty="0" smtClean="0"/>
              <a:t>4.5 Facility and equipment upgrades</a:t>
            </a:r>
          </a:p>
          <a:p>
            <a:r>
              <a:rPr lang="en-US" dirty="0" smtClean="0"/>
              <a:t>5. Major options considered</a:t>
            </a:r>
          </a:p>
          <a:p>
            <a:r>
              <a:rPr lang="en-US" dirty="0" smtClean="0"/>
              <a:t>6. Conformity with information technology (IT) portfolio</a:t>
            </a:r>
          </a:p>
          <a:p>
            <a:pPr lvl="1"/>
            <a:r>
              <a:rPr lang="en-US" dirty="0" smtClean="0"/>
              <a:t>6.1 Strategic impact on business or IT goals</a:t>
            </a:r>
          </a:p>
          <a:p>
            <a:endParaRPr lang="en-US" dirty="0" smtClean="0"/>
          </a:p>
        </p:txBody>
      </p:sp>
    </p:spTree>
    <p:extLst>
      <p:ext uri="{BB962C8B-B14F-4D97-AF65-F5344CB8AC3E}">
        <p14:creationId xmlns:p14="http://schemas.microsoft.com/office/powerpoint/2010/main" val="2233943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pPr lvl="1"/>
            <a:r>
              <a:rPr lang="en-US" dirty="0" smtClean="0"/>
              <a:t>6.2 Technology impacts</a:t>
            </a:r>
          </a:p>
          <a:p>
            <a:r>
              <a:rPr lang="en-US" dirty="0" smtClean="0"/>
              <a:t>7. Project management impacts</a:t>
            </a:r>
          </a:p>
          <a:p>
            <a:pPr lvl="1"/>
            <a:r>
              <a:rPr lang="en-US" dirty="0" smtClean="0"/>
              <a:t>7.1 Roles and responsibilities</a:t>
            </a:r>
          </a:p>
          <a:p>
            <a:pPr lvl="1"/>
            <a:r>
              <a:rPr lang="en-US" dirty="0" smtClean="0"/>
              <a:t>7.2 Project team organization and leadership</a:t>
            </a:r>
          </a:p>
          <a:p>
            <a:r>
              <a:rPr lang="en-US" dirty="0" smtClean="0"/>
              <a:t>8. Sustaining engineering impacts</a:t>
            </a:r>
          </a:p>
          <a:p>
            <a:pPr lvl="1"/>
            <a:r>
              <a:rPr lang="en-US" dirty="0" smtClean="0"/>
              <a:t>8.1 User support</a:t>
            </a:r>
          </a:p>
          <a:p>
            <a:pPr lvl="1"/>
            <a:r>
              <a:rPr lang="en-US" dirty="0" smtClean="0"/>
              <a:t>8.2 Field service support</a:t>
            </a:r>
          </a:p>
        </p:txBody>
      </p:sp>
    </p:spTree>
    <p:extLst>
      <p:ext uri="{BB962C8B-B14F-4D97-AF65-F5344CB8AC3E}">
        <p14:creationId xmlns:p14="http://schemas.microsoft.com/office/powerpoint/2010/main" val="3079230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9. Facility impacts</a:t>
            </a:r>
          </a:p>
          <a:p>
            <a:r>
              <a:rPr lang="en-US" dirty="0" smtClean="0"/>
              <a:t>10. Operational impacts</a:t>
            </a:r>
          </a:p>
          <a:p>
            <a:pPr lvl="1"/>
            <a:r>
              <a:rPr lang="en-US" dirty="0" smtClean="0"/>
              <a:t>10.1 Dual/parallel operations plans</a:t>
            </a:r>
          </a:p>
          <a:p>
            <a:pPr lvl="1"/>
            <a:r>
              <a:rPr lang="en-US" dirty="0" smtClean="0"/>
              <a:t>10.2 Information security plans</a:t>
            </a:r>
          </a:p>
          <a:p>
            <a:r>
              <a:rPr lang="en-US" dirty="0" smtClean="0"/>
              <a:t>11. Estimated timeline and work plan</a:t>
            </a:r>
          </a:p>
          <a:p>
            <a:r>
              <a:rPr lang="en-US" dirty="0" smtClean="0"/>
              <a:t>12. Cost-benefit analysis</a:t>
            </a:r>
          </a:p>
        </p:txBody>
      </p:sp>
    </p:spTree>
    <p:extLst>
      <p:ext uri="{BB962C8B-B14F-4D97-AF65-F5344CB8AC3E}">
        <p14:creationId xmlns:p14="http://schemas.microsoft.com/office/powerpoint/2010/main" val="1841786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You should make a compelling technical and business case for the change.</a:t>
            </a:r>
          </a:p>
          <a:p>
            <a:r>
              <a:rPr lang="en-US" dirty="0" smtClean="0"/>
              <a:t>Timing is strategy. Make sure your results are available in time to influence the decision and get funded.</a:t>
            </a:r>
          </a:p>
          <a:p>
            <a:endParaRPr lang="en-US" dirty="0" smtClean="0"/>
          </a:p>
        </p:txBody>
      </p:sp>
    </p:spTree>
    <p:extLst>
      <p:ext uri="{BB962C8B-B14F-4D97-AF65-F5344CB8AC3E}">
        <p14:creationId xmlns:p14="http://schemas.microsoft.com/office/powerpoint/2010/main" val="3114728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304800" y="2895600"/>
            <a:ext cx="8534400" cy="3733800"/>
          </a:xfrm>
        </p:spPr>
        <p:txBody>
          <a:bodyPr/>
          <a:lstStyle/>
          <a:p>
            <a:pPr marL="0" indent="0">
              <a:buNone/>
            </a:pPr>
            <a:r>
              <a:rPr lang="en-US" b="1" dirty="0" smtClean="0"/>
              <a:t>Cost-Benefit Trade-Offs</a:t>
            </a:r>
          </a:p>
          <a:p>
            <a:r>
              <a:rPr lang="en-US" i="1" dirty="0" smtClean="0"/>
              <a:t>Nonrecurring costs</a:t>
            </a:r>
            <a:r>
              <a:rPr lang="en-US" dirty="0" smtClean="0"/>
              <a:t>: Tangible Benefits</a:t>
            </a:r>
          </a:p>
          <a:p>
            <a:r>
              <a:rPr lang="en-US" dirty="0" smtClean="0"/>
              <a:t>License fees,	Cost avoidance	</a:t>
            </a:r>
          </a:p>
          <a:p>
            <a:r>
              <a:rPr lang="en-US" dirty="0" smtClean="0"/>
              <a:t>Tailoring Cost,	Avoid development cost</a:t>
            </a:r>
          </a:p>
          <a:p>
            <a:r>
              <a:rPr lang="en-US" dirty="0" smtClean="0"/>
              <a:t>Integration cost, Tailoring part of </a:t>
            </a:r>
          </a:p>
          <a:p>
            <a:pPr marL="0" indent="0">
              <a:buNone/>
            </a:pPr>
            <a:endParaRPr lang="en-US" dirty="0" smtClean="0"/>
          </a:p>
        </p:txBody>
      </p:sp>
    </p:spTree>
    <p:extLst>
      <p:ext uri="{BB962C8B-B14F-4D97-AF65-F5344CB8AC3E}">
        <p14:creationId xmlns:p14="http://schemas.microsoft.com/office/powerpoint/2010/main" val="342172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304800" y="2895600"/>
            <a:ext cx="8534400" cy="3733800"/>
          </a:xfrm>
        </p:spPr>
        <p:txBody>
          <a:bodyPr/>
          <a:lstStyle/>
          <a:p>
            <a:pPr marL="0" indent="0">
              <a:buNone/>
            </a:pPr>
            <a:r>
              <a:rPr lang="en-US" b="1" dirty="0" smtClean="0"/>
              <a:t>Cost-Benefit Trade-Offs</a:t>
            </a:r>
          </a:p>
          <a:p>
            <a:r>
              <a:rPr lang="en-US" i="1" dirty="0" smtClean="0"/>
              <a:t>Recurring costs (5yrs)</a:t>
            </a:r>
            <a:r>
              <a:rPr lang="en-US" dirty="0" smtClean="0"/>
              <a:t>: Tangible Benefits</a:t>
            </a:r>
          </a:p>
          <a:p>
            <a:r>
              <a:rPr lang="en-US" dirty="0" smtClean="0"/>
              <a:t>License fees,	Immediate availability	</a:t>
            </a:r>
          </a:p>
          <a:p>
            <a:r>
              <a:rPr lang="en-US" dirty="0" smtClean="0"/>
              <a:t>Maintenance,	fewer bugs</a:t>
            </a:r>
          </a:p>
          <a:p>
            <a:r>
              <a:rPr lang="en-US" dirty="0" smtClean="0"/>
              <a:t>Training fee, 	Someone else handles        				updates </a:t>
            </a:r>
          </a:p>
          <a:p>
            <a:pPr marL="0" indent="0">
              <a:buNone/>
            </a:pPr>
            <a:endParaRPr lang="en-US" dirty="0" smtClean="0"/>
          </a:p>
        </p:txBody>
      </p:sp>
    </p:spTree>
    <p:extLst>
      <p:ext uri="{BB962C8B-B14F-4D97-AF65-F5344CB8AC3E}">
        <p14:creationId xmlns:p14="http://schemas.microsoft.com/office/powerpoint/2010/main" val="246289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91000"/>
          </a:xfrm>
        </p:spPr>
        <p:txBody>
          <a:bodyPr/>
          <a:lstStyle/>
          <a:p>
            <a:r>
              <a:rPr lang="en-US" dirty="0" smtClean="0"/>
              <a:t>Anticipate that a major system/software upgrade will occur every five/seven years</a:t>
            </a:r>
          </a:p>
          <a:p>
            <a:r>
              <a:rPr lang="en-US" dirty="0" smtClean="0"/>
              <a:t>Piggy-back other work that needs to be updated as it’s needed</a:t>
            </a:r>
          </a:p>
          <a:p>
            <a:r>
              <a:rPr lang="en-US" dirty="0" smtClean="0"/>
              <a:t>Readiness in most important not just resources but the budget</a:t>
            </a:r>
          </a:p>
          <a:p>
            <a:r>
              <a:rPr lang="en-US" dirty="0" smtClean="0"/>
              <a:t>Change is inevitable – be ready for it</a:t>
            </a:r>
          </a:p>
        </p:txBody>
      </p:sp>
    </p:spTree>
    <p:extLst>
      <p:ext uri="{BB962C8B-B14F-4D97-AF65-F5344CB8AC3E}">
        <p14:creationId xmlns:p14="http://schemas.microsoft.com/office/powerpoint/2010/main" val="2249225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sz="3200" dirty="0" smtClean="0"/>
              <a:t>14 Knowing When to Retire the System</a:t>
            </a:r>
            <a:endParaRPr lang="en-US" sz="3200" dirty="0"/>
          </a:p>
        </p:txBody>
      </p:sp>
      <p:sp>
        <p:nvSpPr>
          <p:cNvPr id="3" name="Content Placeholder 2"/>
          <p:cNvSpPr>
            <a:spLocks noGrp="1"/>
          </p:cNvSpPr>
          <p:nvPr>
            <p:ph idx="1"/>
          </p:nvPr>
        </p:nvSpPr>
        <p:spPr>
          <a:xfrm>
            <a:off x="685800" y="2133600"/>
            <a:ext cx="7772400" cy="4572000"/>
          </a:xfrm>
        </p:spPr>
        <p:txBody>
          <a:bodyPr/>
          <a:lstStyle/>
          <a:p>
            <a:r>
              <a:rPr lang="en-US" dirty="0" smtClean="0"/>
              <a:t>Death Spirals – know when to retire the system</a:t>
            </a:r>
          </a:p>
          <a:p>
            <a:r>
              <a:rPr lang="en-US" dirty="0" smtClean="0"/>
              <a:t>Retirement Plans:</a:t>
            </a:r>
          </a:p>
          <a:p>
            <a:pPr lvl="1"/>
            <a:r>
              <a:rPr lang="en-US" dirty="0" smtClean="0"/>
              <a:t>High cost and maintenance issues</a:t>
            </a:r>
          </a:p>
          <a:p>
            <a:pPr lvl="1"/>
            <a:r>
              <a:rPr lang="en-US" dirty="0" smtClean="0"/>
              <a:t>Poor quality</a:t>
            </a:r>
          </a:p>
          <a:p>
            <a:pPr lvl="1"/>
            <a:r>
              <a:rPr lang="en-US" dirty="0" smtClean="0"/>
              <a:t>Capabilities of the system are no longer needed</a:t>
            </a:r>
          </a:p>
          <a:p>
            <a:pPr lvl="1"/>
            <a:r>
              <a:rPr lang="en-US" dirty="0" smtClean="0"/>
              <a:t>High cost for upgrades</a:t>
            </a:r>
          </a:p>
          <a:p>
            <a:pPr lvl="1"/>
            <a:r>
              <a:rPr lang="en-US" dirty="0" smtClean="0"/>
              <a:t>Technology not supported </a:t>
            </a:r>
          </a:p>
        </p:txBody>
      </p:sp>
    </p:spTree>
    <p:extLst>
      <p:ext uri="{BB962C8B-B14F-4D97-AF65-F5344CB8AC3E}">
        <p14:creationId xmlns:p14="http://schemas.microsoft.com/office/powerpoint/2010/main" val="349827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11430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2362200"/>
            <a:ext cx="7772400" cy="4114800"/>
          </a:xfrm>
        </p:spPr>
        <p:txBody>
          <a:bodyPr/>
          <a:lstStyle/>
          <a:p>
            <a:r>
              <a:rPr lang="en-US" dirty="0"/>
              <a:t>What are development options?</a:t>
            </a:r>
          </a:p>
          <a:p>
            <a:r>
              <a:rPr lang="en-US" dirty="0" smtClean="0"/>
              <a:t>What is cutover?</a:t>
            </a:r>
          </a:p>
          <a:p>
            <a:r>
              <a:rPr lang="en-US" dirty="0" smtClean="0"/>
              <a:t>What are you looking into the future?</a:t>
            </a:r>
          </a:p>
          <a:p>
            <a:r>
              <a:rPr lang="en-US" dirty="0" smtClean="0"/>
              <a:t>What are the development technologies?</a:t>
            </a:r>
            <a:endParaRPr lang="en-US" dirty="0"/>
          </a:p>
          <a:p>
            <a:r>
              <a:rPr lang="en-US" dirty="0" smtClean="0"/>
              <a:t>What are the technology readiness levels?</a:t>
            </a:r>
          </a:p>
          <a:p>
            <a:endParaRPr lang="en-US" dirty="0" smtClean="0"/>
          </a:p>
          <a:p>
            <a:endParaRPr lang="en-US" dirty="0" smtClean="0"/>
          </a:p>
          <a:p>
            <a:endParaRPr lang="en-US" dirty="0"/>
          </a:p>
        </p:txBody>
      </p:sp>
    </p:spTree>
    <p:extLst>
      <p:ext uri="{BB962C8B-B14F-4D97-AF65-F5344CB8AC3E}">
        <p14:creationId xmlns:p14="http://schemas.microsoft.com/office/powerpoint/2010/main" val="2563806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sz="3200" dirty="0" smtClean="0"/>
              <a:t>14 Knowing When to Retire the System</a:t>
            </a:r>
            <a:endParaRPr lang="en-US" sz="3200" dirty="0"/>
          </a:p>
        </p:txBody>
      </p:sp>
      <p:sp>
        <p:nvSpPr>
          <p:cNvPr id="3" name="Content Placeholder 2"/>
          <p:cNvSpPr>
            <a:spLocks noGrp="1"/>
          </p:cNvSpPr>
          <p:nvPr>
            <p:ph idx="1"/>
          </p:nvPr>
        </p:nvSpPr>
        <p:spPr>
          <a:xfrm>
            <a:off x="685800" y="2133600"/>
            <a:ext cx="7772400" cy="4572000"/>
          </a:xfrm>
        </p:spPr>
        <p:txBody>
          <a:bodyPr/>
          <a:lstStyle/>
          <a:p>
            <a:r>
              <a:rPr lang="en-US" dirty="0" smtClean="0"/>
              <a:t>Development options</a:t>
            </a:r>
          </a:p>
          <a:p>
            <a:pPr lvl="1"/>
            <a:r>
              <a:rPr lang="en-US" dirty="0" smtClean="0"/>
              <a:t>Architecture needs</a:t>
            </a:r>
          </a:p>
          <a:p>
            <a:pPr lvl="1"/>
            <a:r>
              <a:rPr lang="en-US" dirty="0" smtClean="0"/>
              <a:t>Data migration needs</a:t>
            </a:r>
          </a:p>
          <a:p>
            <a:pPr lvl="1"/>
            <a:r>
              <a:rPr lang="en-US" dirty="0" smtClean="0"/>
              <a:t>Knowledge needs</a:t>
            </a:r>
          </a:p>
          <a:p>
            <a:pPr lvl="1"/>
            <a:r>
              <a:rPr lang="en-US" dirty="0" smtClean="0"/>
              <a:t>Legacy reengineering needs</a:t>
            </a:r>
          </a:p>
          <a:p>
            <a:pPr lvl="1"/>
            <a:r>
              <a:rPr lang="en-US" dirty="0" smtClean="0"/>
              <a:t>Process reengineering needs </a:t>
            </a:r>
          </a:p>
          <a:p>
            <a:pPr lvl="1"/>
            <a:r>
              <a:rPr lang="en-US" dirty="0" smtClean="0"/>
              <a:t>Readiness needs</a:t>
            </a:r>
          </a:p>
          <a:p>
            <a:pPr lvl="1"/>
            <a:endParaRPr lang="en-US" dirty="0" smtClean="0"/>
          </a:p>
        </p:txBody>
      </p:sp>
    </p:spTree>
    <p:extLst>
      <p:ext uri="{BB962C8B-B14F-4D97-AF65-F5344CB8AC3E}">
        <p14:creationId xmlns:p14="http://schemas.microsoft.com/office/powerpoint/2010/main" val="488335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762000"/>
          </a:xfrm>
        </p:spPr>
        <p:txBody>
          <a:bodyPr/>
          <a:lstStyle/>
          <a:p>
            <a:r>
              <a:rPr lang="en-US" sz="3200" dirty="0" smtClean="0"/>
              <a:t>   14 Knowing When to Retire the System</a:t>
            </a:r>
            <a:endParaRPr lang="en-US" sz="3200" dirty="0"/>
          </a:p>
        </p:txBody>
      </p:sp>
      <p:sp>
        <p:nvSpPr>
          <p:cNvPr id="3" name="Content Placeholder 2"/>
          <p:cNvSpPr>
            <a:spLocks noGrp="1"/>
          </p:cNvSpPr>
          <p:nvPr>
            <p:ph idx="1"/>
          </p:nvPr>
        </p:nvSpPr>
        <p:spPr>
          <a:xfrm>
            <a:off x="685800" y="1752600"/>
            <a:ext cx="7772400" cy="5105400"/>
          </a:xfrm>
        </p:spPr>
        <p:txBody>
          <a:bodyPr/>
          <a:lstStyle/>
          <a:p>
            <a:r>
              <a:rPr lang="en-US" dirty="0" smtClean="0"/>
              <a:t>Cutover</a:t>
            </a:r>
          </a:p>
          <a:p>
            <a:pPr lvl="1"/>
            <a:r>
              <a:rPr lang="en-US" dirty="0" smtClean="0"/>
              <a:t>Personnel</a:t>
            </a:r>
          </a:p>
          <a:p>
            <a:pPr lvl="1"/>
            <a:r>
              <a:rPr lang="en-US" dirty="0" smtClean="0"/>
              <a:t>Equipment</a:t>
            </a:r>
          </a:p>
          <a:p>
            <a:pPr lvl="1"/>
            <a:r>
              <a:rPr lang="en-US" dirty="0" smtClean="0"/>
              <a:t>Architecture</a:t>
            </a:r>
          </a:p>
          <a:p>
            <a:pPr lvl="1"/>
            <a:r>
              <a:rPr lang="en-US" dirty="0" smtClean="0"/>
              <a:t>Processes</a:t>
            </a:r>
          </a:p>
          <a:p>
            <a:pPr lvl="1"/>
            <a:r>
              <a:rPr lang="en-US" dirty="0" smtClean="0"/>
              <a:t>Facilities</a:t>
            </a:r>
          </a:p>
          <a:p>
            <a:pPr lvl="1"/>
            <a:r>
              <a:rPr lang="en-US" dirty="0" smtClean="0"/>
              <a:t>Databases</a:t>
            </a:r>
          </a:p>
          <a:p>
            <a:pPr lvl="1"/>
            <a:r>
              <a:rPr lang="en-US" dirty="0" smtClean="0"/>
              <a:t>Knowledge </a:t>
            </a:r>
          </a:p>
          <a:p>
            <a:pPr lvl="1"/>
            <a:r>
              <a:rPr lang="en-US" dirty="0" smtClean="0"/>
              <a:t>Infrastructure </a:t>
            </a:r>
          </a:p>
          <a:p>
            <a:pPr lvl="1"/>
            <a:r>
              <a:rPr lang="en-US" dirty="0" smtClean="0"/>
              <a:t>Legacy </a:t>
            </a:r>
          </a:p>
          <a:p>
            <a:pPr lvl="1"/>
            <a:endParaRPr lang="en-US" dirty="0" smtClean="0"/>
          </a:p>
        </p:txBody>
      </p:sp>
    </p:spTree>
    <p:extLst>
      <p:ext uri="{BB962C8B-B14F-4D97-AF65-F5344CB8AC3E}">
        <p14:creationId xmlns:p14="http://schemas.microsoft.com/office/powerpoint/2010/main" val="1936149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914400"/>
          </a:xfrm>
        </p:spPr>
        <p:txBody>
          <a:bodyPr/>
          <a:lstStyle/>
          <a:p>
            <a:r>
              <a:rPr lang="en-US" sz="3200" dirty="0" smtClean="0"/>
              <a:t>   </a:t>
            </a:r>
            <a:r>
              <a:rPr lang="en-US" dirty="0" smtClean="0"/>
              <a:t>15 Future Shock – An Action Plan</a:t>
            </a:r>
            <a:endParaRPr lang="en-US" dirty="0"/>
          </a:p>
        </p:txBody>
      </p:sp>
      <p:sp>
        <p:nvSpPr>
          <p:cNvPr id="3" name="Content Placeholder 2"/>
          <p:cNvSpPr>
            <a:spLocks noGrp="1"/>
          </p:cNvSpPr>
          <p:nvPr>
            <p:ph idx="1"/>
          </p:nvPr>
        </p:nvSpPr>
        <p:spPr>
          <a:xfrm>
            <a:off x="685800" y="2057400"/>
            <a:ext cx="7772400" cy="4648200"/>
          </a:xfrm>
        </p:spPr>
        <p:txBody>
          <a:bodyPr/>
          <a:lstStyle/>
          <a:p>
            <a:pPr marL="0" indent="0">
              <a:buNone/>
            </a:pPr>
            <a:r>
              <a:rPr lang="en-US" b="1" dirty="0" smtClean="0"/>
              <a:t>Looking to the Future</a:t>
            </a:r>
          </a:p>
          <a:p>
            <a:pPr lvl="1"/>
            <a:r>
              <a:rPr lang="en-US" dirty="0" smtClean="0"/>
              <a:t>Agile methods</a:t>
            </a:r>
          </a:p>
          <a:p>
            <a:pPr lvl="1"/>
            <a:r>
              <a:rPr lang="en-US" dirty="0" smtClean="0"/>
              <a:t>Cloud computing</a:t>
            </a:r>
          </a:p>
          <a:p>
            <a:pPr lvl="1"/>
            <a:r>
              <a:rPr lang="en-US" dirty="0" smtClean="0"/>
              <a:t>Grid computing</a:t>
            </a:r>
          </a:p>
          <a:p>
            <a:pPr lvl="1"/>
            <a:r>
              <a:rPr lang="en-US" dirty="0" smtClean="0"/>
              <a:t>Intelligent databases</a:t>
            </a:r>
          </a:p>
          <a:p>
            <a:pPr lvl="1"/>
            <a:r>
              <a:rPr lang="en-US" dirty="0" smtClean="0"/>
              <a:t>Lean manufacturing (Kanban)</a:t>
            </a:r>
          </a:p>
          <a:p>
            <a:pPr lvl="1"/>
            <a:r>
              <a:rPr lang="en-US" dirty="0" smtClean="0"/>
              <a:t>Predictive analysis</a:t>
            </a:r>
          </a:p>
          <a:p>
            <a:pPr lvl="1"/>
            <a:r>
              <a:rPr lang="en-US" dirty="0" smtClean="0"/>
              <a:t>Semantic Web</a:t>
            </a:r>
          </a:p>
          <a:p>
            <a:pPr lvl="1"/>
            <a:r>
              <a:rPr lang="en-US" dirty="0" smtClean="0"/>
              <a:t>Service-oriented architecture </a:t>
            </a:r>
          </a:p>
          <a:p>
            <a:pPr lvl="1"/>
            <a:endParaRPr lang="en-US" dirty="0" smtClean="0"/>
          </a:p>
        </p:txBody>
      </p:sp>
    </p:spTree>
    <p:extLst>
      <p:ext uri="{BB962C8B-B14F-4D97-AF65-F5344CB8AC3E}">
        <p14:creationId xmlns:p14="http://schemas.microsoft.com/office/powerpoint/2010/main" val="1395998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914400"/>
          </a:xfrm>
        </p:spPr>
        <p:txBody>
          <a:bodyPr/>
          <a:lstStyle/>
          <a:p>
            <a:r>
              <a:rPr lang="en-US" sz="3200" dirty="0" smtClean="0"/>
              <a:t>   </a:t>
            </a:r>
            <a:r>
              <a:rPr lang="en-US" dirty="0" smtClean="0"/>
              <a:t>15 Future Shock – An Action Plan</a:t>
            </a:r>
            <a:endParaRPr lang="en-US" dirty="0"/>
          </a:p>
        </p:txBody>
      </p:sp>
      <p:sp>
        <p:nvSpPr>
          <p:cNvPr id="3" name="Content Placeholder 2"/>
          <p:cNvSpPr>
            <a:spLocks noGrp="1"/>
          </p:cNvSpPr>
          <p:nvPr>
            <p:ph idx="1"/>
          </p:nvPr>
        </p:nvSpPr>
        <p:spPr>
          <a:xfrm>
            <a:off x="685800" y="2057400"/>
            <a:ext cx="7620000" cy="4648200"/>
          </a:xfrm>
        </p:spPr>
        <p:txBody>
          <a:bodyPr/>
          <a:lstStyle/>
          <a:p>
            <a:pPr marL="0" indent="0">
              <a:buNone/>
            </a:pPr>
            <a:r>
              <a:rPr lang="en-US" b="1" dirty="0" smtClean="0"/>
              <a:t>Looking to the Future</a:t>
            </a:r>
          </a:p>
          <a:p>
            <a:pPr lvl="1"/>
            <a:r>
              <a:rPr lang="en-US" dirty="0" smtClean="0"/>
              <a:t>Software as a service</a:t>
            </a:r>
          </a:p>
          <a:p>
            <a:pPr lvl="1"/>
            <a:r>
              <a:rPr lang="en-US" dirty="0" smtClean="0"/>
              <a:t>Storage virtualization</a:t>
            </a:r>
          </a:p>
          <a:p>
            <a:pPr lvl="1"/>
            <a:r>
              <a:rPr lang="en-US" dirty="0" smtClean="0"/>
              <a:t>Utility computing (pay-as-you-go)</a:t>
            </a:r>
          </a:p>
          <a:p>
            <a:pPr lvl="1"/>
            <a:r>
              <a:rPr lang="en-US" dirty="0" smtClean="0"/>
              <a:t>Users as programmers</a:t>
            </a:r>
            <a:endParaRPr lang="en-US" dirty="0"/>
          </a:p>
          <a:p>
            <a:endParaRPr lang="en-US" b="1" dirty="0" smtClean="0"/>
          </a:p>
        </p:txBody>
      </p:sp>
    </p:spTree>
    <p:extLst>
      <p:ext uri="{BB962C8B-B14F-4D97-AF65-F5344CB8AC3E}">
        <p14:creationId xmlns:p14="http://schemas.microsoft.com/office/powerpoint/2010/main" val="2279553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914400"/>
          </a:xfrm>
        </p:spPr>
        <p:txBody>
          <a:bodyPr/>
          <a:lstStyle/>
          <a:p>
            <a:r>
              <a:rPr lang="en-US" sz="3200" dirty="0" smtClean="0"/>
              <a:t>   </a:t>
            </a:r>
            <a:r>
              <a:rPr lang="en-US" dirty="0" smtClean="0"/>
              <a:t>15 Future Shock – An Action Plan</a:t>
            </a:r>
            <a:endParaRPr lang="en-US" dirty="0"/>
          </a:p>
        </p:txBody>
      </p:sp>
      <p:sp>
        <p:nvSpPr>
          <p:cNvPr id="3" name="Content Placeholder 2"/>
          <p:cNvSpPr>
            <a:spLocks noGrp="1"/>
          </p:cNvSpPr>
          <p:nvPr>
            <p:ph idx="1"/>
          </p:nvPr>
        </p:nvSpPr>
        <p:spPr>
          <a:xfrm>
            <a:off x="685800" y="2057400"/>
            <a:ext cx="7620000" cy="4648200"/>
          </a:xfrm>
        </p:spPr>
        <p:txBody>
          <a:bodyPr/>
          <a:lstStyle/>
          <a:p>
            <a:r>
              <a:rPr lang="en-US" b="1" dirty="0"/>
              <a:t>Technology Readiness Level (TRL)</a:t>
            </a:r>
          </a:p>
          <a:p>
            <a:pPr lvl="1"/>
            <a:r>
              <a:rPr lang="en-US" dirty="0" smtClean="0"/>
              <a:t>Basic principles observed and reported</a:t>
            </a:r>
          </a:p>
          <a:p>
            <a:pPr lvl="1"/>
            <a:r>
              <a:rPr lang="en-US" dirty="0" smtClean="0"/>
              <a:t>Technology concept or application formulated </a:t>
            </a:r>
          </a:p>
          <a:p>
            <a:pPr lvl="1"/>
            <a:r>
              <a:rPr lang="en-US" dirty="0" smtClean="0"/>
              <a:t>Analytical experimental proof of concept</a:t>
            </a:r>
          </a:p>
          <a:p>
            <a:pPr lvl="1"/>
            <a:r>
              <a:rPr lang="en-US" dirty="0" smtClean="0"/>
              <a:t>Validation in laboratory environment </a:t>
            </a:r>
          </a:p>
          <a:p>
            <a:pPr lvl="1"/>
            <a:r>
              <a:rPr lang="en-US" dirty="0" smtClean="0"/>
              <a:t>Validation in relevant environment </a:t>
            </a:r>
            <a:endParaRPr lang="en-US" dirty="0"/>
          </a:p>
          <a:p>
            <a:endParaRPr lang="en-US" b="1" dirty="0" smtClean="0"/>
          </a:p>
        </p:txBody>
      </p:sp>
    </p:spTree>
    <p:extLst>
      <p:ext uri="{BB962C8B-B14F-4D97-AF65-F5344CB8AC3E}">
        <p14:creationId xmlns:p14="http://schemas.microsoft.com/office/powerpoint/2010/main" val="3634668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914400"/>
          </a:xfrm>
        </p:spPr>
        <p:txBody>
          <a:bodyPr/>
          <a:lstStyle/>
          <a:p>
            <a:r>
              <a:rPr lang="en-US" sz="3200" dirty="0" smtClean="0"/>
              <a:t>   </a:t>
            </a:r>
            <a:r>
              <a:rPr lang="en-US" dirty="0" smtClean="0"/>
              <a:t>15 Future Shock – An Action Plan</a:t>
            </a:r>
            <a:endParaRPr lang="en-US" dirty="0"/>
          </a:p>
        </p:txBody>
      </p:sp>
      <p:sp>
        <p:nvSpPr>
          <p:cNvPr id="3" name="Content Placeholder 2"/>
          <p:cNvSpPr>
            <a:spLocks noGrp="1"/>
          </p:cNvSpPr>
          <p:nvPr>
            <p:ph idx="1"/>
          </p:nvPr>
        </p:nvSpPr>
        <p:spPr>
          <a:xfrm>
            <a:off x="533400" y="2057400"/>
            <a:ext cx="8077200" cy="4648200"/>
          </a:xfrm>
        </p:spPr>
        <p:txBody>
          <a:bodyPr/>
          <a:lstStyle/>
          <a:p>
            <a:r>
              <a:rPr lang="en-US" b="1" dirty="0"/>
              <a:t>Technology Readiness Level (TRL)</a:t>
            </a:r>
          </a:p>
          <a:p>
            <a:pPr lvl="1"/>
            <a:r>
              <a:rPr lang="en-US" dirty="0" smtClean="0"/>
              <a:t>Prototype demonstration in a relevant environment</a:t>
            </a:r>
          </a:p>
          <a:p>
            <a:pPr lvl="1"/>
            <a:r>
              <a:rPr lang="en-US" dirty="0" smtClean="0"/>
              <a:t>System prototype demonstration in a operational environment</a:t>
            </a:r>
          </a:p>
          <a:p>
            <a:pPr lvl="1"/>
            <a:r>
              <a:rPr lang="en-US" dirty="0" smtClean="0"/>
              <a:t>Actual system completed using technology and tested in its operational environment</a:t>
            </a:r>
          </a:p>
          <a:p>
            <a:pPr lvl="1"/>
            <a:r>
              <a:rPr lang="en-US" dirty="0" smtClean="0"/>
              <a:t>Actual system that uses technology taken through successful operations</a:t>
            </a:r>
            <a:endParaRPr lang="en-US" dirty="0"/>
          </a:p>
          <a:p>
            <a:endParaRPr lang="en-US" b="1" dirty="0" smtClean="0"/>
          </a:p>
        </p:txBody>
      </p:sp>
    </p:spTree>
    <p:extLst>
      <p:ext uri="{BB962C8B-B14F-4D97-AF65-F5344CB8AC3E}">
        <p14:creationId xmlns:p14="http://schemas.microsoft.com/office/powerpoint/2010/main" val="74282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1066800"/>
          </a:xfrm>
        </p:spPr>
        <p:txBody>
          <a:bodyPr/>
          <a:lstStyle/>
          <a:p>
            <a:r>
              <a:rPr lang="en-US" sz="3200" dirty="0" smtClean="0"/>
              <a:t>   </a:t>
            </a:r>
            <a:r>
              <a:rPr lang="en-US" dirty="0" smtClean="0"/>
              <a:t>15 Future Shock – An Action Plan</a:t>
            </a:r>
            <a:endParaRPr lang="en-US" dirty="0"/>
          </a:p>
        </p:txBody>
      </p:sp>
      <p:sp>
        <p:nvSpPr>
          <p:cNvPr id="3" name="Content Placeholder 2"/>
          <p:cNvSpPr>
            <a:spLocks noGrp="1"/>
          </p:cNvSpPr>
          <p:nvPr>
            <p:ph idx="1"/>
          </p:nvPr>
        </p:nvSpPr>
        <p:spPr>
          <a:xfrm>
            <a:off x="533400" y="2209800"/>
            <a:ext cx="8077200" cy="4495800"/>
          </a:xfrm>
        </p:spPr>
        <p:txBody>
          <a:bodyPr/>
          <a:lstStyle/>
          <a:p>
            <a:r>
              <a:rPr lang="en-US" b="1" dirty="0" smtClean="0"/>
              <a:t>Lean Manufacturing (KANBAN)</a:t>
            </a:r>
            <a:endParaRPr lang="en-US" b="1" dirty="0"/>
          </a:p>
          <a:p>
            <a:pPr lvl="1"/>
            <a:r>
              <a:rPr lang="en-US" dirty="0" smtClean="0"/>
              <a:t>Overproduction</a:t>
            </a:r>
          </a:p>
          <a:p>
            <a:pPr lvl="1"/>
            <a:r>
              <a:rPr lang="en-US" dirty="0" smtClean="0"/>
              <a:t>Transportation</a:t>
            </a:r>
          </a:p>
          <a:p>
            <a:pPr lvl="1"/>
            <a:r>
              <a:rPr lang="en-US" dirty="0" smtClean="0"/>
              <a:t>Waiting</a:t>
            </a:r>
          </a:p>
          <a:p>
            <a:pPr lvl="1"/>
            <a:r>
              <a:rPr lang="en-US" dirty="0" smtClean="0"/>
              <a:t>Motion</a:t>
            </a:r>
          </a:p>
          <a:p>
            <a:pPr lvl="1"/>
            <a:r>
              <a:rPr lang="en-US" dirty="0" smtClean="0"/>
              <a:t>Defects</a:t>
            </a:r>
          </a:p>
          <a:p>
            <a:pPr lvl="1"/>
            <a:r>
              <a:rPr lang="en-US" dirty="0" smtClean="0"/>
              <a:t>Processing</a:t>
            </a:r>
          </a:p>
          <a:p>
            <a:pPr lvl="1"/>
            <a:r>
              <a:rPr lang="en-US" dirty="0" smtClean="0"/>
              <a:t>Inventory</a:t>
            </a:r>
          </a:p>
          <a:p>
            <a:pPr marL="457200" lvl="1" indent="0">
              <a:buNone/>
            </a:pPr>
            <a:endParaRPr lang="en-US" dirty="0"/>
          </a:p>
          <a:p>
            <a:endParaRPr lang="en-US" b="1" dirty="0" smtClean="0"/>
          </a:p>
        </p:txBody>
      </p:sp>
    </p:spTree>
    <p:extLst>
      <p:ext uri="{BB962C8B-B14F-4D97-AF65-F5344CB8AC3E}">
        <p14:creationId xmlns:p14="http://schemas.microsoft.com/office/powerpoint/2010/main" val="2128994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16 Winning the Battles for Prestige, Resources, and Recognition</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“Life’s battles don’t always go the stronger or faster man. But sooner or later the man who wins, is the one that thinks he can.” </a:t>
            </a:r>
            <a:r>
              <a:rPr lang="en-US" sz="2400" i="1" dirty="0" smtClean="0"/>
              <a:t>Vince Lombardi</a:t>
            </a:r>
          </a:p>
          <a:p>
            <a:r>
              <a:rPr lang="en-US" dirty="0" smtClean="0"/>
              <a:t>Planning to Win</a:t>
            </a:r>
          </a:p>
          <a:p>
            <a:r>
              <a:rPr lang="en-US" dirty="0" smtClean="0"/>
              <a:t>Developing Your Support Base</a:t>
            </a:r>
          </a:p>
          <a:p>
            <a:r>
              <a:rPr lang="en-US" dirty="0" smtClean="0"/>
              <a:t>Winning the Battle of the Budget</a:t>
            </a:r>
          </a:p>
        </p:txBody>
      </p:sp>
    </p:spTree>
    <p:extLst>
      <p:ext uri="{BB962C8B-B14F-4D97-AF65-F5344CB8AC3E}">
        <p14:creationId xmlns:p14="http://schemas.microsoft.com/office/powerpoint/2010/main" val="1829004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16 Winning the Battles for Prestige, Resources, and Recognition</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“Keeping the Users Involved</a:t>
            </a:r>
          </a:p>
          <a:p>
            <a:r>
              <a:rPr lang="en-US" dirty="0" smtClean="0"/>
              <a:t>Delivering Exceptional Products and Services</a:t>
            </a:r>
          </a:p>
          <a:p>
            <a:r>
              <a:rPr lang="en-US" dirty="0" smtClean="0"/>
              <a:t>You can be Successful</a:t>
            </a:r>
          </a:p>
          <a:p>
            <a:pPr lvl="1"/>
            <a:r>
              <a:rPr lang="en-US" dirty="0" smtClean="0"/>
              <a:t>Do what is needed and nothing else</a:t>
            </a:r>
          </a:p>
          <a:p>
            <a:pPr lvl="1"/>
            <a:r>
              <a:rPr lang="en-US" dirty="0" smtClean="0"/>
              <a:t>Focus on the things that really matter</a:t>
            </a:r>
          </a:p>
          <a:p>
            <a:pPr lvl="1"/>
            <a:r>
              <a:rPr lang="en-US" dirty="0" smtClean="0"/>
              <a:t>Recognize that your resources are limited</a:t>
            </a:r>
          </a:p>
        </p:txBody>
      </p:sp>
    </p:spTree>
    <p:extLst>
      <p:ext uri="{BB962C8B-B14F-4D97-AF65-F5344CB8AC3E}">
        <p14:creationId xmlns:p14="http://schemas.microsoft.com/office/powerpoint/2010/main" val="2621581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16 Winning the Battles for Prestige, Resources, and Recognition</a:t>
            </a:r>
            <a:endParaRPr lang="en-US" dirty="0"/>
          </a:p>
        </p:txBody>
      </p:sp>
      <p:sp>
        <p:nvSpPr>
          <p:cNvPr id="3" name="Content Placeholder 2"/>
          <p:cNvSpPr>
            <a:spLocks noGrp="1"/>
          </p:cNvSpPr>
          <p:nvPr>
            <p:ph idx="1"/>
          </p:nvPr>
        </p:nvSpPr>
        <p:spPr>
          <a:xfrm>
            <a:off x="685800" y="2514600"/>
            <a:ext cx="7772400" cy="4114800"/>
          </a:xfrm>
        </p:spPr>
        <p:txBody>
          <a:bodyPr/>
          <a:lstStyle/>
          <a:p>
            <a:pPr lvl="1"/>
            <a:r>
              <a:rPr lang="en-US" dirty="0" smtClean="0"/>
              <a:t>Get everyone involved, but not too involved</a:t>
            </a:r>
          </a:p>
          <a:p>
            <a:pPr lvl="1"/>
            <a:r>
              <a:rPr lang="en-US" dirty="0" smtClean="0"/>
              <a:t>Focus changes on both product-and processes related improvement </a:t>
            </a:r>
          </a:p>
          <a:p>
            <a:pPr lvl="1"/>
            <a:r>
              <a:rPr lang="en-US" dirty="0" smtClean="0"/>
              <a:t>Do the essential things first to maintain your credibility</a:t>
            </a:r>
          </a:p>
          <a:p>
            <a:pPr lvl="1"/>
            <a:r>
              <a:rPr lang="en-US" dirty="0" smtClean="0"/>
              <a:t>Be satisfied with a 90 percent solution</a:t>
            </a:r>
          </a:p>
        </p:txBody>
      </p:sp>
    </p:spTree>
    <p:extLst>
      <p:ext uri="{BB962C8B-B14F-4D97-AF65-F5344CB8AC3E}">
        <p14:creationId xmlns:p14="http://schemas.microsoft.com/office/powerpoint/2010/main" val="330120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838200" y="2133600"/>
            <a:ext cx="7543800" cy="4419600"/>
          </a:xfrm>
        </p:spPr>
        <p:txBody>
          <a:bodyPr/>
          <a:lstStyle/>
          <a:p>
            <a:r>
              <a:rPr lang="en-US" dirty="0"/>
              <a:t>What is lean manufacturing (KANBAN</a:t>
            </a:r>
            <a:r>
              <a:rPr lang="en-US" dirty="0" smtClean="0"/>
              <a:t>)?</a:t>
            </a:r>
          </a:p>
          <a:p>
            <a:r>
              <a:rPr lang="en-US" dirty="0" smtClean="0"/>
              <a:t>How can users be maintainers?</a:t>
            </a:r>
          </a:p>
          <a:p>
            <a:r>
              <a:rPr lang="en-US" dirty="0" smtClean="0"/>
              <a:t>What is could computing and its impact?</a:t>
            </a:r>
          </a:p>
          <a:p>
            <a:r>
              <a:rPr lang="en-US" dirty="0" smtClean="0"/>
              <a:t>How can you play to win?</a:t>
            </a:r>
          </a:p>
          <a:p>
            <a:r>
              <a:rPr lang="en-US" dirty="0" smtClean="0"/>
              <a:t>How can you develop your support base?</a:t>
            </a:r>
          </a:p>
          <a:p>
            <a:pPr marL="0" indent="0">
              <a:buNone/>
            </a:pPr>
            <a:endParaRPr lang="en-US" dirty="0"/>
          </a:p>
        </p:txBody>
      </p:sp>
    </p:spTree>
    <p:extLst>
      <p:ext uri="{BB962C8B-B14F-4D97-AF65-F5344CB8AC3E}">
        <p14:creationId xmlns:p14="http://schemas.microsoft.com/office/powerpoint/2010/main" val="23783643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599" y="1295400"/>
            <a:ext cx="8763001" cy="5410200"/>
          </a:xfrm>
          <a:prstGeom prst="rect">
            <a:avLst/>
          </a:prstGeom>
        </p:spPr>
      </p:pic>
    </p:spTree>
    <p:extLst>
      <p:ext uri="{BB962C8B-B14F-4D97-AF65-F5344CB8AC3E}">
        <p14:creationId xmlns:p14="http://schemas.microsoft.com/office/powerpoint/2010/main" val="1915355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8600" y="1066801"/>
            <a:ext cx="8686800" cy="5638800"/>
          </a:xfrm>
          <a:prstGeom prst="rect">
            <a:avLst/>
          </a:prstGeom>
        </p:spPr>
      </p:pic>
    </p:spTree>
    <p:extLst>
      <p:ext uri="{BB962C8B-B14F-4D97-AF65-F5344CB8AC3E}">
        <p14:creationId xmlns:p14="http://schemas.microsoft.com/office/powerpoint/2010/main" val="1219407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7800"/>
            <a:ext cx="7162800" cy="838200"/>
          </a:xfrm>
        </p:spPr>
        <p:txBody>
          <a:bodyPr/>
          <a:lstStyle/>
          <a:p>
            <a:r>
              <a:rPr lang="en-US" b="1" dirty="0" smtClean="0"/>
              <a:t>Final Exam Group Project</a:t>
            </a:r>
            <a:endParaRPr lang="en-US" b="1" dirty="0"/>
          </a:p>
        </p:txBody>
      </p:sp>
      <p:sp>
        <p:nvSpPr>
          <p:cNvPr id="3" name="Content Placeholder 2"/>
          <p:cNvSpPr>
            <a:spLocks noGrp="1"/>
          </p:cNvSpPr>
          <p:nvPr>
            <p:ph idx="1"/>
          </p:nvPr>
        </p:nvSpPr>
        <p:spPr>
          <a:xfrm>
            <a:off x="838200" y="2286000"/>
            <a:ext cx="7162800" cy="4191000"/>
          </a:xfrm>
        </p:spPr>
        <p:txBody>
          <a:bodyPr/>
          <a:lstStyle/>
          <a:p>
            <a:pPr marL="0" indent="0" algn="ctr">
              <a:buNone/>
            </a:pPr>
            <a:r>
              <a:rPr lang="en-US" sz="4800" b="1" dirty="0" smtClean="0"/>
              <a:t>Final Exam</a:t>
            </a:r>
          </a:p>
          <a:p>
            <a:pPr marL="0" indent="0" algn="ctr">
              <a:buNone/>
            </a:pPr>
            <a:r>
              <a:rPr lang="en-US" sz="4800" b="1" dirty="0" smtClean="0"/>
              <a:t>Group Project   Presentation</a:t>
            </a:r>
          </a:p>
          <a:p>
            <a:pPr marL="0" indent="0" algn="ctr">
              <a:buNone/>
            </a:pPr>
            <a:r>
              <a:rPr lang="en-US" sz="4800" b="1" dirty="0" smtClean="0"/>
              <a:t>December </a:t>
            </a:r>
            <a:r>
              <a:rPr lang="en-US" sz="4800" b="1" dirty="0" smtClean="0"/>
              <a:t>1</a:t>
            </a:r>
            <a:r>
              <a:rPr lang="en-US" sz="4800" b="1" baseline="30000" dirty="0" smtClean="0"/>
              <a:t>st</a:t>
            </a:r>
            <a:r>
              <a:rPr lang="en-US" sz="4800" b="1" dirty="0" smtClean="0"/>
              <a:t> and </a:t>
            </a:r>
            <a:r>
              <a:rPr lang="en-US" sz="4800" b="1" dirty="0"/>
              <a:t>8</a:t>
            </a:r>
            <a:r>
              <a:rPr lang="en-US" sz="4800" b="1" baseline="30000" dirty="0" smtClean="0"/>
              <a:t>th </a:t>
            </a:r>
            <a:r>
              <a:rPr lang="en-US" sz="4800" b="1" dirty="0" smtClean="0"/>
              <a:t> </a:t>
            </a:r>
            <a:endParaRPr lang="en-US" sz="4800" b="1" dirty="0" smtClean="0"/>
          </a:p>
          <a:p>
            <a:pPr marL="0" indent="0" algn="ctr">
              <a:buNone/>
            </a:pPr>
            <a:r>
              <a:rPr lang="en-US" sz="4800" b="1" dirty="0" smtClean="0"/>
              <a:t>10:00 to 12:40 </a:t>
            </a:r>
            <a:r>
              <a:rPr lang="en-US" sz="4800" b="1" dirty="0"/>
              <a:t>P</a:t>
            </a:r>
            <a:r>
              <a:rPr lang="en-US" sz="4800" b="1" dirty="0" smtClean="0"/>
              <a:t>M </a:t>
            </a:r>
            <a:endParaRPr lang="en-US" sz="4800" b="1" dirty="0"/>
          </a:p>
        </p:txBody>
      </p:sp>
    </p:spTree>
    <p:extLst>
      <p:ext uri="{BB962C8B-B14F-4D97-AF65-F5344CB8AC3E}">
        <p14:creationId xmlns:p14="http://schemas.microsoft.com/office/powerpoint/2010/main" val="228510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838200" y="2133600"/>
            <a:ext cx="7543800" cy="4495800"/>
          </a:xfrm>
        </p:spPr>
        <p:txBody>
          <a:bodyPr/>
          <a:lstStyle/>
          <a:p>
            <a:r>
              <a:rPr lang="en-US" dirty="0"/>
              <a:t>How can you win the battle of the budget</a:t>
            </a:r>
            <a:r>
              <a:rPr lang="en-US" dirty="0" smtClean="0"/>
              <a:t>?</a:t>
            </a:r>
          </a:p>
          <a:p>
            <a:r>
              <a:rPr lang="en-US" dirty="0" smtClean="0"/>
              <a:t>How can you keep the users involved?</a:t>
            </a:r>
          </a:p>
          <a:p>
            <a:r>
              <a:rPr lang="en-US" dirty="0" smtClean="0"/>
              <a:t>How can you deliver exceptional products and services?</a:t>
            </a:r>
          </a:p>
          <a:p>
            <a:r>
              <a:rPr lang="en-US" dirty="0" smtClean="0"/>
              <a:t>How can you be successful?</a:t>
            </a:r>
            <a:br>
              <a:rPr lang="en-US" dirty="0" smtClean="0"/>
            </a:br>
            <a:endParaRPr lang="en-US" dirty="0" smtClean="0"/>
          </a:p>
          <a:p>
            <a:endParaRPr lang="en-US" dirty="0"/>
          </a:p>
        </p:txBody>
      </p:sp>
    </p:spTree>
    <p:extLst>
      <p:ext uri="{BB962C8B-B14F-4D97-AF65-F5344CB8AC3E}">
        <p14:creationId xmlns:p14="http://schemas.microsoft.com/office/powerpoint/2010/main" val="2003149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pPr algn="ctr"/>
            <a:r>
              <a:rPr lang="en-US" b="1" dirty="0" smtClean="0"/>
              <a:t>What is Enhancement?</a:t>
            </a:r>
            <a:endParaRPr lang="en-US" b="1" dirty="0"/>
          </a:p>
        </p:txBody>
      </p:sp>
      <p:sp>
        <p:nvSpPr>
          <p:cNvPr id="3" name="Content Placeholder 2"/>
          <p:cNvSpPr>
            <a:spLocks noGrp="1"/>
          </p:cNvSpPr>
          <p:nvPr>
            <p:ph idx="1"/>
          </p:nvPr>
        </p:nvSpPr>
        <p:spPr>
          <a:xfrm>
            <a:off x="838200" y="2514600"/>
            <a:ext cx="7543800" cy="4114800"/>
          </a:xfrm>
        </p:spPr>
        <p:txBody>
          <a:bodyPr/>
          <a:lstStyle/>
          <a:p>
            <a:r>
              <a:rPr lang="en-US" dirty="0" smtClean="0"/>
              <a:t>Refers to added capabilities to an existing capability in a manner that preserves the previous functionality and performance.</a:t>
            </a:r>
          </a:p>
          <a:p>
            <a:pPr marL="0" indent="0">
              <a:buNone/>
            </a:pP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3549355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pPr algn="ctr"/>
            <a:r>
              <a:rPr lang="en-US" b="1" dirty="0" smtClean="0"/>
              <a:t>What is Retirement?</a:t>
            </a:r>
            <a:endParaRPr lang="en-US" b="1" dirty="0"/>
          </a:p>
        </p:txBody>
      </p:sp>
      <p:sp>
        <p:nvSpPr>
          <p:cNvPr id="3" name="Content Placeholder 2"/>
          <p:cNvSpPr>
            <a:spLocks noGrp="1"/>
          </p:cNvSpPr>
          <p:nvPr>
            <p:ph idx="1"/>
          </p:nvPr>
        </p:nvSpPr>
        <p:spPr>
          <a:xfrm>
            <a:off x="838200" y="2133600"/>
            <a:ext cx="7543800" cy="4495800"/>
          </a:xfrm>
        </p:spPr>
        <p:txBody>
          <a:bodyPr/>
          <a:lstStyle/>
          <a:p>
            <a:r>
              <a:rPr lang="en-US" dirty="0" smtClean="0"/>
              <a:t>Permanent removal of support or of the product from operations.</a:t>
            </a:r>
          </a:p>
          <a:p>
            <a:r>
              <a:rPr lang="en-US" dirty="0" smtClean="0"/>
              <a:t>Retirement phase is the period of time in the software life cycle during which support for a software product is terminated.</a:t>
            </a:r>
            <a:br>
              <a:rPr lang="en-US" dirty="0" smtClean="0"/>
            </a:br>
            <a:endParaRPr lang="en-US" dirty="0" smtClean="0"/>
          </a:p>
          <a:p>
            <a:endParaRPr lang="en-US" dirty="0"/>
          </a:p>
        </p:txBody>
      </p:sp>
    </p:spTree>
    <p:extLst>
      <p:ext uri="{BB962C8B-B14F-4D97-AF65-F5344CB8AC3E}">
        <p14:creationId xmlns:p14="http://schemas.microsoft.com/office/powerpoint/2010/main" val="3527087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8153400" cy="4114800"/>
          </a:xfrm>
        </p:spPr>
        <p:txBody>
          <a:bodyPr/>
          <a:lstStyle/>
          <a:p>
            <a:r>
              <a:rPr lang="en-US" b="1" dirty="0" smtClean="0"/>
              <a:t>13.1 Real Option Concepts</a:t>
            </a:r>
          </a:p>
          <a:p>
            <a:r>
              <a:rPr lang="en-US" dirty="0" smtClean="0"/>
              <a:t>Justification for change must first make technical sense within the context of the upgrade. They must also have a champion. Someone needs to stand up and say that the change being proposed is important. The timeliness for change also need to be compatible. </a:t>
            </a:r>
          </a:p>
        </p:txBody>
      </p:sp>
    </p:spTree>
    <p:extLst>
      <p:ext uri="{BB962C8B-B14F-4D97-AF65-F5344CB8AC3E}">
        <p14:creationId xmlns:p14="http://schemas.microsoft.com/office/powerpoint/2010/main" val="209557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13 Being Ready for the Next Major Upgrade</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Your request will not be approved if it slows down things like a major upgrade. </a:t>
            </a:r>
            <a:endParaRPr lang="en-US" dirty="0"/>
          </a:p>
          <a:p>
            <a:r>
              <a:rPr lang="en-US" dirty="0" smtClean="0"/>
              <a:t>Most important, the change must generate benefits that justify the costs. </a:t>
            </a:r>
          </a:p>
          <a:p>
            <a:r>
              <a:rPr lang="en-US" dirty="0" smtClean="0"/>
              <a:t>Real options analysis permits alternatives in such a case to be</a:t>
            </a:r>
          </a:p>
          <a:p>
            <a:endParaRPr lang="en-US" dirty="0" smtClean="0"/>
          </a:p>
        </p:txBody>
      </p:sp>
    </p:spTree>
    <p:extLst>
      <p:ext uri="{BB962C8B-B14F-4D97-AF65-F5344CB8AC3E}">
        <p14:creationId xmlns:p14="http://schemas.microsoft.com/office/powerpoint/2010/main" val="96992359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60787</TotalTime>
  <Words>1565</Words>
  <Application>Microsoft Office PowerPoint</Application>
  <PresentationFormat>On-screen Show (4:3)</PresentationFormat>
  <Paragraphs>224</Paragraphs>
  <Slides>42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Futura Md BT</vt:lpstr>
      <vt:lpstr>Times New Roman</vt:lpstr>
      <vt:lpstr>Arial</vt:lpstr>
      <vt:lpstr>Century Schoolbook</vt:lpstr>
      <vt:lpstr>Default Design</vt:lpstr>
      <vt:lpstr>ITMD 536 Software Testing &amp; Maintenance</vt:lpstr>
      <vt:lpstr>Objectives</vt:lpstr>
      <vt:lpstr>Objectives</vt:lpstr>
      <vt:lpstr>Objectives</vt:lpstr>
      <vt:lpstr>Objectives</vt:lpstr>
      <vt:lpstr>What is Enhancement?</vt:lpstr>
      <vt:lpstr>What is Retirement?</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13 Being Ready for the Next Major Upgrade</vt:lpstr>
      <vt:lpstr>14 Knowing When to Retire the System</vt:lpstr>
      <vt:lpstr>14 Knowing When to Retire the System</vt:lpstr>
      <vt:lpstr>   14 Knowing When to Retire the System</vt:lpstr>
      <vt:lpstr>   15 Future Shock – An Action Plan</vt:lpstr>
      <vt:lpstr>   15 Future Shock – An Action Plan</vt:lpstr>
      <vt:lpstr>   15 Future Shock – An Action Plan</vt:lpstr>
      <vt:lpstr>   15 Future Shock – An Action Plan</vt:lpstr>
      <vt:lpstr>   15 Future Shock – An Action Plan</vt:lpstr>
      <vt:lpstr>16 Winning the Battles for Prestige, Resources, and Recognition</vt:lpstr>
      <vt:lpstr>16 Winning the Battles for Prestige, Resources, and Recognition</vt:lpstr>
      <vt:lpstr>16 Winning the Battles for Prestige, Resources, and Recognition</vt:lpstr>
      <vt:lpstr>PowerPoint Presentation</vt:lpstr>
      <vt:lpstr>PowerPoint Presentation</vt:lpstr>
      <vt:lpstr>Final Exam Group Project</vt:lpstr>
    </vt:vector>
  </TitlesOfParts>
  <Company>Illinois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Desi Gal</cp:lastModifiedBy>
  <cp:revision>811</cp:revision>
  <dcterms:created xsi:type="dcterms:W3CDTF">2015-08-27T06:10:18Z</dcterms:created>
  <dcterms:modified xsi:type="dcterms:W3CDTF">2018-12-01T05:12:47Z</dcterms:modified>
</cp:coreProperties>
</file>