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Slab"/>
      <p:regular r:id="rId44"/>
      <p:bold r:id="rId45"/>
    </p:embeddedFont>
    <p:embeddedFont>
      <p:font typeface="Nixie One"/>
      <p:regular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BB62946-F119-46E7-93D9-01D161213E6D}">
  <a:tblStyle styleId="{CBB62946-F119-46E7-93D9-01D161213E6D}"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Slab-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NixieOne-regular.fntdata"/><Relationship Id="rId23" Type="http://schemas.openxmlformats.org/officeDocument/2006/relationships/slide" Target="slides/slide18.xml"/><Relationship Id="rId45"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uru99.com/sql.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uru99.com/java-tutorial.html" TargetMode="External"/><Relationship Id="rId3" Type="http://schemas.openxmlformats.org/officeDocument/2006/relationships/hyperlink" Target="https://www.guru99.com/apache.html" TargetMode="External"/><Relationship Id="rId4" Type="http://schemas.openxmlformats.org/officeDocument/2006/relationships/hyperlink" Target="https://www.guru99.com/software-testing.htm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Shameemah</a:t>
            </a:r>
            <a:endParaRPr>
              <a:solidFill>
                <a:srgbClr val="FF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836393e81_0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836393e8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Vikas</a:t>
            </a:r>
            <a:endParaRPr sz="12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 sz="1200">
                <a:solidFill>
                  <a:srgbClr val="3F3F3F"/>
                </a:solidFill>
                <a:latin typeface="Trebuchet MS"/>
                <a:ea typeface="Trebuchet MS"/>
                <a:cs typeface="Trebuchet MS"/>
                <a:sym typeface="Trebuchet MS"/>
              </a:rPr>
              <a:t>LoadRunner was initially started by Mercury in 1999. which was then </a:t>
            </a:r>
            <a:r>
              <a:rPr lang="en" sz="1200">
                <a:solidFill>
                  <a:srgbClr val="3F3F3F"/>
                </a:solidFill>
                <a:latin typeface="Trebuchet MS"/>
                <a:ea typeface="Trebuchet MS"/>
                <a:cs typeface="Trebuchet MS"/>
                <a:sym typeface="Trebuchet MS"/>
              </a:rPr>
              <a:t>acquired</a:t>
            </a:r>
            <a:r>
              <a:rPr lang="en" sz="1200">
                <a:solidFill>
                  <a:srgbClr val="3F3F3F"/>
                </a:solidFill>
                <a:latin typeface="Trebuchet MS"/>
                <a:ea typeface="Trebuchet MS"/>
                <a:cs typeface="Trebuchet MS"/>
                <a:sym typeface="Trebuchet MS"/>
              </a:rPr>
              <a:t> by HP in 2006. It was later then acquired by MicroFocus in 2016.</a:t>
            </a:r>
            <a:endParaRPr sz="1200">
              <a:solidFill>
                <a:srgbClr val="3F3F3F"/>
              </a:solidFill>
              <a:latin typeface="Trebuchet MS"/>
              <a:ea typeface="Trebuchet MS"/>
              <a:cs typeface="Trebuchet MS"/>
              <a:sym typeface="Trebuchet MS"/>
            </a:endParaRPr>
          </a:p>
          <a:p>
            <a:pPr indent="0" lvl="0" marL="0" rtl="0" algn="l">
              <a:spcBef>
                <a:spcPts val="0"/>
              </a:spcBef>
              <a:spcAft>
                <a:spcPts val="0"/>
              </a:spcAft>
              <a:buNone/>
            </a:pPr>
            <a:r>
              <a:t/>
            </a:r>
            <a:endParaRPr sz="1200">
              <a:solidFill>
                <a:srgbClr val="3F3F3F"/>
              </a:solidFill>
              <a:latin typeface="Trebuchet MS"/>
              <a:ea typeface="Trebuchet MS"/>
              <a:cs typeface="Trebuchet MS"/>
              <a:sym typeface="Trebuchet MS"/>
            </a:endParaRPr>
          </a:p>
          <a:p>
            <a:pPr indent="0" lvl="0" marL="0" rtl="0" algn="l">
              <a:spcBef>
                <a:spcPts val="0"/>
              </a:spcBef>
              <a:spcAft>
                <a:spcPts val="0"/>
              </a:spcAft>
              <a:buNone/>
            </a:pPr>
            <a:r>
              <a:rPr lang="en" sz="1200">
                <a:solidFill>
                  <a:srgbClr val="3F3F3F"/>
                </a:solidFill>
                <a:latin typeface="Trebuchet MS"/>
                <a:ea typeface="Trebuchet MS"/>
                <a:cs typeface="Trebuchet MS"/>
                <a:sym typeface="Trebuchet MS"/>
              </a:rPr>
              <a:t>LoadRunner supports various development tools, technologies and communication protocols. In fact, this is the only tool in the market which supports such large number of protocols to conduct Performance Testing.</a:t>
            </a:r>
            <a:endParaRPr sz="1200">
              <a:solidFill>
                <a:srgbClr val="3F3F3F"/>
              </a:solidFill>
              <a:latin typeface="Trebuchet MS"/>
              <a:ea typeface="Trebuchet MS"/>
              <a:cs typeface="Trebuchet MS"/>
              <a:sym typeface="Trebuchet MS"/>
            </a:endParaRPr>
          </a:p>
          <a:p>
            <a:pPr indent="0" lvl="0" marL="0" rtl="0" algn="l">
              <a:lnSpc>
                <a:spcPct val="90000"/>
              </a:lnSpc>
              <a:spcBef>
                <a:spcPts val="1000"/>
              </a:spcBef>
              <a:spcAft>
                <a:spcPts val="0"/>
              </a:spcAft>
              <a:buNone/>
            </a:pPr>
            <a:r>
              <a:rPr lang="en" sz="1200">
                <a:solidFill>
                  <a:srgbClr val="3F3F3F"/>
                </a:solidFill>
                <a:latin typeface="Trebuchet MS"/>
                <a:ea typeface="Trebuchet MS"/>
                <a:cs typeface="Trebuchet MS"/>
                <a:sym typeface="Trebuchet MS"/>
              </a:rPr>
              <a:t>Broadly, LoadRunner supports RIA (Rich Internet Applicati</a:t>
            </a:r>
            <a:r>
              <a:rPr lang="en" sz="1200">
                <a:solidFill>
                  <a:srgbClr val="3F3F3F"/>
                </a:solidFill>
                <a:latin typeface="Trebuchet MS"/>
                <a:ea typeface="Trebuchet MS"/>
                <a:cs typeface="Trebuchet MS"/>
                <a:sym typeface="Trebuchet MS"/>
              </a:rPr>
              <a:t>ons), Web 2.0 (HTTP/HTML, Ajax, Flex and Silverlight etc.), Mobile, SAP, Oracle, MS</a:t>
            </a:r>
            <a:r>
              <a:rPr lang="en" sz="1200" u="sng">
                <a:solidFill>
                  <a:srgbClr val="99CA3C"/>
                </a:solidFill>
                <a:latin typeface="Trebuchet MS"/>
                <a:ea typeface="Trebuchet MS"/>
                <a:cs typeface="Trebuchet MS"/>
                <a:sym typeface="Trebuchet MS"/>
                <a:hlinkClick r:id="rId2"/>
              </a:rPr>
              <a:t> SQL </a:t>
            </a:r>
            <a:r>
              <a:rPr lang="en" sz="1200">
                <a:solidFill>
                  <a:srgbClr val="3F3F3F"/>
                </a:solidFill>
                <a:latin typeface="Trebuchet MS"/>
                <a:ea typeface="Trebuchet MS"/>
                <a:cs typeface="Trebuchet MS"/>
                <a:sym typeface="Trebuchet MS"/>
              </a:rPr>
              <a:t>Server, Citrix, RTE, Mail and above all, Windows Socket. There is no competitor tool in the market which could offer such wide variety of protocols vested in a single tool.</a:t>
            </a:r>
            <a:endParaRPr sz="1200">
              <a:solidFill>
                <a:srgbClr val="3F3F3F"/>
              </a:solidFill>
              <a:latin typeface="Trebuchet MS"/>
              <a:ea typeface="Trebuchet MS"/>
              <a:cs typeface="Trebuchet MS"/>
              <a:sym typeface="Trebuchet MS"/>
            </a:endParaRPr>
          </a:p>
          <a:p>
            <a:pPr indent="0" lvl="0" marL="0" rtl="0" algn="l">
              <a:spcBef>
                <a:spcPts val="0"/>
              </a:spcBef>
              <a:spcAft>
                <a:spcPts val="0"/>
              </a:spcAft>
              <a:buNone/>
            </a:pPr>
            <a:r>
              <a:t/>
            </a:r>
            <a:endParaRPr sz="1200">
              <a:solidFill>
                <a:srgbClr val="3F3F3F"/>
              </a:solidFill>
              <a:latin typeface="Trebuchet MS"/>
              <a:ea typeface="Trebuchet MS"/>
              <a:cs typeface="Trebuchet MS"/>
              <a:sym typeface="Trebuchet M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836393e81_0_2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836393e81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Vikas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836393e81_0_2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836393e81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FF0000"/>
                </a:solidFill>
              </a:rPr>
              <a:t>Vikas</a:t>
            </a:r>
            <a:endParaRPr sz="1200">
              <a:solidFill>
                <a:srgbClr val="3F3F3F"/>
              </a:solidFill>
              <a:latin typeface="Trebuchet MS"/>
              <a:ea typeface="Trebuchet MS"/>
              <a:cs typeface="Trebuchet MS"/>
              <a:sym typeface="Trebuchet MS"/>
            </a:endParaRPr>
          </a:p>
          <a:p>
            <a:pPr indent="-327660" lvl="0" marL="342900" rtl="0" algn="l">
              <a:spcBef>
                <a:spcPts val="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VUGen or Virtual User Generator is an IDE (Integrated Development Environment) or a rich coding editor. VUGen is used to replicate System Under Load (SUL) behavior. VUGen provides a "recording" feature which records communication to and from the client and Server in the form of a coded script - also called VUser script.</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So considering the above example, VUGen can record to simulate following business processes:</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Surfing the Products Page of Amazon.com</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Checkout</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Payment Processing</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Checking MyAccount Page</a:t>
            </a:r>
            <a:endParaRPr sz="1200">
              <a:solidFill>
                <a:srgbClr val="3F3F3F"/>
              </a:solidFill>
              <a:latin typeface="Trebuchet MS"/>
              <a:ea typeface="Trebuchet MS"/>
              <a:cs typeface="Trebuchet MS"/>
              <a:sym typeface="Trebuchet M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836393e81_0_2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836393e8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FF0000"/>
                </a:solidFill>
              </a:rPr>
              <a:t>Vikas</a:t>
            </a:r>
            <a:endParaRPr sz="1200">
              <a:solidFill>
                <a:srgbClr val="3F3F3F"/>
              </a:solidFill>
              <a:latin typeface="Trebuchet MS"/>
              <a:ea typeface="Trebuchet MS"/>
              <a:cs typeface="Trebuchet MS"/>
              <a:sym typeface="Trebuchet MS"/>
            </a:endParaRPr>
          </a:p>
          <a:p>
            <a:pPr indent="-327660" lvl="0" marL="342900" rtl="0" algn="l">
              <a:spcBef>
                <a:spcPts val="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Once a VUser script is finalized, the Controller is the main component which controls the Load simulation by managing, for example:</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How many VUsers to simulate against each business process or VUser Group</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Behaviour of VUsers (ramp up, ramp down, simultaneous or concurrent nature etc.)</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Nature of Load scenario e.g. Real Life or Goal Oriented or verifying SLA</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Which injectors to use, how many VUsers against each injector</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Collate results periodically</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IP Spoofing</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Error reporting</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Transaction reporting etc.</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4836393e81_0_2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4836393e81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FF0000"/>
                </a:solidFill>
              </a:rPr>
              <a:t>Vikas</a:t>
            </a:r>
            <a:endParaRPr sz="1200">
              <a:solidFill>
                <a:srgbClr val="3F3F3F"/>
              </a:solidFill>
              <a:latin typeface="Trebuchet MS"/>
              <a:ea typeface="Trebuchet MS"/>
              <a:cs typeface="Trebuchet MS"/>
              <a:sym typeface="Trebuchet MS"/>
            </a:endParaRPr>
          </a:p>
          <a:p>
            <a:pPr indent="-334518" lvl="0" marL="342900" rtl="0" algn="l">
              <a:lnSpc>
                <a:spcPct val="90000"/>
              </a:lnSpc>
              <a:spcBef>
                <a:spcPts val="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Once Load scenarios have been executed, the role of "</a:t>
            </a:r>
            <a:r>
              <a:rPr b="1" lang="en" sz="1200">
                <a:solidFill>
                  <a:srgbClr val="3F3F3F"/>
                </a:solidFill>
                <a:latin typeface="Trebuchet MS"/>
                <a:ea typeface="Trebuchet MS"/>
                <a:cs typeface="Trebuchet MS"/>
                <a:sym typeface="Trebuchet MS"/>
              </a:rPr>
              <a:t>Analysis</a:t>
            </a:r>
            <a:r>
              <a:rPr lang="en" sz="1200">
                <a:solidFill>
                  <a:srgbClr val="3F3F3F"/>
                </a:solidFill>
                <a:latin typeface="Trebuchet MS"/>
                <a:ea typeface="Trebuchet MS"/>
                <a:cs typeface="Trebuchet MS"/>
                <a:sym typeface="Trebuchet MS"/>
              </a:rPr>
              <a:t>" component comes in.</a:t>
            </a:r>
            <a:endParaRPr sz="1200">
              <a:solidFill>
                <a:srgbClr val="3F3F3F"/>
              </a:solidFill>
              <a:latin typeface="Trebuchet MS"/>
              <a:ea typeface="Trebuchet MS"/>
              <a:cs typeface="Trebuchet MS"/>
              <a:sym typeface="Trebuchet MS"/>
            </a:endParaRPr>
          </a:p>
          <a:p>
            <a:pPr indent="-334518" lvl="0" marL="342900" rtl="0" algn="l">
              <a:lnSpc>
                <a:spcPct val="90000"/>
              </a:lnSpc>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During the execution, Controller creates a dump of results in raw form &amp; contains information like, which version of LoadRunner created this results dump and what were configurations.</a:t>
            </a:r>
            <a:endParaRPr sz="1200">
              <a:solidFill>
                <a:srgbClr val="3F3F3F"/>
              </a:solidFill>
              <a:latin typeface="Trebuchet MS"/>
              <a:ea typeface="Trebuchet MS"/>
              <a:cs typeface="Trebuchet MS"/>
              <a:sym typeface="Trebuchet MS"/>
            </a:endParaRPr>
          </a:p>
          <a:p>
            <a:pPr indent="-334518" lvl="0" marL="342900" rtl="0" algn="l">
              <a:lnSpc>
                <a:spcPct val="90000"/>
              </a:lnSpc>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All the errors and exceptions are logged in a Microsoft access database, named, output.mdb. The "Analysis" component reads this database file to perform various types of analysis and generates graphs.</a:t>
            </a:r>
            <a:endParaRPr sz="1200">
              <a:solidFill>
                <a:srgbClr val="3F3F3F"/>
              </a:solidFill>
              <a:latin typeface="Trebuchet MS"/>
              <a:ea typeface="Trebuchet MS"/>
              <a:cs typeface="Trebuchet MS"/>
              <a:sym typeface="Trebuchet MS"/>
            </a:endParaRPr>
          </a:p>
          <a:p>
            <a:pPr indent="-334518" lvl="0" marL="342900" rtl="0" algn="l">
              <a:lnSpc>
                <a:spcPct val="90000"/>
              </a:lnSpc>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These graphs show various trends to understand the reasoning behind errors and failure under load; thus help to figure whether optimization is required in SUL, Server (e.g. JBoss, Oracle) or infrastructure.</a:t>
            </a:r>
            <a:endParaRPr sz="1200">
              <a:solidFill>
                <a:srgbClr val="3F3F3F"/>
              </a:solidFill>
              <a:latin typeface="Trebuchet MS"/>
              <a:ea typeface="Trebuchet MS"/>
              <a:cs typeface="Trebuchet MS"/>
              <a:sym typeface="Trebuchet MS"/>
            </a:endParaRPr>
          </a:p>
          <a:p>
            <a:pPr indent="-334518" lvl="0" marL="342900" rtl="0" algn="l">
              <a:lnSpc>
                <a:spcPct val="90000"/>
              </a:lnSpc>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Below is an example where bandwidth could be creating a bottleneck. Let's say Web server has 1GBps capacity whereas the data traffic exceeds this capacity causing subsequent users to suffer. To determine system caters to such needs, Performance Engineer needs to analyze application behavior with an abnormal load. Below is a graph LoadRunner generates to elicit bandwidth.</a:t>
            </a:r>
            <a:endParaRPr sz="1200">
              <a:solidFill>
                <a:srgbClr val="3F3F3F"/>
              </a:solidFill>
              <a:latin typeface="Trebuchet MS"/>
              <a:ea typeface="Trebuchet MS"/>
              <a:cs typeface="Trebuchet MS"/>
              <a:sym typeface="Trebuchet MS"/>
            </a:endParaRPr>
          </a:p>
          <a:p>
            <a:pPr indent="-258318" lvl="0" marL="342900" rtl="0" algn="l">
              <a:lnSpc>
                <a:spcPct val="90000"/>
              </a:lnSpc>
              <a:spcBef>
                <a:spcPts val="1000"/>
              </a:spcBef>
              <a:spcAft>
                <a:spcPts val="0"/>
              </a:spcAft>
              <a:buClr>
                <a:schemeClr val="dk1"/>
              </a:buClr>
              <a:buSzPts val="1332"/>
              <a:buFont typeface="Arial"/>
              <a:buNone/>
            </a:pPr>
            <a:r>
              <a:t/>
            </a:r>
            <a:endParaRPr sz="1200">
              <a:solidFill>
                <a:srgbClr val="3F3F3F"/>
              </a:solidFill>
              <a:latin typeface="Trebuchet MS"/>
              <a:ea typeface="Trebuchet MS"/>
              <a:cs typeface="Trebuchet MS"/>
              <a:sym typeface="Trebuchet MS"/>
            </a:endParaRPr>
          </a:p>
          <a:p>
            <a:pPr indent="0" lvl="0" marL="0" rtl="0" algn="l">
              <a:spcBef>
                <a:spcPts val="0"/>
              </a:spcBef>
              <a:spcAft>
                <a:spcPts val="0"/>
              </a:spcAft>
              <a:buNone/>
            </a:pPr>
            <a:r>
              <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836393e81_0_3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836393e81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FF0000"/>
                </a:solidFill>
              </a:rPr>
              <a:t>Vikas</a:t>
            </a:r>
            <a:endParaRPr sz="1200">
              <a:solidFill>
                <a:srgbClr val="3F3F3F"/>
              </a:solidFill>
              <a:latin typeface="Trebuchet MS"/>
              <a:ea typeface="Trebuchet MS"/>
              <a:cs typeface="Trebuchet MS"/>
              <a:sym typeface="Trebuchet MS"/>
            </a:endParaRPr>
          </a:p>
          <a:p>
            <a:pPr indent="-327660" lvl="0" marL="342900" rtl="0" algn="l">
              <a:spcBef>
                <a:spcPts val="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LoadRunner Controller is responsible to simulate thousands of VUsers - these VUsers consume hardware resources for example processor and memory - hence putting a limit on the machine which is simulating them. Besides, Controller simulates these VUsers from the same machine (where Controller resides) &amp; hence the results may not be precise. To address this concern, all VUsers are spread across various machines, called </a:t>
            </a:r>
            <a:r>
              <a:rPr b="1" lang="en" sz="1200">
                <a:solidFill>
                  <a:srgbClr val="3F3F3F"/>
                </a:solidFill>
                <a:latin typeface="Trebuchet MS"/>
                <a:ea typeface="Trebuchet MS"/>
                <a:cs typeface="Trebuchet MS"/>
                <a:sym typeface="Trebuchet MS"/>
              </a:rPr>
              <a:t>Load Generators or Load Injectors.</a:t>
            </a:r>
            <a:endParaRPr sz="1200">
              <a:solidFill>
                <a:srgbClr val="3F3F3F"/>
              </a:solidFill>
              <a:latin typeface="Trebuchet MS"/>
              <a:ea typeface="Trebuchet MS"/>
              <a:cs typeface="Trebuchet MS"/>
              <a:sym typeface="Trebuchet MS"/>
            </a:endParaRPr>
          </a:p>
          <a:p>
            <a:pPr indent="-327660" lvl="0" marL="342900" rtl="0" algn="l">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As a general practice, Controller resides on a different machine and load is simulated from other machines. Depending upon the protocol of VUser scripts and machine specifications, a number of Load Injectors may be required for full simulation. For example, VUsers for an HTTP script will require 2-4MB per VUser for simulation, hence 4 machines with 4 GB RAM each will be required to simulate a load of 10,000 VUsers.</a:t>
            </a:r>
            <a:endParaRPr sz="1200">
              <a:solidFill>
                <a:srgbClr val="3F3F3F"/>
              </a:solidFill>
              <a:latin typeface="Trebuchet MS"/>
              <a:ea typeface="Trebuchet MS"/>
              <a:cs typeface="Trebuchet MS"/>
              <a:sym typeface="Trebuchet MS"/>
            </a:endParaRPr>
          </a:p>
          <a:p>
            <a:pPr indent="0" lvl="0" marL="0" rtl="0" algn="l">
              <a:spcBef>
                <a:spcPts val="1000"/>
              </a:spcBef>
              <a:spcAft>
                <a:spcPts val="0"/>
              </a:spcAft>
              <a:buNone/>
            </a:pPr>
            <a:r>
              <a:t/>
            </a:r>
            <a:endParaRPr sz="1200">
              <a:solidFill>
                <a:srgbClr val="3F3F3F"/>
              </a:solidFill>
              <a:latin typeface="Trebuchet MS"/>
              <a:ea typeface="Trebuchet MS"/>
              <a:cs typeface="Trebuchet MS"/>
              <a:sym typeface="Trebuchet M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836393e81_0_3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836393e81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FF0000"/>
                </a:solidFill>
              </a:rPr>
              <a:t>Vikas</a:t>
            </a:r>
            <a:endParaRPr/>
          </a:p>
          <a:p>
            <a:pPr indent="-317500" lvl="0" marL="457200" rtl="0" algn="l">
              <a:spcBef>
                <a:spcPts val="0"/>
              </a:spcBef>
              <a:spcAft>
                <a:spcPts val="0"/>
              </a:spcAft>
              <a:buSzPts val="1400"/>
              <a:buChar char="●"/>
            </a:pPr>
            <a:r>
              <a:rPr lang="en"/>
              <a:t>Plan load test - define goals, analyse system, gather system usage data</a:t>
            </a:r>
            <a:endParaRPr/>
          </a:p>
          <a:p>
            <a:pPr indent="-317500" lvl="0" marL="457200" rtl="0" algn="l">
              <a:spcBef>
                <a:spcPts val="0"/>
              </a:spcBef>
              <a:spcAft>
                <a:spcPts val="0"/>
              </a:spcAft>
              <a:buSzPts val="1400"/>
              <a:buChar char="●"/>
            </a:pPr>
            <a:r>
              <a:rPr lang="en"/>
              <a:t>Create scripts - record scripts, enhance scripts, add test data</a:t>
            </a:r>
            <a:endParaRPr/>
          </a:p>
          <a:p>
            <a:pPr indent="-317500" lvl="0" marL="457200" rtl="0" algn="l">
              <a:spcBef>
                <a:spcPts val="0"/>
              </a:spcBef>
              <a:spcAft>
                <a:spcPts val="0"/>
              </a:spcAft>
              <a:buSzPts val="1400"/>
              <a:buChar char="●"/>
            </a:pPr>
            <a:r>
              <a:rPr lang="en"/>
              <a:t>Scenario creation - create scenario, goals, SLAs</a:t>
            </a:r>
            <a:endParaRPr/>
          </a:p>
          <a:p>
            <a:pPr indent="-317500" lvl="0" marL="457200" rtl="0" algn="l">
              <a:spcBef>
                <a:spcPts val="0"/>
              </a:spcBef>
              <a:spcAft>
                <a:spcPts val="0"/>
              </a:spcAft>
              <a:buSzPts val="1400"/>
              <a:buChar char="●"/>
            </a:pPr>
            <a:r>
              <a:rPr lang="en"/>
              <a:t>Scenario execution - Execute scenario, overload testing</a:t>
            </a:r>
            <a:endParaRPr/>
          </a:p>
          <a:p>
            <a:pPr indent="-317500" lvl="0" marL="457200" rtl="0" algn="l">
              <a:spcBef>
                <a:spcPts val="0"/>
              </a:spcBef>
              <a:spcAft>
                <a:spcPts val="0"/>
              </a:spcAft>
              <a:buSzPts val="1400"/>
              <a:buChar char="●"/>
            </a:pPr>
            <a:r>
              <a:rPr lang="en"/>
              <a:t>Results analysis - analyze data, pinpoint bottleneck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836393e81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836393e8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Deborah</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4836393e81_0_3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4836393e81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Deborah</a:t>
            </a:r>
            <a:endParaRPr>
              <a:solidFill>
                <a:srgbClr val="343434"/>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
                <a:solidFill>
                  <a:srgbClr val="343434"/>
                </a:solidFill>
              </a:rPr>
              <a:t>Apache JMeter </a:t>
            </a:r>
            <a:r>
              <a:rPr lang="en">
                <a:solidFill>
                  <a:srgbClr val="343434"/>
                </a:solidFill>
                <a:highlight>
                  <a:srgbClr val="FFFFFF"/>
                </a:highlight>
              </a:rPr>
              <a:t>is a pure</a:t>
            </a:r>
            <a:r>
              <a:rPr lang="en">
                <a:solidFill>
                  <a:srgbClr val="04B8E6"/>
                </a:solidFill>
                <a:uFill>
                  <a:noFill/>
                </a:uFill>
                <a:hlinkClick r:id="rId2"/>
              </a:rPr>
              <a:t> Java </a:t>
            </a:r>
            <a:r>
              <a:rPr b="1" lang="en">
                <a:solidFill>
                  <a:srgbClr val="343434"/>
                </a:solidFill>
              </a:rPr>
              <a:t>open source </a:t>
            </a:r>
            <a:r>
              <a:rPr lang="en">
                <a:solidFill>
                  <a:srgbClr val="343434"/>
                </a:solidFill>
                <a:highlight>
                  <a:srgbClr val="FFFFFF"/>
                </a:highlight>
              </a:rPr>
              <a:t>software desktop application, which was first developed by Stefano Mazzocchi of the</a:t>
            </a:r>
            <a:r>
              <a:rPr lang="en">
                <a:solidFill>
                  <a:srgbClr val="04B8E6"/>
                </a:solidFill>
                <a:uFill>
                  <a:noFill/>
                </a:uFill>
                <a:hlinkClick r:id="rId3"/>
              </a:rPr>
              <a:t> Apache </a:t>
            </a:r>
            <a:r>
              <a:rPr lang="en">
                <a:solidFill>
                  <a:srgbClr val="343434"/>
                </a:solidFill>
                <a:highlight>
                  <a:srgbClr val="FFFFFF"/>
                </a:highlight>
              </a:rPr>
              <a:t>Software Foundation It was designed to load test functional behavior and measure performance. </a:t>
            </a:r>
            <a:endParaRPr>
              <a:solidFill>
                <a:srgbClr val="343434"/>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343434"/>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a:solidFill>
                  <a:srgbClr val="343434"/>
                </a:solidFill>
                <a:highlight>
                  <a:srgbClr val="FFFFFF"/>
                </a:highlight>
              </a:rPr>
              <a:t>You can use JMeter to analyze and measure the performance of a web application or a variety of services. Performance</a:t>
            </a:r>
            <a:r>
              <a:rPr lang="en">
                <a:solidFill>
                  <a:srgbClr val="04B8E6"/>
                </a:solidFill>
                <a:uFill>
                  <a:noFill/>
                </a:uFill>
                <a:hlinkClick r:id="rId4"/>
              </a:rPr>
              <a:t> Testing </a:t>
            </a:r>
            <a:r>
              <a:rPr lang="en">
                <a:solidFill>
                  <a:srgbClr val="343434"/>
                </a:solidFill>
                <a:highlight>
                  <a:srgbClr val="FFFFFF"/>
                </a:highlight>
              </a:rPr>
              <a:t>means testing a web application against heavy loads, and multiple and concurrent user traffic. JMeter was originally used for testing Web Applications or FTP applications. However nowadays, it is used for a functional tests, database server tests, and many more.</a:t>
            </a:r>
            <a:endParaRPr>
              <a:solidFill>
                <a:srgbClr val="343434"/>
              </a:solidFill>
              <a:highlight>
                <a:srgbClr val="FFFFFF"/>
              </a:highlight>
            </a:endParaRPr>
          </a:p>
          <a:p>
            <a:pPr indent="0" lvl="0" marL="0" rtl="0" algn="l">
              <a:spcBef>
                <a:spcPts val="0"/>
              </a:spcBef>
              <a:spcAft>
                <a:spcPts val="0"/>
              </a:spcAft>
              <a:buNone/>
            </a:pPr>
            <a:r>
              <a:t/>
            </a:r>
            <a:endParaRPr sz="1200">
              <a:solidFill>
                <a:srgbClr val="3F3F3F"/>
              </a:solidFill>
              <a:latin typeface="Trebuchet MS"/>
              <a:ea typeface="Trebuchet MS"/>
              <a:cs typeface="Trebuchet MS"/>
              <a:sym typeface="Trebuchet MS"/>
            </a:endParaRPr>
          </a:p>
          <a:p>
            <a:pPr indent="0" lvl="0" marL="0" rtl="0" algn="l">
              <a:spcBef>
                <a:spcPts val="0"/>
              </a:spcBef>
              <a:spcAft>
                <a:spcPts val="0"/>
              </a:spcAft>
              <a:buNone/>
            </a:pPr>
            <a:r>
              <a:t/>
            </a:r>
            <a:endParaRPr sz="1200">
              <a:solidFill>
                <a:srgbClr val="3F3F3F"/>
              </a:solidFill>
              <a:latin typeface="Trebuchet MS"/>
              <a:ea typeface="Trebuchet MS"/>
              <a:cs typeface="Trebuchet MS"/>
              <a:sym typeface="Trebuchet M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Deborah</a:t>
            </a:r>
            <a:endParaRPr>
              <a:solidFill>
                <a:srgbClr val="FF0000"/>
              </a:solidFill>
            </a:endParaRPr>
          </a:p>
          <a:p>
            <a:pPr indent="0" lvl="0" marL="0" rtl="0" algn="l">
              <a:spcBef>
                <a:spcPts val="0"/>
              </a:spcBef>
              <a:spcAft>
                <a:spcPts val="0"/>
              </a:spcAft>
              <a:buClr>
                <a:schemeClr val="dk1"/>
              </a:buClr>
              <a:buSzPts val="1100"/>
              <a:buFont typeface="Arial"/>
              <a:buNone/>
            </a:pPr>
            <a:r>
              <a:t/>
            </a:r>
            <a:endParaRPr>
              <a:solidFill>
                <a:srgbClr val="FF0000"/>
              </a:solidFill>
            </a:endParaRPr>
          </a:p>
          <a:p>
            <a:pPr indent="0" lvl="0" marL="0" rtl="0" algn="l">
              <a:spcBef>
                <a:spcPts val="0"/>
              </a:spcBef>
              <a:spcAft>
                <a:spcPts val="0"/>
              </a:spcAft>
              <a:buClr>
                <a:schemeClr val="dk1"/>
              </a:buClr>
              <a:buSzPts val="1100"/>
              <a:buFont typeface="Arial"/>
              <a:buNone/>
            </a:pPr>
            <a:r>
              <a:rPr lang="en"/>
              <a:t>JMeter simulates a group of users sending requests to a target server, and then returns statistics that show the performance or functionality of the target server or application in the form of tables, graphs, or log files.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Shameemah</a:t>
            </a:r>
            <a:endParaRPr>
              <a:solidFill>
                <a:srgbClr val="FF0000"/>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4836393e81_0_4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4836393e81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Deborah</a:t>
            </a:r>
            <a:endParaRPr>
              <a:solidFill>
                <a:srgbClr val="FF0000"/>
              </a:solidFill>
            </a:endParaRPr>
          </a:p>
          <a:p>
            <a:pPr indent="0" lvl="0" marL="0" rtl="0" algn="l">
              <a:spcBef>
                <a:spcPts val="0"/>
              </a:spcBef>
              <a:spcAft>
                <a:spcPts val="0"/>
              </a:spcAft>
              <a:buClr>
                <a:schemeClr val="dk1"/>
              </a:buClr>
              <a:buSzPts val="1100"/>
              <a:buFont typeface="Arial"/>
              <a:buNone/>
            </a:pPr>
            <a:r>
              <a:t/>
            </a:r>
            <a:endParaRPr>
              <a:solidFill>
                <a:srgbClr val="FF0000"/>
              </a:solidFill>
            </a:endParaRPr>
          </a:p>
          <a:p>
            <a:pPr indent="0" lvl="0" marL="0" rtl="0" algn="l">
              <a:spcBef>
                <a:spcPts val="0"/>
              </a:spcBef>
              <a:spcAft>
                <a:spcPts val="0"/>
              </a:spcAft>
              <a:buClr>
                <a:schemeClr val="dk1"/>
              </a:buClr>
              <a:buSzPts val="1100"/>
              <a:buFont typeface="Arial"/>
              <a:buNone/>
            </a:pPr>
            <a:r>
              <a:rPr lang="en"/>
              <a:t>Some of the elements of JMeter include Thread groups, Samplers, and Listeners.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 thread group is a collection of threads, and each thread represents one user using the application under a test.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Samplers determine the type of request a thread group can make such as HTTP, FTP, JDB, and more.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Listeners show the results of the test execution, which can be in different formats such as graphs, tables, or log files.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4836393e81_0_4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4836393e81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Deborah</a:t>
            </a:r>
            <a:endParaRPr>
              <a:solidFill>
                <a:srgbClr val="FF0000"/>
              </a:solidFill>
            </a:endParaRPr>
          </a:p>
          <a:p>
            <a:pPr indent="0" lvl="0" marL="0" rtl="0" algn="l">
              <a:spcBef>
                <a:spcPts val="0"/>
              </a:spcBef>
              <a:spcAft>
                <a:spcPts val="0"/>
              </a:spcAft>
              <a:buClr>
                <a:schemeClr val="dk1"/>
              </a:buClr>
              <a:buSzPts val="1100"/>
              <a:buFont typeface="Arial"/>
              <a:buNone/>
            </a:pPr>
            <a:r>
              <a:t/>
            </a:r>
            <a:endParaRPr>
              <a:solidFill>
                <a:srgbClr val="FF0000"/>
              </a:solidFill>
            </a:endParaRPr>
          </a:p>
          <a:p>
            <a:pPr indent="0" lvl="0" marL="0" rtl="0" algn="l">
              <a:spcBef>
                <a:spcPts val="0"/>
              </a:spcBef>
              <a:spcAft>
                <a:spcPts val="0"/>
              </a:spcAft>
              <a:buClr>
                <a:schemeClr val="dk1"/>
              </a:buClr>
              <a:buSzPts val="1100"/>
              <a:buFont typeface="Arial"/>
              <a:buNone/>
            </a:pPr>
            <a:r>
              <a:rPr lang="en"/>
              <a:t>Another element of JMeter are Config elements.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These elements are used to set up defaults and variables for later use by samplers.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836393e81_0_4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4836393e81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FF0000"/>
                </a:solidFill>
              </a:rPr>
              <a:t>Deborah</a:t>
            </a:r>
            <a:endParaRPr/>
          </a:p>
          <a:p>
            <a:pPr indent="-317500" lvl="0" marL="457200" rtl="0" algn="l">
              <a:spcBef>
                <a:spcPts val="0"/>
              </a:spcBef>
              <a:spcAft>
                <a:spcPts val="0"/>
              </a:spcAft>
              <a:buSzPts val="1400"/>
              <a:buChar char="●"/>
            </a:pPr>
            <a:r>
              <a:rPr lang="en"/>
              <a:t>The Performance Testing Roadmap for JMeter consists of four steps: Add a Thread Group, Add JMeter Elements, Add a Graph Result, and Run the Tests and get the results. </a:t>
            </a:r>
            <a:endParaRPr/>
          </a:p>
          <a:p>
            <a:pPr indent="-317500" lvl="0" marL="457200" rtl="0" algn="l">
              <a:spcBef>
                <a:spcPts val="0"/>
              </a:spcBef>
              <a:spcAft>
                <a:spcPts val="0"/>
              </a:spcAft>
              <a:buSzPts val="1400"/>
              <a:buChar char="●"/>
            </a:pPr>
            <a:r>
              <a:rPr lang="en"/>
              <a:t>To do this you would first:</a:t>
            </a:r>
            <a:endParaRPr/>
          </a:p>
          <a:p>
            <a:pPr indent="-317500" lvl="0" marL="457200" rtl="0" algn="l">
              <a:spcBef>
                <a:spcPts val="0"/>
              </a:spcBef>
              <a:spcAft>
                <a:spcPts val="0"/>
              </a:spcAft>
              <a:buSzPts val="1400"/>
              <a:buChar char="●"/>
            </a:pPr>
            <a:r>
              <a:rPr lang="en"/>
              <a:t>Plan a load test  by defining the goals, analyzing the system, and gathering system usage data</a:t>
            </a:r>
            <a:endParaRPr/>
          </a:p>
          <a:p>
            <a:pPr indent="-317500" lvl="0" marL="457200" rtl="0" algn="l">
              <a:spcBef>
                <a:spcPts val="0"/>
              </a:spcBef>
              <a:spcAft>
                <a:spcPts val="0"/>
              </a:spcAft>
              <a:buSzPts val="1400"/>
              <a:buChar char="●"/>
            </a:pPr>
            <a:r>
              <a:rPr lang="en"/>
              <a:t>Create scripts - by recording scripts, enhancing the scripts, and adding test data</a:t>
            </a:r>
            <a:endParaRPr/>
          </a:p>
          <a:p>
            <a:pPr indent="-317500" lvl="0" marL="457200" rtl="0" algn="l">
              <a:spcBef>
                <a:spcPts val="0"/>
              </a:spcBef>
              <a:spcAft>
                <a:spcPts val="0"/>
              </a:spcAft>
              <a:buSzPts val="1400"/>
              <a:buChar char="●"/>
            </a:pPr>
            <a:r>
              <a:rPr lang="en"/>
              <a:t>Scenario creation - which is creating scenarios, goals, and SLAs</a:t>
            </a:r>
            <a:endParaRPr/>
          </a:p>
          <a:p>
            <a:pPr indent="-317500" lvl="0" marL="457200" rtl="0" algn="l">
              <a:spcBef>
                <a:spcPts val="0"/>
              </a:spcBef>
              <a:spcAft>
                <a:spcPts val="0"/>
              </a:spcAft>
              <a:buSzPts val="1400"/>
              <a:buChar char="●"/>
            </a:pPr>
            <a:r>
              <a:rPr lang="en"/>
              <a:t>Scenario execution - involves executing the scenario, and doing overload testing</a:t>
            </a:r>
            <a:endParaRPr/>
          </a:p>
          <a:p>
            <a:pPr indent="-317500" lvl="0" marL="457200" rtl="0" algn="l">
              <a:spcBef>
                <a:spcPts val="0"/>
              </a:spcBef>
              <a:spcAft>
                <a:spcPts val="0"/>
              </a:spcAft>
              <a:buSzPts val="1400"/>
              <a:buChar char="●"/>
            </a:pPr>
            <a:r>
              <a:rPr lang="en"/>
              <a:t>Results analysis - where you analyze the data, and pinpoint bottleneck</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4836393e81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4836393e8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Deborah</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4836393e81_0_6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4836393e81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Deborah</a:t>
            </a:r>
            <a:endParaRPr>
              <a:solidFill>
                <a:srgbClr val="FF0000"/>
              </a:solidFill>
            </a:endParaRPr>
          </a:p>
          <a:p>
            <a:pPr indent="0" lvl="0" marL="0" rtl="0" algn="l">
              <a:spcBef>
                <a:spcPts val="0"/>
              </a:spcBef>
              <a:spcAft>
                <a:spcPts val="0"/>
              </a:spcAft>
              <a:buClr>
                <a:schemeClr val="dk1"/>
              </a:buClr>
              <a:buSzPts val="1100"/>
              <a:buFont typeface="Arial"/>
              <a:buNone/>
            </a:pPr>
            <a:r>
              <a:t/>
            </a:r>
            <a:endParaRPr>
              <a:solidFill>
                <a:srgbClr val="FF0000"/>
              </a:solidFill>
            </a:endParaRPr>
          </a:p>
          <a:p>
            <a:pPr indent="0" lvl="0" marL="0" rtl="0" algn="l">
              <a:spcBef>
                <a:spcPts val="0"/>
              </a:spcBef>
              <a:spcAft>
                <a:spcPts val="0"/>
              </a:spcAft>
              <a:buClr>
                <a:schemeClr val="dk1"/>
              </a:buClr>
              <a:buSzPts val="1100"/>
              <a:buFont typeface="Arial"/>
              <a:buNone/>
            </a:pPr>
            <a:r>
              <a:rPr lang="en"/>
              <a:t>The first thing we compared was the Load Generating Capacity.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With JMeter, you can run as many number of agents as the hardware will allow, but repeatedly computing large files can cause load to fall off quickly.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With LoadRunner, it limits the number of users, but the aggregate of the load generated is very efficient as it utilizes less hardware.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4836393e81_0_5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4836393e81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Deborah</a:t>
            </a:r>
            <a:endParaRPr sz="1200">
              <a:solidFill>
                <a:srgbClr val="4A4A62"/>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4A4A62"/>
                </a:solidFill>
              </a:rPr>
              <a:t>JMeter has a comprehensive and user-friendly GUI. Parameters are easy to define and understand, scripting is simpler and clearer also adding and defining elements is more intuitive. In addition, one screen shows you everything you need - the script, the scenario and the analysis.</a:t>
            </a:r>
            <a:endParaRPr sz="1200">
              <a:solidFill>
                <a:srgbClr val="4A4A62"/>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4A4A62"/>
                </a:solidFill>
              </a:rPr>
              <a:t> </a:t>
            </a:r>
            <a:endParaRPr sz="1200">
              <a:solidFill>
                <a:srgbClr val="4A4A62"/>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4A4A62"/>
                </a:solidFill>
              </a:rPr>
              <a:t>In LoadRunner, scripting configuration, scenario definition and analysis take place in separate places. In addition, parameters are more cumbersome and they need to be defined in a separate text file.</a:t>
            </a:r>
            <a:endParaRPr sz="1200">
              <a:solidFill>
                <a:srgbClr val="4A4A62"/>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4A4A62"/>
                </a:solidFill>
              </a:rPr>
              <a:t> </a:t>
            </a:r>
            <a:endParaRPr sz="1200">
              <a:solidFill>
                <a:srgbClr val="4A4A62"/>
              </a:solidFill>
            </a:endParaRPr>
          </a:p>
          <a:p>
            <a:pPr indent="0" lvl="0" marL="0" rtl="0" algn="l">
              <a:spcBef>
                <a:spcPts val="0"/>
              </a:spcBef>
              <a:spcAft>
                <a:spcPts val="0"/>
              </a:spcAft>
              <a:buNone/>
            </a:pPr>
            <a:r>
              <a:rPr lang="en"/>
              <a:t>And now Hong-chow is going to continue to comparing the two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4836393e81_0_5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4836393e81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FF0000"/>
                </a:solidFill>
              </a:rPr>
              <a:t>Hongqiao</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LoadRunner</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Expected to start from a low six figure, which might go up to a mid six figure</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This is the approximate cost required to obtain a license in order to allow various kinds of robust load generation capacity</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There are several other costs needed to support the performance of LoadRunner</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Running large scale performance test make it more expensive, but it can get over 100 machines which can be utilized as scale agents and also as associated network switches, cabling, and much more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JMeter</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Is free, so does not involve any cost for acquiring the license to allow different kinds of load generation capacity</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Includes desktop applications that are open source software which adds to its advantage and makes it more likely to be used</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Is extensible which contributes in reducing the cost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4836393e81_0_7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4836393e81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FF0000"/>
                </a:solidFill>
              </a:rPr>
              <a:t>Hongqiao</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LoadRunner</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Takes a lot of time</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Takes up a lot of disk space</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Works on a particular version of Microsoft Windows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Puzzling user interface can prove to daunt the users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Setting up simple tests</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It supports browser recording and icon-based scripts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JMeter</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Sun’s JRE needs to be installed</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Unpack the tar file and it is installed</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Setting up simple tests</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Fast and simple</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Start the console, few clicks of the mouse, and it is ready to create load</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Running tests</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Both distributed and local</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Tests can be started from the user interface</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Available agents are displayed, busy agents are grayed out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4836393e81_0_7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4836393e81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Hongqiao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4836393e81_0_7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4836393e81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Hongqiao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Shameemah</a:t>
            </a:r>
            <a:endParaRPr>
              <a:solidFill>
                <a:srgbClr val="FF0000"/>
              </a:solidFill>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4836393e81_0_7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4836393e81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Hongqiao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4836393e81_0_5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4836393e81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Hongqiao</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4836393e81_0_8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4836393e81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Hongqiao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4836393e81_0_6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4836393e81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Hongqiao</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g4836393e81_0_6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4836393e81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Hongqiao Shmema will  conclude these two application.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4836393e81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836393e8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Shameemah</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g4836393e81_0_6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4836393e81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Shameemah</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g4836393e81_0_6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4836393e81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Shameemah</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Shameemah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Shameemah</a:t>
            </a:r>
            <a:endParaRPr>
              <a:solidFill>
                <a:srgbClr val="FF0000"/>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836393e81_0_1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836393e8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Shameemah</a:t>
            </a:r>
            <a:endParaRPr>
              <a:solidFill>
                <a:srgbClr val="FF0000"/>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87bd56e77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87bd56e7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FF0000"/>
                </a:solidFill>
              </a:rPr>
              <a:t>Shameemah</a:t>
            </a:r>
            <a:endParaRPr>
              <a:solidFill>
                <a:srgbClr val="FF0000"/>
              </a:solidFill>
            </a:endParaRPr>
          </a:p>
          <a:p>
            <a:pPr indent="0" lvl="0" marL="0" rtl="0" algn="l">
              <a:lnSpc>
                <a:spcPct val="80000"/>
              </a:lnSpc>
              <a:spcBef>
                <a:spcPts val="0"/>
              </a:spcBef>
              <a:spcAft>
                <a:spcPts val="0"/>
              </a:spcAft>
              <a:buNone/>
            </a:pPr>
            <a:r>
              <a:t/>
            </a:r>
            <a:endParaRPr sz="1200">
              <a:solidFill>
                <a:srgbClr val="3F3F3F"/>
              </a:solidFill>
              <a:latin typeface="Trebuchet MS"/>
              <a:ea typeface="Trebuchet MS"/>
              <a:cs typeface="Trebuchet MS"/>
              <a:sym typeface="Trebuchet MS"/>
            </a:endParaRPr>
          </a:p>
          <a:p>
            <a:pPr indent="-348234" lvl="0" marL="342900" rtl="0" algn="l">
              <a:lnSpc>
                <a:spcPct val="80000"/>
              </a:lnSpc>
              <a:spcBef>
                <a:spcPts val="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An estimated </a:t>
            </a:r>
            <a:r>
              <a:rPr b="1" lang="en" sz="1200">
                <a:solidFill>
                  <a:srgbClr val="3F3F3F"/>
                </a:solidFill>
                <a:latin typeface="Trebuchet MS"/>
                <a:ea typeface="Trebuchet MS"/>
                <a:cs typeface="Trebuchet MS"/>
                <a:sym typeface="Trebuchet MS"/>
              </a:rPr>
              <a:t>loss of 4.4 billion in revenue</a:t>
            </a:r>
            <a:r>
              <a:rPr lang="en" sz="1200">
                <a:solidFill>
                  <a:srgbClr val="3F3F3F"/>
                </a:solidFill>
                <a:latin typeface="Trebuchet MS"/>
                <a:ea typeface="Trebuchet MS"/>
                <a:cs typeface="Trebuchet MS"/>
                <a:sym typeface="Trebuchet MS"/>
              </a:rPr>
              <a:t> is recorded annually due to poor web performance.</a:t>
            </a:r>
            <a:endParaRPr sz="1200">
              <a:solidFill>
                <a:srgbClr val="3F3F3F"/>
              </a:solidFill>
              <a:latin typeface="Trebuchet MS"/>
              <a:ea typeface="Trebuchet MS"/>
              <a:cs typeface="Trebuchet MS"/>
              <a:sym typeface="Trebuchet MS"/>
            </a:endParaRPr>
          </a:p>
          <a:p>
            <a:pPr indent="-348234" lvl="0" marL="342900" rtl="0" algn="l">
              <a:lnSpc>
                <a:spcPct val="80000"/>
              </a:lnSpc>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In today's age of Web 2.0, users click away if a website doesn't respond within 8 seconds. Imagine yourself waiting for 5 seconds when searching for Google or making a friend request on Facebook. The repercussions of performance downtime are often more devastating than ever imagined. We've examples such as those that recently hit Bank of America Online Banking, Amazon Web Services, Intuit or Blackberry.</a:t>
            </a:r>
            <a:endParaRPr sz="1200">
              <a:solidFill>
                <a:srgbClr val="3F3F3F"/>
              </a:solidFill>
              <a:latin typeface="Trebuchet MS"/>
              <a:ea typeface="Trebuchet MS"/>
              <a:cs typeface="Trebuchet MS"/>
              <a:sym typeface="Trebuchet MS"/>
            </a:endParaRPr>
          </a:p>
          <a:p>
            <a:pPr indent="-348234" lvl="0" marL="342900" rtl="0" algn="l">
              <a:lnSpc>
                <a:spcPct val="80000"/>
              </a:lnSpc>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According to Dunn &amp; Bradstreet, 59% of Fortune 500 companies experience an estimated 1.6 hours of downtime every week. Considering the average Fortune 500 company with a minimum of 10,000 employees is paying $56 per hour, the labor part of downtime costs for such an organization would be $896,000 weekly, translating into more than $46 million per year.</a:t>
            </a:r>
            <a:endParaRPr sz="1200">
              <a:solidFill>
                <a:srgbClr val="3F3F3F"/>
              </a:solidFill>
              <a:latin typeface="Trebuchet MS"/>
              <a:ea typeface="Trebuchet MS"/>
              <a:cs typeface="Trebuchet MS"/>
              <a:sym typeface="Trebuchet MS"/>
            </a:endParaRPr>
          </a:p>
          <a:p>
            <a:pPr indent="-348234" lvl="0" marL="342900" rtl="0" algn="l">
              <a:lnSpc>
                <a:spcPct val="80000"/>
              </a:lnSpc>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Only a 5-minute downtime of Google.com (19-Aug-13) is estimated to cost the search giant as much as $545,000.</a:t>
            </a:r>
            <a:endParaRPr sz="1200">
              <a:solidFill>
                <a:srgbClr val="3F3F3F"/>
              </a:solidFill>
              <a:latin typeface="Trebuchet MS"/>
              <a:ea typeface="Trebuchet MS"/>
              <a:cs typeface="Trebuchet MS"/>
              <a:sym typeface="Trebuchet MS"/>
            </a:endParaRPr>
          </a:p>
          <a:p>
            <a:pPr indent="-348234" lvl="0" marL="342900" rtl="0" algn="l">
              <a:lnSpc>
                <a:spcPct val="80000"/>
              </a:lnSpc>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It's estimate that companies lost sales worth $1100 per second due to a recent Amazon Web Service Outage.</a:t>
            </a:r>
            <a:endParaRPr sz="1200">
              <a:solidFill>
                <a:srgbClr val="3F3F3F"/>
              </a:solidFill>
              <a:latin typeface="Trebuchet MS"/>
              <a:ea typeface="Trebuchet MS"/>
              <a:cs typeface="Trebuchet MS"/>
              <a:sym typeface="Trebuchet MS"/>
            </a:endParaRPr>
          </a:p>
          <a:p>
            <a:pPr indent="-348234" lvl="0" marL="342900" rtl="0" algn="l">
              <a:lnSpc>
                <a:spcPct val="80000"/>
              </a:lnSpc>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When a software system is deployed by an organization, it may encounter many scenarios that possibly result in performance latency. A number of factors cause decelerating performance, few examples may include:</a:t>
            </a:r>
            <a:endParaRPr sz="1200">
              <a:solidFill>
                <a:srgbClr val="3F3F3F"/>
              </a:solidFill>
              <a:latin typeface="Trebuchet MS"/>
              <a:ea typeface="Trebuchet MS"/>
              <a:cs typeface="Trebuchet MS"/>
              <a:sym typeface="Trebuchet MS"/>
            </a:endParaRPr>
          </a:p>
          <a:p>
            <a:pPr indent="-348234" lvl="0" marL="342900" rtl="0" algn="l">
              <a:lnSpc>
                <a:spcPct val="80000"/>
              </a:lnSpc>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Increased number of records present in the database</a:t>
            </a:r>
            <a:endParaRPr sz="1200">
              <a:solidFill>
                <a:srgbClr val="3F3F3F"/>
              </a:solidFill>
              <a:latin typeface="Trebuchet MS"/>
              <a:ea typeface="Trebuchet MS"/>
              <a:cs typeface="Trebuchet MS"/>
              <a:sym typeface="Trebuchet MS"/>
            </a:endParaRPr>
          </a:p>
          <a:p>
            <a:pPr indent="-348234" lvl="0" marL="342900" rtl="0" algn="l">
              <a:lnSpc>
                <a:spcPct val="80000"/>
              </a:lnSpc>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Increased number of simultaneous requests made to the system</a:t>
            </a:r>
            <a:endParaRPr sz="1200">
              <a:solidFill>
                <a:srgbClr val="3F3F3F"/>
              </a:solidFill>
              <a:latin typeface="Trebuchet MS"/>
              <a:ea typeface="Trebuchet MS"/>
              <a:cs typeface="Trebuchet MS"/>
              <a:sym typeface="Trebuchet MS"/>
            </a:endParaRPr>
          </a:p>
          <a:p>
            <a:pPr indent="-348234" lvl="0" marL="342900" rtl="0" algn="l">
              <a:lnSpc>
                <a:spcPct val="80000"/>
              </a:lnSpc>
              <a:spcBef>
                <a:spcPts val="1000"/>
              </a:spcBef>
              <a:spcAft>
                <a:spcPts val="0"/>
              </a:spcAft>
              <a:buClr>
                <a:srgbClr val="90C226"/>
              </a:buClr>
              <a:buSzPts val="1200"/>
              <a:buFont typeface="Noto Sans Symbols"/>
              <a:buChar char="▶"/>
            </a:pPr>
            <a:r>
              <a:rPr lang="en" sz="1200">
                <a:solidFill>
                  <a:srgbClr val="3F3F3F"/>
                </a:solidFill>
                <a:latin typeface="Trebuchet MS"/>
                <a:ea typeface="Trebuchet MS"/>
                <a:cs typeface="Trebuchet MS"/>
                <a:sym typeface="Trebuchet MS"/>
              </a:rPr>
              <a:t>a larger number of users accessing the system at a time as compared to the past</a:t>
            </a:r>
            <a:endParaRPr sz="1200">
              <a:solidFill>
                <a:srgbClr val="3F3F3F"/>
              </a:solidFill>
              <a:latin typeface="Trebuchet MS"/>
              <a:ea typeface="Trebuchet MS"/>
              <a:cs typeface="Trebuchet MS"/>
              <a:sym typeface="Trebuchet MS"/>
            </a:endParaRPr>
          </a:p>
          <a:p>
            <a:pPr indent="0" lvl="0" marL="0" rtl="0" algn="l">
              <a:spcBef>
                <a:spcPts val="0"/>
              </a:spcBef>
              <a:spcAft>
                <a:spcPts val="0"/>
              </a:spcAft>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836393e81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836393e8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Shameemah</a:t>
            </a:r>
            <a:endParaRPr>
              <a:solidFill>
                <a:srgbClr val="FF0000"/>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836393e81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836393e8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0000"/>
                </a:solidFill>
              </a:rPr>
              <a:t>Vikas</a:t>
            </a:r>
            <a:endParaRPr>
              <a:solidFill>
                <a:srgbClr val="FF0000"/>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4288500"/>
            <a:ext cx="9144000" cy="2475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2" name="Google Shape;12;p2"/>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685800" y="2601425"/>
            <a:ext cx="5810400" cy="11598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tyle A">
  <p:cSld name="BLANK_1_1">
    <p:spTree>
      <p:nvGrpSpPr>
        <p:cNvPr id="91" name="Shape 91"/>
        <p:cNvGrpSpPr/>
        <p:nvPr/>
      </p:nvGrpSpPr>
      <p:grpSpPr>
        <a:xfrm>
          <a:off x="0" y="0"/>
          <a:ext cx="0" cy="0"/>
          <a:chOff x="0" y="0"/>
          <a:chExt cx="0" cy="0"/>
        </a:xfrm>
      </p:grpSpPr>
      <p:sp>
        <p:nvSpPr>
          <p:cNvPr id="92" name="Google Shape;92;p11"/>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94" name="Google Shape;94;p11"/>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tyle B">
  <p:cSld name="BLANK_1_1_1">
    <p:spTree>
      <p:nvGrpSpPr>
        <p:cNvPr id="98" name="Shape 98"/>
        <p:cNvGrpSpPr/>
        <p:nvPr/>
      </p:nvGrpSpPr>
      <p:grpSpPr>
        <a:xfrm>
          <a:off x="0" y="0"/>
          <a:ext cx="0" cy="0"/>
          <a:chOff x="0" y="0"/>
          <a:chExt cx="0" cy="0"/>
        </a:xfrm>
      </p:grpSpPr>
      <p:sp>
        <p:nvSpPr>
          <p:cNvPr id="99" name="Google Shape;99;p12"/>
          <p:cNvSpPr/>
          <p:nvPr/>
        </p:nvSpPr>
        <p:spPr>
          <a:xfrm>
            <a:off x="0" y="4294550"/>
            <a:ext cx="9144000" cy="2412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01" name="Google Shape;101;p12"/>
          <p:cNvSpPr/>
          <p:nvPr/>
        </p:nvSpPr>
        <p:spPr>
          <a:xfrm>
            <a:off x="0" y="500626"/>
            <a:ext cx="91440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p:nvPr/>
        </p:nvSpPr>
        <p:spPr>
          <a:xfrm>
            <a:off x="0" y="4493605"/>
            <a:ext cx="9144000" cy="118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2"/>
          <p:cNvSpPr/>
          <p:nvPr/>
        </p:nvSpPr>
        <p:spPr>
          <a:xfrm>
            <a:off x="0" y="4584075"/>
            <a:ext cx="9144000" cy="5595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6" name="Shape 16"/>
        <p:cNvGrpSpPr/>
        <p:nvPr/>
      </p:nvGrpSpPr>
      <p:grpSpPr>
        <a:xfrm>
          <a:off x="0" y="0"/>
          <a:ext cx="0" cy="0"/>
          <a:chOff x="0" y="0"/>
          <a:chExt cx="0" cy="0"/>
        </a:xfrm>
      </p:grpSpPr>
      <p:sp>
        <p:nvSpPr>
          <p:cNvPr id="17" name="Google Shape;17;p3"/>
          <p:cNvSpPr txBox="1"/>
          <p:nvPr>
            <p:ph type="ctrTitle"/>
          </p:nvPr>
        </p:nvSpPr>
        <p:spPr>
          <a:xfrm>
            <a:off x="4113600" y="2878750"/>
            <a:ext cx="4505700" cy="1159800"/>
          </a:xfrm>
          <a:prstGeom prst="rect">
            <a:avLst/>
          </a:prstGeom>
        </p:spPr>
        <p:txBody>
          <a:bodyPr anchorCtr="0" anchor="b" bIns="91425" lIns="91425" spcFirstLastPara="1" rIns="91425" wrap="square" tIns="91425"/>
          <a:lstStyle>
            <a:lvl1pPr lvl="0" rtl="0">
              <a:spcBef>
                <a:spcPts val="0"/>
              </a:spcBef>
              <a:spcAft>
                <a:spcPts val="0"/>
              </a:spcAft>
              <a:buClr>
                <a:srgbClr val="114454"/>
              </a:buClr>
              <a:buSzPts val="4800"/>
              <a:buNone/>
              <a:defRPr sz="4800">
                <a:solidFill>
                  <a:srgbClr val="114454"/>
                </a:solidFill>
              </a:defRPr>
            </a:lvl1pPr>
            <a:lvl2pPr lvl="1" rtl="0">
              <a:spcBef>
                <a:spcPts val="0"/>
              </a:spcBef>
              <a:spcAft>
                <a:spcPts val="0"/>
              </a:spcAft>
              <a:buClr>
                <a:srgbClr val="114454"/>
              </a:buClr>
              <a:buSzPts val="4800"/>
              <a:buNone/>
              <a:defRPr sz="4800">
                <a:solidFill>
                  <a:srgbClr val="114454"/>
                </a:solidFill>
              </a:defRPr>
            </a:lvl2pPr>
            <a:lvl3pPr lvl="2" rtl="0">
              <a:spcBef>
                <a:spcPts val="0"/>
              </a:spcBef>
              <a:spcAft>
                <a:spcPts val="0"/>
              </a:spcAft>
              <a:buClr>
                <a:srgbClr val="114454"/>
              </a:buClr>
              <a:buSzPts val="4800"/>
              <a:buNone/>
              <a:defRPr sz="4800">
                <a:solidFill>
                  <a:srgbClr val="114454"/>
                </a:solidFill>
              </a:defRPr>
            </a:lvl3pPr>
            <a:lvl4pPr lvl="3" rtl="0">
              <a:spcBef>
                <a:spcPts val="0"/>
              </a:spcBef>
              <a:spcAft>
                <a:spcPts val="0"/>
              </a:spcAft>
              <a:buClr>
                <a:srgbClr val="114454"/>
              </a:buClr>
              <a:buSzPts val="4800"/>
              <a:buNone/>
              <a:defRPr sz="4800">
                <a:solidFill>
                  <a:srgbClr val="114454"/>
                </a:solidFill>
              </a:defRPr>
            </a:lvl4pPr>
            <a:lvl5pPr lvl="4" rtl="0">
              <a:spcBef>
                <a:spcPts val="0"/>
              </a:spcBef>
              <a:spcAft>
                <a:spcPts val="0"/>
              </a:spcAft>
              <a:buClr>
                <a:srgbClr val="114454"/>
              </a:buClr>
              <a:buSzPts val="4800"/>
              <a:buNone/>
              <a:defRPr sz="4800">
                <a:solidFill>
                  <a:srgbClr val="114454"/>
                </a:solidFill>
              </a:defRPr>
            </a:lvl5pPr>
            <a:lvl6pPr lvl="5" rtl="0">
              <a:spcBef>
                <a:spcPts val="0"/>
              </a:spcBef>
              <a:spcAft>
                <a:spcPts val="0"/>
              </a:spcAft>
              <a:buClr>
                <a:srgbClr val="114454"/>
              </a:buClr>
              <a:buSzPts val="4800"/>
              <a:buNone/>
              <a:defRPr sz="4800">
                <a:solidFill>
                  <a:srgbClr val="114454"/>
                </a:solidFill>
              </a:defRPr>
            </a:lvl6pPr>
            <a:lvl7pPr lvl="6" rtl="0">
              <a:spcBef>
                <a:spcPts val="0"/>
              </a:spcBef>
              <a:spcAft>
                <a:spcPts val="0"/>
              </a:spcAft>
              <a:buClr>
                <a:srgbClr val="114454"/>
              </a:buClr>
              <a:buSzPts val="4800"/>
              <a:buNone/>
              <a:defRPr sz="4800">
                <a:solidFill>
                  <a:srgbClr val="114454"/>
                </a:solidFill>
              </a:defRPr>
            </a:lvl7pPr>
            <a:lvl8pPr lvl="7" rtl="0">
              <a:spcBef>
                <a:spcPts val="0"/>
              </a:spcBef>
              <a:spcAft>
                <a:spcPts val="0"/>
              </a:spcAft>
              <a:buClr>
                <a:srgbClr val="114454"/>
              </a:buClr>
              <a:buSzPts val="4800"/>
              <a:buNone/>
              <a:defRPr sz="4800">
                <a:solidFill>
                  <a:srgbClr val="114454"/>
                </a:solidFill>
              </a:defRPr>
            </a:lvl8pPr>
            <a:lvl9pPr lvl="8" rtl="0">
              <a:spcBef>
                <a:spcPts val="0"/>
              </a:spcBef>
              <a:spcAft>
                <a:spcPts val="0"/>
              </a:spcAft>
              <a:buClr>
                <a:srgbClr val="114454"/>
              </a:buClr>
              <a:buSzPts val="4800"/>
              <a:buNone/>
              <a:defRPr sz="4800">
                <a:solidFill>
                  <a:srgbClr val="114454"/>
                </a:solidFill>
              </a:defRPr>
            </a:lvl9pPr>
          </a:lstStyle>
          <a:p/>
        </p:txBody>
      </p:sp>
      <p:sp>
        <p:nvSpPr>
          <p:cNvPr id="18" name="Google Shape;18;p3"/>
          <p:cNvSpPr txBox="1"/>
          <p:nvPr>
            <p:ph idx="1" type="subTitle"/>
          </p:nvPr>
        </p:nvSpPr>
        <p:spPr>
          <a:xfrm>
            <a:off x="4113600" y="3983050"/>
            <a:ext cx="4505700" cy="784800"/>
          </a:xfrm>
          <a:prstGeom prst="rect">
            <a:avLst/>
          </a:prstGeom>
        </p:spPr>
        <p:txBody>
          <a:bodyPr anchorCtr="0" anchor="t" bIns="91425" lIns="91425" spcFirstLastPara="1" rIns="91425" wrap="square" tIns="91425"/>
          <a:lstStyle>
            <a:lvl1pPr lvl="0" rtl="0">
              <a:spcBef>
                <a:spcPts val="0"/>
              </a:spcBef>
              <a:spcAft>
                <a:spcPts val="0"/>
              </a:spcAft>
              <a:buClr>
                <a:srgbClr val="94BF6E"/>
              </a:buClr>
              <a:buSzPts val="1800"/>
              <a:buNone/>
              <a:defRPr b="1" sz="1800">
                <a:solidFill>
                  <a:srgbClr val="94BF6E"/>
                </a:solidFill>
              </a:defRPr>
            </a:lvl1pPr>
            <a:lvl2pPr lvl="1" rtl="0">
              <a:spcBef>
                <a:spcPts val="0"/>
              </a:spcBef>
              <a:spcAft>
                <a:spcPts val="0"/>
              </a:spcAft>
              <a:buClr>
                <a:srgbClr val="94BF6E"/>
              </a:buClr>
              <a:buSzPts val="1800"/>
              <a:buNone/>
              <a:defRPr b="1" sz="1800">
                <a:solidFill>
                  <a:srgbClr val="94BF6E"/>
                </a:solidFill>
              </a:defRPr>
            </a:lvl2pPr>
            <a:lvl3pPr lvl="2" rtl="0">
              <a:spcBef>
                <a:spcPts val="0"/>
              </a:spcBef>
              <a:spcAft>
                <a:spcPts val="0"/>
              </a:spcAft>
              <a:buClr>
                <a:srgbClr val="94BF6E"/>
              </a:buClr>
              <a:buSzPts val="1800"/>
              <a:buNone/>
              <a:defRPr b="1" sz="1800">
                <a:solidFill>
                  <a:srgbClr val="94BF6E"/>
                </a:solidFill>
              </a:defRPr>
            </a:lvl3pPr>
            <a:lvl4pPr lvl="3" rtl="0">
              <a:spcBef>
                <a:spcPts val="0"/>
              </a:spcBef>
              <a:spcAft>
                <a:spcPts val="0"/>
              </a:spcAft>
              <a:buClr>
                <a:srgbClr val="94BF6E"/>
              </a:buClr>
              <a:buSzPts val="1800"/>
              <a:buNone/>
              <a:defRPr b="1">
                <a:solidFill>
                  <a:srgbClr val="94BF6E"/>
                </a:solidFill>
              </a:defRPr>
            </a:lvl4pPr>
            <a:lvl5pPr lvl="4" rtl="0">
              <a:spcBef>
                <a:spcPts val="0"/>
              </a:spcBef>
              <a:spcAft>
                <a:spcPts val="0"/>
              </a:spcAft>
              <a:buClr>
                <a:srgbClr val="94BF6E"/>
              </a:buClr>
              <a:buSzPts val="1800"/>
              <a:buNone/>
              <a:defRPr b="1">
                <a:solidFill>
                  <a:srgbClr val="94BF6E"/>
                </a:solidFill>
              </a:defRPr>
            </a:lvl5pPr>
            <a:lvl6pPr lvl="5" rtl="0">
              <a:spcBef>
                <a:spcPts val="0"/>
              </a:spcBef>
              <a:spcAft>
                <a:spcPts val="0"/>
              </a:spcAft>
              <a:buClr>
                <a:srgbClr val="94BF6E"/>
              </a:buClr>
              <a:buSzPts val="1800"/>
              <a:buNone/>
              <a:defRPr b="1">
                <a:solidFill>
                  <a:srgbClr val="94BF6E"/>
                </a:solidFill>
              </a:defRPr>
            </a:lvl6pPr>
            <a:lvl7pPr lvl="6" rtl="0">
              <a:spcBef>
                <a:spcPts val="0"/>
              </a:spcBef>
              <a:spcAft>
                <a:spcPts val="0"/>
              </a:spcAft>
              <a:buClr>
                <a:srgbClr val="94BF6E"/>
              </a:buClr>
              <a:buSzPts val="1800"/>
              <a:buNone/>
              <a:defRPr b="1">
                <a:solidFill>
                  <a:srgbClr val="94BF6E"/>
                </a:solidFill>
              </a:defRPr>
            </a:lvl7pPr>
            <a:lvl8pPr lvl="7" rtl="0">
              <a:spcBef>
                <a:spcPts val="0"/>
              </a:spcBef>
              <a:spcAft>
                <a:spcPts val="0"/>
              </a:spcAft>
              <a:buClr>
                <a:srgbClr val="94BF6E"/>
              </a:buClr>
              <a:buSzPts val="1800"/>
              <a:buNone/>
              <a:defRPr b="1">
                <a:solidFill>
                  <a:srgbClr val="94BF6E"/>
                </a:solidFill>
              </a:defRPr>
            </a:lvl8pPr>
            <a:lvl9pPr lvl="8" rtl="0">
              <a:spcBef>
                <a:spcPts val="0"/>
              </a:spcBef>
              <a:spcAft>
                <a:spcPts val="0"/>
              </a:spcAft>
              <a:buClr>
                <a:srgbClr val="94BF6E"/>
              </a:buClr>
              <a:buSzPts val="1800"/>
              <a:buNone/>
              <a:defRPr b="1">
                <a:solidFill>
                  <a:srgbClr val="94BF6E"/>
                </a:solidFill>
              </a:defRPr>
            </a:lvl9pPr>
          </a:lstStyle>
          <a:p/>
        </p:txBody>
      </p:sp>
      <p:sp>
        <p:nvSpPr>
          <p:cNvPr id="19" name="Google Shape;19;p3"/>
          <p:cNvSpPr/>
          <p:nvPr/>
        </p:nvSpPr>
        <p:spPr>
          <a:xfrm>
            <a:off x="0" y="4288499"/>
            <a:ext cx="3474300" cy="2475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0" y="0"/>
            <a:ext cx="34743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21" name="Google Shape;21;p3"/>
          <p:cNvSpPr/>
          <p:nvPr/>
        </p:nvSpPr>
        <p:spPr>
          <a:xfrm>
            <a:off x="0" y="500626"/>
            <a:ext cx="3474300" cy="38241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0" y="4493604"/>
            <a:ext cx="3474300" cy="118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0" y="4584075"/>
            <a:ext cx="3474300" cy="5595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5" name="Shape 25"/>
        <p:cNvGrpSpPr/>
        <p:nvPr/>
      </p:nvGrpSpPr>
      <p:grpSpPr>
        <a:xfrm>
          <a:off x="0" y="0"/>
          <a:ext cx="0" cy="0"/>
          <a:chOff x="0" y="0"/>
          <a:chExt cx="0" cy="0"/>
        </a:xfrm>
      </p:grpSpPr>
      <p:sp>
        <p:nvSpPr>
          <p:cNvPr id="26" name="Google Shape;26;p4"/>
          <p:cNvSpPr/>
          <p:nvPr/>
        </p:nvSpPr>
        <p:spPr>
          <a:xfrm>
            <a:off x="0" y="1148250"/>
            <a:ext cx="9144000" cy="28470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3398538" y="1599538"/>
            <a:ext cx="2346925" cy="1944425"/>
          </a:xfrm>
          <a:prstGeom prst="rect">
            <a:avLst/>
          </a:prstGeom>
        </p:spPr>
        <p:txBody>
          <a:bodyPr>
            <a:prstTxWarp prst="textPlain"/>
          </a:bodyPr>
          <a:lstStyle/>
          <a:p>
            <a:pPr lvl="0" algn="ctr"/>
            <a:r>
              <a:rPr b="0" i="0">
                <a:ln>
                  <a:noFill/>
                </a:ln>
                <a:solidFill>
                  <a:srgbClr val="0E3142">
                    <a:alpha val="20380"/>
                  </a:srgbClr>
                </a:solidFill>
                <a:latin typeface="Impact"/>
              </a:rPr>
              <a:t>“</a:t>
            </a:r>
          </a:p>
        </p:txBody>
      </p:sp>
      <p:sp>
        <p:nvSpPr>
          <p:cNvPr id="28" name="Google Shape;28;p4"/>
          <p:cNvSpPr/>
          <p:nvPr/>
        </p:nvSpPr>
        <p:spPr>
          <a:xfrm>
            <a:off x="0" y="0"/>
            <a:ext cx="91440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29" name="Google Shape;29;p4"/>
          <p:cNvSpPr/>
          <p:nvPr/>
        </p:nvSpPr>
        <p:spPr>
          <a:xfrm>
            <a:off x="0" y="500625"/>
            <a:ext cx="9144000" cy="7320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0" y="3962800"/>
            <a:ext cx="9144000" cy="3702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0" y="4333125"/>
            <a:ext cx="9144000" cy="8103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idx="1" type="body"/>
          </p:nvPr>
        </p:nvSpPr>
        <p:spPr>
          <a:xfrm>
            <a:off x="1556175" y="2300275"/>
            <a:ext cx="6031800" cy="605100"/>
          </a:xfrm>
          <a:prstGeom prst="rect">
            <a:avLst/>
          </a:prstGeom>
        </p:spPr>
        <p:txBody>
          <a:bodyPr anchorCtr="0" anchor="ctr" bIns="91425" lIns="91425" spcFirstLastPara="1" rIns="91425" wrap="square" tIns="91425"/>
          <a:lstStyle>
            <a:lvl1pPr indent="-355600" lvl="0" marL="457200" rtl="0" algn="ctr">
              <a:spcBef>
                <a:spcPts val="600"/>
              </a:spcBef>
              <a:spcAft>
                <a:spcPts val="0"/>
              </a:spcAft>
              <a:buClr>
                <a:srgbClr val="FFFFFF"/>
              </a:buClr>
              <a:buSzPts val="2000"/>
              <a:buChar char="▪"/>
              <a:defRPr sz="2000">
                <a:solidFill>
                  <a:srgbClr val="FFFFFF"/>
                </a:solidFill>
              </a:defRPr>
            </a:lvl1pPr>
            <a:lvl2pPr indent="-355600" lvl="1" marL="914400" rtl="0" algn="ctr">
              <a:spcBef>
                <a:spcPts val="0"/>
              </a:spcBef>
              <a:spcAft>
                <a:spcPts val="0"/>
              </a:spcAft>
              <a:buClr>
                <a:srgbClr val="FFFFFF"/>
              </a:buClr>
              <a:buSzPts val="2000"/>
              <a:buChar char="▫"/>
              <a:defRPr sz="2000">
                <a:solidFill>
                  <a:srgbClr val="FFFFFF"/>
                </a:solidFill>
              </a:defRPr>
            </a:lvl2pPr>
            <a:lvl3pPr indent="-355600" lvl="2" marL="1371600" rtl="0" algn="ctr">
              <a:spcBef>
                <a:spcPts val="0"/>
              </a:spcBef>
              <a:spcAft>
                <a:spcPts val="0"/>
              </a:spcAft>
              <a:buClr>
                <a:srgbClr val="FFFFFF"/>
              </a:buClr>
              <a:buSzPts val="2000"/>
              <a:buChar char="■"/>
              <a:defRPr sz="2000">
                <a:solidFill>
                  <a:srgbClr val="FFFFFF"/>
                </a:solidFill>
              </a:defRPr>
            </a:lvl3pPr>
            <a:lvl4pPr indent="-355600" lvl="3" marL="1828800" rtl="0" algn="ctr">
              <a:spcBef>
                <a:spcPts val="0"/>
              </a:spcBef>
              <a:spcAft>
                <a:spcPts val="0"/>
              </a:spcAft>
              <a:buClr>
                <a:srgbClr val="FFFFFF"/>
              </a:buClr>
              <a:buSzPts val="2000"/>
              <a:buChar char="●"/>
              <a:defRPr sz="2000">
                <a:solidFill>
                  <a:srgbClr val="FFFFFF"/>
                </a:solidFill>
              </a:defRPr>
            </a:lvl4pPr>
            <a:lvl5pPr indent="-355600" lvl="4" marL="2286000" rtl="0" algn="ctr">
              <a:spcBef>
                <a:spcPts val="0"/>
              </a:spcBef>
              <a:spcAft>
                <a:spcPts val="0"/>
              </a:spcAft>
              <a:buClr>
                <a:srgbClr val="FFFFFF"/>
              </a:buClr>
              <a:buSzPts val="2000"/>
              <a:buChar char="○"/>
              <a:defRPr sz="2000">
                <a:solidFill>
                  <a:srgbClr val="FFFFFF"/>
                </a:solidFill>
              </a:defRPr>
            </a:lvl5pPr>
            <a:lvl6pPr indent="-355600" lvl="5" marL="2743200" rtl="0" algn="ctr">
              <a:spcBef>
                <a:spcPts val="0"/>
              </a:spcBef>
              <a:spcAft>
                <a:spcPts val="0"/>
              </a:spcAft>
              <a:buClr>
                <a:srgbClr val="FFFFFF"/>
              </a:buClr>
              <a:buSzPts val="2000"/>
              <a:buChar char="■"/>
              <a:defRPr sz="2000">
                <a:solidFill>
                  <a:srgbClr val="FFFFFF"/>
                </a:solidFill>
              </a:defRPr>
            </a:lvl6pPr>
            <a:lvl7pPr indent="-355600" lvl="6" marL="3200400" rtl="0" algn="ctr">
              <a:spcBef>
                <a:spcPts val="0"/>
              </a:spcBef>
              <a:spcAft>
                <a:spcPts val="0"/>
              </a:spcAft>
              <a:buClr>
                <a:srgbClr val="FFFFFF"/>
              </a:buClr>
              <a:buSzPts val="2000"/>
              <a:buChar char="●"/>
              <a:defRPr sz="2000">
                <a:solidFill>
                  <a:srgbClr val="FFFFFF"/>
                </a:solidFill>
              </a:defRPr>
            </a:lvl7pPr>
            <a:lvl8pPr indent="-355600" lvl="7" marL="3657600" rtl="0" algn="ctr">
              <a:spcBef>
                <a:spcPts val="0"/>
              </a:spcBef>
              <a:spcAft>
                <a:spcPts val="0"/>
              </a:spcAft>
              <a:buClr>
                <a:srgbClr val="FFFFFF"/>
              </a:buClr>
              <a:buSzPts val="2000"/>
              <a:buChar char="○"/>
              <a:defRPr sz="2000">
                <a:solidFill>
                  <a:srgbClr val="FFFFFF"/>
                </a:solidFill>
              </a:defRPr>
            </a:lvl8pPr>
            <a:lvl9pPr indent="-355600" lvl="8" marL="4114800" algn="ctr">
              <a:spcBef>
                <a:spcPts val="0"/>
              </a:spcBef>
              <a:spcAft>
                <a:spcPts val="0"/>
              </a:spcAft>
              <a:buClr>
                <a:srgbClr val="FFFFFF"/>
              </a:buClr>
              <a:buSzPts val="2000"/>
              <a:buChar char="■"/>
              <a:defRPr sz="2000">
                <a:solidFill>
                  <a:srgbClr val="FFFFFF"/>
                </a:solidFill>
              </a:defRPr>
            </a:lvl9pPr>
          </a:lstStyle>
          <a:p/>
        </p:txBody>
      </p:sp>
      <p:sp>
        <p:nvSpPr>
          <p:cNvPr id="33" name="Google Shape;33;p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4" name="Shape 34"/>
        <p:cNvGrpSpPr/>
        <p:nvPr/>
      </p:nvGrpSpPr>
      <p:grpSpPr>
        <a:xfrm>
          <a:off x="0" y="0"/>
          <a:ext cx="0" cy="0"/>
          <a:chOff x="0" y="0"/>
          <a:chExt cx="0" cy="0"/>
        </a:xfrm>
      </p:grpSpPr>
      <p:sp>
        <p:nvSpPr>
          <p:cNvPr id="35" name="Google Shape;35;p5"/>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36" name="Google Shape;36;p5"/>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5"/>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41" name="Google Shape;41;p5"/>
          <p:cNvSpPr txBox="1"/>
          <p:nvPr>
            <p:ph type="title"/>
          </p:nvPr>
        </p:nvSpPr>
        <p:spPr>
          <a:xfrm>
            <a:off x="1146025" y="530725"/>
            <a:ext cx="3208800" cy="1028700"/>
          </a:xfrm>
          <a:prstGeom prst="rect">
            <a:avLst/>
          </a:prstGeom>
        </p:spPr>
        <p:txBody>
          <a:bodyPr anchorCtr="0" anchor="ctr"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42" name="Google Shape;42;p5"/>
          <p:cNvSpPr txBox="1"/>
          <p:nvPr>
            <p:ph idx="1" type="body"/>
          </p:nvPr>
        </p:nvSpPr>
        <p:spPr>
          <a:xfrm>
            <a:off x="1146025" y="1767275"/>
            <a:ext cx="7540800" cy="3158700"/>
          </a:xfrm>
          <a:prstGeom prst="rect">
            <a:avLst/>
          </a:prstGeom>
        </p:spPr>
        <p:txBody>
          <a:bodyPr anchorCtr="0" anchor="t" bIns="91425" lIns="91425" spcFirstLastPara="1" rIns="91425" wrap="square" tIns="91425"/>
          <a:lstStyle>
            <a:lvl1pPr indent="-406400" lvl="0" marL="457200">
              <a:spcBef>
                <a:spcPts val="600"/>
              </a:spcBef>
              <a:spcAft>
                <a:spcPts val="0"/>
              </a:spcAft>
              <a:buSzPts val="2800"/>
              <a:buChar char="▪"/>
              <a:defRPr sz="2800"/>
            </a:lvl1pPr>
            <a:lvl2pPr indent="-406400" lvl="1" marL="914400">
              <a:spcBef>
                <a:spcPts val="0"/>
              </a:spcBef>
              <a:spcAft>
                <a:spcPts val="0"/>
              </a:spcAft>
              <a:buSzPts val="2800"/>
              <a:buChar char="▫"/>
              <a:defRPr sz="2800"/>
            </a:lvl2pPr>
            <a:lvl3pPr indent="-406400" lvl="2" marL="1371600">
              <a:spcBef>
                <a:spcPts val="0"/>
              </a:spcBef>
              <a:spcAft>
                <a:spcPts val="0"/>
              </a:spcAft>
              <a:buSzPts val="2800"/>
              <a:buChar char="■"/>
              <a:defRPr sz="2800"/>
            </a:lvl3pPr>
            <a:lvl4pPr indent="-406400" lvl="3" marL="1828800">
              <a:spcBef>
                <a:spcPts val="0"/>
              </a:spcBef>
              <a:spcAft>
                <a:spcPts val="0"/>
              </a:spcAft>
              <a:buSzPts val="2800"/>
              <a:buChar char="●"/>
              <a:defRPr sz="2800"/>
            </a:lvl4pPr>
            <a:lvl5pPr indent="-406400" lvl="4" marL="2286000">
              <a:spcBef>
                <a:spcPts val="0"/>
              </a:spcBef>
              <a:spcAft>
                <a:spcPts val="0"/>
              </a:spcAft>
              <a:buSzPts val="2800"/>
              <a:buChar char="○"/>
              <a:defRPr sz="2800"/>
            </a:lvl5pPr>
            <a:lvl6pPr indent="-406400" lvl="5" marL="2743200">
              <a:spcBef>
                <a:spcPts val="0"/>
              </a:spcBef>
              <a:spcAft>
                <a:spcPts val="0"/>
              </a:spcAft>
              <a:buSzPts val="2800"/>
              <a:buChar char="■"/>
              <a:defRPr sz="2800"/>
            </a:lvl6pPr>
            <a:lvl7pPr indent="-406400" lvl="6" marL="3200400">
              <a:spcBef>
                <a:spcPts val="0"/>
              </a:spcBef>
              <a:spcAft>
                <a:spcPts val="0"/>
              </a:spcAft>
              <a:buSzPts val="2800"/>
              <a:buChar char="●"/>
              <a:defRPr sz="2800"/>
            </a:lvl7pPr>
            <a:lvl8pPr indent="-406400" lvl="7" marL="3657600">
              <a:spcBef>
                <a:spcPts val="0"/>
              </a:spcBef>
              <a:spcAft>
                <a:spcPts val="0"/>
              </a:spcAft>
              <a:buSzPts val="2800"/>
              <a:buChar char="○"/>
              <a:defRPr sz="2800"/>
            </a:lvl8pPr>
            <a:lvl9pPr indent="-406400" lvl="8" marL="4114800">
              <a:spcBef>
                <a:spcPts val="0"/>
              </a:spcBef>
              <a:spcAft>
                <a:spcPts val="0"/>
              </a:spcAft>
              <a:buSzPts val="2800"/>
              <a:buChar char="■"/>
              <a:defRPr sz="2800"/>
            </a:lvl9pPr>
          </a:lstStyle>
          <a:p/>
        </p:txBody>
      </p:sp>
      <p:sp>
        <p:nvSpPr>
          <p:cNvPr id="43" name="Google Shape;43;p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46" name="Google Shape;46;p6"/>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6"/>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51" name="Google Shape;51;p6"/>
          <p:cNvSpPr txBox="1"/>
          <p:nvPr>
            <p:ph type="title"/>
          </p:nvPr>
        </p:nvSpPr>
        <p:spPr>
          <a:xfrm>
            <a:off x="1146025" y="530725"/>
            <a:ext cx="3208800" cy="1028700"/>
          </a:xfrm>
          <a:prstGeom prst="rect">
            <a:avLst/>
          </a:prstGeom>
        </p:spPr>
        <p:txBody>
          <a:bodyPr anchorCtr="0" anchor="ctr"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2" name="Google Shape;52;p6"/>
          <p:cNvSpPr txBox="1"/>
          <p:nvPr>
            <p:ph idx="1" type="body"/>
          </p:nvPr>
        </p:nvSpPr>
        <p:spPr>
          <a:xfrm>
            <a:off x="1146025" y="1767275"/>
            <a:ext cx="3660300" cy="3158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3" name="Google Shape;53;p6"/>
          <p:cNvSpPr txBox="1"/>
          <p:nvPr>
            <p:ph idx="2" type="body"/>
          </p:nvPr>
        </p:nvSpPr>
        <p:spPr>
          <a:xfrm>
            <a:off x="5026623" y="1767275"/>
            <a:ext cx="3660300" cy="3158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4" name="Google Shape;54;p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5" name="Shape 55"/>
        <p:cNvGrpSpPr/>
        <p:nvPr/>
      </p:nvGrpSpPr>
      <p:grpSpPr>
        <a:xfrm>
          <a:off x="0" y="0"/>
          <a:ext cx="0" cy="0"/>
          <a:chOff x="0" y="0"/>
          <a:chExt cx="0" cy="0"/>
        </a:xfrm>
      </p:grpSpPr>
      <p:sp>
        <p:nvSpPr>
          <p:cNvPr id="56" name="Google Shape;56;p7"/>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57" name="Google Shape;57;p7"/>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7"/>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62" name="Google Shape;62;p7"/>
          <p:cNvSpPr txBox="1"/>
          <p:nvPr>
            <p:ph type="title"/>
          </p:nvPr>
        </p:nvSpPr>
        <p:spPr>
          <a:xfrm>
            <a:off x="1146025" y="530725"/>
            <a:ext cx="3208800" cy="1028700"/>
          </a:xfrm>
          <a:prstGeom prst="rect">
            <a:avLst/>
          </a:prstGeom>
        </p:spPr>
        <p:txBody>
          <a:bodyPr anchorCtr="0" anchor="ctr"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63" name="Google Shape;63;p7"/>
          <p:cNvSpPr txBox="1"/>
          <p:nvPr>
            <p:ph idx="1" type="body"/>
          </p:nvPr>
        </p:nvSpPr>
        <p:spPr>
          <a:xfrm>
            <a:off x="1146025" y="1773300"/>
            <a:ext cx="2409900" cy="3152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4" name="Google Shape;64;p7"/>
          <p:cNvSpPr txBox="1"/>
          <p:nvPr>
            <p:ph idx="2" type="body"/>
          </p:nvPr>
        </p:nvSpPr>
        <p:spPr>
          <a:xfrm>
            <a:off x="3679388" y="1773300"/>
            <a:ext cx="2409900" cy="3152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5" name="Google Shape;65;p7"/>
          <p:cNvSpPr txBox="1"/>
          <p:nvPr>
            <p:ph idx="3" type="body"/>
          </p:nvPr>
        </p:nvSpPr>
        <p:spPr>
          <a:xfrm>
            <a:off x="6212750" y="1773300"/>
            <a:ext cx="2409900" cy="3152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6" name="Google Shape;66;p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7" name="Shape 67"/>
        <p:cNvGrpSpPr/>
        <p:nvPr/>
      </p:nvGrpSpPr>
      <p:grpSpPr>
        <a:xfrm>
          <a:off x="0" y="0"/>
          <a:ext cx="0" cy="0"/>
          <a:chOff x="0" y="0"/>
          <a:chExt cx="0" cy="0"/>
        </a:xfrm>
      </p:grpSpPr>
      <p:sp>
        <p:nvSpPr>
          <p:cNvPr id="68" name="Google Shape;68;p8"/>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69" name="Google Shape;69;p8"/>
          <p:cNvSpPr/>
          <p:nvPr/>
        </p:nvSpPr>
        <p:spPr>
          <a:xfrm>
            <a:off x="0" y="500625"/>
            <a:ext cx="45720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8"/>
          <p:cNvCxnSpPr/>
          <p:nvPr/>
        </p:nvCxnSpPr>
        <p:spPr>
          <a:xfrm>
            <a:off x="1037450" y="809725"/>
            <a:ext cx="0" cy="470700"/>
          </a:xfrm>
          <a:prstGeom prst="straightConnector1">
            <a:avLst/>
          </a:prstGeom>
          <a:noFill/>
          <a:ln cap="flat" cmpd="sng" w="9525">
            <a:solidFill>
              <a:srgbClr val="18637B"/>
            </a:solidFill>
            <a:prstDash val="solid"/>
            <a:round/>
            <a:headEnd len="med" w="med" type="none"/>
            <a:tailEnd len="med" w="med" type="none"/>
          </a:ln>
        </p:spPr>
      </p:cxnSp>
      <p:sp>
        <p:nvSpPr>
          <p:cNvPr id="74" name="Google Shape;74;p8"/>
          <p:cNvSpPr txBox="1"/>
          <p:nvPr>
            <p:ph type="title"/>
          </p:nvPr>
        </p:nvSpPr>
        <p:spPr>
          <a:xfrm>
            <a:off x="1146025" y="530725"/>
            <a:ext cx="3208800" cy="1028700"/>
          </a:xfrm>
          <a:prstGeom prst="rect">
            <a:avLst/>
          </a:prstGeom>
        </p:spPr>
        <p:txBody>
          <a:bodyPr anchorCtr="0" anchor="ctr"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75" name="Google Shape;75;p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6" name="Shape 76"/>
        <p:cNvGrpSpPr/>
        <p:nvPr/>
      </p:nvGrpSpPr>
      <p:grpSpPr>
        <a:xfrm>
          <a:off x="0" y="0"/>
          <a:ext cx="0" cy="0"/>
          <a:chOff x="0" y="0"/>
          <a:chExt cx="0" cy="0"/>
        </a:xfrm>
      </p:grpSpPr>
      <p:sp>
        <p:nvSpPr>
          <p:cNvPr id="77" name="Google Shape;77;p9"/>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78" name="Google Shape;78;p9"/>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79" name="Google Shape;79;p9"/>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0"/>
          <p:cNvSpPr/>
          <p:nvPr/>
        </p:nvSpPr>
        <p:spPr>
          <a:xfrm>
            <a:off x="0" y="0"/>
            <a:ext cx="247200" cy="530700"/>
          </a:xfrm>
          <a:prstGeom prst="rect">
            <a:avLst/>
          </a:prstGeom>
          <a:solidFill>
            <a:srgbClr val="186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86" name="Google Shape;86;p10"/>
          <p:cNvSpPr/>
          <p:nvPr/>
        </p:nvSpPr>
        <p:spPr>
          <a:xfrm>
            <a:off x="0" y="500625"/>
            <a:ext cx="247200" cy="1058700"/>
          </a:xfrm>
          <a:prstGeom prst="rect">
            <a:avLst/>
          </a:prstGeom>
          <a:solidFill>
            <a:srgbClr val="124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a:off x="0" y="1553406"/>
            <a:ext cx="247200" cy="1532700"/>
          </a:xfrm>
          <a:prstGeom prst="rect">
            <a:avLst/>
          </a:prstGeom>
          <a:solidFill>
            <a:srgbClr val="165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nvSpPr>
        <p:spPr>
          <a:xfrm>
            <a:off x="0" y="3086100"/>
            <a:ext cx="247200" cy="605400"/>
          </a:xfrm>
          <a:prstGeom prst="rect">
            <a:avLst/>
          </a:prstGeom>
          <a:solidFill>
            <a:srgbClr val="3B8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a:off x="0" y="3691500"/>
            <a:ext cx="247200" cy="1452000"/>
          </a:xfrm>
          <a:prstGeom prst="rect">
            <a:avLst/>
          </a:prstGeom>
          <a:solidFill>
            <a:srgbClr val="94BF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lstStyle>
            <a:lvl1pPr lvl="0">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1pPr>
            <a:lvl2pPr lvl="1">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2pPr>
            <a:lvl3pPr lvl="2">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3pPr>
            <a:lvl4pPr lvl="3">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4pPr>
            <a:lvl5pPr lvl="4">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5pPr>
            <a:lvl6pPr lvl="5">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6pPr>
            <a:lvl7pPr lvl="6">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7pPr>
            <a:lvl8pPr lvl="7">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8pPr>
            <a:lvl9pPr lvl="8">
              <a:spcBef>
                <a:spcPts val="0"/>
              </a:spcBef>
              <a:spcAft>
                <a:spcPts val="0"/>
              </a:spcAft>
              <a:buClr>
                <a:srgbClr val="FFFFFF"/>
              </a:buClr>
              <a:buSzPts val="1800"/>
              <a:buFont typeface="Roboto Slab"/>
              <a:buNone/>
              <a:defRPr b="1" sz="1800">
                <a:solidFill>
                  <a:srgbClr val="FFFFFF"/>
                </a:solidFill>
                <a:latin typeface="Roboto Slab"/>
                <a:ea typeface="Roboto Slab"/>
                <a:cs typeface="Roboto Slab"/>
                <a:sym typeface="Roboto Slab"/>
              </a:defRPr>
            </a:lvl9pPr>
          </a:lstStyle>
          <a:p/>
        </p:txBody>
      </p:sp>
      <p:sp>
        <p:nvSpPr>
          <p:cNvPr id="7" name="Google Shape;7;p1"/>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114454"/>
              </a:buClr>
              <a:buSzPts val="3000"/>
              <a:buFont typeface="Nixie One"/>
              <a:buChar char="▪"/>
              <a:defRPr sz="3000">
                <a:solidFill>
                  <a:srgbClr val="114454"/>
                </a:solidFill>
                <a:latin typeface="Nixie One"/>
                <a:ea typeface="Nixie One"/>
                <a:cs typeface="Nixie One"/>
                <a:sym typeface="Nixie One"/>
              </a:defRPr>
            </a:lvl1pPr>
            <a:lvl2pPr indent="-381000" lvl="1" marL="914400">
              <a:spcBef>
                <a:spcPts val="0"/>
              </a:spcBef>
              <a:spcAft>
                <a:spcPts val="0"/>
              </a:spcAft>
              <a:buClr>
                <a:srgbClr val="114454"/>
              </a:buClr>
              <a:buSzPts val="2400"/>
              <a:buFont typeface="Nixie One"/>
              <a:buChar char="▫"/>
              <a:defRPr sz="2400">
                <a:solidFill>
                  <a:srgbClr val="114454"/>
                </a:solidFill>
                <a:latin typeface="Nixie One"/>
                <a:ea typeface="Nixie One"/>
                <a:cs typeface="Nixie One"/>
                <a:sym typeface="Nixie One"/>
              </a:defRPr>
            </a:lvl2pPr>
            <a:lvl3pPr indent="-381000" lvl="2" marL="1371600">
              <a:spcBef>
                <a:spcPts val="0"/>
              </a:spcBef>
              <a:spcAft>
                <a:spcPts val="0"/>
              </a:spcAft>
              <a:buClr>
                <a:srgbClr val="114454"/>
              </a:buClr>
              <a:buSzPts val="2400"/>
              <a:buFont typeface="Nixie One"/>
              <a:buChar char="■"/>
              <a:defRPr sz="2400">
                <a:solidFill>
                  <a:srgbClr val="114454"/>
                </a:solidFill>
                <a:latin typeface="Nixie One"/>
                <a:ea typeface="Nixie One"/>
                <a:cs typeface="Nixie One"/>
                <a:sym typeface="Nixie One"/>
              </a:defRPr>
            </a:lvl3pPr>
            <a:lvl4pPr indent="-342900" lvl="3" marL="18288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4pPr>
            <a:lvl5pPr indent="-342900" lvl="4" marL="22860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5pPr>
            <a:lvl6pPr indent="-342900" lvl="5" marL="27432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6pPr>
            <a:lvl7pPr indent="-342900" lvl="6" marL="32004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7pPr>
            <a:lvl8pPr indent="-342900" lvl="7" marL="36576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8pPr>
            <a:lvl9pPr indent="-342900" lvl="8" marL="4114800">
              <a:spcBef>
                <a:spcPts val="0"/>
              </a:spcBef>
              <a:spcAft>
                <a:spcPts val="0"/>
              </a:spcAft>
              <a:buClr>
                <a:srgbClr val="114454"/>
              </a:buClr>
              <a:buSzPts val="1800"/>
              <a:buFont typeface="Nixie One"/>
              <a:buChar char="■"/>
              <a:defRPr sz="1800">
                <a:solidFill>
                  <a:srgbClr val="114454"/>
                </a:solidFill>
                <a:latin typeface="Nixie One"/>
                <a:ea typeface="Nixie One"/>
                <a:cs typeface="Nixie One"/>
                <a:sym typeface="Nixie One"/>
              </a:defRPr>
            </a:lvl9pPr>
          </a:lstStyle>
          <a:p/>
        </p:txBody>
      </p:sp>
      <p:sp>
        <p:nvSpPr>
          <p:cNvPr id="8" name="Google Shape;8;p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lvl="0" algn="ctr">
              <a:buNone/>
              <a:defRPr sz="800">
                <a:solidFill>
                  <a:srgbClr val="FFFFFF"/>
                </a:solidFill>
                <a:latin typeface="Roboto Slab"/>
                <a:ea typeface="Roboto Slab"/>
                <a:cs typeface="Roboto Slab"/>
                <a:sym typeface="Roboto Slab"/>
              </a:defRPr>
            </a:lvl1pPr>
            <a:lvl2pPr lvl="1" algn="ctr">
              <a:buNone/>
              <a:defRPr sz="800">
                <a:solidFill>
                  <a:srgbClr val="FFFFFF"/>
                </a:solidFill>
                <a:latin typeface="Roboto Slab"/>
                <a:ea typeface="Roboto Slab"/>
                <a:cs typeface="Roboto Slab"/>
                <a:sym typeface="Roboto Slab"/>
              </a:defRPr>
            </a:lvl2pPr>
            <a:lvl3pPr lvl="2" algn="ctr">
              <a:buNone/>
              <a:defRPr sz="800">
                <a:solidFill>
                  <a:srgbClr val="FFFFFF"/>
                </a:solidFill>
                <a:latin typeface="Roboto Slab"/>
                <a:ea typeface="Roboto Slab"/>
                <a:cs typeface="Roboto Slab"/>
                <a:sym typeface="Roboto Slab"/>
              </a:defRPr>
            </a:lvl3pPr>
            <a:lvl4pPr lvl="3" algn="ctr">
              <a:buNone/>
              <a:defRPr sz="800">
                <a:solidFill>
                  <a:srgbClr val="FFFFFF"/>
                </a:solidFill>
                <a:latin typeface="Roboto Slab"/>
                <a:ea typeface="Roboto Slab"/>
                <a:cs typeface="Roboto Slab"/>
                <a:sym typeface="Roboto Slab"/>
              </a:defRPr>
            </a:lvl4pPr>
            <a:lvl5pPr lvl="4" algn="ctr">
              <a:buNone/>
              <a:defRPr sz="800">
                <a:solidFill>
                  <a:srgbClr val="FFFFFF"/>
                </a:solidFill>
                <a:latin typeface="Roboto Slab"/>
                <a:ea typeface="Roboto Slab"/>
                <a:cs typeface="Roboto Slab"/>
                <a:sym typeface="Roboto Slab"/>
              </a:defRPr>
            </a:lvl5pPr>
            <a:lvl6pPr lvl="5" algn="ctr">
              <a:buNone/>
              <a:defRPr sz="800">
                <a:solidFill>
                  <a:srgbClr val="FFFFFF"/>
                </a:solidFill>
                <a:latin typeface="Roboto Slab"/>
                <a:ea typeface="Roboto Slab"/>
                <a:cs typeface="Roboto Slab"/>
                <a:sym typeface="Roboto Slab"/>
              </a:defRPr>
            </a:lvl6pPr>
            <a:lvl7pPr lvl="6" algn="ctr">
              <a:buNone/>
              <a:defRPr sz="800">
                <a:solidFill>
                  <a:srgbClr val="FFFFFF"/>
                </a:solidFill>
                <a:latin typeface="Roboto Slab"/>
                <a:ea typeface="Roboto Slab"/>
                <a:cs typeface="Roboto Slab"/>
                <a:sym typeface="Roboto Slab"/>
              </a:defRPr>
            </a:lvl7pPr>
            <a:lvl8pPr lvl="7" algn="ctr">
              <a:buNone/>
              <a:defRPr sz="800">
                <a:solidFill>
                  <a:srgbClr val="FFFFFF"/>
                </a:solidFill>
                <a:latin typeface="Roboto Slab"/>
                <a:ea typeface="Roboto Slab"/>
                <a:cs typeface="Roboto Slab"/>
                <a:sym typeface="Roboto Slab"/>
              </a:defRPr>
            </a:lvl8pPr>
            <a:lvl9pPr lvl="8"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2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8.png"/><Relationship Id="rId6"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https://jmeter.apache.org/" TargetMode="External"/><Relationship Id="rId4" Type="http://schemas.openxmlformats.org/officeDocument/2006/relationships/hyperlink" Target="https://www.blazemeter.com/blog/7-reasons-jmeter-easier-use-loadrunner" TargetMode="External"/><Relationship Id="rId5" Type="http://schemas.openxmlformats.org/officeDocument/2006/relationships/hyperlink" Target="http://loadstorm.com/files/ONJava.com-Using-JMeter.pdf" TargetMode="External"/><Relationship Id="rId6" Type="http://schemas.openxmlformats.org/officeDocument/2006/relationships/hyperlink" Target="http://loadstorm.com/files/ONJava.com-Using-JMeter.pdf" TargetMode="External"/><Relationship Id="rId7" Type="http://schemas.openxmlformats.org/officeDocument/2006/relationships/hyperlink" Target="https://software.microfocus.com/en-us/products/loadrunner-load-testing/overview" TargetMode="External"/><Relationship Id="rId8" Type="http://schemas.openxmlformats.org/officeDocument/2006/relationships/hyperlink" Target="http://inpressco.com/category/ijcet"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png"/><Relationship Id="rId11" Type="http://schemas.openxmlformats.org/officeDocument/2006/relationships/image" Target="../media/image1.png"/><Relationship Id="rId10" Type="http://schemas.openxmlformats.org/officeDocument/2006/relationships/image" Target="../media/image6.png"/><Relationship Id="rId12" Type="http://schemas.openxmlformats.org/officeDocument/2006/relationships/image" Target="../media/image7.png"/><Relationship Id="rId9"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3"/>
          <p:cNvSpPr txBox="1"/>
          <p:nvPr>
            <p:ph type="ctrTitle"/>
          </p:nvPr>
        </p:nvSpPr>
        <p:spPr>
          <a:xfrm>
            <a:off x="1587225" y="1417775"/>
            <a:ext cx="70632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LoadRunner</a:t>
            </a:r>
            <a:r>
              <a:rPr lang="en"/>
              <a:t> vs. </a:t>
            </a:r>
            <a:r>
              <a:rPr lang="en"/>
              <a:t>JMeter</a:t>
            </a:r>
            <a:endParaRPr/>
          </a:p>
        </p:txBody>
      </p:sp>
      <p:grpSp>
        <p:nvGrpSpPr>
          <p:cNvPr id="110" name="Google Shape;110;p13"/>
          <p:cNvGrpSpPr/>
          <p:nvPr/>
        </p:nvGrpSpPr>
        <p:grpSpPr>
          <a:xfrm>
            <a:off x="753267" y="1029785"/>
            <a:ext cx="964541" cy="1011307"/>
            <a:chOff x="5961125" y="1623900"/>
            <a:chExt cx="427450" cy="448175"/>
          </a:xfrm>
        </p:grpSpPr>
        <p:sp>
          <p:nvSpPr>
            <p:cNvPr id="111" name="Google Shape;111;p13"/>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905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3"/>
          <p:cNvSpPr txBox="1"/>
          <p:nvPr>
            <p:ph idx="4294967295" type="subTitle"/>
          </p:nvPr>
        </p:nvSpPr>
        <p:spPr>
          <a:xfrm>
            <a:off x="3370125" y="2427700"/>
            <a:ext cx="5280300" cy="7848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b="1" lang="en" sz="2400">
                <a:solidFill>
                  <a:srgbClr val="FFFFFF"/>
                </a:solidFill>
              </a:rPr>
              <a:t>FOR PERFORMANCE TESTING</a:t>
            </a:r>
            <a:endParaRPr b="1" sz="2400">
              <a:solidFill>
                <a:srgbClr val="FFFFFF"/>
              </a:solidFill>
            </a:endParaRPr>
          </a:p>
        </p:txBody>
      </p:sp>
      <p:sp>
        <p:nvSpPr>
          <p:cNvPr id="119" name="Google Shape;119;p13"/>
          <p:cNvSpPr txBox="1"/>
          <p:nvPr>
            <p:ph idx="4294967295" type="subTitle"/>
          </p:nvPr>
        </p:nvSpPr>
        <p:spPr>
          <a:xfrm>
            <a:off x="916500" y="4555200"/>
            <a:ext cx="7311000" cy="5883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400">
                <a:solidFill>
                  <a:srgbClr val="FFFFFF"/>
                </a:solidFill>
              </a:rPr>
              <a:t>By: Deborah Barndt, Hongqiao Liu, Shameemah F.-Codjoe and Vikas Kasu</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2"/>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LoadRunner?</a:t>
            </a:r>
            <a:endParaRPr/>
          </a:p>
        </p:txBody>
      </p:sp>
      <p:sp>
        <p:nvSpPr>
          <p:cNvPr id="239" name="Google Shape;239;p22"/>
          <p:cNvSpPr txBox="1"/>
          <p:nvPr>
            <p:ph idx="1" type="body"/>
          </p:nvPr>
        </p:nvSpPr>
        <p:spPr>
          <a:xfrm>
            <a:off x="1146025" y="1559425"/>
            <a:ext cx="7540800" cy="3157800"/>
          </a:xfrm>
          <a:prstGeom prst="rect">
            <a:avLst/>
          </a:prstGeom>
          <a:ln>
            <a:noFill/>
          </a:ln>
        </p:spPr>
        <p:txBody>
          <a:bodyPr anchorCtr="0" anchor="t" bIns="91425" lIns="91425" spcFirstLastPara="1" rIns="91425" wrap="square" tIns="91425">
            <a:noAutofit/>
          </a:bodyPr>
          <a:lstStyle/>
          <a:p>
            <a:pPr indent="-381000" lvl="0" marL="457200" rtl="0" algn="l">
              <a:spcBef>
                <a:spcPts val="600"/>
              </a:spcBef>
              <a:spcAft>
                <a:spcPts val="0"/>
              </a:spcAft>
              <a:buClr>
                <a:srgbClr val="0F3D38"/>
              </a:buClr>
              <a:buSzPts val="2400"/>
              <a:buChar char="▪"/>
            </a:pPr>
            <a:r>
              <a:rPr lang="en" sz="2400">
                <a:solidFill>
                  <a:srgbClr val="0F3D38"/>
                </a:solidFill>
                <a:highlight>
                  <a:srgbClr val="FFFFFF"/>
                </a:highlight>
              </a:rPr>
              <a:t> </a:t>
            </a:r>
            <a:r>
              <a:rPr lang="en" sz="2400">
                <a:solidFill>
                  <a:srgbClr val="0F3D38"/>
                </a:solidFill>
              </a:rPr>
              <a:t>A</a:t>
            </a:r>
            <a:r>
              <a:rPr lang="en" sz="2400">
                <a:solidFill>
                  <a:srgbClr val="0F3D38"/>
                </a:solidFill>
                <a:highlight>
                  <a:srgbClr val="FFFFFF"/>
                </a:highlight>
              </a:rPr>
              <a:t>n automated load testing platform that uses generated virtual user testing scripts to create performance test runs on an application.</a:t>
            </a:r>
            <a:endParaRPr sz="2400">
              <a:solidFill>
                <a:srgbClr val="0F3D38"/>
              </a:solidFill>
              <a:highlight>
                <a:srgbClr val="FFFFFF"/>
              </a:highlight>
            </a:endParaRPr>
          </a:p>
          <a:p>
            <a:pPr indent="-381000" lvl="0" marL="457200" rtl="0" algn="l">
              <a:spcBef>
                <a:spcPts val="1000"/>
              </a:spcBef>
              <a:spcAft>
                <a:spcPts val="0"/>
              </a:spcAft>
              <a:buClr>
                <a:srgbClr val="0F3D38"/>
              </a:buClr>
              <a:buSzPts val="2400"/>
              <a:buChar char="▪"/>
            </a:pPr>
            <a:r>
              <a:rPr lang="en" sz="2400">
                <a:solidFill>
                  <a:srgbClr val="0F3D38"/>
                </a:solidFill>
              </a:rPr>
              <a:t>The only tool in the market that supports a large number of protocols to conduct Performance Testing.</a:t>
            </a:r>
            <a:endParaRPr sz="2400">
              <a:solidFill>
                <a:srgbClr val="0F3D38"/>
              </a:solidFill>
              <a:highlight>
                <a:srgbClr val="FFFFFF"/>
              </a:highlight>
            </a:endParaRPr>
          </a:p>
        </p:txBody>
      </p:sp>
      <p:grpSp>
        <p:nvGrpSpPr>
          <p:cNvPr id="240" name="Google Shape;240;p22"/>
          <p:cNvGrpSpPr/>
          <p:nvPr/>
        </p:nvGrpSpPr>
        <p:grpSpPr>
          <a:xfrm>
            <a:off x="333623" y="861852"/>
            <a:ext cx="366458" cy="366437"/>
            <a:chOff x="1923675" y="1633650"/>
            <a:chExt cx="436000" cy="435975"/>
          </a:xfrm>
        </p:grpSpPr>
        <p:sp>
          <p:nvSpPr>
            <p:cNvPr id="241" name="Google Shape;241;p2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2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48" name="Google Shape;248;p22"/>
          <p:cNvSpPr txBox="1"/>
          <p:nvPr/>
        </p:nvSpPr>
        <p:spPr>
          <a:xfrm>
            <a:off x="8295225" y="4736900"/>
            <a:ext cx="6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Vikas</a:t>
            </a:r>
            <a:endParaRPr>
              <a:solidFill>
                <a:srgbClr val="18637B"/>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3"/>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LoadRunner Architecture</a:t>
            </a:r>
            <a:endParaRPr/>
          </a:p>
        </p:txBody>
      </p:sp>
      <p:grpSp>
        <p:nvGrpSpPr>
          <p:cNvPr id="254" name="Google Shape;254;p23"/>
          <p:cNvGrpSpPr/>
          <p:nvPr/>
        </p:nvGrpSpPr>
        <p:grpSpPr>
          <a:xfrm>
            <a:off x="371633" y="913341"/>
            <a:ext cx="316516" cy="263466"/>
            <a:chOff x="1247825" y="322750"/>
            <a:chExt cx="443300" cy="369000"/>
          </a:xfrm>
        </p:grpSpPr>
        <p:sp>
          <p:nvSpPr>
            <p:cNvPr id="255" name="Google Shape;255;p23"/>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a:off x="1398225" y="386675"/>
              <a:ext cx="142500" cy="25"/>
            </a:xfrm>
            <a:custGeom>
              <a:rect b="b" l="l" r="r" t="t"/>
              <a:pathLst>
                <a:path extrusionOk="0" fill="none" h="1" w="5700">
                  <a:moveTo>
                    <a:pt x="5700" y="1"/>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2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61" name="Google Shape;261;p23"/>
          <p:cNvPicPr preferRelativeResize="0"/>
          <p:nvPr/>
        </p:nvPicPr>
        <p:blipFill rotWithShape="1">
          <a:blip r:embed="rId3">
            <a:alphaModFix/>
          </a:blip>
          <a:srcRect b="7140" l="0" r="0" t="0"/>
          <a:stretch/>
        </p:blipFill>
        <p:spPr>
          <a:xfrm>
            <a:off x="1146025" y="1686600"/>
            <a:ext cx="7233176" cy="3179525"/>
          </a:xfrm>
          <a:prstGeom prst="rect">
            <a:avLst/>
          </a:prstGeom>
          <a:noFill/>
          <a:ln>
            <a:noFill/>
          </a:ln>
        </p:spPr>
      </p:pic>
      <p:sp>
        <p:nvSpPr>
          <p:cNvPr id="262" name="Google Shape;262;p23"/>
          <p:cNvSpPr txBox="1"/>
          <p:nvPr/>
        </p:nvSpPr>
        <p:spPr>
          <a:xfrm>
            <a:off x="8295225" y="4736900"/>
            <a:ext cx="6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Vikas</a:t>
            </a:r>
            <a:endParaRPr>
              <a:solidFill>
                <a:srgbClr val="18637B"/>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4"/>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VuGen</a:t>
            </a:r>
            <a:endParaRPr/>
          </a:p>
          <a:p>
            <a:pPr indent="0" lvl="0" marL="0" rtl="0" algn="l">
              <a:spcBef>
                <a:spcPts val="0"/>
              </a:spcBef>
              <a:spcAft>
                <a:spcPts val="0"/>
              </a:spcAft>
              <a:buNone/>
            </a:pPr>
            <a:r>
              <a:rPr lang="en"/>
              <a:t> (Virtual User Generator)</a:t>
            </a:r>
            <a:endParaRPr/>
          </a:p>
        </p:txBody>
      </p:sp>
      <p:sp>
        <p:nvSpPr>
          <p:cNvPr id="268" name="Google Shape;268;p24"/>
          <p:cNvSpPr txBox="1"/>
          <p:nvPr>
            <p:ph idx="2" type="body"/>
          </p:nvPr>
        </p:nvSpPr>
        <p:spPr>
          <a:xfrm>
            <a:off x="5059698" y="1660688"/>
            <a:ext cx="3660300" cy="31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F3D38"/>
                </a:solidFill>
              </a:rPr>
              <a:t>VUGen is an IDE or a rich coding editor, used to replicate System Under Load (SUL) behavior. </a:t>
            </a:r>
            <a:endParaRPr sz="1800">
              <a:solidFill>
                <a:srgbClr val="0F3D38"/>
              </a:solidFill>
            </a:endParaRPr>
          </a:p>
          <a:p>
            <a:pPr indent="0" lvl="0" marL="342900" rtl="0" algn="l">
              <a:spcBef>
                <a:spcPts val="0"/>
              </a:spcBef>
              <a:spcAft>
                <a:spcPts val="0"/>
              </a:spcAft>
              <a:buNone/>
            </a:pPr>
            <a:r>
              <a:t/>
            </a:r>
            <a:endParaRPr sz="1800">
              <a:solidFill>
                <a:srgbClr val="0F3D38"/>
              </a:solidFill>
            </a:endParaRPr>
          </a:p>
          <a:p>
            <a:pPr indent="0" lvl="0" marL="0" rtl="0" algn="l">
              <a:spcBef>
                <a:spcPts val="0"/>
              </a:spcBef>
              <a:spcAft>
                <a:spcPts val="0"/>
              </a:spcAft>
              <a:buNone/>
            </a:pPr>
            <a:r>
              <a:rPr lang="en" sz="1800">
                <a:solidFill>
                  <a:srgbClr val="0F3D38"/>
                </a:solidFill>
              </a:rPr>
              <a:t>It provides a "recording" feature which records communication to and from the client and server in the form of a coded script - also called VUser script.</a:t>
            </a:r>
            <a:endParaRPr sz="1800">
              <a:solidFill>
                <a:srgbClr val="0F3D38"/>
              </a:solidFill>
            </a:endParaRPr>
          </a:p>
        </p:txBody>
      </p:sp>
      <p:sp>
        <p:nvSpPr>
          <p:cNvPr id="269" name="Google Shape;269;p2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270" name="Google Shape;270;p24"/>
          <p:cNvPicPr preferRelativeResize="0"/>
          <p:nvPr/>
        </p:nvPicPr>
        <p:blipFill rotWithShape="1">
          <a:blip r:embed="rId3">
            <a:alphaModFix/>
          </a:blip>
          <a:srcRect b="0" l="0" r="0" t="0"/>
          <a:stretch/>
        </p:blipFill>
        <p:spPr>
          <a:xfrm>
            <a:off x="213975" y="1559425"/>
            <a:ext cx="4356949" cy="3591175"/>
          </a:xfrm>
          <a:prstGeom prst="rect">
            <a:avLst/>
          </a:prstGeom>
          <a:noFill/>
          <a:ln>
            <a:noFill/>
          </a:ln>
        </p:spPr>
      </p:pic>
      <p:sp>
        <p:nvSpPr>
          <p:cNvPr id="271" name="Google Shape;271;p24"/>
          <p:cNvSpPr/>
          <p:nvPr/>
        </p:nvSpPr>
        <p:spPr>
          <a:xfrm>
            <a:off x="213950" y="1562975"/>
            <a:ext cx="4356900" cy="3584100"/>
          </a:xfrm>
          <a:prstGeom prst="rect">
            <a:avLst/>
          </a:prstGeom>
          <a:solidFill>
            <a:srgbClr val="114454">
              <a:alpha val="11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txBox="1"/>
          <p:nvPr/>
        </p:nvSpPr>
        <p:spPr>
          <a:xfrm>
            <a:off x="8295225" y="4736900"/>
            <a:ext cx="6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Vikas</a:t>
            </a:r>
            <a:endParaRPr>
              <a:solidFill>
                <a:srgbClr val="18637B"/>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Controller</a:t>
            </a:r>
            <a:endParaRPr/>
          </a:p>
        </p:txBody>
      </p:sp>
      <p:sp>
        <p:nvSpPr>
          <p:cNvPr id="278" name="Google Shape;278;p25"/>
          <p:cNvSpPr txBox="1"/>
          <p:nvPr>
            <p:ph idx="2" type="body"/>
          </p:nvPr>
        </p:nvSpPr>
        <p:spPr>
          <a:xfrm>
            <a:off x="5059698" y="1517338"/>
            <a:ext cx="3660300" cy="31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F3D38"/>
                </a:solidFill>
              </a:rPr>
              <a:t>Once a VUser Script is finalized, the Controller is the main component which controls the load simulation by managing, for example:</a:t>
            </a:r>
            <a:endParaRPr sz="1800">
              <a:solidFill>
                <a:srgbClr val="0F3D38"/>
              </a:solidFill>
            </a:endParaRPr>
          </a:p>
          <a:p>
            <a:pPr indent="-342900" lvl="0" marL="457200" rtl="0" algn="l">
              <a:spcBef>
                <a:spcPts val="0"/>
              </a:spcBef>
              <a:spcAft>
                <a:spcPts val="0"/>
              </a:spcAft>
              <a:buClr>
                <a:srgbClr val="0F3D38"/>
              </a:buClr>
              <a:buSzPts val="1800"/>
              <a:buChar char="▪"/>
            </a:pPr>
            <a:r>
              <a:rPr lang="en" sz="1800">
                <a:solidFill>
                  <a:srgbClr val="0F3D38"/>
                </a:solidFill>
              </a:rPr>
              <a:t>How many VUsers to simulate against each business group</a:t>
            </a:r>
            <a:endParaRPr sz="1800">
              <a:solidFill>
                <a:srgbClr val="0F3D38"/>
              </a:solidFill>
            </a:endParaRPr>
          </a:p>
          <a:p>
            <a:pPr indent="-342900" lvl="0" marL="457200" rtl="0" algn="l">
              <a:spcBef>
                <a:spcPts val="0"/>
              </a:spcBef>
              <a:spcAft>
                <a:spcPts val="0"/>
              </a:spcAft>
              <a:buClr>
                <a:srgbClr val="0F3D38"/>
              </a:buClr>
              <a:buSzPts val="1800"/>
              <a:buChar char="▪"/>
            </a:pPr>
            <a:r>
              <a:rPr lang="en" sz="1800">
                <a:solidFill>
                  <a:srgbClr val="0F3D38"/>
                </a:solidFill>
              </a:rPr>
              <a:t>Behaviour of VUsers (ramp up, </a:t>
            </a:r>
            <a:r>
              <a:rPr lang="en" sz="1800">
                <a:solidFill>
                  <a:srgbClr val="0F3D38"/>
                </a:solidFill>
              </a:rPr>
              <a:t>ramp</a:t>
            </a:r>
            <a:r>
              <a:rPr lang="en" sz="1800">
                <a:solidFill>
                  <a:srgbClr val="0F3D38"/>
                </a:solidFill>
              </a:rPr>
              <a:t> down, etc)</a:t>
            </a:r>
            <a:endParaRPr sz="1800">
              <a:solidFill>
                <a:srgbClr val="0F3D38"/>
              </a:solidFill>
            </a:endParaRPr>
          </a:p>
          <a:p>
            <a:pPr indent="-342900" lvl="0" marL="457200" rtl="0" algn="l">
              <a:spcBef>
                <a:spcPts val="0"/>
              </a:spcBef>
              <a:spcAft>
                <a:spcPts val="0"/>
              </a:spcAft>
              <a:buClr>
                <a:srgbClr val="0F3D38"/>
              </a:buClr>
              <a:buSzPts val="1800"/>
              <a:buChar char="▪"/>
            </a:pPr>
            <a:r>
              <a:rPr lang="en" sz="1800">
                <a:solidFill>
                  <a:srgbClr val="0F3D38"/>
                </a:solidFill>
              </a:rPr>
              <a:t>Nature of load scenario </a:t>
            </a:r>
            <a:endParaRPr sz="1800">
              <a:solidFill>
                <a:srgbClr val="0F3D38"/>
              </a:solidFill>
            </a:endParaRPr>
          </a:p>
        </p:txBody>
      </p:sp>
      <p:sp>
        <p:nvSpPr>
          <p:cNvPr id="279" name="Google Shape;279;p2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80" name="Google Shape;280;p25"/>
          <p:cNvPicPr preferRelativeResize="0"/>
          <p:nvPr/>
        </p:nvPicPr>
        <p:blipFill>
          <a:blip r:embed="rId3">
            <a:alphaModFix/>
          </a:blip>
          <a:stretch>
            <a:fillRect/>
          </a:stretch>
        </p:blipFill>
        <p:spPr>
          <a:xfrm>
            <a:off x="242925" y="1559425"/>
            <a:ext cx="4324500" cy="3583975"/>
          </a:xfrm>
          <a:prstGeom prst="rect">
            <a:avLst/>
          </a:prstGeom>
          <a:noFill/>
          <a:ln>
            <a:noFill/>
          </a:ln>
        </p:spPr>
      </p:pic>
      <p:sp>
        <p:nvSpPr>
          <p:cNvPr id="281" name="Google Shape;281;p25"/>
          <p:cNvSpPr/>
          <p:nvPr/>
        </p:nvSpPr>
        <p:spPr>
          <a:xfrm>
            <a:off x="242925" y="1559925"/>
            <a:ext cx="4334400" cy="3584100"/>
          </a:xfrm>
          <a:prstGeom prst="rect">
            <a:avLst/>
          </a:prstGeom>
          <a:solidFill>
            <a:srgbClr val="114454">
              <a:alpha val="11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txBox="1"/>
          <p:nvPr/>
        </p:nvSpPr>
        <p:spPr>
          <a:xfrm>
            <a:off x="8295225" y="4736900"/>
            <a:ext cx="6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Vikas</a:t>
            </a:r>
            <a:endParaRPr>
              <a:solidFill>
                <a:srgbClr val="18637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2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288" name="Google Shape;288;p26"/>
          <p:cNvSpPr txBox="1"/>
          <p:nvPr>
            <p:ph idx="2" type="body"/>
          </p:nvPr>
        </p:nvSpPr>
        <p:spPr>
          <a:xfrm>
            <a:off x="4992900" y="1559425"/>
            <a:ext cx="3801600" cy="344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rgbClr val="0F3D38"/>
                </a:solidFill>
                <a:highlight>
                  <a:srgbClr val="FFFFFF"/>
                </a:highlight>
              </a:rPr>
              <a:t>All data and performance results are stored in a central point, providing developers with crucial information on the app’s performance, bottlenecks and breaking points.</a:t>
            </a:r>
            <a:endParaRPr sz="1800">
              <a:solidFill>
                <a:srgbClr val="0F3D38"/>
              </a:solidFill>
              <a:highlight>
                <a:srgbClr val="FFFFFF"/>
              </a:highlight>
            </a:endParaRPr>
          </a:p>
          <a:p>
            <a:pPr indent="0" lvl="0" marL="0" rtl="0" algn="l">
              <a:lnSpc>
                <a:spcPct val="90000"/>
              </a:lnSpc>
              <a:spcBef>
                <a:spcPts val="1000"/>
              </a:spcBef>
              <a:spcAft>
                <a:spcPts val="0"/>
              </a:spcAft>
              <a:buNone/>
            </a:pPr>
            <a:r>
              <a:rPr lang="en" sz="1800">
                <a:solidFill>
                  <a:srgbClr val="0F3D38"/>
                </a:solidFill>
              </a:rPr>
              <a:t>The Analysis component uses this data to perform various types of analysis and generates graphs.</a:t>
            </a:r>
            <a:endParaRPr sz="1800">
              <a:solidFill>
                <a:srgbClr val="0F3D38"/>
              </a:solidFill>
              <a:highlight>
                <a:srgbClr val="FFFFFF"/>
              </a:highlight>
            </a:endParaRPr>
          </a:p>
        </p:txBody>
      </p:sp>
      <p:sp>
        <p:nvSpPr>
          <p:cNvPr id="289" name="Google Shape;289;p2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290" name="Google Shape;290;p26"/>
          <p:cNvPicPr preferRelativeResize="0"/>
          <p:nvPr/>
        </p:nvPicPr>
        <p:blipFill>
          <a:blip r:embed="rId3">
            <a:alphaModFix/>
          </a:blip>
          <a:stretch>
            <a:fillRect/>
          </a:stretch>
        </p:blipFill>
        <p:spPr>
          <a:xfrm>
            <a:off x="245150" y="1559425"/>
            <a:ext cx="4324974" cy="3583975"/>
          </a:xfrm>
          <a:prstGeom prst="rect">
            <a:avLst/>
          </a:prstGeom>
          <a:noFill/>
          <a:ln>
            <a:noFill/>
          </a:ln>
        </p:spPr>
      </p:pic>
      <p:sp>
        <p:nvSpPr>
          <p:cNvPr id="291" name="Google Shape;291;p26"/>
          <p:cNvSpPr/>
          <p:nvPr/>
        </p:nvSpPr>
        <p:spPr>
          <a:xfrm>
            <a:off x="242925" y="1559925"/>
            <a:ext cx="4334400" cy="3584100"/>
          </a:xfrm>
          <a:prstGeom prst="rect">
            <a:avLst/>
          </a:prstGeom>
          <a:solidFill>
            <a:srgbClr val="114454">
              <a:alpha val="11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txBox="1"/>
          <p:nvPr/>
        </p:nvSpPr>
        <p:spPr>
          <a:xfrm>
            <a:off x="8295225" y="4736900"/>
            <a:ext cx="6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Vikas</a:t>
            </a:r>
            <a:endParaRPr>
              <a:solidFill>
                <a:srgbClr val="18637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27"/>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n">
                <a:solidFill>
                  <a:schemeClr val="lt1"/>
                </a:solidFill>
              </a:rPr>
              <a:t>Agent Machines/Load Generators/Injectors</a:t>
            </a:r>
            <a:endParaRPr>
              <a:solidFill>
                <a:schemeClr val="lt1"/>
              </a:solidFill>
            </a:endParaRPr>
          </a:p>
          <a:p>
            <a:pPr indent="0" lvl="0" marL="0" rtl="0" algn="l">
              <a:spcBef>
                <a:spcPts val="0"/>
              </a:spcBef>
              <a:spcAft>
                <a:spcPts val="0"/>
              </a:spcAft>
              <a:buNone/>
            </a:pPr>
            <a:r>
              <a:t/>
            </a:r>
            <a:endParaRPr/>
          </a:p>
        </p:txBody>
      </p:sp>
      <p:sp>
        <p:nvSpPr>
          <p:cNvPr id="298" name="Google Shape;298;p27"/>
          <p:cNvSpPr txBox="1"/>
          <p:nvPr>
            <p:ph idx="1" type="body"/>
          </p:nvPr>
        </p:nvSpPr>
        <p:spPr>
          <a:xfrm>
            <a:off x="1146025" y="1722300"/>
            <a:ext cx="7540800" cy="3157800"/>
          </a:xfrm>
          <a:prstGeom prst="rect">
            <a:avLst/>
          </a:prstGeom>
          <a:ln>
            <a:noFill/>
          </a:ln>
        </p:spPr>
        <p:txBody>
          <a:bodyPr anchorCtr="0" anchor="t" bIns="91425" lIns="91425" spcFirstLastPara="1" rIns="91425" wrap="square" tIns="91425">
            <a:noAutofit/>
          </a:bodyPr>
          <a:lstStyle/>
          <a:p>
            <a:pPr indent="-381000" lvl="0" marL="457200" rtl="0" algn="l">
              <a:spcBef>
                <a:spcPts val="600"/>
              </a:spcBef>
              <a:spcAft>
                <a:spcPts val="0"/>
              </a:spcAft>
              <a:buClr>
                <a:srgbClr val="0F3D38"/>
              </a:buClr>
              <a:buSzPts val="2400"/>
              <a:buChar char="▪"/>
            </a:pPr>
            <a:r>
              <a:rPr lang="en" sz="1800">
                <a:solidFill>
                  <a:srgbClr val="0F3D38"/>
                </a:solidFill>
              </a:rPr>
              <a:t>The LoadRunner Agent enables the Controller and the load generator to communicate with each other. </a:t>
            </a:r>
            <a:endParaRPr sz="1800">
              <a:solidFill>
                <a:srgbClr val="0F3D38"/>
              </a:solidFill>
            </a:endParaRPr>
          </a:p>
          <a:p>
            <a:pPr indent="-381000" lvl="0" marL="457200" rtl="0" algn="l">
              <a:spcBef>
                <a:spcPts val="0"/>
              </a:spcBef>
              <a:spcAft>
                <a:spcPts val="0"/>
              </a:spcAft>
              <a:buClr>
                <a:srgbClr val="0F3D38"/>
              </a:buClr>
              <a:buSzPts val="2400"/>
              <a:buChar char="▪"/>
            </a:pPr>
            <a:r>
              <a:rPr lang="en" sz="1800">
                <a:solidFill>
                  <a:srgbClr val="0F3D38"/>
                </a:solidFill>
              </a:rPr>
              <a:t>When you run a scenario, the Controller instructs the Remote Agent Dispatcher (Process) to launch the LoadRunner agent. </a:t>
            </a:r>
            <a:endParaRPr sz="1800">
              <a:solidFill>
                <a:srgbClr val="0F3D38"/>
              </a:solidFill>
            </a:endParaRPr>
          </a:p>
          <a:p>
            <a:pPr indent="-381000" lvl="0" marL="457200" rtl="0" algn="l">
              <a:spcBef>
                <a:spcPts val="0"/>
              </a:spcBef>
              <a:spcAft>
                <a:spcPts val="0"/>
              </a:spcAft>
              <a:buClr>
                <a:srgbClr val="0F3D38"/>
              </a:buClr>
              <a:buSzPts val="2400"/>
              <a:buChar char="▪"/>
            </a:pPr>
            <a:r>
              <a:rPr lang="en" sz="1800">
                <a:solidFill>
                  <a:srgbClr val="0F3D38"/>
                </a:solidFill>
              </a:rPr>
              <a:t>The agent receives instructions from the Controller to initialize, run, pause, and stop Vusers. At the same time, the agent also relays data on the status of the Vusers back to Controller.</a:t>
            </a:r>
            <a:endParaRPr sz="2400">
              <a:solidFill>
                <a:srgbClr val="0F3D38"/>
              </a:solidFill>
              <a:highlight>
                <a:srgbClr val="FFFFFF"/>
              </a:highlight>
            </a:endParaRPr>
          </a:p>
        </p:txBody>
      </p:sp>
      <p:grpSp>
        <p:nvGrpSpPr>
          <p:cNvPr id="299" name="Google Shape;299;p27"/>
          <p:cNvGrpSpPr/>
          <p:nvPr/>
        </p:nvGrpSpPr>
        <p:grpSpPr>
          <a:xfrm>
            <a:off x="333623" y="861852"/>
            <a:ext cx="366458" cy="366437"/>
            <a:chOff x="1923675" y="1633650"/>
            <a:chExt cx="436000" cy="435975"/>
          </a:xfrm>
        </p:grpSpPr>
        <p:sp>
          <p:nvSpPr>
            <p:cNvPr id="300" name="Google Shape;300;p2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 name="Google Shape;306;p2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7" name="Google Shape;307;p27"/>
          <p:cNvSpPr txBox="1"/>
          <p:nvPr/>
        </p:nvSpPr>
        <p:spPr>
          <a:xfrm>
            <a:off x="8295225" y="4736900"/>
            <a:ext cx="6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Vikas</a:t>
            </a:r>
            <a:endParaRPr>
              <a:solidFill>
                <a:srgbClr val="18637B"/>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2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Performance Testing RoadMap with LoadRunner</a:t>
            </a:r>
            <a:endParaRPr/>
          </a:p>
        </p:txBody>
      </p:sp>
      <p:sp>
        <p:nvSpPr>
          <p:cNvPr id="313" name="Google Shape;313;p28"/>
          <p:cNvSpPr/>
          <p:nvPr/>
        </p:nvSpPr>
        <p:spPr>
          <a:xfrm>
            <a:off x="321350" y="2145625"/>
            <a:ext cx="2026500" cy="2010900"/>
          </a:xfrm>
          <a:prstGeom prst="homePlate">
            <a:avLst>
              <a:gd fmla="val 30129" name="adj"/>
            </a:avLst>
          </a:prstGeom>
          <a:solidFill>
            <a:srgbClr val="94BF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ixie One"/>
                <a:ea typeface="Nixie One"/>
                <a:cs typeface="Nixie One"/>
                <a:sym typeface="Nixie One"/>
              </a:rPr>
              <a:t>Planning for Load Test</a:t>
            </a:r>
            <a:endParaRPr b="1">
              <a:solidFill>
                <a:srgbClr val="FFFFFF"/>
              </a:solidFill>
              <a:latin typeface="Nixie One"/>
              <a:ea typeface="Nixie One"/>
              <a:cs typeface="Nixie One"/>
              <a:sym typeface="Nixie One"/>
            </a:endParaRPr>
          </a:p>
        </p:txBody>
      </p:sp>
      <p:sp>
        <p:nvSpPr>
          <p:cNvPr id="314" name="Google Shape;314;p28"/>
          <p:cNvSpPr/>
          <p:nvPr/>
        </p:nvSpPr>
        <p:spPr>
          <a:xfrm>
            <a:off x="1790525" y="2145625"/>
            <a:ext cx="2214000" cy="2010900"/>
          </a:xfrm>
          <a:prstGeom prst="chevron">
            <a:avLst>
              <a:gd fmla="val 29853" name="adj"/>
            </a:avLst>
          </a:prstGeom>
          <a:solidFill>
            <a:srgbClr val="3B8D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ixie One"/>
                <a:ea typeface="Nixie One"/>
                <a:cs typeface="Nixie One"/>
                <a:sym typeface="Nixie One"/>
              </a:rPr>
              <a:t>Create VUGen Scrip</a:t>
            </a:r>
            <a:r>
              <a:rPr b="1" lang="en">
                <a:solidFill>
                  <a:srgbClr val="FFFFFF"/>
                </a:solidFill>
                <a:latin typeface="Nixie One"/>
                <a:ea typeface="Nixie One"/>
                <a:cs typeface="Nixie One"/>
                <a:sym typeface="Nixie One"/>
              </a:rPr>
              <a:t>ts</a:t>
            </a:r>
            <a:endParaRPr b="1">
              <a:solidFill>
                <a:srgbClr val="FFFFFF"/>
              </a:solidFill>
              <a:latin typeface="Nixie One"/>
              <a:ea typeface="Nixie One"/>
              <a:cs typeface="Nixie One"/>
              <a:sym typeface="Nixie One"/>
            </a:endParaRPr>
          </a:p>
        </p:txBody>
      </p:sp>
      <p:sp>
        <p:nvSpPr>
          <p:cNvPr id="315" name="Google Shape;315;p28"/>
          <p:cNvSpPr/>
          <p:nvPr/>
        </p:nvSpPr>
        <p:spPr>
          <a:xfrm>
            <a:off x="3445850" y="2145625"/>
            <a:ext cx="2336400" cy="2010900"/>
          </a:xfrm>
          <a:prstGeom prst="chevron">
            <a:avLst>
              <a:gd fmla="val 29853" name="adj"/>
            </a:avLst>
          </a:prstGeom>
          <a:solidFill>
            <a:srgbClr val="16575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ixie One"/>
                <a:ea typeface="Nixie One"/>
                <a:cs typeface="Nixie One"/>
                <a:sym typeface="Nixie One"/>
              </a:rPr>
              <a:t>Scenario</a:t>
            </a:r>
            <a:endParaRPr b="1">
              <a:solidFill>
                <a:srgbClr val="FFFFFF"/>
              </a:solidFill>
              <a:latin typeface="Nixie One"/>
              <a:ea typeface="Nixie One"/>
              <a:cs typeface="Nixie One"/>
              <a:sym typeface="Nixie One"/>
            </a:endParaRPr>
          </a:p>
          <a:p>
            <a:pPr indent="0" lvl="0" marL="0" rtl="0" algn="ctr">
              <a:spcBef>
                <a:spcPts val="0"/>
              </a:spcBef>
              <a:spcAft>
                <a:spcPts val="0"/>
              </a:spcAft>
              <a:buNone/>
            </a:pPr>
            <a:r>
              <a:rPr b="1" lang="en">
                <a:solidFill>
                  <a:srgbClr val="FFFFFF"/>
                </a:solidFill>
                <a:latin typeface="Nixie One"/>
                <a:ea typeface="Nixie One"/>
                <a:cs typeface="Nixie One"/>
                <a:sym typeface="Nixie One"/>
              </a:rPr>
              <a:t>Creation</a:t>
            </a:r>
            <a:endParaRPr b="1">
              <a:solidFill>
                <a:srgbClr val="FFFFFF"/>
              </a:solidFill>
              <a:latin typeface="Nixie One"/>
              <a:ea typeface="Nixie One"/>
              <a:cs typeface="Nixie One"/>
              <a:sym typeface="Nixie One"/>
            </a:endParaRPr>
          </a:p>
        </p:txBody>
      </p:sp>
      <p:grpSp>
        <p:nvGrpSpPr>
          <p:cNvPr id="316" name="Google Shape;316;p28"/>
          <p:cNvGrpSpPr/>
          <p:nvPr/>
        </p:nvGrpSpPr>
        <p:grpSpPr>
          <a:xfrm>
            <a:off x="348269" y="907692"/>
            <a:ext cx="369549" cy="274765"/>
            <a:chOff x="5247525" y="3007275"/>
            <a:chExt cx="517575" cy="384825"/>
          </a:xfrm>
        </p:grpSpPr>
        <p:sp>
          <p:nvSpPr>
            <p:cNvPr id="317" name="Google Shape;317;p28"/>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2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20" name="Google Shape;320;p28"/>
          <p:cNvSpPr/>
          <p:nvPr/>
        </p:nvSpPr>
        <p:spPr>
          <a:xfrm>
            <a:off x="5224850" y="2145625"/>
            <a:ext cx="2268900" cy="2010900"/>
          </a:xfrm>
          <a:prstGeom prst="chevron">
            <a:avLst>
              <a:gd fmla="val 29853" name="adj"/>
            </a:avLst>
          </a:prstGeom>
          <a:solidFill>
            <a:srgbClr val="0F3D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ixie One"/>
                <a:ea typeface="Nixie One"/>
                <a:cs typeface="Nixie One"/>
                <a:sym typeface="Nixie One"/>
              </a:rPr>
              <a:t>Scenario </a:t>
            </a:r>
            <a:r>
              <a:rPr b="1" lang="en" sz="1300">
                <a:solidFill>
                  <a:srgbClr val="FFFFFF"/>
                </a:solidFill>
                <a:latin typeface="Nixie One"/>
                <a:ea typeface="Nixie One"/>
                <a:cs typeface="Nixie One"/>
                <a:sym typeface="Nixie One"/>
              </a:rPr>
              <a:t>Execution</a:t>
            </a:r>
            <a:endParaRPr b="1" sz="1300">
              <a:solidFill>
                <a:srgbClr val="FFFFFF"/>
              </a:solidFill>
              <a:latin typeface="Nixie One"/>
              <a:ea typeface="Nixie One"/>
              <a:cs typeface="Nixie One"/>
              <a:sym typeface="Nixie One"/>
            </a:endParaRPr>
          </a:p>
        </p:txBody>
      </p:sp>
      <p:sp>
        <p:nvSpPr>
          <p:cNvPr id="321" name="Google Shape;321;p28"/>
          <p:cNvSpPr/>
          <p:nvPr/>
        </p:nvSpPr>
        <p:spPr>
          <a:xfrm>
            <a:off x="6943500" y="2145625"/>
            <a:ext cx="2150400" cy="2010900"/>
          </a:xfrm>
          <a:prstGeom prst="chevron">
            <a:avLst>
              <a:gd fmla="val 29853" name="adj"/>
            </a:avLst>
          </a:prstGeom>
          <a:solidFill>
            <a:srgbClr val="1144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ixie One"/>
                <a:ea typeface="Nixie One"/>
                <a:cs typeface="Nixie One"/>
                <a:sym typeface="Nixie One"/>
              </a:rPr>
              <a:t>Results </a:t>
            </a:r>
            <a:r>
              <a:rPr b="1" lang="en" sz="1300">
                <a:solidFill>
                  <a:srgbClr val="FFFFFF"/>
                </a:solidFill>
                <a:latin typeface="Nixie One"/>
                <a:ea typeface="Nixie One"/>
                <a:cs typeface="Nixie One"/>
                <a:sym typeface="Nixie One"/>
              </a:rPr>
              <a:t>Analysis</a:t>
            </a:r>
            <a:endParaRPr b="1" sz="1300">
              <a:solidFill>
                <a:srgbClr val="FFFFFF"/>
              </a:solidFill>
              <a:latin typeface="Nixie One"/>
              <a:ea typeface="Nixie One"/>
              <a:cs typeface="Nixie One"/>
              <a:sym typeface="Nixie One"/>
            </a:endParaRPr>
          </a:p>
        </p:txBody>
      </p:sp>
      <p:sp>
        <p:nvSpPr>
          <p:cNvPr id="322" name="Google Shape;322;p28"/>
          <p:cNvSpPr txBox="1"/>
          <p:nvPr/>
        </p:nvSpPr>
        <p:spPr>
          <a:xfrm>
            <a:off x="8295225" y="4736900"/>
            <a:ext cx="6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Vikas</a:t>
            </a:r>
            <a:endParaRPr>
              <a:solidFill>
                <a:srgbClr val="18637B"/>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9"/>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JMeter</a:t>
            </a:r>
            <a:endParaRPr/>
          </a:p>
        </p:txBody>
      </p:sp>
      <p:sp>
        <p:nvSpPr>
          <p:cNvPr id="328" name="Google Shape;328;p29"/>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 and Usage</a:t>
            </a:r>
            <a:endParaRPr/>
          </a:p>
        </p:txBody>
      </p:sp>
      <p:sp>
        <p:nvSpPr>
          <p:cNvPr id="329" name="Google Shape;329;p29"/>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3</a:t>
            </a:r>
            <a:endParaRPr sz="20000">
              <a:solidFill>
                <a:srgbClr val="18637B"/>
              </a:solidFill>
              <a:latin typeface="Roboto Slab"/>
              <a:ea typeface="Roboto Slab"/>
              <a:cs typeface="Roboto Slab"/>
              <a:sym typeface="Roboto Slab"/>
            </a:endParaRPr>
          </a:p>
        </p:txBody>
      </p:sp>
      <p:sp>
        <p:nvSpPr>
          <p:cNvPr id="330" name="Google Shape;330;p2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31" name="Google Shape;331;p29"/>
          <p:cNvSpPr txBox="1"/>
          <p:nvPr/>
        </p:nvSpPr>
        <p:spPr>
          <a:xfrm>
            <a:off x="8112450" y="4730600"/>
            <a:ext cx="8763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Deborah</a:t>
            </a:r>
            <a:endParaRPr>
              <a:solidFill>
                <a:srgbClr val="18637B"/>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30"/>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JMeter?</a:t>
            </a:r>
            <a:endParaRPr/>
          </a:p>
        </p:txBody>
      </p:sp>
      <p:sp>
        <p:nvSpPr>
          <p:cNvPr id="337" name="Google Shape;337;p30"/>
          <p:cNvSpPr txBox="1"/>
          <p:nvPr>
            <p:ph idx="1" type="body"/>
          </p:nvPr>
        </p:nvSpPr>
        <p:spPr>
          <a:xfrm>
            <a:off x="1146025" y="1661600"/>
            <a:ext cx="7540800" cy="3157800"/>
          </a:xfrm>
          <a:prstGeom prst="rect">
            <a:avLst/>
          </a:prstGeom>
          <a:ln>
            <a:noFill/>
          </a:ln>
        </p:spPr>
        <p:txBody>
          <a:bodyPr anchorCtr="0" anchor="t" bIns="91425" lIns="91425" spcFirstLastPara="1" rIns="91425" wrap="square" tIns="91425">
            <a:noAutofit/>
          </a:bodyPr>
          <a:lstStyle/>
          <a:p>
            <a:pPr indent="-381000" lvl="0" marL="457200" rtl="0" algn="l">
              <a:spcBef>
                <a:spcPts val="600"/>
              </a:spcBef>
              <a:spcAft>
                <a:spcPts val="0"/>
              </a:spcAft>
              <a:buClr>
                <a:srgbClr val="0F3D38"/>
              </a:buClr>
              <a:buSzPts val="2400"/>
              <a:buChar char="▪"/>
            </a:pPr>
            <a:r>
              <a:rPr lang="en" sz="2400">
                <a:solidFill>
                  <a:schemeClr val="dk1"/>
                </a:solidFill>
              </a:rPr>
              <a:t>A desktop application, designed to test and measure the performance and functional behavior of client/server applications, such as web applications or FTP applications.</a:t>
            </a:r>
            <a:endParaRPr sz="2400">
              <a:solidFill>
                <a:srgbClr val="0F3D38"/>
              </a:solidFill>
              <a:highlight>
                <a:srgbClr val="FFFFFF"/>
              </a:highlight>
            </a:endParaRPr>
          </a:p>
          <a:p>
            <a:pPr indent="-381000" lvl="0" marL="457200" rtl="0" algn="l">
              <a:spcBef>
                <a:spcPts val="1000"/>
              </a:spcBef>
              <a:spcAft>
                <a:spcPts val="0"/>
              </a:spcAft>
              <a:buClr>
                <a:srgbClr val="0F3D38"/>
              </a:buClr>
              <a:buSzPts val="2400"/>
              <a:buChar char="▪"/>
            </a:pPr>
            <a:r>
              <a:rPr lang="en" sz="2400">
                <a:solidFill>
                  <a:schemeClr val="dk1"/>
                </a:solidFill>
              </a:rPr>
              <a:t>One of the widely used open-source, freely distributed testing applications</a:t>
            </a:r>
            <a:endParaRPr sz="2400">
              <a:solidFill>
                <a:srgbClr val="0F3D38"/>
              </a:solidFill>
            </a:endParaRPr>
          </a:p>
          <a:p>
            <a:pPr indent="-381000" lvl="0" marL="457200" rtl="0" algn="l">
              <a:lnSpc>
                <a:spcPct val="115000"/>
              </a:lnSpc>
              <a:spcBef>
                <a:spcPts val="0"/>
              </a:spcBef>
              <a:spcAft>
                <a:spcPts val="0"/>
              </a:spcAft>
              <a:buClr>
                <a:srgbClr val="0F3D38"/>
              </a:buClr>
              <a:buSzPts val="2400"/>
              <a:buChar char="▪"/>
            </a:pPr>
            <a:r>
              <a:rPr lang="en" sz="2400">
                <a:solidFill>
                  <a:schemeClr val="dk1"/>
                </a:solidFill>
              </a:rPr>
              <a:t>Purely Java-based</a:t>
            </a:r>
            <a:endParaRPr sz="2400">
              <a:solidFill>
                <a:srgbClr val="0F3D38"/>
              </a:solidFill>
            </a:endParaRPr>
          </a:p>
        </p:txBody>
      </p:sp>
      <p:grpSp>
        <p:nvGrpSpPr>
          <p:cNvPr id="338" name="Google Shape;338;p30"/>
          <p:cNvGrpSpPr/>
          <p:nvPr/>
        </p:nvGrpSpPr>
        <p:grpSpPr>
          <a:xfrm>
            <a:off x="333623" y="861852"/>
            <a:ext cx="366458" cy="366437"/>
            <a:chOff x="1923675" y="1633650"/>
            <a:chExt cx="436000" cy="435975"/>
          </a:xfrm>
        </p:grpSpPr>
        <p:sp>
          <p:nvSpPr>
            <p:cNvPr id="339" name="Google Shape;339;p3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3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46" name="Google Shape;346;p30"/>
          <p:cNvSpPr txBox="1"/>
          <p:nvPr/>
        </p:nvSpPr>
        <p:spPr>
          <a:xfrm>
            <a:off x="8112450" y="4730600"/>
            <a:ext cx="8763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Deborah</a:t>
            </a:r>
            <a:endParaRPr>
              <a:solidFill>
                <a:srgbClr val="18637B"/>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31"/>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JMeter Works</a:t>
            </a:r>
            <a:endParaRPr/>
          </a:p>
        </p:txBody>
      </p:sp>
      <p:sp>
        <p:nvSpPr>
          <p:cNvPr id="352" name="Google Shape;352;p31"/>
          <p:cNvSpPr txBox="1"/>
          <p:nvPr>
            <p:ph idx="1" type="body"/>
          </p:nvPr>
        </p:nvSpPr>
        <p:spPr>
          <a:xfrm>
            <a:off x="5044200" y="1624725"/>
            <a:ext cx="3658200" cy="358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rgbClr val="0F3D38"/>
                </a:solidFill>
              </a:rPr>
              <a:t>JMeter simulates a group of users sending requests to a target server, and then returns statistics that show the performance/functionality of the target server/application via tables, graphs, etc. </a:t>
            </a:r>
            <a:endParaRPr sz="2000">
              <a:solidFill>
                <a:srgbClr val="0F3D38"/>
              </a:solidFill>
            </a:endParaRPr>
          </a:p>
          <a:p>
            <a:pPr indent="0" lvl="0" marL="0" rtl="0" algn="l">
              <a:spcBef>
                <a:spcPts val="600"/>
              </a:spcBef>
              <a:spcAft>
                <a:spcPts val="0"/>
              </a:spcAft>
              <a:buNone/>
            </a:pPr>
            <a:r>
              <a:t/>
            </a:r>
            <a:endParaRPr sz="2000"/>
          </a:p>
        </p:txBody>
      </p:sp>
      <p:grpSp>
        <p:nvGrpSpPr>
          <p:cNvPr id="353" name="Google Shape;353;p31"/>
          <p:cNvGrpSpPr/>
          <p:nvPr/>
        </p:nvGrpSpPr>
        <p:grpSpPr>
          <a:xfrm>
            <a:off x="371633" y="913341"/>
            <a:ext cx="316516" cy="263466"/>
            <a:chOff x="1247825" y="322750"/>
            <a:chExt cx="443300" cy="369000"/>
          </a:xfrm>
        </p:grpSpPr>
        <p:sp>
          <p:nvSpPr>
            <p:cNvPr id="354" name="Google Shape;354;p31"/>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1"/>
            <p:cNvSpPr/>
            <p:nvPr/>
          </p:nvSpPr>
          <p:spPr>
            <a:xfrm>
              <a:off x="1398225" y="386675"/>
              <a:ext cx="142500" cy="25"/>
            </a:xfrm>
            <a:custGeom>
              <a:rect b="b" l="l" r="r" t="t"/>
              <a:pathLst>
                <a:path extrusionOk="0" fill="none" h="1" w="5700">
                  <a:moveTo>
                    <a:pt x="5700" y="1"/>
                  </a:moveTo>
                  <a:lnTo>
                    <a:pt x="1"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1"/>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3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60" name="Google Shape;360;p31"/>
          <p:cNvPicPr preferRelativeResize="0"/>
          <p:nvPr/>
        </p:nvPicPr>
        <p:blipFill rotWithShape="1">
          <a:blip r:embed="rId3">
            <a:alphaModFix/>
          </a:blip>
          <a:srcRect b="0" l="21473" r="6151" t="0"/>
          <a:stretch/>
        </p:blipFill>
        <p:spPr>
          <a:xfrm>
            <a:off x="245325" y="1559425"/>
            <a:ext cx="4325775" cy="3584075"/>
          </a:xfrm>
          <a:prstGeom prst="rect">
            <a:avLst/>
          </a:prstGeom>
          <a:noFill/>
          <a:ln>
            <a:noFill/>
          </a:ln>
        </p:spPr>
      </p:pic>
      <p:sp>
        <p:nvSpPr>
          <p:cNvPr id="361" name="Google Shape;361;p31"/>
          <p:cNvSpPr txBox="1"/>
          <p:nvPr/>
        </p:nvSpPr>
        <p:spPr>
          <a:xfrm>
            <a:off x="8112450" y="4730600"/>
            <a:ext cx="8763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Deborah</a:t>
            </a:r>
            <a:endParaRPr>
              <a:solidFill>
                <a:srgbClr val="18637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4"/>
          <p:cNvSpPr txBox="1"/>
          <p:nvPr>
            <p:ph idx="4294967295" type="ctrTitle"/>
          </p:nvPr>
        </p:nvSpPr>
        <p:spPr>
          <a:xfrm>
            <a:off x="685800" y="499125"/>
            <a:ext cx="6593700" cy="75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OUTLINE</a:t>
            </a:r>
            <a:endParaRPr/>
          </a:p>
        </p:txBody>
      </p:sp>
      <p:pic>
        <p:nvPicPr>
          <p:cNvPr descr="photo-1434030216411-0b793f4b4173.jpg" id="125" name="Google Shape;125;p14"/>
          <p:cNvPicPr preferRelativeResize="0"/>
          <p:nvPr/>
        </p:nvPicPr>
        <p:blipFill>
          <a:blip r:embed="rId3">
            <a:alphaModFix/>
          </a:blip>
          <a:stretch>
            <a:fillRect/>
          </a:stretch>
        </p:blipFill>
        <p:spPr>
          <a:xfrm>
            <a:off x="6421762" y="1234300"/>
            <a:ext cx="2728325" cy="2728325"/>
          </a:xfrm>
          <a:prstGeom prst="rect">
            <a:avLst/>
          </a:prstGeom>
          <a:noFill/>
          <a:ln>
            <a:noFill/>
          </a:ln>
        </p:spPr>
      </p:pic>
      <p:sp>
        <p:nvSpPr>
          <p:cNvPr id="126" name="Google Shape;126;p14"/>
          <p:cNvSpPr txBox="1"/>
          <p:nvPr>
            <p:ph idx="4294967295" type="body"/>
          </p:nvPr>
        </p:nvSpPr>
        <p:spPr>
          <a:xfrm>
            <a:off x="1194850" y="1090050"/>
            <a:ext cx="5226900" cy="90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200">
                <a:solidFill>
                  <a:srgbClr val="FFFFFF"/>
                </a:solidFill>
              </a:rPr>
              <a:t>Performance testing and why it is important</a:t>
            </a:r>
            <a:endParaRPr b="1" sz="2200">
              <a:solidFill>
                <a:srgbClr val="FFFFFF"/>
              </a:solidFill>
            </a:endParaRPr>
          </a:p>
        </p:txBody>
      </p:sp>
      <p:sp>
        <p:nvSpPr>
          <p:cNvPr id="127" name="Google Shape;127;p14"/>
          <p:cNvSpPr txBox="1"/>
          <p:nvPr>
            <p:ph idx="4294967295" type="body"/>
          </p:nvPr>
        </p:nvSpPr>
        <p:spPr>
          <a:xfrm>
            <a:off x="1194850" y="1772225"/>
            <a:ext cx="5226900" cy="54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200">
                <a:solidFill>
                  <a:srgbClr val="FFFFFF"/>
                </a:solidFill>
              </a:rPr>
              <a:t>The ins and outs of LoadRunner</a:t>
            </a:r>
            <a:endParaRPr b="1" sz="2200">
              <a:solidFill>
                <a:srgbClr val="FFFFFF"/>
              </a:solidFill>
            </a:endParaRPr>
          </a:p>
        </p:txBody>
      </p:sp>
      <p:sp>
        <p:nvSpPr>
          <p:cNvPr id="128" name="Google Shape;128;p14"/>
          <p:cNvSpPr txBox="1"/>
          <p:nvPr>
            <p:ph idx="4294967295" type="body"/>
          </p:nvPr>
        </p:nvSpPr>
        <p:spPr>
          <a:xfrm>
            <a:off x="1194850" y="2300100"/>
            <a:ext cx="5226900" cy="54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200">
                <a:solidFill>
                  <a:srgbClr val="FFFFFF"/>
                </a:solidFill>
              </a:rPr>
              <a:t>All about JMeter</a:t>
            </a:r>
            <a:endParaRPr b="1" sz="2200">
              <a:solidFill>
                <a:srgbClr val="FFFFFF"/>
              </a:solidFill>
            </a:endParaRPr>
          </a:p>
        </p:txBody>
      </p:sp>
      <p:sp>
        <p:nvSpPr>
          <p:cNvPr id="129" name="Google Shape;129;p14"/>
          <p:cNvSpPr txBox="1"/>
          <p:nvPr>
            <p:ph idx="4294967295" type="body"/>
          </p:nvPr>
        </p:nvSpPr>
        <p:spPr>
          <a:xfrm>
            <a:off x="1194850" y="2828713"/>
            <a:ext cx="5226900" cy="54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200">
                <a:solidFill>
                  <a:srgbClr val="FFFFFF"/>
                </a:solidFill>
              </a:rPr>
              <a:t>Comparing the two - Who wins?</a:t>
            </a:r>
            <a:endParaRPr b="1" sz="2200">
              <a:solidFill>
                <a:srgbClr val="FFFFFF"/>
              </a:solidFill>
            </a:endParaRPr>
          </a:p>
        </p:txBody>
      </p:sp>
      <p:sp>
        <p:nvSpPr>
          <p:cNvPr id="130" name="Google Shape;130;p14"/>
          <p:cNvSpPr txBox="1"/>
          <p:nvPr>
            <p:ph idx="4294967295" type="body"/>
          </p:nvPr>
        </p:nvSpPr>
        <p:spPr>
          <a:xfrm>
            <a:off x="1194850" y="3372013"/>
            <a:ext cx="5226900" cy="54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200">
                <a:solidFill>
                  <a:srgbClr val="FFFFFF"/>
                </a:solidFill>
              </a:rPr>
              <a:t>Conclusions </a:t>
            </a:r>
            <a:endParaRPr b="1" sz="2200">
              <a:solidFill>
                <a:srgbClr val="FFFFFF"/>
              </a:solidFill>
            </a:endParaRPr>
          </a:p>
        </p:txBody>
      </p:sp>
      <p:sp>
        <p:nvSpPr>
          <p:cNvPr id="131" name="Google Shape;131;p14"/>
          <p:cNvSpPr/>
          <p:nvPr/>
        </p:nvSpPr>
        <p:spPr>
          <a:xfrm>
            <a:off x="685800" y="1345244"/>
            <a:ext cx="416700" cy="427800"/>
          </a:xfrm>
          <a:prstGeom prst="ellipse">
            <a:avLst/>
          </a:prstGeom>
          <a:solidFill>
            <a:srgbClr val="94BF6E"/>
          </a:solidFill>
          <a:ln cap="flat" cmpd="sng" w="9525">
            <a:solidFill>
              <a:srgbClr val="94BF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2" name="Google Shape;132;p14"/>
          <p:cNvSpPr txBox="1"/>
          <p:nvPr>
            <p:ph idx="4294967295" type="body"/>
          </p:nvPr>
        </p:nvSpPr>
        <p:spPr>
          <a:xfrm>
            <a:off x="758841" y="1214690"/>
            <a:ext cx="270600" cy="658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400">
                <a:solidFill>
                  <a:srgbClr val="FFFFFF"/>
                </a:solidFill>
              </a:rPr>
              <a:t>1</a:t>
            </a:r>
            <a:endParaRPr b="1" sz="2400">
              <a:solidFill>
                <a:srgbClr val="FFFFFF"/>
              </a:solidFill>
            </a:endParaRPr>
          </a:p>
        </p:txBody>
      </p:sp>
      <p:sp>
        <p:nvSpPr>
          <p:cNvPr id="133" name="Google Shape;133;p14"/>
          <p:cNvSpPr/>
          <p:nvPr/>
        </p:nvSpPr>
        <p:spPr>
          <a:xfrm>
            <a:off x="685800" y="1919144"/>
            <a:ext cx="416700" cy="427800"/>
          </a:xfrm>
          <a:prstGeom prst="ellipse">
            <a:avLst/>
          </a:prstGeom>
          <a:solidFill>
            <a:srgbClr val="94BF6E"/>
          </a:solidFill>
          <a:ln cap="flat" cmpd="sng" w="9525">
            <a:solidFill>
              <a:srgbClr val="94BF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4" name="Google Shape;134;p14"/>
          <p:cNvSpPr/>
          <p:nvPr/>
        </p:nvSpPr>
        <p:spPr>
          <a:xfrm>
            <a:off x="685800" y="2450594"/>
            <a:ext cx="416700" cy="427800"/>
          </a:xfrm>
          <a:prstGeom prst="ellipse">
            <a:avLst/>
          </a:prstGeom>
          <a:solidFill>
            <a:srgbClr val="94BF6E"/>
          </a:solidFill>
          <a:ln cap="flat" cmpd="sng" w="9525">
            <a:solidFill>
              <a:srgbClr val="94BF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5" name="Google Shape;135;p14"/>
          <p:cNvSpPr/>
          <p:nvPr/>
        </p:nvSpPr>
        <p:spPr>
          <a:xfrm>
            <a:off x="685800" y="2964769"/>
            <a:ext cx="416700" cy="427800"/>
          </a:xfrm>
          <a:prstGeom prst="ellipse">
            <a:avLst/>
          </a:prstGeom>
          <a:solidFill>
            <a:srgbClr val="94BF6E"/>
          </a:solidFill>
          <a:ln cap="flat" cmpd="sng" w="9525">
            <a:solidFill>
              <a:srgbClr val="94BF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6" name="Google Shape;136;p14"/>
          <p:cNvSpPr/>
          <p:nvPr/>
        </p:nvSpPr>
        <p:spPr>
          <a:xfrm>
            <a:off x="673450" y="3478944"/>
            <a:ext cx="416700" cy="427800"/>
          </a:xfrm>
          <a:prstGeom prst="ellipse">
            <a:avLst/>
          </a:prstGeom>
          <a:solidFill>
            <a:srgbClr val="94BF6E"/>
          </a:solidFill>
          <a:ln cap="flat" cmpd="sng" w="9525">
            <a:solidFill>
              <a:srgbClr val="94BF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37" name="Google Shape;137;p14"/>
          <p:cNvSpPr txBox="1"/>
          <p:nvPr>
            <p:ph idx="4294967295" type="body"/>
          </p:nvPr>
        </p:nvSpPr>
        <p:spPr>
          <a:xfrm>
            <a:off x="722250" y="1782500"/>
            <a:ext cx="343800" cy="658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400">
                <a:solidFill>
                  <a:srgbClr val="FFFFFF"/>
                </a:solidFill>
              </a:rPr>
              <a:t>2</a:t>
            </a:r>
            <a:endParaRPr b="1" sz="2400">
              <a:solidFill>
                <a:srgbClr val="FFFFFF"/>
              </a:solidFill>
            </a:endParaRPr>
          </a:p>
        </p:txBody>
      </p:sp>
      <p:sp>
        <p:nvSpPr>
          <p:cNvPr id="138" name="Google Shape;138;p14"/>
          <p:cNvSpPr txBox="1"/>
          <p:nvPr>
            <p:ph idx="4294967295" type="body"/>
          </p:nvPr>
        </p:nvSpPr>
        <p:spPr>
          <a:xfrm>
            <a:off x="722250" y="2306025"/>
            <a:ext cx="343800" cy="658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400">
                <a:solidFill>
                  <a:srgbClr val="FFFFFF"/>
                </a:solidFill>
              </a:rPr>
              <a:t>3</a:t>
            </a:r>
            <a:endParaRPr b="1" sz="2400">
              <a:solidFill>
                <a:srgbClr val="FFFFFF"/>
              </a:solidFill>
            </a:endParaRPr>
          </a:p>
        </p:txBody>
      </p:sp>
      <p:sp>
        <p:nvSpPr>
          <p:cNvPr id="139" name="Google Shape;139;p14"/>
          <p:cNvSpPr txBox="1"/>
          <p:nvPr>
            <p:ph idx="4294967295" type="body"/>
          </p:nvPr>
        </p:nvSpPr>
        <p:spPr>
          <a:xfrm>
            <a:off x="709900" y="2828725"/>
            <a:ext cx="343800" cy="658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400">
                <a:solidFill>
                  <a:srgbClr val="FFFFFF"/>
                </a:solidFill>
              </a:rPr>
              <a:t>4</a:t>
            </a:r>
            <a:endParaRPr b="1" sz="2400">
              <a:solidFill>
                <a:srgbClr val="FFFFFF"/>
              </a:solidFill>
            </a:endParaRPr>
          </a:p>
        </p:txBody>
      </p:sp>
      <p:sp>
        <p:nvSpPr>
          <p:cNvPr id="140" name="Google Shape;140;p14"/>
          <p:cNvSpPr txBox="1"/>
          <p:nvPr>
            <p:ph idx="4294967295" type="body"/>
          </p:nvPr>
        </p:nvSpPr>
        <p:spPr>
          <a:xfrm>
            <a:off x="709900" y="3363450"/>
            <a:ext cx="343800" cy="658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400">
                <a:solidFill>
                  <a:srgbClr val="FFFFFF"/>
                </a:solidFill>
              </a:rPr>
              <a:t>5</a:t>
            </a:r>
            <a:endParaRPr b="1" sz="2400">
              <a:solidFill>
                <a:srgbClr val="FFFFFF"/>
              </a:solidFill>
            </a:endParaRPr>
          </a:p>
        </p:txBody>
      </p:sp>
      <p:sp>
        <p:nvSpPr>
          <p:cNvPr id="141" name="Google Shape;141;p14"/>
          <p:cNvSpPr txBox="1"/>
          <p:nvPr/>
        </p:nvSpPr>
        <p:spPr>
          <a:xfrm>
            <a:off x="7746850" y="4743200"/>
            <a:ext cx="12102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Shameemah</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2"/>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JMeter Elements</a:t>
            </a:r>
            <a:endParaRPr/>
          </a:p>
        </p:txBody>
      </p:sp>
      <p:sp>
        <p:nvSpPr>
          <p:cNvPr id="367" name="Google Shape;367;p32"/>
          <p:cNvSpPr txBox="1"/>
          <p:nvPr>
            <p:ph idx="1" type="body"/>
          </p:nvPr>
        </p:nvSpPr>
        <p:spPr>
          <a:xfrm>
            <a:off x="1146025" y="1771650"/>
            <a:ext cx="2409900" cy="1305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a:t>Thread Group</a:t>
            </a:r>
            <a:endParaRPr b="1"/>
          </a:p>
          <a:p>
            <a:pPr indent="0" lvl="0" marL="0" rtl="0" algn="l">
              <a:lnSpc>
                <a:spcPct val="115000"/>
              </a:lnSpc>
              <a:spcBef>
                <a:spcPts val="0"/>
              </a:spcBef>
              <a:spcAft>
                <a:spcPts val="0"/>
              </a:spcAft>
              <a:buClr>
                <a:schemeClr val="dk1"/>
              </a:buClr>
              <a:buSzPts val="1100"/>
              <a:buFont typeface="Arial"/>
              <a:buNone/>
            </a:pPr>
            <a:r>
              <a:rPr lang="en" sz="1200"/>
              <a:t>Thread Groups is a collection of Threads and each thread represents one user using the application under test.</a:t>
            </a:r>
            <a:endParaRPr sz="1200"/>
          </a:p>
        </p:txBody>
      </p:sp>
      <p:sp>
        <p:nvSpPr>
          <p:cNvPr id="368" name="Google Shape;368;p32"/>
          <p:cNvSpPr txBox="1"/>
          <p:nvPr>
            <p:ph idx="2" type="body"/>
          </p:nvPr>
        </p:nvSpPr>
        <p:spPr>
          <a:xfrm>
            <a:off x="3679388" y="1771650"/>
            <a:ext cx="24099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Samplers</a:t>
            </a:r>
            <a:endParaRPr b="1"/>
          </a:p>
          <a:p>
            <a:pPr indent="0" lvl="0" marL="0" rtl="0" algn="l">
              <a:spcBef>
                <a:spcPts val="600"/>
              </a:spcBef>
              <a:spcAft>
                <a:spcPts val="0"/>
              </a:spcAft>
              <a:buNone/>
            </a:pPr>
            <a:r>
              <a:rPr lang="en" sz="1200"/>
              <a:t>Samplers determine the type of request a thread group can make. Eg. HTTP, FTP, JDB, etc.</a:t>
            </a:r>
            <a:endParaRPr sz="1200"/>
          </a:p>
        </p:txBody>
      </p:sp>
      <p:sp>
        <p:nvSpPr>
          <p:cNvPr id="369" name="Google Shape;369;p32"/>
          <p:cNvSpPr txBox="1"/>
          <p:nvPr>
            <p:ph idx="3" type="body"/>
          </p:nvPr>
        </p:nvSpPr>
        <p:spPr>
          <a:xfrm>
            <a:off x="6212750" y="1771650"/>
            <a:ext cx="2409900" cy="130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Listeners</a:t>
            </a:r>
            <a:endParaRPr b="1"/>
          </a:p>
          <a:p>
            <a:pPr indent="0" lvl="0" marL="0" rtl="0" algn="l">
              <a:spcBef>
                <a:spcPts val="600"/>
              </a:spcBef>
              <a:spcAft>
                <a:spcPts val="0"/>
              </a:spcAft>
              <a:buNone/>
            </a:pPr>
            <a:r>
              <a:rPr lang="en" sz="1200"/>
              <a:t>Listeners show the results of the test execution. This can be in different formats like graphs, tables or log files.</a:t>
            </a:r>
            <a:r>
              <a:rPr lang="en" sz="1200"/>
              <a:t> </a:t>
            </a:r>
            <a:endParaRPr sz="1200"/>
          </a:p>
          <a:p>
            <a:pPr indent="0" lvl="0" marL="0" rtl="0" algn="l">
              <a:spcBef>
                <a:spcPts val="600"/>
              </a:spcBef>
              <a:spcAft>
                <a:spcPts val="0"/>
              </a:spcAft>
              <a:buNone/>
            </a:pPr>
            <a:r>
              <a:t/>
            </a:r>
            <a:endParaRPr sz="1200"/>
          </a:p>
        </p:txBody>
      </p:sp>
      <p:grpSp>
        <p:nvGrpSpPr>
          <p:cNvPr id="370" name="Google Shape;370;p32"/>
          <p:cNvGrpSpPr/>
          <p:nvPr/>
        </p:nvGrpSpPr>
        <p:grpSpPr>
          <a:xfrm>
            <a:off x="333623" y="861852"/>
            <a:ext cx="366458" cy="366437"/>
            <a:chOff x="1923675" y="1633650"/>
            <a:chExt cx="436000" cy="435975"/>
          </a:xfrm>
        </p:grpSpPr>
        <p:sp>
          <p:nvSpPr>
            <p:cNvPr id="371" name="Google Shape;371;p3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3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78" name="Google Shape;378;p32"/>
          <p:cNvPicPr preferRelativeResize="0"/>
          <p:nvPr/>
        </p:nvPicPr>
        <p:blipFill>
          <a:blip r:embed="rId3">
            <a:alphaModFix/>
          </a:blip>
          <a:stretch>
            <a:fillRect/>
          </a:stretch>
        </p:blipFill>
        <p:spPr>
          <a:xfrm>
            <a:off x="1246063" y="3182575"/>
            <a:ext cx="2209825" cy="1226575"/>
          </a:xfrm>
          <a:prstGeom prst="rect">
            <a:avLst/>
          </a:prstGeom>
          <a:noFill/>
          <a:ln cap="flat" cmpd="sng" w="9525">
            <a:solidFill>
              <a:srgbClr val="D9D9D9"/>
            </a:solidFill>
            <a:prstDash val="solid"/>
            <a:round/>
            <a:headEnd len="sm" w="sm" type="none"/>
            <a:tailEnd len="sm" w="sm" type="none"/>
          </a:ln>
        </p:spPr>
      </p:pic>
      <p:pic>
        <p:nvPicPr>
          <p:cNvPr id="379" name="Google Shape;379;p32"/>
          <p:cNvPicPr preferRelativeResize="0"/>
          <p:nvPr/>
        </p:nvPicPr>
        <p:blipFill>
          <a:blip r:embed="rId4">
            <a:alphaModFix/>
          </a:blip>
          <a:stretch>
            <a:fillRect/>
          </a:stretch>
        </p:blipFill>
        <p:spPr>
          <a:xfrm>
            <a:off x="3779451" y="3188931"/>
            <a:ext cx="2209800" cy="1213844"/>
          </a:xfrm>
          <a:prstGeom prst="rect">
            <a:avLst/>
          </a:prstGeom>
          <a:noFill/>
          <a:ln cap="flat" cmpd="sng" w="9525">
            <a:solidFill>
              <a:srgbClr val="D9D9D9"/>
            </a:solidFill>
            <a:prstDash val="solid"/>
            <a:round/>
            <a:headEnd len="sm" w="sm" type="none"/>
            <a:tailEnd len="sm" w="sm" type="none"/>
          </a:ln>
        </p:spPr>
      </p:pic>
      <p:pic>
        <p:nvPicPr>
          <p:cNvPr id="380" name="Google Shape;380;p32"/>
          <p:cNvPicPr preferRelativeResize="0"/>
          <p:nvPr/>
        </p:nvPicPr>
        <p:blipFill>
          <a:blip r:embed="rId5">
            <a:alphaModFix/>
          </a:blip>
          <a:stretch>
            <a:fillRect/>
          </a:stretch>
        </p:blipFill>
        <p:spPr>
          <a:xfrm>
            <a:off x="6312825" y="3182575"/>
            <a:ext cx="2309825" cy="1226575"/>
          </a:xfrm>
          <a:prstGeom prst="rect">
            <a:avLst/>
          </a:prstGeom>
          <a:noFill/>
          <a:ln cap="flat" cmpd="sng" w="9525">
            <a:solidFill>
              <a:srgbClr val="D9D9D9"/>
            </a:solidFill>
            <a:prstDash val="solid"/>
            <a:round/>
            <a:headEnd len="sm" w="sm" type="none"/>
            <a:tailEnd len="sm" w="sm" type="none"/>
          </a:ln>
        </p:spPr>
      </p:pic>
      <p:sp>
        <p:nvSpPr>
          <p:cNvPr id="381" name="Google Shape;381;p32"/>
          <p:cNvSpPr txBox="1"/>
          <p:nvPr/>
        </p:nvSpPr>
        <p:spPr>
          <a:xfrm>
            <a:off x="8112450" y="4730600"/>
            <a:ext cx="8763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Deborah</a:t>
            </a:r>
            <a:endParaRPr>
              <a:solidFill>
                <a:srgbClr val="18637B"/>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33"/>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JMeter Elements Contd...</a:t>
            </a:r>
            <a:endParaRPr/>
          </a:p>
        </p:txBody>
      </p:sp>
      <p:sp>
        <p:nvSpPr>
          <p:cNvPr id="387" name="Google Shape;387;p33"/>
          <p:cNvSpPr txBox="1"/>
          <p:nvPr>
            <p:ph idx="1" type="body"/>
          </p:nvPr>
        </p:nvSpPr>
        <p:spPr>
          <a:xfrm>
            <a:off x="1178750" y="1665538"/>
            <a:ext cx="6115500" cy="1305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sz="2400"/>
              <a:t>Config Elements</a:t>
            </a:r>
            <a:endParaRPr b="1" sz="2400"/>
          </a:p>
          <a:p>
            <a:pPr indent="0" lvl="0" marL="0" rtl="0" algn="l">
              <a:lnSpc>
                <a:spcPct val="115000"/>
              </a:lnSpc>
              <a:spcBef>
                <a:spcPts val="0"/>
              </a:spcBef>
              <a:spcAft>
                <a:spcPts val="0"/>
              </a:spcAft>
              <a:buNone/>
            </a:pPr>
            <a:r>
              <a:rPr lang="en"/>
              <a:t>These are used to set up defaults and variables for later use by samplers.</a:t>
            </a:r>
            <a:endParaRPr/>
          </a:p>
        </p:txBody>
      </p:sp>
      <p:grpSp>
        <p:nvGrpSpPr>
          <p:cNvPr id="388" name="Google Shape;388;p33"/>
          <p:cNvGrpSpPr/>
          <p:nvPr/>
        </p:nvGrpSpPr>
        <p:grpSpPr>
          <a:xfrm>
            <a:off x="333623" y="861852"/>
            <a:ext cx="366458" cy="366437"/>
            <a:chOff x="1923675" y="1633650"/>
            <a:chExt cx="436000" cy="435975"/>
          </a:xfrm>
        </p:grpSpPr>
        <p:sp>
          <p:nvSpPr>
            <p:cNvPr id="389" name="Google Shape;389;p33"/>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3"/>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3"/>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3"/>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3"/>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3"/>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3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descr="Complete Element reference for Jmeter" id="396" name="Google Shape;396;p33" title="Complete Element reference for Jmeter"/>
          <p:cNvPicPr preferRelativeResize="0"/>
          <p:nvPr/>
        </p:nvPicPr>
        <p:blipFill rotWithShape="1">
          <a:blip r:embed="rId3">
            <a:alphaModFix/>
          </a:blip>
          <a:srcRect b="0" l="0" r="46598" t="0"/>
          <a:stretch/>
        </p:blipFill>
        <p:spPr>
          <a:xfrm>
            <a:off x="1211775" y="3076650"/>
            <a:ext cx="2304450" cy="1638300"/>
          </a:xfrm>
          <a:prstGeom prst="rect">
            <a:avLst/>
          </a:prstGeom>
          <a:noFill/>
          <a:ln cap="flat" cmpd="sng" w="9525">
            <a:solidFill>
              <a:srgbClr val="D9D9D9"/>
            </a:solidFill>
            <a:prstDash val="solid"/>
            <a:round/>
            <a:headEnd len="sm" w="sm" type="none"/>
            <a:tailEnd len="sm" w="sm" type="none"/>
          </a:ln>
        </p:spPr>
      </p:pic>
      <p:pic>
        <p:nvPicPr>
          <p:cNvPr descr="Complete Element reference for Jmeter" id="397" name="Google Shape;397;p33" title="Complete Element reference for Jmeter"/>
          <p:cNvPicPr preferRelativeResize="0"/>
          <p:nvPr/>
        </p:nvPicPr>
        <p:blipFill>
          <a:blip r:embed="rId4">
            <a:alphaModFix/>
          </a:blip>
          <a:stretch>
            <a:fillRect/>
          </a:stretch>
        </p:blipFill>
        <p:spPr>
          <a:xfrm>
            <a:off x="3702525" y="3076650"/>
            <a:ext cx="3371925" cy="1638300"/>
          </a:xfrm>
          <a:prstGeom prst="rect">
            <a:avLst/>
          </a:prstGeom>
          <a:noFill/>
          <a:ln cap="flat" cmpd="sng" w="9525">
            <a:solidFill>
              <a:srgbClr val="D9D9D9"/>
            </a:solidFill>
            <a:prstDash val="solid"/>
            <a:round/>
            <a:headEnd len="sm" w="sm" type="none"/>
            <a:tailEnd len="sm" w="sm" type="none"/>
          </a:ln>
        </p:spPr>
      </p:pic>
      <p:sp>
        <p:nvSpPr>
          <p:cNvPr id="398" name="Google Shape;398;p33"/>
          <p:cNvSpPr txBox="1"/>
          <p:nvPr/>
        </p:nvSpPr>
        <p:spPr>
          <a:xfrm>
            <a:off x="8112450" y="4730600"/>
            <a:ext cx="8763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Deborah</a:t>
            </a:r>
            <a:endParaRPr>
              <a:solidFill>
                <a:srgbClr val="18637B"/>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34"/>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Performance Testing Roadmap with JMeter</a:t>
            </a:r>
            <a:endParaRPr/>
          </a:p>
        </p:txBody>
      </p:sp>
      <p:sp>
        <p:nvSpPr>
          <p:cNvPr id="404" name="Google Shape;404;p34"/>
          <p:cNvSpPr/>
          <p:nvPr/>
        </p:nvSpPr>
        <p:spPr>
          <a:xfrm>
            <a:off x="435850" y="2183975"/>
            <a:ext cx="2307300" cy="2010900"/>
          </a:xfrm>
          <a:prstGeom prst="homePlate">
            <a:avLst>
              <a:gd fmla="val 30129" name="adj"/>
            </a:avLst>
          </a:prstGeom>
          <a:solidFill>
            <a:srgbClr val="94BF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ixie One"/>
                <a:ea typeface="Nixie One"/>
                <a:cs typeface="Nixie One"/>
                <a:sym typeface="Nixie One"/>
              </a:rPr>
              <a:t>Add Thread Group</a:t>
            </a:r>
            <a:endParaRPr b="1">
              <a:solidFill>
                <a:srgbClr val="FFFFFF"/>
              </a:solidFill>
              <a:latin typeface="Nixie One"/>
              <a:ea typeface="Nixie One"/>
              <a:cs typeface="Nixie One"/>
              <a:sym typeface="Nixie One"/>
            </a:endParaRPr>
          </a:p>
        </p:txBody>
      </p:sp>
      <p:sp>
        <p:nvSpPr>
          <p:cNvPr id="405" name="Google Shape;405;p34"/>
          <p:cNvSpPr/>
          <p:nvPr/>
        </p:nvSpPr>
        <p:spPr>
          <a:xfrm>
            <a:off x="2231364" y="2183975"/>
            <a:ext cx="2520900" cy="2010900"/>
          </a:xfrm>
          <a:prstGeom prst="chevron">
            <a:avLst>
              <a:gd fmla="val 29853" name="adj"/>
            </a:avLst>
          </a:prstGeom>
          <a:solidFill>
            <a:srgbClr val="3B8D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ixie One"/>
                <a:ea typeface="Nixie One"/>
                <a:cs typeface="Nixie One"/>
                <a:sym typeface="Nixie One"/>
              </a:rPr>
              <a:t>Add JMeter Elements</a:t>
            </a:r>
            <a:endParaRPr b="1">
              <a:solidFill>
                <a:srgbClr val="FFFFFF"/>
              </a:solidFill>
              <a:latin typeface="Nixie One"/>
              <a:ea typeface="Nixie One"/>
              <a:cs typeface="Nixie One"/>
              <a:sym typeface="Nixie One"/>
            </a:endParaRPr>
          </a:p>
        </p:txBody>
      </p:sp>
      <p:sp>
        <p:nvSpPr>
          <p:cNvPr id="406" name="Google Shape;406;p34"/>
          <p:cNvSpPr/>
          <p:nvPr/>
        </p:nvSpPr>
        <p:spPr>
          <a:xfrm>
            <a:off x="4222485" y="2183975"/>
            <a:ext cx="2660400" cy="2010900"/>
          </a:xfrm>
          <a:prstGeom prst="chevron">
            <a:avLst>
              <a:gd fmla="val 29853" name="adj"/>
            </a:avLst>
          </a:prstGeom>
          <a:solidFill>
            <a:srgbClr val="16575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ixie One"/>
                <a:ea typeface="Nixie One"/>
                <a:cs typeface="Nixie One"/>
                <a:sym typeface="Nixie One"/>
              </a:rPr>
              <a:t>Add Graph Result</a:t>
            </a:r>
            <a:endParaRPr b="1">
              <a:solidFill>
                <a:srgbClr val="FFFFFF"/>
              </a:solidFill>
              <a:latin typeface="Nixie One"/>
              <a:ea typeface="Nixie One"/>
              <a:cs typeface="Nixie One"/>
              <a:sym typeface="Nixie One"/>
            </a:endParaRPr>
          </a:p>
        </p:txBody>
      </p:sp>
      <p:grpSp>
        <p:nvGrpSpPr>
          <p:cNvPr id="407" name="Google Shape;407;p34"/>
          <p:cNvGrpSpPr/>
          <p:nvPr/>
        </p:nvGrpSpPr>
        <p:grpSpPr>
          <a:xfrm>
            <a:off x="348269" y="907692"/>
            <a:ext cx="369549" cy="274765"/>
            <a:chOff x="5247525" y="3007275"/>
            <a:chExt cx="517575" cy="384825"/>
          </a:xfrm>
        </p:grpSpPr>
        <p:sp>
          <p:nvSpPr>
            <p:cNvPr id="408" name="Google Shape;408;p34"/>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4"/>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 name="Google Shape;410;p3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11" name="Google Shape;411;p34"/>
          <p:cNvSpPr/>
          <p:nvPr/>
        </p:nvSpPr>
        <p:spPr>
          <a:xfrm>
            <a:off x="6354453" y="2183975"/>
            <a:ext cx="2583300" cy="2010900"/>
          </a:xfrm>
          <a:prstGeom prst="chevron">
            <a:avLst>
              <a:gd fmla="val 29853" name="adj"/>
            </a:avLst>
          </a:prstGeom>
          <a:solidFill>
            <a:srgbClr val="0F3D3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Nixie One"/>
                <a:ea typeface="Nixie One"/>
                <a:cs typeface="Nixie One"/>
                <a:sym typeface="Nixie One"/>
              </a:rPr>
              <a:t>Run Test and Get Result</a:t>
            </a:r>
            <a:endParaRPr b="1" sz="1300">
              <a:solidFill>
                <a:srgbClr val="FFFFFF"/>
              </a:solidFill>
              <a:latin typeface="Nixie One"/>
              <a:ea typeface="Nixie One"/>
              <a:cs typeface="Nixie One"/>
              <a:sym typeface="Nixie One"/>
            </a:endParaRPr>
          </a:p>
        </p:txBody>
      </p:sp>
      <p:sp>
        <p:nvSpPr>
          <p:cNvPr id="412" name="Google Shape;412;p34"/>
          <p:cNvSpPr txBox="1"/>
          <p:nvPr/>
        </p:nvSpPr>
        <p:spPr>
          <a:xfrm>
            <a:off x="8112450" y="4730600"/>
            <a:ext cx="8763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Deborah</a:t>
            </a:r>
            <a:endParaRPr>
              <a:solidFill>
                <a:srgbClr val="18637B"/>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35"/>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Comparing The Two</a:t>
            </a:r>
            <a:endParaRPr/>
          </a:p>
        </p:txBody>
      </p:sp>
      <p:sp>
        <p:nvSpPr>
          <p:cNvPr id="418" name="Google Shape;418;p35"/>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LoadRunner vs JMeter</a:t>
            </a:r>
            <a:endParaRPr/>
          </a:p>
        </p:txBody>
      </p:sp>
      <p:sp>
        <p:nvSpPr>
          <p:cNvPr id="419" name="Google Shape;419;p35"/>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4</a:t>
            </a:r>
            <a:endParaRPr sz="20000">
              <a:solidFill>
                <a:srgbClr val="18637B"/>
              </a:solidFill>
              <a:latin typeface="Roboto Slab"/>
              <a:ea typeface="Roboto Slab"/>
              <a:cs typeface="Roboto Slab"/>
              <a:sym typeface="Roboto Slab"/>
            </a:endParaRPr>
          </a:p>
        </p:txBody>
      </p:sp>
      <p:sp>
        <p:nvSpPr>
          <p:cNvPr id="420" name="Google Shape;420;p3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21" name="Google Shape;421;p35"/>
          <p:cNvSpPr txBox="1"/>
          <p:nvPr/>
        </p:nvSpPr>
        <p:spPr>
          <a:xfrm>
            <a:off x="8112450" y="4730600"/>
            <a:ext cx="8763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Deborah</a:t>
            </a:r>
            <a:endParaRPr>
              <a:solidFill>
                <a:srgbClr val="18637B"/>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3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n">
                <a:solidFill>
                  <a:schemeClr val="lt1"/>
                </a:solidFill>
              </a:rPr>
              <a:t>Load Generating Capacity</a:t>
            </a:r>
            <a:endParaRPr>
              <a:solidFill>
                <a:schemeClr val="lt1"/>
              </a:solidFill>
            </a:endParaRPr>
          </a:p>
          <a:p>
            <a:pPr indent="0" lvl="0" marL="0" rtl="0" algn="l">
              <a:spcBef>
                <a:spcPts val="0"/>
              </a:spcBef>
              <a:spcAft>
                <a:spcPts val="0"/>
              </a:spcAft>
              <a:buNone/>
            </a:pPr>
            <a:r>
              <a:t/>
            </a:r>
            <a:endParaRPr/>
          </a:p>
        </p:txBody>
      </p:sp>
      <p:sp>
        <p:nvSpPr>
          <p:cNvPr id="427" name="Google Shape;427;p36"/>
          <p:cNvSpPr txBox="1"/>
          <p:nvPr>
            <p:ph idx="1" type="body"/>
          </p:nvPr>
        </p:nvSpPr>
        <p:spPr>
          <a:xfrm>
            <a:off x="920275" y="1767275"/>
            <a:ext cx="3660300" cy="315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JMeter</a:t>
            </a:r>
            <a:endParaRPr b="1" sz="2400"/>
          </a:p>
          <a:p>
            <a:pPr indent="0" lvl="0" marL="457200" rtl="0" algn="l">
              <a:spcBef>
                <a:spcPts val="600"/>
              </a:spcBef>
              <a:spcAft>
                <a:spcPts val="0"/>
              </a:spcAft>
              <a:buNone/>
            </a:pPr>
            <a:r>
              <a:rPr lang="en"/>
              <a:t>Can run as many number of agents as the hardware allows</a:t>
            </a:r>
            <a:endParaRPr/>
          </a:p>
          <a:p>
            <a:pPr indent="0" lvl="0" marL="0" rtl="0" algn="l">
              <a:spcBef>
                <a:spcPts val="600"/>
              </a:spcBef>
              <a:spcAft>
                <a:spcPts val="0"/>
              </a:spcAft>
              <a:buNone/>
            </a:pPr>
            <a:r>
              <a:t/>
            </a:r>
            <a:endParaRPr/>
          </a:p>
          <a:p>
            <a:pPr indent="-355600" lvl="0" marL="457200" rtl="0" algn="l">
              <a:spcBef>
                <a:spcPts val="600"/>
              </a:spcBef>
              <a:spcAft>
                <a:spcPts val="0"/>
              </a:spcAft>
              <a:buSzPts val="2000"/>
              <a:buChar char="▪"/>
            </a:pPr>
            <a:r>
              <a:rPr lang="en"/>
              <a:t>Repeatedly computing large files can cause load to fall off quickly</a:t>
            </a:r>
            <a:endParaRPr/>
          </a:p>
          <a:p>
            <a:pPr indent="0" lvl="0" marL="0" rtl="0" algn="l">
              <a:spcBef>
                <a:spcPts val="600"/>
              </a:spcBef>
              <a:spcAft>
                <a:spcPts val="0"/>
              </a:spcAft>
              <a:buNone/>
            </a:pPr>
            <a:r>
              <a:t/>
            </a:r>
            <a:endParaRPr b="1"/>
          </a:p>
        </p:txBody>
      </p:sp>
      <p:sp>
        <p:nvSpPr>
          <p:cNvPr id="428" name="Google Shape;428;p36"/>
          <p:cNvSpPr txBox="1"/>
          <p:nvPr>
            <p:ph idx="2" type="body"/>
          </p:nvPr>
        </p:nvSpPr>
        <p:spPr>
          <a:xfrm>
            <a:off x="5026623" y="1767275"/>
            <a:ext cx="3660300" cy="315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LoadRunner</a:t>
            </a:r>
            <a:endParaRPr b="1" sz="2400"/>
          </a:p>
          <a:p>
            <a:pPr indent="-355600" lvl="0" marL="457200" rtl="0" algn="l">
              <a:spcBef>
                <a:spcPts val="600"/>
              </a:spcBef>
              <a:spcAft>
                <a:spcPts val="0"/>
              </a:spcAft>
              <a:buSzPts val="2000"/>
              <a:buChar char="▪"/>
            </a:pPr>
            <a:r>
              <a:rPr lang="en"/>
              <a:t>Limits the number of users</a:t>
            </a:r>
            <a:endParaRPr/>
          </a:p>
          <a:p>
            <a:pPr indent="0" lvl="0" marL="0" rtl="0" algn="l">
              <a:spcBef>
                <a:spcPts val="600"/>
              </a:spcBef>
              <a:spcAft>
                <a:spcPts val="0"/>
              </a:spcAft>
              <a:buNone/>
            </a:pPr>
            <a:r>
              <a:t/>
            </a:r>
            <a:endParaRPr/>
          </a:p>
          <a:p>
            <a:pPr indent="0" lvl="0" marL="457200" rtl="0" algn="l">
              <a:spcBef>
                <a:spcPts val="600"/>
              </a:spcBef>
              <a:spcAft>
                <a:spcPts val="0"/>
              </a:spcAft>
              <a:buNone/>
            </a:pPr>
            <a:r>
              <a:rPr lang="en"/>
              <a:t>Aggregate of load generated is very </a:t>
            </a:r>
            <a:r>
              <a:rPr lang="en"/>
              <a:t>efficient</a:t>
            </a:r>
            <a:r>
              <a:rPr lang="en"/>
              <a:t> as it utilizes less hardware</a:t>
            </a:r>
            <a:endParaRPr/>
          </a:p>
        </p:txBody>
      </p:sp>
      <p:sp>
        <p:nvSpPr>
          <p:cNvPr id="429" name="Google Shape;429;p3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grpSp>
        <p:nvGrpSpPr>
          <p:cNvPr id="430" name="Google Shape;430;p36"/>
          <p:cNvGrpSpPr/>
          <p:nvPr/>
        </p:nvGrpSpPr>
        <p:grpSpPr>
          <a:xfrm>
            <a:off x="377059" y="931160"/>
            <a:ext cx="313910" cy="227820"/>
            <a:chOff x="3932350" y="3714775"/>
            <a:chExt cx="439650" cy="319075"/>
          </a:xfrm>
        </p:grpSpPr>
        <p:sp>
          <p:nvSpPr>
            <p:cNvPr id="431" name="Google Shape;431;p36"/>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6"/>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6"/>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6"/>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6"/>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36"/>
          <p:cNvGrpSpPr/>
          <p:nvPr/>
        </p:nvGrpSpPr>
        <p:grpSpPr>
          <a:xfrm>
            <a:off x="5165861" y="3516086"/>
            <a:ext cx="324690" cy="285034"/>
            <a:chOff x="5972700" y="2330200"/>
            <a:chExt cx="411625" cy="387275"/>
          </a:xfrm>
        </p:grpSpPr>
        <p:sp>
          <p:nvSpPr>
            <p:cNvPr id="437" name="Google Shape;437;p36"/>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28575">
              <a:solidFill>
                <a:srgbClr val="90C2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6"/>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28575">
              <a:solidFill>
                <a:srgbClr val="90C2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36"/>
          <p:cNvGrpSpPr/>
          <p:nvPr/>
        </p:nvGrpSpPr>
        <p:grpSpPr>
          <a:xfrm>
            <a:off x="1015162" y="2421908"/>
            <a:ext cx="324690" cy="299673"/>
            <a:chOff x="5972700" y="2330200"/>
            <a:chExt cx="411625" cy="387275"/>
          </a:xfrm>
        </p:grpSpPr>
        <p:sp>
          <p:nvSpPr>
            <p:cNvPr id="440" name="Google Shape;440;p36"/>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28575">
              <a:solidFill>
                <a:srgbClr val="90C2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6"/>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28575">
              <a:solidFill>
                <a:srgbClr val="90C2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36"/>
          <p:cNvSpPr txBox="1"/>
          <p:nvPr/>
        </p:nvSpPr>
        <p:spPr>
          <a:xfrm>
            <a:off x="8112450" y="4730600"/>
            <a:ext cx="8763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Deborah</a:t>
            </a:r>
            <a:endParaRPr>
              <a:solidFill>
                <a:srgbClr val="18637B"/>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37"/>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GUI</a:t>
            </a:r>
            <a:endParaRPr/>
          </a:p>
        </p:txBody>
      </p:sp>
      <p:grpSp>
        <p:nvGrpSpPr>
          <p:cNvPr id="448" name="Google Shape;448;p37"/>
          <p:cNvGrpSpPr/>
          <p:nvPr/>
        </p:nvGrpSpPr>
        <p:grpSpPr>
          <a:xfrm>
            <a:off x="377059" y="931160"/>
            <a:ext cx="313910" cy="227820"/>
            <a:chOff x="3932350" y="3714775"/>
            <a:chExt cx="439650" cy="319075"/>
          </a:xfrm>
        </p:grpSpPr>
        <p:sp>
          <p:nvSpPr>
            <p:cNvPr id="449" name="Google Shape;449;p37"/>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7"/>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7"/>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7"/>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7"/>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3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descr="JMeter GUI" id="455" name="Google Shape;455;p37"/>
          <p:cNvPicPr preferRelativeResize="0"/>
          <p:nvPr/>
        </p:nvPicPr>
        <p:blipFill>
          <a:blip r:embed="rId3">
            <a:alphaModFix/>
          </a:blip>
          <a:stretch>
            <a:fillRect/>
          </a:stretch>
        </p:blipFill>
        <p:spPr>
          <a:xfrm>
            <a:off x="984500" y="2211450"/>
            <a:ext cx="3531849" cy="2006375"/>
          </a:xfrm>
          <a:prstGeom prst="rect">
            <a:avLst/>
          </a:prstGeom>
          <a:noFill/>
          <a:ln cap="flat" cmpd="sng" w="9525">
            <a:solidFill>
              <a:srgbClr val="114454"/>
            </a:solidFill>
            <a:prstDash val="solid"/>
            <a:round/>
            <a:headEnd len="sm" w="sm" type="none"/>
            <a:tailEnd len="sm" w="sm" type="none"/>
          </a:ln>
        </p:spPr>
      </p:pic>
      <p:pic>
        <p:nvPicPr>
          <p:cNvPr descr="LoadRunner GUI" id="456" name="Google Shape;456;p37"/>
          <p:cNvPicPr preferRelativeResize="0"/>
          <p:nvPr/>
        </p:nvPicPr>
        <p:blipFill>
          <a:blip r:embed="rId4">
            <a:alphaModFix/>
          </a:blip>
          <a:stretch>
            <a:fillRect/>
          </a:stretch>
        </p:blipFill>
        <p:spPr>
          <a:xfrm>
            <a:off x="4988125" y="2237150"/>
            <a:ext cx="3566903" cy="2006375"/>
          </a:xfrm>
          <a:prstGeom prst="rect">
            <a:avLst/>
          </a:prstGeom>
          <a:noFill/>
          <a:ln cap="flat" cmpd="sng" w="9525">
            <a:solidFill>
              <a:srgbClr val="114454"/>
            </a:solidFill>
            <a:prstDash val="solid"/>
            <a:round/>
            <a:headEnd len="sm" w="sm" type="none"/>
            <a:tailEnd len="sm" w="sm" type="none"/>
          </a:ln>
        </p:spPr>
      </p:pic>
      <p:sp>
        <p:nvSpPr>
          <p:cNvPr id="457" name="Google Shape;457;p37"/>
          <p:cNvSpPr txBox="1"/>
          <p:nvPr>
            <p:ph idx="4294967295" type="body"/>
          </p:nvPr>
        </p:nvSpPr>
        <p:spPr>
          <a:xfrm>
            <a:off x="1367700" y="1648988"/>
            <a:ext cx="2165400" cy="57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JMeter GUI</a:t>
            </a:r>
            <a:endParaRPr/>
          </a:p>
        </p:txBody>
      </p:sp>
      <p:sp>
        <p:nvSpPr>
          <p:cNvPr id="458" name="Google Shape;458;p37"/>
          <p:cNvSpPr txBox="1"/>
          <p:nvPr>
            <p:ph idx="4294967295" type="body"/>
          </p:nvPr>
        </p:nvSpPr>
        <p:spPr>
          <a:xfrm>
            <a:off x="4988125" y="1610675"/>
            <a:ext cx="3567000" cy="57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LoadRunner GUI</a:t>
            </a:r>
            <a:endParaRPr/>
          </a:p>
        </p:txBody>
      </p:sp>
      <p:sp>
        <p:nvSpPr>
          <p:cNvPr id="459" name="Google Shape;459;p37"/>
          <p:cNvSpPr txBox="1"/>
          <p:nvPr>
            <p:ph idx="4294967295" type="body"/>
          </p:nvPr>
        </p:nvSpPr>
        <p:spPr>
          <a:xfrm>
            <a:off x="984500" y="4243500"/>
            <a:ext cx="7864200" cy="57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JMeter has a more comprehensive </a:t>
            </a:r>
            <a:r>
              <a:rPr lang="en" sz="1800"/>
              <a:t>and</a:t>
            </a:r>
            <a:r>
              <a:rPr lang="en" sz="1800"/>
              <a:t> user-friendly GUI.</a:t>
            </a:r>
            <a:endParaRPr sz="1800"/>
          </a:p>
        </p:txBody>
      </p:sp>
      <p:grpSp>
        <p:nvGrpSpPr>
          <p:cNvPr id="460" name="Google Shape;460;p37"/>
          <p:cNvGrpSpPr/>
          <p:nvPr/>
        </p:nvGrpSpPr>
        <p:grpSpPr>
          <a:xfrm>
            <a:off x="984493" y="1715090"/>
            <a:ext cx="382729" cy="340686"/>
            <a:chOff x="5972700" y="2330200"/>
            <a:chExt cx="411625" cy="387275"/>
          </a:xfrm>
        </p:grpSpPr>
        <p:sp>
          <p:nvSpPr>
            <p:cNvPr id="461" name="Google Shape;461;p37"/>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28575">
              <a:solidFill>
                <a:srgbClr val="90C2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28575">
              <a:solidFill>
                <a:srgbClr val="90C2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37"/>
          <p:cNvSpPr txBox="1"/>
          <p:nvPr/>
        </p:nvSpPr>
        <p:spPr>
          <a:xfrm>
            <a:off x="8112450" y="4730600"/>
            <a:ext cx="8763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Deborah</a:t>
            </a:r>
            <a:endParaRPr>
              <a:solidFill>
                <a:srgbClr val="18637B"/>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3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Cost</a:t>
            </a:r>
            <a:endParaRPr/>
          </a:p>
        </p:txBody>
      </p:sp>
      <p:grpSp>
        <p:nvGrpSpPr>
          <p:cNvPr id="469" name="Google Shape;469;p38"/>
          <p:cNvGrpSpPr/>
          <p:nvPr/>
        </p:nvGrpSpPr>
        <p:grpSpPr>
          <a:xfrm>
            <a:off x="377059" y="931160"/>
            <a:ext cx="313910" cy="227820"/>
            <a:chOff x="3932350" y="3714775"/>
            <a:chExt cx="439650" cy="319075"/>
          </a:xfrm>
        </p:grpSpPr>
        <p:sp>
          <p:nvSpPr>
            <p:cNvPr id="470" name="Google Shape;470;p38"/>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8"/>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8"/>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3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76" name="Google Shape;476;p38"/>
          <p:cNvSpPr txBox="1"/>
          <p:nvPr>
            <p:ph idx="4294967295" type="body"/>
          </p:nvPr>
        </p:nvSpPr>
        <p:spPr>
          <a:xfrm>
            <a:off x="1933150" y="1649013"/>
            <a:ext cx="2165400" cy="57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JMeter </a:t>
            </a:r>
            <a:endParaRPr/>
          </a:p>
        </p:txBody>
      </p:sp>
      <p:grpSp>
        <p:nvGrpSpPr>
          <p:cNvPr id="477" name="Google Shape;477;p38"/>
          <p:cNvGrpSpPr/>
          <p:nvPr/>
        </p:nvGrpSpPr>
        <p:grpSpPr>
          <a:xfrm>
            <a:off x="1512193" y="1717643"/>
            <a:ext cx="382729" cy="335574"/>
            <a:chOff x="5972700" y="2330200"/>
            <a:chExt cx="411625" cy="387275"/>
          </a:xfrm>
        </p:grpSpPr>
        <p:sp>
          <p:nvSpPr>
            <p:cNvPr id="478" name="Google Shape;478;p38"/>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28575">
              <a:solidFill>
                <a:srgbClr val="90C2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8"/>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28575">
              <a:solidFill>
                <a:srgbClr val="90C2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38"/>
          <p:cNvSpPr txBox="1"/>
          <p:nvPr>
            <p:ph idx="4294967295" type="body"/>
          </p:nvPr>
        </p:nvSpPr>
        <p:spPr>
          <a:xfrm>
            <a:off x="4610450" y="1597875"/>
            <a:ext cx="2165400" cy="57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LoadRunner</a:t>
            </a:r>
            <a:endParaRPr/>
          </a:p>
        </p:txBody>
      </p:sp>
      <p:sp>
        <p:nvSpPr>
          <p:cNvPr id="481" name="Google Shape;481;p38"/>
          <p:cNvSpPr/>
          <p:nvPr/>
        </p:nvSpPr>
        <p:spPr>
          <a:xfrm>
            <a:off x="1618001" y="2722150"/>
            <a:ext cx="2256228" cy="1822392"/>
          </a:xfrm>
          <a:prstGeom prst="irregularSeal1">
            <a:avLst/>
          </a:prstGeom>
          <a:solidFill>
            <a:srgbClr val="165751"/>
          </a:solidFill>
          <a:ln cap="flat" cmpd="sng" w="9525">
            <a:solidFill>
              <a:srgbClr val="1657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8"/>
          <p:cNvSpPr txBox="1"/>
          <p:nvPr>
            <p:ph idx="4294967295" type="body"/>
          </p:nvPr>
        </p:nvSpPr>
        <p:spPr>
          <a:xfrm>
            <a:off x="2200868" y="3328703"/>
            <a:ext cx="1056600" cy="48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FFFFF"/>
                </a:solidFill>
              </a:rPr>
              <a:t>FREE!!</a:t>
            </a:r>
            <a:endParaRPr b="1" sz="1800">
              <a:solidFill>
                <a:srgbClr val="FFFFFF"/>
              </a:solidFill>
            </a:endParaRPr>
          </a:p>
        </p:txBody>
      </p:sp>
      <p:sp>
        <p:nvSpPr>
          <p:cNvPr id="483" name="Google Shape;483;p38"/>
          <p:cNvSpPr txBox="1"/>
          <p:nvPr>
            <p:ph idx="4294967295" type="body"/>
          </p:nvPr>
        </p:nvSpPr>
        <p:spPr>
          <a:xfrm>
            <a:off x="4610450" y="2014950"/>
            <a:ext cx="3726300" cy="11136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$915,200 for 3 Year Software Fees</a:t>
            </a:r>
            <a:endParaRPr sz="2000"/>
          </a:p>
        </p:txBody>
      </p:sp>
      <p:pic>
        <p:nvPicPr>
          <p:cNvPr id="484" name="Google Shape;484;p38"/>
          <p:cNvPicPr preferRelativeResize="0"/>
          <p:nvPr/>
        </p:nvPicPr>
        <p:blipFill>
          <a:blip r:embed="rId3">
            <a:alphaModFix/>
          </a:blip>
          <a:stretch>
            <a:fillRect/>
          </a:stretch>
        </p:blipFill>
        <p:spPr>
          <a:xfrm>
            <a:off x="5151675" y="2787925"/>
            <a:ext cx="2524590" cy="1690850"/>
          </a:xfrm>
          <a:prstGeom prst="rect">
            <a:avLst/>
          </a:prstGeom>
          <a:noFill/>
          <a:ln>
            <a:noFill/>
          </a:ln>
        </p:spPr>
      </p:pic>
      <p:sp>
        <p:nvSpPr>
          <p:cNvPr id="485" name="Google Shape;485;p38"/>
          <p:cNvSpPr txBox="1"/>
          <p:nvPr>
            <p:ph idx="4294967295" type="body"/>
          </p:nvPr>
        </p:nvSpPr>
        <p:spPr>
          <a:xfrm>
            <a:off x="1342675" y="2014950"/>
            <a:ext cx="2815500" cy="1113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Open source with no licensing cost</a:t>
            </a:r>
            <a:endParaRPr sz="1800"/>
          </a:p>
        </p:txBody>
      </p:sp>
      <p:sp>
        <p:nvSpPr>
          <p:cNvPr id="486" name="Google Shape;486;p38"/>
          <p:cNvSpPr txBox="1"/>
          <p:nvPr/>
        </p:nvSpPr>
        <p:spPr>
          <a:xfrm>
            <a:off x="8005300" y="4730600"/>
            <a:ext cx="9834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Hongqiao</a:t>
            </a:r>
            <a:endParaRPr>
              <a:solidFill>
                <a:srgbClr val="18637B"/>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39"/>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Installation</a:t>
            </a:r>
            <a:endParaRPr>
              <a:solidFill>
                <a:schemeClr val="lt1"/>
              </a:solidFill>
            </a:endParaRPr>
          </a:p>
          <a:p>
            <a:pPr indent="0" lvl="0" marL="0" rtl="0" algn="l">
              <a:spcBef>
                <a:spcPts val="0"/>
              </a:spcBef>
              <a:spcAft>
                <a:spcPts val="0"/>
              </a:spcAft>
              <a:buNone/>
            </a:pPr>
            <a:r>
              <a:t/>
            </a:r>
            <a:endParaRPr/>
          </a:p>
        </p:txBody>
      </p:sp>
      <p:sp>
        <p:nvSpPr>
          <p:cNvPr id="492" name="Google Shape;492;p39"/>
          <p:cNvSpPr txBox="1"/>
          <p:nvPr>
            <p:ph idx="1" type="body"/>
          </p:nvPr>
        </p:nvSpPr>
        <p:spPr>
          <a:xfrm>
            <a:off x="920275" y="1660700"/>
            <a:ext cx="3660300" cy="3158700"/>
          </a:xfrm>
          <a:prstGeom prst="rect">
            <a:avLst/>
          </a:prstGeom>
        </p:spPr>
        <p:txBody>
          <a:bodyPr anchorCtr="0" anchor="t" bIns="91425" lIns="91425" spcFirstLastPara="1" rIns="91425" wrap="square" tIns="91425">
            <a:noAutofit/>
          </a:bodyPr>
          <a:lstStyle/>
          <a:p>
            <a:pPr indent="457200" lvl="0" marL="0" rtl="0" algn="l">
              <a:spcBef>
                <a:spcPts val="600"/>
              </a:spcBef>
              <a:spcAft>
                <a:spcPts val="0"/>
              </a:spcAft>
              <a:buNone/>
            </a:pPr>
            <a:r>
              <a:rPr b="1" lang="en" sz="2400"/>
              <a:t> </a:t>
            </a:r>
            <a:r>
              <a:rPr b="1" lang="en" sz="2400"/>
              <a:t>JMeter</a:t>
            </a:r>
            <a:endParaRPr b="1" sz="2400"/>
          </a:p>
          <a:p>
            <a:pPr indent="-342900" lvl="0" marL="457200" rtl="0" algn="l">
              <a:spcBef>
                <a:spcPts val="600"/>
              </a:spcBef>
              <a:spcAft>
                <a:spcPts val="0"/>
              </a:spcAft>
              <a:buSzPts val="1800"/>
              <a:buChar char="▪"/>
            </a:pPr>
            <a:r>
              <a:rPr lang="en" sz="1800"/>
              <a:t>Unpack the tar file and installation is complete</a:t>
            </a:r>
            <a:endParaRPr sz="1800"/>
          </a:p>
          <a:p>
            <a:pPr indent="-342900" lvl="0" marL="457200" rtl="0" algn="l">
              <a:spcBef>
                <a:spcPts val="0"/>
              </a:spcBef>
              <a:spcAft>
                <a:spcPts val="0"/>
              </a:spcAft>
              <a:buSzPts val="1800"/>
              <a:buChar char="▪"/>
            </a:pPr>
            <a:r>
              <a:rPr lang="en" sz="1800"/>
              <a:t>Sun’s JRE needs to be installed</a:t>
            </a:r>
            <a:endParaRPr sz="1800"/>
          </a:p>
          <a:p>
            <a:pPr indent="0" lvl="0" marL="0" rtl="0" algn="l">
              <a:spcBef>
                <a:spcPts val="600"/>
              </a:spcBef>
              <a:spcAft>
                <a:spcPts val="0"/>
              </a:spcAft>
              <a:buNone/>
            </a:pPr>
            <a:r>
              <a:t/>
            </a:r>
            <a:endParaRPr b="1"/>
          </a:p>
        </p:txBody>
      </p:sp>
      <p:sp>
        <p:nvSpPr>
          <p:cNvPr id="493" name="Google Shape;493;p39"/>
          <p:cNvSpPr txBox="1"/>
          <p:nvPr>
            <p:ph idx="2" type="body"/>
          </p:nvPr>
        </p:nvSpPr>
        <p:spPr>
          <a:xfrm>
            <a:off x="5035123" y="1660700"/>
            <a:ext cx="3660300" cy="315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LoadRunner</a:t>
            </a:r>
            <a:endParaRPr b="1" sz="2400"/>
          </a:p>
          <a:p>
            <a:pPr indent="-355600" lvl="0" marL="457200" rtl="0" algn="l">
              <a:spcBef>
                <a:spcPts val="600"/>
              </a:spcBef>
              <a:spcAft>
                <a:spcPts val="0"/>
              </a:spcAft>
              <a:buSzPts val="2000"/>
              <a:buChar char="▪"/>
            </a:pPr>
            <a:r>
              <a:rPr lang="en"/>
              <a:t>Takes up a lot of time and disk space</a:t>
            </a:r>
            <a:endParaRPr/>
          </a:p>
          <a:p>
            <a:pPr indent="-355600" lvl="0" marL="457200" rtl="0" algn="l">
              <a:spcBef>
                <a:spcPts val="0"/>
              </a:spcBef>
              <a:spcAft>
                <a:spcPts val="0"/>
              </a:spcAft>
              <a:buSzPts val="2000"/>
              <a:buChar char="▪"/>
            </a:pPr>
            <a:r>
              <a:rPr lang="en"/>
              <a:t>Works on particular version of windows</a:t>
            </a:r>
            <a:endParaRPr/>
          </a:p>
          <a:p>
            <a:pPr indent="-355600" lvl="0" marL="457200" rtl="0" algn="l">
              <a:spcBef>
                <a:spcPts val="0"/>
              </a:spcBef>
              <a:spcAft>
                <a:spcPts val="0"/>
              </a:spcAft>
              <a:buSzPts val="2000"/>
              <a:buChar char="▪"/>
            </a:pPr>
            <a:r>
              <a:rPr lang="en"/>
              <a:t>User interface can be confusing to users</a:t>
            </a:r>
            <a:endParaRPr/>
          </a:p>
          <a:p>
            <a:pPr indent="0" lvl="0" marL="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494" name="Google Shape;494;p3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95" name="Google Shape;495;p39"/>
          <p:cNvGrpSpPr/>
          <p:nvPr/>
        </p:nvGrpSpPr>
        <p:grpSpPr>
          <a:xfrm>
            <a:off x="377059" y="931160"/>
            <a:ext cx="313910" cy="227820"/>
            <a:chOff x="3932350" y="3714775"/>
            <a:chExt cx="439650" cy="319075"/>
          </a:xfrm>
        </p:grpSpPr>
        <p:sp>
          <p:nvSpPr>
            <p:cNvPr id="496" name="Google Shape;496;p39"/>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9"/>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9"/>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9"/>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9"/>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39"/>
          <p:cNvGrpSpPr/>
          <p:nvPr/>
        </p:nvGrpSpPr>
        <p:grpSpPr>
          <a:xfrm>
            <a:off x="1064893" y="1840152"/>
            <a:ext cx="382729" cy="340686"/>
            <a:chOff x="5972700" y="2330200"/>
            <a:chExt cx="411625" cy="387275"/>
          </a:xfrm>
        </p:grpSpPr>
        <p:sp>
          <p:nvSpPr>
            <p:cNvPr id="502" name="Google Shape;502;p39"/>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28575">
              <a:solidFill>
                <a:srgbClr val="90C2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9"/>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28575">
              <a:solidFill>
                <a:srgbClr val="90C2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04" name="Google Shape;504;p39"/>
          <p:cNvPicPr preferRelativeResize="0"/>
          <p:nvPr/>
        </p:nvPicPr>
        <p:blipFill>
          <a:blip r:embed="rId3">
            <a:alphaModFix/>
          </a:blip>
          <a:stretch>
            <a:fillRect/>
          </a:stretch>
        </p:blipFill>
        <p:spPr>
          <a:xfrm>
            <a:off x="1447625" y="3506250"/>
            <a:ext cx="2907199" cy="1376725"/>
          </a:xfrm>
          <a:prstGeom prst="rect">
            <a:avLst/>
          </a:prstGeom>
          <a:noFill/>
          <a:ln>
            <a:noFill/>
          </a:ln>
        </p:spPr>
      </p:pic>
      <p:sp>
        <p:nvSpPr>
          <p:cNvPr id="505" name="Google Shape;505;p39"/>
          <p:cNvSpPr txBox="1"/>
          <p:nvPr/>
        </p:nvSpPr>
        <p:spPr>
          <a:xfrm>
            <a:off x="8005300" y="4730600"/>
            <a:ext cx="9834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Hongqiao</a:t>
            </a:r>
            <a:endParaRPr>
              <a:solidFill>
                <a:srgbClr val="18637B"/>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40"/>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Defining Elements</a:t>
            </a:r>
            <a:endParaRPr>
              <a:solidFill>
                <a:schemeClr val="lt1"/>
              </a:solidFill>
            </a:endParaRPr>
          </a:p>
          <a:p>
            <a:pPr indent="0" lvl="0" marL="0" rtl="0" algn="l">
              <a:spcBef>
                <a:spcPts val="0"/>
              </a:spcBef>
              <a:spcAft>
                <a:spcPts val="0"/>
              </a:spcAft>
              <a:buNone/>
            </a:pPr>
            <a:r>
              <a:t/>
            </a:r>
            <a:endParaRPr/>
          </a:p>
        </p:txBody>
      </p:sp>
      <p:sp>
        <p:nvSpPr>
          <p:cNvPr id="511" name="Google Shape;511;p40"/>
          <p:cNvSpPr txBox="1"/>
          <p:nvPr>
            <p:ph idx="1" type="body"/>
          </p:nvPr>
        </p:nvSpPr>
        <p:spPr>
          <a:xfrm>
            <a:off x="920275" y="1559425"/>
            <a:ext cx="3660300" cy="3073500"/>
          </a:xfrm>
          <a:prstGeom prst="rect">
            <a:avLst/>
          </a:prstGeom>
        </p:spPr>
        <p:txBody>
          <a:bodyPr anchorCtr="0" anchor="t" bIns="91425" lIns="91425" spcFirstLastPara="1" rIns="91425" wrap="square" tIns="91425">
            <a:noAutofit/>
          </a:bodyPr>
          <a:lstStyle/>
          <a:p>
            <a:pPr indent="457200" lvl="0" marL="0" rtl="0" algn="l">
              <a:spcBef>
                <a:spcPts val="600"/>
              </a:spcBef>
              <a:spcAft>
                <a:spcPts val="0"/>
              </a:spcAft>
              <a:buNone/>
            </a:pPr>
            <a:r>
              <a:rPr b="1" lang="en" sz="2400"/>
              <a:t> JMeter</a:t>
            </a:r>
            <a:endParaRPr b="1" sz="2400"/>
          </a:p>
          <a:p>
            <a:pPr indent="-355600" lvl="0" marL="457200" rtl="0" algn="l">
              <a:spcBef>
                <a:spcPts val="600"/>
              </a:spcBef>
              <a:spcAft>
                <a:spcPts val="0"/>
              </a:spcAft>
              <a:buSzPts val="2000"/>
              <a:buChar char="▪"/>
            </a:pPr>
            <a:r>
              <a:rPr lang="en"/>
              <a:t>Right click on tree scenario and add what you need</a:t>
            </a:r>
            <a:endParaRPr/>
          </a:p>
          <a:p>
            <a:pPr indent="-355600" lvl="0" marL="457200" rtl="0" algn="l">
              <a:spcBef>
                <a:spcPts val="0"/>
              </a:spcBef>
              <a:spcAft>
                <a:spcPts val="0"/>
              </a:spcAft>
              <a:buSzPts val="2000"/>
              <a:buChar char="▪"/>
            </a:pPr>
            <a:r>
              <a:rPr lang="en"/>
              <a:t>You can fill in configuration or copy and paste from text file</a:t>
            </a:r>
            <a:endParaRPr/>
          </a:p>
          <a:p>
            <a:pPr indent="-355600" lvl="0" marL="457200" rtl="0" algn="l">
              <a:spcBef>
                <a:spcPts val="0"/>
              </a:spcBef>
              <a:spcAft>
                <a:spcPts val="0"/>
              </a:spcAft>
              <a:buSzPts val="2000"/>
              <a:buChar char="▪"/>
            </a:pPr>
            <a:r>
              <a:rPr lang="en"/>
              <a:t>Comments can be added</a:t>
            </a:r>
            <a:endParaRPr/>
          </a:p>
          <a:p>
            <a:pPr indent="0" lvl="0" marL="0" rtl="0" algn="l">
              <a:spcBef>
                <a:spcPts val="600"/>
              </a:spcBef>
              <a:spcAft>
                <a:spcPts val="0"/>
              </a:spcAft>
              <a:buNone/>
            </a:pPr>
            <a:r>
              <a:t/>
            </a:r>
            <a:endParaRPr b="1"/>
          </a:p>
        </p:txBody>
      </p:sp>
      <p:sp>
        <p:nvSpPr>
          <p:cNvPr id="512" name="Google Shape;512;p40"/>
          <p:cNvSpPr txBox="1"/>
          <p:nvPr>
            <p:ph idx="2" type="body"/>
          </p:nvPr>
        </p:nvSpPr>
        <p:spPr>
          <a:xfrm>
            <a:off x="5035123" y="1559425"/>
            <a:ext cx="3660300" cy="315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LoadRunner</a:t>
            </a:r>
            <a:endParaRPr b="1" sz="2400"/>
          </a:p>
          <a:p>
            <a:pPr indent="-355600" lvl="0" marL="457200" rtl="0" algn="l">
              <a:spcBef>
                <a:spcPts val="600"/>
              </a:spcBef>
              <a:spcAft>
                <a:spcPts val="0"/>
              </a:spcAft>
              <a:buSzPts val="2000"/>
              <a:buChar char="▪"/>
            </a:pPr>
            <a:r>
              <a:rPr lang="en"/>
              <a:t>Requires complex scripting in C</a:t>
            </a:r>
            <a:endParaRPr/>
          </a:p>
          <a:p>
            <a:pPr indent="-355600" lvl="0" marL="457200" rtl="0" algn="l">
              <a:spcBef>
                <a:spcPts val="0"/>
              </a:spcBef>
              <a:spcAft>
                <a:spcPts val="0"/>
              </a:spcAft>
              <a:buSzPts val="2000"/>
              <a:buChar char="▪"/>
            </a:pPr>
            <a:r>
              <a:rPr lang="en"/>
              <a:t>Needs to be defined in text file before integrating with scenario.</a:t>
            </a:r>
            <a:endParaRPr/>
          </a:p>
          <a:p>
            <a:pPr indent="0" lvl="0" marL="0" rtl="0" algn="l">
              <a:spcBef>
                <a:spcPts val="600"/>
              </a:spcBef>
              <a:spcAft>
                <a:spcPts val="0"/>
              </a:spcAft>
              <a:buNone/>
            </a:pPr>
            <a:r>
              <a:t/>
            </a:r>
            <a:endParaRPr/>
          </a:p>
          <a:p>
            <a:pPr indent="0" lvl="0" marL="457200" rtl="0" algn="l">
              <a:spcBef>
                <a:spcPts val="600"/>
              </a:spcBef>
              <a:spcAft>
                <a:spcPts val="0"/>
              </a:spcAft>
              <a:buNone/>
            </a:pPr>
            <a:r>
              <a:t/>
            </a:r>
            <a:endParaRPr/>
          </a:p>
        </p:txBody>
      </p:sp>
      <p:sp>
        <p:nvSpPr>
          <p:cNvPr id="513" name="Google Shape;513;p4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514" name="Google Shape;514;p40"/>
          <p:cNvGrpSpPr/>
          <p:nvPr/>
        </p:nvGrpSpPr>
        <p:grpSpPr>
          <a:xfrm>
            <a:off x="377059" y="931160"/>
            <a:ext cx="313910" cy="227820"/>
            <a:chOff x="3932350" y="3714775"/>
            <a:chExt cx="439650" cy="319075"/>
          </a:xfrm>
        </p:grpSpPr>
        <p:sp>
          <p:nvSpPr>
            <p:cNvPr id="515" name="Google Shape;515;p40"/>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0"/>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0"/>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0"/>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0"/>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0" name="Google Shape;520;p40"/>
          <p:cNvGrpSpPr/>
          <p:nvPr/>
        </p:nvGrpSpPr>
        <p:grpSpPr>
          <a:xfrm>
            <a:off x="1078543" y="1737820"/>
            <a:ext cx="382729" cy="331507"/>
            <a:chOff x="5972700" y="2330200"/>
            <a:chExt cx="411625" cy="387275"/>
          </a:xfrm>
        </p:grpSpPr>
        <p:sp>
          <p:nvSpPr>
            <p:cNvPr id="521" name="Google Shape;521;p40"/>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28575">
              <a:solidFill>
                <a:srgbClr val="90C2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0"/>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28575">
              <a:solidFill>
                <a:srgbClr val="90C2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40"/>
          <p:cNvSpPr txBox="1"/>
          <p:nvPr/>
        </p:nvSpPr>
        <p:spPr>
          <a:xfrm>
            <a:off x="8005300" y="4730600"/>
            <a:ext cx="9834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Hongqiao</a:t>
            </a:r>
            <a:endParaRPr>
              <a:solidFill>
                <a:srgbClr val="18637B"/>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41"/>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Defining Elements Contd...</a:t>
            </a:r>
            <a:endParaRPr>
              <a:solidFill>
                <a:schemeClr val="lt1"/>
              </a:solidFill>
            </a:endParaRPr>
          </a:p>
          <a:p>
            <a:pPr indent="0" lvl="0" marL="0" rtl="0" algn="l">
              <a:spcBef>
                <a:spcPts val="0"/>
              </a:spcBef>
              <a:spcAft>
                <a:spcPts val="0"/>
              </a:spcAft>
              <a:buNone/>
            </a:pPr>
            <a:r>
              <a:t/>
            </a:r>
            <a:endParaRPr/>
          </a:p>
        </p:txBody>
      </p:sp>
      <p:sp>
        <p:nvSpPr>
          <p:cNvPr id="529" name="Google Shape;529;p4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530" name="Google Shape;530;p41"/>
          <p:cNvGrpSpPr/>
          <p:nvPr/>
        </p:nvGrpSpPr>
        <p:grpSpPr>
          <a:xfrm>
            <a:off x="377059" y="931160"/>
            <a:ext cx="313910" cy="227820"/>
            <a:chOff x="3932350" y="3714775"/>
            <a:chExt cx="439650" cy="319075"/>
          </a:xfrm>
        </p:grpSpPr>
        <p:sp>
          <p:nvSpPr>
            <p:cNvPr id="531" name="Google Shape;531;p41"/>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1"/>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1"/>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1"/>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1"/>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6" name="Google Shape;536;p41"/>
          <p:cNvPicPr preferRelativeResize="0"/>
          <p:nvPr/>
        </p:nvPicPr>
        <p:blipFill>
          <a:blip r:embed="rId3">
            <a:alphaModFix/>
          </a:blip>
          <a:stretch>
            <a:fillRect/>
          </a:stretch>
        </p:blipFill>
        <p:spPr>
          <a:xfrm>
            <a:off x="4802875" y="2043925"/>
            <a:ext cx="2903874" cy="2155451"/>
          </a:xfrm>
          <a:prstGeom prst="rect">
            <a:avLst/>
          </a:prstGeom>
          <a:noFill/>
          <a:ln cap="flat" cmpd="sng" w="9525">
            <a:solidFill>
              <a:srgbClr val="D9D9D9"/>
            </a:solidFill>
            <a:prstDash val="solid"/>
            <a:round/>
            <a:headEnd len="sm" w="sm" type="none"/>
            <a:tailEnd len="sm" w="sm" type="none"/>
          </a:ln>
        </p:spPr>
      </p:pic>
      <p:pic>
        <p:nvPicPr>
          <p:cNvPr id="537" name="Google Shape;537;p41"/>
          <p:cNvPicPr preferRelativeResize="0"/>
          <p:nvPr/>
        </p:nvPicPr>
        <p:blipFill>
          <a:blip r:embed="rId4">
            <a:alphaModFix/>
          </a:blip>
          <a:stretch>
            <a:fillRect/>
          </a:stretch>
        </p:blipFill>
        <p:spPr>
          <a:xfrm>
            <a:off x="1146025" y="2043925"/>
            <a:ext cx="3418175" cy="2155451"/>
          </a:xfrm>
          <a:prstGeom prst="rect">
            <a:avLst/>
          </a:prstGeom>
          <a:noFill/>
          <a:ln cap="flat" cmpd="sng" w="9525">
            <a:solidFill>
              <a:srgbClr val="D9D9D9"/>
            </a:solidFill>
            <a:prstDash val="solid"/>
            <a:round/>
            <a:headEnd len="sm" w="sm" type="none"/>
            <a:tailEnd len="sm" w="sm" type="none"/>
          </a:ln>
        </p:spPr>
      </p:pic>
      <p:sp>
        <p:nvSpPr>
          <p:cNvPr id="538" name="Google Shape;538;p41"/>
          <p:cNvSpPr txBox="1"/>
          <p:nvPr>
            <p:ph idx="2" type="body"/>
          </p:nvPr>
        </p:nvSpPr>
        <p:spPr>
          <a:xfrm>
            <a:off x="1146025" y="1518475"/>
            <a:ext cx="3009300" cy="57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Adding a DB connection:</a:t>
            </a:r>
            <a:endParaRPr sz="1800"/>
          </a:p>
        </p:txBody>
      </p:sp>
      <p:sp>
        <p:nvSpPr>
          <p:cNvPr id="539" name="Google Shape;539;p41"/>
          <p:cNvSpPr txBox="1"/>
          <p:nvPr>
            <p:ph idx="1" type="body"/>
          </p:nvPr>
        </p:nvSpPr>
        <p:spPr>
          <a:xfrm>
            <a:off x="1146025" y="4199363"/>
            <a:ext cx="2165400" cy="57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JMeter</a:t>
            </a:r>
            <a:endParaRPr/>
          </a:p>
        </p:txBody>
      </p:sp>
      <p:sp>
        <p:nvSpPr>
          <p:cNvPr id="540" name="Google Shape;540;p41"/>
          <p:cNvSpPr txBox="1"/>
          <p:nvPr>
            <p:ph idx="1" type="body"/>
          </p:nvPr>
        </p:nvSpPr>
        <p:spPr>
          <a:xfrm>
            <a:off x="4802875" y="4199363"/>
            <a:ext cx="2165400" cy="57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LoadRunner</a:t>
            </a:r>
            <a:endParaRPr/>
          </a:p>
        </p:txBody>
      </p:sp>
      <p:sp>
        <p:nvSpPr>
          <p:cNvPr id="541" name="Google Shape;541;p41"/>
          <p:cNvSpPr txBox="1"/>
          <p:nvPr/>
        </p:nvSpPr>
        <p:spPr>
          <a:xfrm>
            <a:off x="8005300" y="4730600"/>
            <a:ext cx="9834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Hongqiao</a:t>
            </a:r>
            <a:endParaRPr>
              <a:solidFill>
                <a:srgbClr val="18637B"/>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Testing</a:t>
            </a:r>
            <a:endParaRPr/>
          </a:p>
        </p:txBody>
      </p:sp>
      <p:sp>
        <p:nvSpPr>
          <p:cNvPr id="147" name="Google Shape;147;p15"/>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it and why do we need it?</a:t>
            </a:r>
            <a:endParaRPr/>
          </a:p>
        </p:txBody>
      </p:sp>
      <p:sp>
        <p:nvSpPr>
          <p:cNvPr id="148" name="Google Shape;148;p15"/>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1</a:t>
            </a:r>
            <a:endParaRPr sz="20000">
              <a:solidFill>
                <a:srgbClr val="18637B"/>
              </a:solidFill>
              <a:latin typeface="Roboto Slab"/>
              <a:ea typeface="Roboto Slab"/>
              <a:cs typeface="Roboto Slab"/>
              <a:sym typeface="Roboto Slab"/>
            </a:endParaRPr>
          </a:p>
        </p:txBody>
      </p:sp>
      <p:sp>
        <p:nvSpPr>
          <p:cNvPr id="149" name="Google Shape;149;p1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50" name="Google Shape;150;p15"/>
          <p:cNvSpPr txBox="1"/>
          <p:nvPr/>
        </p:nvSpPr>
        <p:spPr>
          <a:xfrm>
            <a:off x="7746850" y="4743200"/>
            <a:ext cx="12102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Shameemah</a:t>
            </a:r>
            <a:endParaRPr>
              <a:solidFill>
                <a:srgbClr val="18637B"/>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42"/>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Protocol Support</a:t>
            </a:r>
            <a:endParaRPr>
              <a:solidFill>
                <a:schemeClr val="lt1"/>
              </a:solidFill>
            </a:endParaRPr>
          </a:p>
          <a:p>
            <a:pPr indent="0" lvl="0" marL="0" rtl="0" algn="l">
              <a:spcBef>
                <a:spcPts val="0"/>
              </a:spcBef>
              <a:spcAft>
                <a:spcPts val="0"/>
              </a:spcAft>
              <a:buNone/>
            </a:pPr>
            <a:r>
              <a:t/>
            </a:r>
            <a:endParaRPr/>
          </a:p>
        </p:txBody>
      </p:sp>
      <p:sp>
        <p:nvSpPr>
          <p:cNvPr id="547" name="Google Shape;547;p42"/>
          <p:cNvSpPr txBox="1"/>
          <p:nvPr>
            <p:ph idx="1" type="body"/>
          </p:nvPr>
        </p:nvSpPr>
        <p:spPr>
          <a:xfrm>
            <a:off x="1146025" y="1559425"/>
            <a:ext cx="3660300" cy="315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JMeter</a:t>
            </a:r>
            <a:endParaRPr b="1" sz="2400"/>
          </a:p>
          <a:p>
            <a:pPr indent="-355600" lvl="0" marL="457200" rtl="0" algn="l">
              <a:spcBef>
                <a:spcPts val="600"/>
              </a:spcBef>
              <a:spcAft>
                <a:spcPts val="0"/>
              </a:spcAft>
              <a:buSzPts val="2000"/>
              <a:buChar char="▪"/>
            </a:pPr>
            <a:r>
              <a:rPr lang="en"/>
              <a:t>HTTPS</a:t>
            </a:r>
            <a:endParaRPr/>
          </a:p>
          <a:p>
            <a:pPr indent="-355600" lvl="0" marL="457200" rtl="0" algn="l">
              <a:spcBef>
                <a:spcPts val="0"/>
              </a:spcBef>
              <a:spcAft>
                <a:spcPts val="0"/>
              </a:spcAft>
              <a:buSzPts val="2000"/>
              <a:buChar char="▪"/>
            </a:pPr>
            <a:r>
              <a:rPr lang="en"/>
              <a:t>JDBC</a:t>
            </a:r>
            <a:endParaRPr/>
          </a:p>
          <a:p>
            <a:pPr indent="-355600" lvl="0" marL="457200" rtl="0" algn="l">
              <a:spcBef>
                <a:spcPts val="0"/>
              </a:spcBef>
              <a:spcAft>
                <a:spcPts val="0"/>
              </a:spcAft>
              <a:buSzPts val="2000"/>
              <a:buChar char="▪"/>
            </a:pPr>
            <a:r>
              <a:rPr lang="en"/>
              <a:t>FTP</a:t>
            </a:r>
            <a:endParaRPr/>
          </a:p>
          <a:p>
            <a:pPr indent="-355600" lvl="0" marL="457200" rtl="0" algn="l">
              <a:spcBef>
                <a:spcPts val="0"/>
              </a:spcBef>
              <a:spcAft>
                <a:spcPts val="0"/>
              </a:spcAft>
              <a:buSzPts val="2000"/>
              <a:buChar char="▪"/>
            </a:pPr>
            <a:r>
              <a:rPr lang="en"/>
              <a:t>LDAP</a:t>
            </a:r>
            <a:endParaRPr/>
          </a:p>
          <a:p>
            <a:pPr indent="-355600" lvl="0" marL="457200" rtl="0" algn="l">
              <a:spcBef>
                <a:spcPts val="0"/>
              </a:spcBef>
              <a:spcAft>
                <a:spcPts val="0"/>
              </a:spcAft>
              <a:buSzPts val="2000"/>
              <a:buChar char="▪"/>
            </a:pPr>
            <a:r>
              <a:rPr lang="en"/>
              <a:t>JMS</a:t>
            </a:r>
            <a:endParaRPr/>
          </a:p>
          <a:p>
            <a:pPr indent="0" lvl="0" marL="0" rtl="0" algn="l">
              <a:spcBef>
                <a:spcPts val="600"/>
              </a:spcBef>
              <a:spcAft>
                <a:spcPts val="0"/>
              </a:spcAft>
              <a:buNone/>
            </a:pPr>
            <a:r>
              <a:t/>
            </a:r>
            <a:endParaRPr b="1"/>
          </a:p>
        </p:txBody>
      </p:sp>
      <p:sp>
        <p:nvSpPr>
          <p:cNvPr id="548" name="Google Shape;548;p42"/>
          <p:cNvSpPr txBox="1"/>
          <p:nvPr>
            <p:ph idx="2" type="body"/>
          </p:nvPr>
        </p:nvSpPr>
        <p:spPr>
          <a:xfrm>
            <a:off x="3710523" y="1559425"/>
            <a:ext cx="3660300" cy="3158700"/>
          </a:xfrm>
          <a:prstGeom prst="rect">
            <a:avLst/>
          </a:prstGeom>
        </p:spPr>
        <p:txBody>
          <a:bodyPr anchorCtr="0" anchor="t" bIns="91425" lIns="91425" spcFirstLastPara="1" rIns="91425" wrap="square" tIns="91425">
            <a:noAutofit/>
          </a:bodyPr>
          <a:lstStyle/>
          <a:p>
            <a:pPr indent="457200" lvl="0" marL="0" rtl="0" algn="l">
              <a:spcBef>
                <a:spcPts val="600"/>
              </a:spcBef>
              <a:spcAft>
                <a:spcPts val="0"/>
              </a:spcAft>
              <a:buNone/>
            </a:pPr>
            <a:r>
              <a:rPr b="1" lang="en" sz="2400"/>
              <a:t> </a:t>
            </a:r>
            <a:r>
              <a:rPr b="1" lang="en" sz="2400"/>
              <a:t>LoadRunner</a:t>
            </a:r>
            <a:endParaRPr b="1" sz="2400"/>
          </a:p>
          <a:p>
            <a:pPr indent="-317500" lvl="0" marL="457200" rtl="0" algn="l">
              <a:spcBef>
                <a:spcPts val="600"/>
              </a:spcBef>
              <a:spcAft>
                <a:spcPts val="0"/>
              </a:spcAft>
              <a:buSzPts val="1400"/>
              <a:buChar char="▪"/>
            </a:pPr>
            <a:r>
              <a:rPr lang="en" sz="1400"/>
              <a:t>RIA (Rich Internet Applications)</a:t>
            </a:r>
            <a:endParaRPr sz="1400"/>
          </a:p>
          <a:p>
            <a:pPr indent="-317500" lvl="0" marL="457200" rtl="0" algn="l">
              <a:spcBef>
                <a:spcPts val="0"/>
              </a:spcBef>
              <a:spcAft>
                <a:spcPts val="0"/>
              </a:spcAft>
              <a:buSzPts val="1400"/>
              <a:buChar char="▪"/>
            </a:pPr>
            <a:r>
              <a:rPr lang="en" sz="1400"/>
              <a:t>Web 2.0 - HTTP/HTML, Ajax, Flex, Silverlight</a:t>
            </a:r>
            <a:endParaRPr sz="1400"/>
          </a:p>
          <a:p>
            <a:pPr indent="-317500" lvl="0" marL="457200" rtl="0" algn="l">
              <a:spcBef>
                <a:spcPts val="0"/>
              </a:spcBef>
              <a:spcAft>
                <a:spcPts val="0"/>
              </a:spcAft>
              <a:buSzPts val="1400"/>
              <a:buChar char="▪"/>
            </a:pPr>
            <a:r>
              <a:rPr lang="en" sz="1400"/>
              <a:t>Mobile</a:t>
            </a:r>
            <a:endParaRPr sz="1400"/>
          </a:p>
          <a:p>
            <a:pPr indent="-317500" lvl="0" marL="457200" rtl="0" algn="l">
              <a:spcBef>
                <a:spcPts val="0"/>
              </a:spcBef>
              <a:spcAft>
                <a:spcPts val="0"/>
              </a:spcAft>
              <a:buSzPts val="1400"/>
              <a:buChar char="▪"/>
            </a:pPr>
            <a:r>
              <a:rPr lang="en" sz="1400"/>
              <a:t>SAP</a:t>
            </a:r>
            <a:endParaRPr sz="1400"/>
          </a:p>
          <a:p>
            <a:pPr indent="-317500" lvl="0" marL="457200" rtl="0" algn="l">
              <a:spcBef>
                <a:spcPts val="0"/>
              </a:spcBef>
              <a:spcAft>
                <a:spcPts val="0"/>
              </a:spcAft>
              <a:buSzPts val="1400"/>
              <a:buChar char="▪"/>
            </a:pPr>
            <a:r>
              <a:rPr lang="en" sz="1400"/>
              <a:t>Oracle</a:t>
            </a:r>
            <a:endParaRPr sz="1400"/>
          </a:p>
          <a:p>
            <a:pPr indent="-317500" lvl="0" marL="457200" rtl="0" algn="l">
              <a:spcBef>
                <a:spcPts val="0"/>
              </a:spcBef>
              <a:spcAft>
                <a:spcPts val="0"/>
              </a:spcAft>
              <a:buSzPts val="1400"/>
              <a:buChar char="▪"/>
            </a:pPr>
            <a:r>
              <a:rPr lang="en" sz="1400"/>
              <a:t>MS SQL Server</a:t>
            </a:r>
            <a:endParaRPr sz="1400"/>
          </a:p>
          <a:p>
            <a:pPr indent="-317500" lvl="0" marL="457200" rtl="0" algn="l">
              <a:spcBef>
                <a:spcPts val="0"/>
              </a:spcBef>
              <a:spcAft>
                <a:spcPts val="0"/>
              </a:spcAft>
              <a:buSzPts val="1400"/>
              <a:buChar char="▪"/>
            </a:pPr>
            <a:r>
              <a:rPr lang="en" sz="1400"/>
              <a:t>ODBC</a:t>
            </a:r>
            <a:endParaRPr sz="1400"/>
          </a:p>
          <a:p>
            <a:pPr indent="-317500" lvl="0" marL="457200" rtl="0" algn="l">
              <a:spcBef>
                <a:spcPts val="0"/>
              </a:spcBef>
              <a:spcAft>
                <a:spcPts val="0"/>
              </a:spcAft>
              <a:buSzPts val="1400"/>
              <a:buChar char="▪"/>
            </a:pPr>
            <a:r>
              <a:rPr lang="en" sz="1400"/>
              <a:t>Citrix</a:t>
            </a:r>
            <a:endParaRPr sz="1400"/>
          </a:p>
          <a:p>
            <a:pPr indent="-317500" lvl="0" marL="457200" rtl="0" algn="l">
              <a:spcBef>
                <a:spcPts val="0"/>
              </a:spcBef>
              <a:spcAft>
                <a:spcPts val="0"/>
              </a:spcAft>
              <a:buSzPts val="1400"/>
              <a:buChar char="▪"/>
            </a:pPr>
            <a:r>
              <a:rPr lang="en" sz="1400"/>
              <a:t>RTE</a:t>
            </a:r>
            <a:endParaRPr sz="1400"/>
          </a:p>
          <a:p>
            <a:pPr indent="-317500" lvl="0" marL="457200" rtl="0" algn="l">
              <a:spcBef>
                <a:spcPts val="0"/>
              </a:spcBef>
              <a:spcAft>
                <a:spcPts val="0"/>
              </a:spcAft>
              <a:buSzPts val="1400"/>
              <a:buChar char="▪"/>
            </a:pPr>
            <a:r>
              <a:rPr lang="en" sz="1400"/>
              <a:t>Mail</a:t>
            </a:r>
            <a:endParaRPr sz="1400"/>
          </a:p>
          <a:p>
            <a:pPr indent="-317500" lvl="0" marL="457200" rtl="0" algn="l">
              <a:spcBef>
                <a:spcPts val="0"/>
              </a:spcBef>
              <a:spcAft>
                <a:spcPts val="0"/>
              </a:spcAft>
              <a:buSzPts val="1400"/>
              <a:buChar char="▪"/>
            </a:pPr>
            <a:r>
              <a:rPr lang="en" sz="1400"/>
              <a:t>Windows Socket</a:t>
            </a:r>
            <a:endParaRPr sz="1400"/>
          </a:p>
          <a:p>
            <a:pPr indent="0" lvl="0" marL="0" rtl="0" algn="l">
              <a:spcBef>
                <a:spcPts val="600"/>
              </a:spcBef>
              <a:spcAft>
                <a:spcPts val="0"/>
              </a:spcAft>
              <a:buNone/>
            </a:pPr>
            <a:r>
              <a:t/>
            </a:r>
            <a:endParaRPr sz="1400"/>
          </a:p>
          <a:p>
            <a:pPr indent="0" lvl="0" marL="457200" rtl="0" algn="l">
              <a:spcBef>
                <a:spcPts val="600"/>
              </a:spcBef>
              <a:spcAft>
                <a:spcPts val="0"/>
              </a:spcAft>
              <a:buNone/>
            </a:pPr>
            <a:r>
              <a:t/>
            </a:r>
            <a:endParaRPr/>
          </a:p>
        </p:txBody>
      </p:sp>
      <p:sp>
        <p:nvSpPr>
          <p:cNvPr id="549" name="Google Shape;549;p4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550" name="Google Shape;550;p42"/>
          <p:cNvGrpSpPr/>
          <p:nvPr/>
        </p:nvGrpSpPr>
        <p:grpSpPr>
          <a:xfrm>
            <a:off x="377059" y="931160"/>
            <a:ext cx="313910" cy="227820"/>
            <a:chOff x="3932350" y="3714775"/>
            <a:chExt cx="439650" cy="319075"/>
          </a:xfrm>
        </p:grpSpPr>
        <p:sp>
          <p:nvSpPr>
            <p:cNvPr id="551" name="Google Shape;551;p42"/>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2"/>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2"/>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2"/>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2"/>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42"/>
          <p:cNvGrpSpPr/>
          <p:nvPr/>
        </p:nvGrpSpPr>
        <p:grpSpPr>
          <a:xfrm>
            <a:off x="3943837" y="1812085"/>
            <a:ext cx="318145" cy="285034"/>
            <a:chOff x="5972700" y="2330200"/>
            <a:chExt cx="411625" cy="387275"/>
          </a:xfrm>
        </p:grpSpPr>
        <p:sp>
          <p:nvSpPr>
            <p:cNvPr id="557" name="Google Shape;557;p42"/>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28575">
              <a:solidFill>
                <a:srgbClr val="90C2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2"/>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28575">
              <a:solidFill>
                <a:srgbClr val="90C2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42"/>
          <p:cNvSpPr txBox="1"/>
          <p:nvPr/>
        </p:nvSpPr>
        <p:spPr>
          <a:xfrm>
            <a:off x="8005300" y="4730600"/>
            <a:ext cx="9834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Hongqiao</a:t>
            </a:r>
            <a:endParaRPr>
              <a:solidFill>
                <a:srgbClr val="18637B"/>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43"/>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Platform Compatibility</a:t>
            </a:r>
            <a:endParaRPr/>
          </a:p>
        </p:txBody>
      </p:sp>
      <p:grpSp>
        <p:nvGrpSpPr>
          <p:cNvPr id="565" name="Google Shape;565;p43"/>
          <p:cNvGrpSpPr/>
          <p:nvPr/>
        </p:nvGrpSpPr>
        <p:grpSpPr>
          <a:xfrm>
            <a:off x="377059" y="931160"/>
            <a:ext cx="313910" cy="227820"/>
            <a:chOff x="3932350" y="3714775"/>
            <a:chExt cx="439650" cy="319075"/>
          </a:xfrm>
        </p:grpSpPr>
        <p:sp>
          <p:nvSpPr>
            <p:cNvPr id="566" name="Google Shape;566;p43"/>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3"/>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3"/>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3"/>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3"/>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4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72" name="Google Shape;572;p43"/>
          <p:cNvSpPr/>
          <p:nvPr/>
        </p:nvSpPr>
        <p:spPr>
          <a:xfrm>
            <a:off x="1995475" y="1733500"/>
            <a:ext cx="3462600" cy="3173700"/>
          </a:xfrm>
          <a:prstGeom prst="ellipse">
            <a:avLst/>
          </a:prstGeom>
          <a:noFill/>
          <a:ln cap="flat" cmpd="sng" w="76200">
            <a:solidFill>
              <a:srgbClr val="94BF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3B8D61"/>
              </a:solidFill>
              <a:latin typeface="Nixie One"/>
              <a:ea typeface="Nixie One"/>
              <a:cs typeface="Nixie One"/>
              <a:sym typeface="Nixie One"/>
            </a:endParaRPr>
          </a:p>
        </p:txBody>
      </p:sp>
      <p:sp>
        <p:nvSpPr>
          <p:cNvPr id="573" name="Google Shape;573;p43"/>
          <p:cNvSpPr/>
          <p:nvPr/>
        </p:nvSpPr>
        <p:spPr>
          <a:xfrm>
            <a:off x="3508375" y="1733500"/>
            <a:ext cx="3208800" cy="3173700"/>
          </a:xfrm>
          <a:prstGeom prst="ellipse">
            <a:avLst/>
          </a:prstGeom>
          <a:noFill/>
          <a:ln cap="flat" cmpd="sng" w="76200">
            <a:solidFill>
              <a:srgbClr val="18637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18637B"/>
              </a:solidFill>
              <a:latin typeface="Nixie One"/>
              <a:ea typeface="Nixie One"/>
              <a:cs typeface="Nixie One"/>
              <a:sym typeface="Nixie One"/>
            </a:endParaRPr>
          </a:p>
        </p:txBody>
      </p:sp>
      <p:pic>
        <p:nvPicPr>
          <p:cNvPr id="574" name="Google Shape;574;p43"/>
          <p:cNvPicPr preferRelativeResize="0"/>
          <p:nvPr/>
        </p:nvPicPr>
        <p:blipFill>
          <a:blip r:embed="rId3">
            <a:alphaModFix/>
          </a:blip>
          <a:stretch>
            <a:fillRect/>
          </a:stretch>
        </p:blipFill>
        <p:spPr>
          <a:xfrm>
            <a:off x="4156725" y="2472650"/>
            <a:ext cx="649550" cy="649550"/>
          </a:xfrm>
          <a:prstGeom prst="rect">
            <a:avLst/>
          </a:prstGeom>
          <a:noFill/>
          <a:ln>
            <a:noFill/>
          </a:ln>
        </p:spPr>
      </p:pic>
      <p:pic>
        <p:nvPicPr>
          <p:cNvPr id="575" name="Google Shape;575;p43"/>
          <p:cNvPicPr preferRelativeResize="0"/>
          <p:nvPr/>
        </p:nvPicPr>
        <p:blipFill>
          <a:blip r:embed="rId4">
            <a:alphaModFix/>
          </a:blip>
          <a:stretch>
            <a:fillRect/>
          </a:stretch>
        </p:blipFill>
        <p:spPr>
          <a:xfrm>
            <a:off x="2326302" y="2249250"/>
            <a:ext cx="718500" cy="872950"/>
          </a:xfrm>
          <a:prstGeom prst="rect">
            <a:avLst/>
          </a:prstGeom>
          <a:noFill/>
          <a:ln>
            <a:noFill/>
          </a:ln>
        </p:spPr>
      </p:pic>
      <p:pic>
        <p:nvPicPr>
          <p:cNvPr id="576" name="Google Shape;576;p43"/>
          <p:cNvPicPr preferRelativeResize="0"/>
          <p:nvPr/>
        </p:nvPicPr>
        <p:blipFill>
          <a:blip r:embed="rId5">
            <a:alphaModFix/>
          </a:blip>
          <a:stretch>
            <a:fillRect/>
          </a:stretch>
        </p:blipFill>
        <p:spPr>
          <a:xfrm>
            <a:off x="2387225" y="3440375"/>
            <a:ext cx="926574" cy="926574"/>
          </a:xfrm>
          <a:prstGeom prst="rect">
            <a:avLst/>
          </a:prstGeom>
          <a:noFill/>
          <a:ln>
            <a:noFill/>
          </a:ln>
        </p:spPr>
      </p:pic>
      <p:pic>
        <p:nvPicPr>
          <p:cNvPr id="577" name="Google Shape;577;p43"/>
          <p:cNvPicPr preferRelativeResize="0"/>
          <p:nvPr/>
        </p:nvPicPr>
        <p:blipFill>
          <a:blip r:embed="rId6">
            <a:alphaModFix/>
          </a:blip>
          <a:stretch>
            <a:fillRect/>
          </a:stretch>
        </p:blipFill>
        <p:spPr>
          <a:xfrm>
            <a:off x="4108713" y="3298800"/>
            <a:ext cx="926575" cy="926575"/>
          </a:xfrm>
          <a:prstGeom prst="rect">
            <a:avLst/>
          </a:prstGeom>
          <a:noFill/>
          <a:ln>
            <a:noFill/>
          </a:ln>
        </p:spPr>
      </p:pic>
      <p:sp>
        <p:nvSpPr>
          <p:cNvPr id="578" name="Google Shape;578;p43"/>
          <p:cNvSpPr txBox="1"/>
          <p:nvPr>
            <p:ph idx="4294967295" type="body"/>
          </p:nvPr>
        </p:nvSpPr>
        <p:spPr>
          <a:xfrm>
            <a:off x="651575" y="2865275"/>
            <a:ext cx="1344000" cy="57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90C226"/>
                </a:solidFill>
              </a:rPr>
              <a:t>JMeter </a:t>
            </a:r>
            <a:endParaRPr b="1">
              <a:solidFill>
                <a:srgbClr val="90C226"/>
              </a:solidFill>
            </a:endParaRPr>
          </a:p>
        </p:txBody>
      </p:sp>
      <p:sp>
        <p:nvSpPr>
          <p:cNvPr id="579" name="Google Shape;579;p43"/>
          <p:cNvSpPr txBox="1"/>
          <p:nvPr>
            <p:ph idx="4294967295" type="body"/>
          </p:nvPr>
        </p:nvSpPr>
        <p:spPr>
          <a:xfrm>
            <a:off x="6769125" y="2865275"/>
            <a:ext cx="2176200" cy="57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LoadRunner</a:t>
            </a:r>
            <a:endParaRPr b="1"/>
          </a:p>
        </p:txBody>
      </p:sp>
      <p:sp>
        <p:nvSpPr>
          <p:cNvPr id="580" name="Google Shape;580;p43"/>
          <p:cNvSpPr txBox="1"/>
          <p:nvPr/>
        </p:nvSpPr>
        <p:spPr>
          <a:xfrm>
            <a:off x="8005300" y="4730600"/>
            <a:ext cx="9834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Hongqiao</a:t>
            </a:r>
            <a:endParaRPr>
              <a:solidFill>
                <a:srgbClr val="18637B"/>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44"/>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Stability</a:t>
            </a:r>
            <a:endParaRPr>
              <a:solidFill>
                <a:schemeClr val="lt1"/>
              </a:solidFill>
            </a:endParaRPr>
          </a:p>
          <a:p>
            <a:pPr indent="0" lvl="0" marL="0" rtl="0" algn="l">
              <a:spcBef>
                <a:spcPts val="0"/>
              </a:spcBef>
              <a:spcAft>
                <a:spcPts val="0"/>
              </a:spcAft>
              <a:buNone/>
            </a:pPr>
            <a:r>
              <a:t/>
            </a:r>
            <a:endParaRPr/>
          </a:p>
        </p:txBody>
      </p:sp>
      <p:sp>
        <p:nvSpPr>
          <p:cNvPr id="586" name="Google Shape;586;p44"/>
          <p:cNvSpPr txBox="1"/>
          <p:nvPr>
            <p:ph idx="1" type="body"/>
          </p:nvPr>
        </p:nvSpPr>
        <p:spPr>
          <a:xfrm>
            <a:off x="1146025" y="1559425"/>
            <a:ext cx="3660300" cy="315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JMeter</a:t>
            </a:r>
            <a:endParaRPr b="1" sz="2400"/>
          </a:p>
          <a:p>
            <a:pPr indent="-342900" lvl="0" marL="457200" rtl="0" algn="l">
              <a:spcBef>
                <a:spcPts val="600"/>
              </a:spcBef>
              <a:spcAft>
                <a:spcPts val="0"/>
              </a:spcAft>
              <a:buSzPts val="1800"/>
              <a:buChar char="▪"/>
            </a:pPr>
            <a:r>
              <a:rPr lang="en" sz="1800"/>
              <a:t>Becomes difficult to work with if scenarios are complex</a:t>
            </a:r>
            <a:endParaRPr sz="1800"/>
          </a:p>
          <a:p>
            <a:pPr indent="-342900" lvl="0" marL="457200" rtl="0" algn="l">
              <a:spcBef>
                <a:spcPts val="0"/>
              </a:spcBef>
              <a:spcAft>
                <a:spcPts val="0"/>
              </a:spcAft>
              <a:buSzPts val="1800"/>
              <a:buChar char="▪"/>
            </a:pPr>
            <a:r>
              <a:rPr lang="en" sz="1800"/>
              <a:t>Can easily handle a load of 50 - 100, but not as much as LoadRunner</a:t>
            </a:r>
            <a:endParaRPr sz="1800"/>
          </a:p>
          <a:p>
            <a:pPr indent="0" lvl="0" marL="0" rtl="0" algn="l">
              <a:spcBef>
                <a:spcPts val="600"/>
              </a:spcBef>
              <a:spcAft>
                <a:spcPts val="0"/>
              </a:spcAft>
              <a:buNone/>
            </a:pPr>
            <a:r>
              <a:t/>
            </a:r>
            <a:endParaRPr b="1"/>
          </a:p>
        </p:txBody>
      </p:sp>
      <p:sp>
        <p:nvSpPr>
          <p:cNvPr id="587" name="Google Shape;587;p44"/>
          <p:cNvSpPr txBox="1"/>
          <p:nvPr>
            <p:ph idx="2" type="body"/>
          </p:nvPr>
        </p:nvSpPr>
        <p:spPr>
          <a:xfrm>
            <a:off x="4806323" y="1559425"/>
            <a:ext cx="3660300" cy="3158700"/>
          </a:xfrm>
          <a:prstGeom prst="rect">
            <a:avLst/>
          </a:prstGeom>
        </p:spPr>
        <p:txBody>
          <a:bodyPr anchorCtr="0" anchor="t" bIns="91425" lIns="91425" spcFirstLastPara="1" rIns="91425" wrap="square" tIns="91425">
            <a:noAutofit/>
          </a:bodyPr>
          <a:lstStyle/>
          <a:p>
            <a:pPr indent="457200" lvl="0" marL="0" rtl="0" algn="l">
              <a:spcBef>
                <a:spcPts val="600"/>
              </a:spcBef>
              <a:spcAft>
                <a:spcPts val="0"/>
              </a:spcAft>
              <a:buNone/>
            </a:pPr>
            <a:r>
              <a:rPr b="1" lang="en" sz="2400"/>
              <a:t> LoadRunner</a:t>
            </a:r>
            <a:endParaRPr b="1" sz="2400"/>
          </a:p>
          <a:p>
            <a:pPr indent="-342900" lvl="0" marL="457200" rtl="0" algn="l">
              <a:spcBef>
                <a:spcPts val="600"/>
              </a:spcBef>
              <a:spcAft>
                <a:spcPts val="0"/>
              </a:spcAft>
              <a:buSzPts val="1800"/>
              <a:buChar char="▪"/>
            </a:pPr>
            <a:r>
              <a:rPr lang="en" sz="1800"/>
              <a:t>Better choice when the load involved is extremely high</a:t>
            </a:r>
            <a:endParaRPr sz="1800"/>
          </a:p>
          <a:p>
            <a:pPr indent="-342900" lvl="0" marL="457200" rtl="0" algn="l">
              <a:spcBef>
                <a:spcPts val="0"/>
              </a:spcBef>
              <a:spcAft>
                <a:spcPts val="0"/>
              </a:spcAft>
              <a:buSzPts val="1800"/>
              <a:buChar char="▪"/>
            </a:pPr>
            <a:r>
              <a:rPr lang="en" sz="1800"/>
              <a:t>Robustness is one of its main features which makes it more stable</a:t>
            </a:r>
            <a:endParaRPr sz="1800"/>
          </a:p>
          <a:p>
            <a:pPr indent="0" lvl="0" marL="0" rtl="0" algn="l">
              <a:spcBef>
                <a:spcPts val="600"/>
              </a:spcBef>
              <a:spcAft>
                <a:spcPts val="0"/>
              </a:spcAft>
              <a:buNone/>
            </a:pPr>
            <a:r>
              <a:t/>
            </a:r>
            <a:endParaRPr sz="1400"/>
          </a:p>
          <a:p>
            <a:pPr indent="0" lvl="0" marL="457200" rtl="0" algn="l">
              <a:spcBef>
                <a:spcPts val="600"/>
              </a:spcBef>
              <a:spcAft>
                <a:spcPts val="0"/>
              </a:spcAft>
              <a:buNone/>
            </a:pPr>
            <a:r>
              <a:t/>
            </a:r>
            <a:endParaRPr/>
          </a:p>
        </p:txBody>
      </p:sp>
      <p:sp>
        <p:nvSpPr>
          <p:cNvPr id="588" name="Google Shape;588;p4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589" name="Google Shape;589;p44"/>
          <p:cNvGrpSpPr/>
          <p:nvPr/>
        </p:nvGrpSpPr>
        <p:grpSpPr>
          <a:xfrm>
            <a:off x="377059" y="931160"/>
            <a:ext cx="313910" cy="227820"/>
            <a:chOff x="3932350" y="3714775"/>
            <a:chExt cx="439650" cy="319075"/>
          </a:xfrm>
        </p:grpSpPr>
        <p:sp>
          <p:nvSpPr>
            <p:cNvPr id="590" name="Google Shape;590;p44"/>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4"/>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4"/>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4"/>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4"/>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44"/>
          <p:cNvGrpSpPr/>
          <p:nvPr/>
        </p:nvGrpSpPr>
        <p:grpSpPr>
          <a:xfrm>
            <a:off x="5039637" y="1812085"/>
            <a:ext cx="318145" cy="285034"/>
            <a:chOff x="5972700" y="2330200"/>
            <a:chExt cx="411625" cy="387275"/>
          </a:xfrm>
        </p:grpSpPr>
        <p:sp>
          <p:nvSpPr>
            <p:cNvPr id="596" name="Google Shape;596;p44"/>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28575">
              <a:solidFill>
                <a:srgbClr val="90C2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4"/>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28575">
              <a:solidFill>
                <a:srgbClr val="90C2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8" name="Google Shape;598;p44"/>
          <p:cNvSpPr txBox="1"/>
          <p:nvPr/>
        </p:nvSpPr>
        <p:spPr>
          <a:xfrm>
            <a:off x="8005300" y="4730600"/>
            <a:ext cx="9834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Hongqiao</a:t>
            </a:r>
            <a:endParaRPr>
              <a:solidFill>
                <a:srgbClr val="18637B"/>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4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Customer Support</a:t>
            </a:r>
            <a:endParaRPr/>
          </a:p>
        </p:txBody>
      </p:sp>
      <p:grpSp>
        <p:nvGrpSpPr>
          <p:cNvPr id="604" name="Google Shape;604;p45"/>
          <p:cNvGrpSpPr/>
          <p:nvPr/>
        </p:nvGrpSpPr>
        <p:grpSpPr>
          <a:xfrm>
            <a:off x="377059" y="931160"/>
            <a:ext cx="313910" cy="227820"/>
            <a:chOff x="3932350" y="3714775"/>
            <a:chExt cx="439650" cy="319075"/>
          </a:xfrm>
        </p:grpSpPr>
        <p:sp>
          <p:nvSpPr>
            <p:cNvPr id="605" name="Google Shape;605;p45"/>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5"/>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5"/>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5"/>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5"/>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0" name="Google Shape;610;p4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11" name="Google Shape;611;p45"/>
          <p:cNvSpPr txBox="1"/>
          <p:nvPr>
            <p:ph idx="4294967295" type="body"/>
          </p:nvPr>
        </p:nvSpPr>
        <p:spPr>
          <a:xfrm>
            <a:off x="920275" y="1414075"/>
            <a:ext cx="3660300" cy="315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JMeter</a:t>
            </a:r>
            <a:endParaRPr b="1" sz="2400"/>
          </a:p>
          <a:p>
            <a:pPr indent="0" lvl="0" marL="0" rtl="0" algn="l">
              <a:spcBef>
                <a:spcPts val="600"/>
              </a:spcBef>
              <a:spcAft>
                <a:spcPts val="0"/>
              </a:spcAft>
              <a:buNone/>
            </a:pPr>
            <a:r>
              <a:rPr lang="en" sz="1800"/>
              <a:t>Reliance on forum/blog communities to solve issues </a:t>
            </a:r>
            <a:endParaRPr b="1" sz="1800"/>
          </a:p>
        </p:txBody>
      </p:sp>
      <p:sp>
        <p:nvSpPr>
          <p:cNvPr id="612" name="Google Shape;612;p45"/>
          <p:cNvSpPr txBox="1"/>
          <p:nvPr>
            <p:ph idx="4294967295" type="body"/>
          </p:nvPr>
        </p:nvSpPr>
        <p:spPr>
          <a:xfrm>
            <a:off x="4728138" y="1414075"/>
            <a:ext cx="3867000" cy="3158700"/>
          </a:xfrm>
          <a:prstGeom prst="rect">
            <a:avLst/>
          </a:prstGeom>
        </p:spPr>
        <p:txBody>
          <a:bodyPr anchorCtr="0" anchor="t" bIns="91425" lIns="91425" spcFirstLastPara="1" rIns="91425" wrap="square" tIns="91425">
            <a:noAutofit/>
          </a:bodyPr>
          <a:lstStyle/>
          <a:p>
            <a:pPr indent="457200" lvl="0" marL="0" rtl="0" algn="l">
              <a:spcBef>
                <a:spcPts val="600"/>
              </a:spcBef>
              <a:spcAft>
                <a:spcPts val="0"/>
              </a:spcAft>
              <a:buNone/>
            </a:pPr>
            <a:r>
              <a:rPr b="1" lang="en" sz="2400"/>
              <a:t>LoadRunner</a:t>
            </a:r>
            <a:endParaRPr b="1" sz="2400"/>
          </a:p>
          <a:p>
            <a:pPr indent="0" lvl="0" marL="0" rtl="0" algn="l">
              <a:spcBef>
                <a:spcPts val="600"/>
              </a:spcBef>
              <a:spcAft>
                <a:spcPts val="0"/>
              </a:spcAft>
              <a:buNone/>
            </a:pPr>
            <a:r>
              <a:rPr lang="en" sz="1800"/>
              <a:t>Has dedicated customer support team to address issues</a:t>
            </a:r>
            <a:endParaRPr sz="1800"/>
          </a:p>
          <a:p>
            <a:pPr indent="0" lvl="0" marL="0" rtl="0" algn="l">
              <a:spcBef>
                <a:spcPts val="600"/>
              </a:spcBef>
              <a:spcAft>
                <a:spcPts val="0"/>
              </a:spcAft>
              <a:buNone/>
            </a:pPr>
            <a:r>
              <a:t/>
            </a:r>
            <a:endParaRPr/>
          </a:p>
          <a:p>
            <a:pPr indent="0" lvl="0" marL="457200" rtl="0" algn="l">
              <a:spcBef>
                <a:spcPts val="600"/>
              </a:spcBef>
              <a:spcAft>
                <a:spcPts val="0"/>
              </a:spcAft>
              <a:buNone/>
            </a:pPr>
            <a:r>
              <a:t/>
            </a:r>
            <a:endParaRPr/>
          </a:p>
        </p:txBody>
      </p:sp>
      <p:grpSp>
        <p:nvGrpSpPr>
          <p:cNvPr id="613" name="Google Shape;613;p45"/>
          <p:cNvGrpSpPr/>
          <p:nvPr/>
        </p:nvGrpSpPr>
        <p:grpSpPr>
          <a:xfrm>
            <a:off x="4785668" y="1559427"/>
            <a:ext cx="382729" cy="340686"/>
            <a:chOff x="5972700" y="2330200"/>
            <a:chExt cx="411625" cy="387275"/>
          </a:xfrm>
        </p:grpSpPr>
        <p:sp>
          <p:nvSpPr>
            <p:cNvPr id="614" name="Google Shape;614;p45"/>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28575">
              <a:solidFill>
                <a:srgbClr val="90C2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5"/>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28575">
              <a:solidFill>
                <a:srgbClr val="90C2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16" name="Google Shape;616;p45"/>
          <p:cNvPicPr preferRelativeResize="0"/>
          <p:nvPr/>
        </p:nvPicPr>
        <p:blipFill>
          <a:blip r:embed="rId3">
            <a:alphaModFix/>
          </a:blip>
          <a:stretch>
            <a:fillRect/>
          </a:stretch>
        </p:blipFill>
        <p:spPr>
          <a:xfrm>
            <a:off x="5091950" y="2608875"/>
            <a:ext cx="3139399" cy="2161649"/>
          </a:xfrm>
          <a:prstGeom prst="rect">
            <a:avLst/>
          </a:prstGeom>
          <a:noFill/>
          <a:ln cap="flat" cmpd="sng" w="9525">
            <a:solidFill>
              <a:srgbClr val="D9D9D9"/>
            </a:solidFill>
            <a:prstDash val="solid"/>
            <a:round/>
            <a:headEnd len="sm" w="sm" type="none"/>
            <a:tailEnd len="sm" w="sm" type="none"/>
          </a:ln>
        </p:spPr>
      </p:pic>
      <p:pic>
        <p:nvPicPr>
          <p:cNvPr id="617" name="Google Shape;617;p45"/>
          <p:cNvPicPr preferRelativeResize="0"/>
          <p:nvPr/>
        </p:nvPicPr>
        <p:blipFill>
          <a:blip r:embed="rId4">
            <a:alphaModFix/>
          </a:blip>
          <a:stretch>
            <a:fillRect/>
          </a:stretch>
        </p:blipFill>
        <p:spPr>
          <a:xfrm>
            <a:off x="1591801" y="2657750"/>
            <a:ext cx="1842701" cy="2216301"/>
          </a:xfrm>
          <a:prstGeom prst="rect">
            <a:avLst/>
          </a:prstGeom>
          <a:noFill/>
          <a:ln cap="flat" cmpd="sng" w="9525">
            <a:solidFill>
              <a:srgbClr val="D9D9D9"/>
            </a:solidFill>
            <a:prstDash val="solid"/>
            <a:round/>
            <a:headEnd len="sm" w="sm" type="none"/>
            <a:tailEnd len="sm" w="sm" type="none"/>
          </a:ln>
        </p:spPr>
      </p:pic>
      <p:sp>
        <p:nvSpPr>
          <p:cNvPr id="618" name="Google Shape;618;p45"/>
          <p:cNvSpPr txBox="1"/>
          <p:nvPr/>
        </p:nvSpPr>
        <p:spPr>
          <a:xfrm>
            <a:off x="8005300" y="4730600"/>
            <a:ext cx="9834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Hongqiao</a:t>
            </a:r>
            <a:endParaRPr>
              <a:solidFill>
                <a:srgbClr val="18637B"/>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4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Job Market</a:t>
            </a:r>
            <a:endParaRPr/>
          </a:p>
        </p:txBody>
      </p:sp>
      <p:grpSp>
        <p:nvGrpSpPr>
          <p:cNvPr id="624" name="Google Shape;624;p46"/>
          <p:cNvGrpSpPr/>
          <p:nvPr/>
        </p:nvGrpSpPr>
        <p:grpSpPr>
          <a:xfrm>
            <a:off x="377059" y="931160"/>
            <a:ext cx="313910" cy="227820"/>
            <a:chOff x="3932350" y="3714775"/>
            <a:chExt cx="439650" cy="319075"/>
          </a:xfrm>
        </p:grpSpPr>
        <p:sp>
          <p:nvSpPr>
            <p:cNvPr id="625" name="Google Shape;625;p46"/>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6"/>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6"/>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6"/>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6"/>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0" name="Google Shape;630;p4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31" name="Google Shape;631;p46"/>
          <p:cNvPicPr preferRelativeResize="0"/>
          <p:nvPr/>
        </p:nvPicPr>
        <p:blipFill>
          <a:blip r:embed="rId3">
            <a:alphaModFix/>
          </a:blip>
          <a:stretch>
            <a:fillRect/>
          </a:stretch>
        </p:blipFill>
        <p:spPr>
          <a:xfrm>
            <a:off x="239450" y="1559437"/>
            <a:ext cx="4312551" cy="3583974"/>
          </a:xfrm>
          <a:prstGeom prst="rect">
            <a:avLst/>
          </a:prstGeom>
          <a:noFill/>
          <a:ln cap="flat" cmpd="sng" w="9525">
            <a:solidFill>
              <a:srgbClr val="114454"/>
            </a:solidFill>
            <a:prstDash val="solid"/>
            <a:round/>
            <a:headEnd len="sm" w="sm" type="none"/>
            <a:tailEnd len="sm" w="sm" type="none"/>
          </a:ln>
        </p:spPr>
      </p:pic>
      <p:sp>
        <p:nvSpPr>
          <p:cNvPr id="632" name="Google Shape;632;p46"/>
          <p:cNvSpPr txBox="1"/>
          <p:nvPr>
            <p:ph idx="4294967295" type="body"/>
          </p:nvPr>
        </p:nvSpPr>
        <p:spPr>
          <a:xfrm>
            <a:off x="4988850" y="2145696"/>
            <a:ext cx="3602100" cy="1782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The chart shows that   </a:t>
            </a:r>
            <a:endParaRPr sz="2400"/>
          </a:p>
          <a:p>
            <a:pPr indent="0" lvl="0" marL="0" rtl="0" algn="l">
              <a:spcBef>
                <a:spcPts val="600"/>
              </a:spcBef>
              <a:spcAft>
                <a:spcPts val="0"/>
              </a:spcAft>
              <a:buNone/>
            </a:pPr>
            <a:r>
              <a:rPr lang="en" sz="2400"/>
              <a:t>      </a:t>
            </a:r>
            <a:r>
              <a:rPr b="1" lang="en" sz="2400"/>
              <a:t>JMeter</a:t>
            </a:r>
            <a:r>
              <a:rPr lang="en" sz="2400"/>
              <a:t> appears in more job ads than </a:t>
            </a:r>
            <a:r>
              <a:rPr b="1" lang="en" sz="2400"/>
              <a:t>LoadRunner</a:t>
            </a:r>
            <a:r>
              <a:rPr lang="en" sz="2400"/>
              <a:t>.</a:t>
            </a:r>
            <a:endParaRPr sz="2400"/>
          </a:p>
        </p:txBody>
      </p:sp>
      <p:grpSp>
        <p:nvGrpSpPr>
          <p:cNvPr id="633" name="Google Shape;633;p46"/>
          <p:cNvGrpSpPr/>
          <p:nvPr/>
        </p:nvGrpSpPr>
        <p:grpSpPr>
          <a:xfrm>
            <a:off x="5129743" y="2746402"/>
            <a:ext cx="382729" cy="340686"/>
            <a:chOff x="5972700" y="2330200"/>
            <a:chExt cx="411625" cy="387275"/>
          </a:xfrm>
        </p:grpSpPr>
        <p:sp>
          <p:nvSpPr>
            <p:cNvPr id="634" name="Google Shape;634;p46"/>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28575">
              <a:solidFill>
                <a:srgbClr val="90C2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6"/>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28575">
              <a:solidFill>
                <a:srgbClr val="90C2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6" name="Google Shape;636;p46"/>
          <p:cNvSpPr txBox="1"/>
          <p:nvPr/>
        </p:nvSpPr>
        <p:spPr>
          <a:xfrm>
            <a:off x="8005300" y="4730600"/>
            <a:ext cx="9834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Hongqiao</a:t>
            </a:r>
            <a:endParaRPr>
              <a:solidFill>
                <a:srgbClr val="18637B"/>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47"/>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642" name="Google Shape;642;p47"/>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tool should you use?</a:t>
            </a:r>
            <a:endParaRPr/>
          </a:p>
        </p:txBody>
      </p:sp>
      <p:sp>
        <p:nvSpPr>
          <p:cNvPr id="643" name="Google Shape;643;p47"/>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5</a:t>
            </a:r>
            <a:endParaRPr sz="20000">
              <a:solidFill>
                <a:srgbClr val="18637B"/>
              </a:solidFill>
              <a:latin typeface="Roboto Slab"/>
              <a:ea typeface="Roboto Slab"/>
              <a:cs typeface="Roboto Slab"/>
              <a:sym typeface="Roboto Slab"/>
            </a:endParaRPr>
          </a:p>
        </p:txBody>
      </p:sp>
      <p:sp>
        <p:nvSpPr>
          <p:cNvPr id="644" name="Google Shape;644;p4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45" name="Google Shape;645;p47"/>
          <p:cNvSpPr txBox="1"/>
          <p:nvPr/>
        </p:nvSpPr>
        <p:spPr>
          <a:xfrm>
            <a:off x="7784675" y="4730600"/>
            <a:ext cx="12039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Shameemah</a:t>
            </a:r>
            <a:endParaRPr>
              <a:solidFill>
                <a:srgbClr val="18637B"/>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Google Shape;650;p48"/>
          <p:cNvSpPr txBox="1"/>
          <p:nvPr>
            <p:ph idx="1" type="body"/>
          </p:nvPr>
        </p:nvSpPr>
        <p:spPr>
          <a:xfrm>
            <a:off x="1556175" y="2300275"/>
            <a:ext cx="6031800" cy="6051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a:solidFill>
                  <a:schemeClr val="lt1"/>
                </a:solidFill>
              </a:rPr>
              <a:t>Both tools have their advantages and disadvantages. </a:t>
            </a:r>
            <a:r>
              <a:rPr b="1" lang="en">
                <a:solidFill>
                  <a:schemeClr val="lt1"/>
                </a:solidFill>
              </a:rPr>
              <a:t>LoadRunner is the industry standard and is best for performance testing with complex scenarios and very high loads. If you need a cheaper, more user friendly option for fewer loads, JMeter is the best pick!</a:t>
            </a:r>
            <a:endParaRPr b="1">
              <a:solidFill>
                <a:schemeClr val="lt1"/>
              </a:solidFill>
            </a:endParaRPr>
          </a:p>
          <a:p>
            <a:pPr indent="0" lvl="0" marL="0" rtl="0" algn="ctr">
              <a:spcBef>
                <a:spcPts val="600"/>
              </a:spcBef>
              <a:spcAft>
                <a:spcPts val="0"/>
              </a:spcAft>
              <a:buNone/>
            </a:pPr>
            <a:r>
              <a:t/>
            </a:r>
            <a:endParaRPr b="1"/>
          </a:p>
        </p:txBody>
      </p:sp>
      <p:sp>
        <p:nvSpPr>
          <p:cNvPr id="651" name="Google Shape;651;p4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652" name="Google Shape;652;p48"/>
          <p:cNvSpPr txBox="1"/>
          <p:nvPr/>
        </p:nvSpPr>
        <p:spPr>
          <a:xfrm>
            <a:off x="7784675" y="4730600"/>
            <a:ext cx="12039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Shameemah</a:t>
            </a:r>
            <a:endParaRPr>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49"/>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658" name="Google Shape;658;p49"/>
          <p:cNvSpPr txBox="1"/>
          <p:nvPr>
            <p:ph idx="1" type="body"/>
          </p:nvPr>
        </p:nvSpPr>
        <p:spPr>
          <a:xfrm>
            <a:off x="1146025" y="1684700"/>
            <a:ext cx="7540800" cy="3134700"/>
          </a:xfrm>
          <a:prstGeom prst="rect">
            <a:avLst/>
          </a:prstGeom>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0F3D38"/>
              </a:buClr>
              <a:buSzPts val="1000"/>
              <a:buChar char="▪"/>
            </a:pPr>
            <a:r>
              <a:rPr lang="en" sz="1000">
                <a:solidFill>
                  <a:srgbClr val="0F3D38"/>
                </a:solidFill>
              </a:rPr>
              <a:t>Apache JMeter™. (n.d.). Retrieved from </a:t>
            </a:r>
            <a:r>
              <a:rPr lang="en" sz="1000" u="sng">
                <a:solidFill>
                  <a:schemeClr val="hlink"/>
                </a:solidFill>
                <a:hlinkClick r:id="rId3"/>
              </a:rPr>
              <a:t>https://jmeter.apache.org/</a:t>
            </a:r>
            <a:endParaRPr sz="1000">
              <a:solidFill>
                <a:srgbClr val="0F3D38"/>
              </a:solidFill>
            </a:endParaRPr>
          </a:p>
          <a:p>
            <a:pPr indent="-292100" lvl="0" marL="457200" rtl="0" algn="l">
              <a:lnSpc>
                <a:spcPct val="115000"/>
              </a:lnSpc>
              <a:spcBef>
                <a:spcPts val="0"/>
              </a:spcBef>
              <a:spcAft>
                <a:spcPts val="0"/>
              </a:spcAft>
              <a:buClr>
                <a:srgbClr val="0F3D38"/>
              </a:buClr>
              <a:buSzPts val="1000"/>
              <a:buChar char="▪"/>
            </a:pPr>
            <a:r>
              <a:rPr lang="en" sz="1000">
                <a:solidFill>
                  <a:srgbClr val="0F3D38"/>
                </a:solidFill>
                <a:highlight>
                  <a:srgbClr val="FFFFFF"/>
                </a:highlight>
              </a:rPr>
              <a:t>Apache JMeter vs HP Loadrunner 2018 Comparison | FinancesOnline. (n.d.). Retrieved from https://comparisons.financesonline.com/apache-jmeter-vs-hp-loadrunner</a:t>
            </a:r>
            <a:endParaRPr sz="1000">
              <a:solidFill>
                <a:srgbClr val="0F3D38"/>
              </a:solidFill>
            </a:endParaRPr>
          </a:p>
          <a:p>
            <a:pPr indent="-292100" lvl="0" marL="457200" rtl="0" algn="l">
              <a:lnSpc>
                <a:spcPct val="115000"/>
              </a:lnSpc>
              <a:spcBef>
                <a:spcPts val="0"/>
              </a:spcBef>
              <a:spcAft>
                <a:spcPts val="0"/>
              </a:spcAft>
              <a:buSzPts val="1000"/>
              <a:buChar char="▪"/>
            </a:pPr>
            <a:r>
              <a:rPr lang="en" sz="1000">
                <a:solidFill>
                  <a:srgbClr val="0F3D38"/>
                </a:solidFill>
                <a:highlight>
                  <a:srgbClr val="FFFFFF"/>
                </a:highlight>
              </a:rPr>
              <a:t>Cohen, N. (2017, February 14). 7 Reasons JMeter is Easier to Use Than LoadRunner. Retrieved from </a:t>
            </a:r>
            <a:r>
              <a:rPr lang="en" sz="1000" u="sng">
                <a:solidFill>
                  <a:schemeClr val="hlink"/>
                </a:solidFill>
                <a:highlight>
                  <a:srgbClr val="FFFFFF"/>
                </a:highlight>
                <a:hlinkClick r:id="rId4"/>
              </a:rPr>
              <a:t>https://www.blazemeter.com/blog/7-reasons-jmeter-easier-use-loadrunner</a:t>
            </a:r>
            <a:endParaRPr sz="1000">
              <a:solidFill>
                <a:srgbClr val="0F3D38"/>
              </a:solidFill>
              <a:highlight>
                <a:srgbClr val="FFFFFF"/>
              </a:highlight>
            </a:endParaRPr>
          </a:p>
          <a:p>
            <a:pPr indent="-292100" lvl="0" marL="457200" rtl="0" algn="l">
              <a:lnSpc>
                <a:spcPct val="115000"/>
              </a:lnSpc>
              <a:spcBef>
                <a:spcPts val="0"/>
              </a:spcBef>
              <a:spcAft>
                <a:spcPts val="0"/>
              </a:spcAft>
              <a:buSzPts val="1000"/>
              <a:buChar char="▪"/>
            </a:pPr>
            <a:r>
              <a:rPr lang="en" sz="1000">
                <a:highlight>
                  <a:schemeClr val="lt1"/>
                </a:highlight>
              </a:rPr>
              <a:t>Halili, E. H. (2008). </a:t>
            </a:r>
            <a:r>
              <a:rPr i="1" lang="en" sz="1000"/>
              <a:t>Apache JMeter: A practical beginners guide to automated testing and performance measurement for your websites</a:t>
            </a:r>
            <a:r>
              <a:rPr lang="en" sz="1000">
                <a:highlight>
                  <a:schemeClr val="lt1"/>
                </a:highlight>
              </a:rPr>
              <a:t>. Birmingham: Packt Pub.</a:t>
            </a:r>
            <a:endParaRPr sz="1000">
              <a:solidFill>
                <a:srgbClr val="0F3D38"/>
              </a:solidFill>
              <a:highlight>
                <a:srgbClr val="FFFFFF"/>
              </a:highlight>
            </a:endParaRPr>
          </a:p>
          <a:p>
            <a:pPr indent="-292100" lvl="0" marL="457200" rtl="0" algn="l">
              <a:lnSpc>
                <a:spcPct val="115000"/>
              </a:lnSpc>
              <a:spcBef>
                <a:spcPts val="0"/>
              </a:spcBef>
              <a:spcAft>
                <a:spcPts val="0"/>
              </a:spcAft>
              <a:buSzPts val="1000"/>
              <a:buChar char="▪"/>
            </a:pPr>
            <a:r>
              <a:rPr lang="en" sz="1000">
                <a:highlight>
                  <a:srgbClr val="FFFFFF"/>
                </a:highlight>
              </a:rPr>
              <a:t>Kurniawan, B. (2003). ONJava.com: Using JMeter. Retrieved from </a:t>
            </a:r>
            <a:r>
              <a:rPr lang="en" sz="1000">
                <a:highlight>
                  <a:srgbClr val="FFFFFF"/>
                </a:highlight>
                <a:uFill>
                  <a:noFill/>
                </a:uFill>
                <a:hlinkClick r:id="rId5"/>
              </a:rPr>
              <a:t>http://loadstorm.com/files/ONJava.com-Using-JMeter.</a:t>
            </a:r>
            <a:r>
              <a:rPr lang="en" sz="1000">
                <a:highlight>
                  <a:srgbClr val="FFFFFF"/>
                </a:highlight>
                <a:uFill>
                  <a:noFill/>
                </a:uFill>
                <a:hlinkClick r:id="rId6"/>
              </a:rPr>
              <a:t>pdf</a:t>
            </a:r>
            <a:endParaRPr sz="1000">
              <a:highlight>
                <a:srgbClr val="FFFFFF"/>
              </a:highlight>
            </a:endParaRPr>
          </a:p>
          <a:p>
            <a:pPr indent="-292100" lvl="0" marL="457200" rtl="0" algn="l">
              <a:lnSpc>
                <a:spcPct val="115000"/>
              </a:lnSpc>
              <a:spcBef>
                <a:spcPts val="0"/>
              </a:spcBef>
              <a:spcAft>
                <a:spcPts val="0"/>
              </a:spcAft>
              <a:buClr>
                <a:srgbClr val="0F3D38"/>
              </a:buClr>
              <a:buSzPts val="1000"/>
              <a:buChar char="▪"/>
            </a:pPr>
            <a:r>
              <a:rPr lang="en" sz="1000">
                <a:solidFill>
                  <a:srgbClr val="0F3D38"/>
                </a:solidFill>
                <a:highlight>
                  <a:srgbClr val="FFFFFF"/>
                </a:highlight>
              </a:rPr>
              <a:t>Load Testing Software: Web and Mobile Application Testing Tool. (n.d.). Retrieved from </a:t>
            </a:r>
            <a:r>
              <a:rPr lang="en" sz="1000" u="sng">
                <a:solidFill>
                  <a:schemeClr val="hlink"/>
                </a:solidFill>
                <a:highlight>
                  <a:srgbClr val="FFFFFF"/>
                </a:highlight>
                <a:hlinkClick r:id="rId7"/>
              </a:rPr>
              <a:t>https://software.microfocus.com/en-us/products/loadrunner-load-testing/overview</a:t>
            </a:r>
            <a:endParaRPr sz="1000">
              <a:solidFill>
                <a:srgbClr val="0F3D38"/>
              </a:solidFill>
              <a:highlight>
                <a:srgbClr val="FFFFFF"/>
              </a:highlight>
            </a:endParaRPr>
          </a:p>
          <a:p>
            <a:pPr indent="-292100" lvl="0" marL="457200" rtl="0" algn="l">
              <a:lnSpc>
                <a:spcPct val="115000"/>
              </a:lnSpc>
              <a:spcBef>
                <a:spcPts val="0"/>
              </a:spcBef>
              <a:spcAft>
                <a:spcPts val="0"/>
              </a:spcAft>
              <a:buClr>
                <a:srgbClr val="0F3D38"/>
              </a:buClr>
              <a:buSzPts val="1000"/>
              <a:buChar char="▪"/>
            </a:pPr>
            <a:r>
              <a:rPr lang="en" sz="1000">
                <a:solidFill>
                  <a:srgbClr val="0F3D38"/>
                </a:solidFill>
              </a:rPr>
              <a:t>Masood, A. (2018, March 24). Top 4 Performance Testing Tools Comparison. Retrieved from http://www.testerlogic.com/top-performance-testing-tools-comparison/</a:t>
            </a:r>
            <a:endParaRPr sz="1000">
              <a:solidFill>
                <a:srgbClr val="0F3D38"/>
              </a:solidFill>
              <a:highlight>
                <a:srgbClr val="FFFFFF"/>
              </a:highlight>
            </a:endParaRPr>
          </a:p>
          <a:p>
            <a:pPr indent="-292100" lvl="0" marL="457200" rtl="0" algn="l">
              <a:lnSpc>
                <a:spcPct val="115000"/>
              </a:lnSpc>
              <a:spcBef>
                <a:spcPts val="0"/>
              </a:spcBef>
              <a:spcAft>
                <a:spcPts val="0"/>
              </a:spcAft>
              <a:buSzPts val="1000"/>
              <a:buChar char="▪"/>
            </a:pPr>
            <a:r>
              <a:rPr lang="en" sz="1000">
                <a:highlight>
                  <a:srgbClr val="FFFFFF"/>
                </a:highlight>
              </a:rPr>
              <a:t>Patel, B., Parikh, J., &amp; Shah, R. (2014). A Review Paper on Comparison of SQL Performance Analyzer Tools: Apache JMeter and HP LoadRunner. </a:t>
            </a:r>
            <a:r>
              <a:rPr i="1" lang="en" sz="1000">
                <a:highlight>
                  <a:srgbClr val="FFFFFF"/>
                </a:highlight>
              </a:rPr>
              <a:t>International Journal of Current Engineering and Technology,4</a:t>
            </a:r>
            <a:r>
              <a:rPr lang="en" sz="1000">
                <a:highlight>
                  <a:srgbClr val="FFFFFF"/>
                </a:highlight>
              </a:rPr>
              <a:t>(5), 3642-3645. Retrieved from </a:t>
            </a:r>
            <a:r>
              <a:rPr lang="en" sz="1000">
                <a:highlight>
                  <a:srgbClr val="FFFFFF"/>
                </a:highlight>
                <a:uFill>
                  <a:noFill/>
                </a:uFill>
                <a:hlinkClick r:id="rId8"/>
              </a:rPr>
              <a:t>http://inpressco.com/category/ijcet</a:t>
            </a:r>
            <a:endParaRPr sz="1000"/>
          </a:p>
          <a:p>
            <a:pPr indent="-292100" lvl="0" marL="457200" rtl="0" algn="l">
              <a:lnSpc>
                <a:spcPct val="115000"/>
              </a:lnSpc>
              <a:spcBef>
                <a:spcPts val="0"/>
              </a:spcBef>
              <a:spcAft>
                <a:spcPts val="0"/>
              </a:spcAft>
              <a:buClr>
                <a:srgbClr val="0F3D38"/>
              </a:buClr>
              <a:buSzPts val="1000"/>
              <a:buChar char="▪"/>
            </a:pPr>
            <a:r>
              <a:rPr lang="en" sz="1000">
                <a:solidFill>
                  <a:srgbClr val="0F3D38"/>
                </a:solidFill>
                <a:highlight>
                  <a:srgbClr val="FFFFFF"/>
                </a:highlight>
              </a:rPr>
              <a:t>What is HP LoadRunner? Introduction, Architecture, Components. (n.d.). Retrieved from https://www.guru99.com/introduction-to-hp-loadrunner-and-its-archtecture.html</a:t>
            </a:r>
            <a:endParaRPr sz="1000">
              <a:solidFill>
                <a:srgbClr val="0F3D38"/>
              </a:solidFill>
            </a:endParaRPr>
          </a:p>
          <a:p>
            <a:pPr indent="0" lvl="0" marL="457200" rtl="0" algn="l">
              <a:lnSpc>
                <a:spcPct val="115000"/>
              </a:lnSpc>
              <a:spcBef>
                <a:spcPts val="0"/>
              </a:spcBef>
              <a:spcAft>
                <a:spcPts val="0"/>
              </a:spcAft>
              <a:buNone/>
            </a:pPr>
            <a:r>
              <a:t/>
            </a:r>
            <a:endParaRPr sz="1000"/>
          </a:p>
        </p:txBody>
      </p:sp>
      <p:sp>
        <p:nvSpPr>
          <p:cNvPr id="659" name="Google Shape;659;p49"/>
          <p:cNvSpPr/>
          <p:nvPr/>
        </p:nvSpPr>
        <p:spPr>
          <a:xfrm>
            <a:off x="384312" y="911602"/>
            <a:ext cx="297381" cy="266947"/>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61" name="Google Shape;661;p49"/>
          <p:cNvSpPr txBox="1"/>
          <p:nvPr/>
        </p:nvSpPr>
        <p:spPr>
          <a:xfrm>
            <a:off x="7784675" y="4730600"/>
            <a:ext cx="12039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Shameemah</a:t>
            </a:r>
            <a:endParaRPr>
              <a:solidFill>
                <a:srgbClr val="18637B"/>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50"/>
          <p:cNvSpPr txBox="1"/>
          <p:nvPr>
            <p:ph idx="4294967295" type="subTitle"/>
          </p:nvPr>
        </p:nvSpPr>
        <p:spPr>
          <a:xfrm>
            <a:off x="685800" y="505225"/>
            <a:ext cx="7884600" cy="38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lt1"/>
                </a:solidFill>
                <a:latin typeface="Roboto Slab"/>
                <a:ea typeface="Roboto Slab"/>
                <a:cs typeface="Roboto Slab"/>
                <a:sym typeface="Roboto Slab"/>
              </a:rPr>
              <a:t>THANKS!</a:t>
            </a:r>
            <a:endParaRPr b="1" sz="3600">
              <a:solidFill>
                <a:srgbClr val="FFFFFF"/>
              </a:solidFill>
            </a:endParaRPr>
          </a:p>
          <a:p>
            <a:pPr indent="0" lvl="0" marL="0" rtl="0" algn="l">
              <a:spcBef>
                <a:spcPts val="600"/>
              </a:spcBef>
              <a:spcAft>
                <a:spcPts val="0"/>
              </a:spcAft>
              <a:buNone/>
            </a:pPr>
            <a:r>
              <a:rPr b="1" lang="en" sz="3600">
                <a:solidFill>
                  <a:srgbClr val="FFFFFF"/>
                </a:solidFill>
              </a:rPr>
              <a:t>Any questions?</a:t>
            </a:r>
            <a:endParaRPr b="1" sz="3600">
              <a:solidFill>
                <a:srgbClr val="FFFFFF"/>
              </a:solidFill>
            </a:endParaRPr>
          </a:p>
          <a:p>
            <a:pPr indent="0" lvl="0" marL="0" rtl="0" algn="l">
              <a:spcBef>
                <a:spcPts val="600"/>
              </a:spcBef>
              <a:spcAft>
                <a:spcPts val="0"/>
              </a:spcAft>
              <a:buClr>
                <a:schemeClr val="dk1"/>
              </a:buClr>
              <a:buSzPts val="1100"/>
              <a:buFont typeface="Arial"/>
              <a:buNone/>
            </a:pPr>
            <a:r>
              <a:t/>
            </a:r>
            <a:endParaRPr sz="2400">
              <a:solidFill>
                <a:srgbClr val="FFFFFF"/>
              </a:solidFill>
            </a:endParaRPr>
          </a:p>
          <a:p>
            <a:pPr indent="0" lvl="0" marL="0" rtl="0" algn="l">
              <a:spcBef>
                <a:spcPts val="600"/>
              </a:spcBef>
              <a:spcAft>
                <a:spcPts val="0"/>
              </a:spcAft>
              <a:buClr>
                <a:schemeClr val="dk1"/>
              </a:buClr>
              <a:buSzPts val="1100"/>
              <a:buFont typeface="Arial"/>
              <a:buNone/>
            </a:pPr>
            <a:r>
              <a:rPr lang="en" sz="2400">
                <a:solidFill>
                  <a:srgbClr val="FFFFFF"/>
                </a:solidFill>
              </a:rPr>
              <a:t>You can email us dbarndt/hliu89/</a:t>
            </a:r>
            <a:r>
              <a:rPr lang="en" sz="2400">
                <a:solidFill>
                  <a:schemeClr val="lt1"/>
                </a:solidFill>
              </a:rPr>
              <a:t>sfuseini/vkasu</a:t>
            </a:r>
            <a:endParaRPr sz="2400">
              <a:solidFill>
                <a:srgbClr val="FFFFFF"/>
              </a:solidFill>
            </a:endParaRPr>
          </a:p>
          <a:p>
            <a:pPr indent="0" lvl="0" marL="0" rtl="0" algn="l">
              <a:spcBef>
                <a:spcPts val="600"/>
              </a:spcBef>
              <a:spcAft>
                <a:spcPts val="0"/>
              </a:spcAft>
              <a:buClr>
                <a:schemeClr val="dk1"/>
              </a:buClr>
              <a:buSzPts val="1100"/>
              <a:buFont typeface="Arial"/>
              <a:buNone/>
            </a:pPr>
            <a:r>
              <a:rPr lang="en" sz="2400">
                <a:solidFill>
                  <a:srgbClr val="FFFFFF"/>
                </a:solidFill>
              </a:rPr>
              <a:t>@hawk.iit.edu</a:t>
            </a:r>
            <a:endParaRPr b="1" sz="2400">
              <a:solidFill>
                <a:srgbClr val="FFFFFF"/>
              </a:solidFill>
            </a:endParaRPr>
          </a:p>
        </p:txBody>
      </p:sp>
      <p:sp>
        <p:nvSpPr>
          <p:cNvPr id="667" name="Google Shape;667;p5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68" name="Google Shape;668;p50"/>
          <p:cNvSpPr txBox="1"/>
          <p:nvPr/>
        </p:nvSpPr>
        <p:spPr>
          <a:xfrm>
            <a:off x="7784675" y="4730600"/>
            <a:ext cx="12039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Shameemah</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Performance Testing?</a:t>
            </a:r>
            <a:endParaRPr/>
          </a:p>
        </p:txBody>
      </p:sp>
      <p:sp>
        <p:nvSpPr>
          <p:cNvPr id="156" name="Google Shape;156;p16"/>
          <p:cNvSpPr txBox="1"/>
          <p:nvPr>
            <p:ph idx="1" type="body"/>
          </p:nvPr>
        </p:nvSpPr>
        <p:spPr>
          <a:xfrm>
            <a:off x="1146025" y="1775675"/>
            <a:ext cx="7540800" cy="3157800"/>
          </a:xfrm>
          <a:prstGeom prst="rect">
            <a:avLst/>
          </a:prstGeom>
          <a:ln>
            <a:noFill/>
          </a:ln>
        </p:spPr>
        <p:txBody>
          <a:bodyPr anchorCtr="0" anchor="t" bIns="91425" lIns="91425" spcFirstLastPara="1" rIns="91425" wrap="square" tIns="91425">
            <a:noAutofit/>
          </a:bodyPr>
          <a:lstStyle/>
          <a:p>
            <a:pPr indent="-406400" lvl="0" marL="457200" rtl="0" algn="l">
              <a:spcBef>
                <a:spcPts val="600"/>
              </a:spcBef>
              <a:spcAft>
                <a:spcPts val="0"/>
              </a:spcAft>
              <a:buClr>
                <a:srgbClr val="0F3D38"/>
              </a:buClr>
              <a:buSzPts val="2800"/>
              <a:buChar char="▪"/>
            </a:pPr>
            <a:r>
              <a:rPr lang="en">
                <a:solidFill>
                  <a:srgbClr val="0F3D38"/>
                </a:solidFill>
              </a:rPr>
              <a:t>A type of testing to ensure software applications will perform well under their expected workload.</a:t>
            </a:r>
            <a:endParaRPr>
              <a:solidFill>
                <a:srgbClr val="0F3D38"/>
              </a:solidFill>
            </a:endParaRPr>
          </a:p>
          <a:p>
            <a:pPr indent="-406400" lvl="0" marL="457200" rtl="0" algn="l">
              <a:spcBef>
                <a:spcPts val="0"/>
              </a:spcBef>
              <a:spcAft>
                <a:spcPts val="0"/>
              </a:spcAft>
              <a:buClr>
                <a:srgbClr val="0F3D38"/>
              </a:buClr>
              <a:buSzPts val="2800"/>
              <a:buChar char="▪"/>
            </a:pPr>
            <a:r>
              <a:rPr lang="en">
                <a:solidFill>
                  <a:srgbClr val="0F3D38"/>
                </a:solidFill>
              </a:rPr>
              <a:t>Comes under the category of non-functional testing techniques.</a:t>
            </a:r>
            <a:endParaRPr>
              <a:solidFill>
                <a:srgbClr val="0F3D38"/>
              </a:solidFill>
            </a:endParaRPr>
          </a:p>
        </p:txBody>
      </p:sp>
      <p:grpSp>
        <p:nvGrpSpPr>
          <p:cNvPr id="157" name="Google Shape;157;p16"/>
          <p:cNvGrpSpPr/>
          <p:nvPr/>
        </p:nvGrpSpPr>
        <p:grpSpPr>
          <a:xfrm>
            <a:off x="333623" y="861852"/>
            <a:ext cx="366458" cy="366437"/>
            <a:chOff x="1923675" y="1633650"/>
            <a:chExt cx="436000" cy="435975"/>
          </a:xfrm>
        </p:grpSpPr>
        <p:sp>
          <p:nvSpPr>
            <p:cNvPr id="158" name="Google Shape;158;p1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65" name="Google Shape;165;p16"/>
          <p:cNvSpPr txBox="1"/>
          <p:nvPr/>
        </p:nvSpPr>
        <p:spPr>
          <a:xfrm>
            <a:off x="7746850" y="4743200"/>
            <a:ext cx="12102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Shameemah</a:t>
            </a:r>
            <a:endParaRPr>
              <a:solidFill>
                <a:srgbClr val="18637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Performance Testing Contd...</a:t>
            </a:r>
            <a:endParaRPr/>
          </a:p>
        </p:txBody>
      </p:sp>
      <p:sp>
        <p:nvSpPr>
          <p:cNvPr id="171" name="Google Shape;171;p17"/>
          <p:cNvSpPr txBox="1"/>
          <p:nvPr>
            <p:ph idx="1" type="body"/>
          </p:nvPr>
        </p:nvSpPr>
        <p:spPr>
          <a:xfrm>
            <a:off x="1146025" y="1559425"/>
            <a:ext cx="7540800" cy="3157800"/>
          </a:xfrm>
          <a:prstGeom prst="rect">
            <a:avLst/>
          </a:prstGeom>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0F3D38"/>
                </a:solidFill>
              </a:rPr>
              <a:t>The focus of performance testing is checking a software program’s:</a:t>
            </a:r>
            <a:endParaRPr b="1" sz="2400">
              <a:solidFill>
                <a:srgbClr val="0F3D38"/>
              </a:solidFill>
            </a:endParaRPr>
          </a:p>
          <a:p>
            <a:pPr indent="-381000" lvl="0" marL="457200" rtl="0" algn="l">
              <a:spcBef>
                <a:spcPts val="600"/>
              </a:spcBef>
              <a:spcAft>
                <a:spcPts val="0"/>
              </a:spcAft>
              <a:buClr>
                <a:srgbClr val="0F3D38"/>
              </a:buClr>
              <a:buSzPts val="2400"/>
              <a:buChar char="▪"/>
            </a:pPr>
            <a:r>
              <a:rPr lang="en" sz="2400">
                <a:solidFill>
                  <a:srgbClr val="0F3D38"/>
                </a:solidFill>
              </a:rPr>
              <a:t>Speed - whether the application responds quickly.</a:t>
            </a:r>
            <a:endParaRPr sz="2400">
              <a:solidFill>
                <a:srgbClr val="0F3D38"/>
              </a:solidFill>
            </a:endParaRPr>
          </a:p>
          <a:p>
            <a:pPr indent="-381000" lvl="0" marL="457200" rtl="0" algn="l">
              <a:spcBef>
                <a:spcPts val="0"/>
              </a:spcBef>
              <a:spcAft>
                <a:spcPts val="0"/>
              </a:spcAft>
              <a:buClr>
                <a:srgbClr val="0F3D38"/>
              </a:buClr>
              <a:buSzPts val="2400"/>
              <a:buChar char="▪"/>
            </a:pPr>
            <a:r>
              <a:rPr lang="en" sz="2400">
                <a:solidFill>
                  <a:srgbClr val="0F3D38"/>
                </a:solidFill>
              </a:rPr>
              <a:t>Scalability - maximum user load the software can handle</a:t>
            </a:r>
            <a:endParaRPr sz="2400">
              <a:solidFill>
                <a:srgbClr val="0F3D38"/>
              </a:solidFill>
            </a:endParaRPr>
          </a:p>
          <a:p>
            <a:pPr indent="-381000" lvl="0" marL="457200" rtl="0" algn="l">
              <a:spcBef>
                <a:spcPts val="0"/>
              </a:spcBef>
              <a:spcAft>
                <a:spcPts val="0"/>
              </a:spcAft>
              <a:buClr>
                <a:srgbClr val="0F3D38"/>
              </a:buClr>
              <a:buSzPts val="2400"/>
              <a:buChar char="▪"/>
            </a:pPr>
            <a:r>
              <a:rPr lang="en" sz="2400">
                <a:solidFill>
                  <a:srgbClr val="0F3D38"/>
                </a:solidFill>
              </a:rPr>
              <a:t>Stability - if the application is stable under varying loads</a:t>
            </a:r>
            <a:endParaRPr sz="2400">
              <a:solidFill>
                <a:srgbClr val="0F3D38"/>
              </a:solidFill>
            </a:endParaRPr>
          </a:p>
        </p:txBody>
      </p:sp>
      <p:grpSp>
        <p:nvGrpSpPr>
          <p:cNvPr id="172" name="Google Shape;172;p17"/>
          <p:cNvGrpSpPr/>
          <p:nvPr/>
        </p:nvGrpSpPr>
        <p:grpSpPr>
          <a:xfrm>
            <a:off x="333623" y="861852"/>
            <a:ext cx="366458" cy="366437"/>
            <a:chOff x="1923675" y="1633650"/>
            <a:chExt cx="436000" cy="435975"/>
          </a:xfrm>
        </p:grpSpPr>
        <p:sp>
          <p:nvSpPr>
            <p:cNvPr id="173" name="Google Shape;173;p1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1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80" name="Google Shape;180;p17"/>
          <p:cNvSpPr txBox="1"/>
          <p:nvPr/>
        </p:nvSpPr>
        <p:spPr>
          <a:xfrm>
            <a:off x="7746850" y="4743200"/>
            <a:ext cx="12102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Shameemah</a:t>
            </a:r>
            <a:endParaRPr>
              <a:solidFill>
                <a:srgbClr val="18637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Types of Performance Testing</a:t>
            </a:r>
            <a:endParaRPr/>
          </a:p>
        </p:txBody>
      </p:sp>
      <p:sp>
        <p:nvSpPr>
          <p:cNvPr id="186" name="Google Shape;186;p1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graphicFrame>
        <p:nvGraphicFramePr>
          <p:cNvPr id="187" name="Google Shape;187;p18"/>
          <p:cNvGraphicFramePr/>
          <p:nvPr/>
        </p:nvGraphicFramePr>
        <p:xfrm>
          <a:off x="1146025" y="1706356"/>
          <a:ext cx="3000000" cy="3000000"/>
        </p:xfrm>
        <a:graphic>
          <a:graphicData uri="http://schemas.openxmlformats.org/drawingml/2006/table">
            <a:tbl>
              <a:tblPr>
                <a:noFill/>
                <a:tableStyleId>{CBB62946-F119-46E7-93D9-01D161213E6D}</a:tableStyleId>
              </a:tblPr>
              <a:tblGrid>
                <a:gridCol w="2511550"/>
                <a:gridCol w="5085450"/>
              </a:tblGrid>
              <a:tr h="486075">
                <a:tc>
                  <a:txBody>
                    <a:bodyPr>
                      <a:noAutofit/>
                    </a:bodyPr>
                    <a:lstStyle/>
                    <a:p>
                      <a:pPr indent="0" lvl="0" marL="0" rtl="0" algn="l">
                        <a:spcBef>
                          <a:spcPts val="0"/>
                        </a:spcBef>
                        <a:spcAft>
                          <a:spcPts val="0"/>
                        </a:spcAft>
                        <a:buNone/>
                      </a:pPr>
                      <a:r>
                        <a:rPr b="1" lang="en">
                          <a:solidFill>
                            <a:srgbClr val="FFFFFF"/>
                          </a:solidFill>
                          <a:latin typeface="Nixie One"/>
                          <a:ea typeface="Nixie One"/>
                          <a:cs typeface="Nixie One"/>
                          <a:sym typeface="Nixie One"/>
                        </a:rPr>
                        <a:t>Performance Test Type</a:t>
                      </a:r>
                      <a:endParaRPr b="1">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c>
                  <a:txBody>
                    <a:bodyPr>
                      <a:noAutofit/>
                    </a:bodyPr>
                    <a:lstStyle/>
                    <a:p>
                      <a:pPr indent="0" lvl="0" marL="0" rtl="0" algn="l">
                        <a:spcBef>
                          <a:spcPts val="0"/>
                        </a:spcBef>
                        <a:spcAft>
                          <a:spcPts val="0"/>
                        </a:spcAft>
                        <a:buNone/>
                      </a:pPr>
                      <a:r>
                        <a:rPr b="1" lang="en">
                          <a:solidFill>
                            <a:srgbClr val="FFFFFF"/>
                          </a:solidFill>
                          <a:latin typeface="Nixie One"/>
                          <a:ea typeface="Nixie One"/>
                          <a:cs typeface="Nixie One"/>
                          <a:sym typeface="Nixie One"/>
                        </a:rPr>
                        <a:t>Objective</a:t>
                      </a:r>
                      <a:endParaRPr b="1">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F6E"/>
                    </a:solidFill>
                  </a:tcPr>
                </a:tc>
              </a:tr>
              <a:tr h="413150">
                <a:tc>
                  <a:txBody>
                    <a:bodyPr>
                      <a:noAutofit/>
                    </a:bodyPr>
                    <a:lstStyle/>
                    <a:p>
                      <a:pPr indent="0" lvl="0" marL="0" rtl="0" algn="l">
                        <a:spcBef>
                          <a:spcPts val="0"/>
                        </a:spcBef>
                        <a:spcAft>
                          <a:spcPts val="0"/>
                        </a:spcAft>
                        <a:buNone/>
                      </a:pPr>
                      <a:r>
                        <a:rPr b="1" lang="en" sz="1100">
                          <a:solidFill>
                            <a:srgbClr val="FFFFFF"/>
                          </a:solidFill>
                          <a:latin typeface="Nixie One"/>
                          <a:ea typeface="Nixie One"/>
                          <a:cs typeface="Nixie One"/>
                          <a:sym typeface="Nixie One"/>
                        </a:rPr>
                        <a:t>Load Testing</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l">
                        <a:spcBef>
                          <a:spcPts val="0"/>
                        </a:spcBef>
                        <a:spcAft>
                          <a:spcPts val="0"/>
                        </a:spcAft>
                        <a:buNone/>
                      </a:pPr>
                      <a:r>
                        <a:rPr b="1" lang="en" sz="1100">
                          <a:solidFill>
                            <a:srgbClr val="FFFFFF"/>
                          </a:solidFill>
                          <a:latin typeface="Nixie One"/>
                          <a:ea typeface="Nixie One"/>
                          <a:cs typeface="Nixie One"/>
                          <a:sym typeface="Nixie One"/>
                        </a:rPr>
                        <a:t>Identify performance bottlenecks</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r>
              <a:tr h="413150">
                <a:tc>
                  <a:txBody>
                    <a:bodyPr>
                      <a:noAutofit/>
                    </a:bodyPr>
                    <a:lstStyle/>
                    <a:p>
                      <a:pPr indent="0" lvl="0" marL="0" rtl="0" algn="l">
                        <a:spcBef>
                          <a:spcPts val="0"/>
                        </a:spcBef>
                        <a:spcAft>
                          <a:spcPts val="0"/>
                        </a:spcAft>
                        <a:buNone/>
                      </a:pPr>
                      <a:r>
                        <a:rPr b="1" lang="en" sz="1100">
                          <a:solidFill>
                            <a:srgbClr val="FFFFFF"/>
                          </a:solidFill>
                          <a:latin typeface="Nixie One"/>
                          <a:ea typeface="Nixie One"/>
                          <a:cs typeface="Nixie One"/>
                          <a:sym typeface="Nixie One"/>
                        </a:rPr>
                        <a:t>Stress Testing</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l">
                        <a:spcBef>
                          <a:spcPts val="0"/>
                        </a:spcBef>
                        <a:spcAft>
                          <a:spcPts val="0"/>
                        </a:spcAft>
                        <a:buNone/>
                      </a:pPr>
                      <a:r>
                        <a:rPr b="1" lang="en" sz="1200">
                          <a:solidFill>
                            <a:srgbClr val="FFFFFF"/>
                          </a:solidFill>
                          <a:latin typeface="Nixie One"/>
                          <a:ea typeface="Nixie One"/>
                          <a:cs typeface="Nixie One"/>
                          <a:sym typeface="Nixie One"/>
                        </a:rPr>
                        <a:t>Identify breaking point of application</a:t>
                      </a:r>
                      <a:endParaRPr b="1" sz="12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r>
              <a:tr h="413150">
                <a:tc>
                  <a:txBody>
                    <a:bodyPr>
                      <a:noAutofit/>
                    </a:bodyPr>
                    <a:lstStyle/>
                    <a:p>
                      <a:pPr indent="0" lvl="0" marL="0" rtl="0" algn="l">
                        <a:spcBef>
                          <a:spcPts val="0"/>
                        </a:spcBef>
                        <a:spcAft>
                          <a:spcPts val="0"/>
                        </a:spcAft>
                        <a:buNone/>
                      </a:pPr>
                      <a:r>
                        <a:rPr b="1" lang="en" sz="1100">
                          <a:solidFill>
                            <a:srgbClr val="FFFFFF"/>
                          </a:solidFill>
                          <a:latin typeface="Nixie One"/>
                          <a:ea typeface="Nixie One"/>
                          <a:cs typeface="Nixie One"/>
                          <a:sym typeface="Nixie One"/>
                        </a:rPr>
                        <a:t>Endurance Testing</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l">
                        <a:spcBef>
                          <a:spcPts val="0"/>
                        </a:spcBef>
                        <a:spcAft>
                          <a:spcPts val="0"/>
                        </a:spcAft>
                        <a:buNone/>
                      </a:pPr>
                      <a:r>
                        <a:rPr b="1" lang="en" sz="1200">
                          <a:solidFill>
                            <a:srgbClr val="FFFFFF"/>
                          </a:solidFill>
                          <a:latin typeface="Nixie One"/>
                          <a:ea typeface="Nixie One"/>
                          <a:cs typeface="Nixie One"/>
                          <a:sym typeface="Nixie One"/>
                        </a:rPr>
                        <a:t>Ensure application can handle expected load over a long period of time</a:t>
                      </a:r>
                      <a:endParaRPr b="1" sz="12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r>
              <a:tr h="413150">
                <a:tc>
                  <a:txBody>
                    <a:bodyPr>
                      <a:noAutofit/>
                    </a:bodyPr>
                    <a:lstStyle/>
                    <a:p>
                      <a:pPr indent="0" lvl="0" marL="0" rtl="0" algn="l">
                        <a:spcBef>
                          <a:spcPts val="0"/>
                        </a:spcBef>
                        <a:spcAft>
                          <a:spcPts val="0"/>
                        </a:spcAft>
                        <a:buNone/>
                      </a:pPr>
                      <a:r>
                        <a:rPr b="1" lang="en" sz="1100">
                          <a:solidFill>
                            <a:srgbClr val="FFFFFF"/>
                          </a:solidFill>
                          <a:latin typeface="Nixie One"/>
                          <a:ea typeface="Nixie One"/>
                          <a:cs typeface="Nixie One"/>
                          <a:sym typeface="Nixie One"/>
                        </a:rPr>
                        <a:t>Spike Testing</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l">
                        <a:spcBef>
                          <a:spcPts val="0"/>
                        </a:spcBef>
                        <a:spcAft>
                          <a:spcPts val="0"/>
                        </a:spcAft>
                        <a:buNone/>
                      </a:pPr>
                      <a:r>
                        <a:rPr b="1" lang="en" sz="1200">
                          <a:solidFill>
                            <a:srgbClr val="FFFFFF"/>
                          </a:solidFill>
                          <a:latin typeface="Nixie One"/>
                          <a:ea typeface="Nixie One"/>
                          <a:cs typeface="Nixie One"/>
                          <a:sym typeface="Nixie One"/>
                        </a:rPr>
                        <a:t>Test software’s reaction to large spikes in load </a:t>
                      </a:r>
                      <a:endParaRPr b="1" sz="12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r>
              <a:tr h="413150">
                <a:tc>
                  <a:txBody>
                    <a:bodyPr>
                      <a:noAutofit/>
                    </a:bodyPr>
                    <a:lstStyle/>
                    <a:p>
                      <a:pPr indent="0" lvl="0" marL="0" rtl="0" algn="l">
                        <a:spcBef>
                          <a:spcPts val="0"/>
                        </a:spcBef>
                        <a:spcAft>
                          <a:spcPts val="0"/>
                        </a:spcAft>
                        <a:buNone/>
                      </a:pPr>
                      <a:r>
                        <a:rPr b="1" lang="en" sz="1100">
                          <a:solidFill>
                            <a:srgbClr val="FFFFFF"/>
                          </a:solidFill>
                          <a:latin typeface="Nixie One"/>
                          <a:ea typeface="Nixie One"/>
                          <a:cs typeface="Nixie One"/>
                          <a:sym typeface="Nixie One"/>
                        </a:rPr>
                        <a:t>Volume Testing</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c>
                  <a:txBody>
                    <a:bodyPr>
                      <a:noAutofit/>
                    </a:bodyPr>
                    <a:lstStyle/>
                    <a:p>
                      <a:pPr indent="0" lvl="0" marL="0" rtl="0" algn="l">
                        <a:spcBef>
                          <a:spcPts val="0"/>
                        </a:spcBef>
                        <a:spcAft>
                          <a:spcPts val="0"/>
                        </a:spcAft>
                        <a:buNone/>
                      </a:pPr>
                      <a:r>
                        <a:rPr b="1" lang="en" sz="1200">
                          <a:solidFill>
                            <a:srgbClr val="FFFFFF"/>
                          </a:solidFill>
                          <a:latin typeface="Nixie One"/>
                          <a:ea typeface="Nixie One"/>
                          <a:cs typeface="Nixie One"/>
                          <a:sym typeface="Nixie One"/>
                        </a:rPr>
                        <a:t>Check application’s performance under </a:t>
                      </a:r>
                      <a:r>
                        <a:rPr b="1" lang="en" sz="1200">
                          <a:solidFill>
                            <a:srgbClr val="FFFFFF"/>
                          </a:solidFill>
                          <a:latin typeface="Nixie One"/>
                          <a:ea typeface="Nixie One"/>
                          <a:cs typeface="Nixie One"/>
                          <a:sym typeface="Nixie One"/>
                        </a:rPr>
                        <a:t>varying</a:t>
                      </a:r>
                      <a:r>
                        <a:rPr b="1" lang="en" sz="1200">
                          <a:solidFill>
                            <a:srgbClr val="FFFFFF"/>
                          </a:solidFill>
                          <a:latin typeface="Nixie One"/>
                          <a:ea typeface="Nixie One"/>
                          <a:cs typeface="Nixie One"/>
                          <a:sym typeface="Nixie One"/>
                        </a:rPr>
                        <a:t> database volumes</a:t>
                      </a:r>
                      <a:endParaRPr b="1" sz="12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8637B"/>
                    </a:solidFill>
                  </a:tcPr>
                </a:tc>
              </a:tr>
              <a:tr h="413150">
                <a:tc>
                  <a:txBody>
                    <a:bodyPr>
                      <a:noAutofit/>
                    </a:bodyPr>
                    <a:lstStyle/>
                    <a:p>
                      <a:pPr indent="0" lvl="0" marL="0" rtl="0" algn="l">
                        <a:spcBef>
                          <a:spcPts val="0"/>
                        </a:spcBef>
                        <a:spcAft>
                          <a:spcPts val="0"/>
                        </a:spcAft>
                        <a:buNone/>
                      </a:pPr>
                      <a:r>
                        <a:rPr b="1" lang="en" sz="1100">
                          <a:solidFill>
                            <a:srgbClr val="FFFFFF"/>
                          </a:solidFill>
                          <a:latin typeface="Nixie One"/>
                          <a:ea typeface="Nixie One"/>
                          <a:cs typeface="Nixie One"/>
                          <a:sym typeface="Nixie One"/>
                        </a:rPr>
                        <a:t>Scalability Testing</a:t>
                      </a:r>
                      <a:endParaRPr b="1" sz="11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c>
                  <a:txBody>
                    <a:bodyPr>
                      <a:noAutofit/>
                    </a:bodyPr>
                    <a:lstStyle/>
                    <a:p>
                      <a:pPr indent="0" lvl="0" marL="0" rtl="0" algn="l">
                        <a:spcBef>
                          <a:spcPts val="0"/>
                        </a:spcBef>
                        <a:spcAft>
                          <a:spcPts val="0"/>
                        </a:spcAft>
                        <a:buNone/>
                      </a:pPr>
                      <a:r>
                        <a:rPr b="1" lang="en" sz="1200">
                          <a:solidFill>
                            <a:srgbClr val="FFFFFF"/>
                          </a:solidFill>
                          <a:latin typeface="Nixie One"/>
                          <a:ea typeface="Nixie One"/>
                          <a:cs typeface="Nixie One"/>
                          <a:sym typeface="Nixie One"/>
                        </a:rPr>
                        <a:t>Determine application’s effectiveness in scaling up</a:t>
                      </a:r>
                      <a:endParaRPr b="1" sz="1200">
                        <a:solidFill>
                          <a:srgbClr val="FFFFFF"/>
                        </a:solidFill>
                        <a:latin typeface="Nixie One"/>
                        <a:ea typeface="Nixie One"/>
                        <a:cs typeface="Nixie One"/>
                        <a:sym typeface="Nixie One"/>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4454"/>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19"/>
          <p:cNvSpPr txBox="1"/>
          <p:nvPr>
            <p:ph idx="4294967295" type="ctrTitle"/>
          </p:nvPr>
        </p:nvSpPr>
        <p:spPr>
          <a:xfrm>
            <a:off x="1679775" y="419400"/>
            <a:ext cx="6626100" cy="8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94BF6E"/>
                </a:solidFill>
              </a:rPr>
              <a:t>$4,400,000,000</a:t>
            </a:r>
            <a:endParaRPr sz="7200">
              <a:solidFill>
                <a:srgbClr val="94BF6E"/>
              </a:solidFill>
            </a:endParaRPr>
          </a:p>
        </p:txBody>
      </p:sp>
      <p:sp>
        <p:nvSpPr>
          <p:cNvPr id="193" name="Google Shape;193;p19"/>
          <p:cNvSpPr txBox="1"/>
          <p:nvPr>
            <p:ph idx="4294967295" type="subTitle"/>
          </p:nvPr>
        </p:nvSpPr>
        <p:spPr>
          <a:xfrm>
            <a:off x="1679775" y="1106508"/>
            <a:ext cx="66261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in revenue is lost annually due to poor web performance</a:t>
            </a:r>
            <a:endParaRPr sz="2400"/>
          </a:p>
        </p:txBody>
      </p:sp>
      <p:sp>
        <p:nvSpPr>
          <p:cNvPr id="194" name="Google Shape;194;p19"/>
          <p:cNvSpPr txBox="1"/>
          <p:nvPr>
            <p:ph idx="4294967295" type="ctrTitle"/>
          </p:nvPr>
        </p:nvSpPr>
        <p:spPr>
          <a:xfrm>
            <a:off x="1679775" y="3250093"/>
            <a:ext cx="6626100" cy="8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165751"/>
                </a:solidFill>
              </a:rPr>
              <a:t>$1100/second</a:t>
            </a:r>
            <a:endParaRPr sz="7200">
              <a:solidFill>
                <a:srgbClr val="165751"/>
              </a:solidFill>
            </a:endParaRPr>
          </a:p>
        </p:txBody>
      </p:sp>
      <p:sp>
        <p:nvSpPr>
          <p:cNvPr id="195" name="Google Shape;195;p19"/>
          <p:cNvSpPr txBox="1"/>
          <p:nvPr>
            <p:ph idx="4294967295" type="subTitle"/>
          </p:nvPr>
        </p:nvSpPr>
        <p:spPr>
          <a:xfrm>
            <a:off x="1679775" y="3990900"/>
            <a:ext cx="66261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of sales was lost by companies due to AWS outages</a:t>
            </a:r>
            <a:endParaRPr sz="2400"/>
          </a:p>
        </p:txBody>
      </p:sp>
      <p:sp>
        <p:nvSpPr>
          <p:cNvPr id="196" name="Google Shape;196;p19"/>
          <p:cNvSpPr txBox="1"/>
          <p:nvPr>
            <p:ph idx="4294967295" type="ctrTitle"/>
          </p:nvPr>
        </p:nvSpPr>
        <p:spPr>
          <a:xfrm>
            <a:off x="1679775" y="1962446"/>
            <a:ext cx="6626100" cy="8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3B8D61"/>
                </a:solidFill>
              </a:rPr>
              <a:t>5 minutes</a:t>
            </a:r>
            <a:endParaRPr sz="4800">
              <a:solidFill>
                <a:srgbClr val="3B8D61"/>
              </a:solidFill>
            </a:endParaRPr>
          </a:p>
        </p:txBody>
      </p:sp>
      <p:sp>
        <p:nvSpPr>
          <p:cNvPr id="197" name="Google Shape;197;p19"/>
          <p:cNvSpPr txBox="1"/>
          <p:nvPr>
            <p:ph idx="4294967295" type="subTitle"/>
          </p:nvPr>
        </p:nvSpPr>
        <p:spPr>
          <a:xfrm>
            <a:off x="1679775" y="2649554"/>
            <a:ext cx="66261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of down time costs Google $545,000</a:t>
            </a:r>
            <a:endParaRPr sz="2400"/>
          </a:p>
        </p:txBody>
      </p:sp>
      <p:grpSp>
        <p:nvGrpSpPr>
          <p:cNvPr id="198" name="Google Shape;198;p19"/>
          <p:cNvGrpSpPr/>
          <p:nvPr/>
        </p:nvGrpSpPr>
        <p:grpSpPr>
          <a:xfrm>
            <a:off x="767754" y="570276"/>
            <a:ext cx="817263" cy="593160"/>
            <a:chOff x="4604550" y="3714775"/>
            <a:chExt cx="439625" cy="319075"/>
          </a:xfrm>
        </p:grpSpPr>
        <p:sp>
          <p:nvSpPr>
            <p:cNvPr id="199" name="Google Shape;199;p19"/>
            <p:cNvSpPr/>
            <p:nvPr/>
          </p:nvSpPr>
          <p:spPr>
            <a:xfrm>
              <a:off x="4604550" y="3714775"/>
              <a:ext cx="439625" cy="319075"/>
            </a:xfrm>
            <a:custGeom>
              <a:rect b="b" l="l" r="r" t="t"/>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9050">
              <a:solidFill>
                <a:srgbClr val="94BF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p:nvPr/>
          </p:nvSpPr>
          <p:spPr>
            <a:xfrm>
              <a:off x="4647175" y="3761675"/>
              <a:ext cx="354400" cy="213725"/>
            </a:xfrm>
            <a:custGeom>
              <a:rect b="b" l="l" r="r" t="t"/>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9050">
              <a:solidFill>
                <a:srgbClr val="94BF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1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02" name="Google Shape;202;p19"/>
          <p:cNvSpPr/>
          <p:nvPr/>
        </p:nvSpPr>
        <p:spPr>
          <a:xfrm>
            <a:off x="694025" y="1989377"/>
            <a:ext cx="817295" cy="807430"/>
          </a:xfrm>
          <a:custGeom>
            <a:rect b="b" l="l" r="r" t="t"/>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solidFill>
            <a:srgbClr val="3B8D61"/>
          </a:solidFill>
          <a:ln cap="rnd" cmpd="sng" w="19050">
            <a:solidFill>
              <a:srgbClr val="2E6E4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03" name="Google Shape;203;p19"/>
          <p:cNvSpPr/>
          <p:nvPr/>
        </p:nvSpPr>
        <p:spPr>
          <a:xfrm>
            <a:off x="694027" y="3330447"/>
            <a:ext cx="817286" cy="814554"/>
          </a:xfrm>
          <a:custGeom>
            <a:rect b="b" l="l" r="r" t="t"/>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9050">
            <a:solidFill>
              <a:srgbClr val="1657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txBox="1"/>
          <p:nvPr/>
        </p:nvSpPr>
        <p:spPr>
          <a:xfrm>
            <a:off x="7746850" y="4743200"/>
            <a:ext cx="12102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Shameemah</a:t>
            </a:r>
            <a:endParaRPr>
              <a:solidFill>
                <a:srgbClr val="18637B"/>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0"/>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POPULAR TOOLS FOR PERFORMANCE TESTING</a:t>
            </a:r>
            <a:endParaRPr/>
          </a:p>
        </p:txBody>
      </p:sp>
      <p:sp>
        <p:nvSpPr>
          <p:cNvPr id="210" name="Google Shape;210;p2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11" name="Google Shape;211;p20"/>
          <p:cNvPicPr preferRelativeResize="0"/>
          <p:nvPr/>
        </p:nvPicPr>
        <p:blipFill rotWithShape="1">
          <a:blip r:embed="rId3">
            <a:alphaModFix/>
          </a:blip>
          <a:srcRect b="9467" l="63434" r="1925" t="8282"/>
          <a:stretch/>
        </p:blipFill>
        <p:spPr>
          <a:xfrm>
            <a:off x="4319900" y="1725325"/>
            <a:ext cx="2163774" cy="2619750"/>
          </a:xfrm>
          <a:prstGeom prst="rect">
            <a:avLst/>
          </a:prstGeom>
          <a:noFill/>
          <a:ln>
            <a:noFill/>
          </a:ln>
        </p:spPr>
      </p:pic>
      <p:pic>
        <p:nvPicPr>
          <p:cNvPr id="212" name="Google Shape;212;p20"/>
          <p:cNvPicPr preferRelativeResize="0"/>
          <p:nvPr/>
        </p:nvPicPr>
        <p:blipFill>
          <a:blip r:embed="rId4">
            <a:alphaModFix/>
          </a:blip>
          <a:stretch>
            <a:fillRect/>
          </a:stretch>
        </p:blipFill>
        <p:spPr>
          <a:xfrm>
            <a:off x="1539337" y="4088500"/>
            <a:ext cx="1493500" cy="507386"/>
          </a:xfrm>
          <a:prstGeom prst="rect">
            <a:avLst/>
          </a:prstGeom>
          <a:noFill/>
          <a:ln>
            <a:noFill/>
          </a:ln>
        </p:spPr>
      </p:pic>
      <p:pic>
        <p:nvPicPr>
          <p:cNvPr id="213" name="Google Shape;213;p20"/>
          <p:cNvPicPr preferRelativeResize="0"/>
          <p:nvPr/>
        </p:nvPicPr>
        <p:blipFill>
          <a:blip r:embed="rId5">
            <a:alphaModFix/>
          </a:blip>
          <a:stretch>
            <a:fillRect/>
          </a:stretch>
        </p:blipFill>
        <p:spPr>
          <a:xfrm>
            <a:off x="3102550" y="2007175"/>
            <a:ext cx="1768025" cy="564175"/>
          </a:xfrm>
          <a:prstGeom prst="rect">
            <a:avLst/>
          </a:prstGeom>
          <a:noFill/>
          <a:ln>
            <a:noFill/>
          </a:ln>
        </p:spPr>
      </p:pic>
      <p:pic>
        <p:nvPicPr>
          <p:cNvPr id="214" name="Google Shape;214;p20"/>
          <p:cNvPicPr preferRelativeResize="0"/>
          <p:nvPr/>
        </p:nvPicPr>
        <p:blipFill>
          <a:blip r:embed="rId6">
            <a:alphaModFix/>
          </a:blip>
          <a:stretch>
            <a:fillRect/>
          </a:stretch>
        </p:blipFill>
        <p:spPr>
          <a:xfrm>
            <a:off x="6584750" y="2751675"/>
            <a:ext cx="1320883" cy="324000"/>
          </a:xfrm>
          <a:prstGeom prst="rect">
            <a:avLst/>
          </a:prstGeom>
          <a:noFill/>
          <a:ln>
            <a:noFill/>
          </a:ln>
        </p:spPr>
      </p:pic>
      <p:pic>
        <p:nvPicPr>
          <p:cNvPr id="215" name="Google Shape;215;p20"/>
          <p:cNvPicPr preferRelativeResize="0"/>
          <p:nvPr/>
        </p:nvPicPr>
        <p:blipFill>
          <a:blip r:embed="rId7">
            <a:alphaModFix/>
          </a:blip>
          <a:stretch>
            <a:fillRect/>
          </a:stretch>
        </p:blipFill>
        <p:spPr>
          <a:xfrm>
            <a:off x="3790188" y="4060076"/>
            <a:ext cx="1563624" cy="564168"/>
          </a:xfrm>
          <a:prstGeom prst="rect">
            <a:avLst/>
          </a:prstGeom>
          <a:noFill/>
          <a:ln>
            <a:noFill/>
          </a:ln>
        </p:spPr>
      </p:pic>
      <p:pic>
        <p:nvPicPr>
          <p:cNvPr id="216" name="Google Shape;216;p20"/>
          <p:cNvPicPr preferRelativeResize="0"/>
          <p:nvPr/>
        </p:nvPicPr>
        <p:blipFill>
          <a:blip r:embed="rId8">
            <a:alphaModFix/>
          </a:blip>
          <a:stretch>
            <a:fillRect/>
          </a:stretch>
        </p:blipFill>
        <p:spPr>
          <a:xfrm>
            <a:off x="1539347" y="1931550"/>
            <a:ext cx="1359027" cy="258212"/>
          </a:xfrm>
          <a:prstGeom prst="rect">
            <a:avLst/>
          </a:prstGeom>
          <a:noFill/>
          <a:ln>
            <a:noFill/>
          </a:ln>
        </p:spPr>
      </p:pic>
      <p:pic>
        <p:nvPicPr>
          <p:cNvPr id="217" name="Google Shape;217;p20"/>
          <p:cNvPicPr preferRelativeResize="0"/>
          <p:nvPr/>
        </p:nvPicPr>
        <p:blipFill rotWithShape="1">
          <a:blip r:embed="rId9">
            <a:alphaModFix/>
          </a:blip>
          <a:srcRect b="28453" l="0" r="0" t="33163"/>
          <a:stretch/>
        </p:blipFill>
        <p:spPr>
          <a:xfrm>
            <a:off x="6505250" y="3526075"/>
            <a:ext cx="1632022" cy="626425"/>
          </a:xfrm>
          <a:prstGeom prst="rect">
            <a:avLst/>
          </a:prstGeom>
          <a:noFill/>
          <a:ln>
            <a:noFill/>
          </a:ln>
        </p:spPr>
      </p:pic>
      <p:pic>
        <p:nvPicPr>
          <p:cNvPr id="218" name="Google Shape;218;p20"/>
          <p:cNvPicPr preferRelativeResize="0"/>
          <p:nvPr/>
        </p:nvPicPr>
        <p:blipFill rotWithShape="1">
          <a:blip r:embed="rId10">
            <a:alphaModFix/>
          </a:blip>
          <a:srcRect b="24563" l="0" r="0" t="20752"/>
          <a:stretch/>
        </p:blipFill>
        <p:spPr>
          <a:xfrm>
            <a:off x="6215975" y="4197473"/>
            <a:ext cx="1563600" cy="562527"/>
          </a:xfrm>
          <a:prstGeom prst="rect">
            <a:avLst/>
          </a:prstGeom>
          <a:noFill/>
          <a:ln>
            <a:noFill/>
          </a:ln>
        </p:spPr>
      </p:pic>
      <p:pic>
        <p:nvPicPr>
          <p:cNvPr id="219" name="Google Shape;219;p20"/>
          <p:cNvPicPr preferRelativeResize="0"/>
          <p:nvPr/>
        </p:nvPicPr>
        <p:blipFill rotWithShape="1">
          <a:blip r:embed="rId11">
            <a:alphaModFix/>
          </a:blip>
          <a:srcRect b="29656" l="0" r="0" t="31449"/>
          <a:stretch/>
        </p:blipFill>
        <p:spPr>
          <a:xfrm>
            <a:off x="6192450" y="1792525"/>
            <a:ext cx="1610631" cy="626425"/>
          </a:xfrm>
          <a:prstGeom prst="rect">
            <a:avLst/>
          </a:prstGeom>
          <a:noFill/>
          <a:ln>
            <a:noFill/>
          </a:ln>
        </p:spPr>
      </p:pic>
      <p:pic>
        <p:nvPicPr>
          <p:cNvPr id="220" name="Google Shape;220;p20"/>
          <p:cNvPicPr preferRelativeResize="0"/>
          <p:nvPr/>
        </p:nvPicPr>
        <p:blipFill>
          <a:blip r:embed="rId12">
            <a:alphaModFix/>
          </a:blip>
          <a:stretch>
            <a:fillRect/>
          </a:stretch>
        </p:blipFill>
        <p:spPr>
          <a:xfrm>
            <a:off x="1146025" y="2719997"/>
            <a:ext cx="3273550" cy="1110825"/>
          </a:xfrm>
          <a:prstGeom prst="rect">
            <a:avLst/>
          </a:prstGeom>
          <a:noFill/>
          <a:ln>
            <a:noFill/>
          </a:ln>
        </p:spPr>
      </p:pic>
      <p:grpSp>
        <p:nvGrpSpPr>
          <p:cNvPr id="221" name="Google Shape;221;p20"/>
          <p:cNvGrpSpPr/>
          <p:nvPr/>
        </p:nvGrpSpPr>
        <p:grpSpPr>
          <a:xfrm>
            <a:off x="348269" y="907692"/>
            <a:ext cx="369549" cy="274765"/>
            <a:chOff x="5247525" y="3007275"/>
            <a:chExt cx="517575" cy="384825"/>
          </a:xfrm>
        </p:grpSpPr>
        <p:sp>
          <p:nvSpPr>
            <p:cNvPr id="222" name="Google Shape;222;p2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20"/>
          <p:cNvSpPr txBox="1"/>
          <p:nvPr/>
        </p:nvSpPr>
        <p:spPr>
          <a:xfrm>
            <a:off x="7746850" y="4743200"/>
            <a:ext cx="12102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Shameemah</a:t>
            </a:r>
            <a:endParaRPr>
              <a:solidFill>
                <a:srgbClr val="18637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1"/>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LoadRunner</a:t>
            </a:r>
            <a:endParaRPr/>
          </a:p>
        </p:txBody>
      </p:sp>
      <p:sp>
        <p:nvSpPr>
          <p:cNvPr id="230" name="Google Shape;230;p21"/>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Usage and </a:t>
            </a:r>
            <a:r>
              <a:rPr lang="en"/>
              <a:t>Features</a:t>
            </a:r>
            <a:endParaRPr/>
          </a:p>
        </p:txBody>
      </p:sp>
      <p:sp>
        <p:nvSpPr>
          <p:cNvPr id="231" name="Google Shape;231;p21"/>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0">
                <a:solidFill>
                  <a:srgbClr val="18637B"/>
                </a:solidFill>
                <a:latin typeface="Roboto Slab"/>
                <a:ea typeface="Roboto Slab"/>
                <a:cs typeface="Roboto Slab"/>
                <a:sym typeface="Roboto Slab"/>
              </a:rPr>
              <a:t>2</a:t>
            </a:r>
            <a:endParaRPr sz="20000">
              <a:solidFill>
                <a:srgbClr val="18637B"/>
              </a:solidFill>
              <a:latin typeface="Roboto Slab"/>
              <a:ea typeface="Roboto Slab"/>
              <a:cs typeface="Roboto Slab"/>
              <a:sym typeface="Roboto Slab"/>
            </a:endParaRPr>
          </a:p>
        </p:txBody>
      </p:sp>
      <p:sp>
        <p:nvSpPr>
          <p:cNvPr id="232" name="Google Shape;232;p2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33" name="Google Shape;233;p21"/>
          <p:cNvSpPr txBox="1"/>
          <p:nvPr/>
        </p:nvSpPr>
        <p:spPr>
          <a:xfrm>
            <a:off x="8295225" y="4736900"/>
            <a:ext cx="6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637B"/>
                </a:solidFill>
              </a:rPr>
              <a:t>Vikas</a:t>
            </a:r>
            <a:endParaRPr>
              <a:solidFill>
                <a:srgbClr val="18637B"/>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arw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