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Roboto Slab"/>
      <p:regular r:id="rId33"/>
      <p:bold r:id="rId34"/>
    </p:embeddedFont>
    <p:embeddedFont>
      <p:font typeface="Lato"/>
      <p:regular r:id="rId35"/>
      <p:bold r:id="rId36"/>
      <p:italic r:id="rId37"/>
      <p:boldItalic r:id="rId38"/>
    </p:embeddedFont>
    <p:embeddedFont>
      <p:font typeface="Roboto Mono"/>
      <p:regular r:id="rId39"/>
      <p:bold r:id="rId40"/>
      <p:italic r:id="rId41"/>
      <p:boldItalic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6.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8.xml"/><Relationship Id="rId44" Type="http://schemas.openxmlformats.org/officeDocument/2006/relationships/font" Target="fonts/SourceSansPro-bold.fntdata"/><Relationship Id="rId21" Type="http://schemas.openxmlformats.org/officeDocument/2006/relationships/slide" Target="slides/slide17.xml"/><Relationship Id="rId43" Type="http://schemas.openxmlformats.org/officeDocument/2006/relationships/font" Target="fonts/SourceSansPro-regular.fntdata"/><Relationship Id="rId24" Type="http://schemas.openxmlformats.org/officeDocument/2006/relationships/slide" Target="slides/slide20.xml"/><Relationship Id="rId46" Type="http://schemas.openxmlformats.org/officeDocument/2006/relationships/font" Target="fonts/SourceSansPro-boldItalic.fntdata"/><Relationship Id="rId23" Type="http://schemas.openxmlformats.org/officeDocument/2006/relationships/slide" Target="slides/slide19.xml"/><Relationship Id="rId45"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regular.fntdata"/><Relationship Id="rId12" Type="http://schemas.openxmlformats.org/officeDocument/2006/relationships/slide" Target="slides/slide8.xml"/><Relationship Id="rId34" Type="http://schemas.openxmlformats.org/officeDocument/2006/relationships/font" Target="fonts/RobotoSlab-bold.fntdata"/><Relationship Id="rId15" Type="http://schemas.openxmlformats.org/officeDocument/2006/relationships/slide" Target="slides/slide11.xml"/><Relationship Id="rId37" Type="http://schemas.openxmlformats.org/officeDocument/2006/relationships/font" Target="fonts/Lato-italic.fntdata"/><Relationship Id="rId14" Type="http://schemas.openxmlformats.org/officeDocument/2006/relationships/slide" Target="slides/slide10.xml"/><Relationship Id="rId36" Type="http://schemas.openxmlformats.org/officeDocument/2006/relationships/font" Target="fonts/Lato-bold.fntdata"/><Relationship Id="rId17" Type="http://schemas.openxmlformats.org/officeDocument/2006/relationships/slide" Target="slides/slide13.xml"/><Relationship Id="rId39" Type="http://schemas.openxmlformats.org/officeDocument/2006/relationships/font" Target="fonts/RobotoMono-regular.fntdata"/><Relationship Id="rId16" Type="http://schemas.openxmlformats.org/officeDocument/2006/relationships/slide" Target="slides/slide12.xml"/><Relationship Id="rId38" Type="http://schemas.openxmlformats.org/officeDocument/2006/relationships/font" Target="fonts/La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oogle.com?q=potato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is </a:t>
            </a:r>
            <a:r>
              <a:rPr lang="en"/>
              <a:t>why APIs should be managed and how Apigee can help you do that.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5589c660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5589c66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Because API endpoints (</a:t>
            </a:r>
            <a:r>
              <a:rPr lang="en" sz="1300" u="sng">
                <a:solidFill>
                  <a:srgbClr val="1C3678"/>
                </a:solidFill>
                <a:latin typeface="Lato"/>
                <a:ea typeface="Lato"/>
                <a:cs typeface="Lato"/>
                <a:sym typeface="Lato"/>
                <a:hlinkClick r:id="rId2"/>
              </a:rPr>
              <a:t>hxxp://www.weatherapi.com?city=chicago&amp;day=today</a:t>
            </a:r>
            <a:r>
              <a:rPr lang="en" sz="1300">
                <a:solidFill>
                  <a:srgbClr val="595959"/>
                </a:solidFill>
                <a:latin typeface="Lato"/>
                <a:ea typeface="Lato"/>
                <a:cs typeface="Lato"/>
                <a:sym typeface="Lato"/>
              </a:rPr>
              <a:t>) are the points of contact for other applications and potentially </a:t>
            </a:r>
            <a:r>
              <a:rPr i="1" lang="en" sz="1300" u="sng">
                <a:solidFill>
                  <a:srgbClr val="595959"/>
                </a:solidFill>
                <a:latin typeface="Lato"/>
                <a:ea typeface="Lato"/>
                <a:cs typeface="Lato"/>
                <a:sym typeface="Lato"/>
              </a:rPr>
              <a:t>human beings</a:t>
            </a:r>
            <a:r>
              <a:rPr i="1" lang="en" sz="1300">
                <a:solidFill>
                  <a:srgbClr val="595959"/>
                </a:solidFill>
                <a:latin typeface="Lato"/>
                <a:ea typeface="Lato"/>
                <a:cs typeface="Lato"/>
                <a:sym typeface="Lato"/>
              </a:rPr>
              <a:t> </a:t>
            </a:r>
            <a:r>
              <a:rPr lang="en" sz="1300">
                <a:solidFill>
                  <a:srgbClr val="595959"/>
                </a:solidFill>
                <a:latin typeface="Lato"/>
                <a:ea typeface="Lato"/>
                <a:cs typeface="Lato"/>
                <a:sym typeface="Lato"/>
              </a:rPr>
              <a:t>to interact with, they are often the most exploitable parts of the API, as they are outward-facing. Things like injection of any kind, authentication exploits, cache exploits, and CSRF are all security issues that plague APIs and other web applications.</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Management and proper documentation of API parameters and security requirements does not eliminate these issues, but it can help shed light on lax security measures or glaring problems with an API’s parameters.</a:t>
            </a:r>
            <a:endParaRPr sz="13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589c660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589c66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(hxxp://www.weatherapi.com?city=chicago&amp;day=today)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en" sz="1300">
                <a:solidFill>
                  <a:srgbClr val="595959"/>
                </a:solidFill>
                <a:latin typeface="Lato"/>
                <a:ea typeface="Lato"/>
                <a:cs typeface="Lato"/>
                <a:sym typeface="Lato"/>
              </a:rPr>
              <a:t>An example: Consider the URL parameter of `city` with the argument of `chicago` in the above URL.</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en" sz="1300">
                <a:solidFill>
                  <a:srgbClr val="595959"/>
                </a:solidFill>
                <a:latin typeface="Lato"/>
                <a:ea typeface="Lato"/>
                <a:cs typeface="Lato"/>
                <a:sym typeface="Lato"/>
              </a:rPr>
              <a:t>Suppose this input was directly concatenated into an SQL statement like so:</a:t>
            </a:r>
            <a:endParaRPr sz="1300">
              <a:solidFill>
                <a:srgbClr val="595959"/>
              </a:solidFill>
              <a:latin typeface="Lato"/>
              <a:ea typeface="Lato"/>
              <a:cs typeface="Lato"/>
              <a:sym typeface="Lato"/>
            </a:endParaRPr>
          </a:p>
          <a:p>
            <a:pPr indent="0" lvl="0" marL="0" rtl="0" algn="l">
              <a:lnSpc>
                <a:spcPct val="150000"/>
              </a:lnSpc>
              <a:spcBef>
                <a:spcPts val="1600"/>
              </a:spcBef>
              <a:spcAft>
                <a:spcPts val="0"/>
              </a:spcAft>
              <a:buNone/>
            </a:pPr>
            <a:r>
              <a:rPr lang="en" sz="1200">
                <a:solidFill>
                  <a:srgbClr val="3F51B5"/>
                </a:solidFill>
                <a:highlight>
                  <a:srgbClr val="EFEFEF"/>
                </a:highlight>
                <a:latin typeface="Roboto Mono"/>
                <a:ea typeface="Roboto Mono"/>
                <a:cs typeface="Roboto Mono"/>
                <a:sym typeface="Roboto Mono"/>
              </a:rPr>
              <a:t>return</a:t>
            </a:r>
            <a:r>
              <a:rPr lang="en" sz="1200">
                <a:solidFill>
                  <a:srgbClr val="37474F"/>
                </a:solidFill>
                <a:highlight>
                  <a:srgbClr val="EFEFEF"/>
                </a:highlight>
                <a:latin typeface="Roboto Mono"/>
                <a:ea typeface="Roboto Mono"/>
                <a:cs typeface="Roboto Mono"/>
                <a:sym typeface="Roboto Mono"/>
              </a:rPr>
              <a:t> dbMgr.exec(`SELECT * FROM weatherdb WHERE city = </a:t>
            </a:r>
            <a:r>
              <a:rPr lang="en" sz="1200">
                <a:solidFill>
                  <a:srgbClr val="388E3C"/>
                </a:solidFill>
                <a:highlight>
                  <a:srgbClr val="EFEFEF"/>
                </a:highlight>
                <a:latin typeface="Roboto Mono"/>
                <a:ea typeface="Roboto Mono"/>
                <a:cs typeface="Roboto Mono"/>
                <a:sym typeface="Roboto Mono"/>
              </a:rPr>
              <a:t>'${body['</a:t>
            </a:r>
            <a:r>
              <a:rPr lang="en" sz="1200">
                <a:solidFill>
                  <a:srgbClr val="37474F"/>
                </a:solidFill>
                <a:highlight>
                  <a:srgbClr val="EFEFEF"/>
                </a:highlight>
                <a:latin typeface="Roboto Mono"/>
                <a:ea typeface="Roboto Mono"/>
                <a:cs typeface="Roboto Mono"/>
                <a:sym typeface="Roboto Mono"/>
              </a:rPr>
              <a:t>city</a:t>
            </a:r>
            <a:r>
              <a:rPr lang="en" sz="1200">
                <a:solidFill>
                  <a:srgbClr val="388E3C"/>
                </a:solidFill>
                <a:highlight>
                  <a:srgbClr val="EFEFEF"/>
                </a:highlight>
                <a:latin typeface="Roboto Mono"/>
                <a:ea typeface="Roboto Mono"/>
                <a:cs typeface="Roboto Mono"/>
                <a:sym typeface="Roboto Mono"/>
              </a:rPr>
              <a:t>']}'</a:t>
            </a:r>
            <a:r>
              <a:rPr lang="en" sz="1200">
                <a:solidFill>
                  <a:srgbClr val="37474F"/>
                </a:solidFill>
                <a:highlight>
                  <a:srgbClr val="EFEFEF"/>
                </a:highlight>
                <a:latin typeface="Roboto Mono"/>
                <a:ea typeface="Roboto Mono"/>
                <a:cs typeface="Roboto Mono"/>
                <a:sym typeface="Roboto Mono"/>
              </a:rPr>
              <a:t>`);</a:t>
            </a:r>
            <a:endParaRPr sz="1200">
              <a:solidFill>
                <a:srgbClr val="4DD0E1"/>
              </a:solidFill>
              <a:highlight>
                <a:srgbClr val="EFEFEF"/>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This is a prime example of an SQL-injectable piece of software. As for how to prevent this: A combination of automated testing, fuzzing, code reviews, and developer training will help prevent vulnerabilities from being created.</a:t>
            </a:r>
            <a:endParaRPr sz="1300">
              <a:solidFill>
                <a:srgbClr val="595959"/>
              </a:solidFill>
              <a:latin typeface="Lato"/>
              <a:ea typeface="Lato"/>
              <a:cs typeface="Lato"/>
              <a:sym typeface="Lato"/>
            </a:endParaRPr>
          </a:p>
          <a:p>
            <a:pPr indent="0" lvl="0" marL="0" rtl="0" algn="l">
              <a:spcBef>
                <a:spcPts val="1600"/>
              </a:spcBef>
              <a:spcAft>
                <a:spcPts val="0"/>
              </a:spcAft>
              <a:buNone/>
            </a:pPr>
            <a:r>
              <a:rPr lang="en">
                <a:solidFill>
                  <a:schemeClr val="dk1"/>
                </a:solidFill>
              </a:rPr>
              <a:t>This is mock Javascript with ECMAscript 6 string interpolation, hence the backticks.</a:t>
            </a:r>
            <a:endParaRPr sz="1300">
              <a:solidFill>
                <a:srgbClr val="595959"/>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589c6605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589c66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As you saw with the previous piece of mock javascript, it can be very easy to introduce vulnerabilities into a codebase. Eliminating bugs and flaws in software can be done through good coding practices, but humans are not perfect.</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en" sz="1300">
                <a:solidFill>
                  <a:srgbClr val="595959"/>
                </a:solidFill>
                <a:latin typeface="Lato"/>
                <a:ea typeface="Lato"/>
                <a:cs typeface="Lato"/>
                <a:sym typeface="Lato"/>
              </a:rPr>
              <a:t>The previous vulnerability could have been eliminated, mitigated, or detected in a couple ways: developer training, fuzzing tests, or input sanitization.</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Automated testing like unit tests or fuzzing tests are a great way to ensure that software doesn’t break under pressure or at edge cases. Correctness tests are also a good way to prove (sometimes mathematically) that an algorithm can successfully complete some task.</a:t>
            </a:r>
            <a:endParaRPr sz="1300">
              <a:solidFill>
                <a:srgbClr val="595959"/>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589c660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589c66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Just like any other software, an API has a lifecycle. From concept to initial development, testing, deployment, and decommissioning, an API will have to be managed by some entity throughout that process.</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Documentation, issue tracking, feature implementations, security, and actual development are all things that need to be taken into consideration when developing an API.</a:t>
            </a:r>
            <a:endParaRPr sz="1300">
              <a:solidFill>
                <a:srgbClr val="595959"/>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5589c6605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5589c66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5589c660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589c66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about how Apigee will help you in this cross-cloud world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5f391192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Companies want to make their backend services available on the web so that these services can be consumed by apps running on mobile devices and desktops. These apps might be developed and released by the same company that exposed the services, or by third-party app developers who make use of publicly available services. This image shows what this type of model looks like.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589c660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589c660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579069fa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579069f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79069f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79069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5589c6605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5589c66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579069fa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579069f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595959"/>
                </a:solidFill>
                <a:latin typeface="Lato"/>
                <a:ea typeface="Lato"/>
                <a:cs typeface="Lato"/>
                <a:sym typeface="Lato"/>
              </a:rPr>
              <a:t>The API proxy isolates the app developer from your backend service, which makes you free to change the service implementation as long as the public API remains consistent. The proxy can also be used to add functionality to a service without having to make any changes to the backend service.</a:t>
            </a:r>
            <a:endParaRPr sz="1300">
              <a:solidFill>
                <a:srgbClr val="595959"/>
              </a:solidFill>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5589c6605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5589c660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watch a short video on how Apigee can help you manage your APIs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579069fa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579069f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Apigee consists of API runtime, monitoring and analytics, and developer services that together provide a comprehensive infrastructure for API creation, security, management, and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API management server provides tools for adding and configuring your API proxies, setting up API products, and managing app developers and client apps. It offloads many management concerns from your backend services. When you add an API proxy, you can apply policies to it for adding security, rate-limiting, mediation, caching, and so on. The behavior of the proxy can also be customized by applying custom scripts, making calls out to third-party APIs and services, and so 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579069fa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579069fa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analytics services of Apigee provides powerful tools to see the short and long term usage trends of your APIs. You can segment your audience by top developers and apps, understand usage by API method to know where to invest, and create custom reports on business or operational level information. As data passes through, several default types of information are collected including URL, IP, user ID for API call information, latency, error data, and so on. It also allows you to create policies to add other information, such as headers, query parameters, and portions of a request or response extracted from XML or JSON and it’s all collected asynchronously. The management UI lets you view multiple metrics and dimensions in a browser as seen here.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1bfcca6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1bfcca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5f391192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integrated portal can be instantly provisioned to document and manage access to your APIs, and foster your API developer community.</a:t>
            </a:r>
            <a:endParaRPr/>
          </a:p>
          <a:p>
            <a:pPr indent="0" lvl="0" marL="0" rtl="0" algn="l">
              <a:spcBef>
                <a:spcPts val="0"/>
              </a:spcBef>
              <a:spcAft>
                <a:spcPts val="0"/>
              </a:spcAft>
              <a:buNone/>
            </a:pPr>
            <a:r>
              <a:rPr lang="en"/>
              <a:t>The drupal-based portal provides a rich set of functionality and all the CMS capabilities of Drupal with additional Apigee-developed Drupal modules.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79069fa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79069fa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watch a short demo of Apigee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5ed75ccf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5ed75ccf_0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Programming Interface (API)</a:t>
            </a:r>
            <a:endParaRPr/>
          </a:p>
          <a:p>
            <a:pPr indent="-317500" lvl="0" marL="457200" rtl="0" algn="l">
              <a:spcBef>
                <a:spcPts val="0"/>
              </a:spcBef>
              <a:spcAft>
                <a:spcPts val="0"/>
              </a:spcAft>
              <a:buSzPts val="1400"/>
              <a:buChar char="●"/>
            </a:pPr>
            <a:r>
              <a:rPr lang="en"/>
              <a:t>Allows applications to communicate with one another</a:t>
            </a:r>
            <a:endParaRPr/>
          </a:p>
          <a:p>
            <a:pPr indent="-317500" lvl="0" marL="457200" rtl="0" algn="l">
              <a:spcBef>
                <a:spcPts val="0"/>
              </a:spcBef>
              <a:spcAft>
                <a:spcPts val="0"/>
              </a:spcAft>
              <a:buSzPts val="1400"/>
              <a:buChar char="●"/>
            </a:pPr>
            <a:r>
              <a:rPr lang="en"/>
              <a:t>Not a database</a:t>
            </a:r>
            <a:endParaRPr/>
          </a:p>
          <a:p>
            <a:pPr indent="-317500" lvl="0" marL="457200" rtl="0" algn="l">
              <a:spcBef>
                <a:spcPts val="0"/>
              </a:spcBef>
              <a:spcAft>
                <a:spcPts val="0"/>
              </a:spcAft>
              <a:buSzPts val="1400"/>
              <a:buChar char="●"/>
            </a:pPr>
            <a:r>
              <a:rPr lang="en"/>
              <a:t>It is an access point to an app that can access a database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589c660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589c66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5f391192_0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APIs are the endpoints for information processing, retrieval, and potentially for public consumption of a service. They can be small and simple, with perhaps one or two endpoints and ways to use, or massive and have hundreds of endpoints and tens of thousands of individual moving parts.</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300">
                <a:solidFill>
                  <a:srgbClr val="595959"/>
                </a:solidFill>
                <a:latin typeface="Lato"/>
                <a:ea typeface="Lato"/>
                <a:cs typeface="Lato"/>
                <a:sym typeface="Lato"/>
              </a:rPr>
              <a:t>APIs can span across frameworks, libraries, programming languages, computers, and sometimes countries. The security and validity of any one API has the potential to affect all that consume it. If a dependency runs deep enough, the failure of one API could bring down any which rely upon it, depending on the nature of the failure.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5589c660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5589c66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Because APIs are so complex and often gather data from disparate sources, having a well-documented and clean programming interface ensures that APIs are not only easy to use but also more secure and bug-free. If the endpoints of an API are poorly documented, it makes it harder to use, modify, or debug.</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In fact, first creating a standardized ‘contract’ for your software is a great way to lay out how you want your software to function before you begin programming, to ensure your code is modular, documented, and your goals are clear. This is called ‘design-by-contract’ and is a popular software correctness methodology.</a:t>
            </a:r>
            <a:endParaRPr sz="1300">
              <a:solidFill>
                <a:srgbClr val="595959"/>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589c660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589c66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If a piece of software is undocumented, poorly written, or otherwise unnecessarily complex, this can make a lot of things harder when you want to create new software or modify existing software. This is generally called “technological debt”, and refers to the sum of existing problems in a company’s codebase. Managing your software (APIs) properly can make it easier to never create some of this tech debt in the first place.</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High levels of tech debt are generally associated with slowness to change, chronic bugs, inefficiency, and have the potential to completely prevent a company from ever refactoring their code to reduce tech debt.</a:t>
            </a:r>
            <a:endParaRPr sz="1300">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589c660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589c66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Google Shape;28;p3"/>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Google Shape;30;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Google Shape;31;p4"/>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Google Shape;47;p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Google Shape;48;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www.youtube.com/watch?v=FPj_va9-rM8" TargetMode="Externa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www.youtube.com/watch?v=jWwmWvhI40Q" TargetMode="Externa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hyperlink" Target="http://www.youtube.com/watch?v=IFN-QJ-UoiQ" TargetMode="Externa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www.youtube.com/watch?v=TbVtliFXOOY" TargetMode="Externa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75" y="1360350"/>
            <a:ext cx="5807400" cy="30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Management through Apigee</a:t>
            </a:r>
            <a:endParaRPr/>
          </a:p>
        </p:txBody>
      </p:sp>
      <p:sp>
        <p:nvSpPr>
          <p:cNvPr id="71" name="Google Shape;71;p12"/>
          <p:cNvSpPr txBox="1"/>
          <p:nvPr/>
        </p:nvSpPr>
        <p:spPr>
          <a:xfrm>
            <a:off x="1171525" y="5079325"/>
            <a:ext cx="4188900" cy="63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Deborah Barndt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Henry Post</a:t>
            </a:r>
            <a:endParaRPr sz="20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Security</a:t>
            </a:r>
            <a:endParaRPr sz="3000"/>
          </a:p>
        </p:txBody>
      </p:sp>
      <p:sp>
        <p:nvSpPr>
          <p:cNvPr id="138" name="Google Shape;138;p2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Endpoints are the most exploitable parts of the API</a:t>
            </a:r>
            <a:endParaRPr sz="2000"/>
          </a:p>
          <a:p>
            <a:pPr indent="-355600" lvl="0" marL="457200" rtl="0" algn="l">
              <a:spcBef>
                <a:spcPts val="0"/>
              </a:spcBef>
              <a:spcAft>
                <a:spcPts val="0"/>
              </a:spcAft>
              <a:buSzPts val="2000"/>
              <a:buChar char="◎"/>
            </a:pPr>
            <a:r>
              <a:rPr lang="en" sz="2000"/>
              <a:t>Security issues that plague APIs and other web applications</a:t>
            </a:r>
            <a:endParaRPr sz="2000"/>
          </a:p>
          <a:p>
            <a:pPr indent="-355600" lvl="1" marL="914400" rtl="0" algn="l">
              <a:spcBef>
                <a:spcPts val="0"/>
              </a:spcBef>
              <a:spcAft>
                <a:spcPts val="0"/>
              </a:spcAft>
              <a:buSzPts val="2000"/>
              <a:buChar char="○"/>
            </a:pPr>
            <a:r>
              <a:rPr lang="en" sz="2000"/>
              <a:t>Injection of any kind</a:t>
            </a:r>
            <a:endParaRPr sz="2000"/>
          </a:p>
          <a:p>
            <a:pPr indent="-355600" lvl="1" marL="914400" rtl="0" algn="l">
              <a:spcBef>
                <a:spcPts val="0"/>
              </a:spcBef>
              <a:spcAft>
                <a:spcPts val="0"/>
              </a:spcAft>
              <a:buSzPts val="2000"/>
              <a:buChar char="○"/>
            </a:pPr>
            <a:r>
              <a:rPr lang="en" sz="2000"/>
              <a:t>Authentication exploits</a:t>
            </a:r>
            <a:endParaRPr sz="2000"/>
          </a:p>
          <a:p>
            <a:pPr indent="-355600" lvl="1" marL="914400" rtl="0" algn="l">
              <a:spcBef>
                <a:spcPts val="0"/>
              </a:spcBef>
              <a:spcAft>
                <a:spcPts val="0"/>
              </a:spcAft>
              <a:buSzPts val="2000"/>
              <a:buChar char="○"/>
            </a:pPr>
            <a:r>
              <a:rPr lang="en" sz="2000"/>
              <a:t>Cache exploits</a:t>
            </a:r>
            <a:endParaRPr sz="2000"/>
          </a:p>
          <a:p>
            <a:pPr indent="-355600" lvl="1" marL="914400" rtl="0" algn="l">
              <a:spcBef>
                <a:spcPts val="0"/>
              </a:spcBef>
              <a:spcAft>
                <a:spcPts val="0"/>
              </a:spcAft>
              <a:buSzPts val="2000"/>
              <a:buChar char="○"/>
            </a:pPr>
            <a:r>
              <a:rPr lang="en" sz="2000"/>
              <a:t>Cross-Site Request Forgery (CSRF)</a:t>
            </a:r>
            <a:endParaRPr sz="2000"/>
          </a:p>
          <a:p>
            <a:pPr indent="-355600" lvl="0" marL="457200" rtl="0" algn="l">
              <a:spcBef>
                <a:spcPts val="0"/>
              </a:spcBef>
              <a:spcAft>
                <a:spcPts val="0"/>
              </a:spcAft>
              <a:buSzPts val="2000"/>
              <a:buChar char="◎"/>
            </a:pPr>
            <a:r>
              <a:rPr lang="en" sz="2000"/>
              <a:t>Management and proper documentation does not eliminate these issues, but it can help shed light on security measures or problems with an APIs parameters</a:t>
            </a:r>
            <a:endParaRPr sz="2000"/>
          </a:p>
        </p:txBody>
      </p:sp>
      <p:sp>
        <p:nvSpPr>
          <p:cNvPr id="139" name="Google Shape;139;p2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1"/>
          <p:cNvPicPr preferRelativeResize="0"/>
          <p:nvPr/>
        </p:nvPicPr>
        <p:blipFill>
          <a:blip r:embed="rId3">
            <a:alphaModFix/>
          </a:blip>
          <a:stretch>
            <a:fillRect/>
          </a:stretch>
        </p:blipFill>
        <p:spPr>
          <a:xfrm>
            <a:off x="1400175" y="4724663"/>
            <a:ext cx="6343650" cy="195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Security Example</a:t>
            </a:r>
            <a:endParaRPr sz="3000"/>
          </a:p>
        </p:txBody>
      </p:sp>
      <p:sp>
        <p:nvSpPr>
          <p:cNvPr id="146" name="Google Shape;146;p22"/>
          <p:cNvSpPr txBox="1"/>
          <p:nvPr>
            <p:ph idx="1" type="body"/>
          </p:nvPr>
        </p:nvSpPr>
        <p:spPr>
          <a:xfrm>
            <a:off x="212350" y="1682275"/>
            <a:ext cx="87408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CFD8DC"/>
              </a:buClr>
              <a:buSzPts val="2000"/>
              <a:buChar char="◎"/>
            </a:pPr>
            <a:r>
              <a:rPr lang="en" sz="2000"/>
              <a:t>hxxp://www.weatherapi.com?city=chicago&amp;day=today</a:t>
            </a:r>
            <a:endParaRPr sz="2000"/>
          </a:p>
          <a:p>
            <a:pPr indent="-355600" lvl="0" marL="457200" marR="0" rtl="0" algn="l">
              <a:lnSpc>
                <a:spcPct val="100000"/>
              </a:lnSpc>
              <a:spcBef>
                <a:spcPts val="0"/>
              </a:spcBef>
              <a:spcAft>
                <a:spcPts val="0"/>
              </a:spcAft>
              <a:buClr>
                <a:srgbClr val="CFD8DC"/>
              </a:buClr>
              <a:buSzPts val="2000"/>
              <a:buFont typeface="Source Sans Pro"/>
              <a:buChar char="◎"/>
            </a:pPr>
            <a:r>
              <a:rPr lang="en" sz="2000">
                <a:solidFill>
                  <a:srgbClr val="595959"/>
                </a:solidFill>
              </a:rPr>
              <a:t>Consider the URL parameter of `city` with the argument of `chicago` in the above URL</a:t>
            </a:r>
            <a:endParaRPr sz="2000">
              <a:solidFill>
                <a:srgbClr val="595959"/>
              </a:solidFill>
            </a:endParaRPr>
          </a:p>
          <a:p>
            <a:pPr indent="-355600" lvl="0" marL="457200" marR="0" rtl="0" algn="l">
              <a:lnSpc>
                <a:spcPct val="100000"/>
              </a:lnSpc>
              <a:spcBef>
                <a:spcPts val="0"/>
              </a:spcBef>
              <a:spcAft>
                <a:spcPts val="0"/>
              </a:spcAft>
              <a:buClr>
                <a:srgbClr val="CFD8DC"/>
              </a:buClr>
              <a:buSzPts val="2000"/>
              <a:buChar char="◎"/>
            </a:pPr>
            <a:r>
              <a:rPr lang="en" sz="2000">
                <a:solidFill>
                  <a:srgbClr val="595959"/>
                </a:solidFill>
              </a:rPr>
              <a:t>Suppose this input was directly concatenated into an SQL statement:</a:t>
            </a:r>
            <a:br>
              <a:rPr lang="en" sz="2000">
                <a:solidFill>
                  <a:srgbClr val="595959"/>
                </a:solidFill>
              </a:rPr>
            </a:br>
            <a:br>
              <a:rPr lang="en" sz="2000">
                <a:solidFill>
                  <a:srgbClr val="595959"/>
                </a:solidFill>
              </a:rPr>
            </a:br>
            <a:r>
              <a:rPr lang="en" sz="1200">
                <a:solidFill>
                  <a:srgbClr val="3F51B5"/>
                </a:solidFill>
                <a:highlight>
                  <a:srgbClr val="EFEFEF"/>
                </a:highlight>
                <a:latin typeface="Roboto Mono"/>
                <a:ea typeface="Roboto Mono"/>
                <a:cs typeface="Roboto Mono"/>
                <a:sym typeface="Roboto Mono"/>
              </a:rPr>
              <a:t>return</a:t>
            </a:r>
            <a:r>
              <a:rPr lang="en" sz="1200">
                <a:solidFill>
                  <a:srgbClr val="37474F"/>
                </a:solidFill>
                <a:highlight>
                  <a:srgbClr val="EFEFEF"/>
                </a:highlight>
                <a:latin typeface="Roboto Mono"/>
                <a:ea typeface="Roboto Mono"/>
                <a:cs typeface="Roboto Mono"/>
                <a:sym typeface="Roboto Mono"/>
              </a:rPr>
              <a:t> dbMgr.exec(`SELECT * FROM weatherdb WHERE city = </a:t>
            </a:r>
            <a:r>
              <a:rPr lang="en" sz="1200">
                <a:solidFill>
                  <a:srgbClr val="388E3C"/>
                </a:solidFill>
                <a:highlight>
                  <a:srgbClr val="EFEFEF"/>
                </a:highlight>
                <a:latin typeface="Roboto Mono"/>
                <a:ea typeface="Roboto Mono"/>
                <a:cs typeface="Roboto Mono"/>
                <a:sym typeface="Roboto Mono"/>
              </a:rPr>
              <a:t>'${body['</a:t>
            </a:r>
            <a:r>
              <a:rPr lang="en" sz="1200">
                <a:solidFill>
                  <a:srgbClr val="37474F"/>
                </a:solidFill>
                <a:highlight>
                  <a:srgbClr val="EFEFEF"/>
                </a:highlight>
                <a:latin typeface="Roboto Mono"/>
                <a:ea typeface="Roboto Mono"/>
                <a:cs typeface="Roboto Mono"/>
                <a:sym typeface="Roboto Mono"/>
              </a:rPr>
              <a:t>city</a:t>
            </a:r>
            <a:r>
              <a:rPr lang="en" sz="1200">
                <a:solidFill>
                  <a:srgbClr val="388E3C"/>
                </a:solidFill>
                <a:highlight>
                  <a:srgbClr val="EFEFEF"/>
                </a:highlight>
                <a:latin typeface="Roboto Mono"/>
                <a:ea typeface="Roboto Mono"/>
                <a:cs typeface="Roboto Mono"/>
                <a:sym typeface="Roboto Mono"/>
              </a:rPr>
              <a:t>']}'</a:t>
            </a:r>
            <a:r>
              <a:rPr lang="en" sz="1200">
                <a:solidFill>
                  <a:srgbClr val="37474F"/>
                </a:solidFill>
                <a:highlight>
                  <a:srgbClr val="EFEFEF"/>
                </a:highlight>
                <a:latin typeface="Roboto Mono"/>
                <a:ea typeface="Roboto Mono"/>
                <a:cs typeface="Roboto Mono"/>
                <a:sym typeface="Roboto Mono"/>
              </a:rPr>
              <a:t>`);</a:t>
            </a:r>
            <a:endParaRPr sz="1200">
              <a:solidFill>
                <a:srgbClr val="595959"/>
              </a:solidFill>
            </a:endParaRPr>
          </a:p>
          <a:p>
            <a:pPr indent="-355600" lvl="0" marL="457200" marR="0" rtl="0" algn="l">
              <a:lnSpc>
                <a:spcPct val="100000"/>
              </a:lnSpc>
              <a:spcBef>
                <a:spcPts val="0"/>
              </a:spcBef>
              <a:spcAft>
                <a:spcPts val="0"/>
              </a:spcAft>
              <a:buClr>
                <a:srgbClr val="CFD8DC"/>
              </a:buClr>
              <a:buSzPts val="2000"/>
              <a:buChar char="◎"/>
            </a:pPr>
            <a:r>
              <a:rPr lang="en" sz="2000">
                <a:solidFill>
                  <a:srgbClr val="595959"/>
                </a:solidFill>
              </a:rPr>
              <a:t>This is an example of an SQL-injectable piece of software and can be prevented by:</a:t>
            </a:r>
            <a:endParaRPr sz="2000">
              <a:solidFill>
                <a:srgbClr val="595959"/>
              </a:solidFill>
            </a:endParaRPr>
          </a:p>
          <a:p>
            <a:pPr indent="-355600" lvl="1" marL="914400" marR="0" rtl="0" algn="l">
              <a:lnSpc>
                <a:spcPct val="100000"/>
              </a:lnSpc>
              <a:spcBef>
                <a:spcPts val="0"/>
              </a:spcBef>
              <a:spcAft>
                <a:spcPts val="0"/>
              </a:spcAft>
              <a:buClr>
                <a:srgbClr val="CFD8DC"/>
              </a:buClr>
              <a:buSzPts val="2000"/>
              <a:buChar char="○"/>
            </a:pPr>
            <a:r>
              <a:rPr lang="en" sz="2000">
                <a:solidFill>
                  <a:srgbClr val="595959"/>
                </a:solidFill>
              </a:rPr>
              <a:t>Automated testing</a:t>
            </a:r>
            <a:endParaRPr sz="2000">
              <a:solidFill>
                <a:srgbClr val="595959"/>
              </a:solidFill>
            </a:endParaRPr>
          </a:p>
          <a:p>
            <a:pPr indent="-355600" lvl="2" marL="1371600" marR="0" rtl="0" algn="l">
              <a:lnSpc>
                <a:spcPct val="100000"/>
              </a:lnSpc>
              <a:spcBef>
                <a:spcPts val="0"/>
              </a:spcBef>
              <a:spcAft>
                <a:spcPts val="0"/>
              </a:spcAft>
              <a:buClr>
                <a:srgbClr val="595959"/>
              </a:buClr>
              <a:buSzPts val="2000"/>
              <a:buChar char="◉"/>
            </a:pPr>
            <a:r>
              <a:rPr lang="en" sz="2000">
                <a:solidFill>
                  <a:srgbClr val="595959"/>
                </a:solidFill>
              </a:rPr>
              <a:t>Input fuzzing</a:t>
            </a:r>
            <a:endParaRPr sz="2000">
              <a:solidFill>
                <a:srgbClr val="595959"/>
              </a:solidFill>
            </a:endParaRPr>
          </a:p>
          <a:p>
            <a:pPr indent="-355600" lvl="1" marL="914400" marR="0" rtl="0" algn="l">
              <a:lnSpc>
                <a:spcPct val="100000"/>
              </a:lnSpc>
              <a:spcBef>
                <a:spcPts val="0"/>
              </a:spcBef>
              <a:spcAft>
                <a:spcPts val="0"/>
              </a:spcAft>
              <a:buClr>
                <a:srgbClr val="CFD8DC"/>
              </a:buClr>
              <a:buSzPts val="2000"/>
              <a:buChar char="○"/>
            </a:pPr>
            <a:r>
              <a:rPr lang="en" sz="2000">
                <a:solidFill>
                  <a:srgbClr val="595959"/>
                </a:solidFill>
              </a:rPr>
              <a:t>Code reviews</a:t>
            </a:r>
            <a:endParaRPr sz="2000">
              <a:solidFill>
                <a:srgbClr val="595959"/>
              </a:solidFill>
            </a:endParaRPr>
          </a:p>
          <a:p>
            <a:pPr indent="-355600" lvl="1" marL="914400" marR="0" rtl="0" algn="l">
              <a:lnSpc>
                <a:spcPct val="100000"/>
              </a:lnSpc>
              <a:spcBef>
                <a:spcPts val="0"/>
              </a:spcBef>
              <a:spcAft>
                <a:spcPts val="0"/>
              </a:spcAft>
              <a:buClr>
                <a:srgbClr val="CFD8DC"/>
              </a:buClr>
              <a:buSzPts val="2000"/>
              <a:buChar char="○"/>
            </a:pPr>
            <a:r>
              <a:rPr lang="en" sz="2000">
                <a:solidFill>
                  <a:srgbClr val="595959"/>
                </a:solidFill>
              </a:rPr>
              <a:t>Developer training</a:t>
            </a:r>
            <a:endParaRPr sz="2000">
              <a:solidFill>
                <a:srgbClr val="595959"/>
              </a:solidFill>
            </a:endParaRPr>
          </a:p>
        </p:txBody>
      </p:sp>
      <p:sp>
        <p:nvSpPr>
          <p:cNvPr id="147" name="Google Shape;147;p2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4681550" y="4267202"/>
            <a:ext cx="3252700" cy="19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Correctness</a:t>
            </a:r>
            <a:endParaRPr sz="3000"/>
          </a:p>
        </p:txBody>
      </p:sp>
      <p:sp>
        <p:nvSpPr>
          <p:cNvPr id="154" name="Google Shape;154;p2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Eliminating bugs and flaws in software can be done through good coding practices</a:t>
            </a:r>
            <a:endParaRPr sz="2000"/>
          </a:p>
          <a:p>
            <a:pPr indent="-355600" lvl="0" marL="457200" rtl="0" algn="l">
              <a:spcBef>
                <a:spcPts val="0"/>
              </a:spcBef>
              <a:spcAft>
                <a:spcPts val="0"/>
              </a:spcAft>
              <a:buSzPts val="2000"/>
              <a:buChar char="◎"/>
            </a:pPr>
            <a:r>
              <a:rPr lang="en" sz="2000"/>
              <a:t>The previous vulnerability could have been detected by developer training, unit tests, or input sanitization</a:t>
            </a:r>
            <a:endParaRPr sz="2000"/>
          </a:p>
          <a:p>
            <a:pPr indent="-355600" lvl="0" marL="457200" rtl="0" algn="l">
              <a:spcBef>
                <a:spcPts val="0"/>
              </a:spcBef>
              <a:spcAft>
                <a:spcPts val="0"/>
              </a:spcAft>
              <a:buSzPts val="2000"/>
              <a:buChar char="◎"/>
            </a:pPr>
            <a:r>
              <a:rPr lang="en" sz="2000"/>
              <a:t>Unit tests are a great way to ensure that software doesn’t break under pressure or at edge cases</a:t>
            </a:r>
            <a:endParaRPr sz="2000"/>
          </a:p>
          <a:p>
            <a:pPr indent="-355600" lvl="0" marL="457200" rtl="0" algn="l">
              <a:spcBef>
                <a:spcPts val="0"/>
              </a:spcBef>
              <a:spcAft>
                <a:spcPts val="0"/>
              </a:spcAft>
              <a:buSzPts val="2000"/>
              <a:buChar char="◎"/>
            </a:pPr>
            <a:r>
              <a:rPr lang="en" sz="2000"/>
              <a:t>Correctness tests are a good way to prove that an algorithm can successfully complete a task</a:t>
            </a:r>
            <a:endParaRPr sz="2000"/>
          </a:p>
        </p:txBody>
      </p:sp>
      <p:sp>
        <p:nvSpPr>
          <p:cNvPr id="155" name="Google Shape;155;p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3"/>
          <p:cNvPicPr preferRelativeResize="0"/>
          <p:nvPr/>
        </p:nvPicPr>
        <p:blipFill>
          <a:blip r:embed="rId3">
            <a:alphaModFix/>
          </a:blip>
          <a:stretch>
            <a:fillRect/>
          </a:stretch>
        </p:blipFill>
        <p:spPr>
          <a:xfrm>
            <a:off x="4967275" y="4291027"/>
            <a:ext cx="2822186" cy="2156150"/>
          </a:xfrm>
          <a:prstGeom prst="rect">
            <a:avLst/>
          </a:prstGeom>
          <a:noFill/>
          <a:ln>
            <a:noFill/>
          </a:ln>
        </p:spPr>
      </p:pic>
      <p:sp>
        <p:nvSpPr>
          <p:cNvPr id="157" name="Google Shape;157;p23"/>
          <p:cNvSpPr/>
          <p:nvPr/>
        </p:nvSpPr>
        <p:spPr>
          <a:xfrm>
            <a:off x="7686675" y="4229100"/>
            <a:ext cx="200100" cy="228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API Lifecycle</a:t>
            </a:r>
            <a:endParaRPr sz="3000"/>
          </a:p>
        </p:txBody>
      </p:sp>
      <p:sp>
        <p:nvSpPr>
          <p:cNvPr id="163" name="Google Shape;163;p2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From concept to initial development, testing, deployment, and decommissioning; an API will have to be managed throughout that process</a:t>
            </a:r>
            <a:endParaRPr sz="2000"/>
          </a:p>
          <a:p>
            <a:pPr indent="-355600" lvl="0" marL="457200" rtl="0" algn="l">
              <a:spcBef>
                <a:spcPts val="0"/>
              </a:spcBef>
              <a:spcAft>
                <a:spcPts val="0"/>
              </a:spcAft>
              <a:buSzPts val="2000"/>
              <a:buChar char="◎"/>
            </a:pPr>
            <a:r>
              <a:rPr lang="en" sz="2000"/>
              <a:t>Things to consider when developing an API:</a:t>
            </a:r>
            <a:endParaRPr sz="2000"/>
          </a:p>
          <a:p>
            <a:pPr indent="-355600" lvl="1" marL="914400" rtl="0" algn="l">
              <a:spcBef>
                <a:spcPts val="0"/>
              </a:spcBef>
              <a:spcAft>
                <a:spcPts val="0"/>
              </a:spcAft>
              <a:buSzPts val="2000"/>
              <a:buChar char="○"/>
            </a:pPr>
            <a:r>
              <a:rPr lang="en" sz="2000"/>
              <a:t>Documentation</a:t>
            </a:r>
            <a:endParaRPr sz="2000"/>
          </a:p>
          <a:p>
            <a:pPr indent="-355600" lvl="1" marL="914400" rtl="0" algn="l">
              <a:spcBef>
                <a:spcPts val="0"/>
              </a:spcBef>
              <a:spcAft>
                <a:spcPts val="0"/>
              </a:spcAft>
              <a:buSzPts val="2000"/>
              <a:buChar char="○"/>
            </a:pPr>
            <a:r>
              <a:rPr lang="en" sz="2000"/>
              <a:t>Issue tracking</a:t>
            </a:r>
            <a:endParaRPr sz="2000"/>
          </a:p>
          <a:p>
            <a:pPr indent="-355600" lvl="1" marL="914400" rtl="0" algn="l">
              <a:spcBef>
                <a:spcPts val="0"/>
              </a:spcBef>
              <a:spcAft>
                <a:spcPts val="0"/>
              </a:spcAft>
              <a:buSzPts val="2000"/>
              <a:buChar char="○"/>
            </a:pPr>
            <a:r>
              <a:rPr lang="en" sz="2000"/>
              <a:t>Feature implementations</a:t>
            </a:r>
            <a:endParaRPr sz="2000"/>
          </a:p>
          <a:p>
            <a:pPr indent="-355600" lvl="1" marL="914400" rtl="0" algn="l">
              <a:spcBef>
                <a:spcPts val="0"/>
              </a:spcBef>
              <a:spcAft>
                <a:spcPts val="0"/>
              </a:spcAft>
              <a:buSzPts val="2000"/>
              <a:buChar char="○"/>
            </a:pPr>
            <a:r>
              <a:rPr lang="en" sz="2000"/>
              <a:t>Security</a:t>
            </a:r>
            <a:endParaRPr sz="2000"/>
          </a:p>
          <a:p>
            <a:pPr indent="-355600" lvl="1" marL="914400" rtl="0" algn="l">
              <a:spcBef>
                <a:spcPts val="0"/>
              </a:spcBef>
              <a:spcAft>
                <a:spcPts val="0"/>
              </a:spcAft>
              <a:buSzPts val="2000"/>
              <a:buChar char="○"/>
            </a:pPr>
            <a:r>
              <a:rPr lang="en" sz="2000"/>
              <a:t>Actual development</a:t>
            </a:r>
            <a:endParaRPr sz="2000"/>
          </a:p>
        </p:txBody>
      </p:sp>
      <p:sp>
        <p:nvSpPr>
          <p:cNvPr id="164" name="Google Shape;164;p2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rotWithShape="1">
          <a:blip r:embed="rId3">
            <a:alphaModFix/>
          </a:blip>
          <a:srcRect b="0" l="22871" r="22647" t="0"/>
          <a:stretch/>
        </p:blipFill>
        <p:spPr>
          <a:xfrm>
            <a:off x="5604475" y="3643175"/>
            <a:ext cx="2876150" cy="295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ctrTitle"/>
          </p:nvPr>
        </p:nvSpPr>
        <p:spPr>
          <a:xfrm>
            <a:off x="1546025" y="2034925"/>
            <a:ext cx="6671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4</a:t>
            </a:r>
            <a:r>
              <a:rPr lang="en" sz="6000">
                <a:solidFill>
                  <a:srgbClr val="CFD8DC"/>
                </a:solidFill>
              </a:rPr>
              <a:t>.</a:t>
            </a:r>
            <a:endParaRPr sz="6000">
              <a:solidFill>
                <a:srgbClr val="CFD8DC"/>
              </a:solidFill>
            </a:endParaRPr>
          </a:p>
          <a:p>
            <a:pPr indent="0" lvl="0" marL="0" rtl="0" algn="l">
              <a:spcBef>
                <a:spcPts val="0"/>
              </a:spcBef>
              <a:spcAft>
                <a:spcPts val="0"/>
              </a:spcAft>
              <a:buNone/>
            </a:pPr>
            <a:r>
              <a:rPr lang="en"/>
              <a:t>What does Apigee do?</a:t>
            </a:r>
            <a:endParaRPr/>
          </a:p>
        </p:txBody>
      </p:sp>
      <p:sp>
        <p:nvSpPr>
          <p:cNvPr id="171" name="Google Shape;171;p25"/>
          <p:cNvSpPr txBox="1"/>
          <p:nvPr>
            <p:ph idx="1" type="subTitle"/>
          </p:nvPr>
        </p:nvSpPr>
        <p:spPr>
          <a:xfrm>
            <a:off x="1546025" y="3710550"/>
            <a:ext cx="63612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t>
            </a:r>
            <a:r>
              <a:rPr lang="en"/>
              <a:t>can it help manage your APIs?</a:t>
            </a:r>
            <a:endParaRPr/>
          </a:p>
        </p:txBody>
      </p:sp>
      <p:sp>
        <p:nvSpPr>
          <p:cNvPr id="172" name="Google Shape;172;p25"/>
          <p:cNvSpPr txBox="1"/>
          <p:nvPr>
            <p:ph idx="4294967295"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p:nvPr/>
        </p:nvSpPr>
        <p:spPr>
          <a:xfrm>
            <a:off x="1043112" y="750012"/>
            <a:ext cx="6882322" cy="535796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1288455" y="996894"/>
            <a:ext cx="6351000" cy="40488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179" name="Google Shape;179;p2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6"/>
          <p:cNvSpPr/>
          <p:nvPr/>
        </p:nvSpPr>
        <p:spPr>
          <a:xfrm>
            <a:off x="1321025" y="990775"/>
            <a:ext cx="6318300" cy="4048800"/>
          </a:xfrm>
          <a:prstGeom prst="rect">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n this quick explainer video, learn how the Apigee cross-cloud API platform helps businesses build the right foundation for the digital future in today's hybrid-cloud world. &#10;&#10;To learn more about how the Apigee platform compares to other providers in the industry, download the 2018 Gartner Magic Quadrant for Full Lifecycle API Management. This must-read for IT professionals provides a comprehensive analysis of the API management marketplace. http://bit.ly/2OgX2F9" id="181" name="Google Shape;181;p26" title="The Apigee Cross-Cloud API Platform">
            <a:hlinkClick r:id="rId3"/>
          </p:cNvPr>
          <p:cNvPicPr preferRelativeResize="0"/>
          <p:nvPr/>
        </p:nvPicPr>
        <p:blipFill>
          <a:blip r:embed="rId4">
            <a:alphaModFix/>
          </a:blip>
          <a:stretch>
            <a:fillRect/>
          </a:stretch>
        </p:blipFill>
        <p:spPr>
          <a:xfrm>
            <a:off x="1872800" y="996900"/>
            <a:ext cx="5398400" cy="404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your services available on the web</a:t>
            </a:r>
            <a:endParaRPr/>
          </a:p>
        </p:txBody>
      </p:sp>
      <p:sp>
        <p:nvSpPr>
          <p:cNvPr id="187" name="Google Shape;187;p27"/>
          <p:cNvSpPr txBox="1"/>
          <p:nvPr>
            <p:ph idx="1" type="body"/>
          </p:nvPr>
        </p:nvSpPr>
        <p:spPr>
          <a:xfrm>
            <a:off x="786150" y="1600200"/>
            <a:ext cx="3315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Companies want to make their backend services available on the web so that these services can be consumed by apps running on mobile devices and desktops.</a:t>
            </a:r>
            <a:endParaRPr sz="2600"/>
          </a:p>
        </p:txBody>
      </p:sp>
      <p:cxnSp>
        <p:nvCxnSpPr>
          <p:cNvPr id="188" name="Google Shape;188;p27"/>
          <p:cNvCxnSpPr/>
          <p:nvPr/>
        </p:nvCxnSpPr>
        <p:spPr>
          <a:xfrm flipH="1" rot="10800000">
            <a:off x="7401125" y="1758975"/>
            <a:ext cx="219000" cy="624300"/>
          </a:xfrm>
          <a:prstGeom prst="straightConnector1">
            <a:avLst/>
          </a:prstGeom>
          <a:noFill/>
          <a:ln cap="flat" cmpd="sng" w="9525">
            <a:solidFill>
              <a:srgbClr val="CFD8DC"/>
            </a:solidFill>
            <a:prstDash val="solid"/>
            <a:round/>
            <a:headEnd len="med" w="med" type="none"/>
            <a:tailEnd len="med" w="med" type="none"/>
          </a:ln>
        </p:spPr>
      </p:cxnSp>
      <p:cxnSp>
        <p:nvCxnSpPr>
          <p:cNvPr id="189" name="Google Shape;189;p27"/>
          <p:cNvCxnSpPr/>
          <p:nvPr/>
        </p:nvCxnSpPr>
        <p:spPr>
          <a:xfrm flipH="1" rot="10800000">
            <a:off x="7932695" y="2472367"/>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190" name="Google Shape;190;p27"/>
          <p:cNvCxnSpPr/>
          <p:nvPr/>
        </p:nvCxnSpPr>
        <p:spPr>
          <a:xfrm flipH="1" rot="10800000">
            <a:off x="7765925" y="1896875"/>
            <a:ext cx="648600" cy="737700"/>
          </a:xfrm>
          <a:prstGeom prst="straightConnector1">
            <a:avLst/>
          </a:prstGeom>
          <a:noFill/>
          <a:ln cap="flat" cmpd="sng" w="9525">
            <a:solidFill>
              <a:srgbClr val="CFD8DC"/>
            </a:solidFill>
            <a:prstDash val="solid"/>
            <a:round/>
            <a:headEnd len="med" w="med" type="none"/>
            <a:tailEnd len="med" w="med" type="none"/>
          </a:ln>
        </p:spPr>
      </p:cxnSp>
      <p:sp>
        <p:nvSpPr>
          <p:cNvPr id="191" name="Google Shape;191;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7"/>
          <p:cNvPicPr preferRelativeResize="0"/>
          <p:nvPr/>
        </p:nvPicPr>
        <p:blipFill>
          <a:blip r:embed="rId3">
            <a:alphaModFix/>
          </a:blip>
          <a:stretch>
            <a:fillRect/>
          </a:stretch>
        </p:blipFill>
        <p:spPr>
          <a:xfrm>
            <a:off x="4101750" y="1562100"/>
            <a:ext cx="4695825" cy="37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your services available on the web</a:t>
            </a:r>
            <a:endParaRPr sz="3000"/>
          </a:p>
        </p:txBody>
      </p:sp>
      <p:sp>
        <p:nvSpPr>
          <p:cNvPr id="198" name="Google Shape;198;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Because providers make their services available over the web, they must ensure that they have taken all necessary steps to secure and protect their services from unauthorized access</a:t>
            </a:r>
            <a:endParaRPr sz="2000"/>
          </a:p>
          <a:p>
            <a:pPr indent="-355600" lvl="0" marL="457200" rtl="0" algn="l">
              <a:spcBef>
                <a:spcPts val="0"/>
              </a:spcBef>
              <a:spcAft>
                <a:spcPts val="0"/>
              </a:spcAft>
              <a:buSzPts val="2000"/>
              <a:buChar char="◎"/>
            </a:pPr>
            <a:r>
              <a:rPr lang="en" sz="2000"/>
              <a:t>As a service provider you want to consider:</a:t>
            </a:r>
            <a:endParaRPr sz="2000"/>
          </a:p>
          <a:p>
            <a:pPr indent="-355600" lvl="1" marL="914400" rtl="0" algn="l">
              <a:spcBef>
                <a:spcPts val="0"/>
              </a:spcBef>
              <a:spcAft>
                <a:spcPts val="0"/>
              </a:spcAft>
              <a:buSzPts val="2000"/>
              <a:buChar char="○"/>
            </a:pPr>
            <a:r>
              <a:rPr b="1" lang="en" sz="2000"/>
              <a:t>Security:</a:t>
            </a:r>
            <a:r>
              <a:rPr lang="en" sz="2000"/>
              <a:t> How will you control access to your services to prevent unauthorized access?</a:t>
            </a:r>
            <a:endParaRPr sz="2000"/>
          </a:p>
          <a:p>
            <a:pPr indent="-355600" lvl="1" marL="914400" rtl="0" algn="l">
              <a:spcBef>
                <a:spcPts val="0"/>
              </a:spcBef>
              <a:spcAft>
                <a:spcPts val="0"/>
              </a:spcAft>
              <a:buSzPts val="2000"/>
              <a:buChar char="○"/>
            </a:pPr>
            <a:r>
              <a:rPr b="1" lang="en" sz="2000"/>
              <a:t>Compatibility:</a:t>
            </a:r>
            <a:r>
              <a:rPr lang="en" sz="2000"/>
              <a:t> Will your services work across different platforms and devices?</a:t>
            </a:r>
            <a:endParaRPr sz="2000"/>
          </a:p>
          <a:p>
            <a:pPr indent="-355600" lvl="1" marL="914400" rtl="0" algn="l">
              <a:spcBef>
                <a:spcPts val="0"/>
              </a:spcBef>
              <a:spcAft>
                <a:spcPts val="0"/>
              </a:spcAft>
              <a:buSzPts val="2000"/>
              <a:buChar char="○"/>
            </a:pPr>
            <a:r>
              <a:rPr b="1" lang="en" sz="2000"/>
              <a:t>Measurability:</a:t>
            </a:r>
            <a:r>
              <a:rPr lang="en" sz="2000"/>
              <a:t> How can you monitor your services to make sure they are available?</a:t>
            </a:r>
            <a:endParaRPr sz="2000"/>
          </a:p>
          <a:p>
            <a:pPr indent="-355600" lvl="1" marL="914400" rtl="0" algn="l">
              <a:spcBef>
                <a:spcPts val="0"/>
              </a:spcBef>
              <a:spcAft>
                <a:spcPts val="0"/>
              </a:spcAft>
              <a:buSzPts val="2000"/>
              <a:buChar char="○"/>
            </a:pPr>
            <a:r>
              <a:rPr b="1" lang="en" sz="2000"/>
              <a:t>Monetization:</a:t>
            </a:r>
            <a:r>
              <a:rPr lang="en" sz="2000"/>
              <a:t> How can you track and bill customers for access to your services?</a:t>
            </a:r>
            <a:endParaRPr sz="2000"/>
          </a:p>
        </p:txBody>
      </p:sp>
      <p:sp>
        <p:nvSpPr>
          <p:cNvPr id="199" name="Google Shape;199;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Providers</a:t>
            </a:r>
            <a:endParaRPr sz="3000"/>
          </a:p>
        </p:txBody>
      </p:sp>
      <p:sp>
        <p:nvSpPr>
          <p:cNvPr id="205" name="Google Shape;205;p2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Are  required to make sure that those services continue to work over time as they add, modify, or delete those services</a:t>
            </a:r>
            <a:endParaRPr sz="2000"/>
          </a:p>
          <a:p>
            <a:pPr indent="-355600" lvl="0" marL="457200" rtl="0" algn="l">
              <a:spcBef>
                <a:spcPts val="0"/>
              </a:spcBef>
              <a:spcAft>
                <a:spcPts val="0"/>
              </a:spcAft>
              <a:buSzPts val="2000"/>
              <a:buChar char="◎"/>
            </a:pPr>
            <a:r>
              <a:rPr lang="en" sz="2000"/>
              <a:t>Must also have a way to keep the app developers aware of any changes to the services to ensure that the client apps stay in sync with those services</a:t>
            </a:r>
            <a:endParaRPr sz="2000"/>
          </a:p>
          <a:p>
            <a:pPr indent="-355600" lvl="0" marL="457200" rtl="0" algn="l">
              <a:spcBef>
                <a:spcPts val="0"/>
              </a:spcBef>
              <a:spcAft>
                <a:spcPts val="0"/>
              </a:spcAft>
              <a:buSzPts val="2000"/>
              <a:buChar char="◎"/>
            </a:pPr>
            <a:r>
              <a:rPr lang="en" sz="2000"/>
              <a:t>Client app developers can face challenges when trying to consume services from different providers</a:t>
            </a:r>
            <a:endParaRPr sz="2000"/>
          </a:p>
          <a:p>
            <a:pPr indent="-355600" lvl="0" marL="457200" rtl="0" algn="l">
              <a:spcBef>
                <a:spcPts val="0"/>
              </a:spcBef>
              <a:spcAft>
                <a:spcPts val="0"/>
              </a:spcAft>
              <a:buSzPts val="2000"/>
              <a:buChar char="◎"/>
            </a:pPr>
            <a:r>
              <a:rPr lang="en" sz="2000"/>
              <a:t>The same client app might have to use one mechanism to consume a service from one provider, and a different mechanism to consumer a service from another provider</a:t>
            </a:r>
            <a:endParaRPr sz="2000"/>
          </a:p>
        </p:txBody>
      </p:sp>
      <p:sp>
        <p:nvSpPr>
          <p:cNvPr id="206" name="Google Shape;20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Make services available through Apigee</a:t>
            </a:r>
            <a:endParaRPr sz="2400"/>
          </a:p>
        </p:txBody>
      </p:sp>
      <p:sp>
        <p:nvSpPr>
          <p:cNvPr id="212" name="Google Shape;212;p3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Apigee is built on Java</a:t>
            </a:r>
            <a:endParaRPr sz="2000"/>
          </a:p>
          <a:p>
            <a:pPr indent="-355600" lvl="0" marL="457200" rtl="0" algn="l">
              <a:spcBef>
                <a:spcPts val="0"/>
              </a:spcBef>
              <a:spcAft>
                <a:spcPts val="0"/>
              </a:spcAft>
              <a:buSzPts val="2000"/>
              <a:buChar char="◎"/>
            </a:pPr>
            <a:r>
              <a:rPr lang="en" sz="2000"/>
              <a:t>Enables you to provide secure access to your services with a well-defined API</a:t>
            </a:r>
            <a:endParaRPr sz="2000"/>
          </a:p>
          <a:p>
            <a:pPr indent="-355600" lvl="0" marL="457200" rtl="0" algn="l">
              <a:spcBef>
                <a:spcPts val="0"/>
              </a:spcBef>
              <a:spcAft>
                <a:spcPts val="0"/>
              </a:spcAft>
              <a:buSzPts val="2000"/>
              <a:buChar char="◎"/>
            </a:pPr>
            <a:r>
              <a:rPr lang="en" sz="2000"/>
              <a:t>A consistent API</a:t>
            </a:r>
            <a:endParaRPr sz="2000"/>
          </a:p>
          <a:p>
            <a:pPr indent="-355600" lvl="1" marL="914400" rtl="0" algn="l">
              <a:spcBef>
                <a:spcPts val="0"/>
              </a:spcBef>
              <a:spcAft>
                <a:spcPts val="0"/>
              </a:spcAft>
              <a:buSzPts val="2000"/>
              <a:buChar char="○"/>
            </a:pPr>
            <a:r>
              <a:rPr lang="en" sz="2000"/>
              <a:t>Makes it easy for app developers to consume your services</a:t>
            </a:r>
            <a:endParaRPr sz="2000"/>
          </a:p>
          <a:p>
            <a:pPr indent="-355600" lvl="1" marL="914400" rtl="0" algn="l">
              <a:spcBef>
                <a:spcPts val="0"/>
              </a:spcBef>
              <a:spcAft>
                <a:spcPts val="0"/>
              </a:spcAft>
              <a:buSzPts val="2000"/>
              <a:buChar char="○"/>
            </a:pPr>
            <a:r>
              <a:rPr lang="en" sz="2000"/>
              <a:t>Enables you to change the backend service implementation without affecting the public API</a:t>
            </a:r>
            <a:endParaRPr sz="2000"/>
          </a:p>
          <a:p>
            <a:pPr indent="-355600" lvl="1" marL="914400" rtl="0" algn="l">
              <a:spcBef>
                <a:spcPts val="0"/>
              </a:spcBef>
              <a:spcAft>
                <a:spcPts val="0"/>
              </a:spcAft>
              <a:buSzPts val="2000"/>
              <a:buChar char="○"/>
            </a:pPr>
            <a:r>
              <a:rPr lang="en" sz="2000"/>
              <a:t>Enables you to take advantage of the analytics, monetization, developer portal, and other features</a:t>
            </a:r>
            <a:endParaRPr sz="2000"/>
          </a:p>
        </p:txBody>
      </p:sp>
      <p:sp>
        <p:nvSpPr>
          <p:cNvPr id="213" name="Google Shape;213;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0"/>
          <p:cNvPicPr preferRelativeResize="0"/>
          <p:nvPr/>
        </p:nvPicPr>
        <p:blipFill rotWithShape="1">
          <a:blip r:embed="rId3">
            <a:alphaModFix/>
          </a:blip>
          <a:srcRect b="0" l="9843" r="8941" t="0"/>
          <a:stretch/>
        </p:blipFill>
        <p:spPr>
          <a:xfrm>
            <a:off x="4957775" y="4648225"/>
            <a:ext cx="2986075" cy="20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1.</a:t>
            </a:r>
            <a:endParaRPr sz="6000">
              <a:solidFill>
                <a:srgbClr val="CFD8DC"/>
              </a:solidFill>
            </a:endParaRPr>
          </a:p>
          <a:p>
            <a:pPr indent="0" lvl="0" marL="0" rtl="0" algn="l">
              <a:spcBef>
                <a:spcPts val="0"/>
              </a:spcBef>
              <a:spcAft>
                <a:spcPts val="0"/>
              </a:spcAft>
              <a:buNone/>
            </a:pPr>
            <a:r>
              <a:rPr lang="en"/>
              <a:t>What’s an API?</a:t>
            </a:r>
            <a:endParaRPr/>
          </a:p>
        </p:txBody>
      </p:sp>
      <p:sp>
        <p:nvSpPr>
          <p:cNvPr id="77" name="Google Shape;77;p1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 exactly?</a:t>
            </a:r>
            <a:endParaRPr/>
          </a:p>
        </p:txBody>
      </p:sp>
      <p:sp>
        <p:nvSpPr>
          <p:cNvPr id="78" name="Google Shape;78;p13"/>
          <p:cNvSpPr txBox="1"/>
          <p:nvPr>
            <p:ph idx="4294967295"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with Apigee</a:t>
            </a:r>
            <a:endParaRPr/>
          </a:p>
        </p:txBody>
      </p:sp>
      <p:sp>
        <p:nvSpPr>
          <p:cNvPr id="220" name="Google Shape;220;p31"/>
          <p:cNvSpPr txBox="1"/>
          <p:nvPr>
            <p:ph idx="1" type="body"/>
          </p:nvPr>
        </p:nvSpPr>
        <p:spPr>
          <a:xfrm>
            <a:off x="786150" y="1600200"/>
            <a:ext cx="3315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This image shows an architecture with Apigee handling the requests from client apps to your backend services.</a:t>
            </a:r>
            <a:endParaRPr sz="2600"/>
          </a:p>
        </p:txBody>
      </p:sp>
      <p:cxnSp>
        <p:nvCxnSpPr>
          <p:cNvPr id="221" name="Google Shape;221;p31"/>
          <p:cNvCxnSpPr/>
          <p:nvPr/>
        </p:nvCxnSpPr>
        <p:spPr>
          <a:xfrm flipH="1" rot="10800000">
            <a:off x="7401125" y="1758975"/>
            <a:ext cx="219000" cy="624300"/>
          </a:xfrm>
          <a:prstGeom prst="straightConnector1">
            <a:avLst/>
          </a:prstGeom>
          <a:noFill/>
          <a:ln cap="flat" cmpd="sng" w="9525">
            <a:solidFill>
              <a:srgbClr val="CFD8DC"/>
            </a:solidFill>
            <a:prstDash val="solid"/>
            <a:round/>
            <a:headEnd len="med" w="med" type="none"/>
            <a:tailEnd len="med" w="med" type="none"/>
          </a:ln>
        </p:spPr>
      </p:cxnSp>
      <p:cxnSp>
        <p:nvCxnSpPr>
          <p:cNvPr id="222" name="Google Shape;222;p31"/>
          <p:cNvCxnSpPr/>
          <p:nvPr/>
        </p:nvCxnSpPr>
        <p:spPr>
          <a:xfrm flipH="1" rot="10800000">
            <a:off x="7932695" y="2472367"/>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223" name="Google Shape;223;p31"/>
          <p:cNvCxnSpPr/>
          <p:nvPr/>
        </p:nvCxnSpPr>
        <p:spPr>
          <a:xfrm flipH="1" rot="10800000">
            <a:off x="7765925" y="1896875"/>
            <a:ext cx="648600" cy="737700"/>
          </a:xfrm>
          <a:prstGeom prst="straightConnector1">
            <a:avLst/>
          </a:prstGeom>
          <a:noFill/>
          <a:ln cap="flat" cmpd="sng" w="9525">
            <a:solidFill>
              <a:srgbClr val="CFD8DC"/>
            </a:solidFill>
            <a:prstDash val="solid"/>
            <a:round/>
            <a:headEnd len="med" w="med" type="none"/>
            <a:tailEnd len="med" w="med" type="none"/>
          </a:ln>
        </p:spPr>
      </p:cxnSp>
      <p:sp>
        <p:nvSpPr>
          <p:cNvPr id="224" name="Google Shape;224;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1"/>
          <p:cNvPicPr preferRelativeResize="0"/>
          <p:nvPr/>
        </p:nvPicPr>
        <p:blipFill>
          <a:blip r:embed="rId3">
            <a:alphaModFix/>
          </a:blip>
          <a:stretch>
            <a:fillRect/>
          </a:stretch>
        </p:blipFill>
        <p:spPr>
          <a:xfrm>
            <a:off x="4266500" y="1630788"/>
            <a:ext cx="4437750" cy="359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Make services available through Apigee</a:t>
            </a:r>
            <a:endParaRPr sz="2400"/>
          </a:p>
        </p:txBody>
      </p:sp>
      <p:sp>
        <p:nvSpPr>
          <p:cNvPr id="231" name="Google Shape;231;p3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Instead of having app developers consume their services directly, they can access an API proxy created on Apigee</a:t>
            </a:r>
            <a:endParaRPr sz="2000"/>
          </a:p>
          <a:p>
            <a:pPr indent="-355600" lvl="0" marL="457200" rtl="0" algn="l">
              <a:spcBef>
                <a:spcPts val="0"/>
              </a:spcBef>
              <a:spcAft>
                <a:spcPts val="0"/>
              </a:spcAft>
              <a:buSzPts val="2000"/>
              <a:buChar char="◎"/>
            </a:pPr>
            <a:r>
              <a:rPr lang="en" sz="2000"/>
              <a:t>API proxy functions as a mapping of a publicly available HTTP endpoint to your backend service</a:t>
            </a:r>
            <a:endParaRPr sz="2000"/>
          </a:p>
          <a:p>
            <a:pPr indent="-355600" lvl="0" marL="457200" rtl="0" algn="l">
              <a:spcBef>
                <a:spcPts val="0"/>
              </a:spcBef>
              <a:spcAft>
                <a:spcPts val="0"/>
              </a:spcAft>
              <a:buSzPts val="2000"/>
              <a:buChar char="◎"/>
            </a:pPr>
            <a:r>
              <a:rPr lang="en" sz="2000"/>
              <a:t>Apigee handles the security and authorization tasks required to protect your services, as well as analyze, monitor, and monetize those services</a:t>
            </a:r>
            <a:endParaRPr sz="2000"/>
          </a:p>
          <a:p>
            <a:pPr indent="-355600" lvl="0" marL="457200" rtl="0" algn="l">
              <a:spcBef>
                <a:spcPts val="0"/>
              </a:spcBef>
              <a:spcAft>
                <a:spcPts val="0"/>
              </a:spcAft>
              <a:buSzPts val="2000"/>
              <a:buChar char="◎"/>
            </a:pPr>
            <a:r>
              <a:rPr lang="en" sz="2000"/>
              <a:t>All the developer needs to know is:</a:t>
            </a:r>
            <a:endParaRPr sz="2000"/>
          </a:p>
          <a:p>
            <a:pPr indent="-355600" lvl="1" marL="914400" rtl="0" algn="l">
              <a:spcBef>
                <a:spcPts val="0"/>
              </a:spcBef>
              <a:spcAft>
                <a:spcPts val="0"/>
              </a:spcAft>
              <a:buSzPts val="2000"/>
              <a:buChar char="○"/>
            </a:pPr>
            <a:r>
              <a:rPr lang="en" sz="2000"/>
              <a:t>The URL of the API proxy endpoint</a:t>
            </a:r>
            <a:endParaRPr sz="2000"/>
          </a:p>
          <a:p>
            <a:pPr indent="-355600" lvl="1" marL="914400" rtl="0" algn="l">
              <a:spcBef>
                <a:spcPts val="0"/>
              </a:spcBef>
              <a:spcAft>
                <a:spcPts val="0"/>
              </a:spcAft>
              <a:buSzPts val="2000"/>
              <a:buChar char="○"/>
            </a:pPr>
            <a:r>
              <a:rPr lang="en" sz="2000"/>
              <a:t>Any query parameters, headers, or body parameters passed in a request</a:t>
            </a:r>
            <a:endParaRPr sz="2000"/>
          </a:p>
          <a:p>
            <a:pPr indent="-355600" lvl="1" marL="914400" rtl="0" algn="l">
              <a:spcBef>
                <a:spcPts val="0"/>
              </a:spcBef>
              <a:spcAft>
                <a:spcPts val="0"/>
              </a:spcAft>
              <a:buSzPts val="2000"/>
              <a:buChar char="○"/>
            </a:pPr>
            <a:r>
              <a:rPr lang="en" sz="2000"/>
              <a:t>Any required authentication and authorization credentials</a:t>
            </a:r>
            <a:endParaRPr sz="2000"/>
          </a:p>
          <a:p>
            <a:pPr indent="-355600" lvl="1" marL="914400" rtl="0" algn="l">
              <a:spcBef>
                <a:spcPts val="0"/>
              </a:spcBef>
              <a:spcAft>
                <a:spcPts val="0"/>
              </a:spcAft>
              <a:buSzPts val="2000"/>
              <a:buChar char="○"/>
            </a:pPr>
            <a:r>
              <a:rPr lang="en" sz="2000"/>
              <a:t>The format of the response, including response data format</a:t>
            </a:r>
            <a:endParaRPr sz="2000"/>
          </a:p>
        </p:txBody>
      </p:sp>
      <p:sp>
        <p:nvSpPr>
          <p:cNvPr id="232" name="Google Shape;232;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p:nvPr/>
        </p:nvSpPr>
        <p:spPr>
          <a:xfrm>
            <a:off x="1043112" y="750012"/>
            <a:ext cx="6882322" cy="535796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1288455" y="996894"/>
            <a:ext cx="6351000" cy="40488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239" name="Google Shape;23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3"/>
          <p:cNvSpPr/>
          <p:nvPr/>
        </p:nvSpPr>
        <p:spPr>
          <a:xfrm>
            <a:off x="1321025" y="990775"/>
            <a:ext cx="6318300" cy="4048800"/>
          </a:xfrm>
          <a:prstGeom prst="rect">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earn about the central role that APIs play in innovation, and how Apigee Edge enables you to manage APIs to power that innovation. &#10;&#10;There are three basic categories of capability in the API Management Platform:&#10;&#10;- Support for your Developer ecosystems, to let people discover and understand your APIs and rapidly build applications that use them.&#10;&#10;- Monitoring and analytics, so that your API program managers can see which APIs are being used, and how, or so they can get alerted when appropriate.&#10;&#10;- An API runtime, so that you can expose usable, friendly, efficient, secure APIs." id="241" name="Google Shape;241;p33" title="An Introduction to Apigee Edge">
            <a:hlinkClick r:id="rId3"/>
          </p:cNvPr>
          <p:cNvPicPr preferRelativeResize="0"/>
          <p:nvPr/>
        </p:nvPicPr>
        <p:blipFill>
          <a:blip r:embed="rId4">
            <a:alphaModFix/>
          </a:blip>
          <a:stretch>
            <a:fillRect/>
          </a:stretch>
        </p:blipFill>
        <p:spPr>
          <a:xfrm>
            <a:off x="1764766" y="996900"/>
            <a:ext cx="5398378" cy="404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of Apigee</a:t>
            </a:r>
            <a:endParaRPr/>
          </a:p>
        </p:txBody>
      </p:sp>
      <p:cxnSp>
        <p:nvCxnSpPr>
          <p:cNvPr id="247" name="Google Shape;247;p34"/>
          <p:cNvCxnSpPr/>
          <p:nvPr/>
        </p:nvCxnSpPr>
        <p:spPr>
          <a:xfrm flipH="1" rot="10800000">
            <a:off x="7401125" y="1758975"/>
            <a:ext cx="219000" cy="624300"/>
          </a:xfrm>
          <a:prstGeom prst="straightConnector1">
            <a:avLst/>
          </a:prstGeom>
          <a:noFill/>
          <a:ln cap="flat" cmpd="sng" w="9525">
            <a:solidFill>
              <a:srgbClr val="CFD8DC"/>
            </a:solidFill>
            <a:prstDash val="solid"/>
            <a:round/>
            <a:headEnd len="med" w="med" type="none"/>
            <a:tailEnd len="med" w="med" type="none"/>
          </a:ln>
        </p:spPr>
      </p:cxnSp>
      <p:cxnSp>
        <p:nvCxnSpPr>
          <p:cNvPr id="248" name="Google Shape;248;p34"/>
          <p:cNvCxnSpPr/>
          <p:nvPr/>
        </p:nvCxnSpPr>
        <p:spPr>
          <a:xfrm flipH="1" rot="10800000">
            <a:off x="7932695" y="2472367"/>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249" name="Google Shape;249;p34"/>
          <p:cNvCxnSpPr/>
          <p:nvPr/>
        </p:nvCxnSpPr>
        <p:spPr>
          <a:xfrm flipH="1" rot="10800000">
            <a:off x="7765925" y="1896875"/>
            <a:ext cx="648600" cy="737700"/>
          </a:xfrm>
          <a:prstGeom prst="straightConnector1">
            <a:avLst/>
          </a:prstGeom>
          <a:noFill/>
          <a:ln cap="flat" cmpd="sng" w="9525">
            <a:solidFill>
              <a:srgbClr val="CFD8DC"/>
            </a:solidFill>
            <a:prstDash val="solid"/>
            <a:round/>
            <a:headEnd len="med" w="med" type="none"/>
            <a:tailEnd len="med" w="med" type="none"/>
          </a:ln>
        </p:spPr>
      </p:cxnSp>
      <p:sp>
        <p:nvSpPr>
          <p:cNvPr id="250" name="Google Shape;250;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4"/>
          <p:cNvPicPr preferRelativeResize="0"/>
          <p:nvPr/>
        </p:nvPicPr>
        <p:blipFill>
          <a:blip r:embed="rId3">
            <a:alphaModFix/>
          </a:blip>
          <a:stretch>
            <a:fillRect/>
          </a:stretch>
        </p:blipFill>
        <p:spPr>
          <a:xfrm>
            <a:off x="628650" y="1668276"/>
            <a:ext cx="7571700" cy="40444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Apigee Monitoring &amp; Analytics</a:t>
            </a:r>
            <a:endParaRPr/>
          </a:p>
        </p:txBody>
      </p:sp>
      <p:cxnSp>
        <p:nvCxnSpPr>
          <p:cNvPr id="257" name="Google Shape;257;p35"/>
          <p:cNvCxnSpPr/>
          <p:nvPr/>
        </p:nvCxnSpPr>
        <p:spPr>
          <a:xfrm flipH="1" rot="10800000">
            <a:off x="7401125" y="1758975"/>
            <a:ext cx="219000" cy="624300"/>
          </a:xfrm>
          <a:prstGeom prst="straightConnector1">
            <a:avLst/>
          </a:prstGeom>
          <a:noFill/>
          <a:ln cap="flat" cmpd="sng" w="9525">
            <a:solidFill>
              <a:srgbClr val="CFD8DC"/>
            </a:solidFill>
            <a:prstDash val="solid"/>
            <a:round/>
            <a:headEnd len="med" w="med" type="none"/>
            <a:tailEnd len="med" w="med" type="none"/>
          </a:ln>
        </p:spPr>
      </p:cxnSp>
      <p:cxnSp>
        <p:nvCxnSpPr>
          <p:cNvPr id="258" name="Google Shape;258;p35"/>
          <p:cNvCxnSpPr/>
          <p:nvPr/>
        </p:nvCxnSpPr>
        <p:spPr>
          <a:xfrm flipH="1" rot="10800000">
            <a:off x="7932695" y="2472367"/>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259" name="Google Shape;259;p35"/>
          <p:cNvCxnSpPr/>
          <p:nvPr/>
        </p:nvCxnSpPr>
        <p:spPr>
          <a:xfrm flipH="1" rot="10800000">
            <a:off x="7765925" y="1896875"/>
            <a:ext cx="648600" cy="737700"/>
          </a:xfrm>
          <a:prstGeom prst="straightConnector1">
            <a:avLst/>
          </a:prstGeom>
          <a:noFill/>
          <a:ln cap="flat" cmpd="sng" w="9525">
            <a:solidFill>
              <a:srgbClr val="CFD8DC"/>
            </a:solidFill>
            <a:prstDash val="solid"/>
            <a:round/>
            <a:headEnd len="med" w="med" type="none"/>
            <a:tailEnd len="med" w="med" type="none"/>
          </a:ln>
        </p:spPr>
      </p:cxnSp>
      <p:sp>
        <p:nvSpPr>
          <p:cNvPr id="260" name="Google Shape;260;p3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35"/>
          <p:cNvPicPr preferRelativeResize="0"/>
          <p:nvPr/>
        </p:nvPicPr>
        <p:blipFill>
          <a:blip r:embed="rId3">
            <a:alphaModFix/>
          </a:blip>
          <a:stretch>
            <a:fillRect/>
          </a:stretch>
        </p:blipFill>
        <p:spPr>
          <a:xfrm>
            <a:off x="1289625" y="1617400"/>
            <a:ext cx="6564750" cy="44197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Edge Developer Ecosystem</a:t>
            </a:r>
            <a:endParaRPr sz="2400"/>
          </a:p>
        </p:txBody>
      </p:sp>
      <p:sp>
        <p:nvSpPr>
          <p:cNvPr id="267" name="Google Shape;267;p3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Apigee provides developer services that enable you to:</a:t>
            </a:r>
            <a:endParaRPr sz="2000"/>
          </a:p>
          <a:p>
            <a:pPr indent="-355600" lvl="1" marL="914400" rtl="0" algn="l">
              <a:spcBef>
                <a:spcPts val="0"/>
              </a:spcBef>
              <a:spcAft>
                <a:spcPts val="0"/>
              </a:spcAft>
              <a:buSzPts val="2000"/>
              <a:buChar char="○"/>
            </a:pPr>
            <a:r>
              <a:rPr lang="en" sz="2000"/>
              <a:t>Manage the community of app developers that are using your services</a:t>
            </a:r>
            <a:endParaRPr sz="2000"/>
          </a:p>
          <a:p>
            <a:pPr indent="-355600" lvl="1" marL="914400" rtl="0" algn="l">
              <a:spcBef>
                <a:spcPts val="0"/>
              </a:spcBef>
              <a:spcAft>
                <a:spcPts val="0"/>
              </a:spcAft>
              <a:buSzPts val="2000"/>
              <a:buChar char="○"/>
            </a:pPr>
            <a:r>
              <a:rPr lang="en" sz="2000"/>
              <a:t>Work with internal and external developers and formalize the relationships with financial models</a:t>
            </a:r>
            <a:endParaRPr sz="2000"/>
          </a:p>
          <a:p>
            <a:pPr indent="-355600" lvl="1" marL="914400" rtl="0" algn="l">
              <a:spcBef>
                <a:spcPts val="0"/>
              </a:spcBef>
              <a:spcAft>
                <a:spcPts val="0"/>
              </a:spcAft>
              <a:buSzPts val="2000"/>
              <a:buChar char="○"/>
            </a:pPr>
            <a:r>
              <a:rPr lang="en" sz="2000"/>
              <a:t>Onboard developers and create a developer portal</a:t>
            </a:r>
            <a:endParaRPr sz="2000"/>
          </a:p>
          <a:p>
            <a:pPr indent="-355600" lvl="2" marL="1371600" rtl="0" algn="l">
              <a:spcBef>
                <a:spcPts val="0"/>
              </a:spcBef>
              <a:spcAft>
                <a:spcPts val="0"/>
              </a:spcAft>
              <a:buSzPts val="2000"/>
              <a:buChar char="◉"/>
            </a:pPr>
            <a:r>
              <a:rPr lang="en" sz="2000"/>
              <a:t>App developers connect to your portal to access API documentation to learn more about your publicly available API products and manage API keys</a:t>
            </a:r>
            <a:endParaRPr sz="2000"/>
          </a:p>
          <a:p>
            <a:pPr indent="-355600" lvl="2" marL="1371600" rtl="0" algn="l">
              <a:spcBef>
                <a:spcPts val="0"/>
              </a:spcBef>
              <a:spcAft>
                <a:spcPts val="0"/>
              </a:spcAft>
              <a:buSzPts val="2000"/>
              <a:buChar char="◉"/>
            </a:pPr>
            <a:r>
              <a:rPr lang="en" sz="2000"/>
              <a:t>The custom portal that you create can be made either in the cloud or on-premises with Apigee for Private Cloud</a:t>
            </a:r>
            <a:endParaRPr sz="2000"/>
          </a:p>
        </p:txBody>
      </p:sp>
      <p:sp>
        <p:nvSpPr>
          <p:cNvPr id="268" name="Google Shape;268;p3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7"/>
          <p:cNvSpPr txBox="1"/>
          <p:nvPr>
            <p:ph idx="1" type="body"/>
          </p:nvPr>
        </p:nvSpPr>
        <p:spPr>
          <a:xfrm>
            <a:off x="786137" y="1371600"/>
            <a:ext cx="36753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Integrated portal</a:t>
            </a:r>
            <a:endParaRPr b="1"/>
          </a:p>
          <a:p>
            <a:pPr indent="0" lvl="0" marL="0" rtl="0" algn="l">
              <a:spcBef>
                <a:spcPts val="600"/>
              </a:spcBef>
              <a:spcAft>
                <a:spcPts val="0"/>
              </a:spcAft>
              <a:buNone/>
            </a:pPr>
            <a:r>
              <a:t/>
            </a:r>
            <a:endParaRPr/>
          </a:p>
        </p:txBody>
      </p:sp>
      <p:sp>
        <p:nvSpPr>
          <p:cNvPr id="274" name="Google Shape;27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Types of Portals through Apigee</a:t>
            </a:r>
            <a:endParaRPr sz="2400"/>
          </a:p>
        </p:txBody>
      </p:sp>
      <p:sp>
        <p:nvSpPr>
          <p:cNvPr id="275" name="Google Shape;275;p37"/>
          <p:cNvSpPr txBox="1"/>
          <p:nvPr>
            <p:ph idx="2" type="body"/>
          </p:nvPr>
        </p:nvSpPr>
        <p:spPr>
          <a:xfrm>
            <a:off x="4682659" y="1371600"/>
            <a:ext cx="36753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Drupal-based portal</a:t>
            </a:r>
            <a:endParaRPr b="1"/>
          </a:p>
          <a:p>
            <a:pPr indent="0" lvl="0" marL="0" rtl="0" algn="l">
              <a:spcBef>
                <a:spcPts val="600"/>
              </a:spcBef>
              <a:spcAft>
                <a:spcPts val="0"/>
              </a:spcAft>
              <a:buNone/>
            </a:pPr>
            <a:r>
              <a:t/>
            </a:r>
            <a:endParaRPr/>
          </a:p>
        </p:txBody>
      </p:sp>
      <p:sp>
        <p:nvSpPr>
          <p:cNvPr id="276" name="Google Shape;276;p3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7"/>
          <p:cNvPicPr preferRelativeResize="0"/>
          <p:nvPr/>
        </p:nvPicPr>
        <p:blipFill>
          <a:blip r:embed="rId3">
            <a:alphaModFix/>
          </a:blip>
          <a:stretch>
            <a:fillRect/>
          </a:stretch>
        </p:blipFill>
        <p:spPr>
          <a:xfrm>
            <a:off x="396275" y="2127975"/>
            <a:ext cx="3879400" cy="3737194"/>
          </a:xfrm>
          <a:prstGeom prst="rect">
            <a:avLst/>
          </a:prstGeom>
          <a:noFill/>
          <a:ln>
            <a:noFill/>
          </a:ln>
        </p:spPr>
      </p:pic>
      <p:pic>
        <p:nvPicPr>
          <p:cNvPr id="278" name="Google Shape;278;p37"/>
          <p:cNvPicPr preferRelativeResize="0"/>
          <p:nvPr/>
        </p:nvPicPr>
        <p:blipFill>
          <a:blip r:embed="rId4">
            <a:alphaModFix/>
          </a:blip>
          <a:stretch>
            <a:fillRect/>
          </a:stretch>
        </p:blipFill>
        <p:spPr>
          <a:xfrm>
            <a:off x="4446425" y="2160600"/>
            <a:ext cx="4365850" cy="35363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p:nvPr/>
        </p:nvSpPr>
        <p:spPr>
          <a:xfrm>
            <a:off x="1043112" y="750012"/>
            <a:ext cx="6882322" cy="535796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1288455" y="996894"/>
            <a:ext cx="6351000" cy="40488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285" name="Google Shape;285;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8"/>
          <p:cNvSpPr/>
          <p:nvPr/>
        </p:nvSpPr>
        <p:spPr>
          <a:xfrm>
            <a:off x="1304800" y="996900"/>
            <a:ext cx="6318300" cy="4048800"/>
          </a:xfrm>
          <a:prstGeom prst="rect">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n Edge overview to help you understand the digital challenge that Edge is designed to solve. Apigee Edge takes the pressure off of IT by providing a complete and unified API management solution that addresses the entire digital value chain, and minimizes risk and time-to-value, by eliminating the need to integrate disparate point solutions.&#10;&#10;Learn more about how Apigee Edge can jumpstart your api program when you download the ebook “Web API Design Best Practices”. This eBook is a comprehensive collection of the web API design best practices used by some of the world’s leading API teams. http://bit.ly/API-design-ebook" id="287" name="Google Shape;287;p38" title="Apigee Edge API Management Platform Overview">
            <a:hlinkClick r:id="rId3"/>
          </p:cNvPr>
          <p:cNvPicPr preferRelativeResize="0"/>
          <p:nvPr/>
        </p:nvPicPr>
        <p:blipFill>
          <a:blip r:embed="rId4">
            <a:alphaModFix/>
          </a:blip>
          <a:stretch>
            <a:fillRect/>
          </a:stretch>
        </p:blipFill>
        <p:spPr>
          <a:xfrm>
            <a:off x="1872800" y="996900"/>
            <a:ext cx="5398400" cy="404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idx="4294967295" type="ctrTitle"/>
          </p:nvPr>
        </p:nvSpPr>
        <p:spPr>
          <a:xfrm>
            <a:off x="685800" y="58712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293" name="Google Shape;293;p39"/>
          <p:cNvSpPr txBox="1"/>
          <p:nvPr>
            <p:ph idx="4294967295" type="subTitle"/>
          </p:nvPr>
        </p:nvSpPr>
        <p:spPr>
          <a:xfrm>
            <a:off x="685800" y="2186550"/>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294" name="Google Shape;294;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5" name="Google Shape;295;p39"/>
          <p:cNvGrpSpPr/>
          <p:nvPr/>
        </p:nvGrpSpPr>
        <p:grpSpPr>
          <a:xfrm>
            <a:off x="1424352" y="3361350"/>
            <a:ext cx="1541865" cy="1450655"/>
            <a:chOff x="5972700" y="2330200"/>
            <a:chExt cx="411625" cy="387275"/>
          </a:xfrm>
        </p:grpSpPr>
        <p:sp>
          <p:nvSpPr>
            <p:cNvPr id="296" name="Google Shape;296;p3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97" name="Google Shape;297;p3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p:nvPr/>
        </p:nvSpPr>
        <p:spPr>
          <a:xfrm>
            <a:off x="1043112" y="750012"/>
            <a:ext cx="6882322" cy="535796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288455" y="996894"/>
            <a:ext cx="6351000" cy="40488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85" name="Google Shape;85;p1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4"/>
          <p:cNvSpPr/>
          <p:nvPr/>
        </p:nvSpPr>
        <p:spPr>
          <a:xfrm>
            <a:off x="1321025" y="990775"/>
            <a:ext cx="6318300" cy="4048800"/>
          </a:xfrm>
          <a:prstGeom prst="rect">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uccessful companies use APIs to create powerful apps and connect with their customers through convenient and super-fast digital experiences. But what is an API and how do they work? &#10;&#10;If this quick explanation isn’t enough, download our eBook “The API Product Mindset” which cover this question in detail and aims to give the teams responsible for API programs the strategic guidance and tools they need to establish an “API product mindset.” http://bit.ly/APIs-as-products-ebook" id="87" name="Google Shape;87;p14" title="What's an API?">
            <a:hlinkClick r:id="rId3"/>
          </p:cNvPr>
          <p:cNvPicPr preferRelativeResize="0"/>
          <p:nvPr/>
        </p:nvPicPr>
        <p:blipFill>
          <a:blip r:embed="rId4">
            <a:alphaModFix/>
          </a:blip>
          <a:stretch>
            <a:fillRect/>
          </a:stretch>
        </p:blipFill>
        <p:spPr>
          <a:xfrm>
            <a:off x="1764750" y="996900"/>
            <a:ext cx="5398392" cy="404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2</a:t>
            </a:r>
            <a:r>
              <a:rPr lang="en" sz="6000">
                <a:solidFill>
                  <a:srgbClr val="CFD8DC"/>
                </a:solidFill>
              </a:rPr>
              <a:t>.</a:t>
            </a:r>
            <a:endParaRPr sz="6000">
              <a:solidFill>
                <a:srgbClr val="CFD8DC"/>
              </a:solidFill>
            </a:endParaRPr>
          </a:p>
          <a:p>
            <a:pPr indent="0" lvl="0" marL="0" rtl="0" algn="l">
              <a:spcBef>
                <a:spcPts val="0"/>
              </a:spcBef>
              <a:spcAft>
                <a:spcPts val="0"/>
              </a:spcAft>
              <a:buNone/>
            </a:pPr>
            <a:r>
              <a:rPr lang="en"/>
              <a:t>Why manage APIs?</a:t>
            </a:r>
            <a:endParaRPr/>
          </a:p>
        </p:txBody>
      </p:sp>
      <p:sp>
        <p:nvSpPr>
          <p:cNvPr id="93" name="Google Shape;9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a:t>
            </a:r>
            <a:r>
              <a:rPr lang="en"/>
              <a:t>important?</a:t>
            </a:r>
            <a:endParaRPr/>
          </a:p>
        </p:txBody>
      </p:sp>
      <p:sp>
        <p:nvSpPr>
          <p:cNvPr id="94" name="Google Shape;94;p15"/>
          <p:cNvSpPr txBox="1"/>
          <p:nvPr>
            <p:ph idx="4294967295"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Allows you to design, secure, analyze, and scale APIs anywhere with visibility and control</a:t>
            </a:r>
            <a:endParaRPr/>
          </a:p>
        </p:txBody>
      </p:sp>
      <p:sp>
        <p:nvSpPr>
          <p:cNvPr id="100" name="Google Shape;100;p1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3">
            <a:alphaModFix/>
          </a:blip>
          <a:stretch>
            <a:fillRect/>
          </a:stretch>
        </p:blipFill>
        <p:spPr>
          <a:xfrm>
            <a:off x="152400" y="2033526"/>
            <a:ext cx="8839201" cy="27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Manage Complexity</a:t>
            </a:r>
            <a:endParaRPr sz="3000"/>
          </a:p>
        </p:txBody>
      </p:sp>
      <p:sp>
        <p:nvSpPr>
          <p:cNvPr id="107" name="Google Shape;10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APIs are the endpoints for information processing, retrieval, and for public consumption of a service</a:t>
            </a:r>
            <a:endParaRPr sz="2000"/>
          </a:p>
          <a:p>
            <a:pPr indent="-355600" lvl="0" marL="457200" rtl="0" algn="l">
              <a:spcBef>
                <a:spcPts val="0"/>
              </a:spcBef>
              <a:spcAft>
                <a:spcPts val="0"/>
              </a:spcAft>
              <a:buSzPts val="2000"/>
              <a:buChar char="◎"/>
            </a:pPr>
            <a:r>
              <a:rPr lang="en" sz="2000"/>
              <a:t>Can be small and simple or massive and have hundreds of endpoints</a:t>
            </a:r>
            <a:endParaRPr sz="2000"/>
          </a:p>
          <a:p>
            <a:pPr indent="-355600" lvl="0" marL="457200" rtl="0" algn="l">
              <a:spcBef>
                <a:spcPts val="0"/>
              </a:spcBef>
              <a:spcAft>
                <a:spcPts val="0"/>
              </a:spcAft>
              <a:buSzPts val="2000"/>
              <a:buChar char="◎"/>
            </a:pPr>
            <a:r>
              <a:rPr lang="en" sz="2000"/>
              <a:t>Can span across frameworks, libraries, programming languages, computers, and sometimes countries</a:t>
            </a:r>
            <a:endParaRPr sz="2000"/>
          </a:p>
        </p:txBody>
      </p:sp>
      <p:sp>
        <p:nvSpPr>
          <p:cNvPr id="108" name="Google Shape;108;p1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7"/>
          <p:cNvPicPr preferRelativeResize="0"/>
          <p:nvPr/>
        </p:nvPicPr>
        <p:blipFill>
          <a:blip r:embed="rId3">
            <a:alphaModFix/>
          </a:blip>
          <a:stretch>
            <a:fillRect/>
          </a:stretch>
        </p:blipFill>
        <p:spPr>
          <a:xfrm>
            <a:off x="4643476" y="4045026"/>
            <a:ext cx="3438377" cy="228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Well-designed Code</a:t>
            </a:r>
            <a:endParaRPr sz="3000"/>
          </a:p>
        </p:txBody>
      </p:sp>
      <p:sp>
        <p:nvSpPr>
          <p:cNvPr id="115" name="Google Shape;115;p1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Having well documented and a clean programming interface ensures that APIs are not only easy to use but also more secure and bug-free</a:t>
            </a:r>
            <a:endParaRPr sz="2000"/>
          </a:p>
          <a:p>
            <a:pPr indent="-355600" lvl="0" marL="457200" rtl="0" algn="l">
              <a:spcBef>
                <a:spcPts val="0"/>
              </a:spcBef>
              <a:spcAft>
                <a:spcPts val="0"/>
              </a:spcAft>
              <a:buSzPts val="2000"/>
              <a:buChar char="◎"/>
            </a:pPr>
            <a:r>
              <a:rPr lang="en" sz="2000"/>
              <a:t>If the endpoints are poorly documented, it makes the API harder to use, modify, or debug</a:t>
            </a:r>
            <a:endParaRPr sz="2000"/>
          </a:p>
          <a:p>
            <a:pPr indent="-355600" lvl="0" marL="457200" rtl="0" algn="l">
              <a:spcBef>
                <a:spcPts val="0"/>
              </a:spcBef>
              <a:spcAft>
                <a:spcPts val="0"/>
              </a:spcAft>
              <a:buSzPts val="2000"/>
              <a:buChar char="◎"/>
            </a:pPr>
            <a:r>
              <a:rPr lang="en" sz="2000"/>
              <a:t>Create a standardized contract for your software called “Design-by-contract” methodology</a:t>
            </a:r>
            <a:endParaRPr sz="2000"/>
          </a:p>
          <a:p>
            <a:pPr indent="-355600" lvl="1" marL="914400" rtl="0" algn="l">
              <a:spcBef>
                <a:spcPts val="0"/>
              </a:spcBef>
              <a:spcAft>
                <a:spcPts val="0"/>
              </a:spcAft>
              <a:buSzPts val="2000"/>
              <a:buChar char="○"/>
            </a:pPr>
            <a:r>
              <a:rPr lang="en" sz="2000"/>
              <a:t>Great way to layout how you want your software to function</a:t>
            </a:r>
            <a:endParaRPr sz="2000"/>
          </a:p>
          <a:p>
            <a:pPr indent="-355600" lvl="1" marL="914400" rtl="0" algn="l">
              <a:spcBef>
                <a:spcPts val="0"/>
              </a:spcBef>
              <a:spcAft>
                <a:spcPts val="0"/>
              </a:spcAft>
              <a:buSzPts val="2000"/>
              <a:buChar char="○"/>
            </a:pPr>
            <a:r>
              <a:rPr lang="en" sz="2000"/>
              <a:t>Ensures your code is modular</a:t>
            </a:r>
            <a:endParaRPr sz="2000"/>
          </a:p>
          <a:p>
            <a:pPr indent="-355600" lvl="1" marL="914400" rtl="0" algn="l">
              <a:spcBef>
                <a:spcPts val="0"/>
              </a:spcBef>
              <a:spcAft>
                <a:spcPts val="0"/>
              </a:spcAft>
              <a:buSzPts val="2000"/>
              <a:buChar char="○"/>
            </a:pPr>
            <a:r>
              <a:rPr lang="en" sz="2000"/>
              <a:t>Code is documented</a:t>
            </a:r>
            <a:endParaRPr sz="2000"/>
          </a:p>
          <a:p>
            <a:pPr indent="-355600" lvl="1" marL="914400" rtl="0" algn="l">
              <a:spcBef>
                <a:spcPts val="0"/>
              </a:spcBef>
              <a:spcAft>
                <a:spcPts val="0"/>
              </a:spcAft>
              <a:buSzPts val="2000"/>
              <a:buChar char="○"/>
            </a:pPr>
            <a:r>
              <a:rPr lang="en" sz="2000"/>
              <a:t>Your goals are clear</a:t>
            </a:r>
            <a:endParaRPr sz="2000"/>
          </a:p>
        </p:txBody>
      </p:sp>
      <p:sp>
        <p:nvSpPr>
          <p:cNvPr id="116" name="Google Shape;116;p1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8"/>
          <p:cNvPicPr preferRelativeResize="0"/>
          <p:nvPr/>
        </p:nvPicPr>
        <p:blipFill>
          <a:blip r:embed="rId3">
            <a:alphaModFix/>
          </a:blip>
          <a:stretch>
            <a:fillRect/>
          </a:stretch>
        </p:blipFill>
        <p:spPr>
          <a:xfrm>
            <a:off x="5314951" y="4733926"/>
            <a:ext cx="2290175" cy="152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Reduce or Prevent Tech Debt</a:t>
            </a:r>
            <a:endParaRPr sz="3000"/>
          </a:p>
        </p:txBody>
      </p:sp>
      <p:sp>
        <p:nvSpPr>
          <p:cNvPr id="123" name="Google Shape;123;p1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Technological Debt refers to the sum of existing problems in a company’s codebase</a:t>
            </a:r>
            <a:endParaRPr sz="2000"/>
          </a:p>
          <a:p>
            <a:pPr indent="-355600" lvl="0" marL="457200" rtl="0" algn="l">
              <a:spcBef>
                <a:spcPts val="0"/>
              </a:spcBef>
              <a:spcAft>
                <a:spcPts val="0"/>
              </a:spcAft>
              <a:buSzPts val="2000"/>
              <a:buChar char="◎"/>
            </a:pPr>
            <a:r>
              <a:rPr lang="en" sz="2000"/>
              <a:t>Managing your APIs properly can make it easier to never create tech debt</a:t>
            </a:r>
            <a:endParaRPr sz="2000"/>
          </a:p>
          <a:p>
            <a:pPr indent="-355600" lvl="0" marL="457200" rtl="0" algn="l">
              <a:spcBef>
                <a:spcPts val="0"/>
              </a:spcBef>
              <a:spcAft>
                <a:spcPts val="0"/>
              </a:spcAft>
              <a:buSzPts val="2000"/>
              <a:buChar char="◎"/>
            </a:pPr>
            <a:r>
              <a:rPr lang="en" sz="2000"/>
              <a:t>High-levels of tech debt are generally associated with slowness to change, chronic bugs, inefficiency, and have the potential to completely prevent a company from ever refactoring their code to reduce tech debt</a:t>
            </a:r>
            <a:endParaRPr sz="2000"/>
          </a:p>
        </p:txBody>
      </p:sp>
      <p:sp>
        <p:nvSpPr>
          <p:cNvPr id="124" name="Google Shape;124;p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19"/>
          <p:cNvPicPr preferRelativeResize="0"/>
          <p:nvPr/>
        </p:nvPicPr>
        <p:blipFill>
          <a:blip r:embed="rId3">
            <a:alphaModFix/>
          </a:blip>
          <a:stretch>
            <a:fillRect/>
          </a:stretch>
        </p:blipFill>
        <p:spPr>
          <a:xfrm>
            <a:off x="4000500" y="4383300"/>
            <a:ext cx="3771900" cy="211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3</a:t>
            </a:r>
            <a:r>
              <a:rPr lang="en" sz="6000">
                <a:solidFill>
                  <a:srgbClr val="CFD8DC"/>
                </a:solidFill>
              </a:rPr>
              <a:t>.</a:t>
            </a:r>
            <a:endParaRPr sz="6000">
              <a:solidFill>
                <a:srgbClr val="CFD8DC"/>
              </a:solidFill>
            </a:endParaRPr>
          </a:p>
          <a:p>
            <a:pPr indent="0" lvl="0" marL="0" rtl="0" algn="l">
              <a:spcBef>
                <a:spcPts val="0"/>
              </a:spcBef>
              <a:spcAft>
                <a:spcPts val="0"/>
              </a:spcAft>
              <a:buNone/>
            </a:pPr>
            <a:r>
              <a:rPr lang="en"/>
              <a:t>What’s to manage?</a:t>
            </a:r>
            <a:endParaRPr/>
          </a:p>
        </p:txBody>
      </p:sp>
      <p:sp>
        <p:nvSpPr>
          <p:cNvPr id="131" name="Google Shape;131;p20"/>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Endpoints</a:t>
            </a:r>
            <a:endParaRPr/>
          </a:p>
        </p:txBody>
      </p:sp>
      <p:sp>
        <p:nvSpPr>
          <p:cNvPr id="132" name="Google Shape;132;p20"/>
          <p:cNvSpPr txBox="1"/>
          <p:nvPr>
            <p:ph idx="4294967295"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