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9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95"/>
  </p:normalViewPr>
  <p:slideViewPr>
    <p:cSldViewPr>
      <p:cViewPr varScale="1">
        <p:scale>
          <a:sx n="84" d="100"/>
          <a:sy n="84" d="100"/>
        </p:scale>
        <p:origin x="55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31659" y="2149347"/>
            <a:ext cx="6468744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65719" y="4612132"/>
            <a:ext cx="5516244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76199" y="0"/>
                </a:moveTo>
                <a:lnTo>
                  <a:pt x="0" y="0"/>
                </a:lnTo>
                <a:lnTo>
                  <a:pt x="0" y="8223251"/>
                </a:lnTo>
                <a:lnTo>
                  <a:pt x="76199" y="8223251"/>
                </a:lnTo>
                <a:lnTo>
                  <a:pt x="76199" y="0"/>
                </a:lnTo>
                <a:close/>
              </a:path>
            </a:pathLst>
          </a:custGeom>
          <a:solidFill>
            <a:srgbClr val="A4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51"/>
                </a:moveTo>
                <a:lnTo>
                  <a:pt x="0" y="0"/>
                </a:lnTo>
                <a:lnTo>
                  <a:pt x="76200" y="0"/>
                </a:lnTo>
                <a:lnTo>
                  <a:pt x="76200" y="8223251"/>
                </a:lnTo>
              </a:path>
            </a:pathLst>
          </a:custGeom>
          <a:ln w="12700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23" y="-136143"/>
            <a:ext cx="12039600" cy="18328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283" y="2030983"/>
            <a:ext cx="13101955" cy="528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931658" y="2149347"/>
            <a:ext cx="731774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6400" spc="-10" dirty="0" err="1"/>
              <a:t>Сезімдерді</a:t>
            </a:r>
            <a:r>
              <a:rPr lang="ru-RU" sz="6400" spc="-10" dirty="0"/>
              <a:t> </a:t>
            </a:r>
            <a:r>
              <a:rPr lang="ru-RU" sz="6400" spc="-10" dirty="0" err="1"/>
              <a:t>талдау</a:t>
            </a:r>
            <a:endParaRPr sz="64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410200" y="4612132"/>
            <a:ext cx="7771763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71600" marR="5080" indent="-1358900">
              <a:lnSpc>
                <a:spcPts val="6900"/>
              </a:lnSpc>
              <a:spcBef>
                <a:spcPts val="260"/>
              </a:spcBef>
            </a:pPr>
            <a:r>
              <a:rPr lang="ru-RU" sz="5800" dirty="0" err="1">
                <a:solidFill>
                  <a:srgbClr val="A4001D"/>
                </a:solidFill>
              </a:rPr>
              <a:t>Сезімдерді</a:t>
            </a:r>
            <a:r>
              <a:rPr lang="ru-RU" sz="5800" dirty="0">
                <a:solidFill>
                  <a:srgbClr val="A4001D"/>
                </a:solidFill>
              </a:rPr>
              <a:t> </a:t>
            </a:r>
            <a:r>
              <a:rPr lang="ru-RU" sz="5800" dirty="0" err="1">
                <a:solidFill>
                  <a:srgbClr val="A4001D"/>
                </a:solidFill>
              </a:rPr>
              <a:t>талдау</a:t>
            </a:r>
            <a:r>
              <a:rPr lang="ru-RU" sz="5800" dirty="0">
                <a:solidFill>
                  <a:srgbClr val="A4001D"/>
                </a:solidFill>
              </a:rPr>
              <a:t> </a:t>
            </a:r>
            <a:r>
              <a:rPr lang="ru-RU" sz="5800" dirty="0" err="1">
                <a:solidFill>
                  <a:srgbClr val="A4001D"/>
                </a:solidFill>
              </a:rPr>
              <a:t>дегеніміз</a:t>
            </a:r>
            <a:r>
              <a:rPr lang="ru-RU" sz="5800" dirty="0">
                <a:solidFill>
                  <a:srgbClr val="A4001D"/>
                </a:solidFill>
              </a:rPr>
              <a:t> не?</a:t>
            </a:r>
            <a:endParaRPr sz="5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Сезімдерді</a:t>
            </a:r>
            <a:r>
              <a:rPr lang="ru-RU" dirty="0"/>
              <a:t> </a:t>
            </a:r>
            <a:r>
              <a:rPr lang="ru-RU" dirty="0" err="1"/>
              <a:t>талдау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1283" y="2030983"/>
            <a:ext cx="13101955" cy="4188967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Ең</a:t>
            </a:r>
            <a:r>
              <a:rPr lang="ru-RU" dirty="0"/>
              <a:t> </a:t>
            </a:r>
            <a:r>
              <a:rPr lang="ru-RU" dirty="0" err="1"/>
              <a:t>қарапайым</a:t>
            </a:r>
            <a:r>
              <a:rPr lang="ru-RU" dirty="0"/>
              <a:t> </a:t>
            </a:r>
            <a:r>
              <a:rPr lang="ru-RU" dirty="0" err="1"/>
              <a:t>тапсырма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мәтінге</a:t>
            </a:r>
            <a:r>
              <a:rPr lang="ru-RU" dirty="0"/>
              <a:t> </a:t>
            </a:r>
            <a:r>
              <a:rPr lang="ru-RU" dirty="0" err="1"/>
              <a:t>көзқарас</a:t>
            </a:r>
            <a:r>
              <a:rPr lang="ru-RU" dirty="0"/>
              <a:t> </a:t>
            </a:r>
            <a:r>
              <a:rPr lang="ru-RU" dirty="0" err="1"/>
              <a:t>оң</a:t>
            </a:r>
            <a:r>
              <a:rPr lang="ru-RU" dirty="0"/>
              <a:t> ба </a:t>
            </a:r>
            <a:r>
              <a:rPr lang="ru-RU" dirty="0" err="1"/>
              <a:t>әлде</a:t>
            </a:r>
            <a:r>
              <a:rPr lang="ru-RU" dirty="0"/>
              <a:t> </a:t>
            </a:r>
            <a:r>
              <a:rPr lang="ru-RU" dirty="0" err="1"/>
              <a:t>теріс</a:t>
            </a:r>
            <a:r>
              <a:rPr lang="ru-RU" dirty="0"/>
              <a:t> пе?</a:t>
            </a:r>
          </a:p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Неғұрлым</a:t>
            </a:r>
            <a:r>
              <a:rPr lang="ru-RU" dirty="0"/>
              <a:t> </a:t>
            </a:r>
            <a:r>
              <a:rPr lang="ru-RU" dirty="0" err="1"/>
              <a:t>күрделі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/>
              <a:t>Осы </a:t>
            </a:r>
            <a:r>
              <a:rPr lang="ru-RU" dirty="0" err="1"/>
              <a:t>мәтіннің</a:t>
            </a:r>
            <a:r>
              <a:rPr lang="ru-RU" dirty="0"/>
              <a:t> </a:t>
            </a:r>
            <a:r>
              <a:rPr lang="ru-RU" dirty="0" err="1"/>
              <a:t>көзқарасын</a:t>
            </a:r>
            <a:r>
              <a:rPr lang="ru-RU" dirty="0"/>
              <a:t> 1-ден 5-ке </a:t>
            </a:r>
            <a:r>
              <a:rPr lang="ru-RU" dirty="0" err="1"/>
              <a:t>дейін</a:t>
            </a:r>
            <a:r>
              <a:rPr lang="ru-RU" dirty="0"/>
              <a:t> </a:t>
            </a:r>
            <a:r>
              <a:rPr lang="ru-RU" dirty="0" err="1"/>
              <a:t>бағалаңыз</a:t>
            </a:r>
            <a:endParaRPr lang="ru-RU" dirty="0"/>
          </a:p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Жетілдірілген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Мақсатты</a:t>
            </a:r>
            <a:r>
              <a:rPr lang="ru-RU" dirty="0"/>
              <a:t>, </a:t>
            </a:r>
            <a:r>
              <a:rPr lang="ru-RU" dirty="0" err="1"/>
              <a:t>бастапқы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күрделі</a:t>
            </a:r>
            <a:r>
              <a:rPr lang="ru-RU" dirty="0"/>
              <a:t> </a:t>
            </a:r>
            <a:r>
              <a:rPr lang="ru-RU" dirty="0" err="1"/>
              <a:t>қатынас</a:t>
            </a:r>
            <a:r>
              <a:rPr lang="ru-RU" dirty="0"/>
              <a:t> </a:t>
            </a:r>
            <a:r>
              <a:rPr lang="ru-RU" dirty="0" err="1"/>
              <a:t>түрлерін</a:t>
            </a:r>
            <a:r>
              <a:rPr lang="ru-RU" dirty="0"/>
              <a:t> </a:t>
            </a:r>
            <a:r>
              <a:rPr lang="ru-RU" dirty="0" err="1"/>
              <a:t>анықтаңыз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1283" y="2030983"/>
            <a:ext cx="13101955" cy="4188967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Ең</a:t>
            </a:r>
            <a:r>
              <a:rPr lang="ru-RU" dirty="0"/>
              <a:t> </a:t>
            </a:r>
            <a:r>
              <a:rPr lang="ru-RU" dirty="0" err="1"/>
              <a:t>қарапайым</a:t>
            </a:r>
            <a:r>
              <a:rPr lang="ru-RU" dirty="0"/>
              <a:t> </a:t>
            </a:r>
            <a:r>
              <a:rPr lang="ru-RU" dirty="0" err="1"/>
              <a:t>тапсырма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мәтінге</a:t>
            </a:r>
            <a:r>
              <a:rPr lang="ru-RU" dirty="0"/>
              <a:t> </a:t>
            </a:r>
            <a:r>
              <a:rPr lang="ru-RU" dirty="0" err="1"/>
              <a:t>көзқарас</a:t>
            </a:r>
            <a:r>
              <a:rPr lang="ru-RU" dirty="0"/>
              <a:t> </a:t>
            </a:r>
            <a:r>
              <a:rPr lang="ru-RU" dirty="0" err="1"/>
              <a:t>оң</a:t>
            </a:r>
            <a:r>
              <a:rPr lang="ru-RU" dirty="0"/>
              <a:t> ба </a:t>
            </a:r>
            <a:r>
              <a:rPr lang="ru-RU" dirty="0" err="1"/>
              <a:t>әлде</a:t>
            </a:r>
            <a:r>
              <a:rPr lang="ru-RU" dirty="0"/>
              <a:t> </a:t>
            </a:r>
            <a:r>
              <a:rPr lang="ru-RU" dirty="0" err="1"/>
              <a:t>теріс</a:t>
            </a:r>
            <a:r>
              <a:rPr lang="ru-RU" dirty="0"/>
              <a:t> пе?</a:t>
            </a:r>
          </a:p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Неғұрлым</a:t>
            </a:r>
            <a:r>
              <a:rPr lang="ru-RU" dirty="0"/>
              <a:t> </a:t>
            </a:r>
            <a:r>
              <a:rPr lang="ru-RU" dirty="0" err="1"/>
              <a:t>күрделі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/>
              <a:t>Осы </a:t>
            </a:r>
            <a:r>
              <a:rPr lang="ru-RU" dirty="0" err="1"/>
              <a:t>мәтіннің</a:t>
            </a:r>
            <a:r>
              <a:rPr lang="ru-RU" dirty="0"/>
              <a:t> </a:t>
            </a:r>
            <a:r>
              <a:rPr lang="ru-RU" dirty="0" err="1"/>
              <a:t>көзқарасын</a:t>
            </a:r>
            <a:r>
              <a:rPr lang="ru-RU" dirty="0"/>
              <a:t> 1-ден 5-ке </a:t>
            </a:r>
            <a:r>
              <a:rPr lang="ru-RU" dirty="0" err="1"/>
              <a:t>дейін</a:t>
            </a:r>
            <a:r>
              <a:rPr lang="ru-RU" dirty="0"/>
              <a:t> </a:t>
            </a:r>
            <a:r>
              <a:rPr lang="ru-RU" dirty="0" err="1"/>
              <a:t>бағалаңыз</a:t>
            </a:r>
            <a:endParaRPr lang="ru-RU" dirty="0"/>
          </a:p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Жетілдірілген</a:t>
            </a:r>
            <a:r>
              <a:rPr lang="ru-RU" dirty="0"/>
              <a:t>:</a:t>
            </a:r>
          </a:p>
          <a:p>
            <a:pPr marL="1015365" lvl="1" indent="-545465"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dirty="0" err="1"/>
              <a:t>Мақсатты</a:t>
            </a:r>
            <a:r>
              <a:rPr lang="ru-RU" dirty="0"/>
              <a:t>, </a:t>
            </a:r>
            <a:r>
              <a:rPr lang="ru-RU" dirty="0" err="1"/>
              <a:t>бастапқы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күрделі</a:t>
            </a:r>
            <a:r>
              <a:rPr lang="ru-RU" dirty="0"/>
              <a:t> </a:t>
            </a:r>
            <a:r>
              <a:rPr lang="ru-RU" dirty="0" err="1"/>
              <a:t>қатынас</a:t>
            </a:r>
            <a:r>
              <a:rPr lang="ru-RU" dirty="0"/>
              <a:t> </a:t>
            </a:r>
            <a:r>
              <a:rPr lang="ru-RU" dirty="0" err="1"/>
              <a:t>түрлерін</a:t>
            </a:r>
            <a:r>
              <a:rPr lang="ru-RU" dirty="0"/>
              <a:t> </a:t>
            </a:r>
            <a:r>
              <a:rPr lang="ru-RU" dirty="0" err="1"/>
              <a:t>анықтаңыз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13792"/>
            <a:ext cx="10644505" cy="81047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lang="en-US" dirty="0"/>
              <a:t>Baseline</a:t>
            </a:r>
            <a:r>
              <a:rPr lang="en-US" spc="-95" dirty="0"/>
              <a:t> </a:t>
            </a:r>
            <a:r>
              <a:rPr lang="en-US" dirty="0"/>
              <a:t>Algorithm</a:t>
            </a:r>
            <a:endParaRPr lang="en-US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21282" y="2059432"/>
            <a:ext cx="11951717" cy="435503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1. </a:t>
            </a:r>
            <a:r>
              <a:rPr lang="ru-RU" sz="3800" dirty="0" err="1">
                <a:latin typeface="Calibri"/>
                <a:cs typeface="Calibri"/>
              </a:rPr>
              <a:t>Токенизация</a:t>
            </a:r>
            <a:endParaRPr lang="ru-RU"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2. </a:t>
            </a:r>
            <a:r>
              <a:rPr lang="ru-RU" sz="3800" dirty="0" err="1">
                <a:latin typeface="Calibri"/>
                <a:cs typeface="Calibri"/>
              </a:rPr>
              <a:t>Мүмкіндіктерді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шығару</a:t>
            </a:r>
            <a:endParaRPr lang="ru-RU"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3. </a:t>
            </a:r>
            <a:r>
              <a:rPr lang="ru-RU" sz="3800" dirty="0" err="1">
                <a:latin typeface="Calibri"/>
                <a:cs typeface="Calibri"/>
              </a:rPr>
              <a:t>Әртүрлі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классификаторлар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арқылы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жіктеу</a:t>
            </a:r>
            <a:endParaRPr lang="ru-RU" sz="3800" dirty="0">
              <a:latin typeface="Calibri"/>
              <a:cs typeface="Calibri"/>
            </a:endParaRPr>
          </a:p>
          <a:p>
            <a:pPr marL="584200" indent="-571500">
              <a:spcBef>
                <a:spcPts val="110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Аңғал</a:t>
            </a:r>
            <a:r>
              <a:rPr lang="ru-RU" sz="3800" dirty="0">
                <a:latin typeface="Calibri"/>
                <a:cs typeface="Calibri"/>
              </a:rPr>
              <a:t> Бейс</a:t>
            </a:r>
          </a:p>
          <a:p>
            <a:pPr marL="584200" indent="-571500">
              <a:spcBef>
                <a:spcPts val="110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sz="3800" dirty="0" err="1">
                <a:latin typeface="Calibri"/>
                <a:cs typeface="Calibri"/>
              </a:rPr>
              <a:t>MaxEnt</a:t>
            </a:r>
            <a:endParaRPr lang="en-US" sz="3800" dirty="0">
              <a:latin typeface="Calibri"/>
              <a:cs typeface="Calibri"/>
            </a:endParaRPr>
          </a:p>
          <a:p>
            <a:pPr marL="584200" indent="-571500">
              <a:spcBef>
                <a:spcPts val="1100"/>
              </a:spcBef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SVM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8" y="-381118"/>
            <a:ext cx="12039600" cy="1832863"/>
          </a:xfrm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Сезімдерді</a:t>
            </a:r>
            <a:r>
              <a:rPr lang="ru-RU" dirty="0"/>
              <a:t> </a:t>
            </a:r>
            <a:r>
              <a:rPr lang="ru-RU" dirty="0" err="1"/>
              <a:t>токенизациялау</a:t>
            </a:r>
            <a:r>
              <a:rPr lang="ru-RU" dirty="0"/>
              <a:t> </a:t>
            </a:r>
            <a:r>
              <a:rPr lang="ru-RU" dirty="0" err="1"/>
              <a:t>мәселелері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2" y="1720985"/>
            <a:ext cx="14009118" cy="214417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HTML </a:t>
            </a:r>
            <a:r>
              <a:rPr lang="ru-RU" sz="3800" dirty="0" err="1">
                <a:latin typeface="Calibri"/>
                <a:cs typeface="Calibri"/>
              </a:rPr>
              <a:t>және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XML </a:t>
            </a:r>
            <a:r>
              <a:rPr lang="ru-RU" sz="3800" dirty="0" err="1">
                <a:latin typeface="Calibri"/>
                <a:cs typeface="Calibri"/>
              </a:rPr>
              <a:t>белгілеуімен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айналысыңыз</a:t>
            </a:r>
            <a:endParaRPr lang="ru-RU"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en-US" sz="3800" dirty="0">
                <a:latin typeface="Calibri"/>
                <a:cs typeface="Calibri"/>
              </a:rPr>
              <a:t>Twitter </a:t>
            </a:r>
            <a:r>
              <a:rPr lang="ru-RU" sz="3800" dirty="0" err="1">
                <a:latin typeface="Calibri"/>
                <a:cs typeface="Calibri"/>
              </a:rPr>
              <a:t>белгісі</a:t>
            </a:r>
            <a:r>
              <a:rPr lang="ru-RU" sz="3800" dirty="0">
                <a:latin typeface="Calibri"/>
                <a:cs typeface="Calibri"/>
              </a:rPr>
              <a:t> (</a:t>
            </a:r>
            <a:r>
              <a:rPr lang="ru-RU" sz="3800" dirty="0" err="1">
                <a:latin typeface="Calibri"/>
                <a:cs typeface="Calibri"/>
              </a:rPr>
              <a:t>аттар</a:t>
            </a:r>
            <a:r>
              <a:rPr lang="ru-RU" sz="3800" dirty="0">
                <a:latin typeface="Calibri"/>
                <a:cs typeface="Calibri"/>
              </a:rPr>
              <a:t>, хэш-</a:t>
            </a:r>
            <a:r>
              <a:rPr lang="ru-RU" sz="3800" dirty="0" err="1">
                <a:latin typeface="Calibri"/>
                <a:cs typeface="Calibri"/>
              </a:rPr>
              <a:t>тегтер</a:t>
            </a:r>
            <a:r>
              <a:rPr lang="ru-RU" sz="3800" dirty="0">
                <a:latin typeface="Calibri"/>
                <a:cs typeface="Calibri"/>
              </a:rPr>
              <a:t>)</a:t>
            </a: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>
                <a:latin typeface="Calibri"/>
                <a:cs typeface="Calibri"/>
              </a:rPr>
              <a:t>Бас </a:t>
            </a:r>
            <a:r>
              <a:rPr lang="ru-RU" sz="3800" dirty="0" err="1">
                <a:latin typeface="Calibri"/>
                <a:cs typeface="Calibri"/>
              </a:rPr>
              <a:t>әріппен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жазу</a:t>
            </a:r>
            <a:r>
              <a:rPr lang="ru-RU" sz="3800" dirty="0">
                <a:latin typeface="Calibri"/>
                <a:cs typeface="Calibri"/>
              </a:rPr>
              <a:t> (</a:t>
            </a:r>
            <a:r>
              <a:rPr lang="ru-RU" sz="3800" dirty="0" err="1">
                <a:latin typeface="Calibri"/>
                <a:cs typeface="Calibri"/>
              </a:rPr>
              <a:t>барлық</a:t>
            </a:r>
            <a:r>
              <a:rPr lang="ru-RU" sz="3800" dirty="0">
                <a:latin typeface="Calibri"/>
                <a:cs typeface="Calibri"/>
              </a:rPr>
              <a:t> бас </a:t>
            </a:r>
            <a:r>
              <a:rPr lang="ru-RU" sz="3800" dirty="0" err="1">
                <a:latin typeface="Calibri"/>
                <a:cs typeface="Calibri"/>
              </a:rPr>
              <a:t>әріппен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жазылған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сөздерді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сақтау</a:t>
            </a:r>
            <a:r>
              <a:rPr lang="ru-RU" sz="3800" dirty="0">
                <a:latin typeface="Calibri"/>
                <a:cs typeface="Calibri"/>
              </a:rPr>
              <a:t>)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2" y="3927738"/>
            <a:ext cx="5014595" cy="2741776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>
                <a:latin typeface="Calibri"/>
                <a:cs typeface="Calibri"/>
              </a:rPr>
              <a:t>Телефон </a:t>
            </a:r>
            <a:r>
              <a:rPr lang="ru-RU" sz="3800" dirty="0" err="1">
                <a:latin typeface="Calibri"/>
                <a:cs typeface="Calibri"/>
              </a:rPr>
              <a:t>нөмірлері</a:t>
            </a:r>
            <a:r>
              <a:rPr lang="ru-RU" sz="3800" dirty="0">
                <a:latin typeface="Calibri"/>
                <a:cs typeface="Calibri"/>
              </a:rPr>
              <a:t>, </a:t>
            </a:r>
            <a:r>
              <a:rPr lang="ru-RU" sz="3800" dirty="0" err="1">
                <a:latin typeface="Calibri"/>
                <a:cs typeface="Calibri"/>
              </a:rPr>
              <a:t>күндер</a:t>
            </a:r>
            <a:endParaRPr lang="ru-RU"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Эмотикондар</a:t>
            </a:r>
            <a:endParaRPr lang="ru-RU"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Пайдалы</a:t>
            </a:r>
            <a:r>
              <a:rPr lang="ru-RU" sz="3800" dirty="0">
                <a:latin typeface="Calibri"/>
                <a:cs typeface="Calibri"/>
              </a:rPr>
              <a:t> код: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21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1523" y="4284471"/>
            <a:ext cx="3790315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[&lt;&gt;]?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10" dirty="0">
                <a:latin typeface="Courier New"/>
                <a:cs typeface="Courier New"/>
              </a:rPr>
              <a:t>[:;=8]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900" spc="-45" dirty="0">
                <a:latin typeface="Courier New"/>
                <a:cs typeface="Courier New"/>
              </a:rPr>
              <a:t>[\-</a:t>
            </a:r>
            <a:r>
              <a:rPr sz="1900" spc="-10" dirty="0">
                <a:latin typeface="Courier New"/>
                <a:cs typeface="Courier New"/>
              </a:rPr>
              <a:t>o\*\']? [\)\]\(\[dDpP/\:\}\{@\|\\]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900" spc="-50" dirty="0">
                <a:latin typeface="Courier New"/>
                <a:cs typeface="Courier New"/>
              </a:rPr>
              <a:t>| </a:t>
            </a:r>
            <a:r>
              <a:rPr sz="1900" spc="-10" dirty="0">
                <a:latin typeface="Courier New"/>
                <a:cs typeface="Courier New"/>
              </a:rPr>
              <a:t>[\)\]\(\[dDpP/\:\}\{@\|\\] </a:t>
            </a:r>
            <a:r>
              <a:rPr sz="1900" spc="-45" dirty="0">
                <a:latin typeface="Courier New"/>
                <a:cs typeface="Courier New"/>
              </a:rPr>
              <a:t>[\-</a:t>
            </a:r>
            <a:r>
              <a:rPr sz="1900" spc="-10" dirty="0">
                <a:latin typeface="Courier New"/>
                <a:cs typeface="Courier New"/>
              </a:rPr>
              <a:t>o\*\']?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latin typeface="Courier New"/>
                <a:cs typeface="Courier New"/>
              </a:rPr>
              <a:t>[:;=8]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10" dirty="0">
                <a:latin typeface="Courier New"/>
                <a:cs typeface="Courier New"/>
              </a:rPr>
              <a:t>[&lt;&gt;]?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6325" y="4284471"/>
            <a:ext cx="1435100" cy="1191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eyes</a:t>
            </a:r>
            <a:endParaRPr sz="1900" dirty="0">
              <a:latin typeface="Courier New"/>
              <a:cs typeface="Courier New"/>
            </a:endParaRPr>
          </a:p>
          <a:p>
            <a:pPr marL="12700" marR="5080" indent="-635">
              <a:lnSpc>
                <a:spcPct val="100899"/>
              </a:lnSpc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mouth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91873" y="4284471"/>
            <a:ext cx="11430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Courier New"/>
                <a:cs typeface="Courier New"/>
              </a:rPr>
              <a:t>hat/brow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1873" y="48686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nose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66325" y="54528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####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2905" y="5452871"/>
            <a:ext cx="27559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reverse</a:t>
            </a:r>
            <a:r>
              <a:rPr sz="1900" spc="14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orientation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6325" y="5744971"/>
            <a:ext cx="143510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mouth</a:t>
            </a:r>
            <a:endParaRPr sz="1900">
              <a:latin typeface="Courier New"/>
              <a:cs typeface="Courier New"/>
            </a:endParaRPr>
          </a:p>
          <a:p>
            <a:pPr marL="13335" marR="5080" indent="-1270">
              <a:lnSpc>
                <a:spcPct val="100899"/>
              </a:lnSpc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eyes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30" dirty="0">
                <a:latin typeface="Courier New"/>
                <a:cs typeface="Courier New"/>
              </a:rPr>
              <a:t>optional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91873" y="60370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nose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1873" y="6621271"/>
            <a:ext cx="11430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Courier New"/>
                <a:cs typeface="Courier New"/>
              </a:rPr>
              <a:t>hat/brow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3365" y="3662171"/>
            <a:ext cx="24168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Calibri"/>
                <a:cs typeface="Calibri"/>
              </a:rPr>
              <a:t>Potts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emoticons</a:t>
            </a:r>
            <a:endParaRPr sz="2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989116"/>
          </a:xfrm>
          <a:prstGeom prst="rect">
            <a:avLst/>
          </a:prstGeom>
        </p:spPr>
        <p:txBody>
          <a:bodyPr vert="horz" wrap="square" lIns="0" tIns="277875" rIns="0" bIns="0" rtlCol="0">
            <a:spAutoFit/>
          </a:bodyPr>
          <a:lstStyle/>
          <a:p>
            <a:pPr marL="256540" marR="5080">
              <a:lnSpc>
                <a:spcPts val="6100"/>
              </a:lnSpc>
              <a:spcBef>
                <a:spcPts val="220"/>
              </a:spcBef>
            </a:pPr>
            <a:r>
              <a:rPr lang="ru-RU" sz="3600" dirty="0" err="1"/>
              <a:t>Сезімдерді</a:t>
            </a:r>
            <a:r>
              <a:rPr lang="ru-RU" sz="3600" dirty="0"/>
              <a:t> </a:t>
            </a:r>
            <a:r>
              <a:rPr lang="ru-RU" sz="3600" dirty="0" err="1"/>
              <a:t>жіктеуге</a:t>
            </a:r>
            <a:r>
              <a:rPr lang="ru-RU" sz="3600" dirty="0"/>
              <a:t> </a:t>
            </a:r>
            <a:r>
              <a:rPr lang="ru-RU" sz="3600" dirty="0" err="1"/>
              <a:t>арналған</a:t>
            </a:r>
            <a:r>
              <a:rPr lang="ru-RU" sz="3600" dirty="0"/>
              <a:t> </a:t>
            </a:r>
            <a:r>
              <a:rPr lang="ru-RU" sz="3600" dirty="0" err="1"/>
              <a:t>мүмкіндіктерді</a:t>
            </a:r>
            <a:r>
              <a:rPr lang="ru-RU" sz="3600" dirty="0"/>
              <a:t> </a:t>
            </a:r>
            <a:r>
              <a:rPr lang="ru-RU" sz="3600" dirty="0" err="1"/>
              <a:t>шығару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199132"/>
            <a:ext cx="8065517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Терістеуді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қалай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өңдеу</a:t>
            </a:r>
            <a:r>
              <a:rPr lang="ru-RU" sz="3800" dirty="0">
                <a:latin typeface="Calibri"/>
                <a:cs typeface="Calibri"/>
              </a:rPr>
              <a:t> керек</a:t>
            </a:r>
            <a:endParaRPr sz="3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8833" y="2984944"/>
          <a:ext cx="6245856" cy="157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386715" indent="-354965">
                        <a:lnSpc>
                          <a:spcPts val="3055"/>
                        </a:lnSpc>
                        <a:buFont typeface="Times New Roman"/>
                        <a:buChar char="•"/>
                        <a:tabLst>
                          <a:tab pos="386715" algn="l"/>
                        </a:tabLst>
                      </a:pPr>
                      <a:r>
                        <a:rPr sz="320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3055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didn’t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like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movie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790"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vs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386715" indent="-354965">
                        <a:lnSpc>
                          <a:spcPct val="100000"/>
                        </a:lnSpc>
                        <a:spcBef>
                          <a:spcPts val="660"/>
                        </a:spcBef>
                        <a:buFont typeface="Times New Roman"/>
                        <a:buChar char="•"/>
                        <a:tabLst>
                          <a:tab pos="386715" algn="l"/>
                        </a:tabLst>
                      </a:pPr>
                      <a:r>
                        <a:rPr sz="320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really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like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movie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83" y="4523549"/>
            <a:ext cx="13502640" cy="30027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Қандай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сөздерді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қолдану</a:t>
            </a:r>
            <a:r>
              <a:rPr lang="ru-RU" sz="3800" dirty="0">
                <a:latin typeface="Calibri"/>
                <a:cs typeface="Calibri"/>
              </a:rPr>
              <a:t> керек?</a:t>
            </a:r>
            <a:endParaRPr sz="3800" dirty="0">
              <a:latin typeface="Calibri"/>
              <a:cs typeface="Calibri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200" dirty="0">
                <a:latin typeface="Calibri"/>
                <a:cs typeface="Calibri"/>
              </a:rPr>
              <a:t>Тек сын </a:t>
            </a:r>
            <a:r>
              <a:rPr lang="ru-RU" sz="3200" dirty="0" err="1">
                <a:latin typeface="Calibri"/>
                <a:cs typeface="Calibri"/>
              </a:rPr>
              <a:t>есімдер</a:t>
            </a:r>
            <a:endParaRPr sz="3200" dirty="0">
              <a:latin typeface="Calibri"/>
              <a:cs typeface="Calibri"/>
            </a:endParaRPr>
          </a:p>
          <a:p>
            <a:pPr marL="1104265" lvl="1" indent="-3549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200" dirty="0" err="1">
                <a:latin typeface="Calibri"/>
                <a:cs typeface="Calibri"/>
              </a:rPr>
              <a:t>Барлық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сөздер</a:t>
            </a:r>
            <a:endParaRPr sz="3200" dirty="0">
              <a:latin typeface="Calibri"/>
              <a:cs typeface="Calibri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lang="ru-RU" sz="3200" dirty="0" err="1">
                <a:latin typeface="Calibri"/>
                <a:cs typeface="Calibri"/>
              </a:rPr>
              <a:t>Барлық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сөздер</a:t>
            </a:r>
            <a:r>
              <a:rPr lang="ru-RU" sz="3200" dirty="0">
                <a:latin typeface="Calibri"/>
                <a:cs typeface="Calibri"/>
              </a:rPr>
              <a:t>, кем </a:t>
            </a:r>
            <a:r>
              <a:rPr lang="ru-RU" sz="3200" dirty="0" err="1">
                <a:latin typeface="Calibri"/>
                <a:cs typeface="Calibri"/>
              </a:rPr>
              <a:t>дегенде</a:t>
            </a:r>
            <a:r>
              <a:rPr lang="ru-RU" sz="3200" dirty="0">
                <a:latin typeface="Calibri"/>
                <a:cs typeface="Calibri"/>
              </a:rPr>
              <a:t>, осы </a:t>
            </a:r>
            <a:r>
              <a:rPr lang="ru-RU" sz="3200" dirty="0" err="1">
                <a:latin typeface="Calibri"/>
                <a:cs typeface="Calibri"/>
              </a:rPr>
              <a:t>деректерде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жақсырақ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жұмыс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істейді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22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497840"/>
            <a:ext cx="24930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err="1"/>
              <a:t>Терістеу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9363" y="3283711"/>
            <a:ext cx="13512165" cy="4039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700" dirty="0" err="1">
                <a:latin typeface="Calibri"/>
                <a:cs typeface="Calibri"/>
              </a:rPr>
              <a:t>Терістеу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және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келесі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тыныс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белгілері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арасындағы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әрбір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сөзге</a:t>
            </a:r>
            <a:r>
              <a:rPr lang="ru-RU" sz="3700" dirty="0">
                <a:latin typeface="Calibri"/>
                <a:cs typeface="Calibri"/>
              </a:rPr>
              <a:t> ЕМЕС_ </a:t>
            </a:r>
            <a:r>
              <a:rPr lang="ru-RU" sz="3700" dirty="0" err="1">
                <a:latin typeface="Calibri"/>
                <a:cs typeface="Calibri"/>
              </a:rPr>
              <a:t>белгісін</a:t>
            </a:r>
            <a:r>
              <a:rPr lang="ru-RU" sz="3700" dirty="0">
                <a:latin typeface="Calibri"/>
                <a:cs typeface="Calibri"/>
              </a:rPr>
              <a:t> </a:t>
            </a:r>
            <a:r>
              <a:rPr lang="ru-RU" sz="3700" dirty="0" err="1">
                <a:latin typeface="Calibri"/>
                <a:cs typeface="Calibri"/>
              </a:rPr>
              <a:t>қосыңыз</a:t>
            </a:r>
            <a:r>
              <a:rPr lang="ru-RU" sz="3700" dirty="0">
                <a:latin typeface="Calibri"/>
                <a:cs typeface="Calibri"/>
              </a:rPr>
              <a:t>:</a:t>
            </a:r>
            <a:endParaRPr lang="en-US" sz="3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didn’t</a:t>
            </a:r>
            <a:r>
              <a:rPr sz="4300" spc="7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like</a:t>
            </a:r>
            <a:r>
              <a:rPr sz="4300" spc="-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this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movie</a:t>
            </a:r>
            <a:r>
              <a:rPr sz="4300" spc="7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,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but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spc="-50" dirty="0">
                <a:solidFill>
                  <a:srgbClr val="660066"/>
                </a:solidFill>
                <a:latin typeface="Courier New"/>
                <a:cs typeface="Courier New"/>
              </a:rPr>
              <a:t>I</a:t>
            </a:r>
            <a:endParaRPr sz="4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70"/>
              </a:spcBef>
            </a:pPr>
            <a:endParaRPr sz="4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didn’t</a:t>
            </a:r>
            <a:r>
              <a:rPr sz="4300" spc="1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NOT_like</a:t>
            </a:r>
            <a:r>
              <a:rPr sz="4300" spc="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NOT_this</a:t>
            </a:r>
            <a:r>
              <a:rPr sz="4300" spc="1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NOT_movie</a:t>
            </a:r>
            <a:r>
              <a:rPr sz="4300" spc="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but</a:t>
            </a:r>
            <a:r>
              <a:rPr sz="4300" spc="1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spc="-50" dirty="0">
                <a:solidFill>
                  <a:srgbClr val="660066"/>
                </a:solidFill>
                <a:latin typeface="Courier New"/>
                <a:cs typeface="Courier New"/>
              </a:rPr>
              <a:t>I</a:t>
            </a:r>
            <a:endParaRPr sz="43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9500" y="5283200"/>
            <a:ext cx="1701800" cy="825500"/>
            <a:chOff x="4889500" y="5283200"/>
            <a:chExt cx="1701800" cy="825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9500" y="5283200"/>
              <a:ext cx="1701800" cy="82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0150" y="5340350"/>
              <a:ext cx="1460500" cy="635000"/>
            </a:xfrm>
            <a:custGeom>
              <a:avLst/>
              <a:gdLst/>
              <a:ahLst/>
              <a:cxnLst/>
              <a:rect l="l" t="t" r="r" b="b"/>
              <a:pathLst>
                <a:path w="1460500" h="635000">
                  <a:moveTo>
                    <a:pt x="1095375" y="0"/>
                  </a:moveTo>
                  <a:lnTo>
                    <a:pt x="365125" y="0"/>
                  </a:lnTo>
                  <a:lnTo>
                    <a:pt x="365125" y="317501"/>
                  </a:lnTo>
                  <a:lnTo>
                    <a:pt x="0" y="317501"/>
                  </a:lnTo>
                  <a:lnTo>
                    <a:pt x="730250" y="635000"/>
                  </a:lnTo>
                  <a:lnTo>
                    <a:pt x="1460500" y="317501"/>
                  </a:lnTo>
                  <a:lnTo>
                    <a:pt x="1095375" y="317501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1C6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0149" y="5340349"/>
              <a:ext cx="1460500" cy="635000"/>
            </a:xfrm>
            <a:custGeom>
              <a:avLst/>
              <a:gdLst/>
              <a:ahLst/>
              <a:cxnLst/>
              <a:rect l="l" t="t" r="r" b="b"/>
              <a:pathLst>
                <a:path w="1460500" h="635000">
                  <a:moveTo>
                    <a:pt x="0" y="317500"/>
                  </a:moveTo>
                  <a:lnTo>
                    <a:pt x="365124" y="317500"/>
                  </a:lnTo>
                  <a:lnTo>
                    <a:pt x="365124" y="0"/>
                  </a:lnTo>
                  <a:lnTo>
                    <a:pt x="1095374" y="0"/>
                  </a:lnTo>
                  <a:lnTo>
                    <a:pt x="1095374" y="317500"/>
                  </a:lnTo>
                  <a:lnTo>
                    <a:pt x="1460499" y="317500"/>
                  </a:lnTo>
                  <a:lnTo>
                    <a:pt x="730249" y="635000"/>
                  </a:lnTo>
                  <a:lnTo>
                    <a:pt x="0" y="317500"/>
                  </a:lnTo>
                  <a:close/>
                </a:path>
              </a:pathLst>
            </a:custGeom>
            <a:ln w="12700">
              <a:solidFill>
                <a:srgbClr val="1C6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3923" y="1602232"/>
            <a:ext cx="11492230" cy="13055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94945">
              <a:lnSpc>
                <a:spcPct val="102299"/>
              </a:lnSpc>
              <a:spcBef>
                <a:spcPts val="40"/>
              </a:spcBef>
            </a:pP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Das,</a:t>
            </a:r>
            <a:r>
              <a:rPr sz="2200" spc="-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Sanjiv</a:t>
            </a:r>
            <a:r>
              <a:rPr sz="2200" spc="4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and</a:t>
            </a:r>
            <a:r>
              <a:rPr sz="2200" spc="9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Mike</a:t>
            </a:r>
            <a:r>
              <a:rPr sz="2200" spc="15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Chen.</a:t>
            </a:r>
            <a:r>
              <a:rPr sz="2200" spc="-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2001.</a:t>
            </a:r>
            <a:r>
              <a:rPr sz="2200" spc="19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Yahoo!</a:t>
            </a:r>
            <a:r>
              <a:rPr sz="2200" spc="-8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for</a:t>
            </a:r>
            <a:r>
              <a:rPr sz="2200" spc="-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Amazon:</a:t>
            </a:r>
            <a:r>
              <a:rPr sz="2200" spc="-1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Extracting</a:t>
            </a:r>
            <a:r>
              <a:rPr sz="2200" spc="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market</a:t>
            </a:r>
            <a:r>
              <a:rPr sz="2200" spc="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sentiment from</a:t>
            </a:r>
            <a:r>
              <a:rPr sz="2200" spc="-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libri"/>
                <a:cs typeface="Calibri"/>
              </a:rPr>
              <a:t>stock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message</a:t>
            </a:r>
            <a:r>
              <a:rPr sz="2200" spc="5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boards.</a:t>
            </a:r>
            <a:r>
              <a:rPr sz="2200" spc="-1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Proceedings</a:t>
            </a:r>
            <a:r>
              <a:rPr sz="2200" spc="204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the</a:t>
            </a:r>
            <a:r>
              <a:rPr sz="2200" spc="1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Asia</a:t>
            </a:r>
            <a:r>
              <a:rPr sz="2200" spc="1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Pacific</a:t>
            </a:r>
            <a:r>
              <a:rPr sz="2200" spc="1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Finance</a:t>
            </a:r>
            <a:r>
              <a:rPr sz="2200" spc="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Association</a:t>
            </a:r>
            <a:r>
              <a:rPr sz="2200" spc="1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Annual</a:t>
            </a:r>
            <a:r>
              <a:rPr sz="2200" spc="-7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8817A"/>
                </a:solidFill>
                <a:latin typeface="Calibri"/>
                <a:cs typeface="Calibri"/>
              </a:rPr>
              <a:t>Conference</a:t>
            </a:r>
            <a:r>
              <a:rPr sz="2200" spc="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libri"/>
                <a:cs typeface="Calibri"/>
              </a:rPr>
              <a:t>(APFA).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135"/>
              </a:spcBef>
              <a:tabLst>
                <a:tab pos="6311900" algn="l"/>
                <a:tab pos="7150100" algn="l"/>
              </a:tabLst>
            </a:pP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Bo</a:t>
            </a:r>
            <a:r>
              <a:rPr sz="1900" spc="-5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Pang,</a:t>
            </a:r>
            <a:r>
              <a:rPr sz="1900" spc="-7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Lillian</a:t>
            </a:r>
            <a:r>
              <a:rPr sz="1900" spc="21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Lee,</a:t>
            </a:r>
            <a:r>
              <a:rPr sz="1900" spc="-15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and</a:t>
            </a:r>
            <a:r>
              <a:rPr sz="1900" spc="2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Shivakumar</a:t>
            </a:r>
            <a:r>
              <a:rPr sz="1900" spc="12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Lucida Sans Unicode"/>
                <a:cs typeface="Lucida Sans Unicode"/>
              </a:rPr>
              <a:t>Vaithyanathan.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	</a:t>
            </a:r>
            <a:r>
              <a:rPr sz="1900" spc="-10" dirty="0">
                <a:solidFill>
                  <a:srgbClr val="28817A"/>
                </a:solidFill>
                <a:latin typeface="Lucida Sans Unicode"/>
                <a:cs typeface="Lucida Sans Unicode"/>
              </a:rPr>
              <a:t>2002.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	Thumbs</a:t>
            </a:r>
            <a:r>
              <a:rPr sz="1900" spc="4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up?</a:t>
            </a:r>
            <a:r>
              <a:rPr sz="1900" spc="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Sentiment</a:t>
            </a:r>
            <a:r>
              <a:rPr sz="1900" spc="9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Lucida Sans Unicode"/>
                <a:cs typeface="Lucida Sans Unicode"/>
              </a:rPr>
              <a:t>Classification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using</a:t>
            </a:r>
            <a:r>
              <a:rPr sz="1900" spc="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Machine</a:t>
            </a:r>
            <a:r>
              <a:rPr sz="1900" spc="14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Learning</a:t>
            </a:r>
            <a:r>
              <a:rPr sz="1900" spc="11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Techniques.</a:t>
            </a:r>
            <a:r>
              <a:rPr sz="1900" spc="-10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spc="-100" dirty="0">
                <a:solidFill>
                  <a:srgbClr val="28817A"/>
                </a:solidFill>
                <a:latin typeface="Lucida Sans Unicode"/>
                <a:cs typeface="Lucida Sans Unicode"/>
              </a:rPr>
              <a:t>EMNLP-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2002,</a:t>
            </a:r>
            <a:r>
              <a:rPr sz="1900" spc="19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Lucida Sans Unicode"/>
                <a:cs typeface="Lucida Sans Unicode"/>
              </a:rPr>
              <a:t>79—</a:t>
            </a:r>
            <a:r>
              <a:rPr sz="1900" spc="-25" dirty="0">
                <a:solidFill>
                  <a:srgbClr val="28817A"/>
                </a:solidFill>
                <a:latin typeface="Lucida Sans Unicode"/>
                <a:cs typeface="Lucida Sans Unicode"/>
              </a:rPr>
              <a:t>86.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8164" y="894080"/>
            <a:ext cx="8644636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100" b="1" dirty="0">
                <a:latin typeface="Calibri"/>
                <a:cs typeface="Calibri"/>
              </a:rPr>
              <a:t>Naïve</a:t>
            </a:r>
            <a:r>
              <a:rPr lang="en-US" sz="5100" b="1" spc="-70" dirty="0">
                <a:latin typeface="Calibri"/>
                <a:cs typeface="Calibri"/>
              </a:rPr>
              <a:t> </a:t>
            </a:r>
            <a:r>
              <a:rPr lang="en-US" sz="5100" b="1" spc="-10" dirty="0">
                <a:latin typeface="Calibri"/>
                <a:cs typeface="Calibri"/>
              </a:rPr>
              <a:t>Bayes</a:t>
            </a:r>
            <a:endParaRPr lang="en-US" sz="5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24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87" y="4669826"/>
            <a:ext cx="7656195" cy="220535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sz="9150" i="1" spc="-3420" baseline="-33697" dirty="0">
                <a:latin typeface="Times New Roman"/>
                <a:cs typeface="Times New Roman"/>
              </a:rPr>
              <a:t>P</a:t>
            </a:r>
            <a:r>
              <a:rPr sz="9150" spc="660" baseline="-18670" dirty="0">
                <a:latin typeface="Times New Roman"/>
                <a:cs typeface="Times New Roman"/>
              </a:rPr>
              <a:t>ˆ</a:t>
            </a:r>
            <a:r>
              <a:rPr sz="9150" spc="225" baseline="-33697" dirty="0">
                <a:latin typeface="Times New Roman"/>
                <a:cs typeface="Times New Roman"/>
              </a:rPr>
              <a:t>(</a:t>
            </a:r>
            <a:r>
              <a:rPr sz="9150" i="1" spc="7" baseline="-33697" dirty="0">
                <a:latin typeface="Times New Roman"/>
                <a:cs typeface="Times New Roman"/>
              </a:rPr>
              <a:t>w</a:t>
            </a:r>
            <a:r>
              <a:rPr sz="9150" i="1" spc="-532" baseline="-33697" dirty="0">
                <a:latin typeface="Times New Roman"/>
                <a:cs typeface="Times New Roman"/>
              </a:rPr>
              <a:t> </a:t>
            </a:r>
            <a:r>
              <a:rPr sz="9150" baseline="-33697" dirty="0">
                <a:latin typeface="Times New Roman"/>
                <a:cs typeface="Times New Roman"/>
              </a:rPr>
              <a:t>|</a:t>
            </a:r>
            <a:r>
              <a:rPr sz="9150" spc="-772" baseline="-33697" dirty="0">
                <a:latin typeface="Times New Roman"/>
                <a:cs typeface="Times New Roman"/>
              </a:rPr>
              <a:t> </a:t>
            </a:r>
            <a:r>
              <a:rPr sz="9150" i="1" spc="135" baseline="-33697" dirty="0">
                <a:latin typeface="Times New Roman"/>
                <a:cs typeface="Times New Roman"/>
              </a:rPr>
              <a:t>c</a:t>
            </a:r>
            <a:r>
              <a:rPr sz="9150" spc="135" baseline="-33697" dirty="0">
                <a:latin typeface="Times New Roman"/>
                <a:cs typeface="Times New Roman"/>
              </a:rPr>
              <a:t>)</a:t>
            </a:r>
            <a:r>
              <a:rPr sz="9150" spc="-675" baseline="-33697" dirty="0">
                <a:latin typeface="Times New Roman"/>
                <a:cs typeface="Times New Roman"/>
              </a:rPr>
              <a:t> </a:t>
            </a:r>
            <a:r>
              <a:rPr sz="9150" baseline="-33697" dirty="0">
                <a:latin typeface="Symbol"/>
                <a:cs typeface="Symbol"/>
              </a:rPr>
              <a:t></a:t>
            </a:r>
            <a:r>
              <a:rPr sz="9150" spc="345" baseline="-33697" dirty="0">
                <a:latin typeface="Times New Roman"/>
                <a:cs typeface="Times New Roman"/>
              </a:rPr>
              <a:t> </a:t>
            </a:r>
            <a:r>
              <a:rPr sz="6100" i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61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oun</a:t>
            </a:r>
            <a:r>
              <a:rPr sz="610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6100" u="sng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6100" i="1" u="sng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6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6100" u="sng" spc="-7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00" i="1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61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6100" u="sng" spc="-8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00" u="sng" spc="1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610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6100">
              <a:latin typeface="Times New Roman"/>
              <a:cs typeface="Times New Roman"/>
            </a:endParaRPr>
          </a:p>
          <a:p>
            <a:pPr marL="3336925">
              <a:lnSpc>
                <a:spcPct val="100000"/>
              </a:lnSpc>
              <a:spcBef>
                <a:spcPts val="1260"/>
              </a:spcBef>
            </a:pPr>
            <a:r>
              <a:rPr sz="6100" i="1" spc="60" dirty="0">
                <a:latin typeface="Times New Roman"/>
                <a:cs typeface="Times New Roman"/>
              </a:rPr>
              <a:t>count</a:t>
            </a:r>
            <a:r>
              <a:rPr sz="6100" spc="60" dirty="0">
                <a:latin typeface="Times New Roman"/>
                <a:cs typeface="Times New Roman"/>
              </a:rPr>
              <a:t>(</a:t>
            </a:r>
            <a:r>
              <a:rPr sz="6100" i="1" spc="60" dirty="0">
                <a:latin typeface="Times New Roman"/>
                <a:cs typeface="Times New Roman"/>
              </a:rPr>
              <a:t>c</a:t>
            </a:r>
            <a:r>
              <a:rPr sz="6100" spc="60" dirty="0">
                <a:latin typeface="Times New Roman"/>
                <a:cs typeface="Times New Roman"/>
              </a:rPr>
              <a:t>)</a:t>
            </a:r>
            <a:r>
              <a:rPr sz="6100" spc="-810" dirty="0">
                <a:latin typeface="Times New Roman"/>
                <a:cs typeface="Times New Roman"/>
              </a:rPr>
              <a:t> </a:t>
            </a:r>
            <a:r>
              <a:rPr sz="6100" dirty="0">
                <a:latin typeface="Symbol"/>
                <a:cs typeface="Symbol"/>
              </a:rPr>
              <a:t></a:t>
            </a:r>
            <a:r>
              <a:rPr sz="6100" spc="25" dirty="0">
                <a:latin typeface="Times New Roman"/>
                <a:cs typeface="Times New Roman"/>
              </a:rPr>
              <a:t> </a:t>
            </a:r>
            <a:r>
              <a:rPr sz="6100" i="1" spc="-50" dirty="0">
                <a:latin typeface="Times New Roman"/>
                <a:cs typeface="Times New Roman"/>
              </a:rPr>
              <a:t>V</a:t>
            </a:r>
            <a:endParaRPr sz="6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6228" y="6061120"/>
            <a:ext cx="0" cy="934085"/>
          </a:xfrm>
          <a:custGeom>
            <a:avLst/>
            <a:gdLst/>
            <a:ahLst/>
            <a:cxnLst/>
            <a:rect l="l" t="t" r="r" b="b"/>
            <a:pathLst>
              <a:path h="934084">
                <a:moveTo>
                  <a:pt x="0" y="0"/>
                </a:moveTo>
                <a:lnTo>
                  <a:pt x="0" y="933677"/>
                </a:lnTo>
              </a:path>
            </a:pathLst>
          </a:custGeom>
          <a:ln w="3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8535" y="6061120"/>
            <a:ext cx="0" cy="934085"/>
          </a:xfrm>
          <a:custGeom>
            <a:avLst/>
            <a:gdLst/>
            <a:ahLst/>
            <a:cxnLst/>
            <a:rect l="l" t="t" r="r" b="b"/>
            <a:pathLst>
              <a:path h="934084">
                <a:moveTo>
                  <a:pt x="0" y="0"/>
                </a:moveTo>
                <a:lnTo>
                  <a:pt x="0" y="933677"/>
                </a:lnTo>
              </a:path>
            </a:pathLst>
          </a:custGeom>
          <a:ln w="3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0231" y="3384166"/>
            <a:ext cx="96901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50" i="1" spc="80" dirty="0">
                <a:latin typeface="Times New Roman"/>
                <a:cs typeface="Times New Roman"/>
              </a:rPr>
              <a:t>c</a:t>
            </a:r>
            <a:r>
              <a:rPr sz="3525" spc="120" baseline="-18912" dirty="0">
                <a:latin typeface="Times New Roman"/>
                <a:cs typeface="Times New Roman"/>
              </a:rPr>
              <a:t>j</a:t>
            </a:r>
            <a:r>
              <a:rPr sz="3250" spc="80" dirty="0">
                <a:latin typeface="Symbol"/>
                <a:cs typeface="Symbol"/>
              </a:rPr>
              <a:t></a:t>
            </a:r>
            <a:r>
              <a:rPr sz="3250" i="1" spc="80" dirty="0">
                <a:latin typeface="Times New Roman"/>
                <a:cs typeface="Times New Roman"/>
              </a:rPr>
              <a:t>C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416" y="2519106"/>
            <a:ext cx="545655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13155" algn="l"/>
              </a:tabLst>
            </a:pPr>
            <a:r>
              <a:rPr sz="5600" i="1" spc="-25" dirty="0">
                <a:latin typeface="Times New Roman"/>
                <a:cs typeface="Times New Roman"/>
              </a:rPr>
              <a:t>c</a:t>
            </a:r>
            <a:r>
              <a:rPr sz="4875" i="1" spc="-37" baseline="-23931" dirty="0">
                <a:latin typeface="Times New Roman"/>
                <a:cs typeface="Times New Roman"/>
              </a:rPr>
              <a:t>NB</a:t>
            </a:r>
            <a:r>
              <a:rPr sz="4875" i="1" baseline="-23931" dirty="0">
                <a:latin typeface="Times New Roman"/>
                <a:cs typeface="Times New Roman"/>
              </a:rPr>
              <a:t>	</a:t>
            </a:r>
            <a:r>
              <a:rPr sz="5600" dirty="0">
                <a:latin typeface="Symbol"/>
                <a:cs typeface="Symbol"/>
              </a:rPr>
              <a:t></a:t>
            </a:r>
            <a:r>
              <a:rPr sz="5600" spc="-265" dirty="0">
                <a:latin typeface="Times New Roman"/>
                <a:cs typeface="Times New Roman"/>
              </a:rPr>
              <a:t> </a:t>
            </a:r>
            <a:r>
              <a:rPr sz="5600" spc="-10" dirty="0">
                <a:latin typeface="Times New Roman"/>
                <a:cs typeface="Times New Roman"/>
              </a:rPr>
              <a:t>argmax</a:t>
            </a:r>
            <a:r>
              <a:rPr sz="5600" spc="-610" dirty="0">
                <a:latin typeface="Times New Roman"/>
                <a:cs typeface="Times New Roman"/>
              </a:rPr>
              <a:t> </a:t>
            </a:r>
            <a:r>
              <a:rPr sz="5600" i="1" spc="165" dirty="0">
                <a:latin typeface="Times New Roman"/>
                <a:cs typeface="Times New Roman"/>
              </a:rPr>
              <a:t>P</a:t>
            </a:r>
            <a:r>
              <a:rPr sz="5600" spc="165" dirty="0">
                <a:latin typeface="Times New Roman"/>
                <a:cs typeface="Times New Roman"/>
              </a:rPr>
              <a:t>(</a:t>
            </a:r>
            <a:r>
              <a:rPr sz="5600" i="1" spc="165" dirty="0">
                <a:latin typeface="Times New Roman"/>
                <a:cs typeface="Times New Roman"/>
              </a:rPr>
              <a:t>c</a:t>
            </a:r>
            <a:r>
              <a:rPr sz="4875" i="1" spc="247" baseline="-23931" dirty="0">
                <a:latin typeface="Times New Roman"/>
                <a:cs typeface="Times New Roman"/>
              </a:rPr>
              <a:t>j</a:t>
            </a:r>
            <a:r>
              <a:rPr sz="4875" i="1" spc="-67" baseline="-23931" dirty="0">
                <a:latin typeface="Times New Roman"/>
                <a:cs typeface="Times New Roman"/>
              </a:rPr>
              <a:t> </a:t>
            </a:r>
            <a:r>
              <a:rPr sz="5600" spc="-50" dirty="0"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7474" y="2519106"/>
            <a:ext cx="265049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530350" algn="l"/>
              </a:tabLst>
            </a:pPr>
            <a:r>
              <a:rPr sz="5600" i="1" spc="30" dirty="0">
                <a:latin typeface="Times New Roman"/>
                <a:cs typeface="Times New Roman"/>
              </a:rPr>
              <a:t>P</a:t>
            </a:r>
            <a:r>
              <a:rPr sz="5600" spc="30" dirty="0">
                <a:latin typeface="Times New Roman"/>
                <a:cs typeface="Times New Roman"/>
              </a:rPr>
              <a:t>(</a:t>
            </a:r>
            <a:r>
              <a:rPr sz="5600" i="1" spc="30" dirty="0">
                <a:latin typeface="Times New Roman"/>
                <a:cs typeface="Times New Roman"/>
              </a:rPr>
              <a:t>w</a:t>
            </a:r>
            <a:r>
              <a:rPr sz="4875" i="1" spc="44" baseline="-23931" dirty="0">
                <a:latin typeface="Times New Roman"/>
                <a:cs typeface="Times New Roman"/>
              </a:rPr>
              <a:t>i</a:t>
            </a:r>
            <a:r>
              <a:rPr sz="4875" i="1" baseline="-23931" dirty="0">
                <a:latin typeface="Times New Roman"/>
                <a:cs typeface="Times New Roman"/>
              </a:rPr>
              <a:t>	</a:t>
            </a:r>
            <a:r>
              <a:rPr sz="5600" dirty="0">
                <a:latin typeface="Times New Roman"/>
                <a:cs typeface="Times New Roman"/>
              </a:rPr>
              <a:t>|</a:t>
            </a:r>
            <a:r>
              <a:rPr sz="5600" spc="-509" dirty="0">
                <a:latin typeface="Times New Roman"/>
                <a:cs typeface="Times New Roman"/>
              </a:rPr>
              <a:t> </a:t>
            </a:r>
            <a:r>
              <a:rPr sz="5600" i="1" spc="210" dirty="0">
                <a:latin typeface="Times New Roman"/>
                <a:cs typeface="Times New Roman"/>
              </a:rPr>
              <a:t>c</a:t>
            </a:r>
            <a:r>
              <a:rPr sz="4875" i="1" spc="315" baseline="-23931" dirty="0">
                <a:latin typeface="Times New Roman"/>
                <a:cs typeface="Times New Roman"/>
              </a:rPr>
              <a:t>j</a:t>
            </a:r>
            <a:r>
              <a:rPr sz="4875" i="1" spc="-89" baseline="-23931" dirty="0">
                <a:latin typeface="Times New Roman"/>
                <a:cs typeface="Times New Roman"/>
              </a:rPr>
              <a:t> </a:t>
            </a:r>
            <a:r>
              <a:rPr sz="5600" spc="-50" dirty="0"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2065" y="3580939"/>
            <a:ext cx="199263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dirty="0">
                <a:latin typeface="Times New Roman"/>
                <a:cs typeface="Times New Roman"/>
              </a:rPr>
              <a:t>i</a:t>
            </a:r>
            <a:r>
              <a:rPr sz="3250" dirty="0">
                <a:latin typeface="Symbol"/>
                <a:cs typeface="Symbol"/>
              </a:rPr>
              <a:t>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10" dirty="0">
                <a:latin typeface="Times New Roman"/>
                <a:cs typeface="Times New Roman"/>
              </a:rPr>
              <a:t>positions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94554" y="2281493"/>
            <a:ext cx="912494" cy="1308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400" b="0" spc="15" dirty="0">
                <a:latin typeface="Symbol"/>
                <a:cs typeface="Symbol"/>
              </a:rPr>
              <a:t></a:t>
            </a:r>
            <a:endParaRPr sz="8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-136143"/>
            <a:ext cx="13502640" cy="1724061"/>
          </a:xfrm>
          <a:prstGeom prst="rect">
            <a:avLst/>
          </a:prstGeom>
        </p:spPr>
        <p:txBody>
          <a:bodyPr vert="horz" wrap="square" lIns="0" tIns="427227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  <a:tabLst>
                <a:tab pos="6529705" algn="l"/>
              </a:tabLst>
            </a:pPr>
            <a:r>
              <a:rPr lang="ru-RU" sz="4200" dirty="0" err="1"/>
              <a:t>Бинаризацияланған</a:t>
            </a:r>
            <a:r>
              <a:rPr lang="ru-RU" sz="4200" dirty="0"/>
              <a:t> (</a:t>
            </a:r>
            <a:r>
              <a:rPr lang="ru-RU" sz="4200" dirty="0" err="1"/>
              <a:t>Бульдік</a:t>
            </a:r>
            <a:r>
              <a:rPr lang="ru-RU" sz="4200" dirty="0"/>
              <a:t> </a:t>
            </a:r>
            <a:r>
              <a:rPr lang="ru-RU" sz="4200" dirty="0" err="1"/>
              <a:t>мүмкіндік</a:t>
            </a:r>
            <a:r>
              <a:rPr lang="ru-RU" sz="4200" dirty="0"/>
              <a:t>) </a:t>
            </a:r>
            <a:r>
              <a:rPr lang="ru-RU" sz="4200" dirty="0" err="1"/>
              <a:t>Мультиномдық</a:t>
            </a:r>
            <a:r>
              <a:rPr lang="ru-RU" sz="4200" dirty="0"/>
              <a:t> </a:t>
            </a:r>
            <a:r>
              <a:rPr lang="en-US" sz="4200" dirty="0"/>
              <a:t>Naive Bayes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72449"/>
            <a:ext cx="11984990" cy="577273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spc="-10" dirty="0" err="1">
                <a:latin typeface="Calibri"/>
                <a:cs typeface="Calibri"/>
              </a:rPr>
              <a:t>Түйсік</a:t>
            </a:r>
            <a:r>
              <a:rPr lang="en-US" sz="3800" spc="-10" dirty="0">
                <a:latin typeface="Calibri"/>
                <a:cs typeface="Calibri"/>
              </a:rPr>
              <a:t>:</a:t>
            </a:r>
            <a:endParaRPr lang="en-US" sz="3800" dirty="0">
              <a:latin typeface="Calibri"/>
              <a:cs typeface="Calibri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200" dirty="0" err="1">
                <a:latin typeface="Calibri"/>
                <a:cs typeface="Calibri"/>
              </a:rPr>
              <a:t>Сезім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үшін</a:t>
            </a:r>
            <a:r>
              <a:rPr lang="ru-RU" sz="3200" dirty="0">
                <a:latin typeface="Calibri"/>
                <a:cs typeface="Calibri"/>
              </a:rPr>
              <a:t> (</a:t>
            </a:r>
            <a:r>
              <a:rPr lang="ru-RU" sz="3200" dirty="0" err="1">
                <a:latin typeface="Calibri"/>
                <a:cs typeface="Calibri"/>
              </a:rPr>
              <a:t>және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басқа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мәтіндік</a:t>
            </a:r>
            <a:r>
              <a:rPr lang="ru-RU" sz="3200" dirty="0">
                <a:latin typeface="Calibri"/>
                <a:cs typeface="Calibri"/>
              </a:rPr>
              <a:t> классификация </a:t>
            </a:r>
            <a:r>
              <a:rPr lang="ru-RU" sz="3200" dirty="0" err="1">
                <a:latin typeface="Calibri"/>
                <a:cs typeface="Calibri"/>
              </a:rPr>
              <a:t>домендері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үшін</a:t>
            </a:r>
            <a:r>
              <a:rPr lang="ru-RU" sz="3200" dirty="0">
                <a:latin typeface="Calibri"/>
                <a:cs typeface="Calibri"/>
              </a:rPr>
              <a:t>)</a:t>
            </a: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200" dirty="0" err="1">
                <a:latin typeface="Calibri"/>
                <a:cs typeface="Calibri"/>
              </a:rPr>
              <a:t>Сөз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жиілігінен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гөрі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сөздің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пайда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болуы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маңыздырақ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болуы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мүмкін</a:t>
            </a:r>
            <a:endParaRPr lang="en-US" sz="3200" dirty="0">
              <a:latin typeface="Calibri"/>
              <a:cs typeface="Calibri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lang="ru-RU" sz="3200" dirty="0" err="1">
                <a:latin typeface="Calibri"/>
                <a:cs typeface="Calibri"/>
              </a:rPr>
              <a:t>Фантастикалық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сөздің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пайда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болуы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бізге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көп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нәрсені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айтады</a:t>
            </a:r>
            <a:endParaRPr lang="ru-RU" sz="3200" dirty="0">
              <a:latin typeface="Calibri"/>
              <a:cs typeface="Calibri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lang="ru-RU" sz="3200" dirty="0" err="1">
                <a:latin typeface="Calibri"/>
                <a:cs typeface="Calibri"/>
              </a:rPr>
              <a:t>Оның</a:t>
            </a:r>
            <a:r>
              <a:rPr lang="ru-RU" sz="3200" dirty="0">
                <a:latin typeface="Calibri"/>
                <a:cs typeface="Calibri"/>
              </a:rPr>
              <a:t> 5 </a:t>
            </a:r>
            <a:r>
              <a:rPr lang="ru-RU" sz="3200" dirty="0" err="1">
                <a:latin typeface="Calibri"/>
                <a:cs typeface="Calibri"/>
              </a:rPr>
              <a:t>рет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қайталануы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бізге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көп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нәрсені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айтпауы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мүмкін</a:t>
            </a:r>
            <a:r>
              <a:rPr lang="en-US" sz="3200" spc="-10" dirty="0">
                <a:latin typeface="Calibri"/>
                <a:cs typeface="Calibri"/>
              </a:rPr>
              <a:t>.</a:t>
            </a:r>
            <a:endParaRPr lang="en-US" sz="3200" dirty="0">
              <a:latin typeface="Calibri"/>
              <a:cs typeface="Calibri"/>
            </a:endParaRPr>
          </a:p>
          <a:p>
            <a:pPr marL="1104265" lvl="1" indent="-3549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200" dirty="0" err="1">
                <a:latin typeface="Calibri"/>
                <a:cs typeface="Calibri"/>
              </a:rPr>
              <a:t>Логикалық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мультиномиялық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аңғал</a:t>
            </a:r>
            <a:r>
              <a:rPr lang="ru-RU" sz="3200" dirty="0">
                <a:latin typeface="Calibri"/>
                <a:cs typeface="Calibri"/>
              </a:rPr>
              <a:t> Бейс</a:t>
            </a:r>
            <a:endParaRPr lang="en-US" sz="3200" dirty="0">
              <a:latin typeface="Calibri"/>
              <a:cs typeface="Calibri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lang="ru-RU" sz="3200" dirty="0" err="1">
                <a:latin typeface="Calibri"/>
                <a:cs typeface="Calibri"/>
              </a:rPr>
              <a:t>Әрбір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құжаттағы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барлық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сөздерді</a:t>
            </a:r>
            <a:r>
              <a:rPr lang="ru-RU" sz="3200" dirty="0">
                <a:latin typeface="Calibri"/>
                <a:cs typeface="Calibri"/>
              </a:rPr>
              <a:t> 1-ге </a:t>
            </a:r>
            <a:r>
              <a:rPr lang="ru-RU" sz="3200" dirty="0" err="1">
                <a:latin typeface="Calibri"/>
                <a:cs typeface="Calibri"/>
              </a:rPr>
              <a:t>қысқартады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25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38" y="-499384"/>
            <a:ext cx="13666723" cy="2468880"/>
          </a:xfrm>
          <a:prstGeom prst="rect">
            <a:avLst/>
          </a:prstGeom>
        </p:spPr>
        <p:txBody>
          <a:bodyPr vert="horz" wrap="square" lIns="0" tIns="7990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400" dirty="0" err="1"/>
              <a:t>Бинаризацияланған</a:t>
            </a:r>
            <a:r>
              <a:rPr lang="ru-RU" sz="5400" dirty="0"/>
              <a:t> (</a:t>
            </a:r>
            <a:r>
              <a:rPr lang="ru-RU" sz="5400" dirty="0" err="1"/>
              <a:t>Бульдік</a:t>
            </a:r>
            <a:r>
              <a:rPr lang="ru-RU" sz="5400" dirty="0"/>
              <a:t> </a:t>
            </a:r>
            <a:r>
              <a:rPr lang="ru-RU" sz="5400" dirty="0" err="1"/>
              <a:t>мүмкіндік</a:t>
            </a:r>
            <a:r>
              <a:rPr lang="ru-RU" sz="5400" dirty="0"/>
              <a:t>) </a:t>
            </a:r>
            <a:r>
              <a:rPr lang="ru-RU" sz="5400" dirty="0" err="1"/>
              <a:t>Мультиномдық</a:t>
            </a:r>
            <a:r>
              <a:rPr lang="ru-RU" sz="5400" dirty="0"/>
              <a:t> </a:t>
            </a:r>
            <a:r>
              <a:rPr lang="en-US" sz="5400" dirty="0"/>
              <a:t>Naive Bayes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52043" y="2908641"/>
            <a:ext cx="8244207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83565" algn="l"/>
              </a:tabLst>
            </a:pPr>
            <a:r>
              <a:rPr lang="en-US" sz="3500" dirty="0">
                <a:latin typeface="Calibri"/>
                <a:cs typeface="Calibri"/>
              </a:rPr>
              <a:t>P(</a:t>
            </a:r>
            <a:r>
              <a:rPr lang="en-US" sz="3500" dirty="0" err="1">
                <a:latin typeface="Calibri"/>
                <a:cs typeface="Calibri"/>
              </a:rPr>
              <a:t>cj</a:t>
            </a:r>
            <a:r>
              <a:rPr lang="en-US" sz="3500" dirty="0">
                <a:latin typeface="Calibri"/>
                <a:cs typeface="Calibri"/>
              </a:rPr>
              <a:t>) </a:t>
            </a:r>
            <a:r>
              <a:rPr lang="ru-RU" sz="3500" dirty="0" err="1">
                <a:latin typeface="Calibri"/>
                <a:cs typeface="Calibri"/>
              </a:rPr>
              <a:t>мүшелерін</a:t>
            </a:r>
            <a:r>
              <a:rPr lang="ru-RU" sz="3500" dirty="0">
                <a:latin typeface="Calibri"/>
                <a:cs typeface="Calibri"/>
              </a:rPr>
              <a:t> </a:t>
            </a:r>
            <a:r>
              <a:rPr lang="ru-RU" sz="3500" dirty="0" err="1">
                <a:latin typeface="Calibri"/>
                <a:cs typeface="Calibri"/>
              </a:rPr>
              <a:t>есептеңдер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644" y="3447121"/>
            <a:ext cx="5652135" cy="1092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065" indent="-35496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93065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</a:t>
            </a:r>
            <a:r>
              <a:rPr sz="3150" i="1" baseline="-18518" dirty="0">
                <a:latin typeface="Calibri"/>
                <a:cs typeface="Calibri"/>
              </a:rPr>
              <a:t>j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</a:t>
            </a:r>
            <a:endParaRPr sz="3200" dirty="0">
              <a:latin typeface="Calibri"/>
              <a:cs typeface="Calibri"/>
            </a:endParaRPr>
          </a:p>
          <a:p>
            <a:pPr marL="672465">
              <a:lnSpc>
                <a:spcPct val="100000"/>
              </a:lnSpc>
              <a:spcBef>
                <a:spcPts val="360"/>
              </a:spcBef>
              <a:tabLst>
                <a:tab pos="4305300" algn="l"/>
              </a:tabLst>
            </a:pPr>
            <a:r>
              <a:rPr sz="3200" i="1" dirty="0" err="1">
                <a:latin typeface="Calibri"/>
                <a:cs typeface="Calibri"/>
              </a:rPr>
              <a:t>docs</a:t>
            </a:r>
            <a:r>
              <a:rPr sz="3150" i="1" baseline="-18518" dirty="0" err="1">
                <a:latin typeface="Calibri"/>
                <a:cs typeface="Calibri"/>
              </a:rPr>
              <a:t>j</a:t>
            </a:r>
            <a:r>
              <a:rPr sz="3150" i="1" spc="50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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docs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	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=</a:t>
            </a:r>
            <a:r>
              <a:rPr sz="3200" i="1" spc="-25" dirty="0">
                <a:latin typeface="Calibri"/>
                <a:cs typeface="Calibri"/>
              </a:rPr>
              <a:t>c</a:t>
            </a:r>
            <a:r>
              <a:rPr sz="3150" i="1" spc="-37" baseline="-18518" dirty="0">
                <a:latin typeface="Calibri"/>
                <a:cs typeface="Calibri"/>
              </a:rPr>
              <a:t>j</a:t>
            </a:r>
            <a:endParaRPr sz="3150" baseline="-18518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581" y="4696705"/>
            <a:ext cx="137985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51585" algn="l"/>
              </a:tabLst>
            </a:pPr>
            <a:r>
              <a:rPr sz="3450" dirty="0">
                <a:latin typeface="Times New Roman"/>
                <a:cs typeface="Times New Roman"/>
              </a:rPr>
              <a:t>|</a:t>
            </a:r>
            <a:r>
              <a:rPr sz="3450" spc="-250" dirty="0">
                <a:latin typeface="Times New Roman"/>
                <a:cs typeface="Times New Roman"/>
              </a:rPr>
              <a:t> </a:t>
            </a:r>
            <a:r>
              <a:rPr sz="3450" i="1" spc="40" dirty="0">
                <a:latin typeface="Times New Roman"/>
                <a:cs typeface="Times New Roman"/>
              </a:rPr>
              <a:t>docs</a:t>
            </a:r>
            <a:r>
              <a:rPr sz="3000" i="1" spc="60" baseline="-23611" dirty="0">
                <a:latin typeface="Times New Roman"/>
                <a:cs typeface="Times New Roman"/>
              </a:rPr>
              <a:t>j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|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8059" y="5006974"/>
            <a:ext cx="5052695" cy="909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3460"/>
              </a:lnSpc>
              <a:spcBef>
                <a:spcPts val="135"/>
              </a:spcBef>
            </a:pPr>
            <a:r>
              <a:rPr sz="3450" i="1" spc="110" dirty="0">
                <a:latin typeface="Times New Roman"/>
                <a:cs typeface="Times New Roman"/>
              </a:rPr>
              <a:t>P</a:t>
            </a:r>
            <a:r>
              <a:rPr sz="3450" spc="110" dirty="0">
                <a:latin typeface="Times New Roman"/>
                <a:cs typeface="Times New Roman"/>
              </a:rPr>
              <a:t>(</a:t>
            </a:r>
            <a:r>
              <a:rPr sz="3450" i="1" spc="110" dirty="0">
                <a:latin typeface="Times New Roman"/>
                <a:cs typeface="Times New Roman"/>
              </a:rPr>
              <a:t>c</a:t>
            </a:r>
            <a:r>
              <a:rPr sz="3000" i="1" spc="165" baseline="-23611" dirty="0">
                <a:latin typeface="Times New Roman"/>
                <a:cs typeface="Times New Roman"/>
              </a:rPr>
              <a:t>j</a:t>
            </a:r>
            <a:r>
              <a:rPr sz="3000" i="1" spc="-37" baseline="-23611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)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Symbol"/>
                <a:cs typeface="Symbol"/>
              </a:rPr>
              <a:t></a:t>
            </a:r>
            <a:endParaRPr sz="3450">
              <a:latin typeface="Symbol"/>
              <a:cs typeface="Symbol"/>
            </a:endParaRPr>
          </a:p>
          <a:p>
            <a:pPr marL="1599565">
              <a:lnSpc>
                <a:spcPts val="3460"/>
              </a:lnSpc>
            </a:pPr>
            <a:r>
              <a:rPr sz="3450" dirty="0">
                <a:latin typeface="Times New Roman"/>
                <a:cs typeface="Times New Roman"/>
              </a:rPr>
              <a:t>|</a:t>
            </a:r>
            <a:r>
              <a:rPr sz="3450" spc="-2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total</a:t>
            </a:r>
            <a:r>
              <a:rPr sz="3450" spc="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#</a:t>
            </a:r>
            <a:r>
              <a:rPr sz="3450" spc="3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documents|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0736" y="5367431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371" y="0"/>
                </a:lnTo>
              </a:path>
            </a:pathLst>
          </a:custGeom>
          <a:ln w="21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83" y="5338857"/>
            <a:ext cx="223202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19175" algn="l"/>
              </a:tabLst>
            </a:pPr>
            <a:r>
              <a:rPr sz="3500" i="1" spc="-20" dirty="0">
                <a:latin typeface="Times New Roman"/>
                <a:cs typeface="Times New Roman"/>
              </a:rPr>
              <a:t>P</a:t>
            </a:r>
            <a:r>
              <a:rPr sz="3500" spc="-20" dirty="0">
                <a:latin typeface="Times New Roman"/>
                <a:cs typeface="Times New Roman"/>
              </a:rPr>
              <a:t>(</a:t>
            </a:r>
            <a:r>
              <a:rPr sz="3500" i="1" spc="-20" dirty="0">
                <a:latin typeface="Times New Roman"/>
                <a:cs typeface="Times New Roman"/>
              </a:rPr>
              <a:t>w</a:t>
            </a:r>
            <a:r>
              <a:rPr sz="3000" i="1" spc="-30" baseline="-23611" dirty="0">
                <a:latin typeface="Times New Roman"/>
                <a:cs typeface="Times New Roman"/>
              </a:rPr>
              <a:t>k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Times New Roman"/>
                <a:cs typeface="Times New Roman"/>
              </a:rPr>
              <a:t>|</a:t>
            </a:r>
            <a:r>
              <a:rPr sz="3500" spc="-320" dirty="0">
                <a:latin typeface="Times New Roman"/>
                <a:cs typeface="Times New Roman"/>
              </a:rPr>
              <a:t> </a:t>
            </a:r>
            <a:r>
              <a:rPr sz="3500" i="1" spc="135" dirty="0">
                <a:latin typeface="Times New Roman"/>
                <a:cs typeface="Times New Roman"/>
              </a:rPr>
              <a:t>c</a:t>
            </a:r>
            <a:r>
              <a:rPr sz="3000" i="1" spc="202" baseline="-23611" dirty="0">
                <a:latin typeface="Times New Roman"/>
                <a:cs typeface="Times New Roman"/>
              </a:rPr>
              <a:t>j</a:t>
            </a:r>
            <a:r>
              <a:rPr sz="3000" i="1" spc="-52" baseline="-23611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-35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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746" y="5678769"/>
            <a:ext cx="3362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-35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</a:t>
            </a:r>
            <a:r>
              <a:rPr sz="3500" spc="-5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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|</a:t>
            </a:r>
            <a:r>
              <a:rPr sz="3500" spc="-49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Vocabulary</a:t>
            </a:r>
            <a:r>
              <a:rPr sz="3500" i="1" spc="-23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|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95980" y="5699971"/>
            <a:ext cx="3360420" cy="0"/>
          </a:xfrm>
          <a:custGeom>
            <a:avLst/>
            <a:gdLst/>
            <a:ahLst/>
            <a:cxnLst/>
            <a:rect l="l" t="t" r="r" b="b"/>
            <a:pathLst>
              <a:path w="3360419">
                <a:moveTo>
                  <a:pt x="0" y="0"/>
                </a:moveTo>
                <a:lnTo>
                  <a:pt x="3360373" y="0"/>
                </a:lnTo>
              </a:path>
            </a:pathLst>
          </a:custGeom>
          <a:ln w="21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49565" y="4746752"/>
            <a:ext cx="146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50" dirty="0">
                <a:latin typeface="Calibri"/>
                <a:cs typeface="Calibri"/>
              </a:rPr>
              <a:t>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7746" y="4746752"/>
            <a:ext cx="109093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930" algn="r">
              <a:lnSpc>
                <a:spcPts val="2485"/>
              </a:lnSpc>
              <a:spcBef>
                <a:spcPts val="100"/>
              </a:spcBef>
            </a:pPr>
            <a:r>
              <a:rPr sz="2100" i="1" spc="-50" dirty="0">
                <a:latin typeface="Calibri"/>
                <a:cs typeface="Calibri"/>
              </a:rPr>
              <a:t>k</a:t>
            </a:r>
            <a:endParaRPr sz="2100">
              <a:latin typeface="Calibri"/>
              <a:cs typeface="Calibri"/>
            </a:endParaRPr>
          </a:p>
          <a:p>
            <a:pPr marL="38100">
              <a:lnSpc>
                <a:spcPts val="4285"/>
              </a:lnSpc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000" i="1" baseline="-23611" dirty="0">
                <a:latin typeface="Times New Roman"/>
                <a:cs typeface="Times New Roman"/>
              </a:rPr>
              <a:t>k</a:t>
            </a:r>
            <a:r>
              <a:rPr sz="3000" i="1" spc="592" baseline="-23611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</a:t>
            </a:r>
            <a:r>
              <a:rPr sz="3500" spc="-55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Symbol"/>
                <a:cs typeface="Symbol"/>
              </a:rPr>
              <a:t>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1363" y="4746752"/>
            <a:ext cx="89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50" dirty="0">
                <a:latin typeface="Calibri"/>
                <a:cs typeface="Calibri"/>
              </a:rPr>
              <a:t>j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0965" y="4378452"/>
            <a:ext cx="5788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4800" i="1" baseline="-19097" dirty="0">
                <a:latin typeface="Calibri"/>
                <a:cs typeface="Calibri"/>
              </a:rPr>
              <a:t>n</a:t>
            </a:r>
            <a:r>
              <a:rPr lang="en-US" sz="2900" dirty="0">
                <a:latin typeface="Times New Roman"/>
                <a:cs typeface="Times New Roman"/>
              </a:rPr>
              <a:t>•</a:t>
            </a:r>
            <a:r>
              <a:rPr lang="en-US" sz="2900" spc="-70" dirty="0">
                <a:latin typeface="Times New Roman"/>
                <a:cs typeface="Times New Roman"/>
              </a:rPr>
              <a:t> </a:t>
            </a:r>
            <a:r>
              <a:rPr lang="en-US" sz="4800" spc="-937" baseline="-19097" dirty="0">
                <a:latin typeface="Symbol"/>
                <a:cs typeface="Symbol"/>
              </a:rPr>
              <a:t></a:t>
            </a:r>
            <a:r>
              <a:rPr lang="en-US" sz="2900" spc="-625" dirty="0" err="1">
                <a:latin typeface="Calibri"/>
                <a:cs typeface="Calibri"/>
              </a:rPr>
              <a:t>Re</a:t>
            </a:r>
            <a:r>
              <a:rPr lang="en-US" sz="4800" spc="-937" baseline="-19097" dirty="0" err="1">
                <a:latin typeface="Calibri"/>
                <a:cs typeface="Calibri"/>
              </a:rPr>
              <a:t>#</a:t>
            </a:r>
            <a:r>
              <a:rPr lang="en-US" sz="2900" spc="-625" dirty="0" err="1">
                <a:latin typeface="Calibri"/>
                <a:cs typeface="Calibri"/>
              </a:rPr>
              <a:t>ta</a:t>
            </a:r>
            <a:r>
              <a:rPr lang="en-US" sz="4800" spc="-937" baseline="-19097" dirty="0" err="1">
                <a:latin typeface="Calibri"/>
                <a:cs typeface="Calibri"/>
              </a:rPr>
              <a:t>o</a:t>
            </a:r>
            <a:r>
              <a:rPr lang="en-US" sz="2900" spc="-625" dirty="0" err="1">
                <a:latin typeface="Calibri"/>
                <a:cs typeface="Calibri"/>
              </a:rPr>
              <a:t>in</a:t>
            </a:r>
            <a:r>
              <a:rPr lang="en-US" sz="4800" spc="-937" baseline="-19097" dirty="0" err="1">
                <a:latin typeface="Calibri"/>
                <a:cs typeface="Calibri"/>
              </a:rPr>
              <a:t>f</a:t>
            </a:r>
            <a:r>
              <a:rPr lang="en-US" sz="4800" spc="-750" baseline="-19097" dirty="0">
                <a:latin typeface="Calibri"/>
                <a:cs typeface="Calibri"/>
              </a:rPr>
              <a:t> </a:t>
            </a:r>
            <a:r>
              <a:rPr lang="en-US" sz="2900" spc="-1045" dirty="0" err="1">
                <a:latin typeface="Calibri"/>
                <a:cs typeface="Calibri"/>
              </a:rPr>
              <a:t>o</a:t>
            </a:r>
            <a:r>
              <a:rPr lang="en-US" sz="4800" spc="-1064" baseline="-19097" dirty="0" err="1">
                <a:latin typeface="Calibri"/>
                <a:cs typeface="Calibri"/>
              </a:rPr>
              <a:t>o</a:t>
            </a:r>
            <a:r>
              <a:rPr lang="en-US" sz="2900" spc="-850" dirty="0" err="1">
                <a:latin typeface="Calibri"/>
                <a:cs typeface="Calibri"/>
              </a:rPr>
              <a:t>n</a:t>
            </a:r>
            <a:r>
              <a:rPr lang="en-US" sz="4800" spc="-862" baseline="-19097" dirty="0" err="1">
                <a:latin typeface="Calibri"/>
                <a:cs typeface="Calibri"/>
              </a:rPr>
              <a:t>c</a:t>
            </a:r>
            <a:r>
              <a:rPr lang="en-US" sz="2900" spc="-75" dirty="0" err="1">
                <a:latin typeface="Calibri"/>
                <a:cs typeface="Calibri"/>
              </a:rPr>
              <a:t>l</a:t>
            </a:r>
            <a:r>
              <a:rPr lang="en-US" sz="4800" spc="-1912" baseline="-19097" dirty="0" err="1">
                <a:latin typeface="Calibri"/>
                <a:cs typeface="Calibri"/>
              </a:rPr>
              <a:t>c</a:t>
            </a:r>
            <a:r>
              <a:rPr lang="en-US" sz="2900" spc="-25" dirty="0" err="1">
                <a:latin typeface="Calibri"/>
                <a:cs typeface="Calibri"/>
              </a:rPr>
              <a:t>y</a:t>
            </a:r>
            <a:r>
              <a:rPr lang="en-US" sz="4800" spc="-1679" baseline="-19097" dirty="0" err="1">
                <a:latin typeface="Calibri"/>
                <a:cs typeface="Calibri"/>
              </a:rPr>
              <a:t>u</a:t>
            </a:r>
            <a:r>
              <a:rPr lang="en-US" sz="2900" spc="-300" dirty="0" err="1">
                <a:latin typeface="Calibri"/>
                <a:cs typeface="Calibri"/>
              </a:rPr>
              <a:t>a</a:t>
            </a:r>
            <a:r>
              <a:rPr lang="en-US" sz="4800" spc="-202" baseline="-19097" dirty="0" err="1">
                <a:latin typeface="Calibri"/>
                <a:cs typeface="Calibri"/>
              </a:rPr>
              <a:t>r</a:t>
            </a:r>
            <a:r>
              <a:rPr lang="en-US" sz="2900" spc="-1060" dirty="0" err="1">
                <a:latin typeface="Calibri"/>
                <a:cs typeface="Calibri"/>
              </a:rPr>
              <a:t>s</a:t>
            </a:r>
            <a:r>
              <a:rPr lang="en-US" sz="4800" spc="-202" baseline="-19097" dirty="0" err="1">
                <a:latin typeface="Calibri"/>
                <a:cs typeface="Calibri"/>
              </a:rPr>
              <a:t>r</a:t>
            </a:r>
            <a:r>
              <a:rPr lang="en-US" sz="2900" spc="-580" dirty="0" err="1">
                <a:latin typeface="Calibri"/>
                <a:cs typeface="Calibri"/>
              </a:rPr>
              <a:t>i</a:t>
            </a:r>
            <a:r>
              <a:rPr lang="en-US" sz="4800" spc="-1522" baseline="-19097" dirty="0" err="1">
                <a:latin typeface="Calibri"/>
                <a:cs typeface="Calibri"/>
              </a:rPr>
              <a:t>e</a:t>
            </a:r>
            <a:r>
              <a:rPr lang="en-US" sz="2900" spc="-550" dirty="0" err="1">
                <a:latin typeface="Calibri"/>
                <a:cs typeface="Calibri"/>
              </a:rPr>
              <a:t>n</a:t>
            </a:r>
            <a:r>
              <a:rPr lang="en-US" sz="4800" spc="-1822" baseline="-19097" dirty="0" err="1">
                <a:latin typeface="Calibri"/>
                <a:cs typeface="Calibri"/>
              </a:rPr>
              <a:t>n</a:t>
            </a:r>
            <a:r>
              <a:rPr lang="en-US" sz="2900" spc="-180" dirty="0" err="1">
                <a:latin typeface="Calibri"/>
                <a:cs typeface="Calibri"/>
              </a:rPr>
              <a:t>g</a:t>
            </a:r>
            <a:r>
              <a:rPr lang="en-US" sz="4800" spc="-1762" baseline="-19097" dirty="0" err="1">
                <a:latin typeface="Calibri"/>
                <a:cs typeface="Calibri"/>
              </a:rPr>
              <a:t>c</a:t>
            </a:r>
            <a:r>
              <a:rPr lang="en-US" sz="2900" spc="20" dirty="0" err="1">
                <a:latin typeface="Calibri"/>
                <a:cs typeface="Calibri"/>
              </a:rPr>
              <a:t>l</a:t>
            </a:r>
            <a:r>
              <a:rPr lang="en-US" sz="2900" spc="-960" dirty="0" err="1">
                <a:latin typeface="Calibri"/>
                <a:cs typeface="Calibri"/>
              </a:rPr>
              <a:t>e</a:t>
            </a:r>
            <a:r>
              <a:rPr lang="en-US" sz="4800" spc="-172" baseline="-19097" dirty="0" err="1">
                <a:latin typeface="Calibri"/>
                <a:cs typeface="Calibri"/>
              </a:rPr>
              <a:t>e</a:t>
            </a:r>
            <a:r>
              <a:rPr lang="en-US" sz="2900" spc="-580" dirty="0" err="1">
                <a:latin typeface="Calibri"/>
                <a:cs typeface="Calibri"/>
              </a:rPr>
              <a:t>i</a:t>
            </a:r>
            <a:r>
              <a:rPr lang="en-US" sz="4800" spc="-1005" baseline="-19097" dirty="0" err="1">
                <a:latin typeface="Calibri"/>
                <a:cs typeface="Calibri"/>
              </a:rPr>
              <a:t>s</a:t>
            </a:r>
            <a:r>
              <a:rPr lang="en-US" sz="2900" spc="-445" dirty="0" err="1">
                <a:latin typeface="Calibri"/>
                <a:cs typeface="Calibri"/>
              </a:rPr>
              <a:t>n</a:t>
            </a:r>
            <a:r>
              <a:rPr lang="en-US" sz="4800" spc="-1957" baseline="-19097" dirty="0" err="1">
                <a:latin typeface="Calibri"/>
                <a:cs typeface="Calibri"/>
              </a:rPr>
              <a:t>o</a:t>
            </a:r>
            <a:r>
              <a:rPr lang="en-US" sz="2900" spc="-55" dirty="0" err="1">
                <a:latin typeface="Calibri"/>
                <a:cs typeface="Calibri"/>
              </a:rPr>
              <a:t>s</a:t>
            </a:r>
            <a:r>
              <a:rPr lang="en-US" sz="2900" spc="-800" dirty="0" err="1">
                <a:latin typeface="Calibri"/>
                <a:cs typeface="Calibri"/>
              </a:rPr>
              <a:t>t</a:t>
            </a:r>
            <a:r>
              <a:rPr lang="en-US" sz="4800" spc="-292" baseline="-19097" dirty="0" err="1">
                <a:latin typeface="Calibri"/>
                <a:cs typeface="Calibri"/>
              </a:rPr>
              <a:t>f</a:t>
            </a:r>
            <a:r>
              <a:rPr lang="en-US" sz="2900" spc="-505" dirty="0" err="1">
                <a:latin typeface="Calibri"/>
                <a:cs typeface="Calibri"/>
              </a:rPr>
              <a:t>a</a:t>
            </a:r>
            <a:r>
              <a:rPr lang="en-US" sz="4800" i="1" spc="-2707" baseline="-19097" dirty="0" err="1">
                <a:latin typeface="Calibri"/>
                <a:cs typeface="Calibri"/>
              </a:rPr>
              <a:t>w</a:t>
            </a:r>
            <a:r>
              <a:rPr lang="en-US" sz="2900" spc="-50" dirty="0" err="1">
                <a:latin typeface="Calibri"/>
                <a:cs typeface="Calibri"/>
              </a:rPr>
              <a:t>n</a:t>
            </a:r>
            <a:r>
              <a:rPr lang="en-US" sz="2900" spc="-45" dirty="0" err="1">
                <a:latin typeface="Calibri"/>
                <a:cs typeface="Calibri"/>
              </a:rPr>
              <a:t>c</a:t>
            </a:r>
            <a:r>
              <a:rPr lang="en-US" sz="2900" spc="-760" dirty="0" err="1">
                <a:latin typeface="Calibri"/>
                <a:cs typeface="Calibri"/>
              </a:rPr>
              <a:t>e</a:t>
            </a:r>
            <a:r>
              <a:rPr lang="en-US" sz="4800" spc="-82" baseline="-19097" dirty="0" err="1">
                <a:latin typeface="Calibri"/>
                <a:cs typeface="Calibri"/>
              </a:rPr>
              <a:t>i</a:t>
            </a:r>
            <a:r>
              <a:rPr lang="en-US" sz="4800" spc="-1672" baseline="-19097" dirty="0" err="1">
                <a:latin typeface="Calibri"/>
                <a:cs typeface="Calibri"/>
              </a:rPr>
              <a:t>n</a:t>
            </a:r>
            <a:r>
              <a:rPr lang="en-US" sz="2900" spc="-50" dirty="0" err="1">
                <a:latin typeface="Calibri"/>
                <a:cs typeface="Calibri"/>
              </a:rPr>
              <a:t>o</a:t>
            </a:r>
            <a:r>
              <a:rPr lang="en-US" sz="2900" spc="-505" dirty="0" err="1">
                <a:latin typeface="Calibri"/>
                <a:cs typeface="Calibri"/>
              </a:rPr>
              <a:t>f</a:t>
            </a:r>
            <a:r>
              <a:rPr lang="en-US" sz="4800" i="1" spc="-727" baseline="-19097" dirty="0" err="1">
                <a:latin typeface="Calibri"/>
                <a:cs typeface="Calibri"/>
              </a:rPr>
              <a:t>T</a:t>
            </a:r>
            <a:r>
              <a:rPr lang="en-US" sz="2900" spc="-1905" dirty="0" err="1">
                <a:latin typeface="Calibri"/>
                <a:cs typeface="Calibri"/>
              </a:rPr>
              <a:t>w</a:t>
            </a:r>
            <a:r>
              <a:rPr lang="en-US" sz="4800" i="1" spc="-217" baseline="-19097" dirty="0" err="1">
                <a:latin typeface="Calibri"/>
                <a:cs typeface="Calibri"/>
              </a:rPr>
              <a:t>e</a:t>
            </a:r>
            <a:r>
              <a:rPr lang="en-US" sz="4800" i="1" spc="-7" baseline="-19097" dirty="0" err="1">
                <a:latin typeface="Calibri"/>
                <a:cs typeface="Calibri"/>
              </a:rPr>
              <a:t>x</a:t>
            </a:r>
            <a:r>
              <a:rPr lang="en-US" sz="4800" i="1" spc="-22" baseline="-19097" dirty="0" err="1">
                <a:latin typeface="Calibri"/>
                <a:cs typeface="Calibri"/>
              </a:rPr>
              <a:t>t</a:t>
            </a:r>
            <a:endParaRPr lang="en-US" sz="4800" baseline="-19097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442" y="2026411"/>
            <a:ext cx="12728957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500" dirty="0" err="1">
                <a:latin typeface="Calibri"/>
                <a:cs typeface="Calibri"/>
              </a:rPr>
              <a:t>Оқу</a:t>
            </a:r>
            <a:r>
              <a:rPr lang="ru-RU" sz="3500" dirty="0">
                <a:latin typeface="Calibri"/>
                <a:cs typeface="Calibri"/>
              </a:rPr>
              <a:t> </a:t>
            </a:r>
            <a:r>
              <a:rPr lang="ru-RU" sz="3500" dirty="0" err="1">
                <a:latin typeface="Calibri"/>
                <a:cs typeface="Calibri"/>
              </a:rPr>
              <a:t>корпусынан</a:t>
            </a:r>
            <a:r>
              <a:rPr lang="ru-RU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alibri"/>
                <a:cs typeface="Calibri"/>
              </a:rPr>
              <a:t>“</a:t>
            </a:r>
            <a:r>
              <a:rPr lang="ru-RU" sz="3500" dirty="0" err="1">
                <a:latin typeface="Calibri"/>
                <a:cs typeface="Calibri"/>
              </a:rPr>
              <a:t>сөздік</a:t>
            </a:r>
            <a:r>
              <a:rPr lang="ru-RU" sz="3500" dirty="0">
                <a:latin typeface="Calibri"/>
                <a:cs typeface="Calibri"/>
              </a:rPr>
              <a:t> </a:t>
            </a:r>
            <a:r>
              <a:rPr lang="ru-RU" sz="3500" dirty="0" err="1">
                <a:latin typeface="Calibri"/>
                <a:cs typeface="Calibri"/>
              </a:rPr>
              <a:t>қорын</a:t>
            </a:r>
            <a:r>
              <a:rPr lang="en-US" sz="3500" dirty="0">
                <a:latin typeface="Calibri"/>
                <a:cs typeface="Calibri"/>
              </a:rPr>
              <a:t>”</a:t>
            </a:r>
            <a:r>
              <a:rPr lang="ru-RU" sz="3500" dirty="0">
                <a:latin typeface="Calibri"/>
                <a:cs typeface="Calibri"/>
              </a:rPr>
              <a:t> </a:t>
            </a:r>
            <a:r>
              <a:rPr lang="ru-RU" sz="3500" dirty="0" err="1">
                <a:latin typeface="Calibri"/>
                <a:cs typeface="Calibri"/>
              </a:rPr>
              <a:t>алыңыз</a:t>
            </a: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13792"/>
            <a:ext cx="9135745" cy="1577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5100" marR="5080" indent="-152400">
              <a:lnSpc>
                <a:spcPts val="6100"/>
              </a:lnSpc>
              <a:spcBef>
                <a:spcPts val="220"/>
              </a:spcBef>
            </a:pPr>
            <a:r>
              <a:rPr lang="ru-RU" dirty="0" err="1"/>
              <a:t>Сынақ</a:t>
            </a:r>
            <a:r>
              <a:rPr lang="ru-RU" dirty="0"/>
              <a:t> </a:t>
            </a:r>
            <a:r>
              <a:rPr lang="ru-RU" dirty="0" err="1"/>
              <a:t>құжатындағы</a:t>
            </a:r>
            <a:r>
              <a:rPr lang="ru-RU" dirty="0"/>
              <a:t> </a:t>
            </a:r>
            <a:r>
              <a:rPr lang="ru-RU" dirty="0" err="1"/>
              <a:t>логикалық</a:t>
            </a:r>
            <a:r>
              <a:rPr lang="ru-RU" dirty="0"/>
              <a:t> </a:t>
            </a:r>
            <a:r>
              <a:rPr lang="ru-RU" dirty="0" err="1"/>
              <a:t>көпмүшелік</a:t>
            </a:r>
            <a:r>
              <a:rPr lang="ru-RU" dirty="0"/>
              <a:t> </a:t>
            </a:r>
            <a:r>
              <a:rPr lang="en-US" dirty="0"/>
              <a:t>Naive Bayes d</a:t>
            </a:r>
            <a:endParaRPr i="1" spc="-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27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2079752"/>
            <a:ext cx="14009117" cy="14311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Алдымен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d-</a:t>
            </a:r>
            <a:r>
              <a:rPr lang="ru-RU" sz="3800" dirty="0" err="1">
                <a:latin typeface="Calibri"/>
                <a:cs typeface="Calibri"/>
              </a:rPr>
              <a:t>ден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барлық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қайталанатын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сөздерді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алып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тастаңыз</a:t>
            </a:r>
            <a:endParaRPr lang="ru-RU"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Содан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кейін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сол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теңдеу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арқылы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NB </a:t>
            </a:r>
            <a:r>
              <a:rPr lang="ru-RU" sz="3800" dirty="0" err="1">
                <a:latin typeface="Calibri"/>
                <a:cs typeface="Calibri"/>
              </a:rPr>
              <a:t>есептеңіз</a:t>
            </a:r>
            <a:r>
              <a:rPr lang="ru-RU" sz="3800" dirty="0">
                <a:latin typeface="Calibri"/>
                <a:cs typeface="Calibri"/>
              </a:rPr>
              <a:t>: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32" y="5085786"/>
            <a:ext cx="87376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00" i="1" spc="65" dirty="0">
                <a:latin typeface="Times New Roman"/>
                <a:cs typeface="Times New Roman"/>
              </a:rPr>
              <a:t>c</a:t>
            </a:r>
            <a:r>
              <a:rPr sz="3150" spc="97" baseline="-18518" dirty="0">
                <a:latin typeface="Times New Roman"/>
                <a:cs typeface="Times New Roman"/>
              </a:rPr>
              <a:t>j</a:t>
            </a:r>
            <a:r>
              <a:rPr sz="2900" spc="65" dirty="0">
                <a:latin typeface="Symbol"/>
                <a:cs typeface="Symbol"/>
              </a:rPr>
              <a:t></a:t>
            </a:r>
            <a:r>
              <a:rPr sz="2900" i="1" spc="6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837" y="4310216"/>
            <a:ext cx="488251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98855" algn="l"/>
              </a:tabLst>
            </a:pPr>
            <a:r>
              <a:rPr sz="5000" i="1" spc="-25" dirty="0">
                <a:latin typeface="Times New Roman"/>
                <a:cs typeface="Times New Roman"/>
              </a:rPr>
              <a:t>c</a:t>
            </a:r>
            <a:r>
              <a:rPr sz="4350" i="1" spc="-37" baseline="-23946" dirty="0">
                <a:latin typeface="Times New Roman"/>
                <a:cs typeface="Times New Roman"/>
              </a:rPr>
              <a:t>NB</a:t>
            </a:r>
            <a:r>
              <a:rPr sz="4350" i="1" baseline="-23946" dirty="0">
                <a:latin typeface="Times New Roman"/>
                <a:cs typeface="Times New Roman"/>
              </a:rPr>
              <a:t>	</a:t>
            </a:r>
            <a:r>
              <a:rPr sz="5000" dirty="0">
                <a:latin typeface="Symbol"/>
                <a:cs typeface="Symbol"/>
              </a:rPr>
              <a:t></a:t>
            </a:r>
            <a:r>
              <a:rPr sz="5000" spc="-229" dirty="0">
                <a:latin typeface="Times New Roman"/>
                <a:cs typeface="Times New Roman"/>
              </a:rPr>
              <a:t> </a:t>
            </a:r>
            <a:r>
              <a:rPr sz="5000" spc="-10" dirty="0">
                <a:latin typeface="Times New Roman"/>
                <a:cs typeface="Times New Roman"/>
              </a:rPr>
              <a:t>argmax</a:t>
            </a:r>
            <a:r>
              <a:rPr sz="5000" spc="-540" dirty="0">
                <a:latin typeface="Times New Roman"/>
                <a:cs typeface="Times New Roman"/>
              </a:rPr>
              <a:t> </a:t>
            </a:r>
            <a:r>
              <a:rPr sz="5000" i="1" spc="155" dirty="0">
                <a:latin typeface="Times New Roman"/>
                <a:cs typeface="Times New Roman"/>
              </a:rPr>
              <a:t>P</a:t>
            </a:r>
            <a:r>
              <a:rPr sz="5000" spc="155" dirty="0">
                <a:latin typeface="Times New Roman"/>
                <a:cs typeface="Times New Roman"/>
              </a:rPr>
              <a:t>(</a:t>
            </a:r>
            <a:r>
              <a:rPr sz="5000" i="1" spc="155" dirty="0">
                <a:latin typeface="Times New Roman"/>
                <a:cs typeface="Times New Roman"/>
              </a:rPr>
              <a:t>c</a:t>
            </a:r>
            <a:r>
              <a:rPr sz="4350" i="1" spc="232" baseline="-23946" dirty="0">
                <a:latin typeface="Times New Roman"/>
                <a:cs typeface="Times New Roman"/>
              </a:rPr>
              <a:t>j</a:t>
            </a:r>
            <a:r>
              <a:rPr sz="4350" i="1" spc="-44" baseline="-23946" dirty="0">
                <a:latin typeface="Times New Roman"/>
                <a:cs typeface="Times New Roman"/>
              </a:rPr>
              <a:t> </a:t>
            </a:r>
            <a:r>
              <a:rPr sz="5000" spc="-50" dirty="0">
                <a:latin typeface="Times New Roman"/>
                <a:cs typeface="Times New Roman"/>
              </a:rPr>
              <a:t>)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4300" y="4310216"/>
            <a:ext cx="237553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370965" algn="l"/>
              </a:tabLst>
            </a:pPr>
            <a:r>
              <a:rPr sz="5000" i="1" spc="35" dirty="0">
                <a:latin typeface="Times New Roman"/>
                <a:cs typeface="Times New Roman"/>
              </a:rPr>
              <a:t>P</a:t>
            </a:r>
            <a:r>
              <a:rPr sz="5000" spc="35" dirty="0">
                <a:latin typeface="Times New Roman"/>
                <a:cs typeface="Times New Roman"/>
              </a:rPr>
              <a:t>(</a:t>
            </a:r>
            <a:r>
              <a:rPr sz="5000" i="1" spc="35" dirty="0">
                <a:latin typeface="Times New Roman"/>
                <a:cs typeface="Times New Roman"/>
              </a:rPr>
              <a:t>w</a:t>
            </a:r>
            <a:r>
              <a:rPr sz="4350" i="1" spc="52" baseline="-23946" dirty="0">
                <a:latin typeface="Times New Roman"/>
                <a:cs typeface="Times New Roman"/>
              </a:rPr>
              <a:t>i</a:t>
            </a:r>
            <a:r>
              <a:rPr sz="4350" i="1" baseline="-23946" dirty="0">
                <a:latin typeface="Times New Roman"/>
                <a:cs typeface="Times New Roman"/>
              </a:rPr>
              <a:t>	</a:t>
            </a:r>
            <a:r>
              <a:rPr sz="5000" dirty="0">
                <a:latin typeface="Times New Roman"/>
                <a:cs typeface="Times New Roman"/>
              </a:rPr>
              <a:t>|</a:t>
            </a:r>
            <a:r>
              <a:rPr sz="5000" spc="-445" dirty="0">
                <a:latin typeface="Times New Roman"/>
                <a:cs typeface="Times New Roman"/>
              </a:rPr>
              <a:t> </a:t>
            </a:r>
            <a:r>
              <a:rPr sz="5000" i="1" spc="190" dirty="0">
                <a:latin typeface="Times New Roman"/>
                <a:cs typeface="Times New Roman"/>
              </a:rPr>
              <a:t>c</a:t>
            </a:r>
            <a:r>
              <a:rPr sz="4350" i="1" spc="284" baseline="-23946" dirty="0">
                <a:latin typeface="Times New Roman"/>
                <a:cs typeface="Times New Roman"/>
              </a:rPr>
              <a:t>j</a:t>
            </a:r>
            <a:r>
              <a:rPr sz="4350" i="1" spc="-67" baseline="-23946" dirty="0">
                <a:latin typeface="Times New Roman"/>
                <a:cs typeface="Times New Roman"/>
              </a:rPr>
              <a:t> </a:t>
            </a:r>
            <a:r>
              <a:rPr sz="5000" spc="-50" dirty="0">
                <a:latin typeface="Times New Roman"/>
                <a:cs typeface="Times New Roman"/>
              </a:rPr>
              <a:t>)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9844" y="5262203"/>
            <a:ext cx="178244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dirty="0">
                <a:latin typeface="Times New Roman"/>
                <a:cs typeface="Times New Roman"/>
              </a:rPr>
              <a:t>i</a:t>
            </a:r>
            <a:r>
              <a:rPr sz="2900" dirty="0">
                <a:latin typeface="Symbol"/>
                <a:cs typeface="Symbol"/>
              </a:rPr>
              <a:t>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positions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4450" y="4097184"/>
            <a:ext cx="817880" cy="117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50" spc="-50" dirty="0">
                <a:latin typeface="Symbol"/>
                <a:cs typeface="Symbol"/>
              </a:rPr>
              <a:t></a:t>
            </a:r>
            <a:endParaRPr sz="7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Фильмге</a:t>
            </a:r>
            <a:r>
              <a:rPr lang="ru-RU" dirty="0"/>
              <a:t> </a:t>
            </a:r>
            <a:r>
              <a:rPr lang="ru-RU" dirty="0" err="1"/>
              <a:t>оң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теріс</a:t>
            </a:r>
            <a:r>
              <a:rPr lang="ru-RU" dirty="0"/>
              <a:t> </a:t>
            </a:r>
            <a:r>
              <a:rPr lang="ru-RU" dirty="0" err="1"/>
              <a:t>шолу</a:t>
            </a:r>
            <a:r>
              <a:rPr lang="ru-RU" dirty="0"/>
              <a:t>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52803" y="2079752"/>
            <a:ext cx="11962765" cy="39878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сенгісіз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көңілсіз</a:t>
            </a:r>
            <a:endParaRPr lang="ru-RU"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Күлкілі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кейіпкерлерге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және</a:t>
            </a:r>
            <a:r>
              <a:rPr lang="ru-RU" sz="3800" dirty="0">
                <a:latin typeface="Calibri"/>
                <a:cs typeface="Calibri"/>
              </a:rPr>
              <a:t> мол </a:t>
            </a:r>
            <a:r>
              <a:rPr lang="ru-RU" sz="3800" dirty="0" err="1">
                <a:latin typeface="Calibri"/>
                <a:cs typeface="Calibri"/>
              </a:rPr>
              <a:t>қолданылған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сатираға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және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кейбір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керемет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сюжеттік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бұрмаларға</a:t>
            </a:r>
            <a:r>
              <a:rPr lang="ru-RU" sz="3800" dirty="0">
                <a:latin typeface="Calibri"/>
                <a:cs typeface="Calibri"/>
              </a:rPr>
              <a:t> толы</a:t>
            </a: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бұл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түсірілген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ең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керемет</a:t>
            </a:r>
            <a:r>
              <a:rPr lang="ru-RU" sz="3800" dirty="0">
                <a:latin typeface="Calibri"/>
                <a:cs typeface="Calibri"/>
              </a:rPr>
              <a:t> комедия</a:t>
            </a: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>
                <a:latin typeface="Calibri"/>
                <a:cs typeface="Calibri"/>
              </a:rPr>
              <a:t>  </a:t>
            </a:r>
            <a:r>
              <a:rPr lang="ru-RU" sz="3800" dirty="0" err="1">
                <a:latin typeface="Calibri"/>
                <a:cs typeface="Calibri"/>
              </a:rPr>
              <a:t>Бұл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аянышты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болды</a:t>
            </a:r>
            <a:r>
              <a:rPr lang="ru-RU" sz="3800" dirty="0">
                <a:latin typeface="Calibri"/>
                <a:cs typeface="Calibri"/>
              </a:rPr>
              <a:t>. </a:t>
            </a:r>
            <a:r>
              <a:rPr lang="ru-RU" sz="3800" dirty="0" err="1">
                <a:latin typeface="Calibri"/>
                <a:cs typeface="Calibri"/>
              </a:rPr>
              <a:t>Оның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ең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сорақысы</a:t>
            </a:r>
            <a:r>
              <a:rPr lang="ru-RU" sz="3800" dirty="0">
                <a:latin typeface="Calibri"/>
                <a:cs typeface="Calibri"/>
              </a:rPr>
              <a:t> бокс </a:t>
            </a:r>
            <a:r>
              <a:rPr lang="ru-RU" sz="3800" dirty="0" err="1">
                <a:latin typeface="Calibri"/>
                <a:cs typeface="Calibri"/>
              </a:rPr>
              <a:t>сахналары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болды</a:t>
            </a:r>
            <a:r>
              <a:rPr lang="ru-RU" sz="3800" dirty="0">
                <a:latin typeface="Calibri"/>
                <a:cs typeface="Calibri"/>
              </a:rPr>
              <a:t>.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5092701"/>
            <a:ext cx="901699" cy="8000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3088748"/>
            <a:ext cx="570286" cy="6975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159000"/>
            <a:ext cx="901699" cy="812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4054935"/>
            <a:ext cx="570286" cy="7079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</a:t>
            </a:r>
            <a:r>
              <a:rPr spc="-5" dirty="0"/>
              <a:t> </a:t>
            </a:r>
            <a:r>
              <a:rPr dirty="0"/>
              <a:t>vs.</a:t>
            </a:r>
            <a:r>
              <a:rPr spc="-15" dirty="0"/>
              <a:t> </a:t>
            </a:r>
            <a:r>
              <a:rPr dirty="0"/>
              <a:t>Boolean</a:t>
            </a:r>
            <a:r>
              <a:rPr spc="-80" dirty="0"/>
              <a:t> </a:t>
            </a:r>
            <a:r>
              <a:rPr dirty="0"/>
              <a:t>Multinomial</a:t>
            </a:r>
            <a:r>
              <a:rPr spc="-5" dirty="0"/>
              <a:t> </a:t>
            </a:r>
            <a:r>
              <a:rPr spc="-25" dirty="0"/>
              <a:t>NB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440" y="2031999"/>
          <a:ext cx="13654403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Normal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10" dirty="0">
                          <a:latin typeface="Calibri"/>
                          <a:cs typeface="Calibri"/>
                        </a:rPr>
                        <a:t>Training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Beijing</a:t>
                      </a:r>
                      <a:r>
                        <a:rPr sz="260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Chinese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Shanghai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Macao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35" dirty="0">
                          <a:latin typeface="Calibri"/>
                          <a:cs typeface="Calibri"/>
                        </a:rPr>
                        <a:t>Tokyo</a:t>
                      </a:r>
                      <a:r>
                        <a:rPr sz="26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Japan</a:t>
                      </a:r>
                      <a:r>
                        <a:rPr sz="26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Chinese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j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20" dirty="0">
                          <a:latin typeface="Calibri"/>
                          <a:cs typeface="Calibri"/>
                        </a:rPr>
                        <a:t>Test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55" dirty="0">
                          <a:latin typeface="Calibri"/>
                          <a:cs typeface="Calibri"/>
                        </a:rPr>
                        <a:t>Tokyo</a:t>
                      </a:r>
                      <a:r>
                        <a:rPr sz="2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Japan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?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3983" y="7602382"/>
            <a:ext cx="279400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5"/>
              </a:lnSpc>
            </a:pPr>
            <a:r>
              <a:rPr sz="2200" spc="-45" dirty="0">
                <a:latin typeface="Calibri"/>
                <a:cs typeface="Calibri"/>
              </a:rPr>
              <a:t>28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5600" y="5229555"/>
          <a:ext cx="13654403" cy="265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10" dirty="0">
                          <a:latin typeface="Calibri"/>
                          <a:cs typeface="Calibri"/>
                        </a:rPr>
                        <a:t>Training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Beijing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Shanghai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Macao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35" dirty="0">
                          <a:latin typeface="Calibri"/>
                          <a:cs typeface="Calibri"/>
                        </a:rPr>
                        <a:t>Tokyo</a:t>
                      </a:r>
                      <a:r>
                        <a:rPr sz="26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Japan</a:t>
                      </a:r>
                      <a:r>
                        <a:rPr sz="26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Chinese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j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20" dirty="0">
                          <a:latin typeface="Calibri"/>
                          <a:cs typeface="Calibri"/>
                        </a:rPr>
                        <a:t>Test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Chinese</a:t>
                      </a:r>
                      <a:r>
                        <a:rPr sz="26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Tokyo</a:t>
                      </a:r>
                      <a:r>
                        <a:rPr sz="2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Japan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?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113792"/>
            <a:ext cx="11559034" cy="159274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lang="ru-RU" dirty="0" err="1"/>
              <a:t>Бинаризацияланған</a:t>
            </a:r>
            <a:r>
              <a:rPr lang="ru-RU" dirty="0"/>
              <a:t> (</a:t>
            </a:r>
            <a:r>
              <a:rPr lang="ru-RU" dirty="0" err="1"/>
              <a:t>Бульдік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) </a:t>
            </a:r>
            <a:r>
              <a:rPr lang="ru-RU" dirty="0" err="1"/>
              <a:t>Мультиномдық</a:t>
            </a:r>
            <a:r>
              <a:rPr lang="ru-RU" dirty="0"/>
              <a:t> </a:t>
            </a:r>
            <a:r>
              <a:rPr lang="en-US" dirty="0"/>
              <a:t>Naive Bayes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967991"/>
            <a:ext cx="13766800" cy="643740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04540" marR="5080">
              <a:lnSpc>
                <a:spcPct val="100899"/>
              </a:lnSpc>
              <a:spcBef>
                <a:spcPts val="80"/>
              </a:spcBef>
            </a:pP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B.</a:t>
            </a:r>
            <a:r>
              <a:rPr sz="1900" spc="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Pang,</a:t>
            </a:r>
            <a:r>
              <a:rPr sz="1900" spc="-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L.</a:t>
            </a:r>
            <a:r>
              <a:rPr sz="1900" spc="-7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Lee,</a:t>
            </a:r>
            <a:r>
              <a:rPr sz="1900" spc="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and</a:t>
            </a:r>
            <a:r>
              <a:rPr sz="1900" spc="-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S.</a:t>
            </a:r>
            <a:r>
              <a:rPr sz="1900" spc="-7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Vaithyanathan.</a:t>
            </a:r>
            <a:r>
              <a:rPr sz="1900" spc="3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2002.</a:t>
            </a:r>
            <a:r>
              <a:rPr sz="1900" spc="18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Thumbs</a:t>
            </a:r>
            <a:r>
              <a:rPr sz="1900" spc="4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up?</a:t>
            </a:r>
            <a:r>
              <a:rPr sz="1900" spc="-7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Sentiment</a:t>
            </a:r>
            <a:r>
              <a:rPr sz="1900" spc="1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Classification</a:t>
            </a:r>
            <a:r>
              <a:rPr sz="1900" spc="1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using</a:t>
            </a:r>
            <a:r>
              <a:rPr sz="1900" spc="8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Machine</a:t>
            </a:r>
            <a:r>
              <a:rPr sz="1900" spc="4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Learning </a:t>
            </a:r>
            <a:r>
              <a:rPr sz="1900" spc="-30" dirty="0">
                <a:solidFill>
                  <a:srgbClr val="28817A"/>
                </a:solidFill>
                <a:latin typeface="Calibri"/>
                <a:cs typeface="Calibri"/>
              </a:rPr>
              <a:t>Techniques.</a:t>
            </a:r>
            <a:r>
              <a:rPr sz="1900" spc="1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5" dirty="0">
                <a:solidFill>
                  <a:srgbClr val="28817A"/>
                </a:solidFill>
                <a:latin typeface="Calibri"/>
                <a:cs typeface="Calibri"/>
              </a:rPr>
              <a:t>EMNLP-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­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‐2002,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79—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86.</a:t>
            </a:r>
            <a:endParaRPr sz="1900" dirty="0">
              <a:latin typeface="Calibri"/>
              <a:cs typeface="Calibri"/>
            </a:endParaRPr>
          </a:p>
          <a:p>
            <a:pPr marL="3304540" marR="207645">
              <a:lnSpc>
                <a:spcPct val="100899"/>
              </a:lnSpc>
            </a:pPr>
            <a:r>
              <a:rPr sz="1900" spc="-90" dirty="0">
                <a:solidFill>
                  <a:srgbClr val="28817A"/>
                </a:solidFill>
                <a:latin typeface="Calibri"/>
                <a:cs typeface="Calibri"/>
              </a:rPr>
              <a:t>V.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Metsis,</a:t>
            </a:r>
            <a:r>
              <a:rPr sz="1900" spc="1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I.</a:t>
            </a:r>
            <a:r>
              <a:rPr sz="1900" spc="-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Androutsopoulos,</a:t>
            </a:r>
            <a:r>
              <a:rPr sz="1900" spc="1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G.</a:t>
            </a:r>
            <a:r>
              <a:rPr sz="1900" spc="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Paliouras.</a:t>
            </a:r>
            <a:r>
              <a:rPr sz="1900" spc="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2006.</a:t>
            </a:r>
            <a:r>
              <a:rPr sz="1900" spc="-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Spam</a:t>
            </a:r>
            <a:r>
              <a:rPr sz="1900" spc="-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Filtering</a:t>
            </a:r>
            <a:r>
              <a:rPr sz="1900" spc="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with</a:t>
            </a:r>
            <a:r>
              <a:rPr sz="1900" spc="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Naive</a:t>
            </a:r>
            <a:r>
              <a:rPr sz="1900" spc="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Bayes</a:t>
            </a:r>
            <a:r>
              <a:rPr sz="1900" spc="-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–</a:t>
            </a:r>
            <a:r>
              <a:rPr sz="1900" spc="-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Which</a:t>
            </a:r>
            <a:r>
              <a:rPr sz="1900" spc="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Naive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Bayes?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CEAS 2006</a:t>
            </a:r>
            <a:r>
              <a:rPr sz="1900" spc="-10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-­‐</a:t>
            </a:r>
            <a:r>
              <a:rPr sz="1900" spc="-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Third</a:t>
            </a:r>
            <a:r>
              <a:rPr sz="1900" spc="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Conference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on</a:t>
            </a:r>
            <a:r>
              <a:rPr sz="1900" spc="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Email</a:t>
            </a:r>
            <a:r>
              <a:rPr sz="1900" spc="8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and</a:t>
            </a:r>
            <a:r>
              <a:rPr sz="1900" spc="-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10" dirty="0">
                <a:solidFill>
                  <a:srgbClr val="28817A"/>
                </a:solidFill>
                <a:latin typeface="Calibri"/>
                <a:cs typeface="Calibri"/>
              </a:rPr>
              <a:t>Anti-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­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‐Spam.</a:t>
            </a:r>
            <a:endParaRPr sz="1900" dirty="0">
              <a:latin typeface="Calibri"/>
              <a:cs typeface="Calibri"/>
            </a:endParaRPr>
          </a:p>
          <a:p>
            <a:pPr marL="3304540" marR="911225">
              <a:lnSpc>
                <a:spcPct val="100899"/>
              </a:lnSpc>
            </a:pPr>
            <a:r>
              <a:rPr sz="1900" spc="-160" dirty="0">
                <a:solidFill>
                  <a:srgbClr val="28817A"/>
                </a:solidFill>
                <a:latin typeface="Calibri"/>
                <a:cs typeface="Calibri"/>
              </a:rPr>
              <a:t>K.-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­</a:t>
            </a:r>
            <a:r>
              <a:rPr sz="1900" spc="-145" dirty="0">
                <a:solidFill>
                  <a:srgbClr val="28817A"/>
                </a:solidFill>
                <a:latin typeface="Calibri"/>
                <a:cs typeface="Calibri"/>
              </a:rPr>
              <a:t>‐M.</a:t>
            </a:r>
            <a:r>
              <a:rPr sz="1900" spc="-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Schneider.</a:t>
            </a:r>
            <a:r>
              <a:rPr sz="1900" spc="-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2004.</a:t>
            </a:r>
            <a:r>
              <a:rPr sz="1900" spc="-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On</a:t>
            </a:r>
            <a:r>
              <a:rPr sz="1900" spc="-7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word</a:t>
            </a:r>
            <a:r>
              <a:rPr sz="1900" spc="-1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frequency</a:t>
            </a:r>
            <a:r>
              <a:rPr sz="1900" spc="4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information</a:t>
            </a:r>
            <a:r>
              <a:rPr sz="1900" spc="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and</a:t>
            </a:r>
            <a:r>
              <a:rPr sz="1900" spc="-7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negative</a:t>
            </a:r>
            <a:r>
              <a:rPr sz="1900" spc="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evidence</a:t>
            </a:r>
            <a:r>
              <a:rPr sz="1900" spc="6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in</a:t>
            </a:r>
            <a:r>
              <a:rPr sz="1900" spc="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Naive</a:t>
            </a:r>
            <a:r>
              <a:rPr sz="1900" spc="-3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Bayes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text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classification.</a:t>
            </a:r>
            <a:r>
              <a:rPr sz="1900" spc="24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ICANLP,</a:t>
            </a:r>
            <a:r>
              <a:rPr sz="1900" spc="-8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80" dirty="0">
                <a:solidFill>
                  <a:srgbClr val="28817A"/>
                </a:solidFill>
                <a:latin typeface="Calibri"/>
                <a:cs typeface="Calibri"/>
              </a:rPr>
              <a:t>474-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­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‐485.</a:t>
            </a:r>
            <a:endParaRPr sz="1900" dirty="0">
              <a:latin typeface="Calibri"/>
              <a:cs typeface="Calibri"/>
            </a:endParaRPr>
          </a:p>
          <a:p>
            <a:pPr marL="3304540">
              <a:lnSpc>
                <a:spcPct val="100000"/>
              </a:lnSpc>
              <a:spcBef>
                <a:spcPts val="15"/>
              </a:spcBef>
            </a:pP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JD</a:t>
            </a:r>
            <a:r>
              <a:rPr sz="1900" spc="-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Rennie,</a:t>
            </a:r>
            <a:r>
              <a:rPr sz="1900" spc="10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L Shih,</a:t>
            </a:r>
            <a:r>
              <a:rPr sz="1900" spc="-6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J</a:t>
            </a:r>
            <a:r>
              <a:rPr sz="1900" spc="-9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28817A"/>
                </a:solidFill>
                <a:latin typeface="Calibri"/>
                <a:cs typeface="Calibri"/>
              </a:rPr>
              <a:t>Teevan.</a:t>
            </a:r>
            <a:r>
              <a:rPr sz="1900" spc="1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2003.</a:t>
            </a:r>
            <a:r>
              <a:rPr sz="1900" spc="-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Tackling</a:t>
            </a:r>
            <a:r>
              <a:rPr sz="1900" spc="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the</a:t>
            </a:r>
            <a:r>
              <a:rPr sz="1900" spc="4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poor</a:t>
            </a:r>
            <a:r>
              <a:rPr sz="1900" spc="-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assumptions</a:t>
            </a:r>
            <a:r>
              <a:rPr sz="1900" spc="2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of</a:t>
            </a:r>
            <a:r>
              <a:rPr sz="1900" spc="-7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naive</a:t>
            </a:r>
            <a:r>
              <a:rPr sz="1900" spc="-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bayes</a:t>
            </a:r>
            <a:r>
              <a:rPr sz="1900" spc="-4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text</a:t>
            </a:r>
            <a:r>
              <a:rPr sz="1900" spc="-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classifiers.</a:t>
            </a:r>
            <a:r>
              <a:rPr sz="1900" spc="18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ICML</a:t>
            </a:r>
            <a:r>
              <a:rPr sz="1900" spc="-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2003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9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600" dirty="0" err="1">
                <a:latin typeface="Calibri"/>
                <a:cs typeface="Calibri"/>
              </a:rPr>
              <a:t>Екілік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толық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сөздерді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санаудан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гөрі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жақсы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жұмыс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істейтін</a:t>
            </a:r>
            <a:r>
              <a:rPr lang="ru-RU" sz="3600" dirty="0">
                <a:latin typeface="Calibri"/>
                <a:cs typeface="Calibri"/>
              </a:rPr>
              <a:t> </a:t>
            </a:r>
            <a:r>
              <a:rPr lang="ru-RU" sz="3600" dirty="0" err="1">
                <a:latin typeface="Calibri"/>
                <a:cs typeface="Calibri"/>
              </a:rPr>
              <a:t>сияқты</a:t>
            </a:r>
            <a:endParaRPr sz="3600" dirty="0">
              <a:latin typeface="Calibri"/>
              <a:cs typeface="Calibri"/>
            </a:endParaRPr>
          </a:p>
          <a:p>
            <a:pPr marL="1104265" lvl="1" indent="-354965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lang="ru-RU" sz="3800" dirty="0" err="1">
                <a:latin typeface="Calibri"/>
                <a:cs typeface="Calibri"/>
              </a:rPr>
              <a:t>Бұл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Multivariate Bernoulli Naïve Bayes </a:t>
            </a:r>
            <a:r>
              <a:rPr lang="ru-RU" sz="3800" dirty="0" err="1">
                <a:latin typeface="Calibri"/>
                <a:cs typeface="Calibri"/>
              </a:rPr>
              <a:t>сияқты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емес</a:t>
            </a:r>
            <a:endParaRPr sz="3800" dirty="0">
              <a:latin typeface="Calibri"/>
              <a:cs typeface="Calibri"/>
            </a:endParaRPr>
          </a:p>
          <a:p>
            <a:pPr marL="1650364" lvl="2" indent="-3556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lang="en-US" sz="3800" dirty="0">
                <a:latin typeface="Calibri"/>
                <a:cs typeface="Calibri"/>
              </a:rPr>
              <a:t>MBNB </a:t>
            </a:r>
            <a:r>
              <a:rPr lang="ru-RU" sz="3800" dirty="0" err="1">
                <a:latin typeface="Calibri"/>
                <a:cs typeface="Calibri"/>
              </a:rPr>
              <a:t>сезім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немесе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басқа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мәтіндік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тапсырмалар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үшін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жақсы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жұмыс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істемейді</a:t>
            </a:r>
            <a:endParaRPr sz="38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4500" dirty="0" err="1">
                <a:latin typeface="Calibri"/>
                <a:cs typeface="Calibri"/>
              </a:rPr>
              <a:t>Басқа</a:t>
            </a:r>
            <a:r>
              <a:rPr lang="ru-RU" sz="4500" dirty="0">
                <a:latin typeface="Calibri"/>
                <a:cs typeface="Calibri"/>
              </a:rPr>
              <a:t> </a:t>
            </a:r>
            <a:r>
              <a:rPr lang="ru-RU" sz="4500" dirty="0" err="1">
                <a:latin typeface="Calibri"/>
                <a:cs typeface="Calibri"/>
              </a:rPr>
              <a:t>мүмкіндік</a:t>
            </a:r>
            <a:r>
              <a:rPr sz="4500" spc="-10" dirty="0">
                <a:latin typeface="Calibri"/>
                <a:cs typeface="Calibri"/>
              </a:rPr>
              <a:t>:</a:t>
            </a:r>
            <a:r>
              <a:rPr sz="4500" spc="-185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log(freq(</a:t>
            </a:r>
            <a:r>
              <a:rPr sz="4500" i="1" spc="-10" dirty="0">
                <a:latin typeface="Calibri"/>
                <a:cs typeface="Calibri"/>
              </a:rPr>
              <a:t>w</a:t>
            </a:r>
            <a:r>
              <a:rPr sz="4500" spc="-10" dirty="0">
                <a:latin typeface="Calibri"/>
                <a:cs typeface="Calibri"/>
              </a:rPr>
              <a:t>))</a:t>
            </a:r>
            <a:endParaRPr sz="4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200" spc="-25" dirty="0">
                <a:latin typeface="Calibri"/>
                <a:cs typeface="Calibri"/>
              </a:rPr>
              <a:t>29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375919"/>
            <a:ext cx="44253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Cross-</a:t>
            </a:r>
            <a:r>
              <a:rPr spc="-1050" dirty="0"/>
              <a:t>­</a:t>
            </a:r>
            <a:r>
              <a:rPr spc="-75" dirty="0"/>
              <a:t>‐Validation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2072449"/>
            <a:ext cx="6522570" cy="487223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800" dirty="0" err="1">
                <a:latin typeface="Calibri"/>
                <a:cs typeface="Calibri"/>
              </a:rPr>
              <a:t>Деректерді</a:t>
            </a:r>
            <a:r>
              <a:rPr lang="ru-RU" sz="2800" dirty="0">
                <a:latin typeface="Calibri"/>
                <a:cs typeface="Calibri"/>
              </a:rPr>
              <a:t> 10 </a:t>
            </a:r>
            <a:r>
              <a:rPr lang="ru-RU" sz="2800" dirty="0" err="1">
                <a:latin typeface="Calibri"/>
                <a:cs typeface="Calibri"/>
              </a:rPr>
              <a:t>бүктеуге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бөліңіз</a:t>
            </a:r>
            <a:endParaRPr sz="2800" dirty="0">
              <a:latin typeface="Calibri"/>
              <a:cs typeface="Calibri"/>
            </a:endParaRPr>
          </a:p>
          <a:p>
            <a:pPr marL="1104900" marR="258445" lvl="1" indent="-355600">
              <a:lnSpc>
                <a:spcPts val="3800"/>
              </a:lnSpc>
              <a:spcBef>
                <a:spcPts val="100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lang="ru-RU" sz="2000" dirty="0">
                <a:latin typeface="Calibri"/>
                <a:cs typeface="Calibri"/>
              </a:rPr>
              <a:t>(</a:t>
            </a:r>
            <a:r>
              <a:rPr lang="ru-RU" sz="2000" dirty="0" err="1">
                <a:latin typeface="Calibri"/>
                <a:cs typeface="Calibri"/>
              </a:rPr>
              <a:t>Әр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қатпардың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ішінде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бірдей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оң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және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теріс</a:t>
            </a:r>
            <a:r>
              <a:rPr lang="ru-RU" sz="2000" dirty="0">
                <a:latin typeface="Calibri"/>
                <a:cs typeface="Calibri"/>
              </a:rPr>
              <a:t>?)</a:t>
            </a:r>
            <a:endParaRPr sz="20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800" dirty="0" err="1">
                <a:latin typeface="Calibri"/>
                <a:cs typeface="Calibri"/>
              </a:rPr>
              <a:t>Әрбір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бүктеме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үшін</a:t>
            </a:r>
            <a:endParaRPr sz="2800" dirty="0">
              <a:latin typeface="Calibri"/>
              <a:cs typeface="Calibri"/>
            </a:endParaRPr>
          </a:p>
          <a:p>
            <a:pPr marL="1104900" marR="1561465" lvl="1" indent="-355600">
              <a:lnSpc>
                <a:spcPts val="3800"/>
              </a:lnSpc>
              <a:spcBef>
                <a:spcPts val="100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lang="ru-RU" sz="2000" dirty="0" err="1">
                <a:latin typeface="Calibri"/>
                <a:cs typeface="Calibri"/>
              </a:rPr>
              <a:t>Бүктемені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уақытша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сынақ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жинағы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ретінде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таңдаңыз</a:t>
            </a:r>
            <a:endParaRPr lang="ru-RU" sz="2000" dirty="0">
              <a:latin typeface="Calibri"/>
              <a:cs typeface="Calibri"/>
            </a:endParaRPr>
          </a:p>
          <a:p>
            <a:pPr marL="1104900" marR="1561465" lvl="1" indent="-355600">
              <a:lnSpc>
                <a:spcPts val="3800"/>
              </a:lnSpc>
              <a:spcBef>
                <a:spcPts val="100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lang="ru-RU" sz="2000" dirty="0">
                <a:latin typeface="Calibri"/>
                <a:cs typeface="Calibri"/>
              </a:rPr>
              <a:t>9 </a:t>
            </a:r>
            <a:r>
              <a:rPr lang="ru-RU" sz="2000" dirty="0" err="1">
                <a:latin typeface="Calibri"/>
                <a:cs typeface="Calibri"/>
              </a:rPr>
              <a:t>бүктемеде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жаттығу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сынақ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қатпарында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өнімділікті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есептеу</a:t>
            </a:r>
            <a:endParaRPr sz="2000" dirty="0">
              <a:latin typeface="Calibri"/>
              <a:cs typeface="Calibri"/>
            </a:endParaRPr>
          </a:p>
          <a:p>
            <a:pPr marL="558800" marR="5080" indent="-546100">
              <a:lnSpc>
                <a:spcPct val="100899"/>
              </a:lnSpc>
              <a:spcBef>
                <a:spcPts val="819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</a:tabLst>
            </a:pPr>
            <a:r>
              <a:rPr lang="ru-RU" sz="2800" dirty="0">
                <a:latin typeface="Calibri"/>
                <a:cs typeface="Calibri"/>
              </a:rPr>
              <a:t>10 </a:t>
            </a:r>
            <a:r>
              <a:rPr lang="ru-RU" sz="2800" dirty="0" err="1">
                <a:latin typeface="Calibri"/>
                <a:cs typeface="Calibri"/>
              </a:rPr>
              <a:t>жүгірудің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орташа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өнімділігі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туралы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есеп</a:t>
            </a:r>
            <a:r>
              <a:rPr lang="ru-RU" sz="2800" dirty="0">
                <a:latin typeface="Calibri"/>
                <a:cs typeface="Calibri"/>
              </a:rPr>
              <a:t> </a:t>
            </a:r>
            <a:r>
              <a:rPr lang="ru-RU" sz="2800" dirty="0" err="1">
                <a:latin typeface="Calibri"/>
                <a:cs typeface="Calibri"/>
              </a:rPr>
              <a:t>беріңіз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1090" y="1901509"/>
            <a:ext cx="5856605" cy="1070610"/>
          </a:xfrm>
          <a:custGeom>
            <a:avLst/>
            <a:gdLst/>
            <a:ahLst/>
            <a:cxnLst/>
            <a:rect l="l" t="t" r="r" b="b"/>
            <a:pathLst>
              <a:path w="5856605" h="1070610">
                <a:moveTo>
                  <a:pt x="0" y="0"/>
                </a:moveTo>
                <a:lnTo>
                  <a:pt x="5856017" y="0"/>
                </a:lnTo>
                <a:lnTo>
                  <a:pt x="5856017" y="1069988"/>
                </a:lnTo>
                <a:lnTo>
                  <a:pt x="0" y="1069988"/>
                </a:lnTo>
                <a:lnTo>
                  <a:pt x="0" y="0"/>
                </a:lnTo>
                <a:close/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2295" y="1901510"/>
            <a:ext cx="4685030" cy="1070610"/>
          </a:xfrm>
          <a:prstGeom prst="rect">
            <a:avLst/>
          </a:prstGeom>
          <a:solidFill>
            <a:srgbClr val="82FA61"/>
          </a:solidFill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sz="2050" spc="-10" dirty="0">
                <a:latin typeface="Georgia"/>
                <a:cs typeface="Georgia"/>
              </a:rPr>
              <a:t>Training</a:t>
            </a:r>
            <a:endParaRPr sz="205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3860" y="3181157"/>
          <a:ext cx="585533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dot"/>
                    </a:lnT>
                    <a:lnB w="19050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08710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81090" y="7049022"/>
            <a:ext cx="5856605" cy="1070610"/>
          </a:xfrm>
          <a:custGeom>
            <a:avLst/>
            <a:gdLst/>
            <a:ahLst/>
            <a:cxnLst/>
            <a:rect l="l" t="t" r="r" b="b"/>
            <a:pathLst>
              <a:path w="5856605" h="1070609">
                <a:moveTo>
                  <a:pt x="0" y="0"/>
                </a:moveTo>
                <a:lnTo>
                  <a:pt x="5856017" y="0"/>
                </a:lnTo>
                <a:lnTo>
                  <a:pt x="5856017" y="1069988"/>
                </a:lnTo>
                <a:lnTo>
                  <a:pt x="0" y="1069988"/>
                </a:lnTo>
                <a:lnTo>
                  <a:pt x="0" y="0"/>
                </a:lnTo>
                <a:close/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3860" y="4468036"/>
          <a:ext cx="585660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295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dot"/>
                    </a:lnT>
                    <a:lnB w="19050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73860" y="5751299"/>
          <a:ext cx="5855334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165735" algn="ctr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28575">
                      <a:solidFill>
                        <a:srgbClr val="000000"/>
                      </a:solidFill>
                      <a:prstDash val="dot"/>
                    </a:lnT>
                    <a:lnB w="28575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381090" y="1901509"/>
            <a:ext cx="1171575" cy="1070610"/>
          </a:xfrm>
          <a:prstGeom prst="rect">
            <a:avLst/>
          </a:prstGeom>
          <a:solidFill>
            <a:srgbClr val="1D6CFF"/>
          </a:solidFill>
          <a:ln w="1445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2050" spc="-20" dirty="0">
                <a:latin typeface="Georgia"/>
                <a:cs typeface="Georgia"/>
              </a:rPr>
              <a:t>Test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65905" y="7049022"/>
            <a:ext cx="1171575" cy="1070610"/>
          </a:xfrm>
          <a:prstGeom prst="rect">
            <a:avLst/>
          </a:prstGeom>
          <a:solidFill>
            <a:srgbClr val="1D6CFF"/>
          </a:solidFill>
          <a:ln w="1445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2050" spc="-20" dirty="0">
                <a:latin typeface="Georgia"/>
                <a:cs typeface="Georgia"/>
              </a:rPr>
              <a:t>Test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1091" y="7049023"/>
            <a:ext cx="4685030" cy="1070610"/>
          </a:xfrm>
          <a:prstGeom prst="rect">
            <a:avLst/>
          </a:prstGeom>
          <a:solidFill>
            <a:srgbClr val="82FA61"/>
          </a:solidFill>
        </p:spPr>
        <p:txBody>
          <a:bodyPr vert="horz" wrap="square" lIns="0" tIns="267335" rIns="0" bIns="0" rtlCol="0">
            <a:spAutoFit/>
          </a:bodyPr>
          <a:lstStyle/>
          <a:p>
            <a:pPr marR="396875" algn="ctr">
              <a:lnSpc>
                <a:spcPct val="100000"/>
              </a:lnSpc>
              <a:spcBef>
                <a:spcPts val="2105"/>
              </a:spcBef>
            </a:pPr>
            <a:r>
              <a:rPr sz="2050" spc="-10" dirty="0">
                <a:latin typeface="Georgia"/>
                <a:cs typeface="Georgia"/>
              </a:rPr>
              <a:t>Training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926" y="1440571"/>
            <a:ext cx="104076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latin typeface="Georgia"/>
                <a:cs typeface="Georgia"/>
              </a:rPr>
              <a:t>Iteration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0383" y="2250291"/>
            <a:ext cx="13779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1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608" y="3472104"/>
            <a:ext cx="17081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2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4498" y="4758982"/>
            <a:ext cx="1695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3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2782" y="6045860"/>
            <a:ext cx="17272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4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7548" y="7332738"/>
            <a:ext cx="16319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5</a:t>
            </a:r>
            <a:endParaRPr sz="2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Классификациядағы</a:t>
            </a:r>
            <a:r>
              <a:rPr lang="ru-RU" dirty="0"/>
              <a:t> </a:t>
            </a:r>
            <a:r>
              <a:rPr lang="ru-RU" dirty="0" err="1"/>
              <a:t>басқа</a:t>
            </a:r>
            <a:r>
              <a:rPr lang="ru-RU" dirty="0"/>
              <a:t> </a:t>
            </a:r>
            <a:r>
              <a:rPr lang="ru-RU" dirty="0" err="1"/>
              <a:t>мәселелер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199132"/>
            <a:ext cx="1350264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en-US" sz="3800" dirty="0" err="1">
                <a:latin typeface="Calibri"/>
                <a:cs typeface="Calibri"/>
              </a:rPr>
              <a:t>MaxEnt</a:t>
            </a:r>
            <a:r>
              <a:rPr lang="en-US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және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SVM </a:t>
            </a:r>
            <a:r>
              <a:rPr lang="ru-RU" sz="3800" dirty="0" err="1">
                <a:latin typeface="Calibri"/>
                <a:cs typeface="Calibri"/>
              </a:rPr>
              <a:t>әдетте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en-US" sz="3800" dirty="0">
                <a:latin typeface="Calibri"/>
                <a:cs typeface="Calibri"/>
              </a:rPr>
              <a:t>Naïve Bayes-</a:t>
            </a:r>
            <a:r>
              <a:rPr lang="ru-RU" sz="3800" dirty="0" err="1">
                <a:latin typeface="Calibri"/>
                <a:cs typeface="Calibri"/>
              </a:rPr>
              <a:t>ке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қарағанда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жақсырақ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жұмыс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істейді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31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6110"/>
              </a:lnSpc>
              <a:spcBef>
                <a:spcPts val="100"/>
              </a:spcBef>
            </a:pPr>
            <a:r>
              <a:rPr lang="ru-RU" spc="-10" dirty="0" err="1"/>
              <a:t>Мәселелер</a:t>
            </a:r>
            <a:r>
              <a:rPr lang="ru-RU" spc="-10" dirty="0"/>
              <a:t>:</a:t>
            </a:r>
            <a:br>
              <a:rPr lang="ru-RU" spc="-10" dirty="0"/>
            </a:br>
            <a:r>
              <a:rPr lang="ru-RU" spc="-10" dirty="0" err="1"/>
              <a:t>Пікірлерді</a:t>
            </a:r>
            <a:r>
              <a:rPr lang="ru-RU" spc="-10" dirty="0"/>
              <a:t> </a:t>
            </a:r>
            <a:r>
              <a:rPr lang="ru-RU" spc="-10" dirty="0" err="1"/>
              <a:t>жіктеуді</a:t>
            </a:r>
            <a:r>
              <a:rPr lang="ru-RU" spc="-10" dirty="0"/>
              <a:t> не </a:t>
            </a:r>
            <a:r>
              <a:rPr lang="ru-RU" spc="-10" dirty="0" err="1"/>
              <a:t>қиындатады</a:t>
            </a:r>
            <a:r>
              <a:rPr lang="ru-RU" spc="-10" dirty="0"/>
              <a:t>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3204" y="1822677"/>
            <a:ext cx="13293090" cy="5430333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600" spc="-10" dirty="0" err="1">
                <a:latin typeface="Calibri"/>
                <a:cs typeface="Calibri"/>
              </a:rPr>
              <a:t>Жеңіл</a:t>
            </a:r>
            <a:r>
              <a:rPr lang="ru-RU" sz="3600" spc="-10" dirty="0">
                <a:latin typeface="Calibri"/>
                <a:cs typeface="Calibri"/>
              </a:rPr>
              <a:t> юмор:</a:t>
            </a:r>
          </a:p>
          <a:p>
            <a:pPr marL="558165" indent="-545465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600" spc="-10" dirty="0" err="1">
                <a:latin typeface="Calibri"/>
                <a:cs typeface="Calibri"/>
              </a:rPr>
              <a:t>Парфюмдерге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шолу</a:t>
            </a:r>
            <a:r>
              <a:rPr lang="ru-RU" sz="3600" spc="-10" dirty="0">
                <a:latin typeface="Calibri"/>
                <a:cs typeface="Calibri"/>
              </a:rPr>
              <a:t> (</a:t>
            </a:r>
            <a:r>
              <a:rPr lang="en-US" sz="3600" spc="-10" dirty="0">
                <a:latin typeface="Calibri"/>
                <a:cs typeface="Calibri"/>
              </a:rPr>
              <a:t>Perfumes: The Guide</a:t>
            </a:r>
            <a:r>
              <a:rPr lang="ru-RU" sz="3600" spc="-10" dirty="0" err="1">
                <a:latin typeface="Calibri"/>
                <a:cs typeface="Calibri"/>
              </a:rPr>
              <a:t>кітабынан</a:t>
            </a:r>
            <a:r>
              <a:rPr lang="ru-RU" sz="3600" spc="-10" dirty="0">
                <a:latin typeface="Calibri"/>
                <a:cs typeface="Calibri"/>
              </a:rPr>
              <a:t>):  </a:t>
            </a:r>
            <a:endParaRPr lang="en-US" sz="3600" spc="-10" dirty="0">
              <a:latin typeface="Calibri"/>
              <a:cs typeface="Calibri"/>
            </a:endParaRPr>
          </a:p>
          <a:p>
            <a:pPr marL="12700" lvl="2">
              <a:spcBef>
                <a:spcPts val="1285"/>
              </a:spcBef>
              <a:buClr>
                <a:srgbClr val="CC0000"/>
              </a:buClr>
              <a:tabLst>
                <a:tab pos="558165" algn="l"/>
              </a:tabLst>
            </a:pPr>
            <a:r>
              <a:rPr lang="en-US" sz="3600" spc="-10" dirty="0">
                <a:latin typeface="Calibri"/>
                <a:cs typeface="Calibri"/>
              </a:rPr>
              <a:t>			</a:t>
            </a:r>
            <a:r>
              <a:rPr lang="ru-RU" sz="3600" spc="-10" dirty="0">
                <a:latin typeface="Calibri"/>
                <a:cs typeface="Calibri"/>
              </a:rPr>
              <a:t>"</a:t>
            </a:r>
            <a:r>
              <a:rPr lang="ru-RU" sz="3600" spc="-10" dirty="0" err="1">
                <a:latin typeface="Calibri"/>
                <a:cs typeface="Calibri"/>
              </a:rPr>
              <a:t>Егер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сіз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бұл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пікірді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өзіңіздің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сүйікті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хош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иісіңіз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туралы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en-US" sz="3600" spc="-10" dirty="0">
                <a:latin typeface="Calibri"/>
                <a:cs typeface="Calibri"/>
              </a:rPr>
              <a:t>				</a:t>
            </a:r>
            <a:r>
              <a:rPr lang="ru-RU" sz="3600" spc="-10" dirty="0" err="1">
                <a:latin typeface="Calibri"/>
                <a:cs typeface="Calibri"/>
              </a:rPr>
              <a:t>оқып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отырсаңыз</a:t>
            </a:r>
            <a:r>
              <a:rPr lang="ru-RU" sz="3600" spc="-10" dirty="0">
                <a:latin typeface="Calibri"/>
                <a:cs typeface="Calibri"/>
              </a:rPr>
              <a:t>, оны тек </a:t>
            </a:r>
            <a:r>
              <a:rPr lang="ru-RU" sz="3600" spc="-10" dirty="0" err="1">
                <a:latin typeface="Calibri"/>
                <a:cs typeface="Calibri"/>
              </a:rPr>
              <a:t>үйде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ғана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пайдаланыңыз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және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en-US" sz="3600" spc="-10" dirty="0">
                <a:latin typeface="Calibri"/>
                <a:cs typeface="Calibri"/>
              </a:rPr>
              <a:t>			</a:t>
            </a:r>
            <a:r>
              <a:rPr lang="ru-RU" sz="3600" spc="-10" dirty="0" err="1">
                <a:latin typeface="Calibri"/>
                <a:cs typeface="Calibri"/>
              </a:rPr>
              <a:t>терезелерді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мықтап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жабыңыз</a:t>
            </a:r>
            <a:r>
              <a:rPr lang="ru-RU" sz="3600" spc="-10" dirty="0">
                <a:latin typeface="Calibri"/>
                <a:cs typeface="Calibri"/>
              </a:rPr>
              <a:t>."  </a:t>
            </a:r>
          </a:p>
          <a:p>
            <a:pPr marL="558165" indent="-545465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endParaRPr lang="ru-RU" sz="3600" spc="-1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600" spc="-10" dirty="0">
                <a:latin typeface="Calibri"/>
                <a:cs typeface="Calibri"/>
              </a:rPr>
              <a:t>Дороти </a:t>
            </a:r>
            <a:r>
              <a:rPr lang="ru-RU" sz="3600" spc="-10" dirty="0" err="1">
                <a:latin typeface="Calibri"/>
                <a:cs typeface="Calibri"/>
              </a:rPr>
              <a:t>Паркердың</a:t>
            </a:r>
            <a:r>
              <a:rPr lang="ru-RU" sz="3600" spc="-10" dirty="0">
                <a:latin typeface="Calibri"/>
                <a:cs typeface="Calibri"/>
              </a:rPr>
              <a:t> Кэтрин Хепберн </a:t>
            </a:r>
            <a:r>
              <a:rPr lang="ru-RU" sz="3600" spc="-10" dirty="0" err="1">
                <a:latin typeface="Calibri"/>
                <a:cs typeface="Calibri"/>
              </a:rPr>
              <a:t>туралы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пікірі</a:t>
            </a:r>
            <a:r>
              <a:rPr lang="ru-RU" sz="3600" spc="-10" dirty="0">
                <a:latin typeface="Calibri"/>
                <a:cs typeface="Calibri"/>
              </a:rPr>
              <a:t>:  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tabLst>
                <a:tab pos="558165" algn="l"/>
              </a:tabLst>
            </a:pPr>
            <a:r>
              <a:rPr lang="en-US" sz="3600" spc="-10" dirty="0">
                <a:latin typeface="Calibri"/>
                <a:cs typeface="Calibri"/>
              </a:rPr>
              <a:t>		</a:t>
            </a:r>
            <a:r>
              <a:rPr lang="ru-RU" sz="3600" spc="-10" dirty="0">
                <a:latin typeface="Calibri"/>
                <a:cs typeface="Calibri"/>
              </a:rPr>
              <a:t>"Ол </a:t>
            </a:r>
            <a:r>
              <a:rPr lang="ru-RU" sz="3600" spc="-10" dirty="0" err="1">
                <a:latin typeface="Calibri"/>
                <a:cs typeface="Calibri"/>
              </a:rPr>
              <a:t>эмоцияларды</a:t>
            </a:r>
            <a:r>
              <a:rPr lang="ru-RU" sz="3600" spc="-10" dirty="0">
                <a:latin typeface="Calibri"/>
                <a:cs typeface="Calibri"/>
              </a:rPr>
              <a:t> А-дан Б-</a:t>
            </a:r>
            <a:r>
              <a:rPr lang="ru-RU" sz="3600" spc="-10" dirty="0" err="1">
                <a:latin typeface="Calibri"/>
                <a:cs typeface="Calibri"/>
              </a:rPr>
              <a:t>ға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дейінгі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ауқымда</a:t>
            </a:r>
            <a:r>
              <a:rPr lang="ru-RU" sz="3600" spc="-10" dirty="0">
                <a:latin typeface="Calibri"/>
                <a:cs typeface="Calibri"/>
              </a:rPr>
              <a:t> </a:t>
            </a:r>
            <a:r>
              <a:rPr lang="ru-RU" sz="3600" spc="-10" dirty="0" err="1">
                <a:latin typeface="Calibri"/>
                <a:cs typeface="Calibri"/>
              </a:rPr>
              <a:t>көрсетеді</a:t>
            </a:r>
            <a:r>
              <a:rPr lang="ru-RU" sz="3600" spc="-10" dirty="0">
                <a:latin typeface="Calibri"/>
                <a:cs typeface="Calibri"/>
              </a:rPr>
              <a:t>."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2484" y="791159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32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1437828"/>
          </a:xfrm>
          <a:prstGeom prst="rect">
            <a:avLst/>
          </a:prstGeom>
        </p:spPr>
        <p:txBody>
          <a:bodyPr vert="horz" wrap="square" lIns="0" tIns="64668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en-US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Google </a:t>
            </a:r>
            <a:r>
              <a:rPr lang="ru-RU" u="heavy" dirty="0" err="1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өнімдерін</a:t>
            </a:r>
            <a:r>
              <a:rPr lang="ru-RU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lang="ru-RU" u="heavy" dirty="0" err="1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іздеу</a:t>
            </a:r>
            <a:endParaRPr u="heavy" spc="-10" dirty="0">
              <a:solidFill>
                <a:srgbClr val="EF8E1C"/>
              </a:solidFill>
              <a:uFill>
                <a:solidFill>
                  <a:srgbClr val="EF8E1C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50" dirty="0">
                <a:latin typeface="Calibri"/>
                <a:cs typeface="Calibri"/>
              </a:rPr>
              <a:t>a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800" y="1803400"/>
            <a:ext cx="119507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1437828"/>
          </a:xfrm>
          <a:prstGeom prst="rect">
            <a:avLst/>
          </a:prstGeom>
        </p:spPr>
        <p:txBody>
          <a:bodyPr vert="horz" wrap="square" lIns="0" tIns="64668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en-US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Bing Shopping</a:t>
            </a:r>
            <a:endParaRPr u="heavy" spc="-10" dirty="0">
              <a:solidFill>
                <a:srgbClr val="EF8E1C"/>
              </a:solidFill>
              <a:uFill>
                <a:solidFill>
                  <a:srgbClr val="EF8E1C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50" dirty="0">
                <a:latin typeface="Calibri"/>
                <a:cs typeface="Calibri"/>
              </a:rPr>
              <a:t>a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1" y="1600200"/>
            <a:ext cx="11455398" cy="629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-136143"/>
            <a:ext cx="10778236" cy="14094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20"/>
              </a:spcBef>
            </a:pPr>
            <a:r>
              <a:rPr lang="en-US" sz="4600" dirty="0"/>
              <a:t>Gallup </a:t>
            </a:r>
            <a:r>
              <a:rPr lang="ru-RU" sz="4600" dirty="0" err="1"/>
              <a:t>сауалнамасының</a:t>
            </a:r>
            <a:r>
              <a:rPr lang="ru-RU" sz="4600" dirty="0"/>
              <a:t> </a:t>
            </a:r>
            <a:r>
              <a:rPr lang="ru-RU" sz="4600" dirty="0" err="1"/>
              <a:t>тұтынушылар</a:t>
            </a:r>
            <a:r>
              <a:rPr lang="ru-RU" sz="4600" dirty="0"/>
              <a:t> </a:t>
            </a:r>
            <a:r>
              <a:rPr lang="ru-RU" sz="4600" dirty="0" err="1"/>
              <a:t>сеніміне</a:t>
            </a:r>
            <a:r>
              <a:rPr lang="ru-RU" sz="4600" dirty="0"/>
              <a:t> </a:t>
            </a:r>
            <a:r>
              <a:rPr lang="en-US" sz="4600" dirty="0"/>
              <a:t>vs</a:t>
            </a:r>
            <a:r>
              <a:rPr lang="ru-RU" sz="4600" dirty="0"/>
              <a:t> </a:t>
            </a:r>
            <a:r>
              <a:rPr lang="en-US" sz="4600" dirty="0"/>
              <a:t>Twitter </a:t>
            </a:r>
            <a:r>
              <a:rPr lang="ru-RU" sz="4600" dirty="0" err="1"/>
              <a:t>көңіл-күйі</a:t>
            </a:r>
            <a:endParaRPr sz="4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68775" y="2604321"/>
            <a:ext cx="9826625" cy="5625465"/>
            <a:chOff x="2268775" y="2604321"/>
            <a:chExt cx="9826625" cy="5625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8775" y="2604321"/>
              <a:ext cx="9826148" cy="56252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600" y="2844799"/>
              <a:ext cx="2324101" cy="1638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4701" y="3022599"/>
              <a:ext cx="1727200" cy="1701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15844" y="1371092"/>
            <a:ext cx="11099800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Brendan</a:t>
            </a:r>
            <a:r>
              <a:rPr sz="1900" spc="-2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O'Connor,</a:t>
            </a:r>
            <a:r>
              <a:rPr sz="1900" spc="-5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Ramnath</a:t>
            </a:r>
            <a:r>
              <a:rPr sz="1900" spc="6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Balasubramanyan,</a:t>
            </a:r>
            <a:r>
              <a:rPr sz="1900" spc="229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Bryan</a:t>
            </a:r>
            <a:r>
              <a:rPr sz="1900" spc="-2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R.</a:t>
            </a:r>
            <a:r>
              <a:rPr sz="1900" spc="-4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Routledge,</a:t>
            </a:r>
            <a:r>
              <a:rPr sz="1900" spc="-4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and</a:t>
            </a:r>
            <a:r>
              <a:rPr sz="1900" spc="5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Noah</a:t>
            </a:r>
            <a:r>
              <a:rPr sz="1900" spc="-2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A.</a:t>
            </a:r>
            <a:r>
              <a:rPr sz="1900" spc="-45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28817A"/>
                </a:solidFill>
                <a:latin typeface="Lucida Sans Unicode"/>
                <a:cs typeface="Lucida Sans Unicode"/>
              </a:rPr>
              <a:t>Smith.</a:t>
            </a:r>
            <a:r>
              <a:rPr sz="1900" spc="140" dirty="0">
                <a:solidFill>
                  <a:srgbClr val="28817A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Lucida Sans Unicode"/>
                <a:cs typeface="Lucida Sans Unicode"/>
              </a:rPr>
              <a:t>2010.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ts val="2240"/>
              </a:lnSpc>
            </a:pP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From</a:t>
            </a:r>
            <a:r>
              <a:rPr sz="1900" spc="-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Tweets</a:t>
            </a:r>
            <a:r>
              <a:rPr sz="1900" spc="9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to</a:t>
            </a:r>
            <a:r>
              <a:rPr sz="1900" spc="-10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Polls:</a:t>
            </a:r>
            <a:r>
              <a:rPr sz="1900" spc="5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Linking</a:t>
            </a:r>
            <a:r>
              <a:rPr sz="1900" spc="-1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28817A"/>
                </a:solidFill>
                <a:latin typeface="Calibri"/>
                <a:cs typeface="Calibri"/>
              </a:rPr>
              <a:t>Text</a:t>
            </a:r>
            <a:r>
              <a:rPr sz="1900" spc="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Sentiment</a:t>
            </a:r>
            <a:r>
              <a:rPr sz="1900" spc="11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to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Public</a:t>
            </a:r>
            <a:r>
              <a:rPr sz="1900" spc="-2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Opinion</a:t>
            </a:r>
            <a:r>
              <a:rPr sz="1900" spc="-2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Time</a:t>
            </a:r>
            <a:r>
              <a:rPr sz="1900" spc="3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Series.</a:t>
            </a:r>
            <a:r>
              <a:rPr sz="1900" spc="75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8817A"/>
                </a:solidFill>
                <a:latin typeface="Calibri"/>
                <a:cs typeface="Calibri"/>
              </a:rPr>
              <a:t>In</a:t>
            </a:r>
            <a:r>
              <a:rPr sz="1900" spc="-1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sz="1900" spc="-75" dirty="0">
                <a:solidFill>
                  <a:srgbClr val="28817A"/>
                </a:solidFill>
                <a:latin typeface="Calibri"/>
                <a:cs typeface="Calibri"/>
              </a:rPr>
              <a:t>ICWSM-</a:t>
            </a:r>
            <a:r>
              <a:rPr sz="1900" spc="-395" dirty="0">
                <a:solidFill>
                  <a:srgbClr val="28817A"/>
                </a:solidFill>
                <a:latin typeface="Calibri"/>
                <a:cs typeface="Calibri"/>
              </a:rPr>
              <a:t>­</a:t>
            </a:r>
            <a:r>
              <a:rPr sz="1900" spc="-10" dirty="0">
                <a:solidFill>
                  <a:srgbClr val="28817A"/>
                </a:solidFill>
                <a:latin typeface="Calibri"/>
                <a:cs typeface="Calibri"/>
              </a:rPr>
              <a:t>‐2010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2622768"/>
          </a:xfrm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 algn="ctr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Сезім</a:t>
            </a:r>
            <a:r>
              <a:rPr lang="ru-RU" dirty="0"/>
              <a:t> </a:t>
            </a:r>
            <a:r>
              <a:rPr lang="ru-RU" dirty="0" err="1"/>
              <a:t>талдауының</a:t>
            </a:r>
            <a:r>
              <a:rPr lang="ru-RU" dirty="0"/>
              <a:t> </a:t>
            </a:r>
            <a:r>
              <a:rPr lang="ru-RU" dirty="0" err="1"/>
              <a:t>басқа</a:t>
            </a:r>
            <a:r>
              <a:rPr lang="ru-RU" dirty="0"/>
              <a:t> да </a:t>
            </a:r>
            <a:r>
              <a:rPr lang="ru-RU" dirty="0" err="1"/>
              <a:t>көптеген</a:t>
            </a:r>
            <a:r>
              <a:rPr lang="ru-RU" dirty="0"/>
              <a:t> </a:t>
            </a:r>
            <a:r>
              <a:rPr lang="ru-RU" dirty="0" err="1"/>
              <a:t>атаулары</a:t>
            </a:r>
            <a:r>
              <a:rPr lang="ru-RU" dirty="0"/>
              <a:t> бар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2" y="2059432"/>
            <a:ext cx="6846317" cy="333424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4500" dirty="0" err="1">
                <a:latin typeface="Calibri"/>
                <a:cs typeface="Calibri"/>
              </a:rPr>
              <a:t>Пікір</a:t>
            </a:r>
            <a:r>
              <a:rPr lang="ru-RU" sz="4500" dirty="0">
                <a:latin typeface="Calibri"/>
                <a:cs typeface="Calibri"/>
              </a:rPr>
              <a:t> </a:t>
            </a:r>
            <a:r>
              <a:rPr lang="ru-RU" sz="4500" dirty="0" err="1">
                <a:latin typeface="Calibri"/>
                <a:cs typeface="Calibri"/>
              </a:rPr>
              <a:t>шығару</a:t>
            </a:r>
            <a:endParaRPr lang="ru-RU" sz="45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4500" dirty="0" err="1">
                <a:latin typeface="Calibri"/>
                <a:cs typeface="Calibri"/>
              </a:rPr>
              <a:t>Пікір</a:t>
            </a:r>
            <a:r>
              <a:rPr lang="ru-RU" sz="4500" dirty="0">
                <a:latin typeface="Calibri"/>
                <a:cs typeface="Calibri"/>
              </a:rPr>
              <a:t> </a:t>
            </a:r>
            <a:r>
              <a:rPr lang="ru-RU" sz="4500" dirty="0" err="1">
                <a:latin typeface="Calibri"/>
                <a:cs typeface="Calibri"/>
              </a:rPr>
              <a:t>өндіру</a:t>
            </a:r>
            <a:endParaRPr lang="ru-RU" sz="45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4500" dirty="0" err="1">
                <a:latin typeface="Calibri"/>
                <a:cs typeface="Calibri"/>
              </a:rPr>
              <a:t>Сезімдерді</a:t>
            </a:r>
            <a:r>
              <a:rPr lang="ru-RU" sz="4500" dirty="0">
                <a:latin typeface="Calibri"/>
                <a:cs typeface="Calibri"/>
              </a:rPr>
              <a:t> </a:t>
            </a:r>
            <a:r>
              <a:rPr lang="ru-RU" sz="4500" dirty="0" err="1">
                <a:latin typeface="Calibri"/>
                <a:cs typeface="Calibri"/>
              </a:rPr>
              <a:t>өндіру</a:t>
            </a:r>
            <a:endParaRPr lang="ru-RU" sz="45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4500" dirty="0" err="1">
                <a:latin typeface="Calibri"/>
                <a:cs typeface="Calibri"/>
              </a:rPr>
              <a:t>Субъективті</a:t>
            </a:r>
            <a:r>
              <a:rPr lang="ru-RU" sz="4500" dirty="0">
                <a:latin typeface="Calibri"/>
                <a:cs typeface="Calibri"/>
              </a:rPr>
              <a:t> </a:t>
            </a:r>
            <a:r>
              <a:rPr lang="ru-RU" sz="4500" dirty="0" err="1">
                <a:latin typeface="Calibri"/>
                <a:cs typeface="Calibri"/>
              </a:rPr>
              <a:t>талдау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Неліктен</a:t>
            </a:r>
            <a:r>
              <a:rPr lang="ru-RU" dirty="0"/>
              <a:t> </a:t>
            </a:r>
            <a:r>
              <a:rPr lang="ru-RU" dirty="0" err="1"/>
              <a:t>көңіл-күйді</a:t>
            </a:r>
            <a:r>
              <a:rPr lang="ru-RU" dirty="0"/>
              <a:t> </a:t>
            </a:r>
            <a:r>
              <a:rPr lang="ru-RU" dirty="0" err="1"/>
              <a:t>талдау</a:t>
            </a:r>
            <a:r>
              <a:rPr lang="ru-RU" dirty="0"/>
              <a:t> керек?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9363" y="2054352"/>
            <a:ext cx="13915390" cy="6004208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lang="ru-RU" sz="4300" i="1" spc="-10" dirty="0">
                <a:latin typeface="Calibri"/>
                <a:cs typeface="Calibri"/>
              </a:rPr>
              <a:t>Фильм: </a:t>
            </a:r>
            <a:r>
              <a:rPr lang="ru-RU" sz="4300" spc="-10" dirty="0" err="1">
                <a:latin typeface="Calibri"/>
                <a:cs typeface="Calibri"/>
              </a:rPr>
              <a:t>бұл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шолу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оң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немесе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теріс</a:t>
            </a:r>
            <a:r>
              <a:rPr lang="ru-RU" sz="4300" spc="-10" dirty="0">
                <a:latin typeface="Calibri"/>
                <a:cs typeface="Calibri"/>
              </a:rPr>
              <a:t> пе</a:t>
            </a:r>
            <a:r>
              <a:rPr lang="ru-RU" sz="4300" i="1" spc="-10" dirty="0">
                <a:latin typeface="Calibri"/>
                <a:cs typeface="Calibri"/>
              </a:rPr>
              <a:t>?</a:t>
            </a:r>
          </a:p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lang="ru-RU" sz="4300" i="1" spc="-10" dirty="0" err="1">
                <a:latin typeface="Calibri"/>
                <a:cs typeface="Calibri"/>
              </a:rPr>
              <a:t>Өнімдер</a:t>
            </a:r>
            <a:r>
              <a:rPr lang="ru-RU" sz="4300" i="1" spc="-10" dirty="0">
                <a:latin typeface="Calibri"/>
                <a:cs typeface="Calibri"/>
              </a:rPr>
              <a:t>: </a:t>
            </a:r>
            <a:r>
              <a:rPr lang="ru-RU" sz="4300" spc="-10" dirty="0" err="1">
                <a:latin typeface="Calibri"/>
                <a:cs typeface="Calibri"/>
              </a:rPr>
              <a:t>адамдар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жаңа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en-US" sz="4300" spc="-10" dirty="0">
                <a:latin typeface="Calibri"/>
                <a:cs typeface="Calibri"/>
              </a:rPr>
              <a:t>iPhone </a:t>
            </a:r>
            <a:r>
              <a:rPr lang="ru-RU" sz="4300" spc="-10" dirty="0" err="1">
                <a:latin typeface="Calibri"/>
                <a:cs typeface="Calibri"/>
              </a:rPr>
              <a:t>туралы</a:t>
            </a:r>
            <a:r>
              <a:rPr lang="ru-RU" sz="4300" spc="-10" dirty="0">
                <a:latin typeface="Calibri"/>
                <a:cs typeface="Calibri"/>
              </a:rPr>
              <a:t> не </a:t>
            </a:r>
            <a:r>
              <a:rPr lang="ru-RU" sz="4300" spc="-10" dirty="0" err="1">
                <a:latin typeface="Calibri"/>
                <a:cs typeface="Calibri"/>
              </a:rPr>
              <a:t>ойлайды</a:t>
            </a:r>
            <a:r>
              <a:rPr lang="ru-RU" sz="4300" i="1" spc="-10" dirty="0">
                <a:latin typeface="Calibri"/>
                <a:cs typeface="Calibri"/>
              </a:rPr>
              <a:t>?</a:t>
            </a:r>
          </a:p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lang="ru-RU" sz="4300" i="1" spc="-10" dirty="0" err="1">
                <a:latin typeface="Calibri"/>
                <a:cs typeface="Calibri"/>
              </a:rPr>
              <a:t>Қоғамдық</a:t>
            </a:r>
            <a:r>
              <a:rPr lang="ru-RU" sz="4300" i="1" spc="-10" dirty="0">
                <a:latin typeface="Calibri"/>
                <a:cs typeface="Calibri"/>
              </a:rPr>
              <a:t> </a:t>
            </a:r>
            <a:r>
              <a:rPr lang="ru-RU" sz="4300" i="1" spc="-10" dirty="0" err="1">
                <a:latin typeface="Calibri"/>
                <a:cs typeface="Calibri"/>
              </a:rPr>
              <a:t>көңіл-күй</a:t>
            </a:r>
            <a:r>
              <a:rPr lang="ru-RU" sz="4300" i="1" spc="-10" dirty="0">
                <a:latin typeface="Calibri"/>
                <a:cs typeface="Calibri"/>
              </a:rPr>
              <a:t>: </a:t>
            </a:r>
            <a:r>
              <a:rPr lang="ru-RU" sz="4300" spc="-10" dirty="0" err="1">
                <a:latin typeface="Calibri"/>
                <a:cs typeface="Calibri"/>
              </a:rPr>
              <a:t>тұтынушылардың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сенімі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қалай</a:t>
            </a:r>
            <a:r>
              <a:rPr lang="ru-RU" sz="4300" spc="-10" dirty="0">
                <a:latin typeface="Calibri"/>
                <a:cs typeface="Calibri"/>
              </a:rPr>
              <a:t>? </a:t>
            </a:r>
            <a:r>
              <a:rPr lang="ru-RU" sz="4300" spc="-10" dirty="0" err="1">
                <a:latin typeface="Calibri"/>
                <a:cs typeface="Calibri"/>
              </a:rPr>
              <a:t>Үмітсіздік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күшейе</a:t>
            </a:r>
            <a:r>
              <a:rPr lang="ru-RU" sz="4300" spc="-10" dirty="0">
                <a:latin typeface="Calibri"/>
                <a:cs typeface="Calibri"/>
              </a:rPr>
              <a:t> ме</a:t>
            </a:r>
            <a:r>
              <a:rPr lang="ru-RU" sz="4300" i="1" spc="-10" dirty="0">
                <a:latin typeface="Calibri"/>
                <a:cs typeface="Calibri"/>
              </a:rPr>
              <a:t>?</a:t>
            </a:r>
          </a:p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lang="ru-RU" sz="4300" i="1" spc="-10" dirty="0" err="1">
                <a:latin typeface="Calibri"/>
                <a:cs typeface="Calibri"/>
              </a:rPr>
              <a:t>Саясат</a:t>
            </a:r>
            <a:r>
              <a:rPr lang="ru-RU" sz="4300" i="1" spc="-10" dirty="0">
                <a:latin typeface="Calibri"/>
                <a:cs typeface="Calibri"/>
              </a:rPr>
              <a:t>: </a:t>
            </a:r>
            <a:r>
              <a:rPr lang="ru-RU" sz="4300" spc="-10" dirty="0" err="1">
                <a:latin typeface="Calibri"/>
                <a:cs typeface="Calibri"/>
              </a:rPr>
              <a:t>бұл</a:t>
            </a:r>
            <a:r>
              <a:rPr lang="ru-RU" sz="4300" spc="-10" dirty="0">
                <a:latin typeface="Calibri"/>
                <a:cs typeface="Calibri"/>
              </a:rPr>
              <a:t> кандидат </a:t>
            </a:r>
            <a:r>
              <a:rPr lang="ru-RU" sz="4300" spc="-10" dirty="0" err="1">
                <a:latin typeface="Calibri"/>
                <a:cs typeface="Calibri"/>
              </a:rPr>
              <a:t>немесе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мәселе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туралы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адамдар</a:t>
            </a:r>
            <a:r>
              <a:rPr lang="ru-RU" sz="4300" spc="-10" dirty="0">
                <a:latin typeface="Calibri"/>
                <a:cs typeface="Calibri"/>
              </a:rPr>
              <a:t> не </a:t>
            </a:r>
            <a:r>
              <a:rPr lang="ru-RU" sz="4300" spc="-10" dirty="0" err="1">
                <a:latin typeface="Calibri"/>
                <a:cs typeface="Calibri"/>
              </a:rPr>
              <a:t>ойлайды</a:t>
            </a:r>
            <a:r>
              <a:rPr lang="ru-RU" sz="4300" i="1" spc="-10" dirty="0">
                <a:latin typeface="Calibri"/>
                <a:cs typeface="Calibri"/>
              </a:rPr>
              <a:t>?</a:t>
            </a:r>
          </a:p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lang="ru-RU" sz="4300" i="1" spc="-10" dirty="0" err="1">
                <a:latin typeface="Calibri"/>
                <a:cs typeface="Calibri"/>
              </a:rPr>
              <a:t>Болжам</a:t>
            </a:r>
            <a:r>
              <a:rPr lang="ru-RU" sz="4300" i="1" spc="-10" dirty="0">
                <a:latin typeface="Calibri"/>
                <a:cs typeface="Calibri"/>
              </a:rPr>
              <a:t>: </a:t>
            </a:r>
            <a:r>
              <a:rPr lang="ru-RU" sz="4300" spc="-10" dirty="0" err="1">
                <a:latin typeface="Calibri"/>
                <a:cs typeface="Calibri"/>
              </a:rPr>
              <a:t>көңіл-күй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арқылы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сайлау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нәтижелерін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немесе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нарықтық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үрдістерді</a:t>
            </a:r>
            <a:r>
              <a:rPr lang="ru-RU" sz="4300" spc="-10" dirty="0">
                <a:latin typeface="Calibri"/>
                <a:cs typeface="Calibri"/>
              </a:rPr>
              <a:t> </a:t>
            </a:r>
            <a:r>
              <a:rPr lang="ru-RU" sz="4300" spc="-10" dirty="0" err="1">
                <a:latin typeface="Calibri"/>
                <a:cs typeface="Calibri"/>
              </a:rPr>
              <a:t>болжау</a:t>
            </a:r>
            <a:endParaRPr sz="4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10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83" y="-136143"/>
            <a:ext cx="13502640" cy="1253163"/>
          </a:xfrm>
          <a:prstGeom prst="rect">
            <a:avLst/>
          </a:prstGeom>
        </p:spPr>
        <p:txBody>
          <a:bodyPr vert="horz" wrap="square" lIns="0" tIns="463803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Шерер </a:t>
            </a:r>
            <a:r>
              <a:rPr lang="ru-RU" dirty="0" err="1"/>
              <a:t>аффективті</a:t>
            </a:r>
            <a:r>
              <a:rPr lang="ru-RU" dirty="0"/>
              <a:t> </a:t>
            </a:r>
            <a:r>
              <a:rPr lang="ru-RU" dirty="0" err="1"/>
              <a:t>күйлердің</a:t>
            </a:r>
            <a:r>
              <a:rPr lang="ru-RU" dirty="0"/>
              <a:t> </a:t>
            </a:r>
            <a:r>
              <a:rPr lang="ru-RU" dirty="0" err="1"/>
              <a:t>типологиясы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6895" y="1371600"/>
            <a:ext cx="13516610" cy="58964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900" b="1" dirty="0">
                <a:latin typeface="Calibri"/>
                <a:cs typeface="Calibri"/>
              </a:rPr>
              <a:t>Эмоция: </a:t>
            </a:r>
            <a:r>
              <a:rPr lang="ru-RU" sz="2900" dirty="0" err="1">
                <a:latin typeface="Calibri"/>
                <a:cs typeface="Calibri"/>
              </a:rPr>
              <a:t>қысқаша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органикалық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синхрондалған</a:t>
            </a:r>
            <a:r>
              <a:rPr lang="ru-RU" sz="2900" dirty="0">
                <a:latin typeface="Calibri"/>
                <a:cs typeface="Calibri"/>
              </a:rPr>
              <a:t> ... </a:t>
            </a:r>
            <a:r>
              <a:rPr lang="ru-RU" sz="2900" dirty="0" err="1">
                <a:latin typeface="Calibri"/>
                <a:cs typeface="Calibri"/>
              </a:rPr>
              <a:t>маңызды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оқиғаны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бағалау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ашулы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мұңды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қуанышты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қорқынышты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ұялған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мақтанған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шаттанған</a:t>
            </a:r>
            <a:endParaRPr lang="ru-RU" sz="29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900" b="1" dirty="0" err="1">
                <a:latin typeface="Calibri"/>
                <a:cs typeface="Calibri"/>
              </a:rPr>
              <a:t>Көңіл-күй</a:t>
            </a:r>
            <a:r>
              <a:rPr lang="ru-RU" sz="2900" b="1" dirty="0">
                <a:latin typeface="Calibri"/>
                <a:cs typeface="Calibri"/>
              </a:rPr>
              <a:t>: </a:t>
            </a:r>
            <a:r>
              <a:rPr lang="ru-RU" sz="2900" dirty="0" err="1">
                <a:latin typeface="Calibri"/>
                <a:cs typeface="Calibri"/>
              </a:rPr>
              <a:t>субъективті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сезімдегі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диффузды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себепсіз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төмен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қарқынды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ұзаққа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созылатын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өзгеріс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көңілді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күңіренген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ашушаң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бейқам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күйзеліске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ұшыраған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сергек</a:t>
            </a:r>
            <a:endParaRPr lang="ru-RU" sz="29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900" b="1" dirty="0" err="1">
                <a:latin typeface="Calibri"/>
                <a:cs typeface="Calibri"/>
              </a:rPr>
              <a:t>Тұлғааралық</a:t>
            </a:r>
            <a:r>
              <a:rPr lang="ru-RU" sz="2900" b="1" dirty="0">
                <a:latin typeface="Calibri"/>
                <a:cs typeface="Calibri"/>
              </a:rPr>
              <a:t> </a:t>
            </a:r>
            <a:r>
              <a:rPr lang="ru-RU" sz="2900" b="1" dirty="0" err="1">
                <a:latin typeface="Calibri"/>
                <a:cs typeface="Calibri"/>
              </a:rPr>
              <a:t>позициялар</a:t>
            </a:r>
            <a:r>
              <a:rPr lang="ru-RU" sz="2900" b="1" dirty="0">
                <a:latin typeface="Calibri"/>
                <a:cs typeface="Calibri"/>
              </a:rPr>
              <a:t>: </a:t>
            </a:r>
            <a:r>
              <a:rPr lang="ru-RU" sz="2900" dirty="0" err="1">
                <a:latin typeface="Calibri"/>
                <a:cs typeface="Calibri"/>
              </a:rPr>
              <a:t>белгілі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бір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әрекеттесу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кезінде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басқа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адамға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деген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аффективті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ұстаным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дос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сырлас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алыс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суық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жылы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қолдаушы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менсінбейтін</a:t>
            </a:r>
            <a:endParaRPr lang="ru-RU" sz="29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900" b="1" dirty="0" err="1">
                <a:latin typeface="Calibri"/>
                <a:cs typeface="Calibri"/>
              </a:rPr>
              <a:t>Қатынастар</a:t>
            </a:r>
            <a:r>
              <a:rPr lang="ru-RU" sz="2900" b="1" dirty="0">
                <a:latin typeface="Calibri"/>
                <a:cs typeface="Calibri"/>
              </a:rPr>
              <a:t>: </a:t>
            </a:r>
            <a:r>
              <a:rPr lang="ru-RU" sz="2900" dirty="0" err="1">
                <a:latin typeface="Calibri"/>
                <a:cs typeface="Calibri"/>
              </a:rPr>
              <a:t>тұрақты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аффективті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боялған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сенімдер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заттарға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немесе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адамдарға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деген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бейімділіктер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ұнату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жақсы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көру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жек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көру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бағалау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қалау</a:t>
            </a:r>
            <a:endParaRPr lang="ru-RU" sz="2900" dirty="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2900" b="1" dirty="0" err="1">
                <a:latin typeface="Calibri"/>
                <a:cs typeface="Calibri"/>
              </a:rPr>
              <a:t>Тұлға</a:t>
            </a:r>
            <a:r>
              <a:rPr lang="ru-RU" sz="2900" b="1" dirty="0">
                <a:latin typeface="Calibri"/>
                <a:cs typeface="Calibri"/>
              </a:rPr>
              <a:t> </a:t>
            </a:r>
            <a:r>
              <a:rPr lang="ru-RU" sz="2900" b="1" dirty="0" err="1">
                <a:latin typeface="Calibri"/>
                <a:cs typeface="Calibri"/>
              </a:rPr>
              <a:t>қасиеттері</a:t>
            </a:r>
            <a:r>
              <a:rPr lang="ru-RU" sz="2900" b="1" dirty="0">
                <a:latin typeface="Calibri"/>
                <a:cs typeface="Calibri"/>
              </a:rPr>
              <a:t>: </a:t>
            </a:r>
            <a:r>
              <a:rPr lang="ru-RU" sz="2900" dirty="0" err="1">
                <a:latin typeface="Calibri"/>
                <a:cs typeface="Calibri"/>
              </a:rPr>
              <a:t>тұрақты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тұлғалық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бейімділік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және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типтік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мінез-құлық</a:t>
            </a:r>
            <a:r>
              <a:rPr lang="ru-RU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тенденциялары</a:t>
            </a:r>
            <a:r>
              <a:rPr lang="en-US" sz="2900" dirty="0">
                <a:latin typeface="Calibri"/>
                <a:cs typeface="Calibri"/>
              </a:rPr>
              <a:t> </a:t>
            </a:r>
            <a:r>
              <a:rPr lang="ru-RU" sz="2900" dirty="0" err="1">
                <a:latin typeface="Calibri"/>
                <a:cs typeface="Calibri"/>
              </a:rPr>
              <a:t>қобалжыған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қобалжыған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немқұрайлы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көңілсіз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дұшпандық</a:t>
            </a:r>
            <a:r>
              <a:rPr lang="ru-RU" sz="2900" dirty="0">
                <a:latin typeface="Calibri"/>
                <a:cs typeface="Calibri"/>
              </a:rPr>
              <a:t>, </a:t>
            </a:r>
            <a:r>
              <a:rPr lang="ru-RU" sz="2900" dirty="0" err="1">
                <a:latin typeface="Calibri"/>
                <a:cs typeface="Calibri"/>
              </a:rPr>
              <a:t>қызғаныш</a:t>
            </a:r>
            <a:endParaRPr sz="2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-136143"/>
            <a:ext cx="12039600" cy="1560939"/>
          </a:xfrm>
          <a:prstGeom prst="rect">
            <a:avLst/>
          </a:prstGeom>
        </p:spPr>
        <p:txBody>
          <a:bodyPr vert="horz" wrap="square" lIns="0" tIns="76860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lang="ru-RU" dirty="0" err="1"/>
              <a:t>Сезімдерді</a:t>
            </a:r>
            <a:r>
              <a:rPr lang="ru-RU" dirty="0"/>
              <a:t> </a:t>
            </a:r>
            <a:r>
              <a:rPr lang="ru-RU" dirty="0" err="1"/>
              <a:t>талдау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1424796"/>
            <a:ext cx="13747115" cy="181267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lang="ru-RU" sz="3800" dirty="0" err="1">
                <a:latin typeface="Calibri"/>
                <a:cs typeface="Calibri"/>
              </a:rPr>
              <a:t>Сезімдерді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талдау</a:t>
            </a:r>
            <a:r>
              <a:rPr lang="ru-RU" sz="3800" dirty="0">
                <a:latin typeface="Calibri"/>
                <a:cs typeface="Calibri"/>
              </a:rPr>
              <a:t> - </a:t>
            </a:r>
            <a:r>
              <a:rPr lang="ru-RU" sz="3800" dirty="0" err="1">
                <a:latin typeface="Calibri"/>
                <a:cs typeface="Calibri"/>
              </a:rPr>
              <a:t>бұл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көзқарастарды</a:t>
            </a:r>
            <a:r>
              <a:rPr lang="ru-RU" sz="3800" dirty="0">
                <a:latin typeface="Calibri"/>
                <a:cs typeface="Calibri"/>
              </a:rPr>
              <a:t> </a:t>
            </a:r>
            <a:r>
              <a:rPr lang="ru-RU" sz="3800" dirty="0" err="1">
                <a:latin typeface="Calibri"/>
                <a:cs typeface="Calibri"/>
              </a:rPr>
              <a:t>анықтау</a:t>
            </a:r>
            <a:endParaRPr sz="3800" dirty="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latin typeface="Calibri"/>
                <a:cs typeface="Calibri"/>
              </a:rPr>
              <a:t>“</a:t>
            </a:r>
            <a:r>
              <a:rPr lang="ru-RU" sz="3200" dirty="0" err="1">
                <a:latin typeface="Calibri"/>
                <a:cs typeface="Calibri"/>
              </a:rPr>
              <a:t>тұрақты</a:t>
            </a:r>
            <a:r>
              <a:rPr lang="ru-RU" sz="3200" dirty="0">
                <a:latin typeface="Calibri"/>
                <a:cs typeface="Calibri"/>
              </a:rPr>
              <a:t>, </a:t>
            </a:r>
            <a:r>
              <a:rPr lang="ru-RU" sz="3200" dirty="0" err="1">
                <a:latin typeface="Calibri"/>
                <a:cs typeface="Calibri"/>
              </a:rPr>
              <a:t>аффективті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боялған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сенімдер</a:t>
            </a:r>
            <a:r>
              <a:rPr lang="ru-RU" sz="3200" dirty="0">
                <a:latin typeface="Calibri"/>
                <a:cs typeface="Calibri"/>
              </a:rPr>
              <a:t>, </a:t>
            </a:r>
            <a:r>
              <a:rPr lang="ru-RU" sz="3200" dirty="0" err="1">
                <a:latin typeface="Calibri"/>
                <a:cs typeface="Calibri"/>
              </a:rPr>
              <a:t>заттарға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немесе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адамдарға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деген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бейімділіктер</a:t>
            </a:r>
            <a:r>
              <a:rPr sz="3200" spc="-10" dirty="0">
                <a:latin typeface="Calibri"/>
                <a:cs typeface="Calibri"/>
              </a:rPr>
              <a:t>”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882" y="3128771"/>
            <a:ext cx="12053317" cy="515525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35965" indent="-7232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35965" algn="l"/>
              </a:tabLst>
            </a:pPr>
            <a:r>
              <a:rPr lang="ru-RU" sz="3200" b="1" dirty="0" err="1">
                <a:latin typeface="Calibri"/>
                <a:cs typeface="Calibri"/>
              </a:rPr>
              <a:t>Қатынас</a:t>
            </a:r>
            <a:r>
              <a:rPr lang="ru-RU" sz="3200" b="1" dirty="0">
                <a:latin typeface="Calibri"/>
                <a:cs typeface="Calibri"/>
              </a:rPr>
              <a:t> </a:t>
            </a:r>
            <a:r>
              <a:rPr lang="ru-RU" sz="3200" b="1" dirty="0" err="1">
                <a:latin typeface="Calibri"/>
                <a:cs typeface="Calibri"/>
              </a:rPr>
              <a:t>иесі</a:t>
            </a:r>
            <a:r>
              <a:rPr lang="ru-RU" sz="3200" b="1" dirty="0">
                <a:latin typeface="Calibri"/>
                <a:cs typeface="Calibri"/>
              </a:rPr>
              <a:t> (</a:t>
            </a:r>
            <a:r>
              <a:rPr lang="ru-RU" sz="3200" b="1" dirty="0" err="1">
                <a:latin typeface="Calibri"/>
                <a:cs typeface="Calibri"/>
              </a:rPr>
              <a:t>көзі</a:t>
            </a:r>
            <a:r>
              <a:rPr lang="ru-RU" sz="3200" b="1" dirty="0">
                <a:latin typeface="Calibri"/>
                <a:cs typeface="Calibri"/>
              </a:rPr>
              <a:t>).</a:t>
            </a:r>
          </a:p>
          <a:p>
            <a:pPr marL="735965" indent="-7232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35965" algn="l"/>
              </a:tabLst>
            </a:pPr>
            <a:r>
              <a:rPr lang="ru-RU" sz="3200" b="1" dirty="0" err="1">
                <a:latin typeface="Calibri"/>
                <a:cs typeface="Calibri"/>
              </a:rPr>
              <a:t>Көзқарастың</a:t>
            </a:r>
            <a:r>
              <a:rPr lang="ru-RU" sz="3200" b="1" dirty="0">
                <a:latin typeface="Calibri"/>
                <a:cs typeface="Calibri"/>
              </a:rPr>
              <a:t> </a:t>
            </a:r>
            <a:r>
              <a:rPr lang="ru-RU" sz="3200" b="1" dirty="0" err="1">
                <a:latin typeface="Calibri"/>
                <a:cs typeface="Calibri"/>
              </a:rPr>
              <a:t>мақсаты</a:t>
            </a:r>
            <a:r>
              <a:rPr lang="ru-RU" sz="3200" b="1" dirty="0">
                <a:latin typeface="Calibri"/>
                <a:cs typeface="Calibri"/>
              </a:rPr>
              <a:t> (</a:t>
            </a:r>
            <a:r>
              <a:rPr lang="ru-RU" sz="3200" b="1" dirty="0" err="1">
                <a:latin typeface="Calibri"/>
                <a:cs typeface="Calibri"/>
              </a:rPr>
              <a:t>аспектісі</a:t>
            </a:r>
            <a:r>
              <a:rPr lang="ru-RU" sz="3200" b="1" dirty="0">
                <a:latin typeface="Calibri"/>
                <a:cs typeface="Calibri"/>
              </a:rPr>
              <a:t>).</a:t>
            </a:r>
          </a:p>
          <a:p>
            <a:pPr marL="735965" indent="-7232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35965" algn="l"/>
              </a:tabLst>
            </a:pPr>
            <a:r>
              <a:rPr lang="ru-RU" sz="3200" b="1" dirty="0" err="1">
                <a:latin typeface="Calibri"/>
                <a:cs typeface="Calibri"/>
              </a:rPr>
              <a:t>Қарым-қатынас</a:t>
            </a:r>
            <a:r>
              <a:rPr lang="ru-RU" sz="3200" b="1" dirty="0">
                <a:latin typeface="Calibri"/>
                <a:cs typeface="Calibri"/>
              </a:rPr>
              <a:t> </a:t>
            </a:r>
            <a:r>
              <a:rPr lang="ru-RU" sz="3200" b="1" dirty="0" err="1">
                <a:latin typeface="Calibri"/>
                <a:cs typeface="Calibri"/>
              </a:rPr>
              <a:t>түрі</a:t>
            </a:r>
            <a:endParaRPr sz="3200" dirty="0">
              <a:latin typeface="Calibri"/>
              <a:cs typeface="Calibri"/>
            </a:endParaRPr>
          </a:p>
          <a:p>
            <a:pPr marL="913765" lvl="1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lang="ru-RU" sz="3200" dirty="0" err="1">
                <a:latin typeface="Calibri"/>
                <a:cs typeface="Calibri"/>
              </a:rPr>
              <a:t>Түрлердің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жиынтығынан</a:t>
            </a:r>
            <a:endParaRPr sz="3200" dirty="0">
              <a:latin typeface="Calibri"/>
              <a:cs typeface="Calibri"/>
            </a:endParaRPr>
          </a:p>
          <a:p>
            <a:pPr marL="1472565" lvl="2" indent="-368300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</a:tabLst>
            </a:pPr>
            <a:r>
              <a:rPr lang="ru-RU" sz="2900" i="1" dirty="0" err="1">
                <a:latin typeface="Calibri"/>
                <a:cs typeface="Calibri"/>
              </a:rPr>
              <a:t>Сүйіспеншілік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жек</a:t>
            </a:r>
            <a:r>
              <a:rPr lang="ru-RU" sz="2900" i="1" dirty="0">
                <a:latin typeface="Calibri"/>
                <a:cs typeface="Calibri"/>
              </a:rPr>
              <a:t> </a:t>
            </a:r>
            <a:r>
              <a:rPr lang="ru-RU" sz="2900" i="1" dirty="0" err="1">
                <a:latin typeface="Calibri"/>
                <a:cs typeface="Calibri"/>
              </a:rPr>
              <a:t>көру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құндылық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қалау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т.б</a:t>
            </a:r>
            <a:r>
              <a:rPr sz="2900" spc="-20" dirty="0">
                <a:latin typeface="Calibri"/>
                <a:cs typeface="Calibri"/>
              </a:rPr>
              <a:t>.</a:t>
            </a:r>
            <a:endParaRPr sz="2900" dirty="0">
              <a:latin typeface="Calibri"/>
              <a:cs typeface="Calibri"/>
            </a:endParaRPr>
          </a:p>
          <a:p>
            <a:pPr marL="913765" lvl="1" indent="-3556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lang="ru-RU" sz="3200" dirty="0" err="1">
                <a:latin typeface="Calibri"/>
                <a:cs typeface="Calibri"/>
              </a:rPr>
              <a:t>Немесе</a:t>
            </a:r>
            <a:r>
              <a:rPr lang="ru-RU" sz="3200" dirty="0">
                <a:latin typeface="Calibri"/>
                <a:cs typeface="Calibri"/>
              </a:rPr>
              <a:t> (</a:t>
            </a:r>
            <a:r>
              <a:rPr lang="ru-RU" sz="3200" dirty="0" err="1">
                <a:latin typeface="Calibri"/>
                <a:cs typeface="Calibri"/>
              </a:rPr>
              <a:t>әдетте</a:t>
            </a:r>
            <a:r>
              <a:rPr lang="ru-RU" sz="3200" dirty="0">
                <a:latin typeface="Calibri"/>
                <a:cs typeface="Calibri"/>
              </a:rPr>
              <a:t>) </a:t>
            </a:r>
            <a:r>
              <a:rPr lang="ru-RU" sz="3200" dirty="0" err="1">
                <a:latin typeface="Calibri"/>
                <a:cs typeface="Calibri"/>
              </a:rPr>
              <a:t>қарапайым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өлшенген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полярлық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472565" lvl="2" indent="-368300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</a:tabLst>
            </a:pPr>
            <a:r>
              <a:rPr lang="ru-RU" sz="2900" i="1" dirty="0" err="1">
                <a:latin typeface="Calibri"/>
                <a:cs typeface="Calibri"/>
              </a:rPr>
              <a:t>оң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теріс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бейтарап</a:t>
            </a:r>
            <a:r>
              <a:rPr lang="ru-RU" sz="2900" i="1" dirty="0">
                <a:latin typeface="Calibri"/>
                <a:cs typeface="Calibri"/>
              </a:rPr>
              <a:t>, </a:t>
            </a:r>
            <a:r>
              <a:rPr lang="ru-RU" sz="2900" i="1" dirty="0" err="1">
                <a:latin typeface="Calibri"/>
                <a:cs typeface="Calibri"/>
              </a:rPr>
              <a:t>күшпен</a:t>
            </a:r>
            <a:r>
              <a:rPr lang="ru-RU" sz="2900" i="1" dirty="0">
                <a:latin typeface="Calibri"/>
                <a:cs typeface="Calibri"/>
              </a:rPr>
              <a:t> </a:t>
            </a:r>
            <a:r>
              <a:rPr lang="ru-RU" sz="2900" i="1" dirty="0" err="1">
                <a:latin typeface="Calibri"/>
                <a:cs typeface="Calibri"/>
              </a:rPr>
              <a:t>бірге</a:t>
            </a:r>
            <a:endParaRPr sz="2900" dirty="0">
              <a:latin typeface="Calibri"/>
              <a:cs typeface="Calibri"/>
            </a:endParaRPr>
          </a:p>
          <a:p>
            <a:pPr marL="735965" indent="-72326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735965" algn="l"/>
              </a:tabLst>
            </a:pPr>
            <a:r>
              <a:rPr lang="ru-RU" sz="3200" b="1" dirty="0" err="1">
                <a:latin typeface="Calibri"/>
                <a:cs typeface="Calibri"/>
              </a:rPr>
              <a:t>қатынасты</a:t>
            </a:r>
            <a:r>
              <a:rPr lang="ru-RU" sz="3200" b="1" dirty="0">
                <a:latin typeface="Calibri"/>
                <a:cs typeface="Calibri"/>
              </a:rPr>
              <a:t> </a:t>
            </a:r>
            <a:r>
              <a:rPr lang="ru-RU" sz="3200" b="1" dirty="0" err="1">
                <a:latin typeface="Calibri"/>
                <a:cs typeface="Calibri"/>
              </a:rPr>
              <a:t>қамтитын</a:t>
            </a:r>
            <a:r>
              <a:rPr lang="ru-RU" sz="3200" b="1" dirty="0">
                <a:latin typeface="Calibri"/>
                <a:cs typeface="Calibri"/>
              </a:rPr>
              <a:t> </a:t>
            </a:r>
            <a:r>
              <a:rPr lang="ru-RU" sz="3200" b="1" dirty="0" err="1">
                <a:latin typeface="Calibri"/>
                <a:cs typeface="Calibri"/>
              </a:rPr>
              <a:t>мәтін</a:t>
            </a:r>
            <a:endParaRPr sz="3200" dirty="0">
              <a:latin typeface="Calibri"/>
              <a:cs typeface="Calibri"/>
            </a:endParaRPr>
          </a:p>
          <a:p>
            <a:pPr marL="913765" lvl="1" indent="-35560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lang="ru-RU" sz="3200" dirty="0" err="1">
                <a:latin typeface="Calibri"/>
                <a:cs typeface="Calibri"/>
              </a:rPr>
              <a:t>Үкім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немесе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бүкіл</a:t>
            </a:r>
            <a:r>
              <a:rPr lang="ru-RU" sz="3200" dirty="0">
                <a:latin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cs typeface="Calibri"/>
              </a:rPr>
              <a:t>құжат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13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1273</Words>
  <Application>Microsoft Macintosh PowerPoint</Application>
  <PresentationFormat>Custom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Georgia</vt:lpstr>
      <vt:lpstr>Lucida Sans Unicode</vt:lpstr>
      <vt:lpstr>Symbol</vt:lpstr>
      <vt:lpstr>Times New Roman</vt:lpstr>
      <vt:lpstr>Office Theme</vt:lpstr>
      <vt:lpstr>Сезімдерді талдау</vt:lpstr>
      <vt:lpstr>Фильмге оң немесе теріс шолу?</vt:lpstr>
      <vt:lpstr>Google өнімдерін іздеу</vt:lpstr>
      <vt:lpstr>Bing Shopping</vt:lpstr>
      <vt:lpstr>Gallup сауалнамасының тұтынушылар сеніміне vs Twitter көңіл-күйі</vt:lpstr>
      <vt:lpstr>Сезім талдауының басқа да көптеген атаулары бар</vt:lpstr>
      <vt:lpstr>Неліктен көңіл-күйді талдау керек?</vt:lpstr>
      <vt:lpstr>Шерер аффективті күйлердің типологиясы</vt:lpstr>
      <vt:lpstr>Сезімдерді талдау</vt:lpstr>
      <vt:lpstr>Сезімдерді талдау</vt:lpstr>
      <vt:lpstr>Sentiment Analysis</vt:lpstr>
      <vt:lpstr>Baseline Algorithm</vt:lpstr>
      <vt:lpstr>Сезімдерді токенизациялау мәселелері</vt:lpstr>
      <vt:lpstr>Сезімдерді жіктеуге арналған мүмкіндіктерді шығару</vt:lpstr>
      <vt:lpstr>Терістеу</vt:lpstr>
      <vt:lpstr></vt:lpstr>
      <vt:lpstr>Бинаризацияланған (Бульдік мүмкіндік) Мультиномдық Naive Bayes</vt:lpstr>
      <vt:lpstr>Бинаризацияланған (Бульдік мүмкіндік) Мультиномдық Naive Bayes</vt:lpstr>
      <vt:lpstr>Сынақ құжатындағы логикалық көпмүшелік Naive Bayes d</vt:lpstr>
      <vt:lpstr>Normal vs. Boolean Multinomial NB</vt:lpstr>
      <vt:lpstr>Бинаризацияланған (Бульдік мүмкіндік) Мультиномдық Naive Bayes</vt:lpstr>
      <vt:lpstr>Cross-­‐Validation</vt:lpstr>
      <vt:lpstr>Классификациядағы басқа мәселелер</vt:lpstr>
      <vt:lpstr>Мәселелер: Пікірлерді жіктеуді не қиындатады?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Сезімдерді талдау</dc:title>
  <cp:lastModifiedBy>Aman Mussa</cp:lastModifiedBy>
  <cp:revision>2</cp:revision>
  <dcterms:created xsi:type="dcterms:W3CDTF">2025-01-20T09:13:38Z</dcterms:created>
  <dcterms:modified xsi:type="dcterms:W3CDTF">2025-01-20T13:32:40Z</dcterms:modified>
</cp:coreProperties>
</file>