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8" r:id="rId6"/>
    <p:sldId id="269" r:id="rId7"/>
    <p:sldId id="271" r:id="rId8"/>
    <p:sldId id="270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F88"/>
    <a:srgbClr val="DDE6F3"/>
    <a:srgbClr val="DAE5F6"/>
    <a:srgbClr val="ECF0F4"/>
    <a:srgbClr val="D9EAFF"/>
    <a:srgbClr val="902322"/>
    <a:srgbClr val="F7F7F7"/>
    <a:srgbClr val="FCF2F2"/>
    <a:srgbClr val="F8E0E0"/>
    <a:srgbClr val="E5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F75EE-67FD-444E-B088-52DF721FE3A9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4B54B-51EC-44CB-A7E4-76177DD63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94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4B54B-51EC-44CB-A7E4-76177DD63A2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790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4B54B-51EC-44CB-A7E4-76177DD63A2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30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4B54B-51EC-44CB-A7E4-76177DD63A2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0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EC4BF-F28B-4430-BF3D-B5479392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1E99EC-0415-4C1C-8859-25427631D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6EB55-1FCC-4F2A-8B78-F5F2552F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667FD-5ACC-4BE4-A67F-2F8D5697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6CB23-0F3D-435D-A985-325DA3AB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35285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CCEA7-5FA0-436F-A667-C231E9AE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04CDB6-9282-4716-A9C9-4F60B1632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5AE9C-8AB5-4D9B-9E8D-3B0FED6C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E9E79-4AEF-4EAE-AD44-BD5C32E7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F7E82-713B-450C-AECE-E15718D9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242379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784BBC-2CC5-47B1-9BAC-D48A1D116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1319E7-AD66-4919-9AE1-1166E9B3D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01A38-1860-4CFB-80A8-F202E339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FBE67-035D-4BD6-A879-A9FCE69A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A926A-89B4-443B-A15F-369BC805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09005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C8EE7-A2C8-4D88-86E1-81E55924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7BDAA-C78A-4FD4-A3C9-2A4921A9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63FC4-D253-456B-8AAB-16E93E66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BFF2F7-33E0-4450-B3CB-3F2F01C5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0E37F-FA9E-4E0C-832E-C36A9A40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18344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EB94-2FDA-4EB5-B1F2-C9A3D0AE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EFA401-D7D2-4136-AAED-24C8CB992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B5DC5-7373-4329-B1C3-EF3F1EF0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DF8AD-AAE9-4A33-9511-88623475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CD6E3-EEEA-4815-B560-57E8532C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19205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CF813-0D65-4BD3-BC51-7CCD3443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6F752-5E2D-459C-8004-356FB1DF5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E18097-273C-4906-AF65-35E4D1B9F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A81718-A1FF-4A85-B356-B2DCE971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24E91-5953-4488-85B9-3F89CD10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7CB30-CF88-4F4F-A7A1-EF482CD2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16924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65D49-E3CB-4F9C-952D-644C7B3B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46D0B-CFC9-4E81-9B38-1EA2161A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CC548B-C6B6-4022-83F6-3EEA80A7E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C1D8E0-5BAA-4FB5-AF7F-A3CA81F70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E8B1D4-49F0-481A-B028-C55CC4AB4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B2803B-D1CA-4DD2-8E08-653E6A75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A5B382-D526-467E-AF14-7382AA4C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960959-5511-46E5-BB68-4B06AFD2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08672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5507C-AE60-4E6E-8581-4FA8AB85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67AE09-90CF-44B2-A8E3-70A2E0F0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A94441-234D-4B99-A254-BF6D4742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A4E83A-B617-4213-AB71-B431318F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39041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49017F-0AE0-4D08-82A3-C52D8714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57CD91-F7BD-474A-858D-A8FECCD6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8E739-A10E-4B29-9419-B8A24626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68445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DB2E9-462B-44F7-80C5-81B8C04B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412F9-4598-49DC-AC94-16C310AA3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33487-FD56-4435-A668-B1715AD58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4E2B4-775F-41C5-97A0-0DDE72E6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4BE85-559B-4AAB-8EB5-815B8F29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6E4FEF-4C9F-4DBF-A2CC-62CD3DC9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137816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1287C-8A14-4D66-B5CF-879483B5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56F5A7-9DB5-4D74-8D39-0DD2EEC92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B521AD-7215-4A3B-94C1-2C8BFBAB3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E504EC-C2B7-4552-B4ED-70733848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61A-FA75-45B0-8D94-AB13C90562C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FBE2E-A1C0-408C-BAFE-3E9B58F0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0B394-91AA-4721-8D5F-A381804B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93642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5F964E-0322-4EF8-AB16-71429A68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50EB6A-B063-418D-8ABE-3299A2B8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30E08-140D-443E-87FC-1DF2D7F8D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1B61A-FA75-45B0-8D94-AB13C90562C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761EF-4664-44CC-8C6B-64A71E3F7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AC807-9D9C-4FC1-8976-41C22526F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7EC06-AE43-4120-87B4-845CA4457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Bag-of-words_model_in_computer_vis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ding_(social_sciences)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uanlan.zhihu.com/p/3147021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f%E2%80%93i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59">
            <a:extLst>
              <a:ext uri="{FF2B5EF4-FFF2-40B4-BE49-F238E27FC236}">
                <a16:creationId xmlns:a16="http://schemas.microsoft.com/office/drawing/2014/main" id="{9313E7EB-CB91-41BA-9299-8DF843F1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757" y="2752992"/>
            <a:ext cx="660448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CN" altLang="zh-CN" sz="4000" b="1" dirty="0">
                <a:solidFill>
                  <a:srgbClr val="003F88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Topic</a:t>
            </a:r>
            <a:r>
              <a:rPr lang="zh-CN" altLang="en-US" sz="4000" b="1" dirty="0">
                <a:solidFill>
                  <a:srgbClr val="003F88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003F88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Modeling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8F54534-EBBE-4C0F-814D-E8C70B1D8077}"/>
              </a:ext>
            </a:extLst>
          </p:cNvPr>
          <p:cNvGrpSpPr/>
          <p:nvPr/>
        </p:nvGrpSpPr>
        <p:grpSpPr>
          <a:xfrm>
            <a:off x="-1" y="0"/>
            <a:ext cx="12192000" cy="6860200"/>
            <a:chOff x="0" y="0"/>
            <a:chExt cx="12192000" cy="6860200"/>
          </a:xfrm>
          <a:solidFill>
            <a:srgbClr val="003F88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07B588B-18BF-4251-B60A-CCE83682281B}"/>
                </a:ext>
              </a:extLst>
            </p:cNvPr>
            <p:cNvSpPr/>
            <p:nvPr/>
          </p:nvSpPr>
          <p:spPr>
            <a:xfrm>
              <a:off x="0" y="0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6D556B8-34B8-479D-A8F0-AC24E9EFDA31}"/>
                </a:ext>
              </a:extLst>
            </p:cNvPr>
            <p:cNvSpPr/>
            <p:nvPr/>
          </p:nvSpPr>
          <p:spPr>
            <a:xfrm>
              <a:off x="0" y="6680200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FEF182-4AF8-4146-9881-4E8F3752E152}"/>
                </a:ext>
              </a:extLst>
            </p:cNvPr>
            <p:cNvSpPr/>
            <p:nvPr/>
          </p:nvSpPr>
          <p:spPr>
            <a:xfrm rot="5400000">
              <a:off x="-3161200" y="3340100"/>
              <a:ext cx="65024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5C0E5C1-5B3B-457E-A747-FE76960EB7FE}"/>
                </a:ext>
              </a:extLst>
            </p:cNvPr>
            <p:cNvSpPr/>
            <p:nvPr/>
          </p:nvSpPr>
          <p:spPr>
            <a:xfrm rot="5400000">
              <a:off x="8850800" y="3340100"/>
              <a:ext cx="65024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2811069-AACA-46EC-8FD0-18B0BA8706B3}"/>
              </a:ext>
            </a:extLst>
          </p:cNvPr>
          <p:cNvCxnSpPr>
            <a:cxnSpLocks/>
          </p:cNvCxnSpPr>
          <p:nvPr/>
        </p:nvCxnSpPr>
        <p:spPr>
          <a:xfrm>
            <a:off x="2783840" y="3430100"/>
            <a:ext cx="6649962" cy="0"/>
          </a:xfrm>
          <a:prstGeom prst="line">
            <a:avLst/>
          </a:prstGeom>
          <a:ln w="12700">
            <a:solidFill>
              <a:srgbClr val="003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3C25740-97D7-4E2B-9071-6E5E9D52B2D0}"/>
              </a:ext>
            </a:extLst>
          </p:cNvPr>
          <p:cNvSpPr txBox="1"/>
          <p:nvPr/>
        </p:nvSpPr>
        <p:spPr>
          <a:xfrm>
            <a:off x="3644900" y="3427900"/>
            <a:ext cx="490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b="1" dirty="0">
                <a:solidFill>
                  <a:srgbClr val="003F88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2022/4/29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84DC941-4AB2-41DD-85EB-FA5FD56E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5979" y="5627467"/>
            <a:ext cx="2860040" cy="7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6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59">
            <a:extLst>
              <a:ext uri="{FF2B5EF4-FFF2-40B4-BE49-F238E27FC236}">
                <a16:creationId xmlns:a16="http://schemas.microsoft.com/office/drawing/2014/main" id="{9313E7EB-CB91-41BA-9299-8DF843F1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57" y="456314"/>
            <a:ext cx="723510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2.4</a:t>
            </a:r>
            <a:r>
              <a:rPr lang="zh-CN" altLang="en-US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Related</a:t>
            </a:r>
            <a:r>
              <a:rPr lang="zh-CN" altLang="en-US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Paper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8F54534-EBBE-4C0F-814D-E8C70B1D8077}"/>
              </a:ext>
            </a:extLst>
          </p:cNvPr>
          <p:cNvGrpSpPr/>
          <p:nvPr/>
        </p:nvGrpSpPr>
        <p:grpSpPr>
          <a:xfrm>
            <a:off x="-1" y="0"/>
            <a:ext cx="12192000" cy="6860200"/>
            <a:chOff x="0" y="0"/>
            <a:chExt cx="12192000" cy="6860200"/>
          </a:xfrm>
          <a:solidFill>
            <a:srgbClr val="003F88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07B588B-18BF-4251-B60A-CCE83682281B}"/>
                </a:ext>
              </a:extLst>
            </p:cNvPr>
            <p:cNvSpPr/>
            <p:nvPr/>
          </p:nvSpPr>
          <p:spPr>
            <a:xfrm>
              <a:off x="0" y="0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6D556B8-34B8-479D-A8F0-AC24E9EFDA31}"/>
                </a:ext>
              </a:extLst>
            </p:cNvPr>
            <p:cNvSpPr/>
            <p:nvPr/>
          </p:nvSpPr>
          <p:spPr>
            <a:xfrm>
              <a:off x="0" y="6680200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FEF182-4AF8-4146-9881-4E8F3752E152}"/>
                </a:ext>
              </a:extLst>
            </p:cNvPr>
            <p:cNvSpPr/>
            <p:nvPr/>
          </p:nvSpPr>
          <p:spPr>
            <a:xfrm rot="5400000">
              <a:off x="-3161200" y="3340100"/>
              <a:ext cx="65024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5C0E5C1-5B3B-457E-A747-FE76960EB7FE}"/>
                </a:ext>
              </a:extLst>
            </p:cNvPr>
            <p:cNvSpPr/>
            <p:nvPr/>
          </p:nvSpPr>
          <p:spPr>
            <a:xfrm rot="5400000">
              <a:off x="8850800" y="3340100"/>
              <a:ext cx="65024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CCA3399-4927-BA4F-BA1D-21AAEAAF2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992" y="413496"/>
            <a:ext cx="5524585" cy="5827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16BB40-EC5F-F34A-8111-32AFE1CD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25" y="2626966"/>
            <a:ext cx="5208774" cy="3533652"/>
          </a:xfrm>
          <a:prstGeom prst="rect">
            <a:avLst/>
          </a:prstGeom>
        </p:spPr>
      </p:pic>
      <p:graphicFrame>
        <p:nvGraphicFramePr>
          <p:cNvPr id="15" name="Table 25">
            <a:extLst>
              <a:ext uri="{FF2B5EF4-FFF2-40B4-BE49-F238E27FC236}">
                <a16:creationId xmlns:a16="http://schemas.microsoft.com/office/drawing/2014/main" id="{0506BE57-5B2F-6A4E-B72D-51B58A385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02258"/>
              </p:ext>
            </p:extLst>
          </p:nvPr>
        </p:nvGraphicFramePr>
        <p:xfrm>
          <a:off x="887225" y="1286626"/>
          <a:ext cx="4588541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4816">
                  <a:extLst>
                    <a:ext uri="{9D8B030D-6E8A-4147-A177-3AD203B41FA5}">
                      <a16:colId xmlns:a16="http://schemas.microsoft.com/office/drawing/2014/main" val="1919278728"/>
                    </a:ext>
                  </a:extLst>
                </a:gridCol>
                <a:gridCol w="1024816">
                  <a:extLst>
                    <a:ext uri="{9D8B030D-6E8A-4147-A177-3AD203B41FA5}">
                      <a16:colId xmlns:a16="http://schemas.microsoft.com/office/drawing/2014/main" val="3225995130"/>
                    </a:ext>
                  </a:extLst>
                </a:gridCol>
                <a:gridCol w="1024816">
                  <a:extLst>
                    <a:ext uri="{9D8B030D-6E8A-4147-A177-3AD203B41FA5}">
                      <a16:colId xmlns:a16="http://schemas.microsoft.com/office/drawing/2014/main" val="3650115828"/>
                    </a:ext>
                  </a:extLst>
                </a:gridCol>
                <a:gridCol w="1024816">
                  <a:extLst>
                    <a:ext uri="{9D8B030D-6E8A-4147-A177-3AD203B41FA5}">
                      <a16:colId xmlns:a16="http://schemas.microsoft.com/office/drawing/2014/main" val="4239235540"/>
                    </a:ext>
                  </a:extLst>
                </a:gridCol>
                <a:gridCol w="489277">
                  <a:extLst>
                    <a:ext uri="{9D8B030D-6E8A-4147-A177-3AD203B41FA5}">
                      <a16:colId xmlns:a16="http://schemas.microsoft.com/office/drawing/2014/main" val="1909172660"/>
                    </a:ext>
                  </a:extLst>
                </a:gridCol>
              </a:tblGrid>
              <a:tr h="281741">
                <a:tc>
                  <a:txBody>
                    <a:bodyPr/>
                    <a:lstStyle/>
                    <a:p>
                      <a:endParaRPr lang="en-CN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Topic</a:t>
                      </a:r>
                      <a:r>
                        <a:rPr lang="zh-CN" altLang="en-US" sz="1400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CN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Topic</a:t>
                      </a:r>
                      <a:r>
                        <a:rPr lang="zh-CN" altLang="en-US" sz="1400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CN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Topic</a:t>
                      </a:r>
                      <a:r>
                        <a:rPr lang="zh-CN" altLang="en-US" sz="1400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CN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  <a:endParaRPr lang="en-CN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46349"/>
                  </a:ext>
                </a:extLst>
              </a:tr>
              <a:tr h="28174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Word</a:t>
                      </a:r>
                      <a:r>
                        <a:rPr lang="zh-CN" altLang="en-US" sz="1400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CN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freq</a:t>
                      </a:r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(1,</a:t>
                      </a:r>
                      <a:r>
                        <a:rPr lang="zh-CN" altLang="en-US" sz="1400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1)</a:t>
                      </a:r>
                      <a:endParaRPr lang="en-CN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freq</a:t>
                      </a:r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(1,</a:t>
                      </a:r>
                      <a:r>
                        <a:rPr lang="zh-CN" altLang="en-US" sz="1400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2)</a:t>
                      </a:r>
                      <a:endParaRPr lang="en-CN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freq</a:t>
                      </a:r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(1,</a:t>
                      </a:r>
                      <a:r>
                        <a:rPr lang="zh-CN" altLang="en-US" sz="1400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3)</a:t>
                      </a:r>
                      <a:endParaRPr lang="en-CN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39234"/>
                  </a:ext>
                </a:extLst>
              </a:tr>
              <a:tr h="28174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Word</a:t>
                      </a:r>
                      <a:r>
                        <a:rPr lang="zh-CN" altLang="en-US" sz="1400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CN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e.g.</a:t>
                      </a:r>
                      <a:r>
                        <a:rPr lang="zh-CN" altLang="en-US" sz="1400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0.96</a:t>
                      </a:r>
                      <a:endParaRPr lang="en-CN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e.g.</a:t>
                      </a:r>
                      <a:r>
                        <a:rPr lang="zh-CN" altLang="en-US" sz="1400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0.04</a:t>
                      </a:r>
                      <a:endParaRPr lang="en-CN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e.g.0.13</a:t>
                      </a:r>
                      <a:endParaRPr lang="en-CN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70813"/>
                  </a:ext>
                </a:extLst>
              </a:tr>
              <a:tr h="28174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  <a:endParaRPr lang="en-CN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4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4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4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4196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6A4214C-1E06-7949-A0E1-CB718B9CB63F}"/>
              </a:ext>
            </a:extLst>
          </p:cNvPr>
          <p:cNvSpPr txBox="1"/>
          <p:nvPr/>
        </p:nvSpPr>
        <p:spPr>
          <a:xfrm>
            <a:off x="887225" y="6223438"/>
            <a:ext cx="8381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sz="12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陈倩</a:t>
            </a:r>
            <a:r>
              <a:rPr lang="en-US" altLang="zh-CN" sz="12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2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社会转型中的大众媒介育儿话语变迁</a:t>
            </a:r>
            <a:r>
              <a:rPr lang="en-US" altLang="zh-CN" sz="12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2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陈倩</a:t>
            </a:r>
            <a:r>
              <a:rPr lang="en-US" altLang="zh-CN" sz="12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(1)[</a:t>
            </a:r>
            <a:r>
              <a:rPr lang="en-US" sz="12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D]. </a:t>
            </a:r>
            <a:r>
              <a:rPr lang="zh-CN" altLang="en-US" sz="12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上海大学</a:t>
            </a:r>
            <a:r>
              <a:rPr lang="en-US" altLang="zh-CN" sz="12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2019.</a:t>
            </a:r>
            <a:endParaRPr lang="en-C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55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59">
            <a:extLst>
              <a:ext uri="{FF2B5EF4-FFF2-40B4-BE49-F238E27FC236}">
                <a16:creationId xmlns:a16="http://schemas.microsoft.com/office/drawing/2014/main" id="{9313E7EB-CB91-41BA-9299-8DF843F1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57" y="456314"/>
            <a:ext cx="723510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Related work of topic modeling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8F54534-EBBE-4C0F-814D-E8C70B1D8077}"/>
              </a:ext>
            </a:extLst>
          </p:cNvPr>
          <p:cNvGrpSpPr/>
          <p:nvPr/>
        </p:nvGrpSpPr>
        <p:grpSpPr>
          <a:xfrm>
            <a:off x="-1" y="0"/>
            <a:ext cx="12192000" cy="6860200"/>
            <a:chOff x="0" y="0"/>
            <a:chExt cx="12192000" cy="6860200"/>
          </a:xfrm>
          <a:solidFill>
            <a:srgbClr val="003F88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07B588B-18BF-4251-B60A-CCE83682281B}"/>
                </a:ext>
              </a:extLst>
            </p:cNvPr>
            <p:cNvSpPr/>
            <p:nvPr/>
          </p:nvSpPr>
          <p:spPr>
            <a:xfrm>
              <a:off x="0" y="0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6D556B8-34B8-479D-A8F0-AC24E9EFDA31}"/>
                </a:ext>
              </a:extLst>
            </p:cNvPr>
            <p:cNvSpPr/>
            <p:nvPr/>
          </p:nvSpPr>
          <p:spPr>
            <a:xfrm>
              <a:off x="0" y="6680200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FEF182-4AF8-4146-9881-4E8F3752E152}"/>
                </a:ext>
              </a:extLst>
            </p:cNvPr>
            <p:cNvSpPr/>
            <p:nvPr/>
          </p:nvSpPr>
          <p:spPr>
            <a:xfrm rot="5400000">
              <a:off x="-3161200" y="3340100"/>
              <a:ext cx="65024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5C0E5C1-5B3B-457E-A747-FE76960EB7FE}"/>
                </a:ext>
              </a:extLst>
            </p:cNvPr>
            <p:cNvSpPr/>
            <p:nvPr/>
          </p:nvSpPr>
          <p:spPr>
            <a:xfrm rot="5400000">
              <a:off x="8850800" y="3340100"/>
              <a:ext cx="65024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3B8A2DA-6EEE-4E16-BF1D-1772D5922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2265" y="5921088"/>
            <a:ext cx="2423160" cy="63797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02FBFD1-0A93-42F5-956B-73E2D1A7B748}"/>
              </a:ext>
            </a:extLst>
          </p:cNvPr>
          <p:cNvSpPr txBox="1"/>
          <p:nvPr/>
        </p:nvSpPr>
        <p:spPr>
          <a:xfrm>
            <a:off x="924740" y="1193007"/>
            <a:ext cx="10408277" cy="3820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Demographic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Information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Topic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Modeling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Linux Libertine"/>
              </a:rPr>
              <a:t>Jiang, S., Qian, X., Shen, J., Fu, Y., &amp; Mei, T. (2015). Author topic model-based collaborative filtering for personalized POI recommendations.</a:t>
            </a:r>
            <a:r>
              <a:rPr lang="zh-CN" altLang="en-US" sz="16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Linux Libertine"/>
              </a:rPr>
              <a:t>IEEE transactions on multimedia, 17(6), 907-918.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000000"/>
                </a:solidFill>
                <a:latin typeface="Linux Libertine"/>
              </a:rPr>
              <a:t>Trusov</a:t>
            </a:r>
            <a:r>
              <a:rPr lang="en-US" altLang="zh-CN" sz="1600" dirty="0">
                <a:solidFill>
                  <a:srgbClr val="000000"/>
                </a:solidFill>
                <a:latin typeface="Linux Libertine"/>
              </a:rPr>
              <a:t>, M., Ma, L., &amp; Jamal, Z. (2016). Crumbs of the cookie: User profiling in customer-base analysis and behavioral targeting.</a:t>
            </a:r>
            <a:r>
              <a:rPr lang="zh-CN" altLang="en-US" sz="16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Linux Libertine"/>
              </a:rPr>
              <a:t>Marketing Science, 35(3), 405-426.</a:t>
            </a:r>
            <a:endParaRPr lang="en-US" altLang="zh-CN" sz="2000" dirty="0">
              <a:solidFill>
                <a:srgbClr val="000000"/>
              </a:solidFill>
              <a:latin typeface="Linux Libertine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Linux Libertin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Decomposition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(in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semantic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way)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 Scale-invariant feature transform (SIFT)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Linux Libertine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inux Libertine"/>
                <a:hlinkClick r:id="rId4"/>
              </a:rPr>
              <a:t>https://en.wikipedia.org/wiki/Bag-of-words_model_in_computer_vision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67764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59">
            <a:extLst>
              <a:ext uri="{FF2B5EF4-FFF2-40B4-BE49-F238E27FC236}">
                <a16:creationId xmlns:a16="http://schemas.microsoft.com/office/drawing/2014/main" id="{9313E7EB-CB91-41BA-9299-8DF843F1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57" y="456314"/>
            <a:ext cx="660448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b="1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Content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8F54534-EBBE-4C0F-814D-E8C70B1D8077}"/>
              </a:ext>
            </a:extLst>
          </p:cNvPr>
          <p:cNvGrpSpPr/>
          <p:nvPr/>
        </p:nvGrpSpPr>
        <p:grpSpPr>
          <a:xfrm>
            <a:off x="-1" y="0"/>
            <a:ext cx="12192000" cy="6860200"/>
            <a:chOff x="0" y="0"/>
            <a:chExt cx="12192000" cy="6860200"/>
          </a:xfrm>
          <a:solidFill>
            <a:srgbClr val="003F88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07B588B-18BF-4251-B60A-CCE83682281B}"/>
                </a:ext>
              </a:extLst>
            </p:cNvPr>
            <p:cNvSpPr/>
            <p:nvPr/>
          </p:nvSpPr>
          <p:spPr>
            <a:xfrm>
              <a:off x="0" y="0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6D556B8-34B8-479D-A8F0-AC24E9EFDA31}"/>
                </a:ext>
              </a:extLst>
            </p:cNvPr>
            <p:cNvSpPr/>
            <p:nvPr/>
          </p:nvSpPr>
          <p:spPr>
            <a:xfrm>
              <a:off x="0" y="6680200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FEF182-4AF8-4146-9881-4E8F3752E152}"/>
                </a:ext>
              </a:extLst>
            </p:cNvPr>
            <p:cNvSpPr/>
            <p:nvPr/>
          </p:nvSpPr>
          <p:spPr>
            <a:xfrm rot="5400000">
              <a:off x="-3161200" y="3340100"/>
              <a:ext cx="65024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5C0E5C1-5B3B-457E-A747-FE76960EB7FE}"/>
                </a:ext>
              </a:extLst>
            </p:cNvPr>
            <p:cNvSpPr/>
            <p:nvPr/>
          </p:nvSpPr>
          <p:spPr>
            <a:xfrm rot="5400000">
              <a:off x="8850800" y="3340100"/>
              <a:ext cx="65024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3B8A2DA-6EEE-4E16-BF1D-1772D5922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2265" y="5921088"/>
            <a:ext cx="2423160" cy="63797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02FBFD1-0A93-42F5-956B-73E2D1A7B748}"/>
              </a:ext>
            </a:extLst>
          </p:cNvPr>
          <p:cNvSpPr txBox="1"/>
          <p:nvPr/>
        </p:nvSpPr>
        <p:spPr>
          <a:xfrm>
            <a:off x="924741" y="1193007"/>
            <a:ext cx="7404974" cy="3584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kern="100" dirty="0">
                <a:solidFill>
                  <a:srgbClr val="003F88"/>
                </a:solidFill>
                <a:effectLst/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What</a:t>
            </a:r>
            <a:r>
              <a:rPr lang="zh-CN" altLang="en-US" sz="2200" b="1" kern="100" dirty="0">
                <a:solidFill>
                  <a:srgbClr val="003F88"/>
                </a:solidFill>
                <a:effectLst/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rgbClr val="003F88"/>
                </a:solidFill>
                <a:effectLst/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2200" b="1" kern="100" dirty="0">
                <a:solidFill>
                  <a:srgbClr val="003F88"/>
                </a:solidFill>
                <a:effectLst/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topic</a:t>
            </a:r>
            <a:r>
              <a:rPr lang="zh-CN" altLang="en-US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modeling</a:t>
            </a:r>
            <a:r>
              <a:rPr lang="zh-CN" altLang="en-US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kern="100" dirty="0">
                <a:solidFill>
                  <a:srgbClr val="003F88"/>
                </a:solidFill>
                <a:effectLst/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How</a:t>
            </a:r>
            <a:r>
              <a:rPr lang="zh-CN" altLang="en-US" sz="2200" b="1" kern="100" dirty="0">
                <a:solidFill>
                  <a:srgbClr val="003F88"/>
                </a:solidFill>
                <a:effectLst/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rgbClr val="003F88"/>
                </a:solidFill>
                <a:effectLst/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2200" b="1" kern="100" dirty="0">
                <a:solidFill>
                  <a:srgbClr val="003F88"/>
                </a:solidFill>
                <a:effectLst/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rgbClr val="003F88"/>
                </a:solidFill>
                <a:effectLst/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deal</a:t>
            </a:r>
            <a:r>
              <a:rPr lang="zh-CN" altLang="en-US" sz="2200" b="1" kern="100" dirty="0">
                <a:solidFill>
                  <a:srgbClr val="003F88"/>
                </a:solidFill>
                <a:effectLst/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rgbClr val="003F88"/>
                </a:solidFill>
                <a:effectLst/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with</a:t>
            </a:r>
            <a:r>
              <a:rPr lang="zh-CN" altLang="en-US" sz="2200" b="1" kern="100" dirty="0">
                <a:solidFill>
                  <a:srgbClr val="003F88"/>
                </a:solidFill>
                <a:effectLst/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rgbClr val="003F88"/>
                </a:solidFill>
                <a:effectLst/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topic</a:t>
            </a:r>
            <a:r>
              <a:rPr lang="zh-CN" altLang="en-US" sz="2200" b="1" kern="100" dirty="0">
                <a:solidFill>
                  <a:srgbClr val="003F88"/>
                </a:solidFill>
                <a:effectLst/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rgbClr val="003F88"/>
                </a:solidFill>
                <a:effectLst/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modeling?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Coding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Latent Dirichlet Allocation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Related</a:t>
            </a:r>
            <a:r>
              <a:rPr lang="zh-CN" altLang="en-US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work</a:t>
            </a:r>
            <a:r>
              <a:rPr lang="zh-CN" altLang="en-US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topic</a:t>
            </a:r>
            <a:r>
              <a:rPr lang="zh-CN" altLang="en-US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modeling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Demographic Information Topic Modeling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kern="100" dirty="0">
                <a:solidFill>
                  <a:srgbClr val="003F88"/>
                </a:solidFill>
                <a:effectLst/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Decomposition</a:t>
            </a:r>
            <a:r>
              <a:rPr lang="zh-CN" altLang="en-US" sz="2200" b="1" kern="100" dirty="0">
                <a:solidFill>
                  <a:srgbClr val="003F88"/>
                </a:solidFill>
                <a:effectLst/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(in</a:t>
            </a:r>
            <a:r>
              <a:rPr lang="zh-CN" altLang="en-US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semantic</a:t>
            </a:r>
            <a:r>
              <a:rPr lang="zh-CN" altLang="en-US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way)</a:t>
            </a:r>
            <a:endParaRPr lang="en-US" altLang="zh-CN" sz="2200" b="1" kern="100" dirty="0">
              <a:solidFill>
                <a:srgbClr val="003F88"/>
              </a:solidFill>
              <a:effectLst/>
              <a:latin typeface="Linux Libertine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3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59">
            <a:extLst>
              <a:ext uri="{FF2B5EF4-FFF2-40B4-BE49-F238E27FC236}">
                <a16:creationId xmlns:a16="http://schemas.microsoft.com/office/drawing/2014/main" id="{9313E7EB-CB91-41BA-9299-8DF843F1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57" y="456314"/>
            <a:ext cx="660448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What is topic modeling ?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8F54534-EBBE-4C0F-814D-E8C70B1D8077}"/>
              </a:ext>
            </a:extLst>
          </p:cNvPr>
          <p:cNvGrpSpPr/>
          <p:nvPr/>
        </p:nvGrpSpPr>
        <p:grpSpPr>
          <a:xfrm>
            <a:off x="-1" y="0"/>
            <a:ext cx="12192000" cy="6860200"/>
            <a:chOff x="0" y="0"/>
            <a:chExt cx="12192000" cy="6860200"/>
          </a:xfrm>
          <a:solidFill>
            <a:srgbClr val="003F88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07B588B-18BF-4251-B60A-CCE83682281B}"/>
                </a:ext>
              </a:extLst>
            </p:cNvPr>
            <p:cNvSpPr/>
            <p:nvPr/>
          </p:nvSpPr>
          <p:spPr>
            <a:xfrm>
              <a:off x="0" y="0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6D556B8-34B8-479D-A8F0-AC24E9EFDA31}"/>
                </a:ext>
              </a:extLst>
            </p:cNvPr>
            <p:cNvSpPr/>
            <p:nvPr/>
          </p:nvSpPr>
          <p:spPr>
            <a:xfrm>
              <a:off x="0" y="6680200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FEF182-4AF8-4146-9881-4E8F3752E152}"/>
                </a:ext>
              </a:extLst>
            </p:cNvPr>
            <p:cNvSpPr/>
            <p:nvPr/>
          </p:nvSpPr>
          <p:spPr>
            <a:xfrm rot="5400000">
              <a:off x="-3161200" y="3340100"/>
              <a:ext cx="65024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5C0E5C1-5B3B-457E-A747-FE76960EB7FE}"/>
                </a:ext>
              </a:extLst>
            </p:cNvPr>
            <p:cNvSpPr/>
            <p:nvPr/>
          </p:nvSpPr>
          <p:spPr>
            <a:xfrm rot="5400000">
              <a:off x="8850800" y="3340100"/>
              <a:ext cx="65024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3B8A2DA-6EEE-4E16-BF1D-1772D5922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2265" y="5921088"/>
            <a:ext cx="2423160" cy="63797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02FBFD1-0A93-42F5-956B-73E2D1A7B748}"/>
              </a:ext>
            </a:extLst>
          </p:cNvPr>
          <p:cNvSpPr txBox="1"/>
          <p:nvPr/>
        </p:nvSpPr>
        <p:spPr>
          <a:xfrm>
            <a:off x="924740" y="1193007"/>
            <a:ext cx="10408277" cy="465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In the </a:t>
            </a:r>
            <a:r>
              <a:rPr lang="en-US" altLang="zh-CN" sz="2000" b="1" dirty="0">
                <a:solidFill>
                  <a:srgbClr val="000000"/>
                </a:solidFill>
                <a:latin typeface="Linux Libertine"/>
              </a:rPr>
              <a:t>social sciences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, coding is an analytical process in which data, in both quantitative form (such as questionnaires results) or qualitative form (such as interview transcripts) are categorized to facilitate analysis.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u="sng" dirty="0">
                <a:solidFill>
                  <a:srgbClr val="000000"/>
                </a:solidFill>
                <a:latin typeface="Linux Libertine"/>
              </a:rPr>
              <a:t>Prior to coding, an annotation scheme is defined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. The coding scheme ensures that the codes are </a:t>
            </a:r>
            <a:r>
              <a:rPr lang="en-US" altLang="zh-CN" sz="2000" u="sng" dirty="0">
                <a:solidFill>
                  <a:srgbClr val="000000"/>
                </a:solidFill>
                <a:latin typeface="Linux Libertine"/>
              </a:rPr>
              <a:t>added consistently across the data set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and allows for </a:t>
            </a:r>
            <a:r>
              <a:rPr lang="en-US" altLang="zh-CN" sz="2000" u="sng" dirty="0">
                <a:solidFill>
                  <a:srgbClr val="000000"/>
                </a:solidFill>
                <a:latin typeface="Linux Libertine"/>
              </a:rPr>
              <a:t>verification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 of previously tagged data.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Linux Libertine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Linux Libertin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In </a:t>
            </a:r>
            <a:r>
              <a:rPr lang="en-US" altLang="zh-CN" sz="2000" b="1" dirty="0">
                <a:solidFill>
                  <a:srgbClr val="000000"/>
                </a:solidFill>
                <a:latin typeface="Linux Libertine"/>
              </a:rPr>
              <a:t>ML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and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Linux Libertine"/>
              </a:rPr>
              <a:t>NLP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, a topic model is a type of statistical model for discovering the abstract "topics" that occur in a collection of documents. Topic models are referred to as probabilistic topic models, which refers to </a:t>
            </a:r>
            <a:r>
              <a:rPr lang="en-US" altLang="zh-CN" sz="2000" u="sng" dirty="0">
                <a:solidFill>
                  <a:srgbClr val="000000"/>
                </a:solidFill>
                <a:latin typeface="Linux Libertine"/>
              </a:rPr>
              <a:t>statistical algorithms for discovering the latent semantic structures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 of an extensive text body. </a:t>
            </a:r>
            <a:endParaRPr lang="en-US" altLang="zh-CN" sz="20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428314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59">
            <a:extLst>
              <a:ext uri="{FF2B5EF4-FFF2-40B4-BE49-F238E27FC236}">
                <a16:creationId xmlns:a16="http://schemas.microsoft.com/office/drawing/2014/main" id="{9313E7EB-CB91-41BA-9299-8DF843F1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57" y="456314"/>
            <a:ext cx="723510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How to deal with topic modeling?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8F54534-EBBE-4C0F-814D-E8C70B1D8077}"/>
              </a:ext>
            </a:extLst>
          </p:cNvPr>
          <p:cNvGrpSpPr/>
          <p:nvPr/>
        </p:nvGrpSpPr>
        <p:grpSpPr>
          <a:xfrm>
            <a:off x="-1" y="0"/>
            <a:ext cx="12192000" cy="6860200"/>
            <a:chOff x="0" y="0"/>
            <a:chExt cx="12192000" cy="6860200"/>
          </a:xfrm>
          <a:solidFill>
            <a:srgbClr val="003F88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07B588B-18BF-4251-B60A-CCE83682281B}"/>
                </a:ext>
              </a:extLst>
            </p:cNvPr>
            <p:cNvSpPr/>
            <p:nvPr/>
          </p:nvSpPr>
          <p:spPr>
            <a:xfrm>
              <a:off x="0" y="0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6D556B8-34B8-479D-A8F0-AC24E9EFDA31}"/>
                </a:ext>
              </a:extLst>
            </p:cNvPr>
            <p:cNvSpPr/>
            <p:nvPr/>
          </p:nvSpPr>
          <p:spPr>
            <a:xfrm>
              <a:off x="0" y="6680200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FEF182-4AF8-4146-9881-4E8F3752E152}"/>
                </a:ext>
              </a:extLst>
            </p:cNvPr>
            <p:cNvSpPr/>
            <p:nvPr/>
          </p:nvSpPr>
          <p:spPr>
            <a:xfrm rot="5400000">
              <a:off x="-3161200" y="3340100"/>
              <a:ext cx="65024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5C0E5C1-5B3B-457E-A747-FE76960EB7FE}"/>
                </a:ext>
              </a:extLst>
            </p:cNvPr>
            <p:cNvSpPr/>
            <p:nvPr/>
          </p:nvSpPr>
          <p:spPr>
            <a:xfrm rot="5400000">
              <a:off x="8850800" y="3340100"/>
              <a:ext cx="65024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3B8A2DA-6EEE-4E16-BF1D-1772D5922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2265" y="5921088"/>
            <a:ext cx="2423160" cy="63797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02FBFD1-0A93-42F5-956B-73E2D1A7B748}"/>
              </a:ext>
            </a:extLst>
          </p:cNvPr>
          <p:cNvSpPr txBox="1"/>
          <p:nvPr/>
        </p:nvSpPr>
        <p:spPr>
          <a:xfrm>
            <a:off x="924740" y="1193007"/>
            <a:ext cx="10408277" cy="326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Linux Libertine"/>
              </a:rPr>
              <a:t>Coding: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  <a:hlinkClick r:id="rId3"/>
              </a:rPr>
              <a:t>https://en.wikipedia.org/wiki/Coding_(social_sciences)</a:t>
            </a:r>
            <a:endParaRPr lang="en-US" altLang="zh-CN" sz="2000" dirty="0">
              <a:solidFill>
                <a:srgbClr val="000000"/>
              </a:solidFill>
              <a:latin typeface="Linux Libertine"/>
            </a:endParaRPr>
          </a:p>
          <a:p>
            <a:pPr>
              <a:lnSpc>
                <a:spcPct val="150000"/>
              </a:lnSpc>
            </a:pPr>
            <a:endParaRPr lang="en-US" altLang="zh-CN" sz="2000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LDA(Latent Dirichlet Allocation):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  <a:hlinkClick r:id="rId4"/>
              </a:rPr>
              <a:t>https://zhuanlan.zhihu.com/p/31470216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Linux Libertine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Dirichlet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Distribution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AND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Beta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Distribution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MCMC AND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Gibbs Sampling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Linux Libertine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o,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can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we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explain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LDA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in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brief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way?</a:t>
            </a:r>
          </a:p>
        </p:txBody>
      </p:sp>
    </p:spTree>
    <p:extLst>
      <p:ext uri="{BB962C8B-B14F-4D97-AF65-F5344CB8AC3E}">
        <p14:creationId xmlns:p14="http://schemas.microsoft.com/office/powerpoint/2010/main" val="159648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59">
            <a:extLst>
              <a:ext uri="{FF2B5EF4-FFF2-40B4-BE49-F238E27FC236}">
                <a16:creationId xmlns:a16="http://schemas.microsoft.com/office/drawing/2014/main" id="{9313E7EB-CB91-41BA-9299-8DF843F1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57" y="456314"/>
            <a:ext cx="723510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2.1</a:t>
            </a:r>
            <a:r>
              <a:rPr lang="zh-CN" altLang="en-US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Brief</a:t>
            </a:r>
            <a:r>
              <a:rPr lang="zh-CN" altLang="en-US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LDA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8F54534-EBBE-4C0F-814D-E8C70B1D8077}"/>
              </a:ext>
            </a:extLst>
          </p:cNvPr>
          <p:cNvGrpSpPr/>
          <p:nvPr/>
        </p:nvGrpSpPr>
        <p:grpSpPr>
          <a:xfrm>
            <a:off x="-1" y="0"/>
            <a:ext cx="12192000" cy="6860200"/>
            <a:chOff x="0" y="0"/>
            <a:chExt cx="12192000" cy="6860200"/>
          </a:xfrm>
          <a:solidFill>
            <a:srgbClr val="003F88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07B588B-18BF-4251-B60A-CCE83682281B}"/>
                </a:ext>
              </a:extLst>
            </p:cNvPr>
            <p:cNvSpPr/>
            <p:nvPr/>
          </p:nvSpPr>
          <p:spPr>
            <a:xfrm>
              <a:off x="0" y="0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6D556B8-34B8-479D-A8F0-AC24E9EFDA31}"/>
                </a:ext>
              </a:extLst>
            </p:cNvPr>
            <p:cNvSpPr/>
            <p:nvPr/>
          </p:nvSpPr>
          <p:spPr>
            <a:xfrm>
              <a:off x="0" y="6680200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FEF182-4AF8-4146-9881-4E8F3752E152}"/>
                </a:ext>
              </a:extLst>
            </p:cNvPr>
            <p:cNvSpPr/>
            <p:nvPr/>
          </p:nvSpPr>
          <p:spPr>
            <a:xfrm rot="5400000">
              <a:off x="-3161200" y="3340100"/>
              <a:ext cx="65024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5C0E5C1-5B3B-457E-A747-FE76960EB7FE}"/>
                </a:ext>
              </a:extLst>
            </p:cNvPr>
            <p:cNvSpPr/>
            <p:nvPr/>
          </p:nvSpPr>
          <p:spPr>
            <a:xfrm rot="5400000">
              <a:off x="8850800" y="3340100"/>
              <a:ext cx="65024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3B8A2DA-6EEE-4E16-BF1D-1772D5922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2265" y="5921088"/>
            <a:ext cx="2423160" cy="63797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02FBFD1-0A93-42F5-956B-73E2D1A7B748}"/>
              </a:ext>
            </a:extLst>
          </p:cNvPr>
          <p:cNvSpPr txBox="1"/>
          <p:nvPr/>
        </p:nvSpPr>
        <p:spPr>
          <a:xfrm>
            <a:off x="924740" y="1193007"/>
            <a:ext cx="10408277" cy="1881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In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fact,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though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LDA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is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essential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part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of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topic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modeling,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mathematic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definition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of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LDA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is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not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necessary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in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process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at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all.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Learning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by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code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is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simpler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way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to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have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an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intuitive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understanding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of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LDA.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Here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we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use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‘</a:t>
            </a:r>
            <a:r>
              <a:rPr lang="en-US" altLang="zh-CN" sz="2000" dirty="0" err="1">
                <a:solidFill>
                  <a:srgbClr val="000000"/>
                </a:solidFill>
                <a:latin typeface="Linux Libertine"/>
              </a:rPr>
              <a:t>Gensim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’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(one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of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most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famous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Python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package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to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deal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with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topic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modeling)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as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example.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5A5A83-3DF1-8444-AC20-1027B1D0EBC8}"/>
              </a:ext>
            </a:extLst>
          </p:cNvPr>
          <p:cNvGrpSpPr/>
          <p:nvPr/>
        </p:nvGrpSpPr>
        <p:grpSpPr>
          <a:xfrm>
            <a:off x="1025126" y="2850485"/>
            <a:ext cx="9865298" cy="3070603"/>
            <a:chOff x="858981" y="2987337"/>
            <a:chExt cx="9865298" cy="307060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9D8A23-4719-0E43-A86E-7079B9D58C89}"/>
                </a:ext>
              </a:extLst>
            </p:cNvPr>
            <p:cNvSpPr/>
            <p:nvPr/>
          </p:nvSpPr>
          <p:spPr>
            <a:xfrm>
              <a:off x="858981" y="3429000"/>
              <a:ext cx="7689596" cy="55399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B3F29E-F78A-4545-8986-B5691B5A25C6}"/>
                </a:ext>
              </a:extLst>
            </p:cNvPr>
            <p:cNvSpPr txBox="1"/>
            <p:nvPr/>
          </p:nvSpPr>
          <p:spPr>
            <a:xfrm>
              <a:off x="924739" y="2987337"/>
              <a:ext cx="8878479" cy="2949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800" dirty="0">
                <a:solidFill>
                  <a:srgbClr val="000000"/>
                </a:solidFill>
                <a:latin typeface="Linux Libertine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800" dirty="0">
                  <a:solidFill>
                    <a:srgbClr val="000000"/>
                  </a:solidFill>
                  <a:latin typeface="Linux Libertine"/>
                </a:rPr>
                <a:t>[1]</a:t>
              </a:r>
              <a:r>
                <a:rPr lang="en-US" altLang="zh-CN" sz="1800" dirty="0" err="1">
                  <a:solidFill>
                    <a:srgbClr val="000000"/>
                  </a:solidFill>
                  <a:latin typeface="Linux Libertine"/>
                </a:rPr>
                <a:t>stopwords</a:t>
              </a:r>
              <a:r>
                <a:rPr lang="en-US" altLang="zh-CN" sz="1800" dirty="0">
                  <a:solidFill>
                    <a:srgbClr val="000000"/>
                  </a:solidFill>
                  <a:latin typeface="Linux Libertine"/>
                </a:rPr>
                <a:t> = </a:t>
              </a:r>
              <a:r>
                <a:rPr lang="en-US" altLang="zh-CN" sz="1800" dirty="0" err="1">
                  <a:solidFill>
                    <a:srgbClr val="000000"/>
                  </a:solidFill>
                  <a:latin typeface="Linux Libertine"/>
                </a:rPr>
                <a:t>codecs.open</a:t>
              </a:r>
              <a:r>
                <a:rPr lang="en-US" altLang="zh-CN" sz="1800" dirty="0">
                  <a:solidFill>
                    <a:srgbClr val="000000"/>
                  </a:solidFill>
                  <a:latin typeface="Linux Libertine"/>
                </a:rPr>
                <a:t>('</a:t>
              </a:r>
              <a:r>
                <a:rPr lang="en-US" altLang="zh-CN" sz="1800" dirty="0" err="1">
                  <a:solidFill>
                    <a:srgbClr val="000000"/>
                  </a:solidFill>
                  <a:latin typeface="Linux Libertine"/>
                </a:rPr>
                <a:t>stopwords.txt','r',encoding</a:t>
              </a:r>
              <a:r>
                <a:rPr lang="en-US" altLang="zh-CN" sz="1800" dirty="0">
                  <a:solidFill>
                    <a:srgbClr val="000000"/>
                  </a:solidFill>
                  <a:latin typeface="Linux Libertine"/>
                </a:rPr>
                <a:t>='utf8').</a:t>
              </a:r>
              <a:r>
                <a:rPr lang="en-US" altLang="zh-CN" sz="1800" dirty="0" err="1">
                  <a:solidFill>
                    <a:srgbClr val="000000"/>
                  </a:solidFill>
                  <a:latin typeface="Linux Libertine"/>
                </a:rPr>
                <a:t>readlines</a:t>
              </a:r>
              <a:r>
                <a:rPr lang="en-US" altLang="zh-CN" sz="1800" dirty="0">
                  <a:solidFill>
                    <a:srgbClr val="000000"/>
                  </a:solidFill>
                  <a:latin typeface="Linux Libertine"/>
                </a:rPr>
                <a:t>()</a:t>
              </a:r>
            </a:p>
            <a:p>
              <a:pPr>
                <a:lnSpc>
                  <a:spcPct val="150000"/>
                </a:lnSpc>
              </a:pPr>
              <a:endParaRPr lang="en-US" altLang="zh-CN" sz="1800" dirty="0">
                <a:solidFill>
                  <a:srgbClr val="000000"/>
                </a:solidFill>
                <a:latin typeface="Linux Libertine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800" dirty="0">
                  <a:solidFill>
                    <a:srgbClr val="000000"/>
                  </a:solidFill>
                  <a:latin typeface="Linux Libertine"/>
                </a:rPr>
                <a:t>[2]dictionary = Dictionary(</a:t>
              </a:r>
              <a:r>
                <a:rPr lang="en-US" altLang="zh-CN" sz="1800" dirty="0" err="1">
                  <a:solidFill>
                    <a:srgbClr val="000000"/>
                  </a:solidFill>
                  <a:latin typeface="Linux Libertine"/>
                </a:rPr>
                <a:t>train_set</a:t>
              </a:r>
              <a:r>
                <a:rPr lang="en-US" altLang="zh-CN" sz="1800" dirty="0">
                  <a:solidFill>
                    <a:srgbClr val="000000"/>
                  </a:solidFill>
                  <a:latin typeface="Linux Libertine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dirty="0">
                  <a:solidFill>
                    <a:srgbClr val="000000"/>
                  </a:solidFill>
                  <a:latin typeface="Linux Libertine"/>
                </a:rPr>
                <a:t>[3]corpus = [ dictionary.</a:t>
              </a:r>
              <a:r>
                <a:rPr lang="en-US" altLang="zh-CN" sz="1800" u="sng" dirty="0">
                  <a:solidFill>
                    <a:srgbClr val="000000"/>
                  </a:solidFill>
                  <a:latin typeface="Linux Libertine"/>
                </a:rPr>
                <a:t>doc2bow</a:t>
              </a:r>
              <a:r>
                <a:rPr lang="en-US" altLang="zh-CN" sz="1800" dirty="0">
                  <a:solidFill>
                    <a:srgbClr val="000000"/>
                  </a:solidFill>
                  <a:latin typeface="Linux Libertine"/>
                </a:rPr>
                <a:t>(text) for text in </a:t>
              </a:r>
              <a:r>
                <a:rPr lang="en-US" altLang="zh-CN" sz="1800" dirty="0" err="1">
                  <a:solidFill>
                    <a:srgbClr val="000000"/>
                  </a:solidFill>
                  <a:latin typeface="Linux Libertine"/>
                </a:rPr>
                <a:t>train_set</a:t>
              </a:r>
              <a:r>
                <a:rPr lang="en-US" altLang="zh-CN" sz="1800" dirty="0">
                  <a:solidFill>
                    <a:srgbClr val="000000"/>
                  </a:solidFill>
                  <a:latin typeface="Linux Libertine"/>
                </a:rPr>
                <a:t>]</a:t>
              </a:r>
            </a:p>
            <a:p>
              <a:pPr>
                <a:lnSpc>
                  <a:spcPct val="150000"/>
                </a:lnSpc>
              </a:pPr>
              <a:endParaRPr lang="en-US" altLang="zh-CN" sz="1800" dirty="0">
                <a:solidFill>
                  <a:srgbClr val="000000"/>
                </a:solidFill>
                <a:latin typeface="Linux Libertine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800" dirty="0">
                  <a:solidFill>
                    <a:srgbClr val="000000"/>
                  </a:solidFill>
                  <a:latin typeface="Linux Libertine"/>
                </a:rPr>
                <a:t>[4]</a:t>
              </a:r>
              <a:r>
                <a:rPr lang="en-US" altLang="zh-CN" sz="1800" dirty="0" err="1">
                  <a:solidFill>
                    <a:srgbClr val="000000"/>
                  </a:solidFill>
                  <a:latin typeface="Linux Libertine"/>
                </a:rPr>
                <a:t>lda</a:t>
              </a:r>
              <a:r>
                <a:rPr lang="en-US" altLang="zh-CN" sz="1800" dirty="0">
                  <a:solidFill>
                    <a:srgbClr val="000000"/>
                  </a:solidFill>
                  <a:latin typeface="Linux Libertine"/>
                </a:rPr>
                <a:t> = </a:t>
              </a:r>
              <a:r>
                <a:rPr lang="en-US" altLang="zh-CN" sz="1800" dirty="0" err="1">
                  <a:solidFill>
                    <a:srgbClr val="000000"/>
                  </a:solidFill>
                  <a:latin typeface="Linux Libertine"/>
                </a:rPr>
                <a:t>LdaModel</a:t>
              </a:r>
              <a:r>
                <a:rPr lang="en-US" altLang="zh-CN" sz="1800" dirty="0">
                  <a:solidFill>
                    <a:srgbClr val="000000"/>
                  </a:solidFill>
                  <a:latin typeface="Linux Libertine"/>
                </a:rPr>
                <a:t>(corpus=corpus, id2word=dictionary, </a:t>
              </a:r>
              <a:r>
                <a:rPr lang="en-US" altLang="zh-CN" sz="1800" dirty="0" err="1">
                  <a:solidFill>
                    <a:srgbClr val="000000"/>
                  </a:solidFill>
                  <a:latin typeface="Linux Libertine"/>
                </a:rPr>
                <a:t>num_topics</a:t>
              </a:r>
              <a:r>
                <a:rPr lang="en-US" altLang="zh-CN" sz="1800" dirty="0">
                  <a:solidFill>
                    <a:srgbClr val="000000"/>
                  </a:solidFill>
                  <a:latin typeface="Linux Libertine"/>
                </a:rPr>
                <a:t>=20)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CD5CB84-02FE-5D46-9464-B2CD5B142B34}"/>
                </a:ext>
              </a:extLst>
            </p:cNvPr>
            <p:cNvSpPr/>
            <p:nvPr/>
          </p:nvSpPr>
          <p:spPr>
            <a:xfrm>
              <a:off x="858981" y="4228865"/>
              <a:ext cx="7689596" cy="97045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D041C8C-A9BB-7D4E-9E88-7E1B2FDF0622}"/>
                </a:ext>
              </a:extLst>
            </p:cNvPr>
            <p:cNvSpPr/>
            <p:nvPr/>
          </p:nvSpPr>
          <p:spPr>
            <a:xfrm>
              <a:off x="858981" y="5467422"/>
              <a:ext cx="7689596" cy="59051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A9CE2FF-157B-3143-B81D-91791FF60D5D}"/>
                </a:ext>
              </a:extLst>
            </p:cNvPr>
            <p:cNvSpPr txBox="1"/>
            <p:nvPr/>
          </p:nvSpPr>
          <p:spPr>
            <a:xfrm>
              <a:off x="8705151" y="3430100"/>
              <a:ext cx="2019128" cy="456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800" dirty="0">
                  <a:solidFill>
                    <a:srgbClr val="000000"/>
                  </a:solidFill>
                  <a:latin typeface="Linux Libertine"/>
                </a:rPr>
                <a:t>Define</a:t>
              </a:r>
              <a:r>
                <a:rPr lang="zh-CN" altLang="en-US" sz="1800" dirty="0">
                  <a:solidFill>
                    <a:srgbClr val="000000"/>
                  </a:solidFill>
                  <a:latin typeface="Linux Libertine"/>
                </a:rPr>
                <a:t> </a:t>
              </a:r>
              <a:r>
                <a:rPr lang="en-US" altLang="zh-CN" sz="1800" dirty="0" err="1">
                  <a:solidFill>
                    <a:srgbClr val="000000"/>
                  </a:solidFill>
                  <a:latin typeface="Linux Libertine"/>
                </a:rPr>
                <a:t>Stopwords</a:t>
              </a:r>
              <a:endParaRPr lang="en-US" altLang="zh-CN" sz="1800" dirty="0">
                <a:solidFill>
                  <a:srgbClr val="000000"/>
                </a:solidFill>
                <a:latin typeface="Linux Libertine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021673-29DF-0A4B-B533-10EA0DBD8507}"/>
                </a:ext>
              </a:extLst>
            </p:cNvPr>
            <p:cNvSpPr txBox="1"/>
            <p:nvPr/>
          </p:nvSpPr>
          <p:spPr>
            <a:xfrm>
              <a:off x="8705151" y="4173501"/>
              <a:ext cx="2019128" cy="456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800" dirty="0">
                  <a:solidFill>
                    <a:srgbClr val="000000"/>
                  </a:solidFill>
                  <a:latin typeface="Linux Libertine"/>
                </a:rPr>
                <a:t>Training</a:t>
              </a:r>
              <a:r>
                <a:rPr lang="zh-CN" altLang="en-US" sz="1800" dirty="0">
                  <a:solidFill>
                    <a:srgbClr val="000000"/>
                  </a:solidFill>
                  <a:latin typeface="Linux Libertine"/>
                </a:rPr>
                <a:t> </a:t>
              </a:r>
              <a:r>
                <a:rPr lang="en-US" altLang="zh-CN" sz="1800" dirty="0">
                  <a:solidFill>
                    <a:srgbClr val="000000"/>
                  </a:solidFill>
                  <a:latin typeface="Linux Libertine"/>
                </a:rPr>
                <a:t>Text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DC74882-6468-254F-8DEA-A6FD8D428F62}"/>
                </a:ext>
              </a:extLst>
            </p:cNvPr>
            <p:cNvSpPr txBox="1"/>
            <p:nvPr/>
          </p:nvSpPr>
          <p:spPr>
            <a:xfrm>
              <a:off x="8705151" y="4629973"/>
              <a:ext cx="2019128" cy="456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rgbClr val="000000"/>
                  </a:solidFill>
                  <a:latin typeface="Linux Libertine"/>
                </a:rPr>
                <a:t>Bag-Of-Word</a:t>
              </a:r>
              <a:endParaRPr lang="en-US" altLang="zh-CN" sz="1800" dirty="0">
                <a:solidFill>
                  <a:srgbClr val="000000"/>
                </a:solidFill>
                <a:latin typeface="Linux Libertine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E21B77-44C1-AF41-B5CB-D005B36D4365}"/>
                </a:ext>
              </a:extLst>
            </p:cNvPr>
            <p:cNvSpPr txBox="1"/>
            <p:nvPr/>
          </p:nvSpPr>
          <p:spPr>
            <a:xfrm>
              <a:off x="8705151" y="5464616"/>
              <a:ext cx="2019128" cy="456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800" dirty="0">
                  <a:solidFill>
                    <a:srgbClr val="000000"/>
                  </a:solidFill>
                  <a:latin typeface="Linux Libertine"/>
                </a:rPr>
                <a:t>Model</a:t>
              </a:r>
              <a:r>
                <a:rPr lang="zh-CN" altLang="en-US" sz="1800" dirty="0">
                  <a:solidFill>
                    <a:srgbClr val="000000"/>
                  </a:solidFill>
                  <a:latin typeface="Linux Libertine"/>
                </a:rPr>
                <a:t> </a:t>
              </a:r>
              <a:r>
                <a:rPr lang="en-US" altLang="zh-CN" sz="1800" dirty="0" err="1">
                  <a:solidFill>
                    <a:srgbClr val="000000"/>
                  </a:solidFill>
                  <a:latin typeface="Linux Libertine"/>
                </a:rPr>
                <a:t>Genrator</a:t>
              </a:r>
              <a:endParaRPr lang="en-US" altLang="zh-CN" sz="1800" dirty="0">
                <a:solidFill>
                  <a:srgbClr val="000000"/>
                </a:solidFill>
                <a:latin typeface="Linux Libertine"/>
              </a:endParaRPr>
            </a:p>
          </p:txBody>
        </p:sp>
      </p:grp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6513C95-F5E9-7342-8490-883BF2CBBF44}"/>
              </a:ext>
            </a:extLst>
          </p:cNvPr>
          <p:cNvSpPr/>
          <p:nvPr/>
        </p:nvSpPr>
        <p:spPr>
          <a:xfrm>
            <a:off x="4909408" y="3955185"/>
            <a:ext cx="1241430" cy="456472"/>
          </a:xfrm>
          <a:prstGeom prst="wedgeRoundRectCallout">
            <a:avLst>
              <a:gd name="adj1" fmla="val -52818"/>
              <a:gd name="adj2" fmla="val 10056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Linux Libertine"/>
              </a:rPr>
              <a:t>What</a:t>
            </a:r>
            <a:r>
              <a:rPr lang="zh-CN" altLang="en-US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Linux Libertine"/>
              </a:rPr>
              <a:t>is</a:t>
            </a:r>
            <a:r>
              <a:rPr lang="zh-CN" altLang="en-US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Linux Libertine"/>
              </a:rPr>
              <a:t>it?</a:t>
            </a:r>
            <a:endParaRPr lang="en-CN" dirty="0">
              <a:solidFill>
                <a:srgbClr val="000000"/>
              </a:solidFill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88968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59">
            <a:extLst>
              <a:ext uri="{FF2B5EF4-FFF2-40B4-BE49-F238E27FC236}">
                <a16:creationId xmlns:a16="http://schemas.microsoft.com/office/drawing/2014/main" id="{9313E7EB-CB91-41BA-9299-8DF843F1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57" y="456314"/>
            <a:ext cx="723510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2.2</a:t>
            </a:r>
            <a:r>
              <a:rPr lang="zh-CN" altLang="en-US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Bag-of-Word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8F54534-EBBE-4C0F-814D-E8C70B1D8077}"/>
              </a:ext>
            </a:extLst>
          </p:cNvPr>
          <p:cNvGrpSpPr/>
          <p:nvPr/>
        </p:nvGrpSpPr>
        <p:grpSpPr>
          <a:xfrm>
            <a:off x="-1" y="0"/>
            <a:ext cx="12192000" cy="6860200"/>
            <a:chOff x="0" y="0"/>
            <a:chExt cx="12192000" cy="6860200"/>
          </a:xfrm>
          <a:solidFill>
            <a:srgbClr val="003F88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07B588B-18BF-4251-B60A-CCE83682281B}"/>
                </a:ext>
              </a:extLst>
            </p:cNvPr>
            <p:cNvSpPr/>
            <p:nvPr/>
          </p:nvSpPr>
          <p:spPr>
            <a:xfrm>
              <a:off x="0" y="0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6D556B8-34B8-479D-A8F0-AC24E9EFDA31}"/>
                </a:ext>
              </a:extLst>
            </p:cNvPr>
            <p:cNvSpPr/>
            <p:nvPr/>
          </p:nvSpPr>
          <p:spPr>
            <a:xfrm>
              <a:off x="0" y="6680200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FEF182-4AF8-4146-9881-4E8F3752E152}"/>
                </a:ext>
              </a:extLst>
            </p:cNvPr>
            <p:cNvSpPr/>
            <p:nvPr/>
          </p:nvSpPr>
          <p:spPr>
            <a:xfrm rot="5400000">
              <a:off x="-3161200" y="3340100"/>
              <a:ext cx="65024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5C0E5C1-5B3B-457E-A747-FE76960EB7FE}"/>
                </a:ext>
              </a:extLst>
            </p:cNvPr>
            <p:cNvSpPr/>
            <p:nvPr/>
          </p:nvSpPr>
          <p:spPr>
            <a:xfrm rot="5400000">
              <a:off x="8850800" y="3340100"/>
              <a:ext cx="65024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3B8A2DA-6EEE-4E16-BF1D-1772D5922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2265" y="5921088"/>
            <a:ext cx="2423160" cy="637972"/>
          </a:xfrm>
          <a:prstGeom prst="rect">
            <a:avLst/>
          </a:prstGeom>
        </p:spPr>
      </p:pic>
      <p:sp>
        <p:nvSpPr>
          <p:cNvPr id="22" name="文本框 13">
            <a:extLst>
              <a:ext uri="{FF2B5EF4-FFF2-40B4-BE49-F238E27FC236}">
                <a16:creationId xmlns:a16="http://schemas.microsoft.com/office/drawing/2014/main" id="{58732A50-3EA6-BB4C-A863-DFCB405403D1}"/>
              </a:ext>
            </a:extLst>
          </p:cNvPr>
          <p:cNvSpPr txBox="1"/>
          <p:nvPr/>
        </p:nvSpPr>
        <p:spPr>
          <a:xfrm>
            <a:off x="924741" y="1193007"/>
            <a:ext cx="10345772" cy="465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Example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in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Wikipedia: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(1) John likes to watch movies. Mary likes movies too.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(2) Mary also likes to watch football games.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Linux Libertine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à"/>
            </a:pP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“John”, “likes”, “to”, “watch”, “movies”, “Mary”, “likes”, “movies”, “too”, "Mary", "also", "likes", "to", "watch", "football", "games”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à"/>
            </a:pPr>
            <a:endParaRPr lang="en-US" altLang="zh-CN" sz="2000" dirty="0">
              <a:solidFill>
                <a:srgbClr val="000000"/>
              </a:solidFill>
              <a:latin typeface="Linux Libertine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à"/>
            </a:pPr>
            <a:r>
              <a:rPr lang="en-US" altLang="zh-CN" sz="2000" dirty="0">
                <a:solidFill>
                  <a:srgbClr val="000000"/>
                </a:solidFill>
                <a:latin typeface="Linux Libertine"/>
                <a:sym typeface="Wingdings" pitchFamily="2" charset="2"/>
              </a:rPr>
              <a:t>BoW1 = {"John":1, "likes":2, "to":1, "watch":1, "movies":2, "Mary":1, "too":1};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Linux Libertine"/>
                <a:sym typeface="Wingdings" pitchFamily="2" charset="2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  <a:sym typeface="Wingdings" pitchFamily="2" charset="2"/>
              </a:rPr>
              <a:t>BoW2 = {"Mary":1, "also":1, "likes":1, "to":1, "watch":1, "football":1, "games":1};</a:t>
            </a:r>
            <a:br>
              <a:rPr lang="en-US" altLang="zh-CN" sz="2000" dirty="0">
                <a:solidFill>
                  <a:srgbClr val="000000"/>
                </a:solidFill>
                <a:latin typeface="Linux Libertine"/>
              </a:rPr>
            </a:br>
            <a:endParaRPr lang="en-US" altLang="zh-CN" sz="2000" dirty="0">
              <a:solidFill>
                <a:srgbClr val="000000"/>
              </a:solidFill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287578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59">
            <a:extLst>
              <a:ext uri="{FF2B5EF4-FFF2-40B4-BE49-F238E27FC236}">
                <a16:creationId xmlns:a16="http://schemas.microsoft.com/office/drawing/2014/main" id="{9313E7EB-CB91-41BA-9299-8DF843F1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57" y="456314"/>
            <a:ext cx="723510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2.2</a:t>
            </a:r>
            <a:r>
              <a:rPr lang="zh-CN" altLang="en-US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Bag-of-Word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8F54534-EBBE-4C0F-814D-E8C70B1D8077}"/>
              </a:ext>
            </a:extLst>
          </p:cNvPr>
          <p:cNvGrpSpPr/>
          <p:nvPr/>
        </p:nvGrpSpPr>
        <p:grpSpPr>
          <a:xfrm>
            <a:off x="-1" y="0"/>
            <a:ext cx="12192000" cy="6860200"/>
            <a:chOff x="0" y="0"/>
            <a:chExt cx="12192000" cy="6860200"/>
          </a:xfrm>
          <a:solidFill>
            <a:srgbClr val="003F88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07B588B-18BF-4251-B60A-CCE83682281B}"/>
                </a:ext>
              </a:extLst>
            </p:cNvPr>
            <p:cNvSpPr/>
            <p:nvPr/>
          </p:nvSpPr>
          <p:spPr>
            <a:xfrm>
              <a:off x="0" y="0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6D556B8-34B8-479D-A8F0-AC24E9EFDA31}"/>
                </a:ext>
              </a:extLst>
            </p:cNvPr>
            <p:cNvSpPr/>
            <p:nvPr/>
          </p:nvSpPr>
          <p:spPr>
            <a:xfrm>
              <a:off x="0" y="6680200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FEF182-4AF8-4146-9881-4E8F3752E152}"/>
                </a:ext>
              </a:extLst>
            </p:cNvPr>
            <p:cNvSpPr/>
            <p:nvPr/>
          </p:nvSpPr>
          <p:spPr>
            <a:xfrm rot="5400000">
              <a:off x="-3161200" y="3340100"/>
              <a:ext cx="65024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5C0E5C1-5B3B-457E-A747-FE76960EB7FE}"/>
                </a:ext>
              </a:extLst>
            </p:cNvPr>
            <p:cNvSpPr/>
            <p:nvPr/>
          </p:nvSpPr>
          <p:spPr>
            <a:xfrm rot="5400000">
              <a:off x="8850800" y="3340100"/>
              <a:ext cx="65024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3B8A2DA-6EEE-4E16-BF1D-1772D5922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2265" y="5921088"/>
            <a:ext cx="2423160" cy="637972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EA557FA-C2D1-1448-8D54-C8978670C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60297"/>
              </p:ext>
            </p:extLst>
          </p:nvPr>
        </p:nvGraphicFramePr>
        <p:xfrm>
          <a:off x="2031999" y="1532327"/>
          <a:ext cx="8128000" cy="1854200"/>
        </p:xfrm>
        <a:graphic>
          <a:graphicData uri="http://schemas.openxmlformats.org/drawingml/2006/table">
            <a:tbl>
              <a:tblPr firstRow="1" firstCol="1" lastRow="1" bandRow="1">
                <a:tableStyleId>{B301B821-A1FF-4177-AEE7-76D212191A09}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401603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712292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94091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28797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820745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728653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35546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204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5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Text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3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Text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57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0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5672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270E1D78-068D-F946-9C2D-52577385E7E9}"/>
              </a:ext>
            </a:extLst>
          </p:cNvPr>
          <p:cNvSpPr txBox="1"/>
          <p:nvPr/>
        </p:nvSpPr>
        <p:spPr>
          <a:xfrm>
            <a:off x="923113" y="3824687"/>
            <a:ext cx="10345772" cy="1881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Which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word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can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represent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the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whole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text?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John?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Likes?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(Actually,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John!)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Linux Libertine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And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why?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  <a:sym typeface="Wingdings" pitchFamily="2" charset="2"/>
              </a:rPr>
              <a:t>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  <a:sym typeface="Wingdings" pitchFamily="2" charset="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Linux Libertine"/>
                <a:sym typeface="Wingdings" pitchFamily="2" charset="2"/>
              </a:rPr>
              <a:t>tf-idf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  <a:sym typeface="Wingdings" pitchFamily="2" charset="2"/>
              </a:rPr>
              <a:t>: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  <a:sym typeface="Wingdings" pitchFamily="2" charset="2"/>
                <a:hlinkClick r:id="rId3"/>
              </a:rPr>
              <a:t>https://en.wikipedia.org/wiki/Tf%E2%80%93idf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  <a:sym typeface="Wingdings" pitchFamily="2" charset="2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7258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59">
            <a:extLst>
              <a:ext uri="{FF2B5EF4-FFF2-40B4-BE49-F238E27FC236}">
                <a16:creationId xmlns:a16="http://schemas.microsoft.com/office/drawing/2014/main" id="{9313E7EB-CB91-41BA-9299-8DF843F1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57" y="456314"/>
            <a:ext cx="723510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lang="zh-CN" altLang="en-US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Model</a:t>
            </a:r>
            <a:r>
              <a:rPr lang="zh-CN" altLang="en-US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Generator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8F54534-EBBE-4C0F-814D-E8C70B1D8077}"/>
              </a:ext>
            </a:extLst>
          </p:cNvPr>
          <p:cNvGrpSpPr/>
          <p:nvPr/>
        </p:nvGrpSpPr>
        <p:grpSpPr>
          <a:xfrm>
            <a:off x="-1" y="0"/>
            <a:ext cx="12192000" cy="6860200"/>
            <a:chOff x="0" y="0"/>
            <a:chExt cx="12192000" cy="6860200"/>
          </a:xfrm>
          <a:solidFill>
            <a:srgbClr val="003F88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07B588B-18BF-4251-B60A-CCE83682281B}"/>
                </a:ext>
              </a:extLst>
            </p:cNvPr>
            <p:cNvSpPr/>
            <p:nvPr/>
          </p:nvSpPr>
          <p:spPr>
            <a:xfrm>
              <a:off x="0" y="0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6D556B8-34B8-479D-A8F0-AC24E9EFDA31}"/>
                </a:ext>
              </a:extLst>
            </p:cNvPr>
            <p:cNvSpPr/>
            <p:nvPr/>
          </p:nvSpPr>
          <p:spPr>
            <a:xfrm>
              <a:off x="0" y="6680200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FEF182-4AF8-4146-9881-4E8F3752E152}"/>
                </a:ext>
              </a:extLst>
            </p:cNvPr>
            <p:cNvSpPr/>
            <p:nvPr/>
          </p:nvSpPr>
          <p:spPr>
            <a:xfrm rot="5400000">
              <a:off x="-3161200" y="3340100"/>
              <a:ext cx="65024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5C0E5C1-5B3B-457E-A747-FE76960EB7FE}"/>
                </a:ext>
              </a:extLst>
            </p:cNvPr>
            <p:cNvSpPr/>
            <p:nvPr/>
          </p:nvSpPr>
          <p:spPr>
            <a:xfrm rot="5400000">
              <a:off x="8850800" y="3340100"/>
              <a:ext cx="65024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3B8A2DA-6EEE-4E16-BF1D-1772D5922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2265" y="5921088"/>
            <a:ext cx="2423160" cy="6379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13F59DD-EBB8-8D45-82F8-E2388827DC27}"/>
              </a:ext>
            </a:extLst>
          </p:cNvPr>
          <p:cNvSpPr/>
          <p:nvPr/>
        </p:nvSpPr>
        <p:spPr>
          <a:xfrm>
            <a:off x="1025126" y="1988003"/>
            <a:ext cx="7689596" cy="5905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1E30407D-5DAE-7F4D-B9CB-8C11F2181F63}"/>
              </a:ext>
            </a:extLst>
          </p:cNvPr>
          <p:cNvSpPr txBox="1"/>
          <p:nvPr/>
        </p:nvSpPr>
        <p:spPr>
          <a:xfrm>
            <a:off x="924740" y="1193007"/>
            <a:ext cx="10408277" cy="49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2000" dirty="0">
                <a:solidFill>
                  <a:srgbClr val="000000"/>
                </a:solidFill>
                <a:latin typeface="Linux Libertine"/>
              </a:rPr>
              <a:t>What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happens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in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model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generator?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9106F-45D9-9246-9F7E-67A97C88B816}"/>
              </a:ext>
            </a:extLst>
          </p:cNvPr>
          <p:cNvSpPr txBox="1"/>
          <p:nvPr/>
        </p:nvSpPr>
        <p:spPr>
          <a:xfrm>
            <a:off x="1090884" y="2020390"/>
            <a:ext cx="7372632" cy="456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Linux Libertine"/>
              </a:rPr>
              <a:t>[4]</a:t>
            </a:r>
            <a:r>
              <a:rPr lang="en-US" altLang="zh-CN" sz="1800" dirty="0" err="1">
                <a:solidFill>
                  <a:srgbClr val="000000"/>
                </a:solidFill>
                <a:latin typeface="Linux Libertine"/>
              </a:rPr>
              <a:t>lda</a:t>
            </a:r>
            <a:r>
              <a:rPr lang="en-US" altLang="zh-CN" sz="1800" dirty="0">
                <a:solidFill>
                  <a:srgbClr val="000000"/>
                </a:solidFill>
                <a:latin typeface="Linux Libertine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Linux Libertine"/>
              </a:rPr>
              <a:t>LdaModel</a:t>
            </a:r>
            <a:r>
              <a:rPr lang="en-US" altLang="zh-CN" sz="1800" dirty="0">
                <a:solidFill>
                  <a:srgbClr val="000000"/>
                </a:solidFill>
                <a:latin typeface="Linux Libertine"/>
              </a:rPr>
              <a:t>(corpus=corpus, id2word=dictionary, </a:t>
            </a:r>
            <a:r>
              <a:rPr lang="en-US" altLang="zh-CN" sz="1800" dirty="0" err="1">
                <a:solidFill>
                  <a:srgbClr val="000000"/>
                </a:solidFill>
                <a:latin typeface="Linux Libertine"/>
              </a:rPr>
              <a:t>num_topics</a:t>
            </a:r>
            <a:r>
              <a:rPr lang="en-US" altLang="zh-CN" sz="1800" dirty="0">
                <a:solidFill>
                  <a:srgbClr val="000000"/>
                </a:solidFill>
                <a:latin typeface="Linux Libertine"/>
              </a:rPr>
              <a:t>=20)</a:t>
            </a:r>
          </a:p>
        </p:txBody>
      </p:sp>
      <p:sp>
        <p:nvSpPr>
          <p:cNvPr id="24" name="文本框 13">
            <a:extLst>
              <a:ext uri="{FF2B5EF4-FFF2-40B4-BE49-F238E27FC236}">
                <a16:creationId xmlns:a16="http://schemas.microsoft.com/office/drawing/2014/main" id="{FE4E9CB2-6B34-2B4C-AD0C-62C258CC77EE}"/>
              </a:ext>
            </a:extLst>
          </p:cNvPr>
          <p:cNvSpPr txBox="1"/>
          <p:nvPr/>
        </p:nvSpPr>
        <p:spPr>
          <a:xfrm>
            <a:off x="1023776" y="2821720"/>
            <a:ext cx="10408277" cy="958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Matrix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in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Topic-Word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Matrix</a:t>
            </a:r>
          </a:p>
        </p:txBody>
      </p:sp>
      <p:graphicFrame>
        <p:nvGraphicFramePr>
          <p:cNvPr id="4" name="Table 25">
            <a:extLst>
              <a:ext uri="{FF2B5EF4-FFF2-40B4-BE49-F238E27FC236}">
                <a16:creationId xmlns:a16="http://schemas.microsoft.com/office/drawing/2014/main" id="{804B3445-BB89-3442-84A3-A2372543E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84045"/>
              </p:ext>
            </p:extLst>
          </p:nvPr>
        </p:nvGraphicFramePr>
        <p:xfrm>
          <a:off x="1090883" y="4119626"/>
          <a:ext cx="4716263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342">
                  <a:extLst>
                    <a:ext uri="{9D8B030D-6E8A-4147-A177-3AD203B41FA5}">
                      <a16:colId xmlns:a16="http://schemas.microsoft.com/office/drawing/2014/main" val="1919278728"/>
                    </a:ext>
                  </a:extLst>
                </a:gridCol>
                <a:gridCol w="1053342">
                  <a:extLst>
                    <a:ext uri="{9D8B030D-6E8A-4147-A177-3AD203B41FA5}">
                      <a16:colId xmlns:a16="http://schemas.microsoft.com/office/drawing/2014/main" val="3225995130"/>
                    </a:ext>
                  </a:extLst>
                </a:gridCol>
                <a:gridCol w="1053342">
                  <a:extLst>
                    <a:ext uri="{9D8B030D-6E8A-4147-A177-3AD203B41FA5}">
                      <a16:colId xmlns:a16="http://schemas.microsoft.com/office/drawing/2014/main" val="3650115828"/>
                    </a:ext>
                  </a:extLst>
                </a:gridCol>
                <a:gridCol w="1053342">
                  <a:extLst>
                    <a:ext uri="{9D8B030D-6E8A-4147-A177-3AD203B41FA5}">
                      <a16:colId xmlns:a16="http://schemas.microsoft.com/office/drawing/2014/main" val="4239235540"/>
                    </a:ext>
                  </a:extLst>
                </a:gridCol>
                <a:gridCol w="502895">
                  <a:extLst>
                    <a:ext uri="{9D8B030D-6E8A-4147-A177-3AD203B41FA5}">
                      <a16:colId xmlns:a16="http://schemas.microsoft.com/office/drawing/2014/main" val="1909172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Topic</a:t>
                      </a:r>
                      <a:r>
                        <a:rPr lang="zh-CN" altLang="en-US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Topic</a:t>
                      </a:r>
                      <a:r>
                        <a:rPr lang="zh-CN" altLang="en-US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Topic</a:t>
                      </a:r>
                      <a:r>
                        <a:rPr lang="zh-CN" altLang="en-US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4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Word</a:t>
                      </a:r>
                      <a:r>
                        <a:rPr lang="zh-CN" altLang="en-US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freq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(1,</a:t>
                      </a:r>
                      <a:r>
                        <a:rPr lang="zh-CN" altLang="en-US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1)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freq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(1,</a:t>
                      </a:r>
                      <a:r>
                        <a:rPr lang="zh-CN" altLang="en-US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2)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freq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(1,</a:t>
                      </a:r>
                      <a:r>
                        <a:rPr lang="zh-CN" altLang="en-US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3)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3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Word</a:t>
                      </a:r>
                      <a:r>
                        <a:rPr lang="zh-CN" altLang="en-US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e.g.</a:t>
                      </a:r>
                      <a:r>
                        <a:rPr lang="zh-CN" altLang="en-US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0.96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e.g.</a:t>
                      </a:r>
                      <a:r>
                        <a:rPr lang="zh-CN" altLang="en-US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0.04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e.g.0.13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7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419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7AD607A-D543-214D-95BD-306FC3F5B026}"/>
              </a:ext>
            </a:extLst>
          </p:cNvPr>
          <p:cNvSpPr txBox="1"/>
          <p:nvPr/>
        </p:nvSpPr>
        <p:spPr>
          <a:xfrm>
            <a:off x="6675945" y="3323844"/>
            <a:ext cx="6384850" cy="456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latin typeface="Linux Libertine"/>
              </a:rPr>
              <a:t>Topic-Text</a:t>
            </a:r>
            <a:r>
              <a:rPr lang="zh-CN" altLang="en-US" sz="18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Linux Libertine"/>
              </a:rPr>
              <a:t>Matrix</a:t>
            </a:r>
          </a:p>
        </p:txBody>
      </p:sp>
      <p:graphicFrame>
        <p:nvGraphicFramePr>
          <p:cNvPr id="29" name="Table 25">
            <a:extLst>
              <a:ext uri="{FF2B5EF4-FFF2-40B4-BE49-F238E27FC236}">
                <a16:creationId xmlns:a16="http://schemas.microsoft.com/office/drawing/2014/main" id="{70D06095-E86C-5042-9717-B50C9DD63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30983"/>
              </p:ext>
            </p:extLst>
          </p:nvPr>
        </p:nvGraphicFramePr>
        <p:xfrm>
          <a:off x="6675945" y="4119626"/>
          <a:ext cx="4756108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2241">
                  <a:extLst>
                    <a:ext uri="{9D8B030D-6E8A-4147-A177-3AD203B41FA5}">
                      <a16:colId xmlns:a16="http://schemas.microsoft.com/office/drawing/2014/main" val="1919278728"/>
                    </a:ext>
                  </a:extLst>
                </a:gridCol>
                <a:gridCol w="1062241">
                  <a:extLst>
                    <a:ext uri="{9D8B030D-6E8A-4147-A177-3AD203B41FA5}">
                      <a16:colId xmlns:a16="http://schemas.microsoft.com/office/drawing/2014/main" val="3225995130"/>
                    </a:ext>
                  </a:extLst>
                </a:gridCol>
                <a:gridCol w="1062241">
                  <a:extLst>
                    <a:ext uri="{9D8B030D-6E8A-4147-A177-3AD203B41FA5}">
                      <a16:colId xmlns:a16="http://schemas.microsoft.com/office/drawing/2014/main" val="3650115828"/>
                    </a:ext>
                  </a:extLst>
                </a:gridCol>
                <a:gridCol w="1062241">
                  <a:extLst>
                    <a:ext uri="{9D8B030D-6E8A-4147-A177-3AD203B41FA5}">
                      <a16:colId xmlns:a16="http://schemas.microsoft.com/office/drawing/2014/main" val="4239235540"/>
                    </a:ext>
                  </a:extLst>
                </a:gridCol>
                <a:gridCol w="507144">
                  <a:extLst>
                    <a:ext uri="{9D8B030D-6E8A-4147-A177-3AD203B41FA5}">
                      <a16:colId xmlns:a16="http://schemas.microsoft.com/office/drawing/2014/main" val="1909172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Topic</a:t>
                      </a:r>
                      <a:r>
                        <a:rPr lang="zh-CN" altLang="en-US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Topic</a:t>
                      </a:r>
                      <a:r>
                        <a:rPr lang="zh-CN" altLang="en-US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Topic</a:t>
                      </a:r>
                      <a:r>
                        <a:rPr lang="zh-CN" altLang="en-US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4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Text</a:t>
                      </a:r>
                      <a:r>
                        <a:rPr lang="zh-CN" altLang="en-US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freq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(1,</a:t>
                      </a:r>
                      <a:r>
                        <a:rPr lang="zh-CN" altLang="en-US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1)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freq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(1,</a:t>
                      </a:r>
                      <a:r>
                        <a:rPr lang="zh-CN" altLang="en-US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2)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freq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(1,</a:t>
                      </a:r>
                      <a:r>
                        <a:rPr lang="zh-CN" altLang="en-US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3)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3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Text</a:t>
                      </a:r>
                      <a:r>
                        <a:rPr lang="zh-CN" altLang="en-US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e.g.</a:t>
                      </a:r>
                      <a:r>
                        <a:rPr lang="zh-CN" altLang="en-US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0.45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e.g.</a:t>
                      </a:r>
                      <a:r>
                        <a:rPr lang="zh-CN" altLang="en-US" dirty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0.16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e.g.0.52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7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…</a:t>
                      </a:r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4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8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59">
            <a:extLst>
              <a:ext uri="{FF2B5EF4-FFF2-40B4-BE49-F238E27FC236}">
                <a16:creationId xmlns:a16="http://schemas.microsoft.com/office/drawing/2014/main" id="{9313E7EB-CB91-41BA-9299-8DF843F1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57" y="456314"/>
            <a:ext cx="723510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2.3</a:t>
            </a:r>
            <a:r>
              <a:rPr lang="zh-CN" altLang="en-US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Model</a:t>
            </a:r>
            <a:r>
              <a:rPr lang="zh-CN" altLang="en-US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kern="100" dirty="0">
                <a:solidFill>
                  <a:srgbClr val="003F88"/>
                </a:solidFill>
                <a:latin typeface="Linux Libertine"/>
                <a:ea typeface="华文中宋" panose="02010600040101010101" pitchFamily="2" charset="-122"/>
                <a:cs typeface="Times New Roman" panose="02020603050405020304" pitchFamily="18" charset="0"/>
              </a:rPr>
              <a:t>Generator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8F54534-EBBE-4C0F-814D-E8C70B1D8077}"/>
              </a:ext>
            </a:extLst>
          </p:cNvPr>
          <p:cNvGrpSpPr/>
          <p:nvPr/>
        </p:nvGrpSpPr>
        <p:grpSpPr>
          <a:xfrm>
            <a:off x="-1" y="0"/>
            <a:ext cx="12192000" cy="6860200"/>
            <a:chOff x="0" y="0"/>
            <a:chExt cx="12192000" cy="6860200"/>
          </a:xfrm>
          <a:solidFill>
            <a:srgbClr val="003F88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07B588B-18BF-4251-B60A-CCE83682281B}"/>
                </a:ext>
              </a:extLst>
            </p:cNvPr>
            <p:cNvSpPr/>
            <p:nvPr/>
          </p:nvSpPr>
          <p:spPr>
            <a:xfrm>
              <a:off x="0" y="0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6D556B8-34B8-479D-A8F0-AC24E9EFDA31}"/>
                </a:ext>
              </a:extLst>
            </p:cNvPr>
            <p:cNvSpPr/>
            <p:nvPr/>
          </p:nvSpPr>
          <p:spPr>
            <a:xfrm>
              <a:off x="0" y="6680200"/>
              <a:ext cx="12192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5FEF182-4AF8-4146-9881-4E8F3752E152}"/>
                </a:ext>
              </a:extLst>
            </p:cNvPr>
            <p:cNvSpPr/>
            <p:nvPr/>
          </p:nvSpPr>
          <p:spPr>
            <a:xfrm rot="5400000">
              <a:off x="-3161200" y="3340100"/>
              <a:ext cx="65024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5C0E5C1-5B3B-457E-A747-FE76960EB7FE}"/>
                </a:ext>
              </a:extLst>
            </p:cNvPr>
            <p:cNvSpPr/>
            <p:nvPr/>
          </p:nvSpPr>
          <p:spPr>
            <a:xfrm rot="5400000">
              <a:off x="8850800" y="3340100"/>
              <a:ext cx="65024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02322"/>
                </a:solidFill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3B8A2DA-6EEE-4E16-BF1D-1772D5922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2265" y="5921088"/>
            <a:ext cx="2423160" cy="63797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5BDB9DE-BCD1-9444-89D2-D9100753D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7" y="1943433"/>
            <a:ext cx="10859263" cy="372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13">
            <a:extLst>
              <a:ext uri="{FF2B5EF4-FFF2-40B4-BE49-F238E27FC236}">
                <a16:creationId xmlns:a16="http://schemas.microsoft.com/office/drawing/2014/main" id="{1E30407D-5DAE-7F4D-B9CB-8C11F2181F63}"/>
              </a:ext>
            </a:extLst>
          </p:cNvPr>
          <p:cNvSpPr txBox="1"/>
          <p:nvPr/>
        </p:nvSpPr>
        <p:spPr>
          <a:xfrm>
            <a:off x="924740" y="1193007"/>
            <a:ext cx="10408277" cy="49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Here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is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an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example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of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topic</a:t>
            </a:r>
            <a:r>
              <a:rPr lang="zh-CN" altLang="en-US" sz="2000" dirty="0">
                <a:solidFill>
                  <a:srgbClr val="000000"/>
                </a:solidFill>
                <a:latin typeface="Linux Libertine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inux Libertine"/>
              </a:rPr>
              <a:t>vectors.</a:t>
            </a:r>
          </a:p>
        </p:txBody>
      </p:sp>
    </p:spTree>
    <p:extLst>
      <p:ext uri="{BB962C8B-B14F-4D97-AF65-F5344CB8AC3E}">
        <p14:creationId xmlns:p14="http://schemas.microsoft.com/office/powerpoint/2010/main" val="10503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</TotalTime>
  <Words>948</Words>
  <Application>Microsoft Macintosh PowerPoint</Application>
  <PresentationFormat>Widescreen</PresentationFormat>
  <Paragraphs>138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Linux Libertine</vt:lpstr>
      <vt:lpstr>微软雅黑</vt:lpstr>
      <vt:lpstr>Arial</vt:lpstr>
      <vt:lpstr>Cambria Math</vt:lpstr>
      <vt:lpstr>Times New Roman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 子越</dc:creator>
  <cp:lastModifiedBy>ZHAO Jean</cp:lastModifiedBy>
  <cp:revision>74</cp:revision>
  <dcterms:created xsi:type="dcterms:W3CDTF">2021-05-27T11:34:02Z</dcterms:created>
  <dcterms:modified xsi:type="dcterms:W3CDTF">2022-04-29T10:25:28Z</dcterms:modified>
</cp:coreProperties>
</file>