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6"/>
  </p:notesMasterIdLst>
  <p:sldIdLst>
    <p:sldId id="256" r:id="rId3"/>
    <p:sldId id="257" r:id="rId4"/>
    <p:sldId id="258" r:id="rId5"/>
    <p:sldId id="279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00FFFF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93692"/>
  </p:normalViewPr>
  <p:slideViewPr>
    <p:cSldViewPr snapToGrid="0" snapToObjects="1">
      <p:cViewPr varScale="1">
        <p:scale>
          <a:sx n="67" d="100"/>
          <a:sy n="67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3561A-9830-4400-9DF2-77493EBCA532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DBDB-A726-4F18-B575-32BFBF1CD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1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5DBDB-A726-4F18-B575-32BFBF1CD0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84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5DBDB-A726-4F18-B575-32BFBF1CD0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308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5DBDB-A726-4F18-B575-32BFBF1CD05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4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 userDrawn="1"/>
        </p:nvGrpSpPr>
        <p:grpSpPr>
          <a:xfrm>
            <a:off x="1180541" y="726122"/>
            <a:ext cx="6557868" cy="5086478"/>
            <a:chOff x="1180541" y="726122"/>
            <a:chExt cx="6557868" cy="5086478"/>
          </a:xfrm>
        </p:grpSpPr>
        <p:grpSp>
          <p:nvGrpSpPr>
            <p:cNvPr id="3" name="组合 2"/>
            <p:cNvGrpSpPr/>
            <p:nvPr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chemeClr val="accent2"/>
            </a:solidFill>
          </p:grpSpPr>
          <p:sp>
            <p:nvSpPr>
              <p:cNvPr id="20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2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3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4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5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6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8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9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1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chemeClr val="accent1"/>
            </a:solidFill>
          </p:grpSpPr>
          <p:sp>
            <p:nvSpPr>
              <p:cNvPr id="9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0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1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2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3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4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5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6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7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8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9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5" name="Group 26"/>
            <p:cNvGrpSpPr>
              <a:grpSpLocks noChangeAspect="1"/>
            </p:cNvGrpSpPr>
            <p:nvPr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chemeClr val="accent4"/>
            </a:solidFill>
          </p:grpSpPr>
          <p:sp>
            <p:nvSpPr>
              <p:cNvPr id="7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6" name="Freeform 111"/>
            <p:cNvSpPr>
              <a:spLocks noChangeAspect="1" noEditPoints="1"/>
            </p:cNvSpPr>
            <p:nvPr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35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chemeClr val="accent4"/>
            </a:solidFill>
          </p:grpSpPr>
          <p:sp>
            <p:nvSpPr>
              <p:cNvPr id="36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7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8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9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0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1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2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3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4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45" name="组合 44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chemeClr val="accent3"/>
            </a:solidFill>
          </p:grpSpPr>
          <p:sp>
            <p:nvSpPr>
              <p:cNvPr id="46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7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8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9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0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1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2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3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4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5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6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7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8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9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0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61" name="组合 60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chemeClr val="accent3"/>
            </a:solidFill>
          </p:grpSpPr>
          <p:sp>
            <p:nvSpPr>
              <p:cNvPr id="62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3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4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5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6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7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8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9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0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1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2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73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chemeClr val="accent2"/>
            </a:solidFill>
          </p:grpSpPr>
          <p:sp>
            <p:nvSpPr>
              <p:cNvPr id="74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5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76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98" name="组合 97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78" name="椭圆 77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79" name="椭圆 78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0" name="椭圆 79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85" name="任意多边形 84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 userDrawn="1"/>
        </p:nvSpPr>
        <p:spPr>
          <a:xfrm flipH="1">
            <a:off x="0" y="0"/>
            <a:ext cx="1032049" cy="6894518"/>
          </a:xfrm>
          <a:custGeom>
            <a:avLst/>
            <a:gdLst>
              <a:gd name="connsiteX0" fmla="*/ 1032049 w 1032049"/>
              <a:gd name="connsiteY0" fmla="*/ 0 h 3392932"/>
              <a:gd name="connsiteX1" fmla="*/ 1032049 w 1032049"/>
              <a:gd name="connsiteY1" fmla="*/ 3392932 h 3392932"/>
              <a:gd name="connsiteX2" fmla="*/ 0 w 1032049"/>
              <a:gd name="connsiteY2" fmla="*/ 3392932 h 3392932"/>
              <a:gd name="connsiteX3" fmla="*/ 150144 w 1032049"/>
              <a:gd name="connsiteY3" fmla="*/ 3158730 h 3392932"/>
              <a:gd name="connsiteX4" fmla="*/ 1032049 w 1032049"/>
              <a:gd name="connsiteY4" fmla="*/ 0 h 33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049" h="3392932">
                <a:moveTo>
                  <a:pt x="1032049" y="0"/>
                </a:moveTo>
                <a:lnTo>
                  <a:pt x="1032049" y="3392932"/>
                </a:lnTo>
                <a:lnTo>
                  <a:pt x="0" y="3392932"/>
                </a:lnTo>
                <a:lnTo>
                  <a:pt x="150144" y="3158730"/>
                </a:lnTo>
                <a:cubicBezTo>
                  <a:pt x="709778" y="2237695"/>
                  <a:pt x="1032049" y="1156483"/>
                  <a:pt x="10320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8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176091" y="2649451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8000" b="1" dirty="0">
                <a:solidFill>
                  <a:schemeClr val="accent4"/>
                </a:solidFill>
                <a:ea typeface="微软雅黑" panose="020B0503020204020204" pitchFamily="34" charset="-122"/>
              </a:defRPr>
            </a:lvl1pPr>
          </a:lstStyle>
          <a:p>
            <a:pPr marL="0" lvl="0" algn="ctr" defTabSz="914377"/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90" name="文本占位符 8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970907" y="3731836"/>
            <a:ext cx="2954655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5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377"/>
            <a:r>
              <a:rPr lang="zh-CN" altLang="en-US" dirty="0"/>
              <a:t>工作汇报</a:t>
            </a:r>
          </a:p>
        </p:txBody>
      </p:sp>
      <p:sp>
        <p:nvSpPr>
          <p:cNvPr id="77" name="文本占位符 76"/>
          <p:cNvSpPr>
            <a:spLocks noGrp="1"/>
          </p:cNvSpPr>
          <p:nvPr>
            <p:ph type="body" sz="quarter" idx="16" hasCustomPrompt="1"/>
          </p:nvPr>
        </p:nvSpPr>
        <p:spPr>
          <a:xfrm>
            <a:off x="6103938" y="5061810"/>
            <a:ext cx="4813300" cy="9239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清新蓝绿风格</a:t>
            </a:r>
          </a:p>
        </p:txBody>
      </p:sp>
      <p:sp>
        <p:nvSpPr>
          <p:cNvPr id="92" name="文本占位符 76"/>
          <p:cNvSpPr>
            <a:spLocks noGrp="1"/>
          </p:cNvSpPr>
          <p:nvPr>
            <p:ph type="body" sz="quarter" idx="17" hasCustomPrompt="1"/>
          </p:nvPr>
        </p:nvSpPr>
        <p:spPr>
          <a:xfrm>
            <a:off x="6103938" y="4781351"/>
            <a:ext cx="4813300" cy="27384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11" name="任意多边形 10"/>
          <p:cNvSpPr/>
          <p:nvPr userDrawn="1"/>
        </p:nvSpPr>
        <p:spPr>
          <a:xfrm rot="5400000">
            <a:off x="5224584" y="-109421"/>
            <a:ext cx="1742837" cy="12192002"/>
          </a:xfrm>
          <a:custGeom>
            <a:avLst/>
            <a:gdLst>
              <a:gd name="connsiteX0" fmla="*/ 0 w 1742837"/>
              <a:gd name="connsiteY0" fmla="*/ 0 h 12192002"/>
              <a:gd name="connsiteX1" fmla="*/ 1082438 w 1742837"/>
              <a:gd name="connsiteY1" fmla="*/ 0 h 12192002"/>
              <a:gd name="connsiteX2" fmla="*/ 1082438 w 1742837"/>
              <a:gd name="connsiteY2" fmla="*/ 3 h 12192002"/>
              <a:gd name="connsiteX3" fmla="*/ 1742837 w 1742837"/>
              <a:gd name="connsiteY3" fmla="*/ 3 h 12192002"/>
              <a:gd name="connsiteX4" fmla="*/ 1742836 w 1742837"/>
              <a:gd name="connsiteY4" fmla="*/ 12192002 h 12192002"/>
              <a:gd name="connsiteX5" fmla="*/ 1082437 w 1742837"/>
              <a:gd name="connsiteY5" fmla="*/ 12192002 h 12192002"/>
              <a:gd name="connsiteX6" fmla="*/ 1082437 w 1742837"/>
              <a:gd name="connsiteY6" fmla="*/ 12191910 h 12192002"/>
              <a:gd name="connsiteX7" fmla="*/ 1077970 w 1742837"/>
              <a:gd name="connsiteY7" fmla="*/ 11363467 h 12192002"/>
              <a:gd name="connsiteX8" fmla="*/ 42084 w 1742837"/>
              <a:gd name="connsiteY8" fmla="*/ 208233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837" h="12192002">
                <a:moveTo>
                  <a:pt x="0" y="0"/>
                </a:moveTo>
                <a:lnTo>
                  <a:pt x="1082438" y="0"/>
                </a:lnTo>
                <a:lnTo>
                  <a:pt x="1082438" y="3"/>
                </a:lnTo>
                <a:lnTo>
                  <a:pt x="1742837" y="3"/>
                </a:lnTo>
                <a:lnTo>
                  <a:pt x="1742836" y="12192002"/>
                </a:lnTo>
                <a:lnTo>
                  <a:pt x="1082437" y="12192002"/>
                </a:lnTo>
                <a:lnTo>
                  <a:pt x="1082437" y="12191910"/>
                </a:lnTo>
                <a:lnTo>
                  <a:pt x="1077970" y="11363467"/>
                </a:lnTo>
                <a:cubicBezTo>
                  <a:pt x="1033429" y="7240206"/>
                  <a:pt x="657858" y="3415267"/>
                  <a:pt x="42084" y="208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Part One</a:t>
            </a: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3" name="圆角矩形 1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3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4745255"/>
            <a:ext cx="12192000" cy="116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0" y="5534527"/>
            <a:ext cx="12192000" cy="2598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0" y="5265019"/>
            <a:ext cx="12192000" cy="123203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Part One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6" name="圆角矩形 15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076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zh-CN" altLang="en-US" dirty="0"/>
              <a:t>目录</a:t>
            </a:r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en-US" altLang="zh-CN" dirty="0"/>
              <a:t>Add Text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44550" y="3736109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44550" y="3369683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7277734" y="3736109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7277734" y="3369683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9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44550" y="5148651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44550" y="4782225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420976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zh-CN" altLang="en-US" dirty="0"/>
              <a:t>目录</a:t>
            </a:r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en-US" altLang="zh-CN" dirty="0"/>
              <a:t>Add Text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6" name="文本占位符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44550" y="3736109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44550" y="3369683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7277734" y="3736109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7277734" y="3369683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9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44550" y="5148651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44550" y="4782225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28" hasCustomPrompt="1"/>
          </p:nvPr>
        </p:nvSpPr>
        <p:spPr>
          <a:xfrm>
            <a:off x="7277734" y="5148651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29" hasCustomPrompt="1"/>
          </p:nvPr>
        </p:nvSpPr>
        <p:spPr>
          <a:xfrm>
            <a:off x="7277734" y="4782225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67805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zh-CN" altLang="en-US" dirty="0"/>
              <a:t>目录</a:t>
            </a:r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en-US" altLang="zh-CN" dirty="0"/>
              <a:t>Add Text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4461363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5991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4461363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92995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92995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5" name="文本占位符 29"/>
          <p:cNvSpPr>
            <a:spLocks noGrp="1"/>
          </p:cNvSpPr>
          <p:nvPr>
            <p:ph type="body" sz="quarter" idx="20" hasCustomPrompt="1"/>
          </p:nvPr>
        </p:nvSpPr>
        <p:spPr>
          <a:xfrm>
            <a:off x="5668513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6" name="文本占位符 29"/>
          <p:cNvSpPr>
            <a:spLocks noGrp="1"/>
          </p:cNvSpPr>
          <p:nvPr>
            <p:ph type="body" sz="quarter" idx="21" hasCustomPrompt="1"/>
          </p:nvPr>
        </p:nvSpPr>
        <p:spPr>
          <a:xfrm>
            <a:off x="5668513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9290089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9290089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9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92995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92995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26" hasCustomPrompt="1"/>
          </p:nvPr>
        </p:nvSpPr>
        <p:spPr>
          <a:xfrm>
            <a:off x="5668513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27" hasCustomPrompt="1"/>
          </p:nvPr>
        </p:nvSpPr>
        <p:spPr>
          <a:xfrm>
            <a:off x="5668513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zh-CN" altLang="en-US" dirty="0"/>
              <a:t>目录</a:t>
            </a:r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en-US" altLang="zh-CN" dirty="0"/>
              <a:t>Add Text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4461363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5991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4461363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6" name="文本占位符 20"/>
          <p:cNvSpPr>
            <a:spLocks noGrp="1"/>
          </p:cNvSpPr>
          <p:nvPr>
            <p:ph type="body" sz="quarter" idx="17" hasCustomPrompt="1"/>
          </p:nvPr>
        </p:nvSpPr>
        <p:spPr>
          <a:xfrm>
            <a:off x="8059910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92995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92995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5" name="文本占位符 29"/>
          <p:cNvSpPr>
            <a:spLocks noGrp="1"/>
          </p:cNvSpPr>
          <p:nvPr>
            <p:ph type="body" sz="quarter" idx="20" hasCustomPrompt="1"/>
          </p:nvPr>
        </p:nvSpPr>
        <p:spPr>
          <a:xfrm>
            <a:off x="5668513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6" name="文本占位符 29"/>
          <p:cNvSpPr>
            <a:spLocks noGrp="1"/>
          </p:cNvSpPr>
          <p:nvPr>
            <p:ph type="body" sz="quarter" idx="21" hasCustomPrompt="1"/>
          </p:nvPr>
        </p:nvSpPr>
        <p:spPr>
          <a:xfrm>
            <a:off x="5668513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9290089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9290089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9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92995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92995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26" hasCustomPrompt="1"/>
          </p:nvPr>
        </p:nvSpPr>
        <p:spPr>
          <a:xfrm>
            <a:off x="5668513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27" hasCustomPrompt="1"/>
          </p:nvPr>
        </p:nvSpPr>
        <p:spPr>
          <a:xfrm>
            <a:off x="5668513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28" hasCustomPrompt="1"/>
          </p:nvPr>
        </p:nvSpPr>
        <p:spPr>
          <a:xfrm>
            <a:off x="9290089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29" hasCustomPrompt="1"/>
          </p:nvPr>
        </p:nvSpPr>
        <p:spPr>
          <a:xfrm>
            <a:off x="9290089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8311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2817066" y="726122"/>
            <a:ext cx="6557868" cy="5086478"/>
            <a:chOff x="1180541" y="726122"/>
            <a:chExt cx="6557868" cy="5086478"/>
          </a:xfrm>
        </p:grpSpPr>
        <p:grpSp>
          <p:nvGrpSpPr>
            <p:cNvPr id="4" name="组合 3"/>
            <p:cNvGrpSpPr/>
            <p:nvPr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chemeClr val="accent2"/>
            </a:solidFill>
          </p:grpSpPr>
          <p:sp>
            <p:nvSpPr>
              <p:cNvPr id="67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8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9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0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4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5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9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0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1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5" name="组合 4"/>
            <p:cNvGrpSpPr>
              <a:grpSpLocks noChangeAspect="1"/>
            </p:cNvGrpSpPr>
            <p:nvPr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chemeClr val="accent1"/>
            </a:solidFill>
          </p:grpSpPr>
          <p:sp>
            <p:nvSpPr>
              <p:cNvPr id="56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7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8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9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0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1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2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3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4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5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6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6" name="Group 26"/>
            <p:cNvGrpSpPr>
              <a:grpSpLocks noChangeAspect="1"/>
            </p:cNvGrpSpPr>
            <p:nvPr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chemeClr val="accent4"/>
            </a:solidFill>
          </p:grpSpPr>
          <p:sp>
            <p:nvSpPr>
              <p:cNvPr id="54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5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7" name="Freeform 111"/>
            <p:cNvSpPr>
              <a:spLocks noChangeAspect="1" noEditPoints="1"/>
            </p:cNvSpPr>
            <p:nvPr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8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chemeClr val="accent4"/>
            </a:solidFill>
          </p:grpSpPr>
          <p:sp>
            <p:nvSpPr>
              <p:cNvPr id="45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6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7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8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9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0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1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2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3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chemeClr val="accent3"/>
            </a:solidFill>
          </p:grpSpPr>
          <p:sp>
            <p:nvSpPr>
              <p:cNvPr id="30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6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7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8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9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0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1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2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3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4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chemeClr val="accent3"/>
            </a:solidFill>
          </p:grpSpPr>
          <p:sp>
            <p:nvSpPr>
              <p:cNvPr id="19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0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1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2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3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4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5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6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7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8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9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11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chemeClr val="accent2"/>
            </a:solidFill>
          </p:grpSpPr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8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12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13" name="组合 12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14" name="椭圆 13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5" name="椭圆 14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6" name="椭圆 15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82" name="任意多边形 81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 userDrawn="1"/>
        </p:nvSpPr>
        <p:spPr>
          <a:xfrm flipH="1">
            <a:off x="0" y="0"/>
            <a:ext cx="1032049" cy="6894518"/>
          </a:xfrm>
          <a:custGeom>
            <a:avLst/>
            <a:gdLst>
              <a:gd name="connsiteX0" fmla="*/ 1032049 w 1032049"/>
              <a:gd name="connsiteY0" fmla="*/ 0 h 3392932"/>
              <a:gd name="connsiteX1" fmla="*/ 1032049 w 1032049"/>
              <a:gd name="connsiteY1" fmla="*/ 3392932 h 3392932"/>
              <a:gd name="connsiteX2" fmla="*/ 0 w 1032049"/>
              <a:gd name="connsiteY2" fmla="*/ 3392932 h 3392932"/>
              <a:gd name="connsiteX3" fmla="*/ 150144 w 1032049"/>
              <a:gd name="connsiteY3" fmla="*/ 3158730 h 3392932"/>
              <a:gd name="connsiteX4" fmla="*/ 1032049 w 1032049"/>
              <a:gd name="connsiteY4" fmla="*/ 0 h 33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049" h="3392932">
                <a:moveTo>
                  <a:pt x="1032049" y="0"/>
                </a:moveTo>
                <a:lnTo>
                  <a:pt x="1032049" y="3392932"/>
                </a:lnTo>
                <a:lnTo>
                  <a:pt x="0" y="3392932"/>
                </a:lnTo>
                <a:lnTo>
                  <a:pt x="150144" y="3158730"/>
                </a:lnTo>
                <a:cubicBezTo>
                  <a:pt x="709778" y="2237695"/>
                  <a:pt x="1032049" y="1156483"/>
                  <a:pt x="10320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/>
          <p:cNvCxnSpPr/>
          <p:nvPr userDrawn="1"/>
        </p:nvCxnSpPr>
        <p:spPr>
          <a:xfrm>
            <a:off x="4707526" y="3706553"/>
            <a:ext cx="2772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占位符 88"/>
          <p:cNvSpPr>
            <a:spLocks noGrp="1"/>
          </p:cNvSpPr>
          <p:nvPr>
            <p:ph type="body" sz="quarter" idx="10" hasCustomPrompt="1"/>
          </p:nvPr>
        </p:nvSpPr>
        <p:spPr>
          <a:xfrm>
            <a:off x="4707526" y="2649451"/>
            <a:ext cx="28070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7200" b="1" dirty="0">
                <a:solidFill>
                  <a:schemeClr val="accent4"/>
                </a:solidFill>
                <a:ea typeface="微软雅黑" panose="020B0503020204020204" pitchFamily="34" charset="-122"/>
              </a:defRPr>
            </a:lvl1pPr>
          </a:lstStyle>
          <a:p>
            <a:pPr marL="0" lvl="0" algn="ctr" defTabSz="914377"/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86" name="文本占位符 88"/>
          <p:cNvSpPr>
            <a:spLocks noGrp="1"/>
          </p:cNvSpPr>
          <p:nvPr>
            <p:ph type="body" sz="quarter" idx="11" hasCustomPrompt="1"/>
          </p:nvPr>
        </p:nvSpPr>
        <p:spPr>
          <a:xfrm>
            <a:off x="4633699" y="3731836"/>
            <a:ext cx="2954655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5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377"/>
            <a:r>
              <a:rPr lang="zh-CN" altLang="en-US" dirty="0"/>
              <a:t>工作汇报</a:t>
            </a:r>
          </a:p>
        </p:txBody>
      </p:sp>
    </p:spTree>
    <p:extLst>
      <p:ext uri="{BB962C8B-B14F-4D97-AF65-F5344CB8AC3E}">
        <p14:creationId xmlns:p14="http://schemas.microsoft.com/office/powerpoint/2010/main" val="75074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3" name="圆角矩形 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Part One</a:t>
            </a:r>
          </a:p>
        </p:txBody>
      </p:sp>
      <p:sp>
        <p:nvSpPr>
          <p:cNvPr id="10" name="任意多边形 9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c.office.msn.com.cn/t/75/EC775E05A9DF44A62710AC19D0BA18D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8078" cy="686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3">
              <a:alpha val="80000"/>
            </a:schemeClr>
          </a:solidFill>
        </p:grpSpPr>
        <p:sp>
          <p:nvSpPr>
            <p:cNvPr id="3" name="圆角矩形 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1599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Part One</a:t>
            </a:r>
          </a:p>
        </p:txBody>
      </p:sp>
      <p:sp>
        <p:nvSpPr>
          <p:cNvPr id="13" name="任意多边形 12"/>
          <p:cNvSpPr/>
          <p:nvPr userDrawn="1"/>
        </p:nvSpPr>
        <p:spPr>
          <a:xfrm flipV="1">
            <a:off x="7438414" y="-1"/>
            <a:ext cx="4769663" cy="6865143"/>
          </a:xfrm>
          <a:custGeom>
            <a:avLst/>
            <a:gdLst>
              <a:gd name="connsiteX0" fmla="*/ 1082438 w 4769663"/>
              <a:gd name="connsiteY0" fmla="*/ 6865143 h 6865143"/>
              <a:gd name="connsiteX1" fmla="*/ 4769663 w 4769663"/>
              <a:gd name="connsiteY1" fmla="*/ 6865143 h 6865143"/>
              <a:gd name="connsiteX2" fmla="*/ 4769663 w 4769663"/>
              <a:gd name="connsiteY2" fmla="*/ 0 h 6865143"/>
              <a:gd name="connsiteX3" fmla="*/ 1082438 w 4769663"/>
              <a:gd name="connsiteY3" fmla="*/ 0 h 6865143"/>
              <a:gd name="connsiteX4" fmla="*/ 1082438 w 4769663"/>
              <a:gd name="connsiteY4" fmla="*/ 7142 h 6865143"/>
              <a:gd name="connsiteX5" fmla="*/ 0 w 4769663"/>
              <a:gd name="connsiteY5" fmla="*/ 7142 h 6865143"/>
              <a:gd name="connsiteX6" fmla="*/ 42084 w 4769663"/>
              <a:gd name="connsiteY6" fmla="*/ 124272 h 6865143"/>
              <a:gd name="connsiteX7" fmla="*/ 1082438 w 4769663"/>
              <a:gd name="connsiteY7" fmla="*/ 6865143 h 686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9663" h="6865143">
                <a:moveTo>
                  <a:pt x="1082438" y="6865143"/>
                </a:moveTo>
                <a:lnTo>
                  <a:pt x="4769663" y="6865143"/>
                </a:lnTo>
                <a:lnTo>
                  <a:pt x="4769663" y="0"/>
                </a:lnTo>
                <a:lnTo>
                  <a:pt x="1082438" y="0"/>
                </a:lnTo>
                <a:lnTo>
                  <a:pt x="1082438" y="7142"/>
                </a:lnTo>
                <a:lnTo>
                  <a:pt x="0" y="7142"/>
                </a:lnTo>
                <a:lnTo>
                  <a:pt x="42084" y="124272"/>
                </a:lnTo>
                <a:cubicBezTo>
                  <a:pt x="698909" y="2048493"/>
                  <a:pt x="1082438" y="4368173"/>
                  <a:pt x="1082438" y="68651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92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dc.office.msn.com.cn/t/1/7ED2490309B9A21E19CC4A6B31EDAE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13" t="-599" r="21702" b="-169"/>
          <a:stretch/>
        </p:blipFill>
        <p:spPr bwMode="auto">
          <a:xfrm>
            <a:off x="-1" y="-50800"/>
            <a:ext cx="4484811" cy="6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平行四边形 4"/>
          <p:cNvSpPr/>
          <p:nvPr userDrawn="1"/>
        </p:nvSpPr>
        <p:spPr>
          <a:xfrm>
            <a:off x="3104250" y="-50800"/>
            <a:ext cx="2180513" cy="6908800"/>
          </a:xfrm>
          <a:prstGeom prst="parallelogram">
            <a:avLst>
              <a:gd name="adj" fmla="val 2411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3">
              <a:alpha val="80000"/>
            </a:schemeClr>
          </a:solidFill>
        </p:grpSpPr>
        <p:sp>
          <p:nvSpPr>
            <p:cNvPr id="12" name="圆角矩形 11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19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2" r:id="rId2"/>
    <p:sldLayoutId id="2147483686" r:id="rId3"/>
    <p:sldLayoutId id="2147483683" r:id="rId4"/>
    <p:sldLayoutId id="2147483693" r:id="rId5"/>
    <p:sldLayoutId id="2147483691" r:id="rId6"/>
    <p:sldLayoutId id="2147483684" r:id="rId7"/>
    <p:sldLayoutId id="2147483688" r:id="rId8"/>
    <p:sldLayoutId id="2147483662" r:id="rId9"/>
    <p:sldLayoutId id="2147483689" r:id="rId10"/>
    <p:sldLayoutId id="2147483690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09993" y="2881801"/>
            <a:ext cx="2441694" cy="701731"/>
          </a:xfrm>
        </p:spPr>
        <p:txBody>
          <a:bodyPr/>
          <a:lstStyle/>
          <a:p>
            <a:r>
              <a:rPr lang="zh-CN" altLang="en-US" sz="4400" dirty="0"/>
              <a:t>毕设开题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799898" y="3897449"/>
            <a:ext cx="1261884" cy="480131"/>
          </a:xfrm>
        </p:spPr>
        <p:txBody>
          <a:bodyPr/>
          <a:lstStyle/>
          <a:p>
            <a:r>
              <a:rPr lang="zh-CN" altLang="en-US" sz="2800" dirty="0"/>
              <a:t>黄复贵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7829550" y="3019713"/>
            <a:ext cx="3414713" cy="138616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zh-CN" sz="2800" dirty="0"/>
              <a:t>基于电商日志的大数据实时流处理平台设计与实现</a:t>
            </a:r>
            <a:endParaRPr lang="zh-CN" altLang="en-US" sz="2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>
          <a:xfrm>
            <a:off x="3715671" y="4377580"/>
            <a:ext cx="1430338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 sz="1800" dirty="0"/>
              <a:t>2018-03-02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044734" y="3706553"/>
            <a:ext cx="2772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16B80AB-E273-4A7E-B121-BCA4B2662147}"/>
              </a:ext>
            </a:extLst>
          </p:cNvPr>
          <p:cNvSpPr txBox="1">
            <a:spLocks/>
          </p:cNvSpPr>
          <p:nvPr/>
        </p:nvSpPr>
        <p:spPr>
          <a:xfrm>
            <a:off x="9264234" y="452844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5400" b="1" kern="12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accent2"/>
                </a:solidFill>
              </a:rPr>
              <a:t>指导老师：马锐</a:t>
            </a:r>
          </a:p>
        </p:txBody>
      </p:sp>
    </p:spTree>
    <p:extLst>
      <p:ext uri="{BB962C8B-B14F-4D97-AF65-F5344CB8AC3E}">
        <p14:creationId xmlns:p14="http://schemas.microsoft.com/office/powerpoint/2010/main" val="84197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Target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59FFF1-A35E-47A6-87AD-0509977A5F6C}"/>
              </a:ext>
            </a:extLst>
          </p:cNvPr>
          <p:cNvSpPr/>
          <p:nvPr/>
        </p:nvSpPr>
        <p:spPr>
          <a:xfrm>
            <a:off x="1295399" y="1828798"/>
            <a:ext cx="822960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/>
              <a:t>   </a:t>
            </a:r>
            <a:r>
              <a:rPr lang="zh-CN" altLang="zh-CN" dirty="0"/>
              <a:t>实现上述设计图中的大数据实时流处理平台，包括从数据采集、预处理，到统计计算入库并最后可视化呈现的全过程。与此同时，系统设计要遵循高内聚、低耦合，具备可扩展性的软件体系结构设计原则，全链路保证高性能、高可用的数据服务。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9271CA-1B5C-4BE1-A59F-A32738C3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3" y="4149014"/>
            <a:ext cx="5202311" cy="232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8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349988" y="2763990"/>
            <a:ext cx="3522074" cy="840230"/>
          </a:xfrm>
        </p:spPr>
        <p:txBody>
          <a:bodyPr/>
          <a:lstStyle/>
          <a:p>
            <a:pPr algn="ctr"/>
            <a:r>
              <a:rPr lang="zh-CN" altLang="en-US" sz="5400" dirty="0"/>
              <a:t>进度计划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83664" y="3956664"/>
            <a:ext cx="854721" cy="424732"/>
          </a:xfrm>
        </p:spPr>
        <p:txBody>
          <a:bodyPr/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Plan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/>
              <a:t>进度计划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Plan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2AC162-E88C-41AC-8DED-2059B2E14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08400"/>
              </p:ext>
            </p:extLst>
          </p:nvPr>
        </p:nvGraphicFramePr>
        <p:xfrm>
          <a:off x="1343527" y="1995179"/>
          <a:ext cx="8757736" cy="3855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57311">
                  <a:extLst>
                    <a:ext uri="{9D8B030D-6E8A-4147-A177-3AD203B41FA5}">
                      <a16:colId xmlns:a16="http://schemas.microsoft.com/office/drawing/2014/main" val="355746967"/>
                    </a:ext>
                  </a:extLst>
                </a:gridCol>
                <a:gridCol w="3400425">
                  <a:extLst>
                    <a:ext uri="{9D8B030D-6E8A-4147-A177-3AD203B41FA5}">
                      <a16:colId xmlns:a16="http://schemas.microsoft.com/office/drawing/2014/main" val="1030038578"/>
                    </a:ext>
                  </a:extLst>
                </a:gridCol>
              </a:tblGrid>
              <a:tr h="189870">
                <a:tc>
                  <a:txBody>
                    <a:bodyPr/>
                    <a:lstStyle/>
                    <a:p>
                      <a:pPr algn="l"/>
                      <a:r>
                        <a:rPr lang="zh-CN" altLang="zh-CN" sz="2400" b="1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任务信息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时间节点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5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准备服务器，各个技术组件的初步使用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399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实时日志产生器的开发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6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Flume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收集产生的日志数据至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Kafka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Kafka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终端测试消费数据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周</a:t>
                      </a:r>
                      <a:endParaRPr lang="en-US" altLang="zh-CN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56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 Streaming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程序从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Kafka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消费日志数据，计算统计前五活跃城市与地理位置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周</a:t>
                      </a:r>
                      <a:endParaRPr lang="en-US" altLang="zh-CN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48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 Streaming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程序计算统计交易总金额、消费男女比例、搜索热词排行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周</a:t>
                      </a:r>
                      <a:endParaRPr lang="en-US" altLang="zh-CN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39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开发所有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 Streaming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计算结果的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dataV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周</a:t>
                      </a:r>
                      <a:endParaRPr lang="en-US" altLang="zh-CN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16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梳理总结、论文撰写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11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15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周</a:t>
                      </a:r>
                      <a:endParaRPr lang="en-US" altLang="zh-CN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0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0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819957" y="3265143"/>
            <a:ext cx="3197354" cy="1200329"/>
          </a:xfrm>
        </p:spPr>
        <p:txBody>
          <a:bodyPr/>
          <a:lstStyle/>
          <a:p>
            <a:r>
              <a:rPr lang="en-US" altLang="zh-CN" sz="7200" dirty="0"/>
              <a:t>Thanks</a:t>
            </a:r>
            <a:endParaRPr lang="zh-CN" altLang="en-US" sz="72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7629524" y="5061810"/>
            <a:ext cx="3287713" cy="9239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dirty="0"/>
              <a:t>欢迎指导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8243887" y="4507507"/>
            <a:ext cx="2486026" cy="273844"/>
          </a:xfrm>
        </p:spPr>
        <p:txBody>
          <a:bodyPr/>
          <a:lstStyle/>
          <a:p>
            <a:r>
              <a:rPr lang="en-US" altLang="zh-CN" sz="1800" dirty="0"/>
              <a:t>Presented by </a:t>
            </a:r>
            <a:r>
              <a:rPr lang="zh-CN" altLang="en-US" sz="1800" dirty="0"/>
              <a:t>黄复贵</a:t>
            </a:r>
          </a:p>
        </p:txBody>
      </p:sp>
    </p:spTree>
    <p:extLst>
      <p:ext uri="{BB962C8B-B14F-4D97-AF65-F5344CB8AC3E}">
        <p14:creationId xmlns:p14="http://schemas.microsoft.com/office/powerpoint/2010/main" val="8672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1320016" y="3369683"/>
            <a:ext cx="1181734" cy="1089529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/>
          </p:nvPr>
        </p:nvSpPr>
        <p:spPr>
          <a:xfrm>
            <a:off x="6553200" y="3369683"/>
            <a:ext cx="1181734" cy="1089529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5"/>
          </p:nvPr>
        </p:nvSpPr>
        <p:spPr>
          <a:xfrm>
            <a:off x="1320016" y="4800550"/>
            <a:ext cx="1181734" cy="1089529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7"/>
          </p:nvPr>
        </p:nvSpPr>
        <p:spPr>
          <a:xfrm>
            <a:off x="6553200" y="4800550"/>
            <a:ext cx="1181734" cy="1089529"/>
          </a:xfrm>
        </p:spPr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8"/>
          </p:nvPr>
        </p:nvSpPr>
        <p:spPr>
          <a:xfrm>
            <a:off x="2501750" y="3813870"/>
            <a:ext cx="2520000" cy="535531"/>
          </a:xfrm>
        </p:spPr>
        <p:txBody>
          <a:bodyPr/>
          <a:lstStyle/>
          <a:p>
            <a:r>
              <a:rPr lang="zh-CN" altLang="en-US" dirty="0"/>
              <a:t>课题概述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9"/>
          </p:nvPr>
        </p:nvSpPr>
        <p:spPr>
          <a:xfrm>
            <a:off x="2501750" y="3447444"/>
            <a:ext cx="2520000" cy="369332"/>
          </a:xfrm>
        </p:spPr>
        <p:txBody>
          <a:bodyPr/>
          <a:lstStyle/>
          <a:p>
            <a:r>
              <a:rPr lang="en-US" altLang="zh-CN" dirty="0"/>
              <a:t>Subject summary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22"/>
          </p:nvPr>
        </p:nvSpPr>
        <p:spPr>
          <a:xfrm>
            <a:off x="7734934" y="3813870"/>
            <a:ext cx="2520000" cy="535531"/>
          </a:xfrm>
        </p:spPr>
        <p:txBody>
          <a:bodyPr/>
          <a:lstStyle/>
          <a:p>
            <a:r>
              <a:rPr lang="zh-CN" altLang="en-US" dirty="0"/>
              <a:t>技术方案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23"/>
          </p:nvPr>
        </p:nvSpPr>
        <p:spPr>
          <a:xfrm>
            <a:off x="7734934" y="3447444"/>
            <a:ext cx="2520000" cy="369332"/>
          </a:xfrm>
        </p:spPr>
        <p:txBody>
          <a:bodyPr/>
          <a:lstStyle/>
          <a:p>
            <a:r>
              <a:rPr lang="en-US" altLang="zh-CN" dirty="0"/>
              <a:t>Technology</a:t>
            </a:r>
            <a:endParaRPr lang="zh-CN" altLang="en-US" dirty="0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24"/>
          </p:nvPr>
        </p:nvSpPr>
        <p:spPr>
          <a:xfrm>
            <a:off x="2501750" y="5226412"/>
            <a:ext cx="2155975" cy="535531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&amp;</a:t>
            </a:r>
            <a:r>
              <a:rPr lang="zh-CN" altLang="en-US" dirty="0"/>
              <a:t>目标</a:t>
            </a: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25"/>
          </p:nvPr>
        </p:nvSpPr>
        <p:spPr>
          <a:xfrm>
            <a:off x="2501750" y="4859986"/>
            <a:ext cx="2520000" cy="369332"/>
          </a:xfrm>
        </p:spPr>
        <p:txBody>
          <a:bodyPr/>
          <a:lstStyle/>
          <a:p>
            <a:r>
              <a:rPr lang="en-US" altLang="zh-CN" dirty="0" err="1"/>
              <a:t>Problem&amp;Target</a:t>
            </a:r>
            <a:endParaRPr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28"/>
          </p:nvPr>
        </p:nvSpPr>
        <p:spPr>
          <a:xfrm>
            <a:off x="7734934" y="5226412"/>
            <a:ext cx="2520000" cy="535531"/>
          </a:xfrm>
        </p:spPr>
        <p:txBody>
          <a:bodyPr/>
          <a:lstStyle/>
          <a:p>
            <a:r>
              <a:rPr lang="zh-CN" altLang="en-US" dirty="0"/>
              <a:t>进度计划</a:t>
            </a:r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29"/>
          </p:nvPr>
        </p:nvSpPr>
        <p:spPr>
          <a:xfrm>
            <a:off x="7734934" y="4859986"/>
            <a:ext cx="2520000" cy="369332"/>
          </a:xfrm>
        </p:spPr>
        <p:txBody>
          <a:bodyPr/>
          <a:lstStyle/>
          <a:p>
            <a:r>
              <a:rPr lang="en-US" altLang="zh-CN" dirty="0"/>
              <a:t>Plan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349988" y="2763990"/>
            <a:ext cx="3522074" cy="840230"/>
          </a:xfrm>
        </p:spPr>
        <p:txBody>
          <a:bodyPr/>
          <a:lstStyle/>
          <a:p>
            <a:pPr algn="ctr"/>
            <a:r>
              <a:rPr lang="zh-CN" altLang="en-US" sz="5400" dirty="0"/>
              <a:t>课题概述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801885" y="3956664"/>
            <a:ext cx="2879699" cy="424732"/>
          </a:xfrm>
        </p:spPr>
        <p:txBody>
          <a:bodyPr/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Subject summary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56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/>
              <a:t>课题内容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Subject content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56DD40-75A4-46A2-9B9C-62A9EBE47A19}"/>
              </a:ext>
            </a:extLst>
          </p:cNvPr>
          <p:cNvSpPr/>
          <p:nvPr/>
        </p:nvSpPr>
        <p:spPr>
          <a:xfrm>
            <a:off x="1171575" y="2001188"/>
            <a:ext cx="8502441" cy="1704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zh-CN" altLang="zh-CN" dirty="0"/>
              <a:t>论文研究课题为《基于电商日志的大数据实时流处理平台设计与实现》，旨在解决当今移动互联网高速发展的今天，如何高效率、有深度地利用并分析大数据量级电商日志的价值问题，实现电商日志数据隐藏价值的最大化利用，从而为商业决策提供有前导性意义的支持，推动社会的可持续发展。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F48553E-74F3-4DFD-968D-62FC485E2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615" y="4494578"/>
            <a:ext cx="1519842" cy="89180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462F952-CF7C-4CFB-AD41-5D6509CF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437" y="4494576"/>
            <a:ext cx="1519845" cy="891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2BBA1F-68FF-4133-864E-F8C5AA4BA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163" y="4494578"/>
            <a:ext cx="1519842" cy="891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679B89-ED90-4880-879F-EB97FCDA8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0889" y="4494580"/>
            <a:ext cx="1519842" cy="89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/>
              <a:t>课题任务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Subject task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E740DB-F0AB-474B-A409-E3B1068FD641}"/>
              </a:ext>
            </a:extLst>
          </p:cNvPr>
          <p:cNvSpPr/>
          <p:nvPr/>
        </p:nvSpPr>
        <p:spPr>
          <a:xfrm>
            <a:off x="1124868" y="1709309"/>
            <a:ext cx="8537325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/>
              <a:t>   </a:t>
            </a:r>
            <a:r>
              <a:rPr lang="zh-CN" altLang="zh-CN" dirty="0"/>
              <a:t>通过打造一个大数据实时流处理平台，根据已有的由一些购物网站提供的日志或自主生成的日志，模拟出实时产生的电商日志，对其中的信息进行统计分析并可视化输出，为商业决策提供依据。例如统计销售总金额、搜索热词排行、活跃城市分布等。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0D1934-918D-45BB-91B0-1DB1A937AC99}"/>
              </a:ext>
            </a:extLst>
          </p:cNvPr>
          <p:cNvSpPr/>
          <p:nvPr/>
        </p:nvSpPr>
        <p:spPr>
          <a:xfrm>
            <a:off x="1049586" y="3401363"/>
            <a:ext cx="8612607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zh-CN" altLang="zh-CN" dirty="0"/>
              <a:t>其中软件系统涉及的功能需求包括：</a:t>
            </a:r>
            <a:r>
              <a:rPr lang="zh-CN" altLang="zh-CN" dirty="0">
                <a:solidFill>
                  <a:srgbClr val="FF0000"/>
                </a:solidFill>
              </a:rPr>
              <a:t>数据收集</a:t>
            </a:r>
            <a:r>
              <a:rPr lang="zh-CN" altLang="zh-CN" dirty="0"/>
              <a:t>功能，搭建数据流平台，实现实时日志数据的收集；</a:t>
            </a:r>
            <a:r>
              <a:rPr lang="zh-CN" altLang="zh-CN" dirty="0">
                <a:solidFill>
                  <a:srgbClr val="FF0000"/>
                </a:solidFill>
              </a:rPr>
              <a:t>数据预处理</a:t>
            </a:r>
            <a:r>
              <a:rPr lang="zh-CN" altLang="zh-CN" dirty="0"/>
              <a:t>功能，根据后续进行数据分析和统计的需要，对原始数据进行清洗和过滤；</a:t>
            </a:r>
            <a:r>
              <a:rPr lang="zh-CN" altLang="zh-CN" dirty="0">
                <a:solidFill>
                  <a:srgbClr val="FF0000"/>
                </a:solidFill>
              </a:rPr>
              <a:t>数据计算</a:t>
            </a:r>
            <a:r>
              <a:rPr lang="zh-CN" altLang="zh-CN" dirty="0"/>
              <a:t>功能，对数据进行有目的性的统计计算；</a:t>
            </a:r>
            <a:r>
              <a:rPr lang="zh-CN" altLang="zh-CN" dirty="0">
                <a:solidFill>
                  <a:srgbClr val="FF0000"/>
                </a:solidFill>
              </a:rPr>
              <a:t>数据可视化</a:t>
            </a:r>
            <a:r>
              <a:rPr lang="zh-CN" altLang="zh-CN" dirty="0"/>
              <a:t>功能，将统计计算后的数据以可视化的方法进行展示。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3B272-04B3-44A1-BB1D-B405F6D7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4" y="5337501"/>
            <a:ext cx="8095330" cy="110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349988" y="2763990"/>
            <a:ext cx="3522074" cy="840230"/>
          </a:xfrm>
        </p:spPr>
        <p:txBody>
          <a:bodyPr/>
          <a:lstStyle/>
          <a:p>
            <a:pPr algn="ctr"/>
            <a:r>
              <a:rPr lang="zh-CN" altLang="en-US" sz="5400" dirty="0"/>
              <a:t>技术方案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131365" y="3969978"/>
            <a:ext cx="1959319" cy="424732"/>
          </a:xfrm>
        </p:spPr>
        <p:txBody>
          <a:bodyPr/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Technology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35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/>
              <a:t>技术方案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EF856-93B6-4253-A027-3C19F7009162}"/>
              </a:ext>
            </a:extLst>
          </p:cNvPr>
          <p:cNvSpPr txBox="1"/>
          <p:nvPr/>
        </p:nvSpPr>
        <p:spPr>
          <a:xfrm>
            <a:off x="2962274" y="974711"/>
            <a:ext cx="313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----</a:t>
            </a:r>
            <a:r>
              <a:rPr lang="zh-CN" altLang="en-US" sz="2400" b="1" dirty="0">
                <a:latin typeface="+mn-ea"/>
              </a:rPr>
              <a:t>架构设计全景图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4D8ABB-03A5-43A8-9AD5-69F65EC7C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211" y="2209799"/>
            <a:ext cx="9306240" cy="367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8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334963" y="2784780"/>
            <a:ext cx="3522074" cy="757130"/>
          </a:xfrm>
        </p:spPr>
        <p:txBody>
          <a:bodyPr/>
          <a:lstStyle/>
          <a:p>
            <a:pPr algn="ctr"/>
            <a:r>
              <a:rPr lang="zh-CN" altLang="en-US" sz="4800" dirty="0"/>
              <a:t>问题</a:t>
            </a:r>
            <a:r>
              <a:rPr lang="en-US" altLang="zh-CN" sz="4800" dirty="0"/>
              <a:t>&amp;</a:t>
            </a:r>
            <a:r>
              <a:rPr lang="zh-CN" altLang="en-US" sz="4800" dirty="0"/>
              <a:t>目标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731416" y="3968031"/>
            <a:ext cx="2759217" cy="424732"/>
          </a:xfrm>
        </p:spPr>
        <p:txBody>
          <a:bodyPr/>
          <a:lstStyle/>
          <a:p>
            <a:r>
              <a:rPr lang="en-US" altLang="zh-CN" sz="2400" dirty="0" err="1">
                <a:solidFill>
                  <a:schemeClr val="accent2"/>
                </a:solidFill>
              </a:rPr>
              <a:t>Problem&amp;Target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3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/>
              <a:t>主要问题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Problem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E740DB-F0AB-474B-A409-E3B1068FD641}"/>
              </a:ext>
            </a:extLst>
          </p:cNvPr>
          <p:cNvSpPr/>
          <p:nvPr/>
        </p:nvSpPr>
        <p:spPr>
          <a:xfrm>
            <a:off x="1124869" y="1842149"/>
            <a:ext cx="49711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服务器资源缺乏，计算能力得不到保证。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8D0D6-76C4-4C23-A33B-923E49985A1B}"/>
              </a:ext>
            </a:extLst>
          </p:cNvPr>
          <p:cNvSpPr/>
          <p:nvPr/>
        </p:nvSpPr>
        <p:spPr>
          <a:xfrm>
            <a:off x="1124869" y="2505670"/>
            <a:ext cx="813343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zh-CN" dirty="0"/>
              <a:t>对</a:t>
            </a:r>
            <a:r>
              <a:rPr lang="en-US" altLang="zh-CN" dirty="0"/>
              <a:t>Spark Streaming</a:t>
            </a:r>
            <a:r>
              <a:rPr lang="zh-CN" altLang="zh-CN" dirty="0"/>
              <a:t>大数据技术掌握还不到位。例</a:t>
            </a:r>
            <a:r>
              <a:rPr lang="en-US" altLang="zh-CN" dirty="0"/>
              <a:t>Spark</a:t>
            </a:r>
            <a:r>
              <a:rPr lang="zh-CN" altLang="zh-CN" dirty="0"/>
              <a:t>配置优化、</a:t>
            </a:r>
            <a:r>
              <a:rPr lang="en-US" altLang="zh-CN" dirty="0"/>
              <a:t>Spark RDD</a:t>
            </a:r>
            <a:r>
              <a:rPr lang="zh-CN" altLang="zh-CN" dirty="0"/>
              <a:t>使用优化、</a:t>
            </a:r>
            <a:r>
              <a:rPr lang="en-US" altLang="zh-CN" dirty="0"/>
              <a:t>Spark </a:t>
            </a:r>
            <a:r>
              <a:rPr lang="zh-CN" altLang="zh-CN" dirty="0"/>
              <a:t>运行细节等，这样在编写</a:t>
            </a:r>
            <a:r>
              <a:rPr lang="en-US" altLang="zh-CN" dirty="0"/>
              <a:t>Spark Streaming</a:t>
            </a:r>
            <a:r>
              <a:rPr lang="zh-CN" altLang="zh-CN" dirty="0"/>
              <a:t>计算作业时可能会遇到问题</a:t>
            </a:r>
            <a:r>
              <a:rPr lang="zh-CN" altLang="en-US" dirty="0"/>
              <a:t>。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63228E-427A-4CA9-A1C2-E8B65C3C7B61}"/>
              </a:ext>
            </a:extLst>
          </p:cNvPr>
          <p:cNvSpPr/>
          <p:nvPr/>
        </p:nvSpPr>
        <p:spPr>
          <a:xfrm>
            <a:off x="1124869" y="4091733"/>
            <a:ext cx="81334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zh-CN" dirty="0"/>
              <a:t>对阿里云开源可视化工具</a:t>
            </a:r>
            <a:r>
              <a:rPr lang="en-US" altLang="zh-CN" dirty="0" err="1"/>
              <a:t>dataV</a:t>
            </a:r>
            <a:r>
              <a:rPr lang="zh-CN" altLang="zh-CN" dirty="0"/>
              <a:t>的使用还不了解，</a:t>
            </a:r>
            <a:r>
              <a:rPr lang="en-US" altLang="zh-CN" dirty="0"/>
              <a:t>https</a:t>
            </a:r>
            <a:r>
              <a:rPr lang="zh-CN" altLang="zh-CN" dirty="0"/>
              <a:t>的</a:t>
            </a:r>
            <a:r>
              <a:rPr lang="en-US" altLang="zh-CN" dirty="0" err="1"/>
              <a:t>api</a:t>
            </a:r>
            <a:r>
              <a:rPr lang="zh-CN" altLang="zh-CN" dirty="0"/>
              <a:t>接入还没尝试。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965AC-3B36-4013-B011-7737B6334D4E}"/>
              </a:ext>
            </a:extLst>
          </p:cNvPr>
          <p:cNvSpPr txBox="1"/>
          <p:nvPr/>
        </p:nvSpPr>
        <p:spPr>
          <a:xfrm>
            <a:off x="6272213" y="1943100"/>
            <a:ext cx="298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本地搭集群、购买服务器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F70BC4-5C04-4C2B-B3DF-DD5C70D04A0C}"/>
              </a:ext>
            </a:extLst>
          </p:cNvPr>
          <p:cNvSpPr txBox="1"/>
          <p:nvPr/>
        </p:nvSpPr>
        <p:spPr>
          <a:xfrm>
            <a:off x="3036554" y="3462993"/>
            <a:ext cx="114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不断学习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93229B-DF1F-4E7C-A167-1D8BD4FEE578}"/>
              </a:ext>
            </a:extLst>
          </p:cNvPr>
          <p:cNvSpPr txBox="1"/>
          <p:nvPr/>
        </p:nvSpPr>
        <p:spPr>
          <a:xfrm>
            <a:off x="1748756" y="4630432"/>
            <a:ext cx="114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不断尝试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108D22-31C7-47CC-B728-CB4AEDA78BB0}"/>
              </a:ext>
            </a:extLst>
          </p:cNvPr>
          <p:cNvSpPr txBox="1"/>
          <p:nvPr/>
        </p:nvSpPr>
        <p:spPr>
          <a:xfrm>
            <a:off x="2962274" y="974711"/>
            <a:ext cx="313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----</a:t>
            </a:r>
            <a:r>
              <a:rPr lang="zh-CN" altLang="en-US" sz="2400" b="1" dirty="0">
                <a:latin typeface="+mn-ea"/>
              </a:rPr>
              <a:t>解决方案</a:t>
            </a:r>
          </a:p>
        </p:txBody>
      </p:sp>
    </p:spTree>
    <p:extLst>
      <p:ext uri="{BB962C8B-B14F-4D97-AF65-F5344CB8AC3E}">
        <p14:creationId xmlns:p14="http://schemas.microsoft.com/office/powerpoint/2010/main" val="227924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" grpId="0"/>
      <p:bldP spid="8" grpId="0"/>
      <p:bldP spid="4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模板页面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2D050"/>
      </a:accent1>
      <a:accent2>
        <a:srgbClr val="00B050"/>
      </a:accent2>
      <a:accent3>
        <a:srgbClr val="00B0F0"/>
      </a:accent3>
      <a:accent4>
        <a:srgbClr val="0070C0"/>
      </a:accent4>
      <a:accent5>
        <a:srgbClr val="00206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Words>936</Words>
  <Application>Microsoft Office PowerPoint</Application>
  <PresentationFormat>Widescreen</PresentationFormat>
  <Paragraphs>73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等线</vt:lpstr>
      <vt:lpstr>微软雅黑</vt:lpstr>
      <vt:lpstr>Arial</vt:lpstr>
      <vt:lpstr>Century Gothic</vt:lpstr>
      <vt:lpstr>Segoe UI</vt:lpstr>
      <vt:lpstr>Segoe UI Light</vt:lpstr>
      <vt:lpstr>模板页面</vt:lpstr>
      <vt:lpstr>OfficePLUS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fugui huang</cp:lastModifiedBy>
  <cp:revision>218</cp:revision>
  <dcterms:created xsi:type="dcterms:W3CDTF">2015-08-18T02:51:41Z</dcterms:created>
  <dcterms:modified xsi:type="dcterms:W3CDTF">2018-03-02T14:18:06Z</dcterms:modified>
  <cp:category/>
</cp:coreProperties>
</file>