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9"/>
  </p:notesMasterIdLst>
  <p:sldIdLst>
    <p:sldId id="256" r:id="rId2"/>
    <p:sldId id="386" r:id="rId3"/>
    <p:sldId id="389" r:id="rId4"/>
    <p:sldId id="391" r:id="rId5"/>
    <p:sldId id="428" r:id="rId6"/>
    <p:sldId id="311" r:id="rId7"/>
    <p:sldId id="312" r:id="rId8"/>
    <p:sldId id="313" r:id="rId9"/>
    <p:sldId id="403" r:id="rId10"/>
    <p:sldId id="314" r:id="rId11"/>
    <p:sldId id="326" r:id="rId12"/>
    <p:sldId id="431" r:id="rId13"/>
    <p:sldId id="328" r:id="rId14"/>
    <p:sldId id="434" r:id="rId15"/>
    <p:sldId id="435" r:id="rId16"/>
    <p:sldId id="436" r:id="rId17"/>
    <p:sldId id="437" r:id="rId18"/>
    <p:sldId id="438" r:id="rId19"/>
    <p:sldId id="439" r:id="rId20"/>
    <p:sldId id="441" r:id="rId21"/>
    <p:sldId id="442" r:id="rId22"/>
    <p:sldId id="445" r:id="rId23"/>
    <p:sldId id="446" r:id="rId24"/>
    <p:sldId id="444" r:id="rId25"/>
    <p:sldId id="451" r:id="rId26"/>
    <p:sldId id="452" r:id="rId27"/>
    <p:sldId id="421" r:id="rId28"/>
    <p:sldId id="384" r:id="rId29"/>
    <p:sldId id="449" r:id="rId30"/>
    <p:sldId id="450" r:id="rId31"/>
    <p:sldId id="447" r:id="rId32"/>
    <p:sldId id="448" r:id="rId33"/>
    <p:sldId id="377" r:id="rId34"/>
    <p:sldId id="378" r:id="rId35"/>
    <p:sldId id="379" r:id="rId36"/>
    <p:sldId id="380" r:id="rId37"/>
    <p:sldId id="383" r:id="rId38"/>
    <p:sldId id="397" r:id="rId39"/>
    <p:sldId id="405" r:id="rId40"/>
    <p:sldId id="406" r:id="rId41"/>
    <p:sldId id="407" r:id="rId42"/>
    <p:sldId id="415" r:id="rId43"/>
    <p:sldId id="412" r:id="rId44"/>
    <p:sldId id="413" r:id="rId45"/>
    <p:sldId id="418" r:id="rId46"/>
    <p:sldId id="419" r:id="rId47"/>
    <p:sldId id="420" r:id="rId48"/>
  </p:sldIdLst>
  <p:sldSz cx="9144000" cy="5143500" type="screen16x9"/>
  <p:notesSz cx="6858000" cy="9144000"/>
  <p:embeddedFontLst>
    <p:embeddedFont>
      <p:font typeface="Lato" panose="020B0604020202020204" charset="0"/>
      <p:regular r:id="rId50"/>
      <p:bold r:id="rId51"/>
      <p:italic r:id="rId52"/>
      <p:boldItalic r:id="rId53"/>
    </p:embeddedFont>
    <p:embeddedFont>
      <p:font typeface="Roboto" panose="020B0604020202020204" charset="0"/>
      <p:regular r:id="rId54"/>
      <p:bold r:id="rId55"/>
      <p:italic r:id="rId56"/>
      <p:boldItalic r:id="rId57"/>
    </p:embeddedFont>
    <p:embeddedFont>
      <p:font typeface="Playfair Display" panose="020B060402020202020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57" autoAdjust="0"/>
    <p:restoredTop sz="82157" autoAdjust="0"/>
  </p:normalViewPr>
  <p:slideViewPr>
    <p:cSldViewPr snapToGrid="0">
      <p:cViewPr varScale="1">
        <p:scale>
          <a:sx n="72" d="100"/>
          <a:sy n="72" d="100"/>
        </p:scale>
        <p:origin x="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65963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c39.github.io/ecma262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made.com/#featured-template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free-css.com/free-css-templates/page1/modular-business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946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5895ac71c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5895ac71c7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Bootstrap not used as frequently anymore b/c people found it overly complicated  but you might come across legacy sites that use it so the labs will cover this further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346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1fe53b98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1fe53b98f_0_15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smtClean="0"/>
              <a:t>You can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3715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5895ac71c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5895ac71c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820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863e2438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863e2438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62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63e243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63e243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mtClean="0">
                <a:latin typeface="Lato" panose="020B0604020202020204" charset="0"/>
              </a:rPr>
              <a:t>Scripting – Traditionally, scripting languages are easy to code in. They also run quickly because they are not compiled in. Previously, scripting languages were not complex, but that has changed.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mtClean="0">
                <a:latin typeface="Lato" panose="020B0604020202020204" charset="0"/>
              </a:rPr>
              <a:t>Compiled –Java, C#, C and C++ were originally created to handle coding complexity.  To run, they needed to be compiled to the machine language native to Windows computers or macintosh computers.  Initially, C++ and C# created windows desktop applications but now they are also used to create mobile apps and websites. It is more structured/formal way of coding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63e243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63e243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mtClean="0">
                <a:latin typeface="Lato" panose="020B0604020202020204" charset="0"/>
                <a:sym typeface="Arial"/>
              </a:rPr>
              <a:t>JavaScript is standardized by the </a:t>
            </a:r>
            <a:r>
              <a:rPr lang="en-US" smtClean="0">
                <a:latin typeface="Lato" panose="020B0604020202020204" charset="0"/>
                <a:sym typeface="Arial"/>
                <a:hlinkClick r:id="rId3"/>
              </a:rPr>
              <a:t>"ECMAScript" specifications</a:t>
            </a:r>
            <a:r>
              <a:rPr lang="en-US" smtClean="0">
                <a:latin typeface="Lato" panose="020B0604020202020204" charset="0"/>
                <a:sym typeface="Arial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mtClean="0">
                <a:latin typeface="Lato" panose="020B0604020202020204" charset="0"/>
              </a:rPr>
              <a:t>JavaScript interfaces with HTML and CSS.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mtClean="0">
                <a:latin typeface="Lato" panose="020B0604020202020204" charset="0"/>
              </a:rPr>
              <a:t>JavaScript lets you build dynamic webpages that respond to input from users.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mtClean="0">
                <a:latin typeface="Lato" panose="020B0604020202020204" charset="0"/>
              </a:rPr>
              <a:t>Ja</a:t>
            </a:r>
            <a:r>
              <a:rPr lang="en-US" smtClean="0">
                <a:latin typeface="Lato" panose="020B0604020202020204" charset="0"/>
              </a:rPr>
              <a:t>vaScript is a client-side processing language. A browser reads the code and runs it directly.</a:t>
            </a:r>
            <a:endParaRPr lang="en-US" altLang="en-US" smtClean="0">
              <a:latin typeface="Lato" panose="020B060402020202020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mtClean="0">
              <a:latin typeface="Lato" panose="020B060402020202020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latin typeface="Lato" panose="020B0604020202020204" charset="0"/>
              </a:rPr>
              <a:t> </a:t>
            </a:r>
            <a:endParaRPr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0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63e243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63e243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mtClean="0">
                <a:latin typeface="Lato" panose="020B0604020202020204" charset="0"/>
                <a:sym typeface="Arial"/>
              </a:rPr>
              <a:t>More than one way to skin a cat in JS. There are multiple ways you can print out a message to your</a:t>
            </a:r>
            <a:r>
              <a:rPr lang="en-US" baseline="0" smtClean="0">
                <a:latin typeface="Lato" panose="020B0604020202020204" charset="0"/>
                <a:sym typeface="Arial"/>
              </a:rPr>
              <a:t> users. Take note, with multiple lines of code,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after each line, you must add a semicolon.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Console.log is typically used more for coders. Pop up boxes aren't used as much anymore. writing directly to the DOM, document object model or HTML page, is used more frequently</a:t>
            </a:r>
            <a:r>
              <a:rPr lang="en-US" sz="1100" b="0" i="0" u="none" strike="noStrike" cap="none" baseline="0" smtClean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through modern frameworks like React</a:t>
            </a:r>
            <a:endParaRPr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88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fe53b9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fe53b9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mix JavaScript and HTML. The script tag tells your browser the stuff inside is JavaScript, not HTML.</a:t>
            </a:r>
          </a:p>
          <a:p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&lt;script&gt;</a:t>
            </a:r>
            <a:r>
              <a:rPr lang="en-US" smtClean="0">
                <a:effectLst/>
              </a:rPr>
              <a:t> CODE GOES HERE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862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63e243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63e243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Tx/>
            </a:pPr>
            <a:r>
              <a:rPr lang="en-US" altLang="en-US" sz="1100" smtClean="0">
                <a:solidFill>
                  <a:srgbClr val="333333"/>
                </a:solidFill>
                <a:latin typeface="Lato" panose="020B0604020202020204" charset="0"/>
              </a:rPr>
              <a:t>A variable is a place to store values.</a:t>
            </a:r>
          </a:p>
          <a:p>
            <a:pPr lvl="0">
              <a:buClrTx/>
            </a:pPr>
            <a:r>
              <a:rPr lang="en-US" altLang="en-US" sz="1100" smtClean="0">
                <a:solidFill>
                  <a:srgbClr val="333333"/>
                </a:solidFill>
                <a:latin typeface="Lato" panose="020B0604020202020204" charset="0"/>
              </a:rPr>
              <a:t>The value of a variable can change over time.</a:t>
            </a:r>
            <a:endParaRPr lang="en-US" sz="1100" b="0" i="0" u="none" strike="noStrike" cap="none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When you first create a variable, it can be undefined (it has no value) or you can give it a value. </a:t>
            </a:r>
            <a:b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 declare (create) a variable, just type the word "var" and the variable name.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a good idea to give your variable a starting value. This is called initializing the variable.\Variables can hold different types of information, like words, numbers, and collections of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mtClean="0"/>
              <a:t>The variable name is case-sensitive.A new variable needs to have a unique name.Variable names need to start with a letter, $, or _.Variable names can only be made of letters, numbers, $, or _.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smtClean="0"/>
              <a:t>let kittenAmount;                  </a:t>
            </a:r>
            <a:r>
              <a:rPr lang="en-US" sz="1100" smtClean="0">
                <a:solidFill>
                  <a:schemeClr val="bg2"/>
                </a:solidFill>
              </a:rPr>
              <a:t>//undefined variable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8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 can be strings, groups of characters. You put your string in quotes.</a:t>
            </a:r>
          </a:p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mtClean="0"/>
              <a:t> kittensName =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'Fluffy'</a:t>
            </a:r>
            <a:r>
              <a:rPr lang="en-US" smtClean="0"/>
              <a:t>;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you want to use a quote in your string, you'll need to "escape" it with a backslash.</a:t>
            </a:r>
          </a:p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 interpolation - put a variable within a quotation, have to use a backtick character (it's beneath esc button)</a:t>
            </a:r>
            <a:endParaRPr lang="en-US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527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63e2438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63e2438b_0_1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baseline="0" smtClean="0"/>
              <a:t>So now that we're experimenting with colors via CSS we should keep accessibility in mind</a:t>
            </a:r>
          </a:p>
          <a:p>
            <a:pPr marL="0" indent="0">
              <a:buNone/>
            </a:pPr>
            <a:r>
              <a:rPr lang="en-US" baseline="0" smtClean="0"/>
              <a:t>508 compliance was created in 1998, mandating that websites should be accessible to those with disabilities</a:t>
            </a:r>
          </a:p>
          <a:p>
            <a:pPr marL="0" indent="0">
              <a:buNone/>
            </a:pPr>
            <a:r>
              <a:rPr lang="en-US" baseline="0" smtClean="0"/>
              <a:t>As 20% of the US is disabled, you want to make certain your site is accessible to all </a:t>
            </a:r>
          </a:p>
          <a:p>
            <a:pPr marL="0" indent="0">
              <a:buNone/>
            </a:pPr>
            <a:r>
              <a:rPr lang="en-US" baseline="0" smtClean="0"/>
              <a:t>There are multiple assistive readers nowadays and Well-formatted and well-tested HTML only make the browsing experience better</a:t>
            </a:r>
          </a:p>
          <a:p>
            <a:pPr marL="0" indent="0">
              <a:buNone/>
            </a:pPr>
            <a:r>
              <a:rPr lang="en-US" baseline="0" smtClean="0"/>
              <a:t>In addition to using semantic and alt tags, now that we're using CSS we want to test the visual element as well for those suffering from color impairment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smtClean="0">
                <a:solidFill>
                  <a:srgbClr val="000000"/>
                </a:solidFill>
              </a:rPr>
              <a:t>We can use responsive design to make elements and layouts automatically adjust in size or shape depending on the window size of the browser. 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 defTabSz="966612">
              <a:buNone/>
              <a:defRPr/>
            </a:pPr>
            <a:r>
              <a:rPr lang="en-US" smtClean="0"/>
              <a:t>If pressed for time skip</a:t>
            </a:r>
            <a:r>
              <a:rPr lang="en-US" baseline="0" smtClean="0"/>
              <a:t> or go through at a high level</a:t>
            </a:r>
          </a:p>
          <a:p>
            <a:pPr marL="0" indent="0" defTabSz="966612">
              <a:buNone/>
              <a:defRPr/>
            </a:pPr>
            <a:r>
              <a:rPr lang="en-US" baseline="0" smtClean="0"/>
              <a:t>https://www.section508.gov/manage/laws-and-policies</a:t>
            </a:r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394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fe53b9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fe53b9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fontAlgn="base">
              <a:buNone/>
            </a:pPr>
            <a:r>
              <a:rPr lang="en-US" smtClean="0"/>
              <a:t>Need</a:t>
            </a:r>
            <a:r>
              <a:rPr lang="en-US" baseline="0" smtClean="0"/>
              <a:t> help, see https://github.com/philly-tech-sistas/intro-to-javascript/blob/gh-pages/solutions/fortune-teller.js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3395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Variable can be strings, groups of characters. You put your string in quotes.</a:t>
            </a:r>
          </a:p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en-US" smtClean="0"/>
              <a:t> kittensName =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'Fluffy'</a:t>
            </a:r>
            <a:r>
              <a:rPr lang="en-US" smtClean="0"/>
              <a:t>;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you want to use a quote in your string, you'll need to "escape" it with a backslash.</a:t>
            </a:r>
          </a:p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 interpolation - put a variable within a quotation, have to use a backtick character (it's beneath esc button)</a:t>
            </a:r>
            <a:endParaRPr lang="en-US" sz="1100" b="0" i="0" u="none" strike="noStrike" cap="none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533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fe53b9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fe53b9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mix JavaScript and HTML. The script tag tells your browser the stuff inside is JavaScript, not HTML.</a:t>
            </a:r>
          </a:p>
          <a:p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&lt;script&gt;</a:t>
            </a:r>
            <a:r>
              <a:rPr lang="en-US" smtClean="0">
                <a:effectLst/>
              </a:rPr>
              <a:t> CODE GOES HERE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5620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fe53b9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fe53b9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mix JavaScript and HTML. The script tag tells your browser the stuff inside is JavaScript, not HTML.</a:t>
            </a:r>
          </a:p>
          <a:p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&lt;script&gt;</a:t>
            </a:r>
            <a:r>
              <a:rPr lang="en-US" smtClean="0">
                <a:effectLst/>
              </a:rPr>
              <a:t> CODE GOES HERE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6215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58acb15edb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58acb15edb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0363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4b04db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4b04dbdc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smtClean="0"/>
              <a:t>You can use color contrast through browser extensions but both firefox and chrome now have this embedded</a:t>
            </a:r>
            <a:r>
              <a:rPr lang="en-US" baseline="0" smtClean="0"/>
              <a:t> by default</a:t>
            </a:r>
          </a:p>
          <a:p>
            <a:pPr marL="0" indent="0">
              <a:buNone/>
            </a:pPr>
            <a:r>
              <a:rPr lang="en-US" baseline="0" smtClean="0"/>
              <a:t>If pressed for time, skip the demo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Above</a:t>
            </a:r>
            <a:r>
              <a:rPr lang="en-US" baseline="0" smtClean="0"/>
              <a:t> is in chrome, but it's almost  the same in forefox and chrome. However, FF must enable accessibility first</a:t>
            </a:r>
          </a:p>
          <a:p>
            <a:pPr marL="0" indent="0" defTabSz="966612">
              <a:buNone/>
              <a:defRPr/>
            </a:pPr>
            <a:r>
              <a:rPr lang="en-US" sz="1200" b="1"/>
              <a:t>Firefox:</a:t>
            </a:r>
            <a:r>
              <a:rPr lang="en-US" sz="1200"/>
              <a:t>  Open inspector → Enable Accessibility Features → Click the select icon           → Hover over element</a:t>
            </a:r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150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don't have to be a programmer to do tech</a:t>
            </a:r>
          </a:p>
          <a:p>
            <a:r>
              <a:rPr lang="en-US" smtClean="0"/>
              <a:t>https://www.indeed.com/career-advice/finding-a-job/rising-tech-jobs-and-skills</a:t>
            </a:r>
          </a:p>
          <a:p>
            <a:endParaRPr lang="en-US" smtClean="0"/>
          </a:p>
          <a:p>
            <a:r>
              <a:rPr lang="en-US" smtClean="0"/>
              <a:t>Requirements Gatherer</a:t>
            </a:r>
          </a:p>
          <a:p>
            <a:r>
              <a:rPr lang="en-US" smtClean="0"/>
              <a:t>Agile Lead  </a:t>
            </a:r>
          </a:p>
          <a:p>
            <a:r>
              <a:rPr lang="en-US" smtClean="0"/>
              <a:t>Data Analyst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882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5990cfae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5990cfae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51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fe53b9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fe53b9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mix JavaScript and HTML. The script tag tells your browser the stuff inside is JavaScript, not HTML.</a:t>
            </a:r>
          </a:p>
          <a:p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&lt;script&gt;</a:t>
            </a:r>
            <a:r>
              <a:rPr lang="en-US" smtClean="0">
                <a:effectLst/>
              </a:rPr>
              <a:t> CODE GOES HERE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49595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fe53b9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fe53b9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mix JavaScript and HTML. The script tag tells your browser the stuff inside is JavaScript, not HTML.</a:t>
            </a:r>
          </a:p>
          <a:p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&lt;script&gt;</a:t>
            </a:r>
            <a:r>
              <a:rPr lang="en-US" smtClean="0">
                <a:effectLst/>
              </a:rPr>
              <a:t> CODE GOES HERE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956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1fe53b98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1fe53b98f_0_1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smtClean="0"/>
              <a:t>Yo</a:t>
            </a:r>
          </a:p>
          <a:p>
            <a:pPr marL="0" indent="0">
              <a:buNone/>
            </a:pPr>
            <a:r>
              <a:rPr lang="en-US" smtClean="0"/>
              <a:t>media queries are</a:t>
            </a:r>
            <a:r>
              <a:rPr lang="en-US" baseline="0" smtClean="0"/>
              <a:t> rules specific </a:t>
            </a:r>
            <a:r>
              <a:rPr lang="en-US" smtClean="0"/>
              <a:t>to the </a:t>
            </a:r>
            <a:r>
              <a:rPr lang="en-US" baseline="0" smtClean="0"/>
              <a:t>size of your screen   </a:t>
            </a:r>
          </a:p>
          <a:p>
            <a:pPr marL="0" indent="0">
              <a:buNone/>
            </a:pPr>
            <a:r>
              <a:rPr lang="en-US" baseline="0" smtClean="0"/>
              <a:t>That's why it's called responsive</a:t>
            </a:r>
          </a:p>
          <a:p>
            <a:pPr marL="0" indent="0">
              <a:buNone/>
            </a:pPr>
            <a:r>
              <a:rPr lang="en-US" baseline="0" smtClean="0"/>
              <a:t>You can create rules for the size of a tablet screen, size of a mobile phone &amp; size of a desktop monitor</a:t>
            </a:r>
          </a:p>
          <a:p>
            <a:pPr marL="0" indent="0">
              <a:buNone/>
            </a:pPr>
            <a:r>
              <a:rPr lang="en-US" baseline="0" smtClean="0"/>
              <a:t>MEdia queries are typically preceded by an at sign and the word media, then the size of the screen its focused on </a:t>
            </a:r>
          </a:p>
          <a:p>
            <a:pPr marL="0" indent="0">
              <a:buNone/>
            </a:pPr>
            <a:r>
              <a:rPr lang="en-US" baseline="0" smtClean="0"/>
              <a:t>Then you place everything applicable to that media setting within those curly braces</a:t>
            </a:r>
          </a:p>
          <a:p>
            <a:pPr marL="0" indent="0">
              <a:buNone/>
            </a:pPr>
            <a:r>
              <a:rPr lang="en-US" baseline="0" smtClean="0"/>
              <a:t> </a:t>
            </a:r>
          </a:p>
          <a:p>
            <a:pPr marL="0" indent="0">
              <a:buNone/>
            </a:pPr>
            <a:r>
              <a:rPr lang="en-US" baseline="0" smtClean="0"/>
              <a:t>You can use chrome or BSD to test what a page looks like in different sizes</a:t>
            </a:r>
          </a:p>
          <a:p>
            <a:pPr marL="0" indent="0">
              <a:buNone/>
            </a:pPr>
            <a:r>
              <a:rPr lang="en-US" baseline="0" smtClean="0"/>
              <a:t>You can also adjust your browser width</a:t>
            </a:r>
          </a:p>
          <a:p>
            <a:pPr marL="0" indent="0">
              <a:buNone/>
            </a:pPr>
            <a:endParaRPr lang="en-US" baseline="0" smtClean="0"/>
          </a:p>
          <a:p>
            <a:pPr marL="0" indent="0">
              <a:buNone/>
            </a:pPr>
            <a:r>
              <a:rPr lang="en-US" baseline="0" smtClean="0"/>
              <a:t>DEMO: Upload 2 images to the folder resources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278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1fe53b9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1fe53b9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You can mix JavaScript and HTML. The script tag tells your browser the stuff inside is JavaScript, not HTML.</a:t>
            </a:r>
          </a:p>
          <a:p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&lt;script&gt;</a:t>
            </a:r>
            <a:r>
              <a:rPr lang="en-US" smtClean="0">
                <a:effectLst/>
              </a:rPr>
              <a:t> CODE GOES HERE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&lt;/script&gt;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58362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5990cfaeb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5990cfaeb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033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1f190e84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51f190e84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3939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51fe53b9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51fe53b9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606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b7145948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b7145948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5383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59695f84b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59695f84b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5952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863e2438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863e2438b_0_17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baseline="0" smtClean="0"/>
              <a:t>So now that we're experimenting with colors via CSS we should keep accessibility in mind</a:t>
            </a:r>
          </a:p>
          <a:p>
            <a:pPr marL="0" indent="0">
              <a:buNone/>
            </a:pPr>
            <a:r>
              <a:rPr lang="en-US" baseline="0" smtClean="0"/>
              <a:t>508 compliance was created in 1998, mandating that websites should be accessible to those with disabilities</a:t>
            </a:r>
          </a:p>
          <a:p>
            <a:pPr marL="0" indent="0">
              <a:buNone/>
            </a:pPr>
            <a:r>
              <a:rPr lang="en-US" baseline="0" smtClean="0"/>
              <a:t>As 20% of the US is disabled, you want to make certain your site is accessible to all </a:t>
            </a:r>
          </a:p>
          <a:p>
            <a:pPr marL="0" indent="0">
              <a:buNone/>
            </a:pPr>
            <a:r>
              <a:rPr lang="en-US" baseline="0" smtClean="0"/>
              <a:t>There are multiple assistive readers nowadays and Well-formatted and well-tested HTML only make the browsing experience better</a:t>
            </a:r>
          </a:p>
          <a:p>
            <a:pPr marL="0" indent="0">
              <a:buNone/>
            </a:pPr>
            <a:r>
              <a:rPr lang="en-US" baseline="0" smtClean="0"/>
              <a:t>In addition to using semantic and alt tags, now that we're using CSS we want to test the visual element as well for those suffering from color impairment</a:t>
            </a:r>
          </a:p>
          <a:p>
            <a:pPr marL="0" indent="0">
              <a:buNone/>
            </a:pPr>
            <a:r>
              <a:rPr lang="en-US" baseline="0" smtClean="0"/>
              <a:t>My section 508 story - Jay </a:t>
            </a:r>
          </a:p>
          <a:p>
            <a:pPr marL="0" indent="0" defTabSz="966612">
              <a:buNone/>
              <a:defRPr/>
            </a:pPr>
            <a:r>
              <a:rPr lang="en-US" smtClean="0"/>
              <a:t>If pressed for time skip</a:t>
            </a:r>
            <a:r>
              <a:rPr lang="en-US" baseline="0" smtClean="0"/>
              <a:t> or go through at a high level</a:t>
            </a:r>
          </a:p>
          <a:p>
            <a:pPr marL="0" indent="0" defTabSz="966612">
              <a:buNone/>
              <a:defRPr/>
            </a:pPr>
            <a:r>
              <a:rPr lang="en-US" baseline="0" smtClean="0"/>
              <a:t>https://www.section508.gov/manage/laws-and-policies</a:t>
            </a:r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4615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51fe53b98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51fe53b98f_0_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smtClean="0"/>
              <a:t>If</a:t>
            </a:r>
            <a:r>
              <a:rPr lang="en-US" baseline="0" smtClean="0"/>
              <a:t> you don't have a graphic designer, and it's rare you won't, but for your own websites make certain the contrast is stark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9068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b4b04dbd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b4b04dbdc_0_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smtClean="0"/>
              <a:t>You can use color contrast through browser extensions but both firefox and chrome now have this embedded</a:t>
            </a:r>
            <a:r>
              <a:rPr lang="en-US" baseline="0" smtClean="0"/>
              <a:t> by default</a:t>
            </a:r>
          </a:p>
          <a:p>
            <a:pPr marL="0" indent="0">
              <a:buNone/>
            </a:pPr>
            <a:r>
              <a:rPr lang="en-US" baseline="0" smtClean="0"/>
              <a:t>If pressed for time, skip the demo</a:t>
            </a:r>
            <a:endParaRPr lang="en-US" smtClean="0"/>
          </a:p>
          <a:p>
            <a:pPr marL="0" indent="0">
              <a:buNone/>
            </a:pPr>
            <a:r>
              <a:rPr lang="en-US" smtClean="0"/>
              <a:t>Above</a:t>
            </a:r>
            <a:r>
              <a:rPr lang="en-US" baseline="0" smtClean="0"/>
              <a:t> is in chrome, but it's almost  the same in forefox and chrome. However, FF must enable accessibility first</a:t>
            </a:r>
          </a:p>
          <a:p>
            <a:pPr marL="0" indent="0" defTabSz="966612">
              <a:buNone/>
              <a:defRPr/>
            </a:pPr>
            <a:r>
              <a:rPr lang="en-US" sz="1200" b="1"/>
              <a:t>Firefox:</a:t>
            </a:r>
            <a:r>
              <a:rPr lang="en-US" sz="1200"/>
              <a:t>  Open inspector → Enable Accessibility Features → Click the select icon           → Hover over element</a:t>
            </a:r>
          </a:p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2568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47e10590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47e10590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flex-direction displays vertically or horizontally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flex-flow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6686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51fe53b98f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51fe53b98f_0_15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r>
              <a:rPr lang="en-US" smtClean="0"/>
              <a:t>You can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57712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47e10590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547e10590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item alignment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6634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4a38ae44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54a38ae44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4463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54a38ae44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54a38ae44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4284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4a38ae44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4a38ae44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084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8ac7126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8ac7126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0821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5863e2438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5863e2438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566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524bca57f8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524bca57f8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Boostrap isn't used as much anymore,</a:t>
            </a:r>
            <a:r>
              <a:rPr lang="en-US" baseline="0" smtClean="0"/>
              <a:t> but many coding companies still ask about it in interviews.  Additionally, many boot camps like codecademy still cover it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0674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developed by twitter, based on flexbox  (improved in 2011)</a:t>
            </a:r>
          </a:p>
          <a:p>
            <a:r>
              <a:rPr lang="en-US" smtClean="0"/>
              <a:t>framework of readily available code that integrates with HTML to create stylized websites</a:t>
            </a:r>
          </a:p>
          <a:p>
            <a:r>
              <a:rPr lang="en-US" smtClean="0"/>
              <a:t>think about how annoying it is to think about how to properly</a:t>
            </a:r>
            <a:r>
              <a:rPr lang="en-US" baseline="0" smtClean="0"/>
              <a:t> style your site</a:t>
            </a:r>
          </a:p>
          <a:p>
            <a:r>
              <a:rPr lang="en-US" baseline="0" smtClean="0"/>
              <a:t>THEN, think about how difficult it is to create rules for each window size</a:t>
            </a:r>
          </a:p>
          <a:p>
            <a:r>
              <a:rPr lang="en-US" baseline="0" smtClean="0"/>
              <a:t>Bootstrap comes with styles and responsive design built in </a:t>
            </a:r>
          </a:p>
          <a:p>
            <a:endParaRPr lang="en-US" smtClean="0"/>
          </a:p>
          <a:p>
            <a:r>
              <a:rPr lang="en-US" smtClean="0"/>
              <a:t>Site with Bootstrap: </a:t>
            </a:r>
            <a:r>
              <a:rPr lang="en-US" smtClean="0">
                <a:hlinkClick r:id="rId3"/>
              </a:rPr>
              <a:t>https://bootstrapmade.com/#featured-templates</a:t>
            </a:r>
            <a:endParaRPr lang="en-US" smtClean="0"/>
          </a:p>
          <a:p>
            <a:endParaRPr lang="en-US" smtClean="0"/>
          </a:p>
          <a:p>
            <a:r>
              <a:rPr lang="en-US" smtClean="0"/>
              <a:t>Site without Bootstrap:  </a:t>
            </a:r>
            <a:r>
              <a:rPr lang="en-US" smtClean="0">
                <a:hlinkClick r:id="rId4"/>
              </a:rPr>
              <a:t>https://www.free-css.com/free-css-templates/page1/modular-business</a:t>
            </a:r>
            <a:r>
              <a:rPr lang="en-US" smtClean="0"/>
              <a:t> </a:t>
            </a:r>
          </a:p>
          <a:p>
            <a:endParaRPr lang="en-US" smtClean="0"/>
          </a:p>
          <a:p>
            <a:r>
              <a:rPr lang="en-US" smtClean="0"/>
              <a:t>it was considered am easy way to modernize websites, with that write once run anywhere mentality  without a lot of coding</a:t>
            </a:r>
          </a:p>
          <a:p>
            <a:r>
              <a:rPr lang="en-US" smtClean="0"/>
              <a:t>It also simplified</a:t>
            </a:r>
            <a:r>
              <a:rPr lang="en-US" baseline="0" smtClean="0"/>
              <a:t> </a:t>
            </a:r>
            <a:r>
              <a:rPr lang="en-US" smtClean="0"/>
              <a:t> the layout of a website using a grid system (similar to the grid CSS framework)</a:t>
            </a:r>
          </a:p>
          <a:p>
            <a:endParaRPr lang="en-US" smtClean="0"/>
          </a:p>
          <a:p>
            <a:r>
              <a:rPr lang="en-US" smtClean="0"/>
              <a:t>BS isn't used as much anymore b/c became overly complex, with a ton of nested divs, which makes it difficult to review the code and difficult for accessibility</a:t>
            </a:r>
          </a:p>
          <a:p>
            <a:r>
              <a:rPr lang="en-US" smtClean="0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524bca57f8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524bca57f8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smtClean="0">
                <a:latin typeface="Courier New"/>
                <a:ea typeface="Courier New"/>
                <a:cs typeface="Courier New"/>
                <a:sym typeface="Courier New"/>
              </a:rPr>
              <a:t>&lt;link rel="stylesheet"      href="https://maxcdn.bootstrapcdn.com/bootstrap/3.4.0/css/bootstrap.min.css"&gt;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1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smtClean="0">
                <a:latin typeface="Courier New"/>
                <a:ea typeface="Courier New"/>
                <a:cs typeface="Courier New"/>
                <a:sym typeface="Courier New"/>
              </a:rPr>
              <a:t> &lt;link rel="stylesheet" href="https://stackpath.bootstrapcdn.com/bootstrap/4.1.3/css/bootstrap.min.css" integrity="sha384-MCw98/SFnGE8fJT3GXwEOngsV7Zt27NXFoaoApmYm81iuXoPkFOJwJ8ERdknLPMO" crossorigin="anonymous"&gt;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smtClean="0">
                <a:latin typeface="Courier New"/>
                <a:ea typeface="Courier New"/>
                <a:cs typeface="Courier New"/>
                <a:sym typeface="Courier New"/>
              </a:rPr>
              <a:t>	https://getbootstrap.com/docs/4.1/getting-started/introduction/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b="1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25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section508.gov/manage/laws-and-policies" TargetMode="External"/><Relationship Id="rId4" Type="http://schemas.openxmlformats.org/officeDocument/2006/relationships/hyperlink" Target="https://www.webdevelopmentgroup.com/2017/09/508-compliance-making-websites-accessible-for-people-with-disabilities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hyperlink" Target="https://cloudflare.design/color/" TargetMode="External"/><Relationship Id="rId4" Type="http://schemas.openxmlformats.org/officeDocument/2006/relationships/hyperlink" Target="https://www.w3schools.com/cssref/css_colors.asp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ly-tech-sistas/intro-to-javascript/blob/gh-pages/solutions/calculator-squareNumber.j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philly-tech-sistas/intro-to-javascript/blob/gh-pages/solutions/calculator-areaOfCircle.js" TargetMode="External"/><Relationship Id="rId5" Type="http://schemas.openxmlformats.org/officeDocument/2006/relationships/hyperlink" Target="https://github.com/philly-tech-sistas/intro-to-javascript/blob/gh-pages/solutions/calculator-percentOf.js" TargetMode="External"/><Relationship Id="rId4" Type="http://schemas.openxmlformats.org/officeDocument/2006/relationships/hyperlink" Target="https://github.com/philly-tech-sistas/intro-to-javascript/blob/gh-pages/solutions/calculator-halfNumber.j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ref/jsref_search.asp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pen.io/miocene/pen/jLzmJq" TargetMode="External"/><Relationship Id="rId3" Type="http://schemas.openxmlformats.org/officeDocument/2006/relationships/hyperlink" Target="https://css-tricks.com/almanac/properties/t/transition/" TargetMode="External"/><Relationship Id="rId7" Type="http://schemas.openxmlformats.org/officeDocument/2006/relationships/hyperlink" Target="https://codepen.io/astrixsz/pen/RRxyKz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depen.io/jcoulterdesign/pen/BrdPaw" TargetMode="External"/><Relationship Id="rId5" Type="http://schemas.openxmlformats.org/officeDocument/2006/relationships/hyperlink" Target="https://css-tricks.com/almanac/properties/a/animation/" TargetMode="External"/><Relationship Id="rId4" Type="http://schemas.openxmlformats.org/officeDocument/2006/relationships/hyperlink" Target="https://codepen.io/impressivewebs/pen/zqpEg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Using_CSS_custom_properti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pen.io/danwilson/pen/oBrOGW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flexboxfroggy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reecodecamp.or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hyperlink" Target="https://cloudflare.design/color/" TargetMode="Externa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purecss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terializecss.com/" TargetMode="External"/><Relationship Id="rId5" Type="http://schemas.openxmlformats.org/officeDocument/2006/relationships/hyperlink" Target="https://foundation.zurb.com/" TargetMode="External"/><Relationship Id="rId4" Type="http://schemas.openxmlformats.org/officeDocument/2006/relationships/hyperlink" Target="https://gumbyframework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made.com/demo/OnePag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www.free-css.com/assets/files/free-css-templates/preview/page1/modular-busines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Philly Tech Sistas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CSS &amp; JavaScript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Class 3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How to include Bootstrap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71"/>
          <p:cNvSpPr txBox="1">
            <a:spLocks noGrp="1"/>
          </p:cNvSpPr>
          <p:nvPr>
            <p:ph type="body" idx="1"/>
          </p:nvPr>
        </p:nvSpPr>
        <p:spPr>
          <a:xfrm>
            <a:off x="733225" y="1113400"/>
            <a:ext cx="7693200" cy="15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Bootstrap is like a </a:t>
            </a:r>
            <a:r>
              <a:rPr lang="en" sz="1600" i="1">
                <a:solidFill>
                  <a:srgbClr val="000000"/>
                </a:solidFill>
              </a:rPr>
              <a:t>huge</a:t>
            </a:r>
            <a:r>
              <a:rPr lang="en" sz="1600">
                <a:solidFill>
                  <a:srgbClr val="000000"/>
                </a:solidFill>
              </a:rPr>
              <a:t> premade style sheet.  </a:t>
            </a:r>
            <a:r>
              <a:rPr lang="en-US" sz="1600" smtClean="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To include Bootstrap in a project, add a link to </a:t>
            </a:r>
            <a:r>
              <a:rPr lang="en" sz="1600" smtClean="0">
                <a:solidFill>
                  <a:srgbClr val="000000"/>
                </a:solidFill>
              </a:rPr>
              <a:t>it </a:t>
            </a:r>
            <a:r>
              <a:rPr lang="en" sz="1600" b="1" smtClean="0">
                <a:solidFill>
                  <a:srgbClr val="000000"/>
                </a:solidFill>
              </a:rPr>
              <a:t>inside </a:t>
            </a:r>
            <a:r>
              <a:rPr lang="en" sz="1600" b="1">
                <a:solidFill>
                  <a:srgbClr val="000000"/>
                </a:solidFill>
              </a:rPr>
              <a:t>the head </a:t>
            </a:r>
            <a:r>
              <a:rPr lang="en" sz="1600" b="1" smtClean="0">
                <a:solidFill>
                  <a:srgbClr val="000000"/>
                </a:solidFill>
              </a:rPr>
              <a:t>element. 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sp>
        <p:nvSpPr>
          <p:cNvPr id="537" name="Google Shape;537;p71"/>
          <p:cNvSpPr txBox="1"/>
          <p:nvPr/>
        </p:nvSpPr>
        <p:spPr>
          <a:xfrm>
            <a:off x="450300" y="2910675"/>
            <a:ext cx="8471100" cy="1265700"/>
          </a:xfrm>
          <a:prstGeom prst="rect">
            <a:avLst/>
          </a:prstGeom>
          <a:solidFill>
            <a:srgbClr val="F58F8F">
              <a:alpha val="10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&lt;link rel="stylesheet"      href="https://maxcdn.bootstrapcdn.com/bootstrap/3.4.0/css/bootstrap.min.css"&gt;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&lt;link rel=”stylesheet” href=”css/style.css” type=”text/css”&gt;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83"/>
          <p:cNvSpPr txBox="1">
            <a:spLocks noGrp="1"/>
          </p:cNvSpPr>
          <p:nvPr>
            <p:ph type="body" idx="1"/>
          </p:nvPr>
        </p:nvSpPr>
        <p:spPr>
          <a:xfrm>
            <a:off x="100270" y="1305258"/>
            <a:ext cx="7946450" cy="59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0000"/>
                </a:solidFill>
              </a:rPr>
              <a:t>If you add the boostrap stylesheet to your page, Presto!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smtClean="0">
                <a:solidFill>
                  <a:srgbClr val="000000"/>
                </a:solidFill>
              </a:rPr>
              <a:t>Your page is automatically styled! </a:t>
            </a:r>
            <a:endParaRPr sz="1600"/>
          </a:p>
        </p:txBody>
      </p:sp>
      <p:pic>
        <p:nvPicPr>
          <p:cNvPr id="626" name="Google Shape;626;p83"/>
          <p:cNvPicPr preferRelativeResize="0"/>
          <p:nvPr/>
        </p:nvPicPr>
        <p:blipFill rotWithShape="1">
          <a:blip r:embed="rId3">
            <a:alphaModFix/>
          </a:blip>
          <a:srcRect l="2400"/>
          <a:stretch/>
        </p:blipFill>
        <p:spPr>
          <a:xfrm>
            <a:off x="572025" y="2343630"/>
            <a:ext cx="3671499" cy="13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4320" y="2633190"/>
            <a:ext cx="2864653" cy="23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83"/>
          <p:cNvSpPr txBox="1">
            <a:spLocks noGrp="1"/>
          </p:cNvSpPr>
          <p:nvPr>
            <p:ph type="title"/>
          </p:nvPr>
        </p:nvSpPr>
        <p:spPr>
          <a:xfrm>
            <a:off x="1494650" y="149888"/>
            <a:ext cx="7337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Bootstrap Nav</a:t>
            </a:r>
            <a:endParaRPr/>
          </a:p>
        </p:txBody>
      </p:sp>
      <p:pic>
        <p:nvPicPr>
          <p:cNvPr id="629" name="Google Shape;629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270" y="-53912"/>
            <a:ext cx="1033700" cy="10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/>
        </p:nvSpPr>
        <p:spPr>
          <a:xfrm>
            <a:off x="92096" y="1197110"/>
            <a:ext cx="830545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smtClean="0">
                <a:latin typeface="Lato"/>
                <a:ea typeface="Lato"/>
                <a:cs typeface="Lato"/>
                <a:sym typeface="Lato"/>
              </a:rPr>
              <a:t>Add a couple H1 and P tags to your image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smtClean="0">
                <a:latin typeface="Lato"/>
                <a:ea typeface="Lato"/>
                <a:cs typeface="Lato"/>
                <a:sym typeface="Lato"/>
              </a:rPr>
              <a:t>Now Add the boostrap link to your header tag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smtClean="0">
              <a:latin typeface="Lato"/>
              <a:ea typeface="Lato"/>
              <a:cs typeface="Lato"/>
              <a:sym typeface="Lato"/>
            </a:endParaRPr>
          </a:p>
          <a:p>
            <a:pPr lvl="0"/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</a:p>
          <a:p>
            <a:pPr lvl="0"/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&lt;link rel="stylesheet"      href="https://maxcdn.bootstrapcdn.com/bootstrap/3.4.0/css/bootstrap.min.css"&gt;</a:t>
            </a:r>
          </a:p>
          <a:p>
            <a:pPr lvl="0"/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&lt;link rel=”stylesheet” href=”css/style.css” type=”text/css”&gt;</a:t>
            </a:r>
          </a:p>
          <a:p>
            <a:pPr lvl="0"/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&lt;/head</a:t>
            </a:r>
            <a:r>
              <a:rPr lang="en-US" sz="1600" smtClean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lvl="0"/>
            <a:endParaRPr lang="en-US"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smtClean="0">
                <a:latin typeface="Courier New"/>
                <a:ea typeface="Courier New"/>
                <a:cs typeface="Courier New"/>
                <a:sym typeface="Courier New"/>
              </a:rPr>
              <a:t>Now play again with the different browser/mobile sizes</a:t>
            </a:r>
            <a:endParaRPr lang="en-US"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840;p111"/>
          <p:cNvSpPr txBox="1">
            <a:spLocks/>
          </p:cNvSpPr>
          <p:nvPr/>
        </p:nvSpPr>
        <p:spPr>
          <a:xfrm>
            <a:off x="1226518" y="78300"/>
            <a:ext cx="69813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mtClean="0">
                <a:solidFill>
                  <a:srgbClr val="AF4345"/>
                </a:solidFill>
              </a:rPr>
              <a:t>Exercise: Bootstrap</a:t>
            </a:r>
            <a:endParaRPr lang="en-US">
              <a:solidFill>
                <a:srgbClr val="AF4345"/>
              </a:solidFill>
            </a:endParaRPr>
          </a:p>
        </p:txBody>
      </p:sp>
      <p:pic>
        <p:nvPicPr>
          <p:cNvPr id="7" name="Google Shape;84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6" y="-125500"/>
            <a:ext cx="1033700" cy="10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274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85"/>
          <p:cNvSpPr txBox="1">
            <a:spLocks noGrp="1"/>
          </p:cNvSpPr>
          <p:nvPr>
            <p:ph type="body" idx="1"/>
          </p:nvPr>
        </p:nvSpPr>
        <p:spPr>
          <a:xfrm>
            <a:off x="291492" y="709442"/>
            <a:ext cx="8611876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smtClean="0">
                <a:solidFill>
                  <a:srgbClr val="000000"/>
                </a:solidFill>
              </a:rPr>
              <a:t>If using Bootstrap</a:t>
            </a:r>
            <a:r>
              <a:rPr lang="en-US" sz="1600">
                <a:solidFill>
                  <a:srgbClr val="000000"/>
                </a:solidFill>
              </a:rPr>
              <a:t>, </a:t>
            </a:r>
            <a:r>
              <a:rPr lang="en-US" sz="1600" smtClean="0">
                <a:solidFill>
                  <a:srgbClr val="000000"/>
                </a:solidFill>
              </a:rPr>
              <a:t>did some of </a:t>
            </a:r>
            <a:r>
              <a:rPr lang="en-US" sz="1600">
                <a:solidFill>
                  <a:srgbClr val="000000"/>
                </a:solidFill>
              </a:rPr>
              <a:t>your custom styles </a:t>
            </a:r>
            <a:r>
              <a:rPr lang="en-US" sz="1600" smtClean="0">
                <a:solidFill>
                  <a:srgbClr val="000000"/>
                </a:solidFill>
              </a:rPr>
              <a:t>disappeared?</a:t>
            </a:r>
            <a:endParaRPr lang="en-US" sz="1600">
              <a:solidFill>
                <a:srgbClr val="000000"/>
              </a:solidFill>
            </a:endParaRP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>
                <a:solidFill>
                  <a:srgbClr val="000000"/>
                </a:solidFill>
              </a:rPr>
              <a:t>If two CSS </a:t>
            </a:r>
            <a:r>
              <a:rPr lang="en-US" sz="1600" smtClean="0">
                <a:solidFill>
                  <a:srgbClr val="000000"/>
                </a:solidFill>
              </a:rPr>
              <a:t>rules are </a:t>
            </a:r>
            <a:r>
              <a:rPr lang="en-US" sz="1600">
                <a:solidFill>
                  <a:srgbClr val="000000"/>
                </a:solidFill>
              </a:rPr>
              <a:t>applied to the same element, the one with higher specificity wins. </a:t>
            </a:r>
            <a:r>
              <a:rPr lang="en-US" sz="1600" smtClean="0">
                <a:solidFill>
                  <a:srgbClr val="000000"/>
                </a:solidFill>
              </a:rPr>
              <a:t>Bootstrap’s </a:t>
            </a:r>
            <a:r>
              <a:rPr lang="en-US" sz="1600">
                <a:solidFill>
                  <a:srgbClr val="000000"/>
                </a:solidFill>
              </a:rPr>
              <a:t>CSS selector </a:t>
            </a:r>
            <a:r>
              <a:rPr lang="en-US" sz="1600" smtClean="0">
                <a:solidFill>
                  <a:srgbClr val="000000"/>
                </a:solidFill>
              </a:rPr>
              <a:t>might have taken </a:t>
            </a:r>
            <a:r>
              <a:rPr lang="en-US" sz="1600">
                <a:solidFill>
                  <a:srgbClr val="000000"/>
                </a:solidFill>
              </a:rPr>
              <a:t>precedence over </a:t>
            </a:r>
            <a:r>
              <a:rPr lang="en-US" sz="1600" smtClean="0">
                <a:solidFill>
                  <a:srgbClr val="000000"/>
                </a:solidFill>
              </a:rPr>
              <a:t>your CSS.</a:t>
            </a:r>
            <a:endParaRPr lang="en-US"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smtClean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smtClean="0">
                <a:solidFill>
                  <a:srgbClr val="000000"/>
                </a:solidFill>
              </a:rPr>
              <a:t>If you think bootstrap is overwhelming your HTML, then give </a:t>
            </a:r>
            <a:r>
              <a:rPr lang="en" sz="1600">
                <a:solidFill>
                  <a:srgbClr val="000000"/>
                </a:solidFill>
              </a:rPr>
              <a:t>the element a class or id and then style that.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pic>
        <p:nvPicPr>
          <p:cNvPr id="642" name="Google Shape;64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3381" y="2422050"/>
            <a:ext cx="4443641" cy="2721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85"/>
          <p:cNvSpPr txBox="1">
            <a:spLocks noGrp="1"/>
          </p:cNvSpPr>
          <p:nvPr>
            <p:ph type="title"/>
          </p:nvPr>
        </p:nvSpPr>
        <p:spPr>
          <a:xfrm>
            <a:off x="291492" y="83342"/>
            <a:ext cx="7337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chemeClr val="accent2"/>
                </a:solidFill>
              </a:rPr>
              <a:t>More About Stylesheets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fontAlgn="base"/>
            <a:r>
              <a:rPr lang="en-US"/>
              <a:t>What is JavaScript?</a:t>
            </a:r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 Quick </a:t>
            </a:r>
            <a:r>
              <a:rPr lang="en" smtClean="0">
                <a:solidFill>
                  <a:srgbClr val="000000"/>
                </a:solidFill>
              </a:rPr>
              <a:t>Overview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75" y="4419175"/>
            <a:ext cx="930250" cy="21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709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12917" y="0"/>
            <a:ext cx="7365833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/>
            <a:r>
              <a:rPr lang="en"/>
              <a:t>Programming Language Types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71537" y="1056402"/>
            <a:ext cx="1269497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Scripting</a:t>
            </a:r>
          </a:p>
          <a:p>
            <a:r>
              <a:rPr lang="en-US"/>
              <a:t>JavaScript</a:t>
            </a:r>
          </a:p>
          <a:p>
            <a:r>
              <a:rPr lang="en-US"/>
              <a:t>ReactJS</a:t>
            </a:r>
          </a:p>
          <a:p>
            <a:r>
              <a:rPr lang="en-US"/>
              <a:t>Python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2948" y="2390216"/>
            <a:ext cx="267257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smtClean="0"/>
              <a:t>Object Oriented \ Compiled</a:t>
            </a:r>
          </a:p>
          <a:p>
            <a:r>
              <a:rPr lang="en-US" smtClean="0"/>
              <a:t>Java</a:t>
            </a:r>
            <a:endParaRPr lang="en-US"/>
          </a:p>
          <a:p>
            <a:r>
              <a:rPr lang="en-US"/>
              <a:t>C#</a:t>
            </a:r>
          </a:p>
          <a:p>
            <a:r>
              <a:rPr lang="en-US"/>
              <a:t>C++</a:t>
            </a:r>
          </a:p>
        </p:txBody>
      </p:sp>
      <p:sp>
        <p:nvSpPr>
          <p:cNvPr id="9" name="Rectangle 8"/>
          <p:cNvSpPr/>
          <p:nvPr/>
        </p:nvSpPr>
        <p:spPr>
          <a:xfrm>
            <a:off x="1029629" y="3049796"/>
            <a:ext cx="1832517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smtClean="0"/>
              <a:t>Tagging </a:t>
            </a:r>
            <a:r>
              <a:rPr lang="en-US" b="1"/>
              <a:t>Language</a:t>
            </a:r>
          </a:p>
          <a:p>
            <a:r>
              <a:rPr lang="en-US"/>
              <a:t>HTML</a:t>
            </a:r>
          </a:p>
          <a:p>
            <a:r>
              <a:rPr lang="en-US"/>
              <a:t>XML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883" y="1592621"/>
            <a:ext cx="1285875" cy="11811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4" y="3586096"/>
            <a:ext cx="2552700" cy="561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25" y="3236691"/>
            <a:ext cx="3143250" cy="828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90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12918" y="0"/>
            <a:ext cx="5777674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/>
            <a:r>
              <a:rPr lang="en-US"/>
              <a:t>What is JavaScript?</a:t>
            </a:r>
            <a:br>
              <a:rPr lang="en-US"/>
            </a:br>
            <a:endParaRPr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7131" y="728024"/>
            <a:ext cx="6140754" cy="24622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Lato" panose="020B0604020202020204" charset="0"/>
              </a:rPr>
              <a:t>Interfaces with HTML and CSS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Lato" panose="020B0604020202020204" charset="0"/>
              </a:rPr>
              <a:t>Builds dynamic webpages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3200" b="0" i="0" u="none" strike="noStrike" cap="none" normalizeH="0" baseline="0" smtClean="0">
                <a:ln>
                  <a:noFill/>
                </a:ln>
                <a:solidFill>
                  <a:schemeClr val="accent2"/>
                </a:solidFill>
                <a:effectLst/>
                <a:latin typeface="Lato" panose="020B0604020202020204" charset="0"/>
              </a:rPr>
              <a:t>Responds to user input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3200" smtClean="0">
                <a:solidFill>
                  <a:schemeClr val="accent2"/>
                </a:solidFill>
                <a:latin typeface="Lato" panose="020B0604020202020204" charset="0"/>
              </a:rPr>
              <a:t>Client-side  (browser) language.</a:t>
            </a:r>
            <a:endParaRPr kumimoji="0" lang="en-US" alt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Lato" panose="020B060402020202020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200">
              <a:solidFill>
                <a:schemeClr val="accent2"/>
              </a:solidFill>
              <a:latin typeface="Lato" panose="020B0604020202020204" charset="0"/>
            </a:endParaRPr>
          </a:p>
        </p:txBody>
      </p:sp>
      <p:pic>
        <p:nvPicPr>
          <p:cNvPr id="1028" name="Picture 4" descr="Laptop and server connected via the int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774" y="2777296"/>
            <a:ext cx="2982015" cy="22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12917" y="0"/>
            <a:ext cx="7953131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/>
            <a:r>
              <a:rPr lang="en-US"/>
              <a:t>Javascript can modify your webpage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1454" y="734629"/>
            <a:ext cx="4411464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ato" panose="020B0604020202020204" charset="0"/>
              </a:rPr>
              <a:t>Multiple ways to print a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ato" panose="020B0604020202020204" charset="0"/>
              </a:rPr>
              <a:t>Open a popup box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rgbClr val="4D4D4C"/>
              </a:solidFill>
              <a:effectLst/>
              <a:latin typeface="Lato" panose="020B060402020202020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4D4D4C"/>
                </a:solidFill>
                <a:effectLst/>
                <a:latin typeface="Lato" panose="020B0604020202020204" charset="0"/>
                <a:cs typeface="Courier New" panose="02070309020205020404" pitchFamily="49" charset="0"/>
              </a:rPr>
              <a:t>alert('Hello World!');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ato" panose="020B0604020202020204" charset="0"/>
              </a:rPr>
              <a:t>Write to your console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rgbClr val="4D4D4C"/>
              </a:solidFill>
              <a:effectLst/>
              <a:latin typeface="Lato" panose="020B060402020202020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4D4D4C"/>
                </a:solidFill>
                <a:effectLst/>
                <a:latin typeface="Lato" panose="020B0604020202020204" charset="0"/>
                <a:cs typeface="Courier New" panose="02070309020205020404" pitchFamily="49" charset="0"/>
              </a:rPr>
              <a:t>console.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8959A8"/>
                </a:solidFill>
                <a:effectLst/>
                <a:latin typeface="Lato" panose="020B0604020202020204" charset="0"/>
                <a:cs typeface="Courier New" panose="02070309020205020404" pitchFamily="49" charset="0"/>
              </a:rPr>
              <a:t>log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4D4D4C"/>
                </a:solidFill>
                <a:effectLst/>
                <a:latin typeface="Lato" panose="020B0604020202020204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718C00"/>
                </a:solidFill>
                <a:effectLst/>
                <a:latin typeface="Lato" panose="020B0604020202020204" charset="0"/>
                <a:cs typeface="Courier New" panose="02070309020205020404" pitchFamily="49" charset="0"/>
              </a:rPr>
              <a:t>'Hello World!'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4D4D4C"/>
                </a:solidFill>
                <a:effectLst/>
                <a:latin typeface="Lato" panose="020B0604020202020204" charset="0"/>
                <a:cs typeface="Courier New" panose="02070309020205020404" pitchFamily="49" charset="0"/>
              </a:rPr>
              <a:t>);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Lato" panose="020B0604020202020204" charset="0"/>
              </a:rPr>
              <a:t>Write to the Web Page</a:t>
            </a:r>
            <a:endParaRPr kumimoji="0" lang="en-US" altLang="en-US" sz="2400" b="1" i="0" u="none" strike="noStrike" cap="none" normalizeH="0" baseline="0" smtClean="0">
              <a:ln>
                <a:noFill/>
              </a:ln>
              <a:solidFill>
                <a:srgbClr val="4D4D4C"/>
              </a:solidFill>
              <a:effectLst/>
              <a:latin typeface="Lato" panose="020B0604020202020204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4D4D4C"/>
                </a:solidFill>
                <a:effectLst/>
                <a:latin typeface="Lato" panose="020B0604020202020204" charset="0"/>
                <a:cs typeface="Courier New" panose="02070309020205020404" pitchFamily="49" charset="0"/>
              </a:rPr>
              <a:t>document.write(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718C00"/>
                </a:solidFill>
                <a:effectLst/>
                <a:latin typeface="Lato" panose="020B0604020202020204" charset="0"/>
                <a:cs typeface="Courier New" panose="02070309020205020404" pitchFamily="49" charset="0"/>
              </a:rPr>
              <a:t>'Hello World!'</a:t>
            </a: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rgbClr val="4D4D4C"/>
                </a:solidFill>
                <a:effectLst/>
                <a:latin typeface="Lato" panose="020B0604020202020204" charset="0"/>
                <a:cs typeface="Courier New" panose="02070309020205020404" pitchFamily="49" charset="0"/>
              </a:rPr>
              <a:t>); </a:t>
            </a:r>
            <a:r>
              <a:rPr lang="en-US" altLang="en-US" sz="2400" smtClean="0">
                <a:solidFill>
                  <a:srgbClr val="4D4D4C"/>
                </a:solidFill>
                <a:latin typeface="Lato" panose="020B0604020202020204" charset="0"/>
                <a:cs typeface="Courier New" panose="02070309020205020404" pitchFamily="49" charset="0"/>
              </a:rPr>
              <a:t> 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4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412874" y="85775"/>
            <a:ext cx="721817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>
                <a:solidFill>
                  <a:srgbClr val="C47577"/>
                </a:solidFill>
                <a:latin typeface="Playfair Display" panose="020B0604020202020204" charset="0"/>
              </a:rPr>
              <a:t>Class Exercise</a:t>
            </a:r>
            <a:r>
              <a:rPr lang="en" smtClean="0">
                <a:solidFill>
                  <a:schemeClr val="accent5"/>
                </a:solidFill>
                <a:latin typeface="Playfair Display" panose="020B0604020202020204" charset="0"/>
              </a:rPr>
              <a:t>: Your first </a:t>
            </a:r>
            <a:r>
              <a:rPr lang="en-US" smtClean="0">
                <a:solidFill>
                  <a:schemeClr val="accent5"/>
                </a:solidFill>
                <a:latin typeface="Playfair Display" panose="020B0604020202020204" charset="0"/>
              </a:rPr>
              <a:t>JS Script</a:t>
            </a: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702225" y="2177375"/>
            <a:ext cx="6987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702225" y="841325"/>
            <a:ext cx="8010595" cy="26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mtClean="0">
                <a:solidFill>
                  <a:srgbClr val="000000"/>
                </a:solidFill>
              </a:rPr>
              <a:t>Start a new project, Hello World. Click the JS tab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rgbClr val="000000"/>
                </a:solidFill>
              </a:rPr>
              <a:t>Type the below in the JavaScript side. Refresh your code.</a:t>
            </a: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 alert('Hello World!');</a:t>
            </a:r>
          </a:p>
          <a:p>
            <a:pPr marL="0" lvl="0" indent="0">
              <a:buNone/>
            </a:pPr>
            <a:endParaRPr lang="en-US" sz="1200" smtClean="0"/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</a:rPr>
              <a:t>Now </a:t>
            </a:r>
            <a:r>
              <a:rPr lang="en-US" sz="1600" smtClean="0">
                <a:solidFill>
                  <a:srgbClr val="000000"/>
                </a:solidFill>
              </a:rPr>
              <a:t>comment out the alert </a:t>
            </a:r>
            <a:r>
              <a:rPr lang="en-US" sz="1600">
                <a:solidFill>
                  <a:srgbClr val="000000"/>
                </a:solidFill>
              </a:rPr>
              <a:t>line . Refresh your code.</a:t>
            </a:r>
            <a:endParaRPr lang="en-US" sz="1600"/>
          </a:p>
          <a:p>
            <a:pPr marL="0" indent="0">
              <a:buNone/>
            </a:pPr>
            <a:r>
              <a:rPr lang="en-US" sz="1600" smtClean="0">
                <a:solidFill>
                  <a:schemeClr val="bg2"/>
                </a:solidFill>
              </a:rPr>
              <a:t>//alert</a:t>
            </a:r>
            <a:r>
              <a:rPr lang="en-US" sz="1600">
                <a:solidFill>
                  <a:schemeClr val="bg2"/>
                </a:solidFill>
              </a:rPr>
              <a:t>('Hello World!');</a:t>
            </a:r>
          </a:p>
          <a:p>
            <a:pPr marL="0" lv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n-US" sz="1600" smtClean="0">
                <a:solidFill>
                  <a:srgbClr val="000000"/>
                </a:solidFill>
              </a:rPr>
              <a:t>Now </a:t>
            </a:r>
            <a:r>
              <a:rPr lang="en-US" sz="1600">
                <a:solidFill>
                  <a:srgbClr val="000000"/>
                </a:solidFill>
              </a:rPr>
              <a:t>add the below line. . Refresh your code</a:t>
            </a:r>
            <a:r>
              <a:rPr lang="en-US" sz="1600" smtClean="0">
                <a:solidFill>
                  <a:srgbClr val="000000"/>
                </a:solidFill>
              </a:rPr>
              <a:t>. Click the </a:t>
            </a:r>
            <a:r>
              <a:rPr lang="en-US" sz="1600" b="1" smtClean="0">
                <a:solidFill>
                  <a:srgbClr val="000000"/>
                </a:solidFill>
              </a:rPr>
              <a:t>&gt; </a:t>
            </a:r>
            <a:r>
              <a:rPr lang="en-US" sz="1600" smtClean="0">
                <a:solidFill>
                  <a:srgbClr val="000000"/>
                </a:solidFill>
              </a:rPr>
              <a:t>in app.bsd to see the console.</a:t>
            </a:r>
            <a:endParaRPr lang="en-US" sz="1600" b="1" smtClean="0"/>
          </a:p>
          <a:p>
            <a:pPr mar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console.log(</a:t>
            </a:r>
            <a:r>
              <a:rPr lang="en-US" sz="1600">
                <a:solidFill>
                  <a:schemeClr val="tx1"/>
                </a:solidFill>
              </a:rPr>
              <a:t>'Hello World</a:t>
            </a:r>
            <a:r>
              <a:rPr lang="en-US" sz="1600" smtClean="0">
                <a:solidFill>
                  <a:schemeClr val="tx1"/>
                </a:solidFill>
              </a:rPr>
              <a:t>!');</a:t>
            </a:r>
          </a:p>
          <a:p>
            <a:pPr marL="0" indent="0"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>
                <a:solidFill>
                  <a:srgbClr val="000000"/>
                </a:solidFill>
              </a:rPr>
              <a:t>Now comment out the </a:t>
            </a:r>
            <a:r>
              <a:rPr lang="en-US" sz="1600" smtClean="0">
                <a:solidFill>
                  <a:srgbClr val="000000"/>
                </a:solidFill>
              </a:rPr>
              <a:t>console line</a:t>
            </a:r>
            <a:r>
              <a:rPr lang="en-US" sz="1600">
                <a:solidFill>
                  <a:srgbClr val="000000"/>
                </a:solidFill>
              </a:rPr>
              <a:t>. </a:t>
            </a:r>
            <a:endParaRPr lang="en-US" sz="1600"/>
          </a:p>
          <a:p>
            <a:pPr marL="0" indent="0">
              <a:buNone/>
            </a:pPr>
            <a:r>
              <a:rPr lang="en-US" sz="1600" smtClean="0">
                <a:solidFill>
                  <a:schemeClr val="bg2"/>
                </a:solidFill>
              </a:rPr>
              <a:t>/* alert</a:t>
            </a:r>
            <a:r>
              <a:rPr lang="en-US" sz="1600">
                <a:solidFill>
                  <a:schemeClr val="bg2"/>
                </a:solidFill>
              </a:rPr>
              <a:t>('Hello World</a:t>
            </a:r>
            <a:r>
              <a:rPr lang="en-US" sz="1600" smtClean="0">
                <a:solidFill>
                  <a:schemeClr val="bg2"/>
                </a:solidFill>
              </a:rPr>
              <a:t>!'); */</a:t>
            </a:r>
            <a:endParaRPr lang="en-US" sz="160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US" sz="1200" smtClean="0"/>
          </a:p>
          <a:p>
            <a:pPr marL="0" indent="0">
              <a:buNone/>
            </a:pPr>
            <a:r>
              <a:rPr lang="en-US" sz="1600" smtClean="0"/>
              <a:t>Now print to the HTML window</a:t>
            </a:r>
          </a:p>
          <a:p>
            <a:pPr mar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document.write("Hello World!")</a:t>
            </a: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74" y="-185158"/>
            <a:ext cx="1033700" cy="10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91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12917" y="0"/>
            <a:ext cx="7953131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0"/>
            <a:r>
              <a:rPr lang="en-US" smtClean="0"/>
              <a:t>What is a Variable?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71454" y="734629"/>
            <a:ext cx="642163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400" smtClean="0">
                <a:solidFill>
                  <a:srgbClr val="333333"/>
                </a:solidFill>
                <a:latin typeface="Lato" panose="020B0604020202020204" charset="0"/>
              </a:rPr>
              <a:t>Place </a:t>
            </a:r>
            <a:r>
              <a:rPr lang="en-US" altLang="en-US" sz="2400">
                <a:solidFill>
                  <a:srgbClr val="333333"/>
                </a:solidFill>
                <a:latin typeface="Lato" panose="020B0604020202020204" charset="0"/>
              </a:rPr>
              <a:t>to store </a:t>
            </a:r>
            <a:r>
              <a:rPr lang="en-US" altLang="en-US" sz="2400" smtClean="0">
                <a:solidFill>
                  <a:srgbClr val="333333"/>
                </a:solidFill>
                <a:latin typeface="Lato" panose="020B0604020202020204" charset="0"/>
              </a:rPr>
              <a:t>values</a:t>
            </a:r>
            <a:endParaRPr lang="en-US" altLang="en-US" sz="2400">
              <a:solidFill>
                <a:srgbClr val="333333"/>
              </a:solidFill>
              <a:latin typeface="Lato" panose="020B0604020202020204" charset="0"/>
            </a:endParaRPr>
          </a:p>
          <a:p>
            <a:pPr marL="342900" lvl="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400" smtClean="0">
                <a:solidFill>
                  <a:srgbClr val="333333"/>
                </a:solidFill>
                <a:latin typeface="Lato" panose="020B0604020202020204" charset="0"/>
              </a:rPr>
              <a:t>Can </a:t>
            </a:r>
            <a:r>
              <a:rPr lang="en-US" altLang="en-US" sz="2400">
                <a:solidFill>
                  <a:srgbClr val="333333"/>
                </a:solidFill>
                <a:latin typeface="Lato" panose="020B0604020202020204" charset="0"/>
              </a:rPr>
              <a:t>change over </a:t>
            </a:r>
            <a:r>
              <a:rPr lang="en-US" altLang="en-US" sz="2400" smtClean="0">
                <a:solidFill>
                  <a:srgbClr val="333333"/>
                </a:solidFill>
                <a:latin typeface="Lato" panose="020B0604020202020204" charset="0"/>
              </a:rPr>
              <a:t>time</a:t>
            </a:r>
          </a:p>
          <a:p>
            <a:pPr marL="342900" lvl="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400" smtClean="0">
                <a:solidFill>
                  <a:srgbClr val="333333"/>
                </a:solidFill>
                <a:latin typeface="Lato" panose="020B0604020202020204" charset="0"/>
              </a:rPr>
              <a:t>Can hold strings, numbers, booleans or arrays</a:t>
            </a:r>
          </a:p>
          <a:p>
            <a:pPr marL="342900" lvl="0" indent="-342900">
              <a:buClrTx/>
              <a:buFont typeface="Arial" panose="020B0604020202020204" pitchFamily="34" charset="0"/>
              <a:buChar char="•"/>
            </a:pPr>
            <a:r>
              <a:rPr lang="en-US" altLang="en-US" sz="2400" baseline="0" smtClean="0">
                <a:solidFill>
                  <a:srgbClr val="333333"/>
                </a:solidFill>
                <a:latin typeface="Lato" panose="020B0604020202020204" charset="0"/>
              </a:rPr>
              <a:t>Can use let or var to create variables</a:t>
            </a:r>
          </a:p>
          <a:p>
            <a:pPr marL="342900" lvl="0" indent="-342900">
              <a:buClrTx/>
              <a:buFont typeface="Arial" panose="020B0604020202020204" pitchFamily="34" charset="0"/>
              <a:buChar char="•"/>
            </a:pPr>
            <a:endParaRPr lang="en-US" altLang="en-US" sz="2400" baseline="0">
              <a:solidFill>
                <a:srgbClr val="333333"/>
              </a:solidFill>
              <a:latin typeface="Lato" panose="020B0604020202020204" charset="0"/>
            </a:endParaRPr>
          </a:p>
          <a:p>
            <a:pPr lvl="0">
              <a:buClrTx/>
            </a:pPr>
            <a:r>
              <a:rPr lang="en-US" sz="2400" smtClean="0"/>
              <a:t>let kittenAmount= </a:t>
            </a:r>
            <a:r>
              <a:rPr lang="en-US" sz="2400"/>
              <a:t>5; </a:t>
            </a:r>
            <a:r>
              <a:rPr lang="en-US" sz="2400" smtClean="0"/>
              <a:t>     </a:t>
            </a:r>
            <a:r>
              <a:rPr lang="en-US" sz="2400" smtClean="0">
                <a:solidFill>
                  <a:schemeClr val="bg2"/>
                </a:solidFill>
              </a:rPr>
              <a:t>// Store numbers</a:t>
            </a:r>
          </a:p>
          <a:p>
            <a:pPr lvl="0">
              <a:buClrTx/>
            </a:pPr>
            <a:r>
              <a:rPr lang="en-US" sz="2400"/>
              <a:t>let </a:t>
            </a:r>
            <a:r>
              <a:rPr lang="en-US" sz="2400" smtClean="0"/>
              <a:t>catName= 'Jane';     </a:t>
            </a:r>
            <a:r>
              <a:rPr lang="en-US" sz="2400">
                <a:solidFill>
                  <a:schemeClr val="bg2"/>
                </a:solidFill>
              </a:rPr>
              <a:t>// </a:t>
            </a:r>
            <a:r>
              <a:rPr lang="en-US" sz="2400" smtClean="0">
                <a:solidFill>
                  <a:schemeClr val="bg2"/>
                </a:solidFill>
              </a:rPr>
              <a:t>Store words</a:t>
            </a:r>
          </a:p>
          <a:p>
            <a:pPr lvl="0">
              <a:buClrTx/>
            </a:pPr>
            <a:endParaRPr lang="en-US" sz="2400" smtClean="0">
              <a:solidFill>
                <a:schemeClr val="bg2"/>
              </a:solidFill>
            </a:endParaRPr>
          </a:p>
          <a:p>
            <a:pPr lvl="0">
              <a:buClrTx/>
            </a:pPr>
            <a:r>
              <a:rPr lang="en-US" sz="2400" smtClean="0"/>
              <a:t>var kittenName = 'Josie';</a:t>
            </a:r>
          </a:p>
          <a:p>
            <a:pPr lvl="0">
              <a:buClrTx/>
            </a:pPr>
            <a:r>
              <a:rPr kumimoji="0" lang="en-US" altLang="en-US" sz="2400" b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Lato" panose="020B0604020202020204" charset="0"/>
              </a:rPr>
              <a:t>var catAge = 8;</a:t>
            </a:r>
          </a:p>
        </p:txBody>
      </p:sp>
    </p:spTree>
    <p:extLst>
      <p:ext uri="{BB962C8B-B14F-4D97-AF65-F5344CB8AC3E}">
        <p14:creationId xmlns:p14="http://schemas.microsoft.com/office/powerpoint/2010/main" val="165787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Responsive Design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 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2"/>
          </p:nvPr>
        </p:nvSpPr>
        <p:spPr>
          <a:xfrm>
            <a:off x="4918875" y="123812"/>
            <a:ext cx="3837000" cy="4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en" smtClean="0"/>
              <a:t>Web page, text and images adjust depending on screen size of browser (desktop, tablet, phone)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74" y="4366164"/>
            <a:ext cx="4225125" cy="776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47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626100"/>
          </a:xfrm>
        </p:spPr>
        <p:txBody>
          <a:bodyPr/>
          <a:lstStyle/>
          <a:p>
            <a:r>
              <a:rPr lang="en-US" smtClean="0"/>
              <a:t>Variables and Text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382008"/>
            <a:ext cx="88323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Variable can 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also manipulate words including strings or </a:t>
            </a:r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groups of characters</a:t>
            </a:r>
            <a:r>
              <a:rPr lang="en-US" smtClean="0">
                <a:solidFill>
                  <a:schemeClr val="accent2">
                    <a:lumMod val="50000"/>
                  </a:schemeClr>
                </a:solidFill>
              </a:rPr>
              <a:t>.  </a:t>
            </a:r>
          </a:p>
          <a:p>
            <a:pPr marL="114300" indent="0">
              <a:buNone/>
            </a:pPr>
            <a:endParaRPr lang="en-US" sz="100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0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 b="1" smtClean="0">
                <a:solidFill>
                  <a:schemeClr val="tx1"/>
                </a:solidFill>
              </a:rPr>
              <a:t>To Combine Variables Use the Plus</a:t>
            </a:r>
          </a:p>
          <a:p>
            <a:pPr marL="11430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console.log("My cat's name is " + kittensName ); </a:t>
            </a:r>
            <a:r>
              <a:rPr lang="en-US" sz="1600" smtClean="0">
                <a:solidFill>
                  <a:schemeClr val="bg2"/>
                </a:solidFill>
              </a:rPr>
              <a:t>//combine two strings</a:t>
            </a:r>
          </a:p>
          <a:p>
            <a:pPr marL="114300" indent="0">
              <a:buNone/>
            </a:pPr>
            <a:endParaRPr lang="en-US" sz="160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 b="1" smtClean="0">
                <a:solidFill>
                  <a:schemeClr val="accent2"/>
                </a:solidFill>
              </a:rPr>
              <a:t>Functions to Play with variables</a:t>
            </a:r>
            <a:endParaRPr lang="en-US" sz="1600">
              <a:solidFill>
                <a:schemeClr val="tx1"/>
              </a:solidFill>
            </a:endParaRPr>
          </a:p>
          <a:p>
            <a:r>
              <a:rPr lang="en-US" sz="1600" smtClean="0">
                <a:solidFill>
                  <a:schemeClr val="accent2"/>
                </a:solidFill>
              </a:rPr>
              <a:t>Return String Length: </a:t>
            </a:r>
            <a:r>
              <a:rPr lang="en-US" sz="1600" smtClean="0">
                <a:solidFill>
                  <a:schemeClr val="tx1"/>
                </a:solidFill>
              </a:rPr>
              <a:t>kittensName.length;</a:t>
            </a:r>
          </a:p>
          <a:p>
            <a:r>
              <a:rPr lang="en-US" sz="1600" smtClean="0">
                <a:solidFill>
                  <a:schemeClr val="accent2"/>
                </a:solidFill>
              </a:rPr>
              <a:t>Position of a character in a string: </a:t>
            </a:r>
            <a:r>
              <a:rPr lang="en-US" sz="1600" smtClean="0">
                <a:solidFill>
                  <a:schemeClr val="tx1"/>
                </a:solidFill>
              </a:rPr>
              <a:t>kittensName.search("kitten");</a:t>
            </a:r>
          </a:p>
          <a:p>
            <a:r>
              <a:rPr lang="en-US" sz="1600" smtClean="0">
                <a:solidFill>
                  <a:schemeClr val="accent2"/>
                </a:solidFill>
              </a:rPr>
              <a:t>Make a string upper-case:  </a:t>
            </a:r>
            <a:r>
              <a:rPr lang="en-US" sz="1600" smtClean="0">
                <a:solidFill>
                  <a:schemeClr val="tx1"/>
                </a:solidFill>
              </a:rPr>
              <a:t>kittensName.toUpperCase();</a:t>
            </a:r>
          </a:p>
          <a:p>
            <a:r>
              <a:rPr lang="en-US" sz="1600" smtClean="0">
                <a:solidFill>
                  <a:schemeClr val="accent2"/>
                </a:solidFill>
              </a:rPr>
              <a:t>Replace: </a:t>
            </a:r>
            <a:r>
              <a:rPr lang="en-US" sz="1600" smtClean="0">
                <a:solidFill>
                  <a:schemeClr val="tx1"/>
                </a:solidFill>
              </a:rPr>
              <a:t>kittensName.replace("Fluff","puff");  </a:t>
            </a:r>
          </a:p>
        </p:txBody>
      </p:sp>
    </p:spTree>
    <p:extLst>
      <p:ext uri="{BB962C8B-B14F-4D97-AF65-F5344CB8AC3E}">
        <p14:creationId xmlns:p14="http://schemas.microsoft.com/office/powerpoint/2010/main" val="28832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494649" y="123225"/>
            <a:ext cx="721817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>
                <a:solidFill>
                  <a:schemeClr val="accent5"/>
                </a:solidFill>
                <a:latin typeface="Playfair Display" panose="020B0604020202020204" charset="0"/>
              </a:rPr>
              <a:t>Exercise: </a:t>
            </a:r>
            <a:r>
              <a:rPr lang="en-US" smtClean="0">
                <a:solidFill>
                  <a:schemeClr val="accent5"/>
                </a:solidFill>
                <a:latin typeface="Playfair Display" panose="020B0604020202020204" charset="0"/>
              </a:rPr>
              <a:t>Play with Variables</a:t>
            </a: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702225" y="2177375"/>
            <a:ext cx="6987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655941" y="953125"/>
            <a:ext cx="8010595" cy="26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b="1" smtClean="0">
                <a:solidFill>
                  <a:schemeClr val="accent1"/>
                </a:solidFill>
              </a:rPr>
              <a:t>In the JS tab.</a:t>
            </a:r>
          </a:p>
          <a:p>
            <a:pPr marL="0" lvl="0" indent="0">
              <a:buNone/>
            </a:pPr>
            <a:endParaRPr lang="en-US" sz="1600" b="1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600" b="1" smtClean="0">
                <a:solidFill>
                  <a:srgbClr val="000000"/>
                </a:solidFill>
              </a:rPr>
              <a:t>Create the below variables with info about yourself;</a:t>
            </a:r>
          </a:p>
          <a:p>
            <a:pPr marL="0" lvl="0" indent="0">
              <a:buNone/>
            </a:pPr>
            <a:r>
              <a:rPr lang="en-US" sz="1600" smtClean="0">
                <a:solidFill>
                  <a:srgbClr val="000000"/>
                </a:solidFill>
              </a:rPr>
              <a:t>city, job,  hobby, age;  </a:t>
            </a: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Hint: let job  </a:t>
            </a:r>
            <a:r>
              <a:rPr lang="en-US" sz="1600">
                <a:solidFill>
                  <a:schemeClr val="tx1"/>
                </a:solidFill>
              </a:rPr>
              <a:t>= 'web developer</a:t>
            </a:r>
            <a:r>
              <a:rPr lang="en-US" sz="1600" smtClean="0">
                <a:solidFill>
                  <a:schemeClr val="tx1"/>
                </a:solidFill>
              </a:rPr>
              <a:t>';</a:t>
            </a:r>
          </a:p>
          <a:p>
            <a:pPr marL="0" lvl="0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600" b="1" smtClean="0">
                <a:solidFill>
                  <a:srgbClr val="000000"/>
                </a:solidFill>
              </a:rPr>
              <a:t>Print the variables to the Screen</a:t>
            </a: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Hint: console.log("Your name is " + name +  " and your age is " + age);</a:t>
            </a:r>
          </a:p>
          <a:p>
            <a:pPr marL="0" lvl="0" indent="0">
              <a:buNone/>
            </a:pPr>
            <a:endParaRPr lang="en-US" sz="1600" smtClean="0">
              <a:solidFill>
                <a:srgbClr val="000000"/>
              </a:solidFill>
            </a:endParaRPr>
          </a:p>
          <a:p>
            <a:pPr marL="0" lvl="0" indent="0">
              <a:buNone/>
            </a:pPr>
            <a:r>
              <a:rPr lang="en-US" sz="1600" b="1" smtClean="0">
                <a:solidFill>
                  <a:srgbClr val="000000"/>
                </a:solidFill>
              </a:rPr>
              <a:t>Now do some math</a:t>
            </a:r>
            <a:r>
              <a:rPr lang="en-US" sz="1600" b="1">
                <a:solidFill>
                  <a:srgbClr val="000000"/>
                </a:solidFill>
              </a:rPr>
              <a:t> </a:t>
            </a:r>
            <a:r>
              <a:rPr lang="en-US" sz="1600" b="1" smtClean="0">
                <a:solidFill>
                  <a:srgbClr val="000000"/>
                </a:solidFill>
              </a:rPr>
              <a:t>calculate your </a:t>
            </a:r>
            <a:r>
              <a:rPr lang="en-US" sz="1600" smtClean="0">
                <a:solidFill>
                  <a:srgbClr val="000000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sz="1600" smtClean="0">
                <a:solidFill>
                  <a:srgbClr val="000000"/>
                </a:solidFill>
              </a:rPr>
              <a:t>let birthYear = currentYear - age;</a:t>
            </a: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Hint: </a:t>
            </a:r>
            <a:r>
              <a:rPr lang="en-US" sz="1600" smtClean="0">
                <a:solidFill>
                  <a:schemeClr val="tx1"/>
                </a:solidFill>
                <a:latin typeface="+mj-lt"/>
              </a:rPr>
              <a:t>console.log("You</a:t>
            </a:r>
            <a:r>
              <a:rPr lang="en-US" sz="1600" smtClean="0">
                <a:solidFill>
                  <a:schemeClr val="tx1"/>
                </a:solidFill>
              </a:rPr>
              <a:t> were born in " + birthYear );</a:t>
            </a:r>
          </a:p>
          <a:p>
            <a:pPr marL="0" lv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sz="160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sz="1600">
              <a:solidFill>
                <a:schemeClr val="tx1"/>
              </a:solidFill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4" y="-80575"/>
            <a:ext cx="1033700" cy="10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1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520600" cy="626100"/>
          </a:xfrm>
        </p:spPr>
        <p:txBody>
          <a:bodyPr/>
          <a:lstStyle/>
          <a:p>
            <a:r>
              <a:rPr lang="en-US" smtClean="0"/>
              <a:t>What Are Functions?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839208"/>
            <a:ext cx="8832300" cy="3416400"/>
          </a:xfrm>
        </p:spPr>
        <p:txBody>
          <a:bodyPr/>
          <a:lstStyle/>
          <a:p>
            <a:r>
              <a:rPr lang="en-US"/>
              <a:t>Reusable code </a:t>
            </a:r>
          </a:p>
          <a:p>
            <a:r>
              <a:rPr lang="en-US"/>
              <a:t>Automates tasks</a:t>
            </a:r>
          </a:p>
          <a:p>
            <a:pPr marL="114300" indent="0">
              <a:buNone/>
            </a:pPr>
            <a:r>
              <a:rPr lang="en-US"/>
              <a:t> </a:t>
            </a:r>
          </a:p>
          <a:p>
            <a:pPr marL="114300" indent="0">
              <a:buNone/>
            </a:pPr>
            <a:r>
              <a:rPr lang="en-US" b="1"/>
              <a:t>Javascript Has Its own functions</a:t>
            </a:r>
          </a:p>
          <a:p>
            <a:pPr marL="114300" indent="0">
              <a:buNone/>
            </a:pPr>
            <a:r>
              <a:rPr lang="en-US" sz="1200"/>
              <a:t>alert("My popup!");</a:t>
            </a:r>
          </a:p>
          <a:p>
            <a:pPr marL="114300" indent="0">
              <a:buNone/>
            </a:pPr>
            <a:r>
              <a:rPr lang="en-US" sz="1200"/>
              <a:t>console.log("My </a:t>
            </a:r>
            <a:r>
              <a:rPr lang="en-US" sz="1200" smtClean="0"/>
              <a:t>hidden </a:t>
            </a:r>
            <a:r>
              <a:rPr lang="en-US" sz="1200"/>
              <a:t>warning");</a:t>
            </a:r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/>
              <a:t>But You can create your own!</a:t>
            </a:r>
          </a:p>
          <a:p>
            <a:pPr marL="114300" indent="0">
              <a:buNone/>
            </a:pPr>
            <a:r>
              <a:rPr lang="en-US" sz="1200"/>
              <a:t>function whatIsMyAge(birthyear)</a:t>
            </a:r>
          </a:p>
          <a:p>
            <a:pPr marL="114300" indent="0">
              <a:buNone/>
            </a:pPr>
            <a:r>
              <a:rPr lang="en-US" sz="1200"/>
              <a:t>{</a:t>
            </a:r>
          </a:p>
          <a:p>
            <a:pPr marL="114300" indent="0">
              <a:buNone/>
            </a:pPr>
            <a:r>
              <a:rPr lang="en-US" sz="1200"/>
              <a:t>console.log("I am " + (2022-birthyear) );</a:t>
            </a:r>
          </a:p>
          <a:p>
            <a:pPr marL="114300" indent="0">
              <a:buNone/>
            </a:pPr>
            <a:r>
              <a:rPr lang="en-US" sz="1200" smtClean="0"/>
              <a:t>}</a:t>
            </a:r>
          </a:p>
          <a:p>
            <a:pPr marL="114300" indent="0">
              <a:buNone/>
            </a:pPr>
            <a:r>
              <a:rPr lang="en-US" sz="1200" smtClean="0"/>
              <a:t>function createPopup(message)</a:t>
            </a:r>
          </a:p>
          <a:p>
            <a:pPr marL="114300" indent="0">
              <a:buNone/>
            </a:pPr>
            <a:r>
              <a:rPr lang="en-US" sz="1200" smtClean="0"/>
              <a:t>{ </a:t>
            </a:r>
          </a:p>
          <a:p>
            <a:pPr marL="114300" indent="0">
              <a:buNone/>
            </a:pPr>
            <a:r>
              <a:rPr lang="en-US" sz="1200" smtClean="0"/>
              <a:t>Alert("Hi! " + message); </a:t>
            </a:r>
          </a:p>
          <a:p>
            <a:pPr marL="114300" indent="0">
              <a:buNone/>
            </a:pPr>
            <a:r>
              <a:rPr lang="en-US" sz="1200" smtClean="0"/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598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672450" y="4400"/>
            <a:ext cx="721817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>
                <a:solidFill>
                  <a:schemeClr val="accent5"/>
                </a:solidFill>
                <a:latin typeface="Playfair Display" panose="020B0604020202020204" charset="0"/>
              </a:rPr>
              <a:t>Exercise: </a:t>
            </a:r>
            <a:r>
              <a:rPr lang="en-US" smtClean="0">
                <a:solidFill>
                  <a:schemeClr val="accent5"/>
                </a:solidFill>
                <a:latin typeface="Playfair Display" panose="020B0604020202020204" charset="0"/>
              </a:rPr>
              <a:t>Basic Functions</a:t>
            </a: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702225" y="2177375"/>
            <a:ext cx="6987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65427" y="985646"/>
            <a:ext cx="8495843" cy="4094353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//Click to the JS tab. Create the below function.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function writeToWebPage()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document.write ("Hello, Gorgeous!");</a:t>
            </a:r>
            <a:endParaRPr lang="en-US" sz="120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//Invoke or 'call' the function</a:t>
            </a:r>
            <a:endParaRPr lang="en-US" sz="12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writeToWebPage()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//Now hit Run</a:t>
            </a:r>
          </a:p>
          <a:p>
            <a:pPr marL="0" lvl="0" indent="0"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//Now create a new function</a:t>
            </a:r>
            <a:endParaRPr lang="en-US" sz="12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200">
                <a:solidFill>
                  <a:schemeClr val="bg2"/>
                </a:solidFill>
              </a:rPr>
              <a:t>function </a:t>
            </a:r>
            <a:r>
              <a:rPr lang="en-US" sz="1200" smtClean="0">
                <a:solidFill>
                  <a:schemeClr val="bg2"/>
                </a:solidFill>
              </a:rPr>
              <a:t>writeToConsole()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console.log("Hiya, Friend!");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//Call it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writeToConsole();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//Hit Run</a:t>
            </a:r>
          </a:p>
          <a:p>
            <a:pPr marL="0" lvl="0" indent="0">
              <a:buNone/>
            </a:pPr>
            <a:endParaRPr lang="en-US" sz="120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sz="120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//Create a third function</a:t>
            </a:r>
            <a:endParaRPr lang="en-US" sz="12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function writePopup()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{ 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alert("Hello!"); 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}</a:t>
            </a:r>
            <a:endParaRPr lang="en-US" sz="120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 //Call it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writePop();</a:t>
            </a:r>
          </a:p>
          <a:p>
            <a:pPr marL="0" lvl="0" indent="0">
              <a:buNone/>
            </a:pPr>
            <a:endParaRPr lang="en-US" sz="12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//Create another function that calls all three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function writeEverywhere()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writeToWebPage();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writeToConsole();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writePopup();</a:t>
            </a:r>
          </a:p>
          <a:p>
            <a:pPr marL="0" lvl="0" indent="0">
              <a:buNone/>
            </a:pPr>
            <a:r>
              <a:rPr lang="en-US" sz="1200">
                <a:solidFill>
                  <a:schemeClr val="bg2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sz="1200" smtClean="0">
                <a:solidFill>
                  <a:schemeClr val="bg2"/>
                </a:solidFill>
              </a:rPr>
              <a:t>writeEverywhere();</a:t>
            </a:r>
            <a:endParaRPr lang="en-US" sz="120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 </a:t>
            </a:r>
            <a:endParaRPr lang="en-US" sz="1200" i="1">
              <a:solidFill>
                <a:schemeClr val="accent1"/>
              </a:solidFill>
            </a:endParaRPr>
          </a:p>
          <a:p>
            <a:pPr marL="0" lvl="0" indent="0">
              <a:buNone/>
            </a:pPr>
            <a:endParaRPr lang="en-US" sz="120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1200" smtClean="0">
                <a:solidFill>
                  <a:schemeClr val="accent1"/>
                </a:solidFill>
              </a:rPr>
              <a:t> </a:t>
            </a:r>
            <a:endParaRPr sz="1200">
              <a:solidFill>
                <a:schemeClr val="accent1"/>
              </a:solidFill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17" y="-106050"/>
            <a:ext cx="1033700" cy="10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72450" y="654185"/>
            <a:ext cx="2980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en-US" smtClean="0"/>
              <a:t>Do the following functions in order.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7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672450" y="4400"/>
            <a:ext cx="700927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>
                <a:solidFill>
                  <a:schemeClr val="accent5"/>
                </a:solidFill>
                <a:latin typeface="Playfair Display" panose="020B0604020202020204" charset="0"/>
              </a:rPr>
              <a:t>Exercise: </a:t>
            </a:r>
            <a:r>
              <a:rPr lang="en-US" smtClean="0">
                <a:solidFill>
                  <a:schemeClr val="accent5"/>
                </a:solidFill>
                <a:latin typeface="Playfair Display" panose="020B0604020202020204" charset="0"/>
              </a:rPr>
              <a:t>Pass Info to Functions</a:t>
            </a: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702225" y="2177375"/>
            <a:ext cx="6987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65427" y="985647"/>
            <a:ext cx="8495843" cy="2672100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>
              <a:buNone/>
            </a:pPr>
            <a:r>
              <a:rPr lang="en-US" sz="1400" smtClean="0">
                <a:solidFill>
                  <a:schemeClr val="tx1"/>
                </a:solidFill>
              </a:rPr>
              <a:t>function myCat(catName) </a:t>
            </a:r>
            <a:r>
              <a:rPr lang="en-US" sz="1400">
                <a:solidFill>
                  <a:schemeClr val="tx1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sz="1400">
                <a:solidFill>
                  <a:schemeClr val="tx1"/>
                </a:solidFill>
              </a:rPr>
              <a:t>  document.write ("My </a:t>
            </a:r>
            <a:r>
              <a:rPr lang="en-US" sz="1400" smtClean="0">
                <a:solidFill>
                  <a:schemeClr val="tx1"/>
                </a:solidFill>
              </a:rPr>
              <a:t>cat is called " + catName);</a:t>
            </a: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400">
                <a:solidFill>
                  <a:schemeClr val="tx1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sz="1400">
                <a:solidFill>
                  <a:schemeClr val="tx1"/>
                </a:solidFill>
              </a:rPr>
              <a:t>myCat</a:t>
            </a:r>
            <a:r>
              <a:rPr lang="en-US" sz="1400" smtClean="0">
                <a:solidFill>
                  <a:schemeClr val="tx1"/>
                </a:solidFill>
              </a:rPr>
              <a:t>("Juniper");</a:t>
            </a: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400">
                <a:solidFill>
                  <a:schemeClr val="tx1"/>
                </a:solidFill>
              </a:rPr>
              <a:t>function </a:t>
            </a:r>
            <a:r>
              <a:rPr lang="en-US" sz="1400" smtClean="0">
                <a:solidFill>
                  <a:schemeClr val="tx1"/>
                </a:solidFill>
              </a:rPr>
              <a:t>myMath(num1, num2) </a:t>
            </a:r>
            <a:r>
              <a:rPr lang="en-US" sz="140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400">
                <a:solidFill>
                  <a:schemeClr val="tx1"/>
                </a:solidFill>
              </a:rPr>
              <a:t>document.write("&lt;p&gt;");</a:t>
            </a:r>
          </a:p>
          <a:p>
            <a:pPr marL="0" lvl="0" indent="0">
              <a:buNone/>
            </a:pPr>
            <a:r>
              <a:rPr lang="en-US" sz="1400">
                <a:solidFill>
                  <a:schemeClr val="tx1"/>
                </a:solidFill>
              </a:rPr>
              <a:t>  document.write </a:t>
            </a:r>
            <a:r>
              <a:rPr lang="en-US" sz="1400" smtClean="0">
                <a:solidFill>
                  <a:schemeClr val="tx1"/>
                </a:solidFill>
              </a:rPr>
              <a:t>(num1+num2</a:t>
            </a:r>
            <a:r>
              <a:rPr lang="en-US" sz="1400">
                <a:solidFill>
                  <a:schemeClr val="tx1"/>
                </a:solidFill>
              </a:rPr>
              <a:t>);</a:t>
            </a:r>
          </a:p>
          <a:p>
            <a:pPr marL="0" lvl="0" indent="0">
              <a:buNone/>
            </a:pPr>
            <a:r>
              <a:rPr lang="en-US" sz="1400" smtClean="0">
                <a:solidFill>
                  <a:schemeClr val="tx1"/>
                </a:solidFill>
              </a:rPr>
              <a:t>}</a:t>
            </a: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400" smtClean="0">
                <a:solidFill>
                  <a:schemeClr val="tx1"/>
                </a:solidFill>
              </a:rPr>
              <a:t>myMath(5,6);</a:t>
            </a:r>
          </a:p>
          <a:p>
            <a:pPr marL="0" indent="0">
              <a:buNone/>
            </a:pPr>
            <a:r>
              <a:rPr lang="en-US" sz="1400" smtClean="0">
                <a:solidFill>
                  <a:schemeClr val="tx1"/>
                </a:solidFill>
              </a:rPr>
              <a:t>myMath(6,9);</a:t>
            </a: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400" smtClean="0">
                <a:solidFill>
                  <a:schemeClr val="tx1"/>
                </a:solidFill>
              </a:rPr>
              <a:t>function myAge(myAge) { </a:t>
            </a: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400">
                <a:solidFill>
                  <a:schemeClr val="tx1"/>
                </a:solidFill>
              </a:rPr>
              <a:t>   document.write("&lt;p&gt;");</a:t>
            </a:r>
          </a:p>
          <a:p>
            <a:pPr marL="0" lvl="0" indent="0">
              <a:buNone/>
            </a:pPr>
            <a:r>
              <a:rPr lang="en-US" sz="1400">
                <a:solidFill>
                  <a:schemeClr val="tx1"/>
                </a:solidFill>
              </a:rPr>
              <a:t>   document.write</a:t>
            </a:r>
            <a:r>
              <a:rPr lang="en-US" sz="1400" smtClean="0">
                <a:solidFill>
                  <a:schemeClr val="tx1"/>
                </a:solidFill>
              </a:rPr>
              <a:t>("My Age is " </a:t>
            </a:r>
            <a:r>
              <a:rPr lang="en-US" sz="1400">
                <a:solidFill>
                  <a:schemeClr val="tx1"/>
                </a:solidFill>
              </a:rPr>
              <a:t>+ </a:t>
            </a:r>
            <a:r>
              <a:rPr lang="en-US" sz="1400" smtClean="0">
                <a:solidFill>
                  <a:schemeClr val="tx1"/>
                </a:solidFill>
              </a:rPr>
              <a:t>myAge);</a:t>
            </a: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400">
                <a:solidFill>
                  <a:schemeClr val="tx1"/>
                </a:solidFill>
              </a:rPr>
              <a:t>}</a:t>
            </a:r>
          </a:p>
          <a:p>
            <a:pPr marL="0" lvl="0" indent="0">
              <a:buNone/>
            </a:pPr>
            <a:r>
              <a:rPr lang="en-US" sz="1400" smtClean="0">
                <a:solidFill>
                  <a:schemeClr val="tx1"/>
                </a:solidFill>
              </a:rPr>
              <a:t>myAge(59);</a:t>
            </a: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400" smtClean="0">
                <a:solidFill>
                  <a:schemeClr val="tx1"/>
                </a:solidFill>
              </a:rPr>
              <a:t> </a:t>
            </a:r>
            <a:endParaRPr lang="en-US" sz="1400" i="1">
              <a:solidFill>
                <a:schemeClr val="accent1"/>
              </a:solidFill>
            </a:endParaRPr>
          </a:p>
          <a:p>
            <a:pPr marL="0" lvl="0" indent="0">
              <a:buNone/>
            </a:pPr>
            <a:endParaRPr lang="en-US" sz="140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1400" smtClean="0">
                <a:solidFill>
                  <a:schemeClr val="accent1"/>
                </a:solidFill>
              </a:rPr>
              <a:t> </a:t>
            </a:r>
            <a:endParaRPr sz="1400">
              <a:solidFill>
                <a:schemeClr val="accent1"/>
              </a:solidFill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17" y="-106050"/>
            <a:ext cx="1033700" cy="10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672450" y="654185"/>
            <a:ext cx="3855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>
              <a:buNone/>
            </a:pPr>
            <a:r>
              <a:rPr lang="en-US"/>
              <a:t>Create the following functions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9071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11"/>
          <p:cNvSpPr txBox="1">
            <a:spLocks noGrp="1"/>
          </p:cNvSpPr>
          <p:nvPr>
            <p:ph type="title"/>
          </p:nvPr>
        </p:nvSpPr>
        <p:spPr>
          <a:xfrm>
            <a:off x="1226518" y="78300"/>
            <a:ext cx="69813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solidFill>
                  <a:srgbClr val="AF4345"/>
                </a:solidFill>
              </a:rPr>
              <a:t>Web Accessibility </a:t>
            </a:r>
            <a:endParaRPr>
              <a:solidFill>
                <a:srgbClr val="AF4345"/>
              </a:solidFill>
            </a:endParaRPr>
          </a:p>
        </p:txBody>
      </p:sp>
      <p:sp>
        <p:nvSpPr>
          <p:cNvPr id="841" name="Google Shape;841;p111"/>
          <p:cNvSpPr txBox="1">
            <a:spLocks noGrp="1"/>
          </p:cNvSpPr>
          <p:nvPr>
            <p:ph type="body" idx="1"/>
          </p:nvPr>
        </p:nvSpPr>
        <p:spPr>
          <a:xfrm>
            <a:off x="1416168" y="704400"/>
            <a:ext cx="80556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>
                <a:solidFill>
                  <a:srgbClr val="000000"/>
                </a:solidFill>
              </a:rPr>
              <a:t>Websites should be usable by everyone. We need to make conscious effort to remove barriers to interaction and access. </a:t>
            </a:r>
          </a:p>
          <a:p>
            <a:pPr marL="0" lvl="0" indent="0">
              <a:spcBef>
                <a:spcPts val="1600"/>
              </a:spcBef>
              <a:buNone/>
            </a:pPr>
            <a:r>
              <a:rPr lang="en-US" sz="1600">
                <a:solidFill>
                  <a:srgbClr val="000000"/>
                </a:solidFill>
              </a:rPr>
              <a:t>Specifically, we need to be mindful of our visitors’:</a:t>
            </a:r>
          </a:p>
          <a:p>
            <a:pPr lvl="0">
              <a:spcBef>
                <a:spcPts val="1600"/>
              </a:spcBef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</a:rPr>
              <a:t>Vision</a:t>
            </a:r>
          </a:p>
          <a:p>
            <a:pPr lvl="0"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</a:rPr>
              <a:t>Hearing</a:t>
            </a:r>
          </a:p>
          <a:p>
            <a:pPr lvl="0"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</a:rPr>
              <a:t>Motor skills</a:t>
            </a:r>
          </a:p>
          <a:p>
            <a:pPr lvl="0"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</a:rPr>
              <a:t>Cognitive abilities</a:t>
            </a:r>
          </a:p>
          <a:p>
            <a:pPr lvl="0">
              <a:buClr>
                <a:srgbClr val="000000"/>
              </a:buClr>
            </a:pPr>
            <a:r>
              <a:rPr lang="en-US" sz="1600">
                <a:solidFill>
                  <a:srgbClr val="000000"/>
                </a:solidFill>
              </a:rPr>
              <a:t>Medical conditions (such as epilepsy)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smtClean="0">
              <a:solidFill>
                <a:srgbClr val="000000"/>
              </a:solidFill>
            </a:endParaRPr>
          </a:p>
        </p:txBody>
      </p:sp>
      <p:pic>
        <p:nvPicPr>
          <p:cNvPr id="842" name="Google Shape;84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6" y="-125500"/>
            <a:ext cx="1033700" cy="10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814508" y="3788229"/>
            <a:ext cx="8329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hlinkClick r:id="rId4"/>
              </a:rPr>
              <a:t>https://www.webdevelopmentgroup.com/2017/09/508-compliance-making-websites-accessible-for-people-with-disabilities</a:t>
            </a:r>
            <a:r>
              <a:rPr lang="en-US" smtClean="0">
                <a:solidFill>
                  <a:schemeClr val="tx1"/>
                </a:solidFill>
                <a:hlinkClick r:id="rId4"/>
              </a:rPr>
              <a:t>/</a:t>
            </a:r>
            <a:endParaRPr lang="en-US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mtClean="0">
                <a:solidFill>
                  <a:schemeClr val="tx1"/>
                </a:solidFill>
                <a:hlinkClick r:id="rId5"/>
              </a:rPr>
              <a:t>www.section508.gov/manage/laws-and-policies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67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1096330" y="37735"/>
            <a:ext cx="804767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Exercise: </a:t>
            </a:r>
            <a:r>
              <a:rPr lang="en" smtClean="0">
                <a:solidFill>
                  <a:schemeClr val="accent5"/>
                </a:solidFill>
              </a:rPr>
              <a:t>Web Accessibility</a:t>
            </a:r>
            <a:br>
              <a:rPr lang="en" smtClean="0">
                <a:solidFill>
                  <a:schemeClr val="accent5"/>
                </a:solidFill>
              </a:rPr>
            </a:br>
            <a:r>
              <a:rPr lang="en" smtClean="0">
                <a:solidFill>
                  <a:schemeClr val="accent5"/>
                </a:solidFill>
              </a:rPr>
              <a:t>Test color contrast in Browser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14"/>
            <a:ext cx="1033700" cy="10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7"/>
          <p:cNvSpPr txBox="1"/>
          <p:nvPr/>
        </p:nvSpPr>
        <p:spPr>
          <a:xfrm>
            <a:off x="76391" y="1337671"/>
            <a:ext cx="7693200" cy="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Go to </a:t>
            </a:r>
            <a:r>
              <a:rPr lang="en-US" sz="1600">
                <a:latin typeface="Lato"/>
                <a:ea typeface="Lato"/>
                <a:cs typeface="Lato"/>
                <a:sym typeface="Lato"/>
                <a:hlinkClick r:id="rId4"/>
              </a:rPr>
              <a:t>https://</a:t>
            </a:r>
            <a:r>
              <a:rPr lang="en-US" sz="1600" smtClean="0">
                <a:latin typeface="Lato"/>
                <a:ea typeface="Lato"/>
                <a:cs typeface="Lato"/>
                <a:sym typeface="Lato"/>
                <a:hlinkClick r:id="rId4"/>
              </a:rPr>
              <a:t>www.w3schools.com/cssref/css_colors.asp</a:t>
            </a:r>
            <a:endParaRPr lang="en-US" sz="1600" smtClean="0">
              <a:latin typeface="Lato"/>
              <a:ea typeface="Lato"/>
              <a:cs typeface="Lato"/>
              <a:sym typeface="Lato"/>
            </a:endParaRPr>
          </a:p>
          <a:p>
            <a:pPr marL="342900" lvl="0" indent="-342900">
              <a:lnSpc>
                <a:spcPct val="115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sz="1600" smtClean="0">
                <a:latin typeface="Lato"/>
                <a:ea typeface="Lato"/>
                <a:cs typeface="Lato"/>
                <a:sym typeface="Lato"/>
              </a:rPr>
              <a:t>Click </a:t>
            </a:r>
            <a:r>
              <a:rPr lang="en-US" sz="1600">
                <a:latin typeface="Lato"/>
                <a:ea typeface="Lato"/>
                <a:cs typeface="Lato"/>
                <a:sym typeface="Lato"/>
              </a:rPr>
              <a:t>the select </a:t>
            </a:r>
            <a:r>
              <a:rPr lang="en-US" sz="1600" smtClean="0">
                <a:latin typeface="Lato"/>
                <a:ea typeface="Lato"/>
                <a:cs typeface="Lato"/>
                <a:sym typeface="Lato"/>
              </a:rPr>
              <a:t>icon (the arrow)        </a:t>
            </a:r>
            <a:endParaRPr lang="en-US" sz="1600">
              <a:latin typeface="Lato"/>
              <a:ea typeface="Lato"/>
              <a:cs typeface="Lato"/>
              <a:sym typeface="Lato"/>
            </a:endParaRPr>
          </a:p>
          <a:p>
            <a:pPr marL="342900" indent="-342900">
              <a:lnSpc>
                <a:spcPct val="115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sz="1600" smtClean="0">
                <a:latin typeface="Lato"/>
                <a:ea typeface="Lato"/>
                <a:cs typeface="Lato"/>
                <a:sym typeface="Lato"/>
              </a:rPr>
              <a:t>Hover over the different boxes</a:t>
            </a:r>
          </a:p>
          <a:p>
            <a:pPr marL="342900" indent="-342900">
              <a:lnSpc>
                <a:spcPct val="115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sz="1600" smtClean="0">
                <a:latin typeface="Lato"/>
                <a:sym typeface="Lato"/>
              </a:rPr>
              <a:t>You will see if they're</a:t>
            </a:r>
            <a:br>
              <a:rPr lang="en-US" sz="1600" smtClean="0">
                <a:latin typeface="Lato"/>
                <a:sym typeface="Lato"/>
              </a:rPr>
            </a:br>
            <a:r>
              <a:rPr lang="en-US" sz="1600" smtClean="0">
                <a:latin typeface="Lato"/>
                <a:sym typeface="Lato"/>
              </a:rPr>
              <a:t>accessible and have contrast</a:t>
            </a:r>
            <a:endParaRPr lang="en-US"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" sz="1600" smtClean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744175" y="4092900"/>
            <a:ext cx="60846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Get inspired by </a:t>
            </a:r>
            <a:r>
              <a:rPr lang="en" sz="16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high contrast color schemes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33" y="1625820"/>
            <a:ext cx="3207885" cy="925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91" y="2693568"/>
            <a:ext cx="5059551" cy="146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4" name="Google Shape;254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1786" y="2754728"/>
            <a:ext cx="2009080" cy="13381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8263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Can I Do This?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smtClean="0">
                <a:solidFill>
                  <a:srgbClr val="FF0000"/>
                </a:solidFill>
              </a:rPr>
              <a:t>YES! </a:t>
            </a:r>
            <a:r>
              <a:rPr lang="en-US" smtClean="0"/>
              <a:t>You Can!!!  You don't have to be a programmer to do Tech!</a:t>
            </a:r>
          </a:p>
          <a:p>
            <a:pPr marL="114300" indent="0">
              <a:buNone/>
            </a:pPr>
            <a:endParaRPr lang="en-US"/>
          </a:p>
          <a:p>
            <a:r>
              <a:rPr lang="en-US" smtClean="0"/>
              <a:t>Indeed's Fastest Tech Jobs:</a:t>
            </a:r>
          </a:p>
          <a:p>
            <a:r>
              <a:rPr lang="en-US" smtClean="0"/>
              <a:t>Technical Director</a:t>
            </a:r>
          </a:p>
          <a:p>
            <a:r>
              <a:rPr lang="en-US" smtClean="0"/>
              <a:t>Architect </a:t>
            </a:r>
          </a:p>
          <a:p>
            <a:r>
              <a:rPr lang="en-US" smtClean="0"/>
              <a:t>Consultant </a:t>
            </a:r>
          </a:p>
          <a:p>
            <a:r>
              <a:rPr lang="en-US" smtClean="0"/>
              <a:t>Tech Support</a:t>
            </a:r>
          </a:p>
          <a:p>
            <a:r>
              <a:rPr lang="en-US" smtClean="0"/>
              <a:t>Helpdesk </a:t>
            </a:r>
          </a:p>
          <a:p>
            <a:r>
              <a:rPr lang="en-US" smtClean="0"/>
              <a:t>Developer</a:t>
            </a:r>
          </a:p>
          <a:p>
            <a:pPr marL="114300" indent="0">
              <a:buNone/>
            </a:pPr>
            <a:r>
              <a:rPr lang="en-US"/>
              <a:t/>
            </a:r>
            <a:br>
              <a:rPr lang="en-US"/>
            </a:br>
            <a:r>
              <a:rPr lang="en-US"/>
              <a:t>https://</a:t>
            </a:r>
            <a:r>
              <a:rPr lang="en-US" smtClean="0"/>
              <a:t>www.indeed.com/career-advice/finding-a-job/rising-tech-jobs-and-skills</a:t>
            </a:r>
          </a:p>
        </p:txBody>
      </p:sp>
    </p:spTree>
    <p:extLst>
      <p:ext uri="{BB962C8B-B14F-4D97-AF65-F5344CB8AC3E}">
        <p14:creationId xmlns:p14="http://schemas.microsoft.com/office/powerpoint/2010/main" val="285693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34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Homework</a:t>
            </a:r>
            <a:endParaRPr/>
          </a:p>
        </p:txBody>
      </p:sp>
      <p:pic>
        <p:nvPicPr>
          <p:cNvPr id="1023" name="Google Shape;1023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75" y="4419175"/>
            <a:ext cx="930250" cy="21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77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494650" y="436275"/>
            <a:ext cx="721817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>
                <a:solidFill>
                  <a:schemeClr val="accent5"/>
                </a:solidFill>
                <a:latin typeface="Playfair Display" panose="020B0604020202020204" charset="0"/>
              </a:rPr>
              <a:t>Exercise: </a:t>
            </a:r>
            <a:r>
              <a:rPr lang="en-US" smtClean="0">
                <a:solidFill>
                  <a:schemeClr val="accent5"/>
                </a:solidFill>
                <a:latin typeface="Playfair Display" panose="020B0604020202020204" charset="0"/>
              </a:rPr>
              <a:t>Say My Name</a:t>
            </a: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702225" y="2177375"/>
            <a:ext cx="6987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547241" y="1382970"/>
            <a:ext cx="8010595" cy="26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smtClean="0">
                <a:solidFill>
                  <a:srgbClr val="000000"/>
                </a:solidFill>
              </a:rPr>
              <a:t>Create the below custom function  -</a:t>
            </a:r>
          </a:p>
          <a:p>
            <a:pPr marL="0" lvl="0" indent="0">
              <a:buNone/>
            </a:pPr>
            <a:r>
              <a:rPr lang="en-US" sz="1600">
                <a:solidFill>
                  <a:schemeClr val="tx1"/>
                </a:solidFill>
              </a:rPr>
              <a:t>function sayMyName() </a:t>
            </a:r>
            <a:r>
              <a:rPr lang="en-US" sz="1600" smtClean="0">
                <a:solidFill>
                  <a:schemeClr val="tx1"/>
                </a:solidFill>
              </a:rPr>
              <a:t>{</a:t>
            </a: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  let firstName </a:t>
            </a:r>
            <a:r>
              <a:rPr lang="en-US" sz="1600">
                <a:solidFill>
                  <a:schemeClr val="tx1"/>
                </a:solidFill>
              </a:rPr>
              <a:t>= 'Kelly '; </a:t>
            </a:r>
            <a:endParaRPr lang="en-US" sz="160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  var </a:t>
            </a:r>
            <a:r>
              <a:rPr lang="en-US" sz="1600">
                <a:solidFill>
                  <a:schemeClr val="tx1"/>
                </a:solidFill>
              </a:rPr>
              <a:t>lastName = 'Rowland'; </a:t>
            </a:r>
            <a:endParaRPr lang="en-US" sz="160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  var </a:t>
            </a:r>
            <a:r>
              <a:rPr lang="en-US" sz="1600">
                <a:solidFill>
                  <a:schemeClr val="tx1"/>
                </a:solidFill>
              </a:rPr>
              <a:t>fullName = firstName + lastName; </a:t>
            </a:r>
            <a:endParaRPr lang="en-US" sz="160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 document.getElementById</a:t>
            </a:r>
            <a:r>
              <a:rPr lang="en-US" sz="1600">
                <a:solidFill>
                  <a:schemeClr val="tx1"/>
                </a:solidFill>
              </a:rPr>
              <a:t>('headline').innerHTML = fullName</a:t>
            </a:r>
            <a:r>
              <a:rPr lang="en-US" sz="1600" smtClean="0">
                <a:solidFill>
                  <a:schemeClr val="tx1"/>
                </a:solidFill>
              </a:rPr>
              <a:t>;</a:t>
            </a: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} </a:t>
            </a:r>
          </a:p>
          <a:p>
            <a:pPr marL="0" lv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sayMyName</a:t>
            </a:r>
            <a:r>
              <a:rPr lang="en-US" sz="1600">
                <a:solidFill>
                  <a:schemeClr val="tx1"/>
                </a:solidFill>
              </a:rPr>
              <a:t>(); // don't forget to call it</a:t>
            </a:r>
            <a:r>
              <a:rPr lang="en-US" sz="1600" smtClean="0">
                <a:solidFill>
                  <a:schemeClr val="tx1"/>
                </a:solidFill>
              </a:rPr>
              <a:t>!</a:t>
            </a:r>
          </a:p>
          <a:p>
            <a:pPr marL="0" lv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accent1"/>
                </a:solidFill>
              </a:rPr>
              <a:t>Refresh practice.html</a:t>
            </a:r>
          </a:p>
          <a:p>
            <a:pPr marL="0" lvl="0" indent="0">
              <a:buNone/>
            </a:pPr>
            <a:r>
              <a:rPr lang="en-US" sz="1600" i="1" smtClean="0">
                <a:solidFill>
                  <a:schemeClr val="accent1"/>
                </a:solidFill>
              </a:rPr>
              <a:t>Bonus: If you finish early, create a function, add, that receives two parameters</a:t>
            </a:r>
            <a:endParaRPr sz="1600" i="1">
              <a:solidFill>
                <a:schemeClr val="accent1"/>
              </a:solidFill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32475"/>
            <a:ext cx="1033700" cy="10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97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title"/>
          </p:nvPr>
        </p:nvSpPr>
        <p:spPr>
          <a:xfrm>
            <a:off x="227176" y="160829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CSS </a:t>
            </a:r>
            <a:r>
              <a:rPr lang="en"/>
              <a:t>Media Queries: Responsive Images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8"/>
          <p:cNvSpPr txBox="1"/>
          <p:nvPr/>
        </p:nvSpPr>
        <p:spPr>
          <a:xfrm>
            <a:off x="571276" y="786929"/>
            <a:ext cx="7832400" cy="1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We can use </a:t>
            </a:r>
            <a:r>
              <a:rPr lang="en" sz="1600" b="1">
                <a:latin typeface="Lato"/>
                <a:ea typeface="Lato"/>
                <a:cs typeface="Lato"/>
                <a:sym typeface="Lato"/>
              </a:rPr>
              <a:t>CSS media queries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to display different </a:t>
            </a:r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images (or adjust the width)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depending on the window </a:t>
            </a:r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size: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If Window </a:t>
            </a:r>
            <a:r>
              <a:rPr lang="en" sz="1600" i="1" smtClean="0">
                <a:latin typeface="Lato"/>
                <a:ea typeface="Lato"/>
                <a:cs typeface="Lato"/>
                <a:sym typeface="Lato"/>
              </a:rPr>
              <a:t>greater </a:t>
            </a:r>
            <a:r>
              <a:rPr lang="en" sz="1600" i="1">
                <a:latin typeface="Lato"/>
                <a:ea typeface="Lato"/>
                <a:cs typeface="Lato"/>
                <a:sym typeface="Lato"/>
              </a:rPr>
              <a:t>than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400px </a:t>
            </a:r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display the 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large </a:t>
            </a:r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logo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If Window </a:t>
            </a:r>
            <a:r>
              <a:rPr lang="en" sz="1600" i="1" smtClean="0">
                <a:latin typeface="Lato"/>
                <a:ea typeface="Lato"/>
                <a:cs typeface="Lato"/>
                <a:sym typeface="Lato"/>
              </a:rPr>
              <a:t>less </a:t>
            </a:r>
            <a:r>
              <a:rPr lang="en" sz="1600" i="1">
                <a:latin typeface="Lato"/>
                <a:ea typeface="Lato"/>
                <a:cs typeface="Lato"/>
                <a:sym typeface="Lato"/>
              </a:rPr>
              <a:t>than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 400px </a:t>
            </a:r>
            <a:r>
              <a:rPr lang="en" sz="1600" smtClean="0">
                <a:latin typeface="Lato"/>
                <a:ea typeface="Lato"/>
                <a:cs typeface="Lato"/>
                <a:sym typeface="Lato"/>
              </a:rPr>
              <a:t> display small logo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3" name="Google Shape;353;p48"/>
          <p:cNvSpPr txBox="1"/>
          <p:nvPr/>
        </p:nvSpPr>
        <p:spPr>
          <a:xfrm>
            <a:off x="571276" y="2535250"/>
            <a:ext cx="5847029" cy="2084700"/>
          </a:xfrm>
          <a:prstGeom prst="rect">
            <a:avLst/>
          </a:prstGeom>
          <a:solidFill>
            <a:srgbClr val="F5F2F0">
              <a:alpha val="388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img { </a:t>
            </a:r>
            <a:r>
              <a:rPr lang="en-US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mtClean="0">
                <a:latin typeface="Courier New"/>
                <a:ea typeface="Courier New"/>
                <a:cs typeface="Courier New"/>
                <a:sym typeface="Courier New"/>
              </a:rPr>
              <a:t>   width: 100%;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@media only screen and (min-width: 400px)</a:t>
            </a:r>
            <a:r>
              <a:rPr lang="en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img {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" smtClean="0">
                <a:latin typeface="Courier New"/>
                <a:ea typeface="Courier New"/>
                <a:cs typeface="Courier New"/>
                <a:sym typeface="Courier New"/>
              </a:rPr>
              <a:t> width: 50%;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742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494650" y="436275"/>
            <a:ext cx="721817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>
                <a:solidFill>
                  <a:schemeClr val="accent5"/>
                </a:solidFill>
                <a:latin typeface="Playfair Display" panose="020B0604020202020204" charset="0"/>
              </a:rPr>
              <a:t>Exercise: </a:t>
            </a:r>
            <a:r>
              <a:rPr lang="en-US" smtClean="0">
                <a:solidFill>
                  <a:schemeClr val="accent5"/>
                </a:solidFill>
                <a:latin typeface="Playfair Display" panose="020B0604020202020204" charset="0"/>
              </a:rPr>
              <a:t>Return My Name</a:t>
            </a: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702225" y="2177375"/>
            <a:ext cx="6987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702224" y="1344225"/>
            <a:ext cx="8010595" cy="26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smtClean="0">
                <a:solidFill>
                  <a:srgbClr val="000000"/>
                </a:solidFill>
              </a:rPr>
              <a:t>Go to myname.js - Update the function to accept and print parameters-</a:t>
            </a:r>
          </a:p>
          <a:p>
            <a:pPr marL="0" lvl="0" indent="0">
              <a:buNone/>
            </a:pPr>
            <a:r>
              <a:rPr lang="en-US" sz="1600">
                <a:solidFill>
                  <a:schemeClr val="tx1"/>
                </a:solidFill>
              </a:rPr>
              <a:t>function </a:t>
            </a:r>
            <a:r>
              <a:rPr lang="en-US" sz="1600" smtClean="0">
                <a:solidFill>
                  <a:schemeClr val="tx1"/>
                </a:solidFill>
              </a:rPr>
              <a:t>sayMyName(firstName , </a:t>
            </a:r>
            <a:r>
              <a:rPr lang="en-US" sz="1600">
                <a:solidFill>
                  <a:schemeClr val="tx1"/>
                </a:solidFill>
              </a:rPr>
              <a:t>lastName</a:t>
            </a:r>
            <a:r>
              <a:rPr lang="en-US" sz="1600" smtClean="0">
                <a:solidFill>
                  <a:schemeClr val="tx1"/>
                </a:solidFill>
              </a:rPr>
              <a:t> ) {</a:t>
            </a: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  var </a:t>
            </a:r>
            <a:r>
              <a:rPr lang="en-US" sz="1600">
                <a:solidFill>
                  <a:schemeClr val="tx1"/>
                </a:solidFill>
              </a:rPr>
              <a:t>fullName = firstName + lastName; </a:t>
            </a:r>
            <a:endParaRPr lang="en-US" sz="160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 return fullName</a:t>
            </a:r>
            <a:r>
              <a:rPr lang="en-US" sz="1600">
                <a:solidFill>
                  <a:schemeClr val="tx1"/>
                </a:solidFill>
              </a:rPr>
              <a:t>; </a:t>
            </a:r>
            <a:endParaRPr lang="en-US" sz="1600" smtClean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} </a:t>
            </a:r>
          </a:p>
          <a:p>
            <a:pPr marL="0" lv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tx1"/>
                </a:solidFill>
              </a:rPr>
              <a:t>console.log(sayMyName()); </a:t>
            </a:r>
            <a:r>
              <a:rPr lang="en-US" sz="1600">
                <a:solidFill>
                  <a:schemeClr val="tx1"/>
                </a:solidFill>
              </a:rPr>
              <a:t>// don't forget to call it</a:t>
            </a:r>
            <a:r>
              <a:rPr lang="en-US" sz="1600" smtClean="0">
                <a:solidFill>
                  <a:schemeClr val="tx1"/>
                </a:solidFill>
              </a:rPr>
              <a:t>!</a:t>
            </a:r>
          </a:p>
          <a:p>
            <a:pPr marL="0" lvl="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accent1"/>
                </a:solidFill>
              </a:rPr>
              <a:t>Refresh practice.html</a:t>
            </a:r>
          </a:p>
          <a:p>
            <a:pPr marL="0" indent="0">
              <a:buNone/>
            </a:pPr>
            <a:r>
              <a:rPr lang="en-US" sz="1600" i="1">
                <a:solidFill>
                  <a:schemeClr val="accent1"/>
                </a:solidFill>
              </a:rPr>
              <a:t>Bonus: If you finish early, update the function, add, to </a:t>
            </a:r>
            <a:r>
              <a:rPr lang="en-US" sz="1600" i="1" smtClean="0">
                <a:solidFill>
                  <a:schemeClr val="accent1"/>
                </a:solidFill>
              </a:rPr>
              <a:t>return the results of the addition</a:t>
            </a:r>
            <a:endParaRPr lang="en-US" sz="1600" smtClean="0">
              <a:solidFill>
                <a:schemeClr val="accent1"/>
              </a:solidFill>
            </a:endParaRPr>
          </a:p>
          <a:p>
            <a:pPr marL="0" lvl="0" indent="0">
              <a:buNone/>
            </a:pPr>
            <a:endParaRPr lang="en-US" sz="1600">
              <a:solidFill>
                <a:schemeClr val="accent1"/>
              </a:solidFill>
            </a:endParaRPr>
          </a:p>
          <a:p>
            <a:pPr marL="0" lvl="0" indent="0">
              <a:buNone/>
            </a:pPr>
            <a:r>
              <a:rPr lang="en-US" sz="1600" smtClean="0">
                <a:solidFill>
                  <a:schemeClr val="accent1"/>
                </a:solidFill>
              </a:rPr>
              <a:t> </a:t>
            </a:r>
            <a:endParaRPr sz="1600">
              <a:solidFill>
                <a:schemeClr val="accent1"/>
              </a:solidFill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50" y="232475"/>
            <a:ext cx="1033700" cy="10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137778" y="0"/>
            <a:ext cx="721817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mtClean="0">
                <a:solidFill>
                  <a:schemeClr val="accent5"/>
                </a:solidFill>
                <a:latin typeface="Playfair Display" panose="020B0604020202020204" charset="0"/>
              </a:rPr>
              <a:t>Exercise: </a:t>
            </a:r>
            <a:r>
              <a:rPr lang="en-US" smtClean="0">
                <a:solidFill>
                  <a:schemeClr val="accent5"/>
                </a:solidFill>
                <a:latin typeface="Playfair Display" panose="020B0604020202020204" charset="0"/>
              </a:rPr>
              <a:t>The Calculator</a:t>
            </a: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Playfair Display" panose="020B0604020202020204" charset="0"/>
            </a:endParaRPr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702225" y="2177375"/>
            <a:ext cx="69873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516850" y="704125"/>
            <a:ext cx="8779727" cy="26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buFont typeface="+mj-lt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Write a function called squareNumber that will take one argument (a number), square that number, and return the result. </a:t>
            </a:r>
            <a:r>
              <a:rPr lang="en-US" sz="1400" smtClean="0">
                <a:solidFill>
                  <a:schemeClr val="tx1"/>
                </a:solidFill>
              </a:rPr>
              <a:t> 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Hint</a:t>
            </a:r>
            <a:r>
              <a:rPr lang="en-US" sz="1400">
                <a:solidFill>
                  <a:schemeClr val="tx1"/>
                </a:solidFill>
              </a:rPr>
              <a:t>: </a:t>
            </a:r>
            <a:r>
              <a:rPr lang="en-US" sz="1400">
                <a:solidFill>
                  <a:schemeClr val="tx1"/>
                </a:solidFill>
                <a:hlinkClick r:id="rId3"/>
              </a:rPr>
              <a:t>https://</a:t>
            </a:r>
            <a:r>
              <a:rPr lang="en-US" sz="1400" smtClean="0">
                <a:solidFill>
                  <a:schemeClr val="tx1"/>
                </a:solidFill>
                <a:hlinkClick r:id="rId3"/>
              </a:rPr>
              <a:t>github.com/philly-tech-sistas/intro-to-javascript/blob/gh-pages/solutions/calculator-squareNumber.js</a:t>
            </a:r>
            <a:endParaRPr lang="en-US" sz="1400" smtClean="0">
              <a:solidFill>
                <a:schemeClr val="tx1"/>
              </a:solidFill>
            </a:endParaRPr>
          </a:p>
          <a:p>
            <a:pPr marL="342900" lvl="0">
              <a:buFont typeface="+mj-lt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Write a function called halfNumber that will take one argument (a number), divide it by 2, and return the result. </a:t>
            </a:r>
            <a:r>
              <a:rPr lang="en-US" sz="1400" smtClean="0">
                <a:solidFill>
                  <a:schemeClr val="tx1"/>
                </a:solidFill>
              </a:rPr>
              <a:t> 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Hint</a:t>
            </a:r>
            <a:r>
              <a:rPr lang="en-US" sz="1400">
                <a:solidFill>
                  <a:schemeClr val="tx1"/>
                </a:solidFill>
              </a:rPr>
              <a:t>: </a:t>
            </a:r>
            <a:r>
              <a:rPr lang="en-US" sz="1400">
                <a:solidFill>
                  <a:schemeClr val="tx1"/>
                </a:solidFill>
                <a:hlinkClick r:id="rId4"/>
              </a:rPr>
              <a:t>https://</a:t>
            </a:r>
            <a:r>
              <a:rPr lang="en-US" sz="1400" smtClean="0">
                <a:solidFill>
                  <a:schemeClr val="tx1"/>
                </a:solidFill>
                <a:hlinkClick r:id="rId4"/>
              </a:rPr>
              <a:t>github.com/philly-tech-sistas/intro-to-javascript/blob/gh-pages/solutions/calculator-halfNumber.js</a:t>
            </a:r>
            <a:endParaRPr lang="en-US" sz="1400" smtClean="0">
              <a:solidFill>
                <a:schemeClr val="tx1"/>
              </a:solidFill>
            </a:endParaRPr>
          </a:p>
          <a:p>
            <a:pPr marL="342900" lvl="0">
              <a:buFont typeface="+mj-lt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Write a function called percentOf that will take two numbers, figure out what percent the first number represents of the second number, and return the result. It should also log a string like "2 is 50% of 4."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Hint: </a:t>
            </a:r>
            <a:r>
              <a:rPr lang="en-US" sz="140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sz="1400" smtClean="0">
                <a:solidFill>
                  <a:schemeClr val="tx1"/>
                </a:solidFill>
                <a:hlinkClick r:id="rId5"/>
              </a:rPr>
              <a:t>github.com/philly-tech-sistas/intro-to-javascript/blob/gh-pages/solutions/calculator-percentOf.js</a:t>
            </a:r>
            <a:endParaRPr lang="en-US" sz="1400" smtClean="0">
              <a:solidFill>
                <a:schemeClr val="tx1"/>
              </a:solidFill>
            </a:endParaRPr>
          </a:p>
          <a:p>
            <a:pPr marL="342900" lvl="0">
              <a:buFont typeface="+mj-lt"/>
              <a:buAutoNum type="arabicPeriod"/>
            </a:pPr>
            <a:r>
              <a:rPr lang="en-US" sz="1400">
                <a:solidFill>
                  <a:schemeClr val="tx1"/>
                </a:solidFill>
              </a:rPr>
              <a:t>Write a function called areaOfCircle that will take one argument (the radius), calculate the area based on that, and return the result. It should also log a string like "The area for a circle with radius 2 is 12.566370614359172</a:t>
            </a:r>
            <a:r>
              <a:rPr lang="en-US" sz="1400" smtClean="0">
                <a:solidFill>
                  <a:schemeClr val="tx1"/>
                </a:solidFill>
              </a:rPr>
              <a:t>." (Use Math.floor to round down to two decimal places)</a:t>
            </a:r>
            <a:r>
              <a:rPr lang="en-US" sz="1400">
                <a:solidFill>
                  <a:schemeClr val="tx1"/>
                </a:solidFill>
              </a:rPr>
              <a:t/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Hint: </a:t>
            </a:r>
            <a:r>
              <a:rPr lang="en-US" sz="1400">
                <a:solidFill>
                  <a:schemeClr val="tx1"/>
                </a:solidFill>
                <a:hlinkClick r:id="rId6"/>
              </a:rPr>
              <a:t>https://</a:t>
            </a:r>
            <a:r>
              <a:rPr lang="en-US" sz="1400" smtClean="0">
                <a:solidFill>
                  <a:schemeClr val="tx1"/>
                </a:solidFill>
                <a:hlinkClick r:id="rId6"/>
              </a:rPr>
              <a:t>github.com/philly-tech-sistas/intro-to-javascript/blob/gh-pages/solutions/calculator-areaOfCircle.js</a:t>
            </a: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-203800"/>
            <a:ext cx="1033700" cy="10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92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162" y="800406"/>
            <a:ext cx="8734503" cy="3416400"/>
          </a:xfrm>
        </p:spPr>
        <p:txBody>
          <a:bodyPr/>
          <a:lstStyle/>
          <a:p>
            <a:r>
              <a:rPr lang="en-US" sz="1400" smtClean="0">
                <a:solidFill>
                  <a:schemeClr val="accent2"/>
                </a:solidFill>
              </a:rPr>
              <a:t>Create a function, wordLength, that receives a parameter and returns its length. Then, print out the results.</a:t>
            </a:r>
            <a:br>
              <a:rPr lang="en-US" sz="1400" smtClean="0">
                <a:solidFill>
                  <a:schemeClr val="accent2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let wordParam = "Supercali";</a:t>
            </a:r>
            <a:r>
              <a:rPr lang="en-US" sz="1400" smtClean="0">
                <a:solidFill>
                  <a:schemeClr val="accent2"/>
                </a:solidFill>
              </a:rPr>
              <a:t/>
            </a:r>
            <a:br>
              <a:rPr lang="en-US" sz="1400" smtClean="0">
                <a:solidFill>
                  <a:schemeClr val="accent2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let wordLength = (word) =&gt; { return word.length ; }</a:t>
            </a:r>
            <a:br>
              <a:rPr lang="en-US" sz="1400" smtClean="0">
                <a:solidFill>
                  <a:schemeClr val="tx1"/>
                </a:solidFill>
              </a:rPr>
            </a:br>
            <a:r>
              <a:rPr lang="en-US" sz="1400" smtClean="0">
                <a:solidFill>
                  <a:schemeClr val="tx1"/>
                </a:solidFill>
              </a:rPr>
              <a:t>console.log("The word " + wordParam + " has " + wordLength + " letters ");</a:t>
            </a: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r>
              <a:rPr lang="en-US" sz="1400">
                <a:solidFill>
                  <a:schemeClr val="accent2"/>
                </a:solidFill>
              </a:rPr>
              <a:t>Create a function, </a:t>
            </a:r>
            <a:r>
              <a:rPr lang="en-US" sz="1400" smtClean="0">
                <a:solidFill>
                  <a:schemeClr val="accent2"/>
                </a:solidFill>
              </a:rPr>
              <a:t>findWord, </a:t>
            </a:r>
            <a:r>
              <a:rPr lang="en-US" sz="1400">
                <a:solidFill>
                  <a:schemeClr val="accent2"/>
                </a:solidFill>
              </a:rPr>
              <a:t>that searches for a word in a phrase. If the word does not exist let users know. Check </a:t>
            </a:r>
            <a:r>
              <a:rPr lang="en-US" sz="1400">
                <a:solidFill>
                  <a:schemeClr val="accent2"/>
                </a:solidFill>
                <a:hlinkClick r:id="rId2"/>
              </a:rPr>
              <a:t>https://</a:t>
            </a:r>
            <a:r>
              <a:rPr lang="en-US" sz="1400" smtClean="0">
                <a:solidFill>
                  <a:schemeClr val="accent2"/>
                </a:solidFill>
                <a:hlinkClick r:id="rId2"/>
              </a:rPr>
              <a:t>www.w3schools.com/jsref/jsref_search.asp</a:t>
            </a:r>
            <a:r>
              <a:rPr lang="en-US" sz="1400" smtClean="0">
                <a:solidFill>
                  <a:schemeClr val="accent2"/>
                </a:solidFill>
              </a:rPr>
              <a:t> for more. </a:t>
            </a:r>
          </a:p>
          <a:p>
            <a:pPr marL="114300" indent="0">
              <a:buNone/>
            </a:pPr>
            <a:r>
              <a:rPr lang="en-US" sz="1200">
                <a:solidFill>
                  <a:schemeClr val="tx1"/>
                </a:solidFill>
              </a:rPr>
              <a:t>let </a:t>
            </a:r>
            <a:r>
              <a:rPr lang="en-US" sz="1200" smtClean="0">
                <a:solidFill>
                  <a:schemeClr val="tx1"/>
                </a:solidFill>
              </a:rPr>
              <a:t>searchParam </a:t>
            </a:r>
            <a:r>
              <a:rPr lang="en-US" sz="1200">
                <a:solidFill>
                  <a:schemeClr val="tx1"/>
                </a:solidFill>
              </a:rPr>
              <a:t>= </a:t>
            </a:r>
            <a:r>
              <a:rPr lang="en-US" sz="1200" smtClean="0">
                <a:solidFill>
                  <a:schemeClr val="tx1"/>
                </a:solidFill>
              </a:rPr>
              <a:t>"Flakes";</a:t>
            </a:r>
          </a:p>
          <a:p>
            <a:pPr marL="11430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let phraseParam = "Corn Flakes are Great!";</a:t>
            </a:r>
            <a:r>
              <a:rPr lang="en-US" sz="1200">
                <a:solidFill>
                  <a:schemeClr val="accent2"/>
                </a:solidFill>
              </a:rPr>
              <a:t/>
            </a:r>
            <a:br>
              <a:rPr lang="en-US" sz="1200">
                <a:solidFill>
                  <a:schemeClr val="accent2"/>
                </a:solidFill>
              </a:rPr>
            </a:br>
            <a:r>
              <a:rPr lang="en-US" sz="1200" smtClean="0">
                <a:solidFill>
                  <a:schemeClr val="tx1"/>
                </a:solidFill>
              </a:rPr>
              <a:t>let findWord= </a:t>
            </a:r>
            <a:r>
              <a:rPr lang="en-US" sz="1200">
                <a:solidFill>
                  <a:schemeClr val="tx1"/>
                </a:solidFill>
              </a:rPr>
              <a:t>(</a:t>
            </a:r>
            <a:r>
              <a:rPr lang="en-US" sz="1200" smtClean="0">
                <a:solidFill>
                  <a:schemeClr val="tx1"/>
                </a:solidFill>
              </a:rPr>
              <a:t>word, phrase) </a:t>
            </a:r>
            <a:r>
              <a:rPr lang="en-US" sz="1200">
                <a:solidFill>
                  <a:schemeClr val="tx1"/>
                </a:solidFill>
              </a:rPr>
              <a:t>=&gt; { </a:t>
            </a:r>
            <a:endParaRPr lang="en-US" sz="120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   let wordExists = false;</a:t>
            </a:r>
          </a:p>
          <a:p>
            <a:pPr marL="11430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   if (phrase.search(word) &gt; 0</a:t>
            </a:r>
            <a:r>
              <a:rPr lang="en-US" sz="1200">
                <a:solidFill>
                  <a:schemeClr val="tx1"/>
                </a:solidFill>
              </a:rPr>
              <a:t>)</a:t>
            </a:r>
            <a:r>
              <a:rPr lang="en-US" sz="1200" smtClean="0">
                <a:solidFill>
                  <a:schemeClr val="tx1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       wordExists = true; </a:t>
            </a:r>
          </a:p>
          <a:p>
            <a:pPr marL="11430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   return wordExists;</a:t>
            </a:r>
          </a:p>
          <a:p>
            <a:pPr marL="11430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}</a:t>
            </a:r>
          </a:p>
          <a:p>
            <a:pPr marL="114300" indent="0">
              <a:buNone/>
            </a:pPr>
            <a:r>
              <a:rPr lang="en-US" sz="1200" smtClean="0">
                <a:solidFill>
                  <a:schemeClr val="tx1"/>
                </a:solidFill>
              </a:rPr>
              <a:t>console.log("Does " + searchParam + " exist in phraseParam ? " + findWord(searchParam, phraseParam) );</a:t>
            </a:r>
            <a:endParaRPr lang="en-US" sz="1200" smtClean="0">
              <a:solidFill>
                <a:schemeClr val="accent2"/>
              </a:solidFill>
            </a:endParaRPr>
          </a:p>
          <a:p>
            <a:pPr marL="114300" indent="0">
              <a:buNone/>
            </a:pPr>
            <a:endParaRPr lang="en-US" sz="1400"/>
          </a:p>
        </p:txBody>
      </p:sp>
      <p:sp>
        <p:nvSpPr>
          <p:cNvPr id="4" name="Google Shape;241;p36"/>
          <p:cNvSpPr txBox="1">
            <a:spLocks/>
          </p:cNvSpPr>
          <p:nvPr/>
        </p:nvSpPr>
        <p:spPr>
          <a:xfrm>
            <a:off x="1484956" y="0"/>
            <a:ext cx="721817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mtClean="0">
                <a:solidFill>
                  <a:schemeClr val="accent5"/>
                </a:solidFill>
                <a:latin typeface="Playfair Display" panose="020B0604020202020204" charset="0"/>
              </a:rPr>
              <a:t>Exercise: String Functions</a:t>
            </a:r>
          </a:p>
          <a:p>
            <a:endParaRPr lang="en-US">
              <a:solidFill>
                <a:schemeClr val="accent5"/>
              </a:solidFill>
              <a:latin typeface="Playfair Display" panose="020B0604020202020204" charset="0"/>
            </a:endParaRPr>
          </a:p>
        </p:txBody>
      </p:sp>
      <p:pic>
        <p:nvPicPr>
          <p:cNvPr id="5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19" y="-144412"/>
            <a:ext cx="1033700" cy="10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80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134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pic>
        <p:nvPicPr>
          <p:cNvPr id="1023" name="Google Shape;1023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75" y="4419175"/>
            <a:ext cx="9302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6112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1029" name="Google Shape;1029;p135"/>
          <p:cNvSpPr txBox="1">
            <a:spLocks noGrp="1"/>
          </p:cNvSpPr>
          <p:nvPr>
            <p:ph type="body" idx="1"/>
          </p:nvPr>
        </p:nvSpPr>
        <p:spPr>
          <a:xfrm>
            <a:off x="311700" y="1143050"/>
            <a:ext cx="8520600" cy="31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CSS Transitions: </a:t>
            </a:r>
            <a:r>
              <a:rPr lang="en" sz="1600" b="1" u="sng">
                <a:solidFill>
                  <a:schemeClr val="hlink"/>
                </a:solidFill>
                <a:hlinkClick r:id="rId3"/>
              </a:rPr>
              <a:t>https://css-tricks.com/almanac/properties/t/transition/</a:t>
            </a:r>
            <a:endParaRPr sz="1600" b="1">
              <a:solidFill>
                <a:srgbClr val="000000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 CSS Transitions are used to allow elements to change value over a specific duration to animate the property changes instead of having them change immediately. </a:t>
            </a:r>
            <a:endParaRPr sz="1600">
              <a:solidFill>
                <a:srgbClr val="000000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To see the transition property at work:</a:t>
            </a:r>
            <a:r>
              <a:rPr lang="en" sz="2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https://codepen.io/impressivewebs/pen/zqpEg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CSS Animations</a:t>
            </a:r>
            <a:r>
              <a:rPr lang="en" sz="1600">
                <a:solidFill>
                  <a:srgbClr val="000000"/>
                </a:solidFill>
              </a:rPr>
              <a:t>: 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https://css-tricks.com/almanac/properties/a/animation/</a:t>
            </a:r>
            <a:endParaRPr sz="1600">
              <a:solidFill>
                <a:srgbClr val="000000"/>
              </a:solidFill>
            </a:endParaRPr>
          </a:p>
          <a:p>
            <a:pPr marL="914400" lvl="0" indent="-330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Here’s some inspiration for what you can do with CSS animations:</a:t>
            </a:r>
            <a:endParaRPr sz="1600">
              <a:solidFill>
                <a:srgbClr val="000000"/>
              </a:solidFill>
            </a:endParaRPr>
          </a:p>
          <a:p>
            <a:pPr marL="13716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https://codepen.io/jcoulterdesign/pen/BrdPaw</a:t>
            </a:r>
            <a:endParaRPr/>
          </a:p>
          <a:p>
            <a:pPr marL="13716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https://codepen.io/astrixsz/pen/RRxyKz</a:t>
            </a:r>
            <a:endParaRPr/>
          </a:p>
          <a:p>
            <a:pPr marL="13716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https://codepen.io/miocene/pen/jLzmJq</a:t>
            </a:r>
            <a:endParaRPr sz="16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"/>
              <a:t>CSS Variables: </a:t>
            </a:r>
            <a:r>
              <a:rPr lang="en">
                <a:hlinkClick r:id="rId3"/>
              </a:rPr>
              <a:t>https://</a:t>
            </a:r>
            <a:r>
              <a:rPr lang="en" smtClean="0">
                <a:hlinkClick r:id="rId3"/>
              </a:rPr>
              <a:t>developer.mozilla.org/en-US/docs/Web/CSS/Using_CSS_custom_properties</a:t>
            </a:r>
            <a:r>
              <a:rPr lang="en" smtClean="0"/>
              <a:t/>
            </a:r>
            <a:br>
              <a:rPr lang="en" smtClean="0"/>
            </a:br>
            <a:endParaRPr lang="en"/>
          </a:p>
          <a:p>
            <a:pPr marL="285750" indent="-285750">
              <a:lnSpc>
                <a:spcPct val="100000"/>
              </a:lnSpc>
            </a:pPr>
            <a:r>
              <a:rPr lang="en" smtClean="0"/>
              <a:t>See </a:t>
            </a:r>
            <a:r>
              <a:rPr lang="en"/>
              <a:t>how variables can be used: </a:t>
            </a:r>
            <a:r>
              <a:rPr lang="en"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https://codepen.io/danwilson/pen/oBrOGW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35" name="Google Shape;1035;p13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3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1041" name="Google Shape;1041;p137"/>
          <p:cNvSpPr txBox="1">
            <a:spLocks noGrp="1"/>
          </p:cNvSpPr>
          <p:nvPr>
            <p:ph type="body" idx="1"/>
          </p:nvPr>
        </p:nvSpPr>
        <p:spPr>
          <a:xfrm>
            <a:off x="376250" y="1152475"/>
            <a:ext cx="8456100" cy="35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Complete Guide to </a:t>
            </a:r>
            <a:r>
              <a:rPr lang="en" sz="1600" b="1">
                <a:solidFill>
                  <a:srgbClr val="000000"/>
                </a:solidFill>
              </a:rPr>
              <a:t>Flexbox</a:t>
            </a:r>
            <a:r>
              <a:rPr lang="en" sz="1600">
                <a:solidFill>
                  <a:srgbClr val="000000"/>
                </a:solidFill>
              </a:rPr>
              <a:t>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https://css-tricks.com/snippets/css/a-guide-to-flexbox/</a:t>
            </a:r>
            <a:endParaRPr sz="1600"/>
          </a:p>
          <a:p>
            <a:pPr marL="9144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Offers clear visuals and instructions for each flexbox property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Flexbox</a:t>
            </a:r>
            <a:r>
              <a:rPr lang="en" sz="1600">
                <a:solidFill>
                  <a:srgbClr val="000000"/>
                </a:solidFill>
              </a:rPr>
              <a:t> Froggy: </a:t>
            </a:r>
            <a:r>
              <a:rPr lang="en" sz="16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https://flexboxfroggy.com/</a:t>
            </a:r>
            <a:endParaRPr sz="1600"/>
          </a:p>
          <a:p>
            <a:pPr marL="9144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 fun game that helps you learn flexbox  	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</a:rPr>
              <a:t>CSS Grid:</a:t>
            </a:r>
            <a:r>
              <a:rPr lang="en" sz="1600">
                <a:solidFill>
                  <a:srgbClr val="000000"/>
                </a:solidFill>
              </a:rPr>
              <a:t> </a:t>
            </a:r>
            <a:r>
              <a:rPr lang="en" sz="1600" u="sng">
                <a:solidFill>
                  <a:srgbClr val="AF434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https://css-tricks.com/snippets/css/complete-guide-grid/</a:t>
            </a:r>
            <a:endParaRPr sz="1600">
              <a:solidFill>
                <a:srgbClr val="000000"/>
              </a:solidFill>
            </a:endParaRPr>
          </a:p>
          <a:p>
            <a:pPr marL="9144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CSS Grid is a responsive layout system based on rows and columns.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AF4345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4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Resources to Continue Learning</a:t>
            </a:r>
            <a:endParaRPr/>
          </a:p>
        </p:txBody>
      </p:sp>
      <p:sp>
        <p:nvSpPr>
          <p:cNvPr id="1059" name="Google Shape;1059;p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Codecademy: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https://www.codecademy.com/</a:t>
            </a:r>
            <a:endParaRPr sz="1600"/>
          </a:p>
          <a:p>
            <a:pPr marL="9144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Offers a variety of courses for front end, back end, and more</a:t>
            </a:r>
            <a:endParaRPr sz="1600">
              <a:solidFill>
                <a:srgbClr val="000000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Has a free version, pro subscription, and paid 8-10 week specialized courses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Freecodecamp: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https://www.freecodecamp.org/</a:t>
            </a:r>
            <a:endParaRPr sz="1600"/>
          </a:p>
          <a:p>
            <a:pPr marL="914400" lvl="0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Offers curriculums for a variety of paths with certificates upon completion</a:t>
            </a:r>
            <a:endParaRPr sz="1600">
              <a:solidFill>
                <a:srgbClr val="000000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Completely free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Slides	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3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Web Accessibility</a:t>
            </a:r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 introduction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body" idx="2"/>
          </p:nvPr>
        </p:nvSpPr>
        <p:spPr>
          <a:xfrm>
            <a:off x="4918875" y="123812"/>
            <a:ext cx="3837000" cy="4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Websites should be usable by everyone. We need to make conscious effort to remove barriers to interaction and access.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Specifically, we need to be mindful of our visitors’: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Vision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Hearing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Motor skills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Cognitive abilities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Medical conditions (such as epilepsy)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74" y="4366164"/>
            <a:ext cx="4225125" cy="7763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783408" y="440388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https://www.webdevelopmentgroup.com/2017/09/508-compliance-making-websites-accessible-for-people-with-disabilities/</a:t>
            </a:r>
          </a:p>
        </p:txBody>
      </p:sp>
    </p:spTree>
    <p:extLst>
      <p:ext uri="{BB962C8B-B14F-4D97-AF65-F5344CB8AC3E}">
        <p14:creationId xmlns:p14="http://schemas.microsoft.com/office/powerpoint/2010/main" val="76509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Testing Media Queries in the Browser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Click inspect element</a:t>
            </a:r>
          </a:p>
          <a:p>
            <a:r>
              <a:rPr lang="en-US" smtClean="0">
                <a:solidFill>
                  <a:srgbClr val="000000"/>
                </a:solidFill>
              </a:rPr>
              <a:t>Click the double monitor icon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251"/>
          <a:stretch/>
        </p:blipFill>
        <p:spPr>
          <a:xfrm>
            <a:off x="4014650" y="1208225"/>
            <a:ext cx="4884149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11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69207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 1: Aim for a high contrast ratio </a:t>
            </a: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3754600" y="1742963"/>
            <a:ext cx="7701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 6.0 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825" y="1631424"/>
            <a:ext cx="2519081" cy="260787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3754600" y="2203850"/>
            <a:ext cx="7701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14.7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3732900" y="2720275"/>
            <a:ext cx="675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8.7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>
            <a:off x="3767300" y="3236688"/>
            <a:ext cx="7701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10.5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3732900" y="3753125"/>
            <a:ext cx="675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9.2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7126900" y="2203850"/>
            <a:ext cx="675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2.0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7106050" y="1701438"/>
            <a:ext cx="7176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2.8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7126900" y="2760075"/>
            <a:ext cx="675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2.7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7126900" y="3267463"/>
            <a:ext cx="675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2.4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7126900" y="3774850"/>
            <a:ext cx="6759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→ 4.3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 rotWithShape="1">
          <a:blip r:embed="rId4">
            <a:alphaModFix/>
          </a:blip>
          <a:srcRect t="1661"/>
          <a:stretch/>
        </p:blipFill>
        <p:spPr>
          <a:xfrm>
            <a:off x="4546411" y="1626100"/>
            <a:ext cx="2571484" cy="264914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1493863" y="1122825"/>
            <a:ext cx="1959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Effective contrast</a:t>
            </a:r>
            <a:endParaRPr sz="1600"/>
          </a:p>
        </p:txBody>
      </p:sp>
      <p:sp>
        <p:nvSpPr>
          <p:cNvPr id="236" name="Google Shape;236;p35"/>
          <p:cNvSpPr txBox="1"/>
          <p:nvPr/>
        </p:nvSpPr>
        <p:spPr>
          <a:xfrm>
            <a:off x="4817100" y="1122825"/>
            <a:ext cx="20301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Ineffective Contrast</a:t>
            </a:r>
            <a:endParaRPr sz="1600">
              <a:solidFill>
                <a:schemeClr val="l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02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>
            <a:spLocks noGrp="1"/>
          </p:cNvSpPr>
          <p:nvPr>
            <p:ph type="title"/>
          </p:nvPr>
        </p:nvSpPr>
        <p:spPr>
          <a:xfrm>
            <a:off x="1033700" y="436275"/>
            <a:ext cx="804767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Exercise: </a:t>
            </a:r>
            <a:r>
              <a:rPr lang="en" smtClean="0">
                <a:solidFill>
                  <a:schemeClr val="accent5"/>
                </a:solidFill>
              </a:rPr>
              <a:t>Test </a:t>
            </a:r>
            <a:r>
              <a:rPr lang="en">
                <a:solidFill>
                  <a:schemeClr val="accent5"/>
                </a:solidFill>
              </a:rPr>
              <a:t>color contrast </a:t>
            </a:r>
            <a:r>
              <a:rPr lang="en" smtClean="0">
                <a:solidFill>
                  <a:schemeClr val="accent5"/>
                </a:solidFill>
              </a:rPr>
              <a:t>in Browser</a:t>
            </a:r>
            <a:endParaRPr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250" name="Google Shape;2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214"/>
            <a:ext cx="1033700" cy="103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1" name="Google Shape;251;p37"/>
          <p:cNvGrpSpPr/>
          <p:nvPr/>
        </p:nvGrpSpPr>
        <p:grpSpPr>
          <a:xfrm>
            <a:off x="598736" y="1460652"/>
            <a:ext cx="7693200" cy="540300"/>
            <a:chOff x="-45868" y="214829"/>
            <a:chExt cx="7693200" cy="540300"/>
          </a:xfrm>
        </p:grpSpPr>
        <p:sp>
          <p:nvSpPr>
            <p:cNvPr id="252" name="Google Shape;252;p37"/>
            <p:cNvSpPr txBox="1"/>
            <p:nvPr/>
          </p:nvSpPr>
          <p:spPr>
            <a:xfrm>
              <a:off x="-45868" y="214829"/>
              <a:ext cx="7693200" cy="5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34290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Font typeface="+mj-lt"/>
                <a:buAutoNum type="arabicPeriod"/>
              </a:pPr>
              <a:r>
                <a:rPr lang="en" sz="1600" smtClean="0">
                  <a:latin typeface="Lato"/>
                  <a:ea typeface="Lato"/>
                  <a:cs typeface="Lato"/>
                  <a:sym typeface="Lato"/>
                </a:rPr>
                <a:t>Right Click inspect element</a:t>
              </a:r>
            </a:p>
            <a:p>
              <a:pPr marL="342900" indent="-342900">
                <a:lnSpc>
                  <a:spcPct val="115000"/>
                </a:lnSpc>
                <a:spcAft>
                  <a:spcPts val="1600"/>
                </a:spcAft>
                <a:buFont typeface="+mj-lt"/>
                <a:buAutoNum type="arabicPeriod"/>
              </a:pPr>
              <a:r>
                <a:rPr lang="en-US" sz="1600">
                  <a:latin typeface="Lato"/>
                  <a:ea typeface="Lato"/>
                  <a:cs typeface="Lato"/>
                  <a:sym typeface="Lato"/>
                </a:rPr>
                <a:t>Click the select icon        </a:t>
              </a:r>
            </a:p>
            <a:p>
              <a:pPr marL="342900" indent="-342900">
                <a:lnSpc>
                  <a:spcPct val="115000"/>
                </a:lnSpc>
                <a:spcAft>
                  <a:spcPts val="1600"/>
                </a:spcAft>
                <a:buFont typeface="+mj-lt"/>
                <a:buAutoNum type="arabicPeriod"/>
              </a:pPr>
              <a:r>
                <a:rPr lang="en-US" sz="1600" smtClean="0">
                  <a:latin typeface="Lato"/>
                  <a:ea typeface="Lato"/>
                  <a:cs typeface="Lato"/>
                  <a:sym typeface="Lato"/>
                </a:rPr>
                <a:t>Hover </a:t>
              </a:r>
              <a:r>
                <a:rPr lang="en-US" sz="1600">
                  <a:latin typeface="Lato"/>
                  <a:ea typeface="Lato"/>
                  <a:cs typeface="Lato"/>
                  <a:sym typeface="Lato"/>
                </a:rPr>
                <a:t>over </a:t>
              </a:r>
              <a:r>
                <a:rPr lang="en-US" sz="1600" smtClean="0">
                  <a:latin typeface="Lato"/>
                  <a:ea typeface="Lato"/>
                  <a:cs typeface="Lato"/>
                  <a:sym typeface="Lato"/>
                </a:rPr>
                <a:t>the &lt;th&gt; elements</a:t>
              </a:r>
              <a:endParaRPr lang="en-US" sz="1600"/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" sz="1600" smtClean="0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3" name="Google Shape;253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878232" y="328402"/>
              <a:ext cx="298950" cy="245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37"/>
          <p:cNvSpPr txBox="1"/>
          <p:nvPr/>
        </p:nvSpPr>
        <p:spPr>
          <a:xfrm>
            <a:off x="744175" y="4092900"/>
            <a:ext cx="60846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Get inspired by </a:t>
            </a:r>
            <a:r>
              <a:rPr lang="en" sz="1600" u="sng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high contrast color schemes</a:t>
            </a:r>
            <a:r>
              <a:rPr lang="en" sz="1600">
                <a:latin typeface="Lato"/>
                <a:ea typeface="Lato"/>
                <a:cs typeface="Lato"/>
                <a:sym typeface="Lato"/>
              </a:rPr>
              <a:t>. 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91" y="1266175"/>
            <a:ext cx="461962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991" y="2693568"/>
            <a:ext cx="5059551" cy="1460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4" name="Google Shape;254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21786" y="2754728"/>
            <a:ext cx="2009080" cy="133817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93821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CSS: Box Model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06834" cy="3416400"/>
          </a:xfrm>
        </p:spPr>
        <p:txBody>
          <a:bodyPr/>
          <a:lstStyle/>
          <a:p>
            <a:r>
              <a:rPr lang="en-US" smtClean="0"/>
              <a:t>You can use CSS to manipulate:</a:t>
            </a:r>
          </a:p>
          <a:p>
            <a:pPr lvl="1"/>
            <a:r>
              <a:rPr lang="en-US" smtClean="0"/>
              <a:t>the height of the box</a:t>
            </a:r>
          </a:p>
          <a:p>
            <a:pPr lvl="1"/>
            <a:r>
              <a:rPr lang="en-US" smtClean="0"/>
              <a:t>borders of the box</a:t>
            </a:r>
          </a:p>
          <a:p>
            <a:pPr lvl="1"/>
            <a:r>
              <a:rPr lang="en-US" smtClean="0"/>
              <a:t>margins of the box</a:t>
            </a:r>
          </a:p>
          <a:p>
            <a:pPr lvl="1"/>
            <a:r>
              <a:rPr lang="en-US" smtClean="0"/>
              <a:t>padding around the box 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37207" y="873080"/>
            <a:ext cx="30390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p {</a:t>
            </a:r>
          </a:p>
          <a:p>
            <a:r>
              <a:rPr lang="en-US"/>
              <a:t>  height: 80px;</a:t>
            </a:r>
          </a:p>
          <a:p>
            <a:r>
              <a:rPr lang="en-US"/>
              <a:t>  width: 240px</a:t>
            </a:r>
            <a:r>
              <a:rPr lang="en-US" smtClean="0"/>
              <a:t>;</a:t>
            </a:r>
          </a:p>
          <a:p>
            <a:r>
              <a:rPr lang="en-US"/>
              <a:t> border: 3px solid coral;</a:t>
            </a:r>
          </a:p>
          <a:p>
            <a:r>
              <a:rPr lang="en-US" smtClean="0"/>
              <a:t>  margin: 0;</a:t>
            </a:r>
          </a:p>
          <a:p>
            <a:r>
              <a:rPr lang="en-US"/>
              <a:t> </a:t>
            </a:r>
            <a:r>
              <a:rPr lang="en-US" smtClean="0"/>
              <a:t> padding: 0;</a:t>
            </a:r>
          </a:p>
          <a:p>
            <a:r>
              <a:rPr lang="en-US" smtClean="0"/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20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24285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8" name="Google Shape;398;p54"/>
          <p:cNvPicPr preferRelativeResize="0"/>
          <p:nvPr/>
        </p:nvPicPr>
        <p:blipFill rotWithShape="1">
          <a:blip r:embed="rId3">
            <a:alphaModFix/>
          </a:blip>
          <a:srcRect r="32759"/>
          <a:stretch/>
        </p:blipFill>
        <p:spPr>
          <a:xfrm>
            <a:off x="1498062" y="1663450"/>
            <a:ext cx="2553783" cy="299007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/>
        </p:nvSpPr>
        <p:spPr>
          <a:xfrm>
            <a:off x="1354912" y="1145775"/>
            <a:ext cx="28170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flex-direction: column;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4426425" y="1145775"/>
            <a:ext cx="35871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flex-direction: column-reverse;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489" y="1663450"/>
            <a:ext cx="2681267" cy="2990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2911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>
            <a:spLocks noGrp="1"/>
          </p:cNvSpPr>
          <p:nvPr>
            <p:ph type="title"/>
          </p:nvPr>
        </p:nvSpPr>
        <p:spPr>
          <a:xfrm>
            <a:off x="94525" y="14600"/>
            <a:ext cx="18660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Flexbox</a:t>
            </a:r>
            <a:endParaRPr/>
          </a:p>
        </p:txBody>
      </p:sp>
      <p:sp>
        <p:nvSpPr>
          <p:cNvPr id="432" name="Google Shape;432;p58"/>
          <p:cNvSpPr txBox="1"/>
          <p:nvPr/>
        </p:nvSpPr>
        <p:spPr>
          <a:xfrm>
            <a:off x="3385387" y="1610745"/>
            <a:ext cx="22494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3385387" y="2863995"/>
            <a:ext cx="25773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align-items: flex-start;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58"/>
          <p:cNvSpPr txBox="1"/>
          <p:nvPr/>
        </p:nvSpPr>
        <p:spPr>
          <a:xfrm>
            <a:off x="3385387" y="4162195"/>
            <a:ext cx="2364300" cy="5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align-items: flex-end;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35" name="Google Shape;435;p58"/>
          <p:cNvGrpSpPr/>
          <p:nvPr/>
        </p:nvGrpSpPr>
        <p:grpSpPr>
          <a:xfrm>
            <a:off x="5856187" y="1375096"/>
            <a:ext cx="3171318" cy="3622876"/>
            <a:chOff x="3670650" y="678095"/>
            <a:chExt cx="3614450" cy="4116905"/>
          </a:xfrm>
        </p:grpSpPr>
        <p:pic>
          <p:nvPicPr>
            <p:cNvPr id="436" name="Google Shape;436;p58"/>
            <p:cNvPicPr preferRelativeResize="0"/>
            <p:nvPr/>
          </p:nvPicPr>
          <p:blipFill rotWithShape="1">
            <a:blip r:embed="rId3">
              <a:alphaModFix/>
            </a:blip>
            <a:srcRect r="9722"/>
            <a:stretch/>
          </p:blipFill>
          <p:spPr>
            <a:xfrm>
              <a:off x="3670650" y="2062275"/>
              <a:ext cx="3614449" cy="1348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58"/>
            <p:cNvPicPr preferRelativeResize="0"/>
            <p:nvPr/>
          </p:nvPicPr>
          <p:blipFill rotWithShape="1">
            <a:blip r:embed="rId4">
              <a:alphaModFix/>
            </a:blip>
            <a:srcRect r="6716"/>
            <a:stretch/>
          </p:blipFill>
          <p:spPr>
            <a:xfrm>
              <a:off x="3670650" y="678095"/>
              <a:ext cx="3614450" cy="132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58"/>
            <p:cNvPicPr preferRelativeResize="0"/>
            <p:nvPr/>
          </p:nvPicPr>
          <p:blipFill rotWithShape="1">
            <a:blip r:embed="rId5">
              <a:alphaModFix/>
            </a:blip>
            <a:srcRect r="7935"/>
            <a:stretch/>
          </p:blipFill>
          <p:spPr>
            <a:xfrm>
              <a:off x="3670650" y="3468650"/>
              <a:ext cx="3614450" cy="1326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425;p57"/>
          <p:cNvSpPr txBox="1"/>
          <p:nvPr/>
        </p:nvSpPr>
        <p:spPr>
          <a:xfrm>
            <a:off x="167575" y="727710"/>
            <a:ext cx="2996412" cy="1404435"/>
          </a:xfrm>
          <a:prstGeom prst="rect">
            <a:avLst/>
          </a:prstGeom>
          <a:solidFill>
            <a:srgbClr val="F5F2F0">
              <a:alpha val="388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.flex-container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display: flex;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height: 200px;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align-items: center;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background-color: #ff5050;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426;p57"/>
          <p:cNvSpPr txBox="1"/>
          <p:nvPr/>
        </p:nvSpPr>
        <p:spPr>
          <a:xfrm>
            <a:off x="2326537" y="57700"/>
            <a:ext cx="72723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the align-items property to align the flex items vertically.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56688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Typography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3"/>
          <p:cNvSpPr txBox="1"/>
          <p:nvPr/>
        </p:nvSpPr>
        <p:spPr>
          <a:xfrm>
            <a:off x="1712775" y="2627400"/>
            <a:ext cx="5305500" cy="1837500"/>
          </a:xfrm>
          <a:prstGeom prst="rect">
            <a:avLst/>
          </a:prstGeom>
          <a:solidFill>
            <a:srgbClr val="F58F8F">
              <a:alpha val="10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&lt;p&gt;To make an image responsive, simply set its max-width and height as follows:&lt;/p&gt;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&lt;code&gt;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img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		max-width: 100%;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  height: auto;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&lt;/code&gt;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1" name="Google Shape;5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625" y="1522500"/>
            <a:ext cx="6010275" cy="752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451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4774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Typography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74"/>
          <p:cNvSpPr txBox="1"/>
          <p:nvPr/>
        </p:nvSpPr>
        <p:spPr>
          <a:xfrm>
            <a:off x="1141125" y="2809325"/>
            <a:ext cx="7021500" cy="1484700"/>
          </a:xfrm>
          <a:prstGeom prst="rect">
            <a:avLst/>
          </a:prstGeom>
          <a:solidFill>
            <a:srgbClr val="F58F8F">
              <a:alpha val="10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&lt;blockquote&gt;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	&lt;p&gt;Originally created by a designer and a developer at Twitter,  Bootstrap has become one of the most popular front-end frameworks and open source projects in the world.&lt;/p&gt;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	&lt;footer&gt;From Bootstraps website&lt;/footer&gt;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&lt;/blockquote&gt;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8" name="Google Shape;55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" y="1274350"/>
            <a:ext cx="8037749" cy="141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4756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Typography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75"/>
          <p:cNvSpPr txBox="1"/>
          <p:nvPr/>
        </p:nvSpPr>
        <p:spPr>
          <a:xfrm>
            <a:off x="595300" y="2868625"/>
            <a:ext cx="7713900" cy="392700"/>
          </a:xfrm>
          <a:prstGeom prst="rect">
            <a:avLst/>
          </a:prstGeom>
          <a:solidFill>
            <a:srgbClr val="F58F8F">
              <a:alpha val="1038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&lt;p&gt;Use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&lt;kbd&gt;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cmd + c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&lt;/kbd&gt;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copy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&lt;kbd&gt;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cmd + v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&lt;/kbd&gt;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 paste&lt;/p&gt;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5" name="Google Shape;56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250" y="1940975"/>
            <a:ext cx="3581400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494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/>
        </p:nvSpPr>
        <p:spPr>
          <a:xfrm>
            <a:off x="137816" y="831350"/>
            <a:ext cx="830545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smtClean="0">
                <a:latin typeface="Lato"/>
                <a:ea typeface="Lato"/>
                <a:cs typeface="Lato"/>
                <a:sym typeface="Lato"/>
              </a:rPr>
              <a:t>Create a new project, Week 3, Tablet &amp; Mobile CSS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smtClean="0">
                <a:latin typeface="Lato"/>
                <a:ea typeface="Lato"/>
                <a:cs typeface="Lato"/>
                <a:sym typeface="Lato"/>
              </a:rPr>
              <a:t>Add 3 images to the HTML.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smtClean="0">
                <a:latin typeface="Lato"/>
                <a:ea typeface="Lato"/>
                <a:cs typeface="Lato"/>
                <a:sym typeface="Lato"/>
              </a:rPr>
              <a:t>Add the CSS below to the CSS tab.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smtClean="0">
                <a:latin typeface="Lato"/>
                <a:ea typeface="Lato"/>
                <a:cs typeface="Lato"/>
                <a:sym typeface="Lato"/>
              </a:rPr>
              <a:t>Adjust the width of the page to very small and very wide, watch the image shrink or disappear.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2697480" y="1869440"/>
            <a:ext cx="4170680" cy="2058684"/>
          </a:xfrm>
          <a:prstGeom prst="rect">
            <a:avLst/>
          </a:prstGeom>
          <a:solidFill>
            <a:srgbClr val="F5F2F0">
              <a:alpha val="3885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@media screen and (max-width: </a:t>
            </a:r>
            <a:r>
              <a:rPr lang="en" sz="1200" b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300px</a:t>
            </a:r>
            <a:r>
              <a:rPr lang="en" sz="12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smtClean="0">
                <a:latin typeface="Courier New"/>
                <a:ea typeface="Courier New"/>
                <a:cs typeface="Courier New"/>
                <a:sym typeface="Courier New"/>
              </a:rPr>
              <a:t>img {</a:t>
            </a:r>
            <a:endParaRPr sz="120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mtClean="0">
                <a:latin typeface="Courier New"/>
                <a:ea typeface="Courier New"/>
                <a:cs typeface="Courier New"/>
                <a:sym typeface="Courier New"/>
              </a:rPr>
              <a:t>    display: none;</a:t>
            </a:r>
            <a:endParaRPr sz="120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mtClean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lang="en" sz="12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2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@media screen and (max-width: 600px)</a:t>
            </a:r>
            <a:r>
              <a:rPr lang="en-US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/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img {</a:t>
            </a:r>
          </a:p>
          <a:p>
            <a:pPr lvl="0"/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smtClean="0">
                <a:latin typeface="Courier New"/>
                <a:ea typeface="Courier New"/>
                <a:cs typeface="Courier New"/>
                <a:sym typeface="Courier New"/>
              </a:rPr>
              <a:t>width: 25%;</a:t>
            </a:r>
            <a:endParaRPr lang="en-US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/>
            <a:r>
              <a:rPr lang="en-US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lvl="0"/>
            <a:r>
              <a:rPr lang="en-US" sz="12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@media screen and (max-width: </a:t>
            </a:r>
            <a:r>
              <a:rPr lang="en-US" sz="1200" b="1" smtClean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800px</a:t>
            </a:r>
            <a:r>
              <a:rPr lang="en-US" sz="1200" b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lvl="0"/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img {</a:t>
            </a:r>
          </a:p>
          <a:p>
            <a:pPr lvl="0"/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  width: </a:t>
            </a:r>
            <a:r>
              <a:rPr lang="en-US" sz="1200" smtClean="0">
                <a:latin typeface="Courier New"/>
                <a:ea typeface="Courier New"/>
                <a:cs typeface="Courier New"/>
                <a:sym typeface="Courier New"/>
              </a:rPr>
              <a:t>50%;</a:t>
            </a:r>
            <a:endParaRPr lang="en-US" sz="1200">
              <a:latin typeface="Courier New"/>
              <a:ea typeface="Courier New"/>
              <a:cs typeface="Courier New"/>
              <a:sym typeface="Courier New"/>
            </a:endParaRPr>
          </a:p>
          <a:p>
            <a:pPr lvl="0"/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lvl="0"/>
            <a:r>
              <a:rPr lang="en-US" sz="120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smtClean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840;p111"/>
          <p:cNvSpPr txBox="1">
            <a:spLocks/>
          </p:cNvSpPr>
          <p:nvPr/>
        </p:nvSpPr>
        <p:spPr>
          <a:xfrm>
            <a:off x="1226518" y="78300"/>
            <a:ext cx="69813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mtClean="0">
                <a:solidFill>
                  <a:srgbClr val="AF4345"/>
                </a:solidFill>
              </a:rPr>
              <a:t>Exercise: Responsive Media Queries </a:t>
            </a:r>
            <a:endParaRPr lang="en-US">
              <a:solidFill>
                <a:srgbClr val="AF4345"/>
              </a:solidFill>
            </a:endParaRPr>
          </a:p>
        </p:txBody>
      </p:sp>
      <p:pic>
        <p:nvPicPr>
          <p:cNvPr id="7" name="Google Shape;84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16" y="-125500"/>
            <a:ext cx="1033700" cy="1033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975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8"/>
          <p:cNvSpPr txBox="1">
            <a:spLocks noGrp="1"/>
          </p:cNvSpPr>
          <p:nvPr>
            <p:ph type="title"/>
          </p:nvPr>
        </p:nvSpPr>
        <p:spPr>
          <a:xfrm>
            <a:off x="311700" y="17855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>
                <a:solidFill>
                  <a:schemeClr val="accent1"/>
                </a:solidFill>
              </a:rPr>
              <a:t>&lt;break /&gt; !</a:t>
            </a: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516" name="Google Shape;51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8125" y="2411650"/>
            <a:ext cx="1127750" cy="12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Frameworks</a:t>
            </a:r>
            <a:endParaRPr/>
          </a:p>
        </p:txBody>
      </p:sp>
      <p:sp>
        <p:nvSpPr>
          <p:cNvPr id="522" name="Google Shape;522;p6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Bootstrap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23" name="Google Shape;523;p69"/>
          <p:cNvSpPr txBox="1">
            <a:spLocks noGrp="1"/>
          </p:cNvSpPr>
          <p:nvPr>
            <p:ph type="body" idx="2"/>
          </p:nvPr>
        </p:nvSpPr>
        <p:spPr>
          <a:xfrm>
            <a:off x="4965175" y="295875"/>
            <a:ext cx="3837000" cy="44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CSS Frameworks are software frameworks that outsource much of the design effort and web standard enforcement.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Using CSS frameworks you can make complex websites quickly and easily.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24" name="Google Shape;52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875" y="4419175"/>
            <a:ext cx="930250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Frameworks</a:t>
            </a:r>
            <a:endParaRPr/>
          </a:p>
        </p:txBody>
      </p:sp>
      <p:sp>
        <p:nvSpPr>
          <p:cNvPr id="530" name="Google Shape;530;p70"/>
          <p:cNvSpPr txBox="1">
            <a:spLocks noGrp="1"/>
          </p:cNvSpPr>
          <p:nvPr>
            <p:ph type="body" idx="1"/>
          </p:nvPr>
        </p:nvSpPr>
        <p:spPr>
          <a:xfrm>
            <a:off x="667550" y="1152475"/>
            <a:ext cx="7562100" cy="27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 few notable CSS frameworks are:</a:t>
            </a:r>
            <a:endParaRPr sz="1600">
              <a:solidFill>
                <a:srgbClr val="000000"/>
              </a:solidFill>
            </a:endParaRPr>
          </a:p>
          <a:p>
            <a:pPr marL="914400" lvl="0" indent="-3302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n" sz="1600" u="sng">
                <a:solidFill>
                  <a:schemeClr val="tx1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Bootstrap</a:t>
            </a:r>
            <a:endParaRPr sz="1600">
              <a:solidFill>
                <a:schemeClr val="tx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n" sz="16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Grumby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n" sz="1600" u="sng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Foundation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n" sz="1600" u="sng">
                <a:solidFill>
                  <a:schemeClr val="accent5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Materialize</a:t>
            </a:r>
            <a:endParaRPr sz="16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Playfair Display"/>
              <a:buChar char="●"/>
            </a:pPr>
            <a:r>
              <a:rPr lang="en" sz="16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7"/>
              </a:rPr>
              <a:t>Pure</a:t>
            </a:r>
            <a:endParaRPr sz="160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The best known, and  most used of the bunch, is Bootstrap. So let’s take a look at that!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Bootstrap?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Pre-packaged code that creates stylized site</a:t>
            </a:r>
          </a:p>
          <a:p>
            <a:r>
              <a:rPr lang="en-US" smtClean="0"/>
              <a:t>Built-In Responsive Design</a:t>
            </a:r>
          </a:p>
          <a:p>
            <a:r>
              <a:rPr lang="en-US" smtClean="0"/>
              <a:t>Built-In Styles you can use!</a:t>
            </a:r>
          </a:p>
          <a:p>
            <a:endParaRPr lang="en-US" smtClean="0"/>
          </a:p>
          <a:p>
            <a:pPr marL="114300" indent="0">
              <a:buNone/>
            </a:pPr>
            <a:r>
              <a:rPr lang="en-US" b="1" smtClean="0"/>
              <a:t>Examples</a:t>
            </a:r>
            <a:endParaRPr lang="en-US" b="1"/>
          </a:p>
          <a:p>
            <a:r>
              <a:rPr lang="en-US" smtClean="0"/>
              <a:t>Template </a:t>
            </a:r>
            <a:r>
              <a:rPr lang="en-US"/>
              <a:t>with Bootstrap: </a:t>
            </a:r>
            <a:r>
              <a:rPr lang="en-US">
                <a:hlinkClick r:id="rId3"/>
              </a:rPr>
              <a:t>https://bootstrapmade.com/demo/OnePage</a:t>
            </a:r>
            <a:r>
              <a:rPr lang="en-US" smtClean="0">
                <a:hlinkClick r:id="rId3"/>
              </a:rPr>
              <a:t>/</a:t>
            </a:r>
            <a:r>
              <a:rPr lang="en-US" smtClean="0"/>
              <a:t> </a:t>
            </a:r>
            <a:endParaRPr lang="en-US"/>
          </a:p>
          <a:p>
            <a:r>
              <a:rPr lang="en-US"/>
              <a:t>Template without Bootstrap:  </a:t>
            </a:r>
            <a:r>
              <a:rPr lang="en-US">
                <a:hlinkClick r:id="rId4"/>
              </a:rPr>
              <a:t>https://www.free-css.com/assets/files/free-css-templates/preview/page1/modular-business</a:t>
            </a:r>
            <a:r>
              <a:rPr lang="en-US" smtClean="0">
                <a:hlinkClick r:id="rId4"/>
              </a:rPr>
              <a:t>/</a:t>
            </a:r>
            <a:r>
              <a:rPr lang="en-US" smtClean="0"/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5548" y="241753"/>
            <a:ext cx="2686752" cy="233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3368</Words>
  <Application>Microsoft Office PowerPoint</Application>
  <PresentationFormat>On-screen Show (16:9)</PresentationFormat>
  <Paragraphs>559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Courier New</vt:lpstr>
      <vt:lpstr>Lato</vt:lpstr>
      <vt:lpstr>Roboto</vt:lpstr>
      <vt:lpstr>Playfair Display</vt:lpstr>
      <vt:lpstr>Coral</vt:lpstr>
      <vt:lpstr>Philly Tech Sistas CSS &amp; JavaScript Class 3</vt:lpstr>
      <vt:lpstr>Responsive Design</vt:lpstr>
      <vt:lpstr>CSS Media Queries: Responsive Images  </vt:lpstr>
      <vt:lpstr>Testing Media Queries in the Browser</vt:lpstr>
      <vt:lpstr>PowerPoint Presentation</vt:lpstr>
      <vt:lpstr>&lt;break /&gt; !   </vt:lpstr>
      <vt:lpstr>CSS Frameworks</vt:lpstr>
      <vt:lpstr>CSS Frameworks</vt:lpstr>
      <vt:lpstr>What is Bootstrap?</vt:lpstr>
      <vt:lpstr>How to include Bootstrap  </vt:lpstr>
      <vt:lpstr>Bootstrap Nav</vt:lpstr>
      <vt:lpstr>PowerPoint Presentation</vt:lpstr>
      <vt:lpstr>More About Stylesheets</vt:lpstr>
      <vt:lpstr>What is JavaScript?</vt:lpstr>
      <vt:lpstr>Programming Language Types </vt:lpstr>
      <vt:lpstr>What is JavaScript? </vt:lpstr>
      <vt:lpstr>Javascript can modify your webpage  </vt:lpstr>
      <vt:lpstr>Class Exercise: Your first JS Script </vt:lpstr>
      <vt:lpstr>What is a Variable?   </vt:lpstr>
      <vt:lpstr>Variables and Text</vt:lpstr>
      <vt:lpstr>Exercise: Play with Variables </vt:lpstr>
      <vt:lpstr>What Are Functions?</vt:lpstr>
      <vt:lpstr>Exercise: Basic Functions</vt:lpstr>
      <vt:lpstr>Exercise: Pass Info to Functions</vt:lpstr>
      <vt:lpstr>Web Accessibility </vt:lpstr>
      <vt:lpstr>Exercise: Web Accessibility Test color contrast in Browser  </vt:lpstr>
      <vt:lpstr>Can I Do This? </vt:lpstr>
      <vt:lpstr>Homework</vt:lpstr>
      <vt:lpstr>Exercise: Say My Name </vt:lpstr>
      <vt:lpstr>Exercise: Return My Name </vt:lpstr>
      <vt:lpstr>Exercise: The Calculator </vt:lpstr>
      <vt:lpstr>PowerPoint Presentation</vt:lpstr>
      <vt:lpstr>Learn More</vt:lpstr>
      <vt:lpstr>Learn More</vt:lpstr>
      <vt:lpstr>Learn More</vt:lpstr>
      <vt:lpstr>Learn More</vt:lpstr>
      <vt:lpstr>Free Resources to Continue Learning</vt:lpstr>
      <vt:lpstr>More Slides </vt:lpstr>
      <vt:lpstr>Web Accessibility</vt:lpstr>
      <vt:lpstr>Tip 1: Aim for a high contrast ratio </vt:lpstr>
      <vt:lpstr>Exercise: Test color contrast in Browser  </vt:lpstr>
      <vt:lpstr>CSS: Box Model</vt:lpstr>
      <vt:lpstr>Flexbox  </vt:lpstr>
      <vt:lpstr>Flexbox</vt:lpstr>
      <vt:lpstr>Bootstrap Typography  </vt:lpstr>
      <vt:lpstr>Bootstrap Typography  </vt:lpstr>
      <vt:lpstr>Bootstrap Typography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Philly Tech Sistas Intermediate HTML &amp; CSS Class 3</dc:title>
  <dc:creator>a n</dc:creator>
  <cp:lastModifiedBy>Microsoft account</cp:lastModifiedBy>
  <cp:revision>103</cp:revision>
  <cp:lastPrinted>2021-03-20T01:53:46Z</cp:lastPrinted>
  <dcterms:modified xsi:type="dcterms:W3CDTF">2022-03-19T18:35:21Z</dcterms:modified>
</cp:coreProperties>
</file>