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6" r:id="rId2"/>
    <p:sldId id="464" r:id="rId3"/>
    <p:sldId id="463" r:id="rId4"/>
    <p:sldId id="396" r:id="rId5"/>
    <p:sldId id="440" r:id="rId6"/>
    <p:sldId id="404" r:id="rId7"/>
    <p:sldId id="400" r:id="rId8"/>
    <p:sldId id="405" r:id="rId9"/>
    <p:sldId id="462" r:id="rId10"/>
    <p:sldId id="431" r:id="rId11"/>
    <p:sldId id="410" r:id="rId12"/>
    <p:sldId id="444" r:id="rId13"/>
    <p:sldId id="413" r:id="rId14"/>
    <p:sldId id="443" r:id="rId15"/>
    <p:sldId id="445" r:id="rId16"/>
    <p:sldId id="446"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8" r:id="rId30"/>
    <p:sldId id="448" r:id="rId31"/>
    <p:sldId id="477" r:id="rId32"/>
    <p:sldId id="459" r:id="rId33"/>
    <p:sldId id="414" r:id="rId34"/>
    <p:sldId id="418" r:id="rId35"/>
    <p:sldId id="416" r:id="rId36"/>
    <p:sldId id="458" r:id="rId37"/>
    <p:sldId id="479" r:id="rId38"/>
    <p:sldId id="480" r:id="rId39"/>
    <p:sldId id="481" r:id="rId40"/>
    <p:sldId id="482" r:id="rId41"/>
    <p:sldId id="483" r:id="rId42"/>
    <p:sldId id="484" r:id="rId43"/>
    <p:sldId id="485" r:id="rId44"/>
    <p:sldId id="377" r:id="rId45"/>
    <p:sldId id="381" r:id="rId46"/>
    <p:sldId id="383" r:id="rId47"/>
    <p:sldId id="449" r:id="rId48"/>
    <p:sldId id="460" r:id="rId49"/>
    <p:sldId id="461" r:id="rId50"/>
    <p:sldId id="450" r:id="rId51"/>
    <p:sldId id="451" r:id="rId52"/>
    <p:sldId id="442" r:id="rId53"/>
  </p:sldIdLst>
  <p:sldSz cx="9144000" cy="5143500" type="screen16x9"/>
  <p:notesSz cx="6858000" cy="9144000"/>
  <p:embeddedFontLst>
    <p:embeddedFont>
      <p:font typeface="Lato" panose="020B0604020202020204" charset="0"/>
      <p:regular r:id="rId55"/>
      <p:bold r:id="rId56"/>
      <p:italic r:id="rId57"/>
      <p:boldItalic r:id="rId58"/>
    </p:embeddedFont>
    <p:embeddedFont>
      <p:font typeface="Playfair Display" panose="020B0604020202020204" charset="0"/>
      <p:regular r:id="rId59"/>
      <p:bold r:id="rId60"/>
      <p:italic r:id="rId61"/>
      <p:boldItalic r:id="rId62"/>
    </p:embeddedFont>
    <p:embeddedFont>
      <p:font typeface="Calibri" panose="020F050202020403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75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41" autoAdjust="0"/>
    <p:restoredTop sz="85076" autoAdjust="0"/>
  </p:normalViewPr>
  <p:slideViewPr>
    <p:cSldViewPr snapToGrid="0">
      <p:cViewPr varScale="1">
        <p:scale>
          <a:sx n="130" d="100"/>
          <a:sy n="130" d="100"/>
        </p:scale>
        <p:origin x="672" y="7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62637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mozilla.org/en-US/docs/Web/JavaScript/Guide" TargetMode="External"/><Relationship Id="rId2" Type="http://schemas.openxmlformats.org/officeDocument/2006/relationships/slide" Target="../slides/slide45.xml"/><Relationship Id="rId1" Type="http://schemas.openxmlformats.org/officeDocument/2006/relationships/notesMaster" Target="../notesMasters/notesMaster1.xml"/><Relationship Id="rId5" Type="http://schemas.openxmlformats.org/officeDocument/2006/relationships/hyperlink" Target="http://javascriptweekly.com/latest" TargetMode="External"/><Relationship Id="rId4" Type="http://schemas.openxmlformats.org/officeDocument/2006/relationships/hyperlink" Target="http://www.codecademy.com/tracks/javascript"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Do a bootstrap recap</a:t>
            </a:r>
            <a:endParaRPr/>
          </a:p>
        </p:txBody>
      </p:sp>
    </p:spTree>
    <p:extLst>
      <p:ext uri="{BB962C8B-B14F-4D97-AF65-F5344CB8AC3E}">
        <p14:creationId xmlns:p14="http://schemas.microsoft.com/office/powerpoint/2010/main" val="3086480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3200095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mtClean="0"/>
              <a:t>If then else</a:t>
            </a:r>
            <a:r>
              <a:rPr lang="en-US" baseline="0" smtClean="0"/>
              <a:t> if - used for multiple conditions, - else is the default case</a:t>
            </a:r>
          </a:p>
          <a:p>
            <a:pPr marL="158750" indent="0">
              <a:buNone/>
            </a:pPr>
            <a:r>
              <a:rPr lang="en-US" baseline="0" smtClean="0"/>
              <a:t>Switch-case used if hitting exact values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https://www.w3schools.com/js/js_if_else.asp</a:t>
            </a:r>
          </a:p>
          <a:p>
            <a:pPr marL="158750" indent="0">
              <a:buNone/>
            </a:pPr>
            <a:endParaRPr lang="en-US"/>
          </a:p>
        </p:txBody>
      </p:sp>
    </p:spTree>
    <p:extLst>
      <p:ext uri="{BB962C8B-B14F-4D97-AF65-F5344CB8AC3E}">
        <p14:creationId xmlns:p14="http://schemas.microsoft.com/office/powerpoint/2010/main" val="2674548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1195032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mtClean="0"/>
              <a:t>If then else</a:t>
            </a:r>
            <a:r>
              <a:rPr lang="en-US" baseline="0" smtClean="0"/>
              <a:t> if - used for multiple conditions, - else is the default case</a:t>
            </a:r>
          </a:p>
          <a:p>
            <a:pPr marL="158750" indent="0">
              <a:buNone/>
            </a:pPr>
            <a:r>
              <a:rPr lang="en-US" baseline="0" smtClean="0"/>
              <a:t>Switch-case used if hitting exact values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https://www.w3schools.com/js/js_if_else.asp</a:t>
            </a:r>
          </a:p>
          <a:p>
            <a:pPr marL="158750" indent="0">
              <a:buNone/>
            </a:pPr>
            <a:endParaRPr lang="en-US"/>
          </a:p>
        </p:txBody>
      </p:sp>
    </p:spTree>
    <p:extLst>
      <p:ext uri="{BB962C8B-B14F-4D97-AF65-F5344CB8AC3E}">
        <p14:creationId xmlns:p14="http://schemas.microsoft.com/office/powerpoint/2010/main" val="1453922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2518136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3426401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9772507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9772507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You can have mixed arrays that have both numbers and words but those aren't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The length property tells you how many things are in an array</a:t>
            </a:r>
            <a:endParaRPr/>
          </a:p>
        </p:txBody>
      </p:sp>
    </p:spTree>
    <p:extLst>
      <p:ext uri="{BB962C8B-B14F-4D97-AF65-F5344CB8AC3E}">
        <p14:creationId xmlns:p14="http://schemas.microsoft.com/office/powerpoint/2010/main" val="2759688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52112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100" b="0" i="0" u="none" strike="noStrike" cap="none" smtClean="0">
                <a:solidFill>
                  <a:srgbClr val="000000"/>
                </a:solidFill>
                <a:effectLst/>
                <a:latin typeface="Arial"/>
                <a:ea typeface="Arial"/>
                <a:cs typeface="Arial"/>
                <a:sym typeface="Arial"/>
              </a:rPr>
              <a:t>I have try at homes on this - so do try</a:t>
            </a:r>
            <a:r>
              <a:rPr lang="en-US" sz="1100" b="0" i="0" u="none" strike="noStrike" cap="none" baseline="0" smtClean="0">
                <a:solidFill>
                  <a:srgbClr val="000000"/>
                </a:solidFill>
                <a:effectLst/>
                <a:latin typeface="Arial"/>
                <a:ea typeface="Arial"/>
                <a:cs typeface="Arial"/>
                <a:sym typeface="Arial"/>
              </a:rPr>
              <a:t> these at home!</a:t>
            </a:r>
            <a:endParaRPr lang="en-US" sz="1100" b="0" i="0" u="none" strike="noStrike" cap="none" smtClean="0">
              <a:solidFill>
                <a:srgbClr val="000000"/>
              </a:solidFill>
              <a:effectLst/>
              <a:latin typeface="Arial"/>
              <a:ea typeface="Arial"/>
              <a:cs typeface="Arial"/>
              <a:sym typeface="Arial"/>
            </a:endParaRPr>
          </a:p>
          <a:p>
            <a:pPr marL="158750" indent="0">
              <a:buNone/>
            </a:pPr>
            <a:r>
              <a:rPr lang="en-US" sz="1100" b="0" i="0" u="none" strike="noStrike" cap="none" smtClean="0">
                <a:solidFill>
                  <a:srgbClr val="000000"/>
                </a:solidFill>
                <a:effectLst/>
                <a:latin typeface="Arial"/>
                <a:ea typeface="Arial"/>
                <a:cs typeface="Arial"/>
                <a:sym typeface="Arial"/>
              </a:rPr>
              <a:t>Loops are used to</a:t>
            </a:r>
            <a:r>
              <a:rPr lang="en-US" sz="1100" b="0" i="0" u="none" strike="noStrike" cap="none" baseline="0" smtClean="0">
                <a:solidFill>
                  <a:srgbClr val="000000"/>
                </a:solidFill>
                <a:effectLst/>
                <a:latin typeface="Arial"/>
                <a:ea typeface="Arial"/>
                <a:cs typeface="Arial"/>
                <a:sym typeface="Arial"/>
              </a:rPr>
              <a:t> accomplish redundant tasks. you wake up each morning , brush your teeth , go to wwork, go to sleep and do the same next day - that's a loop</a:t>
            </a:r>
          </a:p>
          <a:p>
            <a:pPr marL="158750" indent="0">
              <a:buNone/>
            </a:pPr>
            <a:r>
              <a:rPr lang="en-US" sz="1100" b="0" i="0" u="none" strike="noStrike" cap="none" baseline="0" smtClean="0">
                <a:solidFill>
                  <a:srgbClr val="000000"/>
                </a:solidFill>
                <a:effectLst/>
                <a:latin typeface="Arial"/>
                <a:ea typeface="Arial"/>
                <a:cs typeface="Arial"/>
                <a:sym typeface="Arial"/>
              </a:rPr>
              <a:t>loops work great with arrays </a:t>
            </a:r>
          </a:p>
          <a:p>
            <a:pPr marL="158750" indent="0">
              <a:buNone/>
            </a:pPr>
            <a:endParaRPr lang="en-US" sz="1100" b="0" i="0" u="none" strike="noStrike" cap="none" smtClean="0">
              <a:solidFill>
                <a:srgbClr val="000000"/>
              </a:solidFill>
              <a:effectLst/>
              <a:latin typeface="Arial"/>
              <a:ea typeface="Arial"/>
              <a:cs typeface="Arial"/>
              <a:sym typeface="Arial"/>
            </a:endParaRPr>
          </a:p>
          <a:p>
            <a:pPr marL="158750" indent="0">
              <a:buNone/>
            </a:pPr>
            <a:r>
              <a:rPr lang="en-US" sz="1100" b="0" i="0" u="none" strike="noStrike" cap="none" smtClean="0">
                <a:solidFill>
                  <a:srgbClr val="000000"/>
                </a:solidFill>
                <a:effectLst/>
                <a:latin typeface="Arial"/>
                <a:ea typeface="Arial"/>
                <a:cs typeface="Arial"/>
                <a:sym typeface="Arial"/>
              </a:rPr>
              <a:t>for loops is the one used as</a:t>
            </a:r>
            <a:r>
              <a:rPr lang="en-US" sz="1100" b="0" i="0" u="none" strike="noStrike" cap="none" baseline="0" smtClean="0">
                <a:solidFill>
                  <a:srgbClr val="000000"/>
                </a:solidFill>
                <a:effectLst/>
                <a:latin typeface="Arial"/>
                <a:ea typeface="Arial"/>
                <a:cs typeface="Arial"/>
                <a:sym typeface="Arial"/>
              </a:rPr>
              <a:t> old reliable</a:t>
            </a:r>
          </a:p>
          <a:p>
            <a:pPr marL="158750" indent="0">
              <a:buNone/>
            </a:pPr>
            <a:r>
              <a:rPr lang="en-US" sz="1100" b="0" i="0" u="none" strike="noStrike" cap="none" baseline="0" smtClean="0">
                <a:solidFill>
                  <a:srgbClr val="000000"/>
                </a:solidFill>
                <a:effectLst/>
                <a:latin typeface="Arial"/>
                <a:ea typeface="Arial"/>
                <a:cs typeface="Arial"/>
                <a:sym typeface="Arial"/>
              </a:rPr>
              <a:t>for loopo is standard across most programming languages, you iterate over an array, and use a counter to point at each new array position </a:t>
            </a:r>
          </a:p>
          <a:p>
            <a:pPr marL="158750" indent="0">
              <a:buNone/>
            </a:pPr>
            <a:endParaRPr lang="en-US" sz="1100" b="0" i="0" u="none" strike="noStrike" cap="none" baseline="0" smtClean="0">
              <a:solidFill>
                <a:srgbClr val="000000"/>
              </a:solidFill>
              <a:effectLst/>
              <a:latin typeface="Arial"/>
              <a:ea typeface="Arial"/>
              <a:cs typeface="Arial"/>
              <a:sym typeface="Arial"/>
            </a:endParaRPr>
          </a:p>
          <a:p>
            <a:pPr marL="158750" indent="0">
              <a:buNone/>
            </a:pPr>
            <a:r>
              <a:rPr lang="en-US" sz="1100" b="0" i="0" u="none" strike="noStrike" cap="none" baseline="0" smtClean="0">
                <a:solidFill>
                  <a:srgbClr val="000000"/>
                </a:solidFill>
                <a:effectLst/>
                <a:latin typeface="Arial"/>
                <a:cs typeface="Arial"/>
                <a:sym typeface="Arial"/>
              </a:rPr>
              <a:t>foreach used more nowadays - most arrays have built in methods, such as the length, foreach is another builtin method</a:t>
            </a:r>
          </a:p>
          <a:p>
            <a:pPr marL="158750" indent="0">
              <a:buNone/>
            </a:pPr>
            <a:r>
              <a:rPr lang="en-US" sz="1100" b="0" i="0" u="none" strike="noStrike" cap="none" baseline="0" smtClean="0">
                <a:solidFill>
                  <a:srgbClr val="000000"/>
                </a:solidFill>
                <a:effectLst/>
                <a:latin typeface="Arial"/>
                <a:cs typeface="Arial"/>
                <a:sym typeface="Arial"/>
              </a:rPr>
              <a:t>foreach is shorthand for the for loop</a:t>
            </a:r>
          </a:p>
          <a:p>
            <a:pPr marL="158750" indent="0">
              <a:buNone/>
            </a:pPr>
            <a:r>
              <a:rPr lang="en-US" sz="1100" b="0" i="0" u="none" strike="noStrike" cap="none" baseline="0" smtClean="0">
                <a:solidFill>
                  <a:srgbClr val="000000"/>
                </a:solidFill>
                <a:effectLst/>
                <a:latin typeface="Arial"/>
                <a:cs typeface="Arial"/>
                <a:sym typeface="Arial"/>
              </a:rPr>
              <a:t>because it is a built in function for anything declared as an array, you call it using dot notation off the array. it automatically knows to loop over without your declaring a counter</a:t>
            </a:r>
          </a:p>
          <a:p>
            <a:pPr marL="158750" indent="0">
              <a:buNone/>
            </a:pPr>
            <a:r>
              <a:rPr lang="en-US" sz="1100" b="0" i="0" u="none" strike="noStrike" cap="none" baseline="0" smtClean="0">
                <a:solidFill>
                  <a:srgbClr val="000000"/>
                </a:solidFill>
                <a:effectLst/>
                <a:latin typeface="Arial"/>
                <a:cs typeface="Arial"/>
                <a:sym typeface="Arial"/>
              </a:rPr>
              <a:t>because you're adding custom code to the foreach body, you need to declare a parameter</a:t>
            </a:r>
          </a:p>
          <a:p>
            <a:pPr marL="158750" indent="0">
              <a:buNone/>
            </a:pPr>
            <a:endParaRPr lang="en-US" sz="1100" b="0" i="0" u="none" strike="noStrike" cap="none" baseline="0" smtClean="0">
              <a:solidFill>
                <a:srgbClr val="000000"/>
              </a:solidFill>
              <a:effectLst/>
              <a:latin typeface="Arial"/>
              <a:cs typeface="Arial"/>
              <a:sym typeface="Arial"/>
            </a:endParaRPr>
          </a:p>
          <a:p>
            <a:pPr marL="158750" indent="0">
              <a:buNone/>
            </a:pPr>
            <a:r>
              <a:rPr lang="en-US" sz="1100" b="0" i="0" u="none" strike="noStrike" cap="none" baseline="0" smtClean="0">
                <a:solidFill>
                  <a:srgbClr val="000000"/>
                </a:solidFill>
                <a:effectLst/>
                <a:latin typeface="Arial"/>
                <a:cs typeface="Arial"/>
                <a:sym typeface="Arial"/>
              </a:rPr>
              <a:t>while isn't used anyomore - back in the day it was something I used in every coding class, but most people default to for or foreac now, but while is the same thing - it will loop over an array until a condition is met</a:t>
            </a:r>
          </a:p>
          <a:p>
            <a:pPr marL="158750" indent="0">
              <a:buNone/>
            </a:pPr>
            <a:endParaRPr lang="en-US" sz="1100" b="0" i="0" u="none" strike="noStrike" cap="none" baseline="0" smtClean="0">
              <a:solidFill>
                <a:srgbClr val="000000"/>
              </a:solidFill>
              <a:effectLst/>
              <a:latin typeface="Arial"/>
              <a:cs typeface="Arial"/>
              <a:sym typeface="Arial"/>
            </a:endParaRPr>
          </a:p>
          <a:p>
            <a:pPr marL="158750" indent="0">
              <a:buNone/>
            </a:pPr>
            <a:r>
              <a:rPr lang="en-US" sz="1100" b="0" i="0" u="none" strike="noStrike" cap="none" baseline="0" smtClean="0">
                <a:solidFill>
                  <a:srgbClr val="000000"/>
                </a:solidFill>
                <a:effectLst/>
                <a:latin typeface="Arial"/>
                <a:cs typeface="Arial"/>
                <a:sym typeface="Arial"/>
              </a:rPr>
              <a:t>Map is great - this is used a lot in contemporary coding especially react - if you see a function declared on the right hand side of an equals and it does not have a name, that's considered an anonymous function, because you're embedding the logic there</a:t>
            </a:r>
          </a:p>
          <a:p>
            <a:pPr marL="158750" indent="0">
              <a:buNone/>
            </a:pPr>
            <a:r>
              <a:rPr lang="en-US" sz="1100" b="0" i="0" u="none" strike="noStrike" cap="none" baseline="0" smtClean="0">
                <a:solidFill>
                  <a:srgbClr val="000000"/>
                </a:solidFill>
                <a:effectLst/>
                <a:latin typeface="Arial"/>
                <a:cs typeface="Arial"/>
                <a:sym typeface="Arial"/>
              </a:rPr>
              <a:t>the map takes one array and returns another array that's modified</a:t>
            </a:r>
          </a:p>
          <a:p>
            <a:pPr marL="158750" indent="0">
              <a:buNone/>
            </a:pPr>
            <a:endParaRPr lang="en-US" sz="1100" b="0" i="0" u="none" strike="noStrike" cap="none" baseline="0" smtClean="0">
              <a:solidFill>
                <a:srgbClr val="000000"/>
              </a:solidFill>
              <a:effectLst/>
              <a:latin typeface="Arial"/>
              <a:cs typeface="Arial"/>
              <a:sym typeface="Arial"/>
            </a:endParaRPr>
          </a:p>
          <a:p>
            <a:pPr marL="158750" indent="0">
              <a:buNone/>
            </a:pPr>
            <a:endParaRPr lang="en-US" sz="1100" b="0" i="0" u="none" strike="noStrike" cap="none" baseline="0" smtClean="0">
              <a:solidFill>
                <a:srgbClr val="000000"/>
              </a:solidFill>
              <a:effectLst/>
              <a:latin typeface="Arial"/>
              <a:cs typeface="Arial"/>
              <a:sym typeface="Arial"/>
            </a:endParaRPr>
          </a:p>
        </p:txBody>
      </p:sp>
    </p:spTree>
    <p:extLst>
      <p:ext uri="{BB962C8B-B14F-4D97-AF65-F5344CB8AC3E}">
        <p14:creationId xmlns:p14="http://schemas.microsoft.com/office/powerpoint/2010/main" val="1432286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mtClean="0"/>
              <a:t>The idea of object oriented coding is real world development</a:t>
            </a:r>
          </a:p>
          <a:p>
            <a:pPr marL="0" lvl="0" indent="0" algn="l" rtl="0">
              <a:spcBef>
                <a:spcPts val="0"/>
              </a:spcBef>
              <a:spcAft>
                <a:spcPts val="0"/>
              </a:spcAft>
              <a:buNone/>
            </a:pPr>
            <a:r>
              <a:rPr lang="en-US" smtClean="0"/>
              <a:t>Last week we talked about established</a:t>
            </a:r>
            <a:r>
              <a:rPr lang="en-US" baseline="0" smtClean="0"/>
              <a:t> languages like Java or C++ that are object oriented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Coding used to be procedural such as Pascal or BASIC, where you </a:t>
            </a:r>
            <a:r>
              <a:rPr lang="en-US" baseline="0" smtClean="0"/>
              <a:t>weren't very thoughtful in the naming of variables, they might be called var1 or var2. </a:t>
            </a:r>
          </a:p>
          <a:p>
            <a:pPr marL="0" lvl="0" indent="0" algn="l" rtl="0">
              <a:spcBef>
                <a:spcPts val="0"/>
              </a:spcBef>
              <a:spcAft>
                <a:spcPts val="0"/>
              </a:spcAft>
              <a:buNone/>
            </a:pPr>
            <a:r>
              <a:rPr lang="en-US" baseline="0" smtClean="0"/>
              <a:t>When you code with object oriented development you want to keep real world objects in mind,  </a:t>
            </a:r>
          </a:p>
          <a:p>
            <a:pPr marL="0" lvl="0" indent="0" algn="l" rtl="0">
              <a:spcBef>
                <a:spcPts val="0"/>
              </a:spcBef>
              <a:spcAft>
                <a:spcPts val="0"/>
              </a:spcAft>
              <a:buNone/>
            </a:pPr>
            <a:r>
              <a:rPr lang="en-US" baseline="0" smtClean="0"/>
              <a:t>If you're creating an online car system, you'll create objects called car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smtClean="0"/>
              <a:t>if you're creating a studnet database, you're going to call it student </a:t>
            </a:r>
          </a:p>
          <a:p>
            <a:pPr marL="0" lvl="0" indent="0" algn="l" rtl="0">
              <a:spcBef>
                <a:spcPts val="0"/>
              </a:spcBef>
              <a:spcAft>
                <a:spcPts val="0"/>
              </a:spcAft>
              <a:buNone/>
            </a:pPr>
            <a:r>
              <a:rPr lang="en-US" baseline="0" smtClean="0"/>
              <a:t>now that you've identified your object name, you'll identify the variables you need to track  like age, name, gradelevel. but, variables are typically called properties on objects </a:t>
            </a:r>
          </a:p>
          <a:p>
            <a:pPr marL="0" lvl="0" indent="0" algn="l" rtl="0">
              <a:spcBef>
                <a:spcPts val="0"/>
              </a:spcBef>
              <a:spcAft>
                <a:spcPts val="0"/>
              </a:spcAft>
              <a:buNone/>
            </a:pPr>
            <a:r>
              <a:rPr lang="en-US" baseline="0" smtClean="0"/>
              <a:t>you declare a JS object the same way you deckare an ES6 function or variable, by using the let assignment, the name of the jS object</a:t>
            </a:r>
          </a:p>
          <a:p>
            <a:pPr marL="0" lvl="0" indent="0" algn="l" rtl="0">
              <a:spcBef>
                <a:spcPts val="0"/>
              </a:spcBef>
              <a:spcAft>
                <a:spcPts val="0"/>
              </a:spcAft>
              <a:buNone/>
            </a:pPr>
            <a:r>
              <a:rPr lang="en-US" baseline="0" smtClean="0"/>
              <a:t>in the body of the object are the variables or functions affiliated with a student  </a:t>
            </a:r>
          </a:p>
          <a:p>
            <a:pPr marL="0" lvl="0" indent="0" algn="l" rtl="0">
              <a:spcBef>
                <a:spcPts val="0"/>
              </a:spcBef>
              <a:spcAft>
                <a:spcPts val="0"/>
              </a:spcAft>
              <a:buNone/>
            </a:pPr>
            <a:r>
              <a:rPr lang="en-US" baseline="0" smtClean="0"/>
              <a:t>also the variables or properties you set on an object will be the same js properties we've used </a:t>
            </a:r>
          </a:p>
          <a:p>
            <a:pPr marL="0" lvl="0" indent="0" algn="l" rtl="0">
              <a:spcBef>
                <a:spcPts val="0"/>
              </a:spcBef>
              <a:spcAft>
                <a:spcPts val="0"/>
              </a:spcAft>
              <a:buNone/>
            </a:pPr>
            <a:r>
              <a:rPr lang="en-US" baseline="0" smtClean="0"/>
              <a:t> </a:t>
            </a:r>
            <a:endParaRPr lang="en-US"/>
          </a:p>
        </p:txBody>
      </p:sp>
    </p:spTree>
    <p:extLst>
      <p:ext uri="{BB962C8B-B14F-4D97-AF65-F5344CB8AC3E}">
        <p14:creationId xmlns:p14="http://schemas.microsoft.com/office/powerpoint/2010/main" val="2118077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863e243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863e243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buClrTx/>
            </a:pPr>
            <a:r>
              <a:rPr lang="en-US" altLang="en-US" sz="1100" smtClean="0">
                <a:solidFill>
                  <a:srgbClr val="333333"/>
                </a:solidFill>
                <a:latin typeface="Lato" panose="020B0604020202020204" charset="0"/>
              </a:rPr>
              <a:t>A variable is a place to store values.</a:t>
            </a:r>
          </a:p>
          <a:p>
            <a:pPr lvl="0">
              <a:buClrTx/>
            </a:pPr>
            <a:r>
              <a:rPr lang="en-US" altLang="en-US" sz="1100" smtClean="0">
                <a:solidFill>
                  <a:srgbClr val="333333"/>
                </a:solidFill>
                <a:latin typeface="Lato" panose="020B0604020202020204" charset="0"/>
              </a:rPr>
              <a:t>The value of a variable can change over time.</a:t>
            </a:r>
            <a:endParaRPr lang="en-US" sz="1100" b="0" i="0" u="none" strike="noStrike" cap="none" smtClean="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When you first create a variable, it can be undefined (it has no value) or you can give it a value. </a:t>
            </a:r>
            <a:br>
              <a:rPr lang="en-US" sz="1100" b="0" i="0" u="none" strike="noStrike" cap="none" smtClean="0">
                <a:solidFill>
                  <a:srgbClr val="000000"/>
                </a:solidFill>
                <a:effectLst/>
                <a:latin typeface="Arial"/>
                <a:ea typeface="Arial"/>
                <a:cs typeface="Arial"/>
                <a:sym typeface="Arial"/>
              </a:rPr>
            </a:br>
            <a:r>
              <a:rPr lang="en-US" sz="1100" b="0" i="0" u="none" strike="noStrike" cap="none" smtClean="0">
                <a:solidFill>
                  <a:srgbClr val="000000"/>
                </a:solidFill>
                <a:effectLst/>
                <a:latin typeface="Arial"/>
                <a:ea typeface="Arial"/>
                <a:cs typeface="Arial"/>
                <a:sym typeface="Arial"/>
              </a:rPr>
              <a:t>To declare (create) a variable, just type the word "var" and the variable name.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smtClean="0">
                <a:solidFill>
                  <a:srgbClr val="000000"/>
                </a:solidFill>
                <a:effectLst/>
                <a:latin typeface="Arial"/>
                <a:ea typeface="Arial"/>
                <a:cs typeface="Arial"/>
                <a:sym typeface="Arial"/>
              </a:rPr>
              <a:t>It is a good idea to give your variable a starting value. This is called initializing the variable.\Variables can hold different types of information, like words, numbers, and collections of data.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The variable name is case-sensitive.A new variable needs to have a unique name.Variable names need to start with a letter, $, or _.Variable names can only be made of letters, numbers, $, or _.</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smtClean="0"/>
              <a:t>let kittenAmount;                  </a:t>
            </a:r>
            <a:r>
              <a:rPr lang="en-US" sz="1100" smtClean="0">
                <a:solidFill>
                  <a:schemeClr val="bg2"/>
                </a:solidFill>
              </a:rPr>
              <a:t>//undefined variable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a:latin typeface="Lato" panose="020B0604020202020204" charset="0"/>
            </a:endParaRPr>
          </a:p>
        </p:txBody>
      </p:sp>
    </p:spTree>
    <p:extLst>
      <p:ext uri="{BB962C8B-B14F-4D97-AF65-F5344CB8AC3E}">
        <p14:creationId xmlns:p14="http://schemas.microsoft.com/office/powerpoint/2010/main" val="2012022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mtClean="0"/>
              <a:t>objects not only hold variables called properties,</a:t>
            </a:r>
          </a:p>
          <a:p>
            <a:pPr marL="158750" indent="0">
              <a:buNone/>
            </a:pPr>
            <a:r>
              <a:rPr lang="en-US" smtClean="0"/>
              <a:t>they also hold functions called methods</a:t>
            </a:r>
          </a:p>
          <a:p>
            <a:pPr marL="158750" indent="0">
              <a:buNone/>
            </a:pPr>
            <a:r>
              <a:rPr lang="en-US" b="1" smtClean="0"/>
              <a:t>THIS references the variable in the object (if it is not in the immediate method)</a:t>
            </a:r>
            <a:endParaRPr lang="en-US" b="1"/>
          </a:p>
        </p:txBody>
      </p:sp>
    </p:spTree>
    <p:extLst>
      <p:ext uri="{BB962C8B-B14F-4D97-AF65-F5344CB8AC3E}">
        <p14:creationId xmlns:p14="http://schemas.microsoft.com/office/powerpoint/2010/main" val="27704042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14300" indent="0">
              <a:buNone/>
            </a:pPr>
            <a:r>
              <a:rPr lang="en-US" smtClean="0">
                <a:solidFill>
                  <a:schemeClr val="tx1">
                    <a:lumMod val="75000"/>
                  </a:schemeClr>
                </a:solidFill>
              </a:rPr>
              <a:t>let myRecipe = {</a:t>
            </a:r>
          </a:p>
          <a:p>
            <a:pPr marL="114300" indent="0">
              <a:buNone/>
            </a:pPr>
            <a:r>
              <a:rPr lang="en-US" smtClean="0">
                <a:solidFill>
                  <a:schemeClr val="tx1">
                    <a:lumMod val="75000"/>
                  </a:schemeClr>
                </a:solidFill>
              </a:rPr>
              <a:t>  recipeTitle: 'Vegan pancakes',</a:t>
            </a:r>
          </a:p>
          <a:p>
            <a:pPr marL="114300" indent="0">
              <a:buNone/>
            </a:pPr>
            <a:r>
              <a:rPr lang="en-US" smtClean="0">
                <a:solidFill>
                  <a:schemeClr val="tx1">
                    <a:lumMod val="75000"/>
                  </a:schemeClr>
                </a:solidFill>
              </a:rPr>
              <a:t>  servings: 4,</a:t>
            </a:r>
          </a:p>
          <a:p>
            <a:pPr marL="114300" indent="0">
              <a:buNone/>
            </a:pPr>
            <a:r>
              <a:rPr lang="en-US" smtClean="0">
                <a:solidFill>
                  <a:schemeClr val="tx1">
                    <a:lumMod val="75000"/>
                  </a:schemeClr>
                </a:solidFill>
              </a:rPr>
              <a:t>  ingredients: ['ingredients', 'go', 'here']</a:t>
            </a:r>
          </a:p>
          <a:p>
            <a:pPr marL="114300" indent="0">
              <a:buNone/>
            </a:pPr>
            <a:r>
              <a:rPr lang="en-US" smtClean="0">
                <a:solidFill>
                  <a:schemeClr val="tx1">
                    <a:lumMod val="75000"/>
                  </a:schemeClr>
                </a:solidFill>
              </a:rPr>
              <a:t>}</a:t>
            </a:r>
          </a:p>
          <a:p>
            <a:endParaRPr lang="en-US"/>
          </a:p>
        </p:txBody>
      </p:sp>
    </p:spTree>
    <p:extLst>
      <p:ext uri="{BB962C8B-B14F-4D97-AF65-F5344CB8AC3E}">
        <p14:creationId xmlns:p14="http://schemas.microsoft.com/office/powerpoint/2010/main" val="389900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When you click on a button or a link or type into a text box on an html page you expect something to happen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These are called events</a:t>
            </a:r>
            <a:r>
              <a:rPr lang="en-US" baseline="0" smtClean="0"/>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mtClean="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When you attach a function to an html tag you're creating an </a:t>
            </a:r>
            <a:r>
              <a:rPr lang="en-US" baseline="0" smtClean="0"/>
              <a:t> </a:t>
            </a:r>
            <a:r>
              <a:rPr lang="en-US" smtClean="0"/>
              <a:t>event listener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mtClean="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watches your element for any action such as clicks</a:t>
            </a:r>
          </a:p>
          <a:p>
            <a:pPr marL="158750" indent="0">
              <a:buNone/>
            </a:pPr>
            <a:endParaRPr lang="en-US" smtClean="0"/>
          </a:p>
          <a:p>
            <a:pPr marL="158750" indent="0">
              <a:buNone/>
            </a:pPr>
            <a:r>
              <a:rPr lang="en-US" smtClean="0"/>
              <a:t>An event handler is the function that handles the event that happens</a:t>
            </a:r>
          </a:p>
          <a:p>
            <a:pPr marL="158750" indent="0">
              <a:buNone/>
            </a:pPr>
            <a:endParaRPr lang="en-US" smtClean="0"/>
          </a:p>
          <a:p>
            <a:pPr marL="158750" indent="0">
              <a:buNone/>
            </a:pPr>
            <a:r>
              <a:rPr lang="en-US" sz="1100" b="0" i="0" u="none" strike="noStrike" cap="none" smtClean="0">
                <a:solidFill>
                  <a:srgbClr val="000000"/>
                </a:solidFill>
                <a:effectLst/>
                <a:latin typeface="Arial"/>
                <a:ea typeface="Arial"/>
                <a:cs typeface="Arial"/>
                <a:sym typeface="Arial"/>
              </a:rPr>
              <a:t>lements like buttons and links have a default behaviors. However, the </a:t>
            </a:r>
            <a:r>
              <a:rPr lang="en-US" smtClean="0"/>
              <a:t>event</a:t>
            </a:r>
            <a:r>
              <a:rPr lang="en-US" sz="1100" b="0" i="0" u="none" strike="noStrike" cap="none" smtClean="0">
                <a:solidFill>
                  <a:srgbClr val="000000"/>
                </a:solidFill>
                <a:effectLst/>
                <a:latin typeface="Arial"/>
                <a:ea typeface="Arial"/>
                <a:cs typeface="Arial"/>
                <a:sym typeface="Arial"/>
              </a:rPr>
              <a:t> objects has a built-in method to  prevent that</a:t>
            </a:r>
          </a:p>
          <a:p>
            <a:pPr marL="114300" indent="0">
              <a:buNone/>
            </a:pPr>
            <a:r>
              <a:rPr lang="en-US" sz="1100" smtClean="0">
                <a:solidFill>
                  <a:schemeClr val="tx1"/>
                </a:solidFill>
              </a:rPr>
              <a:t>let myTarget = document.getElementById('clickMe');</a:t>
            </a:r>
          </a:p>
          <a:p>
            <a:pPr marL="114300" indent="0">
              <a:buNone/>
            </a:pPr>
            <a:r>
              <a:rPr lang="en-US" sz="1100" smtClean="0">
                <a:solidFill>
                  <a:schemeClr val="tx1"/>
                </a:solidFill>
              </a:rPr>
              <a:t>myTarget.onclick = sayHi;</a:t>
            </a:r>
          </a:p>
          <a:p>
            <a:pPr marL="114300" indent="0">
              <a:buNone/>
            </a:pPr>
            <a:r>
              <a:rPr lang="en-US" sz="1100" smtClean="0">
                <a:solidFill>
                  <a:schemeClr val="tx1"/>
                </a:solidFill>
              </a:rPr>
              <a:t>function sayHi(){</a:t>
            </a:r>
          </a:p>
          <a:p>
            <a:pPr marL="114300" indent="0">
              <a:buNone/>
            </a:pPr>
            <a:r>
              <a:rPr lang="en-US" sz="1100" smtClean="0">
                <a:solidFill>
                  <a:schemeClr val="tx1"/>
                </a:solidFill>
              </a:rPr>
              <a:t>     alert ('Hi!');</a:t>
            </a:r>
          </a:p>
          <a:p>
            <a:pPr marL="114300" indent="0">
              <a:buNone/>
            </a:pPr>
            <a:r>
              <a:rPr lang="en-US" sz="1100" smtClean="0">
                <a:solidFill>
                  <a:schemeClr val="tx1"/>
                </a:solidFill>
              </a:rPr>
              <a:t>}</a:t>
            </a:r>
          </a:p>
          <a:p>
            <a:pPr marL="158750" indent="0">
              <a:buNone/>
            </a:pPr>
            <a:endParaRPr lang="en-US" smtClean="0"/>
          </a:p>
        </p:txBody>
      </p:sp>
    </p:spTree>
    <p:extLst>
      <p:ext uri="{BB962C8B-B14F-4D97-AF65-F5344CB8AC3E}">
        <p14:creationId xmlns:p14="http://schemas.microsoft.com/office/powerpoint/2010/main" val="814721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201826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lnSpc>
                <a:spcPct val="120000"/>
              </a:lnSpc>
              <a:buNone/>
            </a:pPr>
            <a:r>
              <a:rPr lang="en-US" sz="1100" b="1" smtClean="0"/>
              <a:t>API is when someone creates a bit of code that will return data to you. Think about how many people display</a:t>
            </a:r>
            <a:r>
              <a:rPr lang="en-US" sz="1100" b="1" baseline="0" smtClean="0"/>
              <a:t> social media data on their websites without logging into that site. That's an API that they use. It's a way for two different coding systems to communicate.</a:t>
            </a:r>
          </a:p>
          <a:p>
            <a:pPr marL="0" indent="0">
              <a:lnSpc>
                <a:spcPct val="120000"/>
              </a:lnSpc>
              <a:buNone/>
            </a:pPr>
            <a:r>
              <a:rPr lang="en-US" sz="1100" b="1" smtClean="0"/>
              <a:t>If I want to create an application connecting</a:t>
            </a:r>
            <a:r>
              <a:rPr lang="en-US" sz="1100" b="1" baseline="0" smtClean="0"/>
              <a:t> my website to twitter, twitter will provide an api, where I can hit their api </a:t>
            </a:r>
          </a:p>
          <a:p>
            <a:pPr marL="0" indent="0">
              <a:lnSpc>
                <a:spcPct val="120000"/>
              </a:lnSpc>
              <a:buNone/>
            </a:pPr>
            <a:r>
              <a:rPr lang="en-US" sz="1100" b="1" baseline="0" smtClean="0"/>
              <a:t>OMDB  is an example of a site where if I enter movie names it will return json - http://www.omdbapi.com/</a:t>
            </a:r>
          </a:p>
          <a:p>
            <a:pPr marL="0" indent="0">
              <a:lnSpc>
                <a:spcPct val="120000"/>
              </a:lnSpc>
              <a:buNone/>
            </a:pPr>
            <a:r>
              <a:rPr lang="en-US" sz="1100" b="1" baseline="0" smtClean="0"/>
              <a:t>if time permits have them try it</a:t>
            </a:r>
          </a:p>
          <a:p>
            <a:pPr marL="0" indent="0">
              <a:lnSpc>
                <a:spcPct val="120000"/>
              </a:lnSpc>
              <a:buNone/>
            </a:pPr>
            <a:endParaRPr lang="en-US" sz="1100" b="1" baseline="0" smtClean="0"/>
          </a:p>
          <a:p>
            <a:pPr marL="0" indent="0">
              <a:lnSpc>
                <a:spcPct val="120000"/>
              </a:lnSpc>
              <a:buNone/>
            </a:pPr>
            <a:r>
              <a:rPr lang="en-US" sz="1100" b="1" smtClean="0"/>
              <a:t>fetch('https://jsonplaceholder.typicode.com/posts')</a:t>
            </a:r>
          </a:p>
          <a:p>
            <a:pPr marL="0" indent="0">
              <a:lnSpc>
                <a:spcPct val="120000"/>
              </a:lnSpc>
              <a:buNone/>
            </a:pPr>
            <a:r>
              <a:rPr lang="en-US" sz="1100" b="1" smtClean="0"/>
              <a:t>  .then(json =&gt;   json.json() )   </a:t>
            </a:r>
          </a:p>
          <a:p>
            <a:pPr marL="0" indent="0">
              <a:lnSpc>
                <a:spcPct val="120000"/>
              </a:lnSpc>
              <a:buNone/>
            </a:pPr>
            <a:r>
              <a:rPr lang="en-US" sz="1100" b="1" smtClean="0"/>
              <a:t>  .then( (json) =&gt; </a:t>
            </a:r>
          </a:p>
          <a:p>
            <a:pPr marL="0" indent="0">
              <a:lnSpc>
                <a:spcPct val="120000"/>
              </a:lnSpc>
              <a:buNone/>
            </a:pPr>
            <a:r>
              <a:rPr lang="en-US" sz="1100" b="1" smtClean="0"/>
              <a:t>  {</a:t>
            </a:r>
          </a:p>
          <a:p>
            <a:pPr marL="0" indent="0">
              <a:lnSpc>
                <a:spcPct val="120000"/>
              </a:lnSpc>
              <a:buNone/>
            </a:pPr>
            <a:r>
              <a:rPr lang="en-US" sz="1100" b="1" smtClean="0"/>
              <a:t>  	processJson(json);</a:t>
            </a:r>
          </a:p>
          <a:p>
            <a:pPr marL="0" indent="0">
              <a:lnSpc>
                <a:spcPct val="120000"/>
              </a:lnSpc>
              <a:buNone/>
            </a:pPr>
            <a:r>
              <a:rPr lang="en-US" sz="1100" b="1" smtClean="0"/>
              <a:t>  })</a:t>
            </a:r>
          </a:p>
          <a:p>
            <a:pPr marL="0" indent="0">
              <a:lnSpc>
                <a:spcPct val="120000"/>
              </a:lnSpc>
              <a:buNone/>
            </a:pPr>
            <a:r>
              <a:rPr lang="en-US" sz="1100" b="1" smtClean="0"/>
              <a:t>  .catch(error =&gt; console.log('error is', error));</a:t>
            </a:r>
          </a:p>
          <a:p>
            <a:pPr marL="0" indent="0">
              <a:lnSpc>
                <a:spcPct val="120000"/>
              </a:lnSpc>
              <a:buNone/>
            </a:pPr>
            <a:endParaRPr lang="en-US" sz="1100" b="1" smtClean="0"/>
          </a:p>
          <a:p>
            <a:pPr marL="0" indent="0">
              <a:lnSpc>
                <a:spcPct val="120000"/>
              </a:lnSpc>
              <a:buNone/>
            </a:pPr>
            <a:r>
              <a:rPr lang="en-US" sz="1100" b="1" smtClean="0"/>
              <a:t>function processJson(json)</a:t>
            </a:r>
          </a:p>
          <a:p>
            <a:pPr marL="0" indent="0">
              <a:lnSpc>
                <a:spcPct val="120000"/>
              </a:lnSpc>
              <a:buNone/>
            </a:pPr>
            <a:r>
              <a:rPr lang="en-US" sz="1100" b="1" smtClean="0"/>
              <a:t>{</a:t>
            </a:r>
          </a:p>
          <a:p>
            <a:pPr marL="0" indent="0">
              <a:lnSpc>
                <a:spcPct val="120000"/>
              </a:lnSpc>
              <a:buNone/>
            </a:pPr>
            <a:r>
              <a:rPr lang="en-US" sz="1100" b="1" smtClean="0"/>
              <a:t>	document.write(json[1].body);</a:t>
            </a:r>
          </a:p>
          <a:p>
            <a:pPr marL="0" indent="0">
              <a:lnSpc>
                <a:spcPct val="120000"/>
              </a:lnSpc>
              <a:buNone/>
            </a:pPr>
            <a:r>
              <a:rPr lang="en-US" sz="1100" b="1" smtClean="0"/>
              <a:t>  	console.log(json) ;</a:t>
            </a:r>
          </a:p>
          <a:p>
            <a:pPr marL="0" indent="0">
              <a:lnSpc>
                <a:spcPct val="120000"/>
              </a:lnSpc>
              <a:buNone/>
            </a:pPr>
            <a:r>
              <a:rPr lang="en-US" sz="1100" b="1" smtClean="0"/>
              <a:t>}</a:t>
            </a:r>
          </a:p>
          <a:p>
            <a:pPr marL="0" indent="0">
              <a:lnSpc>
                <a:spcPct val="120000"/>
              </a:lnSpc>
              <a:buNone/>
            </a:pPr>
            <a:endParaRPr lang="en-US" sz="1100" b="1" smtClean="0"/>
          </a:p>
          <a:p>
            <a:endParaRPr lang="en-US" smtClean="0"/>
          </a:p>
          <a:p>
            <a:endParaRPr lang="en-US" smtClean="0"/>
          </a:p>
          <a:p>
            <a:r>
              <a:rPr lang="en-US" smtClean="0"/>
              <a:t>https://jsonplaceholder.typicode.com/</a:t>
            </a:r>
          </a:p>
          <a:p>
            <a:r>
              <a:rPr lang="en-US" smtClean="0"/>
              <a:t>https://blog.bitsrc.io/the-state-of-nosql-with-mongodb-and-node-js-2018-690588c03650</a:t>
            </a:r>
          </a:p>
          <a:p>
            <a:r>
              <a:rPr lang="en-US" smtClean="0"/>
              <a:t>https://www.guru99.com/nosql-tutorial.html</a:t>
            </a:r>
          </a:p>
          <a:p>
            <a:r>
              <a:rPr lang="en-US" smtClean="0"/>
              <a:t>https://ww</a:t>
            </a:r>
          </a:p>
          <a:p>
            <a:r>
              <a:rPr lang="en-US" smtClean="0"/>
              <a:t>https://www.freecodecamp.org/news/learn-mongodb-a4ce205e7739/w.mongodb.com/scale/types-of-nosql-databases</a:t>
            </a:r>
          </a:p>
          <a:p>
            <a:r>
              <a:rPr lang="en-US" smtClean="0"/>
              <a:t>https://petehanner.medium.com/javascript-promises-and-fetch-33a5f5d13fe0</a:t>
            </a:r>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8A268766-32DF-4C94-AB48-AA47BB63B07D}" type="slidenum">
              <a:rPr lang="en-US" smtClean="0"/>
              <a:t>29</a:t>
            </a:fld>
            <a:endParaRPr lang="en-US"/>
          </a:p>
        </p:txBody>
      </p:sp>
    </p:spTree>
    <p:extLst>
      <p:ext uri="{BB962C8B-B14F-4D97-AF65-F5344CB8AC3E}">
        <p14:creationId xmlns:p14="http://schemas.microsoft.com/office/powerpoint/2010/main" val="8096967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Know your worth but also keep in mind salaries are regional - DC, NYC will be high, areas like Philly or the south will be lower</a:t>
            </a:r>
          </a:p>
          <a:p>
            <a:r>
              <a:rPr lang="en-US" smtClean="0"/>
              <a:t>data analysts,</a:t>
            </a:r>
            <a:r>
              <a:rPr lang="en-US" baseline="0" smtClean="0"/>
              <a:t> graphic designers, technical analysts, scrum masters, project managers are in here</a:t>
            </a:r>
          </a:p>
          <a:p>
            <a:r>
              <a:rPr lang="en-US" baseline="0" smtClean="0"/>
              <a:t>This also varies depending on company </a:t>
            </a:r>
          </a:p>
          <a:p>
            <a:r>
              <a:rPr lang="en-US" baseline="0" smtClean="0"/>
              <a:t>a boutique company with high value clients will give you more off the back</a:t>
            </a:r>
          </a:p>
          <a:p>
            <a:r>
              <a:rPr lang="en-US" baseline="0" smtClean="0"/>
              <a:t>smaller mom and pop groups are great for getting experience but they might not go as high</a:t>
            </a:r>
            <a:endParaRPr lang="en-US"/>
          </a:p>
        </p:txBody>
      </p:sp>
    </p:spTree>
    <p:extLst>
      <p:ext uri="{BB962C8B-B14F-4D97-AF65-F5344CB8AC3E}">
        <p14:creationId xmlns:p14="http://schemas.microsoft.com/office/powerpoint/2010/main" val="2682526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old school bro culture like modern racism</a:t>
            </a:r>
            <a:r>
              <a:rPr lang="en-US" baseline="0" smtClean="0"/>
              <a:t> has given way to </a:t>
            </a:r>
            <a:r>
              <a:rPr lang="en-US" smtClean="0"/>
              <a:t>microaggressions, casual undermining and subtlly</a:t>
            </a:r>
            <a:r>
              <a:rPr lang="en-US" baseline="0" smtClean="0"/>
              <a:t> aggressive conflicts</a:t>
            </a:r>
          </a:p>
          <a:p>
            <a:r>
              <a:rPr lang="en-US" baseline="0" smtClean="0"/>
              <a:t>experience on mon 'rude'</a:t>
            </a:r>
          </a:p>
          <a:p>
            <a:r>
              <a:rPr lang="en-US" baseline="0" smtClean="0"/>
              <a:t>female network example of bah yr 1, ex of rp women's event (how to put your way forward, are you doing the right way? there is no right way, learning process) youre correct </a:t>
            </a:r>
            <a:endParaRPr lang="en-US"/>
          </a:p>
        </p:txBody>
      </p:sp>
    </p:spTree>
    <p:extLst>
      <p:ext uri="{BB962C8B-B14F-4D97-AF65-F5344CB8AC3E}">
        <p14:creationId xmlns:p14="http://schemas.microsoft.com/office/powerpoint/2010/main" val="1133717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If you don’t get it in the first try, keep at it</a:t>
            </a:r>
          </a:p>
          <a:p>
            <a:r>
              <a:rPr lang="en-US" smtClean="0"/>
              <a:t>Technology isn’t about the language, it’s about learning</a:t>
            </a:r>
          </a:p>
          <a:p>
            <a:r>
              <a:rPr lang="en-US" smtClean="0"/>
              <a:t>My</a:t>
            </a:r>
            <a:r>
              <a:rPr lang="en-US" baseline="0" smtClean="0"/>
              <a:t> first comp sci class instructor told us it was about logic – if you can proofread your code, take time – that’s all you need cus languages change</a:t>
            </a:r>
          </a:p>
          <a:p>
            <a:endParaRPr lang="en-US"/>
          </a:p>
        </p:txBody>
      </p:sp>
    </p:spTree>
    <p:extLst>
      <p:ext uri="{BB962C8B-B14F-4D97-AF65-F5344CB8AC3E}">
        <p14:creationId xmlns:p14="http://schemas.microsoft.com/office/powerpoint/2010/main" val="2682526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5990cfaeb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5990cfaeb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593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3306129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mtClean="0"/>
              <a:t>Var undefined if no initial variable and called without an actual value, var doesn’t respect scope – if you declare a variable hi globally and then declare it as a local variable in a function or if then block but then  call it again it will be redefined in that block</a:t>
            </a:r>
          </a:p>
          <a:p>
            <a:pPr marL="158750" indent="0">
              <a:buNone/>
            </a:pPr>
            <a:endParaRPr lang="en-US" smtClean="0"/>
          </a:p>
          <a:p>
            <a:pPr marL="158750" indent="0">
              <a:buNone/>
            </a:pPr>
            <a:r>
              <a:rPr lang="en-US" smtClean="0"/>
              <a:t>Let variables are block scoped</a:t>
            </a:r>
          </a:p>
          <a:p>
            <a:pPr marL="158750" indent="0">
              <a:buNone/>
            </a:pPr>
            <a:r>
              <a:rPr lang="en-US" smtClean="0"/>
              <a:t>Let g = 1</a:t>
            </a:r>
          </a:p>
          <a:p>
            <a:pPr marL="158750" indent="0">
              <a:buNone/>
            </a:pPr>
            <a:r>
              <a:rPr lang="en-US" smtClean="0"/>
              <a:t>G=3 </a:t>
            </a:r>
          </a:p>
          <a:p>
            <a:pPr marL="158750" indent="0">
              <a:buNone/>
            </a:pPr>
            <a:r>
              <a:rPr lang="en-US" smtClean="0"/>
              <a:t>Works</a:t>
            </a:r>
          </a:p>
          <a:p>
            <a:pPr marL="158750" indent="0">
              <a:buNone/>
            </a:pPr>
            <a:r>
              <a:rPr lang="en-US" smtClean="0"/>
              <a:t>But let g=3, let g=5 doesn’t</a:t>
            </a:r>
          </a:p>
          <a:p>
            <a:pPr marL="158750" indent="0">
              <a:buNone/>
            </a:pPr>
            <a:r>
              <a:rPr lang="en-US" smtClean="0"/>
              <a:t>Get ref error if use without initializaizing</a:t>
            </a:r>
          </a:p>
          <a:p>
            <a:pPr marL="158750" indent="0">
              <a:buNone/>
            </a:pPr>
            <a:r>
              <a:rPr lang="en-US" smtClean="0"/>
              <a:t>https://dev.to/sarah_chima/var-let-and-const--whats-the-difference-69e#:~:text=var%20variables%20can%20be%20updated,const%20variables%20are%20not%20initialized.</a:t>
            </a:r>
          </a:p>
          <a:p>
            <a:pPr marL="158750" indent="0">
              <a:buNone/>
            </a:pPr>
            <a:endParaRPr lang="en-US"/>
          </a:p>
        </p:txBody>
      </p:sp>
    </p:spTree>
    <p:extLst>
      <p:ext uri="{BB962C8B-B14F-4D97-AF65-F5344CB8AC3E}">
        <p14:creationId xmlns:p14="http://schemas.microsoft.com/office/powerpoint/2010/main" val="1684662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617559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1086002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fontAlgn="base">
              <a:buNone/>
            </a:pPr>
            <a:r>
              <a:rPr lang="en-US" baseline="0" smtClean="0"/>
              <a:t>IN ES6 don't even need to type function keyword</a:t>
            </a:r>
          </a:p>
          <a:p>
            <a:pPr marL="158750" indent="0" fontAlgn="base">
              <a:buNone/>
            </a:pPr>
            <a:r>
              <a:rPr lang="en-US" baseline="0" smtClean="0"/>
              <a:t>This references scope of the object - arrow functions don't track scope - they deal with data in the global context </a:t>
            </a:r>
          </a:p>
          <a:p>
            <a:pPr marL="158750" indent="0" fontAlgn="base">
              <a:buNone/>
            </a:pPr>
            <a:endParaRPr lang="en-US" baseline="0" smtClean="0"/>
          </a:p>
          <a:p>
            <a:pPr marL="158750" indent="0" fontAlgn="base">
              <a:buNone/>
            </a:pPr>
            <a:r>
              <a:rPr lang="en-US" baseline="0" smtClean="0"/>
              <a:t>https://www.javascripttutorial.net/javascript-objects/</a:t>
            </a:r>
          </a:p>
          <a:p>
            <a:pPr marL="158750" indent="0" fontAlgn="base">
              <a:buNone/>
            </a:pPr>
            <a:r>
              <a:rPr lang="en-US" baseline="0" smtClean="0"/>
              <a:t>https://javascript.info/object</a:t>
            </a:r>
          </a:p>
          <a:p>
            <a:pPr marL="158750" indent="0" fontAlgn="base">
              <a:buNone/>
            </a:pPr>
            <a:r>
              <a:rPr lang="en-US" baseline="0" smtClean="0"/>
              <a:t>https://www.w3schools.com/js/js_object_definition.asp</a:t>
            </a:r>
          </a:p>
          <a:p>
            <a:pPr marL="158750" indent="0" fontAlgn="base">
              <a:buNone/>
            </a:pPr>
            <a:r>
              <a:rPr lang="en-US" baseline="0" smtClean="0"/>
              <a:t>https://developer.mozilla.org/en-US/docs/Web/JavaScript/Guide/Working_with_Objects</a:t>
            </a:r>
          </a:p>
        </p:txBody>
      </p:sp>
    </p:spTree>
    <p:extLst>
      <p:ext uri="{BB962C8B-B14F-4D97-AF65-F5344CB8AC3E}">
        <p14:creationId xmlns:p14="http://schemas.microsoft.com/office/powerpoint/2010/main" val="3611259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3428488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1588143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5990cfaeb4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5990cfaeb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018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5863e2438b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5863e2438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sng" strike="noStrike" cap="none" smtClean="0">
                <a:solidFill>
                  <a:srgbClr val="000000"/>
                </a:solidFill>
                <a:effectLst/>
                <a:latin typeface="Arial"/>
                <a:ea typeface="Arial"/>
                <a:cs typeface="Arial"/>
                <a:sym typeface="Arial"/>
                <a:hlinkClick r:id="rId3"/>
              </a:rPr>
              <a:t>JavaScript Guide</a:t>
            </a:r>
            <a:r>
              <a:rPr lang="en-US" smtClean="0"/>
              <a:t>, from the Mozilla Developers Network.</a:t>
            </a:r>
            <a:r>
              <a:rPr lang="en-US" sz="1100" b="0" i="0" u="sng" strike="noStrike" cap="none" smtClean="0">
                <a:solidFill>
                  <a:srgbClr val="000000"/>
                </a:solidFill>
                <a:effectLst/>
                <a:latin typeface="Arial"/>
                <a:ea typeface="Arial"/>
                <a:cs typeface="Arial"/>
                <a:sym typeface="Arial"/>
                <a:hlinkClick r:id="rId4"/>
              </a:rPr>
              <a:t>Code Academy</a:t>
            </a:r>
            <a:r>
              <a:rPr lang="en-US" smtClean="0"/>
              <a:t>, with interactive JavaScript lessons to help you review.</a:t>
            </a:r>
            <a:r>
              <a:rPr lang="en-US" sz="1100" b="0" i="0" u="sng" strike="noStrike" cap="none" smtClean="0">
                <a:solidFill>
                  <a:srgbClr val="000000"/>
                </a:solidFill>
                <a:effectLst/>
                <a:latin typeface="Arial"/>
                <a:ea typeface="Arial"/>
                <a:cs typeface="Arial"/>
                <a:sym typeface="Arial"/>
                <a:hlinkClick r:id="rId5"/>
              </a:rPr>
              <a:t>JavaScript Weekly</a:t>
            </a:r>
            <a:r>
              <a:rPr lang="en-US" smtClean="0"/>
              <a:t>, an email round-up of JavaScript news and articles.</a:t>
            </a:r>
            <a:endParaRPr/>
          </a:p>
        </p:txBody>
      </p:sp>
    </p:spTree>
    <p:extLst>
      <p:ext uri="{BB962C8B-B14F-4D97-AF65-F5344CB8AC3E}">
        <p14:creationId xmlns:p14="http://schemas.microsoft.com/office/powerpoint/2010/main" val="23831765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59695f84b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59695f84b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8937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5990cfaeb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5990cfaeb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9482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smtClean="0">
                <a:solidFill>
                  <a:srgbClr val="000000"/>
                </a:solidFill>
                <a:effectLst/>
                <a:latin typeface="Arial"/>
                <a:ea typeface="Arial"/>
                <a:cs typeface="Arial"/>
                <a:sym typeface="Arial"/>
              </a:rPr>
              <a:t>Variable can be numbers, either integers or floats (decimals).</a:t>
            </a:r>
            <a:endParaRPr lang="en-US"/>
          </a:p>
        </p:txBody>
      </p:sp>
    </p:spTree>
    <p:extLst>
      <p:ext uri="{BB962C8B-B14F-4D97-AF65-F5344CB8AC3E}">
        <p14:creationId xmlns:p14="http://schemas.microsoft.com/office/powerpoint/2010/main" val="1531858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mtClean="0"/>
              <a:t>Arrow functions are shorthand for declaring anonymous functions </a:t>
            </a:r>
          </a:p>
          <a:p>
            <a:pPr marL="0" lvl="0" indent="0" algn="l" rtl="0">
              <a:spcBef>
                <a:spcPts val="0"/>
              </a:spcBef>
              <a:spcAft>
                <a:spcPts val="0"/>
              </a:spcAft>
              <a:buNone/>
            </a:pPr>
            <a:r>
              <a:rPr lang="en-US" smtClean="0"/>
              <a:t>https://www.javascripttutorial.net/javascript-anonymous-functions/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https://www.w3schools.com/js/js_function_definition.asp</a:t>
            </a:r>
          </a:p>
          <a:p>
            <a:pPr marL="0" lvl="0" indent="0" algn="l" rtl="0">
              <a:spcBef>
                <a:spcPts val="0"/>
              </a:spcBef>
              <a:spcAft>
                <a:spcPts val="0"/>
              </a:spcAft>
              <a:buNone/>
            </a:pPr>
            <a:endParaRPr lang="en-US"/>
          </a:p>
        </p:txBody>
      </p:sp>
    </p:spTree>
    <p:extLst>
      <p:ext uri="{BB962C8B-B14F-4D97-AF65-F5344CB8AC3E}">
        <p14:creationId xmlns:p14="http://schemas.microsoft.com/office/powerpoint/2010/main" val="85728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fontAlgn="base"/>
            <a:r>
              <a:rPr lang="en-US" sz="1100" b="0" i="0" u="none" strike="noStrike" cap="none" smtClean="0">
                <a:solidFill>
                  <a:srgbClr val="000000"/>
                </a:solidFill>
                <a:effectLst/>
                <a:latin typeface="Arial"/>
                <a:ea typeface="Arial"/>
                <a:cs typeface="Arial"/>
                <a:sym typeface="Arial"/>
              </a:rPr>
              <a:t>Variable can be strings, groups of characters. You put your string in quotes.</a:t>
            </a:r>
          </a:p>
          <a:p>
            <a:pPr fontAlgn="base"/>
            <a:r>
              <a:rPr lang="en-US" sz="1100" b="0" i="0" u="none" strike="noStrike" cap="none" smtClean="0">
                <a:solidFill>
                  <a:srgbClr val="000000"/>
                </a:solidFill>
                <a:effectLst/>
                <a:latin typeface="Arial"/>
                <a:ea typeface="Arial"/>
                <a:cs typeface="Arial"/>
                <a:sym typeface="Arial"/>
              </a:rPr>
              <a:t>var</a:t>
            </a:r>
            <a:r>
              <a:rPr lang="en-US" smtClean="0"/>
              <a:t> kittensName = </a:t>
            </a:r>
            <a:r>
              <a:rPr lang="en-US" sz="1100" b="0" i="0" u="none" strike="noStrike" cap="none" smtClean="0">
                <a:solidFill>
                  <a:srgbClr val="000000"/>
                </a:solidFill>
                <a:effectLst/>
                <a:latin typeface="Arial"/>
                <a:ea typeface="Arial"/>
                <a:cs typeface="Arial"/>
                <a:sym typeface="Arial"/>
              </a:rPr>
              <a:t>'Fluffy'</a:t>
            </a:r>
            <a:r>
              <a:rPr lang="en-US" smtClean="0"/>
              <a:t>; </a:t>
            </a:r>
            <a:r>
              <a:rPr lang="en-US" sz="1100" b="0" i="0" u="none" strike="noStrike" cap="none" smtClean="0">
                <a:solidFill>
                  <a:srgbClr val="000000"/>
                </a:solidFill>
                <a:effectLst/>
                <a:latin typeface="Arial"/>
                <a:ea typeface="Arial"/>
                <a:cs typeface="Arial"/>
                <a:sym typeface="Arial"/>
              </a:rPr>
              <a:t>If you want to use a quote in your string, you'll need to "escape" it with a backslash.</a:t>
            </a:r>
          </a:p>
          <a:p>
            <a:pPr fontAlgn="base"/>
            <a:r>
              <a:rPr lang="en-US" sz="1100" b="0" i="0" u="none" strike="noStrike" cap="none" smtClean="0">
                <a:solidFill>
                  <a:srgbClr val="000000"/>
                </a:solidFill>
                <a:effectLst/>
                <a:latin typeface="Arial"/>
                <a:ea typeface="Arial"/>
                <a:cs typeface="Arial"/>
                <a:sym typeface="Arial"/>
              </a:rPr>
              <a:t>String interpolation - put a variable within a quotation, have to use a backtick character (it's beneath esc button)</a:t>
            </a:r>
            <a:endParaRPr lang="en-US" sz="1100" b="0" i="0" u="none" strike="noStrike" cap="none">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4478690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Emphasize STRICT</a:t>
            </a:r>
            <a:r>
              <a:rPr lang="en-US" baseline="0" smtClean="0"/>
              <a:t> VS LOOSE</a:t>
            </a:r>
            <a:endParaRPr lang="en-US"/>
          </a:p>
        </p:txBody>
      </p:sp>
    </p:spTree>
    <p:extLst>
      <p:ext uri="{BB962C8B-B14F-4D97-AF65-F5344CB8AC3E}">
        <p14:creationId xmlns:p14="http://schemas.microsoft.com/office/powerpoint/2010/main" val="4034420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3205124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mtClean="0"/>
              <a:t>If you try to use a value other than "true" or "false" JavaScript will treat them as "truthy" or "falsy."</a:t>
            </a:r>
          </a:p>
          <a:p>
            <a:r>
              <a:rPr lang="en-US" smtClean="0"/>
              <a:t>Some values</a:t>
            </a:r>
            <a:r>
              <a:rPr lang="en-US" baseline="0" smtClean="0"/>
              <a:t> JavaScript will treat as true or false without using the boolean value true or false</a:t>
            </a:r>
            <a:endParaRPr lang="en-US"/>
          </a:p>
        </p:txBody>
      </p:sp>
    </p:spTree>
    <p:extLst>
      <p:ext uri="{BB962C8B-B14F-4D97-AF65-F5344CB8AC3E}">
        <p14:creationId xmlns:p14="http://schemas.microsoft.com/office/powerpoint/2010/main" val="3603148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0" u="none" strike="noStrike" cap="none" smtClean="0">
                <a:solidFill>
                  <a:srgbClr val="000000"/>
                </a:solidFill>
                <a:effectLst/>
                <a:latin typeface="Arial"/>
                <a:ea typeface="Arial"/>
                <a:cs typeface="Arial"/>
                <a:sym typeface="Arial"/>
              </a:rPr>
              <a:t>Use if to decide which lines of code to execute, based on a condition.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mtClean="0">
                <a:solidFill>
                  <a:schemeClr val="accent2"/>
                </a:solidFill>
              </a:rPr>
              <a:t>If there are two or more lines use curly braces</a:t>
            </a:r>
          </a:p>
          <a:p>
            <a:endParaRPr lang="en-US"/>
          </a:p>
        </p:txBody>
      </p:sp>
    </p:spTree>
    <p:extLst>
      <p:ext uri="{BB962C8B-B14F-4D97-AF65-F5344CB8AC3E}">
        <p14:creationId xmlns:p14="http://schemas.microsoft.com/office/powerpoint/2010/main" val="678615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1fe53b9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1fe53b9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100" b="0" i="0" u="none" strike="noStrike" cap="none" smtClean="0">
                <a:solidFill>
                  <a:srgbClr val="000000"/>
                </a:solidFill>
                <a:effectLst/>
                <a:latin typeface="Arial"/>
                <a:ea typeface="Arial"/>
                <a:cs typeface="Arial"/>
                <a:sym typeface="Arial"/>
              </a:rPr>
              <a:t>You can mix JavaScript and HTML. The script tag tells your browser the stuff inside is JavaScript, not HTML.</a:t>
            </a:r>
          </a:p>
          <a:p>
            <a:r>
              <a:rPr lang="en-US" sz="1100" b="0" i="0" u="none" strike="noStrike" cap="none" smtClean="0">
                <a:solidFill>
                  <a:srgbClr val="000000"/>
                </a:solidFill>
                <a:effectLst/>
                <a:latin typeface="Arial"/>
                <a:ea typeface="Arial"/>
                <a:cs typeface="Arial"/>
                <a:sym typeface="Arial"/>
              </a:rPr>
              <a:t>&lt;script&gt;</a:t>
            </a:r>
            <a:r>
              <a:rPr lang="en-US" smtClean="0">
                <a:effectLst/>
              </a:rPr>
              <a:t> CODE GOES HERE </a:t>
            </a:r>
            <a:r>
              <a:rPr lang="en-US" sz="1100" b="0" i="0" u="none" strike="noStrike" cap="none" smtClean="0">
                <a:solidFill>
                  <a:srgbClr val="000000"/>
                </a:solidFill>
                <a:effectLst/>
                <a:latin typeface="Arial"/>
                <a:ea typeface="Arial"/>
                <a:cs typeface="Arial"/>
                <a:sym typeface="Arial"/>
              </a:rPr>
              <a:t>&lt;/script&gt;</a:t>
            </a:r>
            <a:endParaRPr/>
          </a:p>
        </p:txBody>
      </p:sp>
    </p:spTree>
    <p:extLst>
      <p:ext uri="{BB962C8B-B14F-4D97-AF65-F5344CB8AC3E}">
        <p14:creationId xmlns:p14="http://schemas.microsoft.com/office/powerpoint/2010/main" val="853667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mtClean="0"/>
              <a:t>If then else</a:t>
            </a:r>
            <a:r>
              <a:rPr lang="en-US" baseline="0" smtClean="0"/>
              <a:t> if - used for multiple conditions, - else is the default case</a:t>
            </a:r>
          </a:p>
          <a:p>
            <a:pPr marL="158750" indent="0">
              <a:buNone/>
            </a:pPr>
            <a:r>
              <a:rPr lang="en-US" baseline="0" smtClean="0"/>
              <a:t>Switch-case used if hitting exact values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mtClean="0"/>
              <a:t>https://www.w3schools.com/js/js_if_else.asp</a:t>
            </a:r>
          </a:p>
          <a:p>
            <a:pPr marL="158750" indent="0">
              <a:buNone/>
            </a:pPr>
            <a:endParaRPr lang="en-US"/>
          </a:p>
        </p:txBody>
      </p:sp>
    </p:spTree>
    <p:extLst>
      <p:ext uri="{BB962C8B-B14F-4D97-AF65-F5344CB8AC3E}">
        <p14:creationId xmlns:p14="http://schemas.microsoft.com/office/powerpoint/2010/main" val="813292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38758" y="4781759"/>
            <a:ext cx="1747292" cy="261347"/>
          </a:xfrm>
          <a:prstGeom prst="rect">
            <a:avLst/>
          </a:prstGeom>
        </p:spPr>
        <p:txBody>
          <a:bodyPr/>
          <a:lstStyle/>
          <a:p>
            <a:fld id="{1D8BD707-D9CF-40AE-B4C6-C98DA3205C09}" type="datetimeFigureOut">
              <a:rPr lang="en-US" smtClean="0"/>
              <a:pPr/>
              <a:t>3/19/2022</a:t>
            </a:fld>
            <a:endParaRPr lang="en-US"/>
          </a:p>
        </p:txBody>
      </p:sp>
      <p:sp>
        <p:nvSpPr>
          <p:cNvPr id="5" name="Footer Placeholder 4"/>
          <p:cNvSpPr>
            <a:spLocks noGrp="1"/>
          </p:cNvSpPr>
          <p:nvPr>
            <p:ph type="ftr" sz="quarter" idx="11"/>
          </p:nvPr>
        </p:nvSpPr>
        <p:spPr>
          <a:xfrm>
            <a:off x="3028950" y="4781759"/>
            <a:ext cx="3086100" cy="259347"/>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19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enderbiasbingo.com/wp-content/uploads/2013/12/SenarioCards.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www.thedoe.com/narratives/uphill-battle-against-gender-inequality-tech-industry"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betterprogramming.pub/continuous-learning-as-a-software-developer-85970f2393ab"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blog.anderspink.com/2018/04/10-tips-continous-learning/" TargetMode="External"/><Relationship Id="rId5" Type="http://schemas.openxmlformats.org/officeDocument/2006/relationships/hyperlink" Target="https://effectivesoftwaredesign.com/2012/09/24/continuous-learning-keeping-up-to-date-and-acquiring-new-skills/" TargetMode="External"/><Relationship Id="rId4" Type="http://schemas.openxmlformats.org/officeDocument/2006/relationships/hyperlink" Target="https://www.codingame.com/blog/true-programmers-never-stop-learn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hilly-tech-sistas.github.io/intro-to-javascript/puzzles.html#bigge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philly-tech-sistas.github.io/intro-to-javascript/puzzles.html#evenodd"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philly-tech-sistas.github.io/intro-to-javascript/puzzles.html#readin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w3schools.com/js/js_string_methods.asp" TargetMode="External"/><Relationship Id="rId7" Type="http://schemas.openxmlformats.org/officeDocument/2006/relationships/hyperlink" Target="https://javascriptweekly.co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developer.mozilla.org/en-US/docs/Web/JavaScript/Guide" TargetMode="External"/><Relationship Id="rId5" Type="http://schemas.openxmlformats.org/officeDocument/2006/relationships/hyperlink" Target="https://tc39.es/ecma262/" TargetMode="External"/><Relationship Id="rId4" Type="http://schemas.openxmlformats.org/officeDocument/2006/relationships/hyperlink" Target="https://github.com/philly-tech-sistas/intro-to-javascript"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www.freecodecamp.org/"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Philly Tech Sistas</a:t>
            </a:r>
            <a:endParaRPr sz="2000"/>
          </a:p>
          <a:p>
            <a:pPr marL="0" lvl="0" indent="0" algn="ctr" rtl="0">
              <a:spcBef>
                <a:spcPts val="0"/>
              </a:spcBef>
              <a:spcAft>
                <a:spcPts val="0"/>
              </a:spcAft>
              <a:buNone/>
            </a:pPr>
            <a:r>
              <a:rPr lang="en-US" smtClean="0"/>
              <a:t>JavaScript</a:t>
            </a:r>
            <a:endParaRPr/>
          </a:p>
          <a:p>
            <a:pPr marL="0" lvl="0" indent="0" algn="ctr" rtl="0">
              <a:spcBef>
                <a:spcPts val="0"/>
              </a:spcBef>
              <a:spcAft>
                <a:spcPts val="0"/>
              </a:spcAft>
              <a:buNone/>
            </a:pPr>
            <a:r>
              <a:rPr lang="en" sz="2000"/>
              <a:t>Class </a:t>
            </a:r>
            <a:r>
              <a:rPr lang="en" sz="2000" smtClean="0"/>
              <a:t>4</a:t>
            </a:r>
            <a:endParaRPr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26100"/>
          </a:xfrm>
        </p:spPr>
        <p:txBody>
          <a:bodyPr/>
          <a:lstStyle/>
          <a:p>
            <a:r>
              <a:rPr lang="en-US" smtClean="0"/>
              <a:t>Multiple Conditionals</a:t>
            </a:r>
            <a:endParaRPr lang="en-US"/>
          </a:p>
        </p:txBody>
      </p:sp>
      <p:sp>
        <p:nvSpPr>
          <p:cNvPr id="3" name="Text Placeholder 2"/>
          <p:cNvSpPr>
            <a:spLocks noGrp="1"/>
          </p:cNvSpPr>
          <p:nvPr>
            <p:ph type="body" idx="1"/>
          </p:nvPr>
        </p:nvSpPr>
        <p:spPr>
          <a:xfrm>
            <a:off x="311700" y="615957"/>
            <a:ext cx="7765500" cy="518143"/>
          </a:xfrm>
        </p:spPr>
        <p:txBody>
          <a:bodyPr/>
          <a:lstStyle/>
          <a:p>
            <a:pPr marL="114300" indent="0">
              <a:buNone/>
            </a:pPr>
            <a:r>
              <a:rPr lang="en-US" sz="1400"/>
              <a:t>If you have multiple conditions, you can use else if.</a:t>
            </a:r>
          </a:p>
          <a:p>
            <a:pPr marL="114300" indent="0">
              <a:buNone/>
            </a:pPr>
            <a:endParaRPr lang="en-US" sz="1400"/>
          </a:p>
        </p:txBody>
      </p:sp>
      <p:sp>
        <p:nvSpPr>
          <p:cNvPr id="5" name="Rectangle 4"/>
          <p:cNvSpPr/>
          <p:nvPr/>
        </p:nvSpPr>
        <p:spPr>
          <a:xfrm>
            <a:off x="414867" y="1134100"/>
            <a:ext cx="4743914" cy="3539430"/>
          </a:xfrm>
          <a:prstGeom prst="rect">
            <a:avLst/>
          </a:prstGeom>
        </p:spPr>
        <p:txBody>
          <a:bodyPr wrap="square">
            <a:spAutoFit/>
          </a:bodyPr>
          <a:lstStyle/>
          <a:p>
            <a:pPr marL="114300" indent="0">
              <a:buNone/>
            </a:pPr>
            <a:r>
              <a:rPr lang="en-US" b="1">
                <a:solidFill>
                  <a:schemeClr val="accent1"/>
                </a:solidFill>
              </a:rPr>
              <a:t>If ElseIf\ElseIf\Else</a:t>
            </a:r>
          </a:p>
          <a:p>
            <a:pPr marL="114300" indent="0">
              <a:buNone/>
            </a:pPr>
            <a:r>
              <a:rPr lang="en-US" b="1" smtClean="0">
                <a:solidFill>
                  <a:schemeClr val="tx1"/>
                </a:solidFill>
              </a:rPr>
              <a:t>let </a:t>
            </a:r>
            <a:r>
              <a:rPr lang="en-US" b="1">
                <a:solidFill>
                  <a:schemeClr val="tx1"/>
                </a:solidFill>
              </a:rPr>
              <a:t>age = 20</a:t>
            </a:r>
            <a:r>
              <a:rPr lang="en-US" b="1" smtClean="0">
                <a:solidFill>
                  <a:schemeClr val="tx1"/>
                </a:solidFill>
              </a:rPr>
              <a:t>;</a:t>
            </a:r>
          </a:p>
          <a:p>
            <a:pPr marL="114300" indent="0">
              <a:buNone/>
            </a:pPr>
            <a:endParaRPr lang="en-US">
              <a:solidFill>
                <a:schemeClr val="tx1"/>
              </a:solidFill>
            </a:endParaRPr>
          </a:p>
          <a:p>
            <a:pPr marL="114300" indent="0">
              <a:buNone/>
            </a:pPr>
            <a:r>
              <a:rPr lang="en-US" b="1">
                <a:solidFill>
                  <a:schemeClr val="tx1"/>
                </a:solidFill>
              </a:rPr>
              <a:t>if (age &gt;= 35) </a:t>
            </a:r>
          </a:p>
          <a:p>
            <a:pPr marL="114300" indent="0">
              <a:buNone/>
            </a:pPr>
            <a:r>
              <a:rPr lang="en-US" b="1">
                <a:solidFill>
                  <a:schemeClr val="tx1"/>
                </a:solidFill>
              </a:rPr>
              <a:t>{</a:t>
            </a:r>
          </a:p>
          <a:p>
            <a:pPr marL="114300" indent="0">
              <a:buNone/>
            </a:pPr>
            <a:r>
              <a:rPr lang="en-US" b="1">
                <a:solidFill>
                  <a:schemeClr val="tx1"/>
                </a:solidFill>
              </a:rPr>
              <a:t>    </a:t>
            </a:r>
            <a:r>
              <a:rPr lang="en-US" b="1" smtClean="0">
                <a:solidFill>
                  <a:schemeClr val="tx1"/>
                </a:solidFill>
              </a:rPr>
              <a:t>console.log('You </a:t>
            </a:r>
            <a:r>
              <a:rPr lang="en-US" b="1">
                <a:solidFill>
                  <a:schemeClr val="tx1"/>
                </a:solidFill>
              </a:rPr>
              <a:t>can vote AND hold </a:t>
            </a:r>
            <a:r>
              <a:rPr lang="en-US" b="1" smtClean="0">
                <a:solidFill>
                  <a:schemeClr val="tx1"/>
                </a:solidFill>
              </a:rPr>
              <a:t>office');</a:t>
            </a:r>
            <a:endParaRPr lang="en-US" b="1">
              <a:solidFill>
                <a:schemeClr val="tx1"/>
              </a:solidFill>
            </a:endParaRPr>
          </a:p>
          <a:p>
            <a:pPr marL="114300" indent="0">
              <a:buNone/>
            </a:pPr>
            <a:r>
              <a:rPr lang="en-US" b="1">
                <a:solidFill>
                  <a:schemeClr val="tx1"/>
                </a:solidFill>
              </a:rPr>
              <a:t>} </a:t>
            </a:r>
          </a:p>
          <a:p>
            <a:pPr marL="114300" indent="0">
              <a:buNone/>
            </a:pPr>
            <a:r>
              <a:rPr lang="en-US" b="1">
                <a:solidFill>
                  <a:schemeClr val="tx1"/>
                </a:solidFill>
              </a:rPr>
              <a:t>else if (age </a:t>
            </a:r>
            <a:r>
              <a:rPr lang="en-US" b="1" smtClean="0">
                <a:solidFill>
                  <a:schemeClr val="tx1"/>
                </a:solidFill>
              </a:rPr>
              <a:t>&lt;  35) </a:t>
            </a:r>
            <a:endParaRPr lang="en-US" b="1">
              <a:solidFill>
                <a:schemeClr val="tx1"/>
              </a:solidFill>
            </a:endParaRPr>
          </a:p>
          <a:p>
            <a:pPr marL="114300" indent="0">
              <a:buNone/>
            </a:pPr>
            <a:r>
              <a:rPr lang="en-US" b="1">
                <a:solidFill>
                  <a:schemeClr val="tx1"/>
                </a:solidFill>
              </a:rPr>
              <a:t>{</a:t>
            </a:r>
          </a:p>
          <a:p>
            <a:pPr marL="114300" indent="0">
              <a:buNone/>
            </a:pPr>
            <a:r>
              <a:rPr lang="en-US" b="1">
                <a:solidFill>
                  <a:schemeClr val="tx1"/>
                </a:solidFill>
              </a:rPr>
              <a:t>    </a:t>
            </a:r>
            <a:r>
              <a:rPr lang="en-US" b="1" smtClean="0">
                <a:solidFill>
                  <a:schemeClr val="tx1"/>
                </a:solidFill>
              </a:rPr>
              <a:t>console.log('You </a:t>
            </a:r>
            <a:r>
              <a:rPr lang="en-US" b="1">
                <a:solidFill>
                  <a:schemeClr val="tx1"/>
                </a:solidFill>
              </a:rPr>
              <a:t>can vote</a:t>
            </a:r>
            <a:r>
              <a:rPr lang="en-US" b="1" smtClean="0">
                <a:solidFill>
                  <a:schemeClr val="tx1"/>
                </a:solidFill>
              </a:rPr>
              <a:t>!');</a:t>
            </a:r>
            <a:endParaRPr lang="en-US" b="1">
              <a:solidFill>
                <a:schemeClr val="tx1"/>
              </a:solidFill>
            </a:endParaRPr>
          </a:p>
          <a:p>
            <a:pPr marL="114300" indent="0">
              <a:buNone/>
            </a:pPr>
            <a:r>
              <a:rPr lang="en-US" b="1">
                <a:solidFill>
                  <a:schemeClr val="tx1"/>
                </a:solidFill>
              </a:rPr>
              <a:t>} </a:t>
            </a:r>
          </a:p>
          <a:p>
            <a:pPr marL="114300" indent="0">
              <a:buNone/>
            </a:pPr>
            <a:r>
              <a:rPr lang="en-US" b="1">
                <a:solidFill>
                  <a:schemeClr val="tx1"/>
                </a:solidFill>
              </a:rPr>
              <a:t>else </a:t>
            </a:r>
          </a:p>
          <a:p>
            <a:pPr marL="114300" indent="0">
              <a:buNone/>
            </a:pPr>
            <a:r>
              <a:rPr lang="en-US" b="1">
                <a:solidFill>
                  <a:schemeClr val="tx1"/>
                </a:solidFill>
              </a:rPr>
              <a:t>{</a:t>
            </a:r>
          </a:p>
          <a:p>
            <a:pPr marL="114300" indent="0">
              <a:buNone/>
            </a:pPr>
            <a:r>
              <a:rPr lang="en-US" b="1">
                <a:solidFill>
                  <a:schemeClr val="tx1"/>
                </a:solidFill>
              </a:rPr>
              <a:t>    </a:t>
            </a:r>
            <a:r>
              <a:rPr lang="en-US" b="1" smtClean="0">
                <a:solidFill>
                  <a:schemeClr val="tx1"/>
                </a:solidFill>
              </a:rPr>
              <a:t>console.log('Sorry, no voting for you');</a:t>
            </a:r>
            <a:endParaRPr lang="en-US" b="1">
              <a:solidFill>
                <a:schemeClr val="tx1"/>
              </a:solidFill>
            </a:endParaRPr>
          </a:p>
          <a:p>
            <a:pPr marL="114300" indent="0">
              <a:buNone/>
            </a:pPr>
            <a:r>
              <a:rPr lang="en-US" b="1">
                <a:solidFill>
                  <a:schemeClr val="tx1"/>
                </a:solidFill>
              </a:rPr>
              <a:t>}</a:t>
            </a:r>
          </a:p>
          <a:p>
            <a:pPr marL="114300" indent="0">
              <a:buNone/>
            </a:pPr>
            <a:r>
              <a:rPr lang="en-US" b="1">
                <a:solidFill>
                  <a:schemeClr val="tx1"/>
                </a:solidFill>
              </a:rPr>
              <a:t> </a:t>
            </a:r>
          </a:p>
        </p:txBody>
      </p:sp>
    </p:spTree>
    <p:extLst>
      <p:ext uri="{BB962C8B-B14F-4D97-AF65-F5344CB8AC3E}">
        <p14:creationId xmlns:p14="http://schemas.microsoft.com/office/powerpoint/2010/main" val="3665860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269717" y="133105"/>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 Update </a:t>
            </a:r>
            <a:r>
              <a:rPr lang="en-US" smtClean="0">
                <a:solidFill>
                  <a:schemeClr val="accent5"/>
                </a:solidFill>
                <a:latin typeface="Playfair Display" panose="020B0604020202020204" charset="0"/>
              </a:rPr>
              <a:t>checkTemperature </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367251" y="841325"/>
            <a:ext cx="8779727" cy="2672100"/>
          </a:xfrm>
          <a:prstGeom prst="rect">
            <a:avLst/>
          </a:prstGeom>
        </p:spPr>
        <p:txBody>
          <a:bodyPr spcFirstLastPara="1" wrap="square" lIns="91425" tIns="91425" rIns="91425" bIns="91425" anchor="t" anchorCtr="0">
            <a:noAutofit/>
          </a:bodyPr>
          <a:lstStyle/>
          <a:p>
            <a:pPr marL="285750" indent="-285750"/>
            <a:r>
              <a:rPr lang="en-US" sz="1600" b="1" smtClean="0">
                <a:solidFill>
                  <a:srgbClr val="000000"/>
                </a:solidFill>
              </a:rPr>
              <a:t>Part 1: Update the first If statement to  &gt;= </a:t>
            </a:r>
          </a:p>
          <a:p>
            <a:pPr marL="285750" indent="-285750"/>
            <a:r>
              <a:rPr lang="en-US" sz="1600" smtClean="0">
                <a:solidFill>
                  <a:srgbClr val="FF0000"/>
                </a:solidFill>
              </a:rPr>
              <a:t>if (temperature &lt; = 50)</a:t>
            </a:r>
          </a:p>
          <a:p>
            <a:pPr marL="285750" indent="-285750"/>
            <a:r>
              <a:rPr lang="en-US" sz="1600" smtClean="0">
                <a:solidFill>
                  <a:schemeClr val="accent2"/>
                </a:solidFill>
              </a:rPr>
              <a:t>Re-run the the code with </a:t>
            </a:r>
            <a:r>
              <a:rPr lang="en-US" sz="1600" smtClean="0">
                <a:solidFill>
                  <a:srgbClr val="000000"/>
                </a:solidFill>
              </a:rPr>
              <a:t>checkTemperature(50</a:t>
            </a:r>
            <a:r>
              <a:rPr lang="en-US" sz="1600">
                <a:solidFill>
                  <a:srgbClr val="000000"/>
                </a:solidFill>
              </a:rPr>
              <a:t>);</a:t>
            </a:r>
            <a:endParaRPr lang="en-US" sz="1600" smtClean="0">
              <a:solidFill>
                <a:srgbClr val="FF0000"/>
              </a:solidFill>
            </a:endParaRPr>
          </a:p>
          <a:p>
            <a:pPr marL="285750" indent="-285750"/>
            <a:endParaRPr lang="en-US" sz="1600" smtClean="0">
              <a:solidFill>
                <a:srgbClr val="000000"/>
              </a:solidFill>
            </a:endParaRPr>
          </a:p>
          <a:p>
            <a:pPr marL="285750" indent="-285750"/>
            <a:r>
              <a:rPr lang="en-US" sz="1600" b="1" smtClean="0">
                <a:solidFill>
                  <a:srgbClr val="000000"/>
                </a:solidFill>
              </a:rPr>
              <a:t>Part 2: Add an Extra Else Statement, if &gt; 50 </a:t>
            </a:r>
          </a:p>
          <a:p>
            <a:pPr marL="285750" indent="-285750"/>
            <a:r>
              <a:rPr lang="en-US" sz="1600">
                <a:solidFill>
                  <a:srgbClr val="FF0000"/>
                </a:solidFill>
              </a:rPr>
              <a:t>if (temperature </a:t>
            </a:r>
            <a:r>
              <a:rPr lang="en-US" sz="1600" smtClean="0">
                <a:solidFill>
                  <a:srgbClr val="FF0000"/>
                </a:solidFill>
              </a:rPr>
              <a:t>&lt;= </a:t>
            </a:r>
            <a:r>
              <a:rPr lang="en-US" sz="1600">
                <a:solidFill>
                  <a:srgbClr val="FF0000"/>
                </a:solidFill>
              </a:rPr>
              <a:t>50) { console.log("Coat Day!"); } </a:t>
            </a:r>
            <a:br>
              <a:rPr lang="en-US" sz="1600">
                <a:solidFill>
                  <a:srgbClr val="FF0000"/>
                </a:solidFill>
              </a:rPr>
            </a:br>
            <a:r>
              <a:rPr lang="en-US" sz="1600" smtClean="0">
                <a:solidFill>
                  <a:srgbClr val="FF0000"/>
                </a:solidFill>
              </a:rPr>
              <a:t>else if (temperature &gt; 50) </a:t>
            </a:r>
            <a:r>
              <a:rPr lang="en-US" sz="1600">
                <a:solidFill>
                  <a:srgbClr val="FF0000"/>
                </a:solidFill>
              </a:rPr>
              <a:t>{ console.log("Warm Day!"); </a:t>
            </a:r>
            <a:r>
              <a:rPr lang="en-US" sz="1600" smtClean="0">
                <a:solidFill>
                  <a:srgbClr val="FF0000"/>
                </a:solidFill>
              </a:rPr>
              <a:t>}</a:t>
            </a:r>
            <a:br>
              <a:rPr lang="en-US" sz="1600" smtClean="0">
                <a:solidFill>
                  <a:srgbClr val="FF0000"/>
                </a:solidFill>
              </a:rPr>
            </a:br>
            <a:r>
              <a:rPr lang="en-US" sz="1600" smtClean="0">
                <a:solidFill>
                  <a:srgbClr val="FF0000"/>
                </a:solidFill>
              </a:rPr>
              <a:t>else console.log("The Weather is fine at " + temperature);</a:t>
            </a:r>
            <a:endParaRPr lang="en-US" sz="1600">
              <a:solidFill>
                <a:srgbClr val="FF0000"/>
              </a:solidFill>
            </a:endParaRPr>
          </a:p>
          <a:p>
            <a:pPr marL="285750" indent="-285750"/>
            <a:endParaRPr lang="en-US" sz="1600">
              <a:solidFill>
                <a:srgbClr val="000000"/>
              </a:solidFill>
            </a:endParaRPr>
          </a:p>
          <a:p>
            <a:pPr marL="0" indent="0">
              <a:buNone/>
            </a:pPr>
            <a:r>
              <a:rPr lang="en-US" sz="1600" smtClean="0">
                <a:solidFill>
                  <a:srgbClr val="000000"/>
                </a:solidFill>
              </a:rPr>
              <a:t> </a:t>
            </a:r>
          </a:p>
        </p:txBody>
      </p:sp>
      <p:pic>
        <p:nvPicPr>
          <p:cNvPr id="244" name="Google Shape;244;p36"/>
          <p:cNvPicPr preferRelativeResize="0"/>
          <p:nvPr/>
        </p:nvPicPr>
        <p:blipFill>
          <a:blip r:embed="rId3">
            <a:alphaModFix/>
          </a:blip>
          <a:stretch>
            <a:fillRect/>
          </a:stretch>
        </p:blipFill>
        <p:spPr>
          <a:xfrm>
            <a:off x="64873" y="-148933"/>
            <a:ext cx="1033700" cy="1033700"/>
          </a:xfrm>
          <a:prstGeom prst="rect">
            <a:avLst/>
          </a:prstGeom>
          <a:noFill/>
          <a:ln>
            <a:noFill/>
          </a:ln>
        </p:spPr>
      </p:pic>
    </p:spTree>
    <p:extLst>
      <p:ext uri="{BB962C8B-B14F-4D97-AF65-F5344CB8AC3E}">
        <p14:creationId xmlns:p14="http://schemas.microsoft.com/office/powerpoint/2010/main" val="2317066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26100"/>
          </a:xfrm>
        </p:spPr>
        <p:txBody>
          <a:bodyPr/>
          <a:lstStyle/>
          <a:p>
            <a:r>
              <a:rPr lang="en-US" smtClean="0"/>
              <a:t>Expanded Comparisons</a:t>
            </a:r>
            <a:endParaRPr lang="en-US"/>
          </a:p>
        </p:txBody>
      </p:sp>
      <p:sp>
        <p:nvSpPr>
          <p:cNvPr id="3" name="Text Placeholder 2"/>
          <p:cNvSpPr>
            <a:spLocks noGrp="1"/>
          </p:cNvSpPr>
          <p:nvPr>
            <p:ph type="body" idx="1"/>
          </p:nvPr>
        </p:nvSpPr>
        <p:spPr>
          <a:xfrm>
            <a:off x="311700" y="615957"/>
            <a:ext cx="7765500" cy="518143"/>
          </a:xfrm>
        </p:spPr>
        <p:txBody>
          <a:bodyPr/>
          <a:lstStyle/>
          <a:p>
            <a:pPr marL="114300" indent="0">
              <a:buNone/>
            </a:pPr>
            <a:r>
              <a:rPr lang="en-US" sz="1400" smtClean="0"/>
              <a:t>You can also chain comparison statements to handle ranges.</a:t>
            </a:r>
            <a:endParaRPr lang="en-US" sz="1400"/>
          </a:p>
          <a:p>
            <a:pPr marL="114300" indent="0">
              <a:buNone/>
            </a:pPr>
            <a:endParaRPr lang="en-US" sz="1400"/>
          </a:p>
        </p:txBody>
      </p:sp>
      <p:sp>
        <p:nvSpPr>
          <p:cNvPr id="5" name="Rectangle 4"/>
          <p:cNvSpPr/>
          <p:nvPr/>
        </p:nvSpPr>
        <p:spPr>
          <a:xfrm>
            <a:off x="414867" y="1134100"/>
            <a:ext cx="4743914" cy="3539430"/>
          </a:xfrm>
          <a:prstGeom prst="rect">
            <a:avLst/>
          </a:prstGeom>
        </p:spPr>
        <p:txBody>
          <a:bodyPr wrap="square">
            <a:spAutoFit/>
          </a:bodyPr>
          <a:lstStyle/>
          <a:p>
            <a:pPr marL="114300" indent="0">
              <a:buNone/>
            </a:pPr>
            <a:r>
              <a:rPr lang="en-US" b="1">
                <a:solidFill>
                  <a:schemeClr val="accent1"/>
                </a:solidFill>
              </a:rPr>
              <a:t>If ElseIf\ElseIf\Else</a:t>
            </a:r>
          </a:p>
          <a:p>
            <a:pPr marL="114300" indent="0">
              <a:buNone/>
            </a:pPr>
            <a:r>
              <a:rPr lang="en-US" b="1" smtClean="0">
                <a:solidFill>
                  <a:schemeClr val="tx1"/>
                </a:solidFill>
              </a:rPr>
              <a:t>let </a:t>
            </a:r>
            <a:r>
              <a:rPr lang="en-US" b="1">
                <a:solidFill>
                  <a:schemeClr val="tx1"/>
                </a:solidFill>
              </a:rPr>
              <a:t>age = 20</a:t>
            </a:r>
            <a:r>
              <a:rPr lang="en-US" b="1" smtClean="0">
                <a:solidFill>
                  <a:schemeClr val="tx1"/>
                </a:solidFill>
              </a:rPr>
              <a:t>;</a:t>
            </a:r>
          </a:p>
          <a:p>
            <a:pPr marL="114300" indent="0">
              <a:buNone/>
            </a:pPr>
            <a:endParaRPr lang="en-US">
              <a:solidFill>
                <a:schemeClr val="tx1"/>
              </a:solidFill>
            </a:endParaRPr>
          </a:p>
          <a:p>
            <a:pPr marL="114300" indent="0">
              <a:buNone/>
            </a:pPr>
            <a:r>
              <a:rPr lang="en-US" b="1">
                <a:solidFill>
                  <a:schemeClr val="tx1"/>
                </a:solidFill>
              </a:rPr>
              <a:t>if (age &gt;= 35) </a:t>
            </a:r>
          </a:p>
          <a:p>
            <a:pPr marL="114300" indent="0">
              <a:buNone/>
            </a:pPr>
            <a:r>
              <a:rPr lang="en-US" b="1">
                <a:solidFill>
                  <a:schemeClr val="tx1"/>
                </a:solidFill>
              </a:rPr>
              <a:t>{</a:t>
            </a:r>
          </a:p>
          <a:p>
            <a:pPr marL="114300" indent="0">
              <a:buNone/>
            </a:pPr>
            <a:r>
              <a:rPr lang="en-US" b="1">
                <a:solidFill>
                  <a:schemeClr val="tx1"/>
                </a:solidFill>
              </a:rPr>
              <a:t>    </a:t>
            </a:r>
            <a:r>
              <a:rPr lang="en-US" b="1" smtClean="0">
                <a:solidFill>
                  <a:schemeClr val="tx1"/>
                </a:solidFill>
              </a:rPr>
              <a:t>console.log('You </a:t>
            </a:r>
            <a:r>
              <a:rPr lang="en-US" b="1">
                <a:solidFill>
                  <a:schemeClr val="tx1"/>
                </a:solidFill>
              </a:rPr>
              <a:t>can vote AND hold </a:t>
            </a:r>
            <a:r>
              <a:rPr lang="en-US" b="1" smtClean="0">
                <a:solidFill>
                  <a:schemeClr val="tx1"/>
                </a:solidFill>
              </a:rPr>
              <a:t>office');</a:t>
            </a:r>
            <a:endParaRPr lang="en-US" b="1">
              <a:solidFill>
                <a:schemeClr val="tx1"/>
              </a:solidFill>
            </a:endParaRPr>
          </a:p>
          <a:p>
            <a:pPr marL="114300" indent="0">
              <a:buNone/>
            </a:pPr>
            <a:r>
              <a:rPr lang="en-US" b="1">
                <a:solidFill>
                  <a:schemeClr val="tx1"/>
                </a:solidFill>
              </a:rPr>
              <a:t>} </a:t>
            </a:r>
          </a:p>
          <a:p>
            <a:pPr marL="114300" indent="0">
              <a:buNone/>
            </a:pPr>
            <a:r>
              <a:rPr lang="en-US" b="1" u="sng">
                <a:solidFill>
                  <a:schemeClr val="tx1"/>
                </a:solidFill>
              </a:rPr>
              <a:t>else if (age </a:t>
            </a:r>
            <a:r>
              <a:rPr lang="en-US" b="1" u="sng" smtClean="0">
                <a:solidFill>
                  <a:schemeClr val="tx1"/>
                </a:solidFill>
              </a:rPr>
              <a:t>&lt; 35 &amp;&amp; age &gt;= 18) </a:t>
            </a:r>
            <a:endParaRPr lang="en-US" b="1" u="sng">
              <a:solidFill>
                <a:schemeClr val="tx1"/>
              </a:solidFill>
            </a:endParaRPr>
          </a:p>
          <a:p>
            <a:pPr marL="114300" indent="0">
              <a:buNone/>
            </a:pPr>
            <a:r>
              <a:rPr lang="en-US" b="1">
                <a:solidFill>
                  <a:schemeClr val="tx1"/>
                </a:solidFill>
              </a:rPr>
              <a:t>{</a:t>
            </a:r>
          </a:p>
          <a:p>
            <a:pPr marL="114300" indent="0">
              <a:buNone/>
            </a:pPr>
            <a:r>
              <a:rPr lang="en-US" b="1">
                <a:solidFill>
                  <a:schemeClr val="tx1"/>
                </a:solidFill>
              </a:rPr>
              <a:t>    </a:t>
            </a:r>
            <a:r>
              <a:rPr lang="en-US" b="1" smtClean="0">
                <a:solidFill>
                  <a:schemeClr val="tx1"/>
                </a:solidFill>
              </a:rPr>
              <a:t>console.log('You </a:t>
            </a:r>
            <a:r>
              <a:rPr lang="en-US" b="1">
                <a:solidFill>
                  <a:schemeClr val="tx1"/>
                </a:solidFill>
              </a:rPr>
              <a:t>can vote</a:t>
            </a:r>
            <a:r>
              <a:rPr lang="en-US" b="1" smtClean="0">
                <a:solidFill>
                  <a:schemeClr val="tx1"/>
                </a:solidFill>
              </a:rPr>
              <a:t>!');</a:t>
            </a:r>
            <a:endParaRPr lang="en-US" b="1">
              <a:solidFill>
                <a:schemeClr val="tx1"/>
              </a:solidFill>
            </a:endParaRPr>
          </a:p>
          <a:p>
            <a:pPr marL="114300" indent="0">
              <a:buNone/>
            </a:pPr>
            <a:r>
              <a:rPr lang="en-US" b="1">
                <a:solidFill>
                  <a:schemeClr val="tx1"/>
                </a:solidFill>
              </a:rPr>
              <a:t>} </a:t>
            </a:r>
          </a:p>
          <a:p>
            <a:pPr marL="114300" indent="0">
              <a:buNone/>
            </a:pPr>
            <a:r>
              <a:rPr lang="en-US" b="1">
                <a:solidFill>
                  <a:schemeClr val="tx1"/>
                </a:solidFill>
              </a:rPr>
              <a:t>else </a:t>
            </a:r>
          </a:p>
          <a:p>
            <a:pPr marL="114300" indent="0">
              <a:buNone/>
            </a:pPr>
            <a:r>
              <a:rPr lang="en-US" b="1">
                <a:solidFill>
                  <a:schemeClr val="tx1"/>
                </a:solidFill>
              </a:rPr>
              <a:t>{</a:t>
            </a:r>
          </a:p>
          <a:p>
            <a:pPr marL="114300" indent="0">
              <a:buNone/>
            </a:pPr>
            <a:r>
              <a:rPr lang="en-US" b="1">
                <a:solidFill>
                  <a:schemeClr val="tx1"/>
                </a:solidFill>
              </a:rPr>
              <a:t>    </a:t>
            </a:r>
            <a:r>
              <a:rPr lang="en-US" b="1" smtClean="0">
                <a:solidFill>
                  <a:schemeClr val="tx1"/>
                </a:solidFill>
              </a:rPr>
              <a:t>console.log('Sorry, no voting for you');</a:t>
            </a:r>
            <a:endParaRPr lang="en-US" b="1">
              <a:solidFill>
                <a:schemeClr val="tx1"/>
              </a:solidFill>
            </a:endParaRPr>
          </a:p>
          <a:p>
            <a:pPr marL="114300" indent="0">
              <a:buNone/>
            </a:pPr>
            <a:r>
              <a:rPr lang="en-US" b="1">
                <a:solidFill>
                  <a:schemeClr val="tx1"/>
                </a:solidFill>
              </a:rPr>
              <a:t>}</a:t>
            </a:r>
          </a:p>
          <a:p>
            <a:pPr marL="114300" indent="0">
              <a:buNone/>
            </a:pPr>
            <a:r>
              <a:rPr lang="en-US" b="1">
                <a:solidFill>
                  <a:schemeClr val="tx1"/>
                </a:solidFill>
              </a:rPr>
              <a:t> </a:t>
            </a:r>
          </a:p>
        </p:txBody>
      </p:sp>
      <p:sp>
        <p:nvSpPr>
          <p:cNvPr id="6" name="Rectangle 5"/>
          <p:cNvSpPr/>
          <p:nvPr/>
        </p:nvSpPr>
        <p:spPr>
          <a:xfrm>
            <a:off x="5352500" y="615957"/>
            <a:ext cx="2827867" cy="2677656"/>
          </a:xfrm>
          <a:prstGeom prst="rect">
            <a:avLst/>
          </a:prstGeom>
          <a:ln>
            <a:solidFill>
              <a:schemeClr val="tx1">
                <a:lumMod val="50000"/>
              </a:schemeClr>
            </a:solidFill>
          </a:ln>
        </p:spPr>
        <p:txBody>
          <a:bodyPr wrap="square">
            <a:spAutoFit/>
          </a:bodyPr>
          <a:lstStyle/>
          <a:p>
            <a:pPr marL="114300" indent="0">
              <a:buNone/>
            </a:pPr>
            <a:r>
              <a:rPr lang="en-US" b="1">
                <a:solidFill>
                  <a:schemeClr val="accent1"/>
                </a:solidFill>
                <a:latin typeface="Lato" panose="020B0604020202020204" charset="0"/>
              </a:rPr>
              <a:t>&amp;&amp; (and)</a:t>
            </a:r>
          </a:p>
          <a:p>
            <a:pPr marL="114300" indent="0">
              <a:buNone/>
            </a:pPr>
            <a:r>
              <a:rPr lang="en-US">
                <a:solidFill>
                  <a:schemeClr val="tx1">
                    <a:lumMod val="75000"/>
                  </a:schemeClr>
                </a:solidFill>
                <a:latin typeface="Lato" panose="020B0604020202020204" charset="0"/>
              </a:rPr>
              <a:t>If (age </a:t>
            </a:r>
            <a:r>
              <a:rPr lang="en-US" smtClean="0">
                <a:solidFill>
                  <a:schemeClr val="tx1">
                    <a:lumMod val="75000"/>
                  </a:schemeClr>
                </a:solidFill>
                <a:latin typeface="Lato" panose="020B0604020202020204" charset="0"/>
              </a:rPr>
              <a:t>&gt;= </a:t>
            </a:r>
            <a:r>
              <a:rPr lang="en-US">
                <a:solidFill>
                  <a:schemeClr val="tx1">
                    <a:lumMod val="75000"/>
                  </a:schemeClr>
                </a:solidFill>
                <a:latin typeface="Lato" panose="020B0604020202020204" charset="0"/>
              </a:rPr>
              <a:t>0 &amp;&amp; age &lt; </a:t>
            </a:r>
            <a:r>
              <a:rPr lang="en-US" smtClean="0">
                <a:solidFill>
                  <a:schemeClr val="tx1">
                    <a:lumMod val="75000"/>
                  </a:schemeClr>
                </a:solidFill>
                <a:latin typeface="Lato" panose="020B0604020202020204" charset="0"/>
              </a:rPr>
              <a:t>=5</a:t>
            </a:r>
            <a:r>
              <a:rPr lang="en-US">
                <a:solidFill>
                  <a:schemeClr val="tx1">
                    <a:lumMod val="75000"/>
                  </a:schemeClr>
                </a:solidFill>
                <a:latin typeface="Lato" panose="020B0604020202020204" charset="0"/>
              </a:rPr>
              <a:t>)</a:t>
            </a:r>
          </a:p>
          <a:p>
            <a:pPr marL="114300" indent="0">
              <a:buNone/>
            </a:pPr>
            <a:r>
              <a:rPr lang="en-US">
                <a:solidFill>
                  <a:schemeClr val="tx1">
                    <a:lumMod val="75000"/>
                  </a:schemeClr>
                </a:solidFill>
                <a:latin typeface="Lato" panose="020B0604020202020204" charset="0"/>
              </a:rPr>
              <a:t>c</a:t>
            </a:r>
            <a:r>
              <a:rPr lang="en-US" smtClean="0">
                <a:solidFill>
                  <a:schemeClr val="tx1">
                    <a:lumMod val="75000"/>
                  </a:schemeClr>
                </a:solidFill>
                <a:latin typeface="Lato" panose="020B0604020202020204" charset="0"/>
              </a:rPr>
              <a:t>onsole.log</a:t>
            </a:r>
            <a:r>
              <a:rPr lang="en-US">
                <a:solidFill>
                  <a:schemeClr val="tx1">
                    <a:lumMod val="75000"/>
                  </a:schemeClr>
                </a:solidFill>
                <a:latin typeface="Lato" panose="020B0604020202020204" charset="0"/>
              </a:rPr>
              <a:t>(“baby”);</a:t>
            </a:r>
          </a:p>
          <a:p>
            <a:pPr marL="114300" indent="0">
              <a:buNone/>
            </a:pPr>
            <a:endParaRPr lang="en-US">
              <a:latin typeface="Lato" panose="020B0604020202020204" charset="0"/>
            </a:endParaRPr>
          </a:p>
          <a:p>
            <a:pPr marL="114300" indent="0">
              <a:buNone/>
            </a:pPr>
            <a:r>
              <a:rPr lang="en-US" b="1">
                <a:solidFill>
                  <a:schemeClr val="accent1"/>
                </a:solidFill>
                <a:latin typeface="Lato" panose="020B0604020202020204" charset="0"/>
              </a:rPr>
              <a:t>|| or</a:t>
            </a:r>
          </a:p>
          <a:p>
            <a:pPr marL="114300" indent="0">
              <a:buNone/>
            </a:pPr>
            <a:r>
              <a:rPr lang="en-US">
                <a:solidFill>
                  <a:schemeClr val="tx1">
                    <a:lumMod val="75000"/>
                  </a:schemeClr>
                </a:solidFill>
                <a:latin typeface="Lato" panose="020B0604020202020204" charset="0"/>
              </a:rPr>
              <a:t>If (age === 55 || age === 40)</a:t>
            </a:r>
          </a:p>
          <a:p>
            <a:pPr marL="114300" indent="0">
              <a:buNone/>
            </a:pPr>
            <a:r>
              <a:rPr lang="en-US">
                <a:solidFill>
                  <a:schemeClr val="tx1">
                    <a:lumMod val="75000"/>
                  </a:schemeClr>
                </a:solidFill>
                <a:latin typeface="Lato" panose="020B0604020202020204" charset="0"/>
              </a:rPr>
              <a:t>c</a:t>
            </a:r>
            <a:r>
              <a:rPr lang="en-US" smtClean="0">
                <a:solidFill>
                  <a:schemeClr val="tx1">
                    <a:lumMod val="75000"/>
                  </a:schemeClr>
                </a:solidFill>
                <a:latin typeface="Lato" panose="020B0604020202020204" charset="0"/>
              </a:rPr>
              <a:t>onsole.log</a:t>
            </a:r>
            <a:r>
              <a:rPr lang="en-US">
                <a:solidFill>
                  <a:schemeClr val="tx1">
                    <a:lumMod val="75000"/>
                  </a:schemeClr>
                </a:solidFill>
                <a:latin typeface="Lato" panose="020B0604020202020204" charset="0"/>
              </a:rPr>
              <a:t>(“middle aged</a:t>
            </a:r>
            <a:r>
              <a:rPr lang="en-US" smtClean="0">
                <a:solidFill>
                  <a:schemeClr val="tx1">
                    <a:lumMod val="75000"/>
                  </a:schemeClr>
                </a:solidFill>
                <a:latin typeface="Lato" panose="020B0604020202020204" charset="0"/>
              </a:rPr>
              <a:t>”);</a:t>
            </a:r>
          </a:p>
          <a:p>
            <a:pPr marL="114300" indent="0">
              <a:buNone/>
            </a:pPr>
            <a:endParaRPr lang="en-US">
              <a:solidFill>
                <a:schemeClr val="tx1">
                  <a:lumMod val="75000"/>
                </a:schemeClr>
              </a:solidFill>
              <a:latin typeface="Lato" panose="020B0604020202020204" charset="0"/>
            </a:endParaRPr>
          </a:p>
          <a:p>
            <a:pPr marL="114300" indent="0">
              <a:buNone/>
            </a:pPr>
            <a:r>
              <a:rPr lang="en-US" smtClean="0">
                <a:solidFill>
                  <a:schemeClr val="tx1">
                    <a:lumMod val="75000"/>
                  </a:schemeClr>
                </a:solidFill>
                <a:latin typeface="Lato" panose="020B0604020202020204" charset="0"/>
              </a:rPr>
              <a:t>If (age != 100)</a:t>
            </a:r>
          </a:p>
          <a:p>
            <a:pPr marL="114300" indent="0">
              <a:buNone/>
            </a:pPr>
            <a:r>
              <a:rPr lang="en-US">
                <a:solidFill>
                  <a:schemeClr val="tx1">
                    <a:lumMod val="75000"/>
                  </a:schemeClr>
                </a:solidFill>
                <a:latin typeface="Lato" panose="020B0604020202020204" charset="0"/>
              </a:rPr>
              <a:t> </a:t>
            </a:r>
            <a:r>
              <a:rPr lang="en-US" smtClean="0">
                <a:solidFill>
                  <a:schemeClr val="tx1">
                    <a:lumMod val="75000"/>
                  </a:schemeClr>
                </a:solidFill>
                <a:latin typeface="Lato" panose="020B0604020202020204" charset="0"/>
              </a:rPr>
              <a:t>  console.log("You are young!");</a:t>
            </a:r>
            <a:endParaRPr lang="en-US">
              <a:solidFill>
                <a:schemeClr val="tx1">
                  <a:lumMod val="75000"/>
                </a:schemeClr>
              </a:solidFill>
              <a:latin typeface="Lato" panose="020B0604020202020204" charset="0"/>
            </a:endParaRPr>
          </a:p>
          <a:p>
            <a:pPr marL="114300" indent="0">
              <a:buNone/>
            </a:pPr>
            <a:endParaRPr lang="en-US">
              <a:latin typeface="Lato" panose="020B0604020202020204" charset="0"/>
            </a:endParaRPr>
          </a:p>
          <a:p>
            <a:pPr marL="114300" indent="0">
              <a:buNone/>
            </a:pPr>
            <a:r>
              <a:rPr lang="en-US">
                <a:latin typeface="Lato" panose="020B0604020202020204" charset="0"/>
              </a:rPr>
              <a:t> </a:t>
            </a:r>
          </a:p>
        </p:txBody>
      </p:sp>
    </p:spTree>
    <p:extLst>
      <p:ext uri="{BB962C8B-B14F-4D97-AF65-F5344CB8AC3E}">
        <p14:creationId xmlns:p14="http://schemas.microsoft.com/office/powerpoint/2010/main" val="39003982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303947" y="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 Update </a:t>
            </a:r>
            <a:r>
              <a:rPr lang="en-US" smtClean="0">
                <a:solidFill>
                  <a:schemeClr val="accent5"/>
                </a:solidFill>
                <a:latin typeface="Playfair Display" panose="020B0604020202020204" charset="0"/>
              </a:rPr>
              <a:t>checkTemperature </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sp>
        <p:nvSpPr>
          <p:cNvPr id="243" name="Google Shape;243;p36"/>
          <p:cNvSpPr txBox="1">
            <a:spLocks noGrp="1"/>
          </p:cNvSpPr>
          <p:nvPr>
            <p:ph type="body" idx="1"/>
          </p:nvPr>
        </p:nvSpPr>
        <p:spPr>
          <a:xfrm>
            <a:off x="247078" y="913919"/>
            <a:ext cx="5958128" cy="2672100"/>
          </a:xfrm>
          <a:prstGeom prst="rect">
            <a:avLst/>
          </a:prstGeom>
        </p:spPr>
        <p:txBody>
          <a:bodyPr spcFirstLastPara="1" wrap="square" lIns="91425" tIns="91425" rIns="91425" bIns="91425" anchor="t" anchorCtr="0">
            <a:noAutofit/>
          </a:bodyPr>
          <a:lstStyle/>
          <a:p>
            <a:pPr marL="0" lvl="0" indent="0">
              <a:buNone/>
            </a:pPr>
            <a:r>
              <a:rPr lang="en-US" sz="1600" smtClean="0">
                <a:solidFill>
                  <a:srgbClr val="000000"/>
                </a:solidFill>
              </a:rPr>
              <a:t>Update Check Tempature to test temperature  ranges.</a:t>
            </a:r>
            <a:endParaRPr lang="en-US" sz="1600">
              <a:solidFill>
                <a:srgbClr val="000000"/>
              </a:solidFill>
            </a:endParaRPr>
          </a:p>
          <a:p>
            <a:pPr marL="0" lvl="0" indent="0">
              <a:buNone/>
            </a:pPr>
            <a:endParaRPr lang="en-US" sz="1600">
              <a:solidFill>
                <a:srgbClr val="000000"/>
              </a:solidFill>
            </a:endParaRPr>
          </a:p>
          <a:p>
            <a:pPr marL="0" lvl="0" indent="0">
              <a:buNone/>
            </a:pPr>
            <a:r>
              <a:rPr lang="en-US" sz="1600" smtClean="0">
                <a:solidFill>
                  <a:schemeClr val="tx1"/>
                </a:solidFill>
              </a:rPr>
              <a:t>if </a:t>
            </a:r>
            <a:r>
              <a:rPr lang="en-US" sz="1600">
                <a:solidFill>
                  <a:schemeClr val="tx1"/>
                </a:solidFill>
              </a:rPr>
              <a:t>(temperature </a:t>
            </a:r>
            <a:r>
              <a:rPr lang="en-US" sz="1600" smtClean="0">
                <a:solidFill>
                  <a:schemeClr val="tx1"/>
                </a:solidFill>
              </a:rPr>
              <a:t>&gt;= </a:t>
            </a:r>
            <a:r>
              <a:rPr lang="en-US" sz="1600">
                <a:solidFill>
                  <a:schemeClr val="tx1"/>
                </a:solidFill>
              </a:rPr>
              <a:t>60 &amp;&amp; temperature &lt; </a:t>
            </a:r>
            <a:r>
              <a:rPr lang="en-US" sz="1600" smtClean="0">
                <a:solidFill>
                  <a:schemeClr val="tx1"/>
                </a:solidFill>
              </a:rPr>
              <a:t>=70</a:t>
            </a:r>
            <a:r>
              <a:rPr lang="en-US" sz="1600">
                <a:solidFill>
                  <a:schemeClr val="tx1"/>
                </a:solidFill>
              </a:rPr>
              <a:t>) </a:t>
            </a:r>
            <a:endParaRPr lang="en-US" sz="1600" smtClean="0">
              <a:solidFill>
                <a:schemeClr val="tx1"/>
              </a:solidFill>
            </a:endParaRPr>
          </a:p>
          <a:p>
            <a:pPr marL="0" lvl="0" indent="0">
              <a:buNone/>
            </a:pPr>
            <a:r>
              <a:rPr lang="en-US" sz="1600" smtClean="0">
                <a:solidFill>
                  <a:schemeClr val="tx1"/>
                </a:solidFill>
              </a:rPr>
              <a:t>{</a:t>
            </a:r>
            <a:endParaRPr lang="en-US" sz="1600">
              <a:solidFill>
                <a:schemeClr val="tx1"/>
              </a:solidFill>
            </a:endParaRPr>
          </a:p>
          <a:p>
            <a:pPr marL="0" lvl="0" indent="0">
              <a:buNone/>
            </a:pPr>
            <a:r>
              <a:rPr lang="en-US" sz="1600">
                <a:solidFill>
                  <a:schemeClr val="tx1"/>
                </a:solidFill>
              </a:rPr>
              <a:t>    </a:t>
            </a:r>
            <a:r>
              <a:rPr lang="en-US" sz="1600" smtClean="0">
                <a:solidFill>
                  <a:schemeClr val="tx1"/>
                </a:solidFill>
              </a:rPr>
              <a:t>console.log("Summer Day");</a:t>
            </a:r>
            <a:endParaRPr lang="en-US" sz="1600">
              <a:solidFill>
                <a:schemeClr val="tx1"/>
              </a:solidFill>
            </a:endParaRPr>
          </a:p>
          <a:p>
            <a:pPr marL="0" lvl="0" indent="0">
              <a:buNone/>
            </a:pPr>
            <a:r>
              <a:rPr lang="en-US" sz="1600">
                <a:solidFill>
                  <a:schemeClr val="tx1"/>
                </a:solidFill>
              </a:rPr>
              <a:t>} </a:t>
            </a:r>
            <a:endParaRPr lang="en-US" sz="1600" smtClean="0">
              <a:solidFill>
                <a:schemeClr val="tx1"/>
              </a:solidFill>
            </a:endParaRPr>
          </a:p>
          <a:p>
            <a:pPr marL="0" lvl="0" indent="0">
              <a:buNone/>
            </a:pPr>
            <a:r>
              <a:rPr lang="en-US" sz="1600" smtClean="0">
                <a:solidFill>
                  <a:schemeClr val="tx1"/>
                </a:solidFill>
              </a:rPr>
              <a:t>else if (temperature &gt;=50 &amp;&amp; &lt; 60)</a:t>
            </a:r>
          </a:p>
          <a:p>
            <a:pPr marL="0" lvl="0" indent="0">
              <a:buNone/>
            </a:pPr>
            <a:r>
              <a:rPr lang="en-US" sz="1600">
                <a:solidFill>
                  <a:schemeClr val="tx1"/>
                </a:solidFill>
              </a:rPr>
              <a:t> </a:t>
            </a:r>
            <a:r>
              <a:rPr lang="en-US" sz="1600" smtClean="0">
                <a:solidFill>
                  <a:schemeClr val="tx1"/>
                </a:solidFill>
              </a:rPr>
              <a:t>   console.log("Spring Day");  </a:t>
            </a:r>
            <a:r>
              <a:rPr lang="en-US" sz="1400" smtClean="0">
                <a:solidFill>
                  <a:schemeClr val="tx1"/>
                </a:solidFill>
              </a:rPr>
              <a:t>//if there's one if line you don't need {}</a:t>
            </a:r>
          </a:p>
          <a:p>
            <a:pPr marL="0" lvl="0" indent="0">
              <a:buNone/>
            </a:pPr>
            <a:r>
              <a:rPr lang="en-US" sz="1600" smtClean="0">
                <a:solidFill>
                  <a:schemeClr val="tx1"/>
                </a:solidFill>
              </a:rPr>
              <a:t>else </a:t>
            </a:r>
            <a:r>
              <a:rPr lang="en-US" sz="1600">
                <a:solidFill>
                  <a:schemeClr val="tx1"/>
                </a:solidFill>
              </a:rPr>
              <a:t>if </a:t>
            </a:r>
            <a:r>
              <a:rPr lang="en-US" sz="1600" smtClean="0">
                <a:solidFill>
                  <a:schemeClr val="tx1"/>
                </a:solidFill>
              </a:rPr>
              <a:t>( temperature &gt;= 100 || </a:t>
            </a:r>
            <a:r>
              <a:rPr lang="en-US" sz="1600">
                <a:solidFill>
                  <a:schemeClr val="tx1"/>
                </a:solidFill>
              </a:rPr>
              <a:t>temperature </a:t>
            </a:r>
            <a:r>
              <a:rPr lang="en-US" sz="1600" smtClean="0">
                <a:solidFill>
                  <a:schemeClr val="tx1"/>
                </a:solidFill>
              </a:rPr>
              <a:t>&lt;= 0</a:t>
            </a:r>
            <a:r>
              <a:rPr lang="en-US" sz="1600">
                <a:solidFill>
                  <a:schemeClr val="tx1"/>
                </a:solidFill>
              </a:rPr>
              <a:t>) </a:t>
            </a:r>
            <a:endParaRPr lang="en-US" sz="1600" smtClean="0">
              <a:solidFill>
                <a:schemeClr val="tx1"/>
              </a:solidFill>
            </a:endParaRPr>
          </a:p>
          <a:p>
            <a:pPr marL="0" lvl="0" indent="0">
              <a:buNone/>
            </a:pPr>
            <a:r>
              <a:rPr lang="en-US" sz="1600" smtClean="0">
                <a:solidFill>
                  <a:schemeClr val="tx1"/>
                </a:solidFill>
              </a:rPr>
              <a:t>{</a:t>
            </a:r>
            <a:endParaRPr lang="en-US" sz="1600">
              <a:solidFill>
                <a:schemeClr val="tx1"/>
              </a:solidFill>
            </a:endParaRPr>
          </a:p>
          <a:p>
            <a:pPr marL="0" lvl="0" indent="0">
              <a:buNone/>
            </a:pPr>
            <a:r>
              <a:rPr lang="en-US" sz="1600" smtClean="0">
                <a:solidFill>
                  <a:schemeClr val="tx1"/>
                </a:solidFill>
              </a:rPr>
              <a:t> console.log("These are dangerous temperatures!");</a:t>
            </a:r>
            <a:endParaRPr lang="en-US" sz="1600">
              <a:solidFill>
                <a:schemeClr val="tx1"/>
              </a:solidFill>
            </a:endParaRPr>
          </a:p>
          <a:p>
            <a:pPr marL="0" lvl="0" indent="0">
              <a:buNone/>
            </a:pPr>
            <a:r>
              <a:rPr lang="en-US" sz="1600" smtClean="0">
                <a:solidFill>
                  <a:schemeClr val="tx1"/>
                </a:solidFill>
              </a:rPr>
              <a:t>}</a:t>
            </a:r>
          </a:p>
          <a:p>
            <a:pPr marL="0" lvl="0" indent="0">
              <a:buNone/>
            </a:pPr>
            <a:r>
              <a:rPr lang="en-US" sz="1600" smtClean="0">
                <a:solidFill>
                  <a:schemeClr val="tx1"/>
                </a:solidFill>
              </a:rPr>
              <a:t>else { console.log("Enjoy the temperature of " + temperature);</a:t>
            </a:r>
            <a:endParaRPr lang="en-US" sz="1600">
              <a:solidFill>
                <a:schemeClr val="tx1"/>
              </a:solidFill>
            </a:endParaRPr>
          </a:p>
        </p:txBody>
      </p:sp>
      <p:pic>
        <p:nvPicPr>
          <p:cNvPr id="244" name="Google Shape;244;p36"/>
          <p:cNvPicPr preferRelativeResize="0"/>
          <p:nvPr/>
        </p:nvPicPr>
        <p:blipFill>
          <a:blip r:embed="rId3">
            <a:alphaModFix/>
          </a:blip>
          <a:stretch>
            <a:fillRect/>
          </a:stretch>
        </p:blipFill>
        <p:spPr>
          <a:xfrm>
            <a:off x="185375" y="-80575"/>
            <a:ext cx="1033700" cy="1033700"/>
          </a:xfrm>
          <a:prstGeom prst="rect">
            <a:avLst/>
          </a:prstGeom>
          <a:noFill/>
          <a:ln>
            <a:noFill/>
          </a:ln>
        </p:spPr>
      </p:pic>
      <p:sp>
        <p:nvSpPr>
          <p:cNvPr id="3" name="Rectangle 2"/>
          <p:cNvSpPr/>
          <p:nvPr/>
        </p:nvSpPr>
        <p:spPr>
          <a:xfrm>
            <a:off x="6457034" y="953125"/>
            <a:ext cx="2863001" cy="1815882"/>
          </a:xfrm>
          <a:prstGeom prst="rect">
            <a:avLst/>
          </a:prstGeom>
        </p:spPr>
        <p:txBody>
          <a:bodyPr wrap="square">
            <a:spAutoFit/>
          </a:bodyPr>
          <a:lstStyle/>
          <a:p>
            <a:r>
              <a:rPr lang="en-US"/>
              <a:t>checkTemperature(40);</a:t>
            </a:r>
            <a:br>
              <a:rPr lang="en-US"/>
            </a:br>
            <a:r>
              <a:rPr lang="en-US"/>
              <a:t>checkTemperature(50</a:t>
            </a:r>
            <a:r>
              <a:rPr lang="en-US" smtClean="0"/>
              <a:t>);</a:t>
            </a:r>
          </a:p>
          <a:p>
            <a:r>
              <a:rPr lang="en-US" smtClean="0"/>
              <a:t>checkTemperature(101);</a:t>
            </a:r>
          </a:p>
          <a:p>
            <a:r>
              <a:rPr lang="en-US" smtClean="0"/>
              <a:t>checkTemperature(0);</a:t>
            </a:r>
            <a:endParaRPr lang="en-US"/>
          </a:p>
          <a:p>
            <a:r>
              <a:rPr lang="en-US" smtClean="0"/>
              <a:t>checkTemperature(-5);</a:t>
            </a:r>
          </a:p>
          <a:p>
            <a:r>
              <a:rPr lang="en-US" smtClean="0"/>
              <a:t>checkTemperature(65);</a:t>
            </a:r>
            <a:endParaRPr lang="en-US"/>
          </a:p>
          <a:p>
            <a:endParaRPr lang="en-US"/>
          </a:p>
          <a:p>
            <a:endParaRPr lang="en-US" smtClean="0"/>
          </a:p>
        </p:txBody>
      </p:sp>
    </p:spTree>
    <p:extLst>
      <p:ext uri="{BB962C8B-B14F-4D97-AF65-F5344CB8AC3E}">
        <p14:creationId xmlns:p14="http://schemas.microsoft.com/office/powerpoint/2010/main" val="86362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26100"/>
          </a:xfrm>
        </p:spPr>
        <p:txBody>
          <a:bodyPr/>
          <a:lstStyle/>
          <a:p>
            <a:r>
              <a:rPr lang="en-US" smtClean="0"/>
              <a:t>Switch\Case</a:t>
            </a:r>
            <a:endParaRPr lang="en-US"/>
          </a:p>
        </p:txBody>
      </p:sp>
      <p:sp>
        <p:nvSpPr>
          <p:cNvPr id="3" name="Text Placeholder 2"/>
          <p:cNvSpPr>
            <a:spLocks noGrp="1"/>
          </p:cNvSpPr>
          <p:nvPr>
            <p:ph type="body" idx="1"/>
          </p:nvPr>
        </p:nvSpPr>
        <p:spPr>
          <a:xfrm>
            <a:off x="311700" y="615957"/>
            <a:ext cx="7765500" cy="518143"/>
          </a:xfrm>
        </p:spPr>
        <p:txBody>
          <a:bodyPr/>
          <a:lstStyle/>
          <a:p>
            <a:pPr marL="114300" indent="0">
              <a:buNone/>
            </a:pPr>
            <a:r>
              <a:rPr lang="en-US" sz="1400" smtClean="0"/>
              <a:t>Use switch case, if you don't have ranges, as it's easier to handle</a:t>
            </a:r>
            <a:endParaRPr lang="en-US" sz="1400"/>
          </a:p>
          <a:p>
            <a:pPr marL="114300" indent="0">
              <a:buNone/>
            </a:pPr>
            <a:endParaRPr lang="en-US" sz="1400"/>
          </a:p>
        </p:txBody>
      </p:sp>
      <p:sp>
        <p:nvSpPr>
          <p:cNvPr id="4" name="Rectangle 3"/>
          <p:cNvSpPr/>
          <p:nvPr/>
        </p:nvSpPr>
        <p:spPr>
          <a:xfrm>
            <a:off x="4461933" y="1260291"/>
            <a:ext cx="4572000" cy="3108543"/>
          </a:xfrm>
          <a:prstGeom prst="rect">
            <a:avLst/>
          </a:prstGeom>
        </p:spPr>
        <p:txBody>
          <a:bodyPr>
            <a:spAutoFit/>
          </a:bodyPr>
          <a:lstStyle/>
          <a:p>
            <a:pPr marL="114300" indent="0">
              <a:buNone/>
            </a:pPr>
            <a:r>
              <a:rPr lang="en-US" b="1" smtClean="0"/>
              <a:t>Switch\Case</a:t>
            </a:r>
          </a:p>
          <a:p>
            <a:pPr marL="114300" indent="0">
              <a:buNone/>
            </a:pPr>
            <a:r>
              <a:rPr lang="en-US" smtClean="0">
                <a:solidFill>
                  <a:schemeClr val="tx1">
                    <a:lumMod val="75000"/>
                  </a:schemeClr>
                </a:solidFill>
              </a:rPr>
              <a:t>var </a:t>
            </a:r>
            <a:r>
              <a:rPr lang="en-US">
                <a:solidFill>
                  <a:schemeClr val="tx1">
                    <a:lumMod val="75000"/>
                  </a:schemeClr>
                </a:solidFill>
              </a:rPr>
              <a:t>age = 20;</a:t>
            </a:r>
          </a:p>
          <a:p>
            <a:pPr marL="114300" indent="0">
              <a:buNone/>
            </a:pPr>
            <a:r>
              <a:rPr lang="en-US">
                <a:solidFill>
                  <a:schemeClr val="tx1">
                    <a:lumMod val="75000"/>
                  </a:schemeClr>
                </a:solidFill>
              </a:rPr>
              <a:t>switch(age</a:t>
            </a:r>
            <a:r>
              <a:rPr lang="en-US" smtClean="0">
                <a:solidFill>
                  <a:schemeClr val="tx1">
                    <a:lumMod val="75000"/>
                  </a:schemeClr>
                </a:solidFill>
              </a:rPr>
              <a:t>)</a:t>
            </a:r>
          </a:p>
          <a:p>
            <a:pPr marL="114300" indent="0">
              <a:buNone/>
            </a:pPr>
            <a:r>
              <a:rPr lang="en-US" smtClean="0">
                <a:solidFill>
                  <a:schemeClr val="tx1">
                    <a:lumMod val="75000"/>
                  </a:schemeClr>
                </a:solidFill>
              </a:rPr>
              <a:t>{</a:t>
            </a:r>
          </a:p>
          <a:p>
            <a:pPr marL="114300" indent="0">
              <a:buNone/>
            </a:pPr>
            <a:r>
              <a:rPr lang="en-US" smtClean="0">
                <a:solidFill>
                  <a:schemeClr val="tx1">
                    <a:lumMod val="75000"/>
                  </a:schemeClr>
                </a:solidFill>
              </a:rPr>
              <a:t>case </a:t>
            </a:r>
            <a:r>
              <a:rPr lang="en-US">
                <a:solidFill>
                  <a:schemeClr val="tx1">
                    <a:lumMod val="75000"/>
                  </a:schemeClr>
                </a:solidFill>
              </a:rPr>
              <a:t>35:</a:t>
            </a:r>
          </a:p>
          <a:p>
            <a:pPr marL="114300" indent="0">
              <a:buNone/>
            </a:pPr>
            <a:r>
              <a:rPr lang="en-US">
                <a:solidFill>
                  <a:schemeClr val="tx1">
                    <a:lumMod val="75000"/>
                  </a:schemeClr>
                </a:solidFill>
              </a:rPr>
              <a:t>    </a:t>
            </a:r>
            <a:r>
              <a:rPr lang="en-US" smtClean="0">
                <a:solidFill>
                  <a:schemeClr val="tx1">
                    <a:lumMod val="75000"/>
                  </a:schemeClr>
                </a:solidFill>
              </a:rPr>
              <a:t>console.log('At 35, You </a:t>
            </a:r>
            <a:r>
              <a:rPr lang="en-US">
                <a:solidFill>
                  <a:schemeClr val="tx1">
                    <a:lumMod val="75000"/>
                  </a:schemeClr>
                </a:solidFill>
              </a:rPr>
              <a:t>can vote </a:t>
            </a:r>
            <a:r>
              <a:rPr lang="en-US" smtClean="0">
                <a:solidFill>
                  <a:schemeClr val="tx1">
                    <a:lumMod val="75000"/>
                  </a:schemeClr>
                </a:solidFill>
              </a:rPr>
              <a:t>&amp; hold office!)';</a:t>
            </a:r>
            <a:endParaRPr lang="en-US">
              <a:solidFill>
                <a:schemeClr val="tx1">
                  <a:lumMod val="75000"/>
                </a:schemeClr>
              </a:solidFill>
            </a:endParaRPr>
          </a:p>
          <a:p>
            <a:pPr marL="114300" indent="0">
              <a:buNone/>
            </a:pPr>
            <a:r>
              <a:rPr lang="en-US">
                <a:solidFill>
                  <a:schemeClr val="tx1">
                    <a:lumMod val="75000"/>
                  </a:schemeClr>
                </a:solidFill>
              </a:rPr>
              <a:t>    break;</a:t>
            </a:r>
          </a:p>
          <a:p>
            <a:pPr marL="114300" indent="0">
              <a:buNone/>
            </a:pPr>
            <a:r>
              <a:rPr lang="en-US">
                <a:solidFill>
                  <a:schemeClr val="tx1">
                    <a:lumMod val="75000"/>
                  </a:schemeClr>
                </a:solidFill>
              </a:rPr>
              <a:t>case 18:</a:t>
            </a:r>
          </a:p>
          <a:p>
            <a:pPr marL="114300" indent="0">
              <a:buNone/>
            </a:pPr>
            <a:r>
              <a:rPr lang="en-US">
                <a:solidFill>
                  <a:schemeClr val="tx1">
                    <a:lumMod val="75000"/>
                  </a:schemeClr>
                </a:solidFill>
              </a:rPr>
              <a:t>    </a:t>
            </a:r>
            <a:r>
              <a:rPr lang="en-US" smtClean="0">
                <a:solidFill>
                  <a:schemeClr val="tx1">
                    <a:lumMod val="75000"/>
                  </a:schemeClr>
                </a:solidFill>
              </a:rPr>
              <a:t>console.log('You </a:t>
            </a:r>
            <a:r>
              <a:rPr lang="en-US">
                <a:solidFill>
                  <a:schemeClr val="tx1">
                    <a:lumMod val="75000"/>
                  </a:schemeClr>
                </a:solidFill>
              </a:rPr>
              <a:t>can vote</a:t>
            </a:r>
            <a:r>
              <a:rPr lang="en-US" smtClean="0">
                <a:solidFill>
                  <a:schemeClr val="tx1">
                    <a:lumMod val="75000"/>
                  </a:schemeClr>
                </a:solidFill>
              </a:rPr>
              <a:t>!');</a:t>
            </a:r>
            <a:endParaRPr lang="en-US">
              <a:solidFill>
                <a:schemeClr val="tx1">
                  <a:lumMod val="75000"/>
                </a:schemeClr>
              </a:solidFill>
            </a:endParaRPr>
          </a:p>
          <a:p>
            <a:pPr marL="114300" indent="0">
              <a:buNone/>
            </a:pPr>
            <a:r>
              <a:rPr lang="en-US">
                <a:solidFill>
                  <a:schemeClr val="tx1">
                    <a:lumMod val="75000"/>
                  </a:schemeClr>
                </a:solidFill>
              </a:rPr>
              <a:t>   break;</a:t>
            </a:r>
          </a:p>
          <a:p>
            <a:pPr marL="114300" indent="0">
              <a:buNone/>
            </a:pPr>
            <a:r>
              <a:rPr lang="en-US">
                <a:solidFill>
                  <a:schemeClr val="tx1">
                    <a:lumMod val="75000"/>
                  </a:schemeClr>
                </a:solidFill>
              </a:rPr>
              <a:t>default: </a:t>
            </a:r>
          </a:p>
          <a:p>
            <a:pPr marL="114300" indent="0">
              <a:buNone/>
            </a:pPr>
            <a:r>
              <a:rPr lang="en-US">
                <a:solidFill>
                  <a:schemeClr val="tx1">
                    <a:lumMod val="75000"/>
                  </a:schemeClr>
                </a:solidFill>
              </a:rPr>
              <a:t>     console.log('Sorry, no voting for you</a:t>
            </a:r>
            <a:r>
              <a:rPr lang="en-US" smtClean="0">
                <a:solidFill>
                  <a:schemeClr val="tx1">
                    <a:lumMod val="75000"/>
                  </a:schemeClr>
                </a:solidFill>
              </a:rPr>
              <a:t>');</a:t>
            </a:r>
          </a:p>
          <a:p>
            <a:pPr marL="114300" indent="0">
              <a:buNone/>
            </a:pPr>
            <a:r>
              <a:rPr lang="en-US">
                <a:solidFill>
                  <a:schemeClr val="tx1">
                    <a:lumMod val="75000"/>
                  </a:schemeClr>
                </a:solidFill>
              </a:rPr>
              <a:t> </a:t>
            </a:r>
            <a:r>
              <a:rPr lang="en-US" smtClean="0">
                <a:solidFill>
                  <a:schemeClr val="tx1">
                    <a:lumMod val="75000"/>
                  </a:schemeClr>
                </a:solidFill>
              </a:rPr>
              <a:t>   </a:t>
            </a:r>
            <a:r>
              <a:rPr lang="en-US">
                <a:solidFill>
                  <a:schemeClr val="tx1">
                    <a:lumMod val="75000"/>
                  </a:schemeClr>
                </a:solidFill>
              </a:rPr>
              <a:t>break;</a:t>
            </a:r>
          </a:p>
          <a:p>
            <a:pPr marL="114300" indent="0">
              <a:buNone/>
            </a:pPr>
            <a:r>
              <a:rPr lang="en-US">
                <a:solidFill>
                  <a:schemeClr val="tx1">
                    <a:lumMod val="75000"/>
                  </a:schemeClr>
                </a:solidFill>
              </a:rPr>
              <a:t>}</a:t>
            </a:r>
          </a:p>
        </p:txBody>
      </p:sp>
      <p:sp>
        <p:nvSpPr>
          <p:cNvPr id="5" name="Rectangle 4"/>
          <p:cNvSpPr/>
          <p:nvPr/>
        </p:nvSpPr>
        <p:spPr>
          <a:xfrm>
            <a:off x="414867" y="1134100"/>
            <a:ext cx="3699933" cy="3539430"/>
          </a:xfrm>
          <a:prstGeom prst="rect">
            <a:avLst/>
          </a:prstGeom>
        </p:spPr>
        <p:txBody>
          <a:bodyPr wrap="square">
            <a:spAutoFit/>
          </a:bodyPr>
          <a:lstStyle/>
          <a:p>
            <a:pPr marL="114300" indent="0">
              <a:buNone/>
            </a:pPr>
            <a:r>
              <a:rPr lang="en-US" b="1">
                <a:solidFill>
                  <a:schemeClr val="accent1"/>
                </a:solidFill>
              </a:rPr>
              <a:t>If ElseIf\ElseIf\Else</a:t>
            </a:r>
          </a:p>
          <a:p>
            <a:pPr marL="114300" indent="0">
              <a:buNone/>
            </a:pPr>
            <a:r>
              <a:rPr lang="en-US">
                <a:solidFill>
                  <a:schemeClr val="tx1"/>
                </a:solidFill>
              </a:rPr>
              <a:t>var age = 20;</a:t>
            </a:r>
          </a:p>
          <a:p>
            <a:pPr marL="114300" indent="0">
              <a:buNone/>
            </a:pPr>
            <a:r>
              <a:rPr lang="en-US">
                <a:solidFill>
                  <a:schemeClr val="tx1"/>
                </a:solidFill>
              </a:rPr>
              <a:t>if (age &gt;= 35) </a:t>
            </a:r>
          </a:p>
          <a:p>
            <a:pPr marL="114300" indent="0">
              <a:buNone/>
            </a:pPr>
            <a:r>
              <a:rPr lang="en-US">
                <a:solidFill>
                  <a:schemeClr val="tx1"/>
                </a:solidFill>
              </a:rPr>
              <a:t>{</a:t>
            </a:r>
          </a:p>
          <a:p>
            <a:pPr marL="114300" indent="0">
              <a:buNone/>
            </a:pPr>
            <a:r>
              <a:rPr lang="en-US">
                <a:solidFill>
                  <a:schemeClr val="tx1"/>
                </a:solidFill>
              </a:rPr>
              <a:t>    </a:t>
            </a:r>
            <a:r>
              <a:rPr lang="en-US" smtClean="0">
                <a:solidFill>
                  <a:schemeClr val="tx1"/>
                </a:solidFill>
              </a:rPr>
              <a:t>console.log('You </a:t>
            </a:r>
            <a:r>
              <a:rPr lang="en-US">
                <a:solidFill>
                  <a:schemeClr val="tx1"/>
                </a:solidFill>
              </a:rPr>
              <a:t>can vote AND hold </a:t>
            </a:r>
            <a:r>
              <a:rPr lang="en-US" smtClean="0">
                <a:solidFill>
                  <a:schemeClr val="tx1"/>
                </a:solidFill>
              </a:rPr>
              <a:t>office');</a:t>
            </a:r>
            <a:endParaRPr lang="en-US">
              <a:solidFill>
                <a:schemeClr val="tx1"/>
              </a:solidFill>
            </a:endParaRPr>
          </a:p>
          <a:p>
            <a:pPr marL="114300" indent="0">
              <a:buNone/>
            </a:pPr>
            <a:r>
              <a:rPr lang="en-US">
                <a:solidFill>
                  <a:schemeClr val="tx1"/>
                </a:solidFill>
              </a:rPr>
              <a:t>} </a:t>
            </a:r>
          </a:p>
          <a:p>
            <a:pPr marL="114300" indent="0">
              <a:buNone/>
            </a:pPr>
            <a:r>
              <a:rPr lang="en-US">
                <a:solidFill>
                  <a:schemeClr val="tx1"/>
                </a:solidFill>
              </a:rPr>
              <a:t>else if (age &gt;= 18) </a:t>
            </a:r>
          </a:p>
          <a:p>
            <a:pPr marL="114300" indent="0">
              <a:buNone/>
            </a:pPr>
            <a:r>
              <a:rPr lang="en-US">
                <a:solidFill>
                  <a:schemeClr val="tx1"/>
                </a:solidFill>
              </a:rPr>
              <a:t>{</a:t>
            </a:r>
          </a:p>
          <a:p>
            <a:pPr marL="114300" indent="0">
              <a:buNone/>
            </a:pPr>
            <a:r>
              <a:rPr lang="en-US">
                <a:solidFill>
                  <a:schemeClr val="tx1"/>
                </a:solidFill>
              </a:rPr>
              <a:t>    </a:t>
            </a:r>
            <a:r>
              <a:rPr lang="en-US" smtClean="0">
                <a:solidFill>
                  <a:schemeClr val="tx1"/>
                </a:solidFill>
              </a:rPr>
              <a:t>console.log('You </a:t>
            </a:r>
            <a:r>
              <a:rPr lang="en-US">
                <a:solidFill>
                  <a:schemeClr val="tx1"/>
                </a:solidFill>
              </a:rPr>
              <a:t>can vote</a:t>
            </a:r>
            <a:r>
              <a:rPr lang="en-US" smtClean="0">
                <a:solidFill>
                  <a:schemeClr val="tx1"/>
                </a:solidFill>
              </a:rPr>
              <a:t>!');</a:t>
            </a:r>
            <a:endParaRPr lang="en-US">
              <a:solidFill>
                <a:schemeClr val="tx1"/>
              </a:solidFill>
            </a:endParaRPr>
          </a:p>
          <a:p>
            <a:pPr marL="114300" indent="0">
              <a:buNone/>
            </a:pPr>
            <a:r>
              <a:rPr lang="en-US">
                <a:solidFill>
                  <a:schemeClr val="tx1"/>
                </a:solidFill>
              </a:rPr>
              <a:t>} </a:t>
            </a:r>
          </a:p>
          <a:p>
            <a:pPr marL="114300" indent="0">
              <a:buNone/>
            </a:pPr>
            <a:r>
              <a:rPr lang="en-US">
                <a:solidFill>
                  <a:schemeClr val="tx1"/>
                </a:solidFill>
              </a:rPr>
              <a:t>else </a:t>
            </a:r>
          </a:p>
          <a:p>
            <a:pPr marL="114300" indent="0">
              <a:buNone/>
            </a:pPr>
            <a:r>
              <a:rPr lang="en-US">
                <a:solidFill>
                  <a:schemeClr val="tx1"/>
                </a:solidFill>
              </a:rPr>
              <a:t>{</a:t>
            </a:r>
          </a:p>
          <a:p>
            <a:pPr marL="114300" indent="0">
              <a:buNone/>
            </a:pPr>
            <a:r>
              <a:rPr lang="en-US">
                <a:solidFill>
                  <a:schemeClr val="tx1"/>
                </a:solidFill>
              </a:rPr>
              <a:t>    </a:t>
            </a:r>
            <a:r>
              <a:rPr lang="en-US" smtClean="0">
                <a:solidFill>
                  <a:schemeClr val="tx1"/>
                </a:solidFill>
              </a:rPr>
              <a:t>console.log('Sorry, no voting for you');</a:t>
            </a:r>
            <a:endParaRPr lang="en-US">
              <a:solidFill>
                <a:schemeClr val="tx1"/>
              </a:solidFill>
            </a:endParaRPr>
          </a:p>
          <a:p>
            <a:pPr marL="114300" indent="0">
              <a:buNone/>
            </a:pPr>
            <a:r>
              <a:rPr lang="en-US">
                <a:solidFill>
                  <a:schemeClr val="tx1"/>
                </a:solidFill>
              </a:rPr>
              <a:t>}</a:t>
            </a:r>
          </a:p>
          <a:p>
            <a:pPr marL="114300" indent="0">
              <a:buNone/>
            </a:pPr>
            <a:r>
              <a:rPr lang="en-US">
                <a:solidFill>
                  <a:schemeClr val="tx1"/>
                </a:solidFill>
              </a:rPr>
              <a:t> </a:t>
            </a:r>
          </a:p>
        </p:txBody>
      </p:sp>
    </p:spTree>
    <p:extLst>
      <p:ext uri="{BB962C8B-B14F-4D97-AF65-F5344CB8AC3E}">
        <p14:creationId xmlns:p14="http://schemas.microsoft.com/office/powerpoint/2010/main" val="2698247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098573" y="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 </a:t>
            </a:r>
            <a:r>
              <a:rPr lang="en-US" smtClean="0">
                <a:solidFill>
                  <a:schemeClr val="accent5"/>
                </a:solidFill>
                <a:latin typeface="Playfair Display" panose="020B0604020202020204" charset="0"/>
              </a:rPr>
              <a:t>Coding Niceties</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499415" y="670181"/>
            <a:ext cx="8541897" cy="2672100"/>
          </a:xfrm>
          <a:prstGeom prst="rect">
            <a:avLst/>
          </a:prstGeom>
        </p:spPr>
        <p:txBody>
          <a:bodyPr spcFirstLastPara="1" wrap="square" lIns="91425" tIns="91425" rIns="91425" bIns="91425" anchor="t" anchorCtr="0">
            <a:noAutofit/>
          </a:bodyPr>
          <a:lstStyle/>
          <a:p>
            <a:pPr marL="285750" indent="-285750"/>
            <a:r>
              <a:rPr lang="en-US" sz="1400" b="1" smtClean="0">
                <a:solidFill>
                  <a:srgbClr val="000000"/>
                </a:solidFill>
              </a:rPr>
              <a:t>Functions use variables (internal &amp; external)</a:t>
            </a:r>
          </a:p>
          <a:p>
            <a:pPr marL="285750" indent="-285750"/>
            <a:r>
              <a:rPr lang="en-US" sz="1400" b="1" smtClean="0">
                <a:solidFill>
                  <a:srgbClr val="000000"/>
                </a:solidFill>
              </a:rPr>
              <a:t>Functions are typically used to return data </a:t>
            </a:r>
          </a:p>
          <a:p>
            <a:pPr marL="285750" indent="-285750"/>
            <a:r>
              <a:rPr lang="en-US" sz="1400" b="1" smtClean="0">
                <a:solidFill>
                  <a:srgbClr val="000000"/>
                </a:solidFill>
              </a:rPr>
              <a:t>Update the update checkTemperature to use internal variables</a:t>
            </a:r>
          </a:p>
          <a:p>
            <a:pPr marL="0" indent="0">
              <a:buNone/>
            </a:pPr>
            <a:endParaRPr lang="en-US" sz="1600">
              <a:solidFill>
                <a:srgbClr val="000000"/>
              </a:solidFill>
            </a:endParaRPr>
          </a:p>
          <a:p>
            <a:pPr marL="285750" indent="-285750"/>
            <a:r>
              <a:rPr lang="en-US" sz="1400" b="1" smtClean="0">
                <a:solidFill>
                  <a:srgbClr val="000000"/>
                </a:solidFill>
              </a:rPr>
              <a:t>Part 1:  Update check temperature to use an internal variable</a:t>
            </a:r>
          </a:p>
          <a:p>
            <a:pPr marL="285750" indent="-285750"/>
            <a:r>
              <a:rPr lang="en-US" sz="1400" smtClean="0">
                <a:solidFill>
                  <a:srgbClr val="000000"/>
                </a:solidFill>
              </a:rPr>
              <a:t>Declare the variable at the start of the function</a:t>
            </a:r>
            <a:br>
              <a:rPr lang="en-US" sz="1400" smtClean="0">
                <a:solidFill>
                  <a:srgbClr val="000000"/>
                </a:solidFill>
              </a:rPr>
            </a:br>
            <a:r>
              <a:rPr lang="en-US" sz="1400" smtClean="0">
                <a:solidFill>
                  <a:schemeClr val="tx1"/>
                </a:solidFill>
              </a:rPr>
              <a:t>let message = "";</a:t>
            </a:r>
          </a:p>
          <a:p>
            <a:pPr marL="285750" indent="-285750"/>
            <a:r>
              <a:rPr lang="en-US" sz="1400" smtClean="0">
                <a:solidFill>
                  <a:srgbClr val="000000"/>
                </a:solidFill>
              </a:rPr>
              <a:t>Instead of writing to console.log, set the responses to the variable message</a:t>
            </a:r>
            <a:br>
              <a:rPr lang="en-US" sz="1400" smtClean="0">
                <a:solidFill>
                  <a:srgbClr val="000000"/>
                </a:solidFill>
              </a:rPr>
            </a:br>
            <a:r>
              <a:rPr lang="en-US" sz="1400" smtClean="0">
                <a:solidFill>
                  <a:schemeClr val="tx1"/>
                </a:solidFill>
              </a:rPr>
              <a:t>message = "Coat Day";</a:t>
            </a:r>
          </a:p>
          <a:p>
            <a:pPr marL="285750" indent="-285750"/>
            <a:r>
              <a:rPr lang="en-US" sz="1400" smtClean="0">
                <a:solidFill>
                  <a:schemeClr val="accent1"/>
                </a:solidFill>
              </a:rPr>
              <a:t>Return the variable at the end of the function</a:t>
            </a:r>
            <a:r>
              <a:rPr lang="en-US" sz="1400" smtClean="0">
                <a:solidFill>
                  <a:schemeClr val="tx1"/>
                </a:solidFill>
              </a:rPr>
              <a:t/>
            </a:r>
            <a:br>
              <a:rPr lang="en-US" sz="1400" smtClean="0">
                <a:solidFill>
                  <a:schemeClr val="tx1"/>
                </a:solidFill>
              </a:rPr>
            </a:br>
            <a:r>
              <a:rPr lang="en-US" sz="1400" smtClean="0">
                <a:solidFill>
                  <a:schemeClr val="tx1"/>
                </a:solidFill>
              </a:rPr>
              <a:t>return message;</a:t>
            </a:r>
          </a:p>
          <a:p>
            <a:pPr marL="285750" indent="-285750"/>
            <a:endParaRPr lang="en-US" sz="1600" smtClean="0">
              <a:solidFill>
                <a:srgbClr val="000000"/>
              </a:solidFill>
            </a:endParaRPr>
          </a:p>
          <a:p>
            <a:pPr marL="285750" indent="-285750"/>
            <a:r>
              <a:rPr lang="en-US" sz="1600" b="1" smtClean="0">
                <a:solidFill>
                  <a:srgbClr val="000000"/>
                </a:solidFill>
              </a:rPr>
              <a:t>Part 2:   Create an external variable called temp. Call checkTemperature passing it in.</a:t>
            </a:r>
          </a:p>
          <a:p>
            <a:pPr marL="0" indent="0">
              <a:buNone/>
            </a:pPr>
            <a:r>
              <a:rPr lang="en-US" sz="1600" smtClean="0">
                <a:solidFill>
                  <a:srgbClr val="000000"/>
                </a:solidFill>
              </a:rPr>
              <a:t>let temp = 90;</a:t>
            </a:r>
          </a:p>
          <a:p>
            <a:pPr marL="0" indent="0">
              <a:buNone/>
            </a:pPr>
            <a:r>
              <a:rPr lang="en-US" sz="1600" smtClean="0">
                <a:solidFill>
                  <a:srgbClr val="000000"/>
                </a:solidFill>
              </a:rPr>
              <a:t>console.log(checkTemperature(temp));</a:t>
            </a:r>
          </a:p>
        </p:txBody>
      </p:sp>
      <p:pic>
        <p:nvPicPr>
          <p:cNvPr id="244" name="Google Shape;244;p36"/>
          <p:cNvPicPr preferRelativeResize="0"/>
          <p:nvPr/>
        </p:nvPicPr>
        <p:blipFill>
          <a:blip r:embed="rId3">
            <a:alphaModFix/>
          </a:blip>
          <a:stretch>
            <a:fillRect/>
          </a:stretch>
        </p:blipFill>
        <p:spPr>
          <a:xfrm>
            <a:off x="64873" y="-148933"/>
            <a:ext cx="869086" cy="775033"/>
          </a:xfrm>
          <a:prstGeom prst="rect">
            <a:avLst/>
          </a:prstGeom>
          <a:noFill/>
          <a:ln>
            <a:noFill/>
          </a:ln>
        </p:spPr>
      </p:pic>
    </p:spTree>
    <p:extLst>
      <p:ext uri="{BB962C8B-B14F-4D97-AF65-F5344CB8AC3E}">
        <p14:creationId xmlns:p14="http://schemas.microsoft.com/office/powerpoint/2010/main" val="1861203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093683" y="103766"/>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 </a:t>
            </a:r>
            <a:r>
              <a:rPr lang="en-US" smtClean="0">
                <a:solidFill>
                  <a:schemeClr val="accent5"/>
                </a:solidFill>
                <a:latin typeface="Playfair Display" panose="020B0604020202020204" charset="0"/>
              </a:rPr>
              <a:t>Code Hint</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516850" y="987267"/>
            <a:ext cx="3781319" cy="2672100"/>
          </a:xfrm>
          <a:prstGeom prst="rect">
            <a:avLst/>
          </a:prstGeom>
        </p:spPr>
        <p:txBody>
          <a:bodyPr spcFirstLastPara="1" wrap="square" lIns="91425" tIns="91425" rIns="91425" bIns="91425" anchor="t" anchorCtr="0">
            <a:noAutofit/>
          </a:bodyPr>
          <a:lstStyle/>
          <a:p>
            <a:pPr marL="0" lvl="0" indent="0">
              <a:buNone/>
            </a:pPr>
            <a:r>
              <a:rPr lang="en-US" sz="1200" smtClean="0">
                <a:solidFill>
                  <a:schemeClr val="accent1"/>
                </a:solidFill>
              </a:rPr>
              <a:t>let checkTemperature = (temperature) =&gt; {</a:t>
            </a:r>
          </a:p>
          <a:p>
            <a:pPr marL="0" lvl="0" indent="0">
              <a:buNone/>
            </a:pPr>
            <a:r>
              <a:rPr lang="en-US" sz="1200" smtClean="0">
                <a:solidFill>
                  <a:schemeClr val="accent1"/>
                </a:solidFill>
              </a:rPr>
              <a:t>   let message="";</a:t>
            </a:r>
          </a:p>
          <a:p>
            <a:pPr marL="0" lvl="0" indent="0">
              <a:buNone/>
            </a:pPr>
            <a:r>
              <a:rPr lang="en-US" sz="1200">
                <a:solidFill>
                  <a:schemeClr val="accent1"/>
                </a:solidFill>
              </a:rPr>
              <a:t>if (temperature &gt;= 60 &amp;&amp; temperature &lt; =70) </a:t>
            </a:r>
          </a:p>
          <a:p>
            <a:pPr marL="0" lvl="0" indent="0">
              <a:buNone/>
            </a:pPr>
            <a:r>
              <a:rPr lang="en-US" sz="1200">
                <a:solidFill>
                  <a:schemeClr val="accent1"/>
                </a:solidFill>
              </a:rPr>
              <a:t>{</a:t>
            </a:r>
          </a:p>
          <a:p>
            <a:pPr marL="0" lvl="0" indent="0">
              <a:buNone/>
            </a:pPr>
            <a:r>
              <a:rPr lang="en-US" sz="1200">
                <a:solidFill>
                  <a:schemeClr val="accent1"/>
                </a:solidFill>
              </a:rPr>
              <a:t>    </a:t>
            </a:r>
            <a:r>
              <a:rPr lang="en-US" sz="1200" smtClean="0">
                <a:solidFill>
                  <a:schemeClr val="accent1"/>
                </a:solidFill>
              </a:rPr>
              <a:t>message = "</a:t>
            </a:r>
            <a:r>
              <a:rPr lang="en-US" sz="1200">
                <a:solidFill>
                  <a:schemeClr val="accent1"/>
                </a:solidFill>
              </a:rPr>
              <a:t>Summer Day</a:t>
            </a:r>
            <a:r>
              <a:rPr lang="en-US" sz="1200" smtClean="0">
                <a:solidFill>
                  <a:schemeClr val="accent1"/>
                </a:solidFill>
              </a:rPr>
              <a:t>";</a:t>
            </a:r>
            <a:endParaRPr lang="en-US" sz="1200">
              <a:solidFill>
                <a:schemeClr val="accent1"/>
              </a:solidFill>
            </a:endParaRPr>
          </a:p>
          <a:p>
            <a:pPr marL="0" lvl="0" indent="0">
              <a:buNone/>
            </a:pPr>
            <a:r>
              <a:rPr lang="en-US" sz="1200">
                <a:solidFill>
                  <a:schemeClr val="accent1"/>
                </a:solidFill>
              </a:rPr>
              <a:t>} </a:t>
            </a:r>
          </a:p>
          <a:p>
            <a:pPr marL="0" lvl="0" indent="0">
              <a:buNone/>
            </a:pPr>
            <a:r>
              <a:rPr lang="en-US" sz="1200">
                <a:solidFill>
                  <a:schemeClr val="accent1"/>
                </a:solidFill>
              </a:rPr>
              <a:t>else if (temperature &gt;=50 &amp; &lt; 60)</a:t>
            </a:r>
          </a:p>
          <a:p>
            <a:pPr marL="0" lvl="0" indent="0">
              <a:buNone/>
            </a:pPr>
            <a:r>
              <a:rPr lang="en-US" sz="1200">
                <a:solidFill>
                  <a:schemeClr val="accent1"/>
                </a:solidFill>
              </a:rPr>
              <a:t>    </a:t>
            </a:r>
            <a:r>
              <a:rPr lang="en-US" sz="1200" smtClean="0">
                <a:solidFill>
                  <a:schemeClr val="accent1"/>
                </a:solidFill>
              </a:rPr>
              <a:t>message = "Spring </a:t>
            </a:r>
            <a:r>
              <a:rPr lang="en-US" sz="1200">
                <a:solidFill>
                  <a:schemeClr val="accent1"/>
                </a:solidFill>
              </a:rPr>
              <a:t>Day</a:t>
            </a:r>
            <a:r>
              <a:rPr lang="en-US" sz="1200" smtClean="0">
                <a:solidFill>
                  <a:schemeClr val="accent1"/>
                </a:solidFill>
              </a:rPr>
              <a:t>";</a:t>
            </a:r>
            <a:endParaRPr lang="en-US" sz="1200">
              <a:solidFill>
                <a:schemeClr val="accent1"/>
              </a:solidFill>
            </a:endParaRPr>
          </a:p>
          <a:p>
            <a:pPr marL="0" lvl="0" indent="0">
              <a:buNone/>
            </a:pPr>
            <a:r>
              <a:rPr lang="en-US" sz="1200">
                <a:solidFill>
                  <a:schemeClr val="accent1"/>
                </a:solidFill>
              </a:rPr>
              <a:t>else if ( temperature &gt;= 100 || temperature &lt;= 0) </a:t>
            </a:r>
          </a:p>
          <a:p>
            <a:pPr marL="0" lvl="0" indent="0">
              <a:buNone/>
            </a:pPr>
            <a:r>
              <a:rPr lang="en-US" sz="1200">
                <a:solidFill>
                  <a:schemeClr val="accent1"/>
                </a:solidFill>
              </a:rPr>
              <a:t>{</a:t>
            </a:r>
          </a:p>
          <a:p>
            <a:pPr marL="0" lvl="0" indent="0">
              <a:buNone/>
            </a:pPr>
            <a:r>
              <a:rPr lang="en-US" sz="1200">
                <a:solidFill>
                  <a:schemeClr val="accent1"/>
                </a:solidFill>
              </a:rPr>
              <a:t> </a:t>
            </a:r>
            <a:r>
              <a:rPr lang="en-US" sz="1200" smtClean="0">
                <a:solidFill>
                  <a:schemeClr val="accent1"/>
                </a:solidFill>
              </a:rPr>
              <a:t>message = "These </a:t>
            </a:r>
            <a:r>
              <a:rPr lang="en-US" sz="1200">
                <a:solidFill>
                  <a:schemeClr val="accent1"/>
                </a:solidFill>
              </a:rPr>
              <a:t>are dangerous temperatures</a:t>
            </a:r>
            <a:r>
              <a:rPr lang="en-US" sz="1200" smtClean="0">
                <a:solidFill>
                  <a:schemeClr val="accent1"/>
                </a:solidFill>
              </a:rPr>
              <a:t>!";</a:t>
            </a:r>
            <a:endParaRPr lang="en-US" sz="1200">
              <a:solidFill>
                <a:schemeClr val="accent1"/>
              </a:solidFill>
            </a:endParaRPr>
          </a:p>
          <a:p>
            <a:pPr marL="0" lvl="0" indent="0">
              <a:buNone/>
            </a:pPr>
            <a:r>
              <a:rPr lang="en-US" sz="1200" smtClean="0">
                <a:solidFill>
                  <a:schemeClr val="accent1"/>
                </a:solidFill>
              </a:rPr>
              <a:t>}</a:t>
            </a:r>
          </a:p>
          <a:p>
            <a:pPr marL="0" lvl="0" indent="0">
              <a:buNone/>
            </a:pPr>
            <a:r>
              <a:rPr lang="en-US" sz="1200" smtClean="0">
                <a:solidFill>
                  <a:schemeClr val="accent1"/>
                </a:solidFill>
              </a:rPr>
              <a:t>else</a:t>
            </a:r>
            <a:endParaRPr lang="en-US" sz="1200">
              <a:solidFill>
                <a:schemeClr val="accent1"/>
              </a:solidFill>
            </a:endParaRPr>
          </a:p>
          <a:p>
            <a:pPr marL="0" lvl="0" indent="0">
              <a:buNone/>
            </a:pPr>
            <a:r>
              <a:rPr lang="en-US" sz="1200" smtClean="0">
                <a:solidFill>
                  <a:schemeClr val="accent1"/>
                </a:solidFill>
              </a:rPr>
              <a:t>  message = "</a:t>
            </a:r>
            <a:r>
              <a:rPr lang="en-US" sz="1200">
                <a:solidFill>
                  <a:schemeClr val="accent1"/>
                </a:solidFill>
              </a:rPr>
              <a:t>Enjoy the temperature of " + </a:t>
            </a:r>
            <a:r>
              <a:rPr lang="en-US" sz="1200" smtClean="0">
                <a:solidFill>
                  <a:schemeClr val="accent1"/>
                </a:solidFill>
              </a:rPr>
              <a:t>temperature;</a:t>
            </a:r>
            <a:endParaRPr lang="en-US" sz="1200">
              <a:solidFill>
                <a:schemeClr val="accent1"/>
              </a:solidFill>
            </a:endParaRPr>
          </a:p>
          <a:p>
            <a:pPr marL="0" lvl="0" indent="0">
              <a:buNone/>
            </a:pPr>
            <a:r>
              <a:rPr lang="en-US" sz="1200" smtClean="0">
                <a:solidFill>
                  <a:schemeClr val="accent1"/>
                </a:solidFill>
              </a:rPr>
              <a:t>return message;</a:t>
            </a:r>
          </a:p>
          <a:p>
            <a:pPr marL="0" lvl="0" indent="0">
              <a:buNone/>
            </a:pPr>
            <a:r>
              <a:rPr lang="en-US" sz="1200">
                <a:solidFill>
                  <a:schemeClr val="accent1"/>
                </a:solidFill>
              </a:rPr>
              <a:t>}</a:t>
            </a:r>
          </a:p>
        </p:txBody>
      </p:sp>
      <p:pic>
        <p:nvPicPr>
          <p:cNvPr id="244" name="Google Shape;244;p36"/>
          <p:cNvPicPr preferRelativeResize="0"/>
          <p:nvPr/>
        </p:nvPicPr>
        <p:blipFill>
          <a:blip r:embed="rId3">
            <a:alphaModFix/>
          </a:blip>
          <a:stretch>
            <a:fillRect/>
          </a:stretch>
        </p:blipFill>
        <p:spPr>
          <a:xfrm>
            <a:off x="0" y="-148933"/>
            <a:ext cx="1033700" cy="1033700"/>
          </a:xfrm>
          <a:prstGeom prst="rect">
            <a:avLst/>
          </a:prstGeom>
          <a:noFill/>
          <a:ln>
            <a:noFill/>
          </a:ln>
        </p:spPr>
      </p:pic>
      <p:sp>
        <p:nvSpPr>
          <p:cNvPr id="2" name="Rectangle 1"/>
          <p:cNvSpPr/>
          <p:nvPr/>
        </p:nvSpPr>
        <p:spPr>
          <a:xfrm>
            <a:off x="4107592" y="1747809"/>
            <a:ext cx="3772511" cy="523220"/>
          </a:xfrm>
          <a:prstGeom prst="rect">
            <a:avLst/>
          </a:prstGeom>
        </p:spPr>
        <p:txBody>
          <a:bodyPr wrap="square">
            <a:spAutoFit/>
          </a:bodyPr>
          <a:lstStyle/>
          <a:p>
            <a:pPr marL="0" indent="0">
              <a:buNone/>
            </a:pPr>
            <a:r>
              <a:rPr lang="en-US"/>
              <a:t>let temp = 90;</a:t>
            </a:r>
          </a:p>
          <a:p>
            <a:pPr marL="0" indent="0">
              <a:buNone/>
            </a:pPr>
            <a:r>
              <a:rPr lang="en-US"/>
              <a:t>console.log(checkTemperature(temp));</a:t>
            </a:r>
          </a:p>
        </p:txBody>
      </p:sp>
    </p:spTree>
    <p:extLst>
      <p:ext uri="{BB962C8B-B14F-4D97-AF65-F5344CB8AC3E}">
        <p14:creationId xmlns:p14="http://schemas.microsoft.com/office/powerpoint/2010/main" val="1220247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66373" y="93985"/>
            <a:ext cx="5328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mtClean="0"/>
              <a:t>Arrays</a:t>
            </a:r>
            <a:endParaRPr/>
          </a:p>
        </p:txBody>
      </p:sp>
      <p:sp>
        <p:nvSpPr>
          <p:cNvPr id="77" name="Google Shape;77;p15"/>
          <p:cNvSpPr txBox="1">
            <a:spLocks noGrp="1"/>
          </p:cNvSpPr>
          <p:nvPr>
            <p:ph type="body" idx="1"/>
          </p:nvPr>
        </p:nvSpPr>
        <p:spPr>
          <a:xfrm>
            <a:off x="156661" y="720085"/>
            <a:ext cx="4330672" cy="3595800"/>
          </a:xfrm>
          <a:prstGeom prst="rect">
            <a:avLst/>
          </a:prstGeom>
        </p:spPr>
        <p:txBody>
          <a:bodyPr spcFirstLastPara="1" wrap="square" lIns="91425" tIns="91425" rIns="91425" bIns="91425" anchor="t" anchorCtr="0">
            <a:noAutofit/>
          </a:bodyPr>
          <a:lstStyle/>
          <a:p>
            <a:pPr marL="0" lvl="0" indent="0">
              <a:buNone/>
            </a:pPr>
            <a:r>
              <a:rPr lang="en-US" sz="1400">
                <a:solidFill>
                  <a:srgbClr val="000000"/>
                </a:solidFill>
                <a:latin typeface="Lato" panose="020B0604020202020204" charset="0"/>
              </a:rPr>
              <a:t>Arrays </a:t>
            </a:r>
            <a:r>
              <a:rPr lang="en-US" sz="1400" smtClean="0">
                <a:solidFill>
                  <a:srgbClr val="000000"/>
                </a:solidFill>
                <a:latin typeface="Lato" panose="020B0604020202020204" charset="0"/>
              </a:rPr>
              <a:t>are just lists of values like words or numbers.</a:t>
            </a:r>
          </a:p>
          <a:p>
            <a:pPr marL="0" lvl="0" indent="0">
              <a:buNone/>
            </a:pPr>
            <a:endParaRPr lang="en-US" sz="1400" smtClean="0">
              <a:solidFill>
                <a:srgbClr val="000000"/>
              </a:solidFill>
              <a:latin typeface="Lato" panose="020B0604020202020204" charset="0"/>
            </a:endParaRPr>
          </a:p>
          <a:p>
            <a:pPr marL="0" lvl="0" indent="0">
              <a:buNone/>
            </a:pPr>
            <a:r>
              <a:rPr lang="en-US" sz="1400" smtClean="0">
                <a:solidFill>
                  <a:srgbClr val="FF0000"/>
                </a:solidFill>
                <a:latin typeface="Lato" panose="020B0604020202020204" charset="0"/>
              </a:rPr>
              <a:t>let </a:t>
            </a:r>
            <a:r>
              <a:rPr lang="en-US" sz="1400">
                <a:solidFill>
                  <a:srgbClr val="FF0000"/>
                </a:solidFill>
                <a:latin typeface="Lato" panose="020B0604020202020204" charset="0"/>
              </a:rPr>
              <a:t>arrayName = [element0, element1, ...];</a:t>
            </a:r>
          </a:p>
          <a:p>
            <a:pPr marL="0" lvl="0" indent="0">
              <a:buNone/>
            </a:pPr>
            <a:r>
              <a:rPr lang="en-US" sz="1400">
                <a:solidFill>
                  <a:srgbClr val="000000"/>
                </a:solidFill>
                <a:latin typeface="Lato" panose="020B0604020202020204" charset="0"/>
              </a:rPr>
              <a:t>        </a:t>
            </a:r>
          </a:p>
          <a:p>
            <a:pPr marL="0" lvl="0" indent="0">
              <a:buNone/>
            </a:pPr>
            <a:r>
              <a:rPr lang="en-US" sz="1400">
                <a:solidFill>
                  <a:srgbClr val="000000"/>
                </a:solidFill>
                <a:latin typeface="Lato" panose="020B0604020202020204" charset="0"/>
              </a:rPr>
              <a:t>You can put different types of data into an array.</a:t>
            </a:r>
          </a:p>
          <a:p>
            <a:pPr marL="0" lvl="0" indent="0">
              <a:buNone/>
            </a:pPr>
            <a:endParaRPr lang="en-US" sz="1400">
              <a:solidFill>
                <a:srgbClr val="000000"/>
              </a:solidFill>
              <a:latin typeface="Lato" panose="020B0604020202020204" charset="0"/>
            </a:endParaRPr>
          </a:p>
          <a:p>
            <a:pPr marL="0" lvl="0" indent="0">
              <a:buNone/>
            </a:pPr>
            <a:r>
              <a:rPr lang="en-US" sz="1400">
                <a:solidFill>
                  <a:srgbClr val="FF0000"/>
                </a:solidFill>
                <a:latin typeface="Lato" panose="020B0604020202020204" charset="0"/>
              </a:rPr>
              <a:t>let</a:t>
            </a:r>
            <a:r>
              <a:rPr lang="en-US" sz="1400" smtClean="0">
                <a:solidFill>
                  <a:srgbClr val="FF0000"/>
                </a:solidFill>
                <a:latin typeface="Lato" panose="020B0604020202020204" charset="0"/>
              </a:rPr>
              <a:t> </a:t>
            </a:r>
            <a:r>
              <a:rPr lang="en-US" sz="1400">
                <a:solidFill>
                  <a:srgbClr val="FF0000"/>
                </a:solidFill>
                <a:latin typeface="Lato" panose="020B0604020202020204" charset="0"/>
              </a:rPr>
              <a:t>rainbowColors = ['Red', 'Orange', </a:t>
            </a:r>
            <a:r>
              <a:rPr lang="en-US" sz="1400" smtClean="0">
                <a:solidFill>
                  <a:srgbClr val="FF0000"/>
                </a:solidFill>
                <a:latin typeface="Lato" panose="020B0604020202020204" charset="0"/>
              </a:rPr>
              <a:t>'Blue</a:t>
            </a:r>
            <a:r>
              <a:rPr lang="en-US" sz="1400">
                <a:solidFill>
                  <a:srgbClr val="FF0000"/>
                </a:solidFill>
                <a:latin typeface="Lato" panose="020B0604020202020204" charset="0"/>
              </a:rPr>
              <a:t>', </a:t>
            </a:r>
            <a:r>
              <a:rPr lang="en-US" sz="1400" smtClean="0">
                <a:solidFill>
                  <a:srgbClr val="FF0000"/>
                </a:solidFill>
                <a:latin typeface="Lato" panose="020B0604020202020204" charset="0"/>
              </a:rPr>
              <a:t>'Violet</a:t>
            </a:r>
            <a:r>
              <a:rPr lang="en-US" sz="1400">
                <a:solidFill>
                  <a:srgbClr val="FF0000"/>
                </a:solidFill>
                <a:latin typeface="Lato" panose="020B0604020202020204" charset="0"/>
              </a:rPr>
              <a:t>'];</a:t>
            </a:r>
          </a:p>
          <a:p>
            <a:pPr marL="0" lvl="0" indent="0">
              <a:buNone/>
            </a:pPr>
            <a:r>
              <a:rPr lang="en-US" sz="1400">
                <a:solidFill>
                  <a:srgbClr val="FF0000"/>
                </a:solidFill>
                <a:latin typeface="Lato" panose="020B0604020202020204" charset="0"/>
              </a:rPr>
              <a:t>let</a:t>
            </a:r>
            <a:r>
              <a:rPr lang="en-US" sz="1400" smtClean="0">
                <a:solidFill>
                  <a:srgbClr val="FF0000"/>
                </a:solidFill>
                <a:latin typeface="Lato" panose="020B0604020202020204" charset="0"/>
              </a:rPr>
              <a:t> </a:t>
            </a:r>
            <a:r>
              <a:rPr lang="en-US" sz="1400">
                <a:solidFill>
                  <a:srgbClr val="FF0000"/>
                </a:solidFill>
                <a:latin typeface="Lato" panose="020B0604020202020204" charset="0"/>
              </a:rPr>
              <a:t>lotteryNumbers = [33, 72, 64, 18, 17, 85];</a:t>
            </a:r>
          </a:p>
          <a:p>
            <a:pPr marL="0" lvl="0" indent="0">
              <a:buNone/>
            </a:pPr>
            <a:r>
              <a:rPr lang="en-US" sz="1400">
                <a:solidFill>
                  <a:srgbClr val="FF0000"/>
                </a:solidFill>
                <a:latin typeface="Lato" panose="020B0604020202020204" charset="0"/>
              </a:rPr>
              <a:t>let</a:t>
            </a:r>
            <a:r>
              <a:rPr lang="en-US" sz="1400" smtClean="0">
                <a:solidFill>
                  <a:srgbClr val="FF0000"/>
                </a:solidFill>
                <a:latin typeface="Lato" panose="020B0604020202020204" charset="0"/>
              </a:rPr>
              <a:t> </a:t>
            </a:r>
            <a:r>
              <a:rPr lang="en-US" sz="1400">
                <a:solidFill>
                  <a:srgbClr val="FF0000"/>
                </a:solidFill>
                <a:latin typeface="Lato" panose="020B0604020202020204" charset="0"/>
              </a:rPr>
              <a:t>myFavoriteThings = ['Broccoli', 1024, 'Sherlock'];</a:t>
            </a:r>
            <a:endParaRPr sz="1400">
              <a:solidFill>
                <a:srgbClr val="FF0000"/>
              </a:solidFill>
              <a:latin typeface="Lato" panose="020B0604020202020204" charset="0"/>
            </a:endParaRPr>
          </a:p>
          <a:p>
            <a:pPr marL="0" lvl="0" indent="0">
              <a:spcBef>
                <a:spcPts val="1600"/>
              </a:spcBef>
              <a:buNone/>
            </a:pPr>
            <a:r>
              <a:rPr lang="en-US" sz="1400" smtClean="0">
                <a:solidFill>
                  <a:srgbClr val="000000"/>
                </a:solidFill>
                <a:latin typeface="Lato" panose="020B0604020202020204" charset="0"/>
              </a:rPr>
              <a:t>Array Functions \ Properties</a:t>
            </a:r>
            <a:br>
              <a:rPr lang="en-US" sz="1400" smtClean="0">
                <a:solidFill>
                  <a:srgbClr val="000000"/>
                </a:solidFill>
                <a:latin typeface="Lato" panose="020B0604020202020204" charset="0"/>
              </a:rPr>
            </a:br>
            <a:r>
              <a:rPr lang="en-US" sz="1400" smtClean="0">
                <a:solidFill>
                  <a:srgbClr val="FF0000"/>
                </a:solidFill>
                <a:latin typeface="Lato" panose="020B0604020202020204" charset="0"/>
              </a:rPr>
              <a:t>rainbowColors.length</a:t>
            </a:r>
          </a:p>
        </p:txBody>
      </p:sp>
      <p:sp>
        <p:nvSpPr>
          <p:cNvPr id="2" name="Rectangle 1"/>
          <p:cNvSpPr/>
          <p:nvPr/>
        </p:nvSpPr>
        <p:spPr>
          <a:xfrm>
            <a:off x="4577621" y="1617551"/>
            <a:ext cx="4572000" cy="2893100"/>
          </a:xfrm>
          <a:prstGeom prst="rect">
            <a:avLst/>
          </a:prstGeom>
          <a:solidFill>
            <a:schemeClr val="accent6">
              <a:lumMod val="20000"/>
              <a:lumOff val="80000"/>
            </a:schemeClr>
          </a:solidFill>
        </p:spPr>
        <p:txBody>
          <a:bodyPr>
            <a:spAutoFit/>
          </a:bodyPr>
          <a:lstStyle/>
          <a:p>
            <a:r>
              <a:rPr lang="en-US" b="1"/>
              <a:t>Array Functions</a:t>
            </a:r>
          </a:p>
          <a:p>
            <a:pPr marL="285750" indent="-285750">
              <a:buFont typeface="Arial" panose="020B0604020202020204" pitchFamily="34" charset="0"/>
              <a:buChar char="•"/>
            </a:pPr>
            <a:r>
              <a:rPr lang="en-US"/>
              <a:t>Slice()</a:t>
            </a:r>
          </a:p>
          <a:p>
            <a:pPr marL="285750" indent="-285750">
              <a:buFont typeface="Arial" panose="020B0604020202020204" pitchFamily="34" charset="0"/>
              <a:buChar char="•"/>
            </a:pPr>
            <a:r>
              <a:rPr lang="en-US"/>
              <a:t>Join()</a:t>
            </a:r>
          </a:p>
          <a:p>
            <a:pPr marL="285750" indent="-285750">
              <a:buFont typeface="Arial" panose="020B0604020202020204" pitchFamily="34" charset="0"/>
              <a:buChar char="•"/>
            </a:pPr>
            <a:r>
              <a:rPr lang="en-US"/>
              <a:t>Push()</a:t>
            </a:r>
          </a:p>
          <a:p>
            <a:pPr marL="285750" indent="-285750">
              <a:buFont typeface="Arial" panose="020B0604020202020204" pitchFamily="34" charset="0"/>
              <a:buChar char="•"/>
            </a:pPr>
            <a:r>
              <a:rPr lang="en-US"/>
              <a:t>indexOf()</a:t>
            </a:r>
          </a:p>
          <a:p>
            <a:pPr marL="285750" indent="-285750">
              <a:buFont typeface="Arial" panose="020B0604020202020204" pitchFamily="34" charset="0"/>
              <a:buChar char="•"/>
            </a:pPr>
            <a:r>
              <a:rPr lang="en-US"/>
              <a:t>lastIndexOf()</a:t>
            </a:r>
          </a:p>
          <a:p>
            <a:pPr marL="285750" indent="-285750">
              <a:buFont typeface="Arial" panose="020B0604020202020204" pitchFamily="34" charset="0"/>
              <a:buChar char="•"/>
            </a:pPr>
            <a:r>
              <a:rPr lang="en-US"/>
              <a:t>sort()</a:t>
            </a:r>
          </a:p>
          <a:p>
            <a:endParaRPr lang="en-US"/>
          </a:p>
          <a:p>
            <a:r>
              <a:rPr lang="en-US" b="1"/>
              <a:t>Strings as Arrays (clarification)</a:t>
            </a:r>
          </a:p>
          <a:p>
            <a:pPr marL="285750" indent="-285750">
              <a:buFont typeface="Arial" panose="020B0604020202020204" pitchFamily="34" charset="0"/>
              <a:buChar char="•"/>
            </a:pPr>
            <a:r>
              <a:rPr lang="en-US"/>
              <a:t>Can iterate over, use indexes BUT string doesn't inherit from Array </a:t>
            </a:r>
          </a:p>
          <a:p>
            <a:pPr marL="285750" indent="-285750">
              <a:buFont typeface="Arial" panose="020B0604020202020204" pitchFamily="34" charset="0"/>
              <a:buChar char="•"/>
            </a:pPr>
            <a:r>
              <a:rPr lang="en-US"/>
              <a:t>Complex operations require conversion- Array.from(STRING), STRING.split('')</a:t>
            </a:r>
          </a:p>
        </p:txBody>
      </p:sp>
    </p:spTree>
    <p:extLst>
      <p:ext uri="{BB962C8B-B14F-4D97-AF65-F5344CB8AC3E}">
        <p14:creationId xmlns:p14="http://schemas.microsoft.com/office/powerpoint/2010/main" val="4125704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6550"/>
            <a:ext cx="8520600" cy="626100"/>
          </a:xfrm>
        </p:spPr>
        <p:txBody>
          <a:bodyPr/>
          <a:lstStyle/>
          <a:p>
            <a:pPr fontAlgn="base"/>
            <a:r>
              <a:rPr lang="en-US"/>
              <a:t>Using Arrays</a:t>
            </a:r>
          </a:p>
        </p:txBody>
      </p:sp>
      <p:sp>
        <p:nvSpPr>
          <p:cNvPr id="3" name="Text Placeholder 2"/>
          <p:cNvSpPr>
            <a:spLocks noGrp="1"/>
          </p:cNvSpPr>
          <p:nvPr>
            <p:ph type="body" idx="1"/>
          </p:nvPr>
        </p:nvSpPr>
        <p:spPr>
          <a:xfrm>
            <a:off x="311700" y="704188"/>
            <a:ext cx="8520600" cy="3416400"/>
          </a:xfrm>
        </p:spPr>
        <p:txBody>
          <a:bodyPr/>
          <a:lstStyle/>
          <a:p>
            <a:pPr marL="114300" indent="0">
              <a:buNone/>
            </a:pPr>
            <a:r>
              <a:rPr lang="en-US">
                <a:solidFill>
                  <a:schemeClr val="bg2">
                    <a:lumMod val="50000"/>
                  </a:schemeClr>
                </a:solidFill>
                <a:latin typeface="Lato" panose="020B0604020202020204" charset="0"/>
              </a:rPr>
              <a:t>You can access </a:t>
            </a:r>
            <a:r>
              <a:rPr lang="en-US" smtClean="0">
                <a:solidFill>
                  <a:schemeClr val="bg2">
                    <a:lumMod val="50000"/>
                  </a:schemeClr>
                </a:solidFill>
                <a:latin typeface="Lato" panose="020B0604020202020204" charset="0"/>
              </a:rPr>
              <a:t>array items </a:t>
            </a:r>
            <a:r>
              <a:rPr lang="en-US">
                <a:solidFill>
                  <a:schemeClr val="bg2">
                    <a:lumMod val="50000"/>
                  </a:schemeClr>
                </a:solidFill>
                <a:latin typeface="Lato" panose="020B0604020202020204" charset="0"/>
              </a:rPr>
              <a:t>with "bracket notation" by using the position of the object you want. Programmers start counting at zero.</a:t>
            </a:r>
          </a:p>
          <a:p>
            <a:pPr marL="114300" indent="0">
              <a:buNone/>
            </a:pPr>
            <a:endParaRPr lang="en-US" sz="1000">
              <a:latin typeface="Lato" panose="020B0604020202020204" charset="0"/>
            </a:endParaRPr>
          </a:p>
          <a:p>
            <a:pPr marL="114300" indent="0">
              <a:buNone/>
            </a:pPr>
            <a:r>
              <a:rPr lang="en-US">
                <a:solidFill>
                  <a:srgbClr val="FF0000"/>
                </a:solidFill>
                <a:latin typeface="Lato" panose="020B0604020202020204" charset="0"/>
              </a:rPr>
              <a:t>let </a:t>
            </a:r>
            <a:r>
              <a:rPr lang="en-US" smtClean="0">
                <a:solidFill>
                  <a:srgbClr val="FF0000"/>
                </a:solidFill>
                <a:latin typeface="Lato" panose="020B0604020202020204" charset="0"/>
              </a:rPr>
              <a:t>rainbowColors </a:t>
            </a:r>
            <a:r>
              <a:rPr lang="en-US">
                <a:solidFill>
                  <a:srgbClr val="FF0000"/>
                </a:solidFill>
                <a:latin typeface="Lato" panose="020B0604020202020204" charset="0"/>
              </a:rPr>
              <a:t>= ['Red', 'Orange', 'Yellow', 'Green', </a:t>
            </a:r>
            <a:r>
              <a:rPr lang="en-US" smtClean="0">
                <a:solidFill>
                  <a:srgbClr val="FF0000"/>
                </a:solidFill>
                <a:latin typeface="Lato" panose="020B0604020202020204" charset="0"/>
              </a:rPr>
              <a:t> 'Blue</a:t>
            </a:r>
            <a:r>
              <a:rPr lang="en-US">
                <a:solidFill>
                  <a:srgbClr val="FF0000"/>
                </a:solidFill>
                <a:latin typeface="Lato" panose="020B0604020202020204" charset="0"/>
              </a:rPr>
              <a:t>', 'Indigo', 'Violet'];</a:t>
            </a:r>
          </a:p>
          <a:p>
            <a:pPr marL="114300" indent="0">
              <a:buNone/>
            </a:pPr>
            <a:r>
              <a:rPr lang="en-US">
                <a:solidFill>
                  <a:srgbClr val="FF0000"/>
                </a:solidFill>
                <a:latin typeface="Lato" panose="020B0604020202020204" charset="0"/>
              </a:rPr>
              <a:t>let</a:t>
            </a:r>
            <a:r>
              <a:rPr lang="en-US" smtClean="0">
                <a:solidFill>
                  <a:srgbClr val="FF0000"/>
                </a:solidFill>
                <a:latin typeface="Lato" panose="020B0604020202020204" charset="0"/>
              </a:rPr>
              <a:t> </a:t>
            </a:r>
            <a:r>
              <a:rPr lang="en-US">
                <a:solidFill>
                  <a:srgbClr val="FF0000"/>
                </a:solidFill>
                <a:latin typeface="Lato" panose="020B0604020202020204" charset="0"/>
              </a:rPr>
              <a:t>firstColor = rainbowColors[0];</a:t>
            </a:r>
          </a:p>
          <a:p>
            <a:pPr marL="114300" indent="0">
              <a:buNone/>
            </a:pPr>
            <a:r>
              <a:rPr lang="en-US">
                <a:solidFill>
                  <a:srgbClr val="FF0000"/>
                </a:solidFill>
                <a:latin typeface="Lato" panose="020B0604020202020204" charset="0"/>
              </a:rPr>
              <a:t>let</a:t>
            </a:r>
            <a:r>
              <a:rPr lang="en-US" smtClean="0">
                <a:solidFill>
                  <a:srgbClr val="FF0000"/>
                </a:solidFill>
                <a:latin typeface="Lato" panose="020B0604020202020204" charset="0"/>
              </a:rPr>
              <a:t> </a:t>
            </a:r>
            <a:r>
              <a:rPr lang="en-US">
                <a:solidFill>
                  <a:srgbClr val="FF0000"/>
                </a:solidFill>
                <a:latin typeface="Lato" panose="020B0604020202020204" charset="0"/>
              </a:rPr>
              <a:t>lastColor = rainbowColors[6</a:t>
            </a:r>
            <a:r>
              <a:rPr lang="en-US" smtClean="0">
                <a:solidFill>
                  <a:srgbClr val="FF0000"/>
                </a:solidFill>
                <a:latin typeface="Lato" panose="020B0604020202020204" charset="0"/>
              </a:rPr>
              <a:t>];</a:t>
            </a:r>
          </a:p>
          <a:p>
            <a:pPr marL="114300" indent="0">
              <a:buNone/>
            </a:pPr>
            <a:endParaRPr lang="en-US" sz="1000">
              <a:solidFill>
                <a:srgbClr val="FF0000"/>
              </a:solidFill>
              <a:latin typeface="Lato" panose="020B0604020202020204" charset="0"/>
            </a:endParaRPr>
          </a:p>
          <a:p>
            <a:pPr marL="114300" indent="0">
              <a:buNone/>
            </a:pPr>
            <a:r>
              <a:rPr lang="en-US" b="1" smtClean="0">
                <a:solidFill>
                  <a:schemeClr val="bg2">
                    <a:lumMod val="50000"/>
                  </a:schemeClr>
                </a:solidFill>
                <a:latin typeface="Lato" panose="020B0604020202020204" charset="0"/>
              </a:rPr>
              <a:t>Changing Arrays</a:t>
            </a:r>
          </a:p>
          <a:p>
            <a:pPr marL="114300" indent="0">
              <a:buNone/>
            </a:pPr>
            <a:r>
              <a:rPr lang="en-US" smtClean="0">
                <a:solidFill>
                  <a:schemeClr val="bg2">
                    <a:lumMod val="50000"/>
                  </a:schemeClr>
                </a:solidFill>
                <a:latin typeface="Lato" panose="020B0604020202020204" charset="0"/>
              </a:rPr>
              <a:t>Use bracket notation to change an item in an array.</a:t>
            </a:r>
          </a:p>
          <a:p>
            <a:pPr marL="114300" indent="0">
              <a:buNone/>
            </a:pPr>
            <a:r>
              <a:rPr lang="en-US" smtClean="0">
                <a:solidFill>
                  <a:srgbClr val="FF0000"/>
                </a:solidFill>
              </a:rPr>
              <a:t>rainbowColors[0</a:t>
            </a:r>
            <a:r>
              <a:rPr lang="en-US">
                <a:solidFill>
                  <a:srgbClr val="FF0000"/>
                </a:solidFill>
              </a:rPr>
              <a:t>] = </a:t>
            </a:r>
            <a:r>
              <a:rPr lang="en-US" smtClean="0">
                <a:solidFill>
                  <a:srgbClr val="FF0000"/>
                </a:solidFill>
              </a:rPr>
              <a:t>'Pink';</a:t>
            </a:r>
          </a:p>
          <a:p>
            <a:pPr marL="114300" indent="0">
              <a:buNone/>
            </a:pPr>
            <a:endParaRPr lang="en-US" sz="1000" smtClean="0">
              <a:solidFill>
                <a:srgbClr val="FF0000"/>
              </a:solidFill>
            </a:endParaRPr>
          </a:p>
          <a:p>
            <a:pPr marL="114300" indent="0">
              <a:buNone/>
            </a:pPr>
            <a:r>
              <a:rPr lang="en-US" b="1" smtClean="0">
                <a:solidFill>
                  <a:schemeClr val="accent1"/>
                </a:solidFill>
              </a:rPr>
              <a:t>Expanding Arrays</a:t>
            </a:r>
          </a:p>
          <a:p>
            <a:pPr marL="114300" indent="0">
              <a:buNone/>
            </a:pPr>
            <a:r>
              <a:rPr lang="en-US" smtClean="0">
                <a:solidFill>
                  <a:schemeClr val="accent1"/>
                </a:solidFill>
              </a:rPr>
              <a:t>Use "push</a:t>
            </a:r>
            <a:r>
              <a:rPr lang="en-US">
                <a:solidFill>
                  <a:schemeClr val="accent1"/>
                </a:solidFill>
              </a:rPr>
              <a:t>" to add </a:t>
            </a:r>
            <a:r>
              <a:rPr lang="en-US" smtClean="0">
                <a:solidFill>
                  <a:schemeClr val="accent1"/>
                </a:solidFill>
              </a:rPr>
              <a:t>new values to </a:t>
            </a:r>
            <a:r>
              <a:rPr lang="en-US">
                <a:solidFill>
                  <a:schemeClr val="accent1"/>
                </a:solidFill>
              </a:rPr>
              <a:t>an array.</a:t>
            </a:r>
          </a:p>
          <a:p>
            <a:pPr marL="114300" indent="0">
              <a:buNone/>
            </a:pPr>
            <a:r>
              <a:rPr lang="en-US" smtClean="0">
                <a:solidFill>
                  <a:srgbClr val="FF0000"/>
                </a:solidFill>
              </a:rPr>
              <a:t>rainbowColors.push</a:t>
            </a:r>
            <a:r>
              <a:rPr lang="en-US">
                <a:solidFill>
                  <a:srgbClr val="FF0000"/>
                </a:solidFill>
              </a:rPr>
              <a:t>(</a:t>
            </a:r>
            <a:r>
              <a:rPr lang="en-US" smtClean="0">
                <a:solidFill>
                  <a:srgbClr val="FF0000"/>
                </a:solidFill>
              </a:rPr>
              <a:t>'Purple');</a:t>
            </a:r>
            <a:endParaRPr lang="en-US">
              <a:solidFill>
                <a:srgbClr val="FF0000"/>
              </a:solidFill>
            </a:endParaRPr>
          </a:p>
          <a:p>
            <a:pPr marL="114300" indent="0">
              <a:buNone/>
            </a:pPr>
            <a:endParaRPr lang="en-US" smtClean="0">
              <a:solidFill>
                <a:srgbClr val="FF0000"/>
              </a:solidFill>
            </a:endParaRPr>
          </a:p>
          <a:p>
            <a:pPr marL="114300" indent="0">
              <a:buNone/>
            </a:pPr>
            <a:endParaRPr lang="en-US">
              <a:solidFill>
                <a:srgbClr val="FF0000"/>
              </a:solidFill>
              <a:latin typeface="Lato" panose="020B0604020202020204" charset="0"/>
            </a:endParaRPr>
          </a:p>
          <a:p>
            <a:pPr marL="114300" indent="0">
              <a:buNone/>
            </a:pPr>
            <a:endParaRPr lang="en-US">
              <a:solidFill>
                <a:srgbClr val="FF0000"/>
              </a:solidFill>
              <a:latin typeface="Lato" panose="020B0604020202020204" charset="0"/>
            </a:endParaRPr>
          </a:p>
        </p:txBody>
      </p:sp>
    </p:spTree>
    <p:extLst>
      <p:ext uri="{BB962C8B-B14F-4D97-AF65-F5344CB8AC3E}">
        <p14:creationId xmlns:p14="http://schemas.microsoft.com/office/powerpoint/2010/main" val="3029912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Font typeface="+mj-lt"/>
              <a:buAutoNum type="arabicPeriod"/>
            </a:pPr>
            <a:r>
              <a:rPr lang="en-US" smtClean="0">
                <a:solidFill>
                  <a:schemeClr val="accent1"/>
                </a:solidFill>
              </a:rPr>
              <a:t>Create a food array &amp; initialize to your favorite foods </a:t>
            </a:r>
            <a:br>
              <a:rPr lang="en-US" smtClean="0">
                <a:solidFill>
                  <a:schemeClr val="accent1"/>
                </a:solidFill>
              </a:rPr>
            </a:br>
            <a:r>
              <a:rPr lang="en-US" smtClean="0">
                <a:solidFill>
                  <a:schemeClr val="tx1"/>
                </a:solidFill>
              </a:rPr>
              <a:t>let foods=['lasagne','popcorn'];</a:t>
            </a:r>
          </a:p>
          <a:p>
            <a:pPr>
              <a:buFont typeface="+mj-lt"/>
              <a:buAutoNum type="arabicPeriod"/>
            </a:pPr>
            <a:r>
              <a:rPr lang="en-US" smtClean="0">
                <a:solidFill>
                  <a:schemeClr val="accent1"/>
                </a:solidFill>
              </a:rPr>
              <a:t>Change the value of at least one  position (also called index)</a:t>
            </a:r>
            <a:br>
              <a:rPr lang="en-US" smtClean="0">
                <a:solidFill>
                  <a:schemeClr val="accent1"/>
                </a:solidFill>
              </a:rPr>
            </a:br>
            <a:r>
              <a:rPr lang="en-US" smtClean="0">
                <a:solidFill>
                  <a:schemeClr val="tx1"/>
                </a:solidFill>
              </a:rPr>
              <a:t>foods[1]='caramel popcorn';</a:t>
            </a:r>
          </a:p>
          <a:p>
            <a:pPr>
              <a:buFont typeface="+mj-lt"/>
              <a:buAutoNum type="arabicPeriod"/>
            </a:pPr>
            <a:r>
              <a:rPr lang="en-US" smtClean="0">
                <a:solidFill>
                  <a:schemeClr val="accent1"/>
                </a:solidFill>
              </a:rPr>
              <a:t>Add one more value to the array </a:t>
            </a:r>
            <a:br>
              <a:rPr lang="en-US" smtClean="0">
                <a:solidFill>
                  <a:schemeClr val="accent1"/>
                </a:solidFill>
              </a:rPr>
            </a:br>
            <a:r>
              <a:rPr lang="en-US" smtClean="0">
                <a:solidFill>
                  <a:schemeClr val="tx1"/>
                </a:solidFill>
              </a:rPr>
              <a:t>foods.push('frosting');</a:t>
            </a:r>
          </a:p>
          <a:p>
            <a:pPr>
              <a:buFont typeface="+mj-lt"/>
              <a:buAutoNum type="arabicPeriod"/>
            </a:pPr>
            <a:r>
              <a:rPr lang="en-US" smtClean="0">
                <a:solidFill>
                  <a:schemeClr val="accent1"/>
                </a:solidFill>
              </a:rPr>
              <a:t>Print out the array &amp; length of the array to the console</a:t>
            </a:r>
            <a:br>
              <a:rPr lang="en-US" smtClean="0">
                <a:solidFill>
                  <a:schemeClr val="accent1"/>
                </a:solidFill>
              </a:rPr>
            </a:br>
            <a:r>
              <a:rPr lang="en-US" smtClean="0">
                <a:solidFill>
                  <a:schemeClr val="tx1"/>
                </a:solidFill>
              </a:rPr>
              <a:t>console.log(foods.length);</a:t>
            </a:r>
            <a:br>
              <a:rPr lang="en-US" smtClean="0">
                <a:solidFill>
                  <a:schemeClr val="tx1"/>
                </a:solidFill>
              </a:rPr>
            </a:br>
            <a:r>
              <a:rPr lang="en-US" smtClean="0">
                <a:solidFill>
                  <a:schemeClr val="tx1"/>
                </a:solidFill>
              </a:rPr>
              <a:t>console.log(foods);</a:t>
            </a:r>
            <a:endParaRPr lang="en-US">
              <a:solidFill>
                <a:schemeClr val="tx1"/>
              </a:solidFill>
            </a:endParaRPr>
          </a:p>
        </p:txBody>
      </p:sp>
      <p:sp>
        <p:nvSpPr>
          <p:cNvPr id="4" name="Google Shape;241;p36"/>
          <p:cNvSpPr txBox="1">
            <a:spLocks noGrp="1"/>
          </p:cNvSpPr>
          <p:nvPr>
            <p:ph type="title"/>
          </p:nvPr>
        </p:nvSpPr>
        <p:spPr>
          <a:xfrm>
            <a:off x="1137778" y="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 </a:t>
            </a:r>
            <a:r>
              <a:rPr lang="en-US" smtClean="0">
                <a:solidFill>
                  <a:schemeClr val="accent5"/>
                </a:solidFill>
                <a:latin typeface="Playfair Display" panose="020B0604020202020204" charset="0"/>
              </a:rPr>
              <a:t>Play with your food!</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pic>
        <p:nvPicPr>
          <p:cNvPr id="5" name="Google Shape;244;p36"/>
          <p:cNvPicPr preferRelativeResize="0"/>
          <p:nvPr/>
        </p:nvPicPr>
        <p:blipFill>
          <a:blip r:embed="rId2">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3360446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112917" y="0"/>
            <a:ext cx="7953131" cy="626100"/>
          </a:xfrm>
          <a:prstGeom prst="rect">
            <a:avLst/>
          </a:prstGeom>
        </p:spPr>
        <p:txBody>
          <a:bodyPr spcFirstLastPara="1" wrap="square" lIns="91425" tIns="91425" rIns="91425" bIns="91425" anchor="t" anchorCtr="0">
            <a:noAutofit/>
          </a:bodyPr>
          <a:lstStyle/>
          <a:p>
            <a:pPr marL="25400"/>
            <a:r>
              <a:rPr lang="en-US" smtClean="0"/>
              <a:t>More Variables</a:t>
            </a:r>
            <a:r>
              <a:rPr lang="en-US"/>
              <a:t/>
            </a:r>
            <a:br>
              <a:rPr lang="en-US"/>
            </a:br>
            <a:r>
              <a:rPr lang="en-US"/>
              <a:t/>
            </a:r>
            <a:br>
              <a:rPr lang="en-US"/>
            </a:br>
            <a:r>
              <a:rPr lang="en-US"/>
              <a:t/>
            </a:r>
            <a:br>
              <a:rPr lang="en-US"/>
            </a:br>
            <a:endParaRPr/>
          </a:p>
        </p:txBody>
      </p:sp>
      <p:sp>
        <p:nvSpPr>
          <p:cNvPr id="2" name="Rectangle 1"/>
          <p:cNvSpPr>
            <a:spLocks noChangeArrowheads="1"/>
          </p:cNvSpPr>
          <p:nvPr/>
        </p:nvSpPr>
        <p:spPr bwMode="auto">
          <a:xfrm>
            <a:off x="171454" y="734629"/>
            <a:ext cx="604332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lvl="0" indent="-342900">
              <a:buClrTx/>
              <a:buFont typeface="Arial" panose="020B0604020202020204" pitchFamily="34" charset="0"/>
              <a:buChar char="•"/>
            </a:pPr>
            <a:r>
              <a:rPr lang="en-US" altLang="en-US" sz="2400" smtClean="0">
                <a:solidFill>
                  <a:srgbClr val="333333"/>
                </a:solidFill>
                <a:latin typeface="Lato" panose="020B0604020202020204" charset="0"/>
              </a:rPr>
              <a:t>Variables can also store booleans </a:t>
            </a:r>
            <a:r>
              <a:rPr lang="en-US" altLang="en-US" sz="2400" smtClean="0">
                <a:solidFill>
                  <a:srgbClr val="333333"/>
                </a:solidFill>
                <a:latin typeface="Lato" panose="020B0604020202020204" charset="0"/>
              </a:rPr>
              <a:t>or arrays</a:t>
            </a:r>
          </a:p>
          <a:p>
            <a:pPr marL="342900" lvl="0" indent="-342900">
              <a:buClrTx/>
              <a:buFont typeface="Arial" panose="020B0604020202020204" pitchFamily="34" charset="0"/>
              <a:buChar char="•"/>
            </a:pPr>
            <a:endParaRPr lang="en-US" altLang="en-US" sz="2400" baseline="0">
              <a:solidFill>
                <a:srgbClr val="333333"/>
              </a:solidFill>
              <a:latin typeface="Lato" panose="020B0604020202020204" charset="0"/>
            </a:endParaRPr>
          </a:p>
          <a:p>
            <a:pPr lvl="0">
              <a:buClrTx/>
            </a:pPr>
            <a:r>
              <a:rPr lang="en-US" sz="2400" smtClean="0"/>
              <a:t>let </a:t>
            </a:r>
            <a:r>
              <a:rPr lang="en-US" sz="2400" smtClean="0"/>
              <a:t>doesSheHaveCats = true;  </a:t>
            </a:r>
            <a:r>
              <a:rPr lang="en-US" sz="2400" smtClean="0">
                <a:solidFill>
                  <a:schemeClr val="bg1">
                    <a:lumMod val="50000"/>
                  </a:schemeClr>
                </a:solidFill>
              </a:rPr>
              <a:t>//Store bools</a:t>
            </a:r>
          </a:p>
          <a:p>
            <a:pPr lvl="0">
              <a:buClrTx/>
            </a:pPr>
            <a:r>
              <a:rPr kumimoji="0" lang="en-US" altLang="en-US" sz="2400" b="0" u="none" strike="noStrike" cap="none" normalizeH="0" baseline="0" smtClean="0">
                <a:ln>
                  <a:noFill/>
                </a:ln>
                <a:solidFill>
                  <a:srgbClr val="FF0000"/>
                </a:solidFill>
                <a:effectLst/>
                <a:latin typeface="Lato" panose="020B0604020202020204" charset="0"/>
              </a:rPr>
              <a:t>let foodList </a:t>
            </a:r>
            <a:r>
              <a:rPr kumimoji="0" lang="en-US" altLang="en-US" sz="2400" b="0" u="none" strike="noStrike" cap="none" normalizeH="0" smtClean="0">
                <a:ln>
                  <a:noFill/>
                </a:ln>
                <a:solidFill>
                  <a:srgbClr val="FF0000"/>
                </a:solidFill>
                <a:effectLst/>
                <a:latin typeface="Lato" panose="020B0604020202020204" charset="0"/>
              </a:rPr>
              <a:t>= ['lasagna','eclairs']; </a:t>
            </a:r>
            <a:r>
              <a:rPr kumimoji="0" lang="en-US" altLang="en-US" sz="2400" b="0" u="none" strike="noStrike" cap="none" normalizeH="0" smtClean="0">
                <a:ln>
                  <a:noFill/>
                </a:ln>
                <a:solidFill>
                  <a:schemeClr val="bg1">
                    <a:lumMod val="50000"/>
                  </a:schemeClr>
                </a:solidFill>
                <a:effectLst/>
                <a:latin typeface="Lato" panose="020B0604020202020204" charset="0"/>
              </a:rPr>
              <a:t>//arrays</a:t>
            </a:r>
            <a:endParaRPr kumimoji="0" lang="en-US" altLang="en-US" sz="2400" b="0" u="none" strike="noStrike" cap="none" normalizeH="0" baseline="0" smtClean="0">
              <a:ln>
                <a:noFill/>
              </a:ln>
              <a:solidFill>
                <a:schemeClr val="bg1">
                  <a:lumMod val="50000"/>
                </a:schemeClr>
              </a:solidFill>
              <a:effectLst/>
              <a:latin typeface="Lato" panose="020B0604020202020204" charset="0"/>
            </a:endParaRPr>
          </a:p>
        </p:txBody>
      </p:sp>
    </p:spTree>
    <p:extLst>
      <p:ext uri="{BB962C8B-B14F-4D97-AF65-F5344CB8AC3E}">
        <p14:creationId xmlns:p14="http://schemas.microsoft.com/office/powerpoint/2010/main" val="335492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925" y="0"/>
            <a:ext cx="8520600" cy="626100"/>
          </a:xfrm>
        </p:spPr>
        <p:txBody>
          <a:bodyPr/>
          <a:lstStyle/>
          <a:p>
            <a:r>
              <a:rPr lang="en-US" smtClean="0"/>
              <a:t>Loops</a:t>
            </a:r>
            <a:endParaRPr lang="en-US"/>
          </a:p>
        </p:txBody>
      </p:sp>
      <p:sp>
        <p:nvSpPr>
          <p:cNvPr id="3" name="Text Placeholder 2"/>
          <p:cNvSpPr>
            <a:spLocks noGrp="1"/>
          </p:cNvSpPr>
          <p:nvPr>
            <p:ph type="body" idx="1"/>
          </p:nvPr>
        </p:nvSpPr>
        <p:spPr>
          <a:xfrm>
            <a:off x="229924" y="608709"/>
            <a:ext cx="8734781" cy="393827"/>
          </a:xfrm>
        </p:spPr>
        <p:txBody>
          <a:bodyPr/>
          <a:lstStyle/>
          <a:p>
            <a:pPr marL="114300" indent="0">
              <a:buNone/>
            </a:pPr>
            <a:r>
              <a:rPr lang="en-US" smtClean="0">
                <a:solidFill>
                  <a:schemeClr val="accent1"/>
                </a:solidFill>
              </a:rPr>
              <a:t>Loops repeat tasks  or allow coders to process data in lists</a:t>
            </a:r>
          </a:p>
          <a:p>
            <a:pPr marL="114300" indent="0">
              <a:buNone/>
            </a:pPr>
            <a:r>
              <a:rPr lang="en-US">
                <a:solidFill>
                  <a:schemeClr val="tx1"/>
                </a:solidFill>
                <a:latin typeface="Lato" panose="020B0604020202020204" charset="0"/>
              </a:rPr>
              <a:t>var rainbowColors = ['Red', 'Orange']; </a:t>
            </a:r>
            <a:endParaRPr lang="en-US" smtClean="0">
              <a:solidFill>
                <a:schemeClr val="tx1"/>
              </a:solidFill>
              <a:latin typeface="Lato" panose="020B0604020202020204" charset="0"/>
            </a:endParaRPr>
          </a:p>
          <a:p>
            <a:pPr marL="114300" indent="0">
              <a:buNone/>
            </a:pPr>
            <a:r>
              <a:rPr lang="en-US" sz="1400" smtClean="0">
                <a:solidFill>
                  <a:schemeClr val="tx1"/>
                </a:solidFill>
                <a:latin typeface="Lato" panose="020B0604020202020204" charset="0"/>
              </a:rPr>
              <a:t>var myWeeklyTaskList = ["Mon: See Dr", "Tue: See Mom", "Wed: See Mgr", "Th: Yell at Kids","Fri: Spa"]</a:t>
            </a:r>
            <a:endParaRPr lang="en-US" sz="1400">
              <a:solidFill>
                <a:schemeClr val="tx1"/>
              </a:solidFill>
              <a:latin typeface="Lato" panose="020B0604020202020204" charset="0"/>
            </a:endParaRPr>
          </a:p>
          <a:p>
            <a:pPr marL="114300" indent="0">
              <a:buNone/>
            </a:pPr>
            <a:endParaRPr lang="en-US" smtClean="0">
              <a:solidFill>
                <a:schemeClr val="accent1"/>
              </a:solidFill>
            </a:endParaRPr>
          </a:p>
          <a:p>
            <a:pPr marL="114300" indent="0">
              <a:buNone/>
            </a:pPr>
            <a:endParaRPr lang="en-US" smtClean="0"/>
          </a:p>
        </p:txBody>
      </p:sp>
      <p:sp>
        <p:nvSpPr>
          <p:cNvPr id="4" name="Rectangle 3"/>
          <p:cNvSpPr/>
          <p:nvPr/>
        </p:nvSpPr>
        <p:spPr>
          <a:xfrm>
            <a:off x="229926" y="3409870"/>
            <a:ext cx="4001416" cy="1600438"/>
          </a:xfrm>
          <a:prstGeom prst="rect">
            <a:avLst/>
          </a:prstGeom>
        </p:spPr>
        <p:txBody>
          <a:bodyPr wrap="square">
            <a:spAutoFit/>
          </a:bodyPr>
          <a:lstStyle/>
          <a:p>
            <a:r>
              <a:rPr lang="en-US" b="1" smtClean="0">
                <a:latin typeface="+mn-lt"/>
              </a:rPr>
              <a:t>While Loops (Try @ Home!)</a:t>
            </a:r>
            <a:br>
              <a:rPr lang="en-US" b="1" smtClean="0">
                <a:latin typeface="+mn-lt"/>
              </a:rPr>
            </a:br>
            <a:r>
              <a:rPr lang="en-US" b="1" smtClean="0">
                <a:latin typeface="+mn-lt"/>
              </a:rPr>
              <a:t>Runs the loop until the condition is met</a:t>
            </a:r>
          </a:p>
          <a:p>
            <a:r>
              <a:rPr lang="en-US" smtClean="0">
                <a:solidFill>
                  <a:schemeClr val="tx1"/>
                </a:solidFill>
                <a:latin typeface="+mn-lt"/>
              </a:rPr>
              <a:t>let </a:t>
            </a:r>
            <a:r>
              <a:rPr lang="en-US">
                <a:solidFill>
                  <a:schemeClr val="tx1"/>
                </a:solidFill>
                <a:latin typeface="+mn-lt"/>
              </a:rPr>
              <a:t>bottlesOfBeer = 99;</a:t>
            </a:r>
          </a:p>
          <a:p>
            <a:r>
              <a:rPr lang="en-US">
                <a:solidFill>
                  <a:schemeClr val="tx1"/>
                </a:solidFill>
                <a:latin typeface="+mn-lt"/>
              </a:rPr>
              <a:t>while (bottlesOfBeer &gt;= 1) {</a:t>
            </a:r>
          </a:p>
          <a:p>
            <a:r>
              <a:rPr lang="en-US">
                <a:solidFill>
                  <a:schemeClr val="tx1"/>
                </a:solidFill>
                <a:latin typeface="+mn-lt"/>
              </a:rPr>
              <a:t>    console.log (bottlesOfBeer + ' </a:t>
            </a:r>
            <a:r>
              <a:rPr lang="en-US" smtClean="0">
                <a:solidFill>
                  <a:schemeClr val="tx1"/>
                </a:solidFill>
                <a:latin typeface="+mn-lt"/>
              </a:rPr>
              <a:t>bottles');</a:t>
            </a:r>
            <a:endParaRPr lang="en-US">
              <a:solidFill>
                <a:schemeClr val="tx1"/>
              </a:solidFill>
              <a:latin typeface="+mn-lt"/>
            </a:endParaRPr>
          </a:p>
          <a:p>
            <a:r>
              <a:rPr lang="en-US">
                <a:solidFill>
                  <a:schemeClr val="tx1"/>
                </a:solidFill>
                <a:latin typeface="+mn-lt"/>
              </a:rPr>
              <a:t>    bottlesOfBeer = bottlesOfBeer - 9;</a:t>
            </a:r>
          </a:p>
          <a:p>
            <a:r>
              <a:rPr lang="en-US">
                <a:solidFill>
                  <a:schemeClr val="tx1"/>
                </a:solidFill>
                <a:latin typeface="+mn-lt"/>
              </a:rPr>
              <a:t>}</a:t>
            </a:r>
          </a:p>
        </p:txBody>
      </p:sp>
      <p:sp>
        <p:nvSpPr>
          <p:cNvPr id="6" name="Rectangle 5"/>
          <p:cNvSpPr/>
          <p:nvPr/>
        </p:nvSpPr>
        <p:spPr>
          <a:xfrm>
            <a:off x="4379831" y="1611245"/>
            <a:ext cx="4315813" cy="1323439"/>
          </a:xfrm>
          <a:prstGeom prst="rect">
            <a:avLst/>
          </a:prstGeom>
        </p:spPr>
        <p:txBody>
          <a:bodyPr wrap="square">
            <a:spAutoFit/>
          </a:bodyPr>
          <a:lstStyle/>
          <a:p>
            <a:r>
              <a:rPr lang="nn-NO" sz="1600" b="1" smtClean="0">
                <a:latin typeface="Lato" panose="020B0604020202020204" charset="0"/>
              </a:rPr>
              <a:t>For Loop</a:t>
            </a:r>
          </a:p>
          <a:p>
            <a:r>
              <a:rPr lang="en-US" sz="1600" b="1" smtClean="0">
                <a:solidFill>
                  <a:schemeClr val="tx1"/>
                </a:solidFill>
                <a:latin typeface="+mn-lt"/>
              </a:rPr>
              <a:t>for (let </a:t>
            </a:r>
            <a:r>
              <a:rPr lang="en-US" sz="1600" b="1">
                <a:solidFill>
                  <a:schemeClr val="tx1"/>
                </a:solidFill>
                <a:latin typeface="+mn-lt"/>
              </a:rPr>
              <a:t>i = 0; i &lt; rainbowColors.length; i++) </a:t>
            </a:r>
            <a:endParaRPr lang="en-US" sz="1600" b="1" smtClean="0">
              <a:solidFill>
                <a:schemeClr val="tx1"/>
              </a:solidFill>
              <a:latin typeface="+mn-lt"/>
            </a:endParaRPr>
          </a:p>
          <a:p>
            <a:r>
              <a:rPr lang="en-US" sz="1600" b="1" smtClean="0">
                <a:solidFill>
                  <a:schemeClr val="tx1"/>
                </a:solidFill>
                <a:latin typeface="+mn-lt"/>
              </a:rPr>
              <a:t>{ </a:t>
            </a:r>
          </a:p>
          <a:p>
            <a:r>
              <a:rPr lang="en-US" sz="1600" b="1">
                <a:solidFill>
                  <a:schemeClr val="tx1"/>
                </a:solidFill>
                <a:latin typeface="+mn-lt"/>
              </a:rPr>
              <a:t> </a:t>
            </a:r>
            <a:r>
              <a:rPr lang="en-US" sz="1600" b="1" smtClean="0">
                <a:solidFill>
                  <a:schemeClr val="tx1"/>
                </a:solidFill>
                <a:latin typeface="+mn-lt"/>
              </a:rPr>
              <a:t>  console.log(rainbowColors[i</a:t>
            </a:r>
            <a:r>
              <a:rPr lang="en-US" sz="1600" b="1">
                <a:solidFill>
                  <a:schemeClr val="tx1"/>
                </a:solidFill>
                <a:latin typeface="+mn-lt"/>
              </a:rPr>
              <a:t>]); </a:t>
            </a:r>
            <a:endParaRPr lang="en-US" sz="1600" b="1" smtClean="0">
              <a:solidFill>
                <a:schemeClr val="tx1"/>
              </a:solidFill>
              <a:latin typeface="+mn-lt"/>
            </a:endParaRPr>
          </a:p>
          <a:p>
            <a:r>
              <a:rPr lang="en-US" sz="1600" b="1" smtClean="0">
                <a:solidFill>
                  <a:schemeClr val="tx1"/>
                </a:solidFill>
                <a:latin typeface="+mn-lt"/>
              </a:rPr>
              <a:t>} </a:t>
            </a:r>
            <a:endParaRPr lang="en-US" sz="1600" b="1">
              <a:solidFill>
                <a:schemeClr val="tx1"/>
              </a:solidFill>
              <a:latin typeface="+mn-lt"/>
            </a:endParaRPr>
          </a:p>
        </p:txBody>
      </p:sp>
      <p:sp>
        <p:nvSpPr>
          <p:cNvPr id="7" name="Rectangle 1"/>
          <p:cNvSpPr>
            <a:spLocks noChangeArrowheads="1"/>
          </p:cNvSpPr>
          <p:nvPr/>
        </p:nvSpPr>
        <p:spPr bwMode="auto">
          <a:xfrm>
            <a:off x="155576" y="1680457"/>
            <a:ext cx="407576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smtClean="0"/>
              <a:t>For Each Loops (Arrays)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smtClean="0">
                <a:solidFill>
                  <a:schemeClr val="tx1"/>
                </a:solidFill>
              </a:rPr>
              <a:t>myWeeklyTaskList.forEach(function(task) </a:t>
            </a:r>
            <a:r>
              <a:rPr lang="en-US" altLang="en-US" sz="1600" b="1">
                <a:solidFill>
                  <a:schemeClr val="tx1"/>
                </a:solidFill>
              </a:rPr>
              <a:t>{ </a:t>
            </a:r>
            <a:r>
              <a:rPr lang="en-US" altLang="en-US" sz="1600" b="1" smtClean="0">
                <a:solidFill>
                  <a:schemeClr val="tx1"/>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a:solidFill>
                  <a:schemeClr val="tx1"/>
                </a:solidFill>
              </a:rPr>
              <a:t> </a:t>
            </a:r>
            <a:r>
              <a:rPr lang="en-US" altLang="en-US" sz="1600" b="1" smtClean="0">
                <a:solidFill>
                  <a:schemeClr val="tx1"/>
                </a:solidFill>
              </a:rPr>
              <a:t>  console.log(task);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smtClean="0">
                <a:solidFill>
                  <a:schemeClr val="tx1"/>
                </a:solidFill>
              </a:rPr>
              <a:t> </a:t>
            </a:r>
            <a:r>
              <a:rPr lang="en-US" altLang="en-US" sz="1600" b="1">
                <a:solidFill>
                  <a:schemeClr val="tx1"/>
                </a:solidFill>
              </a:rPr>
              <a:t>}); </a:t>
            </a:r>
          </a:p>
        </p:txBody>
      </p:sp>
      <p:sp>
        <p:nvSpPr>
          <p:cNvPr id="5" name="Rectangle 4"/>
          <p:cNvSpPr/>
          <p:nvPr/>
        </p:nvSpPr>
        <p:spPr>
          <a:xfrm>
            <a:off x="4490225" y="3589484"/>
            <a:ext cx="4572000" cy="1384995"/>
          </a:xfrm>
          <a:prstGeom prst="rect">
            <a:avLst/>
          </a:prstGeom>
        </p:spPr>
        <p:txBody>
          <a:bodyPr>
            <a:spAutoFit/>
          </a:bodyPr>
          <a:lstStyle/>
          <a:p>
            <a:r>
              <a:rPr lang="en-US" b="1" smtClean="0">
                <a:latin typeface="+mn-lt"/>
              </a:rPr>
              <a:t>Map (Try @ Home!)</a:t>
            </a:r>
            <a:br>
              <a:rPr lang="en-US" b="1" smtClean="0">
                <a:latin typeface="+mn-lt"/>
              </a:rPr>
            </a:br>
            <a:r>
              <a:rPr lang="en-US" b="1" smtClean="0">
                <a:latin typeface="+mn-lt"/>
              </a:rPr>
              <a:t>Map, applies a custom function to each array item</a:t>
            </a:r>
          </a:p>
          <a:p>
            <a:r>
              <a:rPr lang="en-US">
                <a:solidFill>
                  <a:schemeClr val="tx1">
                    <a:lumMod val="75000"/>
                  </a:schemeClr>
                </a:solidFill>
                <a:latin typeface="+mn-lt"/>
              </a:rPr>
              <a:t>let mathArray =  [1,2,3,10</a:t>
            </a:r>
            <a:r>
              <a:rPr lang="en-US" smtClean="0">
                <a:solidFill>
                  <a:schemeClr val="tx1">
                    <a:lumMod val="75000"/>
                  </a:schemeClr>
                </a:solidFill>
                <a:latin typeface="+mn-lt"/>
              </a:rPr>
              <a:t>];</a:t>
            </a:r>
          </a:p>
          <a:p>
            <a:r>
              <a:rPr lang="en-US" smtClean="0">
                <a:solidFill>
                  <a:schemeClr val="tx1">
                    <a:lumMod val="75000"/>
                  </a:schemeClr>
                </a:solidFill>
                <a:latin typeface="+mn-lt"/>
              </a:rPr>
              <a:t>let </a:t>
            </a:r>
            <a:r>
              <a:rPr lang="en-US">
                <a:solidFill>
                  <a:schemeClr val="tx1">
                    <a:lumMod val="75000"/>
                  </a:schemeClr>
                </a:solidFill>
                <a:latin typeface="+mn-lt"/>
              </a:rPr>
              <a:t>mathResults = mathArray.map(function(val) {return val * val</a:t>
            </a:r>
            <a:r>
              <a:rPr lang="en-US" smtClean="0">
                <a:solidFill>
                  <a:schemeClr val="tx1">
                    <a:lumMod val="75000"/>
                  </a:schemeClr>
                </a:solidFill>
                <a:latin typeface="+mn-lt"/>
              </a:rPr>
              <a:t>});</a:t>
            </a:r>
          </a:p>
          <a:p>
            <a:r>
              <a:rPr lang="en-US" smtClean="0">
                <a:solidFill>
                  <a:schemeClr val="tx1">
                    <a:lumMod val="75000"/>
                  </a:schemeClr>
                </a:solidFill>
                <a:latin typeface="+mn-lt"/>
              </a:rPr>
              <a:t>console.log(mathResults </a:t>
            </a:r>
            <a:r>
              <a:rPr lang="en-US">
                <a:solidFill>
                  <a:schemeClr val="tx1">
                    <a:lumMod val="75000"/>
                  </a:schemeClr>
                </a:solidFill>
                <a:latin typeface="+mn-lt"/>
              </a:rPr>
              <a:t>);</a:t>
            </a:r>
          </a:p>
        </p:txBody>
      </p:sp>
      <p:sp>
        <p:nvSpPr>
          <p:cNvPr id="8" name="AutoShape 2" descr="Understanding The DOM: How Browsers Show Content On-Screen | Unicorn  Utteranc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3269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2467" y="702733"/>
            <a:ext cx="8569833" cy="3866142"/>
          </a:xfrm>
        </p:spPr>
        <p:txBody>
          <a:bodyPr/>
          <a:lstStyle/>
          <a:p>
            <a:pPr marL="114300" indent="0">
              <a:buNone/>
            </a:pPr>
            <a:r>
              <a:rPr lang="en-US" smtClean="0">
                <a:solidFill>
                  <a:schemeClr val="accent1"/>
                </a:solidFill>
              </a:rPr>
              <a:t>Output </a:t>
            </a:r>
            <a:r>
              <a:rPr lang="en-US">
                <a:solidFill>
                  <a:schemeClr val="accent1"/>
                </a:solidFill>
              </a:rPr>
              <a:t>the food array using the for </a:t>
            </a:r>
            <a:r>
              <a:rPr lang="en-US" smtClean="0">
                <a:solidFill>
                  <a:schemeClr val="accent1"/>
                </a:solidFill>
              </a:rPr>
              <a:t>loop</a:t>
            </a:r>
          </a:p>
          <a:p>
            <a:pPr marL="114300" indent="0">
              <a:buNone/>
            </a:pPr>
            <a:r>
              <a:rPr lang="en-US" smtClean="0">
                <a:solidFill>
                  <a:schemeClr val="tx1"/>
                </a:solidFill>
                <a:latin typeface="+mj-lt"/>
              </a:rPr>
              <a:t> </a:t>
            </a:r>
          </a:p>
          <a:p>
            <a:pPr marL="114300" indent="0">
              <a:buNone/>
            </a:pPr>
            <a:r>
              <a:rPr lang="en-US" smtClean="0">
                <a:solidFill>
                  <a:schemeClr val="tx1"/>
                </a:solidFill>
                <a:latin typeface="+mj-lt"/>
              </a:rPr>
              <a:t>for (let  </a:t>
            </a:r>
            <a:r>
              <a:rPr lang="en-US">
                <a:solidFill>
                  <a:schemeClr val="tx1"/>
                </a:solidFill>
                <a:latin typeface="+mj-lt"/>
              </a:rPr>
              <a:t>i = 0; i &lt; </a:t>
            </a:r>
            <a:r>
              <a:rPr lang="en-US" smtClean="0">
                <a:solidFill>
                  <a:schemeClr val="tx1"/>
                </a:solidFill>
                <a:latin typeface="+mj-lt"/>
              </a:rPr>
              <a:t>foods.length</a:t>
            </a:r>
            <a:r>
              <a:rPr lang="en-US">
                <a:solidFill>
                  <a:schemeClr val="tx1"/>
                </a:solidFill>
                <a:latin typeface="+mj-lt"/>
              </a:rPr>
              <a:t>; i++) </a:t>
            </a:r>
            <a:r>
              <a:rPr lang="en-US" smtClean="0">
                <a:solidFill>
                  <a:schemeClr val="tx1"/>
                </a:solidFill>
                <a:latin typeface="+mj-lt"/>
              </a:rPr>
              <a:t/>
            </a:r>
            <a:br>
              <a:rPr lang="en-US" smtClean="0">
                <a:solidFill>
                  <a:schemeClr val="tx1"/>
                </a:solidFill>
                <a:latin typeface="+mj-lt"/>
              </a:rPr>
            </a:br>
            <a:r>
              <a:rPr lang="en-US" smtClean="0">
                <a:solidFill>
                  <a:schemeClr val="tx1"/>
                </a:solidFill>
                <a:latin typeface="+mj-lt"/>
              </a:rPr>
              <a:t>{ </a:t>
            </a:r>
          </a:p>
          <a:p>
            <a:pPr marL="114300" indent="0">
              <a:buNone/>
            </a:pPr>
            <a:r>
              <a:rPr lang="en-US" smtClean="0">
                <a:solidFill>
                  <a:schemeClr val="tx1"/>
                </a:solidFill>
                <a:latin typeface="+mj-lt"/>
              </a:rPr>
              <a:t>    console.log(foods[i]   + " is available at index " + i); </a:t>
            </a:r>
            <a:br>
              <a:rPr lang="en-US" smtClean="0">
                <a:solidFill>
                  <a:schemeClr val="tx1"/>
                </a:solidFill>
                <a:latin typeface="+mj-lt"/>
              </a:rPr>
            </a:br>
            <a:r>
              <a:rPr lang="en-US" smtClean="0">
                <a:solidFill>
                  <a:schemeClr val="tx1"/>
                </a:solidFill>
                <a:latin typeface="+mj-lt"/>
              </a:rPr>
              <a:t>} </a:t>
            </a:r>
            <a:endParaRPr lang="en-US">
              <a:solidFill>
                <a:schemeClr val="tx1"/>
              </a:solidFill>
              <a:latin typeface="+mj-lt"/>
            </a:endParaRPr>
          </a:p>
          <a:p>
            <a:pPr>
              <a:buFont typeface="+mj-lt"/>
              <a:buAutoNum type="arabicPeriod"/>
            </a:pPr>
            <a:endParaRPr lang="en-US" smtClean="0">
              <a:solidFill>
                <a:schemeClr val="accent1"/>
              </a:solidFill>
            </a:endParaRPr>
          </a:p>
          <a:p>
            <a:pPr marL="114300" indent="0">
              <a:buNone/>
            </a:pPr>
            <a:r>
              <a:rPr lang="en-US">
                <a:solidFill>
                  <a:schemeClr val="accent1"/>
                </a:solidFill>
              </a:rPr>
              <a:t>Output the food array using the foreach </a:t>
            </a:r>
            <a:r>
              <a:rPr lang="en-US" smtClean="0">
                <a:solidFill>
                  <a:schemeClr val="accent1"/>
                </a:solidFill>
              </a:rPr>
              <a:t>loop</a:t>
            </a:r>
          </a:p>
          <a:p>
            <a:pPr marL="114300" indent="0">
              <a:buNone/>
            </a:pPr>
            <a:r>
              <a:rPr lang="en-US" smtClean="0">
                <a:solidFill>
                  <a:schemeClr val="tx1"/>
                </a:solidFill>
              </a:rPr>
              <a:t>foods.forEach(function(food) </a:t>
            </a:r>
            <a:r>
              <a:rPr lang="en-US">
                <a:solidFill>
                  <a:schemeClr val="tx1"/>
                </a:solidFill>
              </a:rPr>
              <a:t>{ </a:t>
            </a:r>
            <a:endParaRPr lang="en-US" smtClean="0">
              <a:solidFill>
                <a:schemeClr val="tx1"/>
              </a:solidFill>
            </a:endParaRPr>
          </a:p>
          <a:p>
            <a:pPr marL="114300" indent="0">
              <a:buNone/>
            </a:pPr>
            <a:r>
              <a:rPr lang="en-US">
                <a:solidFill>
                  <a:schemeClr val="tx1"/>
                </a:solidFill>
              </a:rPr>
              <a:t> </a:t>
            </a:r>
            <a:r>
              <a:rPr lang="en-US" smtClean="0">
                <a:solidFill>
                  <a:schemeClr val="tx1"/>
                </a:solidFill>
              </a:rPr>
              <a:t>          console.log(food + "&lt;br&gt;");</a:t>
            </a:r>
            <a:endParaRPr lang="en-US">
              <a:solidFill>
                <a:schemeClr val="tx1"/>
              </a:solidFill>
            </a:endParaRPr>
          </a:p>
          <a:p>
            <a:pPr marL="114300" indent="0">
              <a:buNone/>
            </a:pPr>
            <a:r>
              <a:rPr lang="en-US" smtClean="0">
                <a:solidFill>
                  <a:schemeClr val="tx1"/>
                </a:solidFill>
              </a:rPr>
              <a:t>         </a:t>
            </a:r>
            <a:r>
              <a:rPr lang="en-US">
                <a:solidFill>
                  <a:schemeClr val="tx1"/>
                </a:solidFill>
              </a:rPr>
              <a:t>}); </a:t>
            </a:r>
          </a:p>
          <a:p>
            <a:pPr>
              <a:buFont typeface="+mj-lt"/>
              <a:buAutoNum type="arabicPeriod"/>
            </a:pPr>
            <a:endParaRPr lang="en-US" smtClean="0">
              <a:solidFill>
                <a:schemeClr val="accent1"/>
              </a:solidFill>
            </a:endParaRPr>
          </a:p>
        </p:txBody>
      </p:sp>
      <p:sp>
        <p:nvSpPr>
          <p:cNvPr id="4" name="Google Shape;241;p36"/>
          <p:cNvSpPr txBox="1">
            <a:spLocks noGrp="1"/>
          </p:cNvSpPr>
          <p:nvPr>
            <p:ph type="title"/>
          </p:nvPr>
        </p:nvSpPr>
        <p:spPr>
          <a:xfrm>
            <a:off x="1137778" y="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 </a:t>
            </a:r>
            <a:r>
              <a:rPr lang="en-US" smtClean="0">
                <a:solidFill>
                  <a:schemeClr val="accent5"/>
                </a:solidFill>
                <a:latin typeface="Playfair Display" panose="020B0604020202020204" charset="0"/>
              </a:rPr>
              <a:t>Update your food</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pic>
        <p:nvPicPr>
          <p:cNvPr id="5" name="Google Shape;244;p36"/>
          <p:cNvPicPr preferRelativeResize="0"/>
          <p:nvPr/>
        </p:nvPicPr>
        <p:blipFill>
          <a:blip r:embed="rId2">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81785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481307" y="111751"/>
            <a:ext cx="4992247" cy="3294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mtClean="0"/>
              <a:t>Object-Oriented Coding</a:t>
            </a:r>
            <a:endParaRPr/>
          </a:p>
        </p:txBody>
      </p:sp>
      <p:sp>
        <p:nvSpPr>
          <p:cNvPr id="5" name="TextBox 4"/>
          <p:cNvSpPr txBox="1"/>
          <p:nvPr/>
        </p:nvSpPr>
        <p:spPr>
          <a:xfrm>
            <a:off x="2169633" y="960991"/>
            <a:ext cx="4361175" cy="307777"/>
          </a:xfrm>
          <a:prstGeom prst="rect">
            <a:avLst/>
          </a:prstGeom>
          <a:noFill/>
        </p:spPr>
        <p:txBody>
          <a:bodyPr wrap="square" rtlCol="0">
            <a:spAutoFit/>
          </a:bodyPr>
          <a:lstStyle/>
          <a:p>
            <a:r>
              <a:rPr lang="en-US" smtClean="0"/>
              <a:t>Create your code with real world objects in mind!</a:t>
            </a:r>
            <a:endParaRPr lang="en-US"/>
          </a:p>
        </p:txBody>
      </p:sp>
      <p:sp>
        <p:nvSpPr>
          <p:cNvPr id="2" name="Rectangle 1"/>
          <p:cNvSpPr/>
          <p:nvPr/>
        </p:nvSpPr>
        <p:spPr>
          <a:xfrm>
            <a:off x="375686" y="1268768"/>
            <a:ext cx="2569934" cy="1415772"/>
          </a:xfrm>
          <a:prstGeom prst="rect">
            <a:avLst/>
          </a:prstGeom>
          <a:noFill/>
        </p:spPr>
        <p:txBody>
          <a:bodyPr wrap="none" lIns="91440" tIns="45720" rIns="91440" bIns="45720">
            <a:spAutoFit/>
          </a:bodyPr>
          <a:lstStyle/>
          <a:p>
            <a:pPr algn="ctr"/>
            <a:r>
              <a:rPr lang="en-US" sz="5400" b="0" cap="none" spc="0" smtClean="0">
                <a:ln w="0"/>
                <a:solidFill>
                  <a:schemeClr val="tx1"/>
                </a:solidFill>
              </a:rPr>
              <a:t>Student</a:t>
            </a:r>
          </a:p>
          <a:p>
            <a:pPr algn="ctr"/>
            <a:r>
              <a:rPr lang="en-US" sz="1600">
                <a:ln w="0"/>
                <a:solidFill>
                  <a:schemeClr val="tx1"/>
                </a:solidFill>
              </a:rPr>
              <a:t>First Name</a:t>
            </a:r>
          </a:p>
          <a:p>
            <a:pPr algn="ctr"/>
            <a:r>
              <a:rPr lang="en-US" sz="1600">
                <a:ln w="0"/>
                <a:solidFill>
                  <a:schemeClr val="tx1"/>
                </a:solidFill>
              </a:rPr>
              <a:t>Last Name</a:t>
            </a:r>
          </a:p>
        </p:txBody>
      </p:sp>
      <p:sp>
        <p:nvSpPr>
          <p:cNvPr id="37" name="Rectangle 36"/>
          <p:cNvSpPr/>
          <p:nvPr/>
        </p:nvSpPr>
        <p:spPr>
          <a:xfrm>
            <a:off x="5071805" y="1657196"/>
            <a:ext cx="3192966" cy="1200329"/>
          </a:xfrm>
          <a:prstGeom prst="rect">
            <a:avLst/>
          </a:prstGeom>
        </p:spPr>
        <p:txBody>
          <a:bodyPr wrap="square">
            <a:spAutoFit/>
          </a:bodyPr>
          <a:lstStyle/>
          <a:p>
            <a:pPr marL="114300" indent="0">
              <a:buNone/>
            </a:pPr>
            <a:r>
              <a:rPr lang="en-US" sz="1800" smtClean="0">
                <a:solidFill>
                  <a:schemeClr val="tx1"/>
                </a:solidFill>
                <a:latin typeface="Lato" panose="020B0604020202020204" charset="0"/>
              </a:rPr>
              <a:t>let student = </a:t>
            </a:r>
            <a:r>
              <a:rPr lang="en-US" sz="1800">
                <a:solidFill>
                  <a:schemeClr val="tx1"/>
                </a:solidFill>
                <a:latin typeface="Lato" panose="020B0604020202020204" charset="0"/>
              </a:rPr>
              <a:t>{</a:t>
            </a:r>
          </a:p>
          <a:p>
            <a:pPr marL="114300" indent="0">
              <a:buNone/>
            </a:pPr>
            <a:r>
              <a:rPr lang="en-US" sz="1800" smtClean="0">
                <a:solidFill>
                  <a:schemeClr val="tx1"/>
                </a:solidFill>
                <a:latin typeface="Lato" panose="020B0604020202020204" charset="0"/>
              </a:rPr>
              <a:t>      firstName : "Jane",</a:t>
            </a:r>
          </a:p>
          <a:p>
            <a:pPr marL="114300" indent="0">
              <a:buNone/>
            </a:pPr>
            <a:r>
              <a:rPr lang="en-US" sz="1800">
                <a:solidFill>
                  <a:schemeClr val="tx1"/>
                </a:solidFill>
                <a:latin typeface="Lato" panose="020B0604020202020204" charset="0"/>
              </a:rPr>
              <a:t> </a:t>
            </a:r>
            <a:r>
              <a:rPr lang="en-US" sz="1800" smtClean="0">
                <a:solidFill>
                  <a:schemeClr val="tx1"/>
                </a:solidFill>
                <a:latin typeface="Lato" panose="020B0604020202020204" charset="0"/>
              </a:rPr>
              <a:t>     lastName : "Gardener"</a:t>
            </a:r>
            <a:endParaRPr lang="en-US" sz="1800">
              <a:solidFill>
                <a:schemeClr val="tx1"/>
              </a:solidFill>
              <a:latin typeface="Lato" panose="020B0604020202020204" charset="0"/>
            </a:endParaRPr>
          </a:p>
          <a:p>
            <a:pPr marL="114300" indent="0">
              <a:buNone/>
            </a:pPr>
            <a:r>
              <a:rPr lang="en-US" sz="1800">
                <a:solidFill>
                  <a:schemeClr val="tx1"/>
                </a:solidFill>
                <a:latin typeface="Lato" panose="020B0604020202020204" charset="0"/>
              </a:rPr>
              <a:t>}; </a:t>
            </a:r>
          </a:p>
        </p:txBody>
      </p:sp>
      <p:sp>
        <p:nvSpPr>
          <p:cNvPr id="38" name="Rectangle 37"/>
          <p:cNvSpPr/>
          <p:nvPr/>
        </p:nvSpPr>
        <p:spPr>
          <a:xfrm>
            <a:off x="5342737" y="3552167"/>
            <a:ext cx="3192966" cy="1600438"/>
          </a:xfrm>
          <a:prstGeom prst="rect">
            <a:avLst/>
          </a:prstGeom>
        </p:spPr>
        <p:txBody>
          <a:bodyPr wrap="square">
            <a:spAutoFit/>
          </a:bodyPr>
          <a:lstStyle/>
          <a:p>
            <a:pPr marL="114300" indent="0">
              <a:buNone/>
            </a:pPr>
            <a:r>
              <a:rPr lang="en-US" smtClean="0">
                <a:solidFill>
                  <a:schemeClr val="tx1"/>
                </a:solidFill>
                <a:latin typeface="Lato" panose="020B0604020202020204" charset="0"/>
              </a:rPr>
              <a:t>let student = </a:t>
            </a:r>
            <a:r>
              <a:rPr lang="en-US">
                <a:solidFill>
                  <a:schemeClr val="tx1"/>
                </a:solidFill>
                <a:latin typeface="Lato" panose="020B0604020202020204" charset="0"/>
              </a:rPr>
              <a:t>{</a:t>
            </a:r>
          </a:p>
          <a:p>
            <a:pPr marL="114300" indent="0">
              <a:buNone/>
            </a:pPr>
            <a:r>
              <a:rPr lang="en-US" smtClean="0">
                <a:solidFill>
                  <a:schemeClr val="tx1"/>
                </a:solidFill>
                <a:latin typeface="Lato" panose="020B0604020202020204" charset="0"/>
              </a:rPr>
              <a:t>      firstName : "Jane",</a:t>
            </a:r>
          </a:p>
          <a:p>
            <a:pPr marL="114300" indent="0">
              <a:buNone/>
            </a:pPr>
            <a:r>
              <a:rPr lang="en-US">
                <a:solidFill>
                  <a:schemeClr val="tx1"/>
                </a:solidFill>
                <a:latin typeface="Lato" panose="020B0604020202020204" charset="0"/>
              </a:rPr>
              <a:t> </a:t>
            </a:r>
            <a:r>
              <a:rPr lang="en-US" smtClean="0">
                <a:solidFill>
                  <a:schemeClr val="tx1"/>
                </a:solidFill>
                <a:latin typeface="Lato" panose="020B0604020202020204" charset="0"/>
              </a:rPr>
              <a:t>     lastName : "Gardener",</a:t>
            </a:r>
          </a:p>
          <a:p>
            <a:pPr marL="114300" indent="0">
              <a:buNone/>
            </a:pPr>
            <a:r>
              <a:rPr lang="en-US">
                <a:solidFill>
                  <a:schemeClr val="tx1"/>
                </a:solidFill>
                <a:latin typeface="Lato" panose="020B0604020202020204" charset="0"/>
              </a:rPr>
              <a:t> </a:t>
            </a:r>
            <a:r>
              <a:rPr lang="en-US" smtClean="0">
                <a:solidFill>
                  <a:schemeClr val="tx1"/>
                </a:solidFill>
                <a:latin typeface="Lato" panose="020B0604020202020204" charset="0"/>
              </a:rPr>
              <a:t>     age : 20,</a:t>
            </a:r>
          </a:p>
          <a:p>
            <a:pPr marL="114300" indent="0">
              <a:buNone/>
            </a:pPr>
            <a:r>
              <a:rPr lang="en-US">
                <a:solidFill>
                  <a:schemeClr val="tx1"/>
                </a:solidFill>
                <a:latin typeface="Lato" panose="020B0604020202020204" charset="0"/>
              </a:rPr>
              <a:t> </a:t>
            </a:r>
            <a:r>
              <a:rPr lang="en-US" smtClean="0">
                <a:solidFill>
                  <a:schemeClr val="tx1"/>
                </a:solidFill>
                <a:latin typeface="Lato" panose="020B0604020202020204" charset="0"/>
              </a:rPr>
              <a:t>      isEnrolled:  true,</a:t>
            </a:r>
          </a:p>
          <a:p>
            <a:pPr marL="114300" indent="0">
              <a:buNone/>
            </a:pPr>
            <a:r>
              <a:rPr lang="en-US" smtClean="0">
                <a:solidFill>
                  <a:schemeClr val="tx1"/>
                </a:solidFill>
                <a:latin typeface="Lato" panose="020B0604020202020204" charset="0"/>
              </a:rPr>
              <a:t>       classes: ['math','science','english']</a:t>
            </a:r>
            <a:endParaRPr lang="en-US">
              <a:solidFill>
                <a:schemeClr val="tx1"/>
              </a:solidFill>
              <a:latin typeface="Lato" panose="020B0604020202020204" charset="0"/>
            </a:endParaRPr>
          </a:p>
          <a:p>
            <a:pPr marL="114300" indent="0">
              <a:buNone/>
            </a:pPr>
            <a:r>
              <a:rPr lang="en-US">
                <a:solidFill>
                  <a:schemeClr val="tx1"/>
                </a:solidFill>
                <a:latin typeface="Lato" panose="020B0604020202020204" charset="0"/>
              </a:rPr>
              <a:t>}; </a:t>
            </a:r>
          </a:p>
        </p:txBody>
      </p:sp>
      <p:sp>
        <p:nvSpPr>
          <p:cNvPr id="39" name="Rectangle 38"/>
          <p:cNvSpPr/>
          <p:nvPr/>
        </p:nvSpPr>
        <p:spPr>
          <a:xfrm>
            <a:off x="567266" y="3552167"/>
            <a:ext cx="4572000" cy="1169551"/>
          </a:xfrm>
          <a:prstGeom prst="rect">
            <a:avLst/>
          </a:prstGeom>
        </p:spPr>
        <p:txBody>
          <a:bodyPr>
            <a:spAutoFit/>
          </a:bodyPr>
          <a:lstStyle/>
          <a:p>
            <a:pPr marL="114300" indent="0">
              <a:buNone/>
            </a:pPr>
            <a:r>
              <a:rPr lang="en-US" smtClean="0">
                <a:solidFill>
                  <a:schemeClr val="tx1"/>
                </a:solidFill>
                <a:latin typeface="Lato" panose="020B0604020202020204" charset="0"/>
              </a:rPr>
              <a:t>letobjectName </a:t>
            </a:r>
            <a:r>
              <a:rPr lang="en-US">
                <a:solidFill>
                  <a:schemeClr val="tx1"/>
                </a:solidFill>
                <a:latin typeface="Lato" panose="020B0604020202020204" charset="0"/>
              </a:rPr>
              <a:t>= { </a:t>
            </a:r>
          </a:p>
          <a:p>
            <a:pPr marL="114300" indent="0">
              <a:buNone/>
            </a:pPr>
            <a:r>
              <a:rPr lang="en-US">
                <a:solidFill>
                  <a:schemeClr val="tx1"/>
                </a:solidFill>
                <a:latin typeface="Lato" panose="020B0604020202020204" charset="0"/>
              </a:rPr>
              <a:t>  propertyName: propertyValue,</a:t>
            </a:r>
          </a:p>
          <a:p>
            <a:pPr marL="114300" indent="0">
              <a:buNone/>
            </a:pPr>
            <a:r>
              <a:rPr lang="en-US">
                <a:solidFill>
                  <a:schemeClr val="tx1"/>
                </a:solidFill>
                <a:latin typeface="Lato" panose="020B0604020202020204" charset="0"/>
              </a:rPr>
              <a:t>  propertyName: propertyValue,</a:t>
            </a:r>
          </a:p>
          <a:p>
            <a:pPr marL="114300" indent="0">
              <a:buNone/>
            </a:pPr>
            <a:r>
              <a:rPr lang="en-US">
                <a:solidFill>
                  <a:schemeClr val="tx1"/>
                </a:solidFill>
                <a:latin typeface="Lato" panose="020B0604020202020204" charset="0"/>
              </a:rPr>
              <a:t>  ...</a:t>
            </a:r>
          </a:p>
          <a:p>
            <a:pPr marL="114300" indent="0">
              <a:buNone/>
            </a:pPr>
            <a:r>
              <a:rPr lang="en-US">
                <a:solidFill>
                  <a:schemeClr val="tx1"/>
                </a:solidFill>
                <a:latin typeface="Lato" panose="020B0604020202020204" charset="0"/>
              </a:rPr>
              <a:t>};</a:t>
            </a:r>
          </a:p>
        </p:txBody>
      </p:sp>
      <p:sp>
        <p:nvSpPr>
          <p:cNvPr id="6" name="TextBox 5"/>
          <p:cNvSpPr txBox="1"/>
          <p:nvPr/>
        </p:nvSpPr>
        <p:spPr>
          <a:xfrm>
            <a:off x="3378200" y="1769533"/>
            <a:ext cx="1422400" cy="646331"/>
          </a:xfrm>
          <a:prstGeom prst="rect">
            <a:avLst/>
          </a:prstGeom>
          <a:noFill/>
        </p:spPr>
        <p:txBody>
          <a:bodyPr wrap="square" rtlCol="0">
            <a:spAutoFit/>
          </a:bodyPr>
          <a:lstStyle/>
          <a:p>
            <a:r>
              <a:rPr lang="en-US" sz="3600" smtClean="0">
                <a:solidFill>
                  <a:srgbClr val="FF0000"/>
                </a:solidFill>
              </a:rPr>
              <a:t>=</a:t>
            </a:r>
            <a:endParaRPr lang="en-US" sz="3600">
              <a:solidFill>
                <a:srgbClr val="FF0000"/>
              </a:solidFill>
            </a:endParaRPr>
          </a:p>
        </p:txBody>
      </p:sp>
    </p:spTree>
    <p:extLst>
      <p:ext uri="{BB962C8B-B14F-4D97-AF65-F5344CB8AC3E}">
        <p14:creationId xmlns:p14="http://schemas.microsoft.com/office/powerpoint/2010/main" val="123288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86" y="0"/>
            <a:ext cx="8520600" cy="626100"/>
          </a:xfrm>
        </p:spPr>
        <p:txBody>
          <a:bodyPr/>
          <a:lstStyle/>
          <a:p>
            <a:r>
              <a:rPr lang="en-US" smtClean="0"/>
              <a:t>Accessing Objects</a:t>
            </a:r>
            <a:endParaRPr lang="en-US"/>
          </a:p>
        </p:txBody>
      </p:sp>
      <p:sp>
        <p:nvSpPr>
          <p:cNvPr id="3" name="Text Placeholder 2"/>
          <p:cNvSpPr>
            <a:spLocks noGrp="1"/>
          </p:cNvSpPr>
          <p:nvPr>
            <p:ph type="body" idx="1"/>
          </p:nvPr>
        </p:nvSpPr>
        <p:spPr>
          <a:xfrm>
            <a:off x="118413" y="626100"/>
            <a:ext cx="8520600" cy="3416400"/>
          </a:xfrm>
        </p:spPr>
        <p:txBody>
          <a:bodyPr/>
          <a:lstStyle/>
          <a:p>
            <a:pPr marL="114300" indent="0">
              <a:buNone/>
            </a:pPr>
            <a:r>
              <a:rPr lang="en-US" sz="1600">
                <a:solidFill>
                  <a:srgbClr val="000000"/>
                </a:solidFill>
              </a:rPr>
              <a:t>You can retrieve values using "dot notation</a:t>
            </a:r>
            <a:r>
              <a:rPr lang="en-US" sz="1600" smtClean="0">
                <a:solidFill>
                  <a:srgbClr val="000000"/>
                </a:solidFill>
              </a:rPr>
              <a:t>"</a:t>
            </a:r>
            <a:endParaRPr lang="en-US" sz="1600">
              <a:solidFill>
                <a:srgbClr val="000000"/>
              </a:solidFill>
            </a:endParaRPr>
          </a:p>
          <a:p>
            <a:pPr marL="114300" indent="0">
              <a:buNone/>
            </a:pPr>
            <a:r>
              <a:rPr lang="en-US" sz="1600" smtClean="0">
                <a:solidFill>
                  <a:schemeClr val="tx1"/>
                </a:solidFill>
              </a:rPr>
              <a:t>let </a:t>
            </a:r>
            <a:r>
              <a:rPr lang="en-US" sz="1600">
                <a:solidFill>
                  <a:schemeClr val="tx1"/>
                </a:solidFill>
              </a:rPr>
              <a:t>myHometown = aboutMe.hometown;</a:t>
            </a:r>
          </a:p>
          <a:p>
            <a:pPr marL="114300" indent="0">
              <a:buNone/>
            </a:pPr>
            <a:r>
              <a:rPr lang="en-US" sz="1600">
                <a:solidFill>
                  <a:srgbClr val="000000"/>
                </a:solidFill>
              </a:rPr>
              <a:t>			  </a:t>
            </a:r>
          </a:p>
          <a:p>
            <a:pPr marL="114300" indent="0">
              <a:buNone/>
            </a:pPr>
            <a:r>
              <a:rPr lang="en-US" sz="1600">
                <a:solidFill>
                  <a:srgbClr val="000000"/>
                </a:solidFill>
              </a:rPr>
              <a:t>Or using "bracket notation" (like arrays)</a:t>
            </a:r>
          </a:p>
          <a:p>
            <a:pPr marL="114300" indent="0">
              <a:buNone/>
            </a:pPr>
            <a:r>
              <a:rPr lang="en-US" sz="1600" smtClean="0">
                <a:solidFill>
                  <a:schemeClr val="tx1"/>
                </a:solidFill>
              </a:rPr>
              <a:t>let </a:t>
            </a:r>
            <a:r>
              <a:rPr lang="en-US" sz="1600">
                <a:solidFill>
                  <a:schemeClr val="tx1"/>
                </a:solidFill>
              </a:rPr>
              <a:t>myHair = aboutMe['hair</a:t>
            </a:r>
            <a:r>
              <a:rPr lang="en-US" sz="1600" smtClean="0">
                <a:solidFill>
                  <a:schemeClr val="tx1"/>
                </a:solidFill>
              </a:rPr>
              <a:t>'];</a:t>
            </a:r>
          </a:p>
          <a:p>
            <a:pPr marL="114300" indent="0">
              <a:buNone/>
            </a:pPr>
            <a:endParaRPr lang="en-US" sz="1600" smtClean="0">
              <a:solidFill>
                <a:srgbClr val="000000"/>
              </a:solidFill>
            </a:endParaRPr>
          </a:p>
          <a:p>
            <a:pPr marL="114300" indent="0">
              <a:buNone/>
            </a:pPr>
            <a:r>
              <a:rPr lang="en-US" sz="1600" smtClean="0">
                <a:solidFill>
                  <a:srgbClr val="000000"/>
                </a:solidFill>
              </a:rPr>
              <a:t>Use </a:t>
            </a:r>
            <a:r>
              <a:rPr lang="en-US" sz="1600">
                <a:solidFill>
                  <a:srgbClr val="000000"/>
                </a:solidFill>
              </a:rPr>
              <a:t>dot or bracket notation to change properties</a:t>
            </a:r>
          </a:p>
          <a:p>
            <a:pPr marL="114300" indent="0">
              <a:buNone/>
            </a:pPr>
            <a:r>
              <a:rPr lang="en-US" sz="1600" smtClean="0">
                <a:solidFill>
                  <a:schemeClr val="tx1"/>
                </a:solidFill>
              </a:rPr>
              <a:t>aboutMe.hair </a:t>
            </a:r>
            <a:r>
              <a:rPr lang="en-US" sz="1600">
                <a:solidFill>
                  <a:schemeClr val="tx1"/>
                </a:solidFill>
              </a:rPr>
              <a:t>= 'blue';</a:t>
            </a:r>
          </a:p>
          <a:p>
            <a:pPr marL="114300" indent="0">
              <a:buNone/>
            </a:pPr>
            <a:r>
              <a:rPr lang="en-US" sz="1600">
                <a:solidFill>
                  <a:schemeClr val="tx1"/>
                </a:solidFill>
              </a:rPr>
              <a:t>			  </a:t>
            </a:r>
          </a:p>
          <a:p>
            <a:pPr marL="114300" indent="0">
              <a:buNone/>
            </a:pPr>
            <a:r>
              <a:rPr lang="en-US" sz="1600">
                <a:solidFill>
                  <a:srgbClr val="000000"/>
                </a:solidFill>
              </a:rPr>
              <a:t>Add new properties</a:t>
            </a:r>
          </a:p>
          <a:p>
            <a:pPr marL="114300" indent="0">
              <a:buNone/>
            </a:pPr>
            <a:r>
              <a:rPr lang="en-US" sz="1600">
                <a:solidFill>
                  <a:schemeClr val="tx1"/>
                </a:solidFill>
              </a:rPr>
              <a:t>aboutMe.pet = 'cat';</a:t>
            </a:r>
          </a:p>
          <a:p>
            <a:pPr marL="114300" indent="0">
              <a:buNone/>
            </a:pPr>
            <a:r>
              <a:rPr lang="en-US" sz="1600">
                <a:solidFill>
                  <a:srgbClr val="000000"/>
                </a:solidFill>
              </a:rPr>
              <a:t>		</a:t>
            </a:r>
            <a:r>
              <a:rPr lang="en-US" sz="1600" smtClean="0">
                <a:solidFill>
                  <a:srgbClr val="000000"/>
                </a:solidFill>
              </a:rPr>
              <a:t> </a:t>
            </a:r>
            <a:endParaRPr lang="en-US" sz="1600">
              <a:solidFill>
                <a:srgbClr val="000000"/>
              </a:solidFill>
            </a:endParaRPr>
          </a:p>
        </p:txBody>
      </p:sp>
    </p:spTree>
    <p:extLst>
      <p:ext uri="{BB962C8B-B14F-4D97-AF65-F5344CB8AC3E}">
        <p14:creationId xmlns:p14="http://schemas.microsoft.com/office/powerpoint/2010/main" val="790024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5165" y="626100"/>
            <a:ext cx="8520600" cy="3416400"/>
          </a:xfrm>
        </p:spPr>
        <p:txBody>
          <a:bodyPr/>
          <a:lstStyle/>
          <a:p>
            <a:pPr marL="114300" indent="0">
              <a:buNone/>
            </a:pPr>
            <a:r>
              <a:rPr lang="en-US">
                <a:solidFill>
                  <a:srgbClr val="000000"/>
                </a:solidFill>
              </a:rPr>
              <a:t>Create an object to hold information on your favorite recipe. It should have properties for recipeTitle (a string), servings (a number), and ingredients (an array of strings).</a:t>
            </a:r>
            <a:endParaRPr lang="en-US" sz="1050">
              <a:solidFill>
                <a:srgbClr val="000000"/>
              </a:solidFill>
            </a:endParaRPr>
          </a:p>
          <a:p>
            <a:pPr marL="114300" indent="0">
              <a:buNone/>
            </a:pPr>
            <a:endParaRPr lang="en-US" sz="1050">
              <a:solidFill>
                <a:srgbClr val="000000"/>
              </a:solidFill>
            </a:endParaRPr>
          </a:p>
          <a:p>
            <a:pPr marL="114300" indent="0">
              <a:buNone/>
            </a:pPr>
            <a:r>
              <a:rPr lang="en-US">
                <a:solidFill>
                  <a:srgbClr val="000000"/>
                </a:solidFill>
              </a:rPr>
              <a:t>Display your recipeTitle, servings, and ingredients list on the page.</a:t>
            </a:r>
          </a:p>
          <a:p>
            <a:pPr marL="114300" indent="0">
              <a:buNone/>
            </a:pPr>
            <a:endParaRPr lang="en-US">
              <a:solidFill>
                <a:srgbClr val="000000"/>
              </a:solidFill>
            </a:endParaRPr>
          </a:p>
          <a:p>
            <a:pPr marL="114300" indent="0">
              <a:buNone/>
            </a:pPr>
            <a:r>
              <a:rPr lang="en-US" smtClean="0">
                <a:solidFill>
                  <a:schemeClr val="tx1">
                    <a:lumMod val="75000"/>
                  </a:schemeClr>
                </a:solidFill>
              </a:rPr>
              <a:t>let </a:t>
            </a:r>
            <a:r>
              <a:rPr lang="en-US">
                <a:solidFill>
                  <a:schemeClr val="tx1">
                    <a:lumMod val="75000"/>
                  </a:schemeClr>
                </a:solidFill>
              </a:rPr>
              <a:t>myRecipe = {</a:t>
            </a:r>
          </a:p>
          <a:p>
            <a:pPr marL="114300" indent="0">
              <a:buNone/>
            </a:pPr>
            <a:r>
              <a:rPr lang="en-US">
                <a:solidFill>
                  <a:schemeClr val="tx1">
                    <a:lumMod val="75000"/>
                  </a:schemeClr>
                </a:solidFill>
              </a:rPr>
              <a:t>  recipeTitle: 'Vegan pancakes',</a:t>
            </a:r>
          </a:p>
          <a:p>
            <a:pPr marL="114300" indent="0">
              <a:buNone/>
            </a:pPr>
            <a:r>
              <a:rPr lang="en-US">
                <a:solidFill>
                  <a:schemeClr val="tx1">
                    <a:lumMod val="75000"/>
                  </a:schemeClr>
                </a:solidFill>
              </a:rPr>
              <a:t>  servings: 4,</a:t>
            </a:r>
          </a:p>
          <a:p>
            <a:pPr marL="114300" indent="0">
              <a:buNone/>
            </a:pPr>
            <a:r>
              <a:rPr lang="en-US">
                <a:solidFill>
                  <a:schemeClr val="tx1">
                    <a:lumMod val="75000"/>
                  </a:schemeClr>
                </a:solidFill>
              </a:rPr>
              <a:t>  ingredients: </a:t>
            </a:r>
            <a:r>
              <a:rPr lang="en-US" smtClean="0">
                <a:solidFill>
                  <a:schemeClr val="tx1">
                    <a:lumMod val="75000"/>
                  </a:schemeClr>
                </a:solidFill>
              </a:rPr>
              <a:t>['rice flour', 'scallions', 'sprouts']</a:t>
            </a:r>
            <a:endParaRPr lang="en-US">
              <a:solidFill>
                <a:schemeClr val="tx1">
                  <a:lumMod val="75000"/>
                </a:schemeClr>
              </a:solidFill>
            </a:endParaRPr>
          </a:p>
          <a:p>
            <a:pPr marL="114300" indent="0">
              <a:buNone/>
            </a:pPr>
            <a:r>
              <a:rPr lang="en-US" smtClean="0">
                <a:solidFill>
                  <a:schemeClr val="tx1">
                    <a:lumMod val="75000"/>
                  </a:schemeClr>
                </a:solidFill>
              </a:rPr>
              <a:t>}</a:t>
            </a:r>
            <a:endParaRPr lang="en-US">
              <a:solidFill>
                <a:schemeClr val="bg2"/>
              </a:solidFill>
            </a:endParaRPr>
          </a:p>
          <a:p>
            <a:pPr marL="114300" indent="0">
              <a:buNone/>
            </a:pPr>
            <a:r>
              <a:rPr lang="en-US" smtClean="0">
                <a:solidFill>
                  <a:schemeClr val="tx1">
                    <a:lumMod val="75000"/>
                  </a:schemeClr>
                </a:solidFill>
              </a:rPr>
              <a:t>console.log(myRecipe.recipeTitle);</a:t>
            </a:r>
          </a:p>
          <a:p>
            <a:pPr marL="114300" indent="0">
              <a:buNone/>
            </a:pPr>
            <a:r>
              <a:rPr lang="en-US" b="1" smtClean="0">
                <a:solidFill>
                  <a:schemeClr val="tx1">
                    <a:lumMod val="75000"/>
                  </a:schemeClr>
                </a:solidFill>
                <a:effectLst>
                  <a:outerShdw blurRad="38100" dist="38100" dir="2700000" algn="tl">
                    <a:srgbClr val="000000">
                      <a:alpha val="43137"/>
                    </a:srgbClr>
                  </a:outerShdw>
                </a:effectLst>
              </a:rPr>
              <a:t>For Home: </a:t>
            </a:r>
            <a:r>
              <a:rPr lang="en-US" smtClean="0">
                <a:solidFill>
                  <a:schemeClr val="tx1">
                    <a:lumMod val="75000"/>
                  </a:schemeClr>
                </a:solidFill>
              </a:rPr>
              <a:t>console.log(myRecipe.ingredients);</a:t>
            </a:r>
          </a:p>
          <a:p>
            <a:pPr marL="114300" indent="0">
              <a:buNone/>
            </a:pPr>
            <a:r>
              <a:rPr lang="en-US" b="1" smtClean="0">
                <a:solidFill>
                  <a:schemeClr val="tx1">
                    <a:lumMod val="75000"/>
                  </a:schemeClr>
                </a:solidFill>
                <a:effectLst>
                  <a:outerShdw blurRad="38100" dist="38100" dir="2700000" algn="tl">
                    <a:srgbClr val="000000">
                      <a:alpha val="43137"/>
                    </a:srgbClr>
                  </a:outerShdw>
                </a:effectLst>
              </a:rPr>
              <a:t>For Home: </a:t>
            </a:r>
            <a:r>
              <a:rPr lang="en-US" smtClean="0">
                <a:solidFill>
                  <a:schemeClr val="tx1">
                    <a:lumMod val="75000"/>
                  </a:schemeClr>
                </a:solidFill>
              </a:rPr>
              <a:t>console.log(myRecipe.ingredients[0]);</a:t>
            </a:r>
            <a:endParaRPr lang="en-US">
              <a:solidFill>
                <a:schemeClr val="tx1">
                  <a:lumMod val="75000"/>
                </a:schemeClr>
              </a:solidFill>
            </a:endParaRPr>
          </a:p>
          <a:p>
            <a:pPr marL="114300" indent="0">
              <a:buNone/>
            </a:pPr>
            <a:endParaRPr lang="en-US" b="1">
              <a:solidFill>
                <a:schemeClr val="tx1">
                  <a:lumMod val="75000"/>
                </a:schemeClr>
              </a:solidFill>
            </a:endParaRPr>
          </a:p>
        </p:txBody>
      </p:sp>
      <p:sp>
        <p:nvSpPr>
          <p:cNvPr id="4" name="Google Shape;241;p36"/>
          <p:cNvSpPr txBox="1">
            <a:spLocks noGrp="1"/>
          </p:cNvSpPr>
          <p:nvPr>
            <p:ph type="title"/>
          </p:nvPr>
        </p:nvSpPr>
        <p:spPr>
          <a:xfrm>
            <a:off x="1137778" y="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a:t>
            </a:r>
            <a:r>
              <a:rPr lang="en-US" smtClean="0">
                <a:solidFill>
                  <a:schemeClr val="accent5"/>
                </a:solidFill>
                <a:latin typeface="Playfair Display" panose="020B0604020202020204" charset="0"/>
              </a:rPr>
              <a:t>: Recipes - Nailed it?!</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pic>
        <p:nvPicPr>
          <p:cNvPr id="5" name="Google Shape;244;p36"/>
          <p:cNvPicPr preferRelativeResize="0"/>
          <p:nvPr/>
        </p:nvPicPr>
        <p:blipFill>
          <a:blip r:embed="rId2">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3126158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12" y="0"/>
            <a:ext cx="8520600" cy="626100"/>
          </a:xfrm>
        </p:spPr>
        <p:txBody>
          <a:bodyPr/>
          <a:lstStyle/>
          <a:p>
            <a:r>
              <a:rPr lang="en-US" smtClean="0"/>
              <a:t>Object Methods</a:t>
            </a:r>
            <a:endParaRPr lang="en-US"/>
          </a:p>
        </p:txBody>
      </p:sp>
      <p:sp>
        <p:nvSpPr>
          <p:cNvPr id="3" name="Text Placeholder 2"/>
          <p:cNvSpPr>
            <a:spLocks noGrp="1"/>
          </p:cNvSpPr>
          <p:nvPr>
            <p:ph type="body" idx="1"/>
          </p:nvPr>
        </p:nvSpPr>
        <p:spPr>
          <a:xfrm>
            <a:off x="304266" y="549099"/>
            <a:ext cx="8520600" cy="3416400"/>
          </a:xfrm>
        </p:spPr>
        <p:txBody>
          <a:bodyPr/>
          <a:lstStyle/>
          <a:p>
            <a:pPr marL="114300" indent="0">
              <a:buNone/>
            </a:pPr>
            <a:r>
              <a:rPr lang="en-US" sz="2000" smtClean="0"/>
              <a:t>Objects not only hold properties/variables, but  functions.</a:t>
            </a:r>
          </a:p>
          <a:p>
            <a:pPr marL="114300" indent="0">
              <a:buNone/>
            </a:pPr>
            <a:endParaRPr lang="en-US" sz="2000" smtClean="0">
              <a:solidFill>
                <a:schemeClr val="tx1"/>
              </a:solidFill>
            </a:endParaRPr>
          </a:p>
          <a:p>
            <a:pPr marL="114300" indent="0">
              <a:buNone/>
            </a:pPr>
            <a:r>
              <a:rPr lang="en-US" sz="2000" smtClean="0">
                <a:solidFill>
                  <a:schemeClr val="tx1"/>
                </a:solidFill>
              </a:rPr>
              <a:t>let myCat = </a:t>
            </a:r>
            <a:r>
              <a:rPr lang="en-US" sz="2000">
                <a:solidFill>
                  <a:schemeClr val="tx1"/>
                </a:solidFill>
              </a:rPr>
              <a:t>{</a:t>
            </a:r>
          </a:p>
          <a:p>
            <a:pPr marL="114300" indent="0">
              <a:buNone/>
            </a:pPr>
            <a:r>
              <a:rPr lang="en-US" sz="2000" smtClean="0">
                <a:solidFill>
                  <a:schemeClr val="tx1"/>
                </a:solidFill>
              </a:rPr>
              <a:t> furColor</a:t>
            </a:r>
            <a:r>
              <a:rPr lang="en-US" sz="2000">
                <a:solidFill>
                  <a:schemeClr val="tx1"/>
                </a:solidFill>
              </a:rPr>
              <a:t>: 'orange</a:t>
            </a:r>
            <a:r>
              <a:rPr lang="en-US" sz="2000" smtClean="0">
                <a:solidFill>
                  <a:schemeClr val="tx1"/>
                </a:solidFill>
              </a:rPr>
              <a:t>',</a:t>
            </a:r>
          </a:p>
          <a:p>
            <a:pPr marL="114300" indent="0">
              <a:buNone/>
            </a:pPr>
            <a:r>
              <a:rPr lang="en-US" sz="2000">
                <a:solidFill>
                  <a:schemeClr val="tx1"/>
                </a:solidFill>
              </a:rPr>
              <a:t> </a:t>
            </a:r>
            <a:r>
              <a:rPr lang="en-US" sz="2000" smtClean="0">
                <a:solidFill>
                  <a:schemeClr val="tx1"/>
                </a:solidFill>
              </a:rPr>
              <a:t> sound: 'mearrrr',</a:t>
            </a:r>
            <a:endParaRPr lang="en-US" sz="2000">
              <a:solidFill>
                <a:schemeClr val="tx1"/>
              </a:solidFill>
            </a:endParaRPr>
          </a:p>
          <a:p>
            <a:pPr marL="114300" indent="0">
              <a:buNone/>
            </a:pPr>
            <a:r>
              <a:rPr lang="en-US" sz="2000">
                <a:solidFill>
                  <a:schemeClr val="tx1"/>
                </a:solidFill>
              </a:rPr>
              <a:t>  </a:t>
            </a:r>
            <a:r>
              <a:rPr lang="en-US" sz="2000" smtClean="0">
                <a:solidFill>
                  <a:schemeClr val="tx1"/>
                </a:solidFill>
              </a:rPr>
              <a:t>makeNoise: </a:t>
            </a:r>
            <a:r>
              <a:rPr lang="en-US" sz="2000">
                <a:solidFill>
                  <a:schemeClr val="tx1"/>
                </a:solidFill>
              </a:rPr>
              <a:t>function() {</a:t>
            </a:r>
          </a:p>
          <a:p>
            <a:pPr marL="114300" indent="0">
              <a:buNone/>
            </a:pPr>
            <a:r>
              <a:rPr lang="en-US" sz="2000">
                <a:solidFill>
                  <a:schemeClr val="tx1"/>
                </a:solidFill>
              </a:rPr>
              <a:t>    console.log</a:t>
            </a:r>
            <a:r>
              <a:rPr lang="en-US" sz="2000" smtClean="0">
                <a:solidFill>
                  <a:schemeClr val="tx1"/>
                </a:solidFill>
              </a:rPr>
              <a:t>( </a:t>
            </a:r>
            <a:r>
              <a:rPr lang="en-US" sz="2000" b="1" smtClean="0">
                <a:solidFill>
                  <a:schemeClr val="tx1"/>
                </a:solidFill>
              </a:rPr>
              <a:t>this.sound</a:t>
            </a:r>
            <a:r>
              <a:rPr lang="en-US" sz="2000" smtClean="0">
                <a:solidFill>
                  <a:schemeClr val="tx1"/>
                </a:solidFill>
              </a:rPr>
              <a:t>);</a:t>
            </a:r>
            <a:endParaRPr lang="en-US" sz="2000">
              <a:solidFill>
                <a:schemeClr val="tx1"/>
              </a:solidFill>
            </a:endParaRPr>
          </a:p>
          <a:p>
            <a:pPr marL="114300" indent="0">
              <a:buNone/>
            </a:pPr>
            <a:r>
              <a:rPr lang="en-US" sz="2000">
                <a:solidFill>
                  <a:schemeClr val="tx1"/>
                </a:solidFill>
              </a:rPr>
              <a:t>  </a:t>
            </a:r>
            <a:r>
              <a:rPr lang="en-US" sz="2000" smtClean="0">
                <a:solidFill>
                  <a:schemeClr val="tx1"/>
                </a:solidFill>
              </a:rPr>
              <a:t>} </a:t>
            </a:r>
            <a:endParaRPr lang="en-US" sz="2000">
              <a:solidFill>
                <a:schemeClr val="tx1"/>
              </a:solidFill>
            </a:endParaRPr>
          </a:p>
          <a:p>
            <a:pPr marL="114300" indent="0">
              <a:buNone/>
            </a:pPr>
            <a:r>
              <a:rPr lang="en-US" sz="2000">
                <a:solidFill>
                  <a:schemeClr val="tx1"/>
                </a:solidFill>
              </a:rPr>
              <a:t>};</a:t>
            </a:r>
          </a:p>
          <a:p>
            <a:pPr marL="114300" indent="0">
              <a:buNone/>
            </a:pPr>
            <a:r>
              <a:rPr lang="en-US" sz="2000"/>
              <a:t>			  </a:t>
            </a:r>
          </a:p>
          <a:p>
            <a:pPr marL="114300" indent="0">
              <a:buNone/>
            </a:pPr>
            <a:r>
              <a:rPr lang="en-US" sz="2000"/>
              <a:t>Call object methods using dot notation</a:t>
            </a:r>
            <a:r>
              <a:rPr lang="en-US" sz="2000" smtClean="0"/>
              <a:t>:</a:t>
            </a:r>
            <a:endParaRPr lang="en-US" sz="2000"/>
          </a:p>
          <a:p>
            <a:pPr marL="114300" indent="0">
              <a:buNone/>
            </a:pPr>
            <a:r>
              <a:rPr lang="en-US" sz="2000" smtClean="0">
                <a:solidFill>
                  <a:schemeClr val="tx1"/>
                </a:solidFill>
              </a:rPr>
              <a:t>myCat.makeNoise(); </a:t>
            </a:r>
            <a:endParaRPr lang="en-US" sz="2000">
              <a:solidFill>
                <a:schemeClr val="tx1"/>
              </a:solidFill>
            </a:endParaRPr>
          </a:p>
        </p:txBody>
      </p:sp>
    </p:spTree>
    <p:extLst>
      <p:ext uri="{BB962C8B-B14F-4D97-AF65-F5344CB8AC3E}">
        <p14:creationId xmlns:p14="http://schemas.microsoft.com/office/powerpoint/2010/main" val="622552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3400" y="571916"/>
            <a:ext cx="8520600" cy="3416400"/>
          </a:xfrm>
        </p:spPr>
        <p:txBody>
          <a:bodyPr/>
          <a:lstStyle/>
          <a:p>
            <a:pPr marL="114300" indent="0">
              <a:buNone/>
            </a:pPr>
            <a:r>
              <a:rPr lang="en-US" smtClean="0">
                <a:solidFill>
                  <a:srgbClr val="000000"/>
                </a:solidFill>
              </a:rPr>
              <a:t>Add a function/method, printRecipe, to your recipe object</a:t>
            </a:r>
          </a:p>
          <a:p>
            <a:pPr marL="114300" indent="0">
              <a:buNone/>
            </a:pPr>
            <a:endParaRPr lang="en-US">
              <a:solidFill>
                <a:srgbClr val="000000"/>
              </a:solidFill>
            </a:endParaRPr>
          </a:p>
          <a:p>
            <a:pPr marL="114300" indent="0">
              <a:buNone/>
            </a:pPr>
            <a:r>
              <a:rPr lang="en-US">
                <a:solidFill>
                  <a:schemeClr val="tx1">
                    <a:lumMod val="75000"/>
                  </a:schemeClr>
                </a:solidFill>
              </a:rPr>
              <a:t>let </a:t>
            </a:r>
            <a:r>
              <a:rPr lang="en-US" smtClean="0">
                <a:solidFill>
                  <a:schemeClr val="tx1">
                    <a:lumMod val="75000"/>
                  </a:schemeClr>
                </a:solidFill>
              </a:rPr>
              <a:t>myRecipe </a:t>
            </a:r>
            <a:r>
              <a:rPr lang="en-US">
                <a:solidFill>
                  <a:schemeClr val="tx1">
                    <a:lumMod val="75000"/>
                  </a:schemeClr>
                </a:solidFill>
              </a:rPr>
              <a:t>= {  </a:t>
            </a:r>
            <a:endParaRPr lang="en-US" smtClean="0">
              <a:solidFill>
                <a:schemeClr val="tx1">
                  <a:lumMod val="75000"/>
                </a:schemeClr>
              </a:solidFill>
            </a:endParaRPr>
          </a:p>
          <a:p>
            <a:pPr marL="114300" indent="0">
              <a:buNone/>
            </a:pPr>
            <a:r>
              <a:rPr lang="en-US" smtClean="0">
                <a:solidFill>
                  <a:schemeClr val="tx1">
                    <a:lumMod val="75000"/>
                  </a:schemeClr>
                </a:solidFill>
              </a:rPr>
              <a:t>recipeTitle</a:t>
            </a:r>
            <a:r>
              <a:rPr lang="en-US">
                <a:solidFill>
                  <a:schemeClr val="tx1">
                    <a:lumMod val="75000"/>
                  </a:schemeClr>
                </a:solidFill>
              </a:rPr>
              <a:t>: 'Vegan pancakes',  </a:t>
            </a:r>
            <a:endParaRPr lang="en-US" smtClean="0">
              <a:solidFill>
                <a:schemeClr val="tx1">
                  <a:lumMod val="75000"/>
                </a:schemeClr>
              </a:solidFill>
            </a:endParaRPr>
          </a:p>
          <a:p>
            <a:pPr marL="114300" indent="0">
              <a:buNone/>
            </a:pPr>
            <a:r>
              <a:rPr lang="en-US" smtClean="0">
                <a:solidFill>
                  <a:schemeClr val="tx1">
                    <a:lumMod val="75000"/>
                  </a:schemeClr>
                </a:solidFill>
              </a:rPr>
              <a:t>servings</a:t>
            </a:r>
            <a:r>
              <a:rPr lang="en-US">
                <a:solidFill>
                  <a:schemeClr val="tx1">
                    <a:lumMod val="75000"/>
                  </a:schemeClr>
                </a:solidFill>
              </a:rPr>
              <a:t>: 4,  </a:t>
            </a:r>
            <a:endParaRPr lang="en-US" smtClean="0">
              <a:solidFill>
                <a:schemeClr val="tx1">
                  <a:lumMod val="75000"/>
                </a:schemeClr>
              </a:solidFill>
            </a:endParaRPr>
          </a:p>
          <a:p>
            <a:pPr marL="114300" indent="0">
              <a:buNone/>
            </a:pPr>
            <a:r>
              <a:rPr lang="en-US" smtClean="0">
                <a:solidFill>
                  <a:schemeClr val="tx1">
                    <a:lumMod val="75000"/>
                  </a:schemeClr>
                </a:solidFill>
              </a:rPr>
              <a:t>ingredients</a:t>
            </a:r>
            <a:r>
              <a:rPr lang="en-US">
                <a:solidFill>
                  <a:schemeClr val="tx1">
                    <a:lumMod val="75000"/>
                  </a:schemeClr>
                </a:solidFill>
              </a:rPr>
              <a:t>: ['rice flour','scallions', 'sprouts'],  </a:t>
            </a:r>
            <a:endParaRPr lang="en-US" smtClean="0">
              <a:solidFill>
                <a:schemeClr val="tx1">
                  <a:lumMod val="75000"/>
                </a:schemeClr>
              </a:solidFill>
            </a:endParaRPr>
          </a:p>
          <a:p>
            <a:pPr marL="114300" indent="0">
              <a:buNone/>
            </a:pPr>
            <a:r>
              <a:rPr lang="en-US" smtClean="0">
                <a:solidFill>
                  <a:schemeClr val="tx1">
                    <a:lumMod val="75000"/>
                  </a:schemeClr>
                </a:solidFill>
              </a:rPr>
              <a:t>printRecipe</a:t>
            </a:r>
            <a:r>
              <a:rPr lang="en-US">
                <a:solidFill>
                  <a:schemeClr val="tx1">
                    <a:lumMod val="75000"/>
                  </a:schemeClr>
                </a:solidFill>
              </a:rPr>
              <a:t>: function()     {     </a:t>
            </a:r>
            <a:endParaRPr lang="en-US" smtClean="0">
              <a:solidFill>
                <a:schemeClr val="tx1">
                  <a:lumMod val="75000"/>
                </a:schemeClr>
              </a:solidFill>
            </a:endParaRPr>
          </a:p>
          <a:p>
            <a:pPr marL="114300" indent="0">
              <a:buNone/>
            </a:pPr>
            <a:r>
              <a:rPr lang="en-US" smtClean="0">
                <a:solidFill>
                  <a:schemeClr val="tx1">
                    <a:lumMod val="75000"/>
                  </a:schemeClr>
                </a:solidFill>
              </a:rPr>
              <a:t>          console.log(this.recipeTitle</a:t>
            </a:r>
            <a:r>
              <a:rPr lang="en-US">
                <a:solidFill>
                  <a:schemeClr val="tx1">
                    <a:lumMod val="75000"/>
                  </a:schemeClr>
                </a:solidFill>
              </a:rPr>
              <a:t>);     </a:t>
            </a:r>
            <a:endParaRPr lang="en-US" smtClean="0">
              <a:solidFill>
                <a:schemeClr val="tx1">
                  <a:lumMod val="75000"/>
                </a:schemeClr>
              </a:solidFill>
            </a:endParaRPr>
          </a:p>
          <a:p>
            <a:pPr marL="114300" indent="0">
              <a:buNone/>
            </a:pPr>
            <a:r>
              <a:rPr lang="en-US" smtClean="0">
                <a:solidFill>
                  <a:schemeClr val="tx1">
                    <a:lumMod val="75000"/>
                  </a:schemeClr>
                </a:solidFill>
              </a:rPr>
              <a:t>           this.ingredients.forEach(function(val</a:t>
            </a:r>
            <a:r>
              <a:rPr lang="en-US">
                <a:solidFill>
                  <a:schemeClr val="tx1">
                    <a:lumMod val="75000"/>
                  </a:schemeClr>
                </a:solidFill>
              </a:rPr>
              <a:t>) {               </a:t>
            </a:r>
            <a:endParaRPr lang="en-US" smtClean="0">
              <a:solidFill>
                <a:schemeClr val="tx1">
                  <a:lumMod val="75000"/>
                </a:schemeClr>
              </a:solidFill>
            </a:endParaRPr>
          </a:p>
          <a:p>
            <a:pPr marL="114300" indent="0">
              <a:buNone/>
            </a:pPr>
            <a:r>
              <a:rPr lang="en-US" smtClean="0">
                <a:solidFill>
                  <a:schemeClr val="tx1">
                    <a:lumMod val="75000"/>
                  </a:schemeClr>
                </a:solidFill>
              </a:rPr>
              <a:t>             </a:t>
            </a:r>
            <a:r>
              <a:rPr lang="en-US">
                <a:solidFill>
                  <a:schemeClr val="tx1">
                    <a:lumMod val="75000"/>
                  </a:schemeClr>
                </a:solidFill>
              </a:rPr>
              <a:t>console.log(val); </a:t>
            </a:r>
            <a:endParaRPr lang="en-US" smtClean="0">
              <a:solidFill>
                <a:schemeClr val="tx1">
                  <a:lumMod val="75000"/>
                </a:schemeClr>
              </a:solidFill>
            </a:endParaRPr>
          </a:p>
          <a:p>
            <a:pPr marL="114300" indent="0">
              <a:buNone/>
            </a:pPr>
            <a:r>
              <a:rPr lang="en-US" smtClean="0">
                <a:solidFill>
                  <a:schemeClr val="tx1">
                    <a:lumMod val="75000"/>
                  </a:schemeClr>
                </a:solidFill>
              </a:rPr>
              <a:t>      });   </a:t>
            </a:r>
          </a:p>
          <a:p>
            <a:pPr marL="114300" indent="0">
              <a:buNone/>
            </a:pPr>
            <a:r>
              <a:rPr lang="en-US" smtClean="0">
                <a:solidFill>
                  <a:schemeClr val="tx1">
                    <a:lumMod val="75000"/>
                  </a:schemeClr>
                </a:solidFill>
              </a:rPr>
              <a:t> }}</a:t>
            </a:r>
            <a:endParaRPr lang="en-US">
              <a:solidFill>
                <a:schemeClr val="tx1">
                  <a:lumMod val="75000"/>
                </a:schemeClr>
              </a:solidFill>
            </a:endParaRPr>
          </a:p>
          <a:p>
            <a:pPr marL="114300" indent="0">
              <a:buNone/>
            </a:pPr>
            <a:r>
              <a:rPr lang="en-US" smtClean="0">
                <a:solidFill>
                  <a:schemeClr val="tx1">
                    <a:lumMod val="75000"/>
                  </a:schemeClr>
                </a:solidFill>
              </a:rPr>
              <a:t>myRecipe.printRecipe</a:t>
            </a:r>
            <a:r>
              <a:rPr lang="en-US">
                <a:solidFill>
                  <a:schemeClr val="tx1">
                    <a:lumMod val="75000"/>
                  </a:schemeClr>
                </a:solidFill>
              </a:rPr>
              <a:t>();</a:t>
            </a:r>
            <a:endParaRPr lang="en-US">
              <a:solidFill>
                <a:srgbClr val="000000"/>
              </a:solidFill>
            </a:endParaRPr>
          </a:p>
        </p:txBody>
      </p:sp>
      <p:sp>
        <p:nvSpPr>
          <p:cNvPr id="4" name="Google Shape;241;p36"/>
          <p:cNvSpPr txBox="1">
            <a:spLocks noGrp="1"/>
          </p:cNvSpPr>
          <p:nvPr>
            <p:ph type="title"/>
          </p:nvPr>
        </p:nvSpPr>
        <p:spPr>
          <a:xfrm>
            <a:off x="1204686" y="37171"/>
            <a:ext cx="6483047" cy="436962"/>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a:t>
            </a:r>
            <a:r>
              <a:rPr lang="en-US" smtClean="0">
                <a:solidFill>
                  <a:schemeClr val="accent5"/>
                </a:solidFill>
                <a:latin typeface="Playfair Display" panose="020B0604020202020204" charset="0"/>
              </a:rPr>
              <a:t>: Print Recipes</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pic>
        <p:nvPicPr>
          <p:cNvPr id="5" name="Google Shape;244;p36"/>
          <p:cNvPicPr preferRelativeResize="0"/>
          <p:nvPr/>
        </p:nvPicPr>
        <p:blipFill>
          <a:blip r:embed="rId3">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30148409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26100"/>
          </a:xfrm>
        </p:spPr>
        <p:txBody>
          <a:bodyPr/>
          <a:lstStyle/>
          <a:p>
            <a:r>
              <a:rPr lang="en-US" smtClean="0"/>
              <a:t>Accessing HTML Elements via JavaScript</a:t>
            </a:r>
            <a:endParaRPr lang="en-US"/>
          </a:p>
        </p:txBody>
      </p:sp>
      <p:sp>
        <p:nvSpPr>
          <p:cNvPr id="3" name="Text Placeholder 2"/>
          <p:cNvSpPr>
            <a:spLocks noGrp="1"/>
          </p:cNvSpPr>
          <p:nvPr>
            <p:ph type="body" idx="1"/>
          </p:nvPr>
        </p:nvSpPr>
        <p:spPr>
          <a:xfrm>
            <a:off x="239982" y="626100"/>
            <a:ext cx="8592318" cy="2968747"/>
          </a:xfrm>
        </p:spPr>
        <p:txBody>
          <a:bodyPr/>
          <a:lstStyle/>
          <a:p>
            <a:pPr marL="114300" indent="0">
              <a:buNone/>
            </a:pPr>
            <a:r>
              <a:rPr lang="en-US" smtClean="0"/>
              <a:t>An '</a:t>
            </a:r>
            <a:r>
              <a:rPr lang="en-US" b="1" smtClean="0"/>
              <a:t>Event</a:t>
            </a:r>
            <a:r>
              <a:rPr lang="en-US" smtClean="0"/>
              <a:t>' occurs whenever a user interacts </a:t>
            </a:r>
            <a:r>
              <a:rPr lang="en-US"/>
              <a:t>with </a:t>
            </a:r>
            <a:r>
              <a:rPr lang="en-US" smtClean="0"/>
              <a:t>a web page via</a:t>
            </a:r>
          </a:p>
          <a:p>
            <a:r>
              <a:rPr lang="en-US" smtClean="0"/>
              <a:t>mouse movements (clicks / double clicks) </a:t>
            </a:r>
          </a:p>
          <a:p>
            <a:r>
              <a:rPr lang="en-US" smtClean="0"/>
              <a:t>keyboard movements (down key presses and up key presses)</a:t>
            </a:r>
          </a:p>
          <a:p>
            <a:pPr marL="114300" indent="0">
              <a:buNone/>
            </a:pPr>
            <a:endParaRPr lang="en-US" smtClean="0"/>
          </a:p>
          <a:p>
            <a:pPr marL="114300" indent="0">
              <a:buNone/>
            </a:pPr>
            <a:endParaRPr lang="en-US"/>
          </a:p>
          <a:p>
            <a:pPr marL="114300" indent="0">
              <a:buNone/>
            </a:pPr>
            <a:endParaRPr lang="en-US" smtClean="0"/>
          </a:p>
          <a:p>
            <a:pPr marL="114300" indent="0">
              <a:buNone/>
            </a:pPr>
            <a:r>
              <a:rPr lang="en-US" smtClean="0"/>
              <a:t>Event '</a:t>
            </a:r>
            <a:r>
              <a:rPr lang="en-US" b="1" smtClean="0"/>
              <a:t>Listening</a:t>
            </a:r>
            <a:r>
              <a:rPr lang="en-US" smtClean="0"/>
              <a:t>' connects a  javascript function  with an HTML element.</a:t>
            </a:r>
          </a:p>
          <a:p>
            <a:r>
              <a:rPr lang="en-US" smtClean="0"/>
              <a:t>The javascript waits until that id is used and then runs the code</a:t>
            </a:r>
            <a:r>
              <a:rPr lang="en-US" sz="900"/>
              <a:t/>
            </a:r>
            <a:br>
              <a:rPr lang="en-US" sz="900"/>
            </a:br>
            <a:endParaRPr lang="en-US" sz="900" smtClean="0">
              <a:latin typeface="+mn-lt"/>
            </a:endParaRPr>
          </a:p>
          <a:p>
            <a:pPr marL="114300" indent="0">
              <a:buNone/>
            </a:pPr>
            <a:r>
              <a:rPr lang="en-US">
                <a:latin typeface="+mn-lt"/>
              </a:rPr>
              <a:t> &lt;button id="btn"&gt;Click Me&lt;/button</a:t>
            </a:r>
            <a:r>
              <a:rPr lang="en-US" smtClean="0">
                <a:latin typeface="+mn-lt"/>
              </a:rPr>
              <a:t>&gt;</a:t>
            </a:r>
          </a:p>
          <a:p>
            <a:pPr marL="114300" indent="0">
              <a:buNone/>
            </a:pPr>
            <a:r>
              <a:rPr lang="en-US">
                <a:solidFill>
                  <a:schemeClr val="tx1"/>
                </a:solidFill>
                <a:latin typeface="+mn-lt"/>
              </a:rPr>
              <a:t>btn.onclick = function() {       </a:t>
            </a:r>
            <a:endParaRPr lang="en-US" smtClean="0">
              <a:solidFill>
                <a:schemeClr val="tx1"/>
              </a:solidFill>
              <a:latin typeface="+mn-lt"/>
            </a:endParaRPr>
          </a:p>
          <a:p>
            <a:pPr marL="114300" indent="0">
              <a:buNone/>
            </a:pPr>
            <a:r>
              <a:rPr lang="en-US" smtClean="0">
                <a:solidFill>
                  <a:schemeClr val="tx1"/>
                </a:solidFill>
                <a:latin typeface="+mn-lt"/>
              </a:rPr>
              <a:t>          alert</a:t>
            </a:r>
            <a:r>
              <a:rPr lang="en-US">
                <a:solidFill>
                  <a:schemeClr val="tx1"/>
                </a:solidFill>
                <a:latin typeface="+mn-lt"/>
              </a:rPr>
              <a:t>("hi</a:t>
            </a:r>
            <a:r>
              <a:rPr lang="en-US" smtClean="0">
                <a:solidFill>
                  <a:schemeClr val="tx1"/>
                </a:solidFill>
                <a:latin typeface="+mn-lt"/>
              </a:rPr>
              <a:t>");</a:t>
            </a:r>
          </a:p>
          <a:p>
            <a:pPr marL="114300" indent="0">
              <a:buNone/>
            </a:pPr>
            <a:r>
              <a:rPr lang="en-US" smtClean="0">
                <a:solidFill>
                  <a:schemeClr val="tx1"/>
                </a:solidFill>
                <a:latin typeface="+mn-lt"/>
              </a:rPr>
              <a:t>}; </a:t>
            </a:r>
          </a:p>
          <a:p>
            <a:pPr marL="114300" indent="0">
              <a:buNone/>
            </a:pPr>
            <a:endParaRPr lang="en-US" smtClean="0">
              <a:solidFill>
                <a:schemeClr val="tx1"/>
              </a:solidFill>
              <a:latin typeface="+mn-lt"/>
            </a:endParaRPr>
          </a:p>
          <a:p>
            <a:pPr marL="114300" indent="0">
              <a:buNone/>
            </a:pPr>
            <a:r>
              <a:rPr lang="en-US" smtClean="0">
                <a:solidFill>
                  <a:schemeClr val="tx1"/>
                </a:solidFill>
                <a:latin typeface="+mn-lt"/>
              </a:rPr>
              <a:t>btn.onclick </a:t>
            </a:r>
            <a:r>
              <a:rPr lang="en-US">
                <a:solidFill>
                  <a:schemeClr val="tx1"/>
                </a:solidFill>
                <a:latin typeface="+mn-lt"/>
              </a:rPr>
              <a:t>= function (event) {  </a:t>
            </a:r>
            <a:endParaRPr lang="en-US" smtClean="0">
              <a:solidFill>
                <a:schemeClr val="tx1"/>
              </a:solidFill>
              <a:latin typeface="+mn-lt"/>
            </a:endParaRPr>
          </a:p>
          <a:p>
            <a:pPr marL="114300" indent="0">
              <a:buNone/>
            </a:pPr>
            <a:r>
              <a:rPr lang="en-US" smtClean="0">
                <a:solidFill>
                  <a:schemeClr val="tx1"/>
                </a:solidFill>
                <a:latin typeface="+mn-lt"/>
              </a:rPr>
              <a:t>      event.preventDefault</a:t>
            </a:r>
            <a:r>
              <a:rPr lang="en-US">
                <a:solidFill>
                  <a:schemeClr val="tx1"/>
                </a:solidFill>
                <a:latin typeface="+mn-lt"/>
              </a:rPr>
              <a:t>();   </a:t>
            </a:r>
            <a:endParaRPr lang="en-US" smtClean="0">
              <a:solidFill>
                <a:schemeClr val="tx1"/>
              </a:solidFill>
              <a:latin typeface="+mn-lt"/>
            </a:endParaRPr>
          </a:p>
          <a:p>
            <a:pPr marL="114300" indent="0">
              <a:buNone/>
            </a:pPr>
            <a:r>
              <a:rPr lang="en-US" smtClean="0">
                <a:solidFill>
                  <a:schemeClr val="tx1"/>
                </a:solidFill>
                <a:latin typeface="+mn-lt"/>
              </a:rPr>
              <a:t>        alert</a:t>
            </a:r>
            <a:r>
              <a:rPr lang="en-US">
                <a:solidFill>
                  <a:schemeClr val="tx1"/>
                </a:solidFill>
                <a:latin typeface="+mn-lt"/>
              </a:rPr>
              <a:t>("HI</a:t>
            </a:r>
            <a:r>
              <a:rPr lang="en-US" smtClean="0">
                <a:solidFill>
                  <a:schemeClr val="tx1"/>
                </a:solidFill>
                <a:latin typeface="+mn-lt"/>
              </a:rPr>
              <a:t>");</a:t>
            </a:r>
          </a:p>
          <a:p>
            <a:pPr marL="114300" indent="0">
              <a:buNone/>
            </a:pPr>
            <a:r>
              <a:rPr lang="en-US" smtClean="0">
                <a:solidFill>
                  <a:schemeClr val="tx1"/>
                </a:solidFill>
                <a:latin typeface="+mn-lt"/>
              </a:rPr>
              <a:t>};</a:t>
            </a:r>
            <a:endParaRPr lang="en-US">
              <a:solidFill>
                <a:schemeClr val="tx1"/>
              </a:solidFill>
              <a:latin typeface="+mn-lt"/>
            </a:endParaRPr>
          </a:p>
          <a:p>
            <a:pPr marL="114300" indent="0">
              <a:buNone/>
            </a:pPr>
            <a:r>
              <a:rPr lang="en-US">
                <a:solidFill>
                  <a:schemeClr val="tx1"/>
                </a:solidFill>
                <a:latin typeface="+mn-lt"/>
              </a:rPr>
              <a:t> </a:t>
            </a:r>
          </a:p>
        </p:txBody>
      </p:sp>
      <p:pic>
        <p:nvPicPr>
          <p:cNvPr id="4" name="Picture 3"/>
          <p:cNvPicPr>
            <a:picLocks noChangeAspect="1"/>
          </p:cNvPicPr>
          <p:nvPr/>
        </p:nvPicPr>
        <p:blipFill rotWithShape="1">
          <a:blip r:embed="rId3"/>
          <a:srcRect t="15637"/>
          <a:stretch/>
        </p:blipFill>
        <p:spPr>
          <a:xfrm>
            <a:off x="503423" y="1704680"/>
            <a:ext cx="2543175" cy="811586"/>
          </a:xfrm>
          <a:prstGeom prst="rect">
            <a:avLst/>
          </a:prstGeom>
        </p:spPr>
      </p:pic>
    </p:spTree>
    <p:extLst>
      <p:ext uri="{BB962C8B-B14F-4D97-AF65-F5344CB8AC3E}">
        <p14:creationId xmlns:p14="http://schemas.microsoft.com/office/powerpoint/2010/main" val="433144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137778" y="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a:t>
            </a:r>
            <a:r>
              <a:rPr lang="en-US" smtClean="0">
                <a:solidFill>
                  <a:schemeClr val="accent5"/>
                </a:solidFill>
                <a:latin typeface="Playfair Display" panose="020B0604020202020204" charset="0"/>
              </a:rPr>
              <a:t>: Form HTML</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100538" y="841325"/>
            <a:ext cx="8931950" cy="2672100"/>
          </a:xfrm>
          <a:prstGeom prst="rect">
            <a:avLst/>
          </a:prstGeom>
        </p:spPr>
        <p:txBody>
          <a:bodyPr spcFirstLastPara="1" wrap="square" lIns="91425" tIns="91425" rIns="91425" bIns="91425" anchor="t" anchorCtr="0">
            <a:noAutofit/>
          </a:bodyPr>
          <a:lstStyle/>
          <a:p>
            <a:pPr marL="114300" indent="0" fontAlgn="base">
              <a:buNone/>
            </a:pPr>
            <a:r>
              <a:rPr lang="en-US" smtClean="0">
                <a:solidFill>
                  <a:srgbClr val="000000"/>
                </a:solidFill>
              </a:rPr>
              <a:t>Create an HTML form that requests  user password  &amp; username</a:t>
            </a:r>
          </a:p>
          <a:p>
            <a:pPr marL="114300" indent="0" fontAlgn="base">
              <a:buNone/>
            </a:pPr>
            <a:r>
              <a:rPr lang="en-US" sz="1600">
                <a:solidFill>
                  <a:schemeClr val="tx1"/>
                </a:solidFill>
                <a:latin typeface="+mn-lt"/>
              </a:rPr>
              <a:t>&lt;form</a:t>
            </a:r>
            <a:r>
              <a:rPr lang="en-US" sz="1600" smtClean="0">
                <a:solidFill>
                  <a:schemeClr val="tx1"/>
                </a:solidFill>
                <a:latin typeface="+mn-lt"/>
              </a:rPr>
              <a:t>&gt;</a:t>
            </a:r>
          </a:p>
          <a:p>
            <a:pPr marL="114300" indent="0" fontAlgn="base">
              <a:buNone/>
            </a:pPr>
            <a:r>
              <a:rPr lang="en-US" sz="1600" smtClean="0">
                <a:solidFill>
                  <a:schemeClr val="tx1"/>
                </a:solidFill>
                <a:latin typeface="+mn-lt"/>
              </a:rPr>
              <a:t>Username</a:t>
            </a:r>
            <a:r>
              <a:rPr lang="en-US" sz="1600">
                <a:solidFill>
                  <a:schemeClr val="tx1"/>
                </a:solidFill>
                <a:latin typeface="+mn-lt"/>
              </a:rPr>
              <a:t>:     &lt;input type=text id=username placeholder="##" </a:t>
            </a:r>
            <a:r>
              <a:rPr lang="en-US" sz="1600" smtClean="0">
                <a:solidFill>
                  <a:schemeClr val="tx1"/>
                </a:solidFill>
                <a:latin typeface="+mn-lt"/>
              </a:rPr>
              <a:t>/&gt;</a:t>
            </a:r>
          </a:p>
          <a:p>
            <a:pPr marL="114300" indent="0" fontAlgn="base">
              <a:buNone/>
            </a:pPr>
            <a:r>
              <a:rPr lang="en-US" sz="1600" smtClean="0">
                <a:solidFill>
                  <a:schemeClr val="tx1"/>
                </a:solidFill>
                <a:latin typeface="+mn-lt"/>
              </a:rPr>
              <a:t>Password</a:t>
            </a:r>
            <a:r>
              <a:rPr lang="en-US" sz="1600">
                <a:solidFill>
                  <a:schemeClr val="tx1"/>
                </a:solidFill>
                <a:latin typeface="+mn-lt"/>
              </a:rPr>
              <a:t>:     &lt;input type=password  id=password placeholder="##" </a:t>
            </a:r>
            <a:r>
              <a:rPr lang="en-US" sz="1600" smtClean="0">
                <a:solidFill>
                  <a:schemeClr val="tx1"/>
                </a:solidFill>
                <a:latin typeface="+mn-lt"/>
              </a:rPr>
              <a:t>/&gt;</a:t>
            </a:r>
          </a:p>
          <a:p>
            <a:pPr marL="114300" indent="0" fontAlgn="base">
              <a:buNone/>
            </a:pPr>
            <a:r>
              <a:rPr lang="en-US" sz="1600" smtClean="0">
                <a:solidFill>
                  <a:schemeClr val="tx1"/>
                </a:solidFill>
                <a:latin typeface="+mn-lt"/>
              </a:rPr>
              <a:t>&lt;</a:t>
            </a:r>
            <a:r>
              <a:rPr lang="en-US" sz="1600">
                <a:solidFill>
                  <a:schemeClr val="tx1"/>
                </a:solidFill>
                <a:latin typeface="+mn-lt"/>
              </a:rPr>
              <a:t>button id=submitButton&gt;Submit&lt;/button</a:t>
            </a:r>
            <a:r>
              <a:rPr lang="en-US" sz="1600" smtClean="0">
                <a:solidFill>
                  <a:schemeClr val="tx1"/>
                </a:solidFill>
                <a:latin typeface="+mn-lt"/>
              </a:rPr>
              <a:t>&gt;</a:t>
            </a:r>
          </a:p>
          <a:p>
            <a:pPr marL="114300" indent="0" fontAlgn="base">
              <a:buNone/>
            </a:pPr>
            <a:r>
              <a:rPr lang="en-US" sz="1600" smtClean="0">
                <a:solidFill>
                  <a:schemeClr val="tx1"/>
                </a:solidFill>
                <a:latin typeface="+mn-lt"/>
              </a:rPr>
              <a:t>&lt;/</a:t>
            </a:r>
            <a:r>
              <a:rPr lang="en-US" sz="1600">
                <a:solidFill>
                  <a:schemeClr val="tx1"/>
                </a:solidFill>
                <a:latin typeface="+mn-lt"/>
              </a:rPr>
              <a:t>form&gt; </a:t>
            </a:r>
          </a:p>
          <a:p>
            <a:pPr marL="114300" indent="0" fontAlgn="base">
              <a:buNone/>
            </a:pPr>
            <a:r>
              <a:rPr lang="en-US" sz="1600" smtClean="0">
                <a:solidFill>
                  <a:schemeClr val="tx1"/>
                </a:solidFill>
                <a:latin typeface="+mn-lt"/>
              </a:rPr>
              <a:t>&lt;p id=welcome&gt;Please login&lt;/p&gt;</a:t>
            </a:r>
            <a:endParaRPr lang="en-US" sz="1400" smtClean="0">
              <a:solidFill>
                <a:srgbClr val="000000"/>
              </a:solidFill>
            </a:endParaRPr>
          </a:p>
          <a:p>
            <a:pPr marL="114300" indent="0" fontAlgn="base">
              <a:buNone/>
            </a:pPr>
            <a:r>
              <a:rPr lang="en-US" smtClean="0">
                <a:solidFill>
                  <a:srgbClr val="000000"/>
                </a:solidFill>
              </a:rPr>
              <a:t>Add a function that will handle the submit button when clicked. </a:t>
            </a:r>
            <a:br>
              <a:rPr lang="en-US" smtClean="0">
                <a:solidFill>
                  <a:srgbClr val="000000"/>
                </a:solidFill>
              </a:rPr>
            </a:br>
            <a:r>
              <a:rPr lang="en-US">
                <a:solidFill>
                  <a:schemeClr val="tx1"/>
                </a:solidFill>
              </a:rPr>
              <a:t>submitButton.onclick = function(event) { </a:t>
            </a:r>
            <a:endParaRPr lang="en-US" smtClean="0">
              <a:solidFill>
                <a:schemeClr val="tx1"/>
              </a:solidFill>
            </a:endParaRPr>
          </a:p>
          <a:p>
            <a:pPr marL="114300" indent="0" fontAlgn="base">
              <a:buNone/>
            </a:pPr>
            <a:r>
              <a:rPr lang="en-US" smtClean="0">
                <a:solidFill>
                  <a:schemeClr val="tx1"/>
                </a:solidFill>
              </a:rPr>
              <a:t>event.preventDefault</a:t>
            </a:r>
            <a:r>
              <a:rPr lang="en-US">
                <a:solidFill>
                  <a:schemeClr val="tx1"/>
                </a:solidFill>
              </a:rPr>
              <a:t>(); </a:t>
            </a:r>
            <a:r>
              <a:rPr lang="en-US">
                <a:solidFill>
                  <a:schemeClr val="tx2"/>
                </a:solidFill>
              </a:rPr>
              <a:t>//Stops default JS action from </a:t>
            </a:r>
            <a:r>
              <a:rPr lang="en-US" smtClean="0">
                <a:solidFill>
                  <a:schemeClr val="tx2"/>
                </a:solidFill>
              </a:rPr>
              <a:t>happening</a:t>
            </a:r>
          </a:p>
          <a:p>
            <a:pPr marL="114300" indent="0" fontAlgn="base">
              <a:buNone/>
            </a:pPr>
            <a:r>
              <a:rPr lang="en-US" smtClean="0">
                <a:solidFill>
                  <a:schemeClr val="tx1"/>
                </a:solidFill>
              </a:rPr>
              <a:t>let </a:t>
            </a:r>
            <a:r>
              <a:rPr lang="en-US">
                <a:solidFill>
                  <a:schemeClr val="tx1"/>
                </a:solidFill>
              </a:rPr>
              <a:t>username = document.getElementById('username').value; </a:t>
            </a:r>
            <a:r>
              <a:rPr lang="en-US">
                <a:solidFill>
                  <a:schemeClr val="bg2">
                    <a:lumMod val="60000"/>
                    <a:lumOff val="40000"/>
                  </a:schemeClr>
                </a:solidFill>
              </a:rPr>
              <a:t>//Get the username  </a:t>
            </a:r>
            <a:r>
              <a:rPr lang="en-US">
                <a:solidFill>
                  <a:schemeClr val="tx1"/>
                </a:solidFill>
              </a:rPr>
              <a:t>document.getElementById('welcome').innerHTML = "Welcome " + username; </a:t>
            </a:r>
            <a:endParaRPr lang="en-US" smtClean="0">
              <a:solidFill>
                <a:schemeClr val="tx1"/>
              </a:solidFill>
            </a:endParaRPr>
          </a:p>
          <a:p>
            <a:pPr marL="114300" indent="0" fontAlgn="base">
              <a:buNone/>
            </a:pPr>
            <a:r>
              <a:rPr lang="en-US" smtClean="0">
                <a:solidFill>
                  <a:schemeClr val="bg2">
                    <a:lumMod val="40000"/>
                    <a:lumOff val="60000"/>
                  </a:schemeClr>
                </a:solidFill>
              </a:rPr>
              <a:t>//</a:t>
            </a:r>
            <a:r>
              <a:rPr lang="en-US">
                <a:solidFill>
                  <a:schemeClr val="bg2">
                    <a:lumMod val="40000"/>
                    <a:lumOff val="60000"/>
                  </a:schemeClr>
                </a:solidFill>
              </a:rPr>
              <a:t>Write out to the HTML </a:t>
            </a:r>
            <a:r>
              <a:rPr lang="en-US" smtClean="0">
                <a:solidFill>
                  <a:schemeClr val="bg2">
                    <a:lumMod val="40000"/>
                    <a:lumOff val="60000"/>
                  </a:schemeClr>
                </a:solidFill>
              </a:rPr>
              <a:t>page</a:t>
            </a:r>
          </a:p>
          <a:p>
            <a:pPr marL="114300" indent="0" fontAlgn="base">
              <a:buNone/>
            </a:pPr>
            <a:r>
              <a:rPr lang="en-US" smtClean="0">
                <a:solidFill>
                  <a:schemeClr val="tx1"/>
                </a:solidFill>
              </a:rPr>
              <a:t> </a:t>
            </a:r>
            <a:r>
              <a:rPr lang="en-US">
                <a:solidFill>
                  <a:schemeClr val="tx1"/>
                </a:solidFill>
              </a:rPr>
              <a:t>}</a:t>
            </a:r>
            <a:endParaRPr lang="en-US" smtClean="0">
              <a:solidFill>
                <a:srgbClr val="000000"/>
              </a:solidFill>
            </a:endParaRPr>
          </a:p>
          <a:p>
            <a:pPr marL="114300" indent="0" fontAlgn="base">
              <a:buNone/>
            </a:pPr>
            <a:r>
              <a:rPr lang="en-US" smtClean="0">
                <a:solidFill>
                  <a:srgbClr val="000000"/>
                </a:solidFill>
              </a:rPr>
              <a:t> </a:t>
            </a:r>
          </a:p>
          <a:p>
            <a:pPr marL="114300" indent="0" fontAlgn="base">
              <a:buNone/>
            </a:pPr>
            <a:r>
              <a:rPr lang="en-US" smtClean="0"/>
              <a:t> </a:t>
            </a:r>
            <a:endParaRPr lang="en-US"/>
          </a:p>
        </p:txBody>
      </p:sp>
      <p:pic>
        <p:nvPicPr>
          <p:cNvPr id="244" name="Google Shape;244;p36"/>
          <p:cNvPicPr preferRelativeResize="0"/>
          <p:nvPr/>
        </p:nvPicPr>
        <p:blipFill>
          <a:blip r:embed="rId3">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18115643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068" y="0"/>
            <a:ext cx="6823261" cy="742950"/>
          </a:xfrm>
        </p:spPr>
        <p:txBody>
          <a:bodyPr>
            <a:normAutofit/>
          </a:bodyPr>
          <a:lstStyle/>
          <a:p>
            <a:r>
              <a:rPr lang="en-US" smtClean="0"/>
              <a:t>JS Objects &amp; Modern APIs</a:t>
            </a:r>
            <a:endParaRPr lang="en-US"/>
          </a:p>
        </p:txBody>
      </p:sp>
      <p:sp>
        <p:nvSpPr>
          <p:cNvPr id="3" name="Content Placeholder 2"/>
          <p:cNvSpPr>
            <a:spLocks noGrp="1"/>
          </p:cNvSpPr>
          <p:nvPr>
            <p:ph idx="1"/>
          </p:nvPr>
        </p:nvSpPr>
        <p:spPr>
          <a:xfrm>
            <a:off x="818408" y="756435"/>
            <a:ext cx="7231716" cy="3666745"/>
          </a:xfrm>
        </p:spPr>
        <p:txBody>
          <a:bodyPr>
            <a:noAutofit/>
          </a:bodyPr>
          <a:lstStyle/>
          <a:p>
            <a:pPr marL="0" indent="0">
              <a:lnSpc>
                <a:spcPct val="120000"/>
              </a:lnSpc>
              <a:buNone/>
            </a:pPr>
            <a:r>
              <a:rPr lang="en-US" sz="1200" b="1" smtClean="0"/>
              <a:t>API: Application Programming Interface </a:t>
            </a:r>
          </a:p>
          <a:p>
            <a:pPr marL="0" indent="0">
              <a:lnSpc>
                <a:spcPct val="120000"/>
              </a:lnSpc>
              <a:buNone/>
            </a:pPr>
            <a:r>
              <a:rPr lang="en-US" sz="1200" b="1" smtClean="0"/>
              <a:t>API  endpoint is a url that allows you to access data about that site. </a:t>
            </a:r>
          </a:p>
          <a:p>
            <a:pPr marL="0" indent="0">
              <a:lnSpc>
                <a:spcPct val="120000"/>
              </a:lnSpc>
              <a:buNone/>
            </a:pPr>
            <a:r>
              <a:rPr lang="en-US" sz="1200" b="1" smtClean="0"/>
              <a:t>Most endpoints return  data formatted as JSON, JavaScript Object Notation, </a:t>
            </a:r>
          </a:p>
          <a:p>
            <a:pPr marL="0" indent="0">
              <a:lnSpc>
                <a:spcPct val="120000"/>
              </a:lnSpc>
              <a:buNone/>
            </a:pPr>
            <a:endParaRPr lang="en-US" sz="1200" b="1" smtClean="0"/>
          </a:p>
          <a:p>
            <a:pPr marL="0" indent="0">
              <a:lnSpc>
                <a:spcPct val="120000"/>
              </a:lnSpc>
              <a:buNone/>
            </a:pPr>
            <a:r>
              <a:rPr lang="en-US" sz="1200" b="1">
                <a:solidFill>
                  <a:schemeClr val="tx1">
                    <a:lumMod val="75000"/>
                  </a:schemeClr>
                </a:solidFill>
              </a:rPr>
              <a:t>fetch('https://jsonplaceholder.typicode.com/posts') //calls api </a:t>
            </a:r>
            <a:endParaRPr lang="en-US" sz="1200" b="1" smtClean="0">
              <a:solidFill>
                <a:schemeClr val="tx1">
                  <a:lumMod val="75000"/>
                </a:schemeClr>
              </a:solidFill>
            </a:endParaRPr>
          </a:p>
          <a:p>
            <a:pPr marL="0" indent="0">
              <a:lnSpc>
                <a:spcPct val="120000"/>
              </a:lnSpc>
              <a:buNone/>
            </a:pPr>
            <a:r>
              <a:rPr lang="en-US" sz="1200" b="1" smtClean="0">
                <a:solidFill>
                  <a:schemeClr val="tx1">
                    <a:lumMod val="75000"/>
                  </a:schemeClr>
                </a:solidFill>
              </a:rPr>
              <a:t> </a:t>
            </a:r>
            <a:r>
              <a:rPr lang="en-US" sz="1200" b="1">
                <a:solidFill>
                  <a:schemeClr val="tx1">
                    <a:lumMod val="75000"/>
                  </a:schemeClr>
                </a:solidFill>
              </a:rPr>
              <a:t>.then(json =&gt;   json.json()   )   //gets the json </a:t>
            </a:r>
            <a:endParaRPr lang="en-US" sz="1200" b="1" smtClean="0">
              <a:solidFill>
                <a:schemeClr val="tx1">
                  <a:lumMod val="75000"/>
                </a:schemeClr>
              </a:solidFill>
            </a:endParaRPr>
          </a:p>
          <a:p>
            <a:pPr marL="0" indent="0">
              <a:lnSpc>
                <a:spcPct val="120000"/>
              </a:lnSpc>
              <a:buNone/>
            </a:pPr>
            <a:r>
              <a:rPr lang="en-US" sz="1200" b="1" smtClean="0">
                <a:solidFill>
                  <a:schemeClr val="tx1">
                    <a:lumMod val="75000"/>
                  </a:schemeClr>
                </a:solidFill>
              </a:rPr>
              <a:t> </a:t>
            </a:r>
            <a:r>
              <a:rPr lang="en-US" sz="1200" b="1">
                <a:solidFill>
                  <a:schemeClr val="tx1">
                    <a:lumMod val="75000"/>
                  </a:schemeClr>
                </a:solidFill>
              </a:rPr>
              <a:t>.then( (json) =&gt;  </a:t>
            </a:r>
            <a:r>
              <a:rPr lang="en-US" sz="1200" b="1" smtClean="0">
                <a:solidFill>
                  <a:schemeClr val="tx1">
                    <a:lumMod val="75000"/>
                  </a:schemeClr>
                </a:solidFill>
              </a:rPr>
              <a:t> </a:t>
            </a:r>
            <a:r>
              <a:rPr lang="en-US" sz="1200" b="1">
                <a:solidFill>
                  <a:schemeClr val="tx1">
                    <a:lumMod val="75000"/>
                  </a:schemeClr>
                </a:solidFill>
              </a:rPr>
              <a:t>{     </a:t>
            </a:r>
            <a:endParaRPr lang="en-US" sz="1200" b="1" smtClean="0">
              <a:solidFill>
                <a:schemeClr val="tx1">
                  <a:lumMod val="75000"/>
                </a:schemeClr>
              </a:solidFill>
            </a:endParaRPr>
          </a:p>
          <a:p>
            <a:pPr marL="0" indent="0">
              <a:lnSpc>
                <a:spcPct val="120000"/>
              </a:lnSpc>
              <a:buNone/>
            </a:pPr>
            <a:r>
              <a:rPr lang="en-US" sz="1200" b="1" smtClean="0">
                <a:solidFill>
                  <a:schemeClr val="tx1">
                    <a:lumMod val="75000"/>
                  </a:schemeClr>
                </a:solidFill>
              </a:rPr>
              <a:t>document.write(json[1</a:t>
            </a:r>
            <a:r>
              <a:rPr lang="en-US" sz="1200" b="1">
                <a:solidFill>
                  <a:schemeClr val="tx1">
                    <a:lumMod val="75000"/>
                  </a:schemeClr>
                </a:solidFill>
              </a:rPr>
              <a:t>].body);  	</a:t>
            </a:r>
            <a:endParaRPr lang="en-US" sz="1200" b="1" smtClean="0">
              <a:solidFill>
                <a:schemeClr val="tx1">
                  <a:lumMod val="75000"/>
                </a:schemeClr>
              </a:solidFill>
            </a:endParaRPr>
          </a:p>
          <a:p>
            <a:pPr marL="0" indent="0">
              <a:lnSpc>
                <a:spcPct val="120000"/>
              </a:lnSpc>
              <a:buNone/>
            </a:pPr>
            <a:r>
              <a:rPr lang="en-US" sz="1200" b="1" smtClean="0">
                <a:solidFill>
                  <a:schemeClr val="tx1">
                    <a:lumMod val="75000"/>
                  </a:schemeClr>
                </a:solidFill>
              </a:rPr>
              <a:t> </a:t>
            </a:r>
            <a:r>
              <a:rPr lang="en-US" sz="1200" b="1">
                <a:solidFill>
                  <a:schemeClr val="tx1">
                    <a:lumMod val="75000"/>
                  </a:schemeClr>
                </a:solidFill>
              </a:rPr>
              <a:t>console.log(json</a:t>
            </a:r>
            <a:r>
              <a:rPr lang="en-US" sz="1200" b="1" smtClean="0">
                <a:solidFill>
                  <a:schemeClr val="tx1">
                    <a:lumMod val="75000"/>
                  </a:schemeClr>
                </a:solidFill>
              </a:rPr>
              <a:t>);</a:t>
            </a:r>
          </a:p>
          <a:p>
            <a:pPr marL="0" indent="0">
              <a:lnSpc>
                <a:spcPct val="120000"/>
              </a:lnSpc>
              <a:buNone/>
            </a:pPr>
            <a:r>
              <a:rPr lang="en-US" sz="1200" b="1" smtClean="0">
                <a:solidFill>
                  <a:schemeClr val="tx1">
                    <a:lumMod val="75000"/>
                  </a:schemeClr>
                </a:solidFill>
              </a:rPr>
              <a:t>  </a:t>
            </a:r>
            <a:r>
              <a:rPr lang="en-US" sz="1200" b="1">
                <a:solidFill>
                  <a:schemeClr val="tx1">
                    <a:lumMod val="75000"/>
                  </a:schemeClr>
                </a:solidFill>
              </a:rPr>
              <a:t>}) </a:t>
            </a:r>
            <a:endParaRPr lang="en-US" sz="1200">
              <a:solidFill>
                <a:schemeClr val="tx1">
                  <a:lumMod val="75000"/>
                </a:schemeClr>
              </a:solidFill>
            </a:endParaRPr>
          </a:p>
        </p:txBody>
      </p:sp>
    </p:spTree>
    <p:extLst>
      <p:ext uri="{BB962C8B-B14F-4D97-AF65-F5344CB8AC3E}">
        <p14:creationId xmlns:p14="http://schemas.microsoft.com/office/powerpoint/2010/main" val="3064424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73" y="120129"/>
            <a:ext cx="8520600" cy="626100"/>
          </a:xfrm>
        </p:spPr>
        <p:txBody>
          <a:bodyPr/>
          <a:lstStyle/>
          <a:p>
            <a:r>
              <a:rPr lang="en-US"/>
              <a:t>Variable Declarations</a:t>
            </a:r>
          </a:p>
        </p:txBody>
      </p:sp>
      <p:sp>
        <p:nvSpPr>
          <p:cNvPr id="3" name="Text Placeholder 2"/>
          <p:cNvSpPr>
            <a:spLocks noGrp="1"/>
          </p:cNvSpPr>
          <p:nvPr>
            <p:ph type="body" idx="1"/>
          </p:nvPr>
        </p:nvSpPr>
        <p:spPr>
          <a:xfrm>
            <a:off x="489931" y="746229"/>
            <a:ext cx="6848516" cy="2686646"/>
          </a:xfrm>
        </p:spPr>
        <p:txBody>
          <a:bodyPr numCol="3"/>
          <a:lstStyle/>
          <a:p>
            <a:pPr marL="114300" indent="0">
              <a:buNone/>
            </a:pPr>
            <a:r>
              <a:rPr lang="en-US" sz="1600" b="1"/>
              <a:t>Var (old school JS)</a:t>
            </a:r>
          </a:p>
          <a:p>
            <a:pPr marL="114300" indent="0">
              <a:buNone/>
            </a:pPr>
            <a:r>
              <a:rPr lang="en-US" sz="1600">
                <a:solidFill>
                  <a:schemeClr val="tx1"/>
                </a:solidFill>
              </a:rPr>
              <a:t>var </a:t>
            </a:r>
            <a:r>
              <a:rPr lang="en-US" sz="1600" smtClean="0">
                <a:solidFill>
                  <a:schemeClr val="tx1"/>
                </a:solidFill>
              </a:rPr>
              <a:t>greet= </a:t>
            </a:r>
            <a:r>
              <a:rPr lang="en-US" sz="1600">
                <a:solidFill>
                  <a:schemeClr val="tx1"/>
                </a:solidFill>
              </a:rPr>
              <a:t>"hey</a:t>
            </a:r>
            <a:r>
              <a:rPr lang="en-US" sz="1600" smtClean="0">
                <a:solidFill>
                  <a:schemeClr val="tx1"/>
                </a:solidFill>
              </a:rPr>
              <a:t>";</a:t>
            </a:r>
          </a:p>
          <a:p>
            <a:pPr marL="114300" indent="0">
              <a:buNone/>
            </a:pPr>
            <a:endParaRPr lang="en-US" sz="1600"/>
          </a:p>
          <a:p>
            <a:pPr marL="114300" indent="0">
              <a:buNone/>
            </a:pPr>
            <a:endParaRPr lang="en-US" sz="1600"/>
          </a:p>
          <a:p>
            <a:pPr marL="114300" indent="0">
              <a:buNone/>
            </a:pPr>
            <a:r>
              <a:rPr lang="en-US" sz="1600"/>
              <a:t>Old  school declaration</a:t>
            </a:r>
          </a:p>
          <a:p>
            <a:pPr marL="114300" indent="0">
              <a:buNone/>
            </a:pPr>
            <a:r>
              <a:rPr lang="en-US" sz="1600" i="1"/>
              <a:t>Pros: Extremely Permissible</a:t>
            </a:r>
          </a:p>
          <a:p>
            <a:pPr marL="114300" indent="0">
              <a:buNone/>
            </a:pPr>
            <a:r>
              <a:rPr lang="en-US" sz="1600" i="1"/>
              <a:t>Main Problem? Scope </a:t>
            </a:r>
            <a:r>
              <a:rPr lang="en-US" sz="1600" i="1" smtClean="0"/>
              <a:t>issues</a:t>
            </a:r>
            <a:endParaRPr lang="en-US" sz="1600" i="1"/>
          </a:p>
          <a:p>
            <a:pPr marL="114300" indent="0">
              <a:buNone/>
            </a:pPr>
            <a:endParaRPr lang="en-US" sz="1600"/>
          </a:p>
          <a:p>
            <a:pPr marL="114300" indent="0">
              <a:buNone/>
            </a:pPr>
            <a:r>
              <a:rPr lang="en-US" sz="1600" b="1"/>
              <a:t>Let (</a:t>
            </a:r>
            <a:r>
              <a:rPr lang="en-US" sz="1600" b="1" smtClean="0"/>
              <a:t>ES6, used now)</a:t>
            </a:r>
            <a:endParaRPr lang="en-US" sz="1600" b="1"/>
          </a:p>
          <a:p>
            <a:pPr marL="114300" indent="0">
              <a:buNone/>
            </a:pPr>
            <a:r>
              <a:rPr lang="en-US" sz="1600">
                <a:solidFill>
                  <a:schemeClr val="tx1"/>
                </a:solidFill>
              </a:rPr>
              <a:t>let </a:t>
            </a:r>
            <a:r>
              <a:rPr lang="en-US" sz="1600" smtClean="0">
                <a:solidFill>
                  <a:schemeClr val="tx1"/>
                </a:solidFill>
              </a:rPr>
              <a:t>greet </a:t>
            </a:r>
            <a:r>
              <a:rPr lang="en-US" sz="1600">
                <a:solidFill>
                  <a:schemeClr val="tx1"/>
                </a:solidFill>
              </a:rPr>
              <a:t>= "hey";</a:t>
            </a:r>
          </a:p>
          <a:p>
            <a:pPr marL="114300" indent="0">
              <a:buNone/>
            </a:pPr>
            <a:endParaRPr lang="en-US" sz="1600" i="1" smtClean="0"/>
          </a:p>
          <a:p>
            <a:pPr marL="114300" indent="0">
              <a:buNone/>
            </a:pPr>
            <a:endParaRPr lang="en-US" sz="1600" i="1"/>
          </a:p>
          <a:p>
            <a:pPr marL="114300" indent="0">
              <a:buNone/>
            </a:pPr>
            <a:r>
              <a:rPr lang="en-US" sz="1600"/>
              <a:t>New Default</a:t>
            </a:r>
          </a:p>
          <a:p>
            <a:pPr marL="114300" indent="0">
              <a:buNone/>
            </a:pPr>
            <a:r>
              <a:rPr lang="en-US" sz="1600" i="1" smtClean="0"/>
              <a:t>Pro</a:t>
            </a:r>
            <a:r>
              <a:rPr lang="en-US" sz="1600" i="1"/>
              <a:t>: Respects scope</a:t>
            </a:r>
          </a:p>
          <a:p>
            <a:pPr marL="114300" indent="0">
              <a:buNone/>
            </a:pPr>
            <a:r>
              <a:rPr lang="en-US" sz="1600" i="1"/>
              <a:t>Con: Updated but can’t be </a:t>
            </a:r>
            <a:r>
              <a:rPr lang="en-US" sz="1600" i="1" smtClean="0"/>
              <a:t>re-declared</a:t>
            </a:r>
          </a:p>
          <a:p>
            <a:pPr marL="114300" indent="0">
              <a:buNone/>
            </a:pPr>
            <a:endParaRPr lang="en-US" sz="1600"/>
          </a:p>
          <a:p>
            <a:pPr marL="114300" indent="0">
              <a:buNone/>
            </a:pPr>
            <a:endParaRPr lang="en-US" sz="1600" smtClean="0"/>
          </a:p>
          <a:p>
            <a:pPr marL="114300" indent="0">
              <a:buNone/>
            </a:pPr>
            <a:r>
              <a:rPr lang="en-US" sz="1600" b="1" smtClean="0"/>
              <a:t>Const </a:t>
            </a:r>
            <a:r>
              <a:rPr lang="en-US" sz="1600" b="1"/>
              <a:t>(doesn't change)</a:t>
            </a:r>
          </a:p>
          <a:p>
            <a:pPr marL="114300" indent="0">
              <a:buNone/>
            </a:pPr>
            <a:r>
              <a:rPr lang="en-US" sz="1600" smtClean="0">
                <a:solidFill>
                  <a:schemeClr val="tx1"/>
                </a:solidFill>
              </a:rPr>
              <a:t>const greet </a:t>
            </a:r>
            <a:r>
              <a:rPr lang="en-US" sz="1600">
                <a:solidFill>
                  <a:schemeClr val="tx1"/>
                </a:solidFill>
              </a:rPr>
              <a:t>= "hey"; </a:t>
            </a:r>
          </a:p>
          <a:p>
            <a:pPr marL="114300" indent="0">
              <a:buNone/>
            </a:pPr>
            <a:endParaRPr lang="en-US" sz="1600" i="1" smtClean="0"/>
          </a:p>
          <a:p>
            <a:pPr marL="114300" indent="0">
              <a:buNone/>
            </a:pPr>
            <a:endParaRPr lang="en-US" sz="1600" i="1"/>
          </a:p>
          <a:p>
            <a:pPr marL="114300" indent="0">
              <a:buNone/>
            </a:pPr>
            <a:r>
              <a:rPr lang="en-US" sz="1600" i="1" smtClean="0"/>
              <a:t>Pro</a:t>
            </a:r>
            <a:r>
              <a:rPr lang="en-US" sz="1600" i="1"/>
              <a:t>: Respects Scope, best with objects</a:t>
            </a:r>
          </a:p>
          <a:p>
            <a:pPr marL="114300" indent="0">
              <a:buNone/>
            </a:pPr>
            <a:r>
              <a:rPr lang="en-US" sz="1600" i="1"/>
              <a:t>Cons: Can’t be updated/re-declared, but its properties can</a:t>
            </a:r>
          </a:p>
          <a:p>
            <a:pPr marL="114300" indent="0">
              <a:buNone/>
            </a:pPr>
            <a:endParaRPr lang="en-US" sz="1600"/>
          </a:p>
        </p:txBody>
      </p:sp>
    </p:spTree>
    <p:extLst>
      <p:ext uri="{BB962C8B-B14F-4D97-AF65-F5344CB8AC3E}">
        <p14:creationId xmlns:p14="http://schemas.microsoft.com/office/powerpoint/2010/main" val="2774803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49" y="0"/>
            <a:ext cx="8520600" cy="455548"/>
          </a:xfrm>
        </p:spPr>
        <p:txBody>
          <a:bodyPr/>
          <a:lstStyle/>
          <a:p>
            <a:r>
              <a:rPr lang="en-US" smtClean="0"/>
              <a:t>Can You Do It? Entry Level Salaries</a:t>
            </a:r>
            <a:endParaRPr lang="en-US"/>
          </a:p>
        </p:txBody>
      </p:sp>
      <p:pic>
        <p:nvPicPr>
          <p:cNvPr id="5" name="Picture 4"/>
          <p:cNvPicPr>
            <a:picLocks noChangeAspect="1"/>
          </p:cNvPicPr>
          <p:nvPr/>
        </p:nvPicPr>
        <p:blipFill rotWithShape="1">
          <a:blip r:embed="rId3"/>
          <a:srcRect t="3563"/>
          <a:stretch/>
        </p:blipFill>
        <p:spPr>
          <a:xfrm>
            <a:off x="336149" y="1528173"/>
            <a:ext cx="7663629" cy="3201336"/>
          </a:xfrm>
          <a:prstGeom prst="rect">
            <a:avLst/>
          </a:prstGeom>
        </p:spPr>
      </p:pic>
      <p:sp>
        <p:nvSpPr>
          <p:cNvPr id="6" name="Rectangle 5"/>
          <p:cNvSpPr/>
          <p:nvPr/>
        </p:nvSpPr>
        <p:spPr>
          <a:xfrm>
            <a:off x="425416" y="4568572"/>
            <a:ext cx="8645236" cy="246221"/>
          </a:xfrm>
          <a:prstGeom prst="rect">
            <a:avLst/>
          </a:prstGeom>
        </p:spPr>
        <p:txBody>
          <a:bodyPr wrap="square">
            <a:spAutoFit/>
          </a:bodyPr>
          <a:lstStyle/>
          <a:p>
            <a:r>
              <a:rPr lang="en-US" sz="1000"/>
              <a:t>https://www.indeed.com/career/salaries/entry%20level%20programmer</a:t>
            </a:r>
          </a:p>
        </p:txBody>
      </p:sp>
      <p:sp>
        <p:nvSpPr>
          <p:cNvPr id="3" name="Rectangle 2"/>
          <p:cNvSpPr/>
          <p:nvPr/>
        </p:nvSpPr>
        <p:spPr>
          <a:xfrm>
            <a:off x="425416" y="582255"/>
            <a:ext cx="5766322" cy="307777"/>
          </a:xfrm>
          <a:prstGeom prst="rect">
            <a:avLst/>
          </a:prstGeom>
        </p:spPr>
        <p:txBody>
          <a:bodyPr wrap="none">
            <a:spAutoFit/>
          </a:bodyPr>
          <a:lstStyle/>
          <a:p>
            <a:r>
              <a:rPr lang="en-US" smtClean="0"/>
              <a:t>Check out Salary for your region: https</a:t>
            </a:r>
            <a:r>
              <a:rPr lang="en-US"/>
              <a:t>://stackoverflow.com/jobs/salary</a:t>
            </a:r>
          </a:p>
        </p:txBody>
      </p:sp>
      <p:sp>
        <p:nvSpPr>
          <p:cNvPr id="7" name="Rectangle 6"/>
          <p:cNvSpPr/>
          <p:nvPr/>
        </p:nvSpPr>
        <p:spPr>
          <a:xfrm>
            <a:off x="336149" y="1016739"/>
            <a:ext cx="7070708" cy="523220"/>
          </a:xfrm>
          <a:prstGeom prst="rect">
            <a:avLst/>
          </a:prstGeom>
        </p:spPr>
        <p:txBody>
          <a:bodyPr wrap="square">
            <a:spAutoFit/>
          </a:bodyPr>
          <a:lstStyle/>
          <a:p>
            <a:r>
              <a:rPr lang="en-US" b="1" smtClean="0"/>
              <a:t>Indeed Salaries</a:t>
            </a:r>
            <a:endParaRPr lang="en-US"/>
          </a:p>
          <a:p>
            <a:r>
              <a:rPr lang="en-US" smtClean="0"/>
              <a:t> </a:t>
            </a:r>
            <a:endParaRPr lang="en-US"/>
          </a:p>
        </p:txBody>
      </p:sp>
    </p:spTree>
    <p:extLst>
      <p:ext uri="{BB962C8B-B14F-4D97-AF65-F5344CB8AC3E}">
        <p14:creationId xmlns:p14="http://schemas.microsoft.com/office/powerpoint/2010/main" val="14566074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You handle Bro Culture? YES!</a:t>
            </a:r>
            <a:endParaRPr lang="en-US"/>
          </a:p>
        </p:txBody>
      </p:sp>
      <p:sp>
        <p:nvSpPr>
          <p:cNvPr id="4" name="Rectangle 1"/>
          <p:cNvSpPr>
            <a:spLocks noGrp="1" noChangeArrowheads="1"/>
          </p:cNvSpPr>
          <p:nvPr>
            <p:ph type="body"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1155CC"/>
                </a:solidFill>
                <a:effectLst/>
                <a:latin typeface="Arial" panose="020B0604020202020204" pitchFamily="34" charset="0"/>
                <a:cs typeface="Arial" panose="020B0604020202020204" pitchFamily="34" charset="0"/>
                <a:hlinkClick r:id="rId3"/>
              </a:rPr>
              <a:t>https://genderbiasbingo.com/wp-content/uploads/2013/12/SenarioCards.pdf</a:t>
            </a:r>
            <a:r>
              <a:rPr kumimoji="0" lang="en-US" altLang="en-US" sz="18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1155CC"/>
                </a:solidFill>
                <a:effectLst/>
                <a:latin typeface="Arial" panose="020B0604020202020204" pitchFamily="34" charset="0"/>
                <a:cs typeface="Arial" panose="020B0604020202020204" pitchFamily="34" charset="0"/>
                <a:hlinkClick r:id="rId4"/>
              </a:rPr>
              <a:t>https://www.thedoe.com/narratives/uphill-battle-against-gender-inequality-tech-industry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58204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49" y="68621"/>
            <a:ext cx="8520600" cy="626100"/>
          </a:xfrm>
        </p:spPr>
        <p:txBody>
          <a:bodyPr/>
          <a:lstStyle/>
          <a:p>
            <a:r>
              <a:rPr lang="en-US" smtClean="0"/>
              <a:t>Can You Do It? Continuous Learning!</a:t>
            </a:r>
            <a:endParaRPr lang="en-US"/>
          </a:p>
        </p:txBody>
      </p:sp>
      <p:sp>
        <p:nvSpPr>
          <p:cNvPr id="3" name="Rectangle 2"/>
          <p:cNvSpPr/>
          <p:nvPr/>
        </p:nvSpPr>
        <p:spPr>
          <a:xfrm>
            <a:off x="970156" y="1260088"/>
            <a:ext cx="5887844" cy="2800767"/>
          </a:xfrm>
          <a:prstGeom prst="rect">
            <a:avLst/>
          </a:prstGeom>
        </p:spPr>
        <p:txBody>
          <a:bodyPr wrap="square">
            <a:spAutoFit/>
          </a:bodyPr>
          <a:lstStyle/>
          <a:p>
            <a:pPr marL="285750" indent="-285750">
              <a:buFont typeface="Arial" panose="020B0604020202020204" pitchFamily="34" charset="0"/>
              <a:buChar char="•"/>
            </a:pPr>
            <a:r>
              <a:rPr lang="en-US" sz="1600">
                <a:hlinkClick r:id="rId3"/>
              </a:rPr>
              <a:t>https://</a:t>
            </a:r>
            <a:r>
              <a:rPr lang="en-US" sz="1600" smtClean="0">
                <a:hlinkClick r:id="rId3"/>
              </a:rPr>
              <a:t>www.edsurge.com/news/2019-05-02-is-coding-over-why-learning-to-code-is-really-about-learning-to-learn</a:t>
            </a:r>
          </a:p>
          <a:p>
            <a:pPr marL="285750" indent="-285750">
              <a:buFont typeface="Arial" panose="020B0604020202020204" pitchFamily="34" charset="0"/>
              <a:buChar char="•"/>
            </a:pPr>
            <a:r>
              <a:rPr lang="en-US" sz="1600">
                <a:hlinkClick r:id="rId3"/>
              </a:rPr>
              <a:t>https://www.skillsyouneed.com/rhubarb/learn-coding.html</a:t>
            </a:r>
          </a:p>
          <a:p>
            <a:pPr marL="285750" indent="-285750">
              <a:buFont typeface="Arial" panose="020B0604020202020204" pitchFamily="34" charset="0"/>
              <a:buChar char="•"/>
            </a:pPr>
            <a:r>
              <a:rPr lang="en-US" sz="1600" smtClean="0">
                <a:hlinkClick r:id="rId3"/>
              </a:rPr>
              <a:t>https</a:t>
            </a:r>
            <a:r>
              <a:rPr lang="en-US" sz="1600">
                <a:hlinkClick r:id="rId3"/>
              </a:rPr>
              <a:t>://</a:t>
            </a:r>
            <a:r>
              <a:rPr lang="en-US" sz="1600" smtClean="0">
                <a:hlinkClick r:id="rId3"/>
              </a:rPr>
              <a:t>betterprogramming.pub/continuous-learning-as-a-software-developer-85970f2393ab</a:t>
            </a:r>
            <a:endParaRPr lang="en-US" sz="1600" smtClean="0"/>
          </a:p>
          <a:p>
            <a:pPr marL="285750" indent="-285750">
              <a:buFont typeface="Arial" panose="020B0604020202020204" pitchFamily="34" charset="0"/>
              <a:buChar char="•"/>
            </a:pPr>
            <a:r>
              <a:rPr lang="en-US" sz="1600" smtClean="0">
                <a:hlinkClick r:id="rId4"/>
              </a:rPr>
              <a:t>https</a:t>
            </a:r>
            <a:r>
              <a:rPr lang="en-US" sz="1600">
                <a:hlinkClick r:id="rId4"/>
              </a:rPr>
              <a:t>://</a:t>
            </a:r>
            <a:r>
              <a:rPr lang="en-US" sz="1600" smtClean="0">
                <a:hlinkClick r:id="rId4"/>
              </a:rPr>
              <a:t>www.codingame.com/blog/true-programmers-never-stop-learning</a:t>
            </a:r>
            <a:r>
              <a:rPr lang="en-US" sz="1600" smtClean="0"/>
              <a:t> </a:t>
            </a:r>
          </a:p>
          <a:p>
            <a:pPr marL="285750" indent="-285750">
              <a:buFont typeface="Arial" panose="020B0604020202020204" pitchFamily="34" charset="0"/>
              <a:buChar char="•"/>
            </a:pPr>
            <a:r>
              <a:rPr lang="en-US" sz="1600">
                <a:hlinkClick r:id="rId5"/>
              </a:rPr>
              <a:t>https://effectivesoftwaredesign.com/2012/09/24/continuous-learning-keeping-up-to-date-and-acquiring-new-skills</a:t>
            </a:r>
            <a:r>
              <a:rPr lang="en-US" sz="1600" smtClean="0">
                <a:hlinkClick r:id="rId5"/>
              </a:rPr>
              <a:t>/</a:t>
            </a:r>
            <a:endParaRPr lang="en-US" sz="1600" smtClean="0"/>
          </a:p>
          <a:p>
            <a:pPr marL="285750" indent="-285750">
              <a:buFont typeface="Arial" panose="020B0604020202020204" pitchFamily="34" charset="0"/>
              <a:buChar char="•"/>
            </a:pPr>
            <a:r>
              <a:rPr lang="en-US" sz="1600">
                <a:hlinkClick r:id="rId6"/>
              </a:rPr>
              <a:t>https://blog.anderspink.com/2018/04/10-tips-continous-learning</a:t>
            </a:r>
            <a:r>
              <a:rPr lang="en-US" sz="1600" smtClean="0">
                <a:hlinkClick r:id="rId6"/>
              </a:rPr>
              <a:t>/</a:t>
            </a:r>
            <a:r>
              <a:rPr lang="en-US" sz="1600" smtClean="0"/>
              <a:t> </a:t>
            </a:r>
            <a:endParaRPr lang="en-US" sz="1600"/>
          </a:p>
        </p:txBody>
      </p:sp>
    </p:spTree>
    <p:extLst>
      <p:ext uri="{BB962C8B-B14F-4D97-AF65-F5344CB8AC3E}">
        <p14:creationId xmlns:p14="http://schemas.microsoft.com/office/powerpoint/2010/main" val="2811035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34"/>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mtClean="0"/>
              <a:t>Homework</a:t>
            </a:r>
            <a:endParaRPr/>
          </a:p>
        </p:txBody>
      </p:sp>
      <p:pic>
        <p:nvPicPr>
          <p:cNvPr id="1023" name="Google Shape;1023;p134"/>
          <p:cNvPicPr preferRelativeResize="0"/>
          <p:nvPr/>
        </p:nvPicPr>
        <p:blipFill>
          <a:blip r:embed="rId3">
            <a:alphaModFix/>
          </a:blip>
          <a:stretch>
            <a:fillRect/>
          </a:stretch>
        </p:blipFill>
        <p:spPr>
          <a:xfrm>
            <a:off x="4918875" y="4419175"/>
            <a:ext cx="930250" cy="219075"/>
          </a:xfrm>
          <a:prstGeom prst="rect">
            <a:avLst/>
          </a:prstGeom>
          <a:noFill/>
          <a:ln>
            <a:noFill/>
          </a:ln>
        </p:spPr>
      </p:pic>
    </p:spTree>
    <p:extLst>
      <p:ext uri="{BB962C8B-B14F-4D97-AF65-F5344CB8AC3E}">
        <p14:creationId xmlns:p14="http://schemas.microsoft.com/office/powerpoint/2010/main" val="20773050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mtClean="0"/>
              <a:t>Create a function that accepts a word, it checks to see if the word is not empty (i.e. that it is truthy) </a:t>
            </a:r>
          </a:p>
          <a:p>
            <a:r>
              <a:rPr lang="en-US" smtClean="0"/>
              <a:t>If the word is not empty, then it appends the letter S to the end and prints the word to the console</a:t>
            </a:r>
            <a:endParaRPr lang="en-US"/>
          </a:p>
        </p:txBody>
      </p:sp>
      <p:sp>
        <p:nvSpPr>
          <p:cNvPr id="4" name="Google Shape;241;p36"/>
          <p:cNvSpPr txBox="1">
            <a:spLocks noGrp="1"/>
          </p:cNvSpPr>
          <p:nvPr>
            <p:ph type="title"/>
          </p:nvPr>
        </p:nvSpPr>
        <p:spPr>
          <a:xfrm>
            <a:off x="1137778" y="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 </a:t>
            </a:r>
            <a:r>
              <a:rPr lang="en-US" smtClean="0">
                <a:solidFill>
                  <a:schemeClr val="accent5"/>
                </a:solidFill>
                <a:latin typeface="Playfair Display" panose="020B0604020202020204" charset="0"/>
              </a:rPr>
              <a:t>Pluralize</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pic>
        <p:nvPicPr>
          <p:cNvPr id="5" name="Google Shape;244;p36"/>
          <p:cNvPicPr preferRelativeResize="0"/>
          <p:nvPr/>
        </p:nvPicPr>
        <p:blipFill>
          <a:blip r:embed="rId2">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3815731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7691" y="741728"/>
            <a:ext cx="8520600" cy="3416400"/>
          </a:xfrm>
        </p:spPr>
        <p:txBody>
          <a:bodyPr/>
          <a:lstStyle/>
          <a:p>
            <a:pPr marL="114300" indent="0">
              <a:buNone/>
            </a:pPr>
            <a:r>
              <a:rPr lang="en-US" b="1"/>
              <a:t>Which is bigger?</a:t>
            </a:r>
          </a:p>
          <a:p>
            <a:pPr marL="114300" indent="0">
              <a:buNone/>
            </a:pPr>
            <a:r>
              <a:rPr lang="en-US"/>
              <a:t>Write a function that compares two numbers and returns the larger one. Be sure to try it our with some different numbers. Bonus: add error messages if the numbers are equal or cannot be compared.</a:t>
            </a:r>
          </a:p>
          <a:p>
            <a:pPr marL="114300" indent="0">
              <a:buNone/>
            </a:pPr>
            <a:r>
              <a:rPr lang="en-US"/>
              <a:t>Hint: </a:t>
            </a:r>
            <a:r>
              <a:rPr lang="en-US">
                <a:hlinkClick r:id="rId2"/>
              </a:rPr>
              <a:t>https://philly-tech-sistas.github.io/intro-to-javascript/puzzles.html#bigger</a:t>
            </a:r>
            <a:r>
              <a:rPr lang="en-US"/>
              <a:t> </a:t>
            </a:r>
          </a:p>
          <a:p>
            <a:pPr marL="114300" indent="0">
              <a:buNone/>
            </a:pPr>
            <a:endParaRPr lang="en-US"/>
          </a:p>
          <a:p>
            <a:pPr marL="114300" indent="0">
              <a:buNone/>
            </a:pPr>
            <a:r>
              <a:rPr lang="en-US" b="1" smtClean="0"/>
              <a:t>Calculate Tip</a:t>
            </a:r>
            <a:r>
              <a:rPr lang="en-US" smtClean="0"/>
              <a:t/>
            </a:r>
            <a:br>
              <a:rPr lang="en-US" smtClean="0"/>
            </a:br>
            <a:r>
              <a:rPr lang="en-US" smtClean="0"/>
              <a:t>Create a function that accepts a number and returns the 15% tip</a:t>
            </a:r>
          </a:p>
          <a:p>
            <a:pPr marL="114300" indent="0">
              <a:buNone/>
            </a:pPr>
            <a:endParaRPr lang="en-US"/>
          </a:p>
          <a:p>
            <a:pPr marL="114300" indent="0">
              <a:buNone/>
            </a:pPr>
            <a:r>
              <a:rPr lang="en-US" b="1" smtClean="0"/>
              <a:t>Replace a word in a phrase</a:t>
            </a:r>
          </a:p>
          <a:p>
            <a:pPr marL="114300" indent="0">
              <a:buNone/>
            </a:pPr>
            <a:r>
              <a:rPr lang="en-US" smtClean="0"/>
              <a:t>Build a function that replaces a word in a phrase, using the replace function kittensName.replace("Fluff","puff");  </a:t>
            </a:r>
            <a:br>
              <a:rPr lang="en-US" smtClean="0"/>
            </a:br>
            <a:r>
              <a:rPr lang="en-US" smtClean="0"/>
              <a:t>https://www.w3schools.com/jsref/jsref_replace.asp</a:t>
            </a:r>
          </a:p>
          <a:p>
            <a:pPr marL="114300" indent="0">
              <a:buNone/>
            </a:pPr>
            <a:endParaRPr lang="en-US"/>
          </a:p>
          <a:p>
            <a:pPr marL="114300" indent="0">
              <a:buNone/>
            </a:pPr>
            <a:endParaRPr lang="en-US"/>
          </a:p>
        </p:txBody>
      </p:sp>
      <p:sp>
        <p:nvSpPr>
          <p:cNvPr id="4" name="Google Shape;241;p36"/>
          <p:cNvSpPr txBox="1">
            <a:spLocks noGrp="1"/>
          </p:cNvSpPr>
          <p:nvPr>
            <p:ph type="title"/>
          </p:nvPr>
        </p:nvSpPr>
        <p:spPr>
          <a:xfrm>
            <a:off x="1137778" y="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Bonus Exercises</a:t>
            </a:r>
            <a:endParaRPr>
              <a:solidFill>
                <a:schemeClr val="accent5"/>
              </a:solidFill>
              <a:latin typeface="Playfair Display" panose="020B0604020202020204" charset="0"/>
            </a:endParaRPr>
          </a:p>
        </p:txBody>
      </p:sp>
      <p:pic>
        <p:nvPicPr>
          <p:cNvPr id="5" name="Google Shape;244;p36"/>
          <p:cNvPicPr preferRelativeResize="0"/>
          <p:nvPr/>
        </p:nvPicPr>
        <p:blipFill>
          <a:blip r:embed="rId3">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3018298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278748"/>
            <a:ext cx="8520600" cy="2739301"/>
          </a:xfrm>
        </p:spPr>
        <p:txBody>
          <a:bodyPr/>
          <a:lstStyle/>
          <a:p>
            <a:pPr>
              <a:buFont typeface="+mj-lt"/>
              <a:buAutoNum type="arabicPeriod"/>
            </a:pPr>
            <a:r>
              <a:rPr lang="en-US" smtClean="0">
                <a:solidFill>
                  <a:schemeClr val="accent1"/>
                </a:solidFill>
              </a:rPr>
              <a:t>Create a new project called arrays</a:t>
            </a:r>
          </a:p>
          <a:p>
            <a:pPr>
              <a:buFont typeface="+mj-lt"/>
              <a:buAutoNum type="arabicPeriod"/>
            </a:pPr>
            <a:r>
              <a:rPr lang="en-US" smtClean="0">
                <a:solidFill>
                  <a:schemeClr val="accent1"/>
                </a:solidFill>
              </a:rPr>
              <a:t>Click on the JS tab</a:t>
            </a:r>
          </a:p>
          <a:p>
            <a:pPr>
              <a:buFont typeface="+mj-lt"/>
              <a:buAutoNum type="arabicPeriod"/>
            </a:pPr>
            <a:r>
              <a:rPr lang="en-US" smtClean="0">
                <a:solidFill>
                  <a:schemeClr val="accent1"/>
                </a:solidFill>
              </a:rPr>
              <a:t>Create a food array &amp; initialize to your favorite foods </a:t>
            </a:r>
            <a:br>
              <a:rPr lang="en-US" smtClean="0">
                <a:solidFill>
                  <a:schemeClr val="accent1"/>
                </a:solidFill>
              </a:rPr>
            </a:br>
            <a:r>
              <a:rPr lang="en-US" smtClean="0">
                <a:solidFill>
                  <a:schemeClr val="tx1"/>
                </a:solidFill>
              </a:rPr>
              <a:t>let foods=['lasagne','popcorn'];</a:t>
            </a:r>
          </a:p>
          <a:p>
            <a:pPr>
              <a:buFont typeface="+mj-lt"/>
              <a:buAutoNum type="arabicPeriod"/>
            </a:pPr>
            <a:r>
              <a:rPr lang="en-US" smtClean="0">
                <a:solidFill>
                  <a:schemeClr val="accent1"/>
                </a:solidFill>
              </a:rPr>
              <a:t>Change the value of at least one  position (also called index)</a:t>
            </a:r>
            <a:br>
              <a:rPr lang="en-US" smtClean="0">
                <a:solidFill>
                  <a:schemeClr val="accent1"/>
                </a:solidFill>
              </a:rPr>
            </a:br>
            <a:r>
              <a:rPr lang="en-US" smtClean="0">
                <a:solidFill>
                  <a:schemeClr val="tx1"/>
                </a:solidFill>
              </a:rPr>
              <a:t>foods[1]='caramel popcorn';</a:t>
            </a:r>
          </a:p>
          <a:p>
            <a:pPr>
              <a:buFont typeface="+mj-lt"/>
              <a:buAutoNum type="arabicPeriod"/>
            </a:pPr>
            <a:r>
              <a:rPr lang="en-US" smtClean="0">
                <a:solidFill>
                  <a:schemeClr val="accent1"/>
                </a:solidFill>
              </a:rPr>
              <a:t>Print out the array  to the console </a:t>
            </a:r>
            <a:r>
              <a:rPr lang="en-US" smtClean="0">
                <a:solidFill>
                  <a:schemeClr val="tx1"/>
                </a:solidFill>
              </a:rPr>
              <a:t/>
            </a:r>
            <a:br>
              <a:rPr lang="en-US" smtClean="0">
                <a:solidFill>
                  <a:schemeClr val="tx1"/>
                </a:solidFill>
              </a:rPr>
            </a:br>
            <a:r>
              <a:rPr lang="en-US" smtClean="0">
                <a:solidFill>
                  <a:schemeClr val="tx1"/>
                </a:solidFill>
              </a:rPr>
              <a:t>console.log(foods);</a:t>
            </a:r>
            <a:endParaRPr lang="en-US">
              <a:solidFill>
                <a:schemeClr val="tx1"/>
              </a:solidFill>
            </a:endParaRPr>
          </a:p>
        </p:txBody>
      </p:sp>
      <p:sp>
        <p:nvSpPr>
          <p:cNvPr id="4" name="Google Shape;241;p36"/>
          <p:cNvSpPr txBox="1">
            <a:spLocks noGrp="1"/>
          </p:cNvSpPr>
          <p:nvPr>
            <p:ph type="title"/>
          </p:nvPr>
        </p:nvSpPr>
        <p:spPr>
          <a:xfrm>
            <a:off x="1137778" y="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Bonus Bonus Exercise: </a:t>
            </a:r>
            <a:r>
              <a:rPr lang="en-US" smtClean="0">
                <a:solidFill>
                  <a:schemeClr val="accent5"/>
                </a:solidFill>
                <a:latin typeface="Playfair Display" panose="020B0604020202020204" charset="0"/>
              </a:rPr>
              <a:t>Play with your food!</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pic>
        <p:nvPicPr>
          <p:cNvPr id="5" name="Google Shape;244;p36"/>
          <p:cNvPicPr preferRelativeResize="0"/>
          <p:nvPr/>
        </p:nvPicPr>
        <p:blipFill>
          <a:blip r:embed="rId2">
            <a:alphaModFix/>
          </a:blip>
          <a:stretch>
            <a:fillRect/>
          </a:stretch>
        </p:blipFill>
        <p:spPr>
          <a:xfrm>
            <a:off x="0" y="-203800"/>
            <a:ext cx="1033700" cy="1033700"/>
          </a:xfrm>
          <a:prstGeom prst="rect">
            <a:avLst/>
          </a:prstGeom>
          <a:noFill/>
          <a:ln>
            <a:noFill/>
          </a:ln>
        </p:spPr>
      </p:pic>
      <p:sp>
        <p:nvSpPr>
          <p:cNvPr id="2" name="Rectangle 1"/>
          <p:cNvSpPr/>
          <p:nvPr/>
        </p:nvSpPr>
        <p:spPr>
          <a:xfrm>
            <a:off x="3713356" y="555830"/>
            <a:ext cx="4739268" cy="1669688"/>
          </a:xfrm>
          <a:prstGeom prst="rect">
            <a:avLst/>
          </a:prstGeom>
          <a:solidFill>
            <a:schemeClr val="accent6">
              <a:lumMod val="20000"/>
              <a:lumOff val="80000"/>
            </a:schemeClr>
          </a:solidFill>
        </p:spPr>
        <p:txBody>
          <a:bodyPr wrap="square">
            <a:spAutoFit/>
          </a:bodyPr>
          <a:lstStyle/>
          <a:p>
            <a:pPr marL="114300" indent="0">
              <a:buNone/>
            </a:pPr>
            <a:r>
              <a:rPr lang="en-US">
                <a:solidFill>
                  <a:schemeClr val="bg2">
                    <a:lumMod val="50000"/>
                  </a:schemeClr>
                </a:solidFill>
                <a:latin typeface="Lato" panose="020B0604020202020204" charset="0"/>
              </a:rPr>
              <a:t>Arrays are just lists of data.</a:t>
            </a:r>
          </a:p>
          <a:p>
            <a:pPr marL="114300" indent="0">
              <a:buNone/>
            </a:pPr>
            <a:endParaRPr lang="en-US" sz="800">
              <a:latin typeface="Lato" panose="020B0604020202020204" charset="0"/>
            </a:endParaRPr>
          </a:p>
          <a:p>
            <a:pPr marL="114300" indent="0">
              <a:buNone/>
            </a:pPr>
            <a:r>
              <a:rPr lang="en-US">
                <a:solidFill>
                  <a:srgbClr val="FF0000"/>
                </a:solidFill>
                <a:latin typeface="Lato" panose="020B0604020202020204" charset="0"/>
              </a:rPr>
              <a:t>let rainbowColors = ['Red', 'Orange', 'Yellow', 'Green'];</a:t>
            </a:r>
          </a:p>
          <a:p>
            <a:pPr marL="114300" indent="0">
              <a:buNone/>
            </a:pPr>
            <a:r>
              <a:rPr lang="en-US" sz="1050">
                <a:solidFill>
                  <a:srgbClr val="FF0000"/>
                </a:solidFill>
                <a:latin typeface="Lato" panose="020B0604020202020204" charset="0"/>
              </a:rPr>
              <a:t> </a:t>
            </a:r>
          </a:p>
          <a:p>
            <a:pPr marL="114300" indent="0">
              <a:buNone/>
            </a:pPr>
            <a:r>
              <a:rPr lang="en-US" b="1">
                <a:solidFill>
                  <a:schemeClr val="bg2">
                    <a:lumMod val="50000"/>
                  </a:schemeClr>
                </a:solidFill>
                <a:latin typeface="Lato" panose="020B0604020202020204" charset="0"/>
              </a:rPr>
              <a:t>Accessing Items</a:t>
            </a:r>
            <a:br>
              <a:rPr lang="en-US" b="1">
                <a:solidFill>
                  <a:schemeClr val="bg2">
                    <a:lumMod val="50000"/>
                  </a:schemeClr>
                </a:solidFill>
                <a:latin typeface="Lato" panose="020B0604020202020204" charset="0"/>
              </a:rPr>
            </a:br>
            <a:r>
              <a:rPr lang="en-US">
                <a:solidFill>
                  <a:schemeClr val="bg2">
                    <a:lumMod val="50000"/>
                  </a:schemeClr>
                </a:solidFill>
                <a:latin typeface="Lato" panose="020B0604020202020204" charset="0"/>
              </a:rPr>
              <a:t>You can access items by using using bracket notation, starting at zero.</a:t>
            </a:r>
          </a:p>
          <a:p>
            <a:pPr marL="114300" indent="0">
              <a:buNone/>
            </a:pPr>
            <a:r>
              <a:rPr lang="en-US">
                <a:solidFill>
                  <a:schemeClr val="bg2">
                    <a:lumMod val="50000"/>
                  </a:schemeClr>
                </a:solidFill>
                <a:latin typeface="Lato" panose="020B0604020202020204" charset="0"/>
              </a:rPr>
              <a:t>rainbowColors[0] = 'pink';</a:t>
            </a:r>
          </a:p>
        </p:txBody>
      </p:sp>
    </p:spTree>
    <p:extLst>
      <p:ext uri="{BB962C8B-B14F-4D97-AF65-F5344CB8AC3E}">
        <p14:creationId xmlns:p14="http://schemas.microsoft.com/office/powerpoint/2010/main" val="2393981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137778" y="33453"/>
            <a:ext cx="7159050" cy="559193"/>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a:t>
            </a:r>
            <a:r>
              <a:rPr lang="en-US" smtClean="0">
                <a:solidFill>
                  <a:schemeClr val="accent5"/>
                </a:solidFill>
                <a:latin typeface="Playfair Display" panose="020B0604020202020204" charset="0"/>
              </a:rPr>
              <a:t>s: Events</a:t>
            </a: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1253152" y="516040"/>
            <a:ext cx="7147754" cy="2672100"/>
          </a:xfrm>
          <a:prstGeom prst="rect">
            <a:avLst/>
          </a:prstGeom>
        </p:spPr>
        <p:txBody>
          <a:bodyPr spcFirstLastPara="1" wrap="square" lIns="91425" tIns="91425" rIns="91425" bIns="91425" anchor="t" anchorCtr="0">
            <a:noAutofit/>
          </a:bodyPr>
          <a:lstStyle/>
          <a:p>
            <a:pPr marL="114300" indent="0" fontAlgn="base">
              <a:buNone/>
            </a:pPr>
            <a:r>
              <a:rPr lang="en-US" sz="1600" b="1" smtClean="0"/>
              <a:t>Create a new project</a:t>
            </a:r>
          </a:p>
          <a:p>
            <a:pPr marL="114300" indent="0" fontAlgn="base">
              <a:buNone/>
            </a:pPr>
            <a:endParaRPr lang="en-US" sz="1200" b="1" smtClean="0"/>
          </a:p>
          <a:p>
            <a:pPr marL="114300" indent="0" fontAlgn="base">
              <a:buNone/>
            </a:pPr>
            <a:r>
              <a:rPr lang="en-US" sz="1200" b="1" smtClean="0"/>
              <a:t>Click Me Button</a:t>
            </a:r>
          </a:p>
          <a:p>
            <a:pPr marL="114300" indent="0" fontAlgn="base">
              <a:buNone/>
            </a:pPr>
            <a:r>
              <a:rPr lang="en-US" sz="1200" b="1" smtClean="0">
                <a:solidFill>
                  <a:schemeClr val="tx1"/>
                </a:solidFill>
              </a:rPr>
              <a:t>IN HTML: </a:t>
            </a:r>
            <a:r>
              <a:rPr lang="en-US" sz="1200" smtClean="0">
                <a:solidFill>
                  <a:schemeClr val="tx1"/>
                </a:solidFill>
              </a:rPr>
              <a:t>Add a button with id  clickme and value of "Click Me"</a:t>
            </a:r>
          </a:p>
          <a:p>
            <a:pPr marL="114300" indent="0" fontAlgn="base">
              <a:buNone/>
            </a:pPr>
            <a:r>
              <a:rPr lang="en-US" sz="1200"/>
              <a:t>&lt;button id='clickme'&gt;Click Me&lt;/button&gt;</a:t>
            </a:r>
            <a:endParaRPr lang="en-US" sz="800"/>
          </a:p>
          <a:p>
            <a:pPr marL="114300" indent="0" fontAlgn="base">
              <a:buNone/>
            </a:pPr>
            <a:endParaRPr lang="en-US" sz="800" smtClean="0">
              <a:solidFill>
                <a:schemeClr val="tx1"/>
              </a:solidFill>
            </a:endParaRPr>
          </a:p>
          <a:p>
            <a:pPr marL="114300" indent="0" fontAlgn="base">
              <a:buNone/>
            </a:pPr>
            <a:r>
              <a:rPr lang="en-US" sz="1200" b="1" smtClean="0">
                <a:solidFill>
                  <a:schemeClr val="tx1"/>
                </a:solidFill>
              </a:rPr>
              <a:t>IN JS: </a:t>
            </a:r>
            <a:r>
              <a:rPr lang="en-US" sz="1200" smtClean="0">
                <a:solidFill>
                  <a:schemeClr val="tx1"/>
                </a:solidFill>
              </a:rPr>
              <a:t>Create an onclick function When user clicks the button, an alert pops up</a:t>
            </a:r>
            <a:endParaRPr lang="en-US" sz="1200">
              <a:solidFill>
                <a:schemeClr val="tx1"/>
              </a:solidFill>
            </a:endParaRPr>
          </a:p>
          <a:p>
            <a:pPr marL="114300" indent="0">
              <a:buNone/>
            </a:pPr>
            <a:r>
              <a:rPr lang="en-US" sz="1200">
                <a:solidFill>
                  <a:schemeClr val="tx1"/>
                </a:solidFill>
              </a:rPr>
              <a:t>clickme.onclick = function() {                 </a:t>
            </a:r>
            <a:endParaRPr lang="en-US" sz="1200" smtClean="0">
              <a:solidFill>
                <a:schemeClr val="tx1"/>
              </a:solidFill>
            </a:endParaRPr>
          </a:p>
          <a:p>
            <a:pPr marL="114300" indent="0">
              <a:buNone/>
            </a:pPr>
            <a:r>
              <a:rPr lang="en-US" sz="1200" smtClean="0">
                <a:solidFill>
                  <a:schemeClr val="tx1"/>
                </a:solidFill>
              </a:rPr>
              <a:t>    alert</a:t>
            </a:r>
            <a:r>
              <a:rPr lang="en-US" sz="1200">
                <a:solidFill>
                  <a:schemeClr val="tx1"/>
                </a:solidFill>
              </a:rPr>
              <a:t>("I'm Clicked</a:t>
            </a:r>
            <a:r>
              <a:rPr lang="en-US" sz="1200" smtClean="0">
                <a:solidFill>
                  <a:schemeClr val="tx1"/>
                </a:solidFill>
              </a:rPr>
              <a:t>");</a:t>
            </a:r>
          </a:p>
          <a:p>
            <a:pPr marL="114300" indent="0">
              <a:buNone/>
            </a:pPr>
            <a:r>
              <a:rPr lang="en-US" sz="1200" smtClean="0">
                <a:solidFill>
                  <a:schemeClr val="tx1"/>
                </a:solidFill>
              </a:rPr>
              <a:t>}</a:t>
            </a:r>
            <a:endParaRPr lang="en-US" sz="1200">
              <a:solidFill>
                <a:schemeClr val="tx1"/>
              </a:solidFill>
            </a:endParaRPr>
          </a:p>
          <a:p>
            <a:pPr marL="114300" indent="0" fontAlgn="base">
              <a:buNone/>
            </a:pPr>
            <a:r>
              <a:rPr lang="en-US" sz="1200" b="1" smtClean="0"/>
              <a:t>Links</a:t>
            </a:r>
            <a:r>
              <a:rPr lang="en-US" sz="1200" b="1"/>
              <a:t/>
            </a:r>
            <a:br>
              <a:rPr lang="en-US" sz="1200" b="1"/>
            </a:br>
            <a:r>
              <a:rPr lang="en-US" sz="1200" b="1" smtClean="0"/>
              <a:t>IN HTML: </a:t>
            </a:r>
            <a:r>
              <a:rPr lang="en-US" sz="1200" smtClean="0"/>
              <a:t>Add the below.</a:t>
            </a:r>
            <a:endParaRPr lang="en-US" sz="1200"/>
          </a:p>
          <a:p>
            <a:pPr marL="114300" indent="0" fontAlgn="base">
              <a:buNone/>
            </a:pPr>
            <a:r>
              <a:rPr lang="en-US" sz="1200" smtClean="0">
                <a:solidFill>
                  <a:schemeClr val="tx1">
                    <a:lumMod val="75000"/>
                  </a:schemeClr>
                </a:solidFill>
              </a:rPr>
              <a:t>&lt;</a:t>
            </a:r>
            <a:r>
              <a:rPr lang="en-US" sz="1200">
                <a:solidFill>
                  <a:schemeClr val="tx1">
                    <a:lumMod val="75000"/>
                  </a:schemeClr>
                </a:solidFill>
              </a:rPr>
              <a:t>a href="http://phillytechsistas.org/" id="link"&gt;Philly Tech Sistas&lt;/a&gt;</a:t>
            </a:r>
          </a:p>
          <a:p>
            <a:pPr marL="114300" indent="0" fontAlgn="base">
              <a:buNone/>
            </a:pPr>
            <a:r>
              <a:rPr lang="en-US" sz="1200"/>
              <a:t> </a:t>
            </a:r>
            <a:r>
              <a:rPr lang="en-US" sz="1200" smtClean="0"/>
              <a:t>When </a:t>
            </a:r>
            <a:r>
              <a:rPr lang="en-US" sz="1200"/>
              <a:t>a user clicks the link, the page should display an alert instead of going to </a:t>
            </a:r>
            <a:r>
              <a:rPr lang="en-US" sz="1200" smtClean="0"/>
              <a:t>the URL. Use &amp; modify sample code below:</a:t>
            </a:r>
          </a:p>
          <a:p>
            <a:pPr marL="114300" indent="0" fontAlgn="base">
              <a:buNone/>
            </a:pPr>
            <a:r>
              <a:rPr lang="en-US" sz="1000" smtClean="0">
                <a:solidFill>
                  <a:schemeClr val="tx1"/>
                </a:solidFill>
              </a:rPr>
              <a:t>a.onclick = </a:t>
            </a:r>
            <a:r>
              <a:rPr lang="en-US" sz="1000">
                <a:solidFill>
                  <a:schemeClr val="tx1"/>
                </a:solidFill>
              </a:rPr>
              <a:t>function (event) { </a:t>
            </a:r>
            <a:endParaRPr lang="en-US" sz="1000" smtClean="0">
              <a:solidFill>
                <a:schemeClr val="tx1"/>
              </a:solidFill>
            </a:endParaRPr>
          </a:p>
          <a:p>
            <a:pPr marL="114300" indent="0" fontAlgn="base">
              <a:buNone/>
            </a:pPr>
            <a:r>
              <a:rPr lang="en-US" sz="1000" smtClean="0">
                <a:solidFill>
                  <a:schemeClr val="tx1"/>
                </a:solidFill>
              </a:rPr>
              <a:t>         event.preventDefault(); //prevents default action</a:t>
            </a:r>
          </a:p>
          <a:p>
            <a:pPr marL="114300" indent="0" fontAlgn="base">
              <a:buNone/>
            </a:pPr>
            <a:r>
              <a:rPr lang="en-US" sz="1000">
                <a:solidFill>
                  <a:schemeClr val="tx1"/>
                </a:solidFill>
              </a:rPr>
              <a:t> </a:t>
            </a:r>
            <a:r>
              <a:rPr lang="en-US" sz="1000" smtClean="0">
                <a:solidFill>
                  <a:schemeClr val="tx1"/>
                </a:solidFill>
              </a:rPr>
              <a:t>       return false; //used when event.preventDefault() doesn't work</a:t>
            </a:r>
          </a:p>
          <a:p>
            <a:pPr marL="114300" indent="0" fontAlgn="base">
              <a:buNone/>
            </a:pPr>
            <a:r>
              <a:rPr lang="en-US" sz="1000">
                <a:solidFill>
                  <a:schemeClr val="tx1"/>
                </a:solidFill>
              </a:rPr>
              <a:t>         let sitename = document.getElementById('link').getAttribute('href'); </a:t>
            </a:r>
            <a:r>
              <a:rPr lang="en-US" sz="1000" smtClean="0">
                <a:solidFill>
                  <a:schemeClr val="tx1"/>
                </a:solidFill>
              </a:rPr>
              <a:t>//gets href attribute </a:t>
            </a:r>
          </a:p>
          <a:p>
            <a:pPr marL="114300" indent="0" fontAlgn="base">
              <a:buNone/>
            </a:pPr>
            <a:r>
              <a:rPr lang="en-US" sz="1000" smtClean="0">
                <a:solidFill>
                  <a:schemeClr val="tx1"/>
                </a:solidFill>
              </a:rPr>
              <a:t>         alert('If event.preventdefault had failed, we would have gone  to ' + sitename);</a:t>
            </a:r>
          </a:p>
          <a:p>
            <a:pPr marL="114300" indent="0" fontAlgn="base">
              <a:buNone/>
            </a:pPr>
            <a:r>
              <a:rPr lang="en-US" sz="1000" smtClean="0">
                <a:solidFill>
                  <a:schemeClr val="tx1"/>
                </a:solidFill>
              </a:rPr>
              <a:t>}; </a:t>
            </a:r>
            <a:endParaRPr lang="en-US" sz="1000" b="1">
              <a:solidFill>
                <a:schemeClr val="tx1"/>
              </a:solidFill>
            </a:endParaRPr>
          </a:p>
          <a:p>
            <a:pPr marL="114300" indent="0" fontAlgn="base">
              <a:buNone/>
            </a:pPr>
            <a:endParaRPr lang="en-US" sz="1000"/>
          </a:p>
        </p:txBody>
      </p:sp>
      <p:pic>
        <p:nvPicPr>
          <p:cNvPr id="244" name="Google Shape;244;p36"/>
          <p:cNvPicPr preferRelativeResize="0"/>
          <p:nvPr/>
        </p:nvPicPr>
        <p:blipFill>
          <a:blip r:embed="rId3">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3161038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137778" y="33453"/>
            <a:ext cx="7159050" cy="559193"/>
          </a:xfrm>
          <a:prstGeom prst="rect">
            <a:avLst/>
          </a:prstGeom>
        </p:spPr>
        <p:txBody>
          <a:bodyPr spcFirstLastPara="1" wrap="square" lIns="91425" tIns="91425" rIns="91425" bIns="91425" anchor="t" anchorCtr="0">
            <a:noAutofit/>
          </a:bodyPr>
          <a:lstStyle/>
          <a:p>
            <a:pPr lvl="0"/>
            <a:r>
              <a:rPr lang="en-US" smtClean="0">
                <a:solidFill>
                  <a:schemeClr val="accent5"/>
                </a:solidFill>
                <a:latin typeface="Playfair Display" panose="020B0604020202020204" charset="0"/>
              </a:rPr>
              <a:t>Exercise: Using The DOM</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1137778" y="608507"/>
            <a:ext cx="7147754" cy="2672100"/>
          </a:xfrm>
          <a:prstGeom prst="rect">
            <a:avLst/>
          </a:prstGeom>
        </p:spPr>
        <p:txBody>
          <a:bodyPr spcFirstLastPara="1" wrap="square" lIns="91425" tIns="91425" rIns="91425" bIns="91425" anchor="t" anchorCtr="0">
            <a:noAutofit/>
          </a:bodyPr>
          <a:lstStyle/>
          <a:p>
            <a:pPr marL="114300" indent="0" fontAlgn="base">
              <a:buNone/>
            </a:pPr>
            <a:r>
              <a:rPr lang="en-US" sz="1200" b="1" smtClean="0"/>
              <a:t> </a:t>
            </a:r>
          </a:p>
          <a:p>
            <a:pPr marL="114300" indent="0" fontAlgn="base">
              <a:buNone/>
            </a:pPr>
            <a:r>
              <a:rPr lang="en-US" sz="1200" b="1" smtClean="0"/>
              <a:t>Access data from HTML using CSS accessors</a:t>
            </a:r>
          </a:p>
          <a:p>
            <a:pPr marL="114300" indent="0" fontAlgn="base">
              <a:buNone/>
            </a:pPr>
            <a:endParaRPr lang="en-US" sz="1200" smtClean="0">
              <a:solidFill>
                <a:schemeClr val="tx1"/>
              </a:solidFill>
            </a:endParaRPr>
          </a:p>
          <a:p>
            <a:pPr marL="114300" indent="0" fontAlgn="base">
              <a:buNone/>
            </a:pPr>
            <a:r>
              <a:rPr lang="en-US" sz="1200" b="1" smtClean="0">
                <a:solidFill>
                  <a:schemeClr val="bg2"/>
                </a:solidFill>
              </a:rPr>
              <a:t>IN HTML: </a:t>
            </a:r>
            <a:r>
              <a:rPr lang="en-US" sz="1200" smtClean="0">
                <a:solidFill>
                  <a:schemeClr val="bg2"/>
                </a:solidFill>
              </a:rPr>
              <a:t>create h1 tag with id header and a footer tag</a:t>
            </a:r>
          </a:p>
          <a:p>
            <a:pPr marL="114300" indent="0" fontAlgn="base">
              <a:buNone/>
            </a:pPr>
            <a:r>
              <a:rPr lang="en-US" sz="1200">
                <a:solidFill>
                  <a:schemeClr val="tx1"/>
                </a:solidFill>
              </a:rPr>
              <a:t> &lt;h1 class="header"&gt;Hello&lt;/h1&gt;    </a:t>
            </a:r>
            <a:endParaRPr lang="en-US" sz="1200" smtClean="0">
              <a:solidFill>
                <a:schemeClr val="tx1"/>
              </a:solidFill>
            </a:endParaRPr>
          </a:p>
          <a:p>
            <a:pPr marL="114300" indent="0" fontAlgn="base">
              <a:buNone/>
            </a:pPr>
            <a:r>
              <a:rPr lang="en-US" sz="1200" smtClean="0">
                <a:solidFill>
                  <a:schemeClr val="tx1"/>
                </a:solidFill>
              </a:rPr>
              <a:t>&lt;</a:t>
            </a:r>
            <a:r>
              <a:rPr lang="en-US" sz="1200">
                <a:solidFill>
                  <a:schemeClr val="tx1"/>
                </a:solidFill>
              </a:rPr>
              <a:t>footer&gt;Goodbye&lt;/footer</a:t>
            </a:r>
            <a:r>
              <a:rPr lang="en-US" sz="1200" smtClean="0">
                <a:solidFill>
                  <a:schemeClr val="tx1"/>
                </a:solidFill>
              </a:rPr>
              <a:t>&gt;</a:t>
            </a:r>
          </a:p>
          <a:p>
            <a:pPr marL="114300" indent="0" fontAlgn="base">
              <a:buNone/>
            </a:pPr>
            <a:endParaRPr lang="en-US" sz="1200" b="1" smtClean="0">
              <a:solidFill>
                <a:schemeClr val="tx1"/>
              </a:solidFill>
            </a:endParaRPr>
          </a:p>
          <a:p>
            <a:pPr marL="114300" indent="0" fontAlgn="base">
              <a:buNone/>
            </a:pPr>
            <a:r>
              <a:rPr lang="en-US" sz="1200" b="1" smtClean="0">
                <a:solidFill>
                  <a:schemeClr val="bg2"/>
                </a:solidFill>
              </a:rPr>
              <a:t>IN JS: </a:t>
            </a:r>
            <a:r>
              <a:rPr lang="en-US" sz="1200" smtClean="0">
                <a:solidFill>
                  <a:schemeClr val="bg2"/>
                </a:solidFill>
              </a:rPr>
              <a:t>type the below</a:t>
            </a:r>
            <a:endParaRPr lang="en-US" sz="1200">
              <a:solidFill>
                <a:schemeClr val="bg2"/>
              </a:solidFill>
            </a:endParaRPr>
          </a:p>
          <a:p>
            <a:pPr marL="114300" indent="0" fontAlgn="base">
              <a:buNone/>
            </a:pPr>
            <a:r>
              <a:rPr lang="en-US" sz="1200" smtClean="0">
                <a:solidFill>
                  <a:schemeClr val="tx1"/>
                </a:solidFill>
              </a:rPr>
              <a:t>let header </a:t>
            </a:r>
            <a:r>
              <a:rPr lang="en-US" sz="1200">
                <a:solidFill>
                  <a:schemeClr val="tx1"/>
                </a:solidFill>
              </a:rPr>
              <a:t>= document.querySelector('.header</a:t>
            </a:r>
            <a:r>
              <a:rPr lang="en-US" sz="1200" smtClean="0">
                <a:solidFill>
                  <a:schemeClr val="tx1"/>
                </a:solidFill>
              </a:rPr>
              <a:t>').innerHTML;</a:t>
            </a:r>
            <a:endParaRPr lang="en-US" sz="1200">
              <a:solidFill>
                <a:schemeClr val="tx1"/>
              </a:solidFill>
            </a:endParaRPr>
          </a:p>
          <a:p>
            <a:pPr marL="114300" indent="0" fontAlgn="base">
              <a:buNone/>
            </a:pPr>
            <a:r>
              <a:rPr lang="en-US" sz="1200" smtClean="0">
                <a:solidFill>
                  <a:schemeClr val="tx1"/>
                </a:solidFill>
              </a:rPr>
              <a:t>let  </a:t>
            </a:r>
            <a:r>
              <a:rPr lang="en-US" sz="1200">
                <a:solidFill>
                  <a:schemeClr val="tx1"/>
                </a:solidFill>
              </a:rPr>
              <a:t>footer = document.getElementsByTagName('footer')[0</a:t>
            </a:r>
            <a:r>
              <a:rPr lang="en-US" sz="1200" smtClean="0">
                <a:solidFill>
                  <a:schemeClr val="tx1"/>
                </a:solidFill>
              </a:rPr>
              <a:t>].innerHTML;</a:t>
            </a:r>
            <a:endParaRPr lang="en-US" sz="1200">
              <a:solidFill>
                <a:schemeClr val="tx1"/>
              </a:solidFill>
            </a:endParaRPr>
          </a:p>
          <a:p>
            <a:pPr marL="114300" indent="0" fontAlgn="base">
              <a:buNone/>
            </a:pPr>
            <a:r>
              <a:rPr lang="en-US" sz="1200" smtClean="0">
                <a:solidFill>
                  <a:schemeClr val="tx1"/>
                </a:solidFill>
              </a:rPr>
              <a:t>console.log(  "This is the header " + header);</a:t>
            </a:r>
          </a:p>
          <a:p>
            <a:pPr marL="114300" indent="0" fontAlgn="base">
              <a:buNone/>
            </a:pPr>
            <a:r>
              <a:rPr lang="en-US" sz="1200" smtClean="0">
                <a:solidFill>
                  <a:schemeClr val="tx1"/>
                </a:solidFill>
              </a:rPr>
              <a:t>console.log</a:t>
            </a:r>
            <a:r>
              <a:rPr lang="en-US" sz="1200">
                <a:solidFill>
                  <a:schemeClr val="tx1"/>
                </a:solidFill>
              </a:rPr>
              <a:t>(  "This is the </a:t>
            </a:r>
            <a:r>
              <a:rPr lang="en-US" sz="1200" smtClean="0">
                <a:solidFill>
                  <a:schemeClr val="tx1"/>
                </a:solidFill>
              </a:rPr>
              <a:t>footer " </a:t>
            </a:r>
            <a:r>
              <a:rPr lang="en-US" sz="1200">
                <a:solidFill>
                  <a:schemeClr val="tx1"/>
                </a:solidFill>
              </a:rPr>
              <a:t>+ </a:t>
            </a:r>
            <a:r>
              <a:rPr lang="en-US" sz="1200" smtClean="0">
                <a:solidFill>
                  <a:schemeClr val="tx1"/>
                </a:solidFill>
              </a:rPr>
              <a:t>footer );</a:t>
            </a:r>
            <a:endParaRPr lang="en-US" sz="1200">
              <a:solidFill>
                <a:schemeClr val="tx1"/>
              </a:solidFill>
            </a:endParaRPr>
          </a:p>
          <a:p>
            <a:pPr marL="114300" indent="0" fontAlgn="base">
              <a:buNone/>
            </a:pPr>
            <a:endParaRPr lang="en-US" sz="1200"/>
          </a:p>
          <a:p>
            <a:pPr marL="114300" indent="0" fontAlgn="base">
              <a:buNone/>
            </a:pPr>
            <a:r>
              <a:rPr lang="en-US" sz="1200" b="1" smtClean="0"/>
              <a:t>IN JS: </a:t>
            </a:r>
            <a:r>
              <a:rPr lang="en-US" sz="1200" smtClean="0"/>
              <a:t>Type the below &amp;  use DOM to change the background color of the main page</a:t>
            </a:r>
          </a:p>
          <a:p>
            <a:pPr marL="114300" indent="0" fontAlgn="base">
              <a:buNone/>
            </a:pPr>
            <a:r>
              <a:rPr lang="en-US" sz="1200" smtClean="0">
                <a:solidFill>
                  <a:schemeClr val="tx1"/>
                </a:solidFill>
              </a:rPr>
              <a:t>document.getElementsByTagName</a:t>
            </a:r>
            <a:r>
              <a:rPr lang="en-US" sz="1200">
                <a:solidFill>
                  <a:schemeClr val="tx1"/>
                </a:solidFill>
              </a:rPr>
              <a:t>('body')[0</a:t>
            </a:r>
            <a:r>
              <a:rPr lang="en-US" sz="1200" smtClean="0">
                <a:solidFill>
                  <a:schemeClr val="tx1"/>
                </a:solidFill>
              </a:rPr>
              <a:t>].style.backgroundColor </a:t>
            </a:r>
            <a:r>
              <a:rPr lang="en-US" sz="1200">
                <a:solidFill>
                  <a:schemeClr val="tx1"/>
                </a:solidFill>
              </a:rPr>
              <a:t>= 'turquoise</a:t>
            </a:r>
            <a:r>
              <a:rPr lang="en-US" sz="1200" smtClean="0">
                <a:solidFill>
                  <a:schemeClr val="tx1"/>
                </a:solidFill>
              </a:rPr>
              <a:t>';</a:t>
            </a:r>
          </a:p>
          <a:p>
            <a:pPr marL="114300" indent="0" fontAlgn="base">
              <a:buNone/>
            </a:pPr>
            <a:endParaRPr lang="en-US" sz="1200"/>
          </a:p>
          <a:p>
            <a:pPr marL="114300" indent="0" fontAlgn="base">
              <a:buNone/>
            </a:pPr>
            <a:r>
              <a:rPr lang="en-US" sz="1200" smtClean="0"/>
              <a:t> </a:t>
            </a:r>
            <a:endParaRPr lang="en-US" sz="1200" smtClean="0">
              <a:solidFill>
                <a:schemeClr val="tx1"/>
              </a:solidFill>
            </a:endParaRPr>
          </a:p>
          <a:p>
            <a:pPr marL="114300" indent="0" fontAlgn="base">
              <a:buNone/>
            </a:pPr>
            <a:endParaRPr lang="en-US" sz="1200"/>
          </a:p>
          <a:p>
            <a:pPr marL="114300" indent="0" fontAlgn="base">
              <a:buNone/>
            </a:pPr>
            <a:endParaRPr lang="en-US" sz="1200" smtClean="0"/>
          </a:p>
          <a:p>
            <a:pPr marL="114300" indent="0" fontAlgn="base">
              <a:buNone/>
            </a:pPr>
            <a:r>
              <a:rPr lang="en-US" sz="1200" smtClean="0"/>
              <a:t> </a:t>
            </a:r>
            <a:endParaRPr lang="en-US" sz="1200">
              <a:solidFill>
                <a:schemeClr val="tx1"/>
              </a:solidFill>
            </a:endParaRPr>
          </a:p>
          <a:p>
            <a:pPr marL="114300" indent="0" fontAlgn="base">
              <a:buNone/>
            </a:pPr>
            <a:endParaRPr lang="en-US" sz="1200"/>
          </a:p>
          <a:p>
            <a:pPr marL="114300" indent="0" fontAlgn="base">
              <a:buNone/>
            </a:pPr>
            <a:endParaRPr lang="en-US" sz="1200"/>
          </a:p>
        </p:txBody>
      </p:sp>
      <p:pic>
        <p:nvPicPr>
          <p:cNvPr id="244" name="Google Shape;244;p36"/>
          <p:cNvPicPr preferRelativeResize="0"/>
          <p:nvPr/>
        </p:nvPicPr>
        <p:blipFill>
          <a:blip r:embed="rId3">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2529274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137778" y="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a:t>
            </a:r>
            <a:r>
              <a:rPr lang="en-US" smtClean="0">
                <a:solidFill>
                  <a:schemeClr val="accent5"/>
                </a:solidFill>
                <a:latin typeface="Playfair Display" panose="020B0604020202020204" charset="0"/>
              </a:rPr>
              <a:t>s: Loops</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100538" y="841325"/>
            <a:ext cx="8931950" cy="2672100"/>
          </a:xfrm>
          <a:prstGeom prst="rect">
            <a:avLst/>
          </a:prstGeom>
        </p:spPr>
        <p:txBody>
          <a:bodyPr spcFirstLastPara="1" wrap="square" lIns="91425" tIns="91425" rIns="91425" bIns="91425" anchor="t" anchorCtr="0">
            <a:noAutofit/>
          </a:bodyPr>
          <a:lstStyle/>
          <a:p>
            <a:pPr marL="114300" indent="0" fontAlgn="base">
              <a:buNone/>
            </a:pPr>
            <a:r>
              <a:rPr lang="en-US" sz="1400" b="1"/>
              <a:t>Fizz Bizz</a:t>
            </a:r>
          </a:p>
          <a:p>
            <a:pPr marL="114300" indent="0" fontAlgn="base">
              <a:buNone/>
            </a:pPr>
            <a:r>
              <a:rPr lang="en-US" sz="1400"/>
              <a:t>Write a program that prints the numbers from 1 to 100.</a:t>
            </a:r>
          </a:p>
          <a:p>
            <a:pPr marL="114300" indent="0" fontAlgn="base">
              <a:buNone/>
            </a:pPr>
            <a:r>
              <a:rPr lang="en-US" sz="1400"/>
              <a:t>But for multiples of three print “Fizz” instead of the number and for the multiples of five print “Buzz”.</a:t>
            </a:r>
          </a:p>
          <a:p>
            <a:pPr marL="114300" indent="0" fontAlgn="base">
              <a:buNone/>
            </a:pPr>
            <a:r>
              <a:rPr lang="en-US" sz="1400"/>
              <a:t>For numbers which are multiples of both three and five print “FizzBuzz”.</a:t>
            </a:r>
          </a:p>
          <a:p>
            <a:pPr marL="0" indent="0">
              <a:buNone/>
            </a:pPr>
            <a:r>
              <a:rPr lang="en-US" sz="1400"/>
              <a:t>//Count from 1 to 100 for (var i = 1; i &lt;= 100; i++) { } </a:t>
            </a:r>
          </a:p>
          <a:p>
            <a:pPr marL="0" indent="0">
              <a:buNone/>
            </a:pPr>
            <a:endParaRPr lang="en-US" sz="1400"/>
          </a:p>
          <a:p>
            <a:pPr marL="0" indent="0">
              <a:buNone/>
            </a:pPr>
            <a:r>
              <a:rPr lang="en-US" sz="1400" b="1" smtClean="0"/>
              <a:t>Odd/Even Counter</a:t>
            </a:r>
            <a:endParaRPr lang="en-US" sz="1400" b="1"/>
          </a:p>
          <a:p>
            <a:pPr marL="114300" indent="0">
              <a:buNone/>
            </a:pPr>
            <a:r>
              <a:rPr lang="en-US" sz="1400"/>
              <a:t>Write a for loop that will iterate from 0 to 20. For each iteration, it will check if the current number is even or odd, and report that to the screen (e.g. "2 is even</a:t>
            </a:r>
            <a:r>
              <a:rPr lang="en-US" sz="1400" smtClean="0"/>
              <a:t>")</a:t>
            </a:r>
            <a:endParaRPr lang="en-US" sz="1400"/>
          </a:p>
          <a:p>
            <a:pPr marL="114300" indent="0">
              <a:buNone/>
            </a:pPr>
            <a:r>
              <a:rPr lang="en-US" sz="1400"/>
              <a:t>Hint: Check out </a:t>
            </a:r>
            <a:r>
              <a:rPr lang="en-US" sz="1400">
                <a:hlinkClick r:id="rId3"/>
              </a:rPr>
              <a:t>https://philly-tech-sistas.github.io/intro-to-javascript/puzzles.html#evenodd</a:t>
            </a:r>
            <a:r>
              <a:rPr lang="en-US" sz="1400"/>
              <a:t> </a:t>
            </a:r>
            <a:endParaRPr lang="en-US" sz="1400" smtClean="0"/>
          </a:p>
          <a:p>
            <a:pPr marL="114300" indent="0">
              <a:buNone/>
            </a:pPr>
            <a:endParaRPr lang="en-US" sz="1400" smtClean="0"/>
          </a:p>
          <a:p>
            <a:pPr marL="114300" indent="0">
              <a:buNone/>
            </a:pPr>
            <a:r>
              <a:rPr lang="en-US" sz="1400" b="1"/>
              <a:t>Times Table</a:t>
            </a:r>
            <a:br>
              <a:rPr lang="en-US" sz="1400" b="1"/>
            </a:br>
            <a:r>
              <a:rPr lang="en-US" sz="1400"/>
              <a:t>Write a loop that gives you the 9's times </a:t>
            </a:r>
            <a:r>
              <a:rPr lang="en-US" sz="1400" smtClean="0"/>
              <a:t>table, from </a:t>
            </a:r>
            <a:r>
              <a:rPr lang="en-US" sz="1400"/>
              <a:t>9 x 1 = 9 to 9 x 12 = 108.</a:t>
            </a:r>
          </a:p>
          <a:p>
            <a:pPr marL="114300" indent="0">
              <a:buNone/>
            </a:pPr>
            <a:r>
              <a:rPr lang="en-US" sz="1400" b="1" smtClean="0"/>
              <a:t>Bonus</a:t>
            </a:r>
            <a:r>
              <a:rPr lang="en-US" sz="1400" smtClean="0"/>
              <a:t>: Try </a:t>
            </a:r>
            <a:r>
              <a:rPr lang="en-US" sz="1400"/>
              <a:t>using a loop inside a loop to write all the times tables, from 1 to 12.</a:t>
            </a:r>
          </a:p>
          <a:p>
            <a:pPr marL="0" indent="0">
              <a:buNone/>
            </a:pPr>
            <a:endParaRPr lang="en-US" sz="1400"/>
          </a:p>
        </p:txBody>
      </p:sp>
      <p:pic>
        <p:nvPicPr>
          <p:cNvPr id="244" name="Google Shape;244;p36"/>
          <p:cNvPicPr preferRelativeResize="0"/>
          <p:nvPr/>
        </p:nvPicPr>
        <p:blipFill>
          <a:blip r:embed="rId4">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1733577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626100"/>
          </a:xfrm>
        </p:spPr>
        <p:txBody>
          <a:bodyPr/>
          <a:lstStyle/>
          <a:p>
            <a:r>
              <a:rPr lang="en-US" smtClean="0"/>
              <a:t>Ways to Declare Functions</a:t>
            </a:r>
            <a:endParaRPr lang="en-US"/>
          </a:p>
        </p:txBody>
      </p:sp>
      <p:sp>
        <p:nvSpPr>
          <p:cNvPr id="3" name="Text Placeholder 2"/>
          <p:cNvSpPr>
            <a:spLocks noGrp="1"/>
          </p:cNvSpPr>
          <p:nvPr>
            <p:ph type="body" idx="1"/>
          </p:nvPr>
        </p:nvSpPr>
        <p:spPr>
          <a:xfrm>
            <a:off x="381440" y="1076355"/>
            <a:ext cx="8545583" cy="2100797"/>
          </a:xfrm>
        </p:spPr>
        <p:txBody>
          <a:bodyPr numCol="3"/>
          <a:lstStyle/>
          <a:p>
            <a:pPr marL="114300" indent="0">
              <a:buNone/>
            </a:pPr>
            <a:r>
              <a:rPr lang="en-US" b="1">
                <a:solidFill>
                  <a:schemeClr val="bg2"/>
                </a:solidFill>
              </a:rPr>
              <a:t>Standard Function Declaration</a:t>
            </a:r>
          </a:p>
          <a:p>
            <a:pPr marL="114300" indent="0">
              <a:buNone/>
            </a:pPr>
            <a:r>
              <a:rPr lang="en-US">
                <a:solidFill>
                  <a:schemeClr val="tx1"/>
                </a:solidFill>
              </a:rPr>
              <a:t>function square(num</a:t>
            </a:r>
            <a:r>
              <a:rPr lang="en-US" smtClean="0">
                <a:solidFill>
                  <a:schemeClr val="tx1"/>
                </a:solidFill>
              </a:rPr>
              <a:t>)</a:t>
            </a:r>
          </a:p>
          <a:p>
            <a:pPr marL="114300" indent="0">
              <a:buNone/>
            </a:pPr>
            <a:r>
              <a:rPr lang="en-US" smtClean="0">
                <a:solidFill>
                  <a:schemeClr val="tx1"/>
                </a:solidFill>
              </a:rPr>
              <a:t> </a:t>
            </a:r>
            <a:r>
              <a:rPr lang="en-US">
                <a:solidFill>
                  <a:schemeClr val="tx1"/>
                </a:solidFill>
              </a:rPr>
              <a:t>{ </a:t>
            </a:r>
          </a:p>
          <a:p>
            <a:pPr marL="114300" indent="0">
              <a:buNone/>
            </a:pPr>
            <a:r>
              <a:rPr lang="en-US">
                <a:solidFill>
                  <a:schemeClr val="tx1"/>
                </a:solidFill>
              </a:rPr>
              <a:t>return num * num; </a:t>
            </a:r>
          </a:p>
          <a:p>
            <a:pPr marL="114300" indent="0">
              <a:buNone/>
            </a:pPr>
            <a:r>
              <a:rPr lang="en-US">
                <a:solidFill>
                  <a:schemeClr val="tx1"/>
                </a:solidFill>
              </a:rPr>
              <a:t>}</a:t>
            </a:r>
          </a:p>
          <a:p>
            <a:pPr marL="114300" indent="0">
              <a:buNone/>
            </a:pPr>
            <a:endParaRPr lang="en-US">
              <a:solidFill>
                <a:schemeClr val="tx1"/>
              </a:solidFill>
            </a:endParaRPr>
          </a:p>
          <a:p>
            <a:pPr marL="114300" indent="0">
              <a:buNone/>
            </a:pPr>
            <a:endParaRPr lang="en-US" b="1" smtClean="0">
              <a:solidFill>
                <a:schemeClr val="bg2"/>
              </a:solidFill>
            </a:endParaRPr>
          </a:p>
          <a:p>
            <a:pPr marL="114300" indent="0">
              <a:buNone/>
            </a:pPr>
            <a:endParaRPr lang="en-US" b="1">
              <a:solidFill>
                <a:schemeClr val="bg2"/>
              </a:solidFill>
            </a:endParaRPr>
          </a:p>
          <a:p>
            <a:pPr marL="114300" indent="0">
              <a:buNone/>
            </a:pPr>
            <a:endParaRPr lang="en-US" b="1" smtClean="0">
              <a:solidFill>
                <a:schemeClr val="bg2"/>
              </a:solidFill>
            </a:endParaRPr>
          </a:p>
          <a:p>
            <a:pPr marL="114300" indent="0">
              <a:buNone/>
            </a:pPr>
            <a:endParaRPr lang="en-US" b="1" smtClean="0">
              <a:solidFill>
                <a:schemeClr val="bg2"/>
              </a:solidFill>
            </a:endParaRPr>
          </a:p>
          <a:p>
            <a:pPr marL="114300" indent="0">
              <a:buNone/>
            </a:pPr>
            <a:endParaRPr lang="en-US" b="1">
              <a:solidFill>
                <a:schemeClr val="bg2"/>
              </a:solidFill>
            </a:endParaRPr>
          </a:p>
          <a:p>
            <a:pPr marL="114300" indent="0">
              <a:buNone/>
            </a:pPr>
            <a:r>
              <a:rPr lang="en-US" b="1" smtClean="0">
                <a:solidFill>
                  <a:schemeClr val="bg2"/>
                </a:solidFill>
              </a:rPr>
              <a:t>Function </a:t>
            </a:r>
            <a:r>
              <a:rPr lang="en-US" b="1">
                <a:solidFill>
                  <a:schemeClr val="bg2"/>
                </a:solidFill>
              </a:rPr>
              <a:t>Expression (ES5)</a:t>
            </a:r>
          </a:p>
          <a:p>
            <a:pPr marL="114300" indent="0">
              <a:buNone/>
            </a:pPr>
            <a:r>
              <a:rPr lang="en-US" i="1">
                <a:solidFill>
                  <a:schemeClr val="bg2"/>
                </a:solidFill>
              </a:rPr>
              <a:t>Set function to variable</a:t>
            </a:r>
          </a:p>
          <a:p>
            <a:pPr marL="114300" indent="0">
              <a:buNone/>
            </a:pPr>
            <a:r>
              <a:rPr lang="en-US" sz="1750">
                <a:solidFill>
                  <a:schemeClr val="tx1"/>
                </a:solidFill>
              </a:rPr>
              <a:t>let square = function (num )</a:t>
            </a:r>
          </a:p>
          <a:p>
            <a:pPr marL="114300" indent="0">
              <a:buNone/>
            </a:pPr>
            <a:r>
              <a:rPr lang="en-US" sz="1750">
                <a:solidFill>
                  <a:schemeClr val="tx1"/>
                </a:solidFill>
              </a:rPr>
              <a:t> {  </a:t>
            </a:r>
            <a:endParaRPr lang="en-US" sz="1750" smtClean="0">
              <a:solidFill>
                <a:schemeClr val="tx1"/>
              </a:solidFill>
            </a:endParaRPr>
          </a:p>
          <a:p>
            <a:pPr marL="114300" indent="0">
              <a:buNone/>
            </a:pPr>
            <a:r>
              <a:rPr lang="en-US" sz="1750" smtClean="0">
                <a:solidFill>
                  <a:schemeClr val="tx1"/>
                </a:solidFill>
              </a:rPr>
              <a:t>return </a:t>
            </a:r>
            <a:r>
              <a:rPr lang="en-US" sz="1750">
                <a:solidFill>
                  <a:schemeClr val="tx1"/>
                </a:solidFill>
              </a:rPr>
              <a:t>num * num</a:t>
            </a:r>
            <a:r>
              <a:rPr lang="en-US" sz="1750" smtClean="0">
                <a:solidFill>
                  <a:schemeClr val="tx1"/>
                </a:solidFill>
              </a:rPr>
              <a:t>;</a:t>
            </a:r>
          </a:p>
          <a:p>
            <a:pPr marL="114300" indent="0">
              <a:buNone/>
            </a:pPr>
            <a:r>
              <a:rPr lang="en-US" sz="1750" smtClean="0">
                <a:solidFill>
                  <a:schemeClr val="tx1"/>
                </a:solidFill>
              </a:rPr>
              <a:t> </a:t>
            </a:r>
            <a:r>
              <a:rPr lang="en-US" sz="1750">
                <a:solidFill>
                  <a:schemeClr val="tx1"/>
                </a:solidFill>
              </a:rPr>
              <a:t>}</a:t>
            </a:r>
          </a:p>
          <a:p>
            <a:pPr marL="114300" indent="0">
              <a:buNone/>
            </a:pPr>
            <a:endParaRPr lang="en-US">
              <a:solidFill>
                <a:schemeClr val="tx1"/>
              </a:solidFill>
            </a:endParaRPr>
          </a:p>
          <a:p>
            <a:pPr marL="114300" indent="0">
              <a:buNone/>
            </a:pPr>
            <a:endParaRPr lang="en-US" b="1" smtClean="0">
              <a:solidFill>
                <a:schemeClr val="bg2"/>
              </a:solidFill>
            </a:endParaRPr>
          </a:p>
          <a:p>
            <a:pPr marL="114300" indent="0">
              <a:buNone/>
            </a:pPr>
            <a:endParaRPr lang="en-US" b="1" smtClean="0">
              <a:solidFill>
                <a:schemeClr val="bg2"/>
              </a:solidFill>
            </a:endParaRPr>
          </a:p>
          <a:p>
            <a:pPr marL="114300" indent="0">
              <a:buNone/>
            </a:pPr>
            <a:endParaRPr lang="en-US" b="1">
              <a:solidFill>
                <a:schemeClr val="bg2"/>
              </a:solidFill>
            </a:endParaRPr>
          </a:p>
          <a:p>
            <a:pPr marL="114300" indent="0">
              <a:buNone/>
            </a:pPr>
            <a:endParaRPr lang="en-US" b="1" smtClean="0">
              <a:solidFill>
                <a:schemeClr val="bg2"/>
              </a:solidFill>
            </a:endParaRPr>
          </a:p>
          <a:p>
            <a:pPr marL="114300" indent="0">
              <a:buNone/>
            </a:pPr>
            <a:endParaRPr lang="en-US" b="1" smtClean="0">
              <a:solidFill>
                <a:schemeClr val="bg2"/>
              </a:solidFill>
            </a:endParaRPr>
          </a:p>
          <a:p>
            <a:pPr marL="114300" indent="0">
              <a:buNone/>
            </a:pPr>
            <a:r>
              <a:rPr lang="en-US" b="1" smtClean="0">
                <a:solidFill>
                  <a:schemeClr val="bg2"/>
                </a:solidFill>
              </a:rPr>
              <a:t>Arrow </a:t>
            </a:r>
            <a:r>
              <a:rPr lang="en-US" b="1">
                <a:solidFill>
                  <a:schemeClr val="bg2"/>
                </a:solidFill>
              </a:rPr>
              <a:t>Functions (ES6)</a:t>
            </a:r>
            <a:r>
              <a:rPr lang="en-US">
                <a:solidFill>
                  <a:schemeClr val="tx1"/>
                </a:solidFill>
              </a:rPr>
              <a:t/>
            </a:r>
            <a:br>
              <a:rPr lang="en-US">
                <a:solidFill>
                  <a:schemeClr val="tx1"/>
                </a:solidFill>
              </a:rPr>
            </a:br>
            <a:r>
              <a:rPr lang="en-US" i="1" smtClean="0">
                <a:solidFill>
                  <a:schemeClr val="bg2"/>
                </a:solidFill>
              </a:rPr>
              <a:t>Function shorthand</a:t>
            </a:r>
          </a:p>
          <a:p>
            <a:pPr marL="114300" indent="0">
              <a:buNone/>
            </a:pPr>
            <a:r>
              <a:rPr lang="en-US" smtClean="0">
                <a:solidFill>
                  <a:schemeClr val="tx1"/>
                </a:solidFill>
              </a:rPr>
              <a:t>let </a:t>
            </a:r>
            <a:r>
              <a:rPr lang="en-US">
                <a:solidFill>
                  <a:schemeClr val="tx1"/>
                </a:solidFill>
              </a:rPr>
              <a:t>isArray = (val) =&gt;</a:t>
            </a:r>
          </a:p>
          <a:p>
            <a:pPr marL="114300" indent="0">
              <a:buNone/>
            </a:pPr>
            <a:r>
              <a:rPr lang="en-US">
                <a:solidFill>
                  <a:schemeClr val="tx1"/>
                </a:solidFill>
              </a:rPr>
              <a:t>{</a:t>
            </a:r>
          </a:p>
          <a:p>
            <a:pPr marL="114300" indent="0">
              <a:buNone/>
            </a:pPr>
            <a:r>
              <a:rPr lang="en-US">
                <a:solidFill>
                  <a:schemeClr val="tx1"/>
                </a:solidFill>
              </a:rPr>
              <a:t>   return Array.isArray(val);</a:t>
            </a:r>
          </a:p>
          <a:p>
            <a:pPr marL="114300" indent="0">
              <a:buNone/>
            </a:pPr>
            <a:r>
              <a:rPr lang="en-US">
                <a:solidFill>
                  <a:schemeClr val="tx1"/>
                </a:solidFill>
              </a:rPr>
              <a:t>}</a:t>
            </a:r>
          </a:p>
          <a:p>
            <a:pPr marL="114300" indent="0">
              <a:buNone/>
            </a:pPr>
            <a:endParaRPr lang="en-US">
              <a:solidFill>
                <a:schemeClr val="tx1"/>
              </a:solidFill>
            </a:endParaRPr>
          </a:p>
          <a:p>
            <a:pPr marL="114300" indent="0">
              <a:buNone/>
            </a:pPr>
            <a:endParaRPr lang="en-US">
              <a:solidFill>
                <a:schemeClr val="tx1"/>
              </a:solidFill>
            </a:endParaRPr>
          </a:p>
          <a:p>
            <a:pPr marL="114300" indent="0">
              <a:buNone/>
            </a:pPr>
            <a:endParaRPr lang="en-US">
              <a:solidFill>
                <a:schemeClr val="tx1"/>
              </a:solidFill>
            </a:endParaRPr>
          </a:p>
          <a:p>
            <a:pPr marL="114300" indent="0">
              <a:buNone/>
            </a:pPr>
            <a:endParaRPr lang="en-US">
              <a:solidFill>
                <a:schemeClr val="tx1"/>
              </a:solidFill>
            </a:endParaRPr>
          </a:p>
          <a:p>
            <a:pPr marL="114300" indent="0">
              <a:buNone/>
            </a:pPr>
            <a:endParaRPr lang="en-US">
              <a:solidFill>
                <a:schemeClr val="tx1"/>
              </a:solidFill>
            </a:endParaRPr>
          </a:p>
        </p:txBody>
      </p:sp>
    </p:spTree>
    <p:extLst>
      <p:ext uri="{BB962C8B-B14F-4D97-AF65-F5344CB8AC3E}">
        <p14:creationId xmlns:p14="http://schemas.microsoft.com/office/powerpoint/2010/main" val="5364901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2102411" y="171451"/>
            <a:ext cx="5721360" cy="251576"/>
          </a:xfrm>
          <a:prstGeom prst="rect">
            <a:avLst/>
          </a:prstGeom>
        </p:spPr>
        <p:txBody>
          <a:bodyPr spcFirstLastPara="1" vert="horz" wrap="square" lIns="68569" tIns="68569" rIns="68569" bIns="68569" rtlCol="0" anchor="t" anchorCtr="0">
            <a:noAutofit/>
          </a:bodyPr>
          <a:lstStyle/>
          <a:p>
            <a:pPr algn="ctr"/>
            <a:r>
              <a:rPr lang="en" smtClean="0"/>
              <a:t>More Coding with JS Objects</a:t>
            </a:r>
            <a:endParaRPr/>
          </a:p>
        </p:txBody>
      </p:sp>
      <p:sp>
        <p:nvSpPr>
          <p:cNvPr id="5" name="TextBox 4"/>
          <p:cNvSpPr txBox="1"/>
          <p:nvPr/>
        </p:nvSpPr>
        <p:spPr>
          <a:xfrm>
            <a:off x="3150415" y="1054667"/>
            <a:ext cx="3270881" cy="253916"/>
          </a:xfrm>
          <a:prstGeom prst="rect">
            <a:avLst/>
          </a:prstGeom>
          <a:noFill/>
        </p:spPr>
        <p:txBody>
          <a:bodyPr wrap="square" rtlCol="0">
            <a:spAutoFit/>
          </a:bodyPr>
          <a:lstStyle/>
          <a:p>
            <a:r>
              <a:rPr lang="en-US" sz="1050"/>
              <a:t> </a:t>
            </a:r>
          </a:p>
        </p:txBody>
      </p:sp>
      <p:sp>
        <p:nvSpPr>
          <p:cNvPr id="2" name="TextBox 1"/>
          <p:cNvSpPr txBox="1"/>
          <p:nvPr/>
        </p:nvSpPr>
        <p:spPr>
          <a:xfrm>
            <a:off x="1988569" y="1116251"/>
            <a:ext cx="5074913" cy="2862322"/>
          </a:xfrm>
          <a:prstGeom prst="rect">
            <a:avLst/>
          </a:prstGeom>
          <a:noFill/>
        </p:spPr>
        <p:txBody>
          <a:bodyPr wrap="square" rtlCol="0">
            <a:spAutoFit/>
          </a:bodyPr>
          <a:lstStyle/>
          <a:p>
            <a:r>
              <a:rPr lang="en-US" sz="1200" b="1" smtClean="0">
                <a:latin typeface="Lato" panose="020B0604020202020204" charset="0"/>
              </a:rPr>
              <a:t>Create a new Project</a:t>
            </a:r>
          </a:p>
          <a:p>
            <a:endParaRPr lang="en-US" sz="1200">
              <a:latin typeface="Lato" panose="020B0604020202020204" charset="0"/>
            </a:endParaRPr>
          </a:p>
          <a:p>
            <a:r>
              <a:rPr lang="en-US" sz="1200" b="1" smtClean="0">
                <a:solidFill>
                  <a:schemeClr val="bg2"/>
                </a:solidFill>
                <a:latin typeface="Lato" panose="020B0604020202020204" charset="0"/>
              </a:rPr>
              <a:t>Declare a JS object </a:t>
            </a:r>
            <a:endParaRPr lang="en-US" sz="1200" b="1">
              <a:solidFill>
                <a:schemeClr val="bg2"/>
              </a:solidFill>
              <a:latin typeface="Lato" panose="020B0604020202020204" charset="0"/>
            </a:endParaRPr>
          </a:p>
          <a:p>
            <a:r>
              <a:rPr lang="en-US" sz="1200">
                <a:solidFill>
                  <a:schemeClr val="tx1"/>
                </a:solidFill>
                <a:latin typeface="Lato" panose="020B0604020202020204" charset="0"/>
              </a:rPr>
              <a:t>let student = {</a:t>
            </a:r>
          </a:p>
          <a:p>
            <a:r>
              <a:rPr lang="en-US" sz="1200">
                <a:solidFill>
                  <a:schemeClr val="tx1"/>
                </a:solidFill>
                <a:latin typeface="Lato" panose="020B0604020202020204" charset="0"/>
              </a:rPr>
              <a:t>   firstname: "jane",</a:t>
            </a:r>
          </a:p>
          <a:p>
            <a:r>
              <a:rPr lang="en-US" sz="1200">
                <a:solidFill>
                  <a:schemeClr val="tx1"/>
                </a:solidFill>
                <a:latin typeface="Lato" panose="020B0604020202020204" charset="0"/>
              </a:rPr>
              <a:t>   lastname: "white",</a:t>
            </a:r>
          </a:p>
          <a:p>
            <a:r>
              <a:rPr lang="en-US" sz="1200">
                <a:solidFill>
                  <a:schemeClr val="tx1"/>
                </a:solidFill>
                <a:latin typeface="Lato" panose="020B0604020202020204" charset="0"/>
              </a:rPr>
              <a:t>   classes: ["science","math"],</a:t>
            </a:r>
          </a:p>
          <a:p>
            <a:r>
              <a:rPr lang="en-US" sz="1200">
                <a:solidFill>
                  <a:schemeClr val="tx1"/>
                </a:solidFill>
                <a:latin typeface="Lato" panose="020B0604020202020204" charset="0"/>
              </a:rPr>
              <a:t>   gradeLevel: "Sophomore",</a:t>
            </a:r>
          </a:p>
          <a:p>
            <a:r>
              <a:rPr lang="en-US" sz="1200">
                <a:solidFill>
                  <a:schemeClr val="tx1"/>
                </a:solidFill>
                <a:latin typeface="Lato" panose="020B0604020202020204" charset="0"/>
              </a:rPr>
              <a:t>}</a:t>
            </a:r>
          </a:p>
          <a:p>
            <a:endParaRPr lang="en-US" sz="1200">
              <a:latin typeface="Lato" panose="020B0604020202020204" charset="0"/>
            </a:endParaRPr>
          </a:p>
          <a:p>
            <a:r>
              <a:rPr lang="en-US" sz="1200" b="1">
                <a:solidFill>
                  <a:schemeClr val="bg2"/>
                </a:solidFill>
                <a:latin typeface="Lato" panose="020B0604020202020204" charset="0"/>
              </a:rPr>
              <a:t>Access a </a:t>
            </a:r>
            <a:r>
              <a:rPr lang="en-US" sz="1200" b="1" smtClean="0">
                <a:solidFill>
                  <a:schemeClr val="bg2"/>
                </a:solidFill>
                <a:latin typeface="Lato" panose="020B0604020202020204" charset="0"/>
              </a:rPr>
              <a:t>property from the  JS Object and print out</a:t>
            </a:r>
            <a:endParaRPr lang="en-US" sz="1200" b="1">
              <a:solidFill>
                <a:schemeClr val="bg2"/>
              </a:solidFill>
              <a:latin typeface="Lato" panose="020B0604020202020204" charset="0"/>
            </a:endParaRPr>
          </a:p>
          <a:p>
            <a:r>
              <a:rPr lang="en-US" sz="1200" smtClean="0">
                <a:solidFill>
                  <a:schemeClr val="tx1"/>
                </a:solidFill>
                <a:latin typeface="Lato" panose="020B0604020202020204" charset="0"/>
              </a:rPr>
              <a:t>console.log(student.gradeLevel</a:t>
            </a:r>
            <a:r>
              <a:rPr lang="en-US" sz="1200">
                <a:solidFill>
                  <a:schemeClr val="tx1"/>
                </a:solidFill>
                <a:latin typeface="Lato" panose="020B0604020202020204" charset="0"/>
              </a:rPr>
              <a:t>);</a:t>
            </a:r>
          </a:p>
          <a:p>
            <a:endParaRPr lang="en-US" sz="1200">
              <a:latin typeface="Lato" panose="020B0604020202020204" charset="0"/>
            </a:endParaRPr>
          </a:p>
          <a:p>
            <a:r>
              <a:rPr lang="en-US" sz="1200" b="1" smtClean="0">
                <a:solidFill>
                  <a:schemeClr val="bg2"/>
                </a:solidFill>
                <a:latin typeface="Lato" panose="020B0604020202020204" charset="0"/>
              </a:rPr>
              <a:t>Use the for loop to print out ALL of the  properties of the student object</a:t>
            </a:r>
            <a:r>
              <a:rPr lang="en-US" sz="1200">
                <a:latin typeface="Lato" panose="020B0604020202020204" charset="0"/>
              </a:rPr>
              <a:t/>
            </a:r>
            <a:br>
              <a:rPr lang="en-US" sz="1200">
                <a:latin typeface="Lato" panose="020B0604020202020204" charset="0"/>
              </a:rPr>
            </a:br>
            <a:r>
              <a:rPr lang="en-US" sz="1200">
                <a:solidFill>
                  <a:schemeClr val="tx1"/>
                </a:solidFill>
                <a:latin typeface="Lato" panose="020B0604020202020204" charset="0"/>
              </a:rPr>
              <a:t>for (const key in student) { console.log(student[key]); }</a:t>
            </a:r>
          </a:p>
        </p:txBody>
      </p:sp>
      <p:pic>
        <p:nvPicPr>
          <p:cNvPr id="6" name="Google Shape;244;p36"/>
          <p:cNvPicPr preferRelativeResize="0"/>
          <p:nvPr/>
        </p:nvPicPr>
        <p:blipFill>
          <a:blip r:embed="rId3">
            <a:alphaModFix/>
          </a:blip>
          <a:stretch>
            <a:fillRect/>
          </a:stretch>
        </p:blipFill>
        <p:spPr>
          <a:xfrm>
            <a:off x="220895" y="0"/>
            <a:ext cx="1033700" cy="1033700"/>
          </a:xfrm>
          <a:prstGeom prst="rect">
            <a:avLst/>
          </a:prstGeom>
          <a:noFill/>
          <a:ln>
            <a:noFill/>
          </a:ln>
        </p:spPr>
      </p:pic>
    </p:spTree>
    <p:extLst>
      <p:ext uri="{BB962C8B-B14F-4D97-AF65-F5344CB8AC3E}">
        <p14:creationId xmlns:p14="http://schemas.microsoft.com/office/powerpoint/2010/main" val="164960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781" y="0"/>
            <a:ext cx="8520600" cy="626100"/>
          </a:xfrm>
        </p:spPr>
        <p:txBody>
          <a:bodyPr/>
          <a:lstStyle/>
          <a:p>
            <a:r>
              <a:rPr lang="en-US" smtClean="0"/>
              <a:t>Bonus: More Recipes</a:t>
            </a:r>
            <a:endParaRPr lang="en-US"/>
          </a:p>
        </p:txBody>
      </p:sp>
      <p:sp>
        <p:nvSpPr>
          <p:cNvPr id="3" name="Text Placeholder 2"/>
          <p:cNvSpPr>
            <a:spLocks noGrp="1"/>
          </p:cNvSpPr>
          <p:nvPr>
            <p:ph type="body" idx="1"/>
          </p:nvPr>
        </p:nvSpPr>
        <p:spPr>
          <a:xfrm>
            <a:off x="239781" y="575353"/>
            <a:ext cx="8592519" cy="3993522"/>
          </a:xfrm>
        </p:spPr>
        <p:txBody>
          <a:bodyPr/>
          <a:lstStyle/>
          <a:p>
            <a:pPr marL="114300" indent="0" fontAlgn="base">
              <a:buNone/>
            </a:pPr>
            <a:r>
              <a:rPr lang="en-US" b="1" smtClean="0"/>
              <a:t>Add </a:t>
            </a:r>
            <a:r>
              <a:rPr lang="en-US" b="1"/>
              <a:t>the below code to the bottom of the JS that contains your recipe object</a:t>
            </a:r>
            <a:br>
              <a:rPr lang="en-US" b="1"/>
            </a:br>
            <a:endParaRPr lang="en-US" b="1" smtClean="0"/>
          </a:p>
          <a:p>
            <a:pPr marL="114300" indent="0" fontAlgn="base">
              <a:buNone/>
            </a:pPr>
            <a:r>
              <a:rPr lang="en-US" smtClean="0"/>
              <a:t>As a reminder, this is your recipe object</a:t>
            </a:r>
          </a:p>
          <a:p>
            <a:pPr marL="114300" indent="0" fontAlgn="base">
              <a:buNone/>
            </a:pPr>
            <a:r>
              <a:rPr lang="en-US" smtClean="0">
                <a:solidFill>
                  <a:schemeClr val="tx1"/>
                </a:solidFill>
              </a:rPr>
              <a:t>let </a:t>
            </a:r>
            <a:r>
              <a:rPr lang="en-US">
                <a:solidFill>
                  <a:schemeClr val="tx1"/>
                </a:solidFill>
              </a:rPr>
              <a:t>myRecipe = {  recipeTitle: 'Vegan pancakes',  servings: 4,  ingredients: ['rice flour', 'scallions', 'sprouts</a:t>
            </a:r>
            <a:r>
              <a:rPr lang="en-US" smtClean="0">
                <a:solidFill>
                  <a:schemeClr val="tx1"/>
                </a:solidFill>
              </a:rPr>
              <a:t>']}</a:t>
            </a:r>
          </a:p>
          <a:p>
            <a:pPr marL="114300" indent="0" fontAlgn="base">
              <a:buNone/>
            </a:pPr>
            <a:endParaRPr lang="en-US">
              <a:solidFill>
                <a:schemeClr val="tx1"/>
              </a:solidFill>
            </a:endParaRPr>
          </a:p>
          <a:p>
            <a:pPr marL="114300" indent="0" fontAlgn="base">
              <a:buNone/>
            </a:pPr>
            <a:r>
              <a:rPr lang="en-US" smtClean="0"/>
              <a:t>Now, add the below which </a:t>
            </a:r>
            <a:r>
              <a:rPr lang="en-US"/>
              <a:t>will return the recipe title AND servings.  </a:t>
            </a:r>
          </a:p>
          <a:p>
            <a:pPr marL="114300" indent="0" fontAlgn="base">
              <a:buNone/>
            </a:pPr>
            <a:endParaRPr lang="en-US" smtClean="0">
              <a:solidFill>
                <a:schemeClr val="tx1"/>
              </a:solidFill>
            </a:endParaRPr>
          </a:p>
          <a:p>
            <a:pPr marL="114300" indent="0" fontAlgn="base">
              <a:buNone/>
            </a:pPr>
            <a:r>
              <a:rPr lang="en-US">
                <a:solidFill>
                  <a:schemeClr val="tx1"/>
                </a:solidFill>
              </a:rPr>
              <a:t>myRecipe.describe = function() {    </a:t>
            </a:r>
            <a:endParaRPr lang="en-US" smtClean="0">
              <a:solidFill>
                <a:schemeClr val="tx1"/>
              </a:solidFill>
            </a:endParaRPr>
          </a:p>
          <a:p>
            <a:pPr marL="114300" indent="0" fontAlgn="base">
              <a:buNone/>
            </a:pPr>
            <a:r>
              <a:rPr lang="en-US" smtClean="0">
                <a:solidFill>
                  <a:schemeClr val="tx1"/>
                </a:solidFill>
              </a:rPr>
              <a:t>return  </a:t>
            </a:r>
            <a:r>
              <a:rPr lang="en-US">
                <a:solidFill>
                  <a:schemeClr val="tx1"/>
                </a:solidFill>
              </a:rPr>
              <a:t>this.recipeTitle + ' serves ' +  this.servings  ; </a:t>
            </a:r>
            <a:endParaRPr lang="en-US" smtClean="0">
              <a:solidFill>
                <a:schemeClr val="tx1"/>
              </a:solidFill>
            </a:endParaRPr>
          </a:p>
          <a:p>
            <a:pPr marL="114300" indent="0" fontAlgn="base">
              <a:buNone/>
            </a:pPr>
            <a:r>
              <a:rPr lang="en-US" smtClean="0">
                <a:solidFill>
                  <a:schemeClr val="tx1"/>
                </a:solidFill>
              </a:rPr>
              <a:t> </a:t>
            </a:r>
            <a:r>
              <a:rPr lang="en-US">
                <a:solidFill>
                  <a:schemeClr val="tx1"/>
                </a:solidFill>
              </a:rPr>
              <a:t>}   </a:t>
            </a:r>
            <a:endParaRPr lang="en-US" smtClean="0">
              <a:solidFill>
                <a:schemeClr val="tx1"/>
              </a:solidFill>
            </a:endParaRPr>
          </a:p>
          <a:p>
            <a:pPr marL="114300" indent="0" fontAlgn="base">
              <a:buNone/>
            </a:pPr>
            <a:r>
              <a:rPr lang="en-US" smtClean="0">
                <a:solidFill>
                  <a:schemeClr val="tx1"/>
                </a:solidFill>
              </a:rPr>
              <a:t>document.write(myRecipe.describe</a:t>
            </a:r>
            <a:r>
              <a:rPr lang="en-US">
                <a:solidFill>
                  <a:schemeClr val="tx1"/>
                </a:solidFill>
              </a:rPr>
              <a:t>() + "&lt;br&gt;");</a:t>
            </a:r>
          </a:p>
          <a:p>
            <a:pPr marL="114300" indent="0" fontAlgn="base">
              <a:buNone/>
            </a:pPr>
            <a:endParaRPr lang="en-US">
              <a:solidFill>
                <a:schemeClr val="tx1"/>
              </a:solidFill>
            </a:endParaRPr>
          </a:p>
          <a:p>
            <a:pPr marL="114300" indent="0" fontAlgn="base">
              <a:buNone/>
            </a:pPr>
            <a:endParaRPr lang="en-US">
              <a:solidFill>
                <a:schemeClr val="tx1"/>
              </a:solidFill>
            </a:endParaRPr>
          </a:p>
          <a:p>
            <a:pPr marL="114300" indent="0" fontAlgn="base">
              <a:buNone/>
            </a:pPr>
            <a:endParaRPr lang="en-US"/>
          </a:p>
          <a:p>
            <a:pPr marL="114300" indent="0">
              <a:buNone/>
            </a:pPr>
            <a:endParaRPr lang="en-US"/>
          </a:p>
        </p:txBody>
      </p:sp>
    </p:spTree>
    <p:extLst>
      <p:ext uri="{BB962C8B-B14F-4D97-AF65-F5344CB8AC3E}">
        <p14:creationId xmlns:p14="http://schemas.microsoft.com/office/powerpoint/2010/main" val="14158044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137778" y="0"/>
            <a:ext cx="7880716"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Bonus</a:t>
            </a:r>
            <a:r>
              <a:rPr lang="en-US" smtClean="0">
                <a:solidFill>
                  <a:schemeClr val="accent5"/>
                </a:solidFill>
                <a:latin typeface="Playfair Display" panose="020B0604020202020204" charset="0"/>
              </a:rPr>
              <a:t>: Online Recipes  </a:t>
            </a:r>
            <a:r>
              <a:rPr lang="en-US" sz="2000" smtClean="0">
                <a:solidFill>
                  <a:schemeClr val="accent5"/>
                </a:solidFill>
                <a:latin typeface="Playfair Display" panose="020B0604020202020204" charset="0"/>
              </a:rPr>
              <a:t> </a:t>
            </a:r>
            <a:endParaRPr sz="2000">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100538" y="841325"/>
            <a:ext cx="8062155" cy="2672100"/>
          </a:xfrm>
          <a:prstGeom prst="rect">
            <a:avLst/>
          </a:prstGeom>
        </p:spPr>
        <p:txBody>
          <a:bodyPr spcFirstLastPara="1" wrap="square" lIns="91425" tIns="91425" rIns="91425" bIns="91425" anchor="t" anchorCtr="0">
            <a:noAutofit/>
          </a:bodyPr>
          <a:lstStyle/>
          <a:p>
            <a:pPr marL="114300" indent="0" fontAlgn="base">
              <a:buNone/>
            </a:pPr>
            <a:r>
              <a:rPr lang="en-US" sz="1400">
                <a:solidFill>
                  <a:srgbClr val="000000"/>
                </a:solidFill>
              </a:rPr>
              <a:t>Let's make a form for users to submit recipes to our </a:t>
            </a:r>
            <a:r>
              <a:rPr lang="en-US" sz="1400" smtClean="0">
                <a:solidFill>
                  <a:srgbClr val="000000"/>
                </a:solidFill>
              </a:rPr>
              <a:t>recipeBook. Add </a:t>
            </a:r>
            <a:r>
              <a:rPr lang="en-US" sz="1400">
                <a:solidFill>
                  <a:srgbClr val="000000"/>
                </a:solidFill>
              </a:rPr>
              <a:t>this form HTML to your page:</a:t>
            </a:r>
          </a:p>
          <a:p>
            <a:pPr marL="114300" indent="0" fontAlgn="base">
              <a:buNone/>
            </a:pPr>
            <a:endParaRPr lang="en-US" sz="1400">
              <a:solidFill>
                <a:srgbClr val="000000"/>
              </a:solidFill>
            </a:endParaRPr>
          </a:p>
          <a:p>
            <a:pPr marL="114300" indent="0" fontAlgn="base">
              <a:buNone/>
            </a:pPr>
            <a:r>
              <a:rPr lang="en-US" sz="1200">
                <a:solidFill>
                  <a:schemeClr val="tx1"/>
                </a:solidFill>
              </a:rPr>
              <a:t>&lt;form id="shareRecipes"&gt;</a:t>
            </a:r>
          </a:p>
          <a:p>
            <a:pPr marL="114300" indent="0" fontAlgn="base">
              <a:buNone/>
            </a:pPr>
            <a:r>
              <a:rPr lang="en-US" sz="1200" smtClean="0">
                <a:solidFill>
                  <a:schemeClr val="tx1"/>
                </a:solidFill>
              </a:rPr>
              <a:t>Recipe title: &lt;</a:t>
            </a:r>
            <a:r>
              <a:rPr lang="en-US" sz="1200">
                <a:solidFill>
                  <a:schemeClr val="tx1"/>
                </a:solidFill>
              </a:rPr>
              <a:t>input type="text" id="shareRecipeTitle" &gt;&lt;br</a:t>
            </a:r>
            <a:r>
              <a:rPr lang="en-US" sz="1200" smtClean="0">
                <a:solidFill>
                  <a:schemeClr val="tx1"/>
                </a:solidFill>
              </a:rPr>
              <a:t>&gt; </a:t>
            </a:r>
            <a:endParaRPr lang="en-US" sz="1200">
              <a:solidFill>
                <a:schemeClr val="tx1"/>
              </a:solidFill>
            </a:endParaRPr>
          </a:p>
          <a:p>
            <a:pPr marL="114300" indent="0" fontAlgn="base">
              <a:buNone/>
            </a:pPr>
            <a:r>
              <a:rPr lang="en-US" sz="1200" smtClean="0">
                <a:solidFill>
                  <a:schemeClr val="tx1"/>
                </a:solidFill>
              </a:rPr>
              <a:t> </a:t>
            </a:r>
            <a:endParaRPr lang="en-US" sz="1200">
              <a:solidFill>
                <a:schemeClr val="tx1"/>
              </a:solidFill>
            </a:endParaRPr>
          </a:p>
          <a:p>
            <a:pPr marL="114300" indent="0" fontAlgn="base">
              <a:buNone/>
            </a:pPr>
            <a:r>
              <a:rPr lang="en-US" sz="1200" smtClean="0">
                <a:solidFill>
                  <a:schemeClr val="tx1"/>
                </a:solidFill>
              </a:rPr>
              <a:t>What ingredients </a:t>
            </a:r>
            <a:r>
              <a:rPr lang="en-US" sz="1200">
                <a:solidFill>
                  <a:schemeClr val="tx1"/>
                </a:solidFill>
              </a:rPr>
              <a:t>do you use</a:t>
            </a:r>
            <a:r>
              <a:rPr lang="en-US" sz="1200" smtClean="0">
                <a:solidFill>
                  <a:schemeClr val="tx1"/>
                </a:solidFill>
              </a:rPr>
              <a:t>? &lt;</a:t>
            </a:r>
            <a:r>
              <a:rPr lang="en-US" sz="1200">
                <a:solidFill>
                  <a:schemeClr val="tx1"/>
                </a:solidFill>
              </a:rPr>
              <a:t>br&gt;</a:t>
            </a:r>
          </a:p>
          <a:p>
            <a:pPr marL="114300" indent="0" fontAlgn="base">
              <a:buNone/>
            </a:pPr>
            <a:r>
              <a:rPr lang="en-US" sz="1200" smtClean="0">
                <a:solidFill>
                  <a:schemeClr val="tx1"/>
                </a:solidFill>
              </a:rPr>
              <a:t>&lt;</a:t>
            </a:r>
            <a:r>
              <a:rPr lang="en-US" sz="1200">
                <a:solidFill>
                  <a:schemeClr val="tx1"/>
                </a:solidFill>
              </a:rPr>
              <a:t>input type="text" id</a:t>
            </a:r>
            <a:r>
              <a:rPr lang="en-US" sz="1200" smtClean="0">
                <a:solidFill>
                  <a:schemeClr val="tx1"/>
                </a:solidFill>
              </a:rPr>
              <a:t>="ingredients1</a:t>
            </a:r>
            <a:r>
              <a:rPr lang="en-US" sz="1200">
                <a:solidFill>
                  <a:schemeClr val="tx1"/>
                </a:solidFill>
              </a:rPr>
              <a:t>" &gt;&lt;br&gt;</a:t>
            </a:r>
          </a:p>
          <a:p>
            <a:pPr marL="114300" indent="0" fontAlgn="base">
              <a:buNone/>
            </a:pPr>
            <a:r>
              <a:rPr lang="en-US" sz="1200" smtClean="0">
                <a:solidFill>
                  <a:schemeClr val="tx1"/>
                </a:solidFill>
              </a:rPr>
              <a:t>&lt;</a:t>
            </a:r>
            <a:r>
              <a:rPr lang="en-US" sz="1200">
                <a:solidFill>
                  <a:schemeClr val="tx1"/>
                </a:solidFill>
              </a:rPr>
              <a:t>input type="text" id</a:t>
            </a:r>
            <a:r>
              <a:rPr lang="en-US" sz="1200" smtClean="0">
                <a:solidFill>
                  <a:schemeClr val="tx1"/>
                </a:solidFill>
              </a:rPr>
              <a:t>="ingredients2</a:t>
            </a:r>
            <a:r>
              <a:rPr lang="en-US" sz="1200">
                <a:solidFill>
                  <a:schemeClr val="tx1"/>
                </a:solidFill>
              </a:rPr>
              <a:t>" &gt;&lt;br</a:t>
            </a:r>
            <a:r>
              <a:rPr lang="en-US" sz="1200" smtClean="0">
                <a:solidFill>
                  <a:schemeClr val="tx1"/>
                </a:solidFill>
              </a:rPr>
              <a:t>&gt; </a:t>
            </a:r>
            <a:endParaRPr lang="en-US" sz="1200">
              <a:solidFill>
                <a:schemeClr val="tx1"/>
              </a:solidFill>
            </a:endParaRPr>
          </a:p>
          <a:p>
            <a:pPr marL="114300" indent="0" fontAlgn="base">
              <a:buNone/>
            </a:pPr>
            <a:r>
              <a:rPr lang="en-US" sz="1200" smtClean="0">
                <a:solidFill>
                  <a:schemeClr val="tx1"/>
                </a:solidFill>
              </a:rPr>
              <a:t> </a:t>
            </a:r>
            <a:endParaRPr lang="en-US" sz="1200">
              <a:solidFill>
                <a:schemeClr val="tx1"/>
              </a:solidFill>
            </a:endParaRPr>
          </a:p>
          <a:p>
            <a:pPr marL="114300" indent="0" fontAlgn="base">
              <a:buNone/>
            </a:pPr>
            <a:r>
              <a:rPr lang="en-US" sz="1200" smtClean="0">
                <a:solidFill>
                  <a:schemeClr val="tx1"/>
                </a:solidFill>
              </a:rPr>
              <a:t>&lt;button id="submit" </a:t>
            </a:r>
            <a:r>
              <a:rPr lang="en-US" sz="1200">
                <a:solidFill>
                  <a:schemeClr val="tx1"/>
                </a:solidFill>
              </a:rPr>
              <a:t>type="submit</a:t>
            </a:r>
            <a:r>
              <a:rPr lang="en-US" sz="1200" smtClean="0">
                <a:solidFill>
                  <a:schemeClr val="tx1"/>
                </a:solidFill>
              </a:rPr>
              <a:t>"&gt;Submit&lt;/button&gt; </a:t>
            </a:r>
            <a:endParaRPr lang="en-US" sz="1200">
              <a:solidFill>
                <a:schemeClr val="tx1"/>
              </a:solidFill>
            </a:endParaRPr>
          </a:p>
          <a:p>
            <a:pPr marL="114300" indent="0" fontAlgn="base">
              <a:buNone/>
            </a:pPr>
            <a:r>
              <a:rPr lang="en-US" sz="1200">
                <a:solidFill>
                  <a:schemeClr val="tx1"/>
                </a:solidFill>
              </a:rPr>
              <a:t>&lt;/form&gt; </a:t>
            </a:r>
            <a:endParaRPr lang="en-US" sz="1200" smtClean="0">
              <a:solidFill>
                <a:schemeClr val="tx1"/>
              </a:solidFill>
            </a:endParaRPr>
          </a:p>
          <a:p>
            <a:pPr marL="114300" indent="0" fontAlgn="base">
              <a:buNone/>
            </a:pPr>
            <a:endParaRPr lang="en-US" sz="1200">
              <a:solidFill>
                <a:schemeClr val="tx1"/>
              </a:solidFill>
            </a:endParaRPr>
          </a:p>
          <a:p>
            <a:pPr marL="114300" indent="0" fontAlgn="base">
              <a:buNone/>
            </a:pPr>
            <a:r>
              <a:rPr lang="en-US" sz="1200" smtClean="0">
                <a:solidFill>
                  <a:srgbClr val="000000"/>
                </a:solidFill>
              </a:rPr>
              <a:t>1. Write event code that collects recipe title &amp; ingredients when form is submitted.</a:t>
            </a:r>
          </a:p>
          <a:p>
            <a:pPr marL="114300" indent="0" fontAlgn="base">
              <a:buNone/>
            </a:pPr>
            <a:r>
              <a:rPr lang="en-US" sz="1200" smtClean="0">
                <a:solidFill>
                  <a:srgbClr val="000000"/>
                </a:solidFill>
              </a:rPr>
              <a:t>2. Save the info to an object and push to the recipeBook array.</a:t>
            </a:r>
          </a:p>
          <a:p>
            <a:pPr marL="114300" indent="0" fontAlgn="base">
              <a:buNone/>
            </a:pPr>
            <a:r>
              <a:rPr lang="en-US" sz="1200" smtClean="0">
                <a:solidFill>
                  <a:srgbClr val="000000"/>
                </a:solidFill>
              </a:rPr>
              <a:t>3. Use listIngredients() to print the recipe object.</a:t>
            </a:r>
            <a:endParaRPr lang="en-US" sz="1200">
              <a:solidFill>
                <a:srgbClr val="000000"/>
              </a:solidFill>
            </a:endParaRPr>
          </a:p>
          <a:p>
            <a:pPr marL="114300" indent="0" fontAlgn="base">
              <a:buNone/>
            </a:pPr>
            <a:r>
              <a:rPr lang="en-US" sz="1400" smtClean="0"/>
              <a:t> </a:t>
            </a:r>
            <a:endParaRPr lang="en-US" sz="1400"/>
          </a:p>
        </p:txBody>
      </p:sp>
      <p:pic>
        <p:nvPicPr>
          <p:cNvPr id="244" name="Google Shape;244;p36"/>
          <p:cNvPicPr preferRelativeResize="0"/>
          <p:nvPr/>
        </p:nvPicPr>
        <p:blipFill>
          <a:blip r:embed="rId3">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30005518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137778" y="0"/>
            <a:ext cx="7218170" cy="626100"/>
          </a:xfrm>
          <a:prstGeom prst="rect">
            <a:avLst/>
          </a:prstGeom>
        </p:spPr>
        <p:txBody>
          <a:bodyPr spcFirstLastPara="1" wrap="square" lIns="91425" tIns="91425" rIns="91425" bIns="91425" anchor="t" anchorCtr="0">
            <a:noAutofit/>
          </a:bodyPr>
          <a:lstStyle/>
          <a:p>
            <a:pPr lvl="0"/>
            <a:r>
              <a:rPr lang="en-US" smtClean="0">
                <a:solidFill>
                  <a:schemeClr val="accent5"/>
                </a:solidFill>
                <a:latin typeface="Playfair Display" panose="020B0604020202020204" charset="0"/>
              </a:rPr>
              <a:t>Bonus: Objects</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122841" y="841325"/>
            <a:ext cx="8931950" cy="2672100"/>
          </a:xfrm>
          <a:prstGeom prst="rect">
            <a:avLst/>
          </a:prstGeom>
        </p:spPr>
        <p:txBody>
          <a:bodyPr spcFirstLastPara="1" wrap="square" lIns="91425" tIns="91425" rIns="91425" bIns="91425" anchor="t" anchorCtr="0">
            <a:noAutofit/>
          </a:bodyPr>
          <a:lstStyle/>
          <a:p>
            <a:pPr marL="114300" indent="0" fontAlgn="base">
              <a:buNone/>
            </a:pPr>
            <a:r>
              <a:rPr lang="en-US" sz="1200" b="1" smtClean="0"/>
              <a:t>The Reading List</a:t>
            </a:r>
          </a:p>
          <a:p>
            <a:pPr marL="114300" indent="0" fontAlgn="base">
              <a:buNone/>
            </a:pPr>
            <a:r>
              <a:rPr lang="en-US" sz="1200" smtClean="0"/>
              <a:t>Keep track of which books you read and which books you want to read!</a:t>
            </a:r>
            <a:endParaRPr lang="en-US" sz="1200"/>
          </a:p>
          <a:p>
            <a:pPr fontAlgn="base"/>
            <a:r>
              <a:rPr lang="en-US" sz="1200"/>
              <a:t>Create an array of </a:t>
            </a:r>
            <a:r>
              <a:rPr lang="en-US" sz="1200" smtClean="0"/>
              <a:t>objects</a:t>
            </a:r>
            <a:r>
              <a:rPr lang="en-US" sz="1200"/>
              <a:t>.</a:t>
            </a:r>
            <a:r>
              <a:rPr lang="en-US" sz="1200" smtClean="0"/>
              <a:t> Each </a:t>
            </a:r>
            <a:r>
              <a:rPr lang="en-US" sz="1200"/>
              <a:t>object describes a book and has </a:t>
            </a:r>
            <a:r>
              <a:rPr lang="en-US" sz="1200" smtClean="0"/>
              <a:t>the following properties: title, author,  and alreadyRead </a:t>
            </a:r>
            <a:r>
              <a:rPr lang="en-US" sz="1200"/>
              <a:t>(a boolean </a:t>
            </a:r>
            <a:r>
              <a:rPr lang="en-US" sz="1200" smtClean="0"/>
              <a:t>flagging if </a:t>
            </a:r>
            <a:r>
              <a:rPr lang="en-US" sz="1200"/>
              <a:t>you read </a:t>
            </a:r>
            <a:r>
              <a:rPr lang="en-US" sz="1200" smtClean="0"/>
              <a:t>the book or not).</a:t>
            </a:r>
            <a:endParaRPr lang="en-US" sz="1200"/>
          </a:p>
          <a:p>
            <a:pPr fontAlgn="base"/>
            <a:r>
              <a:rPr lang="en-US" sz="1200"/>
              <a:t>Iterate through the </a:t>
            </a:r>
            <a:r>
              <a:rPr lang="en-US" sz="1200" smtClean="0"/>
              <a:t>array. </a:t>
            </a:r>
            <a:r>
              <a:rPr lang="en-US" sz="1200"/>
              <a:t>For each book, log </a:t>
            </a:r>
            <a:r>
              <a:rPr lang="en-US" sz="1200" smtClean="0"/>
              <a:t> to console the </a:t>
            </a:r>
            <a:r>
              <a:rPr lang="en-US" sz="1200"/>
              <a:t>book title and </a:t>
            </a:r>
            <a:r>
              <a:rPr lang="en-US" sz="1200" smtClean="0"/>
              <a:t>author.</a:t>
            </a:r>
            <a:endParaRPr lang="en-US" sz="1200"/>
          </a:p>
          <a:p>
            <a:pPr fontAlgn="base"/>
            <a:r>
              <a:rPr lang="en-US" sz="1200" smtClean="0"/>
              <a:t>Add an </a:t>
            </a:r>
            <a:r>
              <a:rPr lang="en-US" sz="1200"/>
              <a:t>if/else </a:t>
            </a:r>
            <a:r>
              <a:rPr lang="en-US" sz="1200" smtClean="0"/>
              <a:t>statement in the body of the loop. Check alreadyRead. If true, </a:t>
            </a:r>
            <a:r>
              <a:rPr lang="en-US" sz="1200"/>
              <a:t>log </a:t>
            </a:r>
            <a:r>
              <a:rPr lang="en-US" sz="1200" smtClean="0"/>
              <a:t>'You </a:t>
            </a:r>
            <a:r>
              <a:rPr lang="en-US" sz="1200"/>
              <a:t>already read "The Hobbit" by J.R.R. Tolkien', and if </a:t>
            </a:r>
            <a:r>
              <a:rPr lang="en-US" sz="1200" smtClean="0"/>
              <a:t>false, </a:t>
            </a:r>
            <a:r>
              <a:rPr lang="en-US" sz="1200"/>
              <a:t>log </a:t>
            </a:r>
            <a:r>
              <a:rPr lang="en-US" sz="1200" smtClean="0"/>
              <a:t>'You </a:t>
            </a:r>
            <a:r>
              <a:rPr lang="en-US" sz="1200"/>
              <a:t>still need to read "The Lord of the Rings" by J.R.R. Tolkien</a:t>
            </a:r>
            <a:r>
              <a:rPr lang="en-US" sz="1200" smtClean="0"/>
              <a:t>.'</a:t>
            </a:r>
          </a:p>
          <a:p>
            <a:pPr marL="114300" indent="0" fontAlgn="base">
              <a:buNone/>
            </a:pPr>
            <a:r>
              <a:rPr lang="en-US" sz="1200"/>
              <a:t>Hint: </a:t>
            </a:r>
            <a:r>
              <a:rPr lang="en-US" sz="1200">
                <a:hlinkClick r:id="rId3"/>
              </a:rPr>
              <a:t>https://</a:t>
            </a:r>
            <a:r>
              <a:rPr lang="en-US" sz="1200" smtClean="0">
                <a:hlinkClick r:id="rId3"/>
              </a:rPr>
              <a:t>philly-tech-sistas.github.io/intro-to-javascript/puzzles.html#reading</a:t>
            </a:r>
            <a:endParaRPr lang="en-US" sz="1200" smtClean="0"/>
          </a:p>
          <a:p>
            <a:pPr marL="114300" indent="0" fontAlgn="base">
              <a:buNone/>
            </a:pPr>
            <a:endParaRPr lang="en-US" sz="1200"/>
          </a:p>
          <a:p>
            <a:pPr marL="114300" indent="0" fontAlgn="base">
              <a:buNone/>
            </a:pPr>
            <a:endParaRPr lang="en-US" sz="1200"/>
          </a:p>
        </p:txBody>
      </p:sp>
      <p:pic>
        <p:nvPicPr>
          <p:cNvPr id="244" name="Google Shape;244;p36"/>
          <p:cNvPicPr preferRelativeResize="0"/>
          <p:nvPr/>
        </p:nvPicPr>
        <p:blipFill>
          <a:blip r:embed="rId4">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41097534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34"/>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Learn More</a:t>
            </a:r>
            <a:endParaRPr/>
          </a:p>
        </p:txBody>
      </p:sp>
      <p:pic>
        <p:nvPicPr>
          <p:cNvPr id="1023" name="Google Shape;1023;p134"/>
          <p:cNvPicPr preferRelativeResize="0"/>
          <p:nvPr/>
        </p:nvPicPr>
        <p:blipFill>
          <a:blip r:embed="rId3">
            <a:alphaModFix/>
          </a:blip>
          <a:stretch>
            <a:fillRect/>
          </a:stretch>
        </p:blipFill>
        <p:spPr>
          <a:xfrm>
            <a:off x="4918875" y="4419175"/>
            <a:ext cx="930250" cy="219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13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a:t>
            </a:r>
            <a:endParaRPr/>
          </a:p>
        </p:txBody>
      </p:sp>
      <p:sp>
        <p:nvSpPr>
          <p:cNvPr id="1047" name="Google Shape;1047;p138"/>
          <p:cNvSpPr txBox="1">
            <a:spLocks noGrp="1"/>
          </p:cNvSpPr>
          <p:nvPr>
            <p:ph type="body" idx="1"/>
          </p:nvPr>
        </p:nvSpPr>
        <p:spPr>
          <a:xfrm>
            <a:off x="376249" y="1152475"/>
            <a:ext cx="8693409" cy="3557400"/>
          </a:xfrm>
          <a:prstGeom prst="rect">
            <a:avLst/>
          </a:prstGeom>
        </p:spPr>
        <p:txBody>
          <a:bodyPr spcFirstLastPara="1" wrap="square" lIns="91425" tIns="91425" rIns="91425" bIns="91425" anchor="t" anchorCtr="0">
            <a:noAutofit/>
          </a:bodyPr>
          <a:lstStyle/>
          <a:p>
            <a:pPr marL="0" lvl="0" indent="0">
              <a:buNone/>
            </a:pPr>
            <a:r>
              <a:rPr lang="en" sz="1600" b="1" smtClean="0">
                <a:solidFill>
                  <a:srgbClr val="000000"/>
                </a:solidFill>
              </a:rPr>
              <a:t>Using Strings: </a:t>
            </a:r>
            <a:r>
              <a:rPr lang="en-US" sz="1600" b="1">
                <a:solidFill>
                  <a:srgbClr val="000000"/>
                </a:solidFill>
                <a:hlinkClick r:id="rId3"/>
              </a:rPr>
              <a:t>https://</a:t>
            </a:r>
            <a:r>
              <a:rPr lang="en-US" sz="1600" b="1" smtClean="0">
                <a:solidFill>
                  <a:srgbClr val="000000"/>
                </a:solidFill>
                <a:hlinkClick r:id="rId3"/>
              </a:rPr>
              <a:t>www.w3schools.com/js/js_string_methods.asp</a:t>
            </a:r>
            <a:r>
              <a:rPr lang="en-US" sz="1600" b="1" smtClean="0">
                <a:solidFill>
                  <a:srgbClr val="000000"/>
                </a:solidFill>
              </a:rPr>
              <a:t> </a:t>
            </a:r>
            <a:endParaRPr lang="en" sz="1600" b="1" smtClean="0">
              <a:solidFill>
                <a:srgbClr val="000000"/>
              </a:solidFill>
            </a:endParaRPr>
          </a:p>
          <a:p>
            <a:pPr marL="0" lvl="0" indent="0">
              <a:buNone/>
            </a:pPr>
            <a:endParaRPr lang="en" sz="1600" b="1" smtClean="0">
              <a:solidFill>
                <a:srgbClr val="000000"/>
              </a:solidFill>
            </a:endParaRPr>
          </a:p>
          <a:p>
            <a:pPr marL="0" lvl="0" indent="0">
              <a:buNone/>
            </a:pPr>
            <a:r>
              <a:rPr lang="en" sz="1600" b="1" smtClean="0">
                <a:solidFill>
                  <a:srgbClr val="000000"/>
                </a:solidFill>
              </a:rPr>
              <a:t>Philly Tech Sisters Intro to JavaScript Resources: </a:t>
            </a:r>
            <a:r>
              <a:rPr lang="en-US" sz="1600" b="1">
                <a:solidFill>
                  <a:srgbClr val="000000"/>
                </a:solidFill>
                <a:hlinkClick r:id="rId4"/>
              </a:rPr>
              <a:t>https://</a:t>
            </a:r>
            <a:r>
              <a:rPr lang="en-US" sz="1600" b="1" smtClean="0">
                <a:solidFill>
                  <a:srgbClr val="000000"/>
                </a:solidFill>
                <a:hlinkClick r:id="rId4"/>
              </a:rPr>
              <a:t>github.com/philly-tech-sistas/intro-to-javascript</a:t>
            </a:r>
            <a:r>
              <a:rPr lang="en-US" sz="1600" b="1" smtClean="0">
                <a:solidFill>
                  <a:srgbClr val="000000"/>
                </a:solidFill>
              </a:rPr>
              <a:t>  </a:t>
            </a:r>
            <a:endParaRPr lang="en-US" sz="1600" smtClean="0">
              <a:solidFill>
                <a:srgbClr val="000000"/>
              </a:solidFill>
            </a:endParaRPr>
          </a:p>
          <a:p>
            <a:pPr marL="0" lvl="0" indent="0">
              <a:buNone/>
            </a:pPr>
            <a:endParaRPr lang="en" sz="1600" b="1" smtClean="0">
              <a:solidFill>
                <a:srgbClr val="000000"/>
              </a:solidFill>
            </a:endParaRPr>
          </a:p>
          <a:p>
            <a:pPr marL="0" lvl="0" indent="0">
              <a:buNone/>
            </a:pPr>
            <a:r>
              <a:rPr lang="en" sz="1600" b="1" smtClean="0">
                <a:solidFill>
                  <a:srgbClr val="000000"/>
                </a:solidFill>
              </a:rPr>
              <a:t>ECMA Script</a:t>
            </a:r>
            <a:r>
              <a:rPr lang="en" sz="1600" smtClean="0">
                <a:solidFill>
                  <a:srgbClr val="000000"/>
                </a:solidFill>
              </a:rPr>
              <a:t>: </a:t>
            </a:r>
            <a:r>
              <a:rPr lang="en-US" sz="1600" smtClean="0">
                <a:solidFill>
                  <a:srgbClr val="000000"/>
                </a:solidFill>
                <a:hlinkClick r:id="rId5"/>
              </a:rPr>
              <a:t>https</a:t>
            </a:r>
            <a:r>
              <a:rPr lang="en-US" sz="1600">
                <a:solidFill>
                  <a:srgbClr val="000000"/>
                </a:solidFill>
                <a:hlinkClick r:id="rId5"/>
              </a:rPr>
              <a:t>://tc39.es/ecma262</a:t>
            </a:r>
            <a:r>
              <a:rPr lang="en-US" sz="1600" smtClean="0">
                <a:solidFill>
                  <a:srgbClr val="000000"/>
                </a:solidFill>
                <a:hlinkClick r:id="rId5"/>
              </a:rPr>
              <a:t>/</a:t>
            </a:r>
            <a:r>
              <a:rPr lang="en-US" sz="1600" smtClean="0">
                <a:solidFill>
                  <a:srgbClr val="000000"/>
                </a:solidFill>
              </a:rPr>
              <a:t> </a:t>
            </a:r>
            <a:r>
              <a:rPr lang="en-US" sz="1600" b="1" smtClean="0">
                <a:solidFill>
                  <a:srgbClr val="000000"/>
                </a:solidFill>
              </a:rPr>
              <a:t> </a:t>
            </a:r>
            <a:r>
              <a:rPr lang="en-US" sz="1600" smtClean="0">
                <a:solidFill>
                  <a:srgbClr val="000000"/>
                </a:solidFill>
              </a:rPr>
              <a:t>(Outlines rules JavaScript should adhere to)</a:t>
            </a:r>
          </a:p>
          <a:p>
            <a:pPr marL="0" lvl="0" indent="0">
              <a:buNone/>
            </a:pPr>
            <a:endParaRPr lang="en-US" sz="1600">
              <a:solidFill>
                <a:srgbClr val="000000"/>
              </a:solidFill>
              <a:latin typeface="Lato" panose="020B0604020202020204" charset="0"/>
            </a:endParaRPr>
          </a:p>
          <a:p>
            <a:pPr marL="0" indent="0">
              <a:buNone/>
            </a:pPr>
            <a:r>
              <a:rPr lang="en-US" sz="1600" b="1" smtClean="0">
                <a:solidFill>
                  <a:schemeClr val="bg2">
                    <a:lumMod val="50000"/>
                  </a:schemeClr>
                </a:solidFill>
                <a:latin typeface="Lato" panose="020B0604020202020204" charset="0"/>
                <a:ea typeface="Arial"/>
                <a:cs typeface="Arial"/>
                <a:sym typeface="Arial"/>
              </a:rPr>
              <a:t>Mozilla JavaScript Guide</a:t>
            </a:r>
            <a:r>
              <a:rPr lang="en-US" sz="1600" b="1">
                <a:solidFill>
                  <a:schemeClr val="bg2">
                    <a:lumMod val="50000"/>
                  </a:schemeClr>
                </a:solidFill>
                <a:latin typeface="Lato" panose="020B0604020202020204" charset="0"/>
              </a:rPr>
              <a:t>:</a:t>
            </a:r>
            <a:r>
              <a:rPr lang="en-US" sz="1600">
                <a:latin typeface="Lato" panose="020B0604020202020204" charset="0"/>
              </a:rPr>
              <a:t> </a:t>
            </a:r>
            <a:r>
              <a:rPr lang="en-US" sz="1600">
                <a:latin typeface="Lato" panose="020B0604020202020204" charset="0"/>
                <a:hlinkClick r:id="rId6"/>
              </a:rPr>
              <a:t>https://</a:t>
            </a:r>
            <a:r>
              <a:rPr lang="en-US" sz="1600" smtClean="0">
                <a:latin typeface="Lato" panose="020B0604020202020204" charset="0"/>
                <a:hlinkClick r:id="rId6"/>
              </a:rPr>
              <a:t>developer.mozilla.org/en-US/docs/Web/JavaScript/Guide</a:t>
            </a:r>
            <a:r>
              <a:rPr lang="en-US" sz="1600" smtClean="0">
                <a:latin typeface="Lato" panose="020B0604020202020204" charset="0"/>
              </a:rPr>
              <a:t> </a:t>
            </a:r>
          </a:p>
          <a:p>
            <a:pPr marL="0" indent="0">
              <a:buNone/>
            </a:pPr>
            <a:r>
              <a:rPr lang="en-US" sz="1600" u="sng" smtClean="0">
                <a:solidFill>
                  <a:srgbClr val="000000"/>
                </a:solidFill>
                <a:latin typeface="Lato" panose="020B0604020202020204" charset="0"/>
                <a:ea typeface="Arial"/>
                <a:cs typeface="Arial"/>
                <a:sym typeface="Arial"/>
              </a:rPr>
              <a:t> </a:t>
            </a:r>
            <a:endParaRPr lang="en-US" sz="1600" smtClean="0">
              <a:latin typeface="Lato" panose="020B0604020202020204" charset="0"/>
            </a:endParaRPr>
          </a:p>
          <a:p>
            <a:pPr marL="0" indent="0">
              <a:buNone/>
            </a:pPr>
            <a:r>
              <a:rPr lang="en-US" sz="1600" b="1" smtClean="0">
                <a:solidFill>
                  <a:srgbClr val="000000"/>
                </a:solidFill>
                <a:latin typeface="Lato" panose="020B0604020202020204" charset="0"/>
                <a:ea typeface="Arial"/>
                <a:cs typeface="Arial"/>
                <a:sym typeface="Arial"/>
              </a:rPr>
              <a:t>JavaScript Weekly</a:t>
            </a:r>
            <a:r>
              <a:rPr lang="en-US" sz="1600" b="1">
                <a:latin typeface="Lato" panose="020B0604020202020204" charset="0"/>
              </a:rPr>
              <a:t>:</a:t>
            </a:r>
            <a:r>
              <a:rPr lang="en-US" sz="1600">
                <a:latin typeface="Lato" panose="020B0604020202020204" charset="0"/>
              </a:rPr>
              <a:t> </a:t>
            </a:r>
            <a:r>
              <a:rPr lang="en-US" sz="1600">
                <a:latin typeface="Lato" panose="020B0604020202020204" charset="0"/>
                <a:hlinkClick r:id="rId7"/>
              </a:rPr>
              <a:t>https://javascriptweekly.com</a:t>
            </a:r>
            <a:r>
              <a:rPr lang="en-US" sz="1600" smtClean="0">
                <a:latin typeface="Lato" panose="020B0604020202020204" charset="0"/>
                <a:hlinkClick r:id="rId7"/>
              </a:rPr>
              <a:t>/</a:t>
            </a:r>
            <a:r>
              <a:rPr lang="en-US" sz="1600" smtClean="0">
                <a:latin typeface="Lato" panose="020B0604020202020204" charset="0"/>
              </a:rPr>
              <a:t> </a:t>
            </a:r>
            <a:r>
              <a:rPr lang="en-US" sz="1600" smtClean="0">
                <a:solidFill>
                  <a:schemeClr val="bg2">
                    <a:lumMod val="50000"/>
                  </a:schemeClr>
                </a:solidFill>
                <a:latin typeface="Lato" panose="020B0604020202020204" charset="0"/>
              </a:rPr>
              <a:t>(Email </a:t>
            </a:r>
            <a:r>
              <a:rPr lang="en-US" sz="1600">
                <a:solidFill>
                  <a:schemeClr val="bg2">
                    <a:lumMod val="50000"/>
                  </a:schemeClr>
                </a:solidFill>
                <a:latin typeface="Lato" panose="020B0604020202020204" charset="0"/>
              </a:rPr>
              <a:t>round-up of JavaScript </a:t>
            </a:r>
            <a:r>
              <a:rPr lang="en-US" sz="1600" smtClean="0">
                <a:solidFill>
                  <a:schemeClr val="bg2">
                    <a:lumMod val="50000"/>
                  </a:schemeClr>
                </a:solidFill>
                <a:latin typeface="Lato" panose="020B0604020202020204" charset="0"/>
              </a:rPr>
              <a:t>news)</a:t>
            </a:r>
            <a:endParaRPr lang="en-US" sz="1600">
              <a:solidFill>
                <a:schemeClr val="bg2">
                  <a:lumMod val="50000"/>
                </a:schemeClr>
              </a:solidFill>
              <a:latin typeface="Lato" panose="020B0604020202020204" charset="0"/>
            </a:endParaRPr>
          </a:p>
          <a:p>
            <a:pPr marL="0" lvl="0" indent="0">
              <a:buNone/>
            </a:pPr>
            <a:endParaRPr sz="16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4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Free Resources to Continue Learning</a:t>
            </a:r>
            <a:endParaRPr/>
          </a:p>
        </p:txBody>
      </p:sp>
      <p:sp>
        <p:nvSpPr>
          <p:cNvPr id="1059" name="Google Shape;1059;p140"/>
          <p:cNvSpPr txBox="1">
            <a:spLocks noGrp="1"/>
          </p:cNvSpPr>
          <p:nvPr>
            <p:ph type="body" idx="1"/>
          </p:nvPr>
        </p:nvSpPr>
        <p:spPr>
          <a:xfrm>
            <a:off x="311700" y="1152475"/>
            <a:ext cx="8520600" cy="285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Codecademy: </a:t>
            </a:r>
            <a:r>
              <a:rPr lang="en" sz="1600" u="sng">
                <a:solidFill>
                  <a:schemeClr val="hlink"/>
                </a:solidFill>
                <a:hlinkClick r:id="rId3"/>
              </a:rPr>
              <a:t>https://www.codecademy.com/</a:t>
            </a:r>
            <a:endParaRPr sz="1600"/>
          </a:p>
          <a:p>
            <a:pPr marL="914400" lvl="0" indent="-330200" algn="l" rtl="0">
              <a:lnSpc>
                <a:spcPct val="100000"/>
              </a:lnSpc>
              <a:spcBef>
                <a:spcPts val="1600"/>
              </a:spcBef>
              <a:spcAft>
                <a:spcPts val="0"/>
              </a:spcAft>
              <a:buClr>
                <a:srgbClr val="000000"/>
              </a:buClr>
              <a:buSzPts val="1600"/>
              <a:buChar char="●"/>
            </a:pPr>
            <a:r>
              <a:rPr lang="en" sz="1600">
                <a:solidFill>
                  <a:srgbClr val="000000"/>
                </a:solidFill>
              </a:rPr>
              <a:t>Offers a variety of courses for front end, back end, and more</a:t>
            </a:r>
            <a:endParaRPr sz="1600">
              <a:solidFill>
                <a:srgbClr val="000000"/>
              </a:solidFill>
            </a:endParaRPr>
          </a:p>
          <a:p>
            <a:pPr marL="914400" lvl="0" indent="-330200" algn="l" rtl="0">
              <a:lnSpc>
                <a:spcPct val="100000"/>
              </a:lnSpc>
              <a:spcBef>
                <a:spcPts val="0"/>
              </a:spcBef>
              <a:spcAft>
                <a:spcPts val="0"/>
              </a:spcAft>
              <a:buClr>
                <a:srgbClr val="000000"/>
              </a:buClr>
              <a:buSzPts val="1600"/>
              <a:buChar char="●"/>
            </a:pPr>
            <a:r>
              <a:rPr lang="en" sz="1600">
                <a:solidFill>
                  <a:srgbClr val="000000"/>
                </a:solidFill>
              </a:rPr>
              <a:t>Has a free version, pro subscription, and paid 8-10 week specialized courses</a:t>
            </a:r>
            <a:endParaRPr sz="1600">
              <a:solidFill>
                <a:srgbClr val="000000"/>
              </a:solidFill>
            </a:endParaRPr>
          </a:p>
          <a:p>
            <a:pPr marL="0" lvl="0" indent="0" algn="l" rtl="0">
              <a:lnSpc>
                <a:spcPct val="100000"/>
              </a:lnSpc>
              <a:spcBef>
                <a:spcPts val="0"/>
              </a:spcBef>
              <a:spcAft>
                <a:spcPts val="0"/>
              </a:spcAft>
              <a:buNone/>
            </a:pPr>
            <a:endParaRPr sz="1600"/>
          </a:p>
          <a:p>
            <a:pPr marL="0" lvl="0" indent="0" algn="l" rtl="0">
              <a:spcBef>
                <a:spcPts val="0"/>
              </a:spcBef>
              <a:spcAft>
                <a:spcPts val="0"/>
              </a:spcAft>
              <a:buNone/>
            </a:pPr>
            <a:r>
              <a:rPr lang="en" sz="1600">
                <a:solidFill>
                  <a:srgbClr val="000000"/>
                </a:solidFill>
              </a:rPr>
              <a:t>Freecodecamp: </a:t>
            </a:r>
            <a:r>
              <a:rPr lang="en" sz="1600" u="sng">
                <a:solidFill>
                  <a:schemeClr val="hlink"/>
                </a:solidFill>
                <a:hlinkClick r:id="rId4"/>
              </a:rPr>
              <a:t>https://www.freecodecamp.org/</a:t>
            </a:r>
            <a:endParaRPr sz="1600"/>
          </a:p>
          <a:p>
            <a:pPr marL="914400" lvl="0" indent="-330200" algn="l" rtl="0">
              <a:lnSpc>
                <a:spcPct val="100000"/>
              </a:lnSpc>
              <a:spcBef>
                <a:spcPts val="1600"/>
              </a:spcBef>
              <a:spcAft>
                <a:spcPts val="0"/>
              </a:spcAft>
              <a:buClr>
                <a:srgbClr val="000000"/>
              </a:buClr>
              <a:buSzPts val="1600"/>
              <a:buChar char="●"/>
            </a:pPr>
            <a:r>
              <a:rPr lang="en" sz="1600">
                <a:solidFill>
                  <a:srgbClr val="000000"/>
                </a:solidFill>
              </a:rPr>
              <a:t>Offers curriculums for a variety of paths with certificates upon completion</a:t>
            </a:r>
            <a:endParaRPr sz="1600">
              <a:solidFill>
                <a:srgbClr val="000000"/>
              </a:solidFill>
            </a:endParaRPr>
          </a:p>
          <a:p>
            <a:pPr marL="914400" lvl="0" indent="-330200" algn="l" rtl="0">
              <a:lnSpc>
                <a:spcPct val="100000"/>
              </a:lnSpc>
              <a:spcBef>
                <a:spcPts val="0"/>
              </a:spcBef>
              <a:spcAft>
                <a:spcPts val="0"/>
              </a:spcAft>
              <a:buClr>
                <a:srgbClr val="000000"/>
              </a:buClr>
              <a:buSzPts val="1600"/>
              <a:buChar char="●"/>
            </a:pPr>
            <a:r>
              <a:rPr lang="en" sz="1600">
                <a:solidFill>
                  <a:srgbClr val="000000"/>
                </a:solidFill>
              </a:rPr>
              <a:t>Completely free</a:t>
            </a:r>
            <a:endParaRPr sz="160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34"/>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mtClean="0"/>
              <a:t>Extra Slides</a:t>
            </a:r>
            <a:endParaRPr/>
          </a:p>
        </p:txBody>
      </p:sp>
      <p:pic>
        <p:nvPicPr>
          <p:cNvPr id="1023" name="Google Shape;1023;p134"/>
          <p:cNvPicPr preferRelativeResize="0"/>
          <p:nvPr/>
        </p:nvPicPr>
        <p:blipFill>
          <a:blip r:embed="rId3">
            <a:alphaModFix/>
          </a:blip>
          <a:stretch>
            <a:fillRect/>
          </a:stretch>
        </p:blipFill>
        <p:spPr>
          <a:xfrm>
            <a:off x="4918875" y="4419175"/>
            <a:ext cx="930250" cy="219075"/>
          </a:xfrm>
          <a:prstGeom prst="rect">
            <a:avLst/>
          </a:prstGeom>
          <a:noFill/>
          <a:ln>
            <a:noFill/>
          </a:ln>
        </p:spPr>
      </p:pic>
    </p:spTree>
    <p:extLst>
      <p:ext uri="{BB962C8B-B14F-4D97-AF65-F5344CB8AC3E}">
        <p14:creationId xmlns:p14="http://schemas.microsoft.com/office/powerpoint/2010/main" val="3760533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6550"/>
            <a:ext cx="8520600" cy="626100"/>
          </a:xfrm>
        </p:spPr>
        <p:txBody>
          <a:bodyPr/>
          <a:lstStyle/>
          <a:p>
            <a:pPr fontAlgn="base"/>
            <a:r>
              <a:rPr lang="en-US" smtClean="0"/>
              <a:t>Introducing Arrays</a:t>
            </a:r>
            <a:endParaRPr lang="en-US"/>
          </a:p>
        </p:txBody>
      </p:sp>
      <p:sp>
        <p:nvSpPr>
          <p:cNvPr id="3" name="Text Placeholder 2"/>
          <p:cNvSpPr>
            <a:spLocks noGrp="1"/>
          </p:cNvSpPr>
          <p:nvPr>
            <p:ph type="body" idx="1"/>
          </p:nvPr>
        </p:nvSpPr>
        <p:spPr>
          <a:xfrm>
            <a:off x="311700" y="704188"/>
            <a:ext cx="8520600" cy="3416400"/>
          </a:xfrm>
        </p:spPr>
        <p:txBody>
          <a:bodyPr/>
          <a:lstStyle/>
          <a:p>
            <a:pPr marL="114300" indent="0">
              <a:buNone/>
            </a:pPr>
            <a:r>
              <a:rPr lang="en-US" smtClean="0">
                <a:solidFill>
                  <a:schemeClr val="bg2">
                    <a:lumMod val="50000"/>
                  </a:schemeClr>
                </a:solidFill>
                <a:latin typeface="Lato" panose="020B0604020202020204" charset="0"/>
              </a:rPr>
              <a:t>Arrays are just lists of data.</a:t>
            </a:r>
          </a:p>
          <a:p>
            <a:pPr marL="114300" indent="0">
              <a:buNone/>
            </a:pPr>
            <a:endParaRPr lang="en-US" sz="1000">
              <a:latin typeface="Lato" panose="020B0604020202020204" charset="0"/>
            </a:endParaRPr>
          </a:p>
          <a:p>
            <a:pPr marL="114300" indent="0">
              <a:buNone/>
            </a:pPr>
            <a:r>
              <a:rPr lang="en-US">
                <a:solidFill>
                  <a:srgbClr val="FF0000"/>
                </a:solidFill>
                <a:latin typeface="Lato" panose="020B0604020202020204" charset="0"/>
              </a:rPr>
              <a:t>let </a:t>
            </a:r>
            <a:r>
              <a:rPr lang="en-US" smtClean="0">
                <a:solidFill>
                  <a:srgbClr val="FF0000"/>
                </a:solidFill>
                <a:latin typeface="Lato" panose="020B0604020202020204" charset="0"/>
              </a:rPr>
              <a:t>rainbowColors </a:t>
            </a:r>
            <a:r>
              <a:rPr lang="en-US">
                <a:solidFill>
                  <a:srgbClr val="FF0000"/>
                </a:solidFill>
                <a:latin typeface="Lato" panose="020B0604020202020204" charset="0"/>
              </a:rPr>
              <a:t>= ['Red', 'Orange', 'Yellow', </a:t>
            </a:r>
            <a:r>
              <a:rPr lang="en-US" smtClean="0">
                <a:solidFill>
                  <a:srgbClr val="FF0000"/>
                </a:solidFill>
                <a:latin typeface="Lato" panose="020B0604020202020204" charset="0"/>
              </a:rPr>
              <a:t>'Green'];</a:t>
            </a:r>
            <a:endParaRPr lang="en-US">
              <a:solidFill>
                <a:srgbClr val="FF0000"/>
              </a:solidFill>
              <a:latin typeface="Lato" panose="020B0604020202020204" charset="0"/>
            </a:endParaRPr>
          </a:p>
          <a:p>
            <a:pPr marL="114300" indent="0">
              <a:buNone/>
            </a:pPr>
            <a:r>
              <a:rPr lang="en-US" sz="1200" smtClean="0">
                <a:solidFill>
                  <a:srgbClr val="FF0000"/>
                </a:solidFill>
                <a:latin typeface="Lato" panose="020B0604020202020204" charset="0"/>
              </a:rPr>
              <a:t> </a:t>
            </a:r>
          </a:p>
          <a:p>
            <a:pPr marL="114300" indent="0">
              <a:buNone/>
            </a:pPr>
            <a:r>
              <a:rPr lang="en-US" b="1" smtClean="0">
                <a:solidFill>
                  <a:schemeClr val="bg2">
                    <a:lumMod val="50000"/>
                  </a:schemeClr>
                </a:solidFill>
                <a:latin typeface="Lato" panose="020B0604020202020204" charset="0"/>
              </a:rPr>
              <a:t>Accessing Items</a:t>
            </a:r>
            <a:br>
              <a:rPr lang="en-US" b="1" smtClean="0">
                <a:solidFill>
                  <a:schemeClr val="bg2">
                    <a:lumMod val="50000"/>
                  </a:schemeClr>
                </a:solidFill>
                <a:latin typeface="Lato" panose="020B0604020202020204" charset="0"/>
              </a:rPr>
            </a:br>
            <a:r>
              <a:rPr lang="en-US" smtClean="0">
                <a:solidFill>
                  <a:schemeClr val="bg2">
                    <a:lumMod val="50000"/>
                  </a:schemeClr>
                </a:solidFill>
                <a:latin typeface="Lato" panose="020B0604020202020204" charset="0"/>
              </a:rPr>
              <a:t>You </a:t>
            </a:r>
            <a:r>
              <a:rPr lang="en-US">
                <a:solidFill>
                  <a:schemeClr val="bg2">
                    <a:lumMod val="50000"/>
                  </a:schemeClr>
                </a:solidFill>
                <a:latin typeface="Lato" panose="020B0604020202020204" charset="0"/>
              </a:rPr>
              <a:t>can access items </a:t>
            </a:r>
            <a:r>
              <a:rPr lang="en-US" smtClean="0">
                <a:solidFill>
                  <a:schemeClr val="bg2">
                    <a:lumMod val="50000"/>
                  </a:schemeClr>
                </a:solidFill>
                <a:latin typeface="Lato" panose="020B0604020202020204" charset="0"/>
              </a:rPr>
              <a:t>by using using bracket notation, starting at </a:t>
            </a:r>
            <a:r>
              <a:rPr lang="en-US">
                <a:solidFill>
                  <a:schemeClr val="bg2">
                    <a:lumMod val="50000"/>
                  </a:schemeClr>
                </a:solidFill>
                <a:latin typeface="Lato" panose="020B0604020202020204" charset="0"/>
              </a:rPr>
              <a:t>zero</a:t>
            </a:r>
            <a:r>
              <a:rPr lang="en-US" smtClean="0">
                <a:solidFill>
                  <a:schemeClr val="bg2">
                    <a:lumMod val="50000"/>
                  </a:schemeClr>
                </a:solidFill>
                <a:latin typeface="Lato" panose="020B0604020202020204" charset="0"/>
              </a:rPr>
              <a:t>.</a:t>
            </a:r>
          </a:p>
          <a:p>
            <a:pPr marL="114300" indent="0">
              <a:buNone/>
            </a:pPr>
            <a:r>
              <a:rPr lang="en-US" smtClean="0">
                <a:solidFill>
                  <a:schemeClr val="bg2">
                    <a:lumMod val="50000"/>
                  </a:schemeClr>
                </a:solidFill>
                <a:latin typeface="Lato" panose="020B0604020202020204" charset="0"/>
              </a:rPr>
              <a:t>rainbowColors[0] = 'pink';</a:t>
            </a:r>
          </a:p>
          <a:p>
            <a:pPr marL="114300" indent="0">
              <a:buNone/>
            </a:pPr>
            <a:endParaRPr lang="en-US" sz="1000">
              <a:solidFill>
                <a:schemeClr val="bg2">
                  <a:lumMod val="50000"/>
                </a:schemeClr>
              </a:solidFill>
              <a:latin typeface="Lato" panose="020B0604020202020204" charset="0"/>
            </a:endParaRPr>
          </a:p>
          <a:p>
            <a:pPr marL="114300" indent="0">
              <a:buNone/>
            </a:pPr>
            <a:endParaRPr lang="en-US" sz="1000" smtClean="0">
              <a:solidFill>
                <a:srgbClr val="FF0000"/>
              </a:solidFill>
            </a:endParaRPr>
          </a:p>
          <a:p>
            <a:pPr marL="114300" indent="0">
              <a:buNone/>
            </a:pPr>
            <a:endParaRPr lang="en-US" smtClean="0">
              <a:solidFill>
                <a:srgbClr val="FF0000"/>
              </a:solidFill>
            </a:endParaRPr>
          </a:p>
          <a:p>
            <a:pPr marL="114300" indent="0">
              <a:buNone/>
            </a:pPr>
            <a:endParaRPr lang="en-US">
              <a:solidFill>
                <a:srgbClr val="FF0000"/>
              </a:solidFill>
              <a:latin typeface="Lato" panose="020B0604020202020204" charset="0"/>
            </a:endParaRPr>
          </a:p>
          <a:p>
            <a:pPr marL="114300" indent="0">
              <a:buNone/>
            </a:pPr>
            <a:endParaRPr lang="en-US">
              <a:solidFill>
                <a:srgbClr val="FF0000"/>
              </a:solidFill>
              <a:latin typeface="Lato" panose="020B0604020202020204" charset="0"/>
            </a:endParaRPr>
          </a:p>
        </p:txBody>
      </p:sp>
    </p:spTree>
    <p:extLst>
      <p:ext uri="{BB962C8B-B14F-4D97-AF65-F5344CB8AC3E}">
        <p14:creationId xmlns:p14="http://schemas.microsoft.com/office/powerpoint/2010/main" val="9022423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6305" y="985206"/>
            <a:ext cx="8520600" cy="2739301"/>
          </a:xfrm>
        </p:spPr>
        <p:txBody>
          <a:bodyPr/>
          <a:lstStyle/>
          <a:p>
            <a:pPr>
              <a:buFont typeface="+mj-lt"/>
              <a:buAutoNum type="arabicPeriod"/>
            </a:pPr>
            <a:r>
              <a:rPr lang="en-US" smtClean="0">
                <a:solidFill>
                  <a:schemeClr val="accent1"/>
                </a:solidFill>
              </a:rPr>
              <a:t>Create a new project called arrays</a:t>
            </a:r>
          </a:p>
          <a:p>
            <a:pPr>
              <a:buFont typeface="+mj-lt"/>
              <a:buAutoNum type="arabicPeriod"/>
            </a:pPr>
            <a:r>
              <a:rPr lang="en-US" smtClean="0">
                <a:solidFill>
                  <a:schemeClr val="accent1"/>
                </a:solidFill>
              </a:rPr>
              <a:t>Click on the JS tab</a:t>
            </a:r>
          </a:p>
          <a:p>
            <a:pPr>
              <a:buFont typeface="+mj-lt"/>
              <a:buAutoNum type="arabicPeriod"/>
            </a:pPr>
            <a:r>
              <a:rPr lang="en-US" smtClean="0">
                <a:solidFill>
                  <a:schemeClr val="accent1"/>
                </a:solidFill>
              </a:rPr>
              <a:t>Create a food array &amp; initialize to your favorite foods </a:t>
            </a:r>
            <a:br>
              <a:rPr lang="en-US" smtClean="0">
                <a:solidFill>
                  <a:schemeClr val="accent1"/>
                </a:solidFill>
              </a:rPr>
            </a:br>
            <a:r>
              <a:rPr lang="en-US" smtClean="0">
                <a:solidFill>
                  <a:schemeClr val="tx1"/>
                </a:solidFill>
              </a:rPr>
              <a:t>let foods=['lasagne','popcorn'];</a:t>
            </a:r>
          </a:p>
          <a:p>
            <a:pPr>
              <a:buFont typeface="+mj-lt"/>
              <a:buAutoNum type="arabicPeriod"/>
            </a:pPr>
            <a:r>
              <a:rPr lang="en-US" smtClean="0">
                <a:solidFill>
                  <a:schemeClr val="accent1"/>
                </a:solidFill>
              </a:rPr>
              <a:t>Change the value of at least one  position (also called index)</a:t>
            </a:r>
            <a:br>
              <a:rPr lang="en-US" smtClean="0">
                <a:solidFill>
                  <a:schemeClr val="accent1"/>
                </a:solidFill>
              </a:rPr>
            </a:br>
            <a:r>
              <a:rPr lang="en-US" smtClean="0">
                <a:solidFill>
                  <a:schemeClr val="tx1"/>
                </a:solidFill>
              </a:rPr>
              <a:t>foods[1]='caramel popcorn';</a:t>
            </a:r>
          </a:p>
          <a:p>
            <a:pPr>
              <a:buFont typeface="+mj-lt"/>
              <a:buAutoNum type="arabicPeriod"/>
            </a:pPr>
            <a:r>
              <a:rPr lang="en-US" smtClean="0">
                <a:solidFill>
                  <a:schemeClr val="accent1"/>
                </a:solidFill>
              </a:rPr>
              <a:t>Print out the array  to the console </a:t>
            </a:r>
            <a:r>
              <a:rPr lang="en-US" smtClean="0">
                <a:solidFill>
                  <a:schemeClr val="tx1"/>
                </a:solidFill>
              </a:rPr>
              <a:t/>
            </a:r>
            <a:br>
              <a:rPr lang="en-US" smtClean="0">
                <a:solidFill>
                  <a:schemeClr val="tx1"/>
                </a:solidFill>
              </a:rPr>
            </a:br>
            <a:r>
              <a:rPr lang="en-US" smtClean="0">
                <a:solidFill>
                  <a:schemeClr val="tx1"/>
                </a:solidFill>
              </a:rPr>
              <a:t>console.log(foods);</a:t>
            </a:r>
            <a:endParaRPr lang="en-US">
              <a:solidFill>
                <a:schemeClr val="tx1"/>
              </a:solidFill>
            </a:endParaRPr>
          </a:p>
        </p:txBody>
      </p:sp>
      <p:sp>
        <p:nvSpPr>
          <p:cNvPr id="4" name="Google Shape;241;p36"/>
          <p:cNvSpPr txBox="1">
            <a:spLocks noGrp="1"/>
          </p:cNvSpPr>
          <p:nvPr>
            <p:ph type="title"/>
          </p:nvPr>
        </p:nvSpPr>
        <p:spPr>
          <a:xfrm>
            <a:off x="1137778" y="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 </a:t>
            </a:r>
            <a:r>
              <a:rPr lang="en-US" smtClean="0">
                <a:solidFill>
                  <a:schemeClr val="accent5"/>
                </a:solidFill>
                <a:latin typeface="Playfair Display" panose="020B0604020202020204" charset="0"/>
              </a:rPr>
              <a:t>Play with your food!</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pic>
        <p:nvPicPr>
          <p:cNvPr id="5" name="Google Shape;244;p36"/>
          <p:cNvPicPr preferRelativeResize="0"/>
          <p:nvPr/>
        </p:nvPicPr>
        <p:blipFill>
          <a:blip r:embed="rId2">
            <a:alphaModFix/>
          </a:blip>
          <a:stretch>
            <a:fillRect/>
          </a:stretch>
        </p:blipFill>
        <p:spPr>
          <a:xfrm>
            <a:off x="0" y="-203800"/>
            <a:ext cx="1033700" cy="1033700"/>
          </a:xfrm>
          <a:prstGeom prst="rect">
            <a:avLst/>
          </a:prstGeom>
          <a:noFill/>
          <a:ln>
            <a:noFill/>
          </a:ln>
        </p:spPr>
      </p:pic>
    </p:spTree>
    <p:extLst>
      <p:ext uri="{BB962C8B-B14F-4D97-AF65-F5344CB8AC3E}">
        <p14:creationId xmlns:p14="http://schemas.microsoft.com/office/powerpoint/2010/main" val="15748695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672450" y="4400"/>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 </a:t>
            </a:r>
            <a:r>
              <a:rPr lang="en-US" smtClean="0">
                <a:solidFill>
                  <a:schemeClr val="accent5"/>
                </a:solidFill>
                <a:latin typeface="Playfair Display" panose="020B0604020202020204" charset="0"/>
              </a:rPr>
              <a:t>Declare as ES6</a:t>
            </a: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365427" y="985646"/>
            <a:ext cx="8495843" cy="3848821"/>
          </a:xfrm>
          <a:prstGeom prst="rect">
            <a:avLst/>
          </a:prstGeom>
        </p:spPr>
        <p:txBody>
          <a:bodyPr spcFirstLastPara="1" wrap="square" lIns="91425" tIns="91425" rIns="91425" bIns="91425" numCol="2" anchor="t" anchorCtr="0">
            <a:noAutofit/>
          </a:bodyPr>
          <a:lstStyle/>
          <a:p>
            <a:pPr marL="0" lvl="0" indent="0">
              <a:buNone/>
            </a:pPr>
            <a:r>
              <a:rPr lang="en-US" sz="1400" smtClean="0">
                <a:solidFill>
                  <a:schemeClr val="tx1"/>
                </a:solidFill>
              </a:rPr>
              <a:t>let myCat = (catName)  =&gt; {</a:t>
            </a:r>
            <a:endParaRPr lang="en-US" sz="1400">
              <a:solidFill>
                <a:schemeClr val="tx1"/>
              </a:solidFill>
            </a:endParaRPr>
          </a:p>
          <a:p>
            <a:pPr marL="0" lvl="0" indent="0">
              <a:buNone/>
            </a:pPr>
            <a:r>
              <a:rPr lang="en-US" sz="1400">
                <a:solidFill>
                  <a:schemeClr val="tx1"/>
                </a:solidFill>
              </a:rPr>
              <a:t>  document.write ("My </a:t>
            </a:r>
            <a:r>
              <a:rPr lang="en-US" sz="1400" smtClean="0">
                <a:solidFill>
                  <a:schemeClr val="tx1"/>
                </a:solidFill>
              </a:rPr>
              <a:t>cat is called " + catName);</a:t>
            </a:r>
            <a:endParaRPr lang="en-US" sz="1400">
              <a:solidFill>
                <a:schemeClr val="tx1"/>
              </a:solidFill>
            </a:endParaRPr>
          </a:p>
          <a:p>
            <a:pPr marL="0" lvl="0" indent="0">
              <a:buNone/>
            </a:pPr>
            <a:r>
              <a:rPr lang="en-US" sz="1400">
                <a:solidFill>
                  <a:schemeClr val="tx1"/>
                </a:solidFill>
              </a:rPr>
              <a:t>}</a:t>
            </a:r>
          </a:p>
          <a:p>
            <a:pPr marL="0" lvl="0" indent="0">
              <a:buNone/>
            </a:pPr>
            <a:r>
              <a:rPr lang="en-US" sz="1400">
                <a:solidFill>
                  <a:schemeClr val="tx1"/>
                </a:solidFill>
              </a:rPr>
              <a:t>myCat</a:t>
            </a:r>
            <a:r>
              <a:rPr lang="en-US" sz="1400" smtClean="0">
                <a:solidFill>
                  <a:schemeClr val="tx1"/>
                </a:solidFill>
              </a:rPr>
              <a:t>("Juniper");</a:t>
            </a:r>
            <a:endParaRPr lang="en-US" sz="1400">
              <a:solidFill>
                <a:schemeClr val="tx1"/>
              </a:solidFill>
            </a:endParaRPr>
          </a:p>
          <a:p>
            <a:pPr marL="0" lvl="0" indent="0">
              <a:buNone/>
            </a:pPr>
            <a:endParaRPr lang="en-US" sz="1400">
              <a:solidFill>
                <a:schemeClr val="tx1"/>
              </a:solidFill>
            </a:endParaRPr>
          </a:p>
          <a:p>
            <a:pPr marL="0" lvl="0" indent="0">
              <a:buNone/>
            </a:pPr>
            <a:r>
              <a:rPr lang="en-US" sz="1400" smtClean="0">
                <a:solidFill>
                  <a:schemeClr val="tx1"/>
                </a:solidFill>
              </a:rPr>
              <a:t>let myMath = (num1, num2) =&gt; </a:t>
            </a:r>
            <a:r>
              <a:rPr lang="en-US" sz="1400">
                <a:solidFill>
                  <a:schemeClr val="tx1"/>
                </a:solidFill>
              </a:rPr>
              <a:t>{</a:t>
            </a:r>
          </a:p>
          <a:p>
            <a:pPr marL="0" indent="0">
              <a:buNone/>
            </a:pPr>
            <a:r>
              <a:rPr lang="en-US" sz="1400">
                <a:solidFill>
                  <a:schemeClr val="tx1"/>
                </a:solidFill>
              </a:rPr>
              <a:t>document.write("&lt;p&gt;");</a:t>
            </a:r>
          </a:p>
          <a:p>
            <a:pPr marL="0" lvl="0" indent="0">
              <a:buNone/>
            </a:pPr>
            <a:r>
              <a:rPr lang="en-US" sz="1400">
                <a:solidFill>
                  <a:schemeClr val="tx1"/>
                </a:solidFill>
              </a:rPr>
              <a:t>  document.write </a:t>
            </a:r>
            <a:r>
              <a:rPr lang="en-US" sz="1400" smtClean="0">
                <a:solidFill>
                  <a:schemeClr val="tx1"/>
                </a:solidFill>
              </a:rPr>
              <a:t>("Add " + num1+num2);</a:t>
            </a:r>
          </a:p>
          <a:p>
            <a:pPr marL="0" indent="0">
              <a:buNone/>
            </a:pPr>
            <a:r>
              <a:rPr lang="en-US" sz="1400">
                <a:solidFill>
                  <a:schemeClr val="tx1"/>
                </a:solidFill>
              </a:rPr>
              <a:t>document.write("&lt;p&gt;");</a:t>
            </a:r>
          </a:p>
          <a:p>
            <a:pPr marL="0" lvl="0" indent="0">
              <a:buNone/>
            </a:pPr>
            <a:r>
              <a:rPr lang="en-US" sz="1400">
                <a:solidFill>
                  <a:schemeClr val="tx1"/>
                </a:solidFill>
              </a:rPr>
              <a:t>  document.write </a:t>
            </a:r>
            <a:r>
              <a:rPr lang="en-US" sz="1400" smtClean="0">
                <a:solidFill>
                  <a:schemeClr val="tx1"/>
                </a:solidFill>
              </a:rPr>
              <a:t>("Multiply: " </a:t>
            </a:r>
            <a:r>
              <a:rPr lang="en-US" sz="1400">
                <a:solidFill>
                  <a:schemeClr val="tx1"/>
                </a:solidFill>
              </a:rPr>
              <a:t>+ </a:t>
            </a:r>
            <a:r>
              <a:rPr lang="en-US" sz="1400" smtClean="0">
                <a:solidFill>
                  <a:schemeClr val="tx1"/>
                </a:solidFill>
              </a:rPr>
              <a:t>num1*num2</a:t>
            </a:r>
            <a:r>
              <a:rPr lang="en-US" sz="1400">
                <a:solidFill>
                  <a:schemeClr val="tx1"/>
                </a:solidFill>
              </a:rPr>
              <a:t>);</a:t>
            </a:r>
          </a:p>
          <a:p>
            <a:pPr marL="0" lvl="0" indent="0">
              <a:buNone/>
            </a:pPr>
            <a:endParaRPr lang="en-US" sz="1400">
              <a:solidFill>
                <a:schemeClr val="tx1"/>
              </a:solidFill>
            </a:endParaRPr>
          </a:p>
          <a:p>
            <a:pPr marL="0" lvl="0" indent="0">
              <a:buNone/>
            </a:pPr>
            <a:r>
              <a:rPr lang="en-US" sz="1400" smtClean="0">
                <a:solidFill>
                  <a:schemeClr val="tx1"/>
                </a:solidFill>
              </a:rPr>
              <a:t>}</a:t>
            </a:r>
            <a:endParaRPr lang="en-US" sz="1400">
              <a:solidFill>
                <a:schemeClr val="tx1"/>
              </a:solidFill>
            </a:endParaRPr>
          </a:p>
          <a:p>
            <a:pPr marL="0" lvl="0" indent="0">
              <a:buNone/>
            </a:pPr>
            <a:r>
              <a:rPr lang="en-US" sz="1400" smtClean="0">
                <a:solidFill>
                  <a:schemeClr val="tx1"/>
                </a:solidFill>
              </a:rPr>
              <a:t>myMath(5,6); </a:t>
            </a:r>
          </a:p>
          <a:p>
            <a:pPr marL="0" lvl="0" indent="0">
              <a:buNone/>
            </a:pPr>
            <a:r>
              <a:rPr lang="en-US" sz="1400" smtClean="0">
                <a:solidFill>
                  <a:schemeClr val="tx1"/>
                </a:solidFill>
              </a:rPr>
              <a:t>myMath(6,9);</a:t>
            </a:r>
            <a:endParaRPr lang="en-US" sz="1400">
              <a:solidFill>
                <a:schemeClr val="tx1"/>
              </a:solidFill>
            </a:endParaRPr>
          </a:p>
          <a:p>
            <a:pPr marL="0" lvl="0" indent="0">
              <a:buNone/>
            </a:pPr>
            <a:endParaRPr lang="en-US" sz="1400">
              <a:solidFill>
                <a:schemeClr val="tx1"/>
              </a:solidFill>
            </a:endParaRPr>
          </a:p>
          <a:p>
            <a:pPr marL="0" lvl="0" indent="0">
              <a:buNone/>
            </a:pPr>
            <a:r>
              <a:rPr lang="en-US" sz="1400" smtClean="0">
                <a:solidFill>
                  <a:schemeClr val="tx1"/>
                </a:solidFill>
              </a:rPr>
              <a:t>let myAge = (myAgeIsBeautiful)  =&gt; { </a:t>
            </a:r>
            <a:endParaRPr lang="en-US" sz="1400">
              <a:solidFill>
                <a:schemeClr val="tx1"/>
              </a:solidFill>
            </a:endParaRPr>
          </a:p>
          <a:p>
            <a:pPr marL="0" lvl="0" indent="0">
              <a:buNone/>
            </a:pPr>
            <a:r>
              <a:rPr lang="en-US" sz="1400">
                <a:solidFill>
                  <a:schemeClr val="tx1"/>
                </a:solidFill>
              </a:rPr>
              <a:t>   document.write("&lt;p&gt;");</a:t>
            </a:r>
          </a:p>
          <a:p>
            <a:pPr marL="0" lvl="0" indent="0">
              <a:buNone/>
            </a:pPr>
            <a:r>
              <a:rPr lang="en-US" sz="1400">
                <a:solidFill>
                  <a:schemeClr val="tx1"/>
                </a:solidFill>
              </a:rPr>
              <a:t>   document.write("Is my age beautiful? Y/N: " + myAgeIsBeautiful);</a:t>
            </a:r>
          </a:p>
          <a:p>
            <a:pPr marL="0" lvl="0" indent="0">
              <a:buNone/>
            </a:pPr>
            <a:r>
              <a:rPr lang="en-US" sz="1400">
                <a:solidFill>
                  <a:schemeClr val="tx1"/>
                </a:solidFill>
              </a:rPr>
              <a:t>}</a:t>
            </a:r>
          </a:p>
          <a:p>
            <a:pPr marL="0" lvl="0" indent="0">
              <a:buNone/>
            </a:pPr>
            <a:r>
              <a:rPr lang="en-US" sz="1400" smtClean="0">
                <a:solidFill>
                  <a:schemeClr val="tx1"/>
                </a:solidFill>
              </a:rPr>
              <a:t>myAge(true);</a:t>
            </a:r>
            <a:endParaRPr lang="en-US" sz="1400">
              <a:solidFill>
                <a:schemeClr val="tx1"/>
              </a:solidFill>
            </a:endParaRPr>
          </a:p>
          <a:p>
            <a:pPr marL="0" lvl="0" indent="0">
              <a:buNone/>
            </a:pPr>
            <a:endParaRPr lang="en-US" sz="1400">
              <a:solidFill>
                <a:schemeClr val="tx1"/>
              </a:solidFill>
            </a:endParaRPr>
          </a:p>
          <a:p>
            <a:pPr marL="0" lvl="0" indent="0">
              <a:buNone/>
            </a:pPr>
            <a:r>
              <a:rPr lang="en-US" sz="1400" smtClean="0">
                <a:solidFill>
                  <a:schemeClr val="tx1"/>
                </a:solidFill>
              </a:rPr>
              <a:t> </a:t>
            </a:r>
            <a:endParaRPr lang="en-US" sz="1400" i="1">
              <a:solidFill>
                <a:schemeClr val="accent1"/>
              </a:solidFill>
            </a:endParaRPr>
          </a:p>
          <a:p>
            <a:pPr marL="0" lvl="0" indent="0">
              <a:buNone/>
            </a:pPr>
            <a:endParaRPr lang="en-US" sz="1400">
              <a:solidFill>
                <a:schemeClr val="accent1"/>
              </a:solidFill>
            </a:endParaRPr>
          </a:p>
          <a:p>
            <a:pPr marL="0" lvl="0" indent="0">
              <a:buNone/>
            </a:pPr>
            <a:r>
              <a:rPr lang="en-US" sz="1400" smtClean="0">
                <a:solidFill>
                  <a:schemeClr val="accent1"/>
                </a:solidFill>
              </a:rPr>
              <a:t> </a:t>
            </a:r>
            <a:endParaRPr sz="1400">
              <a:solidFill>
                <a:schemeClr val="accent1"/>
              </a:solidFill>
            </a:endParaRPr>
          </a:p>
        </p:txBody>
      </p:sp>
      <p:pic>
        <p:nvPicPr>
          <p:cNvPr id="244" name="Google Shape;244;p36"/>
          <p:cNvPicPr preferRelativeResize="0"/>
          <p:nvPr/>
        </p:nvPicPr>
        <p:blipFill>
          <a:blip r:embed="rId3">
            <a:alphaModFix/>
          </a:blip>
          <a:stretch>
            <a:fillRect/>
          </a:stretch>
        </p:blipFill>
        <p:spPr>
          <a:xfrm>
            <a:off x="317017" y="-106050"/>
            <a:ext cx="1033700" cy="1033700"/>
          </a:xfrm>
          <a:prstGeom prst="rect">
            <a:avLst/>
          </a:prstGeom>
          <a:noFill/>
          <a:ln>
            <a:noFill/>
          </a:ln>
        </p:spPr>
      </p:pic>
      <p:sp>
        <p:nvSpPr>
          <p:cNvPr id="2" name="Rectangle 1"/>
          <p:cNvSpPr/>
          <p:nvPr/>
        </p:nvSpPr>
        <p:spPr>
          <a:xfrm>
            <a:off x="1672450" y="654185"/>
            <a:ext cx="3977371" cy="307777"/>
          </a:xfrm>
          <a:prstGeom prst="rect">
            <a:avLst/>
          </a:prstGeom>
        </p:spPr>
        <p:txBody>
          <a:bodyPr wrap="none">
            <a:spAutoFit/>
          </a:bodyPr>
          <a:lstStyle/>
          <a:p>
            <a:pPr marL="0" lvl="0" indent="0">
              <a:buNone/>
            </a:pPr>
            <a:r>
              <a:rPr lang="en-US" smtClean="0"/>
              <a:t>Rewrite the previous functions as ES6 functions</a:t>
            </a:r>
            <a:endParaRPr lang="en-US"/>
          </a:p>
        </p:txBody>
      </p:sp>
    </p:spTree>
    <p:extLst>
      <p:ext uri="{BB962C8B-B14F-4D97-AF65-F5344CB8AC3E}">
        <p14:creationId xmlns:p14="http://schemas.microsoft.com/office/powerpoint/2010/main" val="35423505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Variables and Math</a:t>
            </a:r>
            <a:endParaRPr lang="en-US"/>
          </a:p>
        </p:txBody>
      </p:sp>
      <p:sp>
        <p:nvSpPr>
          <p:cNvPr id="3" name="Text Placeholder 2"/>
          <p:cNvSpPr>
            <a:spLocks noGrp="1"/>
          </p:cNvSpPr>
          <p:nvPr>
            <p:ph type="body" idx="1"/>
          </p:nvPr>
        </p:nvSpPr>
        <p:spPr/>
        <p:txBody>
          <a:bodyPr/>
          <a:lstStyle/>
          <a:p>
            <a:pPr marL="114300" indent="0">
              <a:buNone/>
            </a:pPr>
            <a:r>
              <a:rPr lang="en-US" smtClean="0"/>
              <a:t>Variables can hold numbers (integers or floats) &amp; do math</a:t>
            </a:r>
          </a:p>
          <a:p>
            <a:pPr marL="114300" indent="0">
              <a:buNone/>
            </a:pPr>
            <a:r>
              <a:rPr lang="en-US" smtClean="0">
                <a:solidFill>
                  <a:schemeClr val="tx1"/>
                </a:solidFill>
              </a:rPr>
              <a:t>let  numberOfAnimals = 4 +5 </a:t>
            </a:r>
          </a:p>
          <a:p>
            <a:pPr marL="114300" indent="0">
              <a:buNone/>
            </a:pPr>
            <a:r>
              <a:rPr lang="en-US" smtClean="0">
                <a:solidFill>
                  <a:schemeClr val="tx1"/>
                </a:solidFill>
              </a:rPr>
              <a:t>numberOfAnimals += 15; </a:t>
            </a:r>
            <a:r>
              <a:rPr lang="en-US" smtClean="0">
                <a:solidFill>
                  <a:schemeClr val="bg2"/>
                </a:solidFill>
              </a:rPr>
              <a:t>//+= Adds to the existing value</a:t>
            </a:r>
            <a:endParaRPr lang="en-US">
              <a:solidFill>
                <a:schemeClr val="bg2"/>
              </a:solidFill>
            </a:endParaRPr>
          </a:p>
          <a:p>
            <a:pPr marL="114300" indent="0">
              <a:buNone/>
            </a:pPr>
            <a:endParaRPr lang="en-US" smtClean="0"/>
          </a:p>
          <a:p>
            <a:pPr marL="114300" indent="0">
              <a:buNone/>
            </a:pPr>
            <a:endParaRPr lang="en-US"/>
          </a:p>
        </p:txBody>
      </p:sp>
      <p:graphicFrame>
        <p:nvGraphicFramePr>
          <p:cNvPr id="4" name="Table 3"/>
          <p:cNvGraphicFramePr>
            <a:graphicFrameLocks noGrp="1"/>
          </p:cNvGraphicFramePr>
          <p:nvPr>
            <p:extLst/>
          </p:nvPr>
        </p:nvGraphicFramePr>
        <p:xfrm>
          <a:off x="1976949" y="2435275"/>
          <a:ext cx="5681134" cy="2133600"/>
        </p:xfrm>
        <a:graphic>
          <a:graphicData uri="http://schemas.openxmlformats.org/drawingml/2006/table">
            <a:tbl>
              <a:tblPr>
                <a:tableStyleId>{284E427A-3D55-4303-BF80-6455036E1DE7}</a:tableStyleId>
              </a:tblPr>
              <a:tblGrid>
                <a:gridCol w="2840567"/>
                <a:gridCol w="2840567"/>
              </a:tblGrid>
              <a:tr h="304800">
                <a:tc>
                  <a:txBody>
                    <a:bodyPr/>
                    <a:lstStyle/>
                    <a:p>
                      <a:pPr algn="l" fontAlgn="base"/>
                      <a:r>
                        <a:rPr lang="en-US" sz="1400" b="1" smtClean="0">
                          <a:effectLst/>
                        </a:rPr>
                        <a:t>Math Operation</a:t>
                      </a:r>
                      <a:endParaRPr lang="en-US" sz="1400" b="1">
                        <a:effectLst/>
                      </a:endParaRPr>
                    </a:p>
                  </a:txBody>
                  <a:tcPr anchor="ctr"/>
                </a:tc>
                <a:tc>
                  <a:txBody>
                    <a:bodyPr/>
                    <a:lstStyle/>
                    <a:p>
                      <a:pPr algn="l" fontAlgn="base"/>
                      <a:r>
                        <a:rPr lang="en-US" sz="1400" b="1">
                          <a:effectLst/>
                        </a:rPr>
                        <a:t>Name</a:t>
                      </a:r>
                    </a:p>
                  </a:txBody>
                  <a:tcPr anchor="ctr"/>
                </a:tc>
              </a:tr>
              <a:tr h="304800">
                <a:tc>
                  <a:txBody>
                    <a:bodyPr/>
                    <a:lstStyle/>
                    <a:p>
                      <a:pPr algn="l" fontAlgn="base"/>
                      <a:r>
                        <a:rPr lang="en-US" sz="1400">
                          <a:effectLst/>
                        </a:rPr>
                        <a:t>-a</a:t>
                      </a:r>
                    </a:p>
                  </a:txBody>
                  <a:tcPr anchor="ctr"/>
                </a:tc>
                <a:tc>
                  <a:txBody>
                    <a:bodyPr/>
                    <a:lstStyle/>
                    <a:p>
                      <a:pPr algn="l" fontAlgn="base"/>
                      <a:r>
                        <a:rPr lang="en-US" sz="1400">
                          <a:effectLst/>
                        </a:rPr>
                        <a:t>Negation</a:t>
                      </a:r>
                    </a:p>
                  </a:txBody>
                  <a:tcPr anchor="ctr"/>
                </a:tc>
              </a:tr>
              <a:tr h="304800">
                <a:tc>
                  <a:txBody>
                    <a:bodyPr/>
                    <a:lstStyle/>
                    <a:p>
                      <a:pPr algn="l" fontAlgn="base"/>
                      <a:r>
                        <a:rPr lang="en-US" sz="1400">
                          <a:effectLst/>
                        </a:rPr>
                        <a:t>a + b</a:t>
                      </a:r>
                    </a:p>
                  </a:txBody>
                  <a:tcPr anchor="ctr"/>
                </a:tc>
                <a:tc>
                  <a:txBody>
                    <a:bodyPr/>
                    <a:lstStyle/>
                    <a:p>
                      <a:pPr algn="l" fontAlgn="base"/>
                      <a:r>
                        <a:rPr lang="en-US" sz="1400">
                          <a:effectLst/>
                        </a:rPr>
                        <a:t>Addition</a:t>
                      </a:r>
                    </a:p>
                  </a:txBody>
                  <a:tcPr anchor="ctr"/>
                </a:tc>
              </a:tr>
              <a:tr h="304800">
                <a:tc>
                  <a:txBody>
                    <a:bodyPr/>
                    <a:lstStyle/>
                    <a:p>
                      <a:pPr algn="l" fontAlgn="base"/>
                      <a:r>
                        <a:rPr lang="en-US" sz="1400">
                          <a:effectLst/>
                        </a:rPr>
                        <a:t>a - b</a:t>
                      </a:r>
                    </a:p>
                  </a:txBody>
                  <a:tcPr anchor="ctr"/>
                </a:tc>
                <a:tc>
                  <a:txBody>
                    <a:bodyPr/>
                    <a:lstStyle/>
                    <a:p>
                      <a:pPr algn="l" fontAlgn="base"/>
                      <a:r>
                        <a:rPr lang="en-US" sz="1400">
                          <a:effectLst/>
                        </a:rPr>
                        <a:t>Subtraction</a:t>
                      </a:r>
                    </a:p>
                  </a:txBody>
                  <a:tcPr anchor="ctr"/>
                </a:tc>
              </a:tr>
              <a:tr h="304800">
                <a:tc>
                  <a:txBody>
                    <a:bodyPr/>
                    <a:lstStyle/>
                    <a:p>
                      <a:pPr algn="l" fontAlgn="base"/>
                      <a:r>
                        <a:rPr lang="en-US" sz="1400">
                          <a:effectLst/>
                        </a:rPr>
                        <a:t>a * b</a:t>
                      </a:r>
                    </a:p>
                  </a:txBody>
                  <a:tcPr anchor="ctr"/>
                </a:tc>
                <a:tc>
                  <a:txBody>
                    <a:bodyPr/>
                    <a:lstStyle/>
                    <a:p>
                      <a:pPr algn="l" fontAlgn="base"/>
                      <a:r>
                        <a:rPr lang="en-US" sz="1400">
                          <a:effectLst/>
                        </a:rPr>
                        <a:t>Multiplication</a:t>
                      </a:r>
                    </a:p>
                  </a:txBody>
                  <a:tcPr anchor="ctr"/>
                </a:tc>
              </a:tr>
              <a:tr h="304800">
                <a:tc>
                  <a:txBody>
                    <a:bodyPr/>
                    <a:lstStyle/>
                    <a:p>
                      <a:pPr algn="l" fontAlgn="base"/>
                      <a:r>
                        <a:rPr lang="en-US" sz="1400">
                          <a:effectLst/>
                        </a:rPr>
                        <a:t>a / b</a:t>
                      </a:r>
                    </a:p>
                  </a:txBody>
                  <a:tcPr anchor="ctr"/>
                </a:tc>
                <a:tc>
                  <a:txBody>
                    <a:bodyPr/>
                    <a:lstStyle/>
                    <a:p>
                      <a:pPr algn="l" fontAlgn="base"/>
                      <a:r>
                        <a:rPr lang="en-US" sz="1400">
                          <a:effectLst/>
                        </a:rPr>
                        <a:t>Division</a:t>
                      </a:r>
                    </a:p>
                  </a:txBody>
                  <a:tcPr anchor="ctr"/>
                </a:tc>
              </a:tr>
              <a:tr h="304800">
                <a:tc>
                  <a:txBody>
                    <a:bodyPr/>
                    <a:lstStyle/>
                    <a:p>
                      <a:pPr algn="l" fontAlgn="base"/>
                      <a:r>
                        <a:rPr lang="en-US" sz="1400">
                          <a:effectLst/>
                        </a:rPr>
                        <a:t>a % b</a:t>
                      </a:r>
                    </a:p>
                  </a:txBody>
                  <a:tcPr anchor="ctr"/>
                </a:tc>
                <a:tc>
                  <a:txBody>
                    <a:bodyPr/>
                    <a:lstStyle/>
                    <a:p>
                      <a:pPr algn="l" fontAlgn="base"/>
                      <a:r>
                        <a:rPr lang="en-US" sz="1400">
                          <a:effectLst/>
                        </a:rPr>
                        <a:t>Modulus</a:t>
                      </a:r>
                    </a:p>
                  </a:txBody>
                  <a:tcPr anchor="ctr"/>
                </a:tc>
              </a:tr>
            </a:tbl>
          </a:graphicData>
        </a:graphic>
      </p:graphicFrame>
    </p:spTree>
    <p:extLst>
      <p:ext uri="{BB962C8B-B14F-4D97-AF65-F5344CB8AC3E}">
        <p14:creationId xmlns:p14="http://schemas.microsoft.com/office/powerpoint/2010/main" val="15555355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626100"/>
          </a:xfrm>
        </p:spPr>
        <p:txBody>
          <a:bodyPr/>
          <a:lstStyle/>
          <a:p>
            <a:r>
              <a:rPr lang="en-US" smtClean="0"/>
              <a:t>Variables and Strings</a:t>
            </a:r>
            <a:endParaRPr lang="en-US"/>
          </a:p>
        </p:txBody>
      </p:sp>
      <p:sp>
        <p:nvSpPr>
          <p:cNvPr id="3" name="Text Placeholder 2"/>
          <p:cNvSpPr>
            <a:spLocks noGrp="1"/>
          </p:cNvSpPr>
          <p:nvPr>
            <p:ph type="body" idx="1"/>
          </p:nvPr>
        </p:nvSpPr>
        <p:spPr>
          <a:xfrm>
            <a:off x="0" y="686808"/>
            <a:ext cx="8832300" cy="3416400"/>
          </a:xfrm>
        </p:spPr>
        <p:txBody>
          <a:bodyPr/>
          <a:lstStyle/>
          <a:p>
            <a:pPr marL="114300" indent="0">
              <a:buNone/>
            </a:pPr>
            <a:r>
              <a:rPr lang="en-US">
                <a:solidFill>
                  <a:schemeClr val="accent2">
                    <a:lumMod val="50000"/>
                  </a:schemeClr>
                </a:solidFill>
              </a:rPr>
              <a:t>Variable can </a:t>
            </a:r>
            <a:r>
              <a:rPr lang="en-US" smtClean="0">
                <a:solidFill>
                  <a:schemeClr val="accent2">
                    <a:lumMod val="50000"/>
                  </a:schemeClr>
                </a:solidFill>
              </a:rPr>
              <a:t>also manipulate words including strings or </a:t>
            </a:r>
            <a:r>
              <a:rPr lang="en-US">
                <a:solidFill>
                  <a:schemeClr val="accent2">
                    <a:lumMod val="50000"/>
                  </a:schemeClr>
                </a:solidFill>
              </a:rPr>
              <a:t>groups of characters</a:t>
            </a:r>
            <a:r>
              <a:rPr lang="en-US" smtClean="0">
                <a:solidFill>
                  <a:schemeClr val="accent2">
                    <a:lumMod val="50000"/>
                  </a:schemeClr>
                </a:solidFill>
              </a:rPr>
              <a:t>.  </a:t>
            </a:r>
          </a:p>
          <a:p>
            <a:pPr marL="114300" indent="0">
              <a:buNone/>
            </a:pPr>
            <a:endParaRPr lang="en-US" smtClean="0">
              <a:solidFill>
                <a:schemeClr val="tx1"/>
              </a:solidFill>
            </a:endParaRPr>
          </a:p>
          <a:p>
            <a:pPr marL="114300" indent="0">
              <a:buNone/>
            </a:pPr>
            <a:r>
              <a:rPr lang="en-US" sz="1600" smtClean="0">
                <a:solidFill>
                  <a:schemeClr val="tx1"/>
                </a:solidFill>
              </a:rPr>
              <a:t>let </a:t>
            </a:r>
            <a:r>
              <a:rPr lang="en-US" sz="1600">
                <a:solidFill>
                  <a:schemeClr val="tx1"/>
                </a:solidFill>
              </a:rPr>
              <a:t>kittensName = 'Fluffy</a:t>
            </a:r>
            <a:r>
              <a:rPr lang="en-US" sz="1600" smtClean="0">
                <a:solidFill>
                  <a:schemeClr val="tx1"/>
                </a:solidFill>
              </a:rPr>
              <a:t>';</a:t>
            </a:r>
          </a:p>
          <a:p>
            <a:pPr marL="114300" indent="0">
              <a:buNone/>
            </a:pPr>
            <a:r>
              <a:rPr lang="en-US" sz="1600" smtClean="0">
                <a:solidFill>
                  <a:schemeClr val="tx1"/>
                </a:solidFill>
              </a:rPr>
              <a:t>let </a:t>
            </a:r>
            <a:r>
              <a:rPr lang="en-US" sz="1600">
                <a:solidFill>
                  <a:schemeClr val="tx1"/>
                </a:solidFill>
              </a:rPr>
              <a:t>kittensName </a:t>
            </a:r>
            <a:r>
              <a:rPr lang="en-US" sz="1600" smtClean="0">
                <a:solidFill>
                  <a:schemeClr val="tx1"/>
                </a:solidFill>
              </a:rPr>
              <a:t>+= ' Cottontail'; </a:t>
            </a:r>
            <a:r>
              <a:rPr lang="en-US" sz="1600" smtClean="0"/>
              <a:t>//+= Appends strings to existing var</a:t>
            </a:r>
          </a:p>
          <a:p>
            <a:pPr marL="114300" indent="0">
              <a:buNone/>
            </a:pPr>
            <a:endParaRPr lang="en-US" sz="1600" smtClean="0"/>
          </a:p>
          <a:p>
            <a:pPr marL="114300" indent="0">
              <a:buNone/>
            </a:pPr>
            <a:r>
              <a:rPr lang="en-US" sz="1600">
                <a:solidFill>
                  <a:schemeClr val="tx1"/>
                </a:solidFill>
              </a:rPr>
              <a:t>console.log('I\'d like to use an apostrophe</a:t>
            </a:r>
            <a:r>
              <a:rPr lang="en-US" sz="1600" smtClean="0">
                <a:solidFill>
                  <a:schemeClr val="tx1"/>
                </a:solidFill>
              </a:rPr>
              <a:t>');  </a:t>
            </a:r>
            <a:r>
              <a:rPr lang="en-US" sz="1600" smtClean="0"/>
              <a:t>//Use slash to escape special characters</a:t>
            </a:r>
          </a:p>
          <a:p>
            <a:pPr marL="114300" indent="0">
              <a:buNone/>
            </a:pPr>
            <a:r>
              <a:rPr lang="en-US" sz="1600" smtClean="0">
                <a:solidFill>
                  <a:schemeClr val="tx1"/>
                </a:solidFill>
              </a:rPr>
              <a:t>console.log("My cat's name is " + kittensName ); </a:t>
            </a:r>
            <a:r>
              <a:rPr lang="en-US" sz="1600" smtClean="0">
                <a:solidFill>
                  <a:schemeClr val="bg2"/>
                </a:solidFill>
              </a:rPr>
              <a:t>//concatenate two strings</a:t>
            </a:r>
            <a:endParaRPr lang="en-US" sz="1600" smtClean="0">
              <a:solidFill>
                <a:schemeClr val="tx1"/>
              </a:solidFill>
            </a:endParaRPr>
          </a:p>
          <a:p>
            <a:pPr marL="114300" indent="0">
              <a:buNone/>
            </a:pPr>
            <a:r>
              <a:rPr lang="en-US" sz="1600" smtClean="0">
                <a:solidFill>
                  <a:schemeClr val="tx1"/>
                </a:solidFill>
              </a:rPr>
              <a:t>console.log</a:t>
            </a:r>
            <a:r>
              <a:rPr lang="en-US" sz="1600">
                <a:solidFill>
                  <a:schemeClr val="tx1"/>
                </a:solidFill>
              </a:rPr>
              <a:t>( </a:t>
            </a:r>
            <a:r>
              <a:rPr lang="en-US" sz="1600" smtClean="0">
                <a:solidFill>
                  <a:schemeClr val="tx1"/>
                </a:solidFill>
              </a:rPr>
              <a:t>‘The cat is  called ${kittensName}’ );</a:t>
            </a:r>
            <a:r>
              <a:rPr lang="en-US" sz="1600" smtClean="0"/>
              <a:t>  //String interpolation</a:t>
            </a:r>
            <a:endParaRPr lang="en-US" sz="1600"/>
          </a:p>
          <a:p>
            <a:pPr marL="114300" indent="0">
              <a:buNone/>
            </a:pPr>
            <a:endParaRPr lang="en-US" sz="1600" smtClean="0">
              <a:solidFill>
                <a:schemeClr val="tx1"/>
              </a:solidFill>
            </a:endParaRPr>
          </a:p>
          <a:p>
            <a:pPr marL="114300" indent="0">
              <a:buNone/>
            </a:pPr>
            <a:r>
              <a:rPr lang="en-US" sz="1600" b="1" smtClean="0">
                <a:solidFill>
                  <a:schemeClr val="accent2"/>
                </a:solidFill>
              </a:rPr>
              <a:t>Favorite String Functions</a:t>
            </a:r>
            <a:endParaRPr lang="en-US" sz="1600">
              <a:solidFill>
                <a:schemeClr val="tx1"/>
              </a:solidFill>
            </a:endParaRPr>
          </a:p>
          <a:p>
            <a:r>
              <a:rPr lang="en-US" sz="1600" smtClean="0">
                <a:solidFill>
                  <a:schemeClr val="accent2"/>
                </a:solidFill>
              </a:rPr>
              <a:t>Return String Length: </a:t>
            </a:r>
            <a:r>
              <a:rPr lang="en-US" sz="1600" smtClean="0">
                <a:solidFill>
                  <a:schemeClr val="tx1"/>
                </a:solidFill>
              </a:rPr>
              <a:t>kittensName.length;</a:t>
            </a:r>
          </a:p>
          <a:p>
            <a:r>
              <a:rPr lang="en-US" sz="1600" smtClean="0">
                <a:solidFill>
                  <a:schemeClr val="accent2"/>
                </a:solidFill>
              </a:rPr>
              <a:t>Position of a character in a string: </a:t>
            </a:r>
            <a:r>
              <a:rPr lang="en-US" sz="1600" smtClean="0">
                <a:solidFill>
                  <a:schemeClr val="tx1"/>
                </a:solidFill>
              </a:rPr>
              <a:t>kittensName.search("kitten");</a:t>
            </a:r>
          </a:p>
          <a:p>
            <a:r>
              <a:rPr lang="en-US" sz="1600" smtClean="0">
                <a:solidFill>
                  <a:schemeClr val="accent2"/>
                </a:solidFill>
              </a:rPr>
              <a:t>Make a string upper-case:  </a:t>
            </a:r>
            <a:r>
              <a:rPr lang="en-US" sz="1600" smtClean="0">
                <a:solidFill>
                  <a:schemeClr val="tx1"/>
                </a:solidFill>
              </a:rPr>
              <a:t>kittensName.toUpperCase();</a:t>
            </a:r>
          </a:p>
          <a:p>
            <a:r>
              <a:rPr lang="en-US" sz="1600" smtClean="0">
                <a:solidFill>
                  <a:schemeClr val="accent2"/>
                </a:solidFill>
              </a:rPr>
              <a:t>Replace: </a:t>
            </a:r>
            <a:r>
              <a:rPr lang="en-US" sz="1600" smtClean="0">
                <a:solidFill>
                  <a:schemeClr val="tx1"/>
                </a:solidFill>
              </a:rPr>
              <a:t>kittensName.replace("Fluff","puff");  </a:t>
            </a:r>
          </a:p>
        </p:txBody>
      </p:sp>
    </p:spTree>
    <p:extLst>
      <p:ext uri="{BB962C8B-B14F-4D97-AF65-F5344CB8AC3E}">
        <p14:creationId xmlns:p14="http://schemas.microsoft.com/office/powerpoint/2010/main" val="16176245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3134"/>
            <a:ext cx="8520600" cy="626100"/>
          </a:xfrm>
        </p:spPr>
        <p:txBody>
          <a:bodyPr/>
          <a:lstStyle/>
          <a:p>
            <a:r>
              <a:rPr lang="en-US" smtClean="0"/>
              <a:t>Comparison Operators</a:t>
            </a:r>
            <a:endParaRPr lang="en-US"/>
          </a:p>
        </p:txBody>
      </p:sp>
      <p:graphicFrame>
        <p:nvGraphicFramePr>
          <p:cNvPr id="4" name="Table 3"/>
          <p:cNvGraphicFramePr>
            <a:graphicFrameLocks noGrp="1"/>
          </p:cNvGraphicFramePr>
          <p:nvPr>
            <p:extLst/>
          </p:nvPr>
        </p:nvGraphicFramePr>
        <p:xfrm>
          <a:off x="5290402" y="946836"/>
          <a:ext cx="3511440" cy="3381883"/>
        </p:xfrm>
        <a:graphic>
          <a:graphicData uri="http://schemas.openxmlformats.org/drawingml/2006/table">
            <a:tbl>
              <a:tblPr>
                <a:tableStyleId>{3C2FFA5D-87B4-456A-9821-1D502468CF0F}</a:tableStyleId>
              </a:tblPr>
              <a:tblGrid>
                <a:gridCol w="1776294"/>
                <a:gridCol w="1735146"/>
              </a:tblGrid>
              <a:tr h="86995">
                <a:tc>
                  <a:txBody>
                    <a:bodyPr/>
                    <a:lstStyle/>
                    <a:p>
                      <a:pPr marL="0" marR="0">
                        <a:lnSpc>
                          <a:spcPct val="115000"/>
                        </a:lnSpc>
                        <a:spcBef>
                          <a:spcPts val="0"/>
                        </a:spcBef>
                        <a:spcAft>
                          <a:spcPts val="1000"/>
                        </a:spcAft>
                      </a:pPr>
                      <a:r>
                        <a:rPr lang="en-US" sz="1400" b="1" smtClean="0">
                          <a:effectLst/>
                          <a:latin typeface="Lato" panose="020B0604020202020204" charset="0"/>
                        </a:rPr>
                        <a:t>Condition</a:t>
                      </a:r>
                      <a:endParaRPr lang="en-US" sz="1400" b="1">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b="1">
                          <a:effectLst/>
                          <a:latin typeface="Lato" panose="020B0604020202020204" charset="0"/>
                        </a:rPr>
                        <a:t>Name</a:t>
                      </a:r>
                      <a:endParaRPr lang="en-US" sz="1400" b="1">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410210">
                <a:tc>
                  <a:txBody>
                    <a:bodyPr/>
                    <a:lstStyle/>
                    <a:p>
                      <a:pPr marL="0" marR="0">
                        <a:lnSpc>
                          <a:spcPct val="115000"/>
                        </a:lnSpc>
                        <a:spcBef>
                          <a:spcPts val="0"/>
                        </a:spcBef>
                        <a:spcAft>
                          <a:spcPts val="1000"/>
                        </a:spcAft>
                      </a:pPr>
                      <a:r>
                        <a:rPr lang="en-US" sz="1800">
                          <a:effectLst/>
                          <a:latin typeface="Lato" panose="020B0604020202020204" charset="0"/>
                        </a:rPr>
                        <a:t>a ==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smtClean="0">
                          <a:effectLst/>
                          <a:latin typeface="Lato" panose="020B0604020202020204" charset="0"/>
                        </a:rPr>
                        <a:t>Equal (LOOSE)</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338455">
                <a:tc>
                  <a:txBody>
                    <a:bodyPr/>
                    <a:lstStyle/>
                    <a:p>
                      <a:pPr marL="0" marR="0">
                        <a:lnSpc>
                          <a:spcPct val="115000"/>
                        </a:lnSpc>
                        <a:spcBef>
                          <a:spcPts val="0"/>
                        </a:spcBef>
                        <a:spcAft>
                          <a:spcPts val="1000"/>
                        </a:spcAft>
                      </a:pPr>
                      <a:r>
                        <a:rPr lang="en-US" sz="1800">
                          <a:effectLst/>
                          <a:latin typeface="Lato" panose="020B0604020202020204" charset="0"/>
                        </a:rPr>
                        <a:t>a ===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smtClean="0">
                          <a:effectLst/>
                          <a:latin typeface="Lato" panose="020B0604020202020204" charset="0"/>
                        </a:rPr>
                        <a:t>Identical (STRICT)</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410210">
                <a:tc>
                  <a:txBody>
                    <a:bodyPr/>
                    <a:lstStyle/>
                    <a:p>
                      <a:pPr marL="0" marR="0">
                        <a:lnSpc>
                          <a:spcPct val="115000"/>
                        </a:lnSpc>
                        <a:spcBef>
                          <a:spcPts val="0"/>
                        </a:spcBef>
                        <a:spcAft>
                          <a:spcPts val="1000"/>
                        </a:spcAft>
                      </a:pPr>
                      <a:r>
                        <a:rPr lang="en-US" sz="1800">
                          <a:effectLst/>
                          <a:latin typeface="Lato" panose="020B0604020202020204" charset="0"/>
                        </a:rPr>
                        <a:t>a !=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a:effectLst/>
                          <a:latin typeface="Lato" panose="020B0604020202020204" charset="0"/>
                        </a:rPr>
                        <a:t>Not equal</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446405">
                <a:tc>
                  <a:txBody>
                    <a:bodyPr/>
                    <a:lstStyle/>
                    <a:p>
                      <a:pPr marL="0" marR="0">
                        <a:lnSpc>
                          <a:spcPct val="115000"/>
                        </a:lnSpc>
                        <a:spcBef>
                          <a:spcPts val="0"/>
                        </a:spcBef>
                        <a:spcAft>
                          <a:spcPts val="1000"/>
                        </a:spcAft>
                      </a:pPr>
                      <a:r>
                        <a:rPr lang="en-US" sz="1800">
                          <a:effectLst/>
                          <a:latin typeface="Lato" panose="020B0604020202020204" charset="0"/>
                        </a:rPr>
                        <a:t>a !==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a:effectLst/>
                          <a:latin typeface="Lato" panose="020B0604020202020204" charset="0"/>
                        </a:rPr>
                        <a:t>Not identical</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266700">
                <a:tc>
                  <a:txBody>
                    <a:bodyPr/>
                    <a:lstStyle/>
                    <a:p>
                      <a:pPr marL="0" marR="0">
                        <a:lnSpc>
                          <a:spcPct val="115000"/>
                        </a:lnSpc>
                        <a:spcBef>
                          <a:spcPts val="0"/>
                        </a:spcBef>
                        <a:spcAft>
                          <a:spcPts val="1000"/>
                        </a:spcAft>
                      </a:pPr>
                      <a:r>
                        <a:rPr lang="en-US" sz="1800">
                          <a:effectLst/>
                          <a:latin typeface="Lato" panose="020B0604020202020204" charset="0"/>
                        </a:rPr>
                        <a:t>a &lt;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a:effectLst/>
                          <a:latin typeface="Lato" panose="020B0604020202020204" charset="0"/>
                        </a:rPr>
                        <a:t>Less than</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338455">
                <a:tc>
                  <a:txBody>
                    <a:bodyPr/>
                    <a:lstStyle/>
                    <a:p>
                      <a:pPr marL="0" marR="0">
                        <a:lnSpc>
                          <a:spcPct val="115000"/>
                        </a:lnSpc>
                        <a:spcBef>
                          <a:spcPts val="0"/>
                        </a:spcBef>
                        <a:spcAft>
                          <a:spcPts val="1000"/>
                        </a:spcAft>
                      </a:pPr>
                      <a:r>
                        <a:rPr lang="en-US" sz="1800">
                          <a:effectLst/>
                          <a:latin typeface="Lato" panose="020B0604020202020204" charset="0"/>
                        </a:rPr>
                        <a:t>a &gt;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a:effectLst/>
                          <a:latin typeface="Lato" panose="020B0604020202020204" charset="0"/>
                        </a:rPr>
                        <a:t>Greater than</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302895">
                <a:tc>
                  <a:txBody>
                    <a:bodyPr/>
                    <a:lstStyle/>
                    <a:p>
                      <a:pPr marL="0" marR="0">
                        <a:lnSpc>
                          <a:spcPct val="115000"/>
                        </a:lnSpc>
                        <a:spcBef>
                          <a:spcPts val="0"/>
                        </a:spcBef>
                        <a:spcAft>
                          <a:spcPts val="1000"/>
                        </a:spcAft>
                      </a:pPr>
                      <a:r>
                        <a:rPr lang="en-US" sz="1800">
                          <a:effectLst/>
                          <a:latin typeface="Lato" panose="020B0604020202020204" charset="0"/>
                        </a:rPr>
                        <a:t>a &lt;=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a:effectLst/>
                          <a:latin typeface="Lato" panose="020B0604020202020204" charset="0"/>
                        </a:rPr>
                        <a:t>Less than or equal to</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338455">
                <a:tc>
                  <a:txBody>
                    <a:bodyPr/>
                    <a:lstStyle/>
                    <a:p>
                      <a:pPr marL="0" marR="0">
                        <a:lnSpc>
                          <a:spcPct val="115000"/>
                        </a:lnSpc>
                        <a:spcBef>
                          <a:spcPts val="0"/>
                        </a:spcBef>
                        <a:spcAft>
                          <a:spcPts val="1000"/>
                        </a:spcAft>
                      </a:pPr>
                      <a:r>
                        <a:rPr lang="en-US" sz="1800">
                          <a:effectLst/>
                          <a:latin typeface="Lato" panose="020B0604020202020204" charset="0"/>
                        </a:rPr>
                        <a:t>a &gt;=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a:effectLst/>
                          <a:latin typeface="Lato" panose="020B0604020202020204" charset="0"/>
                        </a:rPr>
                        <a:t>Greater than or equal to</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bl>
          </a:graphicData>
        </a:graphic>
      </p:graphicFrame>
      <p:sp>
        <p:nvSpPr>
          <p:cNvPr id="3" name="Rectangle 2"/>
          <p:cNvSpPr/>
          <p:nvPr/>
        </p:nvSpPr>
        <p:spPr>
          <a:xfrm>
            <a:off x="694267" y="1150036"/>
            <a:ext cx="3445933" cy="280076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600" b="1"/>
              <a:t>== vs ===</a:t>
            </a:r>
          </a:p>
          <a:p>
            <a:endParaRPr lang="en-US" sz="1600"/>
          </a:p>
          <a:p>
            <a:pPr algn="ctr"/>
            <a:r>
              <a:rPr lang="en-US" sz="1600"/>
              <a:t>== </a:t>
            </a:r>
          </a:p>
          <a:p>
            <a:pPr algn="ctr"/>
            <a:r>
              <a:rPr lang="en-US" sz="1600" smtClean="0"/>
              <a:t>(loose)</a:t>
            </a:r>
          </a:p>
          <a:p>
            <a:pPr algn="ctr"/>
            <a:r>
              <a:rPr lang="en-US" sz="1600"/>
              <a:t>(</a:t>
            </a:r>
            <a:r>
              <a:rPr lang="en-US" sz="1600" smtClean="0"/>
              <a:t>compares values, </a:t>
            </a:r>
            <a:r>
              <a:rPr lang="en-US" sz="1600"/>
              <a:t>not type)</a:t>
            </a:r>
          </a:p>
          <a:p>
            <a:pPr algn="ctr"/>
            <a:r>
              <a:rPr lang="en-US" sz="1600"/>
              <a:t>If (5 == “5”)</a:t>
            </a:r>
          </a:p>
          <a:p>
            <a:pPr algn="ctr"/>
            <a:endParaRPr lang="en-US" sz="1600"/>
          </a:p>
          <a:p>
            <a:pPr algn="ctr"/>
            <a:r>
              <a:rPr lang="en-US" sz="1600" b="1"/>
              <a:t>=== </a:t>
            </a:r>
          </a:p>
          <a:p>
            <a:pPr algn="ctr"/>
            <a:r>
              <a:rPr lang="en-US" sz="1600"/>
              <a:t>(strict)</a:t>
            </a:r>
          </a:p>
          <a:p>
            <a:pPr algn="ctr"/>
            <a:r>
              <a:rPr lang="en-US" sz="1600"/>
              <a:t>If (5===5)</a:t>
            </a:r>
          </a:p>
          <a:p>
            <a:endParaRPr lang="en-US" sz="1600"/>
          </a:p>
        </p:txBody>
      </p:sp>
    </p:spTree>
    <p:extLst>
      <p:ext uri="{BB962C8B-B14F-4D97-AF65-F5344CB8AC3E}">
        <p14:creationId xmlns:p14="http://schemas.microsoft.com/office/powerpoint/2010/main" val="1125689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318000" cy="626100"/>
          </a:xfrm>
        </p:spPr>
        <p:txBody>
          <a:bodyPr/>
          <a:lstStyle/>
          <a:p>
            <a:r>
              <a:rPr lang="en-US" smtClean="0"/>
              <a:t>Comparison Values</a:t>
            </a:r>
            <a:endParaRPr lang="en-US"/>
          </a:p>
        </p:txBody>
      </p:sp>
      <p:sp>
        <p:nvSpPr>
          <p:cNvPr id="3" name="Text Placeholder 2"/>
          <p:cNvSpPr>
            <a:spLocks noGrp="1"/>
          </p:cNvSpPr>
          <p:nvPr>
            <p:ph type="body" idx="1"/>
          </p:nvPr>
        </p:nvSpPr>
        <p:spPr>
          <a:xfrm>
            <a:off x="176233" y="720675"/>
            <a:ext cx="4141767" cy="3416400"/>
          </a:xfrm>
        </p:spPr>
        <p:txBody>
          <a:bodyPr/>
          <a:lstStyle/>
          <a:p>
            <a:pPr marL="114300" indent="0">
              <a:buNone/>
            </a:pPr>
            <a:r>
              <a:rPr lang="en-US" b="1" smtClean="0"/>
              <a:t>"</a:t>
            </a:r>
            <a:r>
              <a:rPr lang="en-US" b="1"/>
              <a:t>Falsy" </a:t>
            </a:r>
            <a:r>
              <a:rPr lang="en-US" b="1" smtClean="0"/>
              <a:t>values</a:t>
            </a:r>
            <a:endParaRPr lang="en-US" smtClean="0"/>
          </a:p>
          <a:p>
            <a:r>
              <a:rPr lang="en-US" smtClean="0"/>
              <a:t>The number 0</a:t>
            </a:r>
          </a:p>
          <a:p>
            <a:r>
              <a:rPr lang="en-US" smtClean="0"/>
              <a:t>"" (empty string)</a:t>
            </a:r>
            <a:endParaRPr lang="en-US"/>
          </a:p>
          <a:p>
            <a:r>
              <a:rPr lang="en-US"/>
              <a:t>undefined</a:t>
            </a:r>
          </a:p>
          <a:p>
            <a:r>
              <a:rPr lang="en-US"/>
              <a:t>null </a:t>
            </a:r>
            <a:r>
              <a:rPr lang="en-US" smtClean="0"/>
              <a:t> </a:t>
            </a:r>
          </a:p>
          <a:p>
            <a:r>
              <a:rPr lang="en-US" smtClean="0"/>
              <a:t>!(variablename)</a:t>
            </a:r>
          </a:p>
          <a:p>
            <a:endParaRPr lang="en-US"/>
          </a:p>
          <a:p>
            <a:pPr marL="114300" indent="0">
              <a:buNone/>
            </a:pPr>
            <a:r>
              <a:rPr lang="en-US" b="1" smtClean="0"/>
              <a:t>"Truthy" values</a:t>
            </a:r>
            <a:endParaRPr lang="en-US" b="1"/>
          </a:p>
          <a:p>
            <a:r>
              <a:rPr lang="en-US" smtClean="0"/>
              <a:t>The variable has a value</a:t>
            </a:r>
          </a:p>
          <a:p>
            <a:pPr marL="114300" indent="0">
              <a:buNone/>
            </a:pPr>
            <a:endParaRPr lang="en-US" smtClean="0"/>
          </a:p>
          <a:p>
            <a:pPr marL="114300" indent="0">
              <a:buNone/>
            </a:pPr>
            <a:r>
              <a:rPr lang="en-US" smtClean="0">
                <a:solidFill>
                  <a:schemeClr val="tx1"/>
                </a:solidFill>
              </a:rPr>
              <a:t>var hasData = "myValue"</a:t>
            </a:r>
          </a:p>
          <a:p>
            <a:pPr marL="114300" indent="0">
              <a:buNone/>
            </a:pPr>
            <a:r>
              <a:rPr lang="en-US" smtClean="0">
                <a:solidFill>
                  <a:schemeClr val="tx1"/>
                </a:solidFill>
              </a:rPr>
              <a:t>if (hasData)</a:t>
            </a:r>
          </a:p>
          <a:p>
            <a:pPr marL="114300" indent="0">
              <a:buNone/>
            </a:pPr>
            <a:r>
              <a:rPr lang="en-US" smtClean="0">
                <a:solidFill>
                  <a:schemeClr val="tx1"/>
                </a:solidFill>
              </a:rPr>
              <a:t>console.log("This has data");</a:t>
            </a:r>
            <a:endParaRPr lang="en-US">
              <a:solidFill>
                <a:schemeClr val="tx1"/>
              </a:solidFill>
            </a:endParaRPr>
          </a:p>
        </p:txBody>
      </p:sp>
      <p:sp>
        <p:nvSpPr>
          <p:cNvPr id="4" name="Rectangle 3"/>
          <p:cNvSpPr/>
          <p:nvPr/>
        </p:nvSpPr>
        <p:spPr>
          <a:xfrm>
            <a:off x="5410199" y="142502"/>
            <a:ext cx="3445933" cy="206210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600" smtClean="0"/>
              <a:t>== </a:t>
            </a:r>
            <a:endParaRPr lang="en-US" sz="1600"/>
          </a:p>
          <a:p>
            <a:pPr algn="ctr"/>
            <a:r>
              <a:rPr lang="en-US" sz="1600" smtClean="0"/>
              <a:t>(loose)</a:t>
            </a:r>
          </a:p>
          <a:p>
            <a:pPr algn="ctr"/>
            <a:r>
              <a:rPr lang="en-US" sz="1600"/>
              <a:t>(</a:t>
            </a:r>
            <a:r>
              <a:rPr lang="en-US" sz="1600" smtClean="0"/>
              <a:t>compares values, </a:t>
            </a:r>
            <a:r>
              <a:rPr lang="en-US" sz="1600"/>
              <a:t>not type)</a:t>
            </a:r>
          </a:p>
          <a:p>
            <a:pPr algn="ctr"/>
            <a:r>
              <a:rPr lang="en-US" sz="1600"/>
              <a:t>If (5 == “5”)</a:t>
            </a:r>
          </a:p>
          <a:p>
            <a:pPr algn="ctr"/>
            <a:endParaRPr lang="en-US" sz="1600"/>
          </a:p>
          <a:p>
            <a:pPr algn="ctr"/>
            <a:r>
              <a:rPr lang="en-US" sz="1600" b="1"/>
              <a:t>=== </a:t>
            </a:r>
          </a:p>
          <a:p>
            <a:pPr algn="ctr"/>
            <a:r>
              <a:rPr lang="en-US" sz="1600"/>
              <a:t>(strict)</a:t>
            </a:r>
          </a:p>
          <a:p>
            <a:pPr algn="ctr"/>
            <a:r>
              <a:rPr lang="en-US" sz="1600"/>
              <a:t>If (5===5</a:t>
            </a:r>
            <a:r>
              <a:rPr lang="en-US" sz="1600" smtClean="0"/>
              <a:t>)</a:t>
            </a:r>
            <a:endParaRPr lang="en-US" sz="1600"/>
          </a:p>
        </p:txBody>
      </p:sp>
      <p:graphicFrame>
        <p:nvGraphicFramePr>
          <p:cNvPr id="5" name="Table 4"/>
          <p:cNvGraphicFramePr>
            <a:graphicFrameLocks noGrp="1"/>
          </p:cNvGraphicFramePr>
          <p:nvPr>
            <p:extLst>
              <p:ext uri="{D42A27DB-BD31-4B8C-83A1-F6EECF244321}">
                <p14:modId xmlns:p14="http://schemas.microsoft.com/office/powerpoint/2010/main" val="3868757411"/>
              </p:ext>
            </p:extLst>
          </p:nvPr>
        </p:nvGraphicFramePr>
        <p:xfrm>
          <a:off x="4877101" y="2419350"/>
          <a:ext cx="4141465" cy="2502281"/>
        </p:xfrm>
        <a:graphic>
          <a:graphicData uri="http://schemas.openxmlformats.org/drawingml/2006/table">
            <a:tbl>
              <a:tblPr>
                <a:tableStyleId>{3C2FFA5D-87B4-456A-9821-1D502468CF0F}</a:tableStyleId>
              </a:tblPr>
              <a:tblGrid>
                <a:gridCol w="2094998"/>
                <a:gridCol w="2046467"/>
              </a:tblGrid>
              <a:tr h="410210">
                <a:tc>
                  <a:txBody>
                    <a:bodyPr/>
                    <a:lstStyle/>
                    <a:p>
                      <a:pPr marL="0" marR="0">
                        <a:lnSpc>
                          <a:spcPct val="115000"/>
                        </a:lnSpc>
                        <a:spcBef>
                          <a:spcPts val="0"/>
                        </a:spcBef>
                        <a:spcAft>
                          <a:spcPts val="1000"/>
                        </a:spcAft>
                      </a:pPr>
                      <a:r>
                        <a:rPr lang="en-US" sz="1800">
                          <a:effectLst/>
                          <a:latin typeface="Lato" panose="020B0604020202020204" charset="0"/>
                        </a:rPr>
                        <a:t>a ==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smtClean="0">
                          <a:effectLst/>
                          <a:latin typeface="Lato" panose="020B0604020202020204" charset="0"/>
                        </a:rPr>
                        <a:t>Equal (LOOSE)</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338455">
                <a:tc>
                  <a:txBody>
                    <a:bodyPr/>
                    <a:lstStyle/>
                    <a:p>
                      <a:pPr marL="0" marR="0">
                        <a:lnSpc>
                          <a:spcPct val="115000"/>
                        </a:lnSpc>
                        <a:spcBef>
                          <a:spcPts val="0"/>
                        </a:spcBef>
                        <a:spcAft>
                          <a:spcPts val="1000"/>
                        </a:spcAft>
                      </a:pPr>
                      <a:r>
                        <a:rPr lang="en-US" sz="1800">
                          <a:effectLst/>
                          <a:latin typeface="Lato" panose="020B0604020202020204" charset="0"/>
                        </a:rPr>
                        <a:t>a ===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smtClean="0">
                          <a:effectLst/>
                          <a:latin typeface="Lato" panose="020B0604020202020204" charset="0"/>
                        </a:rPr>
                        <a:t>Identical (STRICT)</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410210">
                <a:tc>
                  <a:txBody>
                    <a:bodyPr/>
                    <a:lstStyle/>
                    <a:p>
                      <a:pPr marL="0" marR="0">
                        <a:lnSpc>
                          <a:spcPct val="115000"/>
                        </a:lnSpc>
                        <a:spcBef>
                          <a:spcPts val="0"/>
                        </a:spcBef>
                        <a:spcAft>
                          <a:spcPts val="1000"/>
                        </a:spcAft>
                      </a:pPr>
                      <a:r>
                        <a:rPr lang="en-US" sz="1800">
                          <a:effectLst/>
                          <a:latin typeface="Lato" panose="020B0604020202020204" charset="0"/>
                        </a:rPr>
                        <a:t>a !=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a:effectLst/>
                          <a:latin typeface="Lato" panose="020B0604020202020204" charset="0"/>
                        </a:rPr>
                        <a:t>Not equal</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266700">
                <a:tc>
                  <a:txBody>
                    <a:bodyPr/>
                    <a:lstStyle/>
                    <a:p>
                      <a:pPr marL="0" marR="0">
                        <a:lnSpc>
                          <a:spcPct val="115000"/>
                        </a:lnSpc>
                        <a:spcBef>
                          <a:spcPts val="0"/>
                        </a:spcBef>
                        <a:spcAft>
                          <a:spcPts val="1000"/>
                        </a:spcAft>
                      </a:pPr>
                      <a:r>
                        <a:rPr lang="en-US" sz="1800">
                          <a:effectLst/>
                          <a:latin typeface="Lato" panose="020B0604020202020204" charset="0"/>
                        </a:rPr>
                        <a:t>a &lt;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a:effectLst/>
                          <a:latin typeface="Lato" panose="020B0604020202020204" charset="0"/>
                        </a:rPr>
                        <a:t>Less than</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338455">
                <a:tc>
                  <a:txBody>
                    <a:bodyPr/>
                    <a:lstStyle/>
                    <a:p>
                      <a:pPr marL="0" marR="0">
                        <a:lnSpc>
                          <a:spcPct val="115000"/>
                        </a:lnSpc>
                        <a:spcBef>
                          <a:spcPts val="0"/>
                        </a:spcBef>
                        <a:spcAft>
                          <a:spcPts val="1000"/>
                        </a:spcAft>
                      </a:pPr>
                      <a:r>
                        <a:rPr lang="en-US" sz="1800">
                          <a:effectLst/>
                          <a:latin typeface="Lato" panose="020B0604020202020204" charset="0"/>
                        </a:rPr>
                        <a:t>a &gt;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a:effectLst/>
                          <a:latin typeface="Lato" panose="020B0604020202020204" charset="0"/>
                        </a:rPr>
                        <a:t>Greater than</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302895">
                <a:tc>
                  <a:txBody>
                    <a:bodyPr/>
                    <a:lstStyle/>
                    <a:p>
                      <a:pPr marL="0" marR="0">
                        <a:lnSpc>
                          <a:spcPct val="115000"/>
                        </a:lnSpc>
                        <a:spcBef>
                          <a:spcPts val="0"/>
                        </a:spcBef>
                        <a:spcAft>
                          <a:spcPts val="1000"/>
                        </a:spcAft>
                      </a:pPr>
                      <a:r>
                        <a:rPr lang="en-US" sz="1800">
                          <a:effectLst/>
                          <a:latin typeface="Lato" panose="020B0604020202020204" charset="0"/>
                        </a:rPr>
                        <a:t>a &lt;=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a:effectLst/>
                          <a:latin typeface="Lato" panose="020B0604020202020204" charset="0"/>
                        </a:rPr>
                        <a:t>Less than or equal to</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r h="338455">
                <a:tc>
                  <a:txBody>
                    <a:bodyPr/>
                    <a:lstStyle/>
                    <a:p>
                      <a:pPr marL="0" marR="0">
                        <a:lnSpc>
                          <a:spcPct val="115000"/>
                        </a:lnSpc>
                        <a:spcBef>
                          <a:spcPts val="0"/>
                        </a:spcBef>
                        <a:spcAft>
                          <a:spcPts val="1000"/>
                        </a:spcAft>
                      </a:pPr>
                      <a:r>
                        <a:rPr lang="en-US" sz="1800">
                          <a:effectLst/>
                          <a:latin typeface="Lato" panose="020B0604020202020204" charset="0"/>
                        </a:rPr>
                        <a:t>a &gt;= b</a:t>
                      </a:r>
                      <a:endParaRPr lang="en-US" sz="18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c>
                  <a:txBody>
                    <a:bodyPr/>
                    <a:lstStyle/>
                    <a:p>
                      <a:pPr marL="0" marR="0">
                        <a:lnSpc>
                          <a:spcPct val="115000"/>
                        </a:lnSpc>
                        <a:spcBef>
                          <a:spcPts val="0"/>
                        </a:spcBef>
                        <a:spcAft>
                          <a:spcPts val="1000"/>
                        </a:spcAft>
                      </a:pPr>
                      <a:r>
                        <a:rPr lang="en-US" sz="1400">
                          <a:effectLst/>
                          <a:latin typeface="Lato" panose="020B0604020202020204" charset="0"/>
                        </a:rPr>
                        <a:t>Greater than or equal to</a:t>
                      </a:r>
                      <a:endParaRPr lang="en-US" sz="1400">
                        <a:effectLst/>
                        <a:latin typeface="Lato" panose="020B0604020202020204" charset="0"/>
                        <a:ea typeface="Calibri" panose="020F0502020204030204" pitchFamily="34" charset="0"/>
                        <a:cs typeface="Times New Roman" panose="02020603050405020304" pitchFamily="18" charset="0"/>
                      </a:endParaRPr>
                    </a:p>
                  </a:txBody>
                  <a:tcPr marL="17780" marR="17780" marT="8890" marB="8890" anchor="ctr"/>
                </a:tc>
              </a:tr>
            </a:tbl>
          </a:graphicData>
        </a:graphic>
      </p:graphicFrame>
    </p:spTree>
    <p:extLst>
      <p:ext uri="{BB962C8B-B14F-4D97-AF65-F5344CB8AC3E}">
        <p14:creationId xmlns:p14="http://schemas.microsoft.com/office/powerpoint/2010/main" val="3180028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084"/>
            <a:ext cx="8520600" cy="626100"/>
          </a:xfrm>
        </p:spPr>
        <p:txBody>
          <a:bodyPr/>
          <a:lstStyle/>
          <a:p>
            <a:r>
              <a:rPr lang="en-US" smtClean="0"/>
              <a:t>Conditionals: The If Statement</a:t>
            </a:r>
            <a:endParaRPr lang="en-US"/>
          </a:p>
        </p:txBody>
      </p:sp>
      <p:sp>
        <p:nvSpPr>
          <p:cNvPr id="3" name="Text Placeholder 2"/>
          <p:cNvSpPr>
            <a:spLocks noGrp="1"/>
          </p:cNvSpPr>
          <p:nvPr>
            <p:ph type="body" idx="1"/>
          </p:nvPr>
        </p:nvSpPr>
        <p:spPr>
          <a:xfrm>
            <a:off x="0" y="704184"/>
            <a:ext cx="8144933" cy="752083"/>
          </a:xfrm>
        </p:spPr>
        <p:txBody>
          <a:bodyPr/>
          <a:lstStyle/>
          <a:p>
            <a:pPr marL="114300" indent="0">
              <a:buNone/>
            </a:pPr>
            <a:r>
              <a:rPr lang="en-US"/>
              <a:t>Use if to decide which lines of code to execute, based on a condition</a:t>
            </a:r>
            <a:r>
              <a:rPr lang="en-US" smtClean="0"/>
              <a:t>.</a:t>
            </a:r>
          </a:p>
          <a:p>
            <a:pPr marL="114300" indent="0">
              <a:buNone/>
            </a:pPr>
            <a:r>
              <a:rPr lang="en-US">
                <a:solidFill>
                  <a:schemeClr val="tx1"/>
                </a:solidFill>
              </a:rPr>
              <a:t>if (condition) { // statements to execute } </a:t>
            </a:r>
            <a:endParaRPr lang="en-US" smtClean="0">
              <a:solidFill>
                <a:schemeClr val="tx1"/>
              </a:solidFill>
            </a:endParaRPr>
          </a:p>
          <a:p>
            <a:pPr marL="114300" indent="0">
              <a:buNone/>
            </a:pPr>
            <a:endParaRPr lang="en-US" sz="1600"/>
          </a:p>
        </p:txBody>
      </p:sp>
      <p:sp>
        <p:nvSpPr>
          <p:cNvPr id="4" name="Rectangle 3"/>
          <p:cNvSpPr/>
          <p:nvPr/>
        </p:nvSpPr>
        <p:spPr>
          <a:xfrm>
            <a:off x="4631267" y="1663809"/>
            <a:ext cx="4572000" cy="2677656"/>
          </a:xfrm>
          <a:prstGeom prst="rect">
            <a:avLst/>
          </a:prstGeom>
        </p:spPr>
        <p:txBody>
          <a:bodyPr>
            <a:spAutoFit/>
          </a:bodyPr>
          <a:lstStyle/>
          <a:p>
            <a:pPr marL="114300" indent="0">
              <a:buNone/>
            </a:pPr>
            <a:r>
              <a:rPr lang="en-US" b="1"/>
              <a:t>I</a:t>
            </a:r>
            <a:r>
              <a:rPr lang="en-US" b="1" smtClean="0"/>
              <a:t>f/else statement</a:t>
            </a:r>
          </a:p>
          <a:p>
            <a:pPr marL="114300"/>
            <a:r>
              <a:rPr lang="en-US" smtClean="0"/>
              <a:t>Provides an </a:t>
            </a:r>
            <a:r>
              <a:rPr lang="en-US"/>
              <a:t>alternate set of </a:t>
            </a:r>
            <a:r>
              <a:rPr lang="en-US" smtClean="0"/>
              <a:t>instructions</a:t>
            </a:r>
            <a:endParaRPr lang="en-US"/>
          </a:p>
          <a:p>
            <a:pPr marL="114300" indent="0">
              <a:buNone/>
            </a:pPr>
            <a:endParaRPr lang="en-US" smtClean="0"/>
          </a:p>
          <a:p>
            <a:pPr marL="114300" indent="0">
              <a:buNone/>
            </a:pPr>
            <a:r>
              <a:rPr lang="en-US" smtClean="0">
                <a:solidFill>
                  <a:schemeClr val="tx1"/>
                </a:solidFill>
              </a:rPr>
              <a:t>let age </a:t>
            </a:r>
            <a:r>
              <a:rPr lang="en-US">
                <a:solidFill>
                  <a:schemeClr val="tx1"/>
                </a:solidFill>
              </a:rPr>
              <a:t>= 28;</a:t>
            </a:r>
          </a:p>
          <a:p>
            <a:pPr marL="114300" indent="0">
              <a:buNone/>
            </a:pPr>
            <a:r>
              <a:rPr lang="en-US">
                <a:solidFill>
                  <a:schemeClr val="tx1"/>
                </a:solidFill>
              </a:rPr>
              <a:t>if (age &gt;= 16) </a:t>
            </a:r>
            <a:endParaRPr lang="en-US" smtClean="0">
              <a:solidFill>
                <a:schemeClr val="tx1"/>
              </a:solidFill>
            </a:endParaRPr>
          </a:p>
          <a:p>
            <a:pPr marL="114300" indent="0">
              <a:buNone/>
            </a:pPr>
            <a:r>
              <a:rPr lang="en-US" smtClean="0">
                <a:solidFill>
                  <a:schemeClr val="tx1"/>
                </a:solidFill>
              </a:rPr>
              <a:t>{</a:t>
            </a:r>
            <a:endParaRPr lang="en-US">
              <a:solidFill>
                <a:schemeClr val="tx1"/>
              </a:solidFill>
            </a:endParaRPr>
          </a:p>
          <a:p>
            <a:pPr marL="114300" indent="0">
              <a:buNone/>
            </a:pPr>
            <a:r>
              <a:rPr lang="en-US">
                <a:solidFill>
                  <a:schemeClr val="tx1"/>
                </a:solidFill>
              </a:rPr>
              <a:t>    </a:t>
            </a:r>
            <a:r>
              <a:rPr lang="en-US" smtClean="0">
                <a:solidFill>
                  <a:schemeClr val="tx1"/>
                </a:solidFill>
              </a:rPr>
              <a:t>console.log('Yay</a:t>
            </a:r>
            <a:r>
              <a:rPr lang="en-US">
                <a:solidFill>
                  <a:schemeClr val="tx1"/>
                </a:solidFill>
              </a:rPr>
              <a:t>, you can drive</a:t>
            </a:r>
            <a:r>
              <a:rPr lang="en-US" smtClean="0">
                <a:solidFill>
                  <a:schemeClr val="tx1"/>
                </a:solidFill>
              </a:rPr>
              <a:t>!');</a:t>
            </a:r>
            <a:endParaRPr lang="en-US">
              <a:solidFill>
                <a:schemeClr val="tx1"/>
              </a:solidFill>
            </a:endParaRPr>
          </a:p>
          <a:p>
            <a:pPr marL="114300" indent="0">
              <a:buNone/>
            </a:pPr>
            <a:r>
              <a:rPr lang="en-US">
                <a:solidFill>
                  <a:schemeClr val="tx1"/>
                </a:solidFill>
              </a:rPr>
              <a:t>} </a:t>
            </a:r>
            <a:endParaRPr lang="en-US" smtClean="0">
              <a:solidFill>
                <a:schemeClr val="tx1"/>
              </a:solidFill>
            </a:endParaRPr>
          </a:p>
          <a:p>
            <a:pPr marL="114300" indent="0">
              <a:buNone/>
            </a:pPr>
            <a:r>
              <a:rPr lang="en-US" smtClean="0">
                <a:solidFill>
                  <a:schemeClr val="tx1"/>
                </a:solidFill>
              </a:rPr>
              <a:t>else </a:t>
            </a:r>
          </a:p>
          <a:p>
            <a:pPr marL="114300" indent="0">
              <a:buNone/>
            </a:pPr>
            <a:r>
              <a:rPr lang="en-US" smtClean="0">
                <a:solidFill>
                  <a:schemeClr val="tx1"/>
                </a:solidFill>
              </a:rPr>
              <a:t>{</a:t>
            </a:r>
            <a:endParaRPr lang="en-US">
              <a:solidFill>
                <a:schemeClr val="tx1"/>
              </a:solidFill>
            </a:endParaRPr>
          </a:p>
          <a:p>
            <a:pPr marL="114300" indent="0">
              <a:buNone/>
            </a:pPr>
            <a:r>
              <a:rPr lang="en-US">
                <a:solidFill>
                  <a:schemeClr val="tx1"/>
                </a:solidFill>
              </a:rPr>
              <a:t>    </a:t>
            </a:r>
            <a:r>
              <a:rPr lang="en-US" smtClean="0">
                <a:solidFill>
                  <a:schemeClr val="tx1"/>
                </a:solidFill>
              </a:rPr>
              <a:t>console.log('Sorry</a:t>
            </a:r>
            <a:r>
              <a:rPr lang="en-US">
                <a:solidFill>
                  <a:schemeClr val="tx1"/>
                </a:solidFill>
              </a:rPr>
              <a:t>, but you have </a:t>
            </a:r>
            <a:r>
              <a:rPr lang="en-US" smtClean="0">
                <a:solidFill>
                  <a:schemeClr val="tx1"/>
                </a:solidFill>
              </a:rPr>
              <a:t>to wait';</a:t>
            </a:r>
            <a:endParaRPr lang="en-US">
              <a:solidFill>
                <a:schemeClr val="tx1"/>
              </a:solidFill>
            </a:endParaRPr>
          </a:p>
          <a:p>
            <a:pPr marL="114300" indent="0">
              <a:buNone/>
            </a:pPr>
            <a:r>
              <a:rPr lang="en-US">
                <a:solidFill>
                  <a:schemeClr val="tx1"/>
                </a:solidFill>
              </a:rPr>
              <a:t>}</a:t>
            </a:r>
          </a:p>
        </p:txBody>
      </p:sp>
      <p:sp>
        <p:nvSpPr>
          <p:cNvPr id="5" name="Rectangle 4"/>
          <p:cNvSpPr/>
          <p:nvPr/>
        </p:nvSpPr>
        <p:spPr>
          <a:xfrm>
            <a:off x="330199" y="1940808"/>
            <a:ext cx="4157133" cy="1600438"/>
          </a:xfrm>
          <a:prstGeom prst="rect">
            <a:avLst/>
          </a:prstGeom>
        </p:spPr>
        <p:txBody>
          <a:bodyPr wrap="square">
            <a:spAutoFit/>
          </a:bodyPr>
          <a:lstStyle/>
          <a:p>
            <a:pPr marL="114300" indent="0">
              <a:buNone/>
            </a:pPr>
            <a:r>
              <a:rPr lang="en-US" b="1" smtClean="0">
                <a:solidFill>
                  <a:schemeClr val="accent2"/>
                </a:solidFill>
              </a:rPr>
              <a:t>If Statement</a:t>
            </a:r>
            <a:r>
              <a:rPr lang="en-US" smtClean="0">
                <a:solidFill>
                  <a:schemeClr val="accent2"/>
                </a:solidFill>
              </a:rPr>
              <a:t/>
            </a:r>
            <a:br>
              <a:rPr lang="en-US" smtClean="0">
                <a:solidFill>
                  <a:schemeClr val="accent2"/>
                </a:solidFill>
              </a:rPr>
            </a:br>
            <a:r>
              <a:rPr lang="en-US" smtClean="0">
                <a:solidFill>
                  <a:schemeClr val="tx1"/>
                </a:solidFill>
              </a:rPr>
              <a:t>let  </a:t>
            </a:r>
            <a:r>
              <a:rPr lang="en-US">
                <a:solidFill>
                  <a:schemeClr val="tx1"/>
                </a:solidFill>
              </a:rPr>
              <a:t>catsAreGood = true;</a:t>
            </a:r>
          </a:p>
          <a:p>
            <a:pPr marL="114300" indent="0">
              <a:buNone/>
            </a:pPr>
            <a:endParaRPr lang="en-US" smtClean="0">
              <a:solidFill>
                <a:schemeClr val="tx1"/>
              </a:solidFill>
            </a:endParaRPr>
          </a:p>
          <a:p>
            <a:pPr marL="114300" indent="0">
              <a:buNone/>
            </a:pPr>
            <a:r>
              <a:rPr lang="en-US" smtClean="0">
                <a:solidFill>
                  <a:schemeClr val="tx1"/>
                </a:solidFill>
              </a:rPr>
              <a:t>if </a:t>
            </a:r>
            <a:r>
              <a:rPr lang="en-US">
                <a:solidFill>
                  <a:schemeClr val="tx1"/>
                </a:solidFill>
              </a:rPr>
              <a:t>(catsAreGood === true ) </a:t>
            </a:r>
            <a:endParaRPr lang="en-US" smtClean="0">
              <a:solidFill>
                <a:schemeClr val="tx1"/>
              </a:solidFill>
            </a:endParaRPr>
          </a:p>
          <a:p>
            <a:pPr marL="114300" indent="0">
              <a:buNone/>
            </a:pPr>
            <a:r>
              <a:rPr lang="en-US" smtClean="0">
                <a:solidFill>
                  <a:schemeClr val="tx1"/>
                </a:solidFill>
              </a:rPr>
              <a:t>{</a:t>
            </a:r>
            <a:endParaRPr lang="en-US">
              <a:solidFill>
                <a:schemeClr val="tx1"/>
              </a:solidFill>
            </a:endParaRPr>
          </a:p>
          <a:p>
            <a:pPr marL="114300" indent="0">
              <a:buNone/>
            </a:pPr>
            <a:r>
              <a:rPr lang="en-US" smtClean="0">
                <a:solidFill>
                  <a:schemeClr val="tx1"/>
                </a:solidFill>
              </a:rPr>
              <a:t>console.log</a:t>
            </a:r>
            <a:r>
              <a:rPr lang="en-US">
                <a:solidFill>
                  <a:schemeClr val="tx1"/>
                </a:solidFill>
              </a:rPr>
              <a:t>("Cats are good"); </a:t>
            </a:r>
          </a:p>
          <a:p>
            <a:pPr marL="114300" indent="0">
              <a:buNone/>
            </a:pPr>
            <a:r>
              <a:rPr lang="en-US" smtClean="0">
                <a:solidFill>
                  <a:schemeClr val="tx1"/>
                </a:solidFill>
              </a:rPr>
              <a:t>} </a:t>
            </a:r>
            <a:endParaRPr lang="en-US">
              <a:solidFill>
                <a:schemeClr val="tx1"/>
              </a:solidFill>
            </a:endParaRPr>
          </a:p>
        </p:txBody>
      </p:sp>
    </p:spTree>
    <p:extLst>
      <p:ext uri="{BB962C8B-B14F-4D97-AF65-F5344CB8AC3E}">
        <p14:creationId xmlns:p14="http://schemas.microsoft.com/office/powerpoint/2010/main" val="3826525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386162" y="110425"/>
            <a:ext cx="7218170" cy="626100"/>
          </a:xfrm>
          <a:prstGeom prst="rect">
            <a:avLst/>
          </a:prstGeom>
        </p:spPr>
        <p:txBody>
          <a:bodyPr spcFirstLastPara="1" wrap="square" lIns="91425" tIns="91425" rIns="91425" bIns="91425" anchor="t" anchorCtr="0">
            <a:noAutofit/>
          </a:bodyPr>
          <a:lstStyle/>
          <a:p>
            <a:pPr lvl="0"/>
            <a:r>
              <a:rPr lang="en" smtClean="0">
                <a:solidFill>
                  <a:schemeClr val="accent5"/>
                </a:solidFill>
                <a:latin typeface="Playfair Display" panose="020B0604020202020204" charset="0"/>
              </a:rPr>
              <a:t>Exercise: </a:t>
            </a:r>
            <a:r>
              <a:rPr lang="en-US" smtClean="0">
                <a:solidFill>
                  <a:schemeClr val="accent5"/>
                </a:solidFill>
                <a:latin typeface="Playfair Display" panose="020B0604020202020204" charset="0"/>
              </a:rPr>
              <a:t>checkTemperature </a:t>
            </a:r>
            <a:endParaRPr>
              <a:solidFill>
                <a:schemeClr val="accent5"/>
              </a:solidFill>
              <a:latin typeface="Playfair Display" panose="020B0604020202020204" charset="0"/>
            </a:endParaRPr>
          </a:p>
          <a:p>
            <a:pPr marL="0" lvl="0" indent="0" algn="l" rtl="0">
              <a:spcBef>
                <a:spcPts val="0"/>
              </a:spcBef>
              <a:spcAft>
                <a:spcPts val="0"/>
              </a:spcAft>
              <a:buNone/>
            </a:pPr>
            <a:endParaRPr>
              <a:solidFill>
                <a:schemeClr val="accent5"/>
              </a:solidFill>
              <a:latin typeface="Playfair Display" panose="020B0604020202020204" charset="0"/>
            </a:endParaRPr>
          </a:p>
        </p:txBody>
      </p:sp>
      <p:sp>
        <p:nvSpPr>
          <p:cNvPr id="242" name="Google Shape;242;p36"/>
          <p:cNvSpPr txBox="1">
            <a:spLocks noGrp="1"/>
          </p:cNvSpPr>
          <p:nvPr>
            <p:ph type="body" idx="1"/>
          </p:nvPr>
        </p:nvSpPr>
        <p:spPr>
          <a:xfrm>
            <a:off x="702225" y="2177375"/>
            <a:ext cx="69873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endParaRPr>
          </a:p>
          <a:p>
            <a:pPr marL="457200" lvl="0" indent="0" algn="l" rtl="0">
              <a:spcBef>
                <a:spcPts val="1600"/>
              </a:spcBef>
              <a:spcAft>
                <a:spcPts val="1600"/>
              </a:spcAft>
              <a:buNone/>
            </a:pPr>
            <a:endParaRPr/>
          </a:p>
        </p:txBody>
      </p:sp>
      <p:sp>
        <p:nvSpPr>
          <p:cNvPr id="243" name="Google Shape;243;p36"/>
          <p:cNvSpPr txBox="1">
            <a:spLocks noGrp="1"/>
          </p:cNvSpPr>
          <p:nvPr>
            <p:ph type="body" idx="1"/>
          </p:nvPr>
        </p:nvSpPr>
        <p:spPr>
          <a:xfrm>
            <a:off x="237296" y="1065504"/>
            <a:ext cx="8779727" cy="2672100"/>
          </a:xfrm>
          <a:prstGeom prst="rect">
            <a:avLst/>
          </a:prstGeom>
        </p:spPr>
        <p:txBody>
          <a:bodyPr spcFirstLastPara="1" wrap="square" lIns="91425" tIns="91425" rIns="91425" bIns="91425" anchor="t" anchorCtr="0">
            <a:noAutofit/>
          </a:bodyPr>
          <a:lstStyle/>
          <a:p>
            <a:pPr marL="285750" indent="-285750"/>
            <a:r>
              <a:rPr lang="en-US" sz="1600" smtClean="0">
                <a:solidFill>
                  <a:srgbClr val="000000"/>
                </a:solidFill>
              </a:rPr>
              <a:t>Create a new function called checkTemperature that will receive a parameter, temperature</a:t>
            </a:r>
          </a:p>
          <a:p>
            <a:pPr marL="0" indent="0">
              <a:buNone/>
            </a:pPr>
            <a:r>
              <a:rPr lang="en-US" sz="1600">
                <a:solidFill>
                  <a:srgbClr val="000000"/>
                </a:solidFill>
              </a:rPr>
              <a:t> </a:t>
            </a:r>
            <a:endParaRPr lang="en-US" sz="1600" smtClean="0">
              <a:solidFill>
                <a:srgbClr val="000000"/>
              </a:solidFill>
            </a:endParaRPr>
          </a:p>
          <a:p>
            <a:pPr marL="0" indent="0">
              <a:buNone/>
            </a:pPr>
            <a:r>
              <a:rPr lang="en-US" sz="1600">
                <a:solidFill>
                  <a:schemeClr val="tx1"/>
                </a:solidFill>
              </a:rPr>
              <a:t> </a:t>
            </a:r>
            <a:r>
              <a:rPr lang="en-US" sz="1600" smtClean="0">
                <a:solidFill>
                  <a:schemeClr val="tx1"/>
                </a:solidFill>
              </a:rPr>
              <a:t>let checkTemperature = (temperature) =&gt; {</a:t>
            </a:r>
          </a:p>
          <a:p>
            <a:pPr marL="0" indent="0">
              <a:buNone/>
            </a:pPr>
            <a:r>
              <a:rPr lang="en-US" sz="1600" smtClean="0">
                <a:solidFill>
                  <a:schemeClr val="tx1"/>
                </a:solidFill>
              </a:rPr>
              <a:t>}</a:t>
            </a:r>
          </a:p>
          <a:p>
            <a:pPr marL="285750" indent="-285750"/>
            <a:r>
              <a:rPr lang="en-US" sz="1600" smtClean="0">
                <a:solidFill>
                  <a:srgbClr val="000000"/>
                </a:solidFill>
              </a:rPr>
              <a:t>If it is below 50 degrees, print to console "Coat Day!"</a:t>
            </a:r>
          </a:p>
          <a:p>
            <a:pPr marL="285750" indent="-285750"/>
            <a:r>
              <a:rPr lang="en-US" sz="1600" smtClean="0">
                <a:solidFill>
                  <a:srgbClr val="000000"/>
                </a:solidFill>
              </a:rPr>
              <a:t>Else, </a:t>
            </a:r>
            <a:r>
              <a:rPr lang="en-US" sz="1600">
                <a:solidFill>
                  <a:srgbClr val="000000"/>
                </a:solidFill>
              </a:rPr>
              <a:t>print to console </a:t>
            </a:r>
            <a:r>
              <a:rPr lang="en-US" sz="1600" smtClean="0">
                <a:solidFill>
                  <a:srgbClr val="000000"/>
                </a:solidFill>
              </a:rPr>
              <a:t>"Warm Day!"  </a:t>
            </a:r>
            <a:br>
              <a:rPr lang="en-US" sz="1600" smtClean="0">
                <a:solidFill>
                  <a:srgbClr val="000000"/>
                </a:solidFill>
              </a:rPr>
            </a:br>
            <a:r>
              <a:rPr lang="en-US" sz="1600">
                <a:solidFill>
                  <a:srgbClr val="FF0000"/>
                </a:solidFill>
              </a:rPr>
              <a:t>if (temperature &lt; 50</a:t>
            </a:r>
            <a:r>
              <a:rPr lang="en-US" sz="1600" smtClean="0">
                <a:solidFill>
                  <a:srgbClr val="FF0000"/>
                </a:solidFill>
              </a:rPr>
              <a:t>) { console.log("Coat Day!"); } </a:t>
            </a:r>
            <a:br>
              <a:rPr lang="en-US" sz="1600" smtClean="0">
                <a:solidFill>
                  <a:srgbClr val="FF0000"/>
                </a:solidFill>
              </a:rPr>
            </a:br>
            <a:r>
              <a:rPr lang="en-US" sz="1600" smtClean="0">
                <a:solidFill>
                  <a:srgbClr val="FF0000"/>
                </a:solidFill>
              </a:rPr>
              <a:t>else { console.log("Warm Day!"); }</a:t>
            </a:r>
            <a:endParaRPr lang="en-US" sz="1600">
              <a:solidFill>
                <a:srgbClr val="FF0000"/>
              </a:solidFill>
            </a:endParaRPr>
          </a:p>
          <a:p>
            <a:pPr marL="0" indent="0">
              <a:buNone/>
            </a:pPr>
            <a:r>
              <a:rPr lang="en-US" sz="1600">
                <a:solidFill>
                  <a:srgbClr val="000000"/>
                </a:solidFill>
              </a:rPr>
              <a:t> </a:t>
            </a:r>
          </a:p>
          <a:p>
            <a:pPr marL="0" indent="0">
              <a:buNone/>
            </a:pPr>
            <a:r>
              <a:rPr lang="en-US" sz="1600" b="1" smtClean="0">
                <a:solidFill>
                  <a:srgbClr val="000000"/>
                </a:solidFill>
              </a:rPr>
              <a:t>What Happens when you run with the below values?</a:t>
            </a:r>
          </a:p>
          <a:p>
            <a:pPr marL="0" indent="0">
              <a:buNone/>
            </a:pPr>
            <a:r>
              <a:rPr lang="en-US" sz="1600" smtClean="0">
                <a:solidFill>
                  <a:srgbClr val="000000"/>
                </a:solidFill>
              </a:rPr>
              <a:t>checkTemperature(40);</a:t>
            </a:r>
            <a:br>
              <a:rPr lang="en-US" sz="1600" smtClean="0">
                <a:solidFill>
                  <a:srgbClr val="000000"/>
                </a:solidFill>
              </a:rPr>
            </a:br>
            <a:r>
              <a:rPr lang="en-US" sz="1600" smtClean="0">
                <a:solidFill>
                  <a:srgbClr val="000000"/>
                </a:solidFill>
              </a:rPr>
              <a:t>checkTemperature(50);</a:t>
            </a:r>
            <a:br>
              <a:rPr lang="en-US" sz="1600" smtClean="0">
                <a:solidFill>
                  <a:srgbClr val="000000"/>
                </a:solidFill>
              </a:rPr>
            </a:br>
            <a:r>
              <a:rPr lang="en-US" sz="1600" smtClean="0">
                <a:solidFill>
                  <a:srgbClr val="000000"/>
                </a:solidFill>
              </a:rPr>
              <a:t>checkTemperature(60);</a:t>
            </a:r>
          </a:p>
        </p:txBody>
      </p:sp>
      <p:pic>
        <p:nvPicPr>
          <p:cNvPr id="244" name="Google Shape;244;p36"/>
          <p:cNvPicPr preferRelativeResize="0"/>
          <p:nvPr/>
        </p:nvPicPr>
        <p:blipFill>
          <a:blip r:embed="rId3">
            <a:alphaModFix/>
          </a:blip>
          <a:stretch>
            <a:fillRect/>
          </a:stretch>
        </p:blipFill>
        <p:spPr>
          <a:xfrm>
            <a:off x="293195" y="-43117"/>
            <a:ext cx="1033700" cy="1033700"/>
          </a:xfrm>
          <a:prstGeom prst="rect">
            <a:avLst/>
          </a:prstGeom>
          <a:noFill/>
          <a:ln>
            <a:noFill/>
          </a:ln>
        </p:spPr>
      </p:pic>
    </p:spTree>
    <p:extLst>
      <p:ext uri="{BB962C8B-B14F-4D97-AF65-F5344CB8AC3E}">
        <p14:creationId xmlns:p14="http://schemas.microsoft.com/office/powerpoint/2010/main" val="16344041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Break!</a:t>
            </a:r>
            <a:endParaRPr lang="en-US"/>
          </a:p>
        </p:txBody>
      </p:sp>
      <p:sp>
        <p:nvSpPr>
          <p:cNvPr id="3" name="Text Placeholder 2"/>
          <p:cNvSpPr>
            <a:spLocks noGrp="1"/>
          </p:cNvSpPr>
          <p:nvPr>
            <p:ph type="body" idx="1"/>
          </p:nvPr>
        </p:nvSpPr>
        <p:spPr/>
        <p:txBody>
          <a:bodyPr/>
          <a:lstStyle/>
          <a:p>
            <a:pPr marL="114300" indent="0">
              <a:buNone/>
            </a:pPr>
            <a:r>
              <a:rPr lang="en-US" smtClean="0"/>
              <a:t>10 min!</a:t>
            </a:r>
            <a:endParaRPr lang="en-US"/>
          </a:p>
        </p:txBody>
      </p:sp>
    </p:spTree>
    <p:extLst>
      <p:ext uri="{BB962C8B-B14F-4D97-AF65-F5344CB8AC3E}">
        <p14:creationId xmlns:p14="http://schemas.microsoft.com/office/powerpoint/2010/main" val="1915183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8344</TotalTime>
  <Words>5073</Words>
  <Application>Microsoft Office PowerPoint</Application>
  <PresentationFormat>On-screen Show (16:9)</PresentationFormat>
  <Paragraphs>898</Paragraphs>
  <Slides>52</Slides>
  <Notes>41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Lato</vt:lpstr>
      <vt:lpstr>Playfair Display</vt:lpstr>
      <vt:lpstr>Calibri</vt:lpstr>
      <vt:lpstr>Times New Roman</vt:lpstr>
      <vt:lpstr>Coral</vt:lpstr>
      <vt:lpstr>Philly Tech Sistas JavaScript Class 4</vt:lpstr>
      <vt:lpstr>More Variables   </vt:lpstr>
      <vt:lpstr>Variable Declarations</vt:lpstr>
      <vt:lpstr>Ways to Declare Functions</vt:lpstr>
      <vt:lpstr>Exercise: Declare as ES6</vt:lpstr>
      <vt:lpstr>Comparison Values</vt:lpstr>
      <vt:lpstr>Conditionals: The If Statement</vt:lpstr>
      <vt:lpstr>Exercise: checkTemperature  </vt:lpstr>
      <vt:lpstr>Break!</vt:lpstr>
      <vt:lpstr>Multiple Conditionals</vt:lpstr>
      <vt:lpstr>Exercise: Update checkTemperature  </vt:lpstr>
      <vt:lpstr>Expanded Comparisons</vt:lpstr>
      <vt:lpstr>Exercise: Update checkTemperature  </vt:lpstr>
      <vt:lpstr>Switch\Case</vt:lpstr>
      <vt:lpstr>Exercise: Coding Niceties </vt:lpstr>
      <vt:lpstr>Exercise: Code Hint </vt:lpstr>
      <vt:lpstr>Arrays</vt:lpstr>
      <vt:lpstr>Using Arrays</vt:lpstr>
      <vt:lpstr>Exercise: Play with your food! </vt:lpstr>
      <vt:lpstr>Loops</vt:lpstr>
      <vt:lpstr>Exercise: Update your food </vt:lpstr>
      <vt:lpstr>Object-Oriented Coding</vt:lpstr>
      <vt:lpstr>Accessing Objects</vt:lpstr>
      <vt:lpstr>Exercise: Recipes - Nailed it?! </vt:lpstr>
      <vt:lpstr>Object Methods</vt:lpstr>
      <vt:lpstr>Exercise: Print Recipes </vt:lpstr>
      <vt:lpstr>Accessing HTML Elements via JavaScript</vt:lpstr>
      <vt:lpstr>Exercise: Form HTML </vt:lpstr>
      <vt:lpstr>JS Objects &amp; Modern APIs</vt:lpstr>
      <vt:lpstr>Can You Do It? Entry Level Salaries</vt:lpstr>
      <vt:lpstr>Can You handle Bro Culture? YES!</vt:lpstr>
      <vt:lpstr>Can You Do It? Continuous Learning!</vt:lpstr>
      <vt:lpstr>Homework</vt:lpstr>
      <vt:lpstr>Exercise: Pluralize </vt:lpstr>
      <vt:lpstr>Bonus Exercises</vt:lpstr>
      <vt:lpstr>Bonus Bonus Exercise: Play with your food! </vt:lpstr>
      <vt:lpstr>Exercises: Events</vt:lpstr>
      <vt:lpstr>Exercise: Using The DOM </vt:lpstr>
      <vt:lpstr>Exercises: Loops </vt:lpstr>
      <vt:lpstr>More Coding with JS Objects</vt:lpstr>
      <vt:lpstr>Bonus: More Recipes</vt:lpstr>
      <vt:lpstr>Bonus: Online Recipes    </vt:lpstr>
      <vt:lpstr>Bonus: Objects </vt:lpstr>
      <vt:lpstr>Learn More</vt:lpstr>
      <vt:lpstr>Learn More</vt:lpstr>
      <vt:lpstr>Free Resources to Continue Learning</vt:lpstr>
      <vt:lpstr>Extra Slides</vt:lpstr>
      <vt:lpstr>Introducing Arrays</vt:lpstr>
      <vt:lpstr>Exercise: Play with your food! </vt:lpstr>
      <vt:lpstr>Variables and Math</vt:lpstr>
      <vt:lpstr>Variables and Strings</vt:lpstr>
      <vt:lpstr>Comparison Operators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Philly Tech Sistas Intro to JavaScript Class 5</dc:title>
  <dc:creator>a n</dc:creator>
  <cp:lastModifiedBy>Microsoft account</cp:lastModifiedBy>
  <cp:revision>184</cp:revision>
  <cp:lastPrinted>2021-02-06T01:55:15Z</cp:lastPrinted>
  <dcterms:modified xsi:type="dcterms:W3CDTF">2022-03-19T18:35:55Z</dcterms:modified>
</cp:coreProperties>
</file>