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486" r:id="rId3"/>
    <p:sldId id="487" r:id="rId4"/>
    <p:sldId id="490" r:id="rId5"/>
    <p:sldId id="491" r:id="rId6"/>
    <p:sldId id="492" r:id="rId7"/>
    <p:sldId id="488" r:id="rId8"/>
    <p:sldId id="489" r:id="rId9"/>
    <p:sldId id="493" r:id="rId10"/>
    <p:sldId id="494" r:id="rId11"/>
    <p:sldId id="496" r:id="rId12"/>
    <p:sldId id="498" r:id="rId13"/>
    <p:sldId id="499" r:id="rId14"/>
    <p:sldId id="512" r:id="rId15"/>
    <p:sldId id="511" r:id="rId16"/>
    <p:sldId id="510" r:id="rId17"/>
    <p:sldId id="501" r:id="rId18"/>
    <p:sldId id="502" r:id="rId19"/>
    <p:sldId id="503" r:id="rId20"/>
    <p:sldId id="440" r:id="rId21"/>
    <p:sldId id="506" r:id="rId22"/>
    <p:sldId id="507" r:id="rId23"/>
    <p:sldId id="508" r:id="rId24"/>
    <p:sldId id="509" r:id="rId25"/>
    <p:sldId id="513" r:id="rId26"/>
    <p:sldId id="516" r:id="rId27"/>
    <p:sldId id="414" r:id="rId28"/>
    <p:sldId id="514" r:id="rId29"/>
    <p:sldId id="515" r:id="rId30"/>
    <p:sldId id="517" r:id="rId31"/>
    <p:sldId id="377" r:id="rId32"/>
    <p:sldId id="381" r:id="rId33"/>
    <p:sldId id="383" r:id="rId34"/>
  </p:sldIdLst>
  <p:sldSz cx="9144000" cy="5143500" type="screen16x9"/>
  <p:notesSz cx="6858000" cy="9144000"/>
  <p:embeddedFontLst>
    <p:embeddedFont>
      <p:font typeface="Lato" panose="020B0604020202020204" charset="0"/>
      <p:regular r:id="rId36"/>
      <p:bold r:id="rId37"/>
      <p:italic r:id="rId38"/>
      <p:boldItalic r:id="rId39"/>
    </p:embeddedFont>
    <p:embeddedFont>
      <p:font typeface="Playfair Display" panose="020B0604020202020204" charset="0"/>
      <p:regular r:id="rId40"/>
      <p:bold r:id="rId41"/>
      <p:italic r:id="rId42"/>
      <p:boldItalic r:id="rId43"/>
    </p:embeddedFont>
    <p:embeddedFont>
      <p:font typeface="Calibri" panose="020F0502020204030204" pitchFamily="34" charset="0"/>
      <p:regular r:id="rId44"/>
      <p:bold r:id="rId45"/>
      <p:italic r:id="rId46"/>
      <p:boldItalic r:id="rId47"/>
    </p:embeddedFont>
    <p:embeddedFont>
      <p:font typeface="Oswald" panose="020B0604020202020204" charset="0"/>
      <p:regular r:id="rId48"/>
      <p:bold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75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41" autoAdjust="0"/>
    <p:restoredTop sz="85076" autoAdjust="0"/>
  </p:normalViewPr>
  <p:slideViewPr>
    <p:cSldViewPr snapToGrid="0">
      <p:cViewPr varScale="1">
        <p:scale>
          <a:sx n="130" d="100"/>
          <a:sy n="130" d="100"/>
        </p:scale>
        <p:origin x="672" y="72"/>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162637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eveloper.mozilla.org/en-US/docs/Web/JavaScript/Guide" TargetMode="External"/><Relationship Id="rId2" Type="http://schemas.openxmlformats.org/officeDocument/2006/relationships/slide" Target="../slides/slide32.xml"/><Relationship Id="rId1" Type="http://schemas.openxmlformats.org/officeDocument/2006/relationships/notesMaster" Target="../notesMasters/notesMaster1.xml"/><Relationship Id="rId5" Type="http://schemas.openxmlformats.org/officeDocument/2006/relationships/hyperlink" Target="http://javascriptweekly.com/latest" TargetMode="External"/><Relationship Id="rId4" Type="http://schemas.openxmlformats.org/officeDocument/2006/relationships/hyperlink" Target="http://www.codecademy.com/tracks/javascript"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SQL#cite_note-Early_History-18" TargetMode="External"/><Relationship Id="rId13" Type="http://schemas.openxmlformats.org/officeDocument/2006/relationships/hyperlink" Target="https://en.wikipedia.org/wiki/United_Kingdom" TargetMode="External"/><Relationship Id="rId3" Type="http://schemas.openxmlformats.org/officeDocument/2006/relationships/hyperlink" Target="https://en.wikipedia.org/wiki/SQL" TargetMode="External"/><Relationship Id="rId7" Type="http://schemas.openxmlformats.org/officeDocument/2006/relationships/hyperlink" Target="https://en.wikipedia.org/wiki/Ted_Codd" TargetMode="External"/><Relationship Id="rId12" Type="http://schemas.openxmlformats.org/officeDocument/2006/relationships/hyperlink" Target="https://en.wikipedia.org/wiki/Trademark"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Raymond_F._Boyce" TargetMode="External"/><Relationship Id="rId11" Type="http://schemas.openxmlformats.org/officeDocument/2006/relationships/hyperlink" Target="https://en.wikipedia.org/wiki/IBM_Almaden_Research_Center" TargetMode="External"/><Relationship Id="rId5" Type="http://schemas.openxmlformats.org/officeDocument/2006/relationships/hyperlink" Target="https://en.wikipedia.org/wiki/Donald_D._Chamberlin" TargetMode="External"/><Relationship Id="rId15" Type="http://schemas.openxmlformats.org/officeDocument/2006/relationships/hyperlink" Target="https://en.wikipedia.org/wiki/SQL#cite_note-oppel-databases-20" TargetMode="External"/><Relationship Id="rId10" Type="http://schemas.openxmlformats.org/officeDocument/2006/relationships/hyperlink" Target="https://en.wikipedia.org/wiki/IBM_System_R" TargetMode="External"/><Relationship Id="rId4" Type="http://schemas.openxmlformats.org/officeDocument/2006/relationships/hyperlink" Target="https://en.wikipedia.org/wiki/IBM" TargetMode="External"/><Relationship Id="rId9" Type="http://schemas.openxmlformats.org/officeDocument/2006/relationships/hyperlink" Target="https://en.wikipedia.org/wiki/SQL#cite_note-chamberlin-boyce-sequel-19" TargetMode="External"/><Relationship Id="rId14" Type="http://schemas.openxmlformats.org/officeDocument/2006/relationships/hyperlink" Target="https://en.wikipedia.org/wiki/Hawker_Siddeley"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Do a bootstrap recap</a:t>
            </a:r>
            <a:endParaRPr/>
          </a:p>
        </p:txBody>
      </p:sp>
    </p:spTree>
    <p:extLst>
      <p:ext uri="{BB962C8B-B14F-4D97-AF65-F5344CB8AC3E}">
        <p14:creationId xmlns:p14="http://schemas.microsoft.com/office/powerpoint/2010/main" val="3086480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Anita Demo each first</a:t>
            </a:r>
          </a:p>
          <a:p>
            <a:r>
              <a:rPr lang="en-US" smtClean="0"/>
              <a:t>don't break out into groups, but if anyone has questions ta will respond</a:t>
            </a:r>
            <a:endParaRPr lang="en-US"/>
          </a:p>
        </p:txBody>
      </p:sp>
    </p:spTree>
    <p:extLst>
      <p:ext uri="{BB962C8B-B14F-4D97-AF65-F5344CB8AC3E}">
        <p14:creationId xmlns:p14="http://schemas.microsoft.com/office/powerpoint/2010/main" val="2940731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16</a:t>
            </a:fld>
            <a:endParaRPr sz="1200">
              <a:solidFill>
                <a:schemeClr val="dk1"/>
              </a:solidFill>
              <a:latin typeface="Calibri"/>
              <a:ea typeface="Calibri"/>
              <a:cs typeface="Calibri"/>
              <a:sym typeface="Calibri"/>
            </a:endParaRPr>
          </a:p>
        </p:txBody>
      </p:sp>
      <p:sp>
        <p:nvSpPr>
          <p:cNvPr id="330" name="Google Shape;33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1" name="Google Shape;331;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a:t>Before sourcing the dogs.sql file, review it with the class.</a:t>
            </a:r>
            <a:endParaRPr/>
          </a:p>
          <a:p>
            <a:pPr marL="0" marR="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SzPts val="1400"/>
              <a:buNone/>
            </a:pPr>
            <a:r>
              <a:rPr lang="en-US"/>
              <a:t>Make note of some of the different data types.</a:t>
            </a:r>
            <a:endParaRPr/>
          </a:p>
          <a:p>
            <a:pPr marL="0" marR="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SzPts val="1400"/>
              <a:buNone/>
            </a:pPr>
            <a:r>
              <a:rPr lang="en-US"/>
              <a:t>Discuss some of the field names and why they are as they are.</a:t>
            </a:r>
            <a:endParaRPr/>
          </a:p>
          <a:p>
            <a:pPr marL="0" marR="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SzPts val="1400"/>
              <a:buNone/>
            </a:pPr>
            <a:r>
              <a:rPr lang="en-US"/>
              <a:t>Talk about PRIMARY KEY and what that means.</a:t>
            </a:r>
            <a:endParaRPr/>
          </a:p>
          <a:p>
            <a:pPr marL="0" marR="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SzPts val="1400"/>
              <a:buNone/>
            </a:pPr>
            <a:r>
              <a:rPr lang="en-US"/>
              <a:t>Explain DROP TABLE IF EXISTS.</a:t>
            </a:r>
            <a:endParaRPr/>
          </a:p>
          <a:p>
            <a:pPr marL="0" marR="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SzPts val="1400"/>
              <a:buNone/>
            </a:pPr>
            <a:r>
              <a:rPr lang="en-US"/>
              <a:t>Talk about the concept of a database, especially in the context of multiple databases on a single server. The database we created and are using, techgirlz, encapsulates related data into a single container.</a:t>
            </a:r>
            <a:endParaRPr/>
          </a:p>
          <a:p>
            <a:pPr marL="0" marR="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SzPts val="1400"/>
              <a:buNone/>
            </a:pPr>
            <a:r>
              <a:rPr lang="en-US"/>
              <a:t>Explain the use of the "syntactic sugar" – commas and semicolons.</a:t>
            </a:r>
            <a:endParaRPr/>
          </a:p>
          <a:p>
            <a:pPr marL="628650" marR="0" lvl="1" indent="-171450" algn="l" rtl="0">
              <a:lnSpc>
                <a:spcPct val="100000"/>
              </a:lnSpc>
              <a:spcBef>
                <a:spcPts val="0"/>
              </a:spcBef>
              <a:spcAft>
                <a:spcPts val="0"/>
              </a:spcAft>
              <a:buSzPts val="1400"/>
              <a:buFont typeface="Arial"/>
              <a:buChar char="•"/>
            </a:pPr>
            <a:r>
              <a:rPr lang="en-US"/>
              <a:t>Commas separate a list of column names or values</a:t>
            </a:r>
            <a:endParaRPr/>
          </a:p>
          <a:p>
            <a:pPr marL="628650" marR="0" lvl="1" indent="-171450" algn="l" rtl="0">
              <a:lnSpc>
                <a:spcPct val="100000"/>
              </a:lnSpc>
              <a:spcBef>
                <a:spcPts val="0"/>
              </a:spcBef>
              <a:spcAft>
                <a:spcPts val="0"/>
              </a:spcAft>
              <a:buSzPts val="1400"/>
              <a:buFont typeface="Arial"/>
              <a:buChar char="•"/>
            </a:pPr>
            <a:r>
              <a:rPr lang="en-US"/>
              <a:t>Semi-columns terminate statements. A semi-colon may or may not be optional depending on the type of SQL server you are using. It is good practice to use them. In fact, within the MySQL command line tool, if you press RETURN without having entered a semicolon, a new line will appear to continue typing the SQL command. So, SQL commands can span many lines. It is often good practice to make your SQL "pretty" by using multiple lines and appropriate indentation.</a:t>
            </a:r>
            <a:endParaRPr/>
          </a:p>
        </p:txBody>
      </p:sp>
    </p:spTree>
    <p:extLst>
      <p:ext uri="{BB962C8B-B14F-4D97-AF65-F5344CB8AC3E}">
        <p14:creationId xmlns:p14="http://schemas.microsoft.com/office/powerpoint/2010/main" val="1832284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17</a:t>
            </a:fld>
            <a:endParaRPr sz="1200">
              <a:solidFill>
                <a:schemeClr val="dk1"/>
              </a:solidFill>
              <a:latin typeface="Calibri"/>
              <a:ea typeface="Calibri"/>
              <a:cs typeface="Calibri"/>
              <a:sym typeface="Calibri"/>
            </a:endParaRPr>
          </a:p>
        </p:txBody>
      </p:sp>
      <p:sp>
        <p:nvSpPr>
          <p:cNvPr id="282" name="Google Shape;28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3" name="Google Shape;283;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Let’s take a look at one way of putting data in a table.</a:t>
            </a:r>
            <a:endParaRPr/>
          </a:p>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Can you imagine doing this for every record in a table? Don’t worry – you won’t have to. There is a script to populate the tables for you with all this data.</a:t>
            </a:r>
            <a:endParaRPr/>
          </a:p>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Notice how the columns line up with the values.</a:t>
            </a:r>
            <a:endParaRPr/>
          </a:p>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There are other more efficient ways to get data into tables. Can you think of what would go into a table and how?</a:t>
            </a:r>
            <a:endParaRPr/>
          </a:p>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Why do some of the words have quotes around them?</a:t>
            </a:r>
            <a:endParaRPr/>
          </a:p>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What do you think would happen in a number had quotes around it? What would that mean?</a:t>
            </a: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00158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Here are some simple examples of selecting data.</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Spend time on the last example, explaining LIKE, %, and single quotes.</a:t>
            </a:r>
            <a:endParaRPr/>
          </a:p>
          <a:p>
            <a:pPr marL="228600" lvl="0" indent="-228600" algn="l" rtl="0">
              <a:lnSpc>
                <a:spcPct val="100000"/>
              </a:lnSpc>
              <a:spcBef>
                <a:spcPts val="0"/>
              </a:spcBef>
              <a:spcAft>
                <a:spcPts val="0"/>
              </a:spcAft>
              <a:buSzPts val="1400"/>
              <a:buFont typeface="Arial"/>
              <a:buAutoNum type="arabicPeriod"/>
            </a:pPr>
            <a:r>
              <a:rPr lang="en-US"/>
              <a:t>LIKE only works on String-type fields. Does anyone recall what a string-type field is? (answer: varchar, char. Bonus points: text. Extra bonus points: nvarchar, nchar)</a:t>
            </a:r>
            <a:endParaRPr/>
          </a:p>
          <a:p>
            <a:pPr marL="228600" lvl="0" indent="-228600" algn="l" rtl="0">
              <a:lnSpc>
                <a:spcPct val="100000"/>
              </a:lnSpc>
              <a:spcBef>
                <a:spcPts val="0"/>
              </a:spcBef>
              <a:spcAft>
                <a:spcPts val="0"/>
              </a:spcAft>
              <a:buSzPts val="1400"/>
              <a:buFont typeface="Arial"/>
              <a:buAutoNum type="arabicPeriod"/>
            </a:pPr>
            <a:r>
              <a:rPr lang="en-US"/>
              <a:t>LIKE is a way of filtering a result set to return only rows where the field's value matches the LIKE expression.</a:t>
            </a:r>
            <a:endParaRPr/>
          </a:p>
          <a:p>
            <a:pPr marL="228600" lvl="0" indent="-228600" algn="l" rtl="0">
              <a:lnSpc>
                <a:spcPct val="100000"/>
              </a:lnSpc>
              <a:spcBef>
                <a:spcPts val="0"/>
              </a:spcBef>
              <a:spcAft>
                <a:spcPts val="0"/>
              </a:spcAft>
              <a:buSzPts val="1400"/>
              <a:buFont typeface="Arial"/>
              <a:buAutoNum type="arabicPeriod"/>
            </a:pPr>
            <a:r>
              <a:rPr lang="en-US"/>
              <a:t>Percent (%) matches zero or more characters. So, if you want to find all dogs that have the word "German" in any part of the breed, surround German with percent symbols.</a:t>
            </a:r>
            <a:endParaRPr/>
          </a:p>
          <a:p>
            <a:pPr marL="228600" lvl="0" indent="-228600" algn="l" rtl="0">
              <a:lnSpc>
                <a:spcPct val="100000"/>
              </a:lnSpc>
              <a:spcBef>
                <a:spcPts val="0"/>
              </a:spcBef>
              <a:spcAft>
                <a:spcPts val="0"/>
              </a:spcAft>
              <a:buSzPts val="1400"/>
              <a:buFont typeface="Arial"/>
              <a:buAutoNum type="arabicPeriod"/>
            </a:pPr>
            <a:r>
              <a:rPr lang="en-US"/>
              <a:t>Single quotes must always be used with strings, even if the string is as simple as a single character. The quotes tell the SQL interpreter that was is between the two quotes is a string.</a:t>
            </a:r>
            <a:endParaRPr/>
          </a:p>
          <a:p>
            <a:pPr marL="228600" lvl="0" indent="-228600" algn="l" rtl="0">
              <a:lnSpc>
                <a:spcPct val="100000"/>
              </a:lnSpc>
              <a:spcBef>
                <a:spcPts val="0"/>
              </a:spcBef>
              <a:spcAft>
                <a:spcPts val="0"/>
              </a:spcAft>
              <a:buSzPts val="1400"/>
              <a:buFont typeface="Arial"/>
              <a:buAutoNum type="arabicPeriod"/>
            </a:pPr>
            <a:r>
              <a:rPr lang="en-US"/>
              <a:t>Bonus for asking this question:</a:t>
            </a:r>
            <a:endParaRPr/>
          </a:p>
          <a:p>
            <a:pPr marL="685800" lvl="1" indent="-228600" algn="l" rtl="0">
              <a:lnSpc>
                <a:spcPct val="100000"/>
              </a:lnSpc>
              <a:spcBef>
                <a:spcPts val="0"/>
              </a:spcBef>
              <a:spcAft>
                <a:spcPts val="0"/>
              </a:spcAft>
              <a:buSzPts val="1400"/>
              <a:buFont typeface="Arial"/>
              <a:buAutoNum type="arabicPeriod"/>
            </a:pPr>
            <a:r>
              <a:rPr lang="en-US"/>
              <a:t>What is I want to search on a field that contains a single quote? (Answer: "escape" the quote with another quote, that is, precede the quote with another single quote).</a:t>
            </a:r>
            <a:endParaRPr/>
          </a:p>
          <a:p>
            <a:pPr marL="685800" lvl="1" indent="-228600" algn="l" rtl="0">
              <a:lnSpc>
                <a:spcPct val="100000"/>
              </a:lnSpc>
              <a:spcBef>
                <a:spcPts val="0"/>
              </a:spcBef>
              <a:spcAft>
                <a:spcPts val="0"/>
              </a:spcAft>
              <a:buSzPts val="1400"/>
              <a:buFont typeface="Arial"/>
              <a:buAutoNum type="arabicPeriod"/>
            </a:pPr>
            <a:r>
              <a:rPr lang="en-US"/>
              <a:t>Example: </a:t>
            </a:r>
            <a:r>
              <a:rPr lang="en-US" sz="1200" b="0" i="0" u="none" strike="noStrike" cap="none">
                <a:solidFill>
                  <a:schemeClr val="dk1"/>
                </a:solidFill>
                <a:latin typeface="Courier New"/>
                <a:ea typeface="Courier New"/>
                <a:cs typeface="Courier New"/>
                <a:sym typeface="Courier New"/>
              </a:rPr>
              <a:t>select * from dogs where breed like '%''%';   (Note that is two single quotes and not a double quote)</a:t>
            </a:r>
            <a:endParaRPr>
              <a:latin typeface="Courier New"/>
              <a:ea typeface="Courier New"/>
              <a:cs typeface="Courier New"/>
              <a:sym typeface="Courier New"/>
            </a:endParaRPr>
          </a:p>
        </p:txBody>
      </p:sp>
      <p:sp>
        <p:nvSpPr>
          <p:cNvPr id="315" name="Google Shape;31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7031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19</a:t>
            </a:fld>
            <a:endParaRPr sz="1200">
              <a:solidFill>
                <a:schemeClr val="dk1"/>
              </a:solidFill>
              <a:latin typeface="Calibri"/>
              <a:ea typeface="Calibri"/>
              <a:cs typeface="Calibri"/>
              <a:sym typeface="Calibri"/>
            </a:endParaRPr>
          </a:p>
        </p:txBody>
      </p:sp>
      <p:sp>
        <p:nvSpPr>
          <p:cNvPr id="248" name="Google Shape;24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9" name="Google Shape;24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mtClean="0"/>
              <a:t>ANITA DEMO</a:t>
            </a:r>
          </a:p>
          <a:p>
            <a:pPr marL="0" marR="0" lvl="0" indent="0" algn="l" rtl="0">
              <a:lnSpc>
                <a:spcPct val="100000"/>
              </a:lnSpc>
              <a:spcBef>
                <a:spcPts val="0"/>
              </a:spcBef>
              <a:spcAft>
                <a:spcPts val="0"/>
              </a:spcAft>
              <a:buSzPts val="1400"/>
              <a:buNone/>
            </a:pPr>
            <a:r>
              <a:rPr lang="en-US" smtClean="0"/>
              <a:t>Not </a:t>
            </a:r>
            <a:r>
              <a:rPr lang="en-US"/>
              <a:t>focusing on ALTER today.</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1000"/>
              </a:spcBef>
              <a:spcAft>
                <a:spcPts val="0"/>
              </a:spcAft>
              <a:buSzPts val="1100"/>
              <a:buNone/>
            </a:pPr>
            <a:r>
              <a:rPr lang="en-US" sz="1100" b="1"/>
              <a:t>NOTE:</a:t>
            </a:r>
            <a:r>
              <a:rPr lang="en-US" sz="1100"/>
              <a:t> Although the students will learn about the DCL language used to grant and revoke user rights to data, the workshop will NOT focus on DCL.  Instead, the workshop will focus on the DDL and DML language subsets with hands-on exercises to help the students understand those aspects of SQL.</a:t>
            </a:r>
            <a:endParaRPr/>
          </a:p>
          <a:p>
            <a:pPr marL="0" lvl="0" indent="0" algn="l" rtl="0">
              <a:lnSpc>
                <a:spcPct val="100000"/>
              </a:lnSpc>
              <a:spcBef>
                <a:spcPts val="2000"/>
              </a:spcBef>
              <a:spcAft>
                <a:spcPts val="0"/>
              </a:spcAft>
              <a:buSzPts val="1100"/>
              <a:buNone/>
            </a:pPr>
            <a:endParaRPr sz="1100"/>
          </a:p>
          <a:p>
            <a:pPr marL="0" lvl="0" indent="0" algn="l" rtl="0">
              <a:lnSpc>
                <a:spcPct val="100000"/>
              </a:lnSpc>
              <a:spcBef>
                <a:spcPts val="2000"/>
              </a:spcBef>
              <a:spcAft>
                <a:spcPts val="1000"/>
              </a:spcAft>
              <a:buSzPts val="1100"/>
              <a:buNone/>
            </a:pPr>
            <a:r>
              <a:rPr lang="en-US" sz="1100"/>
              <a:t>May want to speak to why security is important within a database.</a:t>
            </a:r>
            <a:endParaRPr/>
          </a:p>
        </p:txBody>
      </p:sp>
    </p:spTree>
    <p:extLst>
      <p:ext uri="{BB962C8B-B14F-4D97-AF65-F5344CB8AC3E}">
        <p14:creationId xmlns:p14="http://schemas.microsoft.com/office/powerpoint/2010/main" val="2396861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1fe53b98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51fe53b98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sz="1100" b="0" i="0" u="none" strike="noStrike" cap="none" smtClean="0">
                <a:solidFill>
                  <a:srgbClr val="000000"/>
                </a:solidFill>
                <a:effectLst/>
                <a:latin typeface="Arial"/>
                <a:ea typeface="Arial"/>
                <a:cs typeface="Arial"/>
                <a:sym typeface="Arial"/>
              </a:rPr>
              <a:t>You can mix JavaScript and HTML. The script tag tells your browser the stuff inside is JavaScript, not HTML.</a:t>
            </a:r>
          </a:p>
          <a:p>
            <a:r>
              <a:rPr lang="en-US" sz="1100" b="0" i="0" u="none" strike="noStrike" cap="none" smtClean="0">
                <a:solidFill>
                  <a:srgbClr val="000000"/>
                </a:solidFill>
                <a:effectLst/>
                <a:latin typeface="Arial"/>
                <a:ea typeface="Arial"/>
                <a:cs typeface="Arial"/>
                <a:sym typeface="Arial"/>
              </a:rPr>
              <a:t>&lt;script&gt;</a:t>
            </a:r>
            <a:r>
              <a:rPr lang="en-US" smtClean="0">
                <a:effectLst/>
              </a:rPr>
              <a:t> CODE GOES HERE </a:t>
            </a:r>
            <a:r>
              <a:rPr lang="en-US" sz="1100" b="0" i="0" u="none" strike="noStrike" cap="none" smtClean="0">
                <a:solidFill>
                  <a:srgbClr val="000000"/>
                </a:solidFill>
                <a:effectLst/>
                <a:latin typeface="Arial"/>
                <a:ea typeface="Arial"/>
                <a:cs typeface="Arial"/>
                <a:sym typeface="Arial"/>
              </a:rPr>
              <a:t>&lt;/script&gt;</a:t>
            </a:r>
            <a:endParaRPr/>
          </a:p>
        </p:txBody>
      </p:sp>
    </p:spTree>
    <p:extLst>
      <p:ext uri="{BB962C8B-B14F-4D97-AF65-F5344CB8AC3E}">
        <p14:creationId xmlns:p14="http://schemas.microsoft.com/office/powerpoint/2010/main" val="3205124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6:notes"/>
          <p:cNvSpPr txBox="1">
            <a:spLocks noGrp="1"/>
          </p:cNvSpPr>
          <p:nvPr>
            <p:ph type="body" idx="1"/>
          </p:nvPr>
        </p:nvSpPr>
        <p:spPr>
          <a:xfrm>
            <a:off x="731520" y="4620577"/>
            <a:ext cx="5852160" cy="3780473"/>
          </a:xfrm>
          <a:prstGeom prst="rect">
            <a:avLst/>
          </a:prstGeom>
          <a:noFill/>
          <a:ln>
            <a:noFill/>
          </a:ln>
        </p:spPr>
        <p:txBody>
          <a:bodyPr spcFirstLastPara="1" wrap="square" lIns="96645" tIns="96645" rIns="96645" bIns="96645" anchor="t" anchorCtr="0">
            <a:noAutofit/>
          </a:bodyPr>
          <a:lstStyle/>
          <a:p>
            <a:pPr marL="0" indent="0">
              <a:buSzPts val="1400"/>
              <a:buNone/>
            </a:pPr>
            <a:r>
              <a:rPr lang="en-US" smtClean="0"/>
              <a:t> </a:t>
            </a:r>
            <a:endParaRPr/>
          </a:p>
          <a:p>
            <a:pPr marL="241653" indent="-241653">
              <a:buSzPts val="1400"/>
              <a:buFont typeface="Arial"/>
              <a:buAutoNum type="arabicPeriod"/>
            </a:pPr>
            <a:r>
              <a:rPr lang="en-US"/>
              <a:t>LIKE only works </a:t>
            </a:r>
            <a:r>
              <a:rPr lang="en-US" smtClean="0"/>
              <a:t>on text fields</a:t>
            </a:r>
            <a:r>
              <a:rPr lang="en-US"/>
              <a:t>. Does anyone recall what </a:t>
            </a:r>
            <a:r>
              <a:rPr lang="en-US" smtClean="0"/>
              <a:t>a text field is called in  ? </a:t>
            </a:r>
            <a:r>
              <a:rPr lang="en-US"/>
              <a:t>(answer: varchar, char. </a:t>
            </a:r>
            <a:r>
              <a:rPr lang="en-US" smtClean="0"/>
              <a:t> </a:t>
            </a:r>
            <a:endParaRPr/>
          </a:p>
          <a:p>
            <a:pPr marL="241653" indent="-241653">
              <a:buSzPts val="1400"/>
              <a:buFont typeface="Arial"/>
              <a:buAutoNum type="arabicPeriod"/>
            </a:pPr>
            <a:r>
              <a:rPr lang="en-US"/>
              <a:t>LIKE is a way of filtering a result set to return only rows where the field's value matches the LIKE expression.</a:t>
            </a:r>
            <a:endParaRPr/>
          </a:p>
          <a:p>
            <a:pPr marL="241653" indent="-241653">
              <a:buSzPts val="1400"/>
              <a:buFont typeface="Arial"/>
              <a:buAutoNum type="arabicPeriod"/>
            </a:pPr>
            <a:r>
              <a:rPr lang="en-US"/>
              <a:t>Percent (%) matches zero or more characters. So, if you want to find all dogs that have the word "German" in any part of the breed, surround German with percent symbols.</a:t>
            </a:r>
            <a:endParaRPr/>
          </a:p>
          <a:p>
            <a:pPr marL="241653" indent="-241653">
              <a:buSzPts val="1400"/>
              <a:buFont typeface="Arial"/>
              <a:buAutoNum type="arabicPeriod"/>
            </a:pPr>
            <a:r>
              <a:rPr lang="en-US"/>
              <a:t>Single quotes must always be used with strings, even if the string is as simple as a single character. The quotes tell the SQL interpreter that was is between the two quotes is a string.</a:t>
            </a:r>
            <a:endParaRPr/>
          </a:p>
          <a:p>
            <a:pPr marL="241653" indent="-241653">
              <a:buSzPts val="1400"/>
              <a:buFont typeface="Arial"/>
              <a:buAutoNum type="arabicPeriod"/>
            </a:pPr>
            <a:r>
              <a:rPr lang="en-US"/>
              <a:t>Bonus for asking this question:</a:t>
            </a:r>
            <a:endParaRPr/>
          </a:p>
          <a:p>
            <a:pPr marL="724959" lvl="1" indent="-241653">
              <a:buSzPts val="1400"/>
              <a:buFont typeface="Arial"/>
              <a:buAutoNum type="arabicPeriod"/>
            </a:pPr>
            <a:r>
              <a:rPr lang="en-US"/>
              <a:t>What is I want to search on a field that contains a single quote? (Answer: "escape" the quote with another quote, that is, precede the quote with another single quote).</a:t>
            </a:r>
            <a:endParaRPr/>
          </a:p>
          <a:p>
            <a:pPr marL="724959" lvl="1" indent="-241653">
              <a:buSzPts val="1400"/>
              <a:buFont typeface="Arial"/>
              <a:buAutoNum type="arabicPeriod"/>
            </a:pPr>
            <a:r>
              <a:rPr lang="en-US"/>
              <a:t>Example: </a:t>
            </a:r>
            <a:r>
              <a:rPr lang="en-US" sz="1300">
                <a:solidFill>
                  <a:schemeClr val="dk1"/>
                </a:solidFill>
                <a:latin typeface="Courier New"/>
                <a:ea typeface="Courier New"/>
                <a:cs typeface="Courier New"/>
                <a:sym typeface="Courier New"/>
              </a:rPr>
              <a:t>select * from dogs where breed like '%''%';   (Note that is two single quotes and not a double quote)</a:t>
            </a:r>
            <a:endParaRPr>
              <a:latin typeface="Courier New"/>
              <a:ea typeface="Courier New"/>
              <a:cs typeface="Courier New"/>
              <a:sym typeface="Courier New"/>
            </a:endParaRPr>
          </a:p>
        </p:txBody>
      </p:sp>
      <p:sp>
        <p:nvSpPr>
          <p:cNvPr id="315" name="Google Shape;315;p16: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0220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5990cfaeb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5990cfaeb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7593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8100" indent="0">
              <a:lnSpc>
                <a:spcPct val="100000"/>
              </a:lnSpc>
              <a:spcBef>
                <a:spcPts val="0"/>
              </a:spcBef>
              <a:buNone/>
            </a:pPr>
            <a:r>
              <a:rPr lang="en-US" sz="1100" smtClean="0"/>
              <a:t>Run this command in sql fiddle or db fiddle</a:t>
            </a:r>
          </a:p>
          <a:p>
            <a:pPr marL="38100" indent="0">
              <a:lnSpc>
                <a:spcPct val="100000"/>
              </a:lnSpc>
              <a:spcBef>
                <a:spcPts val="0"/>
              </a:spcBef>
              <a:buNone/>
            </a:pPr>
            <a:r>
              <a:rPr lang="en-US" sz="1100" smtClean="0"/>
              <a:t>create table movies (</a:t>
            </a:r>
          </a:p>
          <a:p>
            <a:pPr marL="38100" indent="0">
              <a:lnSpc>
                <a:spcPct val="100000"/>
              </a:lnSpc>
              <a:spcBef>
                <a:spcPts val="0"/>
              </a:spcBef>
              <a:buNone/>
            </a:pPr>
            <a:r>
              <a:rPr lang="en-US" sz="1100" smtClean="0"/>
              <a:t> id integer   NOT NULL PRIMARY KEY,</a:t>
            </a:r>
          </a:p>
          <a:p>
            <a:pPr marL="38100" indent="0">
              <a:lnSpc>
                <a:spcPct val="100000"/>
              </a:lnSpc>
              <a:spcBef>
                <a:spcPts val="0"/>
              </a:spcBef>
              <a:buNone/>
            </a:pPr>
            <a:r>
              <a:rPr lang="en-US" sz="1100" smtClean="0"/>
              <a:t> name  varchar(255),</a:t>
            </a:r>
          </a:p>
          <a:p>
            <a:pPr marL="38100" indent="0">
              <a:lnSpc>
                <a:spcPct val="100000"/>
              </a:lnSpc>
              <a:spcBef>
                <a:spcPts val="0"/>
              </a:spcBef>
              <a:buNone/>
            </a:pPr>
            <a:r>
              <a:rPr lang="en-US" sz="1100" smtClean="0"/>
              <a:t> description varchar(255), </a:t>
            </a:r>
          </a:p>
          <a:p>
            <a:pPr marL="38100" indent="0">
              <a:lnSpc>
                <a:spcPct val="100000"/>
              </a:lnSpc>
              <a:spcBef>
                <a:spcPts val="0"/>
              </a:spcBef>
              <a:buNone/>
            </a:pPr>
            <a:r>
              <a:rPr lang="en-US" sz="1100" smtClean="0"/>
              <a:t> rating integer,</a:t>
            </a:r>
          </a:p>
          <a:p>
            <a:pPr marL="38100" indent="0">
              <a:lnSpc>
                <a:spcPct val="100000"/>
              </a:lnSpc>
              <a:spcBef>
                <a:spcPts val="0"/>
              </a:spcBef>
              <a:buNone/>
            </a:pPr>
            <a:r>
              <a:rPr lang="en-US" sz="1100" smtClean="0"/>
              <a:t> typeid  integer </a:t>
            </a:r>
          </a:p>
          <a:p>
            <a:pPr marL="38100" indent="0">
              <a:lnSpc>
                <a:spcPct val="100000"/>
              </a:lnSpc>
              <a:spcBef>
                <a:spcPts val="0"/>
              </a:spcBef>
              <a:buNone/>
            </a:pPr>
            <a:r>
              <a:rPr lang="en-US" sz="1100" smtClean="0"/>
              <a:t> );</a:t>
            </a:r>
          </a:p>
          <a:p>
            <a:pPr marL="38100" indent="0">
              <a:lnSpc>
                <a:spcPct val="100000"/>
              </a:lnSpc>
              <a:spcBef>
                <a:spcPts val="0"/>
              </a:spcBef>
              <a:buNone/>
            </a:pPr>
            <a:endParaRPr lang="en-US" sz="1100" smtClean="0"/>
          </a:p>
          <a:p>
            <a:pPr marL="38100" indent="0">
              <a:lnSpc>
                <a:spcPct val="100000"/>
              </a:lnSpc>
              <a:spcBef>
                <a:spcPts val="0"/>
              </a:spcBef>
              <a:buNone/>
            </a:pPr>
            <a:r>
              <a:rPr lang="en-US" sz="1100" smtClean="0"/>
              <a:t>create table filmtype (</a:t>
            </a:r>
          </a:p>
          <a:p>
            <a:pPr marL="38100" indent="0">
              <a:lnSpc>
                <a:spcPct val="100000"/>
              </a:lnSpc>
              <a:spcBef>
                <a:spcPts val="0"/>
              </a:spcBef>
              <a:buNone/>
            </a:pPr>
            <a:r>
              <a:rPr lang="en-US" sz="1100" smtClean="0"/>
              <a:t>   id integer   NOT NULL PRIMARY KEY,</a:t>
            </a:r>
          </a:p>
          <a:p>
            <a:pPr marL="38100" indent="0">
              <a:lnSpc>
                <a:spcPct val="100000"/>
              </a:lnSpc>
              <a:spcBef>
                <a:spcPts val="0"/>
              </a:spcBef>
              <a:buNone/>
            </a:pPr>
            <a:r>
              <a:rPr lang="en-US" sz="1100" smtClean="0"/>
              <a:t>   name  varchar(255)); </a:t>
            </a:r>
          </a:p>
          <a:p>
            <a:pPr marL="38100" indent="0">
              <a:lnSpc>
                <a:spcPct val="100000"/>
              </a:lnSpc>
              <a:spcBef>
                <a:spcPts val="0"/>
              </a:spcBef>
              <a:buNone/>
            </a:pPr>
            <a:endParaRPr lang="en-US" sz="1100"/>
          </a:p>
        </p:txBody>
      </p:sp>
    </p:spTree>
    <p:extLst>
      <p:ext uri="{BB962C8B-B14F-4D97-AF65-F5344CB8AC3E}">
        <p14:creationId xmlns:p14="http://schemas.microsoft.com/office/powerpoint/2010/main" val="3347250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smtClean="0"/>
              <a:t>create table movies (</a:t>
            </a:r>
          </a:p>
          <a:p>
            <a:pPr marL="158750" indent="0">
              <a:buNone/>
            </a:pPr>
            <a:r>
              <a:rPr lang="en-US" sz="1100" smtClean="0"/>
              <a:t> id integer   NOT NULL PRIMARY KEY,</a:t>
            </a:r>
          </a:p>
          <a:p>
            <a:pPr marL="158750" indent="0">
              <a:buNone/>
            </a:pPr>
            <a:r>
              <a:rPr lang="en-US" sz="1100" smtClean="0"/>
              <a:t> name  varchar(255),</a:t>
            </a:r>
          </a:p>
          <a:p>
            <a:pPr marL="158750" indent="0">
              <a:buNone/>
            </a:pPr>
            <a:r>
              <a:rPr lang="en-US" sz="1100" smtClean="0"/>
              <a:t> description varchar(255), </a:t>
            </a:r>
          </a:p>
          <a:p>
            <a:pPr marL="158750" indent="0">
              <a:buNone/>
            </a:pPr>
            <a:r>
              <a:rPr lang="en-US" sz="1100" smtClean="0"/>
              <a:t> typeid  integer </a:t>
            </a:r>
          </a:p>
          <a:p>
            <a:pPr marL="158750" indent="0">
              <a:buNone/>
            </a:pPr>
            <a:r>
              <a:rPr lang="en-US" sz="1100" smtClean="0"/>
              <a:t> );</a:t>
            </a:r>
          </a:p>
          <a:p>
            <a:pPr marL="158750" indent="0">
              <a:buNone/>
            </a:pPr>
            <a:endParaRPr lang="en-US" sz="1100" smtClean="0"/>
          </a:p>
          <a:p>
            <a:pPr marL="158750" indent="0">
              <a:buNone/>
            </a:pPr>
            <a:r>
              <a:rPr lang="en-US" sz="1100" smtClean="0"/>
              <a:t>create table type (</a:t>
            </a:r>
          </a:p>
          <a:p>
            <a:pPr marL="158750" indent="0">
              <a:buNone/>
            </a:pPr>
            <a:r>
              <a:rPr lang="en-US" sz="1100" smtClean="0"/>
              <a:t>   id integer   NOT NULL PRIMARY KEY,</a:t>
            </a:r>
          </a:p>
          <a:p>
            <a:pPr marL="158750" indent="0">
              <a:buNone/>
            </a:pPr>
            <a:r>
              <a:rPr lang="en-US" sz="1100" smtClean="0"/>
              <a:t>   name  varchar(255));</a:t>
            </a:r>
          </a:p>
          <a:p>
            <a:pPr marL="158750" indent="0">
              <a:buNone/>
            </a:pPr>
            <a:r>
              <a:rPr lang="en-US" sz="1100" smtClean="0"/>
              <a:t>   </a:t>
            </a:r>
          </a:p>
          <a:p>
            <a:pPr marL="158750" indent="0">
              <a:buNone/>
            </a:pPr>
            <a:r>
              <a:rPr lang="en-US" sz="1100" smtClean="0"/>
              <a:t>   </a:t>
            </a:r>
          </a:p>
          <a:p>
            <a:pPr marL="158750" indent="0">
              <a:buNone/>
            </a:pPr>
            <a:r>
              <a:rPr lang="en-US" sz="1100" smtClean="0"/>
              <a:t>create table rating (</a:t>
            </a:r>
          </a:p>
          <a:p>
            <a:pPr marL="158750" indent="0">
              <a:buNone/>
            </a:pPr>
            <a:r>
              <a:rPr lang="en-US" sz="1100" smtClean="0"/>
              <a:t> id integer   NOT NULL PRIMARY KEY,</a:t>
            </a:r>
          </a:p>
          <a:p>
            <a:pPr marL="158750" indent="0">
              <a:buNone/>
            </a:pPr>
            <a:r>
              <a:rPr lang="en-US" sz="1100" smtClean="0"/>
              <a:t>  rating  varchar(255));</a:t>
            </a:r>
          </a:p>
          <a:p>
            <a:pPr marL="158750" indent="0">
              <a:buNone/>
            </a:pPr>
            <a:endParaRPr lang="en-US"/>
          </a:p>
        </p:txBody>
      </p:sp>
    </p:spTree>
    <p:extLst>
      <p:ext uri="{BB962C8B-B14F-4D97-AF65-F5344CB8AC3E}">
        <p14:creationId xmlns:p14="http://schemas.microsoft.com/office/powerpoint/2010/main" val="3582672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863e2438b_0_17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863e2438b_0_17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r>
              <a:rPr lang="en-US" smtClean="0"/>
              <a:t>Language is little unwieldy - it's a throwback to the 1970s when we are at the beginning of using what approximates modern desktop computers, we were still using punchcard coding and mainframes</a:t>
            </a:r>
            <a:r>
              <a:rPr lang="en-US" baseline="0" smtClean="0"/>
              <a:t> </a:t>
            </a:r>
          </a:p>
          <a:p>
            <a:r>
              <a:rPr lang="en-US" baseline="0" smtClean="0"/>
              <a:t>Old school</a:t>
            </a:r>
            <a:endParaRPr lang="en-US" smtClean="0"/>
          </a:p>
          <a:p>
            <a:r>
              <a:rPr lang="en-US" smtClean="0"/>
              <a:t>Created to query one of IBM's internal databases </a:t>
            </a:r>
          </a:p>
          <a:p>
            <a:r>
              <a:rPr lang="en-US" smtClean="0"/>
              <a:t>in 1979 IBM</a:t>
            </a:r>
            <a:r>
              <a:rPr lang="en-US" baseline="0" smtClean="0"/>
              <a:t> and Oracle released databases for public usage</a:t>
            </a:r>
          </a:p>
          <a:p>
            <a:r>
              <a:rPr lang="en-US" baseline="0" smtClean="0"/>
              <a:t>In 1986 the international standards group started standardizing the language</a:t>
            </a:r>
            <a:endParaRPr lang="en-US"/>
          </a:p>
        </p:txBody>
      </p:sp>
    </p:spTree>
    <p:extLst>
      <p:ext uri="{BB962C8B-B14F-4D97-AF65-F5344CB8AC3E}">
        <p14:creationId xmlns:p14="http://schemas.microsoft.com/office/powerpoint/2010/main" val="2741304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5990cfaeb4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5990cfaeb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4018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5863e2438b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5863e2438b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sng" strike="noStrike" cap="none" smtClean="0">
                <a:solidFill>
                  <a:srgbClr val="000000"/>
                </a:solidFill>
                <a:effectLst/>
                <a:latin typeface="Arial"/>
                <a:ea typeface="Arial"/>
                <a:cs typeface="Arial"/>
                <a:sym typeface="Arial"/>
                <a:hlinkClick r:id="rId3"/>
              </a:rPr>
              <a:t>JavaScript Guide</a:t>
            </a:r>
            <a:r>
              <a:rPr lang="en-US" smtClean="0"/>
              <a:t>, from the Mozilla Developers Network.</a:t>
            </a:r>
            <a:r>
              <a:rPr lang="en-US" sz="1100" b="0" i="0" u="sng" strike="noStrike" cap="none" smtClean="0">
                <a:solidFill>
                  <a:srgbClr val="000000"/>
                </a:solidFill>
                <a:effectLst/>
                <a:latin typeface="Arial"/>
                <a:ea typeface="Arial"/>
                <a:cs typeface="Arial"/>
                <a:sym typeface="Arial"/>
                <a:hlinkClick r:id="rId4"/>
              </a:rPr>
              <a:t>Code Academy</a:t>
            </a:r>
            <a:r>
              <a:rPr lang="en-US" smtClean="0"/>
              <a:t>, with interactive JavaScript lessons to help you review.</a:t>
            </a:r>
            <a:r>
              <a:rPr lang="en-US" sz="1100" b="0" i="0" u="sng" strike="noStrike" cap="none" smtClean="0">
                <a:solidFill>
                  <a:srgbClr val="000000"/>
                </a:solidFill>
                <a:effectLst/>
                <a:latin typeface="Arial"/>
                <a:ea typeface="Arial"/>
                <a:cs typeface="Arial"/>
                <a:sym typeface="Arial"/>
                <a:hlinkClick r:id="rId5"/>
              </a:rPr>
              <a:t>JavaScript Weekly</a:t>
            </a:r>
            <a:r>
              <a:rPr lang="en-US" smtClean="0"/>
              <a:t>, an email round-up of JavaScript news and articles.</a:t>
            </a:r>
            <a:endParaRPr/>
          </a:p>
        </p:txBody>
      </p:sp>
    </p:spTree>
    <p:extLst>
      <p:ext uri="{BB962C8B-B14F-4D97-AF65-F5344CB8AC3E}">
        <p14:creationId xmlns:p14="http://schemas.microsoft.com/office/powerpoint/2010/main" val="2383176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59695f84bf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59695f84b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6893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mtClean="0"/>
              <a:t>Can anyone think of what dbs are</a:t>
            </a:r>
          </a:p>
          <a:p>
            <a:r>
              <a:rPr lang="en-US" smtClean="0"/>
              <a:t>typically called database engines</a:t>
            </a:r>
            <a:endParaRPr lang="en-US"/>
          </a:p>
        </p:txBody>
      </p:sp>
    </p:spTree>
    <p:extLst>
      <p:ext uri="{BB962C8B-B14F-4D97-AF65-F5344CB8AC3E}">
        <p14:creationId xmlns:p14="http://schemas.microsoft.com/office/powerpoint/2010/main" val="3161309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mtClean="0"/>
              <a:t>walk throug</a:t>
            </a:r>
            <a:r>
              <a:rPr lang="en-US" baseline="0" smtClean="0"/>
              <a:t>h imdb as example</a:t>
            </a:r>
          </a:p>
          <a:p>
            <a:r>
              <a:rPr lang="en-US" baseline="0" smtClean="0"/>
              <a:t>Can anyone else think of other sites that might uses databases or in your local life</a:t>
            </a:r>
            <a:endParaRPr lang="en-US"/>
          </a:p>
        </p:txBody>
      </p:sp>
    </p:spTree>
    <p:extLst>
      <p:ext uri="{BB962C8B-B14F-4D97-AF65-F5344CB8AC3E}">
        <p14:creationId xmlns:p14="http://schemas.microsoft.com/office/powerpoint/2010/main" val="3863538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smtClean="0">
                <a:solidFill>
                  <a:srgbClr val="FF0000"/>
                </a:solidFill>
              </a:rPr>
              <a:t>Like there are different browsers, different companies make database engines</a:t>
            </a:r>
            <a:endParaRPr lang="en-US" smtClean="0"/>
          </a:p>
          <a:p>
            <a:r>
              <a:rPr lang="en-US" smtClean="0"/>
              <a:t>Demonstrate </a:t>
            </a:r>
            <a:r>
              <a:rPr lang="en-US" smtClean="0"/>
              <a:t>MS Access and SQL SERVER</a:t>
            </a:r>
          </a:p>
          <a:p>
            <a:pPr marL="158750" indent="0">
              <a:buNone/>
            </a:pPr>
            <a:endParaRPr lang="en-US" smtClean="0"/>
          </a:p>
          <a:p>
            <a:r>
              <a:rPr lang="en-US" smtClean="0"/>
              <a:t>Each database software has pros and cons</a:t>
            </a:r>
          </a:p>
          <a:p>
            <a:r>
              <a:rPr lang="en-US" smtClean="0"/>
              <a:t>Oracle is more established but</a:t>
            </a:r>
            <a:r>
              <a:rPr lang="en-US" baseline="0" smtClean="0"/>
              <a:t> is very complex</a:t>
            </a:r>
          </a:p>
          <a:p>
            <a:r>
              <a:rPr lang="en-US" baseline="0" smtClean="0"/>
              <a:t>SQL Server  easier to learn</a:t>
            </a:r>
          </a:p>
          <a:p>
            <a:r>
              <a:rPr lang="en-US" baseline="0" smtClean="0"/>
              <a:t>Amazon recently came on the scene with their own version</a:t>
            </a:r>
          </a:p>
          <a:p>
            <a:r>
              <a:rPr lang="en-US" baseline="0" smtClean="0"/>
              <a:t>MySQL is free</a:t>
            </a:r>
          </a:p>
          <a:p>
            <a:endParaRPr lang="en-US"/>
          </a:p>
        </p:txBody>
      </p:sp>
    </p:spTree>
    <p:extLst>
      <p:ext uri="{BB962C8B-B14F-4D97-AF65-F5344CB8AC3E}">
        <p14:creationId xmlns:p14="http://schemas.microsoft.com/office/powerpoint/2010/main" val="2722953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a:solidFill>
                  <a:srgbClr val="000000"/>
                </a:solidFill>
              </a:rPr>
              <a:t>First, we will need to understand Tables and Columns.</a:t>
            </a:r>
            <a:endParaRPr>
              <a:solidFill>
                <a:srgbClr val="000000"/>
              </a:solidFill>
            </a:endParaRPr>
          </a:p>
        </p:txBody>
      </p:sp>
    </p:spTree>
    <p:extLst>
      <p:ext uri="{BB962C8B-B14F-4D97-AF65-F5344CB8AC3E}">
        <p14:creationId xmlns:p14="http://schemas.microsoft.com/office/powerpoint/2010/main" val="650587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685800" lvl="1" indent="-314325">
              <a:buClr>
                <a:srgbClr val="666666"/>
              </a:buClr>
              <a:buSzPts val="2800"/>
              <a:buFont typeface="Courier New" panose="02070309020205020404" pitchFamily="49" charset="0"/>
              <a:buChar char="o"/>
            </a:pPr>
            <a:r>
              <a:rPr lang="en-US" smtClean="0">
                <a:sym typeface="Calibri"/>
              </a:rPr>
              <a:t>Think of databases as spreadsheets</a:t>
            </a:r>
          </a:p>
          <a:p>
            <a:pPr marL="685800" lvl="1" indent="-314325">
              <a:buClr>
                <a:srgbClr val="666666"/>
              </a:buClr>
              <a:buSzPts val="2800"/>
              <a:buFont typeface="Courier New" panose="02070309020205020404" pitchFamily="49" charset="0"/>
              <a:buChar char="o"/>
            </a:pPr>
            <a:r>
              <a:rPr lang="en-US" smtClean="0">
                <a:sym typeface="Calibri"/>
              </a:rPr>
              <a:t>Consider each tab represents a different topic</a:t>
            </a:r>
          </a:p>
          <a:p>
            <a:pPr marL="685800" lvl="1" indent="-314325">
              <a:buClr>
                <a:srgbClr val="666666"/>
              </a:buClr>
              <a:buSzPts val="2800"/>
              <a:buFont typeface="Courier New" panose="02070309020205020404" pitchFamily="49" charset="0"/>
              <a:buChar char="o"/>
            </a:pPr>
            <a:r>
              <a:rPr lang="en-US" smtClean="0">
                <a:sym typeface="Calibri"/>
              </a:rPr>
              <a:t>Consider each tab in a spreadsheet as a table</a:t>
            </a:r>
          </a:p>
          <a:p>
            <a:pPr marL="685800" lvl="1" indent="-314325">
              <a:buClr>
                <a:srgbClr val="666666"/>
              </a:buClr>
              <a:buSzPts val="2800"/>
              <a:buFont typeface="Courier New" panose="02070309020205020404" pitchFamily="49" charset="0"/>
              <a:buChar char="o"/>
            </a:pPr>
            <a:r>
              <a:rPr lang="en-US" smtClean="0">
                <a:sym typeface="Calibri"/>
              </a:rPr>
              <a:t>Each Row a unique entry in that tab</a:t>
            </a:r>
          </a:p>
          <a:p>
            <a:pPr marL="685800" lvl="4" indent="-314325">
              <a:buClr>
                <a:srgbClr val="666666"/>
              </a:buClr>
              <a:buSzPts val="2800"/>
              <a:buFont typeface="Courier New" panose="02070309020205020404" pitchFamily="49" charset="0"/>
              <a:buChar char="o"/>
            </a:pPr>
            <a:r>
              <a:rPr lang="en-US" smtClean="0">
                <a:sym typeface="Calibri"/>
              </a:rPr>
              <a:t>Each column in that row contains discrete information</a:t>
            </a:r>
          </a:p>
          <a:p>
            <a:pPr marL="685800" lvl="4" indent="-314325">
              <a:buClr>
                <a:srgbClr val="666666"/>
              </a:buClr>
              <a:buSzPts val="2800"/>
              <a:buFont typeface="Courier New" panose="02070309020205020404" pitchFamily="49" charset="0"/>
              <a:buChar char="o"/>
            </a:pPr>
            <a:r>
              <a:rPr lang="en-US" smtClean="0">
                <a:sym typeface="Calibri"/>
              </a:rPr>
              <a:t>IDs are used to share data between the different tabs</a:t>
            </a:r>
          </a:p>
          <a:p>
            <a:pPr marL="685800" lvl="4" indent="-314325">
              <a:buClr>
                <a:srgbClr val="666666"/>
              </a:buClr>
              <a:buSzPts val="2800"/>
              <a:buFont typeface="Courier New" panose="02070309020205020404" pitchFamily="49" charset="0"/>
              <a:buChar char="o"/>
            </a:pPr>
            <a:r>
              <a:rPr lang="en-US" smtClean="0">
                <a:sym typeface="Calibri"/>
              </a:rPr>
              <a:t>Walk through sample spreadsheet</a:t>
            </a:r>
            <a:endParaRPr lang="en-US" smtClean="0"/>
          </a:p>
          <a:p>
            <a:pPr marL="0" marR="0" lvl="0" indent="0" algn="l" rtl="0">
              <a:lnSpc>
                <a:spcPct val="100000"/>
              </a:lnSpc>
              <a:spcBef>
                <a:spcPts val="0"/>
              </a:spcBef>
              <a:spcAft>
                <a:spcPts val="0"/>
              </a:spcAft>
              <a:buClr>
                <a:schemeClr val="dk1"/>
              </a:buClr>
              <a:buSzPts val="1400"/>
              <a:buFont typeface="Calibri"/>
              <a:buNone/>
            </a:pPr>
            <a:endParaRPr lang="en-US" smtClean="0">
              <a:solidFill>
                <a:srgbClr val="000000"/>
              </a:solidFill>
            </a:endParaRPr>
          </a:p>
          <a:p>
            <a:pPr marL="0" marR="0" lvl="0" indent="0" algn="l" rtl="0">
              <a:lnSpc>
                <a:spcPct val="100000"/>
              </a:lnSpc>
              <a:spcBef>
                <a:spcPts val="0"/>
              </a:spcBef>
              <a:spcAft>
                <a:spcPts val="0"/>
              </a:spcAft>
              <a:buClr>
                <a:schemeClr val="dk1"/>
              </a:buClr>
              <a:buSzPts val="1400"/>
              <a:buFont typeface="Calibri"/>
              <a:buNone/>
            </a:pPr>
            <a:r>
              <a:rPr lang="en-US" smtClean="0">
                <a:solidFill>
                  <a:srgbClr val="000000"/>
                </a:solidFill>
              </a:rPr>
              <a:t>Databases- </a:t>
            </a:r>
            <a:r>
              <a:rPr lang="en-US">
                <a:solidFill>
                  <a:srgbClr val="000000"/>
                </a:solidFill>
              </a:rPr>
              <a:t>software that can contain many objects like tables, stores information in files</a:t>
            </a:r>
            <a:endParaRPr/>
          </a:p>
          <a:p>
            <a:pPr marL="0" marR="0" lvl="0" indent="0" algn="l" rtl="0">
              <a:lnSpc>
                <a:spcPct val="100000"/>
              </a:lnSpc>
              <a:spcBef>
                <a:spcPts val="0"/>
              </a:spcBef>
              <a:spcAft>
                <a:spcPts val="0"/>
              </a:spcAft>
              <a:buClr>
                <a:schemeClr val="dk1"/>
              </a:buClr>
              <a:buSzPts val="1400"/>
              <a:buFont typeface="Calibri"/>
              <a:buNone/>
            </a:pPr>
            <a:endParaRPr>
              <a:solidFill>
                <a:srgbClr val="000000"/>
              </a:solidFill>
            </a:endParaRPr>
          </a:p>
          <a:p>
            <a:pPr marL="0" marR="0" lvl="0" indent="0" algn="l" rtl="0">
              <a:lnSpc>
                <a:spcPct val="100000"/>
              </a:lnSpc>
              <a:spcBef>
                <a:spcPts val="0"/>
              </a:spcBef>
              <a:spcAft>
                <a:spcPts val="0"/>
              </a:spcAft>
              <a:buClr>
                <a:schemeClr val="dk1"/>
              </a:buClr>
              <a:buSzPts val="1400"/>
              <a:buFont typeface="Calibri"/>
              <a:buNone/>
            </a:pPr>
            <a:r>
              <a:rPr lang="en-US">
                <a:solidFill>
                  <a:srgbClr val="000000"/>
                </a:solidFill>
              </a:rPr>
              <a:t>Tables- help store data in an organized way</a:t>
            </a:r>
            <a:endParaRPr/>
          </a:p>
          <a:p>
            <a:pPr marL="0" marR="0" lvl="0" indent="0" algn="l" rtl="0">
              <a:lnSpc>
                <a:spcPct val="100000"/>
              </a:lnSpc>
              <a:spcBef>
                <a:spcPts val="0"/>
              </a:spcBef>
              <a:spcAft>
                <a:spcPts val="0"/>
              </a:spcAft>
              <a:buClr>
                <a:schemeClr val="dk1"/>
              </a:buClr>
              <a:buSzPts val="1400"/>
              <a:buFont typeface="Calibri"/>
              <a:buNone/>
            </a:pPr>
            <a:endParaRPr>
              <a:solidFill>
                <a:srgbClr val="000000"/>
              </a:solidFill>
            </a:endParaRPr>
          </a:p>
          <a:p>
            <a:pPr marL="0" marR="0" lvl="0" indent="0" algn="l" rtl="0">
              <a:lnSpc>
                <a:spcPct val="100000"/>
              </a:lnSpc>
              <a:spcBef>
                <a:spcPts val="0"/>
              </a:spcBef>
              <a:spcAft>
                <a:spcPts val="0"/>
              </a:spcAft>
              <a:buClr>
                <a:schemeClr val="dk1"/>
              </a:buClr>
              <a:buSzPts val="1400"/>
              <a:buFont typeface="Calibri"/>
              <a:buNone/>
            </a:pPr>
            <a:r>
              <a:rPr lang="en-US">
                <a:solidFill>
                  <a:srgbClr val="000000"/>
                </a:solidFill>
              </a:rPr>
              <a:t>Relationships/Keys- SQL is used for communicating with relational databases. Referential integrity ensures that data does not get out of sync.</a:t>
            </a:r>
            <a:endParaRPr/>
          </a:p>
          <a:p>
            <a:pPr marL="0" marR="0" lvl="0" indent="0" algn="l" rtl="0">
              <a:lnSpc>
                <a:spcPct val="100000"/>
              </a:lnSpc>
              <a:spcBef>
                <a:spcPts val="0"/>
              </a:spcBef>
              <a:spcAft>
                <a:spcPts val="0"/>
              </a:spcAft>
              <a:buClr>
                <a:schemeClr val="dk1"/>
              </a:buClr>
              <a:buSzPts val="1400"/>
              <a:buFont typeface="Calibri"/>
              <a:buNone/>
            </a:pPr>
            <a:endParaRPr>
              <a:solidFill>
                <a:srgbClr val="000000"/>
              </a:solidFill>
            </a:endParaRPr>
          </a:p>
          <a:p>
            <a:pPr marL="0" marR="0" lvl="0" indent="0" algn="l" rtl="0">
              <a:lnSpc>
                <a:spcPct val="100000"/>
              </a:lnSpc>
              <a:spcBef>
                <a:spcPts val="0"/>
              </a:spcBef>
              <a:spcAft>
                <a:spcPts val="0"/>
              </a:spcAft>
              <a:buClr>
                <a:schemeClr val="dk1"/>
              </a:buClr>
              <a:buSzPts val="1400"/>
              <a:buFont typeface="Calibri"/>
              <a:buNone/>
            </a:pPr>
            <a:r>
              <a:rPr lang="en-US">
                <a:solidFill>
                  <a:srgbClr val="000000"/>
                </a:solidFill>
              </a:rPr>
              <a:t>Attributes- e.g. NULL (not required) / NOT NULL (required) for columns. Table have properties that tell the database how to access the data within or where the data should be stored </a:t>
            </a:r>
            <a:endParaRPr/>
          </a:p>
          <a:p>
            <a:pPr marL="0" marR="0" lvl="0" indent="0" algn="l" rtl="0">
              <a:lnSpc>
                <a:spcPct val="100000"/>
              </a:lnSpc>
              <a:spcBef>
                <a:spcPts val="0"/>
              </a:spcBef>
              <a:spcAft>
                <a:spcPts val="0"/>
              </a:spcAft>
              <a:buClr>
                <a:schemeClr val="dk1"/>
              </a:buClr>
              <a:buSzPts val="1400"/>
              <a:buFont typeface="Calibri"/>
              <a:buNone/>
            </a:pPr>
            <a:endParaRPr>
              <a:solidFill>
                <a:srgbClr val="000000"/>
              </a:solidFill>
            </a:endParaRPr>
          </a:p>
          <a:p>
            <a:pPr marL="0" marR="0" lvl="0" indent="0" algn="l" rtl="0">
              <a:lnSpc>
                <a:spcPct val="100000"/>
              </a:lnSpc>
              <a:spcBef>
                <a:spcPts val="0"/>
              </a:spcBef>
              <a:spcAft>
                <a:spcPts val="0"/>
              </a:spcAft>
              <a:buClr>
                <a:schemeClr val="dk1"/>
              </a:buClr>
              <a:buSzPts val="1400"/>
              <a:buFont typeface="Calibri"/>
              <a:buNone/>
            </a:pPr>
            <a:r>
              <a:rPr lang="en-US">
                <a:solidFill>
                  <a:srgbClr val="000000"/>
                </a:solidFill>
              </a:rPr>
              <a:t>Databases can also contain information in an unstructured manner – e.g. NoSQL databases and Data Lakes. We are not going to cover that today.</a:t>
            </a:r>
            <a:endParaRPr>
              <a:solidFill>
                <a:srgbClr val="000000"/>
              </a:solidFill>
            </a:endParaRPr>
          </a:p>
          <a:p>
            <a:pPr marL="0" lvl="0" indent="0" algn="l" rtl="0">
              <a:lnSpc>
                <a:spcPct val="100000"/>
              </a:lnSpc>
              <a:spcBef>
                <a:spcPts val="0"/>
              </a:spcBef>
              <a:spcAft>
                <a:spcPts val="0"/>
              </a:spcAft>
              <a:buSzPts val="1400"/>
              <a:buNone/>
            </a:pPr>
            <a:endParaRPr>
              <a:solidFill>
                <a:srgbClr val="000000"/>
              </a:solidFill>
            </a:endParaRPr>
          </a:p>
          <a:p>
            <a:pPr marL="0" lvl="0" indent="0" algn="l" rtl="0">
              <a:lnSpc>
                <a:spcPct val="100000"/>
              </a:lnSpc>
              <a:spcBef>
                <a:spcPts val="0"/>
              </a:spcBef>
              <a:spcAft>
                <a:spcPts val="0"/>
              </a:spcAft>
              <a:buSzPts val="1400"/>
              <a:buNone/>
            </a:pPr>
            <a:r>
              <a:rPr lang="en-US">
                <a:solidFill>
                  <a:srgbClr val="000000"/>
                </a:solidFill>
              </a:rPr>
              <a:t>How do you find information in a database? (This is what we are going to learn today!)</a:t>
            </a:r>
            <a:endParaRPr>
              <a:solidFill>
                <a:srgbClr val="000000"/>
              </a:solidFill>
            </a:endParaRPr>
          </a:p>
        </p:txBody>
      </p:sp>
    </p:spTree>
    <p:extLst>
      <p:ext uri="{BB962C8B-B14F-4D97-AF65-F5344CB8AC3E}">
        <p14:creationId xmlns:p14="http://schemas.microsoft.com/office/powerpoint/2010/main" val="1106224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11</a:t>
            </a:fld>
            <a:endParaRPr sz="1200">
              <a:solidFill>
                <a:schemeClr val="dk1"/>
              </a:solidFill>
              <a:latin typeface="Calibri"/>
              <a:ea typeface="Calibri"/>
              <a:cs typeface="Calibri"/>
              <a:sym typeface="Calibri"/>
            </a:endParaRPr>
          </a:p>
        </p:txBody>
      </p:sp>
      <p:sp>
        <p:nvSpPr>
          <p:cNvPr id="230" name="Google Shape;23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1" name="Google Shape;23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0" i="0" u="none" strike="noStrike" cap="none">
                <a:solidFill>
                  <a:schemeClr val="lt1"/>
                </a:solidFill>
                <a:latin typeface="Calibri"/>
                <a:ea typeface="Calibri"/>
                <a:cs typeface="Calibri"/>
                <a:sym typeface="Calibri"/>
              </a:rPr>
              <a:t>Now that we understand the concepts of a database, we will pull information out of the database in a structured fashion SQL is the tool that allows us to do that.</a:t>
            </a:r>
            <a:endParaRPr/>
          </a:p>
          <a:p>
            <a:pPr marL="0" marR="0" lvl="0" indent="0" algn="l" rtl="0">
              <a:lnSpc>
                <a:spcPct val="100000"/>
              </a:lnSpc>
              <a:spcBef>
                <a:spcPts val="0"/>
              </a:spcBef>
              <a:spcAft>
                <a:spcPts val="0"/>
              </a:spcAft>
              <a:buSzPts val="1400"/>
              <a:buNone/>
            </a:pPr>
            <a:endParaRPr sz="1200" b="0"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SzPts val="1400"/>
              <a:buNone/>
            </a:pPr>
            <a:r>
              <a:rPr lang="en-US" sz="1200" b="0" i="0" u="none" strike="noStrike" cap="none">
                <a:solidFill>
                  <a:schemeClr val="lt1"/>
                </a:solidFill>
                <a:latin typeface="Calibri"/>
                <a:ea typeface="Calibri"/>
                <a:cs typeface="Calibri"/>
                <a:sym typeface="Calibri"/>
              </a:rPr>
              <a:t>From the </a:t>
            </a:r>
            <a:r>
              <a:rPr lang="en-US" sz="1200" b="0" i="0" u="sng" strike="noStrike" cap="none">
                <a:solidFill>
                  <a:schemeClr val="hlink"/>
                </a:solidFill>
                <a:latin typeface="Calibri"/>
                <a:ea typeface="Calibri"/>
                <a:cs typeface="Calibri"/>
                <a:sym typeface="Calibri"/>
                <a:hlinkClick r:id="rId3"/>
              </a:rPr>
              <a:t>SQL</a:t>
            </a:r>
            <a:r>
              <a:rPr lang="en-US" sz="1200" b="0" i="0" u="sng" strike="noStrike" cap="none">
                <a:solidFill>
                  <a:schemeClr val="lt1"/>
                </a:solidFill>
                <a:latin typeface="Calibri"/>
                <a:ea typeface="Calibri"/>
                <a:cs typeface="Calibri"/>
                <a:sym typeface="Calibri"/>
              </a:rPr>
              <a:t> (Wikipedia</a:t>
            </a:r>
            <a:r>
              <a:rPr lang="en-US" sz="1200" b="0" i="0" u="none" strike="noStrike" cap="none">
                <a:solidFill>
                  <a:schemeClr val="lt1"/>
                </a:solidFill>
                <a:latin typeface="Calibri"/>
                <a:ea typeface="Calibri"/>
                <a:cs typeface="Calibri"/>
                <a:sym typeface="Calibri"/>
              </a:rPr>
              <a:t>):  https://en.wikipedia.org/wiki/SQL</a:t>
            </a:r>
            <a:endParaRPr/>
          </a:p>
          <a:p>
            <a:pPr marL="0" marR="0" lvl="0" indent="0" algn="l" rtl="0">
              <a:lnSpc>
                <a:spcPct val="100000"/>
              </a:lnSpc>
              <a:spcBef>
                <a:spcPts val="0"/>
              </a:spcBef>
              <a:spcAft>
                <a:spcPts val="0"/>
              </a:spcAft>
              <a:buSzPts val="1400"/>
              <a:buNone/>
            </a:pPr>
            <a:endParaRPr sz="1200" b="0" i="0" u="none" strike="noStrike" cap="none">
              <a:solidFill>
                <a:schemeClr val="lt1"/>
              </a:solidFill>
              <a:latin typeface="Calibri"/>
              <a:ea typeface="Calibri"/>
              <a:cs typeface="Calibri"/>
              <a:sym typeface="Calibri"/>
            </a:endParaRPr>
          </a:p>
          <a:p>
            <a:pPr marL="457200" lvl="0" indent="-228600" algn="l" rtl="0">
              <a:lnSpc>
                <a:spcPct val="100000"/>
              </a:lnSpc>
              <a:spcBef>
                <a:spcPts val="0"/>
              </a:spcBef>
              <a:spcAft>
                <a:spcPts val="0"/>
              </a:spcAft>
              <a:buSzPts val="1400"/>
              <a:buNone/>
            </a:pPr>
            <a:r>
              <a:rPr lang="en-US" sz="1200" b="0" i="0" u="none" strike="noStrike" cap="none">
                <a:solidFill>
                  <a:schemeClr val="lt1"/>
                </a:solidFill>
                <a:latin typeface="Calibri"/>
                <a:ea typeface="Calibri"/>
                <a:cs typeface="Calibri"/>
                <a:sym typeface="Calibri"/>
              </a:rPr>
              <a:t>SQL was initially developed at </a:t>
            </a:r>
            <a:r>
              <a:rPr lang="en-US" sz="1200" b="0" i="0" u="sng" strike="noStrike" cap="none">
                <a:solidFill>
                  <a:schemeClr val="hlink"/>
                </a:solidFill>
                <a:latin typeface="Calibri"/>
                <a:ea typeface="Calibri"/>
                <a:cs typeface="Calibri"/>
                <a:sym typeface="Calibri"/>
                <a:hlinkClick r:id="rId4"/>
              </a:rPr>
              <a:t>IBM</a:t>
            </a:r>
            <a:r>
              <a:rPr lang="en-US" sz="1200" b="0" i="0" u="none" strike="noStrike" cap="none">
                <a:solidFill>
                  <a:schemeClr val="lt1"/>
                </a:solidFill>
                <a:latin typeface="Calibri"/>
                <a:ea typeface="Calibri"/>
                <a:cs typeface="Calibri"/>
                <a:sym typeface="Calibri"/>
              </a:rPr>
              <a:t> by </a:t>
            </a:r>
            <a:r>
              <a:rPr lang="en-US" sz="1200" b="0" i="0" u="sng" strike="noStrike" cap="none">
                <a:solidFill>
                  <a:schemeClr val="hlink"/>
                </a:solidFill>
                <a:latin typeface="Calibri"/>
                <a:ea typeface="Calibri"/>
                <a:cs typeface="Calibri"/>
                <a:sym typeface="Calibri"/>
                <a:hlinkClick r:id="rId5"/>
              </a:rPr>
              <a:t>Donald D. Chamberlin</a:t>
            </a:r>
            <a:r>
              <a:rPr lang="en-US" sz="1200" b="0" i="0" u="none" strike="noStrike" cap="none">
                <a:solidFill>
                  <a:schemeClr val="lt1"/>
                </a:solidFill>
                <a:latin typeface="Calibri"/>
                <a:ea typeface="Calibri"/>
                <a:cs typeface="Calibri"/>
                <a:sym typeface="Calibri"/>
              </a:rPr>
              <a:t> and </a:t>
            </a:r>
            <a:r>
              <a:rPr lang="en-US" sz="1200" b="0" i="0" u="sng" strike="noStrike" cap="none">
                <a:solidFill>
                  <a:schemeClr val="hlink"/>
                </a:solidFill>
                <a:latin typeface="Calibri"/>
                <a:ea typeface="Calibri"/>
                <a:cs typeface="Calibri"/>
                <a:sym typeface="Calibri"/>
                <a:hlinkClick r:id="rId6"/>
              </a:rPr>
              <a:t>Raymond F. Boyce</a:t>
            </a:r>
            <a:r>
              <a:rPr lang="en-US" sz="1200" b="0" i="0" u="none" strike="noStrike" cap="none">
                <a:solidFill>
                  <a:schemeClr val="lt1"/>
                </a:solidFill>
                <a:latin typeface="Calibri"/>
                <a:ea typeface="Calibri"/>
                <a:cs typeface="Calibri"/>
                <a:sym typeface="Calibri"/>
              </a:rPr>
              <a:t> after learning about the relational model from </a:t>
            </a:r>
            <a:r>
              <a:rPr lang="en-US" sz="1200" b="0" i="0" u="sng" strike="noStrike" cap="none">
                <a:solidFill>
                  <a:schemeClr val="hlink"/>
                </a:solidFill>
                <a:latin typeface="Calibri"/>
                <a:ea typeface="Calibri"/>
                <a:cs typeface="Calibri"/>
                <a:sym typeface="Calibri"/>
                <a:hlinkClick r:id="rId7"/>
              </a:rPr>
              <a:t>Ted Codd</a:t>
            </a:r>
            <a:r>
              <a:rPr lang="en-US" sz="1200" b="0" i="0" u="sng" strike="noStrike" cap="none" baseline="30000">
                <a:solidFill>
                  <a:schemeClr val="hlink"/>
                </a:solidFill>
                <a:latin typeface="Calibri"/>
                <a:ea typeface="Calibri"/>
                <a:cs typeface="Calibri"/>
                <a:sym typeface="Calibri"/>
                <a:hlinkClick r:id="rId8"/>
              </a:rPr>
              <a:t>[15]</a:t>
            </a:r>
            <a:r>
              <a:rPr lang="en-US" sz="1200" b="0" i="0" u="none" strike="noStrike" cap="none">
                <a:solidFill>
                  <a:schemeClr val="lt1"/>
                </a:solidFill>
                <a:latin typeface="Calibri"/>
                <a:ea typeface="Calibri"/>
                <a:cs typeface="Calibri"/>
                <a:sym typeface="Calibri"/>
              </a:rPr>
              <a:t> in the early 1970s.</a:t>
            </a:r>
            <a:r>
              <a:rPr lang="en-US" sz="1200" b="0" i="0" u="sng" strike="noStrike" cap="none" baseline="30000">
                <a:solidFill>
                  <a:schemeClr val="hlink"/>
                </a:solidFill>
                <a:latin typeface="Calibri"/>
                <a:ea typeface="Calibri"/>
                <a:cs typeface="Calibri"/>
                <a:sym typeface="Calibri"/>
                <a:hlinkClick r:id="rId9"/>
              </a:rPr>
              <a:t>[16]</a:t>
            </a:r>
            <a:r>
              <a:rPr lang="en-US" sz="1200" b="0" i="0" u="none" strike="noStrike" cap="none">
                <a:solidFill>
                  <a:schemeClr val="lt1"/>
                </a:solidFill>
                <a:latin typeface="Calibri"/>
                <a:ea typeface="Calibri"/>
                <a:cs typeface="Calibri"/>
                <a:sym typeface="Calibri"/>
              </a:rPr>
              <a:t> This version, initially called </a:t>
            </a:r>
            <a:r>
              <a:rPr lang="en-US" sz="1200" b="0" i="1" u="none" strike="noStrike" cap="none">
                <a:solidFill>
                  <a:schemeClr val="lt1"/>
                </a:solidFill>
                <a:latin typeface="Calibri"/>
                <a:ea typeface="Calibri"/>
                <a:cs typeface="Calibri"/>
                <a:sym typeface="Calibri"/>
              </a:rPr>
              <a:t>SEQUEL</a:t>
            </a:r>
            <a:r>
              <a:rPr lang="en-US" sz="1200" b="0" i="0" u="none" strike="noStrike" cap="none">
                <a:solidFill>
                  <a:schemeClr val="lt1"/>
                </a:solidFill>
                <a:latin typeface="Calibri"/>
                <a:ea typeface="Calibri"/>
                <a:cs typeface="Calibri"/>
                <a:sym typeface="Calibri"/>
              </a:rPr>
              <a:t>(</a:t>
            </a:r>
            <a:r>
              <a:rPr lang="en-US" sz="1200" b="0" i="1" u="none" strike="noStrike" cap="none">
                <a:solidFill>
                  <a:schemeClr val="lt1"/>
                </a:solidFill>
                <a:latin typeface="Calibri"/>
                <a:ea typeface="Calibri"/>
                <a:cs typeface="Calibri"/>
                <a:sym typeface="Calibri"/>
              </a:rPr>
              <a:t>Structured English Query Language</a:t>
            </a:r>
            <a:r>
              <a:rPr lang="en-US" sz="1200" b="0" i="0" u="none" strike="noStrike" cap="none">
                <a:solidFill>
                  <a:schemeClr val="lt1"/>
                </a:solidFill>
                <a:latin typeface="Calibri"/>
                <a:ea typeface="Calibri"/>
                <a:cs typeface="Calibri"/>
                <a:sym typeface="Calibri"/>
              </a:rPr>
              <a:t>), was designed to manipulate and retrieve data stored in IBM's original quasi-relational database management system, </a:t>
            </a:r>
            <a:r>
              <a:rPr lang="en-US" sz="1200" b="0" i="0" u="sng" strike="noStrike" cap="none">
                <a:solidFill>
                  <a:schemeClr val="hlink"/>
                </a:solidFill>
                <a:latin typeface="Calibri"/>
                <a:ea typeface="Calibri"/>
                <a:cs typeface="Calibri"/>
                <a:sym typeface="Calibri"/>
                <a:hlinkClick r:id="rId10"/>
              </a:rPr>
              <a:t>System R</a:t>
            </a:r>
            <a:r>
              <a:rPr lang="en-US" sz="1200" b="0" i="0" u="none" strike="noStrike" cap="none">
                <a:solidFill>
                  <a:schemeClr val="lt1"/>
                </a:solidFill>
                <a:latin typeface="Calibri"/>
                <a:ea typeface="Calibri"/>
                <a:cs typeface="Calibri"/>
                <a:sym typeface="Calibri"/>
              </a:rPr>
              <a:t>, which a group at </a:t>
            </a:r>
            <a:r>
              <a:rPr lang="en-US" sz="1200" b="0" i="0" u="sng" strike="noStrike" cap="none">
                <a:solidFill>
                  <a:schemeClr val="hlink"/>
                </a:solidFill>
                <a:latin typeface="Calibri"/>
                <a:ea typeface="Calibri"/>
                <a:cs typeface="Calibri"/>
                <a:sym typeface="Calibri"/>
                <a:hlinkClick r:id="rId11"/>
              </a:rPr>
              <a:t>IBM San Jose Research Laboratory</a:t>
            </a:r>
            <a:r>
              <a:rPr lang="en-US" sz="1200" b="0" i="0" u="none" strike="noStrike" cap="none">
                <a:solidFill>
                  <a:schemeClr val="lt1"/>
                </a:solidFill>
                <a:latin typeface="Calibri"/>
                <a:ea typeface="Calibri"/>
                <a:cs typeface="Calibri"/>
                <a:sym typeface="Calibri"/>
              </a:rPr>
              <a:t> had developed during the 1970s.</a:t>
            </a:r>
            <a:r>
              <a:rPr lang="en-US" sz="1200" b="0" i="0" u="sng" strike="noStrike" cap="none" baseline="30000">
                <a:solidFill>
                  <a:schemeClr val="hlink"/>
                </a:solidFill>
                <a:latin typeface="Calibri"/>
                <a:ea typeface="Calibri"/>
                <a:cs typeface="Calibri"/>
                <a:sym typeface="Calibri"/>
                <a:hlinkClick r:id="rId9"/>
              </a:rPr>
              <a:t>[16]</a:t>
            </a:r>
            <a:endParaRPr sz="1200" b="0" i="0" u="none" strike="noStrike" cap="none" baseline="30000">
              <a:solidFill>
                <a:schemeClr val="lt1"/>
              </a:solidFill>
              <a:latin typeface="Calibri"/>
              <a:ea typeface="Calibri"/>
              <a:cs typeface="Calibri"/>
              <a:sym typeface="Calibri"/>
            </a:endParaRPr>
          </a:p>
          <a:p>
            <a:pPr marL="457200" lvl="0" indent="-228600" algn="l" rtl="0">
              <a:lnSpc>
                <a:spcPct val="100000"/>
              </a:lnSpc>
              <a:spcBef>
                <a:spcPts val="0"/>
              </a:spcBef>
              <a:spcAft>
                <a:spcPts val="0"/>
              </a:spcAft>
              <a:buSzPts val="1400"/>
              <a:buNone/>
            </a:pPr>
            <a:endParaRPr sz="1200" b="0" i="0" u="none" strike="noStrike" cap="none">
              <a:solidFill>
                <a:schemeClr val="lt1"/>
              </a:solidFill>
              <a:latin typeface="Calibri"/>
              <a:ea typeface="Calibri"/>
              <a:cs typeface="Calibri"/>
              <a:sym typeface="Calibri"/>
            </a:endParaRPr>
          </a:p>
          <a:p>
            <a:pPr marL="457200" lvl="0" indent="-228600" algn="l" rtl="0">
              <a:lnSpc>
                <a:spcPct val="100000"/>
              </a:lnSpc>
              <a:spcBef>
                <a:spcPts val="0"/>
              </a:spcBef>
              <a:spcAft>
                <a:spcPts val="0"/>
              </a:spcAft>
              <a:buSzPts val="1400"/>
              <a:buNone/>
            </a:pPr>
            <a:r>
              <a:rPr lang="en-US" sz="1200" b="0" i="0" u="none" strike="noStrike" cap="none">
                <a:solidFill>
                  <a:schemeClr val="lt1"/>
                </a:solidFill>
                <a:latin typeface="Calibri"/>
                <a:ea typeface="Calibri"/>
                <a:cs typeface="Calibri"/>
                <a:sym typeface="Calibri"/>
              </a:rPr>
              <a:t>Chamberlin and Boyce's first attempt of a relational database language was Square, but it was difficult to use due to subscript notation. After moving to the San Jose Research Laboratory in 1973, they began work on SEQUEL.</a:t>
            </a:r>
            <a:r>
              <a:rPr lang="en-US" sz="1200" b="0" i="0" u="sng" strike="noStrike" cap="none" baseline="30000">
                <a:solidFill>
                  <a:schemeClr val="hlink"/>
                </a:solidFill>
                <a:latin typeface="Calibri"/>
                <a:ea typeface="Calibri"/>
                <a:cs typeface="Calibri"/>
                <a:sym typeface="Calibri"/>
                <a:hlinkClick r:id="rId8"/>
              </a:rPr>
              <a:t>[15]</a:t>
            </a:r>
            <a:r>
              <a:rPr lang="en-US" sz="1200" b="0" i="0" u="none" strike="noStrike" cap="none">
                <a:solidFill>
                  <a:schemeClr val="lt1"/>
                </a:solidFill>
                <a:latin typeface="Calibri"/>
                <a:ea typeface="Calibri"/>
                <a:cs typeface="Calibri"/>
                <a:sym typeface="Calibri"/>
              </a:rPr>
              <a:t> The acronym SEQUEL was later changed to SQL because "SEQUEL" was a </a:t>
            </a:r>
            <a:r>
              <a:rPr lang="en-US" sz="1200" b="0" i="0" u="sng" strike="noStrike" cap="none">
                <a:solidFill>
                  <a:schemeClr val="hlink"/>
                </a:solidFill>
                <a:latin typeface="Calibri"/>
                <a:ea typeface="Calibri"/>
                <a:cs typeface="Calibri"/>
                <a:sym typeface="Calibri"/>
                <a:hlinkClick r:id="rId12"/>
              </a:rPr>
              <a:t>trademark</a:t>
            </a:r>
            <a:r>
              <a:rPr lang="en-US" sz="1200" b="0" i="0" u="none" strike="noStrike" cap="none">
                <a:solidFill>
                  <a:schemeClr val="lt1"/>
                </a:solidFill>
                <a:latin typeface="Calibri"/>
                <a:ea typeface="Calibri"/>
                <a:cs typeface="Calibri"/>
                <a:sym typeface="Calibri"/>
              </a:rPr>
              <a:t> of the </a:t>
            </a:r>
            <a:r>
              <a:rPr lang="en-US" sz="1200" b="0" i="0" u="sng" strike="noStrike" cap="none">
                <a:solidFill>
                  <a:schemeClr val="hlink"/>
                </a:solidFill>
                <a:latin typeface="Calibri"/>
                <a:ea typeface="Calibri"/>
                <a:cs typeface="Calibri"/>
                <a:sym typeface="Calibri"/>
                <a:hlinkClick r:id="rId13"/>
              </a:rPr>
              <a:t>UK-based</a:t>
            </a:r>
            <a:r>
              <a:rPr lang="en-US" sz="1200" b="0" i="0" u="none" strike="noStrike" cap="none">
                <a:solidFill>
                  <a:schemeClr val="lt1"/>
                </a:solidFill>
                <a:latin typeface="Calibri"/>
                <a:ea typeface="Calibri"/>
                <a:cs typeface="Calibri"/>
                <a:sym typeface="Calibri"/>
              </a:rPr>
              <a:t> </a:t>
            </a:r>
            <a:r>
              <a:rPr lang="en-US" sz="1200" b="0" i="0" u="sng" strike="noStrike" cap="none">
                <a:solidFill>
                  <a:schemeClr val="hlink"/>
                </a:solidFill>
                <a:latin typeface="Calibri"/>
                <a:ea typeface="Calibri"/>
                <a:cs typeface="Calibri"/>
                <a:sym typeface="Calibri"/>
                <a:hlinkClick r:id="rId14"/>
              </a:rPr>
              <a:t>Hawker Siddeley</a:t>
            </a:r>
            <a:r>
              <a:rPr lang="en-US" sz="1200" b="0" i="0" u="none" strike="noStrike" cap="none">
                <a:solidFill>
                  <a:schemeClr val="lt1"/>
                </a:solidFill>
                <a:latin typeface="Calibri"/>
                <a:ea typeface="Calibri"/>
                <a:cs typeface="Calibri"/>
                <a:sym typeface="Calibri"/>
              </a:rPr>
              <a:t> aircraft company.</a:t>
            </a:r>
            <a:r>
              <a:rPr lang="en-US" sz="1200" b="0" i="0" u="sng" strike="noStrike" cap="none" baseline="30000">
                <a:solidFill>
                  <a:schemeClr val="hlink"/>
                </a:solidFill>
                <a:latin typeface="Calibri"/>
                <a:ea typeface="Calibri"/>
                <a:cs typeface="Calibri"/>
                <a:sym typeface="Calibri"/>
                <a:hlinkClick r:id="rId15"/>
              </a:rPr>
              <a:t>[17]</a:t>
            </a:r>
            <a:endParaRPr sz="1200" b="0"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53633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12</a:t>
            </a:fld>
            <a:endParaRPr sz="1200">
              <a:solidFill>
                <a:schemeClr val="dk1"/>
              </a:solidFill>
              <a:latin typeface="Calibri"/>
              <a:ea typeface="Calibri"/>
              <a:cs typeface="Calibri"/>
              <a:sym typeface="Calibri"/>
            </a:endParaRPr>
          </a:p>
        </p:txBody>
      </p:sp>
      <p:sp>
        <p:nvSpPr>
          <p:cNvPr id="304" name="Google Shape;3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5" name="Google Shape;30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3" indent="0" algn="l" rtl="0">
              <a:lnSpc>
                <a:spcPct val="90000"/>
              </a:lnSpc>
              <a:spcBef>
                <a:spcPts val="500"/>
              </a:spcBef>
              <a:spcAft>
                <a:spcPts val="0"/>
              </a:spcAft>
              <a:buClr>
                <a:srgbClr val="00B0F0"/>
              </a:buClr>
              <a:buSzPts val="1400"/>
              <a:buFont typeface="Arial"/>
              <a:buNone/>
            </a:pPr>
            <a:r>
              <a:rPr lang="en-US" sz="1800">
                <a:solidFill>
                  <a:srgbClr val="00B0F0"/>
                </a:solidFill>
              </a:rPr>
              <a:t>SELECT</a:t>
            </a:r>
            <a:r>
              <a:rPr lang="en-US" sz="1800"/>
              <a:t> * </a:t>
            </a:r>
            <a:r>
              <a:rPr lang="en-US" sz="1800">
                <a:solidFill>
                  <a:srgbClr val="00B0F0"/>
                </a:solidFill>
              </a:rPr>
              <a:t>FROM</a:t>
            </a:r>
            <a:r>
              <a:rPr lang="en-US" sz="1800"/>
              <a:t> tablename;            (Simplest form</a:t>
            </a:r>
            <a:r>
              <a:rPr lang="en-US" sz="1800" smtClean="0"/>
              <a:t>)</a:t>
            </a:r>
          </a:p>
          <a:p>
            <a:pPr marL="0" lvl="3" indent="0" algn="l" rtl="0">
              <a:lnSpc>
                <a:spcPct val="90000"/>
              </a:lnSpc>
              <a:spcBef>
                <a:spcPts val="500"/>
              </a:spcBef>
              <a:spcAft>
                <a:spcPts val="0"/>
              </a:spcAft>
              <a:buClr>
                <a:srgbClr val="00B0F0"/>
              </a:buClr>
              <a:buSzPts val="1400"/>
              <a:buFont typeface="Arial"/>
              <a:buNone/>
            </a:pPr>
            <a:endParaRPr lang="en-US" sz="1800" smtClean="0"/>
          </a:p>
          <a:p>
            <a:pPr marL="0" marR="0" lvl="3" indent="0" algn="l" defTabSz="914400" rtl="0" eaLnBrk="1" fontAlgn="auto" latinLnBrk="0" hangingPunct="1">
              <a:lnSpc>
                <a:spcPct val="90000"/>
              </a:lnSpc>
              <a:spcBef>
                <a:spcPts val="500"/>
              </a:spcBef>
              <a:spcAft>
                <a:spcPts val="0"/>
              </a:spcAft>
              <a:buClr>
                <a:srgbClr val="00B0F0"/>
              </a:buClr>
              <a:buSzPts val="1400"/>
              <a:buFont typeface="Arial"/>
              <a:buNone/>
              <a:tabLst/>
              <a:defRPr/>
            </a:pPr>
            <a:r>
              <a:rPr lang="en-US" sz="1800" smtClean="0"/>
              <a:t>The </a:t>
            </a:r>
            <a:r>
              <a:rPr lang="en-US" sz="1800" smtClean="0">
                <a:solidFill>
                  <a:srgbClr val="00B0F0"/>
                </a:solidFill>
              </a:rPr>
              <a:t>WHERE</a:t>
            </a:r>
            <a:r>
              <a:rPr lang="en-US" sz="1800" smtClean="0"/>
              <a:t> clause (optional) specifies which data values or rows will be returned or displayed, based on the criteria described after the keyword where;</a:t>
            </a:r>
          </a:p>
          <a:p>
            <a:pPr marL="0" lvl="3" indent="0" algn="l" rtl="0">
              <a:lnSpc>
                <a:spcPct val="90000"/>
              </a:lnSpc>
              <a:spcBef>
                <a:spcPts val="500"/>
              </a:spcBef>
              <a:spcAft>
                <a:spcPts val="0"/>
              </a:spcAft>
              <a:buClr>
                <a:srgbClr val="00B0F0"/>
              </a:buClr>
              <a:buSzPts val="1400"/>
              <a:buFont typeface="Arial"/>
              <a:buNone/>
            </a:pPr>
            <a:endParaRPr lang="en-US" sz="1800" smtClean="0"/>
          </a:p>
          <a:p>
            <a:pPr marL="0" indent="0">
              <a:spcBef>
                <a:spcPts val="0"/>
              </a:spcBef>
              <a:buFont typeface="Arial"/>
              <a:buNone/>
            </a:pPr>
            <a:r>
              <a:rPr lang="en-US" smtClean="0"/>
              <a:t>Parts of SELECT statement</a:t>
            </a:r>
          </a:p>
          <a:p>
            <a:pPr marL="514350" lvl="1" indent="-171450">
              <a:buClr>
                <a:srgbClr val="00B0F0"/>
              </a:buClr>
            </a:pPr>
            <a:r>
              <a:rPr lang="en-US" sz="1350" b="1" smtClean="0">
                <a:solidFill>
                  <a:srgbClr val="00B0F0"/>
                </a:solidFill>
              </a:rPr>
              <a:t>SELECT</a:t>
            </a:r>
            <a:r>
              <a:rPr lang="en-US" smtClean="0"/>
              <a:t> clause: For Selection</a:t>
            </a:r>
          </a:p>
          <a:p>
            <a:pPr marL="514350" lvl="1" indent="-171450">
              <a:buClr>
                <a:srgbClr val="00B0F0"/>
              </a:buClr>
            </a:pPr>
            <a:r>
              <a:rPr lang="en-US" sz="1350" b="1" smtClean="0">
                <a:solidFill>
                  <a:srgbClr val="00B0F0"/>
                </a:solidFill>
              </a:rPr>
              <a:t>FROM</a:t>
            </a:r>
            <a:r>
              <a:rPr lang="en-US" smtClean="0"/>
              <a:t>  clause: Which ‘Relation/Relations’ to use </a:t>
            </a:r>
          </a:p>
          <a:p>
            <a:pPr marL="514350" lvl="1" indent="-171450">
              <a:buClr>
                <a:srgbClr val="00B0F0"/>
              </a:buClr>
            </a:pPr>
            <a:r>
              <a:rPr lang="en-US" sz="1350" smtClean="0">
                <a:solidFill>
                  <a:srgbClr val="00B0F0"/>
                </a:solidFill>
              </a:rPr>
              <a:t>WHERE</a:t>
            </a:r>
            <a:r>
              <a:rPr lang="en-US" smtClean="0"/>
              <a:t> clause: For Join conditions, and Filtering 			(i.e. search condition)</a:t>
            </a:r>
          </a:p>
          <a:p>
            <a:pPr marL="514350" lvl="1" indent="-171450">
              <a:buClr>
                <a:srgbClr val="00B0F0"/>
              </a:buClr>
            </a:pPr>
            <a:r>
              <a:rPr lang="en-US" sz="1350" smtClean="0">
                <a:solidFill>
                  <a:srgbClr val="00B0F0"/>
                </a:solidFill>
              </a:rPr>
              <a:t>ORDER BY</a:t>
            </a:r>
            <a:r>
              <a:rPr lang="en-US" smtClean="0"/>
              <a:t>: For sorting the output</a:t>
            </a:r>
          </a:p>
          <a:p>
            <a:pPr marL="514350" lvl="1" indent="-171450">
              <a:buClr>
                <a:srgbClr val="00B0F0"/>
              </a:buClr>
            </a:pPr>
            <a:r>
              <a:rPr lang="en-US" sz="1350" smtClean="0">
                <a:solidFill>
                  <a:srgbClr val="00B0F0"/>
                </a:solidFill>
              </a:rPr>
              <a:t>GROUP BY</a:t>
            </a:r>
            <a:r>
              <a:rPr lang="en-US" smtClean="0"/>
              <a:t>: For creating ‘data buckets’</a:t>
            </a:r>
          </a:p>
          <a:p>
            <a:pPr marL="514350" lvl="1" indent="-171450">
              <a:buClr>
                <a:srgbClr val="00B0F0"/>
              </a:buClr>
            </a:pPr>
            <a:r>
              <a:rPr lang="en-US" sz="1350" smtClean="0">
                <a:solidFill>
                  <a:srgbClr val="00B0F0"/>
                </a:solidFill>
              </a:rPr>
              <a:t>HAVING</a:t>
            </a:r>
            <a:r>
              <a:rPr lang="en-US" smtClean="0"/>
              <a:t>: For ‘filtering’ the ‘data buckets’</a:t>
            </a:r>
          </a:p>
          <a:p>
            <a:pPr marL="0" lvl="3" indent="0" algn="l" rtl="0">
              <a:lnSpc>
                <a:spcPct val="90000"/>
              </a:lnSpc>
              <a:spcBef>
                <a:spcPts val="500"/>
              </a:spcBef>
              <a:spcAft>
                <a:spcPts val="0"/>
              </a:spcAft>
              <a:buClr>
                <a:srgbClr val="00B0F0"/>
              </a:buClr>
              <a:buSzPts val="1400"/>
              <a:buFont typeface="Arial"/>
              <a:buNone/>
            </a:pPr>
            <a:endParaRPr sz="1800"/>
          </a:p>
          <a:p>
            <a:pPr marL="0" marR="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653091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720000" y="2743625"/>
            <a:ext cx="2679900" cy="1203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7" name="Google Shape;27;p3"/>
          <p:cNvSpPr txBox="1">
            <a:spLocks noGrp="1"/>
          </p:cNvSpPr>
          <p:nvPr>
            <p:ph type="title" idx="2" hasCustomPrompt="1"/>
          </p:nvPr>
        </p:nvSpPr>
        <p:spPr>
          <a:xfrm>
            <a:off x="633500" y="540000"/>
            <a:ext cx="2679900" cy="22902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1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 name="Google Shape;28;p3"/>
          <p:cNvSpPr txBox="1">
            <a:spLocks noGrp="1"/>
          </p:cNvSpPr>
          <p:nvPr>
            <p:ph type="subTitle" idx="1"/>
          </p:nvPr>
        </p:nvSpPr>
        <p:spPr>
          <a:xfrm>
            <a:off x="720025" y="3991200"/>
            <a:ext cx="2679900" cy="61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515959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628650" y="273844"/>
            <a:ext cx="7886700" cy="994172"/>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350"/>
            </a:lvl2pPr>
            <a:lvl3pPr lvl="2" algn="l">
              <a:lnSpc>
                <a:spcPct val="100000"/>
              </a:lnSpc>
              <a:spcBef>
                <a:spcPts val="0"/>
              </a:spcBef>
              <a:spcAft>
                <a:spcPts val="0"/>
              </a:spcAft>
              <a:buSzPts val="1400"/>
              <a:buNone/>
              <a:defRPr sz="1350"/>
            </a:lvl3pPr>
            <a:lvl4pPr lvl="3" algn="l">
              <a:lnSpc>
                <a:spcPct val="100000"/>
              </a:lnSpc>
              <a:spcBef>
                <a:spcPts val="0"/>
              </a:spcBef>
              <a:spcAft>
                <a:spcPts val="0"/>
              </a:spcAft>
              <a:buSzPts val="1400"/>
              <a:buNone/>
              <a:defRPr sz="1350"/>
            </a:lvl4pPr>
            <a:lvl5pPr lvl="4" algn="l">
              <a:lnSpc>
                <a:spcPct val="100000"/>
              </a:lnSpc>
              <a:spcBef>
                <a:spcPts val="0"/>
              </a:spcBef>
              <a:spcAft>
                <a:spcPts val="0"/>
              </a:spcAft>
              <a:buSzPts val="1400"/>
              <a:buNone/>
              <a:defRPr sz="1350"/>
            </a:lvl5pPr>
            <a:lvl6pPr lvl="5" algn="l">
              <a:lnSpc>
                <a:spcPct val="100000"/>
              </a:lnSpc>
              <a:spcBef>
                <a:spcPts val="0"/>
              </a:spcBef>
              <a:spcAft>
                <a:spcPts val="0"/>
              </a:spcAft>
              <a:buSzPts val="1400"/>
              <a:buNone/>
              <a:defRPr sz="1350"/>
            </a:lvl6pPr>
            <a:lvl7pPr lvl="6" algn="l">
              <a:lnSpc>
                <a:spcPct val="100000"/>
              </a:lnSpc>
              <a:spcBef>
                <a:spcPts val="0"/>
              </a:spcBef>
              <a:spcAft>
                <a:spcPts val="0"/>
              </a:spcAft>
              <a:buSzPts val="1400"/>
              <a:buNone/>
              <a:defRPr sz="1350"/>
            </a:lvl7pPr>
            <a:lvl8pPr lvl="7" algn="l">
              <a:lnSpc>
                <a:spcPct val="100000"/>
              </a:lnSpc>
              <a:spcBef>
                <a:spcPts val="0"/>
              </a:spcBef>
              <a:spcAft>
                <a:spcPts val="0"/>
              </a:spcAft>
              <a:buSzPts val="1400"/>
              <a:buNone/>
              <a:defRPr sz="1350"/>
            </a:lvl8pPr>
            <a:lvl9pPr lvl="8" algn="l">
              <a:lnSpc>
                <a:spcPct val="100000"/>
              </a:lnSpc>
              <a:spcBef>
                <a:spcPts val="0"/>
              </a:spcBef>
              <a:spcAft>
                <a:spcPts val="0"/>
              </a:spcAft>
              <a:buSzPts val="1400"/>
              <a:buNone/>
              <a:defRPr sz="1350"/>
            </a:lvl9pPr>
          </a:lstStyle>
          <a:p>
            <a:endParaRPr/>
          </a:p>
        </p:txBody>
      </p:sp>
      <p:sp>
        <p:nvSpPr>
          <p:cNvPr id="21" name="Google Shape;21;p3"/>
          <p:cNvSpPr txBox="1">
            <a:spLocks noGrp="1"/>
          </p:cNvSpPr>
          <p:nvPr>
            <p:ph type="body" idx="1"/>
          </p:nvPr>
        </p:nvSpPr>
        <p:spPr>
          <a:xfrm>
            <a:off x="628650" y="1369219"/>
            <a:ext cx="7886700" cy="3263504"/>
          </a:xfrm>
          <a:prstGeom prst="rect">
            <a:avLst/>
          </a:prstGeom>
          <a:noFill/>
          <a:ln>
            <a:noFill/>
          </a:ln>
        </p:spPr>
        <p:txBody>
          <a:bodyPr spcFirstLastPara="1" wrap="square" lIns="91425" tIns="91425" rIns="91425" bIns="91425" anchor="t" anchorCtr="0">
            <a:noAutofit/>
          </a:bodyPr>
          <a:lstStyle>
            <a:lvl1pPr marL="342900" marR="0" lvl="0" indent="-304800" algn="l">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767945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29841" y="273844"/>
            <a:ext cx="7886700" cy="994172"/>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350"/>
            </a:lvl2pPr>
            <a:lvl3pPr lvl="2" algn="l">
              <a:lnSpc>
                <a:spcPct val="100000"/>
              </a:lnSpc>
              <a:spcBef>
                <a:spcPts val="0"/>
              </a:spcBef>
              <a:spcAft>
                <a:spcPts val="0"/>
              </a:spcAft>
              <a:buSzPts val="1400"/>
              <a:buNone/>
              <a:defRPr sz="1350"/>
            </a:lvl3pPr>
            <a:lvl4pPr lvl="3" algn="l">
              <a:lnSpc>
                <a:spcPct val="100000"/>
              </a:lnSpc>
              <a:spcBef>
                <a:spcPts val="0"/>
              </a:spcBef>
              <a:spcAft>
                <a:spcPts val="0"/>
              </a:spcAft>
              <a:buSzPts val="1400"/>
              <a:buNone/>
              <a:defRPr sz="1350"/>
            </a:lvl4pPr>
            <a:lvl5pPr lvl="4" algn="l">
              <a:lnSpc>
                <a:spcPct val="100000"/>
              </a:lnSpc>
              <a:spcBef>
                <a:spcPts val="0"/>
              </a:spcBef>
              <a:spcAft>
                <a:spcPts val="0"/>
              </a:spcAft>
              <a:buSzPts val="1400"/>
              <a:buNone/>
              <a:defRPr sz="1350"/>
            </a:lvl5pPr>
            <a:lvl6pPr lvl="5" algn="l">
              <a:lnSpc>
                <a:spcPct val="100000"/>
              </a:lnSpc>
              <a:spcBef>
                <a:spcPts val="0"/>
              </a:spcBef>
              <a:spcAft>
                <a:spcPts val="0"/>
              </a:spcAft>
              <a:buSzPts val="1400"/>
              <a:buNone/>
              <a:defRPr sz="1350"/>
            </a:lvl6pPr>
            <a:lvl7pPr lvl="6" algn="l">
              <a:lnSpc>
                <a:spcPct val="100000"/>
              </a:lnSpc>
              <a:spcBef>
                <a:spcPts val="0"/>
              </a:spcBef>
              <a:spcAft>
                <a:spcPts val="0"/>
              </a:spcAft>
              <a:buSzPts val="1400"/>
              <a:buNone/>
              <a:defRPr sz="1350"/>
            </a:lvl7pPr>
            <a:lvl8pPr lvl="7" algn="l">
              <a:lnSpc>
                <a:spcPct val="100000"/>
              </a:lnSpc>
              <a:spcBef>
                <a:spcPts val="0"/>
              </a:spcBef>
              <a:spcAft>
                <a:spcPts val="0"/>
              </a:spcAft>
              <a:buSzPts val="1400"/>
              <a:buNone/>
              <a:defRPr sz="1350"/>
            </a:lvl8pPr>
            <a:lvl9pPr lvl="8" algn="l">
              <a:lnSpc>
                <a:spcPct val="100000"/>
              </a:lnSpc>
              <a:spcBef>
                <a:spcPts val="0"/>
              </a:spcBef>
              <a:spcAft>
                <a:spcPts val="0"/>
              </a:spcAft>
              <a:buSzPts val="1400"/>
              <a:buNone/>
              <a:defRPr sz="1350"/>
            </a:lvl9pPr>
          </a:lstStyle>
          <a:p>
            <a:endParaRPr/>
          </a:p>
        </p:txBody>
      </p:sp>
      <p:sp>
        <p:nvSpPr>
          <p:cNvPr id="27" name="Google Shape;27;p4"/>
          <p:cNvSpPr txBox="1">
            <a:spLocks noGrp="1"/>
          </p:cNvSpPr>
          <p:nvPr>
            <p:ph type="body" idx="1"/>
          </p:nvPr>
        </p:nvSpPr>
        <p:spPr>
          <a:xfrm>
            <a:off x="629842" y="1260872"/>
            <a:ext cx="3868340" cy="617934"/>
          </a:xfrm>
          <a:prstGeom prst="rect">
            <a:avLst/>
          </a:prstGeom>
          <a:noFill/>
          <a:ln>
            <a:noFill/>
          </a:ln>
        </p:spPr>
        <p:txBody>
          <a:bodyPr spcFirstLastPara="1" wrap="square" lIns="91425" tIns="91425" rIns="91425" bIns="91425" anchor="b" anchorCtr="0">
            <a:noAutofit/>
          </a:bodyPr>
          <a:lstStyle>
            <a:lvl1pPr marL="342900" marR="0" lvl="0" indent="-171450" algn="l">
              <a:lnSpc>
                <a:spcPct val="90000"/>
              </a:lnSpc>
              <a:spcBef>
                <a:spcPts val="750"/>
              </a:spcBef>
              <a:spcAft>
                <a:spcPts val="0"/>
              </a:spcAft>
              <a:buClr>
                <a:schemeClr val="dk1"/>
              </a:buClr>
              <a:buSzPts val="2800"/>
              <a:buFont typeface="Arial"/>
              <a:buNone/>
              <a:defRPr sz="1800" b="1" i="0" u="none" strike="noStrike" cap="none">
                <a:solidFill>
                  <a:schemeClr val="dk1"/>
                </a:solidFill>
                <a:latin typeface="Calibri"/>
                <a:ea typeface="Calibri"/>
                <a:cs typeface="Calibri"/>
                <a:sym typeface="Calibri"/>
              </a:defRPr>
            </a:lvl1pPr>
            <a:lvl2pPr marL="685800" marR="0" lvl="1" indent="-171450" algn="l">
              <a:lnSpc>
                <a:spcPct val="90000"/>
              </a:lnSpc>
              <a:spcBef>
                <a:spcPts val="375"/>
              </a:spcBef>
              <a:spcAft>
                <a:spcPts val="0"/>
              </a:spcAft>
              <a:buClr>
                <a:schemeClr val="dk1"/>
              </a:buClr>
              <a:buSzPts val="2400"/>
              <a:buFont typeface="Arial"/>
              <a:buNone/>
              <a:defRPr sz="1500" b="1" i="0" u="none" strike="noStrike" cap="none">
                <a:solidFill>
                  <a:schemeClr val="dk1"/>
                </a:solidFill>
                <a:latin typeface="Calibri"/>
                <a:ea typeface="Calibri"/>
                <a:cs typeface="Calibri"/>
                <a:sym typeface="Calibri"/>
              </a:defRPr>
            </a:lvl2pPr>
            <a:lvl3pPr marL="1028700" marR="0" lvl="2" indent="-171450" algn="l">
              <a:lnSpc>
                <a:spcPct val="90000"/>
              </a:lnSpc>
              <a:spcBef>
                <a:spcPts val="375"/>
              </a:spcBef>
              <a:spcAft>
                <a:spcPts val="0"/>
              </a:spcAft>
              <a:buClr>
                <a:schemeClr val="dk1"/>
              </a:buClr>
              <a:buSzPts val="2000"/>
              <a:buFont typeface="Arial"/>
              <a:buNone/>
              <a:defRPr sz="1350" b="1" i="0" u="none" strike="noStrike" cap="none">
                <a:solidFill>
                  <a:schemeClr val="dk1"/>
                </a:solidFill>
                <a:latin typeface="Calibri"/>
                <a:ea typeface="Calibri"/>
                <a:cs typeface="Calibri"/>
                <a:sym typeface="Calibri"/>
              </a:defRPr>
            </a:lvl3pPr>
            <a:lvl4pPr marL="1371600" marR="0" lvl="3" indent="-171450" algn="l">
              <a:lnSpc>
                <a:spcPct val="90000"/>
              </a:lnSpc>
              <a:spcBef>
                <a:spcPts val="375"/>
              </a:spcBef>
              <a:spcAft>
                <a:spcPts val="0"/>
              </a:spcAft>
              <a:buClr>
                <a:schemeClr val="dk1"/>
              </a:buClr>
              <a:buSzPts val="1800"/>
              <a:buFont typeface="Arial"/>
              <a:buNone/>
              <a:defRPr sz="1200" b="1" i="0" u="none" strike="noStrike" cap="none">
                <a:solidFill>
                  <a:schemeClr val="dk1"/>
                </a:solidFill>
                <a:latin typeface="Calibri"/>
                <a:ea typeface="Calibri"/>
                <a:cs typeface="Calibri"/>
                <a:sym typeface="Calibri"/>
              </a:defRPr>
            </a:lvl4pPr>
            <a:lvl5pPr marL="1714500" marR="0" lvl="4" indent="-171450" algn="l">
              <a:lnSpc>
                <a:spcPct val="90000"/>
              </a:lnSpc>
              <a:spcBef>
                <a:spcPts val="375"/>
              </a:spcBef>
              <a:spcAft>
                <a:spcPts val="0"/>
              </a:spcAft>
              <a:buClr>
                <a:schemeClr val="dk1"/>
              </a:buClr>
              <a:buSzPts val="1800"/>
              <a:buFont typeface="Arial"/>
              <a:buNone/>
              <a:defRPr sz="1200" b="1" i="0" u="none" strike="noStrike" cap="none">
                <a:solidFill>
                  <a:schemeClr val="dk1"/>
                </a:solidFill>
                <a:latin typeface="Calibri"/>
                <a:ea typeface="Calibri"/>
                <a:cs typeface="Calibri"/>
                <a:sym typeface="Calibri"/>
              </a:defRPr>
            </a:lvl5pPr>
            <a:lvl6pPr marL="2057400" marR="0" lvl="5" indent="-171450" algn="l">
              <a:lnSpc>
                <a:spcPct val="90000"/>
              </a:lnSpc>
              <a:spcBef>
                <a:spcPts val="375"/>
              </a:spcBef>
              <a:spcAft>
                <a:spcPts val="0"/>
              </a:spcAft>
              <a:buClr>
                <a:schemeClr val="dk1"/>
              </a:buClr>
              <a:buSzPts val="1800"/>
              <a:buFont typeface="Arial"/>
              <a:buNone/>
              <a:defRPr sz="1200" b="1" i="0" u="none" strike="noStrike" cap="none">
                <a:solidFill>
                  <a:schemeClr val="dk1"/>
                </a:solidFill>
                <a:latin typeface="Calibri"/>
                <a:ea typeface="Calibri"/>
                <a:cs typeface="Calibri"/>
                <a:sym typeface="Calibri"/>
              </a:defRPr>
            </a:lvl6pPr>
            <a:lvl7pPr marL="2400300" marR="0" lvl="6" indent="-171450" algn="l">
              <a:lnSpc>
                <a:spcPct val="90000"/>
              </a:lnSpc>
              <a:spcBef>
                <a:spcPts val="375"/>
              </a:spcBef>
              <a:spcAft>
                <a:spcPts val="0"/>
              </a:spcAft>
              <a:buClr>
                <a:schemeClr val="dk1"/>
              </a:buClr>
              <a:buSzPts val="1800"/>
              <a:buFont typeface="Arial"/>
              <a:buNone/>
              <a:defRPr sz="1200" b="1" i="0" u="none" strike="noStrike" cap="none">
                <a:solidFill>
                  <a:schemeClr val="dk1"/>
                </a:solidFill>
                <a:latin typeface="Calibri"/>
                <a:ea typeface="Calibri"/>
                <a:cs typeface="Calibri"/>
                <a:sym typeface="Calibri"/>
              </a:defRPr>
            </a:lvl7pPr>
            <a:lvl8pPr marL="2743200" marR="0" lvl="7" indent="-171450" algn="l">
              <a:lnSpc>
                <a:spcPct val="90000"/>
              </a:lnSpc>
              <a:spcBef>
                <a:spcPts val="375"/>
              </a:spcBef>
              <a:spcAft>
                <a:spcPts val="0"/>
              </a:spcAft>
              <a:buClr>
                <a:schemeClr val="dk1"/>
              </a:buClr>
              <a:buSzPts val="1800"/>
              <a:buFont typeface="Arial"/>
              <a:buNone/>
              <a:defRPr sz="1200" b="1" i="0" u="none" strike="noStrike" cap="none">
                <a:solidFill>
                  <a:schemeClr val="dk1"/>
                </a:solidFill>
                <a:latin typeface="Calibri"/>
                <a:ea typeface="Calibri"/>
                <a:cs typeface="Calibri"/>
                <a:sym typeface="Calibri"/>
              </a:defRPr>
            </a:lvl8pPr>
            <a:lvl9pPr marL="3086100" marR="0" lvl="8" indent="-171450" algn="l">
              <a:lnSpc>
                <a:spcPct val="90000"/>
              </a:lnSpc>
              <a:spcBef>
                <a:spcPts val="375"/>
              </a:spcBef>
              <a:spcAft>
                <a:spcPts val="0"/>
              </a:spcAft>
              <a:buClr>
                <a:schemeClr val="dk1"/>
              </a:buClr>
              <a:buSzPts val="18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body" idx="2"/>
          </p:nvPr>
        </p:nvSpPr>
        <p:spPr>
          <a:xfrm>
            <a:off x="629842" y="1878806"/>
            <a:ext cx="3868340" cy="2763441"/>
          </a:xfrm>
          <a:prstGeom prst="rect">
            <a:avLst/>
          </a:prstGeom>
          <a:noFill/>
          <a:ln>
            <a:noFill/>
          </a:ln>
        </p:spPr>
        <p:txBody>
          <a:bodyPr spcFirstLastPara="1" wrap="square" lIns="91425" tIns="91425" rIns="91425" bIns="91425" anchor="t" anchorCtr="0">
            <a:noAutofit/>
          </a:bodyPr>
          <a:lstStyle>
            <a:lvl1pPr marL="342900" marR="0" lvl="0" indent="-304800" algn="l">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 name="Google Shape;29;p4"/>
          <p:cNvSpPr txBox="1">
            <a:spLocks noGrp="1"/>
          </p:cNvSpPr>
          <p:nvPr>
            <p:ph type="body" idx="3"/>
          </p:nvPr>
        </p:nvSpPr>
        <p:spPr>
          <a:xfrm>
            <a:off x="4629150" y="1260872"/>
            <a:ext cx="3887391" cy="617934"/>
          </a:xfrm>
          <a:prstGeom prst="rect">
            <a:avLst/>
          </a:prstGeom>
          <a:noFill/>
          <a:ln>
            <a:noFill/>
          </a:ln>
        </p:spPr>
        <p:txBody>
          <a:bodyPr spcFirstLastPara="1" wrap="square" lIns="91425" tIns="91425" rIns="91425" bIns="91425" anchor="b" anchorCtr="0">
            <a:noAutofit/>
          </a:bodyPr>
          <a:lstStyle>
            <a:lvl1pPr marL="342900" marR="0" lvl="0" indent="-171450" algn="l">
              <a:lnSpc>
                <a:spcPct val="90000"/>
              </a:lnSpc>
              <a:spcBef>
                <a:spcPts val="750"/>
              </a:spcBef>
              <a:spcAft>
                <a:spcPts val="0"/>
              </a:spcAft>
              <a:buClr>
                <a:schemeClr val="dk1"/>
              </a:buClr>
              <a:buSzPts val="2800"/>
              <a:buFont typeface="Arial"/>
              <a:buNone/>
              <a:defRPr sz="1800" b="1" i="0" u="none" strike="noStrike" cap="none">
                <a:solidFill>
                  <a:schemeClr val="dk1"/>
                </a:solidFill>
                <a:latin typeface="Calibri"/>
                <a:ea typeface="Calibri"/>
                <a:cs typeface="Calibri"/>
                <a:sym typeface="Calibri"/>
              </a:defRPr>
            </a:lvl1pPr>
            <a:lvl2pPr marL="685800" marR="0" lvl="1" indent="-171450" algn="l">
              <a:lnSpc>
                <a:spcPct val="90000"/>
              </a:lnSpc>
              <a:spcBef>
                <a:spcPts val="375"/>
              </a:spcBef>
              <a:spcAft>
                <a:spcPts val="0"/>
              </a:spcAft>
              <a:buClr>
                <a:schemeClr val="dk1"/>
              </a:buClr>
              <a:buSzPts val="2400"/>
              <a:buFont typeface="Arial"/>
              <a:buNone/>
              <a:defRPr sz="1500" b="1" i="0" u="none" strike="noStrike" cap="none">
                <a:solidFill>
                  <a:schemeClr val="dk1"/>
                </a:solidFill>
                <a:latin typeface="Calibri"/>
                <a:ea typeface="Calibri"/>
                <a:cs typeface="Calibri"/>
                <a:sym typeface="Calibri"/>
              </a:defRPr>
            </a:lvl2pPr>
            <a:lvl3pPr marL="1028700" marR="0" lvl="2" indent="-171450" algn="l">
              <a:lnSpc>
                <a:spcPct val="90000"/>
              </a:lnSpc>
              <a:spcBef>
                <a:spcPts val="375"/>
              </a:spcBef>
              <a:spcAft>
                <a:spcPts val="0"/>
              </a:spcAft>
              <a:buClr>
                <a:schemeClr val="dk1"/>
              </a:buClr>
              <a:buSzPts val="2000"/>
              <a:buFont typeface="Arial"/>
              <a:buNone/>
              <a:defRPr sz="1350" b="1" i="0" u="none" strike="noStrike" cap="none">
                <a:solidFill>
                  <a:schemeClr val="dk1"/>
                </a:solidFill>
                <a:latin typeface="Calibri"/>
                <a:ea typeface="Calibri"/>
                <a:cs typeface="Calibri"/>
                <a:sym typeface="Calibri"/>
              </a:defRPr>
            </a:lvl3pPr>
            <a:lvl4pPr marL="1371600" marR="0" lvl="3" indent="-171450" algn="l">
              <a:lnSpc>
                <a:spcPct val="90000"/>
              </a:lnSpc>
              <a:spcBef>
                <a:spcPts val="375"/>
              </a:spcBef>
              <a:spcAft>
                <a:spcPts val="0"/>
              </a:spcAft>
              <a:buClr>
                <a:schemeClr val="dk1"/>
              </a:buClr>
              <a:buSzPts val="1800"/>
              <a:buFont typeface="Arial"/>
              <a:buNone/>
              <a:defRPr sz="1200" b="1" i="0" u="none" strike="noStrike" cap="none">
                <a:solidFill>
                  <a:schemeClr val="dk1"/>
                </a:solidFill>
                <a:latin typeface="Calibri"/>
                <a:ea typeface="Calibri"/>
                <a:cs typeface="Calibri"/>
                <a:sym typeface="Calibri"/>
              </a:defRPr>
            </a:lvl4pPr>
            <a:lvl5pPr marL="1714500" marR="0" lvl="4" indent="-171450" algn="l">
              <a:lnSpc>
                <a:spcPct val="90000"/>
              </a:lnSpc>
              <a:spcBef>
                <a:spcPts val="375"/>
              </a:spcBef>
              <a:spcAft>
                <a:spcPts val="0"/>
              </a:spcAft>
              <a:buClr>
                <a:schemeClr val="dk1"/>
              </a:buClr>
              <a:buSzPts val="1800"/>
              <a:buFont typeface="Arial"/>
              <a:buNone/>
              <a:defRPr sz="1200" b="1" i="0" u="none" strike="noStrike" cap="none">
                <a:solidFill>
                  <a:schemeClr val="dk1"/>
                </a:solidFill>
                <a:latin typeface="Calibri"/>
                <a:ea typeface="Calibri"/>
                <a:cs typeface="Calibri"/>
                <a:sym typeface="Calibri"/>
              </a:defRPr>
            </a:lvl5pPr>
            <a:lvl6pPr marL="2057400" marR="0" lvl="5" indent="-171450" algn="l">
              <a:lnSpc>
                <a:spcPct val="90000"/>
              </a:lnSpc>
              <a:spcBef>
                <a:spcPts val="375"/>
              </a:spcBef>
              <a:spcAft>
                <a:spcPts val="0"/>
              </a:spcAft>
              <a:buClr>
                <a:schemeClr val="dk1"/>
              </a:buClr>
              <a:buSzPts val="1800"/>
              <a:buFont typeface="Arial"/>
              <a:buNone/>
              <a:defRPr sz="1200" b="1" i="0" u="none" strike="noStrike" cap="none">
                <a:solidFill>
                  <a:schemeClr val="dk1"/>
                </a:solidFill>
                <a:latin typeface="Calibri"/>
                <a:ea typeface="Calibri"/>
                <a:cs typeface="Calibri"/>
                <a:sym typeface="Calibri"/>
              </a:defRPr>
            </a:lvl6pPr>
            <a:lvl7pPr marL="2400300" marR="0" lvl="6" indent="-171450" algn="l">
              <a:lnSpc>
                <a:spcPct val="90000"/>
              </a:lnSpc>
              <a:spcBef>
                <a:spcPts val="375"/>
              </a:spcBef>
              <a:spcAft>
                <a:spcPts val="0"/>
              </a:spcAft>
              <a:buClr>
                <a:schemeClr val="dk1"/>
              </a:buClr>
              <a:buSzPts val="1800"/>
              <a:buFont typeface="Arial"/>
              <a:buNone/>
              <a:defRPr sz="1200" b="1" i="0" u="none" strike="noStrike" cap="none">
                <a:solidFill>
                  <a:schemeClr val="dk1"/>
                </a:solidFill>
                <a:latin typeface="Calibri"/>
                <a:ea typeface="Calibri"/>
                <a:cs typeface="Calibri"/>
                <a:sym typeface="Calibri"/>
              </a:defRPr>
            </a:lvl7pPr>
            <a:lvl8pPr marL="2743200" marR="0" lvl="7" indent="-171450" algn="l">
              <a:lnSpc>
                <a:spcPct val="90000"/>
              </a:lnSpc>
              <a:spcBef>
                <a:spcPts val="375"/>
              </a:spcBef>
              <a:spcAft>
                <a:spcPts val="0"/>
              </a:spcAft>
              <a:buClr>
                <a:schemeClr val="dk1"/>
              </a:buClr>
              <a:buSzPts val="1800"/>
              <a:buFont typeface="Arial"/>
              <a:buNone/>
              <a:defRPr sz="1200" b="1" i="0" u="none" strike="noStrike" cap="none">
                <a:solidFill>
                  <a:schemeClr val="dk1"/>
                </a:solidFill>
                <a:latin typeface="Calibri"/>
                <a:ea typeface="Calibri"/>
                <a:cs typeface="Calibri"/>
                <a:sym typeface="Calibri"/>
              </a:defRPr>
            </a:lvl8pPr>
            <a:lvl9pPr marL="3086100" marR="0" lvl="8" indent="-171450" algn="l">
              <a:lnSpc>
                <a:spcPct val="90000"/>
              </a:lnSpc>
              <a:spcBef>
                <a:spcPts val="375"/>
              </a:spcBef>
              <a:spcAft>
                <a:spcPts val="0"/>
              </a:spcAft>
              <a:buClr>
                <a:schemeClr val="dk1"/>
              </a:buClr>
              <a:buSzPts val="18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body" idx="4"/>
          </p:nvPr>
        </p:nvSpPr>
        <p:spPr>
          <a:xfrm>
            <a:off x="4629150" y="1878806"/>
            <a:ext cx="3887391" cy="2763441"/>
          </a:xfrm>
          <a:prstGeom prst="rect">
            <a:avLst/>
          </a:prstGeom>
          <a:noFill/>
          <a:ln>
            <a:noFill/>
          </a:ln>
        </p:spPr>
        <p:txBody>
          <a:bodyPr spcFirstLastPara="1" wrap="square" lIns="91425" tIns="91425" rIns="91425" bIns="91425" anchor="t" anchorCtr="0">
            <a:noAutofit/>
          </a:bodyPr>
          <a:lstStyle>
            <a:lvl1pPr marL="342900" marR="0" lvl="0" indent="-304800" algn="l">
              <a:lnSpc>
                <a:spcPct val="90000"/>
              </a:lnSpc>
              <a:spcBef>
                <a:spcPts val="75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dt" idx="10"/>
          </p:nvPr>
        </p:nvSpPr>
        <p:spPr>
          <a:xfrm>
            <a:off x="628650" y="4767263"/>
            <a:ext cx="2057400" cy="273844"/>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ftr" idx="11"/>
          </p:nvPr>
        </p:nvSpPr>
        <p:spPr>
          <a:xfrm>
            <a:off x="3028950" y="4767263"/>
            <a:ext cx="3086100" cy="273844"/>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33" name="Google Shape;33;p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326080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61" r:id="rId10"/>
    <p:sldLayoutId id="2147483662" r:id="rId11"/>
    <p:sldLayoutId id="214748366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hyperlink" Target="http://sqlfiddle.com/" TargetMode="Externa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codecademy.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www.freecodecamp.or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Philly Tech Sistas</a:t>
            </a:r>
            <a:endParaRPr sz="2000"/>
          </a:p>
          <a:p>
            <a:pPr marL="0" lvl="0" indent="0" algn="ctr" rtl="0">
              <a:spcBef>
                <a:spcPts val="0"/>
              </a:spcBef>
              <a:spcAft>
                <a:spcPts val="0"/>
              </a:spcAft>
              <a:buNone/>
            </a:pPr>
            <a:r>
              <a:rPr lang="en-US" smtClean="0"/>
              <a:t>SQL</a:t>
            </a:r>
            <a:endParaRPr/>
          </a:p>
          <a:p>
            <a:pPr marL="0" lvl="0" indent="0" algn="ctr" rtl="0">
              <a:spcBef>
                <a:spcPts val="0"/>
              </a:spcBef>
              <a:spcAft>
                <a:spcPts val="0"/>
              </a:spcAft>
              <a:buNone/>
            </a:pPr>
            <a:r>
              <a:rPr lang="en" sz="2000"/>
              <a:t>Class </a:t>
            </a:r>
            <a:r>
              <a:rPr lang="en" sz="2000" smtClean="0"/>
              <a:t>5</a:t>
            </a:r>
            <a:endParaRPr sz="20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48111"/>
            <a:ext cx="7704000" cy="564300"/>
          </a:xfrm>
        </p:spPr>
        <p:txBody>
          <a:bodyPr/>
          <a:lstStyle/>
          <a:p>
            <a:r>
              <a:rPr lang="en-US" smtClean="0"/>
              <a:t>Basic Table Structure</a:t>
            </a:r>
            <a:endParaRPr lang="en-US"/>
          </a:p>
        </p:txBody>
      </p:sp>
      <p:sp>
        <p:nvSpPr>
          <p:cNvPr id="3" name="Text Placeholder 2"/>
          <p:cNvSpPr>
            <a:spLocks noGrp="1"/>
          </p:cNvSpPr>
          <p:nvPr>
            <p:ph type="body" idx="1"/>
          </p:nvPr>
        </p:nvSpPr>
        <p:spPr>
          <a:xfrm>
            <a:off x="355007" y="725575"/>
            <a:ext cx="7704000" cy="1039549"/>
          </a:xfrm>
        </p:spPr>
        <p:txBody>
          <a:bodyPr/>
          <a:lstStyle/>
          <a:p>
            <a:pPr marL="139700" indent="0">
              <a:buNone/>
            </a:pPr>
            <a:r>
              <a:rPr lang="en-US" sz="2000" smtClean="0"/>
              <a:t>Each table should have ....</a:t>
            </a:r>
          </a:p>
          <a:p>
            <a:r>
              <a:rPr lang="en-US" sz="2000" smtClean="0"/>
              <a:t>Name</a:t>
            </a:r>
          </a:p>
          <a:p>
            <a:r>
              <a:rPr lang="en-US" sz="2000" smtClean="0"/>
              <a:t>Columns </a:t>
            </a:r>
          </a:p>
          <a:p>
            <a:r>
              <a:rPr lang="en-US" sz="2000" smtClean="0"/>
              <a:t>Information related to its category  </a:t>
            </a:r>
          </a:p>
          <a:p>
            <a:pPr marL="139700" indent="0">
              <a:buNone/>
            </a:pPr>
            <a:endParaRPr lang="en-US" sz="2000"/>
          </a:p>
          <a:p>
            <a:pPr marL="139700" indent="0">
              <a:buNone/>
            </a:pPr>
            <a:endParaRPr lang="en-US" sz="2000" smtClean="0"/>
          </a:p>
          <a:p>
            <a:pPr marL="139700" indent="0">
              <a:buNone/>
            </a:pPr>
            <a:r>
              <a:rPr lang="en-US" sz="2000" smtClean="0">
                <a:effectLst>
                  <a:outerShdw blurRad="38100" dist="38100" dir="2700000" algn="tl">
                    <a:srgbClr val="000000">
                      <a:alpha val="43137"/>
                    </a:srgbClr>
                  </a:outerShdw>
                </a:effectLst>
              </a:rPr>
              <a:t>DOG TABLE</a:t>
            </a:r>
          </a:p>
          <a:p>
            <a:pPr marL="139700" indent="0">
              <a:buNone/>
            </a:pPr>
            <a:endParaRPr lang="en-US" sz="2000" smtClean="0"/>
          </a:p>
          <a:p>
            <a:pPr marL="139700" indent="0">
              <a:buNone/>
            </a:pPr>
            <a:endParaRPr lang="en-US" sz="2000" smtClean="0"/>
          </a:p>
          <a:p>
            <a:pPr marL="139700" indent="0">
              <a:buNone/>
            </a:pPr>
            <a:endParaRPr lang="en-US" sz="2000"/>
          </a:p>
        </p:txBody>
      </p:sp>
      <p:graphicFrame>
        <p:nvGraphicFramePr>
          <p:cNvPr id="5" name="Google Shape;265;p39"/>
          <p:cNvGraphicFramePr/>
          <p:nvPr>
            <p:extLst>
              <p:ext uri="{D42A27DB-BD31-4B8C-83A1-F6EECF244321}">
                <p14:modId xmlns:p14="http://schemas.microsoft.com/office/powerpoint/2010/main" val="1897808636"/>
              </p:ext>
            </p:extLst>
          </p:nvPr>
        </p:nvGraphicFramePr>
        <p:xfrm>
          <a:off x="720000" y="3319590"/>
          <a:ext cx="8291073" cy="1661656"/>
        </p:xfrm>
        <a:graphic>
          <a:graphicData uri="http://schemas.openxmlformats.org/drawingml/2006/table">
            <a:tbl>
              <a:tblPr firstRow="1" firstCol="1" bandRow="1">
                <a:noFill/>
              </a:tblPr>
              <a:tblGrid>
                <a:gridCol w="2589624"/>
                <a:gridCol w="2652135"/>
                <a:gridCol w="3049314"/>
              </a:tblGrid>
              <a:tr h="415414">
                <a:tc>
                  <a:txBody>
                    <a:bodyPr/>
                    <a:lstStyle/>
                    <a:p>
                      <a:pPr marL="0" marR="0" lvl="0" indent="0" algn="l" rtl="0">
                        <a:lnSpc>
                          <a:spcPct val="100000"/>
                        </a:lnSpc>
                        <a:spcBef>
                          <a:spcPts val="0"/>
                        </a:spcBef>
                        <a:spcAft>
                          <a:spcPts val="0"/>
                        </a:spcAft>
                        <a:buNone/>
                      </a:pPr>
                      <a:r>
                        <a:rPr lang="en-US" smtClean="0"/>
                        <a:t>dog_id  (ID, INT) </a:t>
                      </a:r>
                      <a:endParaRPr>
                        <a:sym typeface="Calibri"/>
                      </a:endParaRPr>
                    </a:p>
                  </a:txBody>
                  <a:tcPr marL="9169" marR="9169" marT="9169" marB="0"/>
                </a:tc>
                <a:tc>
                  <a:txBody>
                    <a:bodyPr/>
                    <a:lstStyle/>
                    <a:p>
                      <a:pPr marL="0" marR="0" lvl="0" indent="0" algn="l" rtl="0">
                        <a:lnSpc>
                          <a:spcPct val="100000"/>
                        </a:lnSpc>
                        <a:spcBef>
                          <a:spcPts val="0"/>
                        </a:spcBef>
                        <a:spcAft>
                          <a:spcPts val="0"/>
                        </a:spcAft>
                        <a:buNone/>
                      </a:pPr>
                      <a:r>
                        <a:rPr lang="en-US" smtClean="0"/>
                        <a:t>breed (VARCHAR)</a:t>
                      </a:r>
                      <a:endParaRPr>
                        <a:sym typeface="Calibri"/>
                      </a:endParaRPr>
                    </a:p>
                  </a:txBody>
                  <a:tcPr marL="9169" marR="9169" marT="9169" marB="0"/>
                </a:tc>
                <a:tc>
                  <a:txBody>
                    <a:bodyPr/>
                    <a:lstStyle/>
                    <a:p>
                      <a:pPr marL="0" marR="0" lvl="0" indent="0" algn="l" rtl="0">
                        <a:lnSpc>
                          <a:spcPct val="100000"/>
                        </a:lnSpc>
                        <a:spcBef>
                          <a:spcPts val="0"/>
                        </a:spcBef>
                        <a:spcAft>
                          <a:spcPts val="0"/>
                        </a:spcAft>
                        <a:buNone/>
                      </a:pPr>
                      <a:r>
                        <a:rPr lang="en-US" smtClean="0"/>
                        <a:t>age (INT)    </a:t>
                      </a:r>
                      <a:endParaRPr>
                        <a:sym typeface="Calibri"/>
                      </a:endParaRPr>
                    </a:p>
                  </a:txBody>
                  <a:tcPr marL="9169" marR="9169" marT="9169" marB="0"/>
                </a:tc>
              </a:tr>
              <a:tr h="415414">
                <a:tc>
                  <a:txBody>
                    <a:bodyPr/>
                    <a:lstStyle/>
                    <a:p>
                      <a:pPr marL="0" marR="0" lvl="0" indent="0" algn="l" rtl="0">
                        <a:lnSpc>
                          <a:spcPct val="100000"/>
                        </a:lnSpc>
                        <a:spcBef>
                          <a:spcPts val="0"/>
                        </a:spcBef>
                        <a:spcAft>
                          <a:spcPts val="0"/>
                        </a:spcAft>
                        <a:buNone/>
                      </a:pPr>
                      <a:r>
                        <a:rPr lang="en-US"/>
                        <a:t>1</a:t>
                      </a:r>
                      <a:endParaRPr>
                        <a:sym typeface="Calibri"/>
                      </a:endParaRPr>
                    </a:p>
                  </a:txBody>
                  <a:tcPr marL="9169" marR="9169" marT="9169" marB="0"/>
                </a:tc>
                <a:tc>
                  <a:txBody>
                    <a:bodyPr/>
                    <a:lstStyle/>
                    <a:p>
                      <a:pPr marL="0" marR="0" lvl="0" indent="0" algn="l" rtl="0">
                        <a:lnSpc>
                          <a:spcPct val="100000"/>
                        </a:lnSpc>
                        <a:spcBef>
                          <a:spcPts val="0"/>
                        </a:spcBef>
                        <a:spcAft>
                          <a:spcPts val="0"/>
                        </a:spcAft>
                        <a:buNone/>
                      </a:pPr>
                      <a:r>
                        <a:rPr lang="en-US"/>
                        <a:t>Chinese Shar-Pei</a:t>
                      </a:r>
                      <a:endParaRPr>
                        <a:sym typeface="Calibri"/>
                      </a:endParaRPr>
                    </a:p>
                  </a:txBody>
                  <a:tcPr marL="9169" marR="9169" marT="9169" marB="0"/>
                </a:tc>
                <a:tc>
                  <a:txBody>
                    <a:bodyPr/>
                    <a:lstStyle/>
                    <a:p>
                      <a:pPr marL="0" marR="0" lvl="0" indent="0" algn="l" rtl="0">
                        <a:lnSpc>
                          <a:spcPct val="100000"/>
                        </a:lnSpc>
                        <a:spcBef>
                          <a:spcPts val="0"/>
                        </a:spcBef>
                        <a:spcAft>
                          <a:spcPts val="0"/>
                        </a:spcAft>
                        <a:buNone/>
                      </a:pPr>
                      <a:r>
                        <a:rPr lang="en-US"/>
                        <a:t>12</a:t>
                      </a:r>
                      <a:endParaRPr>
                        <a:sym typeface="Calibri"/>
                      </a:endParaRPr>
                    </a:p>
                  </a:txBody>
                  <a:tcPr marL="9169" marR="9169" marT="9169" marB="0"/>
                </a:tc>
              </a:tr>
              <a:tr h="415414">
                <a:tc>
                  <a:txBody>
                    <a:bodyPr/>
                    <a:lstStyle/>
                    <a:p>
                      <a:pPr marL="0" marR="0" lvl="0" indent="0" algn="l" rtl="0">
                        <a:lnSpc>
                          <a:spcPct val="100000"/>
                        </a:lnSpc>
                        <a:spcBef>
                          <a:spcPts val="0"/>
                        </a:spcBef>
                        <a:spcAft>
                          <a:spcPts val="0"/>
                        </a:spcAft>
                        <a:buNone/>
                      </a:pPr>
                      <a:r>
                        <a:rPr lang="en-US"/>
                        <a:t>2</a:t>
                      </a:r>
                      <a:endParaRPr>
                        <a:sym typeface="Calibri"/>
                      </a:endParaRPr>
                    </a:p>
                  </a:txBody>
                  <a:tcPr marL="9169" marR="9169" marT="9169" marB="0"/>
                </a:tc>
                <a:tc>
                  <a:txBody>
                    <a:bodyPr/>
                    <a:lstStyle/>
                    <a:p>
                      <a:pPr marL="0" marR="0" lvl="0" indent="0" algn="l" rtl="0">
                        <a:lnSpc>
                          <a:spcPct val="100000"/>
                        </a:lnSpc>
                        <a:spcBef>
                          <a:spcPts val="0"/>
                        </a:spcBef>
                        <a:spcAft>
                          <a:spcPts val="0"/>
                        </a:spcAft>
                        <a:buNone/>
                      </a:pPr>
                      <a:r>
                        <a:rPr lang="en-US"/>
                        <a:t>Italian Greyhound</a:t>
                      </a:r>
                      <a:endParaRPr>
                        <a:sym typeface="Calibri"/>
                      </a:endParaRPr>
                    </a:p>
                  </a:txBody>
                  <a:tcPr marL="9169" marR="9169" marT="9169" marB="0"/>
                </a:tc>
                <a:tc>
                  <a:txBody>
                    <a:bodyPr/>
                    <a:lstStyle/>
                    <a:p>
                      <a:pPr marL="0" marR="0" lvl="0" indent="0" algn="l" rtl="0">
                        <a:lnSpc>
                          <a:spcPct val="100000"/>
                        </a:lnSpc>
                        <a:spcBef>
                          <a:spcPts val="0"/>
                        </a:spcBef>
                        <a:spcAft>
                          <a:spcPts val="0"/>
                        </a:spcAft>
                        <a:buNone/>
                      </a:pPr>
                      <a:r>
                        <a:rPr lang="en-US"/>
                        <a:t>15</a:t>
                      </a:r>
                      <a:endParaRPr>
                        <a:sym typeface="Calibri"/>
                      </a:endParaRPr>
                    </a:p>
                  </a:txBody>
                  <a:tcPr marL="9169" marR="9169" marT="9169" marB="0"/>
                </a:tc>
              </a:tr>
              <a:tr h="415414">
                <a:tc>
                  <a:txBody>
                    <a:bodyPr/>
                    <a:lstStyle/>
                    <a:p>
                      <a:pPr marL="0" marR="0" lvl="0" indent="0" algn="l" rtl="0">
                        <a:lnSpc>
                          <a:spcPct val="100000"/>
                        </a:lnSpc>
                        <a:spcBef>
                          <a:spcPts val="0"/>
                        </a:spcBef>
                        <a:spcAft>
                          <a:spcPts val="0"/>
                        </a:spcAft>
                        <a:buNone/>
                      </a:pPr>
                      <a:r>
                        <a:rPr lang="en-US"/>
                        <a:t>3</a:t>
                      </a:r>
                      <a:endParaRPr>
                        <a:sym typeface="Calibri"/>
                      </a:endParaRPr>
                    </a:p>
                  </a:txBody>
                  <a:tcPr marL="9169" marR="9169" marT="9169" marB="0"/>
                </a:tc>
                <a:tc>
                  <a:txBody>
                    <a:bodyPr/>
                    <a:lstStyle/>
                    <a:p>
                      <a:pPr marL="0" marR="0" lvl="0" indent="0" algn="l" rtl="0">
                        <a:lnSpc>
                          <a:spcPct val="100000"/>
                        </a:lnSpc>
                        <a:spcBef>
                          <a:spcPts val="0"/>
                        </a:spcBef>
                        <a:spcAft>
                          <a:spcPts val="0"/>
                        </a:spcAft>
                        <a:buNone/>
                      </a:pPr>
                      <a:r>
                        <a:rPr lang="en-US"/>
                        <a:t>Irish Water Spaniel</a:t>
                      </a:r>
                      <a:endParaRPr>
                        <a:sym typeface="Calibri"/>
                      </a:endParaRPr>
                    </a:p>
                  </a:txBody>
                  <a:tcPr marL="9169" marR="9169" marT="9169" marB="0"/>
                </a:tc>
                <a:tc>
                  <a:txBody>
                    <a:bodyPr/>
                    <a:lstStyle/>
                    <a:p>
                      <a:pPr marL="0" marR="0" lvl="0" indent="0" algn="l" rtl="0">
                        <a:lnSpc>
                          <a:spcPct val="100000"/>
                        </a:lnSpc>
                        <a:spcBef>
                          <a:spcPts val="0"/>
                        </a:spcBef>
                        <a:spcAft>
                          <a:spcPts val="0"/>
                        </a:spcAft>
                        <a:buNone/>
                      </a:pPr>
                      <a:r>
                        <a:rPr lang="en-US"/>
                        <a:t>12</a:t>
                      </a:r>
                      <a:endParaRPr>
                        <a:sym typeface="Calibri"/>
                      </a:endParaRPr>
                    </a:p>
                  </a:txBody>
                  <a:tcPr marL="9169" marR="9169" marT="9169" marB="0"/>
                </a:tc>
              </a:tr>
            </a:tbl>
          </a:graphicData>
        </a:graphic>
      </p:graphicFrame>
    </p:spTree>
    <p:extLst>
      <p:ext uri="{BB962C8B-B14F-4D97-AF65-F5344CB8AC3E}">
        <p14:creationId xmlns:p14="http://schemas.microsoft.com/office/powerpoint/2010/main" val="15714914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body" idx="1"/>
          </p:nvPr>
        </p:nvSpPr>
        <p:spPr>
          <a:xfrm>
            <a:off x="628650" y="939995"/>
            <a:ext cx="7886700" cy="865754"/>
          </a:xfrm>
          <a:prstGeom prst="rect">
            <a:avLst/>
          </a:prstGeom>
          <a:noFill/>
          <a:ln>
            <a:noFill/>
          </a:ln>
        </p:spPr>
        <p:txBody>
          <a:bodyPr spcFirstLastPara="1" wrap="square" lIns="68569" tIns="34275" rIns="68569" bIns="34275" anchor="t" anchorCtr="0">
            <a:noAutofit/>
          </a:bodyPr>
          <a:lstStyle/>
          <a:p>
            <a:pPr marL="0" indent="0">
              <a:spcBef>
                <a:spcPts val="0"/>
              </a:spcBef>
              <a:buClr>
                <a:srgbClr val="666666"/>
              </a:buClr>
              <a:buNone/>
            </a:pPr>
            <a:r>
              <a:rPr lang="en-US" sz="2400" b="1" smtClean="0">
                <a:solidFill>
                  <a:srgbClr val="EE6791"/>
                </a:solidFill>
                <a:latin typeface="Calibri" panose="020F0502020204030204" pitchFamily="34" charset="0"/>
                <a:cs typeface="Calibri" panose="020F0502020204030204" pitchFamily="34" charset="0"/>
              </a:rPr>
              <a:t>SQL </a:t>
            </a:r>
            <a:r>
              <a:rPr lang="en-US" b="1" smtClean="0">
                <a:solidFill>
                  <a:srgbClr val="666666"/>
                </a:solidFill>
                <a:latin typeface="Calibri" panose="020F0502020204030204" pitchFamily="34" charset="0"/>
                <a:cs typeface="Calibri" panose="020F0502020204030204" pitchFamily="34" charset="0"/>
              </a:rPr>
              <a:t>is a D</a:t>
            </a:r>
            <a:r>
              <a:rPr lang="en-US" b="1" i="0" u="none" strike="noStrike" cap="none" smtClean="0">
                <a:solidFill>
                  <a:srgbClr val="666666"/>
                </a:solidFill>
                <a:latin typeface="Calibri" panose="020F0502020204030204" pitchFamily="34" charset="0"/>
                <a:cs typeface="Calibri" panose="020F0502020204030204" pitchFamily="34" charset="0"/>
                <a:sym typeface="Calibri"/>
              </a:rPr>
              <a:t>ata Manipulation Language</a:t>
            </a:r>
            <a:r>
              <a:rPr lang="en-US" b="1">
                <a:solidFill>
                  <a:srgbClr val="666666"/>
                </a:solidFill>
                <a:latin typeface="Calibri" panose="020F0502020204030204" pitchFamily="34" charset="0"/>
                <a:cs typeface="Calibri" panose="020F0502020204030204" pitchFamily="34" charset="0"/>
              </a:rPr>
              <a:t> </a:t>
            </a:r>
            <a:r>
              <a:rPr lang="en-US" b="1" smtClean="0">
                <a:solidFill>
                  <a:srgbClr val="666666"/>
                </a:solidFill>
                <a:latin typeface="Calibri" panose="020F0502020204030204" pitchFamily="34" charset="0"/>
                <a:cs typeface="Calibri" panose="020F0502020204030204" pitchFamily="34" charset="0"/>
              </a:rPr>
              <a:t>t</a:t>
            </a:r>
            <a:r>
              <a:rPr lang="en-US" sz="1950" b="1" smtClean="0">
                <a:solidFill>
                  <a:srgbClr val="666666"/>
                </a:solidFill>
                <a:latin typeface="Calibri" panose="020F0502020204030204" pitchFamily="34" charset="0"/>
                <a:cs typeface="Calibri" panose="020F0502020204030204" pitchFamily="34" charset="0"/>
              </a:rPr>
              <a:t>o retrieve and store information</a:t>
            </a:r>
            <a:endParaRPr lang="en-US" sz="1950" b="1">
              <a:solidFill>
                <a:srgbClr val="666666"/>
              </a:solidFill>
              <a:latin typeface="Calibri" panose="020F0502020204030204" pitchFamily="34" charset="0"/>
              <a:cs typeface="Calibri" panose="020F0502020204030204" pitchFamily="34" charset="0"/>
            </a:endParaRPr>
          </a:p>
          <a:p>
            <a:pPr marL="0" indent="0">
              <a:spcBef>
                <a:spcPts val="0"/>
              </a:spcBef>
              <a:buClr>
                <a:srgbClr val="666666"/>
              </a:buClr>
              <a:buNone/>
            </a:pPr>
            <a:endParaRPr lang="en-US" sz="1950" b="1">
              <a:solidFill>
                <a:srgbClr val="666666"/>
              </a:solidFill>
              <a:latin typeface="Calibri" panose="020F0502020204030204" pitchFamily="34" charset="0"/>
              <a:cs typeface="Calibri" panose="020F0502020204030204" pitchFamily="34" charset="0"/>
            </a:endParaRPr>
          </a:p>
          <a:p>
            <a:pPr marL="0" indent="0">
              <a:spcBef>
                <a:spcPts val="0"/>
              </a:spcBef>
              <a:buClr>
                <a:srgbClr val="666666"/>
              </a:buClr>
              <a:buNone/>
            </a:pPr>
            <a:r>
              <a:rPr lang="en-US" sz="1950" b="1" smtClean="0">
                <a:solidFill>
                  <a:srgbClr val="666666"/>
                </a:solidFill>
                <a:latin typeface="Calibri" panose="020F0502020204030204" pitchFamily="34" charset="0"/>
                <a:cs typeface="Calibri" panose="020F0502020204030204" pitchFamily="34" charset="0"/>
              </a:rPr>
              <a:t>Main Types Of SQL Statements:</a:t>
            </a:r>
          </a:p>
          <a:p>
            <a:pPr indent="-342900">
              <a:spcBef>
                <a:spcPts val="0"/>
              </a:spcBef>
              <a:buClr>
                <a:srgbClr val="666666"/>
              </a:buClr>
            </a:pPr>
            <a:r>
              <a:rPr lang="en-US" sz="1950" b="1" smtClean="0">
                <a:solidFill>
                  <a:srgbClr val="666666"/>
                </a:solidFill>
                <a:latin typeface="Calibri" panose="020F0502020204030204" pitchFamily="34" charset="0"/>
                <a:cs typeface="Calibri" panose="020F0502020204030204" pitchFamily="34" charset="0"/>
              </a:rPr>
              <a:t>Select - gets info from table</a:t>
            </a:r>
          </a:p>
          <a:p>
            <a:pPr indent="-342900">
              <a:spcBef>
                <a:spcPts val="0"/>
              </a:spcBef>
              <a:buClr>
                <a:srgbClr val="666666"/>
              </a:buClr>
            </a:pPr>
            <a:r>
              <a:rPr lang="en-US" sz="1950" b="1" smtClean="0">
                <a:solidFill>
                  <a:srgbClr val="666666"/>
                </a:solidFill>
                <a:latin typeface="Calibri" panose="020F0502020204030204" pitchFamily="34" charset="0"/>
                <a:cs typeface="Calibri" panose="020F0502020204030204" pitchFamily="34" charset="0"/>
              </a:rPr>
              <a:t>Insert  - adds info in table</a:t>
            </a:r>
          </a:p>
          <a:p>
            <a:pPr indent="-342900">
              <a:spcBef>
                <a:spcPts val="0"/>
              </a:spcBef>
              <a:buClr>
                <a:srgbClr val="666666"/>
              </a:buClr>
            </a:pPr>
            <a:r>
              <a:rPr lang="en-US" sz="1950" b="1" smtClean="0">
                <a:solidFill>
                  <a:srgbClr val="666666"/>
                </a:solidFill>
                <a:latin typeface="Calibri" panose="020F0502020204030204" pitchFamily="34" charset="0"/>
                <a:cs typeface="Calibri" panose="020F0502020204030204" pitchFamily="34" charset="0"/>
              </a:rPr>
              <a:t>Delete - removes info from table</a:t>
            </a:r>
          </a:p>
          <a:p>
            <a:pPr indent="-342900">
              <a:spcBef>
                <a:spcPts val="0"/>
              </a:spcBef>
              <a:buClr>
                <a:srgbClr val="666666"/>
              </a:buClr>
            </a:pPr>
            <a:r>
              <a:rPr lang="en-US" sz="1950" b="1" smtClean="0">
                <a:solidFill>
                  <a:srgbClr val="666666"/>
                </a:solidFill>
                <a:latin typeface="Calibri" panose="020F0502020204030204" pitchFamily="34" charset="0"/>
                <a:cs typeface="Calibri" panose="020F0502020204030204" pitchFamily="34" charset="0"/>
              </a:rPr>
              <a:t>Update - updates data</a:t>
            </a:r>
          </a:p>
          <a:p>
            <a:pPr marL="0" indent="0">
              <a:spcBef>
                <a:spcPts val="0"/>
              </a:spcBef>
              <a:buClr>
                <a:srgbClr val="666666"/>
              </a:buClr>
              <a:buNone/>
            </a:pPr>
            <a:endParaRPr lang="en-US" sz="1950" b="1" smtClean="0">
              <a:solidFill>
                <a:srgbClr val="666666"/>
              </a:solidFill>
              <a:latin typeface="Calibri" panose="020F0502020204030204" pitchFamily="34" charset="0"/>
              <a:cs typeface="Calibri" panose="020F0502020204030204" pitchFamily="34" charset="0"/>
            </a:endParaRPr>
          </a:p>
          <a:p>
            <a:pPr marL="0" indent="0">
              <a:spcBef>
                <a:spcPts val="0"/>
              </a:spcBef>
              <a:buClr>
                <a:srgbClr val="666666"/>
              </a:buClr>
              <a:buNone/>
            </a:pPr>
            <a:endParaRPr sz="1950">
              <a:latin typeface="Calibri" panose="020F0502020204030204" pitchFamily="34" charset="0"/>
              <a:cs typeface="Calibri" panose="020F0502020204030204" pitchFamily="34" charset="0"/>
            </a:endParaRPr>
          </a:p>
        </p:txBody>
      </p:sp>
      <p:sp>
        <p:nvSpPr>
          <p:cNvPr id="235" name="Google Shape;235;p37"/>
          <p:cNvSpPr txBox="1"/>
          <p:nvPr/>
        </p:nvSpPr>
        <p:spPr>
          <a:xfrm>
            <a:off x="894485" y="7192"/>
            <a:ext cx="8150517" cy="750278"/>
          </a:xfrm>
          <a:prstGeom prst="rect">
            <a:avLst/>
          </a:prstGeom>
          <a:noFill/>
          <a:ln>
            <a:noFill/>
          </a:ln>
        </p:spPr>
        <p:txBody>
          <a:bodyPr spcFirstLastPara="1" wrap="square" lIns="91406" tIns="91406" rIns="91406" bIns="91406" anchor="t" anchorCtr="0">
            <a:noAutofit/>
          </a:bodyPr>
          <a:lstStyle/>
          <a:p>
            <a:pPr algn="ctr">
              <a:buSzPts val="6000"/>
            </a:pPr>
            <a:r>
              <a:rPr lang="en-US" sz="4500" b="1" smtClean="0">
                <a:solidFill>
                  <a:srgbClr val="FF0000"/>
                </a:solidFill>
                <a:latin typeface="Calibri"/>
                <a:ea typeface="Calibri"/>
                <a:cs typeface="Calibri"/>
                <a:sym typeface="Calibri"/>
              </a:rPr>
              <a:t>How do we get data </a:t>
            </a:r>
            <a:r>
              <a:rPr lang="en-US" sz="4500" b="1" smtClean="0">
                <a:solidFill>
                  <a:srgbClr val="FF0000"/>
                </a:solidFill>
                <a:latin typeface="Calibri"/>
                <a:ea typeface="Calibri"/>
                <a:cs typeface="Calibri"/>
                <a:sym typeface="Calibri"/>
              </a:rPr>
              <a:t>in &amp; out</a:t>
            </a:r>
            <a:r>
              <a:rPr lang="en-US" sz="4500" b="1" smtClean="0">
                <a:solidFill>
                  <a:srgbClr val="FF0000"/>
                </a:solidFill>
                <a:latin typeface="Calibri"/>
                <a:ea typeface="Calibri"/>
                <a:cs typeface="Calibri"/>
                <a:sym typeface="Calibri"/>
              </a:rPr>
              <a:t>?</a:t>
            </a:r>
            <a:endParaRPr sz="4500" b="1">
              <a:solidFill>
                <a:srgbClr val="FF0000"/>
              </a:solidFill>
              <a:latin typeface="Calibri"/>
              <a:ea typeface="Calibri"/>
              <a:cs typeface="Calibri"/>
              <a:sym typeface="Calibri"/>
            </a:endParaRPr>
          </a:p>
        </p:txBody>
      </p:sp>
      <p:sp>
        <p:nvSpPr>
          <p:cNvPr id="245" name="Google Shape;245;p37"/>
          <p:cNvSpPr txBox="1">
            <a:spLocks noGrp="1"/>
          </p:cNvSpPr>
          <p:nvPr>
            <p:ph type="sldNum" idx="12"/>
          </p:nvPr>
        </p:nvSpPr>
        <p:spPr>
          <a:xfrm>
            <a:off x="7086600" y="4862465"/>
            <a:ext cx="20574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11</a:t>
            </a:fld>
            <a:endParaRPr/>
          </a:p>
        </p:txBody>
      </p:sp>
    </p:spTree>
    <p:extLst>
      <p:ext uri="{BB962C8B-B14F-4D97-AF65-F5344CB8AC3E}">
        <p14:creationId xmlns:p14="http://schemas.microsoft.com/office/powerpoint/2010/main" val="19757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3"/>
          <p:cNvSpPr txBox="1">
            <a:spLocks noGrp="1"/>
          </p:cNvSpPr>
          <p:nvPr>
            <p:ph type="body" idx="1"/>
          </p:nvPr>
        </p:nvSpPr>
        <p:spPr>
          <a:xfrm>
            <a:off x="391886" y="1148825"/>
            <a:ext cx="8052867" cy="1999113"/>
          </a:xfrm>
          <a:prstGeom prst="rect">
            <a:avLst/>
          </a:prstGeom>
          <a:noFill/>
          <a:ln>
            <a:noFill/>
          </a:ln>
        </p:spPr>
        <p:txBody>
          <a:bodyPr spcFirstLastPara="1" wrap="square" lIns="68569" tIns="34275" rIns="68569" bIns="34275" anchor="t" anchorCtr="0">
            <a:noAutofit/>
          </a:bodyPr>
          <a:lstStyle/>
          <a:p>
            <a:pPr marL="1028700" lvl="3" indent="0">
              <a:buClr>
                <a:srgbClr val="00B0F0"/>
              </a:buClr>
              <a:buNone/>
            </a:pPr>
            <a:r>
              <a:rPr lang="en-US" sz="2400" smtClean="0">
                <a:solidFill>
                  <a:srgbClr val="00B0F0"/>
                </a:solidFill>
                <a:latin typeface="Calibri" panose="020F0502020204030204" pitchFamily="34" charset="0"/>
                <a:cs typeface="Calibri" panose="020F0502020204030204" pitchFamily="34" charset="0"/>
              </a:rPr>
              <a:t>SELECT</a:t>
            </a:r>
            <a:r>
              <a:rPr lang="en-US" sz="2400" smtClean="0">
                <a:latin typeface="Calibri" panose="020F0502020204030204" pitchFamily="34" charset="0"/>
                <a:cs typeface="Calibri" panose="020F0502020204030204" pitchFamily="34" charset="0"/>
              </a:rPr>
              <a:t> </a:t>
            </a:r>
            <a:r>
              <a:rPr lang="en-US" sz="2400">
                <a:latin typeface="Calibri" panose="020F0502020204030204" pitchFamily="34" charset="0"/>
                <a:cs typeface="Calibri" panose="020F0502020204030204" pitchFamily="34" charset="0"/>
              </a:rPr>
              <a:t>* </a:t>
            </a:r>
            <a:r>
              <a:rPr lang="en-US" sz="2400">
                <a:solidFill>
                  <a:srgbClr val="00B0F0"/>
                </a:solidFill>
                <a:latin typeface="Calibri" panose="020F0502020204030204" pitchFamily="34" charset="0"/>
                <a:cs typeface="Calibri" panose="020F0502020204030204" pitchFamily="34" charset="0"/>
              </a:rPr>
              <a:t>FROM</a:t>
            </a:r>
            <a:r>
              <a:rPr lang="en-US" sz="2400">
                <a:latin typeface="Calibri" panose="020F0502020204030204" pitchFamily="34" charset="0"/>
                <a:cs typeface="Calibri" panose="020F0502020204030204" pitchFamily="34" charset="0"/>
              </a:rPr>
              <a:t> table_name;</a:t>
            </a:r>
            <a:endParaRPr sz="2400">
              <a:latin typeface="Calibri" panose="020F0502020204030204" pitchFamily="34" charset="0"/>
              <a:cs typeface="Calibri" panose="020F0502020204030204" pitchFamily="34" charset="0"/>
            </a:endParaRPr>
          </a:p>
          <a:p>
            <a:pPr marL="1028700" lvl="3" indent="0">
              <a:buNone/>
            </a:pPr>
            <a:endParaRPr sz="2400">
              <a:solidFill>
                <a:srgbClr val="00B0F0"/>
              </a:solidFill>
              <a:latin typeface="Calibri" panose="020F0502020204030204" pitchFamily="34" charset="0"/>
              <a:cs typeface="Calibri" panose="020F0502020204030204" pitchFamily="34" charset="0"/>
            </a:endParaRPr>
          </a:p>
          <a:p>
            <a:pPr marL="1028700" lvl="3" indent="0">
              <a:buClr>
                <a:srgbClr val="00B0F0"/>
              </a:buClr>
              <a:buNone/>
            </a:pPr>
            <a:r>
              <a:rPr lang="en-US" sz="2400">
                <a:solidFill>
                  <a:srgbClr val="00B0F0"/>
                </a:solidFill>
                <a:latin typeface="Calibri" panose="020F0502020204030204" pitchFamily="34" charset="0"/>
                <a:cs typeface="Calibri" panose="020F0502020204030204" pitchFamily="34" charset="0"/>
              </a:rPr>
              <a:t>SELECT</a:t>
            </a:r>
            <a:r>
              <a:rPr lang="en-US" sz="2400">
                <a:latin typeface="Calibri" panose="020F0502020204030204" pitchFamily="34" charset="0"/>
                <a:cs typeface="Calibri" panose="020F0502020204030204" pitchFamily="34" charset="0"/>
              </a:rPr>
              <a:t> column1, column2, column3 </a:t>
            </a:r>
            <a:endParaRPr sz="2400">
              <a:latin typeface="Calibri" panose="020F0502020204030204" pitchFamily="34" charset="0"/>
              <a:cs typeface="Calibri" panose="020F0502020204030204" pitchFamily="34" charset="0"/>
            </a:endParaRPr>
          </a:p>
          <a:p>
            <a:pPr marL="1028700" lvl="3" indent="0">
              <a:buClr>
                <a:srgbClr val="00B0F0"/>
              </a:buClr>
              <a:buNone/>
            </a:pPr>
            <a:r>
              <a:rPr lang="en-US" sz="2400">
                <a:solidFill>
                  <a:srgbClr val="00B0F0"/>
                </a:solidFill>
                <a:latin typeface="Calibri" panose="020F0502020204030204" pitchFamily="34" charset="0"/>
                <a:cs typeface="Calibri" panose="020F0502020204030204" pitchFamily="34" charset="0"/>
              </a:rPr>
              <a:t>FROM</a:t>
            </a:r>
            <a:r>
              <a:rPr lang="en-US" sz="2400">
                <a:latin typeface="Calibri" panose="020F0502020204030204" pitchFamily="34" charset="0"/>
                <a:cs typeface="Calibri" panose="020F0502020204030204" pitchFamily="34" charset="0"/>
              </a:rPr>
              <a:t> table_name;</a:t>
            </a:r>
            <a:endParaRPr sz="2400">
              <a:latin typeface="Calibri" panose="020F0502020204030204" pitchFamily="34" charset="0"/>
              <a:cs typeface="Calibri" panose="020F0502020204030204" pitchFamily="34" charset="0"/>
            </a:endParaRPr>
          </a:p>
          <a:p>
            <a:pPr marL="1028700" lvl="3" indent="0">
              <a:buNone/>
            </a:pPr>
            <a:endParaRPr sz="2400">
              <a:latin typeface="Calibri" panose="020F0502020204030204" pitchFamily="34" charset="0"/>
              <a:cs typeface="Calibri" panose="020F0502020204030204" pitchFamily="34" charset="0"/>
            </a:endParaRPr>
          </a:p>
          <a:p>
            <a:pPr marL="1028700" lvl="3" indent="0">
              <a:buClr>
                <a:srgbClr val="00B0F0"/>
              </a:buClr>
              <a:buNone/>
            </a:pPr>
            <a:r>
              <a:rPr lang="en-US" sz="2400">
                <a:solidFill>
                  <a:srgbClr val="00B0F0"/>
                </a:solidFill>
                <a:latin typeface="Calibri" panose="020F0502020204030204" pitchFamily="34" charset="0"/>
                <a:cs typeface="Calibri" panose="020F0502020204030204" pitchFamily="34" charset="0"/>
              </a:rPr>
              <a:t>SELECT</a:t>
            </a:r>
            <a:r>
              <a:rPr lang="en-US" sz="2400">
                <a:latin typeface="Calibri" panose="020F0502020204030204" pitchFamily="34" charset="0"/>
                <a:cs typeface="Calibri" panose="020F0502020204030204" pitchFamily="34" charset="0"/>
              </a:rPr>
              <a:t> column1, column2, column3 </a:t>
            </a:r>
            <a:endParaRPr sz="2400">
              <a:latin typeface="Calibri" panose="020F0502020204030204" pitchFamily="34" charset="0"/>
              <a:cs typeface="Calibri" panose="020F0502020204030204" pitchFamily="34" charset="0"/>
            </a:endParaRPr>
          </a:p>
          <a:p>
            <a:pPr marL="1028700" lvl="3" indent="0">
              <a:buClr>
                <a:srgbClr val="00B0F0"/>
              </a:buClr>
              <a:buNone/>
            </a:pPr>
            <a:r>
              <a:rPr lang="en-US" sz="2400">
                <a:solidFill>
                  <a:srgbClr val="00B0F0"/>
                </a:solidFill>
                <a:latin typeface="Calibri" panose="020F0502020204030204" pitchFamily="34" charset="0"/>
                <a:cs typeface="Calibri" panose="020F0502020204030204" pitchFamily="34" charset="0"/>
              </a:rPr>
              <a:t>FROM</a:t>
            </a:r>
            <a:r>
              <a:rPr lang="en-US" sz="2400">
                <a:latin typeface="Calibri" panose="020F0502020204030204" pitchFamily="34" charset="0"/>
                <a:cs typeface="Calibri" panose="020F0502020204030204" pitchFamily="34" charset="0"/>
              </a:rPr>
              <a:t> table_name</a:t>
            </a:r>
            <a:endParaRPr sz="2400">
              <a:latin typeface="Calibri" panose="020F0502020204030204" pitchFamily="34" charset="0"/>
              <a:cs typeface="Calibri" panose="020F0502020204030204" pitchFamily="34" charset="0"/>
            </a:endParaRPr>
          </a:p>
          <a:p>
            <a:pPr marL="1028700" lvl="3" indent="0">
              <a:buClr>
                <a:srgbClr val="00B0F0"/>
              </a:buClr>
              <a:buNone/>
            </a:pPr>
            <a:r>
              <a:rPr lang="en-US" sz="2400">
                <a:solidFill>
                  <a:srgbClr val="00B0F0"/>
                </a:solidFill>
                <a:latin typeface="Calibri" panose="020F0502020204030204" pitchFamily="34" charset="0"/>
                <a:cs typeface="Calibri" panose="020F0502020204030204" pitchFamily="34" charset="0"/>
              </a:rPr>
              <a:t>WHERE</a:t>
            </a:r>
            <a:r>
              <a:rPr lang="en-US" sz="2400">
                <a:latin typeface="Calibri" panose="020F0502020204030204" pitchFamily="34" charset="0"/>
                <a:cs typeface="Calibri" panose="020F0502020204030204" pitchFamily="34" charset="0"/>
              </a:rPr>
              <a:t> conditional_selection</a:t>
            </a:r>
            <a:r>
              <a:rPr lang="en-US" sz="2400" smtClean="0">
                <a:latin typeface="Calibri" panose="020F0502020204030204" pitchFamily="34" charset="0"/>
                <a:cs typeface="Calibri" panose="020F0502020204030204" pitchFamily="34" charset="0"/>
              </a:rPr>
              <a:t>; </a:t>
            </a:r>
            <a:endParaRPr sz="2400">
              <a:latin typeface="Calibri" panose="020F0502020204030204" pitchFamily="34" charset="0"/>
              <a:cs typeface="Calibri" panose="020F0502020204030204" pitchFamily="34" charset="0"/>
            </a:endParaRPr>
          </a:p>
        </p:txBody>
      </p:sp>
      <p:sp>
        <p:nvSpPr>
          <p:cNvPr id="309" name="Google Shape;309;p43"/>
          <p:cNvSpPr txBox="1"/>
          <p:nvPr/>
        </p:nvSpPr>
        <p:spPr>
          <a:xfrm>
            <a:off x="894485" y="0"/>
            <a:ext cx="8150517" cy="750278"/>
          </a:xfrm>
          <a:prstGeom prst="rect">
            <a:avLst/>
          </a:prstGeom>
          <a:noFill/>
          <a:ln>
            <a:noFill/>
          </a:ln>
        </p:spPr>
        <p:txBody>
          <a:bodyPr spcFirstLastPara="1" wrap="square" lIns="91406" tIns="91406" rIns="91406" bIns="91406" anchor="t" anchorCtr="0">
            <a:noAutofit/>
          </a:bodyPr>
          <a:lstStyle/>
          <a:p>
            <a:pPr algn="ctr">
              <a:buSzPts val="6000"/>
            </a:pPr>
            <a:r>
              <a:rPr lang="en-US" sz="4500" b="1" smtClean="0">
                <a:solidFill>
                  <a:srgbClr val="FF0000"/>
                </a:solidFill>
                <a:latin typeface="Calibri"/>
                <a:ea typeface="Calibri"/>
                <a:cs typeface="Calibri"/>
                <a:sym typeface="Calibri"/>
              </a:rPr>
              <a:t>Select Statement Format  </a:t>
            </a:r>
            <a:endParaRPr sz="4500" b="1">
              <a:solidFill>
                <a:srgbClr val="FF0000"/>
              </a:solidFill>
              <a:latin typeface="Calibri"/>
              <a:ea typeface="Calibri"/>
              <a:cs typeface="Calibri"/>
              <a:sym typeface="Calibri"/>
            </a:endParaRPr>
          </a:p>
        </p:txBody>
      </p:sp>
      <p:sp>
        <p:nvSpPr>
          <p:cNvPr id="312" name="Google Shape;312;p43"/>
          <p:cNvSpPr txBox="1">
            <a:spLocks noGrp="1"/>
          </p:cNvSpPr>
          <p:nvPr>
            <p:ph type="sldNum" idx="12"/>
          </p:nvPr>
        </p:nvSpPr>
        <p:spPr>
          <a:xfrm>
            <a:off x="7086468" y="4869657"/>
            <a:ext cx="20574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12</a:t>
            </a:fld>
            <a:endParaRPr/>
          </a:p>
        </p:txBody>
      </p:sp>
    </p:spTree>
    <p:extLst>
      <p:ext uri="{BB962C8B-B14F-4D97-AF65-F5344CB8AC3E}">
        <p14:creationId xmlns:p14="http://schemas.microsoft.com/office/powerpoint/2010/main" val="3099504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705" y="0"/>
            <a:ext cx="7886700" cy="994172"/>
          </a:xfrm>
        </p:spPr>
        <p:txBody>
          <a:bodyPr/>
          <a:lstStyle/>
          <a:p>
            <a:r>
              <a:rPr lang="en-US" smtClean="0"/>
              <a:t>Creating a Sample Database</a:t>
            </a:r>
            <a:endParaRPr lang="en-US"/>
          </a:p>
        </p:txBody>
      </p:sp>
      <p:sp>
        <p:nvSpPr>
          <p:cNvPr id="3" name="Text Placeholder 2"/>
          <p:cNvSpPr>
            <a:spLocks noGrp="1"/>
          </p:cNvSpPr>
          <p:nvPr>
            <p:ph type="body" idx="1"/>
          </p:nvPr>
        </p:nvSpPr>
        <p:spPr>
          <a:xfrm>
            <a:off x="505705" y="823653"/>
            <a:ext cx="7886700" cy="3263504"/>
          </a:xfrm>
        </p:spPr>
        <p:txBody>
          <a:bodyPr/>
          <a:lstStyle/>
          <a:p>
            <a:r>
              <a:rPr lang="en-US"/>
              <a:t>Go to </a:t>
            </a:r>
            <a:r>
              <a:rPr lang="en-US">
                <a:hlinkClick r:id="rId2"/>
              </a:rPr>
              <a:t>http://sqlfiddle.com</a:t>
            </a:r>
            <a:r>
              <a:rPr lang="en-US" smtClean="0">
                <a:hlinkClick r:id="rId2"/>
              </a:rPr>
              <a:t>/</a:t>
            </a:r>
            <a:endParaRPr lang="en-US" smtClean="0"/>
          </a:p>
          <a:p>
            <a:r>
              <a:rPr lang="en-US" smtClean="0"/>
              <a:t>Type the Below into the left window</a:t>
            </a:r>
            <a:br>
              <a:rPr lang="en-US" smtClean="0"/>
            </a:br>
            <a:r>
              <a:rPr lang="en-US" sz="1350">
                <a:solidFill>
                  <a:srgbClr val="0070C0"/>
                </a:solidFill>
                <a:latin typeface="Courier New"/>
                <a:ea typeface="Courier New"/>
                <a:cs typeface="Courier New"/>
                <a:sym typeface="Courier New"/>
              </a:rPr>
              <a:t>CREATE TABLE </a:t>
            </a:r>
            <a:r>
              <a:rPr lang="en-US" sz="1350" b="1">
                <a:solidFill>
                  <a:srgbClr val="0070C0"/>
                </a:solidFill>
                <a:latin typeface="Courier New"/>
                <a:ea typeface="Courier New"/>
                <a:cs typeface="Courier New"/>
                <a:sym typeface="Courier New"/>
              </a:rPr>
              <a:t>dogs</a:t>
            </a:r>
            <a:r>
              <a:rPr lang="en-US" sz="1350">
                <a:solidFill>
                  <a:srgbClr val="0070C0"/>
                </a:solidFill>
                <a:latin typeface="Courier New"/>
                <a:ea typeface="Courier New"/>
                <a:cs typeface="Courier New"/>
                <a:sym typeface="Courier New"/>
              </a:rPr>
              <a:t> </a:t>
            </a:r>
            <a:r>
              <a:rPr lang="en-US" sz="1350" smtClean="0">
                <a:solidFill>
                  <a:srgbClr val="0070C0"/>
                </a:solidFill>
                <a:latin typeface="Courier New"/>
                <a:ea typeface="Courier New"/>
                <a:cs typeface="Courier New"/>
                <a:sym typeface="Courier New"/>
              </a:rPr>
              <a:t>(dog_id </a:t>
            </a:r>
            <a:r>
              <a:rPr lang="en-US" sz="1350">
                <a:solidFill>
                  <a:srgbClr val="0070C0"/>
                </a:solidFill>
                <a:latin typeface="Courier New"/>
                <a:ea typeface="Courier New"/>
                <a:cs typeface="Courier New"/>
                <a:sym typeface="Courier New"/>
              </a:rPr>
              <a:t>integer PRIMARY KEY</a:t>
            </a:r>
            <a:r>
              <a:rPr lang="en-US" sz="1350" smtClean="0">
                <a:solidFill>
                  <a:srgbClr val="0070C0"/>
                </a:solidFill>
                <a:latin typeface="Courier New"/>
                <a:ea typeface="Courier New"/>
                <a:cs typeface="Courier New"/>
                <a:sym typeface="Courier New"/>
              </a:rPr>
              <a:t>, </a:t>
            </a:r>
            <a:r>
              <a:rPr lang="en-US" smtClean="0">
                <a:solidFill>
                  <a:srgbClr val="0070C0"/>
                </a:solidFill>
              </a:rPr>
              <a:t> </a:t>
            </a:r>
            <a:r>
              <a:rPr lang="en-US" sz="1350" smtClean="0">
                <a:solidFill>
                  <a:srgbClr val="0070C0"/>
                </a:solidFill>
                <a:latin typeface="Courier New"/>
                <a:ea typeface="Courier New"/>
                <a:cs typeface="Courier New"/>
                <a:sym typeface="Courier New"/>
              </a:rPr>
              <a:t>breed </a:t>
            </a:r>
            <a:r>
              <a:rPr lang="en-US" sz="1350">
                <a:solidFill>
                  <a:srgbClr val="0070C0"/>
                </a:solidFill>
                <a:latin typeface="Courier New"/>
                <a:ea typeface="Courier New"/>
                <a:cs typeface="Courier New"/>
                <a:sym typeface="Courier New"/>
              </a:rPr>
              <a:t>varchar(50</a:t>
            </a:r>
            <a:r>
              <a:rPr lang="en-US" sz="1350" smtClean="0">
                <a:solidFill>
                  <a:srgbClr val="0070C0"/>
                </a:solidFill>
                <a:latin typeface="Courier New"/>
                <a:ea typeface="Courier New"/>
                <a:cs typeface="Courier New"/>
                <a:sym typeface="Courier New"/>
              </a:rPr>
              <a:t>));</a:t>
            </a:r>
            <a:br>
              <a:rPr lang="en-US" sz="1350" smtClean="0">
                <a:solidFill>
                  <a:srgbClr val="0070C0"/>
                </a:solidFill>
                <a:latin typeface="Courier New"/>
                <a:ea typeface="Courier New"/>
                <a:cs typeface="Courier New"/>
                <a:sym typeface="Courier New"/>
              </a:rPr>
            </a:br>
            <a:r>
              <a:rPr lang="en-US" sz="1600" smtClean="0">
                <a:solidFill>
                  <a:srgbClr val="0070C0"/>
                </a:solidFill>
                <a:latin typeface="Courier New" panose="02070309020205020404" pitchFamily="49" charset="0"/>
                <a:cs typeface="Courier New" panose="02070309020205020404" pitchFamily="49" charset="0"/>
              </a:rPr>
              <a:t>INSERT </a:t>
            </a:r>
            <a:r>
              <a:rPr lang="en-US" sz="1600">
                <a:solidFill>
                  <a:srgbClr val="0070C0"/>
                </a:solidFill>
                <a:latin typeface="Courier New" panose="02070309020205020404" pitchFamily="49" charset="0"/>
                <a:cs typeface="Courier New" panose="02070309020205020404" pitchFamily="49" charset="0"/>
              </a:rPr>
              <a:t>INTO dogs (dog_id, breed) VALUES (16, 'Dalmatian</a:t>
            </a:r>
            <a:r>
              <a:rPr lang="en-US" sz="1600" smtClean="0">
                <a:solidFill>
                  <a:srgbClr val="0070C0"/>
                </a:solidFill>
                <a:latin typeface="Courier New" panose="02070309020205020404" pitchFamily="49" charset="0"/>
                <a:cs typeface="Courier New" panose="02070309020205020404" pitchFamily="49" charset="0"/>
              </a:rPr>
              <a:t>');</a:t>
            </a:r>
            <a:endParaRPr lang="en-US">
              <a:solidFill>
                <a:srgbClr val="0070C0"/>
              </a:solidFill>
            </a:endParaRPr>
          </a:p>
          <a:p>
            <a:r>
              <a:rPr lang="en-US" smtClean="0"/>
              <a:t>Click Blue </a:t>
            </a:r>
            <a:r>
              <a:rPr lang="en-US" smtClean="0">
                <a:solidFill>
                  <a:srgbClr val="0070C0"/>
                </a:solidFill>
              </a:rPr>
              <a:t>Build Schema Button</a:t>
            </a:r>
          </a:p>
          <a:p>
            <a:r>
              <a:rPr lang="en-US" smtClean="0"/>
              <a:t>Click in the right window.</a:t>
            </a:r>
          </a:p>
          <a:p>
            <a:r>
              <a:rPr lang="en-US" smtClean="0"/>
              <a:t>Type the below</a:t>
            </a:r>
            <a:br>
              <a:rPr lang="en-US" smtClean="0"/>
            </a:br>
            <a:r>
              <a:rPr lang="en-US" smtClean="0"/>
              <a:t>Select * from dog;</a:t>
            </a:r>
          </a:p>
          <a:p>
            <a:r>
              <a:rPr lang="en-US" smtClean="0"/>
              <a:t>Click </a:t>
            </a:r>
            <a:r>
              <a:rPr lang="en-US" smtClean="0">
                <a:solidFill>
                  <a:srgbClr val="0070C0"/>
                </a:solidFill>
              </a:rPr>
              <a:t>run sql button</a:t>
            </a:r>
          </a:p>
          <a:p>
            <a:r>
              <a:rPr lang="en-US" smtClean="0"/>
              <a:t>If any issues, try it with</a:t>
            </a:r>
            <a:r>
              <a:rPr lang="en-US"/>
              <a:t/>
            </a:r>
            <a:br>
              <a:rPr lang="en-US"/>
            </a:br>
            <a:r>
              <a:rPr lang="en-US"/>
              <a:t>https://www.tutorialspoint.com/execute_sql_online.php</a:t>
            </a:r>
          </a:p>
        </p:txBody>
      </p:sp>
      <p:sp>
        <p:nvSpPr>
          <p:cNvPr id="4" name="Slide Number Placeholder 3"/>
          <p:cNvSpPr>
            <a:spLocks noGrp="1"/>
          </p:cNvSpPr>
          <p:nvPr>
            <p:ph type="sldNum" idx="12"/>
          </p:nvPr>
        </p:nvSpPr>
        <p:spPr/>
        <p:txBody>
          <a:bodyPr/>
          <a:lstStyle/>
          <a:p>
            <a:fld id="{00000000-1234-1234-1234-123412341234}" type="slidenum">
              <a:rPr lang="en-US" smtClean="0"/>
              <a:pPr/>
              <a:t>13</a:t>
            </a:fld>
            <a:endParaRPr lang="en-US"/>
          </a:p>
        </p:txBody>
      </p:sp>
    </p:spTree>
    <p:extLst>
      <p:ext uri="{BB962C8B-B14F-4D97-AF65-F5344CB8AC3E}">
        <p14:creationId xmlns:p14="http://schemas.microsoft.com/office/powerpoint/2010/main" val="1180238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Take a Break!</a:t>
            </a:r>
            <a:endParaRPr lang="en-US"/>
          </a:p>
        </p:txBody>
      </p:sp>
      <p:sp>
        <p:nvSpPr>
          <p:cNvPr id="3" name="Text Placeholder 2"/>
          <p:cNvSpPr>
            <a:spLocks noGrp="1"/>
          </p:cNvSpPr>
          <p:nvPr>
            <p:ph type="body" idx="1"/>
          </p:nvPr>
        </p:nvSpPr>
        <p:spPr/>
        <p:txBody>
          <a:bodyPr/>
          <a:lstStyle/>
          <a:p>
            <a:pPr marL="38100" indent="0">
              <a:buNone/>
            </a:pPr>
            <a:r>
              <a:rPr lang="en-US" smtClean="0"/>
              <a:t>5 min!</a:t>
            </a:r>
            <a:endParaRPr lang="en-US"/>
          </a:p>
        </p:txBody>
      </p:sp>
    </p:spTree>
    <p:extLst>
      <p:ext uri="{BB962C8B-B14F-4D97-AF65-F5344CB8AC3E}">
        <p14:creationId xmlns:p14="http://schemas.microsoft.com/office/powerpoint/2010/main" val="1622169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050" y="70644"/>
            <a:ext cx="7886700" cy="994172"/>
          </a:xfrm>
        </p:spPr>
        <p:txBody>
          <a:bodyPr/>
          <a:lstStyle/>
          <a:p>
            <a:r>
              <a:rPr lang="en-US" b="1" smtClean="0"/>
              <a:t>Group Lab</a:t>
            </a:r>
            <a:endParaRPr lang="en-US" b="1"/>
          </a:p>
        </p:txBody>
      </p:sp>
      <p:sp>
        <p:nvSpPr>
          <p:cNvPr id="3" name="Text Placeholder 2"/>
          <p:cNvSpPr>
            <a:spLocks noGrp="1"/>
          </p:cNvSpPr>
          <p:nvPr>
            <p:ph type="body" idx="1"/>
          </p:nvPr>
        </p:nvSpPr>
        <p:spPr/>
        <p:txBody>
          <a:bodyPr/>
          <a:lstStyle/>
          <a:p>
            <a:pPr marL="38100" indent="0">
              <a:buNone/>
            </a:pPr>
            <a:r>
              <a:rPr lang="en-US" smtClean="0"/>
              <a:t>1. Run the Database Creation Script</a:t>
            </a:r>
          </a:p>
          <a:p>
            <a:pPr marL="38100" indent="0">
              <a:buNone/>
            </a:pPr>
            <a:r>
              <a:rPr lang="en-US" smtClean="0"/>
              <a:t>2. Run the Insert Statements</a:t>
            </a:r>
          </a:p>
          <a:p>
            <a:pPr marL="38100" indent="0">
              <a:buNone/>
            </a:pPr>
            <a:r>
              <a:rPr lang="en-US" smtClean="0"/>
              <a:t>3. Run the Sample Queries </a:t>
            </a:r>
          </a:p>
          <a:p>
            <a:pPr marL="38100" indent="0">
              <a:buNone/>
            </a:pPr>
            <a:endParaRPr lang="en-US"/>
          </a:p>
        </p:txBody>
      </p:sp>
      <p:pic>
        <p:nvPicPr>
          <p:cNvPr id="4" name="Google Shape;244;p36"/>
          <p:cNvPicPr preferRelativeResize="0"/>
          <p:nvPr/>
        </p:nvPicPr>
        <p:blipFill>
          <a:blip r:embed="rId3">
            <a:alphaModFix/>
          </a:blip>
          <a:stretch>
            <a:fillRect/>
          </a:stretch>
        </p:blipFill>
        <p:spPr>
          <a:xfrm>
            <a:off x="300084" y="0"/>
            <a:ext cx="1033700" cy="1033700"/>
          </a:xfrm>
          <a:prstGeom prst="rect">
            <a:avLst/>
          </a:prstGeom>
          <a:noFill/>
          <a:ln>
            <a:noFill/>
          </a:ln>
        </p:spPr>
      </p:pic>
    </p:spTree>
    <p:extLst>
      <p:ext uri="{BB962C8B-B14F-4D97-AF65-F5344CB8AC3E}">
        <p14:creationId xmlns:p14="http://schemas.microsoft.com/office/powerpoint/2010/main" val="2398190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4" name="Google Shape;334;p45"/>
          <p:cNvSpPr txBox="1"/>
          <p:nvPr/>
        </p:nvSpPr>
        <p:spPr>
          <a:xfrm>
            <a:off x="894485" y="0"/>
            <a:ext cx="8150517" cy="750278"/>
          </a:xfrm>
          <a:prstGeom prst="rect">
            <a:avLst/>
          </a:prstGeom>
          <a:noFill/>
          <a:ln>
            <a:noFill/>
          </a:ln>
        </p:spPr>
        <p:txBody>
          <a:bodyPr spcFirstLastPara="1" wrap="square" lIns="91406" tIns="91406" rIns="91406" bIns="91406" anchor="t" anchorCtr="0">
            <a:noAutofit/>
          </a:bodyPr>
          <a:lstStyle/>
          <a:p>
            <a:pPr algn="ctr">
              <a:buSzPts val="6000"/>
            </a:pPr>
            <a:r>
              <a:rPr lang="en-US" sz="4500" b="1">
                <a:solidFill>
                  <a:srgbClr val="FF0000"/>
                </a:solidFill>
                <a:latin typeface="Calibri"/>
                <a:ea typeface="Calibri"/>
                <a:cs typeface="Calibri"/>
                <a:sym typeface="Calibri"/>
              </a:rPr>
              <a:t>Database Creation Script</a:t>
            </a:r>
            <a:endParaRPr sz="4500" b="1">
              <a:solidFill>
                <a:srgbClr val="FF0000"/>
              </a:solidFill>
              <a:latin typeface="Calibri"/>
              <a:ea typeface="Calibri"/>
              <a:cs typeface="Calibri"/>
              <a:sym typeface="Calibri"/>
            </a:endParaRPr>
          </a:p>
        </p:txBody>
      </p:sp>
      <p:sp>
        <p:nvSpPr>
          <p:cNvPr id="336" name="Google Shape;336;p45"/>
          <p:cNvSpPr txBox="1"/>
          <p:nvPr/>
        </p:nvSpPr>
        <p:spPr>
          <a:xfrm>
            <a:off x="126917" y="1146395"/>
            <a:ext cx="3708779" cy="3185488"/>
          </a:xfrm>
          <a:prstGeom prst="rect">
            <a:avLst/>
          </a:prstGeom>
          <a:noFill/>
          <a:ln>
            <a:noFill/>
          </a:ln>
        </p:spPr>
        <p:txBody>
          <a:bodyPr spcFirstLastPara="1" wrap="square" lIns="68569" tIns="34275" rIns="68569" bIns="34275" anchor="t" anchorCtr="0">
            <a:noAutofit/>
          </a:bodyPr>
          <a:lstStyle/>
          <a:p>
            <a:r>
              <a:rPr lang="en-US" sz="1200">
                <a:solidFill>
                  <a:srgbClr val="00B0F0"/>
                </a:solidFill>
                <a:latin typeface="Courier New"/>
                <a:ea typeface="Courier New"/>
                <a:cs typeface="Courier New"/>
                <a:sym typeface="Courier New"/>
              </a:rPr>
              <a:t>DROP DATABASE IF EXISTS </a:t>
            </a:r>
            <a:r>
              <a:rPr lang="en-US" sz="1200">
                <a:latin typeface="Courier New"/>
                <a:ea typeface="Courier New"/>
                <a:cs typeface="Courier New"/>
                <a:sym typeface="Courier New"/>
              </a:rPr>
              <a:t>techgirlz;</a:t>
            </a:r>
            <a:endParaRPr sz="1050"/>
          </a:p>
          <a:p>
            <a:r>
              <a:rPr lang="en-US" sz="1200">
                <a:solidFill>
                  <a:srgbClr val="00B0F0"/>
                </a:solidFill>
                <a:latin typeface="Courier New"/>
                <a:ea typeface="Courier New"/>
                <a:cs typeface="Courier New"/>
                <a:sym typeface="Courier New"/>
              </a:rPr>
              <a:t>CREATE DATABASE </a:t>
            </a:r>
            <a:r>
              <a:rPr lang="en-US" sz="1200">
                <a:latin typeface="Courier New"/>
                <a:ea typeface="Courier New"/>
                <a:cs typeface="Courier New"/>
                <a:sym typeface="Courier New"/>
              </a:rPr>
              <a:t>techgirlz;</a:t>
            </a:r>
            <a:endParaRPr sz="1050"/>
          </a:p>
          <a:p>
            <a:r>
              <a:rPr lang="en-US" sz="1200">
                <a:latin typeface="Courier New"/>
                <a:ea typeface="Courier New"/>
                <a:cs typeface="Courier New"/>
                <a:sym typeface="Courier New"/>
              </a:rPr>
              <a:t/>
            </a:r>
            <a:br>
              <a:rPr lang="en-US" sz="1200">
                <a:latin typeface="Courier New"/>
                <a:ea typeface="Courier New"/>
                <a:cs typeface="Courier New"/>
                <a:sym typeface="Courier New"/>
              </a:rPr>
            </a:br>
            <a:r>
              <a:rPr lang="en-US" sz="1200">
                <a:solidFill>
                  <a:srgbClr val="00B0F0"/>
                </a:solidFill>
                <a:latin typeface="Courier New"/>
                <a:ea typeface="Courier New"/>
                <a:cs typeface="Courier New"/>
                <a:sym typeface="Courier New"/>
              </a:rPr>
              <a:t>USE</a:t>
            </a:r>
            <a:r>
              <a:rPr lang="en-US" sz="1200">
                <a:latin typeface="Courier New"/>
                <a:ea typeface="Courier New"/>
                <a:cs typeface="Courier New"/>
                <a:sym typeface="Courier New"/>
              </a:rPr>
              <a:t> techgirlz;</a:t>
            </a:r>
            <a:endParaRPr sz="1050"/>
          </a:p>
          <a:p>
            <a:r>
              <a:rPr lang="en-US" sz="1200">
                <a:latin typeface="Courier New"/>
                <a:ea typeface="Courier New"/>
                <a:cs typeface="Courier New"/>
                <a:sym typeface="Courier New"/>
              </a:rPr>
              <a:t/>
            </a:r>
            <a:br>
              <a:rPr lang="en-US" sz="1200">
                <a:latin typeface="Courier New"/>
                <a:ea typeface="Courier New"/>
                <a:cs typeface="Courier New"/>
                <a:sym typeface="Courier New"/>
              </a:rPr>
            </a:br>
            <a:r>
              <a:rPr lang="en-US" sz="1200">
                <a:solidFill>
                  <a:srgbClr val="00B0F0"/>
                </a:solidFill>
                <a:latin typeface="Courier New"/>
                <a:ea typeface="Courier New"/>
                <a:cs typeface="Courier New"/>
                <a:sym typeface="Courier New"/>
              </a:rPr>
              <a:t>DROP TABLE IF EXISTS </a:t>
            </a:r>
            <a:r>
              <a:rPr lang="en-US" sz="1200">
                <a:latin typeface="Courier New"/>
                <a:ea typeface="Courier New"/>
                <a:cs typeface="Courier New"/>
                <a:sym typeface="Courier New"/>
              </a:rPr>
              <a:t>dogs;</a:t>
            </a:r>
            <a:endParaRPr sz="1050"/>
          </a:p>
          <a:p>
            <a:r>
              <a:rPr lang="en-US" sz="1200">
                <a:solidFill>
                  <a:srgbClr val="00B0F0"/>
                </a:solidFill>
                <a:latin typeface="Courier New"/>
                <a:ea typeface="Courier New"/>
                <a:cs typeface="Courier New"/>
                <a:sym typeface="Courier New"/>
              </a:rPr>
              <a:t>CREATE TABLE </a:t>
            </a:r>
            <a:r>
              <a:rPr lang="en-US" sz="1200">
                <a:latin typeface="Courier New"/>
                <a:ea typeface="Courier New"/>
                <a:cs typeface="Courier New"/>
                <a:sym typeface="Courier New"/>
              </a:rPr>
              <a:t>dogs (</a:t>
            </a:r>
            <a:endParaRPr sz="1050"/>
          </a:p>
          <a:p>
            <a:r>
              <a:rPr lang="en-US" sz="1200">
                <a:latin typeface="Courier New"/>
                <a:ea typeface="Courier New"/>
                <a:cs typeface="Courier New"/>
                <a:sym typeface="Courier New"/>
              </a:rPr>
              <a:t>    dog_id integer </a:t>
            </a:r>
            <a:r>
              <a:rPr lang="en-US" sz="1200">
                <a:solidFill>
                  <a:srgbClr val="00B0F0"/>
                </a:solidFill>
                <a:latin typeface="Courier New"/>
                <a:ea typeface="Courier New"/>
                <a:cs typeface="Courier New"/>
                <a:sym typeface="Courier New"/>
              </a:rPr>
              <a:t>PRIMARY KEY</a:t>
            </a:r>
            <a:r>
              <a:rPr lang="en-US" sz="1200">
                <a:latin typeface="Courier New"/>
                <a:ea typeface="Courier New"/>
                <a:cs typeface="Courier New"/>
                <a:sym typeface="Courier New"/>
              </a:rPr>
              <a:t>,</a:t>
            </a:r>
            <a:endParaRPr sz="1050"/>
          </a:p>
          <a:p>
            <a:r>
              <a:rPr lang="en-US" sz="1200">
                <a:latin typeface="Courier New"/>
                <a:ea typeface="Courier New"/>
                <a:cs typeface="Courier New"/>
                <a:sym typeface="Courier New"/>
              </a:rPr>
              <a:t>    breed varchar(50),</a:t>
            </a:r>
            <a:endParaRPr sz="1050"/>
          </a:p>
          <a:p>
            <a:r>
              <a:rPr lang="en-US" sz="1200">
                <a:latin typeface="Courier New"/>
                <a:ea typeface="Courier New"/>
                <a:cs typeface="Courier New"/>
                <a:sym typeface="Courier New"/>
              </a:rPr>
              <a:t>    type varchar(30),</a:t>
            </a:r>
            <a:endParaRPr sz="1050"/>
          </a:p>
          <a:p>
            <a:r>
              <a:rPr lang="en-US" sz="1200">
                <a:latin typeface="Courier New"/>
                <a:ea typeface="Courier New"/>
                <a:cs typeface="Courier New"/>
                <a:sym typeface="Courier New"/>
              </a:rPr>
              <a:t>    max_height integer,</a:t>
            </a:r>
            <a:endParaRPr sz="1050"/>
          </a:p>
          <a:p>
            <a:r>
              <a:rPr lang="en-US" sz="1200">
                <a:latin typeface="Courier New"/>
                <a:ea typeface="Courier New"/>
                <a:cs typeface="Courier New"/>
                <a:sym typeface="Courier New"/>
              </a:rPr>
              <a:t>    max_weight integer,</a:t>
            </a:r>
            <a:endParaRPr sz="1050"/>
          </a:p>
          <a:p>
            <a:r>
              <a:rPr lang="en-US" sz="1200">
                <a:latin typeface="Courier New"/>
                <a:ea typeface="Courier New"/>
                <a:cs typeface="Courier New"/>
                <a:sym typeface="Courier New"/>
              </a:rPr>
              <a:t>    max_life_span integer,</a:t>
            </a:r>
            <a:endParaRPr sz="1050"/>
          </a:p>
          <a:p>
            <a:r>
              <a:rPr lang="en-US" sz="1200">
                <a:latin typeface="Courier New"/>
                <a:ea typeface="Courier New"/>
                <a:cs typeface="Courier New"/>
                <a:sym typeface="Courier New"/>
              </a:rPr>
              <a:t>    general_health varchar(30),</a:t>
            </a:r>
            <a:endParaRPr sz="1050"/>
          </a:p>
          <a:p>
            <a:r>
              <a:rPr lang="en-US" sz="1200">
                <a:latin typeface="Courier New"/>
                <a:ea typeface="Courier New"/>
                <a:cs typeface="Courier New"/>
                <a:sym typeface="Courier New"/>
              </a:rPr>
              <a:t>    intelligence varchar(10),</a:t>
            </a:r>
            <a:endParaRPr sz="1050"/>
          </a:p>
          <a:p>
            <a:r>
              <a:rPr lang="en-US" sz="1200">
                <a:latin typeface="Courier New"/>
                <a:ea typeface="Courier New"/>
                <a:cs typeface="Courier New"/>
                <a:sym typeface="Courier New"/>
              </a:rPr>
              <a:t>    friendly varchar(10)</a:t>
            </a:r>
            <a:endParaRPr sz="1050"/>
          </a:p>
          <a:p>
            <a:r>
              <a:rPr lang="en-US" sz="1200">
                <a:latin typeface="Courier New"/>
                <a:ea typeface="Courier New"/>
                <a:cs typeface="Courier New"/>
                <a:sym typeface="Courier New"/>
              </a:rPr>
              <a:t>);</a:t>
            </a:r>
            <a:endParaRPr sz="1050"/>
          </a:p>
        </p:txBody>
      </p:sp>
      <p:sp>
        <p:nvSpPr>
          <p:cNvPr id="337" name="Google Shape;337;p45"/>
          <p:cNvSpPr txBox="1"/>
          <p:nvPr/>
        </p:nvSpPr>
        <p:spPr>
          <a:xfrm>
            <a:off x="4236401" y="1025013"/>
            <a:ext cx="3708779" cy="3185488"/>
          </a:xfrm>
          <a:prstGeom prst="rect">
            <a:avLst/>
          </a:prstGeom>
          <a:noFill/>
          <a:ln>
            <a:noFill/>
          </a:ln>
        </p:spPr>
        <p:txBody>
          <a:bodyPr spcFirstLastPara="1" wrap="square" lIns="68569" tIns="34275" rIns="68569" bIns="34275" anchor="t" anchorCtr="0">
            <a:noAutofit/>
          </a:bodyPr>
          <a:lstStyle/>
          <a:p>
            <a:r>
              <a:rPr lang="en-US" sz="1200">
                <a:solidFill>
                  <a:srgbClr val="00B0F0"/>
                </a:solidFill>
                <a:latin typeface="Courier New"/>
                <a:ea typeface="Courier New"/>
                <a:cs typeface="Courier New"/>
                <a:sym typeface="Courier New"/>
              </a:rPr>
              <a:t>DROP TABLE IF EXISTS </a:t>
            </a:r>
            <a:r>
              <a:rPr lang="en-US" sz="1200">
                <a:latin typeface="Courier New"/>
                <a:ea typeface="Courier New"/>
                <a:cs typeface="Courier New"/>
                <a:sym typeface="Courier New"/>
              </a:rPr>
              <a:t>intelligence;</a:t>
            </a:r>
            <a:endParaRPr sz="1050"/>
          </a:p>
          <a:p>
            <a:r>
              <a:rPr lang="en-US" sz="1200">
                <a:solidFill>
                  <a:srgbClr val="00B0F0"/>
                </a:solidFill>
                <a:latin typeface="Courier New"/>
                <a:ea typeface="Courier New"/>
                <a:cs typeface="Courier New"/>
                <a:sym typeface="Courier New"/>
              </a:rPr>
              <a:t>CREATE TABLE </a:t>
            </a:r>
            <a:r>
              <a:rPr lang="en-US" sz="1200">
                <a:latin typeface="Courier New"/>
                <a:ea typeface="Courier New"/>
                <a:cs typeface="Courier New"/>
                <a:sym typeface="Courier New"/>
              </a:rPr>
              <a:t>intelligence (</a:t>
            </a:r>
            <a:endParaRPr sz="1050"/>
          </a:p>
          <a:p>
            <a:r>
              <a:rPr lang="en-US" sz="1200">
                <a:latin typeface="Courier New"/>
                <a:ea typeface="Courier New"/>
                <a:cs typeface="Courier New"/>
                <a:sym typeface="Courier New"/>
              </a:rPr>
              <a:t>    breed varchar(50),</a:t>
            </a:r>
            <a:endParaRPr sz="1050"/>
          </a:p>
          <a:p>
            <a:r>
              <a:rPr lang="en-US" sz="1200">
                <a:latin typeface="Courier New"/>
                <a:ea typeface="Courier New"/>
                <a:cs typeface="Courier New"/>
                <a:sym typeface="Courier New"/>
              </a:rPr>
              <a:t>    classification varchar(50),</a:t>
            </a:r>
            <a:endParaRPr sz="1050"/>
          </a:p>
          <a:p>
            <a:r>
              <a:rPr lang="en-US" sz="1200">
                <a:latin typeface="Courier New"/>
                <a:ea typeface="Courier New"/>
                <a:cs typeface="Courier New"/>
                <a:sym typeface="Courier New"/>
              </a:rPr>
              <a:t>    obey numeric(5,2),</a:t>
            </a:r>
            <a:endParaRPr sz="1050"/>
          </a:p>
          <a:p>
            <a:r>
              <a:rPr lang="en-US" sz="1200">
                <a:latin typeface="Courier New"/>
                <a:ea typeface="Courier New"/>
                <a:cs typeface="Courier New"/>
                <a:sym typeface="Courier New"/>
              </a:rPr>
              <a:t>    reps_lower Integer,</a:t>
            </a:r>
            <a:endParaRPr sz="1050"/>
          </a:p>
          <a:p>
            <a:r>
              <a:rPr lang="en-US" sz="1200">
                <a:latin typeface="Courier New"/>
                <a:ea typeface="Courier New"/>
                <a:cs typeface="Courier New"/>
                <a:sym typeface="Courier New"/>
              </a:rPr>
              <a:t>    reps_upper Integer</a:t>
            </a:r>
            <a:endParaRPr sz="1050"/>
          </a:p>
          <a:p>
            <a:r>
              <a:rPr lang="en-US" sz="1200">
                <a:latin typeface="Courier New"/>
                <a:ea typeface="Courier New"/>
                <a:cs typeface="Courier New"/>
                <a:sym typeface="Courier New"/>
              </a:rPr>
              <a:t>);</a:t>
            </a:r>
            <a:endParaRPr sz="1050"/>
          </a:p>
          <a:p>
            <a:endParaRPr sz="1200">
              <a:latin typeface="Courier New"/>
              <a:ea typeface="Courier New"/>
              <a:cs typeface="Courier New"/>
              <a:sym typeface="Courier New"/>
            </a:endParaRPr>
          </a:p>
          <a:p>
            <a:r>
              <a:rPr lang="en-US" sz="1200">
                <a:solidFill>
                  <a:srgbClr val="00B0F0"/>
                </a:solidFill>
                <a:latin typeface="Courier New"/>
                <a:ea typeface="Courier New"/>
                <a:cs typeface="Courier New"/>
                <a:sym typeface="Courier New"/>
              </a:rPr>
              <a:t>DROP TABLE IF EXISTS </a:t>
            </a:r>
            <a:r>
              <a:rPr lang="en-US" sz="1200">
                <a:latin typeface="Courier New"/>
                <a:ea typeface="Courier New"/>
                <a:cs typeface="Courier New"/>
                <a:sym typeface="Courier New"/>
              </a:rPr>
              <a:t>popularity;</a:t>
            </a:r>
            <a:endParaRPr sz="1050"/>
          </a:p>
          <a:p>
            <a:r>
              <a:rPr lang="en-US" sz="1200">
                <a:solidFill>
                  <a:srgbClr val="00B0F0"/>
                </a:solidFill>
                <a:latin typeface="Courier New"/>
                <a:ea typeface="Courier New"/>
                <a:cs typeface="Courier New"/>
                <a:sym typeface="Courier New"/>
              </a:rPr>
              <a:t>CREATE TABLE </a:t>
            </a:r>
            <a:r>
              <a:rPr lang="en-US" sz="1200">
                <a:latin typeface="Courier New"/>
                <a:ea typeface="Courier New"/>
                <a:cs typeface="Courier New"/>
                <a:sym typeface="Courier New"/>
              </a:rPr>
              <a:t>popularity (</a:t>
            </a:r>
            <a:endParaRPr sz="1050"/>
          </a:p>
          <a:p>
            <a:r>
              <a:rPr lang="en-US" sz="1200">
                <a:latin typeface="Courier New"/>
                <a:ea typeface="Courier New"/>
                <a:cs typeface="Courier New"/>
                <a:sym typeface="Courier New"/>
              </a:rPr>
              <a:t>    breed varchar(50),</a:t>
            </a:r>
            <a:endParaRPr sz="1050"/>
          </a:p>
          <a:p>
            <a:r>
              <a:rPr lang="en-US" sz="1200">
                <a:latin typeface="Courier New"/>
                <a:ea typeface="Courier New"/>
                <a:cs typeface="Courier New"/>
                <a:sym typeface="Courier New"/>
              </a:rPr>
              <a:t>    2016_rank Integer,</a:t>
            </a:r>
            <a:endParaRPr sz="1050"/>
          </a:p>
          <a:p>
            <a:r>
              <a:rPr lang="en-US" sz="1200">
                <a:latin typeface="Courier New"/>
                <a:ea typeface="Courier New"/>
                <a:cs typeface="Courier New"/>
                <a:sym typeface="Courier New"/>
              </a:rPr>
              <a:t>    2015_rank Integer,</a:t>
            </a:r>
            <a:endParaRPr sz="1050"/>
          </a:p>
          <a:p>
            <a:r>
              <a:rPr lang="en-US" sz="1200">
                <a:latin typeface="Courier New"/>
                <a:ea typeface="Courier New"/>
                <a:cs typeface="Courier New"/>
                <a:sym typeface="Courier New"/>
              </a:rPr>
              <a:t>    2014_rank Integer,</a:t>
            </a:r>
            <a:endParaRPr sz="1050"/>
          </a:p>
          <a:p>
            <a:r>
              <a:rPr lang="en-US" sz="1200">
                <a:latin typeface="Courier New"/>
                <a:ea typeface="Courier New"/>
                <a:cs typeface="Courier New"/>
                <a:sym typeface="Courier New"/>
              </a:rPr>
              <a:t>    2013_rank Integer</a:t>
            </a:r>
            <a:endParaRPr sz="1050"/>
          </a:p>
          <a:p>
            <a:r>
              <a:rPr lang="en-US" sz="1200">
                <a:latin typeface="Courier New"/>
                <a:ea typeface="Courier New"/>
                <a:cs typeface="Courier New"/>
                <a:sym typeface="Courier New"/>
              </a:rPr>
              <a:t>);</a:t>
            </a:r>
            <a:endParaRPr sz="1050"/>
          </a:p>
        </p:txBody>
      </p:sp>
      <p:sp>
        <p:nvSpPr>
          <p:cNvPr id="338" name="Google Shape;338;p45"/>
          <p:cNvSpPr txBox="1"/>
          <p:nvPr/>
        </p:nvSpPr>
        <p:spPr>
          <a:xfrm>
            <a:off x="126917" y="4331883"/>
            <a:ext cx="8836330" cy="807914"/>
          </a:xfrm>
          <a:prstGeom prst="rect">
            <a:avLst/>
          </a:prstGeom>
          <a:noFill/>
          <a:ln>
            <a:noFill/>
          </a:ln>
        </p:spPr>
        <p:txBody>
          <a:bodyPr spcFirstLastPara="1" wrap="square" lIns="68569" tIns="34275" rIns="68569" bIns="34275" anchor="t" anchorCtr="0">
            <a:noAutofit/>
          </a:bodyPr>
          <a:lstStyle/>
          <a:p>
            <a:r>
              <a:rPr lang="en-US" sz="1200">
                <a:solidFill>
                  <a:srgbClr val="00B0F0"/>
                </a:solidFill>
                <a:latin typeface="Courier New"/>
                <a:ea typeface="Courier New"/>
                <a:cs typeface="Courier New"/>
                <a:sym typeface="Courier New"/>
              </a:rPr>
              <a:t>INSERT INTO </a:t>
            </a:r>
            <a:r>
              <a:rPr lang="en-US" sz="1200">
                <a:latin typeface="Courier New"/>
                <a:ea typeface="Courier New"/>
                <a:cs typeface="Courier New"/>
                <a:sym typeface="Courier New"/>
              </a:rPr>
              <a:t>dogs (dog_id, breed, type, max_height, max_weight, max_life_span, general_health, intelligence, friendly)</a:t>
            </a:r>
            <a:endParaRPr sz="1050"/>
          </a:p>
          <a:p>
            <a:r>
              <a:rPr lang="en-US" sz="1200">
                <a:solidFill>
                  <a:srgbClr val="00B0F0"/>
                </a:solidFill>
                <a:latin typeface="Courier New"/>
                <a:ea typeface="Courier New"/>
                <a:cs typeface="Courier New"/>
                <a:sym typeface="Courier New"/>
              </a:rPr>
              <a:t>VALUES</a:t>
            </a:r>
            <a:r>
              <a:rPr lang="en-US" sz="1200">
                <a:latin typeface="Courier New"/>
                <a:ea typeface="Courier New"/>
                <a:cs typeface="Courier New"/>
                <a:sym typeface="Courier New"/>
              </a:rPr>
              <a:t> (1, 'Chinese Shar-Pei', 'Working Dogs', 20, 55, 12, 'Poor', 'Low', 'Rarely');</a:t>
            </a:r>
            <a:endParaRPr sz="1050"/>
          </a:p>
          <a:p>
            <a:endParaRPr sz="1200">
              <a:latin typeface="Courier New"/>
              <a:ea typeface="Courier New"/>
              <a:cs typeface="Courier New"/>
              <a:sym typeface="Courier New"/>
            </a:endParaRPr>
          </a:p>
        </p:txBody>
      </p:sp>
      <p:sp>
        <p:nvSpPr>
          <p:cNvPr id="339" name="Google Shape;339;p45"/>
          <p:cNvSpPr txBox="1">
            <a:spLocks noGrp="1"/>
          </p:cNvSpPr>
          <p:nvPr>
            <p:ph type="sldNum" idx="12"/>
          </p:nvPr>
        </p:nvSpPr>
        <p:spPr>
          <a:xfrm>
            <a:off x="7086468" y="4865953"/>
            <a:ext cx="20574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16</a:t>
            </a:fld>
            <a:endParaRPr/>
          </a:p>
        </p:txBody>
      </p:sp>
    </p:spTree>
    <p:extLst>
      <p:ext uri="{BB962C8B-B14F-4D97-AF65-F5344CB8AC3E}">
        <p14:creationId xmlns:p14="http://schemas.microsoft.com/office/powerpoint/2010/main" val="236529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7"/>
                                        </p:tgtEl>
                                        <p:attrNameLst>
                                          <p:attrName>style.visibility</p:attrName>
                                        </p:attrNameLst>
                                      </p:cBhvr>
                                      <p:to>
                                        <p:strVal val="visible"/>
                                      </p:to>
                                    </p:set>
                                    <p:animEffect transition="in" filter="fade">
                                      <p:cBhvr>
                                        <p:cTn id="7" dur="500"/>
                                        <p:tgtEl>
                                          <p:spTgt spid="3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8"/>
                                        </p:tgtEl>
                                        <p:attrNameLst>
                                          <p:attrName>style.visibility</p:attrName>
                                        </p:attrNameLst>
                                      </p:cBhvr>
                                      <p:to>
                                        <p:strVal val="visible"/>
                                      </p:to>
                                    </p:set>
                                    <p:animEffect transition="in" filter="fade">
                                      <p:cBhvr>
                                        <p:cTn id="12" dur="500"/>
                                        <p:tgtEl>
                                          <p:spTgt spid="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6" name="Google Shape;286;p41"/>
          <p:cNvSpPr txBox="1"/>
          <p:nvPr/>
        </p:nvSpPr>
        <p:spPr>
          <a:xfrm>
            <a:off x="894485" y="0"/>
            <a:ext cx="8150517" cy="753762"/>
          </a:xfrm>
          <a:prstGeom prst="rect">
            <a:avLst/>
          </a:prstGeom>
          <a:noFill/>
          <a:ln>
            <a:noFill/>
          </a:ln>
        </p:spPr>
        <p:txBody>
          <a:bodyPr spcFirstLastPara="1" wrap="square" lIns="91406" tIns="91406" rIns="91406" bIns="91406" anchor="t" anchorCtr="0">
            <a:noAutofit/>
          </a:bodyPr>
          <a:lstStyle/>
          <a:p>
            <a:pPr algn="ctr">
              <a:buSzPts val="6000"/>
            </a:pPr>
            <a:r>
              <a:rPr lang="en-US" sz="4500" b="1" smtClean="0">
                <a:solidFill>
                  <a:srgbClr val="FF0000"/>
                </a:solidFill>
                <a:latin typeface="Calibri"/>
                <a:ea typeface="Calibri"/>
                <a:cs typeface="Calibri"/>
                <a:sym typeface="Calibri"/>
              </a:rPr>
              <a:t>Insert Statements</a:t>
            </a:r>
            <a:endParaRPr sz="4500" b="1">
              <a:solidFill>
                <a:srgbClr val="FF0000"/>
              </a:solidFill>
              <a:latin typeface="Calibri"/>
              <a:ea typeface="Calibri"/>
              <a:cs typeface="Calibri"/>
              <a:sym typeface="Calibri"/>
            </a:endParaRPr>
          </a:p>
        </p:txBody>
      </p:sp>
      <p:sp>
        <p:nvSpPr>
          <p:cNvPr id="288" name="Google Shape;288;p41"/>
          <p:cNvSpPr txBox="1"/>
          <p:nvPr/>
        </p:nvSpPr>
        <p:spPr>
          <a:xfrm>
            <a:off x="235974" y="1157749"/>
            <a:ext cx="8738420" cy="2169825"/>
          </a:xfrm>
          <a:prstGeom prst="rect">
            <a:avLst/>
          </a:prstGeom>
          <a:noFill/>
          <a:ln>
            <a:noFill/>
          </a:ln>
        </p:spPr>
        <p:txBody>
          <a:bodyPr spcFirstLastPara="1" wrap="square" lIns="68569" tIns="34275" rIns="68569" bIns="34275" anchor="t" anchorCtr="0">
            <a:noAutofit/>
          </a:bodyPr>
          <a:lstStyle/>
          <a:p>
            <a:endParaRPr lang="en-US" sz="1050" smtClean="0">
              <a:solidFill>
                <a:srgbClr val="0070C0"/>
              </a:solidFill>
              <a:latin typeface="Courier New"/>
              <a:ea typeface="Courier New"/>
              <a:cs typeface="Courier New"/>
              <a:sym typeface="Courier New"/>
            </a:endParaRPr>
          </a:p>
          <a:p>
            <a:r>
              <a:rPr lang="en-US" sz="1050" smtClean="0">
                <a:solidFill>
                  <a:srgbClr val="0070C0"/>
                </a:solidFill>
                <a:latin typeface="Courier New"/>
                <a:ea typeface="Courier New"/>
                <a:cs typeface="Courier New"/>
                <a:sym typeface="Courier New"/>
              </a:rPr>
              <a:t>INSERT </a:t>
            </a:r>
            <a:r>
              <a:rPr lang="en-US" sz="1050">
                <a:solidFill>
                  <a:srgbClr val="0070C0"/>
                </a:solidFill>
                <a:latin typeface="Courier New"/>
                <a:ea typeface="Courier New"/>
                <a:cs typeface="Courier New"/>
                <a:sym typeface="Courier New"/>
              </a:rPr>
              <a:t>INTO </a:t>
            </a:r>
            <a:r>
              <a:rPr lang="en-US" sz="1050" b="1">
                <a:latin typeface="Courier New"/>
                <a:ea typeface="Courier New"/>
                <a:cs typeface="Courier New"/>
                <a:sym typeface="Courier New"/>
              </a:rPr>
              <a:t>dogs</a:t>
            </a:r>
            <a:r>
              <a:rPr lang="en-US" sz="1050">
                <a:latin typeface="Courier New"/>
                <a:ea typeface="Courier New"/>
                <a:cs typeface="Courier New"/>
                <a:sym typeface="Courier New"/>
              </a:rPr>
              <a:t> </a:t>
            </a:r>
            <a:endParaRPr sz="1050"/>
          </a:p>
          <a:p>
            <a:r>
              <a:rPr lang="en-US" sz="1050">
                <a:latin typeface="Courier New"/>
                <a:ea typeface="Courier New"/>
                <a:cs typeface="Courier New"/>
                <a:sym typeface="Courier New"/>
              </a:rPr>
              <a:t>       (</a:t>
            </a:r>
            <a:r>
              <a:rPr lang="en-US" sz="1050" i="1">
                <a:latin typeface="Courier New"/>
                <a:ea typeface="Courier New"/>
                <a:cs typeface="Courier New"/>
                <a:sym typeface="Courier New"/>
              </a:rPr>
              <a:t>dog_id</a:t>
            </a:r>
            <a:r>
              <a:rPr lang="en-US" sz="1050">
                <a:latin typeface="Courier New"/>
                <a:ea typeface="Courier New"/>
                <a:cs typeface="Courier New"/>
                <a:sym typeface="Courier New"/>
              </a:rPr>
              <a:t>, breed, type, max_height, max_weight, max_life_span, general_health, intelligence, friendly) </a:t>
            </a:r>
            <a:endParaRPr sz="1050"/>
          </a:p>
          <a:p>
            <a:r>
              <a:rPr lang="en-US" sz="1050">
                <a:solidFill>
                  <a:srgbClr val="0070C0"/>
                </a:solidFill>
                <a:latin typeface="Courier New"/>
                <a:ea typeface="Courier New"/>
                <a:cs typeface="Courier New"/>
                <a:sym typeface="Courier New"/>
              </a:rPr>
              <a:t>VALUES</a:t>
            </a:r>
            <a:r>
              <a:rPr lang="en-US" sz="1050">
                <a:latin typeface="Courier New"/>
                <a:ea typeface="Courier New"/>
                <a:cs typeface="Courier New"/>
                <a:sym typeface="Courier New"/>
              </a:rPr>
              <a:t> (</a:t>
            </a:r>
            <a:r>
              <a:rPr lang="en-US" sz="1050" i="1">
                <a:latin typeface="Courier New"/>
                <a:ea typeface="Courier New"/>
                <a:cs typeface="Courier New"/>
                <a:sym typeface="Courier New"/>
              </a:rPr>
              <a:t>16</a:t>
            </a:r>
            <a:r>
              <a:rPr lang="en-US" sz="1050">
                <a:latin typeface="Courier New"/>
                <a:ea typeface="Courier New"/>
                <a:cs typeface="Courier New"/>
                <a:sym typeface="Courier New"/>
              </a:rPr>
              <a:t>, 'Dalmatian', 'Companion', 24, 55, 16, 'Poor', 'High', 'Sometimes');</a:t>
            </a:r>
            <a:endParaRPr sz="1050"/>
          </a:p>
          <a:p>
            <a:endParaRPr sz="1050">
              <a:latin typeface="Courier New"/>
              <a:ea typeface="Courier New"/>
              <a:cs typeface="Courier New"/>
              <a:sym typeface="Courier New"/>
            </a:endParaRPr>
          </a:p>
          <a:p>
            <a:endParaRPr sz="1050">
              <a:latin typeface="Courier New"/>
              <a:ea typeface="Courier New"/>
              <a:cs typeface="Courier New"/>
              <a:sym typeface="Courier New"/>
            </a:endParaRPr>
          </a:p>
          <a:p>
            <a:r>
              <a:rPr lang="en-US" sz="1050">
                <a:solidFill>
                  <a:srgbClr val="0070C0"/>
                </a:solidFill>
                <a:latin typeface="Courier New"/>
                <a:ea typeface="Courier New"/>
                <a:cs typeface="Courier New"/>
                <a:sym typeface="Courier New"/>
              </a:rPr>
              <a:t>INSERT INTO </a:t>
            </a:r>
            <a:r>
              <a:rPr lang="en-US" sz="1050" b="1">
                <a:latin typeface="Courier New"/>
                <a:ea typeface="Courier New"/>
                <a:cs typeface="Courier New"/>
                <a:sym typeface="Courier New"/>
              </a:rPr>
              <a:t>dogs</a:t>
            </a:r>
            <a:r>
              <a:rPr lang="en-US" sz="1050">
                <a:latin typeface="Courier New"/>
                <a:ea typeface="Courier New"/>
                <a:cs typeface="Courier New"/>
                <a:sym typeface="Courier New"/>
              </a:rPr>
              <a:t> </a:t>
            </a:r>
            <a:endParaRPr sz="1050"/>
          </a:p>
          <a:p>
            <a:r>
              <a:rPr lang="en-US" sz="1050">
                <a:latin typeface="Courier New"/>
                <a:ea typeface="Courier New"/>
                <a:cs typeface="Courier New"/>
                <a:sym typeface="Courier New"/>
              </a:rPr>
              <a:t>       (</a:t>
            </a:r>
            <a:r>
              <a:rPr lang="en-US" sz="1050" i="1">
                <a:latin typeface="Courier New"/>
                <a:ea typeface="Courier New"/>
                <a:cs typeface="Courier New"/>
                <a:sym typeface="Courier New"/>
              </a:rPr>
              <a:t>dog_id</a:t>
            </a:r>
            <a:r>
              <a:rPr lang="en-US" sz="1050">
                <a:latin typeface="Courier New"/>
                <a:ea typeface="Courier New"/>
                <a:cs typeface="Courier New"/>
                <a:sym typeface="Courier New"/>
              </a:rPr>
              <a:t>, breed, type, max_height, max_weight, max_life_span, general_health, intelligence, friendly) </a:t>
            </a:r>
            <a:endParaRPr sz="1050"/>
          </a:p>
          <a:p>
            <a:r>
              <a:rPr lang="en-US" sz="1050">
                <a:solidFill>
                  <a:srgbClr val="0070C0"/>
                </a:solidFill>
                <a:latin typeface="Courier New"/>
                <a:ea typeface="Courier New"/>
                <a:cs typeface="Courier New"/>
                <a:sym typeface="Courier New"/>
              </a:rPr>
              <a:t>VALUES</a:t>
            </a:r>
            <a:r>
              <a:rPr lang="en-US" sz="1050">
                <a:latin typeface="Courier New"/>
                <a:ea typeface="Courier New"/>
                <a:cs typeface="Courier New"/>
                <a:sym typeface="Courier New"/>
              </a:rPr>
              <a:t> (</a:t>
            </a:r>
            <a:r>
              <a:rPr lang="en-US" sz="1050" i="1">
                <a:latin typeface="Courier New"/>
                <a:ea typeface="Courier New"/>
                <a:cs typeface="Courier New"/>
                <a:sym typeface="Courier New"/>
              </a:rPr>
              <a:t>30</a:t>
            </a:r>
            <a:r>
              <a:rPr lang="en-US" sz="1050">
                <a:latin typeface="Courier New"/>
                <a:ea typeface="Courier New"/>
                <a:cs typeface="Courier New"/>
                <a:sym typeface="Courier New"/>
              </a:rPr>
              <a:t>, 'Pug', 'Companion', 14, 18, 15, 'Poor', 'Medium', 'Usually');</a:t>
            </a:r>
            <a:endParaRPr sz="1050"/>
          </a:p>
          <a:p>
            <a:endParaRPr sz="1050">
              <a:latin typeface="Courier New"/>
              <a:ea typeface="Courier New"/>
              <a:cs typeface="Courier New"/>
              <a:sym typeface="Courier New"/>
            </a:endParaRPr>
          </a:p>
          <a:p>
            <a:endParaRPr sz="1050">
              <a:latin typeface="Courier New"/>
              <a:ea typeface="Courier New"/>
              <a:cs typeface="Courier New"/>
              <a:sym typeface="Courier New"/>
            </a:endParaRPr>
          </a:p>
          <a:p>
            <a:r>
              <a:rPr lang="en-US" sz="1050">
                <a:solidFill>
                  <a:srgbClr val="0070C0"/>
                </a:solidFill>
                <a:latin typeface="Courier New"/>
                <a:ea typeface="Courier New"/>
                <a:cs typeface="Courier New"/>
                <a:sym typeface="Courier New"/>
              </a:rPr>
              <a:t>INSERT INTO </a:t>
            </a:r>
            <a:r>
              <a:rPr lang="en-US" sz="1050" b="1">
                <a:latin typeface="Courier New"/>
                <a:ea typeface="Courier New"/>
                <a:cs typeface="Courier New"/>
                <a:sym typeface="Courier New"/>
              </a:rPr>
              <a:t>dogs</a:t>
            </a:r>
            <a:r>
              <a:rPr lang="en-US" sz="1050">
                <a:latin typeface="Courier New"/>
                <a:ea typeface="Courier New"/>
                <a:cs typeface="Courier New"/>
                <a:sym typeface="Courier New"/>
              </a:rPr>
              <a:t> </a:t>
            </a:r>
            <a:endParaRPr sz="1050"/>
          </a:p>
          <a:p>
            <a:r>
              <a:rPr lang="en-US" sz="1050">
                <a:latin typeface="Courier New"/>
                <a:ea typeface="Courier New"/>
                <a:cs typeface="Courier New"/>
                <a:sym typeface="Courier New"/>
              </a:rPr>
              <a:t>       (</a:t>
            </a:r>
            <a:r>
              <a:rPr lang="en-US" sz="1050" i="1">
                <a:latin typeface="Courier New"/>
                <a:ea typeface="Courier New"/>
                <a:cs typeface="Courier New"/>
                <a:sym typeface="Courier New"/>
              </a:rPr>
              <a:t>dog_id</a:t>
            </a:r>
            <a:r>
              <a:rPr lang="en-US" sz="1050">
                <a:latin typeface="Courier New"/>
                <a:ea typeface="Courier New"/>
                <a:cs typeface="Courier New"/>
                <a:sym typeface="Courier New"/>
              </a:rPr>
              <a:t>, breed, type, max_height, max_weight, max_life_span, general_health, intelligence, friendly) </a:t>
            </a:r>
            <a:endParaRPr sz="1050"/>
          </a:p>
          <a:p>
            <a:r>
              <a:rPr lang="en-US" sz="1050">
                <a:solidFill>
                  <a:srgbClr val="0070C0"/>
                </a:solidFill>
                <a:latin typeface="Courier New"/>
                <a:ea typeface="Courier New"/>
                <a:cs typeface="Courier New"/>
                <a:sym typeface="Courier New"/>
              </a:rPr>
              <a:t>VALUES</a:t>
            </a:r>
            <a:r>
              <a:rPr lang="en-US" sz="1050">
                <a:latin typeface="Courier New"/>
                <a:ea typeface="Courier New"/>
                <a:cs typeface="Courier New"/>
                <a:sym typeface="Courier New"/>
              </a:rPr>
              <a:t> (</a:t>
            </a:r>
            <a:r>
              <a:rPr lang="en-US" sz="1050" i="1">
                <a:latin typeface="Courier New"/>
                <a:ea typeface="Courier New"/>
                <a:cs typeface="Courier New"/>
                <a:sym typeface="Courier New"/>
              </a:rPr>
              <a:t>193</a:t>
            </a:r>
            <a:r>
              <a:rPr lang="en-US" sz="1050">
                <a:latin typeface="Courier New"/>
                <a:ea typeface="Courier New"/>
                <a:cs typeface="Courier New"/>
                <a:sym typeface="Courier New"/>
              </a:rPr>
              <a:t>, 'Saint Bernard', 'Working Dogs', 30, 180, 10, 'Poor', 'Medium', 'Sometimes');</a:t>
            </a:r>
            <a:endParaRPr sz="1050"/>
          </a:p>
        </p:txBody>
      </p:sp>
      <p:sp>
        <p:nvSpPr>
          <p:cNvPr id="289" name="Google Shape;289;p41"/>
          <p:cNvSpPr txBox="1">
            <a:spLocks noGrp="1"/>
          </p:cNvSpPr>
          <p:nvPr>
            <p:ph type="sldNum" idx="12"/>
          </p:nvPr>
        </p:nvSpPr>
        <p:spPr>
          <a:xfrm>
            <a:off x="7086600" y="4869657"/>
            <a:ext cx="20574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17</a:t>
            </a:fld>
            <a:endParaRPr/>
          </a:p>
        </p:txBody>
      </p:sp>
    </p:spTree>
    <p:extLst>
      <p:ext uri="{BB962C8B-B14F-4D97-AF65-F5344CB8AC3E}">
        <p14:creationId xmlns:p14="http://schemas.microsoft.com/office/powerpoint/2010/main" val="4385410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4"/>
          <p:cNvSpPr txBox="1">
            <a:spLocks noGrp="1"/>
          </p:cNvSpPr>
          <p:nvPr>
            <p:ph type="body" idx="2"/>
          </p:nvPr>
        </p:nvSpPr>
        <p:spPr>
          <a:xfrm>
            <a:off x="840622" y="3446011"/>
            <a:ext cx="3237883" cy="900216"/>
          </a:xfrm>
          <a:prstGeom prst="rect">
            <a:avLst/>
          </a:prstGeom>
          <a:noFill/>
          <a:ln>
            <a:noFill/>
          </a:ln>
        </p:spPr>
        <p:txBody>
          <a:bodyPr spcFirstLastPara="1" wrap="square" lIns="68569" tIns="34275" rIns="68569" bIns="34275" anchor="t" anchorCtr="0">
            <a:noAutofit/>
          </a:bodyPr>
          <a:lstStyle/>
          <a:p>
            <a:pPr marL="0" indent="0">
              <a:lnSpc>
                <a:spcPct val="100000"/>
              </a:lnSpc>
              <a:spcBef>
                <a:spcPts val="0"/>
              </a:spcBef>
              <a:buClr>
                <a:srgbClr val="00B0F0"/>
              </a:buClr>
              <a:buNone/>
            </a:pPr>
            <a:r>
              <a:rPr lang="en-US" sz="1800">
                <a:solidFill>
                  <a:srgbClr val="00B0F0"/>
                </a:solidFill>
              </a:rPr>
              <a:t>SELECT</a:t>
            </a:r>
            <a:r>
              <a:rPr lang="en-US" sz="1800"/>
              <a:t> dog_id, breed, type</a:t>
            </a:r>
            <a:endParaRPr/>
          </a:p>
          <a:p>
            <a:pPr marL="0" indent="0">
              <a:lnSpc>
                <a:spcPct val="100000"/>
              </a:lnSpc>
              <a:spcBef>
                <a:spcPts val="0"/>
              </a:spcBef>
              <a:buClr>
                <a:srgbClr val="00B0F0"/>
              </a:buClr>
              <a:buNone/>
            </a:pPr>
            <a:r>
              <a:rPr lang="en-US" sz="1800">
                <a:solidFill>
                  <a:srgbClr val="00B0F0"/>
                </a:solidFill>
              </a:rPr>
              <a:t>FROM</a:t>
            </a:r>
            <a:r>
              <a:rPr lang="en-US" sz="1800"/>
              <a:t> dogs</a:t>
            </a:r>
            <a:endParaRPr/>
          </a:p>
          <a:p>
            <a:pPr marL="0" indent="0">
              <a:lnSpc>
                <a:spcPct val="100000"/>
              </a:lnSpc>
              <a:spcBef>
                <a:spcPts val="0"/>
              </a:spcBef>
              <a:buClr>
                <a:srgbClr val="00B0F0"/>
              </a:buClr>
              <a:buNone/>
            </a:pPr>
            <a:r>
              <a:rPr lang="en-US" sz="1800">
                <a:solidFill>
                  <a:srgbClr val="00B0F0"/>
                </a:solidFill>
              </a:rPr>
              <a:t>WHERE</a:t>
            </a:r>
            <a:r>
              <a:rPr lang="en-US" sz="1800"/>
              <a:t> breed </a:t>
            </a:r>
            <a:r>
              <a:rPr lang="en-US" sz="1800">
                <a:solidFill>
                  <a:srgbClr val="00B0F0"/>
                </a:solidFill>
              </a:rPr>
              <a:t>LIKE</a:t>
            </a:r>
            <a:r>
              <a:rPr lang="en-US" sz="1800"/>
              <a:t> '%German% ';</a:t>
            </a:r>
            <a:endParaRPr sz="1800"/>
          </a:p>
        </p:txBody>
      </p:sp>
      <p:sp>
        <p:nvSpPr>
          <p:cNvPr id="319" name="Google Shape;319;p44"/>
          <p:cNvSpPr txBox="1"/>
          <p:nvPr/>
        </p:nvSpPr>
        <p:spPr>
          <a:xfrm>
            <a:off x="894485" y="0"/>
            <a:ext cx="8150517" cy="750278"/>
          </a:xfrm>
          <a:prstGeom prst="rect">
            <a:avLst/>
          </a:prstGeom>
          <a:noFill/>
          <a:ln>
            <a:noFill/>
          </a:ln>
        </p:spPr>
        <p:txBody>
          <a:bodyPr spcFirstLastPara="1" wrap="square" lIns="91406" tIns="91406" rIns="91406" bIns="91406" anchor="t" anchorCtr="0">
            <a:noAutofit/>
          </a:bodyPr>
          <a:lstStyle/>
          <a:p>
            <a:pPr algn="ctr">
              <a:buSzPts val="6000"/>
            </a:pPr>
            <a:r>
              <a:rPr lang="en-US" sz="4500" b="1" smtClean="0">
                <a:solidFill>
                  <a:srgbClr val="FF0000"/>
                </a:solidFill>
                <a:latin typeface="Calibri"/>
                <a:ea typeface="Calibri"/>
                <a:cs typeface="Calibri"/>
                <a:sym typeface="Calibri"/>
              </a:rPr>
              <a:t>Sample Select Queries</a:t>
            </a:r>
            <a:endParaRPr sz="4500" b="1">
              <a:solidFill>
                <a:srgbClr val="FF0000"/>
              </a:solidFill>
              <a:latin typeface="Calibri"/>
              <a:ea typeface="Calibri"/>
              <a:cs typeface="Calibri"/>
              <a:sym typeface="Calibri"/>
            </a:endParaRPr>
          </a:p>
        </p:txBody>
      </p:sp>
      <p:sp>
        <p:nvSpPr>
          <p:cNvPr id="321" name="Google Shape;321;p44"/>
          <p:cNvSpPr txBox="1"/>
          <p:nvPr/>
        </p:nvSpPr>
        <p:spPr>
          <a:xfrm>
            <a:off x="60038" y="946778"/>
            <a:ext cx="8446275" cy="357975"/>
          </a:xfrm>
          <a:prstGeom prst="rect">
            <a:avLst/>
          </a:prstGeom>
          <a:noFill/>
          <a:ln>
            <a:noFill/>
          </a:ln>
        </p:spPr>
        <p:txBody>
          <a:bodyPr spcFirstLastPara="1" wrap="square" lIns="68569" tIns="34275" rIns="68569" bIns="34275" anchor="b" anchorCtr="0">
            <a:noAutofit/>
          </a:bodyPr>
          <a:lstStyle/>
          <a:p>
            <a:pPr>
              <a:lnSpc>
                <a:spcPct val="80000"/>
              </a:lnSpc>
              <a:spcBef>
                <a:spcPts val="750"/>
              </a:spcBef>
            </a:pPr>
            <a:r>
              <a:rPr lang="en-US" sz="1530" b="1">
                <a:solidFill>
                  <a:schemeClr val="dk1"/>
                </a:solidFill>
                <a:latin typeface="Calibri"/>
                <a:ea typeface="Calibri"/>
                <a:cs typeface="Calibri"/>
                <a:sym typeface="Calibri"/>
              </a:rPr>
              <a:t>Simple </a:t>
            </a:r>
            <a:r>
              <a:rPr lang="en-US" sz="1530" b="1" smtClean="0">
                <a:solidFill>
                  <a:schemeClr val="dk1"/>
                </a:solidFill>
                <a:latin typeface="Calibri"/>
                <a:ea typeface="Calibri"/>
                <a:cs typeface="Calibri"/>
                <a:sym typeface="Calibri"/>
              </a:rPr>
              <a:t>queries</a:t>
            </a:r>
            <a:endParaRPr sz="1530" b="1">
              <a:solidFill>
                <a:schemeClr val="dk1"/>
              </a:solidFill>
              <a:latin typeface="Calibri"/>
              <a:ea typeface="Calibri"/>
              <a:cs typeface="Calibri"/>
              <a:sym typeface="Calibri"/>
            </a:endParaRPr>
          </a:p>
        </p:txBody>
      </p:sp>
      <p:graphicFrame>
        <p:nvGraphicFramePr>
          <p:cNvPr id="322" name="Google Shape;322;p44"/>
          <p:cNvGraphicFramePr/>
          <p:nvPr/>
        </p:nvGraphicFramePr>
        <p:xfrm>
          <a:off x="4882269" y="1349959"/>
          <a:ext cx="3457987" cy="1140144"/>
        </p:xfrm>
        <a:graphic>
          <a:graphicData uri="http://schemas.openxmlformats.org/drawingml/2006/table">
            <a:tbl>
              <a:tblPr firstRow="1" bandRow="1">
                <a:noFill/>
              </a:tblPr>
              <a:tblGrid>
                <a:gridCol w="696375"/>
                <a:gridCol w="1648331"/>
                <a:gridCol w="1113281"/>
              </a:tblGrid>
              <a:tr h="190024">
                <a:tc>
                  <a:txBody>
                    <a:bodyPr/>
                    <a:lstStyle/>
                    <a:p>
                      <a:pPr marL="0" marR="0" lvl="0" indent="0" algn="ctr" rtl="0">
                        <a:lnSpc>
                          <a:spcPct val="100000"/>
                        </a:lnSpc>
                        <a:spcBef>
                          <a:spcPts val="0"/>
                        </a:spcBef>
                        <a:spcAft>
                          <a:spcPts val="0"/>
                        </a:spcAft>
                        <a:buNone/>
                      </a:pPr>
                      <a:r>
                        <a:rPr lang="en-US" sz="1200" u="none" strike="noStrike" cap="none"/>
                        <a:t>dog_id</a:t>
                      </a:r>
                      <a:endParaRPr sz="1200" b="1" i="0" u="none" strike="noStrike" cap="none">
                        <a:solidFill>
                          <a:srgbClr val="FFFFFF"/>
                        </a:solidFill>
                        <a:latin typeface="Calibri"/>
                        <a:ea typeface="Calibri"/>
                        <a:cs typeface="Calibri"/>
                        <a:sym typeface="Calibri"/>
                      </a:endParaRPr>
                    </a:p>
                  </a:txBody>
                  <a:tcPr marL="7144" marR="7144" marT="7144" marB="0" anchor="b"/>
                </a:tc>
                <a:tc>
                  <a:txBody>
                    <a:bodyPr/>
                    <a:lstStyle/>
                    <a:p>
                      <a:pPr marL="0" marR="0" lvl="0" indent="0" algn="l" rtl="0">
                        <a:lnSpc>
                          <a:spcPct val="100000"/>
                        </a:lnSpc>
                        <a:spcBef>
                          <a:spcPts val="0"/>
                        </a:spcBef>
                        <a:spcAft>
                          <a:spcPts val="0"/>
                        </a:spcAft>
                        <a:buNone/>
                      </a:pPr>
                      <a:r>
                        <a:rPr lang="en-US" sz="1200" u="none" strike="noStrike" cap="none"/>
                        <a:t>breed</a:t>
                      </a:r>
                      <a:endParaRPr sz="1200" b="1" i="0" u="none" strike="noStrike" cap="none">
                        <a:solidFill>
                          <a:srgbClr val="FFFFFF"/>
                        </a:solidFill>
                        <a:latin typeface="Calibri"/>
                        <a:ea typeface="Calibri"/>
                        <a:cs typeface="Calibri"/>
                        <a:sym typeface="Calibri"/>
                      </a:endParaRPr>
                    </a:p>
                  </a:txBody>
                  <a:tcPr marL="7144" marR="7144" marT="7144" marB="0" anchor="b"/>
                </a:tc>
                <a:tc>
                  <a:txBody>
                    <a:bodyPr/>
                    <a:lstStyle/>
                    <a:p>
                      <a:pPr marL="0" marR="0" lvl="0" indent="0" algn="l" rtl="0">
                        <a:lnSpc>
                          <a:spcPct val="100000"/>
                        </a:lnSpc>
                        <a:spcBef>
                          <a:spcPts val="0"/>
                        </a:spcBef>
                        <a:spcAft>
                          <a:spcPts val="0"/>
                        </a:spcAft>
                        <a:buNone/>
                      </a:pPr>
                      <a:r>
                        <a:rPr lang="en-US" sz="1200" u="none" strike="noStrike" cap="none"/>
                        <a:t>type</a:t>
                      </a:r>
                      <a:endParaRPr sz="1200" b="1" i="0" u="none" strike="noStrike" cap="none">
                        <a:solidFill>
                          <a:srgbClr val="FFFFFF"/>
                        </a:solidFill>
                        <a:latin typeface="Calibri"/>
                        <a:ea typeface="Calibri"/>
                        <a:cs typeface="Calibri"/>
                        <a:sym typeface="Calibri"/>
                      </a:endParaRPr>
                    </a:p>
                  </a:txBody>
                  <a:tcPr marL="7144" marR="7144" marT="7144" marB="0" anchor="b"/>
                </a:tc>
              </a:tr>
              <a:tr h="190024">
                <a:tc>
                  <a:txBody>
                    <a:bodyPr/>
                    <a:lstStyle/>
                    <a:p>
                      <a:pPr marL="0" marR="0" lvl="0" indent="0" algn="ctr" rtl="0">
                        <a:lnSpc>
                          <a:spcPct val="100000"/>
                        </a:lnSpc>
                        <a:spcBef>
                          <a:spcPts val="0"/>
                        </a:spcBef>
                        <a:spcAft>
                          <a:spcPts val="0"/>
                        </a:spcAft>
                        <a:buNone/>
                      </a:pPr>
                      <a:r>
                        <a:rPr lang="en-US" sz="1200" u="none" strike="noStrike" cap="none"/>
                        <a:t>1</a:t>
                      </a:r>
                      <a:endParaRPr sz="1200" b="0" i="0" u="none" strike="noStrike" cap="none">
                        <a:solidFill>
                          <a:srgbClr val="000000"/>
                        </a:solidFill>
                        <a:latin typeface="Calibri"/>
                        <a:ea typeface="Calibri"/>
                        <a:cs typeface="Calibri"/>
                        <a:sym typeface="Calibri"/>
                      </a:endParaRPr>
                    </a:p>
                  </a:txBody>
                  <a:tcPr marL="7144" marR="7144" marT="7144" marB="0" anchor="b"/>
                </a:tc>
                <a:tc>
                  <a:txBody>
                    <a:bodyPr/>
                    <a:lstStyle/>
                    <a:p>
                      <a:pPr marL="0" marR="0" lvl="0" indent="0" algn="l" rtl="0">
                        <a:lnSpc>
                          <a:spcPct val="100000"/>
                        </a:lnSpc>
                        <a:spcBef>
                          <a:spcPts val="0"/>
                        </a:spcBef>
                        <a:spcAft>
                          <a:spcPts val="0"/>
                        </a:spcAft>
                        <a:buNone/>
                      </a:pPr>
                      <a:r>
                        <a:rPr lang="en-US" sz="1200" u="none" strike="noStrike" cap="none"/>
                        <a:t>Chinese Shar-Pei</a:t>
                      </a:r>
                      <a:endParaRPr sz="1200" b="0" i="0" u="none" strike="noStrike" cap="none">
                        <a:solidFill>
                          <a:srgbClr val="000000"/>
                        </a:solidFill>
                        <a:latin typeface="Calibri"/>
                        <a:ea typeface="Calibri"/>
                        <a:cs typeface="Calibri"/>
                        <a:sym typeface="Calibri"/>
                      </a:endParaRPr>
                    </a:p>
                  </a:txBody>
                  <a:tcPr marL="7144" marR="7144" marT="7144" marB="0" anchor="b"/>
                </a:tc>
                <a:tc>
                  <a:txBody>
                    <a:bodyPr/>
                    <a:lstStyle/>
                    <a:p>
                      <a:pPr marL="0" marR="0" lvl="0" indent="0" algn="l" rtl="0">
                        <a:lnSpc>
                          <a:spcPct val="100000"/>
                        </a:lnSpc>
                        <a:spcBef>
                          <a:spcPts val="0"/>
                        </a:spcBef>
                        <a:spcAft>
                          <a:spcPts val="0"/>
                        </a:spcAft>
                        <a:buNone/>
                      </a:pPr>
                      <a:r>
                        <a:rPr lang="en-US" sz="1200" u="none" strike="noStrike" cap="none"/>
                        <a:t>Working Dogs</a:t>
                      </a:r>
                      <a:endParaRPr sz="1200" b="0" i="0" u="none" strike="noStrike" cap="none">
                        <a:solidFill>
                          <a:srgbClr val="000000"/>
                        </a:solidFill>
                        <a:latin typeface="Calibri"/>
                        <a:ea typeface="Calibri"/>
                        <a:cs typeface="Calibri"/>
                        <a:sym typeface="Calibri"/>
                      </a:endParaRPr>
                    </a:p>
                  </a:txBody>
                  <a:tcPr marL="7144" marR="7144" marT="7144" marB="0" anchor="b"/>
                </a:tc>
              </a:tr>
              <a:tr h="190024">
                <a:tc>
                  <a:txBody>
                    <a:bodyPr/>
                    <a:lstStyle/>
                    <a:p>
                      <a:pPr marL="0" marR="0" lvl="0" indent="0" algn="ctr" rtl="0">
                        <a:lnSpc>
                          <a:spcPct val="100000"/>
                        </a:lnSpc>
                        <a:spcBef>
                          <a:spcPts val="0"/>
                        </a:spcBef>
                        <a:spcAft>
                          <a:spcPts val="0"/>
                        </a:spcAft>
                        <a:buNone/>
                      </a:pPr>
                      <a:r>
                        <a:rPr lang="en-US" sz="1200" u="none" strike="noStrike" cap="none"/>
                        <a:t>2</a:t>
                      </a:r>
                      <a:endParaRPr sz="1200" b="0" i="0" u="none" strike="noStrike" cap="none">
                        <a:solidFill>
                          <a:srgbClr val="000000"/>
                        </a:solidFill>
                        <a:latin typeface="Calibri"/>
                        <a:ea typeface="Calibri"/>
                        <a:cs typeface="Calibri"/>
                        <a:sym typeface="Calibri"/>
                      </a:endParaRPr>
                    </a:p>
                  </a:txBody>
                  <a:tcPr marL="7144" marR="7144" marT="7144" marB="0" anchor="b"/>
                </a:tc>
                <a:tc>
                  <a:txBody>
                    <a:bodyPr/>
                    <a:lstStyle/>
                    <a:p>
                      <a:pPr marL="0" marR="0" lvl="0" indent="0" algn="l" rtl="0">
                        <a:lnSpc>
                          <a:spcPct val="100000"/>
                        </a:lnSpc>
                        <a:spcBef>
                          <a:spcPts val="0"/>
                        </a:spcBef>
                        <a:spcAft>
                          <a:spcPts val="0"/>
                        </a:spcAft>
                        <a:buNone/>
                      </a:pPr>
                      <a:r>
                        <a:rPr lang="en-US" sz="1200" u="none" strike="noStrike" cap="none"/>
                        <a:t>Italian Greyhound</a:t>
                      </a:r>
                      <a:endParaRPr sz="1200" b="0" i="0" u="none" strike="noStrike" cap="none">
                        <a:solidFill>
                          <a:srgbClr val="000000"/>
                        </a:solidFill>
                        <a:latin typeface="Calibri"/>
                        <a:ea typeface="Calibri"/>
                        <a:cs typeface="Calibri"/>
                        <a:sym typeface="Calibri"/>
                      </a:endParaRPr>
                    </a:p>
                  </a:txBody>
                  <a:tcPr marL="7144" marR="7144" marT="7144" marB="0" anchor="b"/>
                </a:tc>
                <a:tc>
                  <a:txBody>
                    <a:bodyPr/>
                    <a:lstStyle/>
                    <a:p>
                      <a:pPr marL="0" marR="0" lvl="0" indent="0" algn="l" rtl="0">
                        <a:lnSpc>
                          <a:spcPct val="100000"/>
                        </a:lnSpc>
                        <a:spcBef>
                          <a:spcPts val="0"/>
                        </a:spcBef>
                        <a:spcAft>
                          <a:spcPts val="0"/>
                        </a:spcAft>
                        <a:buNone/>
                      </a:pPr>
                      <a:r>
                        <a:rPr lang="en-US" sz="1200" u="none" strike="noStrike" cap="none"/>
                        <a:t>Companion</a:t>
                      </a:r>
                      <a:endParaRPr sz="1200" b="0" i="0" u="none" strike="noStrike" cap="none">
                        <a:solidFill>
                          <a:srgbClr val="000000"/>
                        </a:solidFill>
                        <a:latin typeface="Calibri"/>
                        <a:ea typeface="Calibri"/>
                        <a:cs typeface="Calibri"/>
                        <a:sym typeface="Calibri"/>
                      </a:endParaRPr>
                    </a:p>
                  </a:txBody>
                  <a:tcPr marL="7144" marR="7144" marT="7144" marB="0" anchor="b"/>
                </a:tc>
              </a:tr>
              <a:tr h="190024">
                <a:tc>
                  <a:txBody>
                    <a:bodyPr/>
                    <a:lstStyle/>
                    <a:p>
                      <a:pPr marL="0" marR="0" lvl="0" indent="0" algn="ctr" rtl="0">
                        <a:lnSpc>
                          <a:spcPct val="100000"/>
                        </a:lnSpc>
                        <a:spcBef>
                          <a:spcPts val="0"/>
                        </a:spcBef>
                        <a:spcAft>
                          <a:spcPts val="0"/>
                        </a:spcAft>
                        <a:buNone/>
                      </a:pPr>
                      <a:r>
                        <a:rPr lang="en-US" sz="1200" u="none" strike="noStrike" cap="none"/>
                        <a:t>3</a:t>
                      </a:r>
                      <a:endParaRPr sz="1200" b="0" i="0" u="none" strike="noStrike" cap="none">
                        <a:solidFill>
                          <a:srgbClr val="000000"/>
                        </a:solidFill>
                        <a:latin typeface="Calibri"/>
                        <a:ea typeface="Calibri"/>
                        <a:cs typeface="Calibri"/>
                        <a:sym typeface="Calibri"/>
                      </a:endParaRPr>
                    </a:p>
                  </a:txBody>
                  <a:tcPr marL="7144" marR="7144" marT="7144" marB="0" anchor="b"/>
                </a:tc>
                <a:tc>
                  <a:txBody>
                    <a:bodyPr/>
                    <a:lstStyle/>
                    <a:p>
                      <a:pPr marL="0" marR="0" lvl="0" indent="0" algn="l" rtl="0">
                        <a:lnSpc>
                          <a:spcPct val="100000"/>
                        </a:lnSpc>
                        <a:spcBef>
                          <a:spcPts val="0"/>
                        </a:spcBef>
                        <a:spcAft>
                          <a:spcPts val="0"/>
                        </a:spcAft>
                        <a:buNone/>
                      </a:pPr>
                      <a:r>
                        <a:rPr lang="en-US" sz="1200" u="none" strike="noStrike" cap="none"/>
                        <a:t>Irish Water Spaniel</a:t>
                      </a:r>
                      <a:endParaRPr sz="1200" b="0" i="0" u="none" strike="noStrike" cap="none">
                        <a:solidFill>
                          <a:srgbClr val="000000"/>
                        </a:solidFill>
                        <a:latin typeface="Calibri"/>
                        <a:ea typeface="Calibri"/>
                        <a:cs typeface="Calibri"/>
                        <a:sym typeface="Calibri"/>
                      </a:endParaRPr>
                    </a:p>
                  </a:txBody>
                  <a:tcPr marL="7144" marR="7144" marT="7144" marB="0" anchor="b"/>
                </a:tc>
                <a:tc>
                  <a:txBody>
                    <a:bodyPr/>
                    <a:lstStyle/>
                    <a:p>
                      <a:pPr marL="0" marR="0" lvl="0" indent="0" algn="l" rtl="0">
                        <a:lnSpc>
                          <a:spcPct val="100000"/>
                        </a:lnSpc>
                        <a:spcBef>
                          <a:spcPts val="0"/>
                        </a:spcBef>
                        <a:spcAft>
                          <a:spcPts val="0"/>
                        </a:spcAft>
                        <a:buNone/>
                      </a:pPr>
                      <a:r>
                        <a:rPr lang="en-US" sz="1200" u="none" strike="noStrike" cap="none"/>
                        <a:t>Sporting Dogs</a:t>
                      </a:r>
                      <a:endParaRPr sz="1200" b="0" i="0" u="none" strike="noStrike" cap="none">
                        <a:solidFill>
                          <a:srgbClr val="000000"/>
                        </a:solidFill>
                        <a:latin typeface="Calibri"/>
                        <a:ea typeface="Calibri"/>
                        <a:cs typeface="Calibri"/>
                        <a:sym typeface="Calibri"/>
                      </a:endParaRPr>
                    </a:p>
                  </a:txBody>
                  <a:tcPr marL="7144" marR="7144" marT="7144" marB="0" anchor="b"/>
                </a:tc>
              </a:tr>
              <a:tr h="190024">
                <a:tc>
                  <a:txBody>
                    <a:bodyPr/>
                    <a:lstStyle/>
                    <a:p>
                      <a:pPr marL="0" marR="0" lvl="0" indent="0" algn="ctr" rtl="0">
                        <a:lnSpc>
                          <a:spcPct val="100000"/>
                        </a:lnSpc>
                        <a:spcBef>
                          <a:spcPts val="0"/>
                        </a:spcBef>
                        <a:spcAft>
                          <a:spcPts val="0"/>
                        </a:spcAft>
                        <a:buNone/>
                      </a:pPr>
                      <a:r>
                        <a:rPr lang="en-US" sz="1200" u="none" strike="noStrike" cap="none"/>
                        <a:t>4</a:t>
                      </a:r>
                      <a:endParaRPr sz="1200" b="0" i="0" u="none" strike="noStrike" cap="none">
                        <a:solidFill>
                          <a:srgbClr val="000000"/>
                        </a:solidFill>
                        <a:latin typeface="Calibri"/>
                        <a:ea typeface="Calibri"/>
                        <a:cs typeface="Calibri"/>
                        <a:sym typeface="Calibri"/>
                      </a:endParaRPr>
                    </a:p>
                  </a:txBody>
                  <a:tcPr marL="7144" marR="7144" marT="7144" marB="0" anchor="b"/>
                </a:tc>
                <a:tc>
                  <a:txBody>
                    <a:bodyPr/>
                    <a:lstStyle/>
                    <a:p>
                      <a:pPr marL="0" marR="0" lvl="0" indent="0" algn="l" rtl="0">
                        <a:lnSpc>
                          <a:spcPct val="100000"/>
                        </a:lnSpc>
                        <a:spcBef>
                          <a:spcPts val="0"/>
                        </a:spcBef>
                        <a:spcAft>
                          <a:spcPts val="0"/>
                        </a:spcAft>
                        <a:buNone/>
                      </a:pPr>
                      <a:r>
                        <a:rPr lang="en-US" sz="1200" u="none" strike="noStrike" cap="none"/>
                        <a:t>Sussex Spaniel</a:t>
                      </a:r>
                      <a:endParaRPr sz="1200" b="0" i="0" u="none" strike="noStrike" cap="none">
                        <a:solidFill>
                          <a:srgbClr val="000000"/>
                        </a:solidFill>
                        <a:latin typeface="Calibri"/>
                        <a:ea typeface="Calibri"/>
                        <a:cs typeface="Calibri"/>
                        <a:sym typeface="Calibri"/>
                      </a:endParaRPr>
                    </a:p>
                  </a:txBody>
                  <a:tcPr marL="7144" marR="7144" marT="7144" marB="0" anchor="b"/>
                </a:tc>
                <a:tc>
                  <a:txBody>
                    <a:bodyPr/>
                    <a:lstStyle/>
                    <a:p>
                      <a:pPr marL="0" marR="0" lvl="0" indent="0" algn="l" rtl="0">
                        <a:lnSpc>
                          <a:spcPct val="100000"/>
                        </a:lnSpc>
                        <a:spcBef>
                          <a:spcPts val="0"/>
                        </a:spcBef>
                        <a:spcAft>
                          <a:spcPts val="0"/>
                        </a:spcAft>
                        <a:buNone/>
                      </a:pPr>
                      <a:r>
                        <a:rPr lang="en-US" sz="1200" u="none" strike="noStrike" cap="none"/>
                        <a:t>Sporting Dogs</a:t>
                      </a:r>
                      <a:endParaRPr sz="1200" b="0" i="0" u="none" strike="noStrike" cap="none">
                        <a:solidFill>
                          <a:srgbClr val="000000"/>
                        </a:solidFill>
                        <a:latin typeface="Calibri"/>
                        <a:ea typeface="Calibri"/>
                        <a:cs typeface="Calibri"/>
                        <a:sym typeface="Calibri"/>
                      </a:endParaRPr>
                    </a:p>
                  </a:txBody>
                  <a:tcPr marL="7144" marR="7144" marT="7144" marB="0" anchor="b"/>
                </a:tc>
              </a:tr>
              <a:tr h="190024">
                <a:tc>
                  <a:txBody>
                    <a:bodyPr/>
                    <a:lstStyle/>
                    <a:p>
                      <a:pPr marL="0" marR="0" lvl="0" indent="0" algn="ctr" rtl="0">
                        <a:lnSpc>
                          <a:spcPct val="100000"/>
                        </a:lnSpc>
                        <a:spcBef>
                          <a:spcPts val="0"/>
                        </a:spcBef>
                        <a:spcAft>
                          <a:spcPts val="0"/>
                        </a:spcAft>
                        <a:buNone/>
                      </a:pPr>
                      <a:r>
                        <a:rPr lang="en-US" sz="1200" u="none" strike="noStrike" cap="none"/>
                        <a:t>5</a:t>
                      </a:r>
                      <a:endParaRPr sz="1200" b="0" i="0" u="none" strike="noStrike" cap="none">
                        <a:solidFill>
                          <a:srgbClr val="000000"/>
                        </a:solidFill>
                        <a:latin typeface="Calibri"/>
                        <a:ea typeface="Calibri"/>
                        <a:cs typeface="Calibri"/>
                        <a:sym typeface="Calibri"/>
                      </a:endParaRPr>
                    </a:p>
                  </a:txBody>
                  <a:tcPr marL="7144" marR="7144" marT="7144" marB="0" anchor="b"/>
                </a:tc>
                <a:tc>
                  <a:txBody>
                    <a:bodyPr/>
                    <a:lstStyle/>
                    <a:p>
                      <a:pPr marL="0" marR="0" lvl="0" indent="0" algn="l" rtl="0">
                        <a:lnSpc>
                          <a:spcPct val="100000"/>
                        </a:lnSpc>
                        <a:spcBef>
                          <a:spcPts val="0"/>
                        </a:spcBef>
                        <a:spcAft>
                          <a:spcPts val="0"/>
                        </a:spcAft>
                        <a:buNone/>
                      </a:pPr>
                      <a:r>
                        <a:rPr lang="en-US" sz="1200" u="none" strike="noStrike" cap="none"/>
                        <a:t>Affenpinscher</a:t>
                      </a:r>
                      <a:endParaRPr sz="1200" b="0" i="0" u="none" strike="noStrike" cap="none">
                        <a:solidFill>
                          <a:srgbClr val="000000"/>
                        </a:solidFill>
                        <a:latin typeface="Calibri"/>
                        <a:ea typeface="Calibri"/>
                        <a:cs typeface="Calibri"/>
                        <a:sym typeface="Calibri"/>
                      </a:endParaRPr>
                    </a:p>
                  </a:txBody>
                  <a:tcPr marL="7144" marR="7144" marT="7144" marB="0" anchor="b"/>
                </a:tc>
                <a:tc>
                  <a:txBody>
                    <a:bodyPr/>
                    <a:lstStyle/>
                    <a:p>
                      <a:pPr marL="0" marR="0" lvl="0" indent="0" algn="l" rtl="0">
                        <a:lnSpc>
                          <a:spcPct val="100000"/>
                        </a:lnSpc>
                        <a:spcBef>
                          <a:spcPts val="0"/>
                        </a:spcBef>
                        <a:spcAft>
                          <a:spcPts val="0"/>
                        </a:spcAft>
                        <a:buNone/>
                      </a:pPr>
                      <a:r>
                        <a:rPr lang="en-US" sz="1200" u="none" strike="noStrike" cap="none"/>
                        <a:t>Companion</a:t>
                      </a:r>
                      <a:endParaRPr sz="1200" b="0" i="0" u="none" strike="noStrike" cap="none">
                        <a:solidFill>
                          <a:srgbClr val="000000"/>
                        </a:solidFill>
                        <a:latin typeface="Calibri"/>
                        <a:ea typeface="Calibri"/>
                        <a:cs typeface="Calibri"/>
                        <a:sym typeface="Calibri"/>
                      </a:endParaRPr>
                    </a:p>
                  </a:txBody>
                  <a:tcPr marL="7144" marR="7144" marT="7144" marB="0" anchor="b"/>
                </a:tc>
              </a:tr>
            </a:tbl>
          </a:graphicData>
        </a:graphic>
      </p:graphicFrame>
      <p:graphicFrame>
        <p:nvGraphicFramePr>
          <p:cNvPr id="323" name="Google Shape;323;p44"/>
          <p:cNvGraphicFramePr/>
          <p:nvPr/>
        </p:nvGraphicFramePr>
        <p:xfrm>
          <a:off x="4882269" y="2653400"/>
          <a:ext cx="3457969" cy="1140144"/>
        </p:xfrm>
        <a:graphic>
          <a:graphicData uri="http://schemas.openxmlformats.org/drawingml/2006/table">
            <a:tbl>
              <a:tblPr firstRow="1" bandRow="1">
                <a:noFill/>
              </a:tblPr>
              <a:tblGrid>
                <a:gridCol w="673294"/>
                <a:gridCol w="1675931"/>
                <a:gridCol w="1108744"/>
              </a:tblGrid>
              <a:tr h="190024">
                <a:tc>
                  <a:txBody>
                    <a:bodyPr/>
                    <a:lstStyle/>
                    <a:p>
                      <a:pPr marL="0" marR="0" lvl="0" indent="0" algn="ctr" rtl="0">
                        <a:lnSpc>
                          <a:spcPct val="100000"/>
                        </a:lnSpc>
                        <a:spcBef>
                          <a:spcPts val="0"/>
                        </a:spcBef>
                        <a:spcAft>
                          <a:spcPts val="0"/>
                        </a:spcAft>
                        <a:buNone/>
                      </a:pPr>
                      <a:r>
                        <a:rPr lang="en-US" sz="1200" u="none" strike="noStrike" cap="none"/>
                        <a:t>dog_id</a:t>
                      </a:r>
                      <a:endParaRPr sz="1200" b="0" i="0" u="none" strike="noStrike" cap="none">
                        <a:solidFill>
                          <a:srgbClr val="000000"/>
                        </a:solidFill>
                        <a:latin typeface="Calibri"/>
                        <a:ea typeface="Calibri"/>
                        <a:cs typeface="Calibri"/>
                        <a:sym typeface="Calibri"/>
                      </a:endParaRPr>
                    </a:p>
                  </a:txBody>
                  <a:tcPr marL="7144" marR="7144" marT="7144" marB="0" anchor="b"/>
                </a:tc>
                <a:tc>
                  <a:txBody>
                    <a:bodyPr/>
                    <a:lstStyle/>
                    <a:p>
                      <a:pPr marL="0" marR="0" lvl="0" indent="0" algn="l" rtl="0">
                        <a:lnSpc>
                          <a:spcPct val="100000"/>
                        </a:lnSpc>
                        <a:spcBef>
                          <a:spcPts val="0"/>
                        </a:spcBef>
                        <a:spcAft>
                          <a:spcPts val="0"/>
                        </a:spcAft>
                        <a:buNone/>
                      </a:pPr>
                      <a:r>
                        <a:rPr lang="en-US" sz="1200" u="none" strike="noStrike" cap="none"/>
                        <a:t>breed</a:t>
                      </a:r>
                      <a:endParaRPr sz="1200" b="0" i="0" u="none" strike="noStrike" cap="none">
                        <a:solidFill>
                          <a:srgbClr val="000000"/>
                        </a:solidFill>
                        <a:latin typeface="Calibri"/>
                        <a:ea typeface="Calibri"/>
                        <a:cs typeface="Calibri"/>
                        <a:sym typeface="Calibri"/>
                      </a:endParaRPr>
                    </a:p>
                  </a:txBody>
                  <a:tcPr marL="7144" marR="7144" marT="7144" marB="0" anchor="b"/>
                </a:tc>
                <a:tc>
                  <a:txBody>
                    <a:bodyPr/>
                    <a:lstStyle/>
                    <a:p>
                      <a:pPr marL="0" marR="0" lvl="0" indent="0" algn="l" rtl="0">
                        <a:lnSpc>
                          <a:spcPct val="100000"/>
                        </a:lnSpc>
                        <a:spcBef>
                          <a:spcPts val="0"/>
                        </a:spcBef>
                        <a:spcAft>
                          <a:spcPts val="0"/>
                        </a:spcAft>
                        <a:buNone/>
                      </a:pPr>
                      <a:r>
                        <a:rPr lang="en-US" sz="1200" u="none" strike="noStrike" cap="none"/>
                        <a:t>max_weight</a:t>
                      </a:r>
                      <a:endParaRPr sz="1200" b="0" i="0" u="none" strike="noStrike" cap="none">
                        <a:solidFill>
                          <a:srgbClr val="000000"/>
                        </a:solidFill>
                        <a:latin typeface="Calibri"/>
                        <a:ea typeface="Calibri"/>
                        <a:cs typeface="Calibri"/>
                        <a:sym typeface="Calibri"/>
                      </a:endParaRPr>
                    </a:p>
                  </a:txBody>
                  <a:tcPr marL="7144" marR="7144" marT="7144" marB="0" anchor="b"/>
                </a:tc>
              </a:tr>
              <a:tr h="190024">
                <a:tc>
                  <a:txBody>
                    <a:bodyPr/>
                    <a:lstStyle/>
                    <a:p>
                      <a:pPr marL="0" marR="0" lvl="0" indent="0" algn="ctr" rtl="0">
                        <a:lnSpc>
                          <a:spcPct val="100000"/>
                        </a:lnSpc>
                        <a:spcBef>
                          <a:spcPts val="0"/>
                        </a:spcBef>
                        <a:spcAft>
                          <a:spcPts val="0"/>
                        </a:spcAft>
                        <a:buNone/>
                      </a:pPr>
                      <a:r>
                        <a:rPr lang="en-US" sz="1200" u="none" strike="noStrike" cap="none"/>
                        <a:t>84</a:t>
                      </a:r>
                      <a:endParaRPr sz="1200" b="0" i="0" u="none" strike="noStrike" cap="none">
                        <a:solidFill>
                          <a:srgbClr val="000000"/>
                        </a:solidFill>
                        <a:latin typeface="Calibri"/>
                        <a:ea typeface="Calibri"/>
                        <a:cs typeface="Calibri"/>
                        <a:sym typeface="Calibri"/>
                      </a:endParaRPr>
                    </a:p>
                  </a:txBody>
                  <a:tcPr marL="7144" marR="7144" marT="7144" marB="0" anchor="b"/>
                </a:tc>
                <a:tc>
                  <a:txBody>
                    <a:bodyPr/>
                    <a:lstStyle/>
                    <a:p>
                      <a:pPr marL="0" marR="0" lvl="0" indent="0" algn="l" rtl="0">
                        <a:lnSpc>
                          <a:spcPct val="100000"/>
                        </a:lnSpc>
                        <a:spcBef>
                          <a:spcPts val="0"/>
                        </a:spcBef>
                        <a:spcAft>
                          <a:spcPts val="0"/>
                        </a:spcAft>
                        <a:buNone/>
                      </a:pPr>
                      <a:r>
                        <a:rPr lang="en-US" sz="1200" u="none" strike="noStrike" cap="none"/>
                        <a:t>Irish Wolfhound</a:t>
                      </a:r>
                      <a:endParaRPr sz="1200" b="0" i="0" u="none" strike="noStrike" cap="none">
                        <a:solidFill>
                          <a:srgbClr val="000000"/>
                        </a:solidFill>
                        <a:latin typeface="Calibri"/>
                        <a:ea typeface="Calibri"/>
                        <a:cs typeface="Calibri"/>
                        <a:sym typeface="Calibri"/>
                      </a:endParaRPr>
                    </a:p>
                  </a:txBody>
                  <a:tcPr marL="7144" marR="7144" marT="7144" marB="0" anchor="b"/>
                </a:tc>
                <a:tc>
                  <a:txBody>
                    <a:bodyPr/>
                    <a:lstStyle/>
                    <a:p>
                      <a:pPr marL="0" marR="0" lvl="0" indent="0" algn="r" rtl="0">
                        <a:lnSpc>
                          <a:spcPct val="100000"/>
                        </a:lnSpc>
                        <a:spcBef>
                          <a:spcPts val="0"/>
                        </a:spcBef>
                        <a:spcAft>
                          <a:spcPts val="0"/>
                        </a:spcAft>
                        <a:buNone/>
                      </a:pPr>
                      <a:r>
                        <a:rPr lang="en-US" sz="1200" u="none" strike="noStrike" cap="none"/>
                        <a:t>180</a:t>
                      </a:r>
                      <a:endParaRPr sz="1200" b="0" i="0" u="none" strike="noStrike" cap="none">
                        <a:solidFill>
                          <a:srgbClr val="000000"/>
                        </a:solidFill>
                        <a:latin typeface="Calibri"/>
                        <a:ea typeface="Calibri"/>
                        <a:cs typeface="Calibri"/>
                        <a:sym typeface="Calibri"/>
                      </a:endParaRPr>
                    </a:p>
                  </a:txBody>
                  <a:tcPr marL="7144" marR="7144" marT="7144" marB="0" anchor="b"/>
                </a:tc>
              </a:tr>
              <a:tr h="190024">
                <a:tc>
                  <a:txBody>
                    <a:bodyPr/>
                    <a:lstStyle/>
                    <a:p>
                      <a:pPr marL="0" marR="0" lvl="0" indent="0" algn="ctr" rtl="0">
                        <a:lnSpc>
                          <a:spcPct val="100000"/>
                        </a:lnSpc>
                        <a:spcBef>
                          <a:spcPts val="0"/>
                        </a:spcBef>
                        <a:spcAft>
                          <a:spcPts val="0"/>
                        </a:spcAft>
                        <a:buNone/>
                      </a:pPr>
                      <a:r>
                        <a:rPr lang="en-US" sz="1200" u="none" strike="noStrike" cap="none"/>
                        <a:t>181</a:t>
                      </a:r>
                      <a:endParaRPr sz="1200" b="0" i="0" u="none" strike="noStrike" cap="none">
                        <a:solidFill>
                          <a:srgbClr val="000000"/>
                        </a:solidFill>
                        <a:latin typeface="Calibri"/>
                        <a:ea typeface="Calibri"/>
                        <a:cs typeface="Calibri"/>
                        <a:sym typeface="Calibri"/>
                      </a:endParaRPr>
                    </a:p>
                  </a:txBody>
                  <a:tcPr marL="7144" marR="7144" marT="7144" marB="0" anchor="b"/>
                </a:tc>
                <a:tc>
                  <a:txBody>
                    <a:bodyPr/>
                    <a:lstStyle/>
                    <a:p>
                      <a:pPr marL="0" marR="0" lvl="0" indent="0" algn="l" rtl="0">
                        <a:lnSpc>
                          <a:spcPct val="100000"/>
                        </a:lnSpc>
                        <a:spcBef>
                          <a:spcPts val="0"/>
                        </a:spcBef>
                        <a:spcAft>
                          <a:spcPts val="0"/>
                        </a:spcAft>
                        <a:buNone/>
                      </a:pPr>
                      <a:r>
                        <a:rPr lang="en-US" sz="1200" u="none" strike="noStrike" cap="none"/>
                        <a:t>Great Dane</a:t>
                      </a:r>
                      <a:endParaRPr sz="1200" b="0" i="0" u="none" strike="noStrike" cap="none">
                        <a:solidFill>
                          <a:srgbClr val="000000"/>
                        </a:solidFill>
                        <a:latin typeface="Calibri"/>
                        <a:ea typeface="Calibri"/>
                        <a:cs typeface="Calibri"/>
                        <a:sym typeface="Calibri"/>
                      </a:endParaRPr>
                    </a:p>
                  </a:txBody>
                  <a:tcPr marL="7144" marR="7144" marT="7144" marB="0" anchor="b"/>
                </a:tc>
                <a:tc>
                  <a:txBody>
                    <a:bodyPr/>
                    <a:lstStyle/>
                    <a:p>
                      <a:pPr marL="0" marR="0" lvl="0" indent="0" algn="r" rtl="0">
                        <a:lnSpc>
                          <a:spcPct val="100000"/>
                        </a:lnSpc>
                        <a:spcBef>
                          <a:spcPts val="0"/>
                        </a:spcBef>
                        <a:spcAft>
                          <a:spcPts val="0"/>
                        </a:spcAft>
                        <a:buNone/>
                      </a:pPr>
                      <a:r>
                        <a:rPr lang="en-US" sz="1200" u="none" strike="noStrike" cap="none"/>
                        <a:t>200</a:t>
                      </a:r>
                      <a:endParaRPr sz="1200" b="0" i="0" u="none" strike="noStrike" cap="none">
                        <a:solidFill>
                          <a:srgbClr val="000000"/>
                        </a:solidFill>
                        <a:latin typeface="Calibri"/>
                        <a:ea typeface="Calibri"/>
                        <a:cs typeface="Calibri"/>
                        <a:sym typeface="Calibri"/>
                      </a:endParaRPr>
                    </a:p>
                  </a:txBody>
                  <a:tcPr marL="7144" marR="7144" marT="7144" marB="0" anchor="b"/>
                </a:tc>
              </a:tr>
              <a:tr h="190024">
                <a:tc>
                  <a:txBody>
                    <a:bodyPr/>
                    <a:lstStyle/>
                    <a:p>
                      <a:pPr marL="0" marR="0" lvl="0" indent="0" algn="ctr" rtl="0">
                        <a:lnSpc>
                          <a:spcPct val="100000"/>
                        </a:lnSpc>
                        <a:spcBef>
                          <a:spcPts val="0"/>
                        </a:spcBef>
                        <a:spcAft>
                          <a:spcPts val="0"/>
                        </a:spcAft>
                        <a:buNone/>
                      </a:pPr>
                      <a:r>
                        <a:rPr lang="en-US" sz="1200" u="none" strike="noStrike" cap="none"/>
                        <a:t>187</a:t>
                      </a:r>
                      <a:endParaRPr sz="1200" b="0" i="0" u="none" strike="noStrike" cap="none">
                        <a:solidFill>
                          <a:srgbClr val="000000"/>
                        </a:solidFill>
                        <a:latin typeface="Calibri"/>
                        <a:ea typeface="Calibri"/>
                        <a:cs typeface="Calibri"/>
                        <a:sym typeface="Calibri"/>
                      </a:endParaRPr>
                    </a:p>
                  </a:txBody>
                  <a:tcPr marL="7144" marR="7144" marT="7144" marB="0" anchor="b"/>
                </a:tc>
                <a:tc>
                  <a:txBody>
                    <a:bodyPr/>
                    <a:lstStyle/>
                    <a:p>
                      <a:pPr marL="0" marR="0" lvl="0" indent="0" algn="l" rtl="0">
                        <a:lnSpc>
                          <a:spcPct val="100000"/>
                        </a:lnSpc>
                        <a:spcBef>
                          <a:spcPts val="0"/>
                        </a:spcBef>
                        <a:spcAft>
                          <a:spcPts val="0"/>
                        </a:spcAft>
                        <a:buNone/>
                      </a:pPr>
                      <a:r>
                        <a:rPr lang="en-US" sz="1200" u="none" strike="noStrike" cap="none"/>
                        <a:t>Mastiff</a:t>
                      </a:r>
                      <a:endParaRPr sz="1200" b="0" i="0" u="none" strike="noStrike" cap="none">
                        <a:solidFill>
                          <a:srgbClr val="000000"/>
                        </a:solidFill>
                        <a:latin typeface="Calibri"/>
                        <a:ea typeface="Calibri"/>
                        <a:cs typeface="Calibri"/>
                        <a:sym typeface="Calibri"/>
                      </a:endParaRPr>
                    </a:p>
                  </a:txBody>
                  <a:tcPr marL="7144" marR="7144" marT="7144" marB="0" anchor="b"/>
                </a:tc>
                <a:tc>
                  <a:txBody>
                    <a:bodyPr/>
                    <a:lstStyle/>
                    <a:p>
                      <a:pPr marL="0" marR="0" lvl="0" indent="0" algn="r" rtl="0">
                        <a:lnSpc>
                          <a:spcPct val="100000"/>
                        </a:lnSpc>
                        <a:spcBef>
                          <a:spcPts val="0"/>
                        </a:spcBef>
                        <a:spcAft>
                          <a:spcPts val="0"/>
                        </a:spcAft>
                        <a:buNone/>
                      </a:pPr>
                      <a:r>
                        <a:rPr lang="en-US" sz="1200" u="none" strike="noStrike" cap="none"/>
                        <a:t>220</a:t>
                      </a:r>
                      <a:endParaRPr sz="1200" b="0" i="0" u="none" strike="noStrike" cap="none">
                        <a:solidFill>
                          <a:srgbClr val="000000"/>
                        </a:solidFill>
                        <a:latin typeface="Calibri"/>
                        <a:ea typeface="Calibri"/>
                        <a:cs typeface="Calibri"/>
                        <a:sym typeface="Calibri"/>
                      </a:endParaRPr>
                    </a:p>
                  </a:txBody>
                  <a:tcPr marL="7144" marR="7144" marT="7144" marB="0" anchor="b"/>
                </a:tc>
              </a:tr>
              <a:tr h="190024">
                <a:tc>
                  <a:txBody>
                    <a:bodyPr/>
                    <a:lstStyle/>
                    <a:p>
                      <a:pPr marL="0" marR="0" lvl="0" indent="0" algn="ctr" rtl="0">
                        <a:lnSpc>
                          <a:spcPct val="100000"/>
                        </a:lnSpc>
                        <a:spcBef>
                          <a:spcPts val="0"/>
                        </a:spcBef>
                        <a:spcAft>
                          <a:spcPts val="0"/>
                        </a:spcAft>
                        <a:buNone/>
                      </a:pPr>
                      <a:r>
                        <a:rPr lang="en-US" sz="1200" u="none" strike="noStrike" cap="none"/>
                        <a:t>188</a:t>
                      </a:r>
                      <a:endParaRPr sz="1200" b="0" i="0" u="none" strike="noStrike" cap="none">
                        <a:solidFill>
                          <a:srgbClr val="000000"/>
                        </a:solidFill>
                        <a:latin typeface="Calibri"/>
                        <a:ea typeface="Calibri"/>
                        <a:cs typeface="Calibri"/>
                        <a:sym typeface="Calibri"/>
                      </a:endParaRPr>
                    </a:p>
                  </a:txBody>
                  <a:tcPr marL="7144" marR="7144" marT="7144" marB="0" anchor="b"/>
                </a:tc>
                <a:tc>
                  <a:txBody>
                    <a:bodyPr/>
                    <a:lstStyle/>
                    <a:p>
                      <a:pPr marL="0" marR="0" lvl="0" indent="0" algn="l" rtl="0">
                        <a:lnSpc>
                          <a:spcPct val="100000"/>
                        </a:lnSpc>
                        <a:spcBef>
                          <a:spcPts val="0"/>
                        </a:spcBef>
                        <a:spcAft>
                          <a:spcPts val="0"/>
                        </a:spcAft>
                        <a:buNone/>
                      </a:pPr>
                      <a:r>
                        <a:rPr lang="en-US" sz="1200" u="none" strike="noStrike" cap="none"/>
                        <a:t>Neapolitan Mastiff</a:t>
                      </a:r>
                      <a:endParaRPr sz="1200" b="0" i="0" u="none" strike="noStrike" cap="none">
                        <a:solidFill>
                          <a:srgbClr val="000000"/>
                        </a:solidFill>
                        <a:latin typeface="Calibri"/>
                        <a:ea typeface="Calibri"/>
                        <a:cs typeface="Calibri"/>
                        <a:sym typeface="Calibri"/>
                      </a:endParaRPr>
                    </a:p>
                  </a:txBody>
                  <a:tcPr marL="7144" marR="7144" marT="7144" marB="0" anchor="b"/>
                </a:tc>
                <a:tc>
                  <a:txBody>
                    <a:bodyPr/>
                    <a:lstStyle/>
                    <a:p>
                      <a:pPr marL="0" marR="0" lvl="0" indent="0" algn="r" rtl="0">
                        <a:lnSpc>
                          <a:spcPct val="100000"/>
                        </a:lnSpc>
                        <a:spcBef>
                          <a:spcPts val="0"/>
                        </a:spcBef>
                        <a:spcAft>
                          <a:spcPts val="0"/>
                        </a:spcAft>
                        <a:buNone/>
                      </a:pPr>
                      <a:r>
                        <a:rPr lang="en-US" sz="1200" u="none" strike="noStrike" cap="none"/>
                        <a:t>200</a:t>
                      </a:r>
                      <a:endParaRPr sz="1200" b="0" i="0" u="none" strike="noStrike" cap="none">
                        <a:solidFill>
                          <a:srgbClr val="000000"/>
                        </a:solidFill>
                        <a:latin typeface="Calibri"/>
                        <a:ea typeface="Calibri"/>
                        <a:cs typeface="Calibri"/>
                        <a:sym typeface="Calibri"/>
                      </a:endParaRPr>
                    </a:p>
                  </a:txBody>
                  <a:tcPr marL="7144" marR="7144" marT="7144" marB="0" anchor="b"/>
                </a:tc>
              </a:tr>
              <a:tr h="190024">
                <a:tc>
                  <a:txBody>
                    <a:bodyPr/>
                    <a:lstStyle/>
                    <a:p>
                      <a:pPr marL="0" marR="0" lvl="0" indent="0" algn="ctr" rtl="0">
                        <a:lnSpc>
                          <a:spcPct val="100000"/>
                        </a:lnSpc>
                        <a:spcBef>
                          <a:spcPts val="0"/>
                        </a:spcBef>
                        <a:spcAft>
                          <a:spcPts val="0"/>
                        </a:spcAft>
                        <a:buNone/>
                      </a:pPr>
                      <a:r>
                        <a:rPr lang="en-US" sz="1200" u="none" strike="noStrike" cap="none"/>
                        <a:t>193</a:t>
                      </a:r>
                      <a:endParaRPr sz="1200" b="0" i="0" u="none" strike="noStrike" cap="none">
                        <a:solidFill>
                          <a:srgbClr val="000000"/>
                        </a:solidFill>
                        <a:latin typeface="Calibri"/>
                        <a:ea typeface="Calibri"/>
                        <a:cs typeface="Calibri"/>
                        <a:sym typeface="Calibri"/>
                      </a:endParaRPr>
                    </a:p>
                  </a:txBody>
                  <a:tcPr marL="7144" marR="7144" marT="7144" marB="0" anchor="b"/>
                </a:tc>
                <a:tc>
                  <a:txBody>
                    <a:bodyPr/>
                    <a:lstStyle/>
                    <a:p>
                      <a:pPr marL="0" marR="0" lvl="0" indent="0" algn="l" rtl="0">
                        <a:lnSpc>
                          <a:spcPct val="100000"/>
                        </a:lnSpc>
                        <a:spcBef>
                          <a:spcPts val="0"/>
                        </a:spcBef>
                        <a:spcAft>
                          <a:spcPts val="0"/>
                        </a:spcAft>
                        <a:buNone/>
                      </a:pPr>
                      <a:r>
                        <a:rPr lang="en-US" sz="1200" u="none" strike="noStrike" cap="none"/>
                        <a:t>Saint Bernard</a:t>
                      </a:r>
                      <a:endParaRPr sz="1200" b="0" i="0" u="none" strike="noStrike" cap="none">
                        <a:solidFill>
                          <a:srgbClr val="000000"/>
                        </a:solidFill>
                        <a:latin typeface="Calibri"/>
                        <a:ea typeface="Calibri"/>
                        <a:cs typeface="Calibri"/>
                        <a:sym typeface="Calibri"/>
                      </a:endParaRPr>
                    </a:p>
                  </a:txBody>
                  <a:tcPr marL="7144" marR="7144" marT="7144" marB="0" anchor="b"/>
                </a:tc>
                <a:tc>
                  <a:txBody>
                    <a:bodyPr/>
                    <a:lstStyle/>
                    <a:p>
                      <a:pPr marL="0" marR="0" lvl="0" indent="0" algn="r" rtl="0">
                        <a:lnSpc>
                          <a:spcPct val="100000"/>
                        </a:lnSpc>
                        <a:spcBef>
                          <a:spcPts val="0"/>
                        </a:spcBef>
                        <a:spcAft>
                          <a:spcPts val="0"/>
                        </a:spcAft>
                        <a:buNone/>
                      </a:pPr>
                      <a:r>
                        <a:rPr lang="en-US" sz="1200" u="none" strike="noStrike" cap="none"/>
                        <a:t>180</a:t>
                      </a:r>
                      <a:endParaRPr sz="1200" b="0" i="0" u="none" strike="noStrike" cap="none">
                        <a:solidFill>
                          <a:srgbClr val="000000"/>
                        </a:solidFill>
                        <a:latin typeface="Calibri"/>
                        <a:ea typeface="Calibri"/>
                        <a:cs typeface="Calibri"/>
                        <a:sym typeface="Calibri"/>
                      </a:endParaRPr>
                    </a:p>
                  </a:txBody>
                  <a:tcPr marL="7144" marR="7144" marT="7144" marB="0" anchor="b"/>
                </a:tc>
              </a:tr>
            </a:tbl>
          </a:graphicData>
        </a:graphic>
      </p:graphicFrame>
      <p:graphicFrame>
        <p:nvGraphicFramePr>
          <p:cNvPr id="324" name="Google Shape;324;p44"/>
          <p:cNvGraphicFramePr/>
          <p:nvPr/>
        </p:nvGraphicFramePr>
        <p:xfrm>
          <a:off x="4882268" y="3896119"/>
          <a:ext cx="3457969" cy="1681640"/>
        </p:xfrm>
        <a:graphic>
          <a:graphicData uri="http://schemas.openxmlformats.org/drawingml/2006/table">
            <a:tbl>
              <a:tblPr firstRow="1" bandRow="1">
                <a:noFill/>
              </a:tblPr>
              <a:tblGrid>
                <a:gridCol w="664369"/>
                <a:gridCol w="1911431"/>
                <a:gridCol w="882169"/>
              </a:tblGrid>
              <a:tr h="190024">
                <a:tc>
                  <a:txBody>
                    <a:bodyPr/>
                    <a:lstStyle/>
                    <a:p>
                      <a:pPr marL="0" marR="0" lvl="0" indent="0" algn="ctr" rtl="0">
                        <a:lnSpc>
                          <a:spcPct val="100000"/>
                        </a:lnSpc>
                        <a:spcBef>
                          <a:spcPts val="0"/>
                        </a:spcBef>
                        <a:spcAft>
                          <a:spcPts val="0"/>
                        </a:spcAft>
                        <a:buNone/>
                      </a:pPr>
                      <a:r>
                        <a:rPr lang="en-US" sz="1200" u="none" strike="noStrike" cap="none"/>
                        <a:t>dog_id</a:t>
                      </a:r>
                      <a:endParaRPr sz="1200" b="0" i="0" u="none" strike="noStrike" cap="none">
                        <a:solidFill>
                          <a:srgbClr val="000000"/>
                        </a:solidFill>
                        <a:latin typeface="Calibri"/>
                        <a:ea typeface="Calibri"/>
                        <a:cs typeface="Calibri"/>
                        <a:sym typeface="Calibri"/>
                      </a:endParaRPr>
                    </a:p>
                  </a:txBody>
                  <a:tcPr marL="7144" marR="7144" marT="7144" marB="0" anchor="b"/>
                </a:tc>
                <a:tc>
                  <a:txBody>
                    <a:bodyPr/>
                    <a:lstStyle/>
                    <a:p>
                      <a:pPr marL="0" marR="0" lvl="0" indent="0" algn="l" rtl="0">
                        <a:lnSpc>
                          <a:spcPct val="100000"/>
                        </a:lnSpc>
                        <a:spcBef>
                          <a:spcPts val="0"/>
                        </a:spcBef>
                        <a:spcAft>
                          <a:spcPts val="0"/>
                        </a:spcAft>
                        <a:buNone/>
                      </a:pPr>
                      <a:r>
                        <a:rPr lang="en-US" sz="1200" u="none" strike="noStrike" cap="none"/>
                        <a:t>breed</a:t>
                      </a:r>
                      <a:endParaRPr sz="1200" b="0" i="0" u="none" strike="noStrike" cap="none">
                        <a:solidFill>
                          <a:srgbClr val="000000"/>
                        </a:solidFill>
                        <a:latin typeface="Calibri"/>
                        <a:ea typeface="Calibri"/>
                        <a:cs typeface="Calibri"/>
                        <a:sym typeface="Calibri"/>
                      </a:endParaRPr>
                    </a:p>
                  </a:txBody>
                  <a:tcPr marL="7144" marR="7144" marT="7144" marB="0" anchor="b"/>
                </a:tc>
                <a:tc>
                  <a:txBody>
                    <a:bodyPr/>
                    <a:lstStyle/>
                    <a:p>
                      <a:pPr marL="0" marR="0" lvl="0" indent="0" algn="l" rtl="0">
                        <a:lnSpc>
                          <a:spcPct val="100000"/>
                        </a:lnSpc>
                        <a:spcBef>
                          <a:spcPts val="0"/>
                        </a:spcBef>
                        <a:spcAft>
                          <a:spcPts val="0"/>
                        </a:spcAft>
                        <a:buNone/>
                      </a:pPr>
                      <a:r>
                        <a:rPr lang="en-US" sz="1200" u="none" strike="noStrike" cap="none"/>
                        <a:t>type</a:t>
                      </a:r>
                      <a:endParaRPr sz="1200" b="0" i="0" u="none" strike="noStrike" cap="none">
                        <a:solidFill>
                          <a:srgbClr val="000000"/>
                        </a:solidFill>
                        <a:latin typeface="Calibri"/>
                        <a:ea typeface="Calibri"/>
                        <a:cs typeface="Calibri"/>
                        <a:sym typeface="Calibri"/>
                      </a:endParaRPr>
                    </a:p>
                  </a:txBody>
                  <a:tcPr marL="7144" marR="7144" marT="7144" marB="0" anchor="b"/>
                </a:tc>
              </a:tr>
              <a:tr h="372904">
                <a:tc>
                  <a:txBody>
                    <a:bodyPr/>
                    <a:lstStyle/>
                    <a:p>
                      <a:pPr marL="0" marR="0" lvl="0" indent="0" algn="ctr" rtl="0">
                        <a:lnSpc>
                          <a:spcPct val="100000"/>
                        </a:lnSpc>
                        <a:spcBef>
                          <a:spcPts val="0"/>
                        </a:spcBef>
                        <a:spcAft>
                          <a:spcPts val="0"/>
                        </a:spcAft>
                        <a:buNone/>
                      </a:pPr>
                      <a:r>
                        <a:rPr lang="en-US" sz="1200" u="none" strike="noStrike" cap="none"/>
                        <a:t>57</a:t>
                      </a:r>
                      <a:endParaRPr sz="1200" b="0" i="0" u="none" strike="noStrike" cap="none">
                        <a:solidFill>
                          <a:srgbClr val="000000"/>
                        </a:solidFill>
                        <a:latin typeface="Calibri"/>
                        <a:ea typeface="Calibri"/>
                        <a:cs typeface="Calibri"/>
                        <a:sym typeface="Calibri"/>
                      </a:endParaRPr>
                    </a:p>
                  </a:txBody>
                  <a:tcPr marL="7144" marR="7144" marT="7144" marB="0" anchor="b"/>
                </a:tc>
                <a:tc>
                  <a:txBody>
                    <a:bodyPr/>
                    <a:lstStyle/>
                    <a:p>
                      <a:pPr marL="0" marR="0" lvl="0" indent="0" algn="l" rtl="0">
                        <a:lnSpc>
                          <a:spcPct val="100000"/>
                        </a:lnSpc>
                        <a:spcBef>
                          <a:spcPts val="0"/>
                        </a:spcBef>
                        <a:spcAft>
                          <a:spcPts val="0"/>
                        </a:spcAft>
                        <a:buNone/>
                      </a:pPr>
                      <a:r>
                        <a:rPr lang="en-US" sz="1200" u="none" strike="noStrike" cap="none"/>
                        <a:t>German Shepherd</a:t>
                      </a:r>
                      <a:endParaRPr sz="1200" b="0" i="0" u="none" strike="noStrike" cap="none">
                        <a:solidFill>
                          <a:srgbClr val="000000"/>
                        </a:solidFill>
                        <a:latin typeface="Calibri"/>
                        <a:ea typeface="Calibri"/>
                        <a:cs typeface="Calibri"/>
                        <a:sym typeface="Calibri"/>
                      </a:endParaRPr>
                    </a:p>
                  </a:txBody>
                  <a:tcPr marL="7144" marR="7144" marT="7144" marB="0" anchor="b"/>
                </a:tc>
                <a:tc>
                  <a:txBody>
                    <a:bodyPr/>
                    <a:lstStyle/>
                    <a:p>
                      <a:pPr marL="0" marR="0" lvl="0" indent="0" algn="l" rtl="0">
                        <a:lnSpc>
                          <a:spcPct val="100000"/>
                        </a:lnSpc>
                        <a:spcBef>
                          <a:spcPts val="0"/>
                        </a:spcBef>
                        <a:spcAft>
                          <a:spcPts val="0"/>
                        </a:spcAft>
                        <a:buNone/>
                      </a:pPr>
                      <a:r>
                        <a:rPr lang="en-US" sz="1200" u="none" strike="noStrike" cap="none"/>
                        <a:t>Herding Dogs</a:t>
                      </a:r>
                      <a:endParaRPr sz="1200" b="0" i="0" u="none" strike="noStrike" cap="none">
                        <a:solidFill>
                          <a:srgbClr val="000000"/>
                        </a:solidFill>
                        <a:latin typeface="Calibri"/>
                        <a:ea typeface="Calibri"/>
                        <a:cs typeface="Calibri"/>
                        <a:sym typeface="Calibri"/>
                      </a:endParaRPr>
                    </a:p>
                  </a:txBody>
                  <a:tcPr marL="7144" marR="7144" marT="7144" marB="0" anchor="b"/>
                </a:tc>
              </a:tr>
              <a:tr h="372904">
                <a:tc>
                  <a:txBody>
                    <a:bodyPr/>
                    <a:lstStyle/>
                    <a:p>
                      <a:pPr marL="0" marR="0" lvl="0" indent="0" algn="ctr" rtl="0">
                        <a:lnSpc>
                          <a:spcPct val="100000"/>
                        </a:lnSpc>
                        <a:spcBef>
                          <a:spcPts val="0"/>
                        </a:spcBef>
                        <a:spcAft>
                          <a:spcPts val="0"/>
                        </a:spcAft>
                        <a:buNone/>
                      </a:pPr>
                      <a:r>
                        <a:rPr lang="en-US" sz="1200" u="none" strike="noStrike" cap="none"/>
                        <a:t>124</a:t>
                      </a:r>
                      <a:endParaRPr sz="1200" b="0" i="0" u="none" strike="noStrike" cap="none">
                        <a:solidFill>
                          <a:srgbClr val="000000"/>
                        </a:solidFill>
                        <a:latin typeface="Calibri"/>
                        <a:ea typeface="Calibri"/>
                        <a:cs typeface="Calibri"/>
                        <a:sym typeface="Calibri"/>
                      </a:endParaRPr>
                    </a:p>
                  </a:txBody>
                  <a:tcPr marL="7144" marR="7144" marT="7144" marB="0" anchor="b"/>
                </a:tc>
                <a:tc>
                  <a:txBody>
                    <a:bodyPr/>
                    <a:lstStyle/>
                    <a:p>
                      <a:pPr marL="0" marR="0" lvl="0" indent="0" algn="l" rtl="0">
                        <a:lnSpc>
                          <a:spcPct val="100000"/>
                        </a:lnSpc>
                        <a:spcBef>
                          <a:spcPts val="0"/>
                        </a:spcBef>
                        <a:spcAft>
                          <a:spcPts val="0"/>
                        </a:spcAft>
                        <a:buNone/>
                      </a:pPr>
                      <a:r>
                        <a:rPr lang="en-US" sz="1200" u="none" strike="noStrike" cap="none"/>
                        <a:t>German Shorthaired Pointer</a:t>
                      </a:r>
                      <a:endParaRPr sz="1200" b="0" i="0" u="none" strike="noStrike" cap="none">
                        <a:solidFill>
                          <a:srgbClr val="000000"/>
                        </a:solidFill>
                        <a:latin typeface="Calibri"/>
                        <a:ea typeface="Calibri"/>
                        <a:cs typeface="Calibri"/>
                        <a:sym typeface="Calibri"/>
                      </a:endParaRPr>
                    </a:p>
                  </a:txBody>
                  <a:tcPr marL="7144" marR="7144" marT="7144" marB="0" anchor="b"/>
                </a:tc>
                <a:tc>
                  <a:txBody>
                    <a:bodyPr/>
                    <a:lstStyle/>
                    <a:p>
                      <a:pPr marL="0" marR="0" lvl="0" indent="0" algn="l" rtl="0">
                        <a:lnSpc>
                          <a:spcPct val="100000"/>
                        </a:lnSpc>
                        <a:spcBef>
                          <a:spcPts val="0"/>
                        </a:spcBef>
                        <a:spcAft>
                          <a:spcPts val="0"/>
                        </a:spcAft>
                        <a:buNone/>
                      </a:pPr>
                      <a:r>
                        <a:rPr lang="en-US" sz="1200" u="none" strike="noStrike" cap="none"/>
                        <a:t>Sporting Dogs</a:t>
                      </a:r>
                      <a:endParaRPr sz="1200" b="0" i="0" u="none" strike="noStrike" cap="none">
                        <a:solidFill>
                          <a:srgbClr val="000000"/>
                        </a:solidFill>
                        <a:latin typeface="Calibri"/>
                        <a:ea typeface="Calibri"/>
                        <a:cs typeface="Calibri"/>
                        <a:sym typeface="Calibri"/>
                      </a:endParaRPr>
                    </a:p>
                  </a:txBody>
                  <a:tcPr marL="7144" marR="7144" marT="7144" marB="0" anchor="b"/>
                </a:tc>
              </a:tr>
              <a:tr h="372904">
                <a:tc>
                  <a:txBody>
                    <a:bodyPr/>
                    <a:lstStyle/>
                    <a:p>
                      <a:pPr marL="0" marR="0" lvl="0" indent="0" algn="ctr" rtl="0">
                        <a:lnSpc>
                          <a:spcPct val="100000"/>
                        </a:lnSpc>
                        <a:spcBef>
                          <a:spcPts val="0"/>
                        </a:spcBef>
                        <a:spcAft>
                          <a:spcPts val="0"/>
                        </a:spcAft>
                        <a:buNone/>
                      </a:pPr>
                      <a:r>
                        <a:rPr lang="en-US" sz="1200" u="none" strike="noStrike" cap="none"/>
                        <a:t>125</a:t>
                      </a:r>
                      <a:endParaRPr sz="1200" b="0" i="0" u="none" strike="noStrike" cap="none">
                        <a:solidFill>
                          <a:srgbClr val="000000"/>
                        </a:solidFill>
                        <a:latin typeface="Calibri"/>
                        <a:ea typeface="Calibri"/>
                        <a:cs typeface="Calibri"/>
                        <a:sym typeface="Calibri"/>
                      </a:endParaRPr>
                    </a:p>
                  </a:txBody>
                  <a:tcPr marL="7144" marR="7144" marT="7144" marB="0" anchor="b"/>
                </a:tc>
                <a:tc>
                  <a:txBody>
                    <a:bodyPr/>
                    <a:lstStyle/>
                    <a:p>
                      <a:pPr marL="0" marR="0" lvl="0" indent="0" algn="l" rtl="0">
                        <a:lnSpc>
                          <a:spcPct val="100000"/>
                        </a:lnSpc>
                        <a:spcBef>
                          <a:spcPts val="0"/>
                        </a:spcBef>
                        <a:spcAft>
                          <a:spcPts val="0"/>
                        </a:spcAft>
                        <a:buNone/>
                      </a:pPr>
                      <a:r>
                        <a:rPr lang="en-US" sz="1200" u="none" strike="noStrike" cap="none"/>
                        <a:t>German Wirehaired Pointer</a:t>
                      </a:r>
                      <a:endParaRPr sz="1200" b="0" i="0" u="none" strike="noStrike" cap="none">
                        <a:solidFill>
                          <a:srgbClr val="000000"/>
                        </a:solidFill>
                        <a:latin typeface="Calibri"/>
                        <a:ea typeface="Calibri"/>
                        <a:cs typeface="Calibri"/>
                        <a:sym typeface="Calibri"/>
                      </a:endParaRPr>
                    </a:p>
                  </a:txBody>
                  <a:tcPr marL="7144" marR="7144" marT="7144" marB="0" anchor="b"/>
                </a:tc>
                <a:tc>
                  <a:txBody>
                    <a:bodyPr/>
                    <a:lstStyle/>
                    <a:p>
                      <a:pPr marL="0" marR="0" lvl="0" indent="0" algn="l" rtl="0">
                        <a:lnSpc>
                          <a:spcPct val="100000"/>
                        </a:lnSpc>
                        <a:spcBef>
                          <a:spcPts val="0"/>
                        </a:spcBef>
                        <a:spcAft>
                          <a:spcPts val="0"/>
                        </a:spcAft>
                        <a:buNone/>
                      </a:pPr>
                      <a:r>
                        <a:rPr lang="en-US" sz="1200" u="none" strike="noStrike" cap="none"/>
                        <a:t>Sporting Dogs</a:t>
                      </a:r>
                      <a:endParaRPr sz="1200" b="0" i="0" u="none" strike="noStrike" cap="none">
                        <a:solidFill>
                          <a:srgbClr val="000000"/>
                        </a:solidFill>
                        <a:latin typeface="Calibri"/>
                        <a:ea typeface="Calibri"/>
                        <a:cs typeface="Calibri"/>
                        <a:sym typeface="Calibri"/>
                      </a:endParaRPr>
                    </a:p>
                  </a:txBody>
                  <a:tcPr marL="7144" marR="7144" marT="7144" marB="0" anchor="b"/>
                </a:tc>
              </a:tr>
              <a:tr h="372904">
                <a:tc>
                  <a:txBody>
                    <a:bodyPr/>
                    <a:lstStyle/>
                    <a:p>
                      <a:pPr marL="0" marR="0" lvl="0" indent="0" algn="ctr" rtl="0">
                        <a:lnSpc>
                          <a:spcPct val="100000"/>
                        </a:lnSpc>
                        <a:spcBef>
                          <a:spcPts val="0"/>
                        </a:spcBef>
                        <a:spcAft>
                          <a:spcPts val="0"/>
                        </a:spcAft>
                        <a:buNone/>
                      </a:pPr>
                      <a:r>
                        <a:rPr lang="en-US" sz="1200" u="none" strike="noStrike" cap="none"/>
                        <a:t>179</a:t>
                      </a:r>
                      <a:endParaRPr sz="1200" b="0" i="0" u="none" strike="noStrike" cap="none">
                        <a:solidFill>
                          <a:srgbClr val="000000"/>
                        </a:solidFill>
                        <a:latin typeface="Calibri"/>
                        <a:ea typeface="Calibri"/>
                        <a:cs typeface="Calibri"/>
                        <a:sym typeface="Calibri"/>
                      </a:endParaRPr>
                    </a:p>
                  </a:txBody>
                  <a:tcPr marL="7144" marR="7144" marT="7144" marB="0" anchor="b"/>
                </a:tc>
                <a:tc>
                  <a:txBody>
                    <a:bodyPr/>
                    <a:lstStyle/>
                    <a:p>
                      <a:pPr marL="0" marR="0" lvl="0" indent="0" algn="l" rtl="0">
                        <a:lnSpc>
                          <a:spcPct val="100000"/>
                        </a:lnSpc>
                        <a:spcBef>
                          <a:spcPts val="0"/>
                        </a:spcBef>
                        <a:spcAft>
                          <a:spcPts val="0"/>
                        </a:spcAft>
                        <a:buNone/>
                      </a:pPr>
                      <a:r>
                        <a:rPr lang="en-US" sz="1200" u="none" strike="noStrike" cap="none"/>
                        <a:t>German Pinscher</a:t>
                      </a:r>
                      <a:endParaRPr sz="1200" b="0" i="0" u="none" strike="noStrike" cap="none">
                        <a:solidFill>
                          <a:srgbClr val="000000"/>
                        </a:solidFill>
                        <a:latin typeface="Calibri"/>
                        <a:ea typeface="Calibri"/>
                        <a:cs typeface="Calibri"/>
                        <a:sym typeface="Calibri"/>
                      </a:endParaRPr>
                    </a:p>
                  </a:txBody>
                  <a:tcPr marL="7144" marR="7144" marT="7144" marB="0" anchor="b"/>
                </a:tc>
                <a:tc>
                  <a:txBody>
                    <a:bodyPr/>
                    <a:lstStyle/>
                    <a:p>
                      <a:pPr marL="0" marR="0" lvl="0" indent="0" algn="l" rtl="0">
                        <a:lnSpc>
                          <a:spcPct val="100000"/>
                        </a:lnSpc>
                        <a:spcBef>
                          <a:spcPts val="0"/>
                        </a:spcBef>
                        <a:spcAft>
                          <a:spcPts val="0"/>
                        </a:spcAft>
                        <a:buNone/>
                      </a:pPr>
                      <a:r>
                        <a:rPr lang="en-US" sz="1200" u="none" strike="noStrike" cap="none"/>
                        <a:t>Working Dogs</a:t>
                      </a:r>
                      <a:endParaRPr sz="1200" b="0" i="0" u="none" strike="noStrike" cap="none">
                        <a:solidFill>
                          <a:srgbClr val="000000"/>
                        </a:solidFill>
                        <a:latin typeface="Calibri"/>
                        <a:ea typeface="Calibri"/>
                        <a:cs typeface="Calibri"/>
                        <a:sym typeface="Calibri"/>
                      </a:endParaRPr>
                    </a:p>
                  </a:txBody>
                  <a:tcPr marL="7144" marR="7144" marT="7144" marB="0" anchor="b"/>
                </a:tc>
              </a:tr>
            </a:tbl>
          </a:graphicData>
        </a:graphic>
      </p:graphicFrame>
      <p:sp>
        <p:nvSpPr>
          <p:cNvPr id="325" name="Google Shape;325;p44"/>
          <p:cNvSpPr txBox="1"/>
          <p:nvPr/>
        </p:nvSpPr>
        <p:spPr>
          <a:xfrm>
            <a:off x="803761" y="2277012"/>
            <a:ext cx="3469918" cy="900216"/>
          </a:xfrm>
          <a:prstGeom prst="rect">
            <a:avLst/>
          </a:prstGeom>
          <a:noFill/>
          <a:ln>
            <a:noFill/>
          </a:ln>
        </p:spPr>
        <p:txBody>
          <a:bodyPr spcFirstLastPara="1" wrap="square" lIns="68569" tIns="34275" rIns="68569" bIns="34275" anchor="t" anchorCtr="0">
            <a:noAutofit/>
          </a:bodyPr>
          <a:lstStyle/>
          <a:p>
            <a:pPr>
              <a:buClr>
                <a:srgbClr val="00B0F0"/>
              </a:buClr>
              <a:buSzPts val="2800"/>
            </a:pPr>
            <a:r>
              <a:rPr lang="en-US" sz="1800">
                <a:solidFill>
                  <a:srgbClr val="00B0F0"/>
                </a:solidFill>
                <a:latin typeface="Calibri"/>
                <a:ea typeface="Calibri"/>
                <a:cs typeface="Calibri"/>
                <a:sym typeface="Calibri"/>
              </a:rPr>
              <a:t>SELECT</a:t>
            </a:r>
            <a:r>
              <a:rPr lang="en-US" sz="1800">
                <a:solidFill>
                  <a:schemeClr val="dk1"/>
                </a:solidFill>
                <a:latin typeface="Calibri"/>
                <a:ea typeface="Calibri"/>
                <a:cs typeface="Calibri"/>
                <a:sym typeface="Calibri"/>
              </a:rPr>
              <a:t> dog_id, breed, max_weight </a:t>
            </a:r>
            <a:endParaRPr sz="1050"/>
          </a:p>
          <a:p>
            <a:pPr>
              <a:buClr>
                <a:srgbClr val="00B0F0"/>
              </a:buClr>
              <a:buSzPts val="2800"/>
            </a:pPr>
            <a:r>
              <a:rPr lang="en-US" sz="1800">
                <a:solidFill>
                  <a:srgbClr val="00B0F0"/>
                </a:solidFill>
                <a:latin typeface="Calibri"/>
                <a:ea typeface="Calibri"/>
                <a:cs typeface="Calibri"/>
                <a:sym typeface="Calibri"/>
              </a:rPr>
              <a:t>FROM</a:t>
            </a:r>
            <a:r>
              <a:rPr lang="en-US" sz="1800">
                <a:solidFill>
                  <a:schemeClr val="dk1"/>
                </a:solidFill>
                <a:latin typeface="Calibri"/>
                <a:ea typeface="Calibri"/>
                <a:cs typeface="Calibri"/>
                <a:sym typeface="Calibri"/>
              </a:rPr>
              <a:t> dogs </a:t>
            </a:r>
            <a:endParaRPr sz="1050"/>
          </a:p>
          <a:p>
            <a:pPr>
              <a:buClr>
                <a:srgbClr val="00B0F0"/>
              </a:buClr>
              <a:buSzPts val="2800"/>
            </a:pPr>
            <a:r>
              <a:rPr lang="en-US" sz="1800">
                <a:solidFill>
                  <a:srgbClr val="00B0F0"/>
                </a:solidFill>
                <a:latin typeface="Calibri"/>
                <a:ea typeface="Calibri"/>
                <a:cs typeface="Calibri"/>
                <a:sym typeface="Calibri"/>
              </a:rPr>
              <a:t>WHERE</a:t>
            </a:r>
            <a:r>
              <a:rPr lang="en-US" sz="1800">
                <a:solidFill>
                  <a:schemeClr val="dk1"/>
                </a:solidFill>
                <a:latin typeface="Calibri"/>
                <a:ea typeface="Calibri"/>
                <a:cs typeface="Calibri"/>
                <a:sym typeface="Calibri"/>
              </a:rPr>
              <a:t> max_weight </a:t>
            </a:r>
            <a:r>
              <a:rPr lang="en-US" sz="1800">
                <a:solidFill>
                  <a:srgbClr val="00B0F0"/>
                </a:solidFill>
                <a:latin typeface="Calibri"/>
                <a:ea typeface="Calibri"/>
                <a:cs typeface="Calibri"/>
                <a:sym typeface="Calibri"/>
              </a:rPr>
              <a:t>&gt;</a:t>
            </a:r>
            <a:r>
              <a:rPr lang="en-US" sz="1800">
                <a:solidFill>
                  <a:schemeClr val="dk1"/>
                </a:solidFill>
                <a:latin typeface="Calibri"/>
                <a:ea typeface="Calibri"/>
                <a:cs typeface="Calibri"/>
                <a:sym typeface="Calibri"/>
              </a:rPr>
              <a:t> 175;</a:t>
            </a:r>
            <a:endParaRPr sz="1050"/>
          </a:p>
        </p:txBody>
      </p:sp>
      <p:sp>
        <p:nvSpPr>
          <p:cNvPr id="326" name="Google Shape;326;p44"/>
          <p:cNvSpPr txBox="1"/>
          <p:nvPr/>
        </p:nvSpPr>
        <p:spPr>
          <a:xfrm>
            <a:off x="803761" y="1555439"/>
            <a:ext cx="2687252" cy="623217"/>
          </a:xfrm>
          <a:prstGeom prst="rect">
            <a:avLst/>
          </a:prstGeom>
          <a:noFill/>
          <a:ln>
            <a:noFill/>
          </a:ln>
        </p:spPr>
        <p:txBody>
          <a:bodyPr spcFirstLastPara="1" wrap="square" lIns="68569" tIns="34275" rIns="68569" bIns="34275" anchor="t" anchorCtr="0">
            <a:noAutofit/>
          </a:bodyPr>
          <a:lstStyle/>
          <a:p>
            <a:pPr>
              <a:buClr>
                <a:srgbClr val="00B0F0"/>
              </a:buClr>
              <a:buSzPts val="2800"/>
            </a:pPr>
            <a:r>
              <a:rPr lang="en-US" sz="1800">
                <a:solidFill>
                  <a:srgbClr val="00B0F0"/>
                </a:solidFill>
                <a:latin typeface="Calibri"/>
                <a:ea typeface="Calibri"/>
                <a:cs typeface="Calibri"/>
                <a:sym typeface="Calibri"/>
              </a:rPr>
              <a:t>SELECT </a:t>
            </a:r>
            <a:r>
              <a:rPr lang="en-US" sz="1800">
                <a:solidFill>
                  <a:schemeClr val="dk1"/>
                </a:solidFill>
                <a:latin typeface="Calibri"/>
                <a:ea typeface="Calibri"/>
                <a:cs typeface="Calibri"/>
                <a:sym typeface="Calibri"/>
              </a:rPr>
              <a:t>dog_id, breed, type</a:t>
            </a:r>
            <a:endParaRPr sz="1050"/>
          </a:p>
          <a:p>
            <a:pPr>
              <a:buClr>
                <a:srgbClr val="00B0F0"/>
              </a:buClr>
              <a:buSzPts val="2800"/>
            </a:pPr>
            <a:r>
              <a:rPr lang="en-US" sz="1800">
                <a:solidFill>
                  <a:srgbClr val="00B0F0"/>
                </a:solidFill>
                <a:latin typeface="Calibri"/>
                <a:ea typeface="Calibri"/>
                <a:cs typeface="Calibri"/>
                <a:sym typeface="Calibri"/>
              </a:rPr>
              <a:t>FROM </a:t>
            </a:r>
            <a:r>
              <a:rPr lang="en-US" sz="1800">
                <a:solidFill>
                  <a:schemeClr val="dk1"/>
                </a:solidFill>
                <a:latin typeface="Calibri"/>
                <a:ea typeface="Calibri"/>
                <a:cs typeface="Calibri"/>
                <a:sym typeface="Calibri"/>
              </a:rPr>
              <a:t>dogs </a:t>
            </a:r>
            <a:r>
              <a:rPr lang="en-US" sz="1800">
                <a:solidFill>
                  <a:srgbClr val="00B0F0"/>
                </a:solidFill>
                <a:latin typeface="Calibri"/>
                <a:ea typeface="Calibri"/>
                <a:cs typeface="Calibri"/>
                <a:sym typeface="Calibri"/>
              </a:rPr>
              <a:t>LIMIT</a:t>
            </a:r>
            <a:r>
              <a:rPr lang="en-US" sz="1800">
                <a:solidFill>
                  <a:schemeClr val="dk1"/>
                </a:solidFill>
                <a:latin typeface="Calibri"/>
                <a:ea typeface="Calibri"/>
                <a:cs typeface="Calibri"/>
                <a:sym typeface="Calibri"/>
              </a:rPr>
              <a:t> 5;</a:t>
            </a:r>
            <a:endParaRPr sz="1050"/>
          </a:p>
        </p:txBody>
      </p:sp>
      <p:sp>
        <p:nvSpPr>
          <p:cNvPr id="327" name="Google Shape;327;p44"/>
          <p:cNvSpPr txBox="1">
            <a:spLocks noGrp="1"/>
          </p:cNvSpPr>
          <p:nvPr>
            <p:ph type="sldNum" idx="12"/>
          </p:nvPr>
        </p:nvSpPr>
        <p:spPr>
          <a:xfrm>
            <a:off x="7086600" y="4869657"/>
            <a:ext cx="20574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18</a:t>
            </a:fld>
            <a:endParaRPr/>
          </a:p>
        </p:txBody>
      </p:sp>
    </p:spTree>
    <p:extLst>
      <p:ext uri="{BB962C8B-B14F-4D97-AF65-F5344CB8AC3E}">
        <p14:creationId xmlns:p14="http://schemas.microsoft.com/office/powerpoint/2010/main" val="383363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2"/>
                                        </p:tgtEl>
                                        <p:attrNameLst>
                                          <p:attrName>style.visibility</p:attrName>
                                        </p:attrNameLst>
                                      </p:cBhvr>
                                      <p:to>
                                        <p:strVal val="visible"/>
                                      </p:to>
                                    </p:set>
                                    <p:anim calcmode="lin" valueType="num">
                                      <p:cBhvr additive="base">
                                        <p:cTn id="7" dur="500"/>
                                        <p:tgtEl>
                                          <p:spTgt spid="322"/>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326"/>
                                        </p:tgtEl>
                                        <p:attrNameLst>
                                          <p:attrName>style.visibility</p:attrName>
                                        </p:attrNameLst>
                                      </p:cBhvr>
                                      <p:to>
                                        <p:strVal val="visible"/>
                                      </p:to>
                                    </p:set>
                                    <p:anim calcmode="lin" valueType="num">
                                      <p:cBhvr additive="base">
                                        <p:cTn id="10" dur="500"/>
                                        <p:tgtEl>
                                          <p:spTgt spid="326"/>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25"/>
                                        </p:tgtEl>
                                        <p:attrNameLst>
                                          <p:attrName>style.visibility</p:attrName>
                                        </p:attrNameLst>
                                      </p:cBhvr>
                                      <p:to>
                                        <p:strVal val="visible"/>
                                      </p:to>
                                    </p:set>
                                    <p:anim calcmode="lin" valueType="num">
                                      <p:cBhvr additive="base">
                                        <p:cTn id="15" dur="500"/>
                                        <p:tgtEl>
                                          <p:spTgt spid="325"/>
                                        </p:tgtEl>
                                        <p:attrNameLst>
                                          <p:attrName>ppt_y</p:attrName>
                                        </p:attrNameLst>
                                      </p:cBhvr>
                                      <p:tavLst>
                                        <p:tav tm="0">
                                          <p:val>
                                            <p:strVal val="#ppt_y+1"/>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23"/>
                                        </p:tgtEl>
                                        <p:attrNameLst>
                                          <p:attrName>style.visibility</p:attrName>
                                        </p:attrNameLst>
                                      </p:cBhvr>
                                      <p:to>
                                        <p:strVal val="visible"/>
                                      </p:to>
                                    </p:set>
                                    <p:anim calcmode="lin" valueType="num">
                                      <p:cBhvr additive="base">
                                        <p:cTn id="18" dur="500"/>
                                        <p:tgtEl>
                                          <p:spTgt spid="323"/>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24"/>
                                        </p:tgtEl>
                                        <p:attrNameLst>
                                          <p:attrName>style.visibility</p:attrName>
                                        </p:attrNameLst>
                                      </p:cBhvr>
                                      <p:to>
                                        <p:strVal val="visible"/>
                                      </p:to>
                                    </p:set>
                                    <p:anim calcmode="lin" valueType="num">
                                      <p:cBhvr additive="base">
                                        <p:cTn id="23" dur="500"/>
                                        <p:tgtEl>
                                          <p:spTgt spid="324"/>
                                        </p:tgtEl>
                                        <p:attrNameLst>
                                          <p:attrName>ppt_y</p:attrName>
                                        </p:attrNameLst>
                                      </p:cBhvr>
                                      <p:tavLst>
                                        <p:tav tm="0">
                                          <p:val>
                                            <p:strVal val="#ppt_y+1"/>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17">
                                            <p:txEl>
                                              <p:pRg st="0" end="0"/>
                                            </p:txEl>
                                          </p:spTgt>
                                        </p:tgtEl>
                                        <p:attrNameLst>
                                          <p:attrName>style.visibility</p:attrName>
                                        </p:attrNameLst>
                                      </p:cBhvr>
                                      <p:to>
                                        <p:strVal val="visible"/>
                                      </p:to>
                                    </p:set>
                                    <p:anim calcmode="lin" valueType="num">
                                      <p:cBhvr additive="base">
                                        <p:cTn id="26" dur="500"/>
                                        <p:tgtEl>
                                          <p:spTgt spid="317">
                                            <p:txEl>
                                              <p:pRg st="0" end="0"/>
                                            </p:txEl>
                                          </p:spTgt>
                                        </p:tgtEl>
                                        <p:attrNameLst>
                                          <p:attrName>ppt_y</p:attrName>
                                        </p:attrNameLst>
                                      </p:cBhvr>
                                      <p:tavLst>
                                        <p:tav tm="0">
                                          <p:val>
                                            <p:strVal val="#ppt_y+1"/>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17">
                                            <p:txEl>
                                              <p:pRg st="1" end="1"/>
                                            </p:txEl>
                                          </p:spTgt>
                                        </p:tgtEl>
                                        <p:attrNameLst>
                                          <p:attrName>style.visibility</p:attrName>
                                        </p:attrNameLst>
                                      </p:cBhvr>
                                      <p:to>
                                        <p:strVal val="visible"/>
                                      </p:to>
                                    </p:set>
                                    <p:anim calcmode="lin" valueType="num">
                                      <p:cBhvr additive="base">
                                        <p:cTn id="29" dur="500"/>
                                        <p:tgtEl>
                                          <p:spTgt spid="317">
                                            <p:txEl>
                                              <p:pRg st="1" end="1"/>
                                            </p:txEl>
                                          </p:spTgt>
                                        </p:tgtEl>
                                        <p:attrNameLst>
                                          <p:attrName>ppt_y</p:attrName>
                                        </p:attrNameLst>
                                      </p:cBhvr>
                                      <p:tavLst>
                                        <p:tav tm="0">
                                          <p:val>
                                            <p:strVal val="#ppt_y+1"/>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17">
                                            <p:txEl>
                                              <p:pRg st="2" end="2"/>
                                            </p:txEl>
                                          </p:spTgt>
                                        </p:tgtEl>
                                        <p:attrNameLst>
                                          <p:attrName>style.visibility</p:attrName>
                                        </p:attrNameLst>
                                      </p:cBhvr>
                                      <p:to>
                                        <p:strVal val="visible"/>
                                      </p:to>
                                    </p:set>
                                    <p:anim calcmode="lin" valueType="num">
                                      <p:cBhvr additive="base">
                                        <p:cTn id="32" dur="500"/>
                                        <p:tgtEl>
                                          <p:spTgt spid="31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38"/>
          <p:cNvSpPr txBox="1"/>
          <p:nvPr/>
        </p:nvSpPr>
        <p:spPr>
          <a:xfrm>
            <a:off x="894485" y="0"/>
            <a:ext cx="8150517" cy="750278"/>
          </a:xfrm>
          <a:prstGeom prst="rect">
            <a:avLst/>
          </a:prstGeom>
          <a:noFill/>
          <a:ln>
            <a:noFill/>
          </a:ln>
        </p:spPr>
        <p:txBody>
          <a:bodyPr spcFirstLastPara="1" wrap="square" lIns="91406" tIns="91406" rIns="91406" bIns="91406" anchor="t" anchorCtr="0">
            <a:noAutofit/>
          </a:bodyPr>
          <a:lstStyle/>
          <a:p>
            <a:pPr algn="ctr">
              <a:buSzPts val="6000"/>
            </a:pPr>
            <a:r>
              <a:rPr lang="en-US" sz="4500" b="1" smtClean="0">
                <a:solidFill>
                  <a:srgbClr val="FF0000"/>
                </a:solidFill>
                <a:latin typeface="Calibri"/>
                <a:ea typeface="Calibri"/>
                <a:cs typeface="Calibri"/>
                <a:sym typeface="Calibri"/>
              </a:rPr>
              <a:t>Other SQL Commands</a:t>
            </a:r>
            <a:endParaRPr sz="4500" b="1">
              <a:solidFill>
                <a:srgbClr val="FF0000"/>
              </a:solidFill>
              <a:latin typeface="Calibri"/>
              <a:ea typeface="Calibri"/>
              <a:cs typeface="Calibri"/>
              <a:sym typeface="Calibri"/>
            </a:endParaRPr>
          </a:p>
        </p:txBody>
      </p:sp>
      <p:graphicFrame>
        <p:nvGraphicFramePr>
          <p:cNvPr id="255" name="Google Shape;255;p38"/>
          <p:cNvGraphicFramePr/>
          <p:nvPr>
            <p:extLst>
              <p:ext uri="{D42A27DB-BD31-4B8C-83A1-F6EECF244321}">
                <p14:modId xmlns:p14="http://schemas.microsoft.com/office/powerpoint/2010/main" val="1734060909"/>
              </p:ext>
            </p:extLst>
          </p:nvPr>
        </p:nvGraphicFramePr>
        <p:xfrm>
          <a:off x="1338129" y="1473040"/>
          <a:ext cx="6070203" cy="1805987"/>
        </p:xfrm>
        <a:graphic>
          <a:graphicData uri="http://schemas.openxmlformats.org/drawingml/2006/table">
            <a:tbl>
              <a:tblPr firstRow="1" bandRow="1">
                <a:noFill/>
              </a:tblPr>
              <a:tblGrid>
                <a:gridCol w="1784501"/>
                <a:gridCol w="4285702"/>
              </a:tblGrid>
              <a:tr h="480068">
                <a:tc>
                  <a:txBody>
                    <a:bodyPr/>
                    <a:lstStyle/>
                    <a:p>
                      <a:pPr marL="0" marR="0" lvl="0" indent="0" algn="l" rtl="0">
                        <a:lnSpc>
                          <a:spcPct val="100000"/>
                        </a:lnSpc>
                        <a:spcBef>
                          <a:spcPts val="0"/>
                        </a:spcBef>
                        <a:spcAft>
                          <a:spcPts val="0"/>
                        </a:spcAft>
                        <a:buClr>
                          <a:srgbClr val="000000"/>
                        </a:buClr>
                        <a:buSzPts val="1800"/>
                        <a:buFont typeface="Arial"/>
                        <a:buNone/>
                      </a:pPr>
                      <a:r>
                        <a:rPr lang="en-US" sz="1400" u="none" strike="noStrike" cap="none"/>
                        <a:t>DML Command</a:t>
                      </a:r>
                      <a:endParaRPr sz="1400" u="none" strike="noStrike" cap="none"/>
                    </a:p>
                  </a:txBody>
                  <a:tcPr marL="68588" marR="68588" marT="34294" marB="34294"/>
                </a:tc>
                <a:tc>
                  <a:txBody>
                    <a:bodyPr/>
                    <a:lstStyle/>
                    <a:p>
                      <a:pPr marL="0" marR="0" lvl="0" indent="0" algn="l" rtl="0">
                        <a:lnSpc>
                          <a:spcPct val="100000"/>
                        </a:lnSpc>
                        <a:spcBef>
                          <a:spcPts val="0"/>
                        </a:spcBef>
                        <a:spcAft>
                          <a:spcPts val="0"/>
                        </a:spcAft>
                        <a:buClr>
                          <a:srgbClr val="000000"/>
                        </a:buClr>
                        <a:buSzPts val="1800"/>
                        <a:buFont typeface="Arial"/>
                        <a:buNone/>
                      </a:pPr>
                      <a:r>
                        <a:rPr lang="en-US" sz="1400" u="none" strike="noStrike" cap="none"/>
                        <a:t>Description</a:t>
                      </a:r>
                      <a:endParaRPr sz="1400" u="none" strike="noStrike" cap="none"/>
                    </a:p>
                  </a:txBody>
                  <a:tcPr marL="68588" marR="68588" marT="34294" marB="34294"/>
                </a:tc>
              </a:tr>
              <a:tr h="480075">
                <a:tc>
                  <a:txBody>
                    <a:bodyPr/>
                    <a:lstStyle/>
                    <a:p>
                      <a:pPr marL="0" marR="0" lvl="0" indent="0" algn="l" rtl="0">
                        <a:lnSpc>
                          <a:spcPct val="100000"/>
                        </a:lnSpc>
                        <a:spcBef>
                          <a:spcPts val="0"/>
                        </a:spcBef>
                        <a:spcAft>
                          <a:spcPts val="0"/>
                        </a:spcAft>
                        <a:buClr>
                          <a:srgbClr val="000000"/>
                        </a:buClr>
                        <a:buSzPts val="1800"/>
                        <a:buFont typeface="Arial"/>
                        <a:buNone/>
                      </a:pPr>
                      <a:r>
                        <a:rPr lang="en-US" sz="1400" u="none" strike="noStrike" cap="none"/>
                        <a:t>SELECT</a:t>
                      </a:r>
                      <a:endParaRPr sz="1400" u="none" strike="noStrike" cap="none"/>
                    </a:p>
                  </a:txBody>
                  <a:tcPr marL="68588" marR="68588" marT="34294" marB="34294"/>
                </a:tc>
                <a:tc>
                  <a:txBody>
                    <a:bodyPr/>
                    <a:lstStyle/>
                    <a:p>
                      <a:pPr marL="0" marR="0" lvl="0" indent="0" algn="l" rtl="0">
                        <a:lnSpc>
                          <a:spcPct val="100000"/>
                        </a:lnSpc>
                        <a:spcBef>
                          <a:spcPts val="0"/>
                        </a:spcBef>
                        <a:spcAft>
                          <a:spcPts val="0"/>
                        </a:spcAft>
                        <a:buClr>
                          <a:srgbClr val="000000"/>
                        </a:buClr>
                        <a:buSzPts val="1800"/>
                        <a:buFont typeface="Arial"/>
                        <a:buNone/>
                      </a:pPr>
                      <a:r>
                        <a:rPr lang="en-US" sz="1400" u="none" strike="noStrike" cap="none"/>
                        <a:t>Retrieves certain records from one or more tables</a:t>
                      </a:r>
                      <a:endParaRPr sz="1400" u="none" strike="noStrike" cap="none"/>
                    </a:p>
                  </a:txBody>
                  <a:tcPr marL="68588" marR="68588" marT="34294" marB="34294"/>
                </a:tc>
              </a:tr>
              <a:tr h="278138">
                <a:tc>
                  <a:txBody>
                    <a:bodyPr/>
                    <a:lstStyle/>
                    <a:p>
                      <a:pPr marL="0" marR="0" lvl="0" indent="0" algn="l" rtl="0">
                        <a:lnSpc>
                          <a:spcPct val="100000"/>
                        </a:lnSpc>
                        <a:spcBef>
                          <a:spcPts val="0"/>
                        </a:spcBef>
                        <a:spcAft>
                          <a:spcPts val="0"/>
                        </a:spcAft>
                        <a:buClr>
                          <a:srgbClr val="000000"/>
                        </a:buClr>
                        <a:buSzPts val="1800"/>
                        <a:buFont typeface="Arial"/>
                        <a:buNone/>
                      </a:pPr>
                      <a:r>
                        <a:rPr lang="en-US" sz="1400" u="none" strike="noStrike" cap="none"/>
                        <a:t>INSERT</a:t>
                      </a:r>
                      <a:endParaRPr sz="1400" u="none" strike="noStrike" cap="none"/>
                    </a:p>
                  </a:txBody>
                  <a:tcPr marL="68588" marR="68588" marT="34294" marB="34294"/>
                </a:tc>
                <a:tc>
                  <a:txBody>
                    <a:bodyPr/>
                    <a:lstStyle/>
                    <a:p>
                      <a:pPr marL="0" marR="0" lvl="0" indent="0" algn="l" rtl="0">
                        <a:lnSpc>
                          <a:spcPct val="100000"/>
                        </a:lnSpc>
                        <a:spcBef>
                          <a:spcPts val="0"/>
                        </a:spcBef>
                        <a:spcAft>
                          <a:spcPts val="0"/>
                        </a:spcAft>
                        <a:buClr>
                          <a:srgbClr val="000000"/>
                        </a:buClr>
                        <a:buSzPts val="1800"/>
                        <a:buFont typeface="Arial"/>
                        <a:buNone/>
                      </a:pPr>
                      <a:r>
                        <a:rPr lang="en-US" sz="1400" u="none" strike="noStrike" cap="none"/>
                        <a:t>Creates records</a:t>
                      </a:r>
                      <a:endParaRPr sz="1400" u="none" strike="noStrike" cap="none"/>
                    </a:p>
                  </a:txBody>
                  <a:tcPr marL="68588" marR="68588" marT="34294" marB="34294"/>
                </a:tc>
              </a:tr>
              <a:tr h="278138">
                <a:tc>
                  <a:txBody>
                    <a:bodyPr/>
                    <a:lstStyle/>
                    <a:p>
                      <a:pPr marL="0" marR="0" lvl="0" indent="0" algn="l" rtl="0">
                        <a:lnSpc>
                          <a:spcPct val="100000"/>
                        </a:lnSpc>
                        <a:spcBef>
                          <a:spcPts val="0"/>
                        </a:spcBef>
                        <a:spcAft>
                          <a:spcPts val="0"/>
                        </a:spcAft>
                        <a:buClr>
                          <a:srgbClr val="000000"/>
                        </a:buClr>
                        <a:buSzPts val="1800"/>
                        <a:buFont typeface="Arial"/>
                        <a:buNone/>
                      </a:pPr>
                      <a:r>
                        <a:rPr lang="en-US" sz="1400" u="none" strike="noStrike" cap="none"/>
                        <a:t>UPDATE</a:t>
                      </a:r>
                      <a:endParaRPr sz="1400" u="none" strike="noStrike" cap="none"/>
                    </a:p>
                  </a:txBody>
                  <a:tcPr marL="68588" marR="68588" marT="34294" marB="34294"/>
                </a:tc>
                <a:tc>
                  <a:txBody>
                    <a:bodyPr/>
                    <a:lstStyle/>
                    <a:p>
                      <a:pPr marL="0" marR="0" lvl="0" indent="0" algn="l" rtl="0">
                        <a:lnSpc>
                          <a:spcPct val="100000"/>
                        </a:lnSpc>
                        <a:spcBef>
                          <a:spcPts val="0"/>
                        </a:spcBef>
                        <a:spcAft>
                          <a:spcPts val="0"/>
                        </a:spcAft>
                        <a:buClr>
                          <a:srgbClr val="000000"/>
                        </a:buClr>
                        <a:buSzPts val="1800"/>
                        <a:buFont typeface="Arial"/>
                        <a:buNone/>
                      </a:pPr>
                      <a:r>
                        <a:rPr lang="en-US" sz="1400" u="none" strike="noStrike" cap="none"/>
                        <a:t>Modifies records</a:t>
                      </a:r>
                      <a:endParaRPr sz="1400" u="none" strike="noStrike" cap="none"/>
                    </a:p>
                  </a:txBody>
                  <a:tcPr marL="68588" marR="68588" marT="34294" marB="34294"/>
                </a:tc>
              </a:tr>
              <a:tr h="278138">
                <a:tc>
                  <a:txBody>
                    <a:bodyPr/>
                    <a:lstStyle/>
                    <a:p>
                      <a:pPr marL="0" marR="0" lvl="0" indent="0" algn="l" rtl="0">
                        <a:lnSpc>
                          <a:spcPct val="100000"/>
                        </a:lnSpc>
                        <a:spcBef>
                          <a:spcPts val="0"/>
                        </a:spcBef>
                        <a:spcAft>
                          <a:spcPts val="0"/>
                        </a:spcAft>
                        <a:buClr>
                          <a:srgbClr val="000000"/>
                        </a:buClr>
                        <a:buSzPts val="1800"/>
                        <a:buFont typeface="Arial"/>
                        <a:buNone/>
                      </a:pPr>
                      <a:r>
                        <a:rPr lang="en-US" sz="1400" u="none" strike="noStrike" cap="none"/>
                        <a:t>DELETE</a:t>
                      </a:r>
                      <a:endParaRPr sz="1400" u="none" strike="noStrike" cap="none"/>
                    </a:p>
                  </a:txBody>
                  <a:tcPr marL="68588" marR="68588" marT="34294" marB="34294"/>
                </a:tc>
                <a:tc>
                  <a:txBody>
                    <a:bodyPr/>
                    <a:lstStyle/>
                    <a:p>
                      <a:pPr marL="0" marR="0" lvl="0" indent="0" algn="l" rtl="0">
                        <a:lnSpc>
                          <a:spcPct val="100000"/>
                        </a:lnSpc>
                        <a:spcBef>
                          <a:spcPts val="0"/>
                        </a:spcBef>
                        <a:spcAft>
                          <a:spcPts val="0"/>
                        </a:spcAft>
                        <a:buClr>
                          <a:srgbClr val="000000"/>
                        </a:buClr>
                        <a:buSzPts val="1800"/>
                        <a:buFont typeface="Arial"/>
                        <a:buNone/>
                      </a:pPr>
                      <a:r>
                        <a:rPr lang="en-US" sz="1400" u="none" strike="noStrike" cap="none"/>
                        <a:t>Deletes records</a:t>
                      </a:r>
                      <a:endParaRPr sz="1400" u="none" strike="noStrike" cap="none"/>
                    </a:p>
                  </a:txBody>
                  <a:tcPr marL="68588" marR="68588" marT="34294" marB="34294"/>
                </a:tc>
              </a:tr>
            </a:tbl>
          </a:graphicData>
        </a:graphic>
      </p:graphicFrame>
      <p:sp>
        <p:nvSpPr>
          <p:cNvPr id="257" name="Google Shape;257;p38"/>
          <p:cNvSpPr txBox="1">
            <a:spLocks noGrp="1"/>
          </p:cNvSpPr>
          <p:nvPr>
            <p:ph type="sldNum" idx="12"/>
          </p:nvPr>
        </p:nvSpPr>
        <p:spPr>
          <a:xfrm>
            <a:off x="7086468" y="4869657"/>
            <a:ext cx="20574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19</a:t>
            </a:fld>
            <a:endParaRPr/>
          </a:p>
        </p:txBody>
      </p:sp>
    </p:spTree>
    <p:extLst>
      <p:ext uri="{BB962C8B-B14F-4D97-AF65-F5344CB8AC3E}">
        <p14:creationId xmlns:p14="http://schemas.microsoft.com/office/powerpoint/2010/main" val="143043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anim calcmode="lin" valueType="num">
                                      <p:cBhvr additive="base">
                                        <p:cTn id="7" dur="500"/>
                                        <p:tgtEl>
                                          <p:spTgt spid="2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mtClean="0"/>
              <a:t>What is SQL?</a:t>
            </a:r>
            <a:endParaRPr/>
          </a:p>
        </p:txBody>
      </p:sp>
      <p:sp>
        <p:nvSpPr>
          <p:cNvPr id="215" name="Google Shape;215;p34"/>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rPr>
              <a:t>An introduction</a:t>
            </a:r>
            <a:endParaRPr>
              <a:solidFill>
                <a:srgbClr val="000000"/>
              </a:solidFill>
            </a:endParaRPr>
          </a:p>
        </p:txBody>
      </p:sp>
      <p:sp>
        <p:nvSpPr>
          <p:cNvPr id="216" name="Google Shape;216;p34"/>
          <p:cNvSpPr txBox="1">
            <a:spLocks noGrp="1"/>
          </p:cNvSpPr>
          <p:nvPr>
            <p:ph type="body" idx="2"/>
          </p:nvPr>
        </p:nvSpPr>
        <p:spPr>
          <a:xfrm>
            <a:off x="4918875" y="123812"/>
            <a:ext cx="3837000" cy="4404900"/>
          </a:xfrm>
          <a:prstGeom prst="rect">
            <a:avLst/>
          </a:prstGeom>
        </p:spPr>
        <p:txBody>
          <a:bodyPr spcFirstLastPara="1" wrap="square" lIns="91425" tIns="91425" rIns="91425" bIns="91425" anchor="ctr" anchorCtr="0">
            <a:noAutofit/>
          </a:bodyPr>
          <a:lstStyle/>
          <a:p>
            <a:pPr marL="0" lvl="0" indent="0">
              <a:buNone/>
            </a:pPr>
            <a:r>
              <a:rPr lang="en-US"/>
              <a:t>Structured </a:t>
            </a:r>
            <a:r>
              <a:rPr lang="en-US"/>
              <a:t>Query </a:t>
            </a:r>
            <a:r>
              <a:rPr lang="en-US" smtClean="0"/>
              <a:t>Language</a:t>
            </a:r>
          </a:p>
          <a:p>
            <a:pPr marL="0" lvl="0" indent="0">
              <a:buNone/>
            </a:pPr>
            <a:endParaRPr lang="en-US">
              <a:solidFill>
                <a:srgbClr val="000000"/>
              </a:solidFill>
            </a:endParaRPr>
          </a:p>
          <a:p>
            <a:pPr marL="0" indent="0">
              <a:buNone/>
            </a:pPr>
            <a:r>
              <a:rPr lang="en-US"/>
              <a:t>Created in 1970  @ IBM</a:t>
            </a:r>
          </a:p>
          <a:p>
            <a:pPr marL="0" lvl="0" indent="0">
              <a:buNone/>
            </a:pPr>
            <a:endParaRPr>
              <a:solidFill>
                <a:srgbClr val="000000"/>
              </a:solidFill>
            </a:endParaRPr>
          </a:p>
        </p:txBody>
      </p:sp>
      <p:pic>
        <p:nvPicPr>
          <p:cNvPr id="217" name="Google Shape;217;p34"/>
          <p:cNvPicPr preferRelativeResize="0"/>
          <p:nvPr/>
        </p:nvPicPr>
        <p:blipFill>
          <a:blip r:embed="rId3">
            <a:alphaModFix/>
          </a:blip>
          <a:stretch>
            <a:fillRect/>
          </a:stretch>
        </p:blipFill>
        <p:spPr>
          <a:xfrm>
            <a:off x="4918874" y="4366164"/>
            <a:ext cx="4225125" cy="776381"/>
          </a:xfrm>
          <a:prstGeom prst="rect">
            <a:avLst/>
          </a:prstGeom>
          <a:noFill/>
          <a:ln>
            <a:noFill/>
          </a:ln>
        </p:spPr>
      </p:pic>
    </p:spTree>
    <p:extLst>
      <p:ext uri="{BB962C8B-B14F-4D97-AF65-F5344CB8AC3E}">
        <p14:creationId xmlns:p14="http://schemas.microsoft.com/office/powerpoint/2010/main" val="41833845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1672450" y="4400"/>
            <a:ext cx="7218170" cy="626100"/>
          </a:xfrm>
          <a:prstGeom prst="rect">
            <a:avLst/>
          </a:prstGeom>
        </p:spPr>
        <p:txBody>
          <a:bodyPr spcFirstLastPara="1" wrap="square" lIns="91425" tIns="91425" rIns="91425" bIns="91425" anchor="t" anchorCtr="0">
            <a:noAutofit/>
          </a:bodyPr>
          <a:lstStyle/>
          <a:p>
            <a:pPr lvl="0"/>
            <a:r>
              <a:rPr lang="en-US" smtClean="0">
                <a:solidFill>
                  <a:schemeClr val="accent5"/>
                </a:solidFill>
                <a:latin typeface="Playfair Display" panose="020B0604020202020204" charset="0"/>
              </a:rPr>
              <a:t>Breakout Lab</a:t>
            </a:r>
            <a:endParaRPr>
              <a:solidFill>
                <a:schemeClr val="accent5"/>
              </a:solidFill>
              <a:latin typeface="Playfair Display" panose="020B0604020202020204" charset="0"/>
            </a:endParaRPr>
          </a:p>
        </p:txBody>
      </p:sp>
      <p:sp>
        <p:nvSpPr>
          <p:cNvPr id="242" name="Google Shape;242;p36"/>
          <p:cNvSpPr txBox="1">
            <a:spLocks noGrp="1"/>
          </p:cNvSpPr>
          <p:nvPr>
            <p:ph type="body" idx="1"/>
          </p:nvPr>
        </p:nvSpPr>
        <p:spPr>
          <a:xfrm>
            <a:off x="702225" y="2177375"/>
            <a:ext cx="69873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000000"/>
              </a:solidFill>
            </a:endParaRPr>
          </a:p>
          <a:p>
            <a:pPr marL="457200" lvl="0" indent="0" algn="l" rtl="0">
              <a:spcBef>
                <a:spcPts val="1600"/>
              </a:spcBef>
              <a:spcAft>
                <a:spcPts val="1600"/>
              </a:spcAft>
              <a:buNone/>
            </a:pPr>
            <a:endParaRPr/>
          </a:p>
        </p:txBody>
      </p:sp>
      <p:sp>
        <p:nvSpPr>
          <p:cNvPr id="243" name="Google Shape;243;p36"/>
          <p:cNvSpPr txBox="1">
            <a:spLocks noGrp="1"/>
          </p:cNvSpPr>
          <p:nvPr>
            <p:ph type="body" idx="1"/>
          </p:nvPr>
        </p:nvSpPr>
        <p:spPr>
          <a:xfrm>
            <a:off x="365427" y="985646"/>
            <a:ext cx="8495843" cy="3848821"/>
          </a:xfrm>
          <a:prstGeom prst="rect">
            <a:avLst/>
          </a:prstGeom>
        </p:spPr>
        <p:txBody>
          <a:bodyPr spcFirstLastPara="1" wrap="square" lIns="91425" tIns="91425" rIns="91425" bIns="91425" numCol="2" anchor="t" anchorCtr="0">
            <a:noAutofit/>
          </a:bodyPr>
          <a:lstStyle/>
          <a:p>
            <a:pPr marL="0" lvl="0" indent="0">
              <a:buNone/>
            </a:pPr>
            <a:r>
              <a:rPr lang="en-US" sz="1400" smtClean="0">
                <a:solidFill>
                  <a:schemeClr val="tx1"/>
                </a:solidFill>
              </a:rPr>
              <a:t>Experiment with </a:t>
            </a:r>
          </a:p>
          <a:p>
            <a:pPr marL="285750" indent="-285750"/>
            <a:r>
              <a:rPr lang="en-US" sz="1400" smtClean="0">
                <a:solidFill>
                  <a:schemeClr val="tx1"/>
                </a:solidFill>
              </a:rPr>
              <a:t>Inserting Data, </a:t>
            </a:r>
          </a:p>
          <a:p>
            <a:pPr marL="285750" indent="-285750"/>
            <a:r>
              <a:rPr lang="en-US" sz="1400" smtClean="0">
                <a:solidFill>
                  <a:schemeClr val="tx1"/>
                </a:solidFill>
              </a:rPr>
              <a:t>Updating Data, </a:t>
            </a:r>
          </a:p>
          <a:p>
            <a:pPr marL="285750" indent="-285750"/>
            <a:r>
              <a:rPr lang="en-US" sz="1400" smtClean="0">
                <a:solidFill>
                  <a:schemeClr val="tx1"/>
                </a:solidFill>
              </a:rPr>
              <a:t>Deleting Data and </a:t>
            </a:r>
          </a:p>
          <a:p>
            <a:pPr marL="285750" indent="-285750"/>
            <a:r>
              <a:rPr lang="en-US" sz="1400" smtClean="0">
                <a:solidFill>
                  <a:schemeClr val="tx1"/>
                </a:solidFill>
              </a:rPr>
              <a:t>Inserting Data</a:t>
            </a:r>
          </a:p>
          <a:p>
            <a:pPr marL="285750" indent="-285750"/>
            <a:endParaRPr sz="1400">
              <a:solidFill>
                <a:schemeClr val="accent1"/>
              </a:solidFill>
            </a:endParaRPr>
          </a:p>
        </p:txBody>
      </p:sp>
      <p:pic>
        <p:nvPicPr>
          <p:cNvPr id="244" name="Google Shape;244;p36"/>
          <p:cNvPicPr preferRelativeResize="0"/>
          <p:nvPr/>
        </p:nvPicPr>
        <p:blipFill>
          <a:blip r:embed="rId3">
            <a:alphaModFix/>
          </a:blip>
          <a:stretch>
            <a:fillRect/>
          </a:stretch>
        </p:blipFill>
        <p:spPr>
          <a:xfrm>
            <a:off x="317017" y="-106050"/>
            <a:ext cx="1033700" cy="1033700"/>
          </a:xfrm>
          <a:prstGeom prst="rect">
            <a:avLst/>
          </a:prstGeom>
          <a:noFill/>
          <a:ln>
            <a:noFill/>
          </a:ln>
        </p:spPr>
      </p:pic>
      <p:sp>
        <p:nvSpPr>
          <p:cNvPr id="2" name="Rectangle 1"/>
          <p:cNvSpPr/>
          <p:nvPr/>
        </p:nvSpPr>
        <p:spPr>
          <a:xfrm>
            <a:off x="1672450" y="654185"/>
            <a:ext cx="234360" cy="307777"/>
          </a:xfrm>
          <a:prstGeom prst="rect">
            <a:avLst/>
          </a:prstGeom>
        </p:spPr>
        <p:txBody>
          <a:bodyPr wrap="none">
            <a:spAutoFit/>
          </a:bodyPr>
          <a:lstStyle/>
          <a:p>
            <a:pPr marL="0" lvl="0" indent="0">
              <a:buNone/>
            </a:pPr>
            <a:r>
              <a:rPr lang="en-US" smtClean="0"/>
              <a:t> </a:t>
            </a:r>
            <a:endParaRPr lang="en-US"/>
          </a:p>
        </p:txBody>
      </p:sp>
    </p:spTree>
    <p:extLst>
      <p:ext uri="{BB962C8B-B14F-4D97-AF65-F5344CB8AC3E}">
        <p14:creationId xmlns:p14="http://schemas.microsoft.com/office/powerpoint/2010/main" val="35423505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6382"/>
            <a:ext cx="7886700" cy="994172"/>
          </a:xfrm>
        </p:spPr>
        <p:txBody>
          <a:bodyPr/>
          <a:lstStyle/>
          <a:p>
            <a:r>
              <a:rPr lang="en-US" b="1" smtClean="0">
                <a:solidFill>
                  <a:srgbClr val="FF0000"/>
                </a:solidFill>
              </a:rPr>
              <a:t>Lab: Insert Data</a:t>
            </a:r>
            <a:endParaRPr lang="en-US" b="1">
              <a:solidFill>
                <a:srgbClr val="FF0000"/>
              </a:solidFill>
            </a:endParaRPr>
          </a:p>
        </p:txBody>
      </p:sp>
      <p:sp>
        <p:nvSpPr>
          <p:cNvPr id="3" name="Text Placeholder 2"/>
          <p:cNvSpPr>
            <a:spLocks noGrp="1"/>
          </p:cNvSpPr>
          <p:nvPr>
            <p:ph type="body" idx="1"/>
          </p:nvPr>
        </p:nvSpPr>
        <p:spPr/>
        <p:txBody>
          <a:bodyPr/>
          <a:lstStyle/>
          <a:p>
            <a:pPr marL="38100" indent="0">
              <a:buNone/>
            </a:pPr>
            <a:r>
              <a:rPr lang="en-US" b="1" smtClean="0"/>
              <a:t>Structure:</a:t>
            </a:r>
          </a:p>
          <a:p>
            <a:pPr marL="38100" indent="0">
              <a:buNone/>
            </a:pPr>
            <a:r>
              <a:rPr lang="en-US" smtClean="0"/>
              <a:t>INSERT INTO </a:t>
            </a:r>
            <a:r>
              <a:rPr lang="en-US" smtClean="0">
                <a:solidFill>
                  <a:srgbClr val="FF0000"/>
                </a:solidFill>
              </a:rPr>
              <a:t>TABLENAME (col1, col2) </a:t>
            </a:r>
            <a:r>
              <a:rPr lang="en-US" smtClean="0"/>
              <a:t>values </a:t>
            </a:r>
            <a:r>
              <a:rPr lang="en-US" smtClean="0">
                <a:solidFill>
                  <a:srgbClr val="FF0000"/>
                </a:solidFill>
              </a:rPr>
              <a:t>(value1, value2, ...)</a:t>
            </a:r>
          </a:p>
          <a:p>
            <a:pPr marL="38100" indent="0">
              <a:buNone/>
            </a:pPr>
            <a:r>
              <a:rPr lang="en-US" b="1" smtClean="0">
                <a:solidFill>
                  <a:schemeClr val="tx1"/>
                </a:solidFill>
              </a:rPr>
              <a:t>Example:</a:t>
            </a:r>
          </a:p>
          <a:p>
            <a:pPr marL="38100" indent="0">
              <a:buNone/>
            </a:pPr>
            <a:r>
              <a:rPr lang="en-US"/>
              <a:t>INSERT INTO </a:t>
            </a:r>
            <a:r>
              <a:rPr lang="en-US" smtClean="0">
                <a:solidFill>
                  <a:srgbClr val="FF0000"/>
                </a:solidFill>
              </a:rPr>
              <a:t>DOGS (id, name) </a:t>
            </a:r>
            <a:r>
              <a:rPr lang="en-US"/>
              <a:t>values </a:t>
            </a:r>
            <a:r>
              <a:rPr lang="en-US" smtClean="0">
                <a:solidFill>
                  <a:srgbClr val="FF0000"/>
                </a:solidFill>
              </a:rPr>
              <a:t>(1, 'spot');</a:t>
            </a:r>
          </a:p>
          <a:p>
            <a:pPr marL="38100" indent="0">
              <a:buNone/>
            </a:pPr>
            <a:endParaRPr lang="en-US" smtClean="0">
              <a:solidFill>
                <a:schemeClr val="tx1"/>
              </a:solidFill>
            </a:endParaRPr>
          </a:p>
          <a:p>
            <a:pPr marL="38100" indent="0">
              <a:buNone/>
            </a:pPr>
            <a:r>
              <a:rPr lang="en-US" b="1" smtClean="0">
                <a:solidFill>
                  <a:schemeClr val="tx1"/>
                </a:solidFill>
              </a:rPr>
              <a:t>Lab:</a:t>
            </a:r>
          </a:p>
          <a:p>
            <a:r>
              <a:rPr lang="en-US" smtClean="0">
                <a:solidFill>
                  <a:schemeClr val="tx1"/>
                </a:solidFill>
              </a:rPr>
              <a:t>Create 2 Insert statements to insert data into the dogs table</a:t>
            </a:r>
          </a:p>
          <a:p>
            <a:pPr marL="38100" indent="0">
              <a:buNone/>
            </a:pPr>
            <a:endParaRPr lang="en-US" smtClean="0">
              <a:solidFill>
                <a:srgbClr val="FF0000"/>
              </a:solidFill>
            </a:endParaRPr>
          </a:p>
          <a:p>
            <a:pPr marL="38100" indent="0">
              <a:buNone/>
            </a:pPr>
            <a:endParaRPr lang="en-US" smtClean="0">
              <a:solidFill>
                <a:srgbClr val="FF0000"/>
              </a:solidFill>
            </a:endParaRPr>
          </a:p>
          <a:p>
            <a:pPr marL="38100" indent="0">
              <a:buNone/>
            </a:pPr>
            <a:endParaRPr lang="en-US">
              <a:solidFill>
                <a:srgbClr val="FF0000"/>
              </a:solidFill>
            </a:endParaRPr>
          </a:p>
          <a:p>
            <a:pPr marL="38100" indent="0">
              <a:buNone/>
            </a:pPr>
            <a:endParaRPr lang="en-US">
              <a:solidFill>
                <a:schemeClr val="tx1"/>
              </a:solidFill>
            </a:endParaRPr>
          </a:p>
        </p:txBody>
      </p:sp>
      <p:sp>
        <p:nvSpPr>
          <p:cNvPr id="4" name="Slide Number Placeholder 3"/>
          <p:cNvSpPr>
            <a:spLocks noGrp="1"/>
          </p:cNvSpPr>
          <p:nvPr>
            <p:ph type="sldNum" idx="12"/>
          </p:nvPr>
        </p:nvSpPr>
        <p:spPr/>
        <p:txBody>
          <a:bodyPr/>
          <a:lstStyle/>
          <a:p>
            <a:fld id="{00000000-1234-1234-1234-123412341234}" type="slidenum">
              <a:rPr lang="en-US" smtClean="0"/>
              <a:pPr/>
              <a:t>21</a:t>
            </a:fld>
            <a:endParaRPr lang="en-US"/>
          </a:p>
        </p:txBody>
      </p:sp>
    </p:spTree>
    <p:extLst>
      <p:ext uri="{BB962C8B-B14F-4D97-AF65-F5344CB8AC3E}">
        <p14:creationId xmlns:p14="http://schemas.microsoft.com/office/powerpoint/2010/main" val="3729086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6382"/>
            <a:ext cx="7886700" cy="655184"/>
          </a:xfrm>
        </p:spPr>
        <p:txBody>
          <a:bodyPr/>
          <a:lstStyle/>
          <a:p>
            <a:r>
              <a:rPr lang="en-US" b="1" smtClean="0">
                <a:solidFill>
                  <a:srgbClr val="FF0000"/>
                </a:solidFill>
              </a:rPr>
              <a:t>Lab: Update Data</a:t>
            </a:r>
            <a:endParaRPr lang="en-US" b="1">
              <a:solidFill>
                <a:srgbClr val="FF0000"/>
              </a:solidFill>
            </a:endParaRPr>
          </a:p>
        </p:txBody>
      </p:sp>
      <p:sp>
        <p:nvSpPr>
          <p:cNvPr id="3" name="Text Placeholder 2"/>
          <p:cNvSpPr>
            <a:spLocks noGrp="1"/>
          </p:cNvSpPr>
          <p:nvPr>
            <p:ph type="body" idx="1"/>
          </p:nvPr>
        </p:nvSpPr>
        <p:spPr>
          <a:xfrm>
            <a:off x="683829" y="525764"/>
            <a:ext cx="7886700" cy="3263504"/>
          </a:xfrm>
        </p:spPr>
        <p:txBody>
          <a:bodyPr/>
          <a:lstStyle/>
          <a:p>
            <a:pPr marL="38100" indent="0">
              <a:buNone/>
            </a:pPr>
            <a:r>
              <a:rPr lang="en-US" b="1" smtClean="0"/>
              <a:t>Structure:</a:t>
            </a:r>
          </a:p>
          <a:p>
            <a:pPr marL="38100" indent="0">
              <a:buNone/>
            </a:pPr>
            <a:r>
              <a:rPr lang="en-US"/>
              <a:t>UPDATE </a:t>
            </a:r>
            <a:r>
              <a:rPr lang="en-US">
                <a:solidFill>
                  <a:srgbClr val="FF0000"/>
                </a:solidFill>
              </a:rPr>
              <a:t>table_name</a:t>
            </a:r>
            <a:r>
              <a:rPr lang="en-US"/>
              <a:t/>
            </a:r>
            <a:br>
              <a:rPr lang="en-US"/>
            </a:br>
            <a:r>
              <a:rPr lang="en-US"/>
              <a:t>SET </a:t>
            </a:r>
            <a:r>
              <a:rPr lang="en-US">
                <a:solidFill>
                  <a:srgbClr val="FF0000"/>
                </a:solidFill>
              </a:rPr>
              <a:t>column1 = value1, column2 = value2, ...</a:t>
            </a:r>
            <a:r>
              <a:rPr lang="en-US"/>
              <a:t/>
            </a:r>
            <a:br>
              <a:rPr lang="en-US"/>
            </a:br>
            <a:r>
              <a:rPr lang="en-US"/>
              <a:t>WHERE </a:t>
            </a:r>
            <a:r>
              <a:rPr lang="en-US">
                <a:solidFill>
                  <a:srgbClr val="FF0000"/>
                </a:solidFill>
              </a:rPr>
              <a:t>condition</a:t>
            </a:r>
            <a:r>
              <a:rPr lang="en-US" smtClean="0">
                <a:solidFill>
                  <a:srgbClr val="FF0000"/>
                </a:solidFill>
              </a:rPr>
              <a:t>;</a:t>
            </a:r>
            <a:endParaRPr lang="en-US" sz="1000" b="1">
              <a:solidFill>
                <a:schemeClr val="tx1"/>
              </a:solidFill>
            </a:endParaRPr>
          </a:p>
          <a:p>
            <a:pPr marL="38100" indent="0">
              <a:buNone/>
            </a:pPr>
            <a:endParaRPr lang="en-US" sz="1000" b="1" smtClean="0">
              <a:solidFill>
                <a:schemeClr val="tx1"/>
              </a:solidFill>
            </a:endParaRPr>
          </a:p>
          <a:p>
            <a:pPr marL="38100" indent="0">
              <a:buNone/>
            </a:pPr>
            <a:r>
              <a:rPr lang="en-US" b="1" smtClean="0">
                <a:solidFill>
                  <a:schemeClr val="tx1"/>
                </a:solidFill>
              </a:rPr>
              <a:t>Example:</a:t>
            </a:r>
          </a:p>
          <a:p>
            <a:pPr marL="38100" indent="0">
              <a:buNone/>
            </a:pPr>
            <a:r>
              <a:rPr lang="en-US" smtClean="0"/>
              <a:t>Update </a:t>
            </a:r>
            <a:r>
              <a:rPr lang="en-US" smtClean="0">
                <a:solidFill>
                  <a:srgbClr val="FF0000"/>
                </a:solidFill>
              </a:rPr>
              <a:t>DOGS  </a:t>
            </a:r>
          </a:p>
          <a:p>
            <a:pPr marL="38100" indent="0">
              <a:buNone/>
            </a:pPr>
            <a:r>
              <a:rPr lang="en-US" smtClean="0">
                <a:solidFill>
                  <a:schemeClr val="tx1"/>
                </a:solidFill>
              </a:rPr>
              <a:t>SET </a:t>
            </a:r>
            <a:r>
              <a:rPr lang="en-US" smtClean="0">
                <a:solidFill>
                  <a:srgbClr val="FF0000"/>
                </a:solidFill>
              </a:rPr>
              <a:t>name='Scooby' </a:t>
            </a:r>
          </a:p>
          <a:p>
            <a:pPr marL="38100" indent="0">
              <a:buNone/>
            </a:pPr>
            <a:r>
              <a:rPr lang="en-US" smtClean="0"/>
              <a:t>WHERE</a:t>
            </a:r>
            <a:r>
              <a:rPr lang="en-US" smtClean="0">
                <a:solidFill>
                  <a:srgbClr val="FF0000"/>
                </a:solidFill>
              </a:rPr>
              <a:t> id=1;</a:t>
            </a:r>
          </a:p>
          <a:p>
            <a:pPr marL="38100" indent="0">
              <a:buNone/>
            </a:pPr>
            <a:endParaRPr lang="en-US" sz="800" smtClean="0">
              <a:solidFill>
                <a:schemeClr val="tx1"/>
              </a:solidFill>
            </a:endParaRPr>
          </a:p>
          <a:p>
            <a:pPr marL="38100" indent="0">
              <a:buNone/>
            </a:pPr>
            <a:r>
              <a:rPr lang="en-US" b="1" smtClean="0">
                <a:solidFill>
                  <a:schemeClr val="tx1"/>
                </a:solidFill>
              </a:rPr>
              <a:t>Lab:</a:t>
            </a:r>
          </a:p>
          <a:p>
            <a:r>
              <a:rPr lang="en-US" smtClean="0">
                <a:solidFill>
                  <a:schemeClr val="tx1"/>
                </a:solidFill>
              </a:rPr>
              <a:t>Create 1 update statement. Change the name of the dog at id 1 to 'Chester' </a:t>
            </a:r>
            <a:endParaRPr lang="en-US">
              <a:solidFill>
                <a:schemeClr val="tx1"/>
              </a:solidFill>
            </a:endParaRPr>
          </a:p>
        </p:txBody>
      </p:sp>
      <p:sp>
        <p:nvSpPr>
          <p:cNvPr id="4" name="Slide Number Placeholder 3"/>
          <p:cNvSpPr>
            <a:spLocks noGrp="1"/>
          </p:cNvSpPr>
          <p:nvPr>
            <p:ph type="sldNum" idx="12"/>
          </p:nvPr>
        </p:nvSpPr>
        <p:spPr/>
        <p:txBody>
          <a:bodyPr/>
          <a:lstStyle/>
          <a:p>
            <a:fld id="{00000000-1234-1234-1234-123412341234}" type="slidenum">
              <a:rPr lang="en-US" smtClean="0"/>
              <a:pPr/>
              <a:t>22</a:t>
            </a:fld>
            <a:endParaRPr lang="en-US"/>
          </a:p>
        </p:txBody>
      </p:sp>
    </p:spTree>
    <p:extLst>
      <p:ext uri="{BB962C8B-B14F-4D97-AF65-F5344CB8AC3E}">
        <p14:creationId xmlns:p14="http://schemas.microsoft.com/office/powerpoint/2010/main" val="3669094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6382"/>
            <a:ext cx="7886700" cy="655184"/>
          </a:xfrm>
        </p:spPr>
        <p:txBody>
          <a:bodyPr/>
          <a:lstStyle/>
          <a:p>
            <a:r>
              <a:rPr lang="en-US" b="1" smtClean="0">
                <a:solidFill>
                  <a:srgbClr val="FF0000"/>
                </a:solidFill>
              </a:rPr>
              <a:t>Lab: Delete Data</a:t>
            </a:r>
            <a:endParaRPr lang="en-US" b="1">
              <a:solidFill>
                <a:srgbClr val="FF0000"/>
              </a:solidFill>
            </a:endParaRPr>
          </a:p>
        </p:txBody>
      </p:sp>
      <p:sp>
        <p:nvSpPr>
          <p:cNvPr id="3" name="Text Placeholder 2"/>
          <p:cNvSpPr>
            <a:spLocks noGrp="1"/>
          </p:cNvSpPr>
          <p:nvPr>
            <p:ph type="body" idx="1"/>
          </p:nvPr>
        </p:nvSpPr>
        <p:spPr>
          <a:xfrm>
            <a:off x="683829" y="525764"/>
            <a:ext cx="7886700" cy="3263504"/>
          </a:xfrm>
        </p:spPr>
        <p:txBody>
          <a:bodyPr/>
          <a:lstStyle/>
          <a:p>
            <a:pPr marL="38100" indent="0">
              <a:buNone/>
            </a:pPr>
            <a:r>
              <a:rPr lang="en-US" b="1" smtClean="0"/>
              <a:t>Structure:</a:t>
            </a:r>
          </a:p>
          <a:p>
            <a:pPr marL="38100" indent="0">
              <a:buNone/>
            </a:pPr>
            <a:r>
              <a:rPr lang="en-US" smtClean="0"/>
              <a:t>DELETE FROM </a:t>
            </a:r>
            <a:r>
              <a:rPr lang="en-US"/>
              <a:t> </a:t>
            </a:r>
            <a:r>
              <a:rPr lang="en-US">
                <a:solidFill>
                  <a:srgbClr val="FF0000"/>
                </a:solidFill>
              </a:rPr>
              <a:t>table_name</a:t>
            </a:r>
            <a:r>
              <a:rPr lang="en-US"/>
              <a:t/>
            </a:r>
            <a:br>
              <a:rPr lang="en-US"/>
            </a:br>
            <a:r>
              <a:rPr lang="en-US" smtClean="0"/>
              <a:t>WHERE</a:t>
            </a:r>
            <a:r>
              <a:rPr lang="en-US"/>
              <a:t> </a:t>
            </a:r>
            <a:r>
              <a:rPr lang="en-US">
                <a:solidFill>
                  <a:srgbClr val="FF0000"/>
                </a:solidFill>
              </a:rPr>
              <a:t>condition</a:t>
            </a:r>
            <a:r>
              <a:rPr lang="en-US" smtClean="0">
                <a:solidFill>
                  <a:srgbClr val="FF0000"/>
                </a:solidFill>
              </a:rPr>
              <a:t>;</a:t>
            </a:r>
            <a:endParaRPr lang="en-US" b="1">
              <a:solidFill>
                <a:schemeClr val="tx1"/>
              </a:solidFill>
            </a:endParaRPr>
          </a:p>
          <a:p>
            <a:pPr marL="38100" indent="0">
              <a:buNone/>
            </a:pPr>
            <a:r>
              <a:rPr lang="en-US" b="1" smtClean="0">
                <a:solidFill>
                  <a:schemeClr val="tx1"/>
                </a:solidFill>
              </a:rPr>
              <a:t>Example:</a:t>
            </a:r>
          </a:p>
          <a:p>
            <a:pPr marL="38100" indent="0">
              <a:buNone/>
            </a:pPr>
            <a:r>
              <a:rPr lang="en-US" smtClean="0"/>
              <a:t>DELETE FROM </a:t>
            </a:r>
            <a:r>
              <a:rPr lang="en-US" smtClean="0">
                <a:solidFill>
                  <a:srgbClr val="FF0000"/>
                </a:solidFill>
              </a:rPr>
              <a:t>DOGS  </a:t>
            </a:r>
          </a:p>
          <a:p>
            <a:pPr marL="38100" indent="0">
              <a:buNone/>
            </a:pPr>
            <a:r>
              <a:rPr lang="en-US" smtClean="0">
                <a:solidFill>
                  <a:schemeClr val="tx1"/>
                </a:solidFill>
              </a:rPr>
              <a:t>WHERE </a:t>
            </a:r>
            <a:r>
              <a:rPr lang="en-US" smtClean="0">
                <a:solidFill>
                  <a:srgbClr val="FF0000"/>
                </a:solidFill>
              </a:rPr>
              <a:t>name='Scooby'</a:t>
            </a:r>
          </a:p>
          <a:p>
            <a:pPr marL="38100" indent="0">
              <a:buNone/>
            </a:pPr>
            <a:endParaRPr lang="en-US" smtClean="0">
              <a:solidFill>
                <a:schemeClr val="tx1"/>
              </a:solidFill>
            </a:endParaRPr>
          </a:p>
          <a:p>
            <a:pPr marL="38100" indent="0">
              <a:buNone/>
            </a:pPr>
            <a:r>
              <a:rPr lang="en-US" b="1" smtClean="0">
                <a:solidFill>
                  <a:schemeClr val="tx1"/>
                </a:solidFill>
              </a:rPr>
              <a:t>Lab:</a:t>
            </a:r>
          </a:p>
          <a:p>
            <a:r>
              <a:rPr lang="en-US" smtClean="0">
                <a:solidFill>
                  <a:schemeClr val="tx1"/>
                </a:solidFill>
              </a:rPr>
              <a:t>Create 1 create a delete statement. </a:t>
            </a:r>
          </a:p>
          <a:p>
            <a:r>
              <a:rPr lang="en-US" smtClean="0">
                <a:solidFill>
                  <a:schemeClr val="tx1"/>
                </a:solidFill>
              </a:rPr>
              <a:t>Delete the entry where name is Scooby.</a:t>
            </a:r>
          </a:p>
          <a:p>
            <a:r>
              <a:rPr lang="en-US" smtClean="0">
                <a:solidFill>
                  <a:schemeClr val="tx1"/>
                </a:solidFill>
              </a:rPr>
              <a:t>Create a new insert to add another dog to your table</a:t>
            </a:r>
            <a:endParaRPr lang="en-US">
              <a:solidFill>
                <a:schemeClr val="tx1"/>
              </a:solidFill>
            </a:endParaRPr>
          </a:p>
        </p:txBody>
      </p:sp>
      <p:sp>
        <p:nvSpPr>
          <p:cNvPr id="4" name="Slide Number Placeholder 3"/>
          <p:cNvSpPr>
            <a:spLocks noGrp="1"/>
          </p:cNvSpPr>
          <p:nvPr>
            <p:ph type="sldNum" idx="12"/>
          </p:nvPr>
        </p:nvSpPr>
        <p:spPr/>
        <p:txBody>
          <a:bodyPr/>
          <a:lstStyle/>
          <a:p>
            <a:fld id="{00000000-1234-1234-1234-123412341234}" type="slidenum">
              <a:rPr lang="en-US" smtClean="0"/>
              <a:pPr/>
              <a:t>23</a:t>
            </a:fld>
            <a:endParaRPr lang="en-US"/>
          </a:p>
        </p:txBody>
      </p:sp>
    </p:spTree>
    <p:extLst>
      <p:ext uri="{BB962C8B-B14F-4D97-AF65-F5344CB8AC3E}">
        <p14:creationId xmlns:p14="http://schemas.microsoft.com/office/powerpoint/2010/main" val="3193953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4"/>
          <p:cNvSpPr txBox="1">
            <a:spLocks noGrp="1"/>
          </p:cNvSpPr>
          <p:nvPr>
            <p:ph type="body" idx="2"/>
          </p:nvPr>
        </p:nvSpPr>
        <p:spPr>
          <a:xfrm>
            <a:off x="5906117" y="1028613"/>
            <a:ext cx="3237883" cy="900216"/>
          </a:xfrm>
          <a:prstGeom prst="rect">
            <a:avLst/>
          </a:prstGeom>
          <a:noFill/>
          <a:ln>
            <a:noFill/>
          </a:ln>
        </p:spPr>
        <p:txBody>
          <a:bodyPr spcFirstLastPara="1" wrap="square" lIns="68569" tIns="34275" rIns="68569" bIns="34275" anchor="t" anchorCtr="0">
            <a:noAutofit/>
          </a:bodyPr>
          <a:lstStyle/>
          <a:p>
            <a:pPr marL="0" indent="0">
              <a:lnSpc>
                <a:spcPct val="100000"/>
              </a:lnSpc>
              <a:spcBef>
                <a:spcPts val="0"/>
              </a:spcBef>
              <a:buClr>
                <a:srgbClr val="00B0F0"/>
              </a:buClr>
              <a:buNone/>
            </a:pPr>
            <a:r>
              <a:rPr lang="en-US" sz="1800" b="1" smtClean="0">
                <a:solidFill>
                  <a:srgbClr val="00B0F0"/>
                </a:solidFill>
              </a:rPr>
              <a:t>Pattern Match</a:t>
            </a:r>
          </a:p>
          <a:p>
            <a:pPr marL="0" indent="0">
              <a:lnSpc>
                <a:spcPct val="100000"/>
              </a:lnSpc>
              <a:spcBef>
                <a:spcPts val="0"/>
              </a:spcBef>
              <a:buClr>
                <a:srgbClr val="00B0F0"/>
              </a:buClr>
              <a:buNone/>
            </a:pPr>
            <a:r>
              <a:rPr lang="en-US" sz="1800" smtClean="0">
                <a:solidFill>
                  <a:srgbClr val="00B0F0"/>
                </a:solidFill>
              </a:rPr>
              <a:t>SELECT</a:t>
            </a:r>
            <a:r>
              <a:rPr lang="en-US" sz="1800" smtClean="0"/>
              <a:t> </a:t>
            </a:r>
            <a:r>
              <a:rPr lang="en-US" sz="1800"/>
              <a:t>dog_id, breed, type</a:t>
            </a:r>
            <a:endParaRPr/>
          </a:p>
          <a:p>
            <a:pPr marL="0" indent="0">
              <a:lnSpc>
                <a:spcPct val="100000"/>
              </a:lnSpc>
              <a:spcBef>
                <a:spcPts val="0"/>
              </a:spcBef>
              <a:buClr>
                <a:srgbClr val="00B0F0"/>
              </a:buClr>
              <a:buNone/>
            </a:pPr>
            <a:r>
              <a:rPr lang="en-US" sz="1800">
                <a:solidFill>
                  <a:srgbClr val="00B0F0"/>
                </a:solidFill>
              </a:rPr>
              <a:t>FROM</a:t>
            </a:r>
            <a:r>
              <a:rPr lang="en-US" sz="1800"/>
              <a:t> dogs</a:t>
            </a:r>
            <a:endParaRPr/>
          </a:p>
          <a:p>
            <a:pPr marL="0" indent="0">
              <a:lnSpc>
                <a:spcPct val="100000"/>
              </a:lnSpc>
              <a:spcBef>
                <a:spcPts val="0"/>
              </a:spcBef>
              <a:buClr>
                <a:srgbClr val="00B0F0"/>
              </a:buClr>
              <a:buNone/>
            </a:pPr>
            <a:r>
              <a:rPr lang="en-US" sz="1800">
                <a:solidFill>
                  <a:srgbClr val="00B0F0"/>
                </a:solidFill>
              </a:rPr>
              <a:t>WHERE</a:t>
            </a:r>
            <a:r>
              <a:rPr lang="en-US" sz="1800"/>
              <a:t> breed </a:t>
            </a:r>
            <a:r>
              <a:rPr lang="en-US" sz="1800">
                <a:solidFill>
                  <a:srgbClr val="00B0F0"/>
                </a:solidFill>
              </a:rPr>
              <a:t>LIKE</a:t>
            </a:r>
            <a:r>
              <a:rPr lang="en-US" sz="1800"/>
              <a:t> '%German% ';</a:t>
            </a:r>
            <a:endParaRPr sz="1800"/>
          </a:p>
        </p:txBody>
      </p:sp>
      <p:sp>
        <p:nvSpPr>
          <p:cNvPr id="319" name="Google Shape;319;p44"/>
          <p:cNvSpPr txBox="1"/>
          <p:nvPr/>
        </p:nvSpPr>
        <p:spPr>
          <a:xfrm>
            <a:off x="894485" y="0"/>
            <a:ext cx="8150517" cy="750278"/>
          </a:xfrm>
          <a:prstGeom prst="rect">
            <a:avLst/>
          </a:prstGeom>
          <a:noFill/>
          <a:ln>
            <a:noFill/>
          </a:ln>
        </p:spPr>
        <p:txBody>
          <a:bodyPr spcFirstLastPara="1" wrap="square" lIns="91406" tIns="91406" rIns="91406" bIns="91406" anchor="t" anchorCtr="0">
            <a:noAutofit/>
          </a:bodyPr>
          <a:lstStyle/>
          <a:p>
            <a:pPr>
              <a:buSzPts val="6000"/>
            </a:pPr>
            <a:r>
              <a:rPr lang="en-US" sz="4500" b="1" smtClean="0">
                <a:solidFill>
                  <a:srgbClr val="FF0000"/>
                </a:solidFill>
                <a:latin typeface="Calibri"/>
                <a:ea typeface="Calibri"/>
                <a:cs typeface="Calibri"/>
                <a:sym typeface="Calibri"/>
              </a:rPr>
              <a:t>Sample Select Queries</a:t>
            </a:r>
            <a:endParaRPr sz="4500" b="1">
              <a:solidFill>
                <a:srgbClr val="FF0000"/>
              </a:solidFill>
              <a:latin typeface="Calibri"/>
              <a:ea typeface="Calibri"/>
              <a:cs typeface="Calibri"/>
              <a:sym typeface="Calibri"/>
            </a:endParaRPr>
          </a:p>
        </p:txBody>
      </p:sp>
      <p:sp>
        <p:nvSpPr>
          <p:cNvPr id="325" name="Google Shape;325;p44"/>
          <p:cNvSpPr txBox="1"/>
          <p:nvPr/>
        </p:nvSpPr>
        <p:spPr>
          <a:xfrm>
            <a:off x="2913258" y="1069329"/>
            <a:ext cx="2814253" cy="900216"/>
          </a:xfrm>
          <a:prstGeom prst="rect">
            <a:avLst/>
          </a:prstGeom>
          <a:noFill/>
          <a:ln>
            <a:noFill/>
          </a:ln>
        </p:spPr>
        <p:txBody>
          <a:bodyPr spcFirstLastPara="1" wrap="square" lIns="68569" tIns="34275" rIns="68569" bIns="34275" anchor="t" anchorCtr="0">
            <a:noAutofit/>
          </a:bodyPr>
          <a:lstStyle/>
          <a:p>
            <a:pPr>
              <a:buClr>
                <a:srgbClr val="00B0F0"/>
              </a:buClr>
              <a:buSzPts val="2800"/>
            </a:pPr>
            <a:r>
              <a:rPr lang="en-US" sz="1800" b="1" smtClean="0">
                <a:solidFill>
                  <a:srgbClr val="00B0F0"/>
                </a:solidFill>
                <a:latin typeface="Calibri"/>
                <a:ea typeface="Calibri"/>
                <a:cs typeface="Calibri"/>
                <a:sym typeface="Calibri"/>
              </a:rPr>
              <a:t>Does Not Equal</a:t>
            </a:r>
          </a:p>
          <a:p>
            <a:pPr>
              <a:buClr>
                <a:srgbClr val="00B0F0"/>
              </a:buClr>
              <a:buSzPts val="2800"/>
            </a:pPr>
            <a:r>
              <a:rPr lang="en-US" sz="1800" smtClean="0">
                <a:solidFill>
                  <a:srgbClr val="00B0F0"/>
                </a:solidFill>
                <a:latin typeface="Calibri"/>
                <a:ea typeface="Calibri"/>
                <a:cs typeface="Calibri"/>
                <a:sym typeface="Calibri"/>
              </a:rPr>
              <a:t>SELECT</a:t>
            </a:r>
            <a:r>
              <a:rPr lang="en-US" sz="1800" smtClean="0">
                <a:solidFill>
                  <a:schemeClr val="dk1"/>
                </a:solidFill>
                <a:latin typeface="Calibri"/>
                <a:ea typeface="Calibri"/>
                <a:cs typeface="Calibri"/>
                <a:sym typeface="Calibri"/>
              </a:rPr>
              <a:t> breed</a:t>
            </a:r>
            <a:r>
              <a:rPr lang="en-US" sz="1800">
                <a:solidFill>
                  <a:schemeClr val="dk1"/>
                </a:solidFill>
                <a:latin typeface="Calibri"/>
                <a:ea typeface="Calibri"/>
                <a:cs typeface="Calibri"/>
                <a:sym typeface="Calibri"/>
              </a:rPr>
              <a:t>, max_weight </a:t>
            </a:r>
            <a:endParaRPr sz="1050"/>
          </a:p>
          <a:p>
            <a:pPr>
              <a:buClr>
                <a:srgbClr val="00B0F0"/>
              </a:buClr>
              <a:buSzPts val="2800"/>
            </a:pPr>
            <a:r>
              <a:rPr lang="en-US" sz="1800">
                <a:solidFill>
                  <a:srgbClr val="00B0F0"/>
                </a:solidFill>
                <a:latin typeface="Calibri"/>
                <a:ea typeface="Calibri"/>
                <a:cs typeface="Calibri"/>
                <a:sym typeface="Calibri"/>
              </a:rPr>
              <a:t>FROM</a:t>
            </a:r>
            <a:r>
              <a:rPr lang="en-US" sz="1800">
                <a:solidFill>
                  <a:schemeClr val="dk1"/>
                </a:solidFill>
                <a:latin typeface="Calibri"/>
                <a:ea typeface="Calibri"/>
                <a:cs typeface="Calibri"/>
                <a:sym typeface="Calibri"/>
              </a:rPr>
              <a:t> dogs </a:t>
            </a:r>
            <a:endParaRPr sz="1050"/>
          </a:p>
          <a:p>
            <a:pPr>
              <a:buClr>
                <a:srgbClr val="00B0F0"/>
              </a:buClr>
              <a:buSzPts val="2800"/>
            </a:pPr>
            <a:r>
              <a:rPr lang="en-US" sz="1800">
                <a:solidFill>
                  <a:srgbClr val="00B0F0"/>
                </a:solidFill>
                <a:latin typeface="Calibri"/>
                <a:ea typeface="Calibri"/>
                <a:cs typeface="Calibri"/>
                <a:sym typeface="Calibri"/>
              </a:rPr>
              <a:t>WHERE</a:t>
            </a:r>
            <a:r>
              <a:rPr lang="en-US" sz="1800">
                <a:solidFill>
                  <a:schemeClr val="dk1"/>
                </a:solidFill>
                <a:latin typeface="Calibri"/>
                <a:ea typeface="Calibri"/>
                <a:cs typeface="Calibri"/>
                <a:sym typeface="Calibri"/>
              </a:rPr>
              <a:t> max_weight </a:t>
            </a:r>
            <a:r>
              <a:rPr lang="en-US" sz="1800" smtClean="0">
                <a:solidFill>
                  <a:srgbClr val="00B0F0"/>
                </a:solidFill>
                <a:latin typeface="Calibri"/>
                <a:ea typeface="Calibri"/>
                <a:cs typeface="Calibri"/>
                <a:sym typeface="Calibri"/>
              </a:rPr>
              <a:t>!=</a:t>
            </a:r>
            <a:r>
              <a:rPr lang="en-US" sz="1800" smtClean="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175;</a:t>
            </a:r>
            <a:endParaRPr sz="1050"/>
          </a:p>
        </p:txBody>
      </p:sp>
      <p:sp>
        <p:nvSpPr>
          <p:cNvPr id="326" name="Google Shape;326;p44"/>
          <p:cNvSpPr txBox="1"/>
          <p:nvPr/>
        </p:nvSpPr>
        <p:spPr>
          <a:xfrm>
            <a:off x="130471" y="1037457"/>
            <a:ext cx="2687252" cy="623217"/>
          </a:xfrm>
          <a:prstGeom prst="rect">
            <a:avLst/>
          </a:prstGeom>
          <a:noFill/>
          <a:ln>
            <a:noFill/>
          </a:ln>
        </p:spPr>
        <p:txBody>
          <a:bodyPr spcFirstLastPara="1" wrap="square" lIns="68569" tIns="34275" rIns="68569" bIns="34275" anchor="t" anchorCtr="0">
            <a:noAutofit/>
          </a:bodyPr>
          <a:lstStyle/>
          <a:p>
            <a:pPr>
              <a:buClr>
                <a:srgbClr val="00B0F0"/>
              </a:buClr>
              <a:buSzPts val="2800"/>
            </a:pPr>
            <a:r>
              <a:rPr lang="en-US" sz="1800" b="1" smtClean="0">
                <a:solidFill>
                  <a:srgbClr val="00B0F0"/>
                </a:solidFill>
                <a:latin typeface="Calibri"/>
                <a:ea typeface="Calibri"/>
                <a:cs typeface="Calibri"/>
                <a:sym typeface="Calibri"/>
              </a:rPr>
              <a:t>Organize Alphabetically</a:t>
            </a:r>
          </a:p>
          <a:p>
            <a:pPr>
              <a:buClr>
                <a:srgbClr val="00B0F0"/>
              </a:buClr>
              <a:buSzPts val="2800"/>
            </a:pPr>
            <a:r>
              <a:rPr lang="en-US" sz="1800" smtClean="0">
                <a:solidFill>
                  <a:srgbClr val="00B0F0"/>
                </a:solidFill>
                <a:latin typeface="Calibri"/>
                <a:ea typeface="Calibri"/>
                <a:cs typeface="Calibri"/>
                <a:sym typeface="Calibri"/>
              </a:rPr>
              <a:t>SELECT </a:t>
            </a:r>
            <a:r>
              <a:rPr lang="en-US" sz="1800">
                <a:solidFill>
                  <a:schemeClr val="dk1"/>
                </a:solidFill>
                <a:latin typeface="Calibri"/>
                <a:ea typeface="Calibri"/>
                <a:cs typeface="Calibri"/>
                <a:sym typeface="Calibri"/>
              </a:rPr>
              <a:t>dog_id, breed, type</a:t>
            </a:r>
            <a:endParaRPr sz="1050"/>
          </a:p>
          <a:p>
            <a:pPr>
              <a:buClr>
                <a:srgbClr val="00B0F0"/>
              </a:buClr>
              <a:buSzPts val="2800"/>
            </a:pPr>
            <a:r>
              <a:rPr lang="en-US" sz="1800">
                <a:solidFill>
                  <a:srgbClr val="00B0F0"/>
                </a:solidFill>
                <a:latin typeface="Calibri"/>
                <a:ea typeface="Calibri"/>
                <a:cs typeface="Calibri"/>
                <a:sym typeface="Calibri"/>
              </a:rPr>
              <a:t>FROM </a:t>
            </a:r>
            <a:r>
              <a:rPr lang="en-US" sz="1800">
                <a:solidFill>
                  <a:schemeClr val="dk1"/>
                </a:solidFill>
                <a:latin typeface="Calibri"/>
                <a:ea typeface="Calibri"/>
                <a:cs typeface="Calibri"/>
                <a:sym typeface="Calibri"/>
              </a:rPr>
              <a:t>dogs </a:t>
            </a:r>
            <a:r>
              <a:rPr lang="en-US" sz="1800" smtClean="0">
                <a:solidFill>
                  <a:srgbClr val="00B0F0"/>
                </a:solidFill>
                <a:latin typeface="Calibri"/>
                <a:ea typeface="Calibri"/>
                <a:cs typeface="Calibri"/>
                <a:sym typeface="Calibri"/>
              </a:rPr>
              <a:t>ORDER BY </a:t>
            </a:r>
            <a:r>
              <a:rPr lang="en-US" sz="1800" smtClean="0">
                <a:solidFill>
                  <a:schemeClr val="dk1"/>
                </a:solidFill>
                <a:latin typeface="Calibri"/>
                <a:ea typeface="Calibri"/>
                <a:cs typeface="Calibri"/>
                <a:sym typeface="Calibri"/>
              </a:rPr>
              <a:t>type;</a:t>
            </a:r>
            <a:endParaRPr sz="1050"/>
          </a:p>
        </p:txBody>
      </p:sp>
      <p:sp>
        <p:nvSpPr>
          <p:cNvPr id="327" name="Google Shape;327;p44"/>
          <p:cNvSpPr txBox="1">
            <a:spLocks noGrp="1"/>
          </p:cNvSpPr>
          <p:nvPr>
            <p:ph type="sldNum" idx="12"/>
          </p:nvPr>
        </p:nvSpPr>
        <p:spPr>
          <a:xfrm>
            <a:off x="7086600" y="4869657"/>
            <a:ext cx="20574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US"/>
              <a:pPr/>
              <a:t>24</a:t>
            </a:fld>
            <a:endParaRPr/>
          </a:p>
        </p:txBody>
      </p:sp>
      <p:sp>
        <p:nvSpPr>
          <p:cNvPr id="11" name="Google Shape;325;p44"/>
          <p:cNvSpPr txBox="1"/>
          <p:nvPr/>
        </p:nvSpPr>
        <p:spPr>
          <a:xfrm>
            <a:off x="894485" y="2684314"/>
            <a:ext cx="3469918" cy="900216"/>
          </a:xfrm>
          <a:prstGeom prst="rect">
            <a:avLst/>
          </a:prstGeom>
          <a:noFill/>
          <a:ln>
            <a:noFill/>
          </a:ln>
        </p:spPr>
        <p:txBody>
          <a:bodyPr spcFirstLastPara="1" wrap="square" lIns="68569" tIns="34275" rIns="68569" bIns="34275" anchor="t" anchorCtr="0">
            <a:noAutofit/>
          </a:bodyPr>
          <a:lstStyle/>
          <a:p>
            <a:pPr>
              <a:buClr>
                <a:srgbClr val="00B0F0"/>
              </a:buClr>
              <a:buSzPts val="2800"/>
            </a:pPr>
            <a:r>
              <a:rPr lang="en-US" sz="1800" b="1" smtClean="0">
                <a:solidFill>
                  <a:srgbClr val="00B0F0"/>
                </a:solidFill>
                <a:latin typeface="Calibri"/>
                <a:ea typeface="Calibri"/>
                <a:cs typeface="Calibri"/>
                <a:sym typeface="Calibri"/>
              </a:rPr>
              <a:t>Compound Query  - And</a:t>
            </a:r>
          </a:p>
          <a:p>
            <a:pPr>
              <a:buClr>
                <a:srgbClr val="00B0F0"/>
              </a:buClr>
              <a:buSzPts val="2800"/>
            </a:pPr>
            <a:r>
              <a:rPr lang="en-US" sz="1800" smtClean="0">
                <a:solidFill>
                  <a:srgbClr val="00B0F0"/>
                </a:solidFill>
                <a:latin typeface="Calibri"/>
                <a:ea typeface="Calibri"/>
                <a:cs typeface="Calibri"/>
                <a:sym typeface="Calibri"/>
              </a:rPr>
              <a:t>SELECT</a:t>
            </a:r>
            <a:r>
              <a:rPr lang="en-US" sz="1800" smtClean="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dog_id, breed, max_weight </a:t>
            </a:r>
            <a:endParaRPr sz="1050"/>
          </a:p>
          <a:p>
            <a:pPr>
              <a:buClr>
                <a:srgbClr val="00B0F0"/>
              </a:buClr>
              <a:buSzPts val="2800"/>
            </a:pPr>
            <a:r>
              <a:rPr lang="en-US" sz="1800">
                <a:solidFill>
                  <a:srgbClr val="00B0F0"/>
                </a:solidFill>
                <a:latin typeface="Calibri"/>
                <a:ea typeface="Calibri"/>
                <a:cs typeface="Calibri"/>
                <a:sym typeface="Calibri"/>
              </a:rPr>
              <a:t>FROM</a:t>
            </a:r>
            <a:r>
              <a:rPr lang="en-US" sz="1800">
                <a:solidFill>
                  <a:schemeClr val="dk1"/>
                </a:solidFill>
                <a:latin typeface="Calibri"/>
                <a:ea typeface="Calibri"/>
                <a:cs typeface="Calibri"/>
                <a:sym typeface="Calibri"/>
              </a:rPr>
              <a:t> dogs </a:t>
            </a:r>
            <a:endParaRPr sz="1050"/>
          </a:p>
          <a:p>
            <a:pPr>
              <a:buClr>
                <a:srgbClr val="00B0F0"/>
              </a:buClr>
              <a:buSzPts val="2800"/>
            </a:pPr>
            <a:r>
              <a:rPr lang="en-US" sz="1800">
                <a:solidFill>
                  <a:srgbClr val="00B0F0"/>
                </a:solidFill>
                <a:latin typeface="Calibri"/>
                <a:ea typeface="Calibri"/>
                <a:cs typeface="Calibri"/>
                <a:sym typeface="Calibri"/>
              </a:rPr>
              <a:t>WHERE</a:t>
            </a:r>
            <a:r>
              <a:rPr lang="en-US" sz="1800">
                <a:solidFill>
                  <a:schemeClr val="dk1"/>
                </a:solidFill>
                <a:latin typeface="Calibri"/>
                <a:ea typeface="Calibri"/>
                <a:cs typeface="Calibri"/>
                <a:sym typeface="Calibri"/>
              </a:rPr>
              <a:t> </a:t>
            </a:r>
            <a:r>
              <a:rPr lang="en-US" sz="1800" smtClean="0">
                <a:solidFill>
                  <a:schemeClr val="dk1"/>
                </a:solidFill>
                <a:latin typeface="Calibri"/>
                <a:ea typeface="Calibri"/>
                <a:cs typeface="Calibri"/>
                <a:sym typeface="Calibri"/>
              </a:rPr>
              <a:t/>
            </a:r>
            <a:br>
              <a:rPr lang="en-US" sz="1800" smtClean="0">
                <a:solidFill>
                  <a:schemeClr val="dk1"/>
                </a:solidFill>
                <a:latin typeface="Calibri"/>
                <a:ea typeface="Calibri"/>
                <a:cs typeface="Calibri"/>
                <a:sym typeface="Calibri"/>
              </a:rPr>
            </a:br>
            <a:r>
              <a:rPr lang="en-US" sz="1800" smtClean="0">
                <a:solidFill>
                  <a:schemeClr val="dk1"/>
                </a:solidFill>
                <a:latin typeface="Calibri"/>
                <a:ea typeface="Calibri"/>
                <a:cs typeface="Calibri"/>
                <a:sym typeface="Calibri"/>
              </a:rPr>
              <a:t>max_weight </a:t>
            </a:r>
            <a:r>
              <a:rPr lang="en-US" sz="1800" smtClean="0">
                <a:solidFill>
                  <a:srgbClr val="00B0F0"/>
                </a:solidFill>
                <a:latin typeface="Calibri"/>
                <a:ea typeface="Calibri"/>
                <a:cs typeface="Calibri"/>
                <a:sym typeface="Calibri"/>
              </a:rPr>
              <a:t>&gt; </a:t>
            </a:r>
            <a:r>
              <a:rPr lang="en-US" sz="1800" smtClean="0">
                <a:solidFill>
                  <a:schemeClr val="dk1"/>
                </a:solidFill>
                <a:latin typeface="Calibri"/>
                <a:ea typeface="Calibri"/>
                <a:cs typeface="Calibri"/>
                <a:sym typeface="Calibri"/>
              </a:rPr>
              <a:t>175</a:t>
            </a:r>
          </a:p>
          <a:p>
            <a:pPr>
              <a:buClr>
                <a:srgbClr val="00B0F0"/>
              </a:buClr>
              <a:buSzPts val="2800"/>
            </a:pPr>
            <a:r>
              <a:rPr lang="en-US" sz="1800" smtClean="0">
                <a:solidFill>
                  <a:srgbClr val="00B0F0"/>
                </a:solidFill>
                <a:latin typeface="Calibri"/>
                <a:ea typeface="Calibri"/>
                <a:cs typeface="Calibri"/>
                <a:sym typeface="Calibri"/>
              </a:rPr>
              <a:t>AND </a:t>
            </a:r>
          </a:p>
          <a:p>
            <a:pPr>
              <a:buClr>
                <a:srgbClr val="00B0F0"/>
              </a:buClr>
              <a:buSzPts val="2800"/>
            </a:pPr>
            <a:r>
              <a:rPr lang="en-US" sz="1800" smtClean="0">
                <a:solidFill>
                  <a:schemeClr val="dk1"/>
                </a:solidFill>
                <a:latin typeface="Calibri"/>
                <a:ea typeface="Calibri"/>
                <a:cs typeface="Calibri"/>
                <a:sym typeface="Calibri"/>
              </a:rPr>
              <a:t>max_weight </a:t>
            </a:r>
            <a:r>
              <a:rPr lang="en-US" sz="1800" smtClean="0">
                <a:solidFill>
                  <a:srgbClr val="00B0F0"/>
                </a:solidFill>
                <a:latin typeface="Calibri"/>
                <a:ea typeface="Calibri"/>
                <a:cs typeface="Calibri"/>
                <a:sym typeface="Calibri"/>
              </a:rPr>
              <a:t>&lt;</a:t>
            </a:r>
            <a:r>
              <a:rPr lang="en-US" sz="1800" smtClean="0">
                <a:solidFill>
                  <a:schemeClr val="dk1"/>
                </a:solidFill>
                <a:latin typeface="Calibri"/>
                <a:ea typeface="Calibri"/>
                <a:cs typeface="Calibri"/>
                <a:sym typeface="Calibri"/>
              </a:rPr>
              <a:t> 200</a:t>
            </a:r>
            <a:endParaRPr sz="1050"/>
          </a:p>
        </p:txBody>
      </p:sp>
      <p:sp>
        <p:nvSpPr>
          <p:cNvPr id="12" name="Google Shape;325;p44"/>
          <p:cNvSpPr txBox="1"/>
          <p:nvPr/>
        </p:nvSpPr>
        <p:spPr>
          <a:xfrm>
            <a:off x="5095721" y="2581955"/>
            <a:ext cx="3469918" cy="900216"/>
          </a:xfrm>
          <a:prstGeom prst="rect">
            <a:avLst/>
          </a:prstGeom>
          <a:noFill/>
          <a:ln>
            <a:noFill/>
          </a:ln>
        </p:spPr>
        <p:txBody>
          <a:bodyPr spcFirstLastPara="1" wrap="square" lIns="68569" tIns="34275" rIns="68569" bIns="34275" anchor="t" anchorCtr="0">
            <a:noAutofit/>
          </a:bodyPr>
          <a:lstStyle/>
          <a:p>
            <a:pPr>
              <a:buClr>
                <a:srgbClr val="00B0F0"/>
              </a:buClr>
              <a:buSzPts val="2800"/>
            </a:pPr>
            <a:r>
              <a:rPr lang="en-US" sz="1800" b="1" smtClean="0">
                <a:solidFill>
                  <a:srgbClr val="00B0F0"/>
                </a:solidFill>
                <a:latin typeface="Calibri"/>
                <a:ea typeface="Calibri"/>
                <a:cs typeface="Calibri"/>
                <a:sym typeface="Calibri"/>
              </a:rPr>
              <a:t>Compound Query - Or</a:t>
            </a:r>
          </a:p>
          <a:p>
            <a:pPr>
              <a:buClr>
                <a:srgbClr val="00B0F0"/>
              </a:buClr>
              <a:buSzPts val="2800"/>
            </a:pPr>
            <a:r>
              <a:rPr lang="en-US" sz="1800" smtClean="0">
                <a:solidFill>
                  <a:srgbClr val="00B0F0"/>
                </a:solidFill>
                <a:latin typeface="Calibri"/>
                <a:ea typeface="Calibri"/>
                <a:cs typeface="Calibri"/>
                <a:sym typeface="Calibri"/>
              </a:rPr>
              <a:t>SELECT</a:t>
            </a:r>
            <a:r>
              <a:rPr lang="en-US" sz="1800" smtClean="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dog_id, breed, max_weight </a:t>
            </a:r>
            <a:endParaRPr sz="1050"/>
          </a:p>
          <a:p>
            <a:pPr>
              <a:buClr>
                <a:srgbClr val="00B0F0"/>
              </a:buClr>
              <a:buSzPts val="2800"/>
            </a:pPr>
            <a:r>
              <a:rPr lang="en-US" sz="1800">
                <a:solidFill>
                  <a:srgbClr val="00B0F0"/>
                </a:solidFill>
                <a:latin typeface="Calibri"/>
                <a:ea typeface="Calibri"/>
                <a:cs typeface="Calibri"/>
                <a:sym typeface="Calibri"/>
              </a:rPr>
              <a:t>FROM</a:t>
            </a:r>
            <a:r>
              <a:rPr lang="en-US" sz="1800">
                <a:solidFill>
                  <a:schemeClr val="dk1"/>
                </a:solidFill>
                <a:latin typeface="Calibri"/>
                <a:ea typeface="Calibri"/>
                <a:cs typeface="Calibri"/>
                <a:sym typeface="Calibri"/>
              </a:rPr>
              <a:t> dogs </a:t>
            </a:r>
            <a:endParaRPr sz="1050"/>
          </a:p>
          <a:p>
            <a:pPr>
              <a:buClr>
                <a:srgbClr val="00B0F0"/>
              </a:buClr>
              <a:buSzPts val="2800"/>
            </a:pPr>
            <a:r>
              <a:rPr lang="en-US" sz="1800">
                <a:solidFill>
                  <a:srgbClr val="00B0F0"/>
                </a:solidFill>
                <a:latin typeface="Calibri"/>
                <a:ea typeface="Calibri"/>
                <a:cs typeface="Calibri"/>
                <a:sym typeface="Calibri"/>
              </a:rPr>
              <a:t>WHERE</a:t>
            </a:r>
            <a:r>
              <a:rPr lang="en-US" sz="1800">
                <a:solidFill>
                  <a:schemeClr val="dk1"/>
                </a:solidFill>
                <a:latin typeface="Calibri"/>
                <a:ea typeface="Calibri"/>
                <a:cs typeface="Calibri"/>
                <a:sym typeface="Calibri"/>
              </a:rPr>
              <a:t> </a:t>
            </a:r>
            <a:r>
              <a:rPr lang="en-US" sz="1800" smtClean="0">
                <a:solidFill>
                  <a:schemeClr val="dk1"/>
                </a:solidFill>
                <a:latin typeface="Calibri"/>
                <a:ea typeface="Calibri"/>
                <a:cs typeface="Calibri"/>
                <a:sym typeface="Calibri"/>
              </a:rPr>
              <a:t/>
            </a:r>
            <a:br>
              <a:rPr lang="en-US" sz="1800" smtClean="0">
                <a:solidFill>
                  <a:schemeClr val="dk1"/>
                </a:solidFill>
                <a:latin typeface="Calibri"/>
                <a:ea typeface="Calibri"/>
                <a:cs typeface="Calibri"/>
                <a:sym typeface="Calibri"/>
              </a:rPr>
            </a:br>
            <a:r>
              <a:rPr lang="en-US" sz="1800" smtClean="0">
                <a:solidFill>
                  <a:schemeClr val="dk1"/>
                </a:solidFill>
                <a:latin typeface="Calibri"/>
                <a:ea typeface="Calibri"/>
                <a:cs typeface="Calibri"/>
                <a:sym typeface="Calibri"/>
              </a:rPr>
              <a:t>max_weight </a:t>
            </a:r>
            <a:r>
              <a:rPr lang="en-US" sz="1800" smtClean="0">
                <a:solidFill>
                  <a:srgbClr val="00B0F0"/>
                </a:solidFill>
                <a:latin typeface="Calibri"/>
                <a:ea typeface="Calibri"/>
                <a:cs typeface="Calibri"/>
                <a:sym typeface="Calibri"/>
              </a:rPr>
              <a:t>&gt; </a:t>
            </a:r>
            <a:r>
              <a:rPr lang="en-US" sz="1800" smtClean="0">
                <a:solidFill>
                  <a:schemeClr val="dk1"/>
                </a:solidFill>
                <a:latin typeface="Calibri"/>
                <a:ea typeface="Calibri"/>
                <a:cs typeface="Calibri"/>
                <a:sym typeface="Calibri"/>
              </a:rPr>
              <a:t>175</a:t>
            </a:r>
          </a:p>
          <a:p>
            <a:pPr>
              <a:buClr>
                <a:srgbClr val="00B0F0"/>
              </a:buClr>
              <a:buSzPts val="2800"/>
            </a:pPr>
            <a:r>
              <a:rPr lang="en-US" sz="1800" smtClean="0">
                <a:solidFill>
                  <a:srgbClr val="00B0F0"/>
                </a:solidFill>
                <a:latin typeface="Calibri"/>
                <a:ea typeface="Calibri"/>
                <a:cs typeface="Calibri"/>
                <a:sym typeface="Calibri"/>
              </a:rPr>
              <a:t>OR</a:t>
            </a:r>
          </a:p>
          <a:p>
            <a:pPr>
              <a:buClr>
                <a:srgbClr val="00B0F0"/>
              </a:buClr>
              <a:buSzPts val="2800"/>
            </a:pPr>
            <a:r>
              <a:rPr lang="en-US" sz="1800" smtClean="0">
                <a:solidFill>
                  <a:schemeClr val="dk1"/>
                </a:solidFill>
                <a:latin typeface="Calibri"/>
                <a:ea typeface="Calibri"/>
                <a:cs typeface="Calibri"/>
                <a:sym typeface="Calibri"/>
              </a:rPr>
              <a:t>breed != 'poodle';</a:t>
            </a:r>
            <a:endParaRPr sz="1050"/>
          </a:p>
        </p:txBody>
      </p:sp>
    </p:spTree>
    <p:extLst>
      <p:ext uri="{BB962C8B-B14F-4D97-AF65-F5344CB8AC3E}">
        <p14:creationId xmlns:p14="http://schemas.microsoft.com/office/powerpoint/2010/main" val="312544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26"/>
                                        </p:tgtEl>
                                        <p:attrNameLst>
                                          <p:attrName>style.visibility</p:attrName>
                                        </p:attrNameLst>
                                      </p:cBhvr>
                                      <p:to>
                                        <p:strVal val="visible"/>
                                      </p:to>
                                    </p:set>
                                    <p:anim calcmode="lin" valueType="num">
                                      <p:cBhvr additive="base">
                                        <p:cTn id="7" dur="500"/>
                                        <p:tgtEl>
                                          <p:spTgt spid="326"/>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25"/>
                                        </p:tgtEl>
                                        <p:attrNameLst>
                                          <p:attrName>style.visibility</p:attrName>
                                        </p:attrNameLst>
                                      </p:cBhvr>
                                      <p:to>
                                        <p:strVal val="visible"/>
                                      </p:to>
                                    </p:set>
                                    <p:anim calcmode="lin" valueType="num">
                                      <p:cBhvr additive="base">
                                        <p:cTn id="12" dur="500"/>
                                        <p:tgtEl>
                                          <p:spTgt spid="325"/>
                                        </p:tgtEl>
                                        <p:attrNameLst>
                                          <p:attrName>ppt_y</p:attrName>
                                        </p:attrNameLst>
                                      </p:cBhvr>
                                      <p:tavLst>
                                        <p:tav tm="0">
                                          <p:val>
                                            <p:strVal val="#ppt_y+1"/>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17">
                                            <p:txEl>
                                              <p:pRg st="1" end="1"/>
                                            </p:txEl>
                                          </p:spTgt>
                                        </p:tgtEl>
                                        <p:attrNameLst>
                                          <p:attrName>style.visibility</p:attrName>
                                        </p:attrNameLst>
                                      </p:cBhvr>
                                      <p:to>
                                        <p:strVal val="visible"/>
                                      </p:to>
                                    </p:set>
                                    <p:anim calcmode="lin" valueType="num">
                                      <p:cBhvr additive="base">
                                        <p:cTn id="15" dur="500"/>
                                        <p:tgtEl>
                                          <p:spTgt spid="317">
                                            <p:txEl>
                                              <p:pRg st="1" end="1"/>
                                            </p:txEl>
                                          </p:spTgt>
                                        </p:tgtEl>
                                        <p:attrNameLst>
                                          <p:attrName>ppt_y</p:attrName>
                                        </p:attrNameLst>
                                      </p:cBhvr>
                                      <p:tavLst>
                                        <p:tav tm="0">
                                          <p:val>
                                            <p:strVal val="#ppt_y+1"/>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17">
                                            <p:txEl>
                                              <p:pRg st="0" end="0"/>
                                            </p:txEl>
                                          </p:spTgt>
                                        </p:tgtEl>
                                        <p:attrNameLst>
                                          <p:attrName>style.visibility</p:attrName>
                                        </p:attrNameLst>
                                      </p:cBhvr>
                                      <p:to>
                                        <p:strVal val="visible"/>
                                      </p:to>
                                    </p:set>
                                    <p:anim calcmode="lin" valueType="num">
                                      <p:cBhvr additive="base">
                                        <p:cTn id="18" dur="500"/>
                                        <p:tgtEl>
                                          <p:spTgt spid="317">
                                            <p:txEl>
                                              <p:pRg st="0" end="0"/>
                                            </p:txEl>
                                          </p:spTgt>
                                        </p:tgtEl>
                                        <p:attrNameLst>
                                          <p:attrName>ppt_y</p:attrName>
                                        </p:attrNameLst>
                                      </p:cBhvr>
                                      <p:tavLst>
                                        <p:tav tm="0">
                                          <p:val>
                                            <p:strVal val="#ppt_y+1"/>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17">
                                            <p:txEl>
                                              <p:pRg st="2" end="2"/>
                                            </p:txEl>
                                          </p:spTgt>
                                        </p:tgtEl>
                                        <p:attrNameLst>
                                          <p:attrName>style.visibility</p:attrName>
                                        </p:attrNameLst>
                                      </p:cBhvr>
                                      <p:to>
                                        <p:strVal val="visible"/>
                                      </p:to>
                                    </p:set>
                                    <p:anim calcmode="lin" valueType="num">
                                      <p:cBhvr additive="base">
                                        <p:cTn id="21" dur="500"/>
                                        <p:tgtEl>
                                          <p:spTgt spid="317">
                                            <p:txEl>
                                              <p:pRg st="2" end="2"/>
                                            </p:txEl>
                                          </p:spTgt>
                                        </p:tgtEl>
                                        <p:attrNameLst>
                                          <p:attrName>ppt_y</p:attrName>
                                        </p:attrNameLst>
                                      </p:cBhvr>
                                      <p:tavLst>
                                        <p:tav tm="0">
                                          <p:val>
                                            <p:strVal val="#ppt_y+1"/>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17">
                                            <p:txEl>
                                              <p:pRg st="3" end="3"/>
                                            </p:txEl>
                                          </p:spTgt>
                                        </p:tgtEl>
                                        <p:attrNameLst>
                                          <p:attrName>style.visibility</p:attrName>
                                        </p:attrNameLst>
                                      </p:cBhvr>
                                      <p:to>
                                        <p:strVal val="visible"/>
                                      </p:to>
                                    </p:set>
                                    <p:anim calcmode="lin" valueType="num">
                                      <p:cBhvr additive="base">
                                        <p:cTn id="24" dur="500"/>
                                        <p:tgtEl>
                                          <p:spTgt spid="31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p:tgtEl>
                                          <p:spTgt spid="1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Take a Break!</a:t>
            </a:r>
            <a:endParaRPr lang="en-US"/>
          </a:p>
        </p:txBody>
      </p:sp>
      <p:sp>
        <p:nvSpPr>
          <p:cNvPr id="3" name="Text Placeholder 2"/>
          <p:cNvSpPr>
            <a:spLocks noGrp="1"/>
          </p:cNvSpPr>
          <p:nvPr>
            <p:ph type="body" idx="1"/>
          </p:nvPr>
        </p:nvSpPr>
        <p:spPr/>
        <p:txBody>
          <a:bodyPr/>
          <a:lstStyle/>
          <a:p>
            <a:pPr marL="38100" indent="0">
              <a:buNone/>
            </a:pPr>
            <a:r>
              <a:rPr lang="en-US" smtClean="0"/>
              <a:t>5 min!</a:t>
            </a:r>
            <a:endParaRPr lang="en-US"/>
          </a:p>
        </p:txBody>
      </p:sp>
    </p:spTree>
    <p:extLst>
      <p:ext uri="{BB962C8B-B14F-4D97-AF65-F5344CB8AC3E}">
        <p14:creationId xmlns:p14="http://schemas.microsoft.com/office/powerpoint/2010/main" val="2696661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156" y="78791"/>
            <a:ext cx="7512597" cy="592021"/>
          </a:xfrm>
        </p:spPr>
        <p:txBody>
          <a:bodyPr>
            <a:normAutofit fontScale="90000"/>
          </a:bodyPr>
          <a:lstStyle/>
          <a:p>
            <a:r>
              <a:rPr lang="en-US" smtClean="0"/>
              <a:t>DB Relationships</a:t>
            </a:r>
            <a:endParaRPr lang="en-US"/>
          </a:p>
        </p:txBody>
      </p:sp>
      <p:sp>
        <p:nvSpPr>
          <p:cNvPr id="3" name="Content Placeholder 2"/>
          <p:cNvSpPr>
            <a:spLocks noGrp="1"/>
          </p:cNvSpPr>
          <p:nvPr>
            <p:ph idx="1"/>
          </p:nvPr>
        </p:nvSpPr>
        <p:spPr>
          <a:xfrm>
            <a:off x="464077" y="670812"/>
            <a:ext cx="7888754" cy="4164078"/>
          </a:xfrm>
        </p:spPr>
        <p:txBody>
          <a:bodyPr>
            <a:normAutofit fontScale="62500" lnSpcReduction="20000"/>
          </a:bodyPr>
          <a:lstStyle/>
          <a:p>
            <a:r>
              <a:rPr lang="en-US" smtClean="0"/>
              <a:t>We use SQL Queries to reflect the relationships between the different tables </a:t>
            </a:r>
          </a:p>
          <a:p>
            <a:r>
              <a:rPr lang="en-US" smtClean="0"/>
              <a:t>Joins are queries that connect tables together through ids</a:t>
            </a:r>
          </a:p>
          <a:p>
            <a:r>
              <a:rPr lang="en-US" smtClean="0"/>
              <a:t>Keeping data in separate tables avoids overloading the database</a:t>
            </a:r>
          </a:p>
          <a:p>
            <a:endParaRPr lang="en-US"/>
          </a:p>
          <a:p>
            <a:endParaRPr lang="en-US" smtClean="0"/>
          </a:p>
          <a:p>
            <a:endParaRPr lang="en-US"/>
          </a:p>
          <a:p>
            <a:endParaRPr lang="en-US" smtClean="0"/>
          </a:p>
          <a:p>
            <a:endParaRPr lang="en-US" smtClean="0"/>
          </a:p>
          <a:p>
            <a:endParaRPr lang="en-US" smtClean="0"/>
          </a:p>
          <a:p>
            <a:endParaRPr lang="en-US"/>
          </a:p>
          <a:p>
            <a:endParaRPr lang="en-US" smtClean="0"/>
          </a:p>
          <a:p>
            <a:endParaRPr lang="en-US"/>
          </a:p>
          <a:p>
            <a:endParaRPr lang="en-US"/>
          </a:p>
          <a:p>
            <a:endParaRPr lang="en-US" smtClean="0"/>
          </a:p>
          <a:p>
            <a:endParaRPr lang="en-US"/>
          </a:p>
          <a:p>
            <a:r>
              <a:rPr lang="en-US"/>
              <a:t>https://dataschool.com/how-to-teach-people-sql/inner-join-animated/</a:t>
            </a:r>
          </a:p>
        </p:txBody>
      </p:sp>
      <p:pic>
        <p:nvPicPr>
          <p:cNvPr id="2050" name="Picture 2" descr="SQL JOINs type cheat sheet"/>
          <p:cNvPicPr>
            <a:picLocks noChangeAspect="1" noChangeArrowheads="1"/>
          </p:cNvPicPr>
          <p:nvPr/>
        </p:nvPicPr>
        <p:blipFill rotWithShape="1">
          <a:blip r:embed="rId2">
            <a:extLst>
              <a:ext uri="{28A0092B-C50C-407E-A947-70E740481C1C}">
                <a14:useLocalDpi xmlns:a14="http://schemas.microsoft.com/office/drawing/2010/main" val="0"/>
              </a:ext>
            </a:extLst>
          </a:blip>
          <a:srcRect t="3658" b="6209"/>
          <a:stretch/>
        </p:blipFill>
        <p:spPr bwMode="auto">
          <a:xfrm>
            <a:off x="309023" y="1987079"/>
            <a:ext cx="6957368" cy="290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3435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134"/>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mtClean="0"/>
              <a:t>Homework</a:t>
            </a:r>
            <a:endParaRPr/>
          </a:p>
        </p:txBody>
      </p:sp>
      <p:pic>
        <p:nvPicPr>
          <p:cNvPr id="1023" name="Google Shape;1023;p134"/>
          <p:cNvPicPr preferRelativeResize="0"/>
          <p:nvPr/>
        </p:nvPicPr>
        <p:blipFill>
          <a:blip r:embed="rId3">
            <a:alphaModFix/>
          </a:blip>
          <a:stretch>
            <a:fillRect/>
          </a:stretch>
        </p:blipFill>
        <p:spPr>
          <a:xfrm>
            <a:off x="4918875" y="4419175"/>
            <a:ext cx="930250" cy="219075"/>
          </a:xfrm>
          <a:prstGeom prst="rect">
            <a:avLst/>
          </a:prstGeom>
          <a:noFill/>
          <a:ln>
            <a:noFill/>
          </a:ln>
        </p:spPr>
      </p:pic>
    </p:spTree>
    <p:extLst>
      <p:ext uri="{BB962C8B-B14F-4D97-AF65-F5344CB8AC3E}">
        <p14:creationId xmlns:p14="http://schemas.microsoft.com/office/powerpoint/2010/main" val="20773050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Create Database </a:t>
            </a:r>
            <a:endParaRPr lang="en-US"/>
          </a:p>
        </p:txBody>
      </p:sp>
      <p:sp>
        <p:nvSpPr>
          <p:cNvPr id="3" name="Text Placeholder 2"/>
          <p:cNvSpPr>
            <a:spLocks noGrp="1"/>
          </p:cNvSpPr>
          <p:nvPr>
            <p:ph type="body" idx="1"/>
          </p:nvPr>
        </p:nvSpPr>
        <p:spPr>
          <a:xfrm>
            <a:off x="628650" y="1369219"/>
            <a:ext cx="7805666" cy="3263504"/>
          </a:xfrm>
        </p:spPr>
        <p:txBody>
          <a:bodyPr/>
          <a:lstStyle/>
          <a:p>
            <a:pPr marL="38100" indent="0">
              <a:lnSpc>
                <a:spcPct val="100000"/>
              </a:lnSpc>
              <a:spcBef>
                <a:spcPts val="0"/>
              </a:spcBef>
              <a:buNone/>
            </a:pPr>
            <a:r>
              <a:rPr lang="en-US" sz="1200" smtClean="0"/>
              <a:t>Run this command in sql fiddle or db </a:t>
            </a:r>
            <a:r>
              <a:rPr lang="en-US" sz="1200" smtClean="0"/>
              <a:t>fiddle</a:t>
            </a:r>
          </a:p>
          <a:p>
            <a:pPr marL="38100" indent="0">
              <a:lnSpc>
                <a:spcPct val="100000"/>
              </a:lnSpc>
              <a:spcBef>
                <a:spcPts val="0"/>
              </a:spcBef>
              <a:buNone/>
            </a:pPr>
            <a:endParaRPr lang="en-US" sz="1200" smtClean="0"/>
          </a:p>
          <a:p>
            <a:pPr marL="38100" indent="0">
              <a:lnSpc>
                <a:spcPct val="100000"/>
              </a:lnSpc>
              <a:spcBef>
                <a:spcPts val="0"/>
              </a:spcBef>
              <a:buNone/>
            </a:pPr>
            <a:r>
              <a:rPr lang="en-US" sz="1200"/>
              <a:t>create table movies (</a:t>
            </a:r>
          </a:p>
          <a:p>
            <a:pPr marL="38100" indent="0">
              <a:lnSpc>
                <a:spcPct val="100000"/>
              </a:lnSpc>
              <a:spcBef>
                <a:spcPts val="0"/>
              </a:spcBef>
              <a:buNone/>
            </a:pPr>
            <a:r>
              <a:rPr lang="en-US" sz="1200"/>
              <a:t> id integer   NOT NULL PRIMARY KEY,</a:t>
            </a:r>
          </a:p>
          <a:p>
            <a:pPr marL="38100" indent="0">
              <a:lnSpc>
                <a:spcPct val="100000"/>
              </a:lnSpc>
              <a:spcBef>
                <a:spcPts val="0"/>
              </a:spcBef>
              <a:buNone/>
            </a:pPr>
            <a:r>
              <a:rPr lang="en-US" sz="1200"/>
              <a:t> name  varchar(255),</a:t>
            </a:r>
          </a:p>
          <a:p>
            <a:pPr marL="38100" indent="0">
              <a:lnSpc>
                <a:spcPct val="100000"/>
              </a:lnSpc>
              <a:spcBef>
                <a:spcPts val="0"/>
              </a:spcBef>
              <a:buNone/>
            </a:pPr>
            <a:r>
              <a:rPr lang="en-US" sz="1200"/>
              <a:t> description varchar(255), </a:t>
            </a:r>
            <a:endParaRPr lang="en-US" sz="1200" smtClean="0"/>
          </a:p>
          <a:p>
            <a:pPr marL="38100" indent="0">
              <a:lnSpc>
                <a:spcPct val="100000"/>
              </a:lnSpc>
              <a:spcBef>
                <a:spcPts val="0"/>
              </a:spcBef>
              <a:buNone/>
            </a:pPr>
            <a:r>
              <a:rPr lang="en-US" sz="1200" smtClean="0"/>
              <a:t> rating integer,</a:t>
            </a:r>
            <a:endParaRPr lang="en-US" sz="1200"/>
          </a:p>
          <a:p>
            <a:pPr marL="38100" indent="0">
              <a:lnSpc>
                <a:spcPct val="100000"/>
              </a:lnSpc>
              <a:spcBef>
                <a:spcPts val="0"/>
              </a:spcBef>
              <a:buNone/>
            </a:pPr>
            <a:r>
              <a:rPr lang="en-US" sz="1200"/>
              <a:t> </a:t>
            </a:r>
            <a:r>
              <a:rPr lang="en-US" sz="1200" smtClean="0"/>
              <a:t>typeid  </a:t>
            </a:r>
            <a:r>
              <a:rPr lang="en-US" sz="1200"/>
              <a:t>integer </a:t>
            </a:r>
          </a:p>
          <a:p>
            <a:pPr marL="38100" indent="0">
              <a:lnSpc>
                <a:spcPct val="100000"/>
              </a:lnSpc>
              <a:spcBef>
                <a:spcPts val="0"/>
              </a:spcBef>
              <a:buNone/>
            </a:pPr>
            <a:r>
              <a:rPr lang="en-US" sz="1200"/>
              <a:t> );</a:t>
            </a:r>
          </a:p>
          <a:p>
            <a:pPr marL="38100" indent="0">
              <a:lnSpc>
                <a:spcPct val="100000"/>
              </a:lnSpc>
              <a:spcBef>
                <a:spcPts val="0"/>
              </a:spcBef>
              <a:buNone/>
            </a:pPr>
            <a:endParaRPr lang="en-US" sz="1200"/>
          </a:p>
          <a:p>
            <a:pPr marL="38100" indent="0">
              <a:lnSpc>
                <a:spcPct val="100000"/>
              </a:lnSpc>
              <a:spcBef>
                <a:spcPts val="0"/>
              </a:spcBef>
              <a:buNone/>
            </a:pPr>
            <a:r>
              <a:rPr lang="en-US" sz="1200"/>
              <a:t>create table </a:t>
            </a:r>
            <a:r>
              <a:rPr lang="en-US" sz="1200" smtClean="0"/>
              <a:t>filmtype </a:t>
            </a:r>
            <a:r>
              <a:rPr lang="en-US" sz="1200"/>
              <a:t>(</a:t>
            </a:r>
          </a:p>
          <a:p>
            <a:pPr marL="38100" indent="0">
              <a:lnSpc>
                <a:spcPct val="100000"/>
              </a:lnSpc>
              <a:spcBef>
                <a:spcPts val="0"/>
              </a:spcBef>
              <a:buNone/>
            </a:pPr>
            <a:r>
              <a:rPr lang="en-US" sz="1200"/>
              <a:t>   id integer   NOT NULL PRIMARY KEY,</a:t>
            </a:r>
          </a:p>
          <a:p>
            <a:pPr marL="38100" indent="0">
              <a:lnSpc>
                <a:spcPct val="100000"/>
              </a:lnSpc>
              <a:spcBef>
                <a:spcPts val="0"/>
              </a:spcBef>
              <a:buNone/>
            </a:pPr>
            <a:r>
              <a:rPr lang="en-US" sz="1200"/>
              <a:t>   name  varchar(255</a:t>
            </a:r>
            <a:r>
              <a:rPr lang="en-US" sz="1200" smtClean="0"/>
              <a:t>)); </a:t>
            </a:r>
            <a:endParaRPr lang="en-US" sz="1200"/>
          </a:p>
          <a:p>
            <a:pPr marL="38100" indent="0">
              <a:lnSpc>
                <a:spcPct val="100000"/>
              </a:lnSpc>
              <a:spcBef>
                <a:spcPts val="0"/>
              </a:spcBef>
              <a:buNone/>
            </a:pPr>
            <a:endParaRPr lang="en-US" sz="1200"/>
          </a:p>
        </p:txBody>
      </p:sp>
      <p:sp>
        <p:nvSpPr>
          <p:cNvPr id="4" name="Slide Number Placeholder 3"/>
          <p:cNvSpPr>
            <a:spLocks noGrp="1"/>
          </p:cNvSpPr>
          <p:nvPr>
            <p:ph type="sldNum" idx="12"/>
          </p:nvPr>
        </p:nvSpPr>
        <p:spPr/>
        <p:txBody>
          <a:bodyPr/>
          <a:lstStyle/>
          <a:p>
            <a:fld id="{00000000-1234-1234-1234-123412341234}" type="slidenum">
              <a:rPr lang="en-US" smtClean="0"/>
              <a:pPr/>
              <a:t>28</a:t>
            </a:fld>
            <a:endParaRPr lang="en-US"/>
          </a:p>
        </p:txBody>
      </p:sp>
      <p:pic>
        <p:nvPicPr>
          <p:cNvPr id="5" name="Google Shape;244;p36"/>
          <p:cNvPicPr preferRelativeResize="0"/>
          <p:nvPr/>
        </p:nvPicPr>
        <p:blipFill>
          <a:blip r:embed="rId3">
            <a:alphaModFix/>
          </a:blip>
          <a:stretch>
            <a:fillRect/>
          </a:stretch>
        </p:blipFill>
        <p:spPr>
          <a:xfrm>
            <a:off x="0" y="-203800"/>
            <a:ext cx="1033700" cy="1033700"/>
          </a:xfrm>
          <a:prstGeom prst="rect">
            <a:avLst/>
          </a:prstGeom>
          <a:noFill/>
          <a:ln>
            <a:noFill/>
          </a:ln>
        </p:spPr>
      </p:pic>
    </p:spTree>
    <p:extLst>
      <p:ext uri="{BB962C8B-B14F-4D97-AF65-F5344CB8AC3E}">
        <p14:creationId xmlns:p14="http://schemas.microsoft.com/office/powerpoint/2010/main" val="37440900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881" y="46382"/>
            <a:ext cx="3256413" cy="699696"/>
          </a:xfrm>
        </p:spPr>
        <p:txBody>
          <a:bodyPr/>
          <a:lstStyle/>
          <a:p>
            <a:r>
              <a:rPr lang="en-US" b="1" smtClean="0">
                <a:solidFill>
                  <a:srgbClr val="FF0000"/>
                </a:solidFill>
              </a:rPr>
              <a:t>Lab: Insert Data</a:t>
            </a:r>
            <a:endParaRPr lang="en-US" b="1">
              <a:solidFill>
                <a:srgbClr val="FF0000"/>
              </a:solidFill>
            </a:endParaRPr>
          </a:p>
        </p:txBody>
      </p:sp>
      <p:sp>
        <p:nvSpPr>
          <p:cNvPr id="3" name="Text Placeholder 2"/>
          <p:cNvSpPr>
            <a:spLocks noGrp="1"/>
          </p:cNvSpPr>
          <p:nvPr>
            <p:ph type="body" idx="1"/>
          </p:nvPr>
        </p:nvSpPr>
        <p:spPr>
          <a:xfrm>
            <a:off x="111457" y="746078"/>
            <a:ext cx="5295331" cy="3263504"/>
          </a:xfrm>
        </p:spPr>
        <p:txBody>
          <a:bodyPr/>
          <a:lstStyle/>
          <a:p>
            <a:pPr marL="38100" indent="0">
              <a:buNone/>
            </a:pPr>
            <a:r>
              <a:rPr lang="en-US" sz="1800" smtClean="0"/>
              <a:t>INSERT INTO </a:t>
            </a:r>
            <a:r>
              <a:rPr lang="en-US" sz="1800" smtClean="0">
                <a:solidFill>
                  <a:srgbClr val="FF0000"/>
                </a:solidFill>
              </a:rPr>
              <a:t>TABLENAME (col1, col2) </a:t>
            </a:r>
            <a:r>
              <a:rPr lang="en-US" sz="1800" smtClean="0"/>
              <a:t>values </a:t>
            </a:r>
            <a:r>
              <a:rPr lang="en-US" sz="1800" smtClean="0">
                <a:solidFill>
                  <a:srgbClr val="FF0000"/>
                </a:solidFill>
              </a:rPr>
              <a:t>(value1, value2, ...)</a:t>
            </a:r>
          </a:p>
          <a:p>
            <a:pPr marL="38100" indent="0">
              <a:buNone/>
            </a:pPr>
            <a:r>
              <a:rPr lang="en-US" sz="1800" b="1" smtClean="0">
                <a:solidFill>
                  <a:schemeClr val="tx1"/>
                </a:solidFill>
              </a:rPr>
              <a:t> </a:t>
            </a:r>
          </a:p>
          <a:p>
            <a:pPr marL="38100" indent="0">
              <a:buNone/>
            </a:pPr>
            <a:r>
              <a:rPr lang="en-US" sz="1800"/>
              <a:t>INSERT INTO </a:t>
            </a:r>
            <a:r>
              <a:rPr lang="en-US" sz="1800" smtClean="0">
                <a:solidFill>
                  <a:srgbClr val="FF0000"/>
                </a:solidFill>
              </a:rPr>
              <a:t>filmtype (id, name) values (99, 'MCU');</a:t>
            </a:r>
          </a:p>
          <a:p>
            <a:pPr marL="38100" indent="0">
              <a:buNone/>
            </a:pPr>
            <a:r>
              <a:rPr lang="en-US" sz="1800"/>
              <a:t>INSERT INTO </a:t>
            </a:r>
            <a:r>
              <a:rPr lang="en-US" sz="1800">
                <a:solidFill>
                  <a:srgbClr val="FF0000"/>
                </a:solidFill>
              </a:rPr>
              <a:t>filmtype </a:t>
            </a:r>
            <a:r>
              <a:rPr lang="en-US" sz="1800" smtClean="0">
                <a:solidFill>
                  <a:srgbClr val="FF0000"/>
                </a:solidFill>
              </a:rPr>
              <a:t>(id, name) values (100, 'DCU');</a:t>
            </a:r>
            <a:endParaRPr lang="en-US" sz="1800">
              <a:solidFill>
                <a:srgbClr val="FF0000"/>
              </a:solidFill>
            </a:endParaRPr>
          </a:p>
          <a:p>
            <a:pPr marL="38100" indent="0">
              <a:buNone/>
            </a:pPr>
            <a:endParaRPr lang="en-US" sz="1800" b="1" smtClean="0">
              <a:solidFill>
                <a:schemeClr val="tx1"/>
              </a:solidFill>
            </a:endParaRPr>
          </a:p>
          <a:p>
            <a:pPr marL="38100" indent="0">
              <a:buNone/>
            </a:pPr>
            <a:r>
              <a:rPr lang="en-US" sz="1800"/>
              <a:t>INSERT INTO </a:t>
            </a:r>
            <a:r>
              <a:rPr lang="en-US" sz="1800" smtClean="0">
                <a:solidFill>
                  <a:srgbClr val="FF0000"/>
                </a:solidFill>
              </a:rPr>
              <a:t>movies (id, name, description, rating, typeid) values  (1, 'Avengers','About heroes',5,99);</a:t>
            </a:r>
          </a:p>
          <a:p>
            <a:pPr marL="38100" indent="0">
              <a:buNone/>
            </a:pPr>
            <a:r>
              <a:rPr lang="en-US" sz="1800"/>
              <a:t>INSERT INTO </a:t>
            </a:r>
            <a:r>
              <a:rPr lang="en-US" sz="1800">
                <a:solidFill>
                  <a:srgbClr val="FF0000"/>
                </a:solidFill>
              </a:rPr>
              <a:t>movies (id, name, description, rating, typeid) values  </a:t>
            </a:r>
            <a:r>
              <a:rPr lang="en-US" sz="1800" smtClean="0">
                <a:solidFill>
                  <a:srgbClr val="FF0000"/>
                </a:solidFill>
              </a:rPr>
              <a:t>(2, 'Superman','By Zac Snyder',4,100);</a:t>
            </a:r>
            <a:endParaRPr lang="en-US" sz="1800">
              <a:solidFill>
                <a:srgbClr val="FF0000"/>
              </a:solidFill>
            </a:endParaRPr>
          </a:p>
          <a:p>
            <a:pPr marL="38100" indent="0">
              <a:buNone/>
            </a:pPr>
            <a:endParaRPr lang="en-US" sz="1800" smtClean="0">
              <a:solidFill>
                <a:srgbClr val="FF0000"/>
              </a:solidFill>
            </a:endParaRPr>
          </a:p>
          <a:p>
            <a:pPr marL="38100" indent="0">
              <a:buNone/>
            </a:pPr>
            <a:endParaRPr lang="en-US" sz="1800" smtClean="0">
              <a:solidFill>
                <a:schemeClr val="tx1"/>
              </a:solidFill>
            </a:endParaRPr>
          </a:p>
          <a:p>
            <a:pPr marL="38100" indent="0">
              <a:buNone/>
            </a:pPr>
            <a:endParaRPr lang="en-US" sz="1800" smtClean="0">
              <a:solidFill>
                <a:srgbClr val="FF0000"/>
              </a:solidFill>
            </a:endParaRPr>
          </a:p>
          <a:p>
            <a:pPr marL="38100" indent="0">
              <a:buNone/>
            </a:pPr>
            <a:endParaRPr lang="en-US" sz="1800" smtClean="0">
              <a:solidFill>
                <a:srgbClr val="FF0000"/>
              </a:solidFill>
            </a:endParaRPr>
          </a:p>
          <a:p>
            <a:pPr marL="38100" indent="0">
              <a:buNone/>
            </a:pPr>
            <a:endParaRPr lang="en-US" sz="1800">
              <a:solidFill>
                <a:srgbClr val="FF0000"/>
              </a:solidFill>
            </a:endParaRPr>
          </a:p>
          <a:p>
            <a:pPr marL="38100" indent="0">
              <a:buNone/>
            </a:pPr>
            <a:endParaRPr lang="en-US" sz="1800">
              <a:solidFill>
                <a:schemeClr val="tx1"/>
              </a:solidFill>
            </a:endParaRPr>
          </a:p>
        </p:txBody>
      </p:sp>
      <p:sp>
        <p:nvSpPr>
          <p:cNvPr id="4" name="Slide Number Placeholder 3"/>
          <p:cNvSpPr>
            <a:spLocks noGrp="1"/>
          </p:cNvSpPr>
          <p:nvPr>
            <p:ph type="sldNum" idx="12"/>
          </p:nvPr>
        </p:nvSpPr>
        <p:spPr/>
        <p:txBody>
          <a:bodyPr/>
          <a:lstStyle/>
          <a:p>
            <a:fld id="{00000000-1234-1234-1234-123412341234}" type="slidenum">
              <a:rPr lang="en-US" smtClean="0"/>
              <a:pPr/>
              <a:t>29</a:t>
            </a:fld>
            <a:endParaRPr lang="en-US"/>
          </a:p>
        </p:txBody>
      </p:sp>
      <p:sp>
        <p:nvSpPr>
          <p:cNvPr id="5" name="Rectangle 4"/>
          <p:cNvSpPr/>
          <p:nvPr/>
        </p:nvSpPr>
        <p:spPr>
          <a:xfrm>
            <a:off x="5406788" y="99990"/>
            <a:ext cx="3650776" cy="2246769"/>
          </a:xfrm>
          <a:prstGeom prst="rect">
            <a:avLst/>
          </a:prstGeom>
        </p:spPr>
        <p:txBody>
          <a:bodyPr wrap="square">
            <a:spAutoFit/>
          </a:bodyPr>
          <a:lstStyle/>
          <a:p>
            <a:r>
              <a:rPr lang="en-US" smtClean="0"/>
              <a:t>REMEMBER:</a:t>
            </a:r>
          </a:p>
          <a:p>
            <a:pPr marL="285750" indent="-285750">
              <a:buFont typeface="Arial" panose="020B0604020202020204" pitchFamily="34" charset="0"/>
              <a:buChar char="•"/>
            </a:pPr>
            <a:r>
              <a:rPr lang="en-US" smtClean="0"/>
              <a:t>Movies table has fields</a:t>
            </a:r>
          </a:p>
          <a:p>
            <a:pPr marL="285750" indent="-285750">
              <a:buFont typeface="Arial" panose="020B0604020202020204" pitchFamily="34" charset="0"/>
              <a:buChar char="•"/>
            </a:pPr>
            <a:r>
              <a:rPr lang="en-US" smtClean="0"/>
              <a:t>id, name, description, rating, typeid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smtClean="0"/>
              <a:t>Filmtype table identifies movie type i.e. DC, MCU, ROMCOM</a:t>
            </a:r>
          </a:p>
          <a:p>
            <a:pPr marL="285750" indent="-285750">
              <a:buFont typeface="Arial" panose="020B0604020202020204" pitchFamily="34" charset="0"/>
              <a:buChar char="•"/>
            </a:pPr>
            <a:r>
              <a:rPr lang="en-US"/>
              <a:t>Movie table points to type </a:t>
            </a:r>
            <a:r>
              <a:rPr lang="en-US" smtClean="0"/>
              <a:t>table</a:t>
            </a:r>
          </a:p>
          <a:p>
            <a:pPr marL="285750" indent="-285750">
              <a:buFont typeface="Arial" panose="020B0604020202020204" pitchFamily="34" charset="0"/>
              <a:buChar char="•"/>
            </a:pPr>
            <a:r>
              <a:rPr lang="en-US" smtClean="0"/>
              <a:t>Type table has fields</a:t>
            </a:r>
          </a:p>
          <a:p>
            <a:pPr marL="285750" indent="-285750">
              <a:buFont typeface="Arial" panose="020B0604020202020204" pitchFamily="34" charset="0"/>
              <a:buChar char="•"/>
            </a:pPr>
            <a:r>
              <a:rPr lang="en-US" smtClean="0"/>
              <a:t>id, name</a:t>
            </a:r>
            <a:endParaRPr lang="en-US"/>
          </a:p>
          <a:p>
            <a:endParaRPr lang="en-US"/>
          </a:p>
        </p:txBody>
      </p:sp>
      <p:sp>
        <p:nvSpPr>
          <p:cNvPr id="6" name="Rectangle 5"/>
          <p:cNvSpPr/>
          <p:nvPr/>
        </p:nvSpPr>
        <p:spPr>
          <a:xfrm>
            <a:off x="6025486" y="2506077"/>
            <a:ext cx="2622645" cy="1169551"/>
          </a:xfrm>
          <a:prstGeom prst="rect">
            <a:avLst/>
          </a:prstGeom>
          <a:solidFill>
            <a:schemeClr val="accent3">
              <a:lumMod val="20000"/>
              <a:lumOff val="80000"/>
            </a:schemeClr>
          </a:solidFill>
        </p:spPr>
        <p:txBody>
          <a:bodyPr wrap="square">
            <a:spAutoFit/>
          </a:bodyPr>
          <a:lstStyle/>
          <a:p>
            <a:pPr marL="38100" indent="0">
              <a:buNone/>
            </a:pPr>
            <a:r>
              <a:rPr lang="en-US" b="1">
                <a:solidFill>
                  <a:schemeClr val="tx1"/>
                </a:solidFill>
              </a:rPr>
              <a:t>Lab:</a:t>
            </a:r>
          </a:p>
          <a:p>
            <a:pPr marL="285750" indent="-285750">
              <a:buFont typeface="Arial" panose="020B0604020202020204" pitchFamily="34" charset="0"/>
              <a:buChar char="•"/>
            </a:pPr>
            <a:r>
              <a:rPr lang="en-US">
                <a:solidFill>
                  <a:schemeClr val="tx1"/>
                </a:solidFill>
              </a:rPr>
              <a:t>Create 2 Insert statements to </a:t>
            </a:r>
            <a:r>
              <a:rPr lang="en-US" smtClean="0">
                <a:solidFill>
                  <a:schemeClr val="tx1"/>
                </a:solidFill>
              </a:rPr>
              <a:t>filmtype</a:t>
            </a:r>
            <a:endParaRPr lang="en-US">
              <a:solidFill>
                <a:schemeClr val="tx1"/>
              </a:solidFill>
            </a:endParaRPr>
          </a:p>
          <a:p>
            <a:pPr marL="285750" indent="-285750">
              <a:buFont typeface="Arial" panose="020B0604020202020204" pitchFamily="34" charset="0"/>
              <a:buChar char="•"/>
            </a:pPr>
            <a:r>
              <a:rPr lang="en-US" smtClean="0">
                <a:solidFill>
                  <a:schemeClr val="tx1"/>
                </a:solidFill>
              </a:rPr>
              <a:t>Create </a:t>
            </a:r>
            <a:r>
              <a:rPr lang="en-US">
                <a:solidFill>
                  <a:schemeClr val="tx1"/>
                </a:solidFill>
              </a:rPr>
              <a:t>2 Insert Statements to </a:t>
            </a:r>
            <a:r>
              <a:rPr lang="en-US" smtClean="0">
                <a:solidFill>
                  <a:schemeClr val="tx1"/>
                </a:solidFill>
              </a:rPr>
              <a:t>movies</a:t>
            </a:r>
            <a:endParaRPr lang="en-US">
              <a:solidFill>
                <a:schemeClr val="tx1"/>
              </a:solidFill>
            </a:endParaRPr>
          </a:p>
        </p:txBody>
      </p:sp>
      <p:pic>
        <p:nvPicPr>
          <p:cNvPr id="7" name="Google Shape;244;p36"/>
          <p:cNvPicPr preferRelativeResize="0"/>
          <p:nvPr/>
        </p:nvPicPr>
        <p:blipFill>
          <a:blip r:embed="rId3">
            <a:alphaModFix/>
          </a:blip>
          <a:stretch>
            <a:fillRect/>
          </a:stretch>
        </p:blipFill>
        <p:spPr>
          <a:xfrm>
            <a:off x="0" y="-93816"/>
            <a:ext cx="1033700" cy="1033700"/>
          </a:xfrm>
          <a:prstGeom prst="rect">
            <a:avLst/>
          </a:prstGeom>
          <a:noFill/>
          <a:ln>
            <a:noFill/>
          </a:ln>
        </p:spPr>
      </p:pic>
    </p:spTree>
    <p:extLst>
      <p:ext uri="{BB962C8B-B14F-4D97-AF65-F5344CB8AC3E}">
        <p14:creationId xmlns:p14="http://schemas.microsoft.com/office/powerpoint/2010/main" val="3411675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 y="-1"/>
            <a:ext cx="5878286" cy="2558783"/>
          </a:xfrm>
        </p:spPr>
        <p:txBody>
          <a:bodyPr/>
          <a:lstStyle/>
          <a:p>
            <a:r>
              <a:rPr lang="en-US" sz="7200" smtClean="0">
                <a:solidFill>
                  <a:srgbClr val="FF0000"/>
                </a:solidFill>
              </a:rPr>
              <a:t>What are Databases?</a:t>
            </a:r>
            <a:endParaRPr lang="en-US" sz="7200">
              <a:solidFill>
                <a:srgbClr val="FF0000"/>
              </a:solidFill>
            </a:endParaRPr>
          </a:p>
        </p:txBody>
      </p:sp>
      <p:sp>
        <p:nvSpPr>
          <p:cNvPr id="5" name="Title 4"/>
          <p:cNvSpPr>
            <a:spLocks noGrp="1"/>
          </p:cNvSpPr>
          <p:nvPr>
            <p:ph type="title"/>
          </p:nvPr>
        </p:nvSpPr>
        <p:spPr/>
        <p:txBody>
          <a:bodyPr/>
          <a:lstStyle/>
          <a:p>
            <a:r>
              <a:rPr lang="en-US" smtClean="0"/>
              <a:t> </a:t>
            </a:r>
            <a:endParaRPr lang="en-US"/>
          </a:p>
        </p:txBody>
      </p:sp>
      <p:sp>
        <p:nvSpPr>
          <p:cNvPr id="7" name="Title 1"/>
          <p:cNvSpPr txBox="1">
            <a:spLocks/>
          </p:cNvSpPr>
          <p:nvPr/>
        </p:nvSpPr>
        <p:spPr>
          <a:xfrm>
            <a:off x="351165" y="2582259"/>
            <a:ext cx="8600734" cy="1203300"/>
          </a:xfrm>
          <a:prstGeom prst="rect">
            <a:avLst/>
          </a:prstGeom>
          <a:noFill/>
          <a:ln>
            <a:noFill/>
          </a:ln>
          <a:effectLst>
            <a:outerShdw dist="38100" dir="2340000" algn="bl" rotWithShape="0">
              <a:schemeClr val="lt1"/>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Oswald"/>
              <a:buNone/>
              <a:defRPr sz="3600" b="1"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3600"/>
              <a:buFont typeface="Oswald"/>
              <a:buNone/>
              <a:defRPr sz="3600" b="1"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600"/>
              <a:buFont typeface="Oswald"/>
              <a:buNone/>
              <a:defRPr sz="3600" b="1"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600"/>
              <a:buFont typeface="Oswald"/>
              <a:buNone/>
              <a:defRPr sz="3600" b="1"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600"/>
              <a:buFont typeface="Oswald"/>
              <a:buNone/>
              <a:defRPr sz="3600" b="1"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600"/>
              <a:buFont typeface="Oswald"/>
              <a:buNone/>
              <a:defRPr sz="3600" b="1"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600"/>
              <a:buFont typeface="Oswald"/>
              <a:buNone/>
              <a:defRPr sz="3600" b="1"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600"/>
              <a:buFont typeface="Oswald"/>
              <a:buNone/>
              <a:defRPr sz="3600" b="1"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600"/>
              <a:buFont typeface="Oswald"/>
              <a:buNone/>
              <a:defRPr sz="3600" b="1" i="0" u="none" strike="noStrike" cap="none">
                <a:solidFill>
                  <a:schemeClr val="dk1"/>
                </a:solidFill>
                <a:latin typeface="Oswald"/>
                <a:ea typeface="Oswald"/>
                <a:cs typeface="Oswald"/>
                <a:sym typeface="Oswald"/>
              </a:defRPr>
            </a:lvl9pPr>
          </a:lstStyle>
          <a:p>
            <a:r>
              <a:rPr lang="en-US" smtClean="0"/>
              <a:t>Type of Software to hold a </a:t>
            </a:r>
            <a:r>
              <a:rPr lang="en-US" u="sng" smtClean="0"/>
              <a:t>lot</a:t>
            </a:r>
            <a:r>
              <a:rPr lang="en-US" smtClean="0"/>
              <a:t> of information</a:t>
            </a:r>
            <a:endParaRPr lang="en-US"/>
          </a:p>
        </p:txBody>
      </p:sp>
      <p:pic>
        <p:nvPicPr>
          <p:cNvPr id="4102" name="Picture 6" descr="Database Record: Definition &amp; Explanation - Video &amp; Lesson Transcript |  Study.com"/>
          <p:cNvPicPr>
            <a:picLocks noChangeAspect="1" noChangeArrowheads="1"/>
          </p:cNvPicPr>
          <p:nvPr/>
        </p:nvPicPr>
        <p:blipFill rotWithShape="1">
          <a:blip r:embed="rId3">
            <a:extLst>
              <a:ext uri="{28A0092B-C50C-407E-A947-70E740481C1C}">
                <a14:useLocalDpi xmlns:a14="http://schemas.microsoft.com/office/drawing/2010/main" val="0"/>
              </a:ext>
            </a:extLst>
          </a:blip>
          <a:srcRect l="10332" t="15986" r="22762"/>
          <a:stretch/>
        </p:blipFill>
        <p:spPr bwMode="auto">
          <a:xfrm>
            <a:off x="6162595" y="0"/>
            <a:ext cx="2789304" cy="1969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07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932" y="78581"/>
            <a:ext cx="7158567" cy="751319"/>
          </a:xfrm>
        </p:spPr>
        <p:txBody>
          <a:bodyPr/>
          <a:lstStyle/>
          <a:p>
            <a:r>
              <a:rPr lang="en-US" smtClean="0">
                <a:solidFill>
                  <a:srgbClr val="FF0000"/>
                </a:solidFill>
              </a:rPr>
              <a:t>Bonus: Create </a:t>
            </a:r>
            <a:r>
              <a:rPr lang="en-US" smtClean="0">
                <a:solidFill>
                  <a:srgbClr val="FF0000"/>
                </a:solidFill>
              </a:rPr>
              <a:t>SQL </a:t>
            </a:r>
            <a:r>
              <a:rPr lang="en-US" smtClean="0">
                <a:solidFill>
                  <a:srgbClr val="FF0000"/>
                </a:solidFill>
              </a:rPr>
              <a:t>Join Statement</a:t>
            </a:r>
            <a:endParaRPr lang="en-US">
              <a:solidFill>
                <a:srgbClr val="FF0000"/>
              </a:solidFill>
            </a:endParaRPr>
          </a:p>
        </p:txBody>
      </p:sp>
      <p:sp>
        <p:nvSpPr>
          <p:cNvPr id="3" name="Text Placeholder 2"/>
          <p:cNvSpPr>
            <a:spLocks noGrp="1"/>
          </p:cNvSpPr>
          <p:nvPr>
            <p:ph type="body" idx="1"/>
          </p:nvPr>
        </p:nvSpPr>
        <p:spPr/>
        <p:txBody>
          <a:bodyPr/>
          <a:lstStyle/>
          <a:p>
            <a:r>
              <a:rPr lang="en-US" smtClean="0"/>
              <a:t>Create old school join on product &amp; type table</a:t>
            </a:r>
            <a:endParaRPr lang="en-US"/>
          </a:p>
        </p:txBody>
      </p:sp>
      <p:sp>
        <p:nvSpPr>
          <p:cNvPr id="4" name="Text Placeholder 3"/>
          <p:cNvSpPr>
            <a:spLocks noGrp="1"/>
          </p:cNvSpPr>
          <p:nvPr>
            <p:ph type="body" idx="2"/>
          </p:nvPr>
        </p:nvSpPr>
        <p:spPr>
          <a:xfrm>
            <a:off x="629842" y="1760525"/>
            <a:ext cx="3868340" cy="2763441"/>
          </a:xfrm>
        </p:spPr>
        <p:txBody>
          <a:bodyPr/>
          <a:lstStyle/>
          <a:p>
            <a:pPr marL="38100" indent="0">
              <a:buNone/>
            </a:pPr>
            <a:r>
              <a:rPr lang="en-US" sz="2400" smtClean="0"/>
              <a:t>SELECT table1.fieldname, table2.fieldname</a:t>
            </a:r>
            <a:endParaRPr lang="en-US" sz="2400"/>
          </a:p>
          <a:p>
            <a:pPr marL="38100" indent="0">
              <a:buNone/>
            </a:pPr>
            <a:r>
              <a:rPr lang="en-US" sz="2400"/>
              <a:t>FROM</a:t>
            </a:r>
          </a:p>
          <a:p>
            <a:pPr marL="38100" indent="0">
              <a:buNone/>
            </a:pPr>
            <a:r>
              <a:rPr lang="en-US" sz="2400" smtClean="0"/>
              <a:t>table1, table2</a:t>
            </a:r>
            <a:endParaRPr lang="en-US" sz="2400"/>
          </a:p>
          <a:p>
            <a:pPr marL="38100" indent="0">
              <a:buNone/>
            </a:pPr>
            <a:r>
              <a:rPr lang="en-US" sz="2400"/>
              <a:t>WHERE</a:t>
            </a:r>
          </a:p>
          <a:p>
            <a:pPr marL="38100" indent="0">
              <a:buNone/>
            </a:pPr>
            <a:r>
              <a:rPr lang="en-US" sz="2400" smtClean="0"/>
              <a:t>table1.foreignkey = table2.primarykey</a:t>
            </a:r>
            <a:endParaRPr lang="en-US" sz="2400"/>
          </a:p>
          <a:p>
            <a:pPr marL="38100" indent="0">
              <a:buNone/>
            </a:pPr>
            <a:endParaRPr lang="en-US"/>
          </a:p>
        </p:txBody>
      </p:sp>
      <p:sp>
        <p:nvSpPr>
          <p:cNvPr id="5" name="Text Placeholder 4"/>
          <p:cNvSpPr>
            <a:spLocks noGrp="1"/>
          </p:cNvSpPr>
          <p:nvPr>
            <p:ph type="body" idx="3"/>
          </p:nvPr>
        </p:nvSpPr>
        <p:spPr/>
        <p:txBody>
          <a:bodyPr/>
          <a:lstStyle/>
          <a:p>
            <a:r>
              <a:rPr lang="en-US" smtClean="0"/>
              <a:t>Create standard join</a:t>
            </a:r>
            <a:endParaRPr lang="en-US"/>
          </a:p>
        </p:txBody>
      </p:sp>
      <p:sp>
        <p:nvSpPr>
          <p:cNvPr id="6" name="Text Placeholder 5"/>
          <p:cNvSpPr>
            <a:spLocks noGrp="1"/>
          </p:cNvSpPr>
          <p:nvPr>
            <p:ph type="body" idx="4"/>
          </p:nvPr>
        </p:nvSpPr>
        <p:spPr/>
        <p:txBody>
          <a:bodyPr/>
          <a:lstStyle/>
          <a:p>
            <a:pPr marL="38100" indent="0">
              <a:buNone/>
            </a:pPr>
            <a:r>
              <a:rPr lang="en-US" sz="2400"/>
              <a:t>SELECT table1.fieldname, </a:t>
            </a:r>
            <a:r>
              <a:rPr lang="en-US" sz="2400" smtClean="0"/>
              <a:t>table2.fieldname</a:t>
            </a:r>
            <a:endParaRPr lang="en-US" sz="2400"/>
          </a:p>
          <a:p>
            <a:pPr marL="38100" indent="0">
              <a:buNone/>
            </a:pPr>
            <a:r>
              <a:rPr lang="en-US" sz="2400"/>
              <a:t>FROM </a:t>
            </a:r>
            <a:r>
              <a:rPr lang="en-US" sz="2400" smtClean="0"/>
              <a:t>table1</a:t>
            </a:r>
            <a:endParaRPr lang="en-US" sz="2400"/>
          </a:p>
          <a:p>
            <a:pPr marL="38100" indent="0">
              <a:buNone/>
            </a:pPr>
            <a:r>
              <a:rPr lang="en-US" sz="2400" b="1"/>
              <a:t>JOIN</a:t>
            </a:r>
            <a:r>
              <a:rPr lang="en-US" sz="2400"/>
              <a:t> </a:t>
            </a:r>
            <a:r>
              <a:rPr lang="en-US" sz="2400" smtClean="0"/>
              <a:t>table2</a:t>
            </a:r>
            <a:endParaRPr lang="en-US" sz="2400"/>
          </a:p>
          <a:p>
            <a:pPr marL="38100" indent="0">
              <a:buNone/>
            </a:pPr>
            <a:r>
              <a:rPr lang="en-US" sz="2400"/>
              <a:t>ON </a:t>
            </a:r>
          </a:p>
          <a:p>
            <a:pPr marL="38100" indent="0">
              <a:buNone/>
            </a:pPr>
            <a:r>
              <a:rPr lang="en-US" sz="2400"/>
              <a:t>table1.foreignkey = table2.primarykey</a:t>
            </a:r>
          </a:p>
          <a:p>
            <a:pPr marL="38100" indent="0">
              <a:buNone/>
            </a:pPr>
            <a:endParaRPr lang="en-US"/>
          </a:p>
        </p:txBody>
      </p:sp>
      <p:sp>
        <p:nvSpPr>
          <p:cNvPr id="7" name="Slide Number Placeholder 6"/>
          <p:cNvSpPr>
            <a:spLocks noGrp="1"/>
          </p:cNvSpPr>
          <p:nvPr>
            <p:ph type="sldNum" idx="12"/>
          </p:nvPr>
        </p:nvSpPr>
        <p:spPr/>
        <p:txBody>
          <a:bodyPr/>
          <a:lstStyle/>
          <a:p>
            <a:fld id="{00000000-1234-1234-1234-123412341234}" type="slidenum">
              <a:rPr lang="en-US" smtClean="0"/>
              <a:pPr/>
              <a:t>30</a:t>
            </a:fld>
            <a:endParaRPr lang="en-US"/>
          </a:p>
        </p:txBody>
      </p:sp>
      <p:pic>
        <p:nvPicPr>
          <p:cNvPr id="8" name="Google Shape;244;p36"/>
          <p:cNvPicPr preferRelativeResize="0"/>
          <p:nvPr/>
        </p:nvPicPr>
        <p:blipFill>
          <a:blip r:embed="rId2">
            <a:alphaModFix/>
          </a:blip>
          <a:stretch>
            <a:fillRect/>
          </a:stretch>
        </p:blipFill>
        <p:spPr>
          <a:xfrm>
            <a:off x="112992" y="-102200"/>
            <a:ext cx="1033700" cy="1033700"/>
          </a:xfrm>
          <a:prstGeom prst="rect">
            <a:avLst/>
          </a:prstGeom>
          <a:noFill/>
          <a:ln>
            <a:noFill/>
          </a:ln>
        </p:spPr>
      </p:pic>
    </p:spTree>
    <p:extLst>
      <p:ext uri="{BB962C8B-B14F-4D97-AF65-F5344CB8AC3E}">
        <p14:creationId xmlns:p14="http://schemas.microsoft.com/office/powerpoint/2010/main" val="1175808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134"/>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Learn More</a:t>
            </a:r>
            <a:endParaRPr/>
          </a:p>
        </p:txBody>
      </p:sp>
      <p:pic>
        <p:nvPicPr>
          <p:cNvPr id="1023" name="Google Shape;1023;p134"/>
          <p:cNvPicPr preferRelativeResize="0"/>
          <p:nvPr/>
        </p:nvPicPr>
        <p:blipFill>
          <a:blip r:embed="rId3">
            <a:alphaModFix/>
          </a:blip>
          <a:stretch>
            <a:fillRect/>
          </a:stretch>
        </p:blipFill>
        <p:spPr>
          <a:xfrm>
            <a:off x="4918875" y="4419175"/>
            <a:ext cx="930250" cy="219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13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 More</a:t>
            </a:r>
            <a:endParaRPr/>
          </a:p>
        </p:txBody>
      </p:sp>
      <p:sp>
        <p:nvSpPr>
          <p:cNvPr id="1047" name="Google Shape;1047;p138"/>
          <p:cNvSpPr txBox="1">
            <a:spLocks noGrp="1"/>
          </p:cNvSpPr>
          <p:nvPr>
            <p:ph type="body" idx="1"/>
          </p:nvPr>
        </p:nvSpPr>
        <p:spPr>
          <a:xfrm>
            <a:off x="376249" y="1152475"/>
            <a:ext cx="8693409" cy="3557400"/>
          </a:xfrm>
          <a:prstGeom prst="rect">
            <a:avLst/>
          </a:prstGeom>
        </p:spPr>
        <p:txBody>
          <a:bodyPr spcFirstLastPara="1" wrap="square" lIns="91425" tIns="91425" rIns="91425" bIns="91425" anchor="t" anchorCtr="0">
            <a:noAutofit/>
          </a:bodyPr>
          <a:lstStyle/>
          <a:p>
            <a:pPr marL="285750" indent="-285750"/>
            <a:r>
              <a:rPr lang="en-US" sz="1600" b="1" smtClean="0">
                <a:solidFill>
                  <a:schemeClr val="tx1"/>
                </a:solidFill>
              </a:rPr>
              <a:t>w3schools.com</a:t>
            </a:r>
          </a:p>
          <a:p>
            <a:pPr marL="285750" indent="-285750"/>
            <a:r>
              <a:rPr lang="en-US" sz="1600" b="1" smtClean="0">
                <a:solidFill>
                  <a:schemeClr val="tx1"/>
                </a:solidFill>
                <a:latin typeface="Lato" panose="020B0604020202020204" charset="0"/>
              </a:rPr>
              <a:t>tutorialspoint.com/sql</a:t>
            </a:r>
          </a:p>
          <a:p>
            <a:pPr marL="285750" indent="-285750"/>
            <a:r>
              <a:rPr lang="en-US" sz="1600" b="1" smtClean="0">
                <a:solidFill>
                  <a:schemeClr val="tx1"/>
                </a:solidFill>
                <a:latin typeface="Lato" panose="020B0604020202020204" charset="0"/>
              </a:rPr>
              <a:t>geekgsforgeeks.org/sql-tutorial</a:t>
            </a:r>
          </a:p>
          <a:p>
            <a:pPr marL="285750" indent="-285750"/>
            <a:r>
              <a:rPr lang="en-US" sz="1600" b="1" smtClean="0">
                <a:solidFill>
                  <a:schemeClr val="tx1"/>
                </a:solidFill>
                <a:latin typeface="Lato" panose="020B0604020202020204" charset="0"/>
              </a:rPr>
              <a:t>sqltutorial.org</a:t>
            </a:r>
          </a:p>
          <a:p>
            <a:pPr marL="285750" indent="-285750"/>
            <a:endParaRPr sz="1600">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14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Resources </a:t>
            </a:r>
            <a:r>
              <a:rPr lang="en"/>
              <a:t>to Continue Learning</a:t>
            </a:r>
            <a:endParaRPr/>
          </a:p>
        </p:txBody>
      </p:sp>
      <p:sp>
        <p:nvSpPr>
          <p:cNvPr id="1059" name="Google Shape;1059;p140"/>
          <p:cNvSpPr txBox="1">
            <a:spLocks noGrp="1"/>
          </p:cNvSpPr>
          <p:nvPr>
            <p:ph type="body" idx="1"/>
          </p:nvPr>
        </p:nvSpPr>
        <p:spPr>
          <a:xfrm>
            <a:off x="311700" y="1152475"/>
            <a:ext cx="8520600" cy="285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00000"/>
                </a:solidFill>
              </a:rPr>
              <a:t>Codecademy: </a:t>
            </a:r>
            <a:r>
              <a:rPr lang="en" sz="1600" u="sng">
                <a:solidFill>
                  <a:schemeClr val="hlink"/>
                </a:solidFill>
                <a:hlinkClick r:id="rId3"/>
              </a:rPr>
              <a:t>https://www.codecademy.com/</a:t>
            </a:r>
            <a:endParaRPr sz="1600"/>
          </a:p>
          <a:p>
            <a:pPr marL="914400" lvl="0" indent="-330200" algn="l" rtl="0">
              <a:lnSpc>
                <a:spcPct val="100000"/>
              </a:lnSpc>
              <a:spcBef>
                <a:spcPts val="1600"/>
              </a:spcBef>
              <a:spcAft>
                <a:spcPts val="0"/>
              </a:spcAft>
              <a:buClr>
                <a:srgbClr val="000000"/>
              </a:buClr>
              <a:buSzPts val="1600"/>
              <a:buChar char="●"/>
            </a:pPr>
            <a:r>
              <a:rPr lang="en" sz="1600">
                <a:solidFill>
                  <a:srgbClr val="000000"/>
                </a:solidFill>
              </a:rPr>
              <a:t>Offers a variety of courses for front end, back end, and more</a:t>
            </a:r>
            <a:endParaRPr sz="1600">
              <a:solidFill>
                <a:srgbClr val="000000"/>
              </a:solidFill>
            </a:endParaRPr>
          </a:p>
          <a:p>
            <a:pPr marL="914400" lvl="0" indent="-330200" algn="l" rtl="0">
              <a:lnSpc>
                <a:spcPct val="100000"/>
              </a:lnSpc>
              <a:spcBef>
                <a:spcPts val="0"/>
              </a:spcBef>
              <a:spcAft>
                <a:spcPts val="0"/>
              </a:spcAft>
              <a:buClr>
                <a:srgbClr val="000000"/>
              </a:buClr>
              <a:buSzPts val="1600"/>
              <a:buChar char="●"/>
            </a:pPr>
            <a:r>
              <a:rPr lang="en" sz="1600">
                <a:solidFill>
                  <a:srgbClr val="000000"/>
                </a:solidFill>
              </a:rPr>
              <a:t>Has a free version, pro subscription, and paid 8-10 week specialized courses</a:t>
            </a:r>
            <a:endParaRPr sz="1600">
              <a:solidFill>
                <a:srgbClr val="000000"/>
              </a:solidFill>
            </a:endParaRPr>
          </a:p>
          <a:p>
            <a:pPr marL="0" lvl="0" indent="0" algn="l" rtl="0">
              <a:lnSpc>
                <a:spcPct val="100000"/>
              </a:lnSpc>
              <a:spcBef>
                <a:spcPts val="0"/>
              </a:spcBef>
              <a:spcAft>
                <a:spcPts val="0"/>
              </a:spcAft>
              <a:buNone/>
            </a:pPr>
            <a:endParaRPr sz="1600"/>
          </a:p>
          <a:p>
            <a:pPr marL="0" lvl="0" indent="0" algn="l" rtl="0">
              <a:spcBef>
                <a:spcPts val="0"/>
              </a:spcBef>
              <a:spcAft>
                <a:spcPts val="0"/>
              </a:spcAft>
              <a:buNone/>
            </a:pPr>
            <a:r>
              <a:rPr lang="en" sz="1600" smtClean="0">
                <a:solidFill>
                  <a:srgbClr val="000000"/>
                </a:solidFill>
              </a:rPr>
              <a:t>Lynda : </a:t>
            </a:r>
            <a:r>
              <a:rPr lang="en" sz="1600" u="sng">
                <a:solidFill>
                  <a:schemeClr val="hlink"/>
                </a:solidFill>
                <a:hlinkClick r:id="rId4"/>
              </a:rPr>
              <a:t>https</a:t>
            </a:r>
            <a:r>
              <a:rPr lang="en" sz="1600" u="sng" smtClean="0">
                <a:solidFill>
                  <a:schemeClr val="hlink"/>
                </a:solidFill>
                <a:hlinkClick r:id="rId4"/>
              </a:rPr>
              <a:t>://</a:t>
            </a:r>
            <a:r>
              <a:rPr lang="en" sz="1600" u="sng" smtClean="0">
                <a:solidFill>
                  <a:schemeClr val="hlink"/>
                </a:solidFill>
              </a:rPr>
              <a:t>Lynda.com</a:t>
            </a:r>
            <a:endParaRPr sz="1600"/>
          </a:p>
          <a:p>
            <a:pPr marL="914400" lvl="0" indent="-330200" algn="l" rtl="0">
              <a:lnSpc>
                <a:spcPct val="100000"/>
              </a:lnSpc>
              <a:spcBef>
                <a:spcPts val="1600"/>
              </a:spcBef>
              <a:spcAft>
                <a:spcPts val="0"/>
              </a:spcAft>
              <a:buClr>
                <a:srgbClr val="000000"/>
              </a:buClr>
              <a:buSzPts val="1600"/>
              <a:buChar char="●"/>
            </a:pPr>
            <a:r>
              <a:rPr lang="en-US" sz="1600" smtClean="0">
                <a:solidFill>
                  <a:srgbClr val="000000"/>
                </a:solidFill>
              </a:rPr>
              <a:t>Typically included in library , university or linkedin memberships</a:t>
            </a:r>
            <a:endParaRPr sz="16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510555" y="102010"/>
            <a:ext cx="8318399" cy="1173540"/>
          </a:xfrm>
        </p:spPr>
        <p:txBody>
          <a:bodyPr anchor="t"/>
          <a:lstStyle/>
          <a:p>
            <a:r>
              <a:rPr lang="en-US" sz="7200" smtClean="0">
                <a:solidFill>
                  <a:srgbClr val="FF0000"/>
                </a:solidFill>
              </a:rPr>
              <a:t>Where are DBs used?</a:t>
            </a:r>
            <a:endParaRPr lang="en-US" sz="7200">
              <a:solidFill>
                <a:srgbClr val="FF0000"/>
              </a:solidFill>
            </a:endParaRPr>
          </a:p>
        </p:txBody>
      </p:sp>
      <p:sp>
        <p:nvSpPr>
          <p:cNvPr id="5" name="Title 4"/>
          <p:cNvSpPr>
            <a:spLocks noGrp="1"/>
          </p:cNvSpPr>
          <p:nvPr>
            <p:ph type="title"/>
          </p:nvPr>
        </p:nvSpPr>
        <p:spPr/>
        <p:txBody>
          <a:bodyPr/>
          <a:lstStyle/>
          <a:p>
            <a:r>
              <a:rPr lang="en-US" smtClean="0"/>
              <a:t> </a:t>
            </a:r>
            <a:endParaRPr lang="en-US"/>
          </a:p>
        </p:txBody>
      </p:sp>
      <p:pic>
        <p:nvPicPr>
          <p:cNvPr id="1028" name="Picture 4" descr="Amazon.com: Amazon.com Gift Cards - Print at Home: Gift Car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5174" y="1197969"/>
            <a:ext cx="2389735" cy="17923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ess Room - IMD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8220" y="1894895"/>
            <a:ext cx="2181225" cy="21907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witter Logo Images, Stock Photos &amp; Vectors | Shutterstock"/>
          <p:cNvPicPr>
            <a:picLocks noChangeAspect="1" noChangeArrowheads="1"/>
          </p:cNvPicPr>
          <p:nvPr/>
        </p:nvPicPr>
        <p:blipFill rotWithShape="1">
          <a:blip r:embed="rId5">
            <a:extLst>
              <a:ext uri="{28A0092B-C50C-407E-A947-70E740481C1C}">
                <a14:useLocalDpi xmlns:a14="http://schemas.microsoft.com/office/drawing/2010/main" val="0"/>
              </a:ext>
            </a:extLst>
          </a:blip>
          <a:srcRect l="6607" r="6322" b="9408"/>
          <a:stretch/>
        </p:blipFill>
        <p:spPr bwMode="auto">
          <a:xfrm>
            <a:off x="207469" y="2990270"/>
            <a:ext cx="1221761" cy="122734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Facebook logo, label, logo, website icon - Free downlo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2710" y="2470132"/>
            <a:ext cx="2158218" cy="2158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067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510555" y="102010"/>
            <a:ext cx="8318399" cy="2290200"/>
          </a:xfrm>
        </p:spPr>
        <p:txBody>
          <a:bodyPr anchor="t"/>
          <a:lstStyle/>
          <a:p>
            <a:r>
              <a:rPr lang="en-US" sz="3200" smtClean="0">
                <a:solidFill>
                  <a:srgbClr val="FF0000"/>
                </a:solidFill>
              </a:rPr>
              <a:t>Sample Database Companies</a:t>
            </a:r>
            <a:endParaRPr lang="en-US" sz="3200">
              <a:solidFill>
                <a:srgbClr val="FF0000"/>
              </a:solidFill>
            </a:endParaRPr>
          </a:p>
        </p:txBody>
      </p:sp>
      <p:sp>
        <p:nvSpPr>
          <p:cNvPr id="5" name="Title 4"/>
          <p:cNvSpPr>
            <a:spLocks noGrp="1"/>
          </p:cNvSpPr>
          <p:nvPr>
            <p:ph type="title"/>
          </p:nvPr>
        </p:nvSpPr>
        <p:spPr/>
        <p:txBody>
          <a:bodyPr/>
          <a:lstStyle/>
          <a:p>
            <a:r>
              <a:rPr lang="en-US" smtClean="0"/>
              <a:t> </a:t>
            </a:r>
            <a:endParaRPr lang="en-US"/>
          </a:p>
        </p:txBody>
      </p:sp>
      <p:sp>
        <p:nvSpPr>
          <p:cNvPr id="7" name="Title 1"/>
          <p:cNvSpPr txBox="1">
            <a:spLocks/>
          </p:cNvSpPr>
          <p:nvPr/>
        </p:nvSpPr>
        <p:spPr>
          <a:xfrm>
            <a:off x="614318" y="1828800"/>
            <a:ext cx="4927765" cy="2302542"/>
          </a:xfrm>
          <a:prstGeom prst="rect">
            <a:avLst/>
          </a:prstGeom>
          <a:noFill/>
          <a:ln>
            <a:noFill/>
          </a:ln>
          <a:effectLst>
            <a:outerShdw dist="38100" dir="2340000" algn="bl" rotWithShape="0">
              <a:schemeClr val="lt1"/>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Oswald"/>
              <a:buNone/>
              <a:defRPr sz="3600" b="1"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3600"/>
              <a:buFont typeface="Oswald"/>
              <a:buNone/>
              <a:defRPr sz="3600" b="1"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600"/>
              <a:buFont typeface="Oswald"/>
              <a:buNone/>
              <a:defRPr sz="3600" b="1"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600"/>
              <a:buFont typeface="Oswald"/>
              <a:buNone/>
              <a:defRPr sz="3600" b="1"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600"/>
              <a:buFont typeface="Oswald"/>
              <a:buNone/>
              <a:defRPr sz="3600" b="1"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600"/>
              <a:buFont typeface="Oswald"/>
              <a:buNone/>
              <a:defRPr sz="3600" b="1"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600"/>
              <a:buFont typeface="Oswald"/>
              <a:buNone/>
              <a:defRPr sz="3600" b="1"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600"/>
              <a:buFont typeface="Oswald"/>
              <a:buNone/>
              <a:defRPr sz="3600" b="1"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600"/>
              <a:buFont typeface="Oswald"/>
              <a:buNone/>
              <a:defRPr sz="3600" b="1" i="0" u="none" strike="noStrike" cap="none">
                <a:solidFill>
                  <a:schemeClr val="dk1"/>
                </a:solidFill>
                <a:latin typeface="Oswald"/>
                <a:ea typeface="Oswald"/>
                <a:cs typeface="Oswald"/>
                <a:sym typeface="Oswald"/>
              </a:defRPr>
            </a:lvl9pPr>
          </a:lstStyle>
          <a:p>
            <a:r>
              <a:rPr lang="en-US" smtClean="0"/>
              <a:t>Oracle</a:t>
            </a:r>
          </a:p>
          <a:p>
            <a:r>
              <a:rPr lang="en-US" smtClean="0"/>
              <a:t>Microsoft (SQL Server)</a:t>
            </a:r>
          </a:p>
          <a:p>
            <a:r>
              <a:rPr lang="en-US" smtClean="0"/>
              <a:t>Amazon </a:t>
            </a:r>
          </a:p>
          <a:p>
            <a:r>
              <a:rPr lang="en-US" smtClean="0"/>
              <a:t>MySQL</a:t>
            </a:r>
          </a:p>
          <a:p>
            <a:r>
              <a:rPr lang="en-US" smtClean="0"/>
              <a:t>Sql Lite</a:t>
            </a:r>
            <a:endParaRPr lang="en-US"/>
          </a:p>
        </p:txBody>
      </p:sp>
      <p:sp>
        <p:nvSpPr>
          <p:cNvPr id="2" name="AutoShape 2" descr="Oracle Logo | The most famous brands and company logos in the world"/>
          <p:cNvSpPr>
            <a:spLocks noChangeAspect="1" noChangeArrowheads="1"/>
          </p:cNvSpPr>
          <p:nvPr/>
        </p:nvSpPr>
        <p:spPr bwMode="auto">
          <a:xfrm>
            <a:off x="155575" y="-144463"/>
            <a:ext cx="190459"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descr="oracle-cloud-logo - Futurum Resear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2083" y="829176"/>
            <a:ext cx="3117823" cy="234039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Microsoft SQL Server Logo Download - AI - All Vector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7289" y="3050561"/>
            <a:ext cx="2591491" cy="1408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899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Google Shape;193;p33"/>
          <p:cNvSpPr txBox="1"/>
          <p:nvPr/>
        </p:nvSpPr>
        <p:spPr>
          <a:xfrm>
            <a:off x="894485" y="7192"/>
            <a:ext cx="8150517" cy="750278"/>
          </a:xfrm>
          <a:prstGeom prst="rect">
            <a:avLst/>
          </a:prstGeom>
          <a:noFill/>
          <a:ln>
            <a:noFill/>
          </a:ln>
        </p:spPr>
        <p:txBody>
          <a:bodyPr spcFirstLastPara="1" wrap="square" lIns="91406" tIns="91406" rIns="91406" bIns="91406" anchor="t" anchorCtr="0">
            <a:noAutofit/>
          </a:bodyPr>
          <a:lstStyle/>
          <a:p>
            <a:pPr algn="ctr">
              <a:buSzPts val="6000"/>
            </a:pPr>
            <a:r>
              <a:rPr lang="en-US" sz="4500" b="1" smtClean="0">
                <a:solidFill>
                  <a:srgbClr val="FF0000"/>
                </a:solidFill>
                <a:latin typeface="Calibri"/>
                <a:ea typeface="Calibri"/>
                <a:cs typeface="Calibri"/>
                <a:sym typeface="Calibri"/>
              </a:rPr>
              <a:t>Database Tables</a:t>
            </a:r>
            <a:endParaRPr sz="4500" b="1">
              <a:solidFill>
                <a:srgbClr val="FF0000"/>
              </a:solidFill>
              <a:latin typeface="Calibri"/>
              <a:ea typeface="Calibri"/>
              <a:cs typeface="Calibri"/>
              <a:sym typeface="Calibri"/>
            </a:endParaRPr>
          </a:p>
        </p:txBody>
      </p:sp>
      <p:sp>
        <p:nvSpPr>
          <p:cNvPr id="195" name="Google Shape;195;p33"/>
          <p:cNvSpPr txBox="1"/>
          <p:nvPr/>
        </p:nvSpPr>
        <p:spPr>
          <a:xfrm>
            <a:off x="510699" y="1374902"/>
            <a:ext cx="5042069" cy="3670235"/>
          </a:xfrm>
          <a:prstGeom prst="rect">
            <a:avLst/>
          </a:prstGeom>
          <a:noFill/>
          <a:ln>
            <a:noFill/>
          </a:ln>
        </p:spPr>
        <p:txBody>
          <a:bodyPr spcFirstLastPara="1" wrap="square" lIns="68569" tIns="34275" rIns="68569" bIns="34275" anchor="t" anchorCtr="0">
            <a:noAutofit/>
          </a:bodyPr>
          <a:lstStyle/>
          <a:p>
            <a:r>
              <a:rPr lang="en-US" sz="1800">
                <a:solidFill>
                  <a:schemeClr val="dk2"/>
                </a:solidFill>
              </a:rPr>
              <a:t>The </a:t>
            </a:r>
            <a:r>
              <a:rPr lang="en-US" sz="1800">
                <a:solidFill>
                  <a:srgbClr val="EE6791"/>
                </a:solidFill>
              </a:rPr>
              <a:t>table</a:t>
            </a:r>
            <a:r>
              <a:rPr lang="en-US" sz="1800">
                <a:solidFill>
                  <a:schemeClr val="dk2"/>
                </a:solidFill>
              </a:rPr>
              <a:t> </a:t>
            </a:r>
            <a:r>
              <a:rPr lang="en-US" sz="1800" smtClean="0">
                <a:solidFill>
                  <a:schemeClr val="dk2"/>
                </a:solidFill>
              </a:rPr>
              <a:t>holds </a:t>
            </a:r>
            <a:r>
              <a:rPr lang="en-US" sz="1800">
                <a:solidFill>
                  <a:schemeClr val="dk2"/>
                </a:solidFill>
              </a:rPr>
              <a:t>information about </a:t>
            </a:r>
            <a:r>
              <a:rPr lang="en-US" sz="1800" smtClean="0">
                <a:solidFill>
                  <a:schemeClr val="dk2"/>
                </a:solidFill>
              </a:rPr>
              <a:t>a specific topic, like students.</a:t>
            </a:r>
            <a:endParaRPr sz="1050"/>
          </a:p>
          <a:p>
            <a:endParaRPr sz="1800">
              <a:solidFill>
                <a:schemeClr val="dk2"/>
              </a:solidFill>
            </a:endParaRPr>
          </a:p>
          <a:p>
            <a:r>
              <a:rPr lang="en-US" sz="1800">
                <a:solidFill>
                  <a:schemeClr val="dk2"/>
                </a:solidFill>
              </a:rPr>
              <a:t>Each </a:t>
            </a:r>
            <a:r>
              <a:rPr lang="en-US" sz="1800" smtClean="0">
                <a:solidFill>
                  <a:srgbClr val="EE6791"/>
                </a:solidFill>
              </a:rPr>
              <a:t>row</a:t>
            </a:r>
            <a:r>
              <a:rPr lang="en-US" sz="1800" smtClean="0">
                <a:solidFill>
                  <a:schemeClr val="dk2"/>
                </a:solidFill>
              </a:rPr>
              <a:t> </a:t>
            </a:r>
            <a:r>
              <a:rPr lang="en-US" sz="1800">
                <a:solidFill>
                  <a:schemeClr val="dk2"/>
                </a:solidFill>
              </a:rPr>
              <a:t>represents an individual </a:t>
            </a:r>
            <a:r>
              <a:rPr lang="en-US" sz="1800" smtClean="0">
                <a:solidFill>
                  <a:schemeClr val="dk2"/>
                </a:solidFill>
              </a:rPr>
              <a:t>student.</a:t>
            </a:r>
            <a:endParaRPr sz="1050"/>
          </a:p>
          <a:p>
            <a:endParaRPr sz="1800">
              <a:solidFill>
                <a:schemeClr val="dk2"/>
              </a:solidFill>
            </a:endParaRPr>
          </a:p>
          <a:p>
            <a:r>
              <a:rPr lang="en-US" sz="1800">
                <a:solidFill>
                  <a:schemeClr val="dk2"/>
                </a:solidFill>
              </a:rPr>
              <a:t>Each </a:t>
            </a:r>
            <a:r>
              <a:rPr lang="en-US" sz="1800">
                <a:solidFill>
                  <a:srgbClr val="EE6791"/>
                </a:solidFill>
              </a:rPr>
              <a:t>column</a:t>
            </a:r>
            <a:r>
              <a:rPr lang="en-US" sz="1800">
                <a:solidFill>
                  <a:schemeClr val="dk2"/>
                </a:solidFill>
              </a:rPr>
              <a:t> can hold </a:t>
            </a:r>
            <a:r>
              <a:rPr lang="en-US" sz="1800" smtClean="0">
                <a:solidFill>
                  <a:schemeClr val="dk2"/>
                </a:solidFill>
              </a:rPr>
              <a:t>information that describes each student like age or grade.</a:t>
            </a:r>
            <a:endParaRPr sz="1050"/>
          </a:p>
          <a:p>
            <a:r>
              <a:rPr lang="en-US" sz="1800" smtClean="0">
                <a:solidFill>
                  <a:schemeClr val="dk2"/>
                </a:solidFill>
              </a:rPr>
              <a:t> </a:t>
            </a:r>
            <a:endParaRPr sz="1050"/>
          </a:p>
        </p:txBody>
      </p:sp>
      <p:pic>
        <p:nvPicPr>
          <p:cNvPr id="196" name="Google Shape;196;p33" descr="https://documents.lucidchart.com/documents/5fd251bc-1f70-4923-a483-21600c1fffec/pages/0_0?a=1855&amp;x=302&amp;y=126&amp;w=836&amp;h=738&amp;store=1&amp;accept=image%2F*&amp;auth=LCA%203d32852daf567959b5f4d6ea5bd683d59651c9c2-ts%3D1543810960"/>
          <p:cNvPicPr preferRelativeResize="0"/>
          <p:nvPr/>
        </p:nvPicPr>
        <p:blipFill rotWithShape="1">
          <a:blip r:embed="rId3">
            <a:alphaModFix/>
          </a:blip>
          <a:srcRect l="6605" t="6503" r="59329" b="70748"/>
          <a:stretch/>
        </p:blipFill>
        <p:spPr>
          <a:xfrm>
            <a:off x="5995547" y="1374902"/>
            <a:ext cx="2745331" cy="1619831"/>
          </a:xfrm>
          <a:prstGeom prst="rect">
            <a:avLst/>
          </a:prstGeom>
          <a:noFill/>
          <a:ln>
            <a:noFill/>
          </a:ln>
        </p:spPr>
      </p:pic>
      <p:sp>
        <p:nvSpPr>
          <p:cNvPr id="197" name="Google Shape;197;p33"/>
          <p:cNvSpPr txBox="1">
            <a:spLocks noGrp="1"/>
          </p:cNvSpPr>
          <p:nvPr>
            <p:ph type="sldNum" idx="4294967295"/>
          </p:nvPr>
        </p:nvSpPr>
        <p:spPr>
          <a:xfrm>
            <a:off x="7086600" y="4869657"/>
            <a:ext cx="2057400" cy="273844"/>
          </a:xfrm>
          <a:prstGeom prst="rect">
            <a:avLst/>
          </a:prstGeom>
          <a:noFill/>
          <a:ln>
            <a:noFill/>
          </a:ln>
        </p:spPr>
        <p:txBody>
          <a:bodyPr spcFirstLastPara="1" wrap="square" lIns="68569" tIns="68569" rIns="68569" bIns="68569" anchor="ctr" anchorCtr="0">
            <a:noAutofit/>
          </a:bodyPr>
          <a:lstStyle/>
          <a:p>
            <a:pPr algn="r">
              <a:buSzPts val="1200"/>
            </a:pPr>
            <a:fld id="{00000000-1234-1234-1234-123412341234}" type="slidenum">
              <a:rPr lang="en-US"/>
              <a:pPr algn="r">
                <a:buSzPts val="1200"/>
              </a:pPr>
              <a:t>6</a:t>
            </a:fld>
            <a:endParaRPr/>
          </a:p>
        </p:txBody>
      </p:sp>
    </p:spTree>
    <p:extLst>
      <p:ext uri="{BB962C8B-B14F-4D97-AF65-F5344CB8AC3E}">
        <p14:creationId xmlns:p14="http://schemas.microsoft.com/office/powerpoint/2010/main" val="951672016"/>
      </p:ext>
    </p:extLst>
  </p:cSld>
  <p:clrMapOvr>
    <a:masterClrMapping/>
  </p:clrMapOvr>
  <p:transition spd="slow">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4" name="Google Shape;184;p32"/>
          <p:cNvSpPr txBox="1"/>
          <p:nvPr/>
        </p:nvSpPr>
        <p:spPr>
          <a:xfrm>
            <a:off x="894485" y="7192"/>
            <a:ext cx="8150517" cy="750278"/>
          </a:xfrm>
          <a:prstGeom prst="rect">
            <a:avLst/>
          </a:prstGeom>
          <a:noFill/>
          <a:ln>
            <a:noFill/>
          </a:ln>
        </p:spPr>
        <p:txBody>
          <a:bodyPr spcFirstLastPara="1" wrap="square" lIns="91406" tIns="91406" rIns="91406" bIns="91406" anchor="t" anchorCtr="0">
            <a:noAutofit/>
          </a:bodyPr>
          <a:lstStyle/>
          <a:p>
            <a:pPr algn="ctr">
              <a:buSzPts val="6000"/>
            </a:pPr>
            <a:r>
              <a:rPr lang="en-US" sz="4500" b="1" smtClean="0">
                <a:solidFill>
                  <a:srgbClr val="FF0000"/>
                </a:solidFill>
                <a:latin typeface="Calibri"/>
                <a:ea typeface="Calibri"/>
                <a:cs typeface="Calibri"/>
                <a:sym typeface="Calibri"/>
              </a:rPr>
              <a:t>Spreadsheets!</a:t>
            </a:r>
            <a:endParaRPr sz="4500" b="1">
              <a:solidFill>
                <a:srgbClr val="FF0000"/>
              </a:solidFill>
              <a:latin typeface="Calibri"/>
              <a:ea typeface="Calibri"/>
              <a:cs typeface="Calibri"/>
              <a:sym typeface="Calibri"/>
            </a:endParaRPr>
          </a:p>
        </p:txBody>
      </p:sp>
      <p:sp>
        <p:nvSpPr>
          <p:cNvPr id="186" name="Google Shape;186;p32"/>
          <p:cNvSpPr txBox="1"/>
          <p:nvPr/>
        </p:nvSpPr>
        <p:spPr>
          <a:xfrm>
            <a:off x="156817" y="905269"/>
            <a:ext cx="5939758" cy="3641757"/>
          </a:xfrm>
          <a:prstGeom prst="rect">
            <a:avLst/>
          </a:prstGeom>
          <a:noFill/>
          <a:ln>
            <a:noFill/>
          </a:ln>
        </p:spPr>
        <p:txBody>
          <a:bodyPr spcFirstLastPara="1" wrap="square" lIns="68550" tIns="68550" rIns="68550" bIns="68550" anchor="t" anchorCtr="0">
            <a:noAutofit/>
          </a:bodyPr>
          <a:lstStyle/>
          <a:p>
            <a:pPr marL="685800" lvl="1" indent="-314325">
              <a:buClr>
                <a:srgbClr val="666666"/>
              </a:buClr>
              <a:buSzPts val="2800"/>
              <a:buFont typeface="Courier New" panose="02070309020205020404" pitchFamily="49" charset="0"/>
              <a:buChar char="o"/>
            </a:pPr>
            <a:r>
              <a:rPr lang="en-US" sz="1800">
                <a:sym typeface="Calibri"/>
              </a:rPr>
              <a:t>Think of databases as </a:t>
            </a:r>
            <a:r>
              <a:rPr lang="en-US" sz="1800" smtClean="0">
                <a:sym typeface="Calibri"/>
              </a:rPr>
              <a:t>spreadsheets</a:t>
            </a:r>
          </a:p>
          <a:p>
            <a:pPr marL="685800" lvl="1" indent="-314325">
              <a:buClr>
                <a:srgbClr val="666666"/>
              </a:buClr>
              <a:buSzPts val="2800"/>
              <a:buFont typeface="Courier New" panose="02070309020205020404" pitchFamily="49" charset="0"/>
              <a:buChar char="o"/>
            </a:pPr>
            <a:r>
              <a:rPr lang="en-US" sz="1800" smtClean="0">
                <a:sym typeface="Calibri"/>
              </a:rPr>
              <a:t>Each spreadsheet tab represents a different table</a:t>
            </a:r>
          </a:p>
          <a:p>
            <a:pPr marL="685800" lvl="1" indent="-314325">
              <a:buClr>
                <a:srgbClr val="666666"/>
              </a:buClr>
              <a:buSzPts val="2800"/>
              <a:buFont typeface="Courier New" panose="02070309020205020404" pitchFamily="49" charset="0"/>
              <a:buChar char="o"/>
            </a:pPr>
            <a:r>
              <a:rPr lang="en-US" sz="1800" smtClean="0">
                <a:sym typeface="Calibri"/>
              </a:rPr>
              <a:t>Data contained in a grid like manner</a:t>
            </a:r>
            <a:endParaRPr lang="en-US" sz="1800" smtClean="0">
              <a:sym typeface="Calibri"/>
            </a:endParaRPr>
          </a:p>
        </p:txBody>
      </p:sp>
      <p:sp>
        <p:nvSpPr>
          <p:cNvPr id="187" name="Google Shape;187;p32"/>
          <p:cNvSpPr txBox="1">
            <a:spLocks noGrp="1"/>
          </p:cNvSpPr>
          <p:nvPr>
            <p:ph type="sldNum" idx="4294967295"/>
          </p:nvPr>
        </p:nvSpPr>
        <p:spPr>
          <a:xfrm>
            <a:off x="7086600" y="4869657"/>
            <a:ext cx="2057400" cy="273844"/>
          </a:xfrm>
          <a:prstGeom prst="rect">
            <a:avLst/>
          </a:prstGeom>
          <a:noFill/>
          <a:ln>
            <a:noFill/>
          </a:ln>
        </p:spPr>
        <p:txBody>
          <a:bodyPr spcFirstLastPara="1" wrap="square" lIns="68569" tIns="68569" rIns="68569" bIns="68569" anchor="ctr" anchorCtr="0">
            <a:noAutofit/>
          </a:bodyPr>
          <a:lstStyle/>
          <a:p>
            <a:pPr algn="r">
              <a:buSzPts val="1200"/>
            </a:pPr>
            <a:fld id="{00000000-1234-1234-1234-123412341234}" type="slidenum">
              <a:rPr lang="en-US"/>
              <a:pPr algn="r">
                <a:buSzPts val="1200"/>
              </a:pPr>
              <a:t>7</a:t>
            </a:fld>
            <a:endParaRPr/>
          </a:p>
        </p:txBody>
      </p:sp>
      <p:pic>
        <p:nvPicPr>
          <p:cNvPr id="7" name="Google Shape;215;p35"/>
          <p:cNvPicPr preferRelativeResize="0"/>
          <p:nvPr/>
        </p:nvPicPr>
        <p:blipFill rotWithShape="1">
          <a:blip r:embed="rId3">
            <a:alphaModFix/>
          </a:blip>
          <a:srcRect t="42875" r="502" b="30441"/>
          <a:stretch/>
        </p:blipFill>
        <p:spPr>
          <a:xfrm>
            <a:off x="825667" y="2057282"/>
            <a:ext cx="6334125" cy="1091133"/>
          </a:xfrm>
          <a:prstGeom prst="rect">
            <a:avLst/>
          </a:prstGeom>
          <a:noFill/>
          <a:ln>
            <a:noFill/>
          </a:ln>
        </p:spPr>
      </p:pic>
    </p:spTree>
    <p:extLst>
      <p:ext uri="{BB962C8B-B14F-4D97-AF65-F5344CB8AC3E}">
        <p14:creationId xmlns:p14="http://schemas.microsoft.com/office/powerpoint/2010/main" val="2446226353"/>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
                                            <p:txEl>
                                              <p:pRg st="0" end="0"/>
                                            </p:txEl>
                                          </p:spTgt>
                                        </p:tgtEl>
                                        <p:attrNameLst>
                                          <p:attrName>style.visibility</p:attrName>
                                        </p:attrNameLst>
                                      </p:cBhvr>
                                      <p:to>
                                        <p:strVal val="visible"/>
                                      </p:to>
                                    </p:set>
                                    <p:animEffect transition="in" filter="fade">
                                      <p:cBhvr>
                                        <p:cTn id="7" dur="1000"/>
                                        <p:tgtEl>
                                          <p:spTgt spid="1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
                                            <p:txEl>
                                              <p:pRg st="1" end="1"/>
                                            </p:txEl>
                                          </p:spTgt>
                                        </p:tgtEl>
                                        <p:attrNameLst>
                                          <p:attrName>style.visibility</p:attrName>
                                        </p:attrNameLst>
                                      </p:cBhvr>
                                      <p:to>
                                        <p:strVal val="visible"/>
                                      </p:to>
                                    </p:set>
                                    <p:animEffect transition="in" filter="fade">
                                      <p:cBhvr>
                                        <p:cTn id="12" dur="1000"/>
                                        <p:tgtEl>
                                          <p:spTgt spid="1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
                                            <p:txEl>
                                              <p:pRg st="2" end="2"/>
                                            </p:txEl>
                                          </p:spTgt>
                                        </p:tgtEl>
                                        <p:attrNameLst>
                                          <p:attrName>style.visibility</p:attrName>
                                        </p:attrNameLst>
                                      </p:cBhvr>
                                      <p:to>
                                        <p:strVal val="visible"/>
                                      </p:to>
                                    </p:set>
                                    <p:animEffect transition="in" filter="fade">
                                      <p:cBhvr>
                                        <p:cTn id="17" dur="1000"/>
                                        <p:tgtEl>
                                          <p:spTgt spid="18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03484"/>
            <a:ext cx="8520600" cy="626100"/>
          </a:xfrm>
        </p:spPr>
        <p:txBody>
          <a:bodyPr/>
          <a:lstStyle/>
          <a:p>
            <a:r>
              <a:rPr lang="en-US" smtClean="0"/>
              <a:t>Why Use Databases Instead of Spreadsheets?</a:t>
            </a:r>
            <a:endParaRPr lang="en-US"/>
          </a:p>
        </p:txBody>
      </p:sp>
      <p:sp>
        <p:nvSpPr>
          <p:cNvPr id="3" name="Text Placeholder 2"/>
          <p:cNvSpPr>
            <a:spLocks noGrp="1"/>
          </p:cNvSpPr>
          <p:nvPr>
            <p:ph type="body" idx="1"/>
          </p:nvPr>
        </p:nvSpPr>
        <p:spPr/>
        <p:txBody>
          <a:bodyPr/>
          <a:lstStyle/>
          <a:p>
            <a:r>
              <a:rPr lang="en-US" smtClean="0"/>
              <a:t>Need to easily find data </a:t>
            </a:r>
            <a:r>
              <a:rPr lang="en-US" smtClean="0"/>
              <a:t> </a:t>
            </a:r>
            <a:endParaRPr lang="en-US" smtClean="0"/>
          </a:p>
          <a:p>
            <a:r>
              <a:rPr lang="en-US" smtClean="0"/>
              <a:t>Large Amounts of Data</a:t>
            </a:r>
          </a:p>
          <a:p>
            <a:r>
              <a:rPr lang="en-US" smtClean="0"/>
              <a:t>Complex relationships</a:t>
            </a:r>
            <a:endParaRPr lang="en-US" smtClean="0"/>
          </a:p>
          <a:p>
            <a:endParaRPr lang="en-US"/>
          </a:p>
        </p:txBody>
      </p:sp>
    </p:spTree>
    <p:extLst>
      <p:ext uri="{BB962C8B-B14F-4D97-AF65-F5344CB8AC3E}">
        <p14:creationId xmlns:p14="http://schemas.microsoft.com/office/powerpoint/2010/main" val="486878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Data Tables Can hold</a:t>
            </a:r>
            <a:endParaRPr lang="en-US"/>
          </a:p>
        </p:txBody>
      </p:sp>
      <p:sp>
        <p:nvSpPr>
          <p:cNvPr id="3" name="Text Placeholder 2"/>
          <p:cNvSpPr>
            <a:spLocks noGrp="1"/>
          </p:cNvSpPr>
          <p:nvPr>
            <p:ph type="body" idx="1"/>
          </p:nvPr>
        </p:nvSpPr>
        <p:spPr/>
        <p:txBody>
          <a:bodyPr/>
          <a:lstStyle/>
          <a:p>
            <a:pPr marL="139700" indent="0">
              <a:buNone/>
            </a:pPr>
            <a:r>
              <a:rPr lang="en-US" smtClean="0"/>
              <a:t> </a:t>
            </a:r>
            <a:endParaRPr lang="en-US"/>
          </a:p>
        </p:txBody>
      </p:sp>
      <p:graphicFrame>
        <p:nvGraphicFramePr>
          <p:cNvPr id="4" name="Table 3"/>
          <p:cNvGraphicFramePr>
            <a:graphicFrameLocks noGrp="1"/>
          </p:cNvGraphicFramePr>
          <p:nvPr>
            <p:extLst/>
          </p:nvPr>
        </p:nvGraphicFramePr>
        <p:xfrm>
          <a:off x="1301163" y="1623199"/>
          <a:ext cx="6096000" cy="1854200"/>
        </p:xfrm>
        <a:graphic>
          <a:graphicData uri="http://schemas.openxmlformats.org/drawingml/2006/table">
            <a:tbl>
              <a:tblPr firstRow="1" bandRow="1"/>
              <a:tblGrid>
                <a:gridCol w="3048000"/>
                <a:gridCol w="3048000"/>
              </a:tblGrid>
              <a:tr h="370840">
                <a:tc>
                  <a:txBody>
                    <a:bodyPr/>
                    <a:lstStyle/>
                    <a:p>
                      <a:r>
                        <a:rPr lang="en-US" smtClean="0"/>
                        <a:t>Words / paragraphs / names</a:t>
                      </a:r>
                      <a:endParaRPr lang="en-US"/>
                    </a:p>
                  </a:txBody>
                  <a:tcPr/>
                </a:tc>
                <a:tc>
                  <a:txBody>
                    <a:bodyPr/>
                    <a:lstStyle/>
                    <a:p>
                      <a:r>
                        <a:rPr lang="en-US" smtClean="0"/>
                        <a:t>Varchar</a:t>
                      </a:r>
                      <a:endParaRPr lang="en-US"/>
                    </a:p>
                  </a:txBody>
                  <a:tcPr/>
                </a:tc>
              </a:tr>
              <a:tr h="370840">
                <a:tc>
                  <a:txBody>
                    <a:bodyPr/>
                    <a:lstStyle/>
                    <a:p>
                      <a:r>
                        <a:rPr lang="en-US" smtClean="0"/>
                        <a:t>Numbers</a:t>
                      </a:r>
                      <a:endParaRPr lang="en-US"/>
                    </a:p>
                  </a:txBody>
                  <a:tcPr/>
                </a:tc>
                <a:tc>
                  <a:txBody>
                    <a:bodyPr/>
                    <a:lstStyle/>
                    <a:p>
                      <a:r>
                        <a:rPr lang="en-US" smtClean="0"/>
                        <a:t>Int</a:t>
                      </a:r>
                      <a:endParaRPr lang="en-US"/>
                    </a:p>
                  </a:txBody>
                  <a:tcPr/>
                </a:tc>
              </a:tr>
              <a:tr h="370840">
                <a:tc>
                  <a:txBody>
                    <a:bodyPr/>
                    <a:lstStyle/>
                    <a:p>
                      <a:r>
                        <a:rPr lang="en-US" smtClean="0"/>
                        <a:t>Currency, Decimals</a:t>
                      </a:r>
                      <a:endParaRPr lang="en-US"/>
                    </a:p>
                  </a:txBody>
                  <a:tcPr/>
                </a:tc>
                <a:tc>
                  <a:txBody>
                    <a:bodyPr/>
                    <a:lstStyle/>
                    <a:p>
                      <a:r>
                        <a:rPr lang="en-US" smtClean="0"/>
                        <a:t>Float or Double</a:t>
                      </a:r>
                      <a:endParaRPr lang="en-US"/>
                    </a:p>
                  </a:txBody>
                  <a:tcPr/>
                </a:tc>
              </a:tr>
              <a:tr h="370840">
                <a:tc>
                  <a:txBody>
                    <a:bodyPr/>
                    <a:lstStyle/>
                    <a:p>
                      <a:r>
                        <a:rPr lang="en-US" smtClean="0"/>
                        <a:t>Images</a:t>
                      </a:r>
                      <a:r>
                        <a:rPr lang="en-US" baseline="0" smtClean="0"/>
                        <a:t> (binary image data)</a:t>
                      </a:r>
                      <a:endParaRPr lang="en-US"/>
                    </a:p>
                  </a:txBody>
                  <a:tcPr/>
                </a:tc>
                <a:tc>
                  <a:txBody>
                    <a:bodyPr/>
                    <a:lstStyle/>
                    <a:p>
                      <a:r>
                        <a:rPr lang="en-US" smtClean="0"/>
                        <a:t>Blobs </a:t>
                      </a:r>
                      <a:endParaRPr lang="en-US"/>
                    </a:p>
                  </a:txBody>
                  <a:tcPr/>
                </a:tc>
              </a:tr>
              <a:tr h="370840">
                <a:tc>
                  <a:txBody>
                    <a:bodyPr/>
                    <a:lstStyle/>
                    <a:p>
                      <a:r>
                        <a:rPr lang="en-US" smtClean="0"/>
                        <a:t>Large amounts of text (articles)</a:t>
                      </a:r>
                      <a:endParaRPr lang="en-US"/>
                    </a:p>
                  </a:txBody>
                  <a:tcPr/>
                </a:tc>
                <a:tc>
                  <a:txBody>
                    <a:bodyPr/>
                    <a:lstStyle/>
                    <a:p>
                      <a:r>
                        <a:rPr lang="en-US" smtClean="0"/>
                        <a:t>Large text</a:t>
                      </a:r>
                      <a:endParaRPr lang="en-US"/>
                    </a:p>
                  </a:txBody>
                  <a:tcPr/>
                </a:tc>
              </a:tr>
            </a:tbl>
          </a:graphicData>
        </a:graphic>
      </p:graphicFrame>
    </p:spTree>
    <p:extLst>
      <p:ext uri="{BB962C8B-B14F-4D97-AF65-F5344CB8AC3E}">
        <p14:creationId xmlns:p14="http://schemas.microsoft.com/office/powerpoint/2010/main" val="165715792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8370</TotalTime>
  <Words>2664</Words>
  <Application>Microsoft Office PowerPoint</Application>
  <PresentationFormat>On-screen Show (16:9)</PresentationFormat>
  <Paragraphs>526</Paragraphs>
  <Slides>33</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Courier New</vt:lpstr>
      <vt:lpstr>Lato</vt:lpstr>
      <vt:lpstr>Playfair Display</vt:lpstr>
      <vt:lpstr>Calibri</vt:lpstr>
      <vt:lpstr>Oswald</vt:lpstr>
      <vt:lpstr>Coral</vt:lpstr>
      <vt:lpstr>Philly Tech Sistas SQL Class 5</vt:lpstr>
      <vt:lpstr>What is SQL?</vt:lpstr>
      <vt:lpstr>What are Databases?</vt:lpstr>
      <vt:lpstr>Where are DBs used?</vt:lpstr>
      <vt:lpstr>Sample Database Companies</vt:lpstr>
      <vt:lpstr>PowerPoint Presentation</vt:lpstr>
      <vt:lpstr>PowerPoint Presentation</vt:lpstr>
      <vt:lpstr>Why Use Databases Instead of Spreadsheets?</vt:lpstr>
      <vt:lpstr>Types of Data Tables Can hold</vt:lpstr>
      <vt:lpstr>Basic Table Structure</vt:lpstr>
      <vt:lpstr>PowerPoint Presentation</vt:lpstr>
      <vt:lpstr>PowerPoint Presentation</vt:lpstr>
      <vt:lpstr>Creating a Sample Database</vt:lpstr>
      <vt:lpstr>Take a Break!</vt:lpstr>
      <vt:lpstr>Group Lab</vt:lpstr>
      <vt:lpstr>PowerPoint Presentation</vt:lpstr>
      <vt:lpstr>PowerPoint Presentation</vt:lpstr>
      <vt:lpstr>PowerPoint Presentation</vt:lpstr>
      <vt:lpstr>PowerPoint Presentation</vt:lpstr>
      <vt:lpstr>Breakout Lab</vt:lpstr>
      <vt:lpstr>Lab: Insert Data</vt:lpstr>
      <vt:lpstr>Lab: Update Data</vt:lpstr>
      <vt:lpstr>Lab: Delete Data</vt:lpstr>
      <vt:lpstr>PowerPoint Presentation</vt:lpstr>
      <vt:lpstr>Take a Break!</vt:lpstr>
      <vt:lpstr>DB Relationships</vt:lpstr>
      <vt:lpstr>Homework</vt:lpstr>
      <vt:lpstr>Lab: Create Database </vt:lpstr>
      <vt:lpstr>Lab: Insert Data</vt:lpstr>
      <vt:lpstr>Bonus: Create SQL Join Statement</vt:lpstr>
      <vt:lpstr>Learn More</vt:lpstr>
      <vt:lpstr>Learn More</vt:lpstr>
      <vt:lpstr>Resources to Continue Learning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Philly Tech Sistas Intro to JavaScript Class 5</dc:title>
  <dc:creator>a n</dc:creator>
  <cp:lastModifiedBy>Microsoft account</cp:lastModifiedBy>
  <cp:revision>193</cp:revision>
  <cp:lastPrinted>2021-02-06T01:55:15Z</cp:lastPrinted>
  <dcterms:modified xsi:type="dcterms:W3CDTF">2022-03-19T19:03:57Z</dcterms:modified>
</cp:coreProperties>
</file>