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handoutMasterIdLst>
    <p:handoutMasterId r:id="rId29"/>
  </p:handoutMasterIdLst>
  <p:sldIdLst>
    <p:sldId id="256" r:id="rId2"/>
    <p:sldId id="262" r:id="rId3"/>
    <p:sldId id="384" r:id="rId4"/>
    <p:sldId id="261" r:id="rId5"/>
    <p:sldId id="258" r:id="rId6"/>
    <p:sldId id="264" r:id="rId7"/>
    <p:sldId id="265" r:id="rId8"/>
    <p:sldId id="266" r:id="rId9"/>
    <p:sldId id="268" r:id="rId10"/>
    <p:sldId id="269" r:id="rId11"/>
    <p:sldId id="272" r:id="rId12"/>
    <p:sldId id="387" r:id="rId13"/>
    <p:sldId id="409" r:id="rId14"/>
    <p:sldId id="385" r:id="rId15"/>
    <p:sldId id="404" r:id="rId16"/>
    <p:sldId id="412" r:id="rId17"/>
    <p:sldId id="388" r:id="rId18"/>
    <p:sldId id="389" r:id="rId19"/>
    <p:sldId id="408" r:id="rId20"/>
    <p:sldId id="411" r:id="rId21"/>
    <p:sldId id="392" r:id="rId22"/>
    <p:sldId id="405" r:id="rId23"/>
    <p:sldId id="403" r:id="rId24"/>
    <p:sldId id="407" r:id="rId25"/>
    <p:sldId id="377" r:id="rId26"/>
    <p:sldId id="381" r:id="rId27"/>
  </p:sldIdLst>
  <p:sldSz cx="9144000" cy="5143500" type="screen16x9"/>
  <p:notesSz cx="6858000" cy="9144000"/>
  <p:embeddedFontLst>
    <p:embeddedFont>
      <p:font typeface="Lato" panose="020B0604020202020204" charset="0"/>
      <p:regular r:id="rId30"/>
      <p:bold r:id="rId31"/>
      <p:italic r:id="rId32"/>
      <p:boldItalic r:id="rId33"/>
    </p:embeddedFont>
    <p:embeddedFont>
      <p:font typeface="Roboto" panose="020B0604020202020204" charset="0"/>
      <p:regular r:id="rId34"/>
      <p:bold r:id="rId35"/>
      <p:italic r:id="rId36"/>
      <p:boldItalic r:id="rId37"/>
    </p:embeddedFont>
    <p:embeddedFont>
      <p:font typeface="Consolas" panose="020B0609020204030204" pitchFamily="49" charset="0"/>
      <p:regular r:id="rId38"/>
      <p:bold r:id="rId39"/>
      <p:italic r:id="rId40"/>
      <p:boldItalic r:id="rId41"/>
    </p:embeddedFont>
    <p:embeddedFont>
      <p:font typeface="Playfair Display"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89" autoAdjust="0"/>
    <p:restoredTop sz="76263" autoAdjust="0"/>
  </p:normalViewPr>
  <p:slideViewPr>
    <p:cSldViewPr snapToGrid="0">
      <p:cViewPr varScale="1">
        <p:scale>
          <a:sx n="116" d="100"/>
          <a:sy n="116" d="100"/>
        </p:scale>
        <p:origin x="120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Philly Tech Sisters 2020 - HTML Bootcamp</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F3047D-A1A2-4D33-9661-72ABA46B93E6}" type="datetimeFigureOut">
              <a:rPr lang="en-US" smtClean="0"/>
              <a:t>3/19/2022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085650-6F0F-42DE-B74C-239C58120026}" type="slidenum">
              <a:rPr lang="en-US" smtClean="0"/>
              <a:t>‹#›</a:t>
            </a:fld>
            <a:endParaRPr lang="en-US"/>
          </a:p>
        </p:txBody>
      </p:sp>
    </p:spTree>
    <p:extLst>
      <p:ext uri="{BB962C8B-B14F-4D97-AF65-F5344CB8AC3E}">
        <p14:creationId xmlns:p14="http://schemas.microsoft.com/office/powerpoint/2010/main" val="368080313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31016101"/>
      </p:ext>
    </p:extLst>
  </p:cSld>
  <p:clrMap bg1="lt1" tx1="dk1" bg2="dk2" tx2="lt2" accent1="accent1" accent2="accent2" accent3="accent3" accent4="accent4" accent5="accent5" accent6="accent6" hlink="hlink" folHlink="folHlink"/>
  <p:hf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meetup.com/Philly-Tech-Sistas/"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mailto:phillytechsistas@gmail.com" TargetMode="External"/><Relationship Id="rId5" Type="http://schemas.openxmlformats.org/officeDocument/2006/relationships/hyperlink" Target="https://github.com/philly-tech-sistas" TargetMode="External"/><Relationship Id="rId4" Type="http://schemas.openxmlformats.org/officeDocument/2006/relationships/hyperlink" Target="http://bit.ly/2HqZc4b"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phillytechsistas.org/code-of-conduc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7217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1f190e84f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1f190e84f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smtClean="0">
                <a:solidFill>
                  <a:srgbClr val="000000"/>
                </a:solidFill>
              </a:rPr>
              <a:t>Almost all websites are the same -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smtClean="0">
                <a:solidFill>
                  <a:srgbClr val="000000"/>
                </a:solidFill>
              </a:rPr>
              <a:t>I want you guys to do this</a:t>
            </a:r>
            <a:r>
              <a:rPr lang="en-US" sz="1100" baseline="0" smtClean="0">
                <a:solidFill>
                  <a:srgbClr val="000000"/>
                </a:solidFill>
              </a:rPr>
              <a:t> with me.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aseline="0" smtClean="0">
                <a:solidFill>
                  <a:srgbClr val="000000"/>
                </a:solidFill>
              </a:rPr>
              <a:t>Go to your browser, I'm using Chrome on a Windows machine, right click </a:t>
            </a:r>
            <a:endParaRPr lang="en-US" sz="1100" smtClean="0">
              <a:solidFill>
                <a:srgbClr val="000000"/>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smtClean="0">
              <a:solidFill>
                <a:srgbClr val="000000"/>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smtClean="0">
                <a:solidFill>
                  <a:srgbClr val="000000"/>
                </a:solidFill>
              </a:rPr>
              <a:t>Chrome/Firefox/Edge</a:t>
            </a:r>
            <a:r>
              <a:rPr lang="en-US" sz="1100" baseline="0" smtClean="0">
                <a:solidFill>
                  <a:srgbClr val="000000"/>
                </a:solidFill>
              </a:rPr>
              <a:t> </a:t>
            </a:r>
            <a:r>
              <a:rPr lang="en-US" sz="1100" smtClean="0">
                <a:solidFill>
                  <a:srgbClr val="000000"/>
                </a:solidFill>
              </a:rPr>
              <a:t>Developer  tools allow you to examine the code of a website. You can use the tools to make temporary changes to the site in order to see how different adjustments would look in real time.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smtClean="0">
                <a:solidFill>
                  <a:srgbClr val="000000"/>
                </a:solidFill>
              </a:rPr>
              <a:t>Have everyone navigate to their favorite site</a:t>
            </a:r>
            <a:r>
              <a:rPr lang="en-US" sz="1100" baseline="0" smtClean="0">
                <a:solidFill>
                  <a:srgbClr val="000000"/>
                </a:solidFill>
              </a:rPr>
              <a:t> and do inspect element to see what's under the hood</a:t>
            </a:r>
            <a:endParaRPr lang="en-US" sz="1100" smtClean="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smtClean="0">
                <a:solidFill>
                  <a:srgbClr val="000000"/>
                </a:solidFill>
              </a:rPr>
              <a:t>To open the developer tools “right” click anywhere on the page, then... </a:t>
            </a:r>
            <a:r>
              <a:rPr lang="en-US" sz="1100" smtClean="0">
                <a:latin typeface="Lato"/>
                <a:ea typeface="Lato"/>
                <a:cs typeface="Lato"/>
                <a:sym typeface="Lato"/>
              </a:rPr>
              <a:t>In</a:t>
            </a:r>
            <a:r>
              <a:rPr lang="en-US" sz="1100" b="1" smtClean="0">
                <a:latin typeface="Lato"/>
                <a:ea typeface="Lato"/>
                <a:cs typeface="Lato"/>
                <a:sym typeface="Lato"/>
              </a:rPr>
              <a:t> Chrome</a:t>
            </a:r>
            <a:r>
              <a:rPr lang="en-US" sz="1100" smtClean="0">
                <a:latin typeface="Lato"/>
                <a:ea typeface="Lato"/>
                <a:cs typeface="Lato"/>
                <a:sym typeface="Lato"/>
              </a:rPr>
              <a:t>, click “Inspect” In</a:t>
            </a:r>
            <a:r>
              <a:rPr lang="en-US" sz="1100" b="1" smtClean="0">
                <a:latin typeface="Lato"/>
                <a:ea typeface="Lato"/>
                <a:cs typeface="Lato"/>
                <a:sym typeface="Lato"/>
              </a:rPr>
              <a:t> Firefox,</a:t>
            </a:r>
            <a:r>
              <a:rPr lang="en-US" sz="1100" smtClean="0">
                <a:latin typeface="Lato"/>
                <a:ea typeface="Lato"/>
                <a:cs typeface="Lato"/>
                <a:sym typeface="Lato"/>
              </a:rPr>
              <a:t> click “Inspect Element”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smtClean="0">
                <a:solidFill>
                  <a:srgbClr val="000000"/>
                </a:solidFill>
                <a:effectLst/>
                <a:latin typeface="Arial"/>
                <a:ea typeface="Arial"/>
                <a:cs typeface="Arial"/>
                <a:sym typeface="Arial"/>
              </a:rPr>
              <a:t>To do so, open the Safari browser, click on Safari -&gt; Preferences. Click on Advanced. </a:t>
            </a:r>
            <a:r>
              <a:rPr lang="en-US" sz="1100" b="1" i="0" u="none" strike="noStrike" cap="none" smtClean="0">
                <a:solidFill>
                  <a:srgbClr val="000000"/>
                </a:solidFill>
                <a:effectLst/>
                <a:latin typeface="Arial"/>
                <a:ea typeface="Arial"/>
                <a:cs typeface="Arial"/>
                <a:sym typeface="Arial"/>
              </a:rPr>
              <a:t>Check</a:t>
            </a:r>
            <a:r>
              <a:rPr lang="en-US" sz="1100" b="0" i="0" u="none" strike="noStrike" cap="none" smtClean="0">
                <a:solidFill>
                  <a:srgbClr val="000000"/>
                </a:solidFill>
                <a:effectLst/>
                <a:latin typeface="Arial"/>
                <a:ea typeface="Arial"/>
                <a:cs typeface="Arial"/>
                <a:sym typeface="Arial"/>
              </a:rPr>
              <a:t> the Show Develop menu in menu bar checkbox. </a:t>
            </a:r>
            <a:endParaRPr lang="en-US" sz="1100" smtClean="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smtClean="0"/>
          </a:p>
          <a:p>
            <a:pPr marL="0" lvl="0" indent="0" algn="l" rtl="0">
              <a:spcBef>
                <a:spcPts val="0"/>
              </a:spcBef>
              <a:spcAft>
                <a:spcPts val="0"/>
              </a:spcAft>
              <a:buNone/>
            </a:pPr>
            <a:endParaRPr lang="en-US" sz="1100" smtClean="0">
              <a:solidFill>
                <a:srgbClr val="000000"/>
              </a:solidFill>
            </a:endParaRPr>
          </a:p>
          <a:p>
            <a:pPr marL="0" lvl="0" indent="0" algn="l" rtl="0">
              <a:spcBef>
                <a:spcPts val="1600"/>
              </a:spcBef>
              <a:spcAft>
                <a:spcPts val="1600"/>
              </a:spcAft>
              <a:buNone/>
            </a:pPr>
            <a:endParaRPr lang="en-US" sz="1100" smtClean="0"/>
          </a:p>
          <a:p>
            <a:pPr marL="0" lvl="0" indent="0" algn="l" rtl="0">
              <a:spcBef>
                <a:spcPts val="0"/>
              </a:spcBef>
              <a:spcAft>
                <a:spcPts val="0"/>
              </a:spcAft>
              <a:buNone/>
            </a:pPr>
            <a:endParaRPr/>
          </a:p>
        </p:txBody>
      </p:sp>
    </p:spTree>
    <p:extLst>
      <p:ext uri="{BB962C8B-B14F-4D97-AF65-F5344CB8AC3E}">
        <p14:creationId xmlns:p14="http://schemas.microsoft.com/office/powerpoint/2010/main" val="1923464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cfd2d0465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cfd2d0465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fontAlgn="base">
              <a:buNone/>
            </a:pPr>
            <a:r>
              <a:rPr lang="en-US" sz="1100" b="1" i="0" u="none" strike="noStrike" cap="none" smtClean="0">
                <a:solidFill>
                  <a:srgbClr val="000000"/>
                </a:solidFill>
                <a:effectLst/>
                <a:latin typeface="Arial"/>
                <a:ea typeface="Arial"/>
                <a:cs typeface="Arial"/>
                <a:sym typeface="Arial"/>
              </a:rPr>
              <a:t>Describe tags above and then use verbiage below:</a:t>
            </a:r>
          </a:p>
          <a:p>
            <a:pPr fontAlgn="base"/>
            <a:r>
              <a:rPr lang="en-US" sz="1100" b="1" i="0" u="none" strike="noStrike" cap="none" smtClean="0">
                <a:solidFill>
                  <a:srgbClr val="000000"/>
                </a:solidFill>
                <a:effectLst/>
                <a:latin typeface="Arial"/>
                <a:ea typeface="Arial"/>
                <a:cs typeface="Arial"/>
                <a:sym typeface="Arial"/>
              </a:rPr>
              <a:t>Standard</a:t>
            </a:r>
            <a:r>
              <a:rPr lang="en-US" sz="1100" b="1" i="0" u="none" strike="noStrike" cap="none" baseline="0" smtClean="0">
                <a:solidFill>
                  <a:srgbClr val="000000"/>
                </a:solidFill>
                <a:effectLst/>
                <a:latin typeface="Arial"/>
                <a:ea typeface="Arial"/>
                <a:cs typeface="Arial"/>
                <a:sym typeface="Arial"/>
              </a:rPr>
              <a:t> Tag </a:t>
            </a:r>
            <a:r>
              <a:rPr lang="en-US" sz="1100" b="0" i="0" u="none" strike="noStrike" cap="none" baseline="0" smtClean="0">
                <a:solidFill>
                  <a:srgbClr val="000000"/>
                </a:solidFill>
                <a:effectLst/>
                <a:latin typeface="Arial"/>
                <a:ea typeface="Arial"/>
                <a:cs typeface="Arial"/>
                <a:sym typeface="Arial"/>
              </a:rPr>
              <a:t>(open/close tag): </a:t>
            </a:r>
            <a:r>
              <a:rPr lang="en-US" sz="1100" b="0" i="0" u="none" strike="noStrike" cap="none" smtClean="0">
                <a:solidFill>
                  <a:srgbClr val="000000"/>
                </a:solidFill>
                <a:effectLst/>
                <a:latin typeface="Arial"/>
                <a:ea typeface="Arial"/>
                <a:cs typeface="Arial"/>
                <a:sym typeface="Arial"/>
              </a:rPr>
              <a:t>Content must be contained within the opening tag and the closing tag. Does anyone notice the difference between the open and closing tag? Because HTML is a document markup language, it's meant to be very easy to remember. Anything that should be a title is within the header tag. Anything that's a paragraph should be . It's like Microsoft Word but you're typing your</a:t>
            </a:r>
            <a:r>
              <a:rPr lang="en-US" sz="1100" b="0" i="0" u="none" strike="noStrike" cap="none" baseline="0" smtClean="0">
                <a:solidFill>
                  <a:srgbClr val="000000"/>
                </a:solidFill>
                <a:effectLst/>
                <a:latin typeface="Arial"/>
                <a:ea typeface="Arial"/>
                <a:cs typeface="Arial"/>
                <a:sym typeface="Arial"/>
              </a:rPr>
              <a:t> formatting instead of allowing word to do it for you.</a:t>
            </a:r>
            <a:endParaRPr lang="en-US" sz="1100" b="0" i="0" u="none" strike="noStrike" cap="none" smtClean="0">
              <a:solidFill>
                <a:srgbClr val="000000"/>
              </a:solidFill>
              <a:effectLst/>
              <a:latin typeface="Arial"/>
              <a:ea typeface="Arial"/>
              <a:cs typeface="Arial"/>
              <a:sym typeface="Arial"/>
            </a:endParaRPr>
          </a:p>
          <a:p>
            <a:pPr fontAlgn="base"/>
            <a:r>
              <a:rPr lang="en-US" sz="1100" b="1" i="0" u="none" strike="noStrike" cap="all" smtClean="0">
                <a:solidFill>
                  <a:srgbClr val="000000"/>
                </a:solidFill>
                <a:effectLst/>
                <a:latin typeface="Arial"/>
                <a:ea typeface="Arial"/>
                <a:cs typeface="Arial"/>
                <a:sym typeface="Arial"/>
              </a:rPr>
              <a:t>SELF-CLOSING TAGS: </a:t>
            </a:r>
            <a:r>
              <a:rPr lang="en-US" sz="1100" b="0" i="0" u="none" strike="noStrike" cap="none" smtClean="0">
                <a:solidFill>
                  <a:srgbClr val="000000"/>
                </a:solidFill>
                <a:effectLst/>
                <a:latin typeface="Arial"/>
                <a:cs typeface="Arial"/>
                <a:sym typeface="Arial"/>
              </a:rPr>
              <a:t>Tags that don't contain content but display data like</a:t>
            </a:r>
            <a:r>
              <a:rPr lang="en-US" sz="1100" b="0" i="0" u="none" strike="noStrike" cap="none" baseline="0" smtClean="0">
                <a:solidFill>
                  <a:srgbClr val="000000"/>
                </a:solidFill>
                <a:effectLst/>
                <a:latin typeface="Arial"/>
                <a:cs typeface="Arial"/>
                <a:sym typeface="Arial"/>
              </a:rPr>
              <a:t> image tags </a:t>
            </a:r>
            <a:br>
              <a:rPr lang="en-US" sz="1100" b="0" i="0" u="none" strike="noStrike" cap="none" baseline="0" smtClean="0">
                <a:solidFill>
                  <a:srgbClr val="000000"/>
                </a:solidFill>
                <a:effectLst/>
                <a:latin typeface="Arial"/>
                <a:cs typeface="Arial"/>
                <a:sym typeface="Arial"/>
              </a:rPr>
            </a:br>
            <a:r>
              <a:rPr lang="en-US" sz="1100" b="0" i="0" u="none" strike="noStrike" cap="none" smtClean="0">
                <a:solidFill>
                  <a:srgbClr val="000000"/>
                </a:solidFill>
                <a:effectLst/>
                <a:latin typeface="Arial"/>
                <a:ea typeface="Arial"/>
                <a:cs typeface="Arial"/>
                <a:sym typeface="Arial"/>
              </a:rPr>
              <a:t>&lt;img src="image.jpg" alt="Your image"&gt;</a:t>
            </a:r>
          </a:p>
          <a:p>
            <a:r>
              <a:rPr lang="en-US" sz="1100" b="1" i="0" u="none" strike="noStrike" cap="none" smtClean="0">
                <a:solidFill>
                  <a:srgbClr val="000000"/>
                </a:solidFill>
                <a:effectLst/>
                <a:latin typeface="Arial"/>
                <a:cs typeface="Arial"/>
                <a:sym typeface="Arial"/>
              </a:rPr>
              <a:t>Container</a:t>
            </a:r>
            <a:r>
              <a:rPr lang="en-US" sz="1100" b="1" i="0" u="none" strike="noStrike" cap="none" baseline="0" smtClean="0">
                <a:solidFill>
                  <a:srgbClr val="000000"/>
                </a:solidFill>
                <a:effectLst/>
                <a:latin typeface="Arial"/>
                <a:cs typeface="Arial"/>
                <a:sym typeface="Arial"/>
              </a:rPr>
              <a:t> Tags: </a:t>
            </a:r>
            <a:r>
              <a:rPr lang="en-US" sz="1100" b="0" i="0" u="none" strike="noStrike" cap="none" baseline="0" smtClean="0">
                <a:solidFill>
                  <a:srgbClr val="000000"/>
                </a:solidFill>
                <a:effectLst/>
                <a:latin typeface="Arial"/>
                <a:cs typeface="Arial"/>
                <a:sym typeface="Arial"/>
              </a:rPr>
              <a:t> &lt;body&gt; </a:t>
            </a:r>
          </a:p>
          <a:p>
            <a:r>
              <a:rPr lang="en-US" sz="1100" b="1" i="0" u="none" strike="noStrike" cap="none" baseline="0" smtClean="0">
                <a:solidFill>
                  <a:srgbClr val="000000"/>
                </a:solidFill>
                <a:effectLst/>
                <a:latin typeface="Arial"/>
                <a:cs typeface="Arial"/>
                <a:sym typeface="Arial"/>
              </a:rPr>
              <a:t>Nested Tags</a:t>
            </a:r>
            <a:r>
              <a:rPr lang="en-US" sz="1100" b="0" i="0" u="none" strike="noStrike" cap="none" baseline="0" smtClean="0">
                <a:solidFill>
                  <a:srgbClr val="000000"/>
                </a:solidFill>
                <a:effectLst/>
                <a:latin typeface="Arial"/>
                <a:cs typeface="Arial"/>
                <a:sym typeface="Arial"/>
              </a:rPr>
              <a:t>: Any tag within another tag is considered nested like Lists. But by default all tags are nested as they go within body tag</a:t>
            </a:r>
            <a:br>
              <a:rPr lang="en-US" sz="1100" b="0" i="0" u="none" strike="noStrike" cap="none" baseline="0" smtClean="0">
                <a:solidFill>
                  <a:srgbClr val="000000"/>
                </a:solidFill>
                <a:effectLst/>
                <a:latin typeface="Arial"/>
                <a:cs typeface="Arial"/>
                <a:sym typeface="Arial"/>
              </a:rPr>
            </a:br>
            <a:r>
              <a:rPr lang="en-US" sz="1100" b="0" i="0" u="none" strike="noStrike" cap="none" baseline="0" smtClean="0">
                <a:solidFill>
                  <a:srgbClr val="000000"/>
                </a:solidFill>
                <a:effectLst/>
                <a:latin typeface="Arial"/>
                <a:cs typeface="Arial"/>
                <a:sym typeface="Arial"/>
              </a:rPr>
              <a:t>two types of list tags, ordered where numbered by default and undordered listul, typically reflected by bullets</a:t>
            </a:r>
            <a:r>
              <a:rPr lang="en-US" sz="1100" b="0" i="0" u="none" strike="noStrike" cap="none" smtClean="0">
                <a:solidFill>
                  <a:srgbClr val="000000"/>
                </a:solidFill>
                <a:effectLst/>
                <a:latin typeface="Arial"/>
                <a:cs typeface="Arial"/>
                <a:sym typeface="Arial"/>
              </a:rPr>
              <a:t/>
            </a:r>
            <a:br>
              <a:rPr lang="en-US" sz="1100" b="0" i="0" u="none" strike="noStrike" cap="none" smtClean="0">
                <a:solidFill>
                  <a:srgbClr val="000000"/>
                </a:solidFill>
                <a:effectLst/>
                <a:latin typeface="Arial"/>
                <a:cs typeface="Arial"/>
                <a:sym typeface="Arial"/>
              </a:rPr>
            </a:br>
            <a:endParaRPr/>
          </a:p>
        </p:txBody>
      </p:sp>
    </p:spTree>
    <p:extLst>
      <p:ext uri="{BB962C8B-B14F-4D97-AF65-F5344CB8AC3E}">
        <p14:creationId xmlns:p14="http://schemas.microsoft.com/office/powerpoint/2010/main" val="2362753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cfd2d0465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cfd2d0465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sz="1100" b="0" i="0" u="none" strike="noStrike" cap="none" smtClean="0">
                <a:solidFill>
                  <a:srgbClr val="000000"/>
                </a:solidFill>
                <a:effectLst/>
                <a:latin typeface="Lato" panose="020B0604020202020204" charset="0"/>
                <a:ea typeface="Arial"/>
                <a:cs typeface="Arial"/>
                <a:sym typeface="Arial"/>
              </a:rPr>
              <a:t>Links can take users to another web site, another page, or a specific part of a page.</a:t>
            </a:r>
            <a:r>
              <a:rPr lang="en-US" smtClean="0">
                <a:solidFill>
                  <a:srgbClr val="4A4A4A"/>
                </a:solidFill>
                <a:latin typeface="Lato" panose="020B0604020202020204" charset="0"/>
              </a:rPr>
              <a:t/>
            </a:r>
            <a:br>
              <a:rPr lang="en-US" smtClean="0">
                <a:solidFill>
                  <a:srgbClr val="4A4A4A"/>
                </a:solidFill>
                <a:latin typeface="Lato" panose="020B0604020202020204" charset="0"/>
              </a:rPr>
            </a:br>
            <a:r>
              <a:rPr lang="en-US" smtClean="0">
                <a:solidFill>
                  <a:srgbClr val="4A4A4A"/>
                </a:solidFill>
                <a:latin typeface="Lato" panose="020B0604020202020204" charset="0"/>
              </a:rPr>
              <a:t>With some adjustments, links can open in a new tab or perform a special action, like opening the user’s default mail application.</a:t>
            </a:r>
          </a:p>
          <a:p>
            <a:pPr fontAlgn="base"/>
            <a:r>
              <a:rPr lang="en-US" smtClean="0">
                <a:solidFill>
                  <a:srgbClr val="4A4A4A"/>
                </a:solidFill>
                <a:latin typeface="Lato" panose="020B0604020202020204" charset="0"/>
              </a:rPr>
              <a:t>You can link to an</a:t>
            </a:r>
            <a:r>
              <a:rPr lang="en-US" baseline="0" smtClean="0">
                <a:solidFill>
                  <a:srgbClr val="4A4A4A"/>
                </a:solidFill>
                <a:latin typeface="Lato" panose="020B0604020202020204" charset="0"/>
              </a:rPr>
              <a:t> external website which is called called absolute, because you use the full http URL</a:t>
            </a:r>
          </a:p>
          <a:p>
            <a:pPr fontAlgn="base"/>
            <a:r>
              <a:rPr lang="en-US" baseline="0" smtClean="0">
                <a:solidFill>
                  <a:srgbClr val="4A4A4A"/>
                </a:solidFill>
                <a:latin typeface="Lato" panose="020B0604020202020204" charset="0"/>
              </a:rPr>
              <a:t>Or you can link to a page within your own domain or folder, that's called relative as you aren't using the full http domain location, just the page name</a:t>
            </a:r>
          </a:p>
          <a:p>
            <a:pPr fontAlgn="base"/>
            <a:r>
              <a:rPr lang="en-US" baseline="0" smtClean="0">
                <a:solidFill>
                  <a:srgbClr val="4A4A4A"/>
                </a:solidFill>
                <a:latin typeface="Lato" panose="020B0604020202020204" charset="0"/>
              </a:rPr>
              <a:t>Anchor links aren't used as much anymore - but if you want to link from one section of your page to another section on that same page, you use anchor links</a:t>
            </a:r>
            <a:endParaRPr lang="en-US" smtClean="0">
              <a:solidFill>
                <a:srgbClr val="4A4A4A"/>
              </a:solidFill>
              <a:latin typeface="Lato" panose="020B0604020202020204" charset="0"/>
            </a:endParaRPr>
          </a:p>
          <a:p>
            <a:pPr fontAlgn="base"/>
            <a:endParaRPr lang="en-US" smtClean="0">
              <a:solidFill>
                <a:srgbClr val="4A4A4A"/>
              </a:solidFill>
              <a:latin typeface="Lato" panose="020B0604020202020204" charset="0"/>
            </a:endParaRPr>
          </a:p>
          <a:p>
            <a:pPr fontAlgn="base"/>
            <a:r>
              <a:rPr lang="en-US" sz="1100" b="1" smtClean="0">
                <a:solidFill>
                  <a:srgbClr val="000000"/>
                </a:solidFill>
                <a:latin typeface="Lato" panose="020B0604020202020204" charset="0"/>
                <a:ea typeface="Arial"/>
                <a:cs typeface="Arial"/>
                <a:sym typeface="Arial"/>
              </a:rPr>
              <a:t>Absolute links: </a:t>
            </a:r>
            <a:r>
              <a:rPr lang="en-US" sz="1100" smtClean="0">
                <a:solidFill>
                  <a:srgbClr val="000000"/>
                </a:solidFill>
                <a:latin typeface="Lato" panose="020B0604020202020204" charset="0"/>
                <a:ea typeface="Arial"/>
                <a:cs typeface="Arial"/>
                <a:sym typeface="Arial"/>
              </a:rPr>
              <a:t>Links to external site or same directory</a:t>
            </a:r>
            <a:br>
              <a:rPr lang="en-US" sz="1100" smtClean="0">
                <a:solidFill>
                  <a:srgbClr val="000000"/>
                </a:solidFill>
                <a:latin typeface="Lato" panose="020B0604020202020204" charset="0"/>
                <a:ea typeface="Arial"/>
                <a:cs typeface="Arial"/>
                <a:sym typeface="Arial"/>
              </a:rPr>
            </a:br>
            <a:r>
              <a:rPr lang="en-US" sz="1100" smtClean="0">
                <a:solidFill>
                  <a:schemeClr val="tx1"/>
                </a:solidFill>
                <a:latin typeface="Lato" panose="020B0604020202020204" charset="0"/>
              </a:rPr>
              <a:t>&lt;a href="http://mywebsite.com/page.html"&gt;Link to an external page.&lt;/a&gt; </a:t>
            </a:r>
            <a:endParaRPr lang="en-US" sz="1100" smtClean="0">
              <a:solidFill>
                <a:schemeClr val="tx1"/>
              </a:solidFill>
              <a:latin typeface="Lato" panose="020B0604020202020204" charset="0"/>
              <a:ea typeface="Arial"/>
              <a:cs typeface="Arial"/>
              <a:sym typeface="Arial"/>
            </a:endParaRPr>
          </a:p>
          <a:p>
            <a:pPr fontAlgn="base"/>
            <a:r>
              <a:rPr lang="en-US" sz="1100" b="1" smtClean="0">
                <a:solidFill>
                  <a:srgbClr val="000000"/>
                </a:solidFill>
                <a:latin typeface="Lato" panose="020B0604020202020204" charset="0"/>
                <a:ea typeface="Arial"/>
                <a:cs typeface="Arial"/>
                <a:sym typeface="Arial"/>
              </a:rPr>
              <a:t>Relative links: </a:t>
            </a:r>
            <a:r>
              <a:rPr lang="en-US" sz="1100" smtClean="0">
                <a:solidFill>
                  <a:srgbClr val="000000"/>
                </a:solidFill>
                <a:latin typeface="Lato" panose="020B0604020202020204" charset="0"/>
                <a:ea typeface="Arial"/>
                <a:cs typeface="Arial"/>
                <a:sym typeface="Arial"/>
              </a:rPr>
              <a:t>Links to site within the same domain/directory</a:t>
            </a:r>
            <a:br>
              <a:rPr lang="en-US" sz="1100" smtClean="0">
                <a:solidFill>
                  <a:srgbClr val="000000"/>
                </a:solidFill>
                <a:latin typeface="Lato" panose="020B0604020202020204" charset="0"/>
                <a:ea typeface="Arial"/>
                <a:cs typeface="Arial"/>
                <a:sym typeface="Arial"/>
              </a:rPr>
            </a:br>
            <a:r>
              <a:rPr lang="en-US" sz="1100" smtClean="0">
                <a:solidFill>
                  <a:schemeClr val="tx1"/>
                </a:solidFill>
                <a:latin typeface="Lato" panose="020B0604020202020204" charset="0"/>
              </a:rPr>
              <a:t>&lt;a href="page.html"&gt;Link to an external page.&lt;/a&gt;</a:t>
            </a:r>
            <a:endParaRPr lang="en-US" sz="1100" smtClean="0">
              <a:solidFill>
                <a:schemeClr val="tx1"/>
              </a:solidFill>
              <a:latin typeface="Lato" panose="020B0604020202020204" charset="0"/>
              <a:ea typeface="Arial"/>
              <a:cs typeface="Arial"/>
              <a:sym typeface="Arial"/>
            </a:endParaRPr>
          </a:p>
          <a:p>
            <a:pPr fontAlgn="base"/>
            <a:r>
              <a:rPr lang="en-US" sz="1100" b="1" smtClean="0">
                <a:solidFill>
                  <a:srgbClr val="000000"/>
                </a:solidFill>
                <a:latin typeface="Lato" panose="020B0604020202020204" charset="0"/>
                <a:ea typeface="Arial"/>
                <a:cs typeface="Arial"/>
                <a:sym typeface="Arial"/>
              </a:rPr>
              <a:t>Anchor links: </a:t>
            </a:r>
            <a:r>
              <a:rPr lang="en-US" sz="1100" smtClean="0">
                <a:solidFill>
                  <a:srgbClr val="000000"/>
                </a:solidFill>
                <a:latin typeface="Lato" panose="020B0604020202020204" charset="0"/>
                <a:ea typeface="Arial"/>
                <a:cs typeface="Arial"/>
                <a:sym typeface="Arial"/>
              </a:rPr>
              <a:t>Links within the page</a:t>
            </a:r>
            <a:br>
              <a:rPr lang="en-US" sz="1100" smtClean="0">
                <a:solidFill>
                  <a:srgbClr val="000000"/>
                </a:solidFill>
                <a:latin typeface="Lato" panose="020B0604020202020204" charset="0"/>
                <a:ea typeface="Arial"/>
                <a:cs typeface="Arial"/>
                <a:sym typeface="Arial"/>
              </a:rPr>
            </a:br>
            <a:r>
              <a:rPr lang="en-US" sz="1100" smtClean="0">
                <a:solidFill>
                  <a:schemeClr val="tx1"/>
                </a:solidFill>
                <a:latin typeface="Lato" panose="020B0604020202020204" charset="0"/>
              </a:rPr>
              <a:t>&lt;a href="#projects"&gt;Link to a section on the page.&lt;/a&gt;</a:t>
            </a:r>
          </a:p>
          <a:p>
            <a:pPr fontAlgn="base"/>
            <a:endParaRPr lang="en-US" sz="1100" b="0" i="0" u="none" strike="noStrike" cap="none">
              <a:solidFill>
                <a:srgbClr val="000000"/>
              </a:solidFill>
              <a:effectLst/>
              <a:latin typeface="Lato" panose="020B0604020202020204" charset="0"/>
              <a:ea typeface="Arial"/>
              <a:cs typeface="Arial"/>
              <a:sym typeface="Arial"/>
            </a:endParaRPr>
          </a:p>
        </p:txBody>
      </p:sp>
    </p:spTree>
    <p:extLst>
      <p:ext uri="{BB962C8B-B14F-4D97-AF65-F5344CB8AC3E}">
        <p14:creationId xmlns:p14="http://schemas.microsoft.com/office/powerpoint/2010/main" val="804288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cfd2d0465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cfd2d0465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en-US" sz="1100" b="0" i="0" u="none" strike="noStrike" cap="none" smtClean="0">
                <a:solidFill>
                  <a:srgbClr val="000000"/>
                </a:solidFill>
                <a:effectLst/>
                <a:latin typeface="Arial"/>
                <a:ea typeface="Arial"/>
                <a:cs typeface="Arial"/>
                <a:sym typeface="Arial"/>
              </a:rPr>
              <a:t>Attributes</a:t>
            </a:r>
            <a:r>
              <a:rPr lang="en-US" sz="1100" b="0" i="0" u="none" strike="noStrike" cap="none" baseline="0" smtClean="0">
                <a:solidFill>
                  <a:srgbClr val="000000"/>
                </a:solidFill>
                <a:effectLst/>
                <a:latin typeface="Arial"/>
                <a:ea typeface="Arial"/>
                <a:cs typeface="Arial"/>
                <a:sym typeface="Arial"/>
              </a:rPr>
              <a:t> are similar to meta tags, they are not seen by the user. They provide additional information about that element that the website or developer can use</a:t>
            </a:r>
            <a:endParaRPr lang="en-US" sz="1100" b="0" i="0" u="none" strike="noStrike" cap="none" smtClean="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en-US" sz="1100" b="0" i="0" u="none" strike="noStrike" cap="none" smtClean="0">
                <a:solidFill>
                  <a:srgbClr val="000000"/>
                </a:solidFill>
                <a:effectLst/>
                <a:latin typeface="Arial"/>
                <a:ea typeface="Arial"/>
                <a:cs typeface="Arial"/>
                <a:sym typeface="Arial"/>
              </a:rPr>
              <a:t>Some attributes </a:t>
            </a:r>
            <a:r>
              <a:rPr lang="en-US" sz="1100" smtClean="0">
                <a:solidFill>
                  <a:srgbClr val="000000"/>
                </a:solidFill>
                <a:latin typeface="Arial"/>
                <a:ea typeface="Arial"/>
                <a:cs typeface="Arial"/>
                <a:sym typeface="Arial"/>
              </a:rPr>
              <a:t>are required for the element to work, such as the </a:t>
            </a:r>
            <a:r>
              <a:rPr lang="en-US" sz="1100" smtClean="0"/>
              <a:t>src</a:t>
            </a:r>
            <a:r>
              <a:rPr lang="en-US" sz="1100" smtClean="0">
                <a:solidFill>
                  <a:srgbClr val="000000"/>
                </a:solidFill>
                <a:latin typeface="Arial"/>
                <a:ea typeface="Arial"/>
                <a:cs typeface="Arial"/>
                <a:sym typeface="Arial"/>
              </a:rPr>
              <a:t> on the </a:t>
            </a:r>
            <a:r>
              <a:rPr lang="en-US" sz="1100" smtClean="0"/>
              <a:t>&lt;img&gt;</a:t>
            </a:r>
            <a:r>
              <a:rPr lang="en-US" sz="1100" smtClean="0">
                <a:solidFill>
                  <a:srgbClr val="000000"/>
                </a:solidFill>
                <a:latin typeface="Arial"/>
                <a:ea typeface="Arial"/>
                <a:cs typeface="Arial"/>
                <a:sym typeface="Arial"/>
              </a:rPr>
              <a:t> tag. Some are optional like</a:t>
            </a:r>
            <a:r>
              <a:rPr lang="en-US" sz="1100" baseline="0" smtClean="0">
                <a:solidFill>
                  <a:srgbClr val="000000"/>
                </a:solidFill>
                <a:latin typeface="Arial"/>
                <a:ea typeface="Arial"/>
                <a:cs typeface="Arial"/>
                <a:sym typeface="Arial"/>
              </a:rPr>
              <a:t> the id or name attributes</a:t>
            </a:r>
            <a:r>
              <a:rPr lang="en-US" sz="1100" smtClean="0">
                <a:solidFill>
                  <a:srgbClr val="000000"/>
                </a:solidFill>
                <a:latin typeface="Arial"/>
                <a:ea typeface="Arial"/>
                <a:cs typeface="Arial"/>
                <a:sym typeface="Arial"/>
              </a:rPr>
              <a:t>.</a:t>
            </a:r>
            <a:endParaRPr lang="en-US" sz="1100" smtClean="0"/>
          </a:p>
          <a:p>
            <a:pPr marL="158750" indent="0" fontAlgn="base">
              <a:buNone/>
            </a:pPr>
            <a:r>
              <a:rPr lang="en-US" sz="1100" b="0" i="0" u="none" strike="noStrike" cap="none" smtClean="0">
                <a:solidFill>
                  <a:srgbClr val="000000"/>
                </a:solidFill>
                <a:effectLst/>
                <a:latin typeface="Arial"/>
                <a:ea typeface="Arial"/>
                <a:cs typeface="Arial"/>
                <a:sym typeface="Arial"/>
              </a:rPr>
              <a:t>Some are heavily suggested</a:t>
            </a:r>
            <a:r>
              <a:rPr lang="en-US" sz="1100" b="0" i="0" u="none" strike="noStrike" cap="none" baseline="0" smtClean="0">
                <a:solidFill>
                  <a:srgbClr val="000000"/>
                </a:solidFill>
                <a:effectLst/>
                <a:latin typeface="Arial"/>
                <a:ea typeface="Arial"/>
                <a:cs typeface="Arial"/>
                <a:sym typeface="Arial"/>
              </a:rPr>
              <a:t> like the alt tag. </a:t>
            </a:r>
            <a:r>
              <a:rPr lang="en-US" sz="1100" b="0" i="0" u="none" strike="noStrike" cap="none" smtClean="0">
                <a:solidFill>
                  <a:srgbClr val="000000"/>
                </a:solidFill>
                <a:effectLst/>
                <a:latin typeface="Arial"/>
                <a:ea typeface="Arial"/>
                <a:cs typeface="Arial"/>
                <a:sym typeface="Arial"/>
              </a:rPr>
              <a:t>Alt text is needed on image tags for accessibility and stands for “alternative text”.</a:t>
            </a:r>
          </a:p>
          <a:p>
            <a:pPr marL="158750" indent="0" fontAlgn="base">
              <a:buNone/>
            </a:pPr>
            <a:r>
              <a:rPr lang="en-US" sz="1100" b="0" i="0" u="none" strike="noStrike" cap="none" smtClean="0">
                <a:solidFill>
                  <a:srgbClr val="000000"/>
                </a:solidFill>
                <a:effectLst/>
                <a:latin typeface="Arial"/>
                <a:ea typeface="Arial"/>
                <a:cs typeface="Arial"/>
                <a:sym typeface="Arial"/>
              </a:rPr>
              <a:t>It is heavily suggested all attribute data should be in quotations</a:t>
            </a:r>
          </a:p>
          <a:p>
            <a:pPr marL="158750" indent="0" fontAlgn="base">
              <a:buNone/>
            </a:pPr>
            <a:r>
              <a:rPr lang="en-US" sz="1100" b="1" i="0" u="none" strike="noStrike" cap="none" smtClean="0">
                <a:solidFill>
                  <a:srgbClr val="000000"/>
                </a:solidFill>
                <a:effectLst/>
                <a:latin typeface="Arial"/>
                <a:cs typeface="Arial"/>
                <a:sym typeface="Arial"/>
              </a:rPr>
              <a:t>Walk through text above</a:t>
            </a:r>
            <a:endParaRPr b="1"/>
          </a:p>
        </p:txBody>
      </p:sp>
    </p:spTree>
    <p:extLst>
      <p:ext uri="{BB962C8B-B14F-4D97-AF65-F5344CB8AC3E}">
        <p14:creationId xmlns:p14="http://schemas.microsoft.com/office/powerpoint/2010/main" val="1373285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a50f407c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a50f407c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smtClean="0"/>
              <a:t>BSD or JSFiddle?</a:t>
            </a:r>
          </a:p>
          <a:p>
            <a:pPr marL="0" lvl="0" indent="0" algn="l" rtl="0">
              <a:spcBef>
                <a:spcPts val="0"/>
              </a:spcBef>
              <a:spcAft>
                <a:spcPts val="0"/>
              </a:spcAft>
              <a:buNone/>
            </a:pPr>
            <a:r>
              <a:rPr lang="en-US" b="1" smtClean="0"/>
              <a:t>Demo what to do then h</a:t>
            </a:r>
          </a:p>
          <a:p>
            <a:pPr marL="0" lvl="0" indent="0" algn="l" rtl="0">
              <a:spcBef>
                <a:spcPts val="0"/>
              </a:spcBef>
              <a:spcAft>
                <a:spcPts val="0"/>
              </a:spcAft>
              <a:buNone/>
            </a:pPr>
            <a:r>
              <a:rPr lang="en-US" smtClean="0"/>
              <a:t>Don't forget to save your page so youc an modify it later. Also refresh to see changes rendered</a:t>
            </a:r>
          </a:p>
          <a:p>
            <a:pPr marL="0" lvl="0" indent="0" algn="l" rtl="0">
              <a:spcBef>
                <a:spcPts val="0"/>
              </a:spcBef>
              <a:spcAft>
                <a:spcPts val="0"/>
              </a:spcAft>
              <a:buNone/>
            </a:pPr>
            <a:r>
              <a:rPr lang="en-US" smtClean="0"/>
              <a:t>Royalty free Image</a:t>
            </a:r>
            <a:r>
              <a:rPr lang="en-US" baseline="0" smtClean="0"/>
              <a:t> sites you can use:</a:t>
            </a:r>
          </a:p>
          <a:p>
            <a:pPr marL="0" lvl="0" indent="0" algn="l" rtl="0">
              <a:spcBef>
                <a:spcPts val="0"/>
              </a:spcBef>
              <a:spcAft>
                <a:spcPts val="0"/>
              </a:spcAft>
              <a:buNone/>
            </a:pPr>
            <a:r>
              <a:rPr lang="en-US" smtClean="0"/>
              <a:t>https://unsplash.com/s/photos/women-in-tech</a:t>
            </a:r>
          </a:p>
          <a:p>
            <a:pPr marL="0" lvl="0" indent="0" algn="l" rtl="0">
              <a:spcBef>
                <a:spcPts val="0"/>
              </a:spcBef>
              <a:spcAft>
                <a:spcPts val="0"/>
              </a:spcAft>
              <a:buNone/>
            </a:pPr>
            <a:r>
              <a:rPr lang="en-US" smtClean="0"/>
              <a:t>https://www.flickr.com/photos/wocintechchat/ </a:t>
            </a:r>
          </a:p>
          <a:p>
            <a:pPr marL="0" lvl="0" indent="0" algn="l" rtl="0">
              <a:spcBef>
                <a:spcPts val="0"/>
              </a:spcBef>
              <a:spcAft>
                <a:spcPts val="0"/>
              </a:spcAft>
              <a:buNone/>
            </a:pPr>
            <a:r>
              <a:rPr lang="en-US" smtClean="0"/>
              <a:t>pixabay.com</a:t>
            </a:r>
          </a:p>
          <a:p>
            <a:pPr marL="0" lvl="0" indent="0" algn="l" rtl="0">
              <a:spcBef>
                <a:spcPts val="0"/>
              </a:spcBef>
              <a:spcAft>
                <a:spcPts val="0"/>
              </a:spcAft>
              <a:buNone/>
            </a:pPr>
            <a:r>
              <a:rPr lang="en-US" smtClean="0"/>
              <a:t>morguefile.com</a:t>
            </a:r>
            <a:endParaRPr/>
          </a:p>
        </p:txBody>
      </p:sp>
    </p:spTree>
    <p:extLst>
      <p:ext uri="{BB962C8B-B14F-4D97-AF65-F5344CB8AC3E}">
        <p14:creationId xmlns:p14="http://schemas.microsoft.com/office/powerpoint/2010/main" val="4073232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863e2438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863e2438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6040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cfd2d0465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cfd2d0465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fontAlgn="base">
              <a:buNone/>
            </a:pPr>
            <a:r>
              <a:rPr lang="en-US" sz="1100" smtClean="0">
                <a:solidFill>
                  <a:srgbClr val="000000"/>
                </a:solidFill>
                <a:latin typeface="Lato" panose="020B0604020202020204" charset="0"/>
                <a:ea typeface="Arial"/>
                <a:cs typeface="Arial"/>
                <a:sym typeface="Arial"/>
              </a:rPr>
              <a:t>Section \ div are content areas</a:t>
            </a:r>
            <a:endParaRPr lang="en-US" sz="1100">
              <a:solidFill>
                <a:srgbClr val="000000"/>
              </a:solidFill>
              <a:latin typeface="Lato" panose="020B0604020202020204" charset="0"/>
              <a:ea typeface="Arial"/>
              <a:cs typeface="Arial"/>
              <a:sym typeface="Arial"/>
            </a:endParaRPr>
          </a:p>
        </p:txBody>
      </p:sp>
    </p:spTree>
    <p:extLst>
      <p:ext uri="{BB962C8B-B14F-4D97-AF65-F5344CB8AC3E}">
        <p14:creationId xmlns:p14="http://schemas.microsoft.com/office/powerpoint/2010/main" val="1796858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cfd2d0465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cfd2d0465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fontAlgn="base">
              <a:buNone/>
            </a:pPr>
            <a:r>
              <a:rPr lang="en-US" smtClean="0"/>
              <a:t>Header &amp; nav elements are an example of Semantic</a:t>
            </a:r>
            <a:r>
              <a:rPr lang="en-US" baseline="0" smtClean="0"/>
              <a:t> elements, when you look at it you know what it contains, other elements like that are footer tags, you see that tag name, you know it'll be the website footer. HTML5 has increasingly worked to make tags more meaningful</a:t>
            </a:r>
          </a:p>
          <a:p>
            <a:pPr marL="158750" indent="0" fontAlgn="base">
              <a:buNone/>
            </a:pPr>
            <a:endParaRPr lang="en-US" smtClean="0"/>
          </a:p>
          <a:p>
            <a:pPr marL="158750" indent="0" fontAlgn="base">
              <a:buNone/>
            </a:pPr>
            <a:r>
              <a:rPr lang="en-US" sz="1100" b="0" i="0" u="none" strike="noStrike" cap="none" smtClean="0">
                <a:solidFill>
                  <a:srgbClr val="000000"/>
                </a:solidFill>
                <a:effectLst/>
                <a:latin typeface="Arial"/>
                <a:ea typeface="Arial"/>
                <a:cs typeface="Arial"/>
                <a:sym typeface="Arial"/>
              </a:rPr>
              <a:t>however, non-semantic elements are typically holdovers from html4 and before.</a:t>
            </a:r>
            <a:r>
              <a:rPr lang="en-US" sz="1100" b="0" i="0" u="none" strike="noStrike" cap="none" baseline="0" smtClean="0">
                <a:solidFill>
                  <a:srgbClr val="000000"/>
                </a:solidFill>
                <a:effectLst/>
                <a:latin typeface="Arial"/>
                <a:ea typeface="Arial"/>
                <a:cs typeface="Arial"/>
                <a:sym typeface="Arial"/>
              </a:rPr>
              <a:t> Samples includes div, body, list or span tags. </a:t>
            </a:r>
            <a:r>
              <a:rPr lang="en-US" sz="1100" b="0" i="0" u="none" strike="noStrike" cap="none" smtClean="0">
                <a:solidFill>
                  <a:srgbClr val="000000"/>
                </a:solidFill>
                <a:effectLst/>
                <a:latin typeface="Arial"/>
                <a:ea typeface="Arial"/>
                <a:cs typeface="Arial"/>
                <a:sym typeface="Arial"/>
              </a:rPr>
              <a:t>They help organize content,</a:t>
            </a:r>
            <a:r>
              <a:rPr lang="en-US" sz="1100" b="0" i="0" u="none" strike="noStrike" cap="none" baseline="0" smtClean="0">
                <a:solidFill>
                  <a:srgbClr val="000000"/>
                </a:solidFill>
                <a:effectLst/>
                <a:latin typeface="Arial"/>
                <a:ea typeface="Arial"/>
                <a:cs typeface="Arial"/>
                <a:sym typeface="Arial"/>
              </a:rPr>
              <a:t> they are typically container tag, where they hold other tags, or are used to format HTML.</a:t>
            </a:r>
          </a:p>
          <a:p>
            <a:pPr marL="158750" indent="0" fontAlgn="base">
              <a:buNone/>
            </a:pPr>
            <a:endParaRPr lang="en-US" sz="1100" b="0" i="0" u="none" strike="noStrike" cap="none" baseline="0" smtClean="0">
              <a:solidFill>
                <a:srgbClr val="000000"/>
              </a:solidFill>
              <a:effectLst/>
              <a:latin typeface="Arial"/>
              <a:ea typeface="Arial"/>
              <a:cs typeface="Arial"/>
              <a:sym typeface="Aria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en-US" sz="1100" b="0" i="0" u="none" strike="noStrike" cap="none" baseline="0" smtClean="0">
                <a:solidFill>
                  <a:srgbClr val="000000"/>
                </a:solidFill>
                <a:effectLst/>
                <a:latin typeface="Arial"/>
                <a:ea typeface="Arial"/>
                <a:cs typeface="Arial"/>
                <a:sym typeface="Arial"/>
              </a:rPr>
              <a:t>Semantic elements typically hold text or words, but footer and header tags also </a:t>
            </a:r>
            <a:r>
              <a:rPr lang="en-US" sz="1100" smtClean="0">
                <a:solidFill>
                  <a:srgbClr val="000000"/>
                </a:solidFill>
              </a:rPr>
              <a:t>increase accessibility for those who are sight</a:t>
            </a:r>
            <a:r>
              <a:rPr lang="en-US" sz="1100" baseline="0" smtClean="0">
                <a:solidFill>
                  <a:srgbClr val="000000"/>
                </a:solidFill>
              </a:rPr>
              <a:t> impaired and </a:t>
            </a:r>
            <a:r>
              <a:rPr lang="en-US" sz="1100" smtClean="0">
                <a:solidFill>
                  <a:srgbClr val="000000"/>
                </a:solidFill>
              </a:rPr>
              <a:t>utilize screen readers to navigate websites</a:t>
            </a:r>
            <a:r>
              <a:rPr lang="en-US" sz="1100" baseline="0" smtClean="0">
                <a:solidFill>
                  <a:srgbClr val="000000"/>
                </a:solidFill>
              </a:rPr>
              <a:t> - if a screen reader sees a header or nav tag they automatically know this contains navigation information. If they come across a div tag, they won't know what it contains. So a lot of websites are shifting away from non-semantic elements like div tags over to header tags, but a lot still use them </a:t>
            </a:r>
            <a:endParaRPr lang="en-US" sz="1100" smtClean="0">
              <a:solidFill>
                <a:srgbClr val="000000"/>
              </a:solidFill>
            </a:endParaRPr>
          </a:p>
          <a:p>
            <a:pPr marL="158750" marR="0" lvl="0" indent="0" algn="l" defTabSz="914400" rtl="0" eaLnBrk="1" fontAlgn="base" latinLnBrk="0" hangingPunct="1">
              <a:lnSpc>
                <a:spcPct val="100000"/>
              </a:lnSpc>
              <a:spcBef>
                <a:spcPts val="0"/>
              </a:spcBef>
              <a:spcAft>
                <a:spcPts val="0"/>
              </a:spcAft>
              <a:buClr>
                <a:srgbClr val="000000"/>
              </a:buClr>
              <a:buSzPts val="1100"/>
              <a:buFont typeface="Arial"/>
              <a:buNone/>
              <a:tabLst/>
              <a:defRPr/>
            </a:pPr>
            <a:r>
              <a:rPr lang="en-US" sz="1100" smtClean="0">
                <a:solidFill>
                  <a:srgbClr val="000000"/>
                </a:solidFill>
              </a:rPr>
              <a:t> </a:t>
            </a:r>
            <a:endParaRPr lang="en-US" sz="1100" smtClean="0">
              <a:solidFill>
                <a:srgbClr val="000000"/>
              </a:solidFill>
              <a:latin typeface="Lato" panose="020B0604020202020204" charset="0"/>
              <a:ea typeface="Arial"/>
              <a:cs typeface="Arial"/>
              <a:sym typeface="Arial"/>
            </a:endParaRPr>
          </a:p>
          <a:p>
            <a:pPr marL="158750" indent="0" fontAlgn="base">
              <a:buFontTx/>
              <a:buNone/>
            </a:pPr>
            <a:endParaRPr lang="en-US" sz="1100" b="0" i="0" u="none" strike="noStrike" cap="none" smtClean="0">
              <a:solidFill>
                <a:srgbClr val="000000"/>
              </a:solidFill>
              <a:effectLst/>
              <a:latin typeface="Arial"/>
              <a:ea typeface="Arial"/>
              <a:cs typeface="Arial"/>
              <a:sym typeface="Arial"/>
            </a:endParaRPr>
          </a:p>
          <a:p>
            <a:pPr marL="158750" indent="0" fontAlgn="base">
              <a:buFontTx/>
              <a:buNone/>
            </a:pPr>
            <a:endParaRPr lang="en-US" sz="1100" b="0" i="0" u="none" strike="noStrike" cap="none" smtClean="0">
              <a:solidFill>
                <a:srgbClr val="000000"/>
              </a:solidFill>
              <a:effectLst/>
              <a:latin typeface="Arial"/>
              <a:ea typeface="Arial"/>
              <a:cs typeface="Arial"/>
              <a:sym typeface="Arial"/>
            </a:endParaRPr>
          </a:p>
          <a:p>
            <a:pPr marL="158750" indent="0" fontAlgn="base">
              <a:buFontTx/>
              <a:buNone/>
            </a:pPr>
            <a:r>
              <a:rPr lang="en-US" sz="1100" b="0" i="0" u="none" strike="noStrike" cap="none" smtClean="0">
                <a:solidFill>
                  <a:srgbClr val="000000"/>
                </a:solidFill>
                <a:effectLst/>
                <a:latin typeface="Arial"/>
                <a:ea typeface="Arial"/>
                <a:cs typeface="Arial"/>
                <a:sym typeface="Arial"/>
              </a:rPr>
              <a:t>Header &amp; nav elements are used to organize website links, specifically the main site navigation  </a:t>
            </a:r>
          </a:p>
          <a:p>
            <a:pPr marL="158750" indent="0" fontAlgn="base">
              <a:buFontTx/>
              <a:buNone/>
            </a:pPr>
            <a:r>
              <a:rPr lang="en-US" sz="1100" b="1" i="0" u="none" strike="noStrike" cap="all" smtClean="0">
                <a:solidFill>
                  <a:srgbClr val="000000"/>
                </a:solidFill>
                <a:effectLst/>
                <a:latin typeface="Arial"/>
                <a:ea typeface="Arial"/>
                <a:cs typeface="Arial"/>
                <a:sym typeface="Arial"/>
              </a:rPr>
              <a:t>&lt;header&gt;</a:t>
            </a:r>
          </a:p>
          <a:p>
            <a:pPr marL="158750" indent="0" fontAlgn="base">
              <a:buFontTx/>
              <a:buNone/>
            </a:pPr>
            <a:r>
              <a:rPr lang="en-US" sz="1100" b="0" i="0" u="none" strike="noStrike" cap="none" smtClean="0">
                <a:solidFill>
                  <a:srgbClr val="000000"/>
                </a:solidFill>
                <a:effectLst/>
                <a:latin typeface="Arial"/>
                <a:ea typeface="Arial"/>
                <a:cs typeface="Arial"/>
                <a:sym typeface="Arial"/>
              </a:rPr>
              <a:t>Typically contains a logo, a search box and maybe</a:t>
            </a:r>
            <a:r>
              <a:rPr lang="en-US" sz="1100" b="0" i="0" u="none" strike="noStrike" cap="none" baseline="0" smtClean="0">
                <a:solidFill>
                  <a:srgbClr val="000000"/>
                </a:solidFill>
                <a:effectLst/>
                <a:latin typeface="Arial"/>
                <a:ea typeface="Arial"/>
                <a:cs typeface="Arial"/>
                <a:sym typeface="Arial"/>
              </a:rPr>
              <a:t> a banner image </a:t>
            </a:r>
            <a:endParaRPr lang="en-US" sz="1100" b="0" i="0" u="none" strike="noStrike" cap="none" smtClean="0">
              <a:solidFill>
                <a:srgbClr val="000000"/>
              </a:solidFill>
              <a:effectLst/>
              <a:latin typeface="Arial"/>
              <a:ea typeface="Arial"/>
              <a:cs typeface="Arial"/>
              <a:sym typeface="Arial"/>
            </a:endParaRPr>
          </a:p>
          <a:p>
            <a:pPr marL="158750" indent="0" fontAlgn="base">
              <a:buFontTx/>
              <a:buNone/>
            </a:pPr>
            <a:r>
              <a:rPr lang="en-US" sz="1100" b="1" i="0" u="none" strike="noStrike" cap="all" smtClean="0">
                <a:solidFill>
                  <a:srgbClr val="000000"/>
                </a:solidFill>
                <a:effectLst/>
                <a:latin typeface="Arial"/>
                <a:ea typeface="Arial"/>
                <a:cs typeface="Arial"/>
                <a:sym typeface="Arial"/>
              </a:rPr>
              <a:t>&lt;nav&gt;</a:t>
            </a:r>
          </a:p>
          <a:p>
            <a:pPr marL="158750" indent="0" fontAlgn="base">
              <a:buFontTx/>
              <a:buNone/>
            </a:pPr>
            <a:r>
              <a:rPr lang="en-US" sz="1100" b="1" i="0" u="none" strike="noStrike" cap="all" smtClean="0">
                <a:solidFill>
                  <a:srgbClr val="000000"/>
                </a:solidFill>
                <a:effectLst/>
                <a:latin typeface="Arial"/>
                <a:ea typeface="Arial"/>
                <a:cs typeface="Arial"/>
                <a:sym typeface="Arial"/>
              </a:rPr>
              <a:t>Typically contains</a:t>
            </a:r>
            <a:r>
              <a:rPr lang="en-US" sz="1100" b="1" i="0" u="none" strike="noStrike" cap="all" baseline="0" smtClean="0">
                <a:solidFill>
                  <a:srgbClr val="000000"/>
                </a:solidFill>
                <a:effectLst/>
                <a:latin typeface="Arial"/>
                <a:ea typeface="Arial"/>
                <a:cs typeface="Arial"/>
                <a:sym typeface="Arial"/>
              </a:rPr>
              <a:t> the actual site navigation either links to pages within the Site or links on a specific page</a:t>
            </a:r>
          </a:p>
          <a:p>
            <a:pPr marL="158750" indent="0" fontAlgn="base">
              <a:buFontTx/>
              <a:buNone/>
            </a:pPr>
            <a:r>
              <a:rPr lang="en-US" sz="1100" b="1" i="0" u="none" strike="noStrike" cap="all" smtClean="0">
                <a:solidFill>
                  <a:srgbClr val="000000"/>
                </a:solidFill>
                <a:effectLst/>
                <a:latin typeface="Arial"/>
                <a:ea typeface="Arial"/>
                <a:cs typeface="Arial"/>
                <a:sym typeface="Arial"/>
              </a:rPr>
              <a:t>You guys have no doubt probably noticed this on other sites</a:t>
            </a:r>
            <a:r>
              <a:rPr lang="en-US" sz="1100" b="1" i="0" u="none" strike="noStrike" cap="all" baseline="0" smtClean="0">
                <a:solidFill>
                  <a:srgbClr val="000000"/>
                </a:solidFill>
                <a:effectLst/>
                <a:latin typeface="Arial"/>
                <a:ea typeface="Arial"/>
                <a:cs typeface="Arial"/>
                <a:sym typeface="Arial"/>
              </a:rPr>
              <a:t> you've navigated to. Can you think of a couple sites that had navigation you appreciated and felt was easy to follow?</a:t>
            </a:r>
            <a:endParaRPr lang="en-US" sz="1100" b="1" i="0" u="none" strike="noStrike" cap="all" smtClean="0">
              <a:solidFill>
                <a:srgbClr val="000000"/>
              </a:solidFill>
              <a:effectLst/>
              <a:latin typeface="Arial"/>
              <a:ea typeface="Arial"/>
              <a:cs typeface="Arial"/>
              <a:sym typeface="Arial"/>
            </a:endParaRPr>
          </a:p>
          <a:p>
            <a:pPr marL="158750" indent="0" fontAlgn="base">
              <a:buFontTx/>
              <a:buNone/>
            </a:pPr>
            <a:endParaRPr lang="en-US" sz="1100" b="1" i="0" u="none" strike="noStrike" cap="all" smtClean="0">
              <a:solidFill>
                <a:srgbClr val="000000"/>
              </a:solidFill>
              <a:effectLst/>
              <a:latin typeface="Arial"/>
              <a:ea typeface="Arial"/>
              <a:cs typeface="Arial"/>
              <a:sym typeface="Arial"/>
            </a:endParaRPr>
          </a:p>
          <a:p>
            <a:pPr marL="158750" indent="0" fontAlgn="base">
              <a:buFontTx/>
              <a:buNone/>
            </a:pPr>
            <a:r>
              <a:rPr lang="en-US" sz="1100" b="0" i="0" u="none" strike="noStrike" cap="none" smtClean="0">
                <a:solidFill>
                  <a:srgbClr val="000000"/>
                </a:solidFill>
                <a:effectLst/>
                <a:latin typeface="Arial"/>
                <a:ea typeface="Arial"/>
                <a:cs typeface="Arial"/>
                <a:sym typeface="Arial"/>
              </a:rPr>
              <a:t>--------------------------------------------------------</a:t>
            </a:r>
          </a:p>
          <a:p>
            <a:pPr marL="158750" indent="0" fontAlgn="base">
              <a:buFontTx/>
              <a:buNone/>
            </a:pPr>
            <a:r>
              <a:rPr lang="en-US" sz="1100" b="1" i="0" u="none" strike="noStrike" cap="all" smtClean="0">
                <a:solidFill>
                  <a:srgbClr val="000000"/>
                </a:solidFill>
                <a:effectLst/>
                <a:latin typeface="Arial"/>
                <a:ea typeface="Arial"/>
                <a:cs typeface="Arial"/>
                <a:sym typeface="Arial"/>
              </a:rPr>
              <a:t>EXERCISE</a:t>
            </a:r>
          </a:p>
          <a:p>
            <a:pPr marL="158750" indent="0" fontAlgn="base">
              <a:buFontTx/>
              <a:buNone/>
            </a:pPr>
            <a:r>
              <a:rPr lang="en-US" sz="1100" b="0" i="0" u="none" strike="noStrike" cap="none" smtClean="0">
                <a:solidFill>
                  <a:srgbClr val="000000"/>
                </a:solidFill>
                <a:effectLst/>
                <a:latin typeface="Arial"/>
                <a:ea typeface="Arial"/>
                <a:cs typeface="Arial"/>
                <a:sym typeface="Arial"/>
              </a:rPr>
              <a:t>Let’s make our site navigation more semantic. Contain the unordered list (and our site title!) in a &lt;header&gt; and &lt;nav&gt; element.</a:t>
            </a:r>
          </a:p>
          <a:p>
            <a:pPr marL="158750" indent="0" fontAlgn="base">
              <a:buFontTx/>
              <a:buNone/>
            </a:pPr>
            <a:r>
              <a:rPr lang="en-US" sz="1100" b="0" i="0" u="none" strike="noStrike" cap="none" smtClean="0">
                <a:solidFill>
                  <a:srgbClr val="000000"/>
                </a:solidFill>
                <a:effectLst/>
                <a:latin typeface="Arial"/>
                <a:ea typeface="Arial"/>
                <a:cs typeface="Arial"/>
                <a:sym typeface="Arial"/>
              </a:rPr>
              <a:t>&lt;header&gt;</a:t>
            </a:r>
            <a:r>
              <a:rPr lang="en-US" smtClean="0">
                <a:effectLst/>
              </a:rPr>
              <a:t> </a:t>
            </a:r>
            <a:r>
              <a:rPr lang="en-US" sz="1100" b="0" i="0" u="none" strike="noStrike" cap="none" smtClean="0">
                <a:solidFill>
                  <a:srgbClr val="000000"/>
                </a:solidFill>
                <a:effectLst/>
                <a:latin typeface="Arial"/>
                <a:ea typeface="Arial"/>
                <a:cs typeface="Arial"/>
                <a:sym typeface="Arial"/>
              </a:rPr>
              <a:t>&lt;h1&gt;</a:t>
            </a:r>
            <a:r>
              <a:rPr lang="en-US" smtClean="0">
                <a:effectLst/>
              </a:rPr>
              <a:t>Title of your site</a:t>
            </a:r>
            <a:r>
              <a:rPr lang="en-US" sz="1100" b="0" i="0" u="none" strike="noStrike" cap="none" smtClean="0">
                <a:solidFill>
                  <a:srgbClr val="000000"/>
                </a:solidFill>
                <a:effectLst/>
                <a:latin typeface="Arial"/>
                <a:ea typeface="Arial"/>
                <a:cs typeface="Arial"/>
                <a:sym typeface="Arial"/>
              </a:rPr>
              <a:t>&lt;/h1&gt;</a:t>
            </a:r>
            <a:r>
              <a:rPr lang="en-US" smtClean="0">
                <a:effectLst/>
              </a:rPr>
              <a:t> </a:t>
            </a:r>
            <a:r>
              <a:rPr lang="en-US" sz="1100" b="0" i="0" u="none" strike="noStrike" cap="none" smtClean="0">
                <a:solidFill>
                  <a:srgbClr val="000000"/>
                </a:solidFill>
                <a:effectLst/>
                <a:latin typeface="Arial"/>
                <a:ea typeface="Arial"/>
                <a:cs typeface="Arial"/>
                <a:sym typeface="Arial"/>
              </a:rPr>
              <a:t>&lt;nav&gt;</a:t>
            </a:r>
            <a:r>
              <a:rPr lang="en-US" smtClean="0">
                <a:effectLst/>
              </a:rPr>
              <a:t> </a:t>
            </a:r>
            <a:r>
              <a:rPr lang="en-US" sz="1100" b="0" i="0" u="none" strike="noStrike" cap="none" smtClean="0">
                <a:solidFill>
                  <a:srgbClr val="000000"/>
                </a:solidFill>
                <a:effectLst/>
                <a:latin typeface="Arial"/>
                <a:ea typeface="Arial"/>
                <a:cs typeface="Arial"/>
                <a:sym typeface="Arial"/>
              </a:rPr>
              <a:t>&lt;ul&gt;</a:t>
            </a:r>
            <a:r>
              <a:rPr lang="en-US" smtClean="0">
                <a:effectLst/>
              </a:rPr>
              <a:t> </a:t>
            </a:r>
            <a:r>
              <a:rPr lang="en-US" sz="1100" b="0" i="0" u="none" strike="noStrike" cap="none" smtClean="0">
                <a:solidFill>
                  <a:srgbClr val="000000"/>
                </a:solidFill>
                <a:effectLst/>
                <a:latin typeface="Arial"/>
                <a:ea typeface="Arial"/>
                <a:cs typeface="Arial"/>
                <a:sym typeface="Arial"/>
              </a:rPr>
              <a:t>&lt;li&gt;</a:t>
            </a:r>
            <a:r>
              <a:rPr lang="en-US" smtClean="0">
                <a:effectLst/>
              </a:rPr>
              <a:t> </a:t>
            </a:r>
            <a:r>
              <a:rPr lang="en-US" sz="1100" b="0" i="0" u="none" strike="noStrike" cap="none" smtClean="0">
                <a:solidFill>
                  <a:srgbClr val="000000"/>
                </a:solidFill>
                <a:effectLst/>
                <a:latin typeface="Arial"/>
                <a:ea typeface="Arial"/>
                <a:cs typeface="Arial"/>
                <a:sym typeface="Arial"/>
              </a:rPr>
              <a:t>&lt;a href="#about"&gt;</a:t>
            </a:r>
            <a:r>
              <a:rPr lang="en-US" smtClean="0">
                <a:effectLst/>
              </a:rPr>
              <a:t>About</a:t>
            </a:r>
            <a:r>
              <a:rPr lang="en-US" sz="1100" b="0" i="0" u="none" strike="noStrike" cap="none" smtClean="0">
                <a:solidFill>
                  <a:srgbClr val="000000"/>
                </a:solidFill>
                <a:effectLst/>
                <a:latin typeface="Arial"/>
                <a:ea typeface="Arial"/>
                <a:cs typeface="Arial"/>
                <a:sym typeface="Arial"/>
              </a:rPr>
              <a:t>&lt;/a&gt;</a:t>
            </a:r>
            <a:r>
              <a:rPr lang="en-US" smtClean="0">
                <a:effectLst/>
              </a:rPr>
              <a:t> </a:t>
            </a:r>
            <a:r>
              <a:rPr lang="en-US" sz="1100" b="0" i="0" u="none" strike="noStrike" cap="none" smtClean="0">
                <a:solidFill>
                  <a:srgbClr val="000000"/>
                </a:solidFill>
                <a:effectLst/>
                <a:latin typeface="Arial"/>
                <a:ea typeface="Arial"/>
                <a:cs typeface="Arial"/>
                <a:sym typeface="Arial"/>
              </a:rPr>
              <a:t>&lt;/li&gt;</a:t>
            </a:r>
            <a:r>
              <a:rPr lang="en-US" smtClean="0">
                <a:effectLst/>
              </a:rPr>
              <a:t> </a:t>
            </a:r>
            <a:r>
              <a:rPr lang="en-US" sz="1100" b="0" i="0" u="none" strike="noStrike" cap="none" smtClean="0">
                <a:solidFill>
                  <a:srgbClr val="000000"/>
                </a:solidFill>
                <a:effectLst/>
                <a:latin typeface="Arial"/>
                <a:ea typeface="Arial"/>
                <a:cs typeface="Arial"/>
                <a:sym typeface="Arial"/>
              </a:rPr>
              <a:t>&lt;li&gt;</a:t>
            </a:r>
            <a:r>
              <a:rPr lang="en-US" smtClean="0">
                <a:effectLst/>
              </a:rPr>
              <a:t> </a:t>
            </a:r>
            <a:r>
              <a:rPr lang="en-US" sz="1100" b="0" i="0" u="none" strike="noStrike" cap="none" smtClean="0">
                <a:solidFill>
                  <a:srgbClr val="000000"/>
                </a:solidFill>
                <a:effectLst/>
                <a:latin typeface="Arial"/>
                <a:ea typeface="Arial"/>
                <a:cs typeface="Arial"/>
                <a:sym typeface="Arial"/>
              </a:rPr>
              <a:t>&lt;a href="#projects"&gt;</a:t>
            </a:r>
            <a:r>
              <a:rPr lang="en-US" smtClean="0">
                <a:effectLst/>
              </a:rPr>
              <a:t>Projects</a:t>
            </a:r>
            <a:r>
              <a:rPr lang="en-US" sz="1100" b="0" i="0" u="none" strike="noStrike" cap="none" smtClean="0">
                <a:solidFill>
                  <a:srgbClr val="000000"/>
                </a:solidFill>
                <a:effectLst/>
                <a:latin typeface="Arial"/>
                <a:ea typeface="Arial"/>
                <a:cs typeface="Arial"/>
                <a:sym typeface="Arial"/>
              </a:rPr>
              <a:t>&lt;/a&gt;</a:t>
            </a:r>
            <a:r>
              <a:rPr lang="en-US" smtClean="0">
                <a:effectLst/>
              </a:rPr>
              <a:t> </a:t>
            </a:r>
            <a:r>
              <a:rPr lang="en-US" sz="1100" b="0" i="0" u="none" strike="noStrike" cap="none" smtClean="0">
                <a:solidFill>
                  <a:srgbClr val="000000"/>
                </a:solidFill>
                <a:effectLst/>
                <a:latin typeface="Arial"/>
                <a:ea typeface="Arial"/>
                <a:cs typeface="Arial"/>
                <a:sym typeface="Arial"/>
              </a:rPr>
              <a:t>&lt;/li&gt;</a:t>
            </a:r>
            <a:r>
              <a:rPr lang="en-US" smtClean="0">
                <a:effectLst/>
              </a:rPr>
              <a:t> </a:t>
            </a:r>
            <a:r>
              <a:rPr lang="en-US" sz="1100" b="0" i="0" u="none" strike="noStrike" cap="none" smtClean="0">
                <a:solidFill>
                  <a:srgbClr val="000000"/>
                </a:solidFill>
                <a:effectLst/>
                <a:latin typeface="Arial"/>
                <a:ea typeface="Arial"/>
                <a:cs typeface="Arial"/>
                <a:sym typeface="Arial"/>
              </a:rPr>
              <a:t>&lt;li&gt;</a:t>
            </a:r>
            <a:r>
              <a:rPr lang="en-US" smtClean="0">
                <a:effectLst/>
              </a:rPr>
              <a:t> </a:t>
            </a:r>
            <a:r>
              <a:rPr lang="en-US" sz="1100" b="0" i="0" u="none" strike="noStrike" cap="none" smtClean="0">
                <a:solidFill>
                  <a:srgbClr val="000000"/>
                </a:solidFill>
                <a:effectLst/>
                <a:latin typeface="Arial"/>
                <a:ea typeface="Arial"/>
                <a:cs typeface="Arial"/>
                <a:sym typeface="Arial"/>
              </a:rPr>
              <a:t>&lt;a href="#skills"&gt;</a:t>
            </a:r>
            <a:r>
              <a:rPr lang="en-US" smtClean="0">
                <a:effectLst/>
              </a:rPr>
              <a:t>Skill</a:t>
            </a:r>
            <a:r>
              <a:rPr lang="en-US" sz="1100" b="0" i="0" u="none" strike="noStrike" cap="none" smtClean="0">
                <a:solidFill>
                  <a:srgbClr val="000000"/>
                </a:solidFill>
                <a:effectLst/>
                <a:latin typeface="Arial"/>
                <a:ea typeface="Arial"/>
                <a:cs typeface="Arial"/>
                <a:sym typeface="Arial"/>
              </a:rPr>
              <a:t>&lt;/a&gt;</a:t>
            </a:r>
            <a:r>
              <a:rPr lang="en-US" smtClean="0">
                <a:effectLst/>
              </a:rPr>
              <a:t> </a:t>
            </a:r>
            <a:r>
              <a:rPr lang="en-US" sz="1100" b="0" i="0" u="none" strike="noStrike" cap="none" smtClean="0">
                <a:solidFill>
                  <a:srgbClr val="000000"/>
                </a:solidFill>
                <a:effectLst/>
                <a:latin typeface="Arial"/>
                <a:ea typeface="Arial"/>
                <a:cs typeface="Arial"/>
                <a:sym typeface="Arial"/>
              </a:rPr>
              <a:t>&lt;/li&gt;</a:t>
            </a:r>
            <a:r>
              <a:rPr lang="en-US" smtClean="0">
                <a:effectLst/>
              </a:rPr>
              <a:t> </a:t>
            </a:r>
            <a:r>
              <a:rPr lang="en-US" sz="1100" b="0" i="0" u="none" strike="noStrike" cap="none" smtClean="0">
                <a:solidFill>
                  <a:srgbClr val="000000"/>
                </a:solidFill>
                <a:effectLst/>
                <a:latin typeface="Arial"/>
                <a:ea typeface="Arial"/>
                <a:cs typeface="Arial"/>
                <a:sym typeface="Arial"/>
              </a:rPr>
              <a:t>&lt;/ul&gt;</a:t>
            </a:r>
            <a:r>
              <a:rPr lang="en-US" smtClean="0">
                <a:effectLst/>
              </a:rPr>
              <a:t> </a:t>
            </a:r>
            <a:r>
              <a:rPr lang="en-US" sz="1100" b="0" i="0" u="none" strike="noStrike" cap="none" smtClean="0">
                <a:solidFill>
                  <a:srgbClr val="000000"/>
                </a:solidFill>
                <a:effectLst/>
                <a:latin typeface="Arial"/>
                <a:ea typeface="Arial"/>
                <a:cs typeface="Arial"/>
                <a:sym typeface="Arial"/>
              </a:rPr>
              <a:t>&lt;/nav&gt;</a:t>
            </a:r>
            <a:r>
              <a:rPr lang="en-US" smtClean="0">
                <a:effectLst/>
              </a:rPr>
              <a:t> </a:t>
            </a:r>
            <a:r>
              <a:rPr lang="en-US" sz="1100" b="0" i="0" u="none" strike="noStrike" cap="none" smtClean="0">
                <a:solidFill>
                  <a:srgbClr val="000000"/>
                </a:solidFill>
                <a:effectLst/>
                <a:latin typeface="Arial"/>
                <a:ea typeface="Arial"/>
                <a:cs typeface="Arial"/>
                <a:sym typeface="Arial"/>
              </a:rPr>
              <a:t>&lt;/header&gt;</a:t>
            </a:r>
            <a:r>
              <a:rPr lang="en-US" sz="1100" b="1" i="0" u="none" strike="noStrike" cap="all" smtClean="0">
                <a:solidFill>
                  <a:srgbClr val="000000"/>
                </a:solidFill>
                <a:effectLst/>
                <a:latin typeface="Arial"/>
                <a:ea typeface="Arial"/>
                <a:cs typeface="Arial"/>
                <a:sym typeface="Arial"/>
              </a:rPr>
              <a:t>IMAGE</a:t>
            </a:r>
          </a:p>
          <a:p>
            <a:pPr marL="158750" indent="0" fontAlgn="base">
              <a:buFontTx/>
              <a:buNone/>
            </a:pPr>
            <a:r>
              <a:rPr lang="en-US" sz="1100" b="0" i="0" u="none" strike="noStrike" cap="none" smtClean="0">
                <a:solidFill>
                  <a:srgbClr val="000000"/>
                </a:solidFill>
                <a:effectLst/>
                <a:latin typeface="Arial"/>
                <a:ea typeface="Arial"/>
                <a:cs typeface="Arial"/>
                <a:sym typeface="Arial"/>
              </a:rPr>
              <a:t>The image tag has two required attributes: src and alt. You can use a relative link or link to any image on the internet with an absolute link.</a:t>
            </a:r>
          </a:p>
          <a:p>
            <a:pPr marL="158750" indent="0" fontAlgn="base">
              <a:buFontTx/>
              <a:buNone/>
            </a:pPr>
            <a:r>
              <a:rPr lang="en-US" sz="1100" b="0" i="0" u="none" strike="noStrike" cap="none" smtClean="0">
                <a:solidFill>
                  <a:srgbClr val="000000"/>
                </a:solidFill>
                <a:effectLst/>
                <a:latin typeface="Arial"/>
                <a:ea typeface="Arial"/>
                <a:cs typeface="Arial"/>
                <a:sym typeface="Arial"/>
              </a:rPr>
              <a:t>&lt;img src="img/image.jpg" alt="Person in chair." height="300px" width="200px"&gt;&lt;img src="https://www.website.com/image.jpg" alt="Person in chair." height="300px" width="200px"&gt;</a:t>
            </a:r>
            <a:endParaRPr lang="en-US" smtClean="0">
              <a:effectLst/>
            </a:endParaRPr>
          </a:p>
          <a:p>
            <a:r>
              <a:rPr lang="en-US" sz="1100" b="0" i="0" u="none" strike="noStrike" cap="none" smtClean="0">
                <a:solidFill>
                  <a:srgbClr val="000000"/>
                </a:solidFill>
                <a:effectLst/>
                <a:latin typeface="Arial"/>
                <a:ea typeface="Arial"/>
                <a:cs typeface="Arial"/>
                <a:sym typeface="Arial"/>
              </a:rPr>
              <a:t/>
            </a:r>
            <a:br>
              <a:rPr lang="en-US" sz="1100" b="0" i="0" u="none" strike="noStrike" cap="none" smtClean="0">
                <a:solidFill>
                  <a:srgbClr val="000000"/>
                </a:solidFill>
                <a:effectLst/>
                <a:latin typeface="Arial"/>
                <a:ea typeface="Arial"/>
                <a:cs typeface="Arial"/>
                <a:sym typeface="Arial"/>
              </a:rPr>
            </a:br>
            <a:endParaRPr lang="en-US" sz="1100" b="0" i="0" u="none" strike="noStrike" cap="none">
              <a:solidFill>
                <a:srgbClr val="000000"/>
              </a:solidFill>
              <a:effectLst/>
              <a:latin typeface="Lato" panose="020B0604020202020204" charset="0"/>
              <a:ea typeface="Arial"/>
              <a:cs typeface="Arial"/>
              <a:sym typeface="Arial"/>
            </a:endParaRPr>
          </a:p>
        </p:txBody>
      </p:sp>
    </p:spTree>
    <p:extLst>
      <p:ext uri="{BB962C8B-B14F-4D97-AF65-F5344CB8AC3E}">
        <p14:creationId xmlns:p14="http://schemas.microsoft.com/office/powerpoint/2010/main" val="3951715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a50f407c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a50f407c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Make it clear just watch me - and demo </a:t>
            </a:r>
          </a:p>
          <a:p>
            <a:pPr marL="0" lvl="0" indent="0" algn="l" rtl="0">
              <a:spcBef>
                <a:spcPts val="0"/>
              </a:spcBef>
              <a:spcAft>
                <a:spcPts val="0"/>
              </a:spcAft>
              <a:buNone/>
            </a:pPr>
            <a:r>
              <a:rPr lang="en-US" smtClean="0"/>
              <a:t>In this exercise you are going to use non-semantic div tags. Next week we'll use article or section tags,</a:t>
            </a:r>
            <a:r>
              <a:rPr lang="en-US" baseline="0" smtClean="0"/>
              <a:t> but this week I want you to familiarize yourself with using div container tags, as they're still used in many websites.</a:t>
            </a:r>
          </a:p>
          <a:p>
            <a:pPr marL="0" lvl="0" indent="0" algn="l" rtl="0">
              <a:spcBef>
                <a:spcPts val="0"/>
              </a:spcBef>
              <a:spcAft>
                <a:spcPts val="0"/>
              </a:spcAft>
              <a:buNone/>
            </a:pPr>
            <a:r>
              <a:rPr lang="en-US" baseline="0" smtClean="0"/>
              <a:t>You created an about me section </a:t>
            </a:r>
          </a:p>
          <a:p>
            <a:pPr marL="0" lvl="0" indent="0" algn="l" rtl="0">
              <a:spcBef>
                <a:spcPts val="0"/>
              </a:spcBef>
              <a:spcAft>
                <a:spcPts val="0"/>
              </a:spcAft>
              <a:buNone/>
            </a:pPr>
            <a:r>
              <a:rPr lang="en-US" baseline="0" smtClean="0"/>
              <a:t>NOW enter into breakout room</a:t>
            </a:r>
          </a:p>
          <a:p>
            <a:pPr marL="0" lvl="0" indent="0" algn="l" rtl="0">
              <a:spcBef>
                <a:spcPts val="0"/>
              </a:spcBef>
              <a:spcAft>
                <a:spcPts val="0"/>
              </a:spcAft>
              <a:buNone/>
            </a:pPr>
            <a:endParaRPr/>
          </a:p>
        </p:txBody>
      </p:sp>
    </p:spTree>
    <p:extLst>
      <p:ext uri="{BB962C8B-B14F-4D97-AF65-F5344CB8AC3E}">
        <p14:creationId xmlns:p14="http://schemas.microsoft.com/office/powerpoint/2010/main" val="172648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863e2438b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863e2438b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Annotations that can act as notes, commentary or explanations within your code. They show up in the browser, but don’t do anything.</a:t>
            </a:r>
            <a:endParaRPr/>
          </a:p>
        </p:txBody>
      </p:sp>
    </p:spTree>
    <p:extLst>
      <p:ext uri="{BB962C8B-B14F-4D97-AF65-F5344CB8AC3E}">
        <p14:creationId xmlns:p14="http://schemas.microsoft.com/office/powerpoint/2010/main" val="329733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97725078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97725078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According to BuiltIn.com in January of this year, </a:t>
            </a:r>
          </a:p>
          <a:p>
            <a:r>
              <a:rPr lang="en-US" sz="1100" b="0" i="0" u="none" strike="noStrike" cap="none" smtClean="0">
                <a:solidFill>
                  <a:srgbClr val="000000"/>
                </a:solidFill>
                <a:effectLst/>
                <a:latin typeface="Arial"/>
                <a:ea typeface="Arial"/>
                <a:cs typeface="Arial"/>
                <a:sym typeface="Arial"/>
              </a:rPr>
              <a:t>26% of computing-related jobs are held by women.</a:t>
            </a:r>
          </a:p>
          <a:p>
            <a:r>
              <a:rPr lang="en-US" sz="1100" b="0" i="0" u="none" strike="noStrike" cap="none" smtClean="0">
                <a:solidFill>
                  <a:srgbClr val="000000"/>
                </a:solidFill>
                <a:effectLst/>
                <a:latin typeface="Arial"/>
                <a:ea typeface="Arial"/>
                <a:cs typeface="Arial"/>
                <a:sym typeface="Arial"/>
              </a:rPr>
              <a:t>Only 3% of those are held by African-American women, 6% held by Asian women and 2% held by Hispanic women.</a:t>
            </a:r>
          </a:p>
          <a:p>
            <a:pPr marL="0" lvl="0" indent="0" algn="l" rtl="0">
              <a:spcBef>
                <a:spcPts val="0"/>
              </a:spcBef>
              <a:spcAft>
                <a:spcPts val="0"/>
              </a:spcAft>
              <a:buNone/>
            </a:pP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PTS's goal is to diversify the tech industry by empowering women of color.</a:t>
            </a:r>
            <a:r>
              <a:rPr lang="en-US" sz="1100" b="0" i="0" u="none" strike="noStrike" cap="none" baseline="0" smtClean="0">
                <a:solidFill>
                  <a:srgbClr val="000000"/>
                </a:solidFill>
                <a:effectLst/>
                <a:latin typeface="Arial"/>
                <a:ea typeface="Arial"/>
                <a:cs typeface="Arial"/>
                <a:sym typeface="Arial"/>
              </a:rPr>
              <a:t> </a:t>
            </a:r>
            <a:r>
              <a:rPr lang="en-US" smtClean="0">
                <a:solidFill>
                  <a:srgbClr val="FF0000"/>
                </a:solidFill>
                <a:latin typeface="Lato" panose="020B0604020202020204" charset="0"/>
                <a:ea typeface="Arial"/>
                <a:cs typeface="Arial"/>
                <a:sym typeface="Arial"/>
              </a:rPr>
              <a:t> :</a:t>
            </a:r>
          </a:p>
          <a:p>
            <a:pPr marL="285750" indent="-285750">
              <a:spcBef>
                <a:spcPts val="1600"/>
              </a:spcBef>
            </a:pPr>
            <a:r>
              <a:rPr lang="en-US" smtClean="0">
                <a:solidFill>
                  <a:schemeClr val="bg2"/>
                </a:solidFill>
                <a:latin typeface="Lato" panose="020B0604020202020204" charset="0"/>
                <a:ea typeface="Arial"/>
                <a:cs typeface="Arial"/>
                <a:sym typeface="Arial"/>
              </a:rPr>
              <a:t>gain technical and professional skills </a:t>
            </a:r>
          </a:p>
          <a:p>
            <a:pPr marL="285750" indent="-285750">
              <a:spcBef>
                <a:spcPts val="1600"/>
              </a:spcBef>
            </a:pPr>
            <a:r>
              <a:rPr lang="en-US" smtClean="0">
                <a:solidFill>
                  <a:schemeClr val="bg2"/>
                </a:solidFill>
                <a:latin typeface="Lato" panose="020B0604020202020204" charset="0"/>
                <a:ea typeface="Arial"/>
                <a:cs typeface="Arial"/>
                <a:sym typeface="Arial"/>
              </a:rPr>
              <a:t>through low-cost workshops</a:t>
            </a:r>
          </a:p>
          <a:p>
            <a:pPr marL="285750" indent="-285750">
              <a:spcBef>
                <a:spcPts val="1600"/>
              </a:spcBef>
            </a:pPr>
            <a:r>
              <a:rPr lang="en-US" smtClean="0">
                <a:solidFill>
                  <a:schemeClr val="bg2"/>
                </a:solidFill>
                <a:latin typeface="Lato" panose="020B0604020202020204" charset="0"/>
                <a:ea typeface="Arial"/>
                <a:cs typeface="Arial"/>
                <a:sym typeface="Arial"/>
              </a:rPr>
              <a:t>so they can move up in the tech industry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smtClean="0">
                <a:solidFill>
                  <a:srgbClr val="000000"/>
                </a:solidFill>
                <a:effectLst/>
                <a:latin typeface="Arial"/>
                <a:ea typeface="Arial"/>
                <a:cs typeface="Arial"/>
                <a:sym typeface="Arial"/>
              </a:rPr>
              <a:t> https://builtin.com/women-tech/women-in-tech-workplace-statistics -  </a:t>
            </a:r>
          </a:p>
          <a:p>
            <a:pPr marL="0" lvl="0" indent="0" algn="l" rtl="0">
              <a:spcBef>
                <a:spcPts val="0"/>
              </a:spcBef>
              <a:spcAft>
                <a:spcPts val="0"/>
              </a:spcAft>
              <a:buNone/>
            </a:pPr>
            <a:endParaRPr lang="en-US" smtClean="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baseline="0" smtClean="0">
                <a:solidFill>
                  <a:srgbClr val="000000"/>
                </a:solidFill>
                <a:effectLst/>
                <a:latin typeface="Arial"/>
                <a:ea typeface="Arial"/>
                <a:cs typeface="Arial"/>
                <a:sym typeface="Arial"/>
              </a:rPr>
              <a:t>They want </a:t>
            </a:r>
            <a:r>
              <a:rPr lang="en-US" sz="1100" smtClean="0">
                <a:solidFill>
                  <a:schemeClr val="bg2"/>
                </a:solidFill>
                <a:latin typeface="Lato" panose="020B0604020202020204" charset="0"/>
                <a:ea typeface="Arial"/>
                <a:cs typeface="Arial"/>
                <a:sym typeface="Arial"/>
              </a:rPr>
              <a:t>to help women of all</a:t>
            </a:r>
            <a:r>
              <a:rPr lang="en-US" sz="1100" baseline="0" smtClean="0">
                <a:solidFill>
                  <a:schemeClr val="bg2"/>
                </a:solidFill>
                <a:latin typeface="Lato" panose="020B0604020202020204" charset="0"/>
                <a:ea typeface="Arial"/>
                <a:cs typeface="Arial"/>
                <a:sym typeface="Arial"/>
              </a:rPr>
              <a:t> hues</a:t>
            </a:r>
            <a:r>
              <a:rPr lang="en-US" sz="1100" smtClean="0">
                <a:solidFill>
                  <a:schemeClr val="bg2"/>
                </a:solidFill>
                <a:latin typeface="Lato" panose="020B0604020202020204" charset="0"/>
                <a:ea typeface="Arial"/>
                <a:cs typeface="Arial"/>
                <a:sym typeface="Arial"/>
              </a:rPr>
              <a:t> and levels gain technical skills to move up in the tech industry through accessible workshops</a:t>
            </a:r>
          </a:p>
          <a:p>
            <a:pPr marL="0" lvl="0" indent="0" algn="l" rtl="0">
              <a:spcBef>
                <a:spcPts val="0"/>
              </a:spcBef>
              <a:spcAft>
                <a:spcPts val="0"/>
              </a:spcAft>
              <a:buNone/>
            </a:pPr>
            <a:endParaRPr/>
          </a:p>
        </p:txBody>
      </p:sp>
    </p:spTree>
    <p:extLst>
      <p:ext uri="{BB962C8B-B14F-4D97-AF65-F5344CB8AC3E}">
        <p14:creationId xmlns:p14="http://schemas.microsoft.com/office/powerpoint/2010/main" val="3766985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smtClean="0">
                <a:solidFill>
                  <a:srgbClr val="000000"/>
                </a:solidFill>
                <a:effectLst/>
                <a:latin typeface="Arial"/>
                <a:ea typeface="Arial"/>
                <a:cs typeface="Arial"/>
                <a:sym typeface="Arial"/>
              </a:rPr>
              <a:t>Etsy convinced people who weren’t in software development jobs to be trained for technical roles, and they managed to get to almost 30 percent female in their engineering population relatively quickly. Accenture is doing extremely well and came in at roughly 40 percent female in their hires last year.</a:t>
            </a:r>
          </a:p>
          <a:p>
            <a:r>
              <a:rPr lang="en-US" sz="1100" b="0" i="0" u="none" strike="noStrike" cap="none" smtClean="0">
                <a:solidFill>
                  <a:srgbClr val="000000"/>
                </a:solidFill>
                <a:effectLst/>
                <a:latin typeface="Arial"/>
                <a:cs typeface="Arial"/>
                <a:sym typeface="Arial"/>
              </a:rPr>
              <a:t>Wired Opinion piece</a:t>
            </a:r>
          </a:p>
          <a:p>
            <a:r>
              <a:rPr lang="en-US" sz="1100" b="0" i="0" u="none" strike="noStrike" cap="none" smtClean="0">
                <a:solidFill>
                  <a:srgbClr val="000000"/>
                </a:solidFill>
                <a:effectLst/>
                <a:latin typeface="Arial"/>
                <a:ea typeface="Arial"/>
                <a:cs typeface="Arial"/>
                <a:sym typeface="Arial"/>
              </a:rPr>
              <a:t>Companies should give women the opportunity to lead from day one. This means creating programs that tell women, "</a:t>
            </a:r>
            <a:endParaRPr lang="en-US"/>
          </a:p>
        </p:txBody>
      </p:sp>
    </p:spTree>
    <p:extLst>
      <p:ext uri="{BB962C8B-B14F-4D97-AF65-F5344CB8AC3E}">
        <p14:creationId xmlns:p14="http://schemas.microsoft.com/office/powerpoint/2010/main" val="41196068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5863e2438b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5863e2438b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7090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a50f407c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a50f407c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In this exercise you are going to use non-semantic div tags. Next week we'll use article or section tags,</a:t>
            </a:r>
            <a:r>
              <a:rPr lang="en-US" baseline="0" smtClean="0"/>
              <a:t> but this week I want you to familiarize yourself with using div container tags, as they're still used in many websites.</a:t>
            </a:r>
          </a:p>
          <a:p>
            <a:pPr marL="0" lvl="0" indent="0" algn="l" rtl="0">
              <a:spcBef>
                <a:spcPts val="0"/>
              </a:spcBef>
              <a:spcAft>
                <a:spcPts val="0"/>
              </a:spcAft>
              <a:buNone/>
            </a:pPr>
            <a:r>
              <a:rPr lang="en-US" baseline="0" smtClean="0"/>
              <a:t>You created an about me section </a:t>
            </a:r>
            <a:endParaRPr/>
          </a:p>
        </p:txBody>
      </p:sp>
    </p:spTree>
    <p:extLst>
      <p:ext uri="{BB962C8B-B14F-4D97-AF65-F5344CB8AC3E}">
        <p14:creationId xmlns:p14="http://schemas.microsoft.com/office/powerpoint/2010/main" val="785231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a50f407c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a50f407c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Don't forget to save!</a:t>
            </a:r>
            <a:endParaRPr/>
          </a:p>
        </p:txBody>
      </p:sp>
    </p:spTree>
    <p:extLst>
      <p:ext uri="{BB962C8B-B14F-4D97-AF65-F5344CB8AC3E}">
        <p14:creationId xmlns:p14="http://schemas.microsoft.com/office/powerpoint/2010/main" val="2941335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863e2438b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863e2438b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Tables are a way to represent complex information in a grid format. They are made up of rows and columns.</a:t>
            </a:r>
            <a:endParaRPr/>
          </a:p>
        </p:txBody>
      </p:sp>
    </p:spTree>
    <p:extLst>
      <p:ext uri="{BB962C8B-B14F-4D97-AF65-F5344CB8AC3E}">
        <p14:creationId xmlns:p14="http://schemas.microsoft.com/office/powerpoint/2010/main" val="7166524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5990cfaeb4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5990cfaeb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96959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5863e2438b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5863e2438b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0833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97725078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97725078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Paste all links in chat</a:t>
            </a:r>
          </a:p>
          <a:p>
            <a:pPr marL="0" lvl="0" indent="0" algn="l" rtl="0">
              <a:spcBef>
                <a:spcPts val="0"/>
              </a:spcBef>
              <a:spcAft>
                <a:spcPts val="0"/>
              </a:spcAft>
              <a:buNone/>
            </a:pPr>
            <a:r>
              <a:rPr lang="en-US" sz="1100" b="1" i="0" u="none" strike="noStrike" cap="none" smtClean="0">
                <a:solidFill>
                  <a:srgbClr val="000000"/>
                </a:solidFill>
                <a:latin typeface="Arial"/>
                <a:ea typeface="Arial"/>
                <a:cs typeface="Arial"/>
                <a:sym typeface="Arial"/>
              </a:rPr>
              <a:t>Meetup.com: </a:t>
            </a:r>
            <a:r>
              <a:rPr lang="en-US" sz="1100" b="0" i="0" u="sng" strike="noStrike" cap="none" smtClean="0">
                <a:solidFill>
                  <a:schemeClr val="hlink"/>
                </a:solidFill>
                <a:latin typeface="Arial"/>
                <a:ea typeface="Arial"/>
                <a:cs typeface="Arial"/>
                <a:sym typeface="Arial"/>
                <a:hlinkClick r:id="rId3"/>
              </a:rPr>
              <a:t>https://www.meetup.com/Philly-Tech-Sistas/</a:t>
            </a:r>
            <a:r>
              <a:rPr lang="en-US" sz="1100" b="0" i="0" u="none" strike="noStrike" cap="none" smtClean="0">
                <a:solidFill>
                  <a:srgbClr val="000000"/>
                </a:solidFill>
                <a:latin typeface="Arial"/>
                <a:ea typeface="Arial"/>
                <a:cs typeface="Arial"/>
                <a:sym typeface="Arial"/>
              </a:rPr>
              <a:t> </a:t>
            </a:r>
          </a:p>
          <a:p>
            <a:pPr marL="0" lvl="0" indent="0" algn="l" rtl="0">
              <a:spcBef>
                <a:spcPts val="1600"/>
              </a:spcBef>
              <a:spcAft>
                <a:spcPts val="0"/>
              </a:spcAft>
              <a:buNone/>
            </a:pPr>
            <a:r>
              <a:rPr lang="en-US" sz="1100" b="1" i="0" u="none" strike="noStrike" cap="none" smtClean="0">
                <a:solidFill>
                  <a:srgbClr val="000000"/>
                </a:solidFill>
                <a:latin typeface="Arial"/>
                <a:ea typeface="Arial"/>
                <a:cs typeface="Arial"/>
                <a:sym typeface="Arial"/>
              </a:rPr>
              <a:t>Slack: </a:t>
            </a:r>
            <a:r>
              <a:rPr lang="en-US" sz="1100" b="0" i="0" u="none" strike="noStrike" cap="none" smtClean="0">
                <a:solidFill>
                  <a:srgbClr val="000000"/>
                </a:solidFill>
                <a:latin typeface="Arial"/>
                <a:ea typeface="Arial"/>
                <a:cs typeface="Arial"/>
                <a:sym typeface="Arial"/>
              </a:rPr>
              <a:t>Women of Color in Technology Slack Channel </a:t>
            </a:r>
            <a:r>
              <a:rPr lang="en-US" sz="1100" b="0" i="0" u="sng" strike="noStrike" cap="none" smtClean="0">
                <a:solidFill>
                  <a:schemeClr val="hlink"/>
                </a:solidFill>
                <a:latin typeface="Arial"/>
                <a:ea typeface="Arial"/>
                <a:cs typeface="Arial"/>
                <a:sym typeface="Arial"/>
                <a:hlinkClick r:id="rId4"/>
              </a:rPr>
              <a:t>http://bit.ly/2HqZc4b</a:t>
            </a:r>
            <a:r>
              <a:rPr lang="en-US" sz="1100" b="0" i="0" u="none" strike="noStrike" cap="none" smtClean="0">
                <a:solidFill>
                  <a:srgbClr val="000000"/>
                </a:solidFill>
                <a:latin typeface="Arial"/>
                <a:ea typeface="Arial"/>
                <a:cs typeface="Arial"/>
                <a:sym typeface="Arial"/>
              </a:rPr>
              <a:t> </a:t>
            </a:r>
          </a:p>
          <a:p>
            <a:pPr marL="0" lvl="0" indent="0" algn="l" rtl="0">
              <a:spcBef>
                <a:spcPts val="1600"/>
              </a:spcBef>
              <a:spcAft>
                <a:spcPts val="0"/>
              </a:spcAft>
              <a:buNone/>
            </a:pPr>
            <a:r>
              <a:rPr lang="en-US" sz="1100" b="1" i="0" u="none" strike="noStrike" cap="none" smtClean="0">
                <a:solidFill>
                  <a:srgbClr val="000000"/>
                </a:solidFill>
                <a:latin typeface="Arial"/>
                <a:ea typeface="Arial"/>
                <a:cs typeface="Arial"/>
                <a:sym typeface="Arial"/>
              </a:rPr>
              <a:t>Twitter: </a:t>
            </a:r>
            <a:r>
              <a:rPr lang="en-US" sz="1100" b="0" i="0" u="none" strike="noStrike" cap="none" smtClean="0">
                <a:solidFill>
                  <a:srgbClr val="000000"/>
                </a:solidFill>
                <a:latin typeface="Arial"/>
                <a:ea typeface="Arial"/>
                <a:cs typeface="Arial"/>
                <a:sym typeface="Arial"/>
              </a:rPr>
              <a:t>@phillytechsista</a:t>
            </a:r>
          </a:p>
          <a:p>
            <a:pPr marL="0" lvl="0" indent="0" algn="l" rtl="0">
              <a:spcBef>
                <a:spcPts val="1600"/>
              </a:spcBef>
              <a:spcAft>
                <a:spcPts val="0"/>
              </a:spcAft>
              <a:buNone/>
            </a:pPr>
            <a:r>
              <a:rPr lang="en-US" sz="1100" b="1" i="0" u="none" strike="noStrike" cap="none" smtClean="0">
                <a:solidFill>
                  <a:srgbClr val="000000"/>
                </a:solidFill>
                <a:latin typeface="Arial"/>
                <a:ea typeface="Arial"/>
                <a:cs typeface="Arial"/>
                <a:sym typeface="Arial"/>
              </a:rPr>
              <a:t>Instagram: </a:t>
            </a:r>
            <a:r>
              <a:rPr lang="en-US" sz="1100" b="0" i="0" u="none" strike="noStrike" cap="none" smtClean="0">
                <a:solidFill>
                  <a:srgbClr val="000000"/>
                </a:solidFill>
                <a:latin typeface="Arial"/>
                <a:ea typeface="Arial"/>
                <a:cs typeface="Arial"/>
                <a:sym typeface="Arial"/>
              </a:rPr>
              <a:t>@philly_tech_sistas</a:t>
            </a:r>
          </a:p>
          <a:p>
            <a:pPr marL="0" lvl="0" indent="0">
              <a:spcBef>
                <a:spcPts val="1600"/>
              </a:spcBef>
              <a:buNone/>
            </a:pPr>
            <a:r>
              <a:rPr lang="en-US" sz="1100" b="1" i="0" u="none" strike="noStrike" cap="none" smtClean="0">
                <a:solidFill>
                  <a:srgbClr val="000000"/>
                </a:solidFill>
                <a:latin typeface="Arial"/>
                <a:ea typeface="Arial"/>
                <a:cs typeface="Arial"/>
                <a:sym typeface="Arial"/>
              </a:rPr>
              <a:t>Web: </a:t>
            </a:r>
            <a:r>
              <a:rPr lang="en-US" sz="1100" b="0" i="0" u="none" strike="noStrike" cap="none" smtClean="0">
                <a:solidFill>
                  <a:srgbClr val="000000"/>
                </a:solidFill>
                <a:latin typeface="Arial"/>
                <a:ea typeface="Arial"/>
                <a:cs typeface="Arial"/>
                <a:sym typeface="Arial"/>
              </a:rPr>
              <a:t>https://www.phillytechsistas.org/</a:t>
            </a:r>
            <a:br>
              <a:rPr lang="en-US" sz="1100" b="0" i="0" u="none" strike="noStrike" cap="none" smtClean="0">
                <a:solidFill>
                  <a:srgbClr val="000000"/>
                </a:solidFill>
                <a:latin typeface="Arial"/>
                <a:ea typeface="Arial"/>
                <a:cs typeface="Arial"/>
                <a:sym typeface="Arial"/>
              </a:rPr>
            </a:br>
            <a:r>
              <a:rPr lang="en-US" sz="1100" b="0" i="0" u="none" strike="noStrike" cap="none" smtClean="0">
                <a:solidFill>
                  <a:srgbClr val="000000"/>
                </a:solidFill>
                <a:latin typeface="Arial"/>
                <a:ea typeface="Arial"/>
                <a:cs typeface="Arial"/>
                <a:sym typeface="Arial"/>
              </a:rPr>
              <a:t/>
            </a:r>
            <a:br>
              <a:rPr lang="en-US" sz="1100" b="0" i="0" u="none" strike="noStrike" cap="none" smtClean="0">
                <a:solidFill>
                  <a:srgbClr val="000000"/>
                </a:solidFill>
                <a:latin typeface="Arial"/>
                <a:ea typeface="Arial"/>
                <a:cs typeface="Arial"/>
                <a:sym typeface="Arial"/>
              </a:rPr>
            </a:br>
            <a:r>
              <a:rPr lang="en-US" sz="1100" b="1" i="0" u="none" strike="noStrike" cap="none" smtClean="0">
                <a:solidFill>
                  <a:srgbClr val="000000"/>
                </a:solidFill>
                <a:latin typeface="Arial"/>
                <a:ea typeface="Arial"/>
                <a:cs typeface="Arial"/>
                <a:sym typeface="Arial"/>
              </a:rPr>
              <a:t>Github: </a:t>
            </a:r>
            <a:r>
              <a:rPr lang="en-US" sz="1100" b="0" i="0" u="none" strike="noStrike" cap="none" smtClean="0">
                <a:solidFill>
                  <a:srgbClr val="000000"/>
                </a:solidFill>
                <a:latin typeface="Arial"/>
                <a:ea typeface="Arial"/>
                <a:cs typeface="Arial"/>
                <a:sym typeface="Arial"/>
                <a:hlinkClick r:id="rId5"/>
              </a:rPr>
              <a:t>https://github.com/philly-tech-sistas</a:t>
            </a:r>
            <a:endParaRPr lang="en-US" sz="1100" b="0" i="0" u="none" strike="noStrike" cap="none" smtClean="0">
              <a:solidFill>
                <a:srgbClr val="000000"/>
              </a:solidFill>
              <a:latin typeface="Arial"/>
              <a:ea typeface="Arial"/>
              <a:cs typeface="Arial"/>
              <a:sym typeface="Arial"/>
            </a:endParaRPr>
          </a:p>
          <a:p>
            <a:pPr marL="0" indent="0">
              <a:spcBef>
                <a:spcPts val="1600"/>
              </a:spcBef>
              <a:buNone/>
            </a:pPr>
            <a:r>
              <a:rPr lang="en-US" sz="1100" b="1" i="0" u="none" strike="noStrike" cap="none" smtClean="0">
                <a:solidFill>
                  <a:srgbClr val="000000"/>
                </a:solidFill>
                <a:latin typeface="Arial"/>
                <a:ea typeface="Arial"/>
                <a:cs typeface="Arial"/>
                <a:sym typeface="Arial"/>
              </a:rPr>
              <a:t>Email:</a:t>
            </a:r>
            <a:r>
              <a:rPr lang="en-US" sz="1100" b="0" i="0" u="none" strike="noStrike" cap="none" smtClean="0">
                <a:solidFill>
                  <a:srgbClr val="000000"/>
                </a:solidFill>
                <a:latin typeface="Arial"/>
                <a:ea typeface="Arial"/>
                <a:cs typeface="Arial"/>
                <a:sym typeface="Arial"/>
              </a:rPr>
              <a:t> </a:t>
            </a:r>
            <a:r>
              <a:rPr lang="en-US" sz="1100" b="0" i="0" u="sng" strike="noStrike" cap="none" smtClean="0">
                <a:solidFill>
                  <a:srgbClr val="000000"/>
                </a:solidFill>
                <a:latin typeface="Arial"/>
                <a:ea typeface="Arial"/>
                <a:cs typeface="Arial"/>
                <a:sym typeface="Arial"/>
                <a:hlinkClick r:id="rId6"/>
              </a:rPr>
              <a:t>phillytechsistas@gmail.com</a:t>
            </a:r>
            <a:endParaRPr lang="en-US" sz="1100" b="0" i="0" u="none" strike="noStrike" cap="none" smtClean="0">
              <a:solidFill>
                <a:srgbClr val="000000"/>
              </a:solidFill>
              <a:latin typeface="Arial"/>
              <a:ea typeface="Arial"/>
              <a:cs typeface="Arial"/>
              <a:sym typeface="Aria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781355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97725078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97725078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I Started coding in elementary school &amp; t/o</a:t>
            </a:r>
            <a:r>
              <a:rPr lang="en-US" baseline="0" smtClean="0"/>
              <a:t> </a:t>
            </a:r>
            <a:r>
              <a:rPr lang="en-US" smtClean="0"/>
              <a:t>hs &amp; college and have professionally worked as a developer for 15-16 years.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aseline="0" smtClean="0"/>
              <a:t>I took time off in between for about 5 years to work on my graduate degree</a:t>
            </a:r>
            <a:endParaRPr lang="en-US" smtClean="0"/>
          </a:p>
          <a:p>
            <a:pPr marL="0" lvl="0" indent="0" algn="l" rtl="0">
              <a:spcBef>
                <a:spcPts val="0"/>
              </a:spcBef>
              <a:spcAft>
                <a:spcPts val="0"/>
              </a:spcAft>
              <a:buNone/>
            </a:pPr>
            <a:r>
              <a:rPr lang="en-US" baseline="0" smtClean="0"/>
              <a:t>So, although I worked in this field a long time, I have to  constantly update my skills. What I knew 6 years ago, isn't relevant to today. My skills are considered equal to an entry level developer. What I bring to the table is typically logic and  </a:t>
            </a:r>
          </a:p>
          <a:p>
            <a:pPr marL="0" lvl="0" indent="0" algn="l" rtl="0">
              <a:spcBef>
                <a:spcPts val="0"/>
              </a:spcBef>
              <a:spcAft>
                <a:spcPts val="0"/>
              </a:spcAft>
              <a:buNone/>
            </a:pPr>
            <a:r>
              <a:rPr lang="en-US" baseline="0" smtClean="0"/>
              <a:t>I know how it feels to re-enter the workforce and have to continuously retrain. Whenever I learn something new I take courses, bootcamps, online training </a:t>
            </a:r>
          </a:p>
          <a:p>
            <a:pPr marL="0" lvl="0" indent="0" algn="l" rtl="0">
              <a:spcBef>
                <a:spcPts val="0"/>
              </a:spcBef>
              <a:spcAft>
                <a:spcPts val="0"/>
              </a:spcAft>
              <a:buNone/>
            </a:pPr>
            <a:r>
              <a:rPr lang="en-US" baseline="0" smtClean="0"/>
              <a:t>Ashley Turner</a:t>
            </a:r>
          </a:p>
          <a:p>
            <a:pPr marL="0" lvl="0" indent="0" algn="l" rtl="0">
              <a:spcBef>
                <a:spcPts val="0"/>
              </a:spcBef>
              <a:spcAft>
                <a:spcPts val="0"/>
              </a:spcAft>
              <a:buNone/>
            </a:pPr>
            <a:r>
              <a:rPr lang="en-US" sz="1100" b="0" i="0" u="none" strike="noStrike" cap="none" smtClean="0">
                <a:solidFill>
                  <a:srgbClr val="000000"/>
                </a:solidFill>
                <a:effectLst/>
                <a:latin typeface="Arial"/>
                <a:ea typeface="Arial"/>
                <a:cs typeface="Arial"/>
                <a:sym typeface="Arial"/>
              </a:rPr>
              <a:t>Bianca Dennis is a software engineer at Scoir.</a:t>
            </a:r>
            <a:endParaRPr lang="en-US" baseline="0" smtClean="0"/>
          </a:p>
          <a:p>
            <a:pPr marL="0" lvl="0" indent="0" algn="l" rtl="0">
              <a:spcBef>
                <a:spcPts val="0"/>
              </a:spcBef>
              <a:spcAft>
                <a:spcPts val="0"/>
              </a:spcAft>
              <a:buNone/>
            </a:pPr>
            <a:r>
              <a:rPr lang="en-US" baseline="0" smtClean="0"/>
              <a:t>Maura F </a:t>
            </a:r>
            <a:r>
              <a:rPr lang="en-US" sz="1100" b="0" i="0" u="none" strike="noStrike" cap="none" smtClean="0">
                <a:solidFill>
                  <a:srgbClr val="000000"/>
                </a:solidFill>
                <a:effectLst/>
                <a:latin typeface="Arial"/>
                <a:ea typeface="Arial"/>
                <a:cs typeface="Arial"/>
                <a:sym typeface="Arial"/>
              </a:rPr>
              <a:t>I currently work at Cigna as a software engineer after making a career change into tech in 2019. My background is in web development, but I also have experience in Salesforce. I enjoy travelling, taking care of my plants, and cooking!</a:t>
            </a:r>
          </a:p>
          <a:p>
            <a:pPr marL="0" lvl="0" indent="0" algn="l" rtl="0">
              <a:spcBef>
                <a:spcPts val="0"/>
              </a:spcBef>
              <a:spcAft>
                <a:spcPts val="0"/>
              </a:spcAft>
              <a:buNone/>
            </a:pPr>
            <a:r>
              <a:rPr lang="en-US" sz="1100" b="0" i="0" u="none" strike="noStrike" cap="none" baseline="0" smtClean="0">
                <a:solidFill>
                  <a:srgbClr val="000000"/>
                </a:solidFill>
                <a:effectLst/>
                <a:latin typeface="Arial"/>
                <a:cs typeface="Arial"/>
                <a:sym typeface="Arial"/>
              </a:rPr>
              <a:t>Jason M </a:t>
            </a:r>
            <a:r>
              <a:rPr lang="en-US" sz="1100" b="0" i="0" u="none" strike="noStrike" cap="none" smtClean="0">
                <a:solidFill>
                  <a:srgbClr val="000000"/>
                </a:solidFill>
                <a:effectLst/>
                <a:latin typeface="Arial"/>
                <a:ea typeface="Arial"/>
                <a:cs typeface="Arial"/>
                <a:sym typeface="Arial"/>
              </a:rPr>
              <a:t>Software engineer with 3 years of experience, who used to teach math to college students.</a:t>
            </a:r>
          </a:p>
          <a:p>
            <a:pPr marL="0" lvl="0" indent="0" algn="l" rtl="0">
              <a:spcBef>
                <a:spcPts val="0"/>
              </a:spcBef>
              <a:spcAft>
                <a:spcPts val="0"/>
              </a:spcAft>
              <a:buNone/>
            </a:pPr>
            <a:r>
              <a:rPr lang="en-US" sz="1100" b="0" i="0" u="none" strike="noStrike" cap="none" baseline="0" smtClean="0">
                <a:solidFill>
                  <a:srgbClr val="000000"/>
                </a:solidFill>
                <a:effectLst/>
                <a:latin typeface="Arial"/>
                <a:cs typeface="Arial"/>
                <a:sym typeface="Arial"/>
              </a:rPr>
              <a:t>Miriam P </a:t>
            </a:r>
            <a:r>
              <a:rPr lang="en-US" sz="1100" b="0" i="0" u="none" strike="noStrike" cap="none" smtClean="0">
                <a:solidFill>
                  <a:srgbClr val="000000"/>
                </a:solidFill>
                <a:effectLst/>
                <a:latin typeface="Arial"/>
                <a:ea typeface="Arial"/>
                <a:cs typeface="Arial"/>
                <a:sym typeface="Arial"/>
              </a:rPr>
              <a:t> full-stack developer, just graduated from Flatiron School, and author of Code Like a Girl and The Daring Book for Girls. </a:t>
            </a:r>
          </a:p>
          <a:p>
            <a:pPr marL="0" lvl="0" indent="0" algn="l" rtl="0">
              <a:spcBef>
                <a:spcPts val="0"/>
              </a:spcBef>
              <a:spcAft>
                <a:spcPts val="0"/>
              </a:spcAft>
              <a:buNone/>
            </a:pPr>
            <a:r>
              <a:rPr lang="en-US" sz="1100" b="0" i="0" u="none" strike="noStrike" cap="none" baseline="0" smtClean="0">
                <a:solidFill>
                  <a:srgbClr val="000000"/>
                </a:solidFill>
                <a:effectLst/>
                <a:latin typeface="Arial"/>
                <a:cs typeface="Arial"/>
                <a:sym typeface="Arial"/>
              </a:rPr>
              <a:t>Zenzi A </a:t>
            </a:r>
            <a:r>
              <a:rPr lang="en-US" sz="1100" b="0" i="0" u="none" strike="noStrike" cap="none" smtClean="0">
                <a:solidFill>
                  <a:srgbClr val="000000"/>
                </a:solidFill>
                <a:effectLst/>
                <a:latin typeface="Arial"/>
                <a:ea typeface="Arial"/>
                <a:cs typeface="Arial"/>
                <a:sym typeface="Arial"/>
              </a:rPr>
              <a:t>Zenzi is a Backend Engineer that uses technology to advocate for social justice and economic empowerment for women.  She's the current Code for Philly Engineering Fellow working to develop an app to prevent food insecurity. </a:t>
            </a:r>
            <a:endParaRPr lang="en-US" baseline="0" smtClean="0"/>
          </a:p>
          <a:p>
            <a:pPr marL="0" lvl="0" indent="0" algn="l" rtl="0">
              <a:spcBef>
                <a:spcPts val="0"/>
              </a:spcBef>
              <a:spcAft>
                <a:spcPts val="0"/>
              </a:spcAft>
              <a:buNone/>
            </a:pPr>
            <a:endParaRPr lang="en-US" baseline="0" smtClean="0"/>
          </a:p>
        </p:txBody>
      </p:sp>
    </p:spTree>
    <p:extLst>
      <p:ext uri="{BB962C8B-B14F-4D97-AF65-F5344CB8AC3E}">
        <p14:creationId xmlns:p14="http://schemas.microsoft.com/office/powerpoint/2010/main" val="1389155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9772507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9772507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The code of conduct for this workshop is a focus on positivity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aseline="0" smtClean="0"/>
              <a:t>Paste the CoC in the chat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sng" strike="noStrike" cap="none" smtClean="0">
                <a:solidFill>
                  <a:schemeClr val="hlink"/>
                </a:solidFill>
                <a:latin typeface="Arial"/>
                <a:ea typeface="Arial"/>
                <a:cs typeface="Arial"/>
                <a:sym typeface="Arial"/>
                <a:hlinkClick r:id="rId3"/>
              </a:rPr>
              <a:t>https://www.phillytechsistas.org/code-of-conduct</a:t>
            </a:r>
            <a:endParaRPr lang="en-US" sz="1100" b="1" i="0" u="none" strike="noStrike" cap="none" smtClean="0">
              <a:solidFill>
                <a:srgbClr val="000000"/>
              </a:solidFill>
              <a:latin typeface="Arial"/>
              <a:ea typeface="Arial"/>
              <a:cs typeface="Arial"/>
              <a:sym typeface="Arial"/>
            </a:endParaRPr>
          </a:p>
          <a:p>
            <a:pPr marL="0" lvl="0" indent="0" algn="l" rtl="0">
              <a:spcBef>
                <a:spcPts val="0"/>
              </a:spcBef>
              <a:spcAft>
                <a:spcPts val="0"/>
              </a:spcAft>
              <a:buNone/>
            </a:pPr>
            <a:r>
              <a:rPr lang="en-US" smtClean="0"/>
              <a:t> </a:t>
            </a:r>
            <a:r>
              <a:rPr lang="en-US" baseline="0" smtClean="0"/>
              <a:t>Safe space - Tech world is all about bro culture and competition, this is all about support., so if you have questions, don't be afraid to ask. And, if you know something don't be afraid to share.</a:t>
            </a:r>
          </a:p>
          <a:p>
            <a:pPr marL="0" lvl="0" indent="0" algn="l" rtl="0">
              <a:spcBef>
                <a:spcPts val="0"/>
              </a:spcBef>
              <a:spcAft>
                <a:spcPts val="0"/>
              </a:spcAft>
              <a:buNone/>
            </a:pPr>
            <a:endParaRPr lang="en-US" baseline="0" smtClean="0"/>
          </a:p>
          <a:p>
            <a:pPr marL="0" lvl="0" indent="0" algn="l" rtl="0">
              <a:spcBef>
                <a:spcPts val="0"/>
              </a:spcBef>
              <a:spcAft>
                <a:spcPts val="0"/>
              </a:spcAft>
              <a:buNone/>
            </a:pPr>
            <a:endParaRPr lang="en-US" baseline="0" smtClean="0"/>
          </a:p>
          <a:p>
            <a:pPr marL="0" lvl="0" indent="0" algn="l" rtl="0">
              <a:spcBef>
                <a:spcPts val="0"/>
              </a:spcBef>
              <a:spcAft>
                <a:spcPts val="0"/>
              </a:spcAft>
              <a:buNone/>
            </a:pPr>
            <a:r>
              <a:rPr lang="en-US" sz="1100" b="0" i="0" u="none" strike="noStrike" cap="none" smtClean="0">
                <a:solidFill>
                  <a:srgbClr val="000000"/>
                </a:solidFill>
                <a:latin typeface="Arial"/>
                <a:ea typeface="Arial"/>
                <a:cs typeface="Arial"/>
                <a:sym typeface="Arial"/>
              </a:rPr>
              <a:t>We want to avoid </a:t>
            </a:r>
            <a:r>
              <a:rPr lang="en-US" sz="1100" b="0" i="0" u="none" strike="noStrike" cap="none" smtClean="0">
                <a:solidFill>
                  <a:srgbClr val="FF0000"/>
                </a:solidFill>
                <a:latin typeface="Arial"/>
                <a:ea typeface="Arial"/>
                <a:cs typeface="Arial"/>
                <a:sym typeface="Arial"/>
              </a:rPr>
              <a:t>Harassment</a:t>
            </a:r>
            <a:r>
              <a:rPr lang="en-US" sz="1100" b="0" i="0" u="none" strike="noStrike" cap="none" smtClean="0">
                <a:solidFill>
                  <a:srgbClr val="000000"/>
                </a:solidFill>
                <a:latin typeface="Arial"/>
                <a:ea typeface="Arial"/>
                <a:cs typeface="Arial"/>
                <a:sym typeface="Arial"/>
              </a:rPr>
              <a:t>, which includes but is not limited to:</a:t>
            </a:r>
          </a:p>
          <a:p>
            <a:pPr marL="0" lvl="0" indent="0" algn="l" rtl="0">
              <a:spcBef>
                <a:spcPts val="0"/>
              </a:spcBef>
              <a:spcAft>
                <a:spcPts val="0"/>
              </a:spcAft>
              <a:buNone/>
            </a:pPr>
            <a:endParaRPr lang="en-US" sz="1100" b="0" i="0" u="none" strike="noStrike" cap="none" smtClean="0">
              <a:solidFill>
                <a:srgbClr val="000000"/>
              </a:solidFill>
              <a:latin typeface="Arial"/>
              <a:ea typeface="Arial"/>
              <a:cs typeface="Arial"/>
              <a:sym typeface="Arial"/>
            </a:endParaRPr>
          </a:p>
          <a:p>
            <a:pPr marL="457200" lvl="0" indent="-330200" algn="l" rtl="0">
              <a:spcBef>
                <a:spcPts val="0"/>
              </a:spcBef>
              <a:spcAft>
                <a:spcPts val="0"/>
              </a:spcAft>
              <a:buClr>
                <a:srgbClr val="000000"/>
              </a:buClr>
              <a:buSzPts val="1600"/>
              <a:buFont typeface="Arial"/>
              <a:buChar char="●"/>
            </a:pPr>
            <a:r>
              <a:rPr lang="en-US" sz="1100" b="0" i="1" u="none" strike="noStrike" cap="none" smtClean="0">
                <a:solidFill>
                  <a:srgbClr val="FF0000"/>
                </a:solidFill>
                <a:latin typeface="Arial"/>
                <a:ea typeface="Arial"/>
                <a:cs typeface="Arial"/>
                <a:sym typeface="Arial"/>
              </a:rPr>
              <a:t>Offensive comments </a:t>
            </a:r>
            <a:r>
              <a:rPr lang="en-US" sz="1100" b="0" i="0" u="none" strike="noStrike" cap="none" smtClean="0">
                <a:solidFill>
                  <a:srgbClr val="000000"/>
                </a:solidFill>
                <a:latin typeface="Arial"/>
                <a:ea typeface="Arial"/>
                <a:cs typeface="Arial"/>
                <a:sym typeface="Arial"/>
              </a:rPr>
              <a:t>related to gender, gender identity and expression, sexual orientation, race, religion, physical appearance, body size, mental illness and/or disability</a:t>
            </a:r>
          </a:p>
          <a:p>
            <a:pPr marL="457200" lvl="0" indent="-330200" algn="l" rtl="0">
              <a:spcBef>
                <a:spcPts val="0"/>
              </a:spcBef>
              <a:spcAft>
                <a:spcPts val="0"/>
              </a:spcAft>
              <a:buClr>
                <a:srgbClr val="000000"/>
              </a:buClr>
              <a:buSzPts val="1600"/>
              <a:buFont typeface="Arial"/>
              <a:buChar char="●"/>
            </a:pPr>
            <a:r>
              <a:rPr lang="en-US" sz="1100" b="0" i="1" u="none" strike="noStrike" cap="none" smtClean="0">
                <a:solidFill>
                  <a:srgbClr val="FF0000"/>
                </a:solidFill>
                <a:latin typeface="Arial"/>
                <a:ea typeface="Arial"/>
                <a:cs typeface="Arial"/>
                <a:sym typeface="Arial"/>
              </a:rPr>
              <a:t>Threats</a:t>
            </a:r>
            <a:r>
              <a:rPr lang="en-US" sz="1100" b="0" i="0" u="none" strike="noStrike" cap="none" smtClean="0">
                <a:solidFill>
                  <a:srgbClr val="000000"/>
                </a:solidFill>
                <a:latin typeface="Arial"/>
                <a:ea typeface="Arial"/>
                <a:cs typeface="Arial"/>
                <a:sym typeface="Arial"/>
              </a:rPr>
              <a:t> of violence</a:t>
            </a:r>
          </a:p>
          <a:p>
            <a:pPr marL="457200" lvl="0" indent="-330200" algn="l" rtl="0">
              <a:spcBef>
                <a:spcPts val="0"/>
              </a:spcBef>
              <a:spcAft>
                <a:spcPts val="0"/>
              </a:spcAft>
              <a:buClr>
                <a:srgbClr val="000000"/>
              </a:buClr>
              <a:buSzPts val="1600"/>
              <a:buFont typeface="Arial"/>
              <a:buChar char="●"/>
            </a:pPr>
            <a:r>
              <a:rPr lang="en-US" sz="1100" b="0" i="0" u="none" strike="noStrike" cap="none" smtClean="0">
                <a:solidFill>
                  <a:srgbClr val="000000"/>
                </a:solidFill>
                <a:latin typeface="Arial"/>
                <a:ea typeface="Arial"/>
                <a:cs typeface="Arial"/>
                <a:sym typeface="Arial"/>
              </a:rPr>
              <a:t>Use of </a:t>
            </a:r>
            <a:r>
              <a:rPr lang="en-US" sz="1100" b="0" i="1" u="none" strike="noStrike" cap="none" smtClean="0">
                <a:solidFill>
                  <a:srgbClr val="FF0000"/>
                </a:solidFill>
                <a:latin typeface="Arial"/>
                <a:ea typeface="Arial"/>
                <a:cs typeface="Arial"/>
                <a:sym typeface="Arial"/>
              </a:rPr>
              <a:t>sexual language</a:t>
            </a:r>
            <a:r>
              <a:rPr lang="en-US" sz="1100" b="0" i="1" u="none" strike="noStrike" cap="none" smtClean="0">
                <a:solidFill>
                  <a:srgbClr val="000000"/>
                </a:solidFill>
                <a:latin typeface="Arial"/>
                <a:ea typeface="Arial"/>
                <a:cs typeface="Arial"/>
                <a:sym typeface="Arial"/>
              </a:rPr>
              <a:t> or imagery </a:t>
            </a:r>
            <a:r>
              <a:rPr lang="en-US" sz="1100" b="0" i="0" u="none" strike="noStrike" cap="none" smtClean="0">
                <a:solidFill>
                  <a:srgbClr val="000000"/>
                </a:solidFill>
                <a:latin typeface="Arial"/>
                <a:ea typeface="Arial"/>
                <a:cs typeface="Arial"/>
                <a:sym typeface="Arial"/>
              </a:rPr>
              <a:t>at any time</a:t>
            </a:r>
          </a:p>
          <a:p>
            <a:pPr marL="457200" lvl="0" indent="-330200" algn="l" rtl="0">
              <a:spcBef>
                <a:spcPts val="0"/>
              </a:spcBef>
              <a:spcAft>
                <a:spcPts val="0"/>
              </a:spcAft>
              <a:buClr>
                <a:srgbClr val="000000"/>
              </a:buClr>
              <a:buSzPts val="1600"/>
              <a:buFont typeface="Arial"/>
              <a:buChar char="●"/>
            </a:pPr>
            <a:r>
              <a:rPr lang="en-US" sz="1100" b="0" i="1" u="none" strike="noStrike" cap="none" smtClean="0">
                <a:solidFill>
                  <a:srgbClr val="FF0000"/>
                </a:solidFill>
                <a:latin typeface="Arial"/>
                <a:ea typeface="Arial"/>
                <a:cs typeface="Arial"/>
                <a:sym typeface="Arial"/>
              </a:rPr>
              <a:t>Harassing</a:t>
            </a:r>
            <a:r>
              <a:rPr lang="en-US" sz="1100" b="0" i="0" u="none" strike="noStrike" cap="none" smtClean="0">
                <a:solidFill>
                  <a:srgbClr val="FF0000"/>
                </a:solidFill>
                <a:latin typeface="Arial"/>
                <a:ea typeface="Arial"/>
                <a:cs typeface="Arial"/>
                <a:sym typeface="Arial"/>
              </a:rPr>
              <a:t> </a:t>
            </a:r>
            <a:r>
              <a:rPr lang="en-US" sz="1100" b="0" i="0" u="none" strike="noStrike" cap="none" smtClean="0">
                <a:solidFill>
                  <a:schemeClr val="accent1"/>
                </a:solidFill>
                <a:latin typeface="Arial"/>
                <a:ea typeface="Arial"/>
                <a:cs typeface="Arial"/>
                <a:sym typeface="Arial"/>
              </a:rPr>
              <a:t>photography </a:t>
            </a:r>
            <a:r>
              <a:rPr lang="en-US" sz="1100" b="0" i="0" u="none" strike="noStrike" cap="none" smtClean="0">
                <a:solidFill>
                  <a:srgbClr val="000000"/>
                </a:solidFill>
                <a:latin typeface="Arial"/>
                <a:ea typeface="Arial"/>
                <a:cs typeface="Arial"/>
                <a:sym typeface="Arial"/>
              </a:rPr>
              <a:t>or recording</a:t>
            </a:r>
          </a:p>
          <a:p>
            <a:pPr marL="457200" lvl="0" indent="-330200" algn="l" rtl="0">
              <a:spcBef>
                <a:spcPts val="0"/>
              </a:spcBef>
              <a:spcAft>
                <a:spcPts val="0"/>
              </a:spcAft>
              <a:buClr>
                <a:srgbClr val="000000"/>
              </a:buClr>
              <a:buSzPts val="1600"/>
              <a:buFont typeface="Arial"/>
              <a:buChar char="●"/>
            </a:pPr>
            <a:r>
              <a:rPr lang="en-US" sz="1100" b="0" i="0" u="none" strike="noStrike" cap="none" smtClean="0">
                <a:solidFill>
                  <a:srgbClr val="000000"/>
                </a:solidFill>
                <a:latin typeface="Arial"/>
                <a:ea typeface="Arial"/>
                <a:cs typeface="Arial"/>
                <a:sym typeface="Arial"/>
              </a:rPr>
              <a:t>Sustained </a:t>
            </a:r>
            <a:r>
              <a:rPr lang="en-US" sz="1100" b="0" i="1" u="none" strike="noStrike" cap="none" smtClean="0">
                <a:solidFill>
                  <a:srgbClr val="FF0000"/>
                </a:solidFill>
                <a:latin typeface="Arial"/>
                <a:ea typeface="Arial"/>
                <a:cs typeface="Arial"/>
                <a:sym typeface="Arial"/>
              </a:rPr>
              <a:t>disruption </a:t>
            </a:r>
            <a:r>
              <a:rPr lang="en-US" sz="1100" b="0" i="0" u="none" strike="noStrike" cap="none" smtClean="0">
                <a:solidFill>
                  <a:srgbClr val="000000"/>
                </a:solidFill>
                <a:latin typeface="Arial"/>
                <a:ea typeface="Arial"/>
                <a:cs typeface="Arial"/>
                <a:sym typeface="Arial"/>
              </a:rPr>
              <a:t>of talks or events</a:t>
            </a:r>
          </a:p>
          <a:p>
            <a:pPr marL="457200" lvl="0" indent="-330200" algn="l" rtl="0">
              <a:spcBef>
                <a:spcPts val="0"/>
              </a:spcBef>
              <a:spcAft>
                <a:spcPts val="0"/>
              </a:spcAft>
              <a:buClr>
                <a:srgbClr val="000000"/>
              </a:buClr>
              <a:buSzPts val="1600"/>
              <a:buFont typeface="Arial"/>
              <a:buChar char="●"/>
            </a:pPr>
            <a:r>
              <a:rPr lang="en-US" sz="1100" b="0" i="0" u="none" strike="noStrike" cap="none" smtClean="0">
                <a:solidFill>
                  <a:srgbClr val="000000"/>
                </a:solidFill>
                <a:latin typeface="Arial"/>
                <a:ea typeface="Arial"/>
                <a:cs typeface="Arial"/>
                <a:sym typeface="Arial"/>
              </a:rPr>
              <a:t>Deliberate </a:t>
            </a:r>
            <a:r>
              <a:rPr lang="en-US" sz="1100" b="0" i="1" u="none" strike="noStrike" cap="none" smtClean="0">
                <a:solidFill>
                  <a:srgbClr val="FF0000"/>
                </a:solidFill>
                <a:latin typeface="Arial"/>
                <a:ea typeface="Arial"/>
                <a:cs typeface="Arial"/>
                <a:sym typeface="Arial"/>
              </a:rPr>
              <a:t>intimidation</a:t>
            </a:r>
            <a:r>
              <a:rPr lang="en-US" sz="1100" b="0" i="0" u="none" strike="noStrike" cap="none" smtClean="0">
                <a:solidFill>
                  <a:srgbClr val="000000"/>
                </a:solidFill>
                <a:latin typeface="Arial"/>
                <a:ea typeface="Arial"/>
                <a:cs typeface="Arial"/>
                <a:sym typeface="Arial"/>
              </a:rPr>
              <a:t>, stalking or following</a:t>
            </a:r>
          </a:p>
          <a:p>
            <a:pPr marL="457200" lvl="0" indent="-330200" algn="l" rtl="0">
              <a:spcBef>
                <a:spcPts val="0"/>
              </a:spcBef>
              <a:spcAft>
                <a:spcPts val="0"/>
              </a:spcAft>
              <a:buClr>
                <a:srgbClr val="000000"/>
              </a:buClr>
              <a:buSzPts val="1600"/>
              <a:buFont typeface="Arial"/>
              <a:buChar char="●"/>
            </a:pPr>
            <a:r>
              <a:rPr lang="en-US" sz="1100" b="0" i="1" u="none" strike="noStrike" cap="none" smtClean="0">
                <a:solidFill>
                  <a:srgbClr val="FF0000"/>
                </a:solidFill>
                <a:latin typeface="Arial"/>
                <a:ea typeface="Arial"/>
                <a:cs typeface="Arial"/>
                <a:sym typeface="Arial"/>
              </a:rPr>
              <a:t>Inappropriate</a:t>
            </a:r>
            <a:r>
              <a:rPr lang="en-US" sz="1100" b="0" i="0" u="none" strike="noStrike" cap="none" smtClean="0">
                <a:solidFill>
                  <a:srgbClr val="000000"/>
                </a:solidFill>
                <a:latin typeface="Arial"/>
                <a:ea typeface="Arial"/>
                <a:cs typeface="Arial"/>
                <a:sym typeface="Arial"/>
              </a:rPr>
              <a:t> physical contact</a:t>
            </a:r>
          </a:p>
          <a:p>
            <a:pPr marL="457200" lvl="0" indent="-330200" algn="l" rtl="0">
              <a:spcBef>
                <a:spcPts val="0"/>
              </a:spcBef>
              <a:spcAft>
                <a:spcPts val="0"/>
              </a:spcAft>
              <a:buClr>
                <a:srgbClr val="000000"/>
              </a:buClr>
              <a:buSzPts val="1600"/>
              <a:buFont typeface="Arial"/>
              <a:buChar char="●"/>
            </a:pPr>
            <a:r>
              <a:rPr lang="en-US" sz="1100" b="0" i="1" u="none" strike="noStrike" cap="none" smtClean="0">
                <a:solidFill>
                  <a:srgbClr val="FF0000"/>
                </a:solidFill>
                <a:latin typeface="Arial"/>
                <a:ea typeface="Arial"/>
                <a:cs typeface="Arial"/>
                <a:sym typeface="Arial"/>
              </a:rPr>
              <a:t>Unwelcome</a:t>
            </a:r>
            <a:r>
              <a:rPr lang="en-US" sz="1100" b="0" i="0" u="none" strike="noStrike" cap="none" smtClean="0">
                <a:solidFill>
                  <a:srgbClr val="FF0000"/>
                </a:solidFill>
                <a:latin typeface="Arial"/>
                <a:ea typeface="Arial"/>
                <a:cs typeface="Arial"/>
                <a:sym typeface="Arial"/>
              </a:rPr>
              <a:t> </a:t>
            </a:r>
            <a:r>
              <a:rPr lang="en-US" sz="1100" b="0" i="0" u="none" strike="noStrike" cap="none" smtClean="0">
                <a:solidFill>
                  <a:srgbClr val="000000"/>
                </a:solidFill>
                <a:latin typeface="Arial"/>
                <a:ea typeface="Arial"/>
                <a:cs typeface="Arial"/>
                <a:sym typeface="Arial"/>
              </a:rPr>
              <a:t>sexual attention</a:t>
            </a:r>
          </a:p>
          <a:p>
            <a:pPr marL="457200" lvl="0" indent="-330200" algn="l" rtl="0">
              <a:spcBef>
                <a:spcPts val="0"/>
              </a:spcBef>
              <a:spcAft>
                <a:spcPts val="0"/>
              </a:spcAft>
              <a:buClr>
                <a:srgbClr val="000000"/>
              </a:buClr>
              <a:buSzPts val="1600"/>
              <a:buFont typeface="Arial"/>
              <a:buChar char="●"/>
            </a:pPr>
            <a:r>
              <a:rPr lang="en-US" sz="1100" b="0" i="0" u="none" strike="noStrike" cap="none" smtClean="0">
                <a:solidFill>
                  <a:srgbClr val="000000"/>
                </a:solidFill>
                <a:latin typeface="Arial"/>
                <a:ea typeface="Arial"/>
                <a:cs typeface="Arial"/>
                <a:sym typeface="Arial"/>
              </a:rPr>
              <a:t>Unwelcome comments regarding a person’s lifestyle choices and practices</a:t>
            </a:r>
          </a:p>
          <a:p>
            <a:pPr marL="0" lvl="0" indent="0" algn="l" rtl="0">
              <a:spcBef>
                <a:spcPts val="0"/>
              </a:spcBef>
              <a:spcAft>
                <a:spcPts val="0"/>
              </a:spcAft>
              <a:buNone/>
            </a:pPr>
            <a:endParaRPr lang="en-US" baseline="0" smtClean="0"/>
          </a:p>
          <a:p>
            <a:pPr marL="0" lvl="0" indent="0" algn="l" rtl="0">
              <a:spcBef>
                <a:spcPts val="0"/>
              </a:spcBef>
              <a:spcAft>
                <a:spcPts val="0"/>
              </a:spcAft>
              <a:buNone/>
            </a:pPr>
            <a:endParaRPr/>
          </a:p>
        </p:txBody>
      </p:sp>
    </p:spTree>
    <p:extLst>
      <p:ext uri="{BB962C8B-B14F-4D97-AF65-F5344CB8AC3E}">
        <p14:creationId xmlns:p14="http://schemas.microsoft.com/office/powerpoint/2010/main" val="473321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863e2438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863e2438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First 3 weeks - cover HTML &amp; CSS</a:t>
            </a:r>
          </a:p>
          <a:p>
            <a:pPr marL="0" lvl="0" indent="0" algn="l" rtl="0">
              <a:spcBef>
                <a:spcPts val="0"/>
              </a:spcBef>
              <a:spcAft>
                <a:spcPts val="0"/>
              </a:spcAft>
              <a:buNone/>
            </a:pPr>
            <a:r>
              <a:rPr lang="en-US" smtClean="0"/>
              <a:t>Mid week cover GitHub, a crtical developer</a:t>
            </a:r>
            <a:r>
              <a:rPr lang="en-US" baseline="0" smtClean="0"/>
              <a:t> tool</a:t>
            </a:r>
          </a:p>
          <a:p>
            <a:pPr marL="0" lvl="0" indent="0" algn="l" rtl="0">
              <a:spcBef>
                <a:spcPts val="0"/>
              </a:spcBef>
              <a:spcAft>
                <a:spcPts val="0"/>
              </a:spcAft>
              <a:buNone/>
            </a:pPr>
            <a:r>
              <a:rPr lang="en-US" baseline="0" smtClean="0"/>
              <a:t>Final 2 weeks cover JavaScript</a:t>
            </a:r>
          </a:p>
          <a:p>
            <a:pPr marL="0" lvl="0" indent="0" algn="l" rtl="0">
              <a:spcBef>
                <a:spcPts val="0"/>
              </a:spcBef>
              <a:spcAft>
                <a:spcPts val="0"/>
              </a:spcAft>
              <a:buNone/>
            </a:pPr>
            <a:r>
              <a:rPr lang="en-US" baseline="0" smtClean="0"/>
              <a:t>It's OK if this is new, that's what we're here for and if you already have experience, this will be great practice </a:t>
            </a:r>
            <a:endParaRPr/>
          </a:p>
        </p:txBody>
      </p:sp>
    </p:spTree>
    <p:extLst>
      <p:ext uri="{BB962C8B-B14F-4D97-AF65-F5344CB8AC3E}">
        <p14:creationId xmlns:p14="http://schemas.microsoft.com/office/powerpoint/2010/main" val="2356180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863e2438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863e2438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709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863e2438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863e2438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Ask group if they know what HTML is what it represents</a:t>
            </a:r>
            <a:endParaRPr/>
          </a:p>
        </p:txBody>
      </p:sp>
    </p:spTree>
    <p:extLst>
      <p:ext uri="{BB962C8B-B14F-4D97-AF65-F5344CB8AC3E}">
        <p14:creationId xmlns:p14="http://schemas.microsoft.com/office/powerpoint/2010/main" val="4042855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1f190e8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1f190e8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smtClean="0">
                <a:solidFill>
                  <a:srgbClr val="000000"/>
                </a:solidFill>
                <a:effectLst/>
                <a:latin typeface="Arial"/>
                <a:ea typeface="Arial"/>
                <a:cs typeface="Arial"/>
                <a:sym typeface="Arial"/>
              </a:rPr>
              <a:t>Ask group - What is HTML?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smtClean="0">
                <a:solidFill>
                  <a:srgbClr val="000000"/>
                </a:solidFill>
                <a:effectLst/>
                <a:latin typeface="Arial"/>
                <a:ea typeface="Arial"/>
                <a:cs typeface="Arial"/>
                <a:sym typeface="Arial"/>
              </a:rPr>
              <a:t>HTML is what we use to make websites. It is a tagging language that structures</a:t>
            </a:r>
            <a:r>
              <a:rPr lang="en-US" sz="1100" b="0" i="0" u="none" strike="noStrike" cap="none" baseline="0" smtClean="0">
                <a:solidFill>
                  <a:srgbClr val="000000"/>
                </a:solidFill>
                <a:effectLst/>
                <a:latin typeface="Arial"/>
                <a:ea typeface="Arial"/>
                <a:cs typeface="Arial"/>
                <a:sym typeface="Arial"/>
              </a:rPr>
              <a:t>, contains  and displays </a:t>
            </a:r>
            <a:r>
              <a:rPr lang="en-US" sz="1100" b="0" i="0" u="none" strike="noStrike" cap="none" smtClean="0">
                <a:solidFill>
                  <a:srgbClr val="000000"/>
                </a:solidFill>
                <a:effectLst/>
                <a:latin typeface="Arial"/>
                <a:ea typeface="Arial"/>
                <a:cs typeface="Arial"/>
                <a:sym typeface="Arial"/>
              </a:rPr>
              <a:t>content (like text, images, links, and videos) on a webpage.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smtClean="0">
                <a:solidFill>
                  <a:srgbClr val="000000"/>
                </a:solidFill>
                <a:effectLst/>
                <a:latin typeface="Arial"/>
                <a:cs typeface="Arial"/>
                <a:sym typeface="Arial"/>
              </a:rPr>
              <a:t>HTML - SGML 1960s</a:t>
            </a:r>
            <a:r>
              <a:rPr lang="en-US" sz="1100" b="0" i="0" u="none" strike="noStrike" cap="none" baseline="0" smtClean="0">
                <a:solidFill>
                  <a:srgbClr val="000000"/>
                </a:solidFill>
                <a:effectLst/>
                <a:latin typeface="Arial"/>
                <a:cs typeface="Arial"/>
                <a:sym typeface="Arial"/>
              </a:rPr>
              <a:t> document markup language</a:t>
            </a:r>
            <a:endParaRPr lang="en-US" smtClean="0"/>
          </a:p>
          <a:p>
            <a:pPr marL="0" lvl="0" indent="0" algn="l" rtl="0">
              <a:spcBef>
                <a:spcPts val="0"/>
              </a:spcBef>
              <a:spcAft>
                <a:spcPts val="0"/>
              </a:spcAft>
              <a:buNone/>
            </a:pPr>
            <a:endParaRPr lang="en-US" sz="1100" b="0" i="0" u="none" strike="noStrike" cap="none" baseline="0"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baseline="0" smtClean="0">
                <a:solidFill>
                  <a:srgbClr val="000000"/>
                </a:solidFill>
                <a:effectLst/>
                <a:latin typeface="Arial"/>
                <a:ea typeface="Arial"/>
                <a:cs typeface="Arial"/>
                <a:sym typeface="Arial"/>
              </a:rPr>
              <a:t>None of the tags above are technically required, but they make up standard HTML template. The first 2 tags are typically not seen by end users. But they tell the browser how to process the HTML. </a:t>
            </a:r>
            <a:endParaRPr lang="en-US" sz="1100" b="0" i="0" u="none" strike="noStrike" cap="none" smtClean="0">
              <a:solidFill>
                <a:srgbClr val="000000"/>
              </a:solidFill>
              <a:effectLst/>
              <a:latin typeface="Arial"/>
              <a:ea typeface="Arial"/>
              <a:cs typeface="Arial"/>
              <a:sym typeface="Arial"/>
            </a:endParaRPr>
          </a:p>
          <a:p>
            <a:pPr fontAlgn="base"/>
            <a:r>
              <a:rPr lang="en-US" sz="1100" b="1" i="0" u="none" strike="noStrike" cap="none" smtClean="0">
                <a:solidFill>
                  <a:srgbClr val="000000"/>
                </a:solidFill>
                <a:effectLst/>
                <a:latin typeface="Arial"/>
                <a:ea typeface="Arial"/>
                <a:cs typeface="Arial"/>
                <a:sym typeface="Arial"/>
              </a:rPr>
              <a:t>DOCTYPE  </a:t>
            </a:r>
            <a:r>
              <a:rPr lang="en-US" sz="1100" b="0" i="0" u="none" strike="noStrike" cap="none" smtClean="0">
                <a:solidFill>
                  <a:srgbClr val="000000"/>
                </a:solidFill>
                <a:effectLst/>
                <a:latin typeface="Arial"/>
                <a:ea typeface="Arial"/>
                <a:cs typeface="Arial"/>
                <a:sym typeface="Arial"/>
              </a:rPr>
              <a:t> first thing on an HTML page  tells the browser which version of html you're using.  </a:t>
            </a:r>
          </a:p>
          <a:p>
            <a:pPr fontAlgn="base"/>
            <a:r>
              <a:rPr lang="en-US" sz="1100" b="1" i="0" u="none" strike="noStrike" cap="none" smtClean="0">
                <a:solidFill>
                  <a:srgbClr val="000000"/>
                </a:solidFill>
                <a:effectLst/>
                <a:latin typeface="Arial"/>
                <a:ea typeface="Arial"/>
                <a:cs typeface="Arial"/>
                <a:sym typeface="Arial"/>
              </a:rPr>
              <a:t>HEAD </a:t>
            </a:r>
            <a:r>
              <a:rPr lang="en-US" sz="1100" b="0" i="0" u="none" strike="noStrike" cap="none" smtClean="0">
                <a:solidFill>
                  <a:srgbClr val="000000"/>
                </a:solidFill>
                <a:effectLst/>
                <a:latin typeface="Arial"/>
                <a:ea typeface="Arial"/>
                <a:cs typeface="Arial"/>
                <a:sym typeface="Arial"/>
              </a:rPr>
              <a:t>- Contains the page title and meta information about the page Meta information is invisible to the user, it provides information to search engines  like SEO tags , the head tag also links to external resources like stylesheets. </a:t>
            </a:r>
          </a:p>
          <a:p>
            <a:pPr fontAlgn="base"/>
            <a:r>
              <a:rPr lang="en-US" sz="1100" b="1" i="0" u="none" strike="noStrike" cap="all" smtClean="0">
                <a:solidFill>
                  <a:srgbClr val="000000"/>
                </a:solidFill>
                <a:effectLst/>
                <a:latin typeface="Arial"/>
                <a:ea typeface="Arial"/>
                <a:cs typeface="Arial"/>
                <a:sym typeface="Arial"/>
              </a:rPr>
              <a:t>BODY</a:t>
            </a:r>
          </a:p>
          <a:p>
            <a:pPr fontAlgn="base"/>
            <a:r>
              <a:rPr lang="en-US" sz="1100" b="0" i="0" u="none" strike="noStrike" cap="none" smtClean="0">
                <a:solidFill>
                  <a:srgbClr val="000000"/>
                </a:solidFill>
                <a:effectLst/>
                <a:latin typeface="Arial"/>
                <a:ea typeface="Arial"/>
                <a:cs typeface="Arial"/>
                <a:sym typeface="Arial"/>
              </a:rPr>
              <a:t>Holds the visible content of the page. This is where you put anything you wish the user to see.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smtClean="0">
                <a:solidFill>
                  <a:srgbClr val="000000"/>
                </a:solidFill>
                <a:effectLst/>
                <a:latin typeface="Arial"/>
                <a:ea typeface="Arial"/>
                <a:cs typeface="Arial"/>
                <a:sym typeface="Arial"/>
              </a:rPr>
              <a:t>HTML is not case sensitive,  but you should still be careful.</a:t>
            </a:r>
            <a:r>
              <a:rPr lang="en-US" sz="1100" b="0" i="0" u="none" strike="noStrike" cap="none" baseline="0" smtClean="0">
                <a:solidFill>
                  <a:srgbClr val="000000"/>
                </a:solidFill>
                <a:effectLst/>
                <a:latin typeface="Arial"/>
                <a:ea typeface="Arial"/>
                <a:cs typeface="Arial"/>
                <a:sym typeface="Arial"/>
              </a:rPr>
              <a:t> None of the below tags are required, but they make up standard HTML template </a:t>
            </a:r>
            <a:endParaRPr lang="en-US" sz="1100" b="0" i="0" u="none" strike="noStrike" cap="none" smtClean="0">
              <a:solidFill>
                <a:srgbClr val="000000"/>
              </a:solidFill>
              <a:effectLst/>
              <a:latin typeface="Arial"/>
              <a:ea typeface="Arial"/>
              <a:cs typeface="Arial"/>
              <a:sym typeface="Aria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011934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app.bsd.education/"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hyperlink" Target="https://jsfiddle.net/"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theguardian.com/careers/2020/dec/14/tech-careers-for-women-what-are-the-main-roles-and-how-do-you-retrain"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hyperlink" Target="https://www.wired.com/story/how-to-buck-the-brogrammer-culture-and-get-women-into-stem/" TargetMode="External"/><Relationship Id="rId4" Type="http://schemas.openxmlformats.org/officeDocument/2006/relationships/hyperlink" Target="https://www.wired.com/story/dangers-keeping-women-out-of-tech/"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8" Type="http://schemas.openxmlformats.org/officeDocument/2006/relationships/hyperlink" Target="https://www.w3schools.com/html/html_accessibility.asp" TargetMode="External"/><Relationship Id="rId3" Type="http://schemas.openxmlformats.org/officeDocument/2006/relationships/hyperlink" Target="https://www.w3schools.com/html/" TargetMode="External"/><Relationship Id="rId7" Type="http://schemas.openxmlformats.org/officeDocument/2006/relationships/hyperlink" Target="https://developers.google.com/web/fundamentals/accessibility/"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hyperlink" Target="https://developer.mozilla.org/en-US/docs/Web/Accessibility" TargetMode="External"/><Relationship Id="rId5" Type="http://schemas.openxmlformats.org/officeDocument/2006/relationships/hyperlink" Target="https://developer.mozilla.org/en-US/docs/Web/Guide/HTML/HTML5" TargetMode="External"/><Relationship Id="rId4" Type="http://schemas.openxmlformats.org/officeDocument/2006/relationships/hyperlink" Target="https://www.coffeecup.com/help/articles/absolute-vs-relative-pathslinks/" TargetMode="External"/><Relationship Id="rId9" Type="http://schemas.openxmlformats.org/officeDocument/2006/relationships/hyperlink" Target="http://web-accessibility.carnegiemuseums.org/foundations/semantic/"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meetup.com/Philly-Tech-Sista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mailto:phillytechsistas@gmail.com" TargetMode="External"/><Relationship Id="rId5" Type="http://schemas.openxmlformats.org/officeDocument/2006/relationships/hyperlink" Target="https://github.com/philly-tech-sistas" TargetMode="External"/><Relationship Id="rId4" Type="http://schemas.openxmlformats.org/officeDocument/2006/relationships/hyperlink" Target="http://bit.ly/2HqZc4b"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hyperlink" Target="https://www.phillytechsistas.org/code-of-conduct"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Philly Tech Sistas</a:t>
            </a:r>
            <a:endParaRPr sz="2000"/>
          </a:p>
          <a:p>
            <a:pPr marL="0" lvl="0" indent="0" algn="ctr" rtl="0">
              <a:spcBef>
                <a:spcPts val="0"/>
              </a:spcBef>
              <a:spcAft>
                <a:spcPts val="0"/>
              </a:spcAft>
              <a:buNone/>
            </a:pPr>
            <a:r>
              <a:rPr lang="en" smtClean="0"/>
              <a:t>Intro to HTML </a:t>
            </a:r>
            <a:r>
              <a:rPr lang="en" sz="2000" smtClean="0"/>
              <a:t>Class 1</a:t>
            </a:r>
            <a:endParaRPr sz="20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body" idx="1"/>
          </p:nvPr>
        </p:nvSpPr>
        <p:spPr>
          <a:xfrm>
            <a:off x="90640" y="588208"/>
            <a:ext cx="5298656" cy="32619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smtClean="0"/>
              <a:t>As you can see, all websites have the same structure ...</a:t>
            </a:r>
            <a:endParaRPr sz="1600"/>
          </a:p>
        </p:txBody>
      </p:sp>
      <p:sp>
        <p:nvSpPr>
          <p:cNvPr id="153" name="Google Shape;153;p26"/>
          <p:cNvSpPr txBox="1">
            <a:spLocks noGrp="1"/>
          </p:cNvSpPr>
          <p:nvPr>
            <p:ph type="title"/>
          </p:nvPr>
        </p:nvSpPr>
        <p:spPr>
          <a:xfrm>
            <a:off x="0" y="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Inspect Element</a:t>
            </a:r>
            <a:endParaRPr/>
          </a:p>
        </p:txBody>
      </p:sp>
      <p:pic>
        <p:nvPicPr>
          <p:cNvPr id="155" name="Google Shape;155;p26"/>
          <p:cNvPicPr preferRelativeResize="0"/>
          <p:nvPr/>
        </p:nvPicPr>
        <p:blipFill rotWithShape="1">
          <a:blip r:embed="rId3">
            <a:alphaModFix/>
          </a:blip>
          <a:srcRect r="33564" b="33245"/>
          <a:stretch/>
        </p:blipFill>
        <p:spPr>
          <a:xfrm>
            <a:off x="474197" y="1214308"/>
            <a:ext cx="7010935" cy="372183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159300" y="103484"/>
            <a:ext cx="8520600" cy="626100"/>
          </a:xfrm>
          <a:prstGeom prst="rect">
            <a:avLst/>
          </a:prstGeom>
        </p:spPr>
        <p:txBody>
          <a:bodyPr spcFirstLastPara="1" wrap="square" lIns="91425" tIns="91425" rIns="91425" bIns="91425" anchor="t" anchorCtr="0">
            <a:noAutofit/>
          </a:bodyPr>
          <a:lstStyle/>
          <a:p>
            <a:pPr marL="25400" lvl="0" algn="l" rtl="0">
              <a:spcBef>
                <a:spcPts val="0"/>
              </a:spcBef>
              <a:spcAft>
                <a:spcPts val="0"/>
              </a:spcAft>
              <a:buSzPts val="3200"/>
            </a:pPr>
            <a:r>
              <a:rPr lang="en" smtClean="0"/>
              <a:t>Basic Tags</a:t>
            </a:r>
            <a:endParaRPr/>
          </a:p>
        </p:txBody>
      </p:sp>
      <p:sp>
        <p:nvSpPr>
          <p:cNvPr id="180" name="Google Shape;180;p29"/>
          <p:cNvSpPr txBox="1">
            <a:spLocks noGrp="1"/>
          </p:cNvSpPr>
          <p:nvPr>
            <p:ph type="body" idx="1"/>
          </p:nvPr>
        </p:nvSpPr>
        <p:spPr>
          <a:xfrm>
            <a:off x="404602" y="1007060"/>
            <a:ext cx="8739398" cy="34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2000" b="1" smtClean="0">
                <a:solidFill>
                  <a:srgbClr val="000000"/>
                </a:solidFill>
              </a:rPr>
              <a:t>Headers </a:t>
            </a:r>
            <a:r>
              <a:rPr lang="en-US" sz="2000" b="1" smtClean="0">
                <a:solidFill>
                  <a:schemeClr val="accent1"/>
                </a:solidFill>
              </a:rPr>
              <a:t>(</a:t>
            </a:r>
            <a:r>
              <a:rPr lang="en-US" sz="2000" b="1" smtClean="0">
                <a:solidFill>
                  <a:schemeClr val="tx1"/>
                </a:solidFill>
              </a:rPr>
              <a:t>h1-h6</a:t>
            </a:r>
            <a:r>
              <a:rPr lang="en-US" sz="2000" b="1" smtClean="0">
                <a:solidFill>
                  <a:schemeClr val="accent1"/>
                </a:solidFill>
              </a:rPr>
              <a:t>):       </a:t>
            </a:r>
            <a:r>
              <a:rPr lang="en-US" sz="2000" smtClean="0">
                <a:solidFill>
                  <a:schemeClr val="tx1"/>
                </a:solidFill>
              </a:rPr>
              <a:t>&lt;h1&gt;</a:t>
            </a:r>
            <a:r>
              <a:rPr lang="en-US" sz="2000" smtClean="0">
                <a:solidFill>
                  <a:schemeClr val="bg2"/>
                </a:solidFill>
              </a:rPr>
              <a:t>My Header</a:t>
            </a:r>
            <a:r>
              <a:rPr lang="en-US" sz="2000" smtClean="0">
                <a:solidFill>
                  <a:schemeClr val="tx1"/>
                </a:solidFill>
              </a:rPr>
              <a:t>&lt;/h1&gt;</a:t>
            </a:r>
          </a:p>
          <a:p>
            <a:pPr marL="0" lvl="0" indent="0" algn="l" rtl="0">
              <a:spcBef>
                <a:spcPts val="0"/>
              </a:spcBef>
              <a:spcAft>
                <a:spcPts val="0"/>
              </a:spcAft>
              <a:buClr>
                <a:srgbClr val="000000"/>
              </a:buClr>
              <a:buSzPts val="1100"/>
              <a:buFont typeface="Arial"/>
              <a:buNone/>
            </a:pPr>
            <a:r>
              <a:rPr lang="en-US" sz="2000" b="1" smtClean="0">
                <a:solidFill>
                  <a:srgbClr val="000000"/>
                </a:solidFill>
              </a:rPr>
              <a:t>Paragraphs:                  </a:t>
            </a:r>
            <a:r>
              <a:rPr lang="en-US" sz="2000" smtClean="0">
                <a:solidFill>
                  <a:schemeClr val="tx1"/>
                </a:solidFill>
              </a:rPr>
              <a:t>&lt;p&gt;</a:t>
            </a:r>
            <a:r>
              <a:rPr lang="en-US" sz="2000" smtClean="0">
                <a:solidFill>
                  <a:schemeClr val="bg2"/>
                </a:solidFill>
              </a:rPr>
              <a:t>My Para</a:t>
            </a:r>
            <a:r>
              <a:rPr lang="en-US" sz="2000" smtClean="0">
                <a:solidFill>
                  <a:schemeClr val="tx1"/>
                </a:solidFill>
              </a:rPr>
              <a:t>&lt;/p&gt;</a:t>
            </a:r>
            <a:endParaRPr lang="en-US" sz="2000">
              <a:solidFill>
                <a:schemeClr val="tx1"/>
              </a:solidFill>
            </a:endParaRPr>
          </a:p>
          <a:p>
            <a:pPr marL="0" indent="0">
              <a:buClr>
                <a:srgbClr val="000000"/>
              </a:buClr>
              <a:buSzPts val="1100"/>
              <a:buNone/>
            </a:pPr>
            <a:r>
              <a:rPr lang="en-US" sz="2000" b="1" smtClean="0">
                <a:solidFill>
                  <a:srgbClr val="000000"/>
                </a:solidFill>
              </a:rPr>
              <a:t>Span: 		        </a:t>
            </a:r>
            <a:r>
              <a:rPr lang="en-US" sz="2000" smtClean="0">
                <a:solidFill>
                  <a:schemeClr val="tx1"/>
                </a:solidFill>
              </a:rPr>
              <a:t>&lt;span color=red&gt;</a:t>
            </a:r>
            <a:r>
              <a:rPr lang="en-US" sz="2000" smtClean="0">
                <a:solidFill>
                  <a:schemeClr val="bg2"/>
                </a:solidFill>
              </a:rPr>
              <a:t>Use me to format text</a:t>
            </a:r>
            <a:r>
              <a:rPr lang="en-US" sz="2000" smtClean="0">
                <a:solidFill>
                  <a:schemeClr val="tx1"/>
                </a:solidFill>
              </a:rPr>
              <a:t>&lt;/span&gt;</a:t>
            </a:r>
            <a:endParaRPr lang="en-US" sz="2000">
              <a:solidFill>
                <a:schemeClr val="tx1"/>
              </a:solidFill>
            </a:endParaRPr>
          </a:p>
          <a:p>
            <a:pPr marL="0" lvl="0" indent="0" algn="l" rtl="0">
              <a:spcBef>
                <a:spcPts val="0"/>
              </a:spcBef>
              <a:spcAft>
                <a:spcPts val="0"/>
              </a:spcAft>
              <a:buClr>
                <a:srgbClr val="000000"/>
              </a:buClr>
              <a:buSzPts val="1100"/>
              <a:buFont typeface="Arial"/>
              <a:buNone/>
            </a:pPr>
            <a:r>
              <a:rPr lang="en-US" sz="2000" b="1" smtClean="0">
                <a:solidFill>
                  <a:srgbClr val="000000"/>
                </a:solidFill>
              </a:rPr>
              <a:t>Lists (</a:t>
            </a:r>
            <a:r>
              <a:rPr lang="en-US" sz="2000" b="1" smtClean="0">
                <a:solidFill>
                  <a:schemeClr val="tx1"/>
                </a:solidFill>
              </a:rPr>
              <a:t>ul, ol</a:t>
            </a:r>
            <a:r>
              <a:rPr lang="en-US" sz="2000" b="1" smtClean="0">
                <a:solidFill>
                  <a:srgbClr val="000000"/>
                </a:solidFill>
              </a:rPr>
              <a:t>): </a:t>
            </a:r>
          </a:p>
          <a:p>
            <a:pPr marL="2227263" lvl="0" indent="0">
              <a:buClr>
                <a:srgbClr val="000000"/>
              </a:buClr>
              <a:buSzPts val="1100"/>
              <a:buNone/>
            </a:pPr>
            <a:r>
              <a:rPr lang="it-IT" sz="2000" smtClean="0">
                <a:solidFill>
                  <a:schemeClr val="tx1"/>
                </a:solidFill>
              </a:rPr>
              <a:t>&lt;</a:t>
            </a:r>
            <a:r>
              <a:rPr lang="it-IT" sz="2000">
                <a:solidFill>
                  <a:schemeClr val="tx1"/>
                </a:solidFill>
              </a:rPr>
              <a:t>ul</a:t>
            </a:r>
            <a:r>
              <a:rPr lang="it-IT" sz="2000" smtClean="0">
                <a:solidFill>
                  <a:schemeClr val="tx1"/>
                </a:solidFill>
              </a:rPr>
              <a:t>&gt;</a:t>
            </a:r>
            <a:r>
              <a:rPr lang="it-IT" sz="2000">
                <a:solidFill>
                  <a:schemeClr val="tx1"/>
                </a:solidFill>
              </a:rPr>
              <a:t/>
            </a:r>
            <a:br>
              <a:rPr lang="it-IT" sz="2000">
                <a:solidFill>
                  <a:schemeClr val="tx1"/>
                </a:solidFill>
              </a:rPr>
            </a:br>
            <a:r>
              <a:rPr lang="it-IT" sz="2000" smtClean="0">
                <a:solidFill>
                  <a:schemeClr val="tx1"/>
                </a:solidFill>
              </a:rPr>
              <a:t>&lt;li&gt;</a:t>
            </a:r>
            <a:r>
              <a:rPr lang="it-IT" sz="2000" smtClean="0">
                <a:solidFill>
                  <a:schemeClr val="bg2"/>
                </a:solidFill>
              </a:rPr>
              <a:t>Pasta</a:t>
            </a:r>
            <a:r>
              <a:rPr lang="it-IT" sz="2000" smtClean="0">
                <a:solidFill>
                  <a:schemeClr val="tx1"/>
                </a:solidFill>
              </a:rPr>
              <a:t>&lt;/li&gt;</a:t>
            </a:r>
            <a:br>
              <a:rPr lang="it-IT" sz="2000" smtClean="0">
                <a:solidFill>
                  <a:schemeClr val="tx1"/>
                </a:solidFill>
              </a:rPr>
            </a:br>
            <a:r>
              <a:rPr lang="it-IT" sz="2000" smtClean="0">
                <a:solidFill>
                  <a:schemeClr val="tx1"/>
                </a:solidFill>
              </a:rPr>
              <a:t>&lt;li&gt;</a:t>
            </a:r>
            <a:r>
              <a:rPr lang="it-IT" sz="2000" smtClean="0">
                <a:solidFill>
                  <a:schemeClr val="bg2"/>
                </a:solidFill>
              </a:rPr>
              <a:t>Macaroni</a:t>
            </a:r>
            <a:r>
              <a:rPr lang="it-IT" sz="2000" smtClean="0">
                <a:solidFill>
                  <a:schemeClr val="tx1"/>
                </a:solidFill>
              </a:rPr>
              <a:t>&lt;/</a:t>
            </a:r>
            <a:r>
              <a:rPr lang="it-IT" sz="2000">
                <a:solidFill>
                  <a:schemeClr val="tx1"/>
                </a:solidFill>
              </a:rPr>
              <a:t>li</a:t>
            </a:r>
            <a:r>
              <a:rPr lang="it-IT" sz="2000" smtClean="0">
                <a:solidFill>
                  <a:schemeClr val="tx1"/>
                </a:solidFill>
              </a:rPr>
              <a:t>&gt;</a:t>
            </a:r>
          </a:p>
          <a:p>
            <a:pPr marL="2227263" lvl="0" indent="0">
              <a:buClr>
                <a:srgbClr val="000000"/>
              </a:buClr>
              <a:buSzPts val="1100"/>
              <a:buNone/>
            </a:pPr>
            <a:r>
              <a:rPr lang="it-IT" sz="2000" smtClean="0">
                <a:solidFill>
                  <a:schemeClr val="tx1"/>
                </a:solidFill>
              </a:rPr>
              <a:t>&lt;/</a:t>
            </a:r>
            <a:r>
              <a:rPr lang="it-IT" sz="2000">
                <a:solidFill>
                  <a:schemeClr val="tx1"/>
                </a:solidFill>
              </a:rPr>
              <a:t>ul</a:t>
            </a:r>
            <a:r>
              <a:rPr lang="it-IT" sz="2000" smtClean="0">
                <a:solidFill>
                  <a:schemeClr val="tx1"/>
                </a:solidFill>
              </a:rPr>
              <a:t>&gt;</a:t>
            </a:r>
          </a:p>
          <a:p>
            <a:pPr marL="0" indent="0">
              <a:buClr>
                <a:srgbClr val="000000"/>
              </a:buClr>
              <a:buSzPts val="1100"/>
              <a:buNone/>
            </a:pPr>
            <a:r>
              <a:rPr lang="en-US" sz="2000" b="1" smtClean="0">
                <a:solidFill>
                  <a:srgbClr val="000000"/>
                </a:solidFill>
              </a:rPr>
              <a:t>Div: </a:t>
            </a:r>
            <a:r>
              <a:rPr lang="en-US" sz="2000" b="1">
                <a:solidFill>
                  <a:srgbClr val="000000"/>
                </a:solidFill>
              </a:rPr>
              <a:t>		        </a:t>
            </a:r>
            <a:r>
              <a:rPr lang="en-US" sz="2000" smtClean="0">
                <a:solidFill>
                  <a:schemeClr val="tx1"/>
                </a:solidFill>
              </a:rPr>
              <a:t>&lt;div&gt;&lt;p&gt;</a:t>
            </a:r>
            <a:r>
              <a:rPr lang="en-US" sz="2000" smtClean="0">
                <a:solidFill>
                  <a:schemeClr val="bg2"/>
                </a:solidFill>
              </a:rPr>
              <a:t>I hold</a:t>
            </a:r>
            <a:r>
              <a:rPr lang="en-US" sz="2000" smtClean="0">
                <a:solidFill>
                  <a:schemeClr val="tx1"/>
                </a:solidFill>
              </a:rPr>
              <a:t>&lt;/p&gt;&lt;p&gt;</a:t>
            </a:r>
            <a:r>
              <a:rPr lang="en-US" sz="2000" smtClean="0">
                <a:solidFill>
                  <a:schemeClr val="bg2"/>
                </a:solidFill>
              </a:rPr>
              <a:t>a lot of other tags</a:t>
            </a:r>
            <a:r>
              <a:rPr lang="en-US" sz="2000" smtClean="0">
                <a:solidFill>
                  <a:schemeClr val="tx1"/>
                </a:solidFill>
              </a:rPr>
              <a:t>&lt;/p&gt;&lt;/div&gt;</a:t>
            </a:r>
            <a:endParaRPr lang="en-US" sz="2000">
              <a:solidFill>
                <a:schemeClr val="tx1"/>
              </a:solidFill>
            </a:endParaRPr>
          </a:p>
          <a:p>
            <a:pPr marL="0" lvl="0" indent="0">
              <a:buClr>
                <a:srgbClr val="000000"/>
              </a:buClr>
              <a:buSzPts val="1100"/>
              <a:buNone/>
            </a:pPr>
            <a:r>
              <a:rPr lang="it-IT" sz="2000" b="1" smtClean="0">
                <a:solidFill>
                  <a:srgbClr val="000000"/>
                </a:solidFill>
              </a:rPr>
              <a:t>Image</a:t>
            </a:r>
            <a:r>
              <a:rPr lang="it-IT" sz="2000" b="1">
                <a:solidFill>
                  <a:srgbClr val="000000"/>
                </a:solidFill>
              </a:rPr>
              <a:t>: </a:t>
            </a:r>
            <a:r>
              <a:rPr lang="it-IT" sz="2000" b="1" smtClean="0">
                <a:solidFill>
                  <a:srgbClr val="000000"/>
                </a:solidFill>
              </a:rPr>
              <a:t>                           </a:t>
            </a:r>
            <a:r>
              <a:rPr lang="it-IT" sz="2000" smtClean="0">
                <a:solidFill>
                  <a:schemeClr val="tx1"/>
                </a:solidFill>
              </a:rPr>
              <a:t>&lt;</a:t>
            </a:r>
            <a:r>
              <a:rPr lang="it-IT" sz="2000">
                <a:solidFill>
                  <a:schemeClr val="tx1"/>
                </a:solidFill>
              </a:rPr>
              <a:t>img src=</a:t>
            </a:r>
            <a:r>
              <a:rPr lang="it-IT" sz="2000">
                <a:solidFill>
                  <a:schemeClr val="bg2"/>
                </a:solidFill>
              </a:rPr>
              <a:t>https</a:t>
            </a:r>
            <a:r>
              <a:rPr lang="it-IT" sz="2000" smtClean="0">
                <a:solidFill>
                  <a:schemeClr val="bg2"/>
                </a:solidFill>
              </a:rPr>
              <a:t>://amazon.com/bridgerton.jpg</a:t>
            </a:r>
            <a:r>
              <a:rPr lang="it-IT" sz="2000" smtClean="0">
                <a:solidFill>
                  <a:schemeClr val="tx1"/>
                </a:solidFill>
              </a:rPr>
              <a:t> /&gt;</a:t>
            </a:r>
          </a:p>
          <a:p>
            <a:pPr marL="0" lvl="0" indent="0">
              <a:buClr>
                <a:srgbClr val="000000"/>
              </a:buClr>
              <a:buSzPts val="1100"/>
              <a:buNone/>
            </a:pPr>
            <a:r>
              <a:rPr lang="it-IT" sz="2000" b="1" smtClean="0">
                <a:solidFill>
                  <a:srgbClr val="000000"/>
                </a:solidFill>
              </a:rPr>
              <a:t>Links:                             </a:t>
            </a:r>
            <a:r>
              <a:rPr lang="it-IT" sz="2000" smtClean="0">
                <a:solidFill>
                  <a:schemeClr val="tx1"/>
                </a:solidFill>
              </a:rPr>
              <a:t>&lt;a href=</a:t>
            </a:r>
            <a:r>
              <a:rPr lang="it-IT" sz="2000" smtClean="0">
                <a:solidFill>
                  <a:schemeClr val="bg2"/>
                </a:solidFill>
              </a:rPr>
              <a:t>http://amazon.com</a:t>
            </a:r>
            <a:r>
              <a:rPr lang="it-IT" sz="2000" smtClean="0">
                <a:solidFill>
                  <a:schemeClr val="tx1"/>
                </a:solidFill>
              </a:rPr>
              <a:t>&gt;</a:t>
            </a:r>
            <a:r>
              <a:rPr lang="it-IT" sz="2000" smtClean="0">
                <a:solidFill>
                  <a:schemeClr val="bg2"/>
                </a:solidFill>
              </a:rPr>
              <a:t>Amazon Link</a:t>
            </a:r>
            <a:r>
              <a:rPr lang="it-IT" sz="2000" smtClean="0">
                <a:solidFill>
                  <a:schemeClr val="tx1"/>
                </a:solidFill>
              </a:rPr>
              <a:t>&lt;/a&gt;</a:t>
            </a:r>
            <a:endParaRPr sz="2000" b="1">
              <a:solidFill>
                <a:schemeClr val="tx1"/>
              </a:solidFill>
            </a:endParaRPr>
          </a:p>
          <a:p>
            <a:pPr marL="0" lvl="0" indent="0" algn="l" rtl="0">
              <a:spcBef>
                <a:spcPts val="1600"/>
              </a:spcBef>
              <a:spcAft>
                <a:spcPts val="1600"/>
              </a:spcAft>
              <a:buNone/>
            </a:pPr>
            <a:endParaRPr sz="1400" b="1">
              <a:solidFill>
                <a:srgbClr val="000000"/>
              </a:solidFill>
            </a:endParaRPr>
          </a:p>
        </p:txBody>
      </p:sp>
      <p:sp>
        <p:nvSpPr>
          <p:cNvPr id="2" name="TextBox 1"/>
          <p:cNvSpPr txBox="1"/>
          <p:nvPr/>
        </p:nvSpPr>
        <p:spPr>
          <a:xfrm>
            <a:off x="2861733" y="268396"/>
            <a:ext cx="2489200" cy="738664"/>
          </a:xfrm>
          <a:prstGeom prst="rect">
            <a:avLst/>
          </a:prstGeom>
          <a:solidFill>
            <a:schemeClr val="accent6">
              <a:lumMod val="20000"/>
              <a:lumOff val="80000"/>
            </a:schemeClr>
          </a:solidFill>
        </p:spPr>
        <p:txBody>
          <a:bodyPr wrap="square" rtlCol="0">
            <a:spAutoFit/>
          </a:bodyPr>
          <a:lstStyle/>
          <a:p>
            <a:r>
              <a:rPr lang="en-US" b="1" smtClean="0"/>
              <a:t>Standard Format</a:t>
            </a:r>
          </a:p>
          <a:p>
            <a:r>
              <a:rPr lang="en-US" smtClean="0"/>
              <a:t>Open Tag:    &lt;TAG&gt;</a:t>
            </a:r>
          </a:p>
          <a:p>
            <a:r>
              <a:rPr lang="en-US" smtClean="0"/>
              <a:t>Closing Tag: &lt;/TAG&gt;</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25400" lvl="0" algn="l" rtl="0">
              <a:spcBef>
                <a:spcPts val="0"/>
              </a:spcBef>
              <a:spcAft>
                <a:spcPts val="0"/>
              </a:spcAft>
              <a:buSzPts val="3200"/>
            </a:pPr>
            <a:r>
              <a:rPr lang="en" smtClean="0"/>
              <a:t>Link Types</a:t>
            </a:r>
            <a:endParaRPr/>
          </a:p>
        </p:txBody>
      </p:sp>
      <p:sp>
        <p:nvSpPr>
          <p:cNvPr id="180" name="Google Shape;180;p29"/>
          <p:cNvSpPr txBox="1">
            <a:spLocks noGrp="1"/>
          </p:cNvSpPr>
          <p:nvPr>
            <p:ph type="body" idx="1"/>
          </p:nvPr>
        </p:nvSpPr>
        <p:spPr>
          <a:xfrm>
            <a:off x="404602" y="1253225"/>
            <a:ext cx="8654731" cy="2007865"/>
          </a:xfrm>
          <a:prstGeom prst="rect">
            <a:avLst/>
          </a:prstGeom>
        </p:spPr>
        <p:txBody>
          <a:bodyPr spcFirstLastPara="1" wrap="square" lIns="91425" tIns="91425" rIns="91425" bIns="91425" anchor="t" anchorCtr="0">
            <a:noAutofit/>
          </a:bodyPr>
          <a:lstStyle/>
          <a:p>
            <a:pPr fontAlgn="base"/>
            <a:r>
              <a:rPr lang="en-US" sz="1600" b="1" smtClean="0">
                <a:solidFill>
                  <a:schemeClr val="accent1"/>
                </a:solidFill>
                <a:latin typeface="Lato" panose="020B0604020202020204" charset="0"/>
              </a:rPr>
              <a:t>Link to External Page: </a:t>
            </a:r>
            <a:r>
              <a:rPr lang="en-US" sz="1600" b="1" smtClean="0">
                <a:solidFill>
                  <a:schemeClr val="tx1"/>
                </a:solidFill>
                <a:latin typeface="Lato" panose="020B0604020202020204" charset="0"/>
              </a:rPr>
              <a:t/>
            </a:r>
            <a:br>
              <a:rPr lang="en-US" sz="1600" b="1" smtClean="0">
                <a:solidFill>
                  <a:schemeClr val="tx1"/>
                </a:solidFill>
                <a:latin typeface="Lato" panose="020B0604020202020204" charset="0"/>
              </a:rPr>
            </a:br>
            <a:r>
              <a:rPr lang="en-US" sz="1600" smtClean="0">
                <a:solidFill>
                  <a:schemeClr val="tx1"/>
                </a:solidFill>
                <a:latin typeface="Lato" panose="020B0604020202020204" charset="0"/>
              </a:rPr>
              <a:t>&lt;a </a:t>
            </a:r>
            <a:r>
              <a:rPr lang="en-US" sz="1600">
                <a:solidFill>
                  <a:schemeClr val="tx1"/>
                </a:solidFill>
                <a:latin typeface="Lato" panose="020B0604020202020204" charset="0"/>
              </a:rPr>
              <a:t>href=</a:t>
            </a:r>
            <a:r>
              <a:rPr lang="en-US" sz="1600">
                <a:solidFill>
                  <a:schemeClr val="bg2"/>
                </a:solidFill>
                <a:latin typeface="Lato" panose="020B0604020202020204" charset="0"/>
              </a:rPr>
              <a:t>"http://mywebsite.com/page.html"</a:t>
            </a:r>
            <a:r>
              <a:rPr lang="en-US" sz="1600">
                <a:solidFill>
                  <a:schemeClr val="tx1"/>
                </a:solidFill>
                <a:latin typeface="Lato" panose="020B0604020202020204" charset="0"/>
              </a:rPr>
              <a:t>&gt;Link to an external page.&lt;/a</a:t>
            </a:r>
            <a:r>
              <a:rPr lang="en-US" sz="1600" smtClean="0">
                <a:solidFill>
                  <a:schemeClr val="tx1"/>
                </a:solidFill>
                <a:latin typeface="Lato" panose="020B0604020202020204" charset="0"/>
              </a:rPr>
              <a:t>&gt;</a:t>
            </a:r>
          </a:p>
          <a:p>
            <a:pPr fontAlgn="base"/>
            <a:r>
              <a:rPr lang="en-US" sz="1600" b="1" smtClean="0">
                <a:solidFill>
                  <a:schemeClr val="accent1"/>
                </a:solidFill>
                <a:latin typeface="Lato" panose="020B0604020202020204" charset="0"/>
                <a:cs typeface="Arial"/>
                <a:sym typeface="Arial"/>
              </a:rPr>
              <a:t>Relative Link: </a:t>
            </a:r>
            <a:r>
              <a:rPr lang="en-US" sz="1600">
                <a:solidFill>
                  <a:schemeClr val="tx1"/>
                </a:solidFill>
                <a:latin typeface="Lato" panose="020B0604020202020204" charset="0"/>
                <a:cs typeface="Arial"/>
                <a:sym typeface="Arial"/>
              </a:rPr>
              <a:t/>
            </a:r>
            <a:br>
              <a:rPr lang="en-US" sz="1600">
                <a:solidFill>
                  <a:schemeClr val="tx1"/>
                </a:solidFill>
                <a:latin typeface="Lato" panose="020B0604020202020204" charset="0"/>
                <a:cs typeface="Arial"/>
                <a:sym typeface="Arial"/>
              </a:rPr>
            </a:br>
            <a:r>
              <a:rPr lang="en-US" sz="1600" smtClean="0">
                <a:solidFill>
                  <a:schemeClr val="tx1"/>
                </a:solidFill>
                <a:latin typeface="Lato" panose="020B0604020202020204" charset="0"/>
              </a:rPr>
              <a:t>&lt;</a:t>
            </a:r>
            <a:r>
              <a:rPr lang="en-US" sz="1600">
                <a:solidFill>
                  <a:schemeClr val="tx1"/>
                </a:solidFill>
                <a:latin typeface="Lato" panose="020B0604020202020204" charset="0"/>
              </a:rPr>
              <a:t>a href</a:t>
            </a:r>
            <a:r>
              <a:rPr lang="en-US" sz="1600" smtClean="0">
                <a:solidFill>
                  <a:schemeClr val="tx1"/>
                </a:solidFill>
                <a:latin typeface="Lato" panose="020B0604020202020204" charset="0"/>
              </a:rPr>
              <a:t>=</a:t>
            </a:r>
            <a:r>
              <a:rPr lang="en-US" sz="1600" smtClean="0">
                <a:solidFill>
                  <a:schemeClr val="bg2"/>
                </a:solidFill>
                <a:latin typeface="Lato" panose="020B0604020202020204" charset="0"/>
              </a:rPr>
              <a:t>"page.html</a:t>
            </a:r>
            <a:r>
              <a:rPr lang="en-US" sz="1600">
                <a:solidFill>
                  <a:schemeClr val="bg2"/>
                </a:solidFill>
                <a:latin typeface="Lato" panose="020B0604020202020204" charset="0"/>
              </a:rPr>
              <a:t>"</a:t>
            </a:r>
            <a:r>
              <a:rPr lang="en-US" sz="1600">
                <a:solidFill>
                  <a:schemeClr val="tx1"/>
                </a:solidFill>
                <a:latin typeface="Lato" panose="020B0604020202020204" charset="0"/>
              </a:rPr>
              <a:t>&gt;Link to </a:t>
            </a:r>
            <a:r>
              <a:rPr lang="en-US" sz="1600" smtClean="0">
                <a:solidFill>
                  <a:schemeClr val="tx1"/>
                </a:solidFill>
                <a:latin typeface="Lato" panose="020B0604020202020204" charset="0"/>
              </a:rPr>
              <a:t>a page on the site.&lt;/</a:t>
            </a:r>
            <a:r>
              <a:rPr lang="en-US" sz="1600">
                <a:solidFill>
                  <a:schemeClr val="tx1"/>
                </a:solidFill>
                <a:latin typeface="Lato" panose="020B0604020202020204" charset="0"/>
              </a:rPr>
              <a:t>a</a:t>
            </a:r>
            <a:r>
              <a:rPr lang="en-US" sz="1600" smtClean="0">
                <a:solidFill>
                  <a:schemeClr val="tx1"/>
                </a:solidFill>
                <a:latin typeface="Lato" panose="020B0604020202020204" charset="0"/>
              </a:rPr>
              <a:t>&gt; </a:t>
            </a:r>
            <a:endParaRPr lang="en-US" sz="1600">
              <a:solidFill>
                <a:schemeClr val="bg2"/>
              </a:solidFill>
              <a:latin typeface="Lato" panose="020B0604020202020204" charset="0"/>
              <a:ea typeface="Arial"/>
              <a:cs typeface="Arial"/>
              <a:sym typeface="Arial"/>
            </a:endParaRPr>
          </a:p>
          <a:p>
            <a:r>
              <a:rPr lang="en-US" sz="1600" b="1" smtClean="0">
                <a:solidFill>
                  <a:srgbClr val="000000"/>
                </a:solidFill>
                <a:latin typeface="Lato" panose="020B0604020202020204" charset="0"/>
                <a:ea typeface="Arial"/>
                <a:cs typeface="Arial"/>
                <a:sym typeface="Arial"/>
              </a:rPr>
              <a:t>Anchor links:</a:t>
            </a:r>
            <a:br>
              <a:rPr lang="en-US" sz="1600" b="1" smtClean="0">
                <a:solidFill>
                  <a:srgbClr val="000000"/>
                </a:solidFill>
                <a:latin typeface="Lato" panose="020B0604020202020204" charset="0"/>
                <a:ea typeface="Arial"/>
                <a:cs typeface="Arial"/>
                <a:sym typeface="Arial"/>
              </a:rPr>
            </a:br>
            <a:r>
              <a:rPr lang="en-US" sz="1600">
                <a:solidFill>
                  <a:schemeClr val="tx1"/>
                </a:solidFill>
                <a:latin typeface="Lato" panose="020B0604020202020204" charset="0"/>
              </a:rPr>
              <a:t>&lt;a </a:t>
            </a:r>
            <a:r>
              <a:rPr lang="en-US" sz="1600" b="1">
                <a:solidFill>
                  <a:schemeClr val="tx1"/>
                </a:solidFill>
                <a:latin typeface="Lato" panose="020B0604020202020204" charset="0"/>
              </a:rPr>
              <a:t>name</a:t>
            </a:r>
            <a:r>
              <a:rPr lang="en-US" sz="1600">
                <a:solidFill>
                  <a:schemeClr val="tx1"/>
                </a:solidFill>
                <a:latin typeface="Lato" panose="020B0604020202020204" charset="0"/>
              </a:rPr>
              <a:t>="</a:t>
            </a:r>
            <a:r>
              <a:rPr lang="en-US" sz="1600">
                <a:solidFill>
                  <a:schemeClr val="bg2"/>
                </a:solidFill>
                <a:latin typeface="Lato" panose="020B0604020202020204" charset="0"/>
              </a:rPr>
              <a:t>header1</a:t>
            </a:r>
            <a:r>
              <a:rPr lang="en-US" sz="1600">
                <a:solidFill>
                  <a:schemeClr val="tx1"/>
                </a:solidFill>
                <a:latin typeface="Lato" panose="020B0604020202020204" charset="0"/>
              </a:rPr>
              <a:t>"&gt;Header&lt;/a&gt;</a:t>
            </a:r>
            <a:br>
              <a:rPr lang="en-US" sz="1600">
                <a:solidFill>
                  <a:schemeClr val="tx1"/>
                </a:solidFill>
                <a:latin typeface="Lato" panose="020B0604020202020204" charset="0"/>
              </a:rPr>
            </a:br>
            <a:r>
              <a:rPr lang="en-US" sz="1600">
                <a:solidFill>
                  <a:schemeClr val="tx1"/>
                </a:solidFill>
                <a:latin typeface="Lato" panose="020B0604020202020204" charset="0"/>
              </a:rPr>
              <a:t>&lt;a </a:t>
            </a:r>
            <a:r>
              <a:rPr lang="en-US" sz="1600" b="1">
                <a:solidFill>
                  <a:schemeClr val="tx1"/>
                </a:solidFill>
                <a:latin typeface="Lato" panose="020B0604020202020204" charset="0"/>
              </a:rPr>
              <a:t>href</a:t>
            </a:r>
            <a:r>
              <a:rPr lang="en-US" sz="1600">
                <a:solidFill>
                  <a:schemeClr val="tx1"/>
                </a:solidFill>
                <a:latin typeface="Lato" panose="020B0604020202020204" charset="0"/>
              </a:rPr>
              <a:t>="</a:t>
            </a:r>
            <a:r>
              <a:rPr lang="en-US" sz="1600">
                <a:solidFill>
                  <a:schemeClr val="bg2"/>
                </a:solidFill>
                <a:latin typeface="Lato" panose="020B0604020202020204" charset="0"/>
              </a:rPr>
              <a:t>#header1</a:t>
            </a:r>
            <a:r>
              <a:rPr lang="en-US" sz="1600">
                <a:solidFill>
                  <a:schemeClr val="tx1"/>
                </a:solidFill>
                <a:latin typeface="Lato" panose="020B0604020202020204" charset="0"/>
              </a:rPr>
              <a:t>"&gt;Go to Header&lt;/a</a:t>
            </a:r>
            <a:r>
              <a:rPr lang="en-US" sz="1600" smtClean="0">
                <a:solidFill>
                  <a:schemeClr val="tx1"/>
                </a:solidFill>
                <a:latin typeface="Lato" panose="020B0604020202020204" charset="0"/>
              </a:rPr>
              <a:t>&gt;</a:t>
            </a:r>
            <a:endParaRPr lang="en-US" sz="1600">
              <a:solidFill>
                <a:schemeClr val="tx1"/>
              </a:solidFill>
              <a:latin typeface="Lato" panose="020B0604020202020204" charset="0"/>
            </a:endParaRPr>
          </a:p>
          <a:p>
            <a:pPr fontAlgn="base"/>
            <a:endParaRPr lang="en-US" sz="1600">
              <a:solidFill>
                <a:srgbClr val="000000"/>
              </a:solidFill>
              <a:latin typeface="Lato" panose="020B0604020202020204" charset="0"/>
              <a:ea typeface="Arial"/>
              <a:cs typeface="Arial"/>
              <a:sym typeface="Arial"/>
            </a:endParaRPr>
          </a:p>
          <a:p>
            <a:pPr marL="114300" indent="0" fontAlgn="base">
              <a:buNone/>
            </a:pPr>
            <a:endParaRPr lang="en-US" sz="1600">
              <a:solidFill>
                <a:srgbClr val="000000"/>
              </a:solidFill>
              <a:latin typeface="Lato" panose="020B0604020202020204" charset="0"/>
              <a:ea typeface="Arial"/>
              <a:cs typeface="Arial"/>
              <a:sym typeface="Arial"/>
            </a:endParaRPr>
          </a:p>
        </p:txBody>
      </p:sp>
      <p:sp>
        <p:nvSpPr>
          <p:cNvPr id="2" name="Rectangle 1"/>
          <p:cNvSpPr/>
          <p:nvPr/>
        </p:nvSpPr>
        <p:spPr>
          <a:xfrm>
            <a:off x="669279" y="3651061"/>
            <a:ext cx="7436579" cy="923330"/>
          </a:xfrm>
          <a:prstGeom prst="rect">
            <a:avLst/>
          </a:prstGeom>
          <a:solidFill>
            <a:schemeClr val="accent6">
              <a:lumMod val="20000"/>
              <a:lumOff val="80000"/>
            </a:schemeClr>
          </a:solidFill>
        </p:spPr>
        <p:txBody>
          <a:bodyPr wrap="square">
            <a:spAutoFit/>
          </a:bodyPr>
          <a:lstStyle/>
          <a:p>
            <a:r>
              <a:rPr lang="en-US" sz="1800" smtClean="0">
                <a:solidFill>
                  <a:schemeClr val="tx1"/>
                </a:solidFill>
                <a:latin typeface="Lato" panose="020B0604020202020204" charset="0"/>
              </a:rPr>
              <a:t>Link Attributes</a:t>
            </a:r>
            <a:r>
              <a:rPr lang="en-US" sz="1800" smtClean="0">
                <a:solidFill>
                  <a:srgbClr val="4A4A4A"/>
                </a:solidFill>
                <a:latin typeface="Lato" panose="020B0604020202020204" charset="0"/>
              </a:rPr>
              <a:t/>
            </a:r>
            <a:br>
              <a:rPr lang="en-US" sz="1800" smtClean="0">
                <a:solidFill>
                  <a:srgbClr val="4A4A4A"/>
                </a:solidFill>
                <a:latin typeface="Lato" panose="020B0604020202020204" charset="0"/>
              </a:rPr>
            </a:br>
            <a:r>
              <a:rPr lang="en-US" sz="1800" smtClean="0">
                <a:latin typeface="Lato" panose="020B0604020202020204" charset="0"/>
              </a:rPr>
              <a:t>&lt;</a:t>
            </a:r>
            <a:r>
              <a:rPr lang="en-US" sz="1800">
                <a:latin typeface="Lato" panose="020B0604020202020204" charset="0"/>
              </a:rPr>
              <a:t>a </a:t>
            </a:r>
            <a:r>
              <a:rPr lang="en-US" sz="1800" b="1">
                <a:latin typeface="Lato" panose="020B0604020202020204" charset="0"/>
              </a:rPr>
              <a:t>href</a:t>
            </a:r>
            <a:r>
              <a:rPr lang="en-US" sz="1800">
                <a:latin typeface="Lato" panose="020B0604020202020204" charset="0"/>
              </a:rPr>
              <a:t>="website.html" </a:t>
            </a:r>
            <a:r>
              <a:rPr lang="en-US" sz="1800" b="1">
                <a:latin typeface="Lato" panose="020B0604020202020204" charset="0"/>
              </a:rPr>
              <a:t>target</a:t>
            </a:r>
            <a:r>
              <a:rPr lang="en-US" sz="1800">
                <a:latin typeface="Lato" panose="020B0604020202020204" charset="0"/>
              </a:rPr>
              <a:t>="_blank"&gt;Opens in another tab.&lt;/a</a:t>
            </a:r>
            <a:r>
              <a:rPr lang="en-US" sz="1800" smtClean="0">
                <a:latin typeface="Lato" panose="020B0604020202020204" charset="0"/>
              </a:rPr>
              <a:t>&gt;</a:t>
            </a:r>
          </a:p>
          <a:p>
            <a:r>
              <a:rPr lang="en-US" sz="1800">
                <a:latin typeface="Lato" panose="020B0604020202020204" charset="0"/>
              </a:rPr>
              <a:t>&lt;a </a:t>
            </a:r>
            <a:r>
              <a:rPr lang="en-US" sz="1800" b="1" smtClean="0">
                <a:latin typeface="Lato" panose="020B0604020202020204" charset="0"/>
              </a:rPr>
              <a:t>href</a:t>
            </a:r>
            <a:r>
              <a:rPr lang="en-US" sz="1800">
                <a:latin typeface="Lato" panose="020B0604020202020204" charset="0"/>
              </a:rPr>
              <a:t>="mailto:email@youremail.com"&gt;E-mail us!&lt;/a</a:t>
            </a:r>
            <a:r>
              <a:rPr lang="en-US" sz="1800" smtClean="0">
                <a:latin typeface="Lato" panose="020B0604020202020204" charset="0"/>
              </a:rPr>
              <a:t>&gt;</a:t>
            </a:r>
          </a:p>
        </p:txBody>
      </p:sp>
    </p:spTree>
    <p:extLst>
      <p:ext uri="{BB962C8B-B14F-4D97-AF65-F5344CB8AC3E}">
        <p14:creationId xmlns:p14="http://schemas.microsoft.com/office/powerpoint/2010/main" val="2567578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25400" lvl="0" algn="l" rtl="0">
              <a:spcBef>
                <a:spcPts val="0"/>
              </a:spcBef>
              <a:spcAft>
                <a:spcPts val="0"/>
              </a:spcAft>
              <a:buSzPts val="3200"/>
            </a:pPr>
            <a:r>
              <a:rPr lang="en" smtClean="0"/>
              <a:t>Attributes</a:t>
            </a:r>
            <a:endParaRPr/>
          </a:p>
        </p:txBody>
      </p:sp>
      <p:sp>
        <p:nvSpPr>
          <p:cNvPr id="180" name="Google Shape;180;p29"/>
          <p:cNvSpPr txBox="1">
            <a:spLocks noGrp="1"/>
          </p:cNvSpPr>
          <p:nvPr>
            <p:ph type="body" idx="1"/>
          </p:nvPr>
        </p:nvSpPr>
        <p:spPr>
          <a:xfrm>
            <a:off x="404602" y="1253225"/>
            <a:ext cx="8739398" cy="3459000"/>
          </a:xfrm>
          <a:prstGeom prst="rect">
            <a:avLst/>
          </a:prstGeom>
        </p:spPr>
        <p:txBody>
          <a:bodyPr spcFirstLastPara="1" wrap="square" lIns="91425" tIns="91425" rIns="91425" bIns="91425" anchor="t" anchorCtr="0">
            <a:noAutofit/>
          </a:bodyPr>
          <a:lstStyle/>
          <a:p>
            <a:pPr marL="158750" indent="0" fontAlgn="base">
              <a:buNone/>
            </a:pPr>
            <a:r>
              <a:rPr lang="en-US" sz="1600">
                <a:solidFill>
                  <a:srgbClr val="000000"/>
                </a:solidFill>
                <a:latin typeface="Arial"/>
                <a:ea typeface="Arial"/>
                <a:cs typeface="Arial"/>
                <a:sym typeface="Arial"/>
              </a:rPr>
              <a:t>Attributes give more information about your element. </a:t>
            </a:r>
            <a:endParaRPr lang="en-US" sz="1600" smtClean="0">
              <a:solidFill>
                <a:srgbClr val="000000"/>
              </a:solidFill>
              <a:latin typeface="Arial"/>
              <a:ea typeface="Arial"/>
              <a:cs typeface="Arial"/>
              <a:sym typeface="Arial"/>
            </a:endParaRPr>
          </a:p>
          <a:p>
            <a:pPr marL="158750" indent="0" fontAlgn="base">
              <a:buNone/>
            </a:pPr>
            <a:endParaRPr lang="en-US" sz="1600">
              <a:solidFill>
                <a:srgbClr val="000000"/>
              </a:solidFill>
              <a:latin typeface="Arial"/>
              <a:cs typeface="Arial"/>
              <a:sym typeface="Arial"/>
            </a:endParaRPr>
          </a:p>
          <a:p>
            <a:pPr marL="158750" indent="0" fontAlgn="base">
              <a:buNone/>
            </a:pPr>
            <a:endParaRPr lang="en-US" sz="1600" smtClean="0">
              <a:solidFill>
                <a:srgbClr val="000000"/>
              </a:solidFill>
              <a:latin typeface="Arial"/>
              <a:cs typeface="Arial"/>
              <a:sym typeface="Arial"/>
            </a:endParaRPr>
          </a:p>
          <a:p>
            <a:pPr marL="158750" indent="0" fontAlgn="base">
              <a:buNone/>
            </a:pPr>
            <a:endParaRPr lang="en-US" sz="1600">
              <a:solidFill>
                <a:srgbClr val="000000"/>
              </a:solidFill>
              <a:latin typeface="Arial"/>
              <a:cs typeface="Arial"/>
              <a:sym typeface="Arial"/>
            </a:endParaRPr>
          </a:p>
          <a:p>
            <a:pPr marL="158750" indent="0" fontAlgn="base">
              <a:buNone/>
            </a:pPr>
            <a:endParaRPr lang="en-US" sz="1600">
              <a:solidFill>
                <a:srgbClr val="000000"/>
              </a:solidFill>
              <a:latin typeface="Arial"/>
              <a:cs typeface="Arial"/>
              <a:sym typeface="Arial"/>
            </a:endParaRPr>
          </a:p>
          <a:p>
            <a:pPr marL="158750" indent="0" fontAlgn="base">
              <a:buNone/>
            </a:pPr>
            <a:r>
              <a:rPr lang="en-US" sz="1600" smtClean="0">
                <a:solidFill>
                  <a:srgbClr val="000000"/>
                </a:solidFill>
                <a:latin typeface="Arial"/>
                <a:cs typeface="Arial"/>
                <a:sym typeface="Arial"/>
              </a:rPr>
              <a:t>Required Attributes:</a:t>
            </a:r>
          </a:p>
          <a:p>
            <a:pPr marL="901700" lvl="1" indent="-285750" fontAlgn="base">
              <a:spcBef>
                <a:spcPts val="600"/>
              </a:spcBef>
            </a:pPr>
            <a:r>
              <a:rPr lang="en-US" smtClean="0">
                <a:solidFill>
                  <a:srgbClr val="000000"/>
                </a:solidFill>
                <a:latin typeface="Arial"/>
                <a:cs typeface="Arial"/>
                <a:sym typeface="Arial"/>
              </a:rPr>
              <a:t>src   (on IMG tag)  </a:t>
            </a:r>
          </a:p>
          <a:p>
            <a:pPr marL="901700" lvl="1" indent="-285750" fontAlgn="base">
              <a:spcBef>
                <a:spcPts val="600"/>
              </a:spcBef>
            </a:pPr>
            <a:r>
              <a:rPr lang="en-US" smtClean="0">
                <a:solidFill>
                  <a:srgbClr val="000000"/>
                </a:solidFill>
                <a:latin typeface="Arial"/>
                <a:cs typeface="Arial"/>
                <a:sym typeface="Arial"/>
              </a:rPr>
              <a:t>href  (on A tag)</a:t>
            </a:r>
          </a:p>
          <a:p>
            <a:pPr marL="158750" indent="0" fontAlgn="base">
              <a:buNone/>
            </a:pPr>
            <a:r>
              <a:rPr lang="en-US" sz="1600" smtClean="0">
                <a:solidFill>
                  <a:srgbClr val="000000"/>
                </a:solidFill>
                <a:latin typeface="Arial"/>
                <a:cs typeface="Arial"/>
                <a:sym typeface="Arial"/>
              </a:rPr>
              <a:t>Optional </a:t>
            </a:r>
            <a:r>
              <a:rPr lang="en-US" sz="1600" smtClean="0">
                <a:solidFill>
                  <a:schemeClr val="bg2"/>
                </a:solidFill>
                <a:latin typeface="Arial"/>
                <a:cs typeface="Arial"/>
                <a:sym typeface="Arial"/>
              </a:rPr>
              <a:t>(but heavily suggested)</a:t>
            </a:r>
          </a:p>
          <a:p>
            <a:pPr marL="901700" lvl="1" indent="-285750" fontAlgn="base">
              <a:spcBef>
                <a:spcPts val="600"/>
              </a:spcBef>
            </a:pPr>
            <a:r>
              <a:rPr lang="en-US" i="1" smtClean="0">
                <a:solidFill>
                  <a:srgbClr val="000000"/>
                </a:solidFill>
                <a:latin typeface="Arial"/>
                <a:cs typeface="Arial"/>
                <a:sym typeface="Arial"/>
              </a:rPr>
              <a:t>Unique Identifier - </a:t>
            </a:r>
            <a:r>
              <a:rPr lang="en-US" smtClean="0">
                <a:solidFill>
                  <a:srgbClr val="000000"/>
                </a:solidFill>
                <a:latin typeface="Arial"/>
                <a:cs typeface="Arial"/>
                <a:sym typeface="Arial"/>
              </a:rPr>
              <a:t>id="unique-id-1"</a:t>
            </a:r>
          </a:p>
          <a:p>
            <a:pPr marL="901700" lvl="1" indent="-285750" fontAlgn="base">
              <a:spcBef>
                <a:spcPts val="600"/>
              </a:spcBef>
            </a:pPr>
            <a:r>
              <a:rPr lang="en-US" i="1" smtClean="0">
                <a:solidFill>
                  <a:srgbClr val="000000"/>
                </a:solidFill>
                <a:latin typeface="Arial"/>
                <a:cs typeface="Arial"/>
                <a:sym typeface="Arial"/>
              </a:rPr>
              <a:t>Name - </a:t>
            </a:r>
            <a:r>
              <a:rPr lang="en-US" smtClean="0">
                <a:solidFill>
                  <a:srgbClr val="000000"/>
                </a:solidFill>
                <a:latin typeface="Arial"/>
                <a:cs typeface="Arial"/>
                <a:sym typeface="Arial"/>
              </a:rPr>
              <a:t>name="username" </a:t>
            </a:r>
          </a:p>
          <a:p>
            <a:pPr marL="901700" lvl="1" indent="-285750" fontAlgn="base">
              <a:spcBef>
                <a:spcPts val="600"/>
              </a:spcBef>
            </a:pPr>
            <a:r>
              <a:rPr lang="en-US" i="1" smtClean="0">
                <a:solidFill>
                  <a:srgbClr val="000000"/>
                </a:solidFill>
                <a:latin typeface="Arial"/>
                <a:cs typeface="Arial"/>
                <a:sym typeface="Arial"/>
              </a:rPr>
              <a:t>Alternative Text - </a:t>
            </a:r>
            <a:r>
              <a:rPr lang="en-US" smtClean="0">
                <a:solidFill>
                  <a:srgbClr val="000000"/>
                </a:solidFill>
                <a:latin typeface="Arial"/>
                <a:cs typeface="Arial"/>
                <a:sym typeface="Arial"/>
              </a:rPr>
              <a:t>alt</a:t>
            </a:r>
          </a:p>
        </p:txBody>
      </p:sp>
      <p:pic>
        <p:nvPicPr>
          <p:cNvPr id="1027" name="Picture 3" descr="alt 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373" y="1833740"/>
            <a:ext cx="6795484" cy="836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1434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0"/>
          <p:cNvSpPr txBox="1">
            <a:spLocks noGrp="1"/>
          </p:cNvSpPr>
          <p:nvPr>
            <p:ph type="title"/>
          </p:nvPr>
        </p:nvSpPr>
        <p:spPr>
          <a:xfrm>
            <a:off x="1312619" y="93258"/>
            <a:ext cx="73377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solidFill>
                  <a:schemeClr val="accent5"/>
                </a:solidFill>
              </a:rPr>
              <a:t>Group Exercise</a:t>
            </a:r>
            <a:r>
              <a:rPr lang="en">
                <a:solidFill>
                  <a:schemeClr val="accent5"/>
                </a:solidFill>
              </a:rPr>
              <a:t>: </a:t>
            </a:r>
            <a:r>
              <a:rPr lang="en" smtClean="0">
                <a:solidFill>
                  <a:schemeClr val="accent5"/>
                </a:solidFill>
              </a:rPr>
              <a:t>Introduce Yourself</a:t>
            </a:r>
            <a:endParaRPr>
              <a:solidFill>
                <a:schemeClr val="accent5"/>
              </a:solidFill>
            </a:endParaRPr>
          </a:p>
        </p:txBody>
      </p:sp>
      <p:sp>
        <p:nvSpPr>
          <p:cNvPr id="281" name="Google Shape;281;p40"/>
          <p:cNvSpPr txBox="1">
            <a:spLocks noGrp="1"/>
          </p:cNvSpPr>
          <p:nvPr>
            <p:ph type="body" idx="1"/>
          </p:nvPr>
        </p:nvSpPr>
        <p:spPr>
          <a:xfrm>
            <a:off x="771910" y="824599"/>
            <a:ext cx="6998700" cy="626100"/>
          </a:xfrm>
          <a:prstGeom prst="rect">
            <a:avLst/>
          </a:prstGeom>
        </p:spPr>
        <p:txBody>
          <a:bodyPr spcFirstLastPara="1" wrap="square" lIns="91425" tIns="91425" rIns="91425" bIns="91425" anchor="t" anchorCtr="0">
            <a:noAutofit/>
          </a:bodyPr>
          <a:lstStyle/>
          <a:p>
            <a:pPr marL="0" indent="0">
              <a:lnSpc>
                <a:spcPct val="100000"/>
              </a:lnSpc>
              <a:spcAft>
                <a:spcPts val="600"/>
              </a:spcAft>
              <a:buNone/>
            </a:pPr>
            <a:r>
              <a:rPr lang="en" sz="1600" smtClean="0">
                <a:solidFill>
                  <a:srgbClr val="000000"/>
                </a:solidFill>
              </a:rPr>
              <a:t>First, we'll demo. Then, you'll sign up and create your HTML in groups.</a:t>
            </a:r>
          </a:p>
          <a:p>
            <a:pPr marL="342900">
              <a:lnSpc>
                <a:spcPct val="100000"/>
              </a:lnSpc>
              <a:spcAft>
                <a:spcPts val="600"/>
              </a:spcAft>
              <a:buFont typeface="+mj-lt"/>
              <a:buAutoNum type="arabicPeriod"/>
            </a:pPr>
            <a:r>
              <a:rPr lang="en" sz="1600" smtClean="0">
                <a:solidFill>
                  <a:srgbClr val="000000"/>
                </a:solidFill>
              </a:rPr>
              <a:t>Go to online IDE either </a:t>
            </a:r>
            <a:r>
              <a:rPr lang="en-US" sz="1600">
                <a:solidFill>
                  <a:srgbClr val="000000"/>
                </a:solidFill>
                <a:hlinkClick r:id="rId3"/>
              </a:rPr>
              <a:t>https://app.bsd.education</a:t>
            </a:r>
            <a:r>
              <a:rPr lang="en-US" sz="1600" smtClean="0">
                <a:solidFill>
                  <a:srgbClr val="000000"/>
                </a:solidFill>
                <a:hlinkClick r:id="rId3"/>
              </a:rPr>
              <a:t>/</a:t>
            </a:r>
            <a:r>
              <a:rPr lang="en-US" sz="1600">
                <a:solidFill>
                  <a:srgbClr val="000000"/>
                </a:solidFill>
              </a:rPr>
              <a:t> or </a:t>
            </a:r>
            <a:r>
              <a:rPr lang="en-US" sz="1600">
                <a:solidFill>
                  <a:srgbClr val="000000"/>
                </a:solidFill>
                <a:hlinkClick r:id="rId4"/>
              </a:rPr>
              <a:t>https://jsfiddle.net</a:t>
            </a:r>
            <a:r>
              <a:rPr lang="en-US" sz="1600" smtClean="0">
                <a:solidFill>
                  <a:srgbClr val="000000"/>
                </a:solidFill>
                <a:hlinkClick r:id="rId4"/>
              </a:rPr>
              <a:t>/</a:t>
            </a:r>
            <a:r>
              <a:rPr lang="en-US" sz="1600" smtClean="0">
                <a:solidFill>
                  <a:srgbClr val="000000"/>
                </a:solidFill>
              </a:rPr>
              <a:t> </a:t>
            </a:r>
          </a:p>
          <a:p>
            <a:pPr marL="800100" lvl="1">
              <a:lnSpc>
                <a:spcPct val="100000"/>
              </a:lnSpc>
              <a:spcBef>
                <a:spcPts val="0"/>
              </a:spcBef>
              <a:spcAft>
                <a:spcPts val="600"/>
              </a:spcAft>
            </a:pPr>
            <a:r>
              <a:rPr lang="en-US" sz="1200" smtClean="0">
                <a:solidFill>
                  <a:srgbClr val="000000"/>
                </a:solidFill>
              </a:rPr>
              <a:t>Create an account for yourself </a:t>
            </a:r>
          </a:p>
          <a:p>
            <a:pPr marL="800100" lvl="1">
              <a:lnSpc>
                <a:spcPct val="100000"/>
              </a:lnSpc>
              <a:spcBef>
                <a:spcPts val="0"/>
              </a:spcBef>
              <a:spcAft>
                <a:spcPts val="600"/>
              </a:spcAft>
            </a:pPr>
            <a:r>
              <a:rPr lang="en-US" sz="1200" smtClean="0">
                <a:solidFill>
                  <a:srgbClr val="000000"/>
                </a:solidFill>
              </a:rPr>
              <a:t>Create a new sandbox / project</a:t>
            </a:r>
          </a:p>
          <a:p>
            <a:pPr marL="342900">
              <a:lnSpc>
                <a:spcPct val="100000"/>
              </a:lnSpc>
              <a:spcAft>
                <a:spcPts val="600"/>
              </a:spcAft>
              <a:buFont typeface="+mj-lt"/>
              <a:buAutoNum type="arabicPeriod"/>
            </a:pPr>
            <a:r>
              <a:rPr lang="en-US" sz="1600" smtClean="0">
                <a:solidFill>
                  <a:srgbClr val="000000"/>
                </a:solidFill>
              </a:rPr>
              <a:t>Click in the HTML</a:t>
            </a:r>
          </a:p>
          <a:p>
            <a:pPr marL="800100" lvl="1">
              <a:lnSpc>
                <a:spcPct val="100000"/>
              </a:lnSpc>
              <a:spcBef>
                <a:spcPts val="0"/>
              </a:spcBef>
              <a:spcAft>
                <a:spcPts val="600"/>
              </a:spcAft>
            </a:pPr>
            <a:r>
              <a:rPr lang="en-US" sz="1200" smtClean="0">
                <a:solidFill>
                  <a:srgbClr val="000000"/>
                </a:solidFill>
              </a:rPr>
              <a:t>Create a professional portfolio webpage</a:t>
            </a:r>
          </a:p>
          <a:p>
            <a:pPr marL="800100" lvl="1">
              <a:lnSpc>
                <a:spcPct val="100000"/>
              </a:lnSpc>
              <a:spcBef>
                <a:spcPts val="0"/>
              </a:spcBef>
              <a:spcAft>
                <a:spcPts val="600"/>
              </a:spcAft>
            </a:pPr>
            <a:r>
              <a:rPr lang="en-US" sz="1200" smtClean="0">
                <a:solidFill>
                  <a:srgbClr val="000000"/>
                </a:solidFill>
              </a:rPr>
              <a:t>Your name in H1 Tags</a:t>
            </a:r>
          </a:p>
          <a:p>
            <a:pPr marL="800100" lvl="1">
              <a:lnSpc>
                <a:spcPct val="100000"/>
              </a:lnSpc>
              <a:spcBef>
                <a:spcPts val="0"/>
              </a:spcBef>
              <a:spcAft>
                <a:spcPts val="600"/>
              </a:spcAft>
            </a:pPr>
            <a:r>
              <a:rPr lang="en-US" sz="1200" smtClean="0">
                <a:solidFill>
                  <a:srgbClr val="000000"/>
                </a:solidFill>
              </a:rPr>
              <a:t>About yourself in P tags</a:t>
            </a:r>
          </a:p>
          <a:p>
            <a:pPr marL="800100" lvl="1">
              <a:lnSpc>
                <a:spcPct val="100000"/>
              </a:lnSpc>
              <a:spcBef>
                <a:spcPts val="0"/>
              </a:spcBef>
              <a:spcAft>
                <a:spcPts val="600"/>
              </a:spcAft>
            </a:pPr>
            <a:r>
              <a:rPr lang="en-US" sz="1200" smtClean="0">
                <a:solidFill>
                  <a:srgbClr val="000000"/>
                </a:solidFill>
              </a:rPr>
              <a:t>Add Image &amp; link</a:t>
            </a:r>
          </a:p>
          <a:p>
            <a:pPr marL="800100" lvl="1">
              <a:lnSpc>
                <a:spcPct val="100000"/>
              </a:lnSpc>
              <a:spcBef>
                <a:spcPts val="0"/>
              </a:spcBef>
              <a:spcAft>
                <a:spcPts val="600"/>
              </a:spcAft>
            </a:pPr>
            <a:r>
              <a:rPr lang="en-US" sz="1200" smtClean="0">
                <a:solidFill>
                  <a:srgbClr val="000000"/>
                </a:solidFill>
              </a:rPr>
              <a:t>Save the page</a:t>
            </a:r>
            <a:endParaRPr sz="1200"/>
          </a:p>
        </p:txBody>
      </p:sp>
      <p:sp>
        <p:nvSpPr>
          <p:cNvPr id="282" name="Google Shape;282;p40"/>
          <p:cNvSpPr txBox="1"/>
          <p:nvPr/>
        </p:nvSpPr>
        <p:spPr>
          <a:xfrm>
            <a:off x="655457" y="3682873"/>
            <a:ext cx="8367164" cy="1157161"/>
          </a:xfrm>
          <a:prstGeom prst="rect">
            <a:avLst/>
          </a:prstGeom>
          <a:solidFill>
            <a:srgbClr val="F58F8F">
              <a:alpha val="1038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mtClean="0">
                <a:latin typeface="Courier New"/>
                <a:ea typeface="Courier New"/>
                <a:cs typeface="Courier New"/>
                <a:sym typeface="Courier New"/>
              </a:rPr>
              <a:t>&lt;body&gt;</a:t>
            </a:r>
          </a:p>
          <a:p>
            <a:pPr lvl="0"/>
            <a:r>
              <a:rPr lang="en" smtClean="0">
                <a:latin typeface="Courier New"/>
                <a:ea typeface="Courier New"/>
                <a:cs typeface="Courier New"/>
                <a:sym typeface="Courier New"/>
              </a:rPr>
              <a:t>&lt;h1&gt;Jane White&lt;/h1&gt;</a:t>
            </a:r>
            <a:br>
              <a:rPr lang="en" smtClean="0">
                <a:latin typeface="Courier New"/>
                <a:ea typeface="Courier New"/>
                <a:cs typeface="Courier New"/>
                <a:sym typeface="Courier New"/>
              </a:rPr>
            </a:br>
            <a:r>
              <a:rPr lang="en" sz="1200" smtClean="0">
                <a:latin typeface="Courier New"/>
                <a:ea typeface="Courier New"/>
                <a:cs typeface="Courier New"/>
                <a:sym typeface="Courier New"/>
              </a:rPr>
              <a:t>&lt;img src=</a:t>
            </a:r>
            <a:r>
              <a:rPr lang="en-US" sz="1200">
                <a:latin typeface="Courier New"/>
                <a:ea typeface="Courier New"/>
                <a:cs typeface="Courier New"/>
                <a:sym typeface="Courier New"/>
              </a:rPr>
              <a:t>https://m.media-amazon.com/images/I/81OEjjAyVXL._AC_UL480_FMwebp_QL65_.</a:t>
            </a:r>
            <a:r>
              <a:rPr lang="en-US" sz="1200" smtClean="0">
                <a:latin typeface="Courier New"/>
                <a:ea typeface="Courier New"/>
                <a:cs typeface="Courier New"/>
                <a:sym typeface="Courier New"/>
              </a:rPr>
              <a:t>jpg /&gt;</a:t>
            </a:r>
            <a:endParaRPr lang="en" sz="1200" smtClean="0">
              <a:latin typeface="Courier New"/>
              <a:ea typeface="Courier New"/>
              <a:cs typeface="Courier New"/>
              <a:sym typeface="Courier New"/>
            </a:endParaRPr>
          </a:p>
          <a:p>
            <a:pPr marL="0" lvl="0" indent="0" algn="l" rtl="0">
              <a:spcBef>
                <a:spcPts val="0"/>
              </a:spcBef>
              <a:spcAft>
                <a:spcPts val="0"/>
              </a:spcAft>
              <a:buNone/>
            </a:pPr>
            <a:r>
              <a:rPr lang="en-US" smtClean="0">
                <a:latin typeface="Courier New"/>
                <a:ea typeface="Courier New"/>
                <a:cs typeface="Courier New"/>
                <a:sym typeface="Courier New"/>
              </a:rPr>
              <a:t>&lt;p&gt;I am a programmer of over 15 years. For more about me, go to &lt;a href=http://phillytechsistas.com&gt;PhillyTechSistas&lt;/a&gt;</a:t>
            </a:r>
          </a:p>
          <a:p>
            <a:pPr marL="0" lvl="0" indent="0" algn="l" rtl="0">
              <a:spcBef>
                <a:spcPts val="0"/>
              </a:spcBef>
              <a:spcAft>
                <a:spcPts val="0"/>
              </a:spcAft>
              <a:buNone/>
            </a:pPr>
            <a:r>
              <a:rPr lang="en-US" smtClean="0">
                <a:latin typeface="Courier New"/>
                <a:ea typeface="Courier New"/>
                <a:cs typeface="Courier New"/>
                <a:sym typeface="Courier New"/>
              </a:rPr>
              <a:t>&lt;/body&gt;</a:t>
            </a:r>
            <a:endParaRPr>
              <a:latin typeface="Courier New"/>
              <a:ea typeface="Courier New"/>
              <a:cs typeface="Courier New"/>
              <a:sym typeface="Courier New"/>
            </a:endParaRPr>
          </a:p>
        </p:txBody>
      </p:sp>
      <p:pic>
        <p:nvPicPr>
          <p:cNvPr id="283" name="Google Shape;283;p40"/>
          <p:cNvPicPr preferRelativeResize="0"/>
          <p:nvPr/>
        </p:nvPicPr>
        <p:blipFill>
          <a:blip r:embed="rId5">
            <a:alphaModFix/>
          </a:blip>
          <a:stretch>
            <a:fillRect/>
          </a:stretch>
        </p:blipFill>
        <p:spPr>
          <a:xfrm>
            <a:off x="5878994" y="1877052"/>
            <a:ext cx="2771325" cy="1851900"/>
          </a:xfrm>
          <a:prstGeom prst="rect">
            <a:avLst/>
          </a:prstGeom>
          <a:noFill/>
          <a:ln>
            <a:noFill/>
          </a:ln>
        </p:spPr>
      </p:pic>
      <p:pic>
        <p:nvPicPr>
          <p:cNvPr id="284" name="Google Shape;284;p40"/>
          <p:cNvPicPr preferRelativeResize="0"/>
          <p:nvPr/>
        </p:nvPicPr>
        <p:blipFill>
          <a:blip r:embed="rId6">
            <a:alphaModFix/>
          </a:blip>
          <a:stretch>
            <a:fillRect/>
          </a:stretch>
        </p:blipFill>
        <p:spPr>
          <a:xfrm>
            <a:off x="180637" y="-28411"/>
            <a:ext cx="1033700" cy="1033700"/>
          </a:xfrm>
          <a:prstGeom prst="rect">
            <a:avLst/>
          </a:prstGeom>
          <a:noFill/>
          <a:ln>
            <a:noFill/>
          </a:ln>
        </p:spPr>
      </p:pic>
    </p:spTree>
    <p:extLst>
      <p:ext uri="{BB962C8B-B14F-4D97-AF65-F5344CB8AC3E}">
        <p14:creationId xmlns:p14="http://schemas.microsoft.com/office/powerpoint/2010/main" val="39707127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mtClean="0"/>
              <a:t>&lt;BREAK /&gt;</a:t>
            </a:r>
            <a:endParaRPr/>
          </a:p>
        </p:txBody>
      </p:sp>
      <p:sp>
        <p:nvSpPr>
          <p:cNvPr id="173" name="Google Shape;173;p28"/>
          <p:cNvSpPr txBox="1">
            <a:spLocks noGrp="1"/>
          </p:cNvSpPr>
          <p:nvPr>
            <p:ph type="body" idx="2"/>
          </p:nvPr>
        </p:nvSpPr>
        <p:spPr>
          <a:xfrm>
            <a:off x="4816525" y="2057400"/>
            <a:ext cx="4248900" cy="2543400"/>
          </a:xfrm>
          <a:prstGeom prst="rect">
            <a:avLst/>
          </a:prstGeom>
        </p:spPr>
        <p:txBody>
          <a:bodyPr spcFirstLastPara="1" wrap="square" lIns="91425" tIns="91425" rIns="91425" bIns="91425" anchor="ctr" anchorCtr="0">
            <a:noAutofit/>
          </a:bodyPr>
          <a:lstStyle/>
          <a:p>
            <a:pPr marL="76200" lvl="0" indent="0" algn="l" rtl="0">
              <a:spcBef>
                <a:spcPts val="0"/>
              </a:spcBef>
              <a:spcAft>
                <a:spcPts val="0"/>
              </a:spcAft>
              <a:buClr>
                <a:srgbClr val="000000"/>
              </a:buClr>
              <a:buSzPts val="2400"/>
              <a:buNone/>
            </a:pPr>
            <a:r>
              <a:rPr lang="en-US" sz="2400">
                <a:solidFill>
                  <a:srgbClr val="000000"/>
                </a:solidFill>
              </a:rPr>
              <a:t> </a:t>
            </a:r>
            <a:endParaRPr sz="2400">
              <a:solidFill>
                <a:srgbClr val="000000"/>
              </a:solidFill>
            </a:endParaRPr>
          </a:p>
        </p:txBody>
      </p:sp>
      <p:pic>
        <p:nvPicPr>
          <p:cNvPr id="174" name="Google Shape;174;p28"/>
          <p:cNvPicPr preferRelativeResize="0"/>
          <p:nvPr/>
        </p:nvPicPr>
        <p:blipFill>
          <a:blip r:embed="rId3">
            <a:alphaModFix/>
          </a:blip>
          <a:stretch>
            <a:fillRect/>
          </a:stretch>
        </p:blipFill>
        <p:spPr>
          <a:xfrm>
            <a:off x="4918875" y="4419175"/>
            <a:ext cx="930250" cy="219075"/>
          </a:xfrm>
          <a:prstGeom prst="rect">
            <a:avLst/>
          </a:prstGeom>
          <a:noFill/>
          <a:ln>
            <a:noFill/>
          </a:ln>
        </p:spPr>
      </p:pic>
    </p:spTree>
    <p:extLst>
      <p:ext uri="{BB962C8B-B14F-4D97-AF65-F5344CB8AC3E}">
        <p14:creationId xmlns:p14="http://schemas.microsoft.com/office/powerpoint/2010/main" val="26119860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177800" y="0"/>
            <a:ext cx="8464494" cy="491067"/>
          </a:xfrm>
          <a:prstGeom prst="rect">
            <a:avLst/>
          </a:prstGeom>
        </p:spPr>
        <p:txBody>
          <a:bodyPr spcFirstLastPara="1" wrap="square" lIns="91425" tIns="91425" rIns="91425" bIns="91425" anchor="t" anchorCtr="0">
            <a:noAutofit/>
          </a:bodyPr>
          <a:lstStyle/>
          <a:p>
            <a:pPr fontAlgn="base"/>
            <a:r>
              <a:rPr lang="en-US" sz="2800" cap="all" smtClean="0"/>
              <a:t>Standard Page Structure</a:t>
            </a:r>
            <a:endParaRPr lang="en-US" sz="2800" cap="all"/>
          </a:p>
        </p:txBody>
      </p:sp>
      <p:sp>
        <p:nvSpPr>
          <p:cNvPr id="180" name="Google Shape;180;p29"/>
          <p:cNvSpPr txBox="1">
            <a:spLocks noGrp="1"/>
          </p:cNvSpPr>
          <p:nvPr>
            <p:ph type="body" idx="1"/>
          </p:nvPr>
        </p:nvSpPr>
        <p:spPr>
          <a:xfrm>
            <a:off x="0" y="832017"/>
            <a:ext cx="2238375" cy="2007865"/>
          </a:xfrm>
          <a:prstGeom prst="rect">
            <a:avLst/>
          </a:prstGeom>
        </p:spPr>
        <p:txBody>
          <a:bodyPr spcFirstLastPara="1" wrap="square" lIns="91425" tIns="91425" rIns="91425" bIns="91425" anchor="t" anchorCtr="0">
            <a:noAutofit/>
          </a:bodyPr>
          <a:lstStyle/>
          <a:p>
            <a:pPr marL="444500" indent="-285750" fontAlgn="base">
              <a:lnSpc>
                <a:spcPct val="100000"/>
              </a:lnSpc>
              <a:spcBef>
                <a:spcPts val="600"/>
              </a:spcBef>
            </a:pPr>
            <a:r>
              <a:rPr lang="en-US" smtClean="0"/>
              <a:t>Body</a:t>
            </a:r>
          </a:p>
          <a:p>
            <a:pPr marL="901700" lvl="1" indent="-285750" fontAlgn="base">
              <a:lnSpc>
                <a:spcPct val="100000"/>
              </a:lnSpc>
              <a:spcBef>
                <a:spcPts val="600"/>
              </a:spcBef>
            </a:pPr>
            <a:r>
              <a:rPr lang="en-US" smtClean="0"/>
              <a:t>Header</a:t>
            </a:r>
          </a:p>
          <a:p>
            <a:pPr marL="1358900" lvl="2" indent="-285750" fontAlgn="base">
              <a:lnSpc>
                <a:spcPct val="100000"/>
              </a:lnSpc>
              <a:spcBef>
                <a:spcPts val="600"/>
              </a:spcBef>
            </a:pPr>
            <a:r>
              <a:rPr lang="en-US" smtClean="0">
                <a:solidFill>
                  <a:schemeClr val="bg2"/>
                </a:solidFill>
                <a:latin typeface="Lato" panose="020B0604020202020204" charset="0"/>
                <a:ea typeface="Arial"/>
                <a:cs typeface="Arial"/>
                <a:sym typeface="Arial"/>
              </a:rPr>
              <a:t>Nav</a:t>
            </a:r>
          </a:p>
          <a:p>
            <a:pPr marL="901700" lvl="1" indent="-285750" fontAlgn="base">
              <a:lnSpc>
                <a:spcPct val="100000"/>
              </a:lnSpc>
              <a:spcBef>
                <a:spcPts val="600"/>
              </a:spcBef>
            </a:pPr>
            <a:r>
              <a:rPr lang="en-US" smtClean="0">
                <a:solidFill>
                  <a:schemeClr val="bg2"/>
                </a:solidFill>
                <a:latin typeface="Lato" panose="020B0604020202020204" charset="0"/>
                <a:ea typeface="Arial"/>
                <a:cs typeface="Arial"/>
                <a:sym typeface="Arial"/>
              </a:rPr>
              <a:t>Section</a:t>
            </a:r>
          </a:p>
          <a:p>
            <a:pPr marL="1358900" lvl="2" indent="-285750" fontAlgn="base">
              <a:lnSpc>
                <a:spcPct val="100000"/>
              </a:lnSpc>
              <a:spcBef>
                <a:spcPts val="600"/>
              </a:spcBef>
            </a:pPr>
            <a:r>
              <a:rPr lang="en-US" smtClean="0">
                <a:solidFill>
                  <a:schemeClr val="bg2"/>
                </a:solidFill>
                <a:latin typeface="Lato" panose="020B0604020202020204" charset="0"/>
                <a:ea typeface="Arial"/>
                <a:cs typeface="Arial"/>
                <a:sym typeface="Arial"/>
              </a:rPr>
              <a:t>p \ul</a:t>
            </a:r>
          </a:p>
          <a:p>
            <a:pPr marL="901700" lvl="1" indent="-285750" fontAlgn="base">
              <a:lnSpc>
                <a:spcPct val="100000"/>
              </a:lnSpc>
              <a:spcBef>
                <a:spcPts val="600"/>
              </a:spcBef>
            </a:pPr>
            <a:r>
              <a:rPr lang="en-US" smtClean="0">
                <a:solidFill>
                  <a:schemeClr val="bg2"/>
                </a:solidFill>
                <a:latin typeface="Lato" panose="020B0604020202020204" charset="0"/>
                <a:ea typeface="Arial"/>
                <a:cs typeface="Arial"/>
                <a:sym typeface="Arial"/>
              </a:rPr>
              <a:t>Footer</a:t>
            </a:r>
            <a:endParaRPr lang="en-US">
              <a:solidFill>
                <a:schemeClr val="bg2"/>
              </a:solidFill>
              <a:latin typeface="Lato" panose="020B0604020202020204" charset="0"/>
              <a:ea typeface="Arial"/>
              <a:cs typeface="Arial"/>
              <a:sym typeface="Arial"/>
            </a:endParaRPr>
          </a:p>
          <a:p>
            <a:pPr marL="158750" indent="0" fontAlgn="base">
              <a:buFontTx/>
              <a:buNone/>
            </a:pPr>
            <a:r>
              <a:rPr lang="en-US" sz="1600" smtClean="0"/>
              <a:t/>
            </a:r>
            <a:br>
              <a:rPr lang="en-US" sz="1600" smtClean="0"/>
            </a:br>
            <a:endParaRPr lang="en-US" sz="1600">
              <a:solidFill>
                <a:srgbClr val="000000"/>
              </a:solidFill>
              <a:latin typeface="Lato" panose="020B0604020202020204" charset="0"/>
              <a:ea typeface="Arial"/>
              <a:cs typeface="Arial"/>
              <a:sym typeface="Aria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4318" y="832017"/>
            <a:ext cx="6097976" cy="3458093"/>
          </a:xfrm>
          <a:prstGeom prst="rect">
            <a:avLst/>
          </a:prstGeom>
        </p:spPr>
      </p:pic>
    </p:spTree>
    <p:extLst>
      <p:ext uri="{BB962C8B-B14F-4D97-AF65-F5344CB8AC3E}">
        <p14:creationId xmlns:p14="http://schemas.microsoft.com/office/powerpoint/2010/main" val="769987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100034" y="0"/>
            <a:ext cx="8520600" cy="626100"/>
          </a:xfrm>
          <a:prstGeom prst="rect">
            <a:avLst/>
          </a:prstGeom>
        </p:spPr>
        <p:txBody>
          <a:bodyPr spcFirstLastPara="1" wrap="square" lIns="91425" tIns="91425" rIns="91425" bIns="91425" anchor="t" anchorCtr="0">
            <a:noAutofit/>
          </a:bodyPr>
          <a:lstStyle/>
          <a:p>
            <a:pPr fontAlgn="base"/>
            <a:r>
              <a:rPr lang="en-US" cap="all" smtClean="0"/>
              <a:t>Standard page structure - HTML</a:t>
            </a:r>
            <a:endParaRPr lang="en-US" cap="all"/>
          </a:p>
        </p:txBody>
      </p:sp>
      <p:sp>
        <p:nvSpPr>
          <p:cNvPr id="2" name="Rectangle 1"/>
          <p:cNvSpPr/>
          <p:nvPr/>
        </p:nvSpPr>
        <p:spPr>
          <a:xfrm>
            <a:off x="3481424" y="694452"/>
            <a:ext cx="4739160" cy="3539430"/>
          </a:xfrm>
          <a:prstGeom prst="rect">
            <a:avLst/>
          </a:prstGeom>
          <a:solidFill>
            <a:schemeClr val="accent6">
              <a:lumMod val="20000"/>
              <a:lumOff val="80000"/>
            </a:schemeClr>
          </a:solidFill>
        </p:spPr>
        <p:txBody>
          <a:bodyPr wrap="square">
            <a:spAutoFit/>
          </a:bodyPr>
          <a:lstStyle/>
          <a:p>
            <a:r>
              <a:rPr lang="en-US" b="1"/>
              <a:t>&lt;Body&gt;</a:t>
            </a:r>
            <a:r>
              <a:rPr lang="en-US"/>
              <a:t/>
            </a:r>
            <a:br>
              <a:rPr lang="en-US"/>
            </a:br>
            <a:r>
              <a:rPr lang="en-US" b="1"/>
              <a:t>&lt;header&gt; </a:t>
            </a:r>
          </a:p>
          <a:p>
            <a:r>
              <a:rPr lang="en-US"/>
              <a:t>&lt;h1&gt;Title of your site&lt;/h1&gt; </a:t>
            </a:r>
          </a:p>
          <a:p>
            <a:pPr lvl="7"/>
            <a:r>
              <a:rPr lang="en-US" b="1"/>
              <a:t>&lt;nav&gt; </a:t>
            </a:r>
          </a:p>
          <a:p>
            <a:pPr lvl="7"/>
            <a:r>
              <a:rPr lang="en-US"/>
              <a:t>&lt;ul&gt; </a:t>
            </a:r>
          </a:p>
          <a:p>
            <a:pPr lvl="7"/>
            <a:r>
              <a:rPr lang="en-US"/>
              <a:t>&lt;li&gt; &lt;a href="#about"&gt;About&lt;/a&gt; &lt;/li&gt; </a:t>
            </a:r>
          </a:p>
          <a:p>
            <a:pPr lvl="7"/>
            <a:r>
              <a:rPr lang="en-US"/>
              <a:t>&lt;li&gt; &lt;a href="#projects"&gt;Projects&lt;/a&gt; &lt;/li&gt;</a:t>
            </a:r>
          </a:p>
          <a:p>
            <a:pPr lvl="7"/>
            <a:r>
              <a:rPr lang="en-US"/>
              <a:t>&lt;/ul&gt;</a:t>
            </a:r>
          </a:p>
          <a:p>
            <a:pPr lvl="7"/>
            <a:r>
              <a:rPr lang="en-US" b="1"/>
              <a:t>&lt;/nav&gt; </a:t>
            </a:r>
          </a:p>
          <a:p>
            <a:r>
              <a:rPr lang="en-US" b="1"/>
              <a:t>&lt;/header&gt;</a:t>
            </a:r>
          </a:p>
          <a:p>
            <a:r>
              <a:rPr lang="en-US" b="1"/>
              <a:t>&lt;Section&gt;</a:t>
            </a:r>
          </a:p>
          <a:p>
            <a:r>
              <a:rPr lang="en-US"/>
              <a:t>&lt;p&gt;Where the actual content goes&lt;/p&gt;</a:t>
            </a:r>
          </a:p>
          <a:p>
            <a:r>
              <a:rPr lang="en-US"/>
              <a:t>&lt;/p&gt;</a:t>
            </a:r>
          </a:p>
          <a:p>
            <a:r>
              <a:rPr lang="en-US" b="1"/>
              <a:t>&lt;/section&gt;</a:t>
            </a:r>
          </a:p>
          <a:p>
            <a:r>
              <a:rPr lang="en-US"/>
              <a:t>&lt;footer&gt;Disclaimers/ Copyright / </a:t>
            </a:r>
            <a:r>
              <a:rPr lang="en-US" smtClean="0"/>
              <a:t>Nav </a:t>
            </a:r>
            <a:r>
              <a:rPr lang="en-US"/>
              <a:t>Links &lt;/footer</a:t>
            </a:r>
            <a:r>
              <a:rPr lang="en-US" smtClean="0"/>
              <a:t>&gt;</a:t>
            </a:r>
          </a:p>
          <a:p>
            <a:r>
              <a:rPr lang="en-US" b="1" smtClean="0"/>
              <a:t>&lt;/body&gt;</a:t>
            </a:r>
            <a:endParaRPr lang="en-US" b="1"/>
          </a:p>
        </p:txBody>
      </p:sp>
      <p:sp>
        <p:nvSpPr>
          <p:cNvPr id="4" name="Rectangle 3"/>
          <p:cNvSpPr/>
          <p:nvPr/>
        </p:nvSpPr>
        <p:spPr>
          <a:xfrm>
            <a:off x="0" y="1684020"/>
            <a:ext cx="3257550" cy="1169551"/>
          </a:xfrm>
          <a:prstGeom prst="rect">
            <a:avLst/>
          </a:prstGeom>
        </p:spPr>
        <p:txBody>
          <a:bodyPr wrap="square">
            <a:spAutoFit/>
          </a:bodyPr>
          <a:lstStyle/>
          <a:p>
            <a:pPr marL="158750" indent="0" fontAlgn="base">
              <a:buFontTx/>
              <a:buNone/>
            </a:pPr>
            <a:r>
              <a:rPr lang="en-US" b="1" cap="all" smtClean="0">
                <a:latin typeface="Lato" panose="020B0604020202020204" charset="0"/>
              </a:rPr>
              <a:t>&lt;body&gt; -</a:t>
            </a:r>
            <a:r>
              <a:rPr lang="en-US" cap="all" smtClean="0">
                <a:latin typeface="Lato" panose="020B0604020202020204" charset="0"/>
              </a:rPr>
              <a:t> </a:t>
            </a:r>
            <a:r>
              <a:rPr lang="en-US" smtClean="0"/>
              <a:t>Contains all tags</a:t>
            </a:r>
            <a:endParaRPr lang="en-US" cap="all" smtClean="0">
              <a:latin typeface="Lato" panose="020B0604020202020204" charset="0"/>
            </a:endParaRPr>
          </a:p>
          <a:p>
            <a:pPr marL="158750" indent="0" fontAlgn="base">
              <a:buFontTx/>
              <a:buNone/>
            </a:pPr>
            <a:r>
              <a:rPr lang="en-US" b="1" cap="all" smtClean="0">
                <a:latin typeface="Lato" panose="020B0604020202020204" charset="0"/>
              </a:rPr>
              <a:t>&lt;</a:t>
            </a:r>
            <a:r>
              <a:rPr lang="en-US" b="1" cap="all">
                <a:latin typeface="Lato" panose="020B0604020202020204" charset="0"/>
              </a:rPr>
              <a:t>header&gt;  - </a:t>
            </a:r>
            <a:r>
              <a:rPr lang="en-US">
                <a:latin typeface="Lato" panose="020B0604020202020204" charset="0"/>
              </a:rPr>
              <a:t>Site Information</a:t>
            </a:r>
          </a:p>
          <a:p>
            <a:pPr marL="158750" indent="0" fontAlgn="base">
              <a:buFontTx/>
              <a:buNone/>
            </a:pPr>
            <a:r>
              <a:rPr lang="en-US" b="1" cap="all">
                <a:latin typeface="Lato" panose="020B0604020202020204" charset="0"/>
              </a:rPr>
              <a:t>&lt;nav&gt;  - </a:t>
            </a:r>
            <a:r>
              <a:rPr lang="en-US" b="1" cap="all" smtClean="0">
                <a:latin typeface="Lato" panose="020B0604020202020204" charset="0"/>
              </a:rPr>
              <a:t>         </a:t>
            </a:r>
            <a:r>
              <a:rPr lang="en-US" smtClean="0">
                <a:latin typeface="Lato" panose="020B0604020202020204" charset="0"/>
              </a:rPr>
              <a:t>Site </a:t>
            </a:r>
            <a:r>
              <a:rPr lang="en-US">
                <a:latin typeface="Lato" panose="020B0604020202020204" charset="0"/>
              </a:rPr>
              <a:t>Navigation  </a:t>
            </a:r>
            <a:endParaRPr lang="en-US" smtClean="0">
              <a:latin typeface="Lato" panose="020B0604020202020204" charset="0"/>
            </a:endParaRPr>
          </a:p>
          <a:p>
            <a:pPr marL="158750" indent="0" fontAlgn="base">
              <a:buFontTx/>
              <a:buNone/>
            </a:pPr>
            <a:r>
              <a:rPr lang="en-US" b="1" smtClean="0">
                <a:latin typeface="Lato" panose="020B0604020202020204" charset="0"/>
              </a:rPr>
              <a:t>&lt;Section&gt; </a:t>
            </a:r>
            <a:r>
              <a:rPr lang="en-US" smtClean="0">
                <a:latin typeface="Lato" panose="020B0604020202020204" charset="0"/>
              </a:rPr>
              <a:t>\ &lt;Div&gt; - Container Tags</a:t>
            </a:r>
          </a:p>
          <a:p>
            <a:pPr marL="158750" indent="0" fontAlgn="base">
              <a:buFontTx/>
              <a:buNone/>
            </a:pPr>
            <a:r>
              <a:rPr lang="en-US" b="1" smtClean="0">
                <a:latin typeface="Lato" panose="020B0604020202020204" charset="0"/>
              </a:rPr>
              <a:t>&lt;footer&gt; </a:t>
            </a:r>
            <a:r>
              <a:rPr lang="en-US" smtClean="0">
                <a:latin typeface="Lato" panose="020B0604020202020204" charset="0"/>
              </a:rPr>
              <a:t> - Disclaimers, etc.</a:t>
            </a:r>
            <a:endParaRPr lang="en-US">
              <a:latin typeface="Lato" panose="020B0604020202020204" charset="0"/>
            </a:endParaRPr>
          </a:p>
        </p:txBody>
      </p:sp>
    </p:spTree>
    <p:extLst>
      <p:ext uri="{BB962C8B-B14F-4D97-AF65-F5344CB8AC3E}">
        <p14:creationId xmlns:p14="http://schemas.microsoft.com/office/powerpoint/2010/main" val="40303443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0"/>
          <p:cNvSpPr txBox="1">
            <a:spLocks noGrp="1"/>
          </p:cNvSpPr>
          <p:nvPr>
            <p:ph type="title"/>
          </p:nvPr>
        </p:nvSpPr>
        <p:spPr>
          <a:xfrm>
            <a:off x="1494650" y="123225"/>
            <a:ext cx="7527971"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solidFill>
                  <a:schemeClr val="accent5"/>
                </a:solidFill>
              </a:rPr>
              <a:t>Group Exercise</a:t>
            </a:r>
            <a:r>
              <a:rPr lang="en">
                <a:solidFill>
                  <a:schemeClr val="accent5"/>
                </a:solidFill>
              </a:rPr>
              <a:t>: </a:t>
            </a:r>
            <a:r>
              <a:rPr lang="en" smtClean="0">
                <a:solidFill>
                  <a:schemeClr val="accent5"/>
                </a:solidFill>
              </a:rPr>
              <a:t>Update your portfolio</a:t>
            </a:r>
            <a:endParaRPr>
              <a:solidFill>
                <a:schemeClr val="accent5"/>
              </a:solidFill>
            </a:endParaRPr>
          </a:p>
        </p:txBody>
      </p:sp>
      <p:sp>
        <p:nvSpPr>
          <p:cNvPr id="281" name="Google Shape;281;p40"/>
          <p:cNvSpPr txBox="1">
            <a:spLocks noGrp="1"/>
          </p:cNvSpPr>
          <p:nvPr>
            <p:ph type="body" idx="1"/>
          </p:nvPr>
        </p:nvSpPr>
        <p:spPr>
          <a:xfrm>
            <a:off x="292521" y="843876"/>
            <a:ext cx="6775210" cy="626100"/>
          </a:xfrm>
          <a:prstGeom prst="rect">
            <a:avLst/>
          </a:prstGeom>
        </p:spPr>
        <p:txBody>
          <a:bodyPr spcFirstLastPara="1" wrap="square" lIns="91425" tIns="91425" rIns="91425" bIns="91425" anchor="t" anchorCtr="0">
            <a:noAutofit/>
          </a:bodyPr>
          <a:lstStyle/>
          <a:p>
            <a:pPr marL="0" indent="0">
              <a:lnSpc>
                <a:spcPct val="100000"/>
              </a:lnSpc>
              <a:spcAft>
                <a:spcPts val="600"/>
              </a:spcAft>
              <a:buNone/>
            </a:pPr>
            <a:r>
              <a:rPr lang="en-US" sz="1600" smtClean="0">
                <a:solidFill>
                  <a:srgbClr val="000000"/>
                </a:solidFill>
              </a:rPr>
              <a:t>Fit Your Portfolio into standard page structure</a:t>
            </a:r>
          </a:p>
          <a:p>
            <a:pPr marL="342900">
              <a:lnSpc>
                <a:spcPct val="100000"/>
              </a:lnSpc>
              <a:spcAft>
                <a:spcPts val="600"/>
              </a:spcAft>
              <a:buFont typeface="+mj-lt"/>
              <a:buAutoNum type="arabicPeriod"/>
            </a:pPr>
            <a:r>
              <a:rPr lang="en-US" sz="1600" smtClean="0">
                <a:solidFill>
                  <a:srgbClr val="000000"/>
                </a:solidFill>
              </a:rPr>
              <a:t>Put the content you created within a section or div </a:t>
            </a:r>
            <a:br>
              <a:rPr lang="en-US" sz="1600" smtClean="0">
                <a:solidFill>
                  <a:srgbClr val="000000"/>
                </a:solidFill>
              </a:rPr>
            </a:br>
            <a:r>
              <a:rPr lang="en-US" sz="1600" smtClean="0">
                <a:solidFill>
                  <a:srgbClr val="000000"/>
                </a:solidFill>
              </a:rPr>
              <a:t>tag</a:t>
            </a:r>
          </a:p>
          <a:p>
            <a:pPr marL="342900">
              <a:lnSpc>
                <a:spcPct val="100000"/>
              </a:lnSpc>
              <a:spcAft>
                <a:spcPts val="600"/>
              </a:spcAft>
              <a:buFont typeface="+mj-lt"/>
              <a:buAutoNum type="arabicPeriod"/>
            </a:pPr>
            <a:r>
              <a:rPr lang="en-US" sz="1600" smtClean="0">
                <a:solidFill>
                  <a:srgbClr val="000000"/>
                </a:solidFill>
              </a:rPr>
              <a:t>Create another section, My tech focus</a:t>
            </a:r>
          </a:p>
          <a:p>
            <a:pPr marL="800100" lvl="1">
              <a:lnSpc>
                <a:spcPct val="100000"/>
              </a:lnSpc>
              <a:spcBef>
                <a:spcPts val="0"/>
              </a:spcBef>
              <a:spcAft>
                <a:spcPts val="600"/>
              </a:spcAft>
            </a:pPr>
            <a:r>
              <a:rPr lang="en-US" sz="1200" smtClean="0">
                <a:solidFill>
                  <a:srgbClr val="000000"/>
                </a:solidFill>
              </a:rPr>
              <a:t>Create another div / section tag</a:t>
            </a:r>
          </a:p>
          <a:p>
            <a:pPr marL="800100" lvl="1">
              <a:lnSpc>
                <a:spcPct val="100000"/>
              </a:lnSpc>
              <a:spcBef>
                <a:spcPts val="0"/>
              </a:spcBef>
              <a:spcAft>
                <a:spcPts val="600"/>
              </a:spcAft>
            </a:pPr>
            <a:r>
              <a:rPr lang="en-US" sz="1200" smtClean="0">
                <a:solidFill>
                  <a:srgbClr val="000000"/>
                </a:solidFill>
              </a:rPr>
              <a:t>Add an h1  </a:t>
            </a:r>
          </a:p>
          <a:p>
            <a:pPr marL="800100" lvl="1">
              <a:lnSpc>
                <a:spcPct val="100000"/>
              </a:lnSpc>
              <a:spcBef>
                <a:spcPts val="0"/>
              </a:spcBef>
              <a:spcAft>
                <a:spcPts val="600"/>
              </a:spcAft>
            </a:pPr>
            <a:r>
              <a:rPr lang="en-US" sz="1200" smtClean="0">
                <a:solidFill>
                  <a:srgbClr val="000000"/>
                </a:solidFill>
              </a:rPr>
              <a:t>Add content within p tags</a:t>
            </a:r>
          </a:p>
          <a:p>
            <a:pPr marL="342900">
              <a:lnSpc>
                <a:spcPct val="100000"/>
              </a:lnSpc>
              <a:spcAft>
                <a:spcPts val="600"/>
              </a:spcAft>
              <a:buFont typeface="+mj-lt"/>
              <a:buAutoNum type="arabicPeriod"/>
            </a:pPr>
            <a:r>
              <a:rPr lang="en-US" sz="1600" smtClean="0">
                <a:solidFill>
                  <a:srgbClr val="000000"/>
                </a:solidFill>
              </a:rPr>
              <a:t>Create a header tag</a:t>
            </a:r>
          </a:p>
          <a:p>
            <a:pPr marL="800100" lvl="1">
              <a:lnSpc>
                <a:spcPct val="100000"/>
              </a:lnSpc>
              <a:spcBef>
                <a:spcPts val="0"/>
              </a:spcBef>
              <a:spcAft>
                <a:spcPts val="600"/>
              </a:spcAft>
            </a:pPr>
            <a:r>
              <a:rPr lang="en-US" sz="1200" smtClean="0">
                <a:solidFill>
                  <a:srgbClr val="000000"/>
                </a:solidFill>
              </a:rPr>
              <a:t>Add a header tag at top with logo</a:t>
            </a:r>
          </a:p>
          <a:p>
            <a:pPr marL="800100" lvl="1">
              <a:lnSpc>
                <a:spcPct val="100000"/>
              </a:lnSpc>
              <a:spcBef>
                <a:spcPts val="0"/>
              </a:spcBef>
              <a:spcAft>
                <a:spcPts val="600"/>
              </a:spcAft>
            </a:pPr>
            <a:r>
              <a:rPr lang="en-US" sz="1200" smtClean="0">
                <a:solidFill>
                  <a:srgbClr val="000000"/>
                </a:solidFill>
              </a:rPr>
              <a:t>Add Nav tag up top</a:t>
            </a:r>
          </a:p>
          <a:p>
            <a:pPr marL="800100" lvl="1">
              <a:lnSpc>
                <a:spcPct val="100000"/>
              </a:lnSpc>
              <a:spcBef>
                <a:spcPts val="0"/>
              </a:spcBef>
              <a:spcAft>
                <a:spcPts val="600"/>
              </a:spcAft>
            </a:pPr>
            <a:r>
              <a:rPr lang="en-US" sz="1200" smtClean="0">
                <a:solidFill>
                  <a:srgbClr val="000000"/>
                </a:solidFill>
              </a:rPr>
              <a:t>Add footer link at bottom</a:t>
            </a:r>
          </a:p>
          <a:p>
            <a:pPr marL="342900">
              <a:lnSpc>
                <a:spcPct val="100000"/>
              </a:lnSpc>
              <a:spcAft>
                <a:spcPts val="600"/>
              </a:spcAft>
              <a:buFont typeface="+mj-lt"/>
              <a:buAutoNum type="arabicPeriod"/>
            </a:pPr>
            <a:r>
              <a:rPr lang="en-US" sz="1600" smtClean="0">
                <a:solidFill>
                  <a:srgbClr val="000000"/>
                </a:solidFill>
              </a:rPr>
              <a:t>Add Anchor Links</a:t>
            </a:r>
          </a:p>
          <a:p>
            <a:pPr marL="800100" lvl="1">
              <a:lnSpc>
                <a:spcPct val="100000"/>
              </a:lnSpc>
              <a:spcBef>
                <a:spcPts val="0"/>
              </a:spcBef>
              <a:spcAft>
                <a:spcPts val="600"/>
              </a:spcAft>
            </a:pPr>
            <a:r>
              <a:rPr lang="en-US" sz="1200" smtClean="0">
                <a:solidFill>
                  <a:srgbClr val="000000"/>
                </a:solidFill>
              </a:rPr>
              <a:t>Add &lt;a name&gt; links inside each of the h1 tags</a:t>
            </a:r>
          </a:p>
          <a:p>
            <a:pPr marL="800100" lvl="1">
              <a:lnSpc>
                <a:spcPct val="100000"/>
              </a:lnSpc>
              <a:spcBef>
                <a:spcPts val="0"/>
              </a:spcBef>
              <a:spcAft>
                <a:spcPts val="600"/>
              </a:spcAft>
            </a:pPr>
            <a:r>
              <a:rPr lang="en-US" sz="1200" smtClean="0">
                <a:solidFill>
                  <a:srgbClr val="000000"/>
                </a:solidFill>
              </a:rPr>
              <a:t>Add &lt;a href=#&gt; links inside the nav tag that point to the</a:t>
            </a:r>
            <a:br>
              <a:rPr lang="en-US" sz="1200" smtClean="0">
                <a:solidFill>
                  <a:srgbClr val="000000"/>
                </a:solidFill>
              </a:rPr>
            </a:br>
            <a:r>
              <a:rPr lang="en-US" sz="1200" smtClean="0">
                <a:solidFill>
                  <a:srgbClr val="000000"/>
                </a:solidFill>
              </a:rPr>
              <a:t>subsections</a:t>
            </a:r>
          </a:p>
        </p:txBody>
      </p:sp>
      <p:sp>
        <p:nvSpPr>
          <p:cNvPr id="282" name="Google Shape;282;p40"/>
          <p:cNvSpPr txBox="1"/>
          <p:nvPr/>
        </p:nvSpPr>
        <p:spPr>
          <a:xfrm>
            <a:off x="5243639" y="1266176"/>
            <a:ext cx="3778982" cy="3614320"/>
          </a:xfrm>
          <a:prstGeom prst="rect">
            <a:avLst/>
          </a:prstGeom>
          <a:solidFill>
            <a:srgbClr val="F58F8F">
              <a:alpha val="1038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mtClean="0">
                <a:latin typeface="Courier New"/>
                <a:ea typeface="Courier New"/>
                <a:cs typeface="Courier New"/>
                <a:sym typeface="Courier New"/>
              </a:rPr>
              <a:t>&lt;header&gt;</a:t>
            </a:r>
          </a:p>
          <a:p>
            <a:pPr marL="0" lvl="0" indent="0" algn="l" rtl="0">
              <a:spcBef>
                <a:spcPts val="0"/>
              </a:spcBef>
              <a:spcAft>
                <a:spcPts val="0"/>
              </a:spcAft>
              <a:buNone/>
            </a:pPr>
            <a:r>
              <a:rPr lang="en" smtClean="0">
                <a:latin typeface="Courier New"/>
                <a:ea typeface="Courier New"/>
                <a:cs typeface="Courier New"/>
                <a:sym typeface="Courier New"/>
              </a:rPr>
              <a:t>&lt;nav&gt;</a:t>
            </a:r>
          </a:p>
          <a:p>
            <a:pPr marL="0" lvl="0" indent="0" algn="l" rtl="0">
              <a:spcBef>
                <a:spcPts val="0"/>
              </a:spcBef>
              <a:spcAft>
                <a:spcPts val="0"/>
              </a:spcAft>
              <a:buNone/>
            </a:pPr>
            <a:r>
              <a:rPr lang="en" smtClean="0">
                <a:latin typeface="Courier New"/>
                <a:ea typeface="Courier New"/>
                <a:cs typeface="Courier New"/>
                <a:sym typeface="Courier New"/>
              </a:rPr>
              <a:t>&lt;/nav&gt;</a:t>
            </a:r>
            <a:br>
              <a:rPr lang="en" smtClean="0">
                <a:latin typeface="Courier New"/>
                <a:ea typeface="Courier New"/>
                <a:cs typeface="Courier New"/>
                <a:sym typeface="Courier New"/>
              </a:rPr>
            </a:br>
            <a:r>
              <a:rPr lang="en" smtClean="0">
                <a:latin typeface="Courier New"/>
                <a:ea typeface="Courier New"/>
                <a:cs typeface="Courier New"/>
                <a:sym typeface="Courier New"/>
              </a:rPr>
              <a:t>&lt;/header&gt;</a:t>
            </a:r>
          </a:p>
          <a:p>
            <a:pPr marL="0" lvl="0" indent="0" algn="l" rtl="0">
              <a:spcBef>
                <a:spcPts val="0"/>
              </a:spcBef>
              <a:spcAft>
                <a:spcPts val="0"/>
              </a:spcAft>
              <a:buNone/>
            </a:pPr>
            <a:r>
              <a:rPr lang="en" smtClean="0">
                <a:latin typeface="Courier New"/>
                <a:ea typeface="Courier New"/>
                <a:cs typeface="Courier New"/>
                <a:sym typeface="Courier New"/>
              </a:rPr>
              <a:t>&lt;div id="aboutme"&gt;</a:t>
            </a:r>
          </a:p>
          <a:p>
            <a:pPr lvl="0"/>
            <a:r>
              <a:rPr lang="en" smtClean="0">
                <a:latin typeface="Courier New"/>
                <a:ea typeface="Courier New"/>
                <a:cs typeface="Courier New"/>
                <a:sym typeface="Courier New"/>
              </a:rPr>
              <a:t>&lt;h1&gt;&lt;a name="aboutjane"&gt;Jane White&lt;/a&gt;&lt;/h1&gt;</a:t>
            </a:r>
            <a:br>
              <a:rPr lang="en" smtClean="0">
                <a:latin typeface="Courier New"/>
                <a:ea typeface="Courier New"/>
                <a:cs typeface="Courier New"/>
                <a:sym typeface="Courier New"/>
              </a:rPr>
            </a:br>
            <a:r>
              <a:rPr lang="en" sz="1200" smtClean="0">
                <a:latin typeface="Courier New"/>
                <a:ea typeface="Courier New"/>
                <a:cs typeface="Courier New"/>
                <a:sym typeface="Courier New"/>
              </a:rPr>
              <a:t>&lt;img src=</a:t>
            </a:r>
            <a:r>
              <a:rPr lang="en-US" sz="1200">
                <a:latin typeface="Courier New"/>
                <a:ea typeface="Courier New"/>
                <a:cs typeface="Courier New"/>
                <a:sym typeface="Courier New"/>
              </a:rPr>
              <a:t>https://m.media-amazon.com/images/I/81OEjjAyVXL._AC_UL480_FMwebp_QL65_.</a:t>
            </a:r>
            <a:r>
              <a:rPr lang="en-US" sz="1200" smtClean="0">
                <a:latin typeface="Courier New"/>
                <a:ea typeface="Courier New"/>
                <a:cs typeface="Courier New"/>
                <a:sym typeface="Courier New"/>
              </a:rPr>
              <a:t>jpg /&gt;</a:t>
            </a:r>
            <a:endParaRPr lang="en" sz="1200" smtClean="0">
              <a:latin typeface="Courier New"/>
              <a:ea typeface="Courier New"/>
              <a:cs typeface="Courier New"/>
              <a:sym typeface="Courier New"/>
            </a:endParaRPr>
          </a:p>
          <a:p>
            <a:pPr marL="0" lvl="0" indent="0" algn="l" rtl="0">
              <a:spcBef>
                <a:spcPts val="0"/>
              </a:spcBef>
              <a:spcAft>
                <a:spcPts val="0"/>
              </a:spcAft>
              <a:buNone/>
            </a:pPr>
            <a:r>
              <a:rPr lang="en-US" smtClean="0">
                <a:latin typeface="Courier New"/>
                <a:ea typeface="Courier New"/>
                <a:cs typeface="Courier New"/>
                <a:sym typeface="Courier New"/>
              </a:rPr>
              <a:t>&lt;p&gt;I am a programmer of over 15 years. For more about me, go to &lt;a href=http://phillytechsistas.com&gt;PhillyTechSistas&lt;/a&gt;</a:t>
            </a:r>
          </a:p>
          <a:p>
            <a:pPr marL="0" lvl="0" indent="0" algn="l" rtl="0">
              <a:spcBef>
                <a:spcPts val="0"/>
              </a:spcBef>
              <a:spcAft>
                <a:spcPts val="0"/>
              </a:spcAft>
              <a:buNone/>
            </a:pPr>
            <a:r>
              <a:rPr lang="en-US" smtClean="0">
                <a:latin typeface="Courier New"/>
                <a:ea typeface="Courier New"/>
                <a:cs typeface="Courier New"/>
                <a:sym typeface="Courier New"/>
              </a:rPr>
              <a:t>&lt;/div&gt;</a:t>
            </a:r>
          </a:p>
          <a:p>
            <a:pPr marL="0" lvl="0" indent="0" algn="l" rtl="0">
              <a:spcBef>
                <a:spcPts val="0"/>
              </a:spcBef>
              <a:spcAft>
                <a:spcPts val="0"/>
              </a:spcAft>
              <a:buNone/>
            </a:pPr>
            <a:r>
              <a:rPr lang="en-US" smtClean="0">
                <a:latin typeface="Courier New"/>
                <a:ea typeface="Courier New"/>
                <a:cs typeface="Courier New"/>
                <a:sym typeface="Courier New"/>
              </a:rPr>
              <a:t>&lt;div id="newsection"&gt;</a:t>
            </a:r>
          </a:p>
          <a:p>
            <a:pPr marL="0" lvl="0" indent="0" algn="l" rtl="0">
              <a:spcBef>
                <a:spcPts val="0"/>
              </a:spcBef>
              <a:spcAft>
                <a:spcPts val="0"/>
              </a:spcAft>
              <a:buNone/>
            </a:pPr>
            <a:r>
              <a:rPr lang="en-US" smtClean="0">
                <a:latin typeface="Courier New"/>
                <a:ea typeface="Courier New"/>
                <a:cs typeface="Courier New"/>
                <a:sym typeface="Courier New"/>
              </a:rPr>
              <a:t>&lt;/div&gt;</a:t>
            </a:r>
            <a:endParaRPr>
              <a:latin typeface="Courier New"/>
              <a:ea typeface="Courier New"/>
              <a:cs typeface="Courier New"/>
              <a:sym typeface="Courier New"/>
            </a:endParaRPr>
          </a:p>
        </p:txBody>
      </p:sp>
      <p:pic>
        <p:nvPicPr>
          <p:cNvPr id="284" name="Google Shape;284;p40"/>
          <p:cNvPicPr preferRelativeResize="0"/>
          <p:nvPr/>
        </p:nvPicPr>
        <p:blipFill>
          <a:blip r:embed="rId3">
            <a:alphaModFix/>
          </a:blip>
          <a:stretch>
            <a:fillRect/>
          </a:stretch>
        </p:blipFill>
        <p:spPr>
          <a:xfrm>
            <a:off x="292521" y="-80575"/>
            <a:ext cx="1033700" cy="1033700"/>
          </a:xfrm>
          <a:prstGeom prst="rect">
            <a:avLst/>
          </a:prstGeom>
          <a:noFill/>
          <a:ln>
            <a:noFill/>
          </a:ln>
        </p:spPr>
      </p:pic>
    </p:spTree>
    <p:extLst>
      <p:ext uri="{BB962C8B-B14F-4D97-AF65-F5344CB8AC3E}">
        <p14:creationId xmlns:p14="http://schemas.microsoft.com/office/powerpoint/2010/main" val="11627091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fontAlgn="base"/>
            <a:r>
              <a:rPr lang="en-US" cap="all"/>
              <a:t>COMMENTS</a:t>
            </a:r>
          </a:p>
        </p:txBody>
      </p:sp>
      <p:sp>
        <p:nvSpPr>
          <p:cNvPr id="2" name="Rectangle 1"/>
          <p:cNvSpPr>
            <a:spLocks noChangeArrowheads="1"/>
          </p:cNvSpPr>
          <p:nvPr/>
        </p:nvSpPr>
        <p:spPr bwMode="auto">
          <a:xfrm>
            <a:off x="560016" y="1031029"/>
            <a:ext cx="7548202" cy="3323987"/>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75715E"/>
                </a:solidFill>
                <a:effectLst/>
                <a:latin typeface="Lato" panose="020B0604020202020204" charset="0"/>
                <a:cs typeface="Courier New" panose="02070309020205020404" pitchFamily="49" charset="0"/>
              </a:rPr>
              <a:t>&lt;!-- HTML Comment! --&gt;</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75715E"/>
                </a:solidFill>
                <a:effectLst/>
                <a:latin typeface="Lato" panose="020B0604020202020204" charset="0"/>
                <a:cs typeface="Courier New" panose="02070309020205020404" pitchFamily="49" charset="0"/>
              </a:rPr>
              <a:t>&lt;!--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75715E"/>
                </a:solidFill>
                <a:effectLst/>
                <a:latin typeface="Lato" panose="020B0604020202020204" charset="0"/>
                <a:cs typeface="Courier New" panose="02070309020205020404" pitchFamily="49" charset="0"/>
              </a:rPr>
              <a:t>&lt;ul&gt;</a:t>
            </a:r>
            <a:endParaRPr lang="en-US" altLang="en-US" sz="2400">
              <a:solidFill>
                <a:srgbClr val="75715E"/>
              </a:solidFill>
              <a:latin typeface="Lato" panose="020B0604020202020204"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75715E"/>
                </a:solidFill>
                <a:effectLst/>
                <a:latin typeface="Lato" panose="020B0604020202020204" charset="0"/>
                <a:cs typeface="Courier New" panose="02070309020205020404" pitchFamily="49" charset="0"/>
              </a:rPr>
              <a:t>&lt;li&gt;Order&lt;/li&gt;</a:t>
            </a:r>
            <a:endParaRPr lang="en-US" altLang="en-US" sz="2400">
              <a:solidFill>
                <a:srgbClr val="75715E"/>
              </a:solidFill>
              <a:latin typeface="Lato" panose="020B0604020202020204" charset="0"/>
              <a:cs typeface="Courier New" panose="020703090202050204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75715E"/>
                </a:solidFill>
                <a:effectLst/>
                <a:latin typeface="Lato" panose="020B0604020202020204" charset="0"/>
                <a:cs typeface="Courier New" panose="02070309020205020404" pitchFamily="49" charset="0"/>
              </a:rPr>
              <a:t>&lt;li&gt;Doesn’t&lt;/li&gt;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75715E"/>
                </a:solidFill>
                <a:effectLst/>
                <a:latin typeface="Lato" panose="020B0604020202020204" charset="0"/>
                <a:cs typeface="Courier New" panose="02070309020205020404" pitchFamily="49" charset="0"/>
              </a:rPr>
              <a:t>&lt;li&gt;Matter&lt;/li&gt; &lt;/ul&gt;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75715E"/>
                </a:solidFill>
                <a:effectLst/>
                <a:latin typeface="Lato" panose="020B0604020202020204" charset="0"/>
                <a:cs typeface="Courier New" panose="02070309020205020404" pitchFamily="49" charset="0"/>
              </a:rPr>
              <a:t>--&gt;</a:t>
            </a:r>
            <a:endParaRPr kumimoji="0" lang="en-US" altLang="en-US" sz="2400" b="0" i="0" u="none" strike="noStrike" cap="none" normalizeH="0" baseline="0" smtClean="0">
              <a:ln>
                <a:noFill/>
              </a:ln>
              <a:solidFill>
                <a:schemeClr val="tx1"/>
              </a:solidFill>
              <a:effectLst/>
              <a:latin typeface="Lato" panose="020B0604020202020204" charset="0"/>
            </a:endParaRPr>
          </a:p>
          <a:p>
            <a:pPr marL="0" marR="0" lvl="0" indent="0" defTabSz="914400" rtl="0" eaLnBrk="0" fontAlgn="t"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4A4A4A"/>
                </a:solidFill>
                <a:effectLst/>
                <a:latin typeface="Lato" panose="020B0604020202020204" charset="0"/>
              </a:rPr>
              <a:t>Hint: Select code you want to “comment out” and click </a:t>
            </a:r>
            <a:r>
              <a:rPr kumimoji="0" lang="en-US" altLang="en-US" sz="2400" b="0" i="0" u="none" strike="noStrike" cap="none" normalizeH="0" baseline="0" smtClean="0">
                <a:ln>
                  <a:noFill/>
                </a:ln>
                <a:solidFill>
                  <a:srgbClr val="4A4A4A"/>
                </a:solidFill>
                <a:effectLst/>
                <a:latin typeface="Lato" panose="020B0604020202020204" charset="0"/>
                <a:cs typeface="Courier New" panose="02070309020205020404" pitchFamily="49" charset="0"/>
              </a:rPr>
              <a:t>⌘ + /</a:t>
            </a:r>
            <a:r>
              <a:rPr kumimoji="0" lang="en-US" altLang="en-US" sz="2400" b="0" i="0" u="none" strike="noStrike" cap="none" normalizeH="0" baseline="0" smtClean="0">
                <a:ln>
                  <a:noFill/>
                </a:ln>
                <a:solidFill>
                  <a:srgbClr val="4A4A4A"/>
                </a:solidFill>
                <a:effectLst/>
                <a:latin typeface="Lato" panose="020B0604020202020204" charset="0"/>
              </a:rPr>
              <a:t> (Mac) or </a:t>
            </a:r>
            <a:r>
              <a:rPr kumimoji="0" lang="en-US" altLang="en-US" sz="2400" b="0" i="0" u="none" strike="noStrike" cap="none" normalizeH="0" baseline="0" smtClean="0">
                <a:ln>
                  <a:noFill/>
                </a:ln>
                <a:solidFill>
                  <a:srgbClr val="4A4A4A"/>
                </a:solidFill>
                <a:effectLst/>
                <a:latin typeface="Lato" panose="020B0604020202020204" charset="0"/>
                <a:cs typeface="Courier New" panose="02070309020205020404" pitchFamily="49" charset="0"/>
              </a:rPr>
              <a:t>CTRL + /</a:t>
            </a:r>
            <a:r>
              <a:rPr kumimoji="0" lang="en-US" altLang="en-US" sz="2400" b="0" i="0" u="none" strike="noStrike" cap="none" normalizeH="0" baseline="0" smtClean="0">
                <a:ln>
                  <a:noFill/>
                </a:ln>
                <a:solidFill>
                  <a:srgbClr val="4A4A4A"/>
                </a:solidFill>
                <a:effectLst/>
                <a:latin typeface="Lato" panose="020B0604020202020204" charset="0"/>
              </a:rPr>
              <a:t> (PC).</a:t>
            </a:r>
            <a:endParaRPr kumimoji="0" lang="en-US" altLang="en-US" sz="2400" b="0" i="0" u="none" strike="noStrike" cap="none" normalizeH="0" baseline="0" smtClean="0">
              <a:ln>
                <a:noFill/>
              </a:ln>
              <a:solidFill>
                <a:schemeClr val="tx1"/>
              </a:solidFill>
              <a:effectLst/>
              <a:latin typeface="Lato" panose="020B0604020202020204" charset="0"/>
            </a:endParaRPr>
          </a:p>
        </p:txBody>
      </p:sp>
    </p:spTree>
    <p:extLst>
      <p:ext uri="{BB962C8B-B14F-4D97-AF65-F5344CB8AC3E}">
        <p14:creationId xmlns:p14="http://schemas.microsoft.com/office/powerpoint/2010/main" val="1901146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391350"/>
            <a:ext cx="5328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About Us</a:t>
            </a:r>
            <a:endParaRPr/>
          </a:p>
        </p:txBody>
      </p:sp>
      <p:sp>
        <p:nvSpPr>
          <p:cNvPr id="102" name="Google Shape;102;p19"/>
          <p:cNvSpPr txBox="1">
            <a:spLocks noGrp="1"/>
          </p:cNvSpPr>
          <p:nvPr>
            <p:ph type="body" idx="1"/>
          </p:nvPr>
        </p:nvSpPr>
        <p:spPr>
          <a:xfrm>
            <a:off x="777000" y="1127600"/>
            <a:ext cx="7715100" cy="2785500"/>
          </a:xfrm>
          <a:prstGeom prst="rect">
            <a:avLst/>
          </a:prstGeom>
        </p:spPr>
        <p:txBody>
          <a:bodyPr spcFirstLastPara="1" wrap="square" lIns="91425" tIns="91425" rIns="91425" bIns="91425" anchor="t" anchorCtr="0">
            <a:noAutofit/>
          </a:bodyPr>
          <a:lstStyle/>
          <a:p>
            <a:pPr marL="0" indent="0">
              <a:spcBef>
                <a:spcPts val="1600"/>
              </a:spcBef>
              <a:buNone/>
            </a:pPr>
            <a:r>
              <a:rPr lang="en-US" sz="2400" smtClean="0">
                <a:solidFill>
                  <a:schemeClr val="bg2"/>
                </a:solidFill>
                <a:latin typeface="Lato" panose="020B0604020202020204" charset="0"/>
                <a:ea typeface="Arial"/>
                <a:cs typeface="Arial"/>
                <a:sym typeface="Arial"/>
              </a:rPr>
              <a:t>We </a:t>
            </a:r>
            <a:r>
              <a:rPr lang="en-US" sz="2400">
                <a:solidFill>
                  <a:schemeClr val="bg2"/>
                </a:solidFill>
                <a:latin typeface="Lato" panose="020B0604020202020204" charset="0"/>
                <a:ea typeface="Arial"/>
                <a:cs typeface="Arial"/>
                <a:sym typeface="Arial"/>
              </a:rPr>
              <a:t>are </a:t>
            </a:r>
            <a:r>
              <a:rPr lang="en-US" sz="2400">
                <a:solidFill>
                  <a:schemeClr val="tx1"/>
                </a:solidFill>
                <a:latin typeface="Lato" panose="020B0604020202020204" charset="0"/>
                <a:ea typeface="Arial"/>
                <a:cs typeface="Arial"/>
                <a:sym typeface="Arial"/>
              </a:rPr>
              <a:t>developers</a:t>
            </a:r>
            <a:r>
              <a:rPr lang="en-US" sz="2400">
                <a:solidFill>
                  <a:schemeClr val="bg2"/>
                </a:solidFill>
                <a:latin typeface="Lato" panose="020B0604020202020204" charset="0"/>
                <a:ea typeface="Arial"/>
                <a:cs typeface="Arial"/>
                <a:sym typeface="Arial"/>
              </a:rPr>
              <a:t>, innovators, and thought leaders and we are trying to increase the number of </a:t>
            </a:r>
            <a:r>
              <a:rPr lang="en-US" sz="2400">
                <a:solidFill>
                  <a:schemeClr val="tx1"/>
                </a:solidFill>
                <a:latin typeface="Lato" panose="020B0604020202020204" charset="0"/>
                <a:ea typeface="Arial"/>
                <a:cs typeface="Arial"/>
                <a:sym typeface="Arial"/>
              </a:rPr>
              <a:t>women of color </a:t>
            </a:r>
            <a:r>
              <a:rPr lang="en-US" sz="2400">
                <a:solidFill>
                  <a:schemeClr val="bg2"/>
                </a:solidFill>
                <a:latin typeface="Lato" panose="020B0604020202020204" charset="0"/>
                <a:ea typeface="Arial"/>
                <a:cs typeface="Arial"/>
                <a:sym typeface="Arial"/>
              </a:rPr>
              <a:t>in tech. </a:t>
            </a:r>
            <a:endParaRPr lang="en-US" sz="2400" smtClean="0">
              <a:solidFill>
                <a:schemeClr val="bg2"/>
              </a:solidFill>
              <a:latin typeface="Lato" panose="020B0604020202020204" charset="0"/>
              <a:ea typeface="Arial"/>
              <a:cs typeface="Arial"/>
              <a:sym typeface="Arial"/>
            </a:endParaRPr>
          </a:p>
          <a:p>
            <a:pPr marL="0" lvl="0" indent="0">
              <a:spcBef>
                <a:spcPts val="1600"/>
              </a:spcBef>
              <a:buNone/>
            </a:pPr>
            <a:endParaRPr sz="1600" smtClean="0">
              <a:solidFill>
                <a:schemeClr val="bg2"/>
              </a:solidFill>
              <a:latin typeface="Lato" panose="020B0604020202020204" charset="0"/>
              <a:ea typeface="Arial"/>
              <a:cs typeface="Arial"/>
              <a:sym typeface="Arial"/>
            </a:endParaRPr>
          </a:p>
          <a:p>
            <a:pPr marL="0" lvl="0" indent="0" algn="l" rtl="0">
              <a:spcBef>
                <a:spcPts val="1600"/>
              </a:spcBef>
              <a:spcAft>
                <a:spcPts val="0"/>
              </a:spcAft>
              <a:buNone/>
            </a:pPr>
            <a:endParaRPr sz="1600">
              <a:solidFill>
                <a:schemeClr val="bg2"/>
              </a:solidFill>
              <a:latin typeface="Lato" panose="020B0604020202020204" charset="0"/>
              <a:ea typeface="Arial"/>
              <a:cs typeface="Arial"/>
              <a:sym typeface="Arial"/>
            </a:endParaRPr>
          </a:p>
          <a:p>
            <a:pPr marL="0" lvl="0" indent="0" algn="l" rtl="0">
              <a:spcBef>
                <a:spcPts val="1600"/>
              </a:spcBef>
              <a:spcAft>
                <a:spcPts val="1600"/>
              </a:spcAft>
              <a:buNone/>
            </a:pPr>
            <a:endParaRPr sz="1600">
              <a:solidFill>
                <a:schemeClr val="bg2"/>
              </a:solidFill>
              <a:latin typeface="Lato" panose="020B0604020202020204" charset="0"/>
              <a:ea typeface="Arial"/>
              <a:cs typeface="Arial"/>
              <a:sym typeface="Arial"/>
            </a:endParaRPr>
          </a:p>
        </p:txBody>
      </p:sp>
      <p:pic>
        <p:nvPicPr>
          <p:cNvPr id="1026" name="Picture 2" descr="&#10;  Sisters Learning Code: HTML, CSS, and JavaScript for Beginners image&#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6236" y="215712"/>
            <a:ext cx="4425851" cy="977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Can I Do This? </a:t>
            </a:r>
            <a:endParaRPr lang="en-US"/>
          </a:p>
        </p:txBody>
      </p:sp>
      <p:sp>
        <p:nvSpPr>
          <p:cNvPr id="3" name="Text Placeholder 2"/>
          <p:cNvSpPr>
            <a:spLocks noGrp="1"/>
          </p:cNvSpPr>
          <p:nvPr>
            <p:ph type="body" idx="1"/>
          </p:nvPr>
        </p:nvSpPr>
        <p:spPr/>
        <p:txBody>
          <a:bodyPr/>
          <a:lstStyle/>
          <a:p>
            <a:pPr marL="114300" indent="0">
              <a:buNone/>
            </a:pPr>
            <a:r>
              <a:rPr lang="en-US" b="1" smtClean="0">
                <a:solidFill>
                  <a:srgbClr val="FF0000"/>
                </a:solidFill>
              </a:rPr>
              <a:t>YES! </a:t>
            </a:r>
            <a:r>
              <a:rPr lang="en-US" smtClean="0"/>
              <a:t>You Can!!!</a:t>
            </a:r>
          </a:p>
          <a:p>
            <a:pPr marL="114300" indent="0">
              <a:buNone/>
            </a:pPr>
            <a:endParaRPr lang="en-US" smtClean="0"/>
          </a:p>
          <a:p>
            <a:r>
              <a:rPr lang="en-US" smtClean="0"/>
              <a:t>Since the pandemic, 55% of non-technicals are considering re-training</a:t>
            </a:r>
            <a:br>
              <a:rPr lang="en-US" smtClean="0"/>
            </a:br>
            <a:r>
              <a:rPr lang="en-US" smtClean="0">
                <a:hlinkClick r:id="rId3"/>
              </a:rPr>
              <a:t>https</a:t>
            </a:r>
            <a:r>
              <a:rPr lang="en-US">
                <a:hlinkClick r:id="rId3"/>
              </a:rPr>
              <a:t>://</a:t>
            </a:r>
            <a:r>
              <a:rPr lang="en-US" smtClean="0">
                <a:hlinkClick r:id="rId3"/>
              </a:rPr>
              <a:t>www.theguardian.com/careers/2020/dec/14/tech-careers-for-women-what-are-the-main-roles-and-how-do-you-retrain</a:t>
            </a:r>
            <a:r>
              <a:rPr lang="en-US" smtClean="0"/>
              <a:t> </a:t>
            </a:r>
            <a:endParaRPr lang="en-US"/>
          </a:p>
          <a:p>
            <a:r>
              <a:rPr lang="en-US" smtClean="0"/>
              <a:t>By </a:t>
            </a:r>
            <a:r>
              <a:rPr lang="en-US"/>
              <a:t>hiring non-technical people, Etsy increased female engineers by 30%</a:t>
            </a:r>
            <a:br>
              <a:rPr lang="en-US"/>
            </a:br>
            <a:r>
              <a:rPr lang="en-US">
                <a:hlinkClick r:id="rId4"/>
              </a:rPr>
              <a:t>https://www.wired.com/story/dangers-keeping-women-out-of-tech</a:t>
            </a:r>
            <a:r>
              <a:rPr lang="en-US" smtClean="0">
                <a:hlinkClick r:id="rId4"/>
              </a:rPr>
              <a:t>/</a:t>
            </a:r>
            <a:endParaRPr lang="en-US" smtClean="0"/>
          </a:p>
          <a:p>
            <a:r>
              <a:rPr lang="en-US" smtClean="0"/>
              <a:t>Programs focused on women sends a strong message to technical staff.</a:t>
            </a:r>
            <a:br>
              <a:rPr lang="en-US" smtClean="0"/>
            </a:br>
            <a:r>
              <a:rPr lang="en-US" smtClean="0">
                <a:hlinkClick r:id="rId5"/>
              </a:rPr>
              <a:t>https</a:t>
            </a:r>
            <a:r>
              <a:rPr lang="en-US">
                <a:hlinkClick r:id="rId5"/>
              </a:rPr>
              <a:t>://</a:t>
            </a:r>
            <a:r>
              <a:rPr lang="en-US" smtClean="0">
                <a:hlinkClick r:id="rId5"/>
              </a:rPr>
              <a:t>www.wired.com/story/how-to-buck-the-brogrammer-culture-and-get-women-into-stem/</a:t>
            </a:r>
            <a:r>
              <a:rPr lang="en-US" smtClean="0"/>
              <a:t> </a:t>
            </a:r>
            <a:endParaRPr lang="en-US"/>
          </a:p>
        </p:txBody>
      </p:sp>
    </p:spTree>
    <p:extLst>
      <p:ext uri="{BB962C8B-B14F-4D97-AF65-F5344CB8AC3E}">
        <p14:creationId xmlns:p14="http://schemas.microsoft.com/office/powerpoint/2010/main" val="2003970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3"/>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mtClean="0"/>
              <a:t>Take Home Exercises</a:t>
            </a:r>
            <a:endParaRPr/>
          </a:p>
        </p:txBody>
      </p:sp>
      <p:sp>
        <p:nvSpPr>
          <p:cNvPr id="305" name="Google Shape;305;p43"/>
          <p:cNvSpPr txBox="1">
            <a:spLocks noGrp="1"/>
          </p:cNvSpPr>
          <p:nvPr>
            <p:ph type="subTitle" idx="1"/>
          </p:nvPr>
        </p:nvSpPr>
        <p:spPr>
          <a:xfrm>
            <a:off x="4788275" y="498475"/>
            <a:ext cx="4045200" cy="175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smtClean="0">
                <a:solidFill>
                  <a:srgbClr val="000000"/>
                </a:solidFill>
              </a:rPr>
              <a:t> </a:t>
            </a:r>
            <a:endParaRPr sz="2000">
              <a:solidFill>
                <a:srgbClr val="000000"/>
              </a:solidFill>
            </a:endParaRPr>
          </a:p>
        </p:txBody>
      </p:sp>
      <p:pic>
        <p:nvPicPr>
          <p:cNvPr id="306" name="Google Shape;306;p43"/>
          <p:cNvPicPr preferRelativeResize="0"/>
          <p:nvPr/>
        </p:nvPicPr>
        <p:blipFill>
          <a:blip r:embed="rId3">
            <a:alphaModFix/>
          </a:blip>
          <a:stretch>
            <a:fillRect/>
          </a:stretch>
        </p:blipFill>
        <p:spPr>
          <a:xfrm>
            <a:off x="4918875" y="4419175"/>
            <a:ext cx="930250" cy="219075"/>
          </a:xfrm>
          <a:prstGeom prst="rect">
            <a:avLst/>
          </a:prstGeom>
          <a:noFill/>
          <a:ln>
            <a:noFill/>
          </a:ln>
        </p:spPr>
      </p:pic>
      <p:sp>
        <p:nvSpPr>
          <p:cNvPr id="307" name="Google Shape;307;p43"/>
          <p:cNvSpPr txBox="1">
            <a:spLocks noGrp="1"/>
          </p:cNvSpPr>
          <p:nvPr>
            <p:ph type="body" idx="2"/>
          </p:nvPr>
        </p:nvSpPr>
        <p:spPr>
          <a:xfrm>
            <a:off x="4788275" y="2253475"/>
            <a:ext cx="3837000" cy="17550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Clr>
                <a:srgbClr val="000000"/>
              </a:buClr>
              <a:buSzPts val="2400"/>
              <a:buAutoNum type="arabicPeriod"/>
            </a:pPr>
            <a:r>
              <a:rPr lang="en-US" sz="2400" smtClean="0">
                <a:solidFill>
                  <a:srgbClr val="000000"/>
                </a:solidFill>
              </a:rPr>
              <a:t>Finish your portfolio</a:t>
            </a:r>
          </a:p>
          <a:p>
            <a:pPr marL="457200" lvl="0" indent="-381000" algn="l" rtl="0">
              <a:spcBef>
                <a:spcPts val="0"/>
              </a:spcBef>
              <a:spcAft>
                <a:spcPts val="0"/>
              </a:spcAft>
              <a:buClr>
                <a:srgbClr val="000000"/>
              </a:buClr>
              <a:buSzPts val="2400"/>
              <a:buAutoNum type="arabicPeriod"/>
            </a:pPr>
            <a:r>
              <a:rPr lang="en-US" sz="2400" smtClean="0">
                <a:solidFill>
                  <a:srgbClr val="000000"/>
                </a:solidFill>
              </a:rPr>
              <a:t>Download portfolio</a:t>
            </a:r>
          </a:p>
          <a:p>
            <a:pPr marL="457200" lvl="0" indent="-381000" algn="l" rtl="0">
              <a:spcBef>
                <a:spcPts val="0"/>
              </a:spcBef>
              <a:spcAft>
                <a:spcPts val="0"/>
              </a:spcAft>
              <a:buClr>
                <a:srgbClr val="000000"/>
              </a:buClr>
              <a:buSzPts val="2400"/>
              <a:buAutoNum type="arabicPeriod"/>
            </a:pPr>
            <a:r>
              <a:rPr lang="en-US" sz="2400" smtClean="0">
                <a:solidFill>
                  <a:srgbClr val="000000"/>
                </a:solidFill>
              </a:rPr>
              <a:t>Modify Template</a:t>
            </a:r>
            <a:endParaRPr sz="2400" smtClean="0">
              <a:solidFill>
                <a:srgbClr val="000000"/>
              </a:solidFill>
            </a:endParaRPr>
          </a:p>
          <a:p>
            <a:pPr marL="457200" lvl="0" indent="-381000" algn="l" rtl="0">
              <a:spcBef>
                <a:spcPts val="0"/>
              </a:spcBef>
              <a:spcAft>
                <a:spcPts val="0"/>
              </a:spcAft>
              <a:buClr>
                <a:srgbClr val="000000"/>
              </a:buClr>
              <a:buSzPts val="2400"/>
              <a:buAutoNum type="arabicPeriod"/>
            </a:pPr>
            <a:r>
              <a:rPr lang="en" sz="2400" smtClean="0">
                <a:solidFill>
                  <a:srgbClr val="000000"/>
                </a:solidFill>
              </a:rPr>
              <a:t>Complete Attributes</a:t>
            </a:r>
          </a:p>
          <a:p>
            <a:pPr marL="457200" lvl="0" indent="-381000" algn="l" rtl="0">
              <a:spcBef>
                <a:spcPts val="0"/>
              </a:spcBef>
              <a:spcAft>
                <a:spcPts val="0"/>
              </a:spcAft>
              <a:buClr>
                <a:srgbClr val="000000"/>
              </a:buClr>
              <a:buSzPts val="2400"/>
              <a:buAutoNum type="arabicPeriod"/>
            </a:pPr>
            <a:r>
              <a:rPr lang="en" sz="2400" smtClean="0">
                <a:solidFill>
                  <a:srgbClr val="000000"/>
                </a:solidFill>
              </a:rPr>
              <a:t>Bonus: Create Table</a:t>
            </a:r>
            <a:endParaRPr sz="2400">
              <a:solidFill>
                <a:srgbClr val="000000"/>
              </a:solidFill>
            </a:endParaRPr>
          </a:p>
        </p:txBody>
      </p:sp>
    </p:spTree>
    <p:extLst>
      <p:ext uri="{BB962C8B-B14F-4D97-AF65-F5344CB8AC3E}">
        <p14:creationId xmlns:p14="http://schemas.microsoft.com/office/powerpoint/2010/main" val="28929175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0"/>
          <p:cNvSpPr txBox="1">
            <a:spLocks noGrp="1"/>
          </p:cNvSpPr>
          <p:nvPr>
            <p:ph type="title"/>
          </p:nvPr>
        </p:nvSpPr>
        <p:spPr>
          <a:xfrm>
            <a:off x="1494650" y="391350"/>
            <a:ext cx="73377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5"/>
                </a:solidFill>
              </a:rPr>
              <a:t>Exercise: </a:t>
            </a:r>
            <a:r>
              <a:rPr lang="en" smtClean="0">
                <a:solidFill>
                  <a:schemeClr val="accent5"/>
                </a:solidFill>
              </a:rPr>
              <a:t>Update your portfolio</a:t>
            </a:r>
            <a:endParaRPr>
              <a:solidFill>
                <a:schemeClr val="accent5"/>
              </a:solidFill>
            </a:endParaRPr>
          </a:p>
        </p:txBody>
      </p:sp>
      <p:sp>
        <p:nvSpPr>
          <p:cNvPr id="281" name="Google Shape;281;p40"/>
          <p:cNvSpPr txBox="1">
            <a:spLocks noGrp="1"/>
          </p:cNvSpPr>
          <p:nvPr>
            <p:ph type="body" idx="1"/>
          </p:nvPr>
        </p:nvSpPr>
        <p:spPr>
          <a:xfrm>
            <a:off x="305321" y="1266175"/>
            <a:ext cx="6775210" cy="626100"/>
          </a:xfrm>
          <a:prstGeom prst="rect">
            <a:avLst/>
          </a:prstGeom>
        </p:spPr>
        <p:txBody>
          <a:bodyPr spcFirstLastPara="1" wrap="square" lIns="91425" tIns="91425" rIns="91425" bIns="91425" anchor="t" anchorCtr="0">
            <a:noAutofit/>
          </a:bodyPr>
          <a:lstStyle/>
          <a:p>
            <a:pPr marL="342900">
              <a:lnSpc>
                <a:spcPct val="100000"/>
              </a:lnSpc>
              <a:spcAft>
                <a:spcPts val="600"/>
              </a:spcAft>
              <a:buFont typeface="+mj-lt"/>
              <a:buAutoNum type="arabicPeriod"/>
            </a:pPr>
            <a:r>
              <a:rPr lang="en-US" sz="1600" smtClean="0">
                <a:solidFill>
                  <a:srgbClr val="000000"/>
                </a:solidFill>
              </a:rPr>
              <a:t>Give all of the div tags an id attribute</a:t>
            </a:r>
          </a:p>
          <a:p>
            <a:pPr marL="800100" lvl="1">
              <a:lnSpc>
                <a:spcPct val="100000"/>
              </a:lnSpc>
              <a:spcBef>
                <a:spcPts val="0"/>
              </a:spcBef>
              <a:spcAft>
                <a:spcPts val="600"/>
              </a:spcAft>
            </a:pPr>
            <a:r>
              <a:rPr lang="en-US" sz="1200" smtClean="0">
                <a:solidFill>
                  <a:srgbClr val="000000"/>
                </a:solidFill>
              </a:rPr>
              <a:t>i.e. &lt;div id="aboutme"&gt;</a:t>
            </a:r>
          </a:p>
          <a:p>
            <a:pPr marL="342900">
              <a:lnSpc>
                <a:spcPct val="100000"/>
              </a:lnSpc>
              <a:spcAft>
                <a:spcPts val="600"/>
              </a:spcAft>
              <a:buFont typeface="+mj-lt"/>
              <a:buAutoNum type="arabicPeriod"/>
            </a:pPr>
            <a:r>
              <a:rPr lang="en-US" sz="1600" smtClean="0">
                <a:solidFill>
                  <a:srgbClr val="000000"/>
                </a:solidFill>
              </a:rPr>
              <a:t>Add a Contact me section  </a:t>
            </a:r>
          </a:p>
          <a:p>
            <a:pPr marL="800100" lvl="1">
              <a:lnSpc>
                <a:spcPct val="100000"/>
              </a:lnSpc>
              <a:spcBef>
                <a:spcPts val="0"/>
              </a:spcBef>
              <a:spcAft>
                <a:spcPts val="600"/>
              </a:spcAft>
            </a:pPr>
            <a:r>
              <a:rPr lang="en-US" sz="1200" smtClean="0">
                <a:solidFill>
                  <a:srgbClr val="000000"/>
                </a:solidFill>
              </a:rPr>
              <a:t>Add a link in the nav section called contact me </a:t>
            </a:r>
            <a:br>
              <a:rPr lang="en-US" sz="1200" smtClean="0">
                <a:solidFill>
                  <a:srgbClr val="000000"/>
                </a:solidFill>
              </a:rPr>
            </a:br>
            <a:r>
              <a:rPr lang="en-US" sz="1200" smtClean="0">
                <a:solidFill>
                  <a:srgbClr val="000000"/>
                </a:solidFill>
              </a:rPr>
              <a:t>using an href:mailto link</a:t>
            </a:r>
          </a:p>
          <a:p>
            <a:pPr marL="800100" lvl="1">
              <a:lnSpc>
                <a:spcPct val="100000"/>
              </a:lnSpc>
              <a:spcBef>
                <a:spcPts val="0"/>
              </a:spcBef>
              <a:spcAft>
                <a:spcPts val="600"/>
              </a:spcAft>
            </a:pPr>
            <a:r>
              <a:rPr lang="en-US" sz="1200" smtClean="0">
                <a:solidFill>
                  <a:srgbClr val="000000"/>
                </a:solidFill>
              </a:rPr>
              <a:t>Put all of the nav links inside a ul / li </a:t>
            </a:r>
          </a:p>
          <a:p>
            <a:pPr marL="342900">
              <a:lnSpc>
                <a:spcPct val="100000"/>
              </a:lnSpc>
              <a:buFont typeface="+mj-lt"/>
              <a:buAutoNum type="arabicPeriod"/>
            </a:pPr>
            <a:r>
              <a:rPr lang="en-US" sz="1600" smtClean="0">
                <a:solidFill>
                  <a:srgbClr val="000000"/>
                </a:solidFill>
              </a:rPr>
              <a:t>Check Your Code</a:t>
            </a:r>
          </a:p>
          <a:p>
            <a:pPr marL="800100" lvl="1">
              <a:lnSpc>
                <a:spcPct val="100000"/>
              </a:lnSpc>
              <a:spcAft>
                <a:spcPts val="600"/>
              </a:spcAft>
            </a:pPr>
            <a:r>
              <a:rPr lang="en-US" sz="1200" smtClean="0">
                <a:solidFill>
                  <a:srgbClr val="000000"/>
                </a:solidFill>
              </a:rPr>
              <a:t>Make certain  ALL images, headers, links and div tags </a:t>
            </a:r>
            <a:br>
              <a:rPr lang="en-US" sz="1200" smtClean="0">
                <a:solidFill>
                  <a:srgbClr val="000000"/>
                </a:solidFill>
              </a:rPr>
            </a:br>
            <a:r>
              <a:rPr lang="en-US" sz="1200" smtClean="0">
                <a:solidFill>
                  <a:srgbClr val="000000"/>
                </a:solidFill>
              </a:rPr>
              <a:t>have IDs, Names and alt attributes</a:t>
            </a:r>
          </a:p>
          <a:p>
            <a:pPr marL="342900">
              <a:lnSpc>
                <a:spcPct val="100000"/>
              </a:lnSpc>
              <a:spcAft>
                <a:spcPts val="600"/>
              </a:spcAft>
              <a:buFont typeface="+mj-lt"/>
              <a:buAutoNum type="arabicPeriod"/>
            </a:pPr>
            <a:endParaRPr lang="en-US" sz="1600" smtClean="0">
              <a:solidFill>
                <a:srgbClr val="000000"/>
              </a:solidFill>
            </a:endParaRPr>
          </a:p>
          <a:p>
            <a:pPr marL="0" indent="0">
              <a:lnSpc>
                <a:spcPct val="100000"/>
              </a:lnSpc>
              <a:spcAft>
                <a:spcPts val="600"/>
              </a:spcAft>
              <a:buNone/>
            </a:pPr>
            <a:endParaRPr lang="en-US" sz="1600" smtClean="0">
              <a:solidFill>
                <a:srgbClr val="000000"/>
              </a:solidFill>
            </a:endParaRPr>
          </a:p>
        </p:txBody>
      </p:sp>
      <p:sp>
        <p:nvSpPr>
          <p:cNvPr id="282" name="Google Shape;282;p40"/>
          <p:cNvSpPr txBox="1"/>
          <p:nvPr/>
        </p:nvSpPr>
        <p:spPr>
          <a:xfrm>
            <a:off x="5243639" y="1266176"/>
            <a:ext cx="3778982" cy="3614320"/>
          </a:xfrm>
          <a:prstGeom prst="rect">
            <a:avLst/>
          </a:prstGeom>
          <a:solidFill>
            <a:srgbClr val="F58F8F">
              <a:alpha val="1038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mtClean="0">
                <a:latin typeface="Courier New"/>
                <a:ea typeface="Courier New"/>
                <a:cs typeface="Courier New"/>
                <a:sym typeface="Courier New"/>
              </a:rPr>
              <a:t>&lt;header&gt;</a:t>
            </a:r>
          </a:p>
          <a:p>
            <a:pPr marL="0" lvl="0" indent="0" algn="l" rtl="0">
              <a:spcBef>
                <a:spcPts val="0"/>
              </a:spcBef>
              <a:spcAft>
                <a:spcPts val="0"/>
              </a:spcAft>
              <a:buNone/>
            </a:pPr>
            <a:r>
              <a:rPr lang="en" smtClean="0">
                <a:latin typeface="Courier New"/>
                <a:ea typeface="Courier New"/>
                <a:cs typeface="Courier New"/>
                <a:sym typeface="Courier New"/>
              </a:rPr>
              <a:t>&lt;nav&gt;</a:t>
            </a:r>
          </a:p>
          <a:p>
            <a:pPr marL="0" lvl="0" indent="0" algn="l" rtl="0">
              <a:spcBef>
                <a:spcPts val="0"/>
              </a:spcBef>
              <a:spcAft>
                <a:spcPts val="0"/>
              </a:spcAft>
              <a:buNone/>
            </a:pPr>
            <a:r>
              <a:rPr lang="en" smtClean="0">
                <a:latin typeface="Courier New"/>
                <a:ea typeface="Courier New"/>
                <a:cs typeface="Courier New"/>
                <a:sym typeface="Courier New"/>
              </a:rPr>
              <a:t>&lt;/nav&gt;</a:t>
            </a:r>
            <a:br>
              <a:rPr lang="en" smtClean="0">
                <a:latin typeface="Courier New"/>
                <a:ea typeface="Courier New"/>
                <a:cs typeface="Courier New"/>
                <a:sym typeface="Courier New"/>
              </a:rPr>
            </a:br>
            <a:r>
              <a:rPr lang="en" smtClean="0">
                <a:latin typeface="Courier New"/>
                <a:ea typeface="Courier New"/>
                <a:cs typeface="Courier New"/>
                <a:sym typeface="Courier New"/>
              </a:rPr>
              <a:t>&lt;/header&gt;</a:t>
            </a:r>
          </a:p>
          <a:p>
            <a:pPr marL="0" lvl="0" indent="0" algn="l" rtl="0">
              <a:spcBef>
                <a:spcPts val="0"/>
              </a:spcBef>
              <a:spcAft>
                <a:spcPts val="0"/>
              </a:spcAft>
              <a:buNone/>
            </a:pPr>
            <a:r>
              <a:rPr lang="en" smtClean="0">
                <a:latin typeface="Courier New"/>
                <a:ea typeface="Courier New"/>
                <a:cs typeface="Courier New"/>
                <a:sym typeface="Courier New"/>
              </a:rPr>
              <a:t>&lt;div id="aboutme"&gt;</a:t>
            </a:r>
          </a:p>
          <a:p>
            <a:pPr lvl="0"/>
            <a:r>
              <a:rPr lang="en" smtClean="0">
                <a:latin typeface="Courier New"/>
                <a:ea typeface="Courier New"/>
                <a:cs typeface="Courier New"/>
                <a:sym typeface="Courier New"/>
              </a:rPr>
              <a:t>&lt;h1&gt;&lt;a name="aboutjane"&gt;Jane White&lt;/a&gt;&lt;/h1&gt;</a:t>
            </a:r>
            <a:br>
              <a:rPr lang="en" smtClean="0">
                <a:latin typeface="Courier New"/>
                <a:ea typeface="Courier New"/>
                <a:cs typeface="Courier New"/>
                <a:sym typeface="Courier New"/>
              </a:rPr>
            </a:br>
            <a:r>
              <a:rPr lang="en" sz="1200" smtClean="0">
                <a:latin typeface="Courier New"/>
                <a:ea typeface="Courier New"/>
                <a:cs typeface="Courier New"/>
                <a:sym typeface="Courier New"/>
              </a:rPr>
              <a:t>&lt;img src=</a:t>
            </a:r>
            <a:r>
              <a:rPr lang="en-US" sz="1200">
                <a:latin typeface="Courier New"/>
                <a:ea typeface="Courier New"/>
                <a:cs typeface="Courier New"/>
                <a:sym typeface="Courier New"/>
              </a:rPr>
              <a:t>https://m.media-amazon.com/images/I/81OEjjAyVXL._AC_UL480_FMwebp_QL65_.</a:t>
            </a:r>
            <a:r>
              <a:rPr lang="en-US" sz="1200" smtClean="0">
                <a:latin typeface="Courier New"/>
                <a:ea typeface="Courier New"/>
                <a:cs typeface="Courier New"/>
                <a:sym typeface="Courier New"/>
              </a:rPr>
              <a:t>jpg /&gt;</a:t>
            </a:r>
            <a:endParaRPr lang="en" sz="1200" smtClean="0">
              <a:latin typeface="Courier New"/>
              <a:ea typeface="Courier New"/>
              <a:cs typeface="Courier New"/>
              <a:sym typeface="Courier New"/>
            </a:endParaRPr>
          </a:p>
          <a:p>
            <a:pPr marL="0" lvl="0" indent="0" algn="l" rtl="0">
              <a:spcBef>
                <a:spcPts val="0"/>
              </a:spcBef>
              <a:spcAft>
                <a:spcPts val="0"/>
              </a:spcAft>
              <a:buNone/>
            </a:pPr>
            <a:r>
              <a:rPr lang="en-US" smtClean="0">
                <a:latin typeface="Courier New"/>
                <a:ea typeface="Courier New"/>
                <a:cs typeface="Courier New"/>
                <a:sym typeface="Courier New"/>
              </a:rPr>
              <a:t>&lt;p&gt;I am a programmer of over 15 years. For more about me, go to &lt;a href=http://phillytechsistas.com&gt;PhillyTechSistas&lt;/a&gt;</a:t>
            </a:r>
          </a:p>
          <a:p>
            <a:pPr marL="0" lvl="0" indent="0" algn="l" rtl="0">
              <a:spcBef>
                <a:spcPts val="0"/>
              </a:spcBef>
              <a:spcAft>
                <a:spcPts val="0"/>
              </a:spcAft>
              <a:buNone/>
            </a:pPr>
            <a:r>
              <a:rPr lang="en-US" smtClean="0">
                <a:latin typeface="Courier New"/>
                <a:ea typeface="Courier New"/>
                <a:cs typeface="Courier New"/>
                <a:sym typeface="Courier New"/>
              </a:rPr>
              <a:t>&lt;/div&gt;</a:t>
            </a:r>
          </a:p>
          <a:p>
            <a:pPr marL="0" lvl="0" indent="0" algn="l" rtl="0">
              <a:spcBef>
                <a:spcPts val="0"/>
              </a:spcBef>
              <a:spcAft>
                <a:spcPts val="0"/>
              </a:spcAft>
              <a:buNone/>
            </a:pPr>
            <a:r>
              <a:rPr lang="en-US" smtClean="0">
                <a:latin typeface="Courier New"/>
                <a:ea typeface="Courier New"/>
                <a:cs typeface="Courier New"/>
                <a:sym typeface="Courier New"/>
              </a:rPr>
              <a:t>&lt;div id="newsection"&gt;</a:t>
            </a:r>
          </a:p>
          <a:p>
            <a:pPr marL="0" lvl="0" indent="0" algn="l" rtl="0">
              <a:spcBef>
                <a:spcPts val="0"/>
              </a:spcBef>
              <a:spcAft>
                <a:spcPts val="0"/>
              </a:spcAft>
              <a:buNone/>
            </a:pPr>
            <a:r>
              <a:rPr lang="en-US" smtClean="0">
                <a:latin typeface="Courier New"/>
                <a:ea typeface="Courier New"/>
                <a:cs typeface="Courier New"/>
                <a:sym typeface="Courier New"/>
              </a:rPr>
              <a:t>&lt;/div&gt;</a:t>
            </a:r>
            <a:endParaRPr>
              <a:latin typeface="Courier New"/>
              <a:ea typeface="Courier New"/>
              <a:cs typeface="Courier New"/>
              <a:sym typeface="Courier New"/>
            </a:endParaRPr>
          </a:p>
        </p:txBody>
      </p:sp>
      <p:pic>
        <p:nvPicPr>
          <p:cNvPr id="284" name="Google Shape;284;p40"/>
          <p:cNvPicPr preferRelativeResize="0"/>
          <p:nvPr/>
        </p:nvPicPr>
        <p:blipFill>
          <a:blip r:embed="rId3">
            <a:alphaModFix/>
          </a:blip>
          <a:stretch>
            <a:fillRect/>
          </a:stretch>
        </p:blipFill>
        <p:spPr>
          <a:xfrm>
            <a:off x="460950" y="232475"/>
            <a:ext cx="1033700" cy="1033700"/>
          </a:xfrm>
          <a:prstGeom prst="rect">
            <a:avLst/>
          </a:prstGeom>
          <a:noFill/>
          <a:ln>
            <a:noFill/>
          </a:ln>
        </p:spPr>
      </p:pic>
    </p:spTree>
    <p:extLst>
      <p:ext uri="{BB962C8B-B14F-4D97-AF65-F5344CB8AC3E}">
        <p14:creationId xmlns:p14="http://schemas.microsoft.com/office/powerpoint/2010/main" val="1218599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0"/>
          <p:cNvSpPr txBox="1">
            <a:spLocks noGrp="1"/>
          </p:cNvSpPr>
          <p:nvPr>
            <p:ph type="title"/>
          </p:nvPr>
        </p:nvSpPr>
        <p:spPr>
          <a:xfrm>
            <a:off x="1494650" y="391350"/>
            <a:ext cx="73377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5"/>
                </a:solidFill>
              </a:rPr>
              <a:t>Exercise: </a:t>
            </a:r>
            <a:r>
              <a:rPr lang="en" smtClean="0">
                <a:solidFill>
                  <a:schemeClr val="accent5"/>
                </a:solidFill>
              </a:rPr>
              <a:t>Create a calendar</a:t>
            </a:r>
            <a:endParaRPr>
              <a:solidFill>
                <a:schemeClr val="accent5"/>
              </a:solidFill>
            </a:endParaRPr>
          </a:p>
        </p:txBody>
      </p:sp>
      <p:sp>
        <p:nvSpPr>
          <p:cNvPr id="281" name="Google Shape;281;p40"/>
          <p:cNvSpPr txBox="1">
            <a:spLocks noGrp="1"/>
          </p:cNvSpPr>
          <p:nvPr>
            <p:ph type="body" idx="1"/>
          </p:nvPr>
        </p:nvSpPr>
        <p:spPr>
          <a:xfrm>
            <a:off x="305321" y="1266174"/>
            <a:ext cx="4452796" cy="3297733"/>
          </a:xfrm>
          <a:prstGeom prst="rect">
            <a:avLst/>
          </a:prstGeom>
        </p:spPr>
        <p:txBody>
          <a:bodyPr spcFirstLastPara="1" wrap="square" lIns="91425" tIns="91425" rIns="91425" bIns="91425" anchor="t" anchorCtr="0">
            <a:noAutofit/>
          </a:bodyPr>
          <a:lstStyle/>
          <a:p>
            <a:pPr marL="342900">
              <a:lnSpc>
                <a:spcPct val="100000"/>
              </a:lnSpc>
              <a:spcAft>
                <a:spcPts val="600"/>
              </a:spcAft>
              <a:buFont typeface="+mj-lt"/>
              <a:buAutoNum type="arabicPeriod"/>
            </a:pPr>
            <a:r>
              <a:rPr lang="en-US" sz="1600" smtClean="0">
                <a:solidFill>
                  <a:srgbClr val="000000"/>
                </a:solidFill>
              </a:rPr>
              <a:t>Create a new project called calendar inside the table tag</a:t>
            </a:r>
          </a:p>
          <a:p>
            <a:pPr marL="342900">
              <a:lnSpc>
                <a:spcPct val="100000"/>
              </a:lnSpc>
              <a:spcAft>
                <a:spcPts val="600"/>
              </a:spcAft>
              <a:buFont typeface="+mj-lt"/>
              <a:buAutoNum type="arabicPeriod"/>
            </a:pPr>
            <a:r>
              <a:rPr lang="en-US" sz="1600" smtClean="0">
                <a:solidFill>
                  <a:srgbClr val="000000"/>
                </a:solidFill>
              </a:rPr>
              <a:t>Inside that calendar.html, create a 7-day calendar using your weekly google or outlook or personal calendar as an example using the table tags</a:t>
            </a:r>
          </a:p>
          <a:p>
            <a:pPr marL="342900">
              <a:lnSpc>
                <a:spcPct val="100000"/>
              </a:lnSpc>
              <a:spcAft>
                <a:spcPts val="600"/>
              </a:spcAft>
              <a:buFont typeface="+mj-lt"/>
              <a:buAutoNum type="arabicPeriod"/>
            </a:pPr>
            <a:r>
              <a:rPr lang="en-US" sz="1600" smtClean="0">
                <a:solidFill>
                  <a:srgbClr val="000000"/>
                </a:solidFill>
              </a:rPr>
              <a:t>The following slide outlines how to use table tags</a:t>
            </a:r>
          </a:p>
          <a:p>
            <a:pPr marL="342900">
              <a:lnSpc>
                <a:spcPct val="100000"/>
              </a:lnSpc>
              <a:spcAft>
                <a:spcPts val="600"/>
              </a:spcAft>
              <a:buFont typeface="+mj-lt"/>
              <a:buAutoNum type="arabicPeriod"/>
            </a:pPr>
            <a:endParaRPr lang="en-US" sz="1600">
              <a:solidFill>
                <a:srgbClr val="000000"/>
              </a:solidFill>
            </a:endParaRPr>
          </a:p>
        </p:txBody>
      </p:sp>
      <p:pic>
        <p:nvPicPr>
          <p:cNvPr id="284" name="Google Shape;284;p40"/>
          <p:cNvPicPr preferRelativeResize="0"/>
          <p:nvPr/>
        </p:nvPicPr>
        <p:blipFill>
          <a:blip r:embed="rId3">
            <a:alphaModFix/>
          </a:blip>
          <a:stretch>
            <a:fillRect/>
          </a:stretch>
        </p:blipFill>
        <p:spPr>
          <a:xfrm>
            <a:off x="460950" y="232475"/>
            <a:ext cx="1033700" cy="1033700"/>
          </a:xfrm>
          <a:prstGeom prst="rect">
            <a:avLst/>
          </a:prstGeom>
          <a:noFill/>
          <a:ln>
            <a:noFill/>
          </a:ln>
        </p:spPr>
      </p:pic>
      <p:sp>
        <p:nvSpPr>
          <p:cNvPr id="2" name="Rectangle 1"/>
          <p:cNvSpPr/>
          <p:nvPr/>
        </p:nvSpPr>
        <p:spPr>
          <a:xfrm>
            <a:off x="5476142" y="1176325"/>
            <a:ext cx="3295624" cy="2677656"/>
          </a:xfrm>
          <a:prstGeom prst="rect">
            <a:avLst/>
          </a:prstGeom>
        </p:spPr>
        <p:txBody>
          <a:bodyPr wrap="square">
            <a:spAutoFit/>
          </a:bodyPr>
          <a:lstStyle/>
          <a:p>
            <a:r>
              <a:rPr lang="en-US">
                <a:solidFill>
                  <a:srgbClr val="0000CD"/>
                </a:solidFill>
                <a:latin typeface="Consolas" panose="020B0609020204030204" pitchFamily="49" charset="0"/>
              </a:rPr>
              <a:t>&lt;</a:t>
            </a:r>
            <a:r>
              <a:rPr lang="en-US">
                <a:solidFill>
                  <a:srgbClr val="A52A2A"/>
                </a:solidFill>
                <a:latin typeface="Consolas" panose="020B0609020204030204" pitchFamily="49" charset="0"/>
              </a:rPr>
              <a:t>table</a:t>
            </a:r>
            <a:r>
              <a:rPr lang="en-US">
                <a:solidFill>
                  <a:srgbClr val="FF0000"/>
                </a:solidFill>
                <a:latin typeface="Consolas" panose="020B0609020204030204" pitchFamily="49" charset="0"/>
              </a:rPr>
              <a:t> style</a:t>
            </a:r>
            <a:r>
              <a:rPr lang="en-US">
                <a:solidFill>
                  <a:srgbClr val="0000CD"/>
                </a:solidFill>
                <a:latin typeface="Consolas" panose="020B0609020204030204" pitchFamily="49" charset="0"/>
              </a:rPr>
              <a:t>="width:100%"&gt;</a:t>
            </a:r>
            <a:r>
              <a:rPr lang="en-US"/>
              <a:t/>
            </a:r>
            <a:br>
              <a:rPr lang="en-US"/>
            </a:br>
            <a:r>
              <a:rPr lang="en-US">
                <a:latin typeface="Consolas" panose="020B0609020204030204" pitchFamily="49" charset="0"/>
              </a:rPr>
              <a:t>  </a:t>
            </a:r>
            <a:r>
              <a:rPr lang="en-US">
                <a:solidFill>
                  <a:srgbClr val="0000CD"/>
                </a:solidFill>
                <a:latin typeface="Consolas" panose="020B0609020204030204" pitchFamily="49" charset="0"/>
              </a:rPr>
              <a:t>&lt;</a:t>
            </a:r>
            <a:r>
              <a:rPr lang="en-US">
                <a:solidFill>
                  <a:srgbClr val="A52A2A"/>
                </a:solidFill>
                <a:latin typeface="Consolas" panose="020B0609020204030204" pitchFamily="49" charset="0"/>
              </a:rPr>
              <a:t>tr</a:t>
            </a:r>
            <a:r>
              <a:rPr lang="en-US">
                <a:solidFill>
                  <a:srgbClr val="0000CD"/>
                </a:solidFill>
                <a:latin typeface="Consolas" panose="020B0609020204030204" pitchFamily="49" charset="0"/>
              </a:rPr>
              <a:t>&gt;</a:t>
            </a:r>
            <a:r>
              <a:rPr lang="en-US"/>
              <a:t/>
            </a:r>
            <a:br>
              <a:rPr lang="en-US"/>
            </a:br>
            <a:r>
              <a:rPr lang="en-US">
                <a:latin typeface="Consolas" panose="020B0609020204030204" pitchFamily="49" charset="0"/>
              </a:rPr>
              <a:t>    </a:t>
            </a:r>
            <a:r>
              <a:rPr lang="en-US">
                <a:solidFill>
                  <a:srgbClr val="0000CD"/>
                </a:solidFill>
                <a:latin typeface="Consolas" panose="020B0609020204030204" pitchFamily="49" charset="0"/>
              </a:rPr>
              <a:t>&lt;</a:t>
            </a:r>
            <a:r>
              <a:rPr lang="en-US" smtClean="0">
                <a:solidFill>
                  <a:srgbClr val="A52A2A"/>
                </a:solidFill>
                <a:latin typeface="Consolas" panose="020B0609020204030204" pitchFamily="49" charset="0"/>
              </a:rPr>
              <a:t>th</a:t>
            </a:r>
            <a:r>
              <a:rPr lang="en-US" smtClean="0">
                <a:solidFill>
                  <a:srgbClr val="0000CD"/>
                </a:solidFill>
                <a:latin typeface="Consolas" panose="020B0609020204030204" pitchFamily="49" charset="0"/>
              </a:rPr>
              <a:t>&gt;</a:t>
            </a:r>
            <a:r>
              <a:rPr lang="en-US" smtClean="0">
                <a:latin typeface="Consolas" panose="020B0609020204030204" pitchFamily="49" charset="0"/>
              </a:rPr>
              <a:t>Mon</a:t>
            </a:r>
            <a:r>
              <a:rPr lang="en-US" smtClean="0">
                <a:solidFill>
                  <a:srgbClr val="0000CD"/>
                </a:solidFill>
                <a:latin typeface="Consolas" panose="020B0609020204030204" pitchFamily="49" charset="0"/>
              </a:rPr>
              <a:t>&lt;</a:t>
            </a:r>
            <a:r>
              <a:rPr lang="en-US" smtClean="0">
                <a:solidFill>
                  <a:srgbClr val="A52A2A"/>
                </a:solidFill>
                <a:latin typeface="Consolas" panose="020B0609020204030204" pitchFamily="49" charset="0"/>
              </a:rPr>
              <a:t>/</a:t>
            </a:r>
            <a:r>
              <a:rPr lang="en-US">
                <a:solidFill>
                  <a:srgbClr val="A52A2A"/>
                </a:solidFill>
                <a:latin typeface="Consolas" panose="020B0609020204030204" pitchFamily="49" charset="0"/>
              </a:rPr>
              <a:t>th</a:t>
            </a:r>
            <a:r>
              <a:rPr lang="en-US">
                <a:solidFill>
                  <a:srgbClr val="0000CD"/>
                </a:solidFill>
                <a:latin typeface="Consolas" panose="020B0609020204030204" pitchFamily="49" charset="0"/>
              </a:rPr>
              <a:t>&gt;</a:t>
            </a:r>
            <a:r>
              <a:rPr lang="en-US"/>
              <a:t/>
            </a:r>
            <a:br>
              <a:rPr lang="en-US"/>
            </a:br>
            <a:r>
              <a:rPr lang="en-US">
                <a:latin typeface="Consolas" panose="020B0609020204030204" pitchFamily="49" charset="0"/>
              </a:rPr>
              <a:t>    </a:t>
            </a:r>
            <a:r>
              <a:rPr lang="en-US">
                <a:solidFill>
                  <a:srgbClr val="0000CD"/>
                </a:solidFill>
                <a:latin typeface="Consolas" panose="020B0609020204030204" pitchFamily="49" charset="0"/>
              </a:rPr>
              <a:t>&lt;</a:t>
            </a:r>
            <a:r>
              <a:rPr lang="en-US" smtClean="0">
                <a:solidFill>
                  <a:srgbClr val="A52A2A"/>
                </a:solidFill>
                <a:latin typeface="Consolas" panose="020B0609020204030204" pitchFamily="49" charset="0"/>
              </a:rPr>
              <a:t>th</a:t>
            </a:r>
            <a:r>
              <a:rPr lang="en-US" smtClean="0">
                <a:solidFill>
                  <a:srgbClr val="0000CD"/>
                </a:solidFill>
                <a:latin typeface="Consolas" panose="020B0609020204030204" pitchFamily="49" charset="0"/>
              </a:rPr>
              <a:t>&gt;</a:t>
            </a:r>
            <a:r>
              <a:rPr lang="en-US" smtClean="0">
                <a:latin typeface="Consolas" panose="020B0609020204030204" pitchFamily="49" charset="0"/>
              </a:rPr>
              <a:t>Tue</a:t>
            </a:r>
            <a:r>
              <a:rPr lang="en-US" smtClean="0">
                <a:solidFill>
                  <a:srgbClr val="0000CD"/>
                </a:solidFill>
                <a:latin typeface="Consolas" panose="020B0609020204030204" pitchFamily="49" charset="0"/>
              </a:rPr>
              <a:t>&lt;</a:t>
            </a:r>
            <a:r>
              <a:rPr lang="en-US" smtClean="0">
                <a:solidFill>
                  <a:srgbClr val="A52A2A"/>
                </a:solidFill>
                <a:latin typeface="Consolas" panose="020B0609020204030204" pitchFamily="49" charset="0"/>
              </a:rPr>
              <a:t>/</a:t>
            </a:r>
            <a:r>
              <a:rPr lang="en-US">
                <a:solidFill>
                  <a:srgbClr val="A52A2A"/>
                </a:solidFill>
                <a:latin typeface="Consolas" panose="020B0609020204030204" pitchFamily="49" charset="0"/>
              </a:rPr>
              <a:t>th</a:t>
            </a:r>
            <a:r>
              <a:rPr lang="en-US">
                <a:solidFill>
                  <a:srgbClr val="0000CD"/>
                </a:solidFill>
                <a:latin typeface="Consolas" panose="020B0609020204030204" pitchFamily="49" charset="0"/>
              </a:rPr>
              <a:t>&gt;</a:t>
            </a:r>
            <a:r>
              <a:rPr lang="en-US"/>
              <a:t/>
            </a:r>
            <a:br>
              <a:rPr lang="en-US"/>
            </a:br>
            <a:r>
              <a:rPr lang="en-US">
                <a:latin typeface="Consolas" panose="020B0609020204030204" pitchFamily="49" charset="0"/>
              </a:rPr>
              <a:t>    </a:t>
            </a:r>
            <a:r>
              <a:rPr lang="en-US">
                <a:solidFill>
                  <a:srgbClr val="0000CD"/>
                </a:solidFill>
                <a:latin typeface="Consolas" panose="020B0609020204030204" pitchFamily="49" charset="0"/>
              </a:rPr>
              <a:t>&lt;</a:t>
            </a:r>
            <a:r>
              <a:rPr lang="en-US" smtClean="0">
                <a:solidFill>
                  <a:srgbClr val="A52A2A"/>
                </a:solidFill>
                <a:latin typeface="Consolas" panose="020B0609020204030204" pitchFamily="49" charset="0"/>
              </a:rPr>
              <a:t>th</a:t>
            </a:r>
            <a:r>
              <a:rPr lang="en-US" smtClean="0">
                <a:solidFill>
                  <a:srgbClr val="0000CD"/>
                </a:solidFill>
                <a:latin typeface="Consolas" panose="020B0609020204030204" pitchFamily="49" charset="0"/>
              </a:rPr>
              <a:t>&gt;</a:t>
            </a:r>
            <a:r>
              <a:rPr lang="en-US" smtClean="0">
                <a:latin typeface="Consolas" panose="020B0609020204030204" pitchFamily="49" charset="0"/>
              </a:rPr>
              <a:t>Wed</a:t>
            </a:r>
            <a:r>
              <a:rPr lang="en-US" smtClean="0">
                <a:solidFill>
                  <a:srgbClr val="0000CD"/>
                </a:solidFill>
                <a:latin typeface="Consolas" panose="020B0609020204030204" pitchFamily="49" charset="0"/>
              </a:rPr>
              <a:t>&lt;</a:t>
            </a:r>
            <a:r>
              <a:rPr lang="en-US" smtClean="0">
                <a:solidFill>
                  <a:srgbClr val="A52A2A"/>
                </a:solidFill>
                <a:latin typeface="Consolas" panose="020B0609020204030204" pitchFamily="49" charset="0"/>
              </a:rPr>
              <a:t>/</a:t>
            </a:r>
            <a:r>
              <a:rPr lang="en-US">
                <a:solidFill>
                  <a:srgbClr val="A52A2A"/>
                </a:solidFill>
                <a:latin typeface="Consolas" panose="020B0609020204030204" pitchFamily="49" charset="0"/>
              </a:rPr>
              <a:t>th</a:t>
            </a:r>
            <a:r>
              <a:rPr lang="en-US">
                <a:solidFill>
                  <a:srgbClr val="0000CD"/>
                </a:solidFill>
                <a:latin typeface="Consolas" panose="020B0609020204030204" pitchFamily="49" charset="0"/>
              </a:rPr>
              <a:t>&gt;</a:t>
            </a:r>
            <a:r>
              <a:rPr lang="en-US"/>
              <a:t/>
            </a:r>
            <a:br>
              <a:rPr lang="en-US"/>
            </a:br>
            <a:r>
              <a:rPr lang="en-US">
                <a:latin typeface="Consolas" panose="020B0609020204030204" pitchFamily="49" charset="0"/>
              </a:rPr>
              <a:t>  </a:t>
            </a:r>
            <a:r>
              <a:rPr lang="en-US">
                <a:solidFill>
                  <a:srgbClr val="0000CD"/>
                </a:solidFill>
                <a:latin typeface="Consolas" panose="020B0609020204030204" pitchFamily="49" charset="0"/>
              </a:rPr>
              <a:t>&lt;</a:t>
            </a:r>
            <a:r>
              <a:rPr lang="en-US">
                <a:solidFill>
                  <a:srgbClr val="A52A2A"/>
                </a:solidFill>
                <a:latin typeface="Consolas" panose="020B0609020204030204" pitchFamily="49" charset="0"/>
              </a:rPr>
              <a:t>/tr</a:t>
            </a:r>
            <a:r>
              <a:rPr lang="en-US">
                <a:solidFill>
                  <a:srgbClr val="0000CD"/>
                </a:solidFill>
                <a:latin typeface="Consolas" panose="020B0609020204030204" pitchFamily="49" charset="0"/>
              </a:rPr>
              <a:t>&gt;</a:t>
            </a:r>
            <a:r>
              <a:rPr lang="en-US"/>
              <a:t/>
            </a:r>
            <a:br>
              <a:rPr lang="en-US"/>
            </a:br>
            <a:r>
              <a:rPr lang="en-US">
                <a:latin typeface="Consolas" panose="020B0609020204030204" pitchFamily="49" charset="0"/>
              </a:rPr>
              <a:t>  </a:t>
            </a:r>
            <a:r>
              <a:rPr lang="en-US">
                <a:solidFill>
                  <a:srgbClr val="0000CD"/>
                </a:solidFill>
                <a:latin typeface="Consolas" panose="020B0609020204030204" pitchFamily="49" charset="0"/>
              </a:rPr>
              <a:t>&lt;</a:t>
            </a:r>
            <a:r>
              <a:rPr lang="en-US">
                <a:solidFill>
                  <a:srgbClr val="A52A2A"/>
                </a:solidFill>
                <a:latin typeface="Consolas" panose="020B0609020204030204" pitchFamily="49" charset="0"/>
              </a:rPr>
              <a:t>tr</a:t>
            </a:r>
            <a:r>
              <a:rPr lang="en-US">
                <a:solidFill>
                  <a:srgbClr val="0000CD"/>
                </a:solidFill>
                <a:latin typeface="Consolas" panose="020B0609020204030204" pitchFamily="49" charset="0"/>
              </a:rPr>
              <a:t>&gt;</a:t>
            </a:r>
            <a:r>
              <a:rPr lang="en-US"/>
              <a:t/>
            </a:r>
            <a:br>
              <a:rPr lang="en-US"/>
            </a:br>
            <a:r>
              <a:rPr lang="en-US">
                <a:latin typeface="Consolas" panose="020B0609020204030204" pitchFamily="49" charset="0"/>
              </a:rPr>
              <a:t>    </a:t>
            </a:r>
            <a:r>
              <a:rPr lang="en-US">
                <a:solidFill>
                  <a:srgbClr val="0000CD"/>
                </a:solidFill>
                <a:latin typeface="Consolas" panose="020B0609020204030204" pitchFamily="49" charset="0"/>
              </a:rPr>
              <a:t>&lt;</a:t>
            </a:r>
            <a:r>
              <a:rPr lang="en-US" smtClean="0">
                <a:solidFill>
                  <a:srgbClr val="A52A2A"/>
                </a:solidFill>
                <a:latin typeface="Consolas" panose="020B0609020204030204" pitchFamily="49" charset="0"/>
              </a:rPr>
              <a:t>td</a:t>
            </a:r>
            <a:r>
              <a:rPr lang="en-US" smtClean="0">
                <a:solidFill>
                  <a:srgbClr val="0000CD"/>
                </a:solidFill>
                <a:latin typeface="Consolas" panose="020B0609020204030204" pitchFamily="49" charset="0"/>
              </a:rPr>
              <a:t>&gt;</a:t>
            </a:r>
            <a:r>
              <a:rPr lang="en-US" smtClean="0">
                <a:latin typeface="Consolas" panose="020B0609020204030204" pitchFamily="49" charset="0"/>
              </a:rPr>
              <a:t>Mon@12: Go Running</a:t>
            </a:r>
            <a:r>
              <a:rPr lang="en-US" smtClean="0">
                <a:solidFill>
                  <a:srgbClr val="0000CD"/>
                </a:solidFill>
                <a:latin typeface="Consolas" panose="020B0609020204030204" pitchFamily="49" charset="0"/>
              </a:rPr>
              <a:t>&lt;</a:t>
            </a:r>
            <a:r>
              <a:rPr lang="en-US" smtClean="0">
                <a:solidFill>
                  <a:srgbClr val="A52A2A"/>
                </a:solidFill>
                <a:latin typeface="Consolas" panose="020B0609020204030204" pitchFamily="49" charset="0"/>
              </a:rPr>
              <a:t>/</a:t>
            </a:r>
            <a:r>
              <a:rPr lang="en-US">
                <a:solidFill>
                  <a:srgbClr val="A52A2A"/>
                </a:solidFill>
                <a:latin typeface="Consolas" panose="020B0609020204030204" pitchFamily="49" charset="0"/>
              </a:rPr>
              <a:t>td</a:t>
            </a:r>
            <a:r>
              <a:rPr lang="en-US">
                <a:solidFill>
                  <a:srgbClr val="0000CD"/>
                </a:solidFill>
                <a:latin typeface="Consolas" panose="020B0609020204030204" pitchFamily="49" charset="0"/>
              </a:rPr>
              <a:t>&gt;</a:t>
            </a:r>
            <a:r>
              <a:rPr lang="en-US"/>
              <a:t/>
            </a:r>
            <a:br>
              <a:rPr lang="en-US"/>
            </a:br>
            <a:r>
              <a:rPr lang="en-US">
                <a:latin typeface="Consolas" panose="020B0609020204030204" pitchFamily="49" charset="0"/>
              </a:rPr>
              <a:t>    </a:t>
            </a:r>
            <a:r>
              <a:rPr lang="en-US">
                <a:solidFill>
                  <a:srgbClr val="0000CD"/>
                </a:solidFill>
                <a:latin typeface="Consolas" panose="020B0609020204030204" pitchFamily="49" charset="0"/>
              </a:rPr>
              <a:t>&lt;</a:t>
            </a:r>
            <a:r>
              <a:rPr lang="en-US" smtClean="0">
                <a:solidFill>
                  <a:srgbClr val="A52A2A"/>
                </a:solidFill>
                <a:latin typeface="Consolas" panose="020B0609020204030204" pitchFamily="49" charset="0"/>
              </a:rPr>
              <a:t>td</a:t>
            </a:r>
            <a:r>
              <a:rPr lang="en-US" smtClean="0">
                <a:solidFill>
                  <a:srgbClr val="0000CD"/>
                </a:solidFill>
                <a:latin typeface="Consolas" panose="020B0609020204030204" pitchFamily="49" charset="0"/>
              </a:rPr>
              <a:t>&gt;</a:t>
            </a:r>
            <a:r>
              <a:rPr lang="en-US" smtClean="0">
                <a:latin typeface="Consolas" panose="020B0609020204030204" pitchFamily="49" charset="0"/>
              </a:rPr>
              <a:t>Tue@1: Go Walking</a:t>
            </a:r>
            <a:r>
              <a:rPr lang="en-US" smtClean="0">
                <a:solidFill>
                  <a:srgbClr val="0000CD"/>
                </a:solidFill>
                <a:latin typeface="Consolas" panose="020B0609020204030204" pitchFamily="49" charset="0"/>
              </a:rPr>
              <a:t>&lt;</a:t>
            </a:r>
            <a:r>
              <a:rPr lang="en-US" smtClean="0">
                <a:solidFill>
                  <a:srgbClr val="A52A2A"/>
                </a:solidFill>
                <a:latin typeface="Consolas" panose="020B0609020204030204" pitchFamily="49" charset="0"/>
              </a:rPr>
              <a:t>/</a:t>
            </a:r>
            <a:r>
              <a:rPr lang="en-US">
                <a:solidFill>
                  <a:srgbClr val="A52A2A"/>
                </a:solidFill>
                <a:latin typeface="Consolas" panose="020B0609020204030204" pitchFamily="49" charset="0"/>
              </a:rPr>
              <a:t>td</a:t>
            </a:r>
            <a:r>
              <a:rPr lang="en-US">
                <a:solidFill>
                  <a:srgbClr val="0000CD"/>
                </a:solidFill>
                <a:latin typeface="Consolas" panose="020B0609020204030204" pitchFamily="49" charset="0"/>
              </a:rPr>
              <a:t>&gt;</a:t>
            </a:r>
            <a:r>
              <a:rPr lang="en-US"/>
              <a:t/>
            </a:r>
            <a:br>
              <a:rPr lang="en-US"/>
            </a:br>
            <a:r>
              <a:rPr lang="en-US">
                <a:latin typeface="Consolas" panose="020B0609020204030204" pitchFamily="49" charset="0"/>
              </a:rPr>
              <a:t>    </a:t>
            </a:r>
            <a:r>
              <a:rPr lang="en-US">
                <a:solidFill>
                  <a:srgbClr val="0000CD"/>
                </a:solidFill>
                <a:latin typeface="Consolas" panose="020B0609020204030204" pitchFamily="49" charset="0"/>
              </a:rPr>
              <a:t>&lt;</a:t>
            </a:r>
            <a:r>
              <a:rPr lang="en-US" smtClean="0">
                <a:solidFill>
                  <a:srgbClr val="A52A2A"/>
                </a:solidFill>
                <a:latin typeface="Consolas" panose="020B0609020204030204" pitchFamily="49" charset="0"/>
              </a:rPr>
              <a:t>td</a:t>
            </a:r>
            <a:r>
              <a:rPr lang="en-US" smtClean="0">
                <a:solidFill>
                  <a:srgbClr val="0000CD"/>
                </a:solidFill>
                <a:latin typeface="Consolas" panose="020B0609020204030204" pitchFamily="49" charset="0"/>
              </a:rPr>
              <a:t>&gt;</a:t>
            </a:r>
            <a:r>
              <a:rPr lang="en-US" smtClean="0">
                <a:latin typeface="Consolas" panose="020B0609020204030204" pitchFamily="49" charset="0"/>
              </a:rPr>
              <a:t>Wed@2: Nap</a:t>
            </a:r>
            <a:r>
              <a:rPr lang="en-US" smtClean="0">
                <a:solidFill>
                  <a:srgbClr val="0000CD"/>
                </a:solidFill>
                <a:latin typeface="Consolas" panose="020B0609020204030204" pitchFamily="49" charset="0"/>
              </a:rPr>
              <a:t>&lt;</a:t>
            </a:r>
            <a:r>
              <a:rPr lang="en-US" smtClean="0">
                <a:solidFill>
                  <a:srgbClr val="A52A2A"/>
                </a:solidFill>
                <a:latin typeface="Consolas" panose="020B0609020204030204" pitchFamily="49" charset="0"/>
              </a:rPr>
              <a:t>/</a:t>
            </a:r>
            <a:r>
              <a:rPr lang="en-US">
                <a:solidFill>
                  <a:srgbClr val="A52A2A"/>
                </a:solidFill>
                <a:latin typeface="Consolas" panose="020B0609020204030204" pitchFamily="49" charset="0"/>
              </a:rPr>
              <a:t>td</a:t>
            </a:r>
            <a:r>
              <a:rPr lang="en-US">
                <a:solidFill>
                  <a:srgbClr val="0000CD"/>
                </a:solidFill>
                <a:latin typeface="Consolas" panose="020B0609020204030204" pitchFamily="49" charset="0"/>
              </a:rPr>
              <a:t>&gt;</a:t>
            </a:r>
            <a:r>
              <a:rPr lang="en-US"/>
              <a:t/>
            </a:r>
            <a:br>
              <a:rPr lang="en-US"/>
            </a:br>
            <a:r>
              <a:rPr lang="en-US">
                <a:latin typeface="Consolas" panose="020B0609020204030204" pitchFamily="49" charset="0"/>
              </a:rPr>
              <a:t>  </a:t>
            </a:r>
            <a:r>
              <a:rPr lang="en-US">
                <a:solidFill>
                  <a:srgbClr val="0000CD"/>
                </a:solidFill>
                <a:latin typeface="Consolas" panose="020B0609020204030204" pitchFamily="49" charset="0"/>
              </a:rPr>
              <a:t>&lt;</a:t>
            </a:r>
            <a:r>
              <a:rPr lang="en-US">
                <a:solidFill>
                  <a:srgbClr val="A52A2A"/>
                </a:solidFill>
                <a:latin typeface="Consolas" panose="020B0609020204030204" pitchFamily="49" charset="0"/>
              </a:rPr>
              <a:t>/tr</a:t>
            </a:r>
            <a:r>
              <a:rPr lang="en-US" smtClean="0">
                <a:solidFill>
                  <a:srgbClr val="0000CD"/>
                </a:solidFill>
                <a:latin typeface="Consolas" panose="020B0609020204030204" pitchFamily="49" charset="0"/>
              </a:rPr>
              <a:t>&gt;</a:t>
            </a:r>
          </a:p>
          <a:p>
            <a:r>
              <a:rPr lang="en-US" smtClean="0">
                <a:solidFill>
                  <a:srgbClr val="0000CD"/>
                </a:solidFill>
                <a:latin typeface="Consolas" panose="020B0609020204030204" pitchFamily="49" charset="0"/>
              </a:rPr>
              <a:t>&lt;</a:t>
            </a:r>
            <a:r>
              <a:rPr lang="en-US" smtClean="0">
                <a:solidFill>
                  <a:srgbClr val="A52A2A"/>
                </a:solidFill>
                <a:latin typeface="Consolas" panose="020B0609020204030204" pitchFamily="49" charset="0"/>
              </a:rPr>
              <a:t>/</a:t>
            </a:r>
            <a:r>
              <a:rPr lang="en-US">
                <a:solidFill>
                  <a:srgbClr val="A52A2A"/>
                </a:solidFill>
                <a:latin typeface="Consolas" panose="020B0609020204030204" pitchFamily="49" charset="0"/>
              </a:rPr>
              <a:t>table</a:t>
            </a:r>
            <a:r>
              <a:rPr lang="en-US">
                <a:solidFill>
                  <a:srgbClr val="0000CD"/>
                </a:solidFill>
                <a:latin typeface="Consolas" panose="020B0609020204030204" pitchFamily="49" charset="0"/>
              </a:rPr>
              <a:t>&gt;</a:t>
            </a:r>
            <a:endParaRPr lang="en-US"/>
          </a:p>
        </p:txBody>
      </p:sp>
    </p:spTree>
    <p:extLst>
      <p:ext uri="{BB962C8B-B14F-4D97-AF65-F5344CB8AC3E}">
        <p14:creationId xmlns:p14="http://schemas.microsoft.com/office/powerpoint/2010/main" val="11090847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fontAlgn="base"/>
            <a:r>
              <a:rPr lang="en-US" cap="all"/>
              <a:t>TABLES</a:t>
            </a:r>
          </a:p>
        </p:txBody>
      </p:sp>
      <p:pic>
        <p:nvPicPr>
          <p:cNvPr id="2050" name="Picture 2" descr="alt 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4257" y="1155503"/>
            <a:ext cx="4749743" cy="34671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 y="1331520"/>
            <a:ext cx="4143122" cy="2769989"/>
          </a:xfrm>
          <a:prstGeom prst="rect">
            <a:avLst/>
          </a:prstGeom>
        </p:spPr>
        <p:txBody>
          <a:bodyPr wrap="square">
            <a:spAutoFit/>
          </a:bodyPr>
          <a:lstStyle/>
          <a:p>
            <a:r>
              <a:rPr lang="en-US" sz="1600">
                <a:solidFill>
                  <a:srgbClr val="FF0000"/>
                </a:solidFill>
                <a:latin typeface="Courier New" panose="02070309020205020404" pitchFamily="49" charset="0"/>
              </a:rPr>
              <a:t>&lt;table&gt; </a:t>
            </a:r>
            <a:endParaRPr lang="en-US" sz="1600" smtClean="0">
              <a:solidFill>
                <a:srgbClr val="FF0000"/>
              </a:solidFill>
              <a:latin typeface="Courier New" panose="02070309020205020404" pitchFamily="49" charset="0"/>
            </a:endParaRPr>
          </a:p>
          <a:p>
            <a:r>
              <a:rPr lang="en-US" smtClean="0">
                <a:solidFill>
                  <a:srgbClr val="FF0000"/>
                </a:solidFill>
                <a:latin typeface="Courier New" panose="02070309020205020404" pitchFamily="49" charset="0"/>
              </a:rPr>
              <a:t>&lt;caption&gt;Table Title&lt;/</a:t>
            </a:r>
            <a:r>
              <a:rPr lang="en-US">
                <a:solidFill>
                  <a:srgbClr val="FF0000"/>
                </a:solidFill>
                <a:latin typeface="Courier New" panose="02070309020205020404" pitchFamily="49" charset="0"/>
              </a:rPr>
              <a:t>caption&gt; </a:t>
            </a:r>
            <a:endParaRPr lang="en-US" smtClean="0">
              <a:solidFill>
                <a:srgbClr val="FF0000"/>
              </a:solidFill>
              <a:latin typeface="Courier New" panose="02070309020205020404" pitchFamily="49" charset="0"/>
            </a:endParaRPr>
          </a:p>
          <a:p>
            <a:r>
              <a:rPr lang="en-US" sz="1600" smtClean="0">
                <a:solidFill>
                  <a:srgbClr val="FF0000"/>
                </a:solidFill>
                <a:latin typeface="Courier New" panose="02070309020205020404" pitchFamily="49" charset="0"/>
              </a:rPr>
              <a:t>&lt;</a:t>
            </a:r>
            <a:r>
              <a:rPr lang="en-US" sz="1600">
                <a:solidFill>
                  <a:srgbClr val="FF0000"/>
                </a:solidFill>
                <a:latin typeface="Courier New" panose="02070309020205020404" pitchFamily="49" charset="0"/>
              </a:rPr>
              <a:t>tr&gt; </a:t>
            </a:r>
            <a:endParaRPr lang="en-US" sz="1600" smtClean="0">
              <a:solidFill>
                <a:srgbClr val="FF0000"/>
              </a:solidFill>
              <a:latin typeface="Courier New" panose="02070309020205020404" pitchFamily="49" charset="0"/>
            </a:endParaRPr>
          </a:p>
          <a:p>
            <a:r>
              <a:rPr lang="en-US" sz="1600" smtClean="0">
                <a:solidFill>
                  <a:srgbClr val="FF0000"/>
                </a:solidFill>
                <a:latin typeface="Courier New" panose="02070309020205020404" pitchFamily="49" charset="0"/>
              </a:rPr>
              <a:t>&lt;</a:t>
            </a:r>
            <a:r>
              <a:rPr lang="en-US" sz="1600">
                <a:solidFill>
                  <a:srgbClr val="FF0000"/>
                </a:solidFill>
                <a:latin typeface="Courier New" panose="02070309020205020404" pitchFamily="49" charset="0"/>
              </a:rPr>
              <a:t>th&gt;Column header 1&lt;/th&gt; &lt;th&gt;Column header 2&lt;/th&gt; </a:t>
            </a:r>
            <a:endParaRPr lang="en-US" sz="1600" smtClean="0">
              <a:solidFill>
                <a:srgbClr val="FF0000"/>
              </a:solidFill>
              <a:latin typeface="Courier New" panose="02070309020205020404" pitchFamily="49" charset="0"/>
            </a:endParaRPr>
          </a:p>
          <a:p>
            <a:r>
              <a:rPr lang="en-US" sz="1600" smtClean="0">
                <a:solidFill>
                  <a:srgbClr val="FF0000"/>
                </a:solidFill>
                <a:latin typeface="Courier New" panose="02070309020205020404" pitchFamily="49" charset="0"/>
              </a:rPr>
              <a:t>&lt;/</a:t>
            </a:r>
            <a:r>
              <a:rPr lang="en-US" sz="1600">
                <a:solidFill>
                  <a:srgbClr val="FF0000"/>
                </a:solidFill>
                <a:latin typeface="Courier New" panose="02070309020205020404" pitchFamily="49" charset="0"/>
              </a:rPr>
              <a:t>tr&gt; </a:t>
            </a:r>
            <a:endParaRPr lang="en-US" sz="1600" smtClean="0">
              <a:solidFill>
                <a:srgbClr val="FF0000"/>
              </a:solidFill>
              <a:latin typeface="Courier New" panose="02070309020205020404" pitchFamily="49" charset="0"/>
            </a:endParaRPr>
          </a:p>
          <a:p>
            <a:r>
              <a:rPr lang="en-US" sz="1600" smtClean="0">
                <a:solidFill>
                  <a:srgbClr val="FF0000"/>
                </a:solidFill>
                <a:latin typeface="Courier New" panose="02070309020205020404" pitchFamily="49" charset="0"/>
              </a:rPr>
              <a:t>&lt;</a:t>
            </a:r>
            <a:r>
              <a:rPr lang="en-US" sz="1600">
                <a:solidFill>
                  <a:srgbClr val="FF0000"/>
                </a:solidFill>
                <a:latin typeface="Courier New" panose="02070309020205020404" pitchFamily="49" charset="0"/>
              </a:rPr>
              <a:t>tr</a:t>
            </a:r>
            <a:r>
              <a:rPr lang="en-US" sz="1600" smtClean="0">
                <a:solidFill>
                  <a:srgbClr val="FF0000"/>
                </a:solidFill>
                <a:latin typeface="Courier New" panose="02070309020205020404" pitchFamily="49" charset="0"/>
              </a:rPr>
              <a:t>&gt;</a:t>
            </a:r>
          </a:p>
          <a:p>
            <a:r>
              <a:rPr lang="en-US" sz="1600" smtClean="0">
                <a:solidFill>
                  <a:srgbClr val="FF0000"/>
                </a:solidFill>
                <a:latin typeface="Courier New" panose="02070309020205020404" pitchFamily="49" charset="0"/>
              </a:rPr>
              <a:t> </a:t>
            </a:r>
            <a:r>
              <a:rPr lang="en-US" sz="1600">
                <a:solidFill>
                  <a:srgbClr val="FF0000"/>
                </a:solidFill>
                <a:latin typeface="Courier New" panose="02070309020205020404" pitchFamily="49" charset="0"/>
              </a:rPr>
              <a:t>&lt;td&gt;Data 1&lt;/td&gt; </a:t>
            </a:r>
            <a:endParaRPr lang="en-US" sz="1600" smtClean="0">
              <a:solidFill>
                <a:srgbClr val="FF0000"/>
              </a:solidFill>
              <a:latin typeface="Courier New" panose="02070309020205020404" pitchFamily="49" charset="0"/>
            </a:endParaRPr>
          </a:p>
          <a:p>
            <a:r>
              <a:rPr lang="en-US" sz="1600">
                <a:solidFill>
                  <a:srgbClr val="FF0000"/>
                </a:solidFill>
                <a:latin typeface="Courier New" panose="02070309020205020404" pitchFamily="49" charset="0"/>
              </a:rPr>
              <a:t> </a:t>
            </a:r>
            <a:r>
              <a:rPr lang="en-US" sz="1600" smtClean="0">
                <a:solidFill>
                  <a:srgbClr val="FF0000"/>
                </a:solidFill>
                <a:latin typeface="Courier New" panose="02070309020205020404" pitchFamily="49" charset="0"/>
              </a:rPr>
              <a:t>&lt;</a:t>
            </a:r>
            <a:r>
              <a:rPr lang="en-US" sz="1600">
                <a:solidFill>
                  <a:srgbClr val="FF0000"/>
                </a:solidFill>
                <a:latin typeface="Courier New" panose="02070309020205020404" pitchFamily="49" charset="0"/>
              </a:rPr>
              <a:t>td&gt;Data 2&lt;/td&gt; </a:t>
            </a:r>
            <a:endParaRPr lang="en-US" sz="1600" smtClean="0">
              <a:solidFill>
                <a:srgbClr val="FF0000"/>
              </a:solidFill>
              <a:latin typeface="Courier New" panose="02070309020205020404" pitchFamily="49" charset="0"/>
            </a:endParaRPr>
          </a:p>
          <a:p>
            <a:r>
              <a:rPr lang="en-US" sz="1600" smtClean="0">
                <a:solidFill>
                  <a:srgbClr val="FF0000"/>
                </a:solidFill>
                <a:latin typeface="Courier New" panose="02070309020205020404" pitchFamily="49" charset="0"/>
              </a:rPr>
              <a:t>&lt;/</a:t>
            </a:r>
            <a:r>
              <a:rPr lang="en-US" sz="1600">
                <a:solidFill>
                  <a:srgbClr val="FF0000"/>
                </a:solidFill>
                <a:latin typeface="Courier New" panose="02070309020205020404" pitchFamily="49" charset="0"/>
              </a:rPr>
              <a:t>tr</a:t>
            </a:r>
            <a:r>
              <a:rPr lang="en-US" sz="1600" smtClean="0">
                <a:solidFill>
                  <a:srgbClr val="FF0000"/>
                </a:solidFill>
                <a:latin typeface="Courier New" panose="02070309020205020404" pitchFamily="49" charset="0"/>
              </a:rPr>
              <a:t>&gt;</a:t>
            </a:r>
          </a:p>
          <a:p>
            <a:r>
              <a:rPr lang="en-US" sz="1600" smtClean="0">
                <a:solidFill>
                  <a:srgbClr val="FF0000"/>
                </a:solidFill>
                <a:latin typeface="Courier New" panose="02070309020205020404" pitchFamily="49" charset="0"/>
              </a:rPr>
              <a:t>&lt;/</a:t>
            </a:r>
            <a:r>
              <a:rPr lang="en-US" sz="1600">
                <a:solidFill>
                  <a:srgbClr val="FF0000"/>
                </a:solidFill>
                <a:latin typeface="Courier New" panose="02070309020205020404" pitchFamily="49" charset="0"/>
              </a:rPr>
              <a:t>table&gt;</a:t>
            </a:r>
            <a:endParaRPr lang="en-US" sz="1600">
              <a:solidFill>
                <a:srgbClr val="FF0000"/>
              </a:solidFill>
            </a:endParaRPr>
          </a:p>
        </p:txBody>
      </p:sp>
    </p:spTree>
    <p:extLst>
      <p:ext uri="{BB962C8B-B14F-4D97-AF65-F5344CB8AC3E}">
        <p14:creationId xmlns:p14="http://schemas.microsoft.com/office/powerpoint/2010/main" val="25521322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134"/>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Learn More</a:t>
            </a:r>
            <a:endParaRPr/>
          </a:p>
        </p:txBody>
      </p:sp>
      <p:pic>
        <p:nvPicPr>
          <p:cNvPr id="1023" name="Google Shape;1023;p134"/>
          <p:cNvPicPr preferRelativeResize="0"/>
          <p:nvPr/>
        </p:nvPicPr>
        <p:blipFill>
          <a:blip r:embed="rId3">
            <a:alphaModFix/>
          </a:blip>
          <a:stretch>
            <a:fillRect/>
          </a:stretch>
        </p:blipFill>
        <p:spPr>
          <a:xfrm>
            <a:off x="4918875" y="4419175"/>
            <a:ext cx="930250" cy="219075"/>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13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 More</a:t>
            </a:r>
            <a:endParaRPr/>
          </a:p>
        </p:txBody>
      </p:sp>
      <p:sp>
        <p:nvSpPr>
          <p:cNvPr id="1047" name="Google Shape;1047;p138"/>
          <p:cNvSpPr txBox="1">
            <a:spLocks noGrp="1"/>
          </p:cNvSpPr>
          <p:nvPr>
            <p:ph type="body" idx="1"/>
          </p:nvPr>
        </p:nvSpPr>
        <p:spPr>
          <a:xfrm>
            <a:off x="376250" y="1152475"/>
            <a:ext cx="8456100" cy="3557400"/>
          </a:xfrm>
          <a:prstGeom prst="rect">
            <a:avLst/>
          </a:prstGeom>
        </p:spPr>
        <p:txBody>
          <a:bodyPr spcFirstLastPara="1" wrap="square" lIns="91425" tIns="91425" rIns="91425" bIns="91425" anchor="t" anchorCtr="0">
            <a:noAutofit/>
          </a:bodyPr>
          <a:lstStyle/>
          <a:p>
            <a:pPr marL="0" lvl="0" indent="0">
              <a:lnSpc>
                <a:spcPct val="100000"/>
              </a:lnSpc>
              <a:spcAft>
                <a:spcPts val="600"/>
              </a:spcAft>
              <a:buNone/>
            </a:pPr>
            <a:r>
              <a:rPr lang="en" sz="1600" b="1" smtClean="0">
                <a:solidFill>
                  <a:srgbClr val="000000"/>
                </a:solidFill>
              </a:rPr>
              <a:t>W3Schools: </a:t>
            </a:r>
            <a:r>
              <a:rPr lang="en" sz="1600" smtClean="0">
                <a:solidFill>
                  <a:srgbClr val="000000"/>
                </a:solidFill>
              </a:rPr>
              <a:t> </a:t>
            </a:r>
            <a:r>
              <a:rPr lang="en-US" sz="1600">
                <a:solidFill>
                  <a:srgbClr val="000000"/>
                </a:solidFill>
                <a:hlinkClick r:id="rId3"/>
              </a:rPr>
              <a:t>https://www.w3schools.com/html</a:t>
            </a:r>
            <a:r>
              <a:rPr lang="en-US" sz="1600" smtClean="0">
                <a:solidFill>
                  <a:srgbClr val="000000"/>
                </a:solidFill>
                <a:hlinkClick r:id="rId3"/>
              </a:rPr>
              <a:t>/</a:t>
            </a:r>
            <a:r>
              <a:rPr lang="en-US" sz="1600" smtClean="0">
                <a:solidFill>
                  <a:srgbClr val="000000"/>
                </a:solidFill>
              </a:rPr>
              <a:t> </a:t>
            </a:r>
            <a:endParaRPr lang="en" sz="1600" smtClean="0">
              <a:solidFill>
                <a:srgbClr val="000000"/>
              </a:solidFill>
            </a:endParaRPr>
          </a:p>
          <a:p>
            <a:pPr marL="0" lvl="0" indent="0" algn="l" rtl="0">
              <a:lnSpc>
                <a:spcPct val="100000"/>
              </a:lnSpc>
              <a:spcAft>
                <a:spcPts val="600"/>
              </a:spcAft>
              <a:buNone/>
            </a:pPr>
            <a:endParaRPr lang="en" sz="1600" b="1">
              <a:solidFill>
                <a:srgbClr val="000000"/>
              </a:solidFill>
            </a:endParaRPr>
          </a:p>
          <a:p>
            <a:pPr marL="0" lvl="0" indent="0" algn="l" rtl="0">
              <a:lnSpc>
                <a:spcPct val="100000"/>
              </a:lnSpc>
              <a:spcAft>
                <a:spcPts val="600"/>
              </a:spcAft>
              <a:buNone/>
            </a:pPr>
            <a:r>
              <a:rPr lang="en" sz="1600" b="1" smtClean="0">
                <a:solidFill>
                  <a:srgbClr val="000000"/>
                </a:solidFill>
              </a:rPr>
              <a:t>Relative </a:t>
            </a:r>
            <a:r>
              <a:rPr lang="en" sz="1600" b="1">
                <a:solidFill>
                  <a:srgbClr val="000000"/>
                </a:solidFill>
              </a:rPr>
              <a:t>Paths</a:t>
            </a:r>
            <a:r>
              <a:rPr lang="en" sz="1600">
                <a:solidFill>
                  <a:srgbClr val="000000"/>
                </a:solidFill>
              </a:rPr>
              <a:t>: </a:t>
            </a:r>
            <a:r>
              <a:rPr lang="en" sz="1600" u="sng">
                <a:solidFill>
                  <a:srgbClr val="AF4345"/>
                </a:solidFill>
                <a:highlight>
                  <a:srgbClr val="FFFFFF"/>
                </a:highlight>
                <a:latin typeface="Roboto"/>
                <a:ea typeface="Roboto"/>
                <a:cs typeface="Roboto"/>
                <a:sym typeface="Robo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https://www.coffeecup.com/help/articles/absolute-vs-relative-pathslinks/</a:t>
            </a:r>
            <a:endParaRPr sz="1600" b="1">
              <a:solidFill>
                <a:srgbClr val="000000"/>
              </a:solidFill>
            </a:endParaRPr>
          </a:p>
          <a:p>
            <a:pPr marL="0" lvl="0" indent="0" algn="l" rtl="0">
              <a:lnSpc>
                <a:spcPct val="100000"/>
              </a:lnSpc>
              <a:spcAft>
                <a:spcPts val="600"/>
              </a:spcAft>
              <a:buNone/>
            </a:pPr>
            <a:r>
              <a:rPr lang="en" sz="1600" b="1">
                <a:solidFill>
                  <a:srgbClr val="000000"/>
                </a:solidFill>
              </a:rPr>
              <a:t>HTML5</a:t>
            </a:r>
            <a:r>
              <a:rPr lang="en" sz="1600">
                <a:solidFill>
                  <a:srgbClr val="000000"/>
                </a:solidFill>
              </a:rPr>
              <a:t>: </a:t>
            </a:r>
            <a:r>
              <a:rPr lang="en" sz="1600" u="sng">
                <a:solidFill>
                  <a:schemeClr val="hlink"/>
                </a:solidFill>
                <a:hlinkClick r:id="rId5"/>
              </a:rPr>
              <a:t>https://developer.mozilla.org/en-US/docs/Web/Guide/HTML/HTML5</a:t>
            </a:r>
            <a:endParaRPr sz="1600"/>
          </a:p>
          <a:p>
            <a:pPr marL="0" lvl="0" indent="0" algn="l" rtl="0">
              <a:lnSpc>
                <a:spcPct val="100000"/>
              </a:lnSpc>
              <a:spcAft>
                <a:spcPts val="600"/>
              </a:spcAft>
              <a:buNone/>
            </a:pPr>
            <a:endParaRPr lang="en" sz="1600" b="1" smtClean="0">
              <a:solidFill>
                <a:srgbClr val="000000"/>
              </a:solidFill>
            </a:endParaRPr>
          </a:p>
          <a:p>
            <a:pPr marL="0" lvl="0" indent="0" algn="l" rtl="0">
              <a:lnSpc>
                <a:spcPct val="100000"/>
              </a:lnSpc>
              <a:spcAft>
                <a:spcPts val="600"/>
              </a:spcAft>
              <a:buNone/>
            </a:pPr>
            <a:r>
              <a:rPr lang="en" sz="1600" b="1" smtClean="0">
                <a:solidFill>
                  <a:srgbClr val="000000"/>
                </a:solidFill>
              </a:rPr>
              <a:t>Web </a:t>
            </a:r>
            <a:r>
              <a:rPr lang="en" sz="1600" b="1">
                <a:solidFill>
                  <a:srgbClr val="000000"/>
                </a:solidFill>
              </a:rPr>
              <a:t>accessibility</a:t>
            </a:r>
            <a:r>
              <a:rPr lang="en" sz="1600">
                <a:solidFill>
                  <a:srgbClr val="000000"/>
                </a:solidFill>
              </a:rPr>
              <a:t>: </a:t>
            </a:r>
            <a:r>
              <a:rPr lang="en" sz="1600" u="sng">
                <a:solidFill>
                  <a:schemeClr val="accent5"/>
                </a:solidFill>
                <a:latin typeface="Arial"/>
                <a:ea typeface="Arial"/>
                <a:cs typeface="Arial"/>
                <a:sym typeface="Aria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https://developer.mozilla.org/en-US/docs/Web/Accessibility</a:t>
            </a:r>
            <a:endParaRPr sz="1600">
              <a:solidFill>
                <a:srgbClr val="000000"/>
              </a:solidFill>
            </a:endParaRPr>
          </a:p>
          <a:p>
            <a:pPr marL="0" lvl="0" indent="0">
              <a:lnSpc>
                <a:spcPct val="100000"/>
              </a:lnSpc>
              <a:spcAft>
                <a:spcPts val="600"/>
              </a:spcAft>
              <a:buNone/>
            </a:pPr>
            <a:r>
              <a:rPr lang="en" sz="1600" b="1">
                <a:solidFill>
                  <a:srgbClr val="000000"/>
                </a:solidFill>
              </a:rPr>
              <a:t>Web accessibility</a:t>
            </a:r>
            <a:r>
              <a:rPr lang="en" sz="1600">
                <a:solidFill>
                  <a:srgbClr val="000000"/>
                </a:solidFill>
              </a:rPr>
              <a:t>: </a:t>
            </a:r>
            <a:r>
              <a:rPr lang="en" sz="1600" u="sng">
                <a:solidFill>
                  <a:schemeClr val="accent5"/>
                </a:solidFill>
                <a:hlinkClick r:id="rId7"/>
              </a:rPr>
              <a:t>https://</a:t>
            </a:r>
            <a:r>
              <a:rPr lang="en" sz="1600" u="sng" smtClean="0">
                <a:solidFill>
                  <a:schemeClr val="accent5"/>
                </a:solidFill>
                <a:hlinkClick r:id="rId7"/>
              </a:rPr>
              <a:t>developers.google.com/web/fundamentals/accessibility/</a:t>
            </a:r>
            <a:r>
              <a:rPr lang="en" sz="1600" u="sng" smtClean="0">
                <a:solidFill>
                  <a:schemeClr val="accent5"/>
                </a:solidFill>
              </a:rPr>
              <a:t/>
            </a:r>
            <a:br>
              <a:rPr lang="en" sz="1600" u="sng" smtClean="0">
                <a:solidFill>
                  <a:schemeClr val="accent5"/>
                </a:solidFill>
              </a:rPr>
            </a:br>
            <a:r>
              <a:rPr lang="en" sz="1600" b="1">
                <a:solidFill>
                  <a:srgbClr val="000000"/>
                </a:solidFill>
              </a:rPr>
              <a:t>Web accessibility</a:t>
            </a:r>
            <a:r>
              <a:rPr lang="en" sz="1600">
                <a:solidFill>
                  <a:srgbClr val="000000"/>
                </a:solidFill>
              </a:rPr>
              <a:t>: </a:t>
            </a:r>
            <a:r>
              <a:rPr lang="en-US" sz="1600" u="sng" smtClean="0">
                <a:hlinkClick r:id="rId8"/>
              </a:rPr>
              <a:t>https</a:t>
            </a:r>
            <a:r>
              <a:rPr lang="en-US" sz="1600" u="sng">
                <a:hlinkClick r:id="rId8"/>
              </a:rPr>
              <a:t>://</a:t>
            </a:r>
            <a:r>
              <a:rPr lang="en-US" sz="1600" u="sng" smtClean="0">
                <a:hlinkClick r:id="rId8"/>
              </a:rPr>
              <a:t>www.w3schools.com/html/html_accessibility.asp</a:t>
            </a:r>
            <a:r>
              <a:rPr lang="en-US" sz="1600"/>
              <a:t/>
            </a:r>
            <a:br>
              <a:rPr lang="en-US" sz="1600"/>
            </a:br>
            <a:r>
              <a:rPr lang="en" sz="1600" b="1" smtClean="0">
                <a:solidFill>
                  <a:srgbClr val="000000"/>
                </a:solidFill>
              </a:rPr>
              <a:t>Web </a:t>
            </a:r>
            <a:r>
              <a:rPr lang="en" sz="1600" b="1">
                <a:solidFill>
                  <a:srgbClr val="000000"/>
                </a:solidFill>
              </a:rPr>
              <a:t>accessibility</a:t>
            </a:r>
            <a:r>
              <a:rPr lang="en" sz="1600">
                <a:solidFill>
                  <a:srgbClr val="000000"/>
                </a:solidFill>
              </a:rPr>
              <a:t>: </a:t>
            </a:r>
            <a:r>
              <a:rPr lang="en" sz="1600" smtClean="0">
                <a:solidFill>
                  <a:srgbClr val="000000"/>
                </a:solidFill>
              </a:rPr>
              <a:t> </a:t>
            </a:r>
            <a:r>
              <a:rPr lang="en-US" sz="1600" u="sng" smtClean="0">
                <a:hlinkClick r:id="rId9"/>
              </a:rPr>
              <a:t>http://web-accessibility.carnegiemuseums.org/foundations/semantic/</a:t>
            </a:r>
            <a:endParaRPr lang="en-US" sz="1600" smtClean="0"/>
          </a:p>
          <a:p>
            <a:pPr marL="0" lvl="0" indent="0" algn="l" rtl="0">
              <a:lnSpc>
                <a:spcPct val="100000"/>
              </a:lnSpc>
              <a:spcAft>
                <a:spcPts val="600"/>
              </a:spcAft>
              <a:buNone/>
            </a:pPr>
            <a:endParaRPr sz="1600">
              <a:solidFill>
                <a:srgbClr val="0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391350"/>
            <a:ext cx="5328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Join Us on...</a:t>
            </a:r>
            <a:endParaRPr/>
          </a:p>
        </p:txBody>
      </p:sp>
      <p:sp>
        <p:nvSpPr>
          <p:cNvPr id="102" name="Google Shape;102;p19"/>
          <p:cNvSpPr txBox="1">
            <a:spLocks noGrp="1"/>
          </p:cNvSpPr>
          <p:nvPr>
            <p:ph type="body" idx="1"/>
          </p:nvPr>
        </p:nvSpPr>
        <p:spPr>
          <a:xfrm>
            <a:off x="777000" y="1127600"/>
            <a:ext cx="7715100" cy="2785500"/>
          </a:xfrm>
          <a:prstGeom prst="rect">
            <a:avLst/>
          </a:prstGeom>
        </p:spPr>
        <p:txBody>
          <a:bodyPr spcFirstLastPara="1" wrap="square" lIns="91425" tIns="91425" rIns="91425" bIns="91425" anchor="t" anchorCtr="0">
            <a:noAutofit/>
          </a:bodyPr>
          <a:lstStyle/>
          <a:p>
            <a:pPr marL="0" lvl="0" indent="0">
              <a:buNone/>
            </a:pPr>
            <a:r>
              <a:rPr lang="en" sz="1600" b="1">
                <a:solidFill>
                  <a:srgbClr val="000000"/>
                </a:solidFill>
                <a:latin typeface="+mn-lt"/>
                <a:ea typeface="Arial"/>
                <a:cs typeface="Arial"/>
                <a:sym typeface="Arial"/>
              </a:rPr>
              <a:t>Meetup.com: </a:t>
            </a:r>
            <a:r>
              <a:rPr lang="en" sz="1600" u="sng">
                <a:solidFill>
                  <a:schemeClr val="hlink"/>
                </a:solidFill>
                <a:latin typeface="+mn-lt"/>
                <a:ea typeface="Arial"/>
                <a:cs typeface="Arial"/>
                <a:sym typeface="Arial"/>
                <a:hlinkClick r:id="rId3"/>
              </a:rPr>
              <a:t>https</a:t>
            </a:r>
            <a:r>
              <a:rPr lang="en" sz="1600" u="sng" smtClean="0">
                <a:solidFill>
                  <a:schemeClr val="hlink"/>
                </a:solidFill>
                <a:latin typeface="+mn-lt"/>
                <a:ea typeface="Arial"/>
                <a:cs typeface="Arial"/>
                <a:sym typeface="Arial"/>
                <a:hlinkClick r:id="rId3"/>
              </a:rPr>
              <a:t>://</a:t>
            </a:r>
            <a:r>
              <a:rPr lang="en-US" sz="1600" u="sng">
                <a:solidFill>
                  <a:schemeClr val="hlink"/>
                </a:solidFill>
                <a:ea typeface="Arial"/>
                <a:cs typeface="Arial"/>
                <a:sym typeface="Arial"/>
                <a:hlinkClick r:id="rId3"/>
              </a:rPr>
              <a:t>www.meetup.com/Philly-Tech-Sistas/</a:t>
            </a:r>
            <a:r>
              <a:rPr lang="en-US" sz="1600">
                <a:solidFill>
                  <a:srgbClr val="000000"/>
                </a:solidFill>
                <a:ea typeface="Arial"/>
                <a:cs typeface="Arial"/>
                <a:sym typeface="Arial"/>
              </a:rPr>
              <a:t> </a:t>
            </a:r>
          </a:p>
          <a:p>
            <a:pPr marL="0" lvl="0" indent="0">
              <a:spcBef>
                <a:spcPts val="1600"/>
              </a:spcBef>
              <a:buNone/>
            </a:pPr>
            <a:r>
              <a:rPr lang="en-US" sz="1600" b="1">
                <a:solidFill>
                  <a:srgbClr val="000000"/>
                </a:solidFill>
                <a:ea typeface="Arial"/>
                <a:cs typeface="Arial"/>
                <a:sym typeface="Arial"/>
              </a:rPr>
              <a:t>Slack: </a:t>
            </a:r>
            <a:r>
              <a:rPr lang="en-US" sz="1600">
                <a:solidFill>
                  <a:srgbClr val="000000"/>
                </a:solidFill>
                <a:ea typeface="Arial"/>
                <a:cs typeface="Arial"/>
                <a:sym typeface="Arial"/>
              </a:rPr>
              <a:t>Women of Color in Technology Slack Channel </a:t>
            </a:r>
            <a:r>
              <a:rPr lang="en-US" sz="1600" u="sng">
                <a:solidFill>
                  <a:schemeClr val="hlink"/>
                </a:solidFill>
                <a:ea typeface="Arial"/>
                <a:cs typeface="Arial"/>
                <a:sym typeface="Arial"/>
                <a:hlinkClick r:id="rId4"/>
              </a:rPr>
              <a:t>http://bit.ly/2HqZc4b</a:t>
            </a:r>
            <a:r>
              <a:rPr lang="en-US" sz="1600">
                <a:solidFill>
                  <a:srgbClr val="000000"/>
                </a:solidFill>
                <a:ea typeface="Arial"/>
                <a:cs typeface="Arial"/>
                <a:sym typeface="Arial"/>
              </a:rPr>
              <a:t> </a:t>
            </a:r>
          </a:p>
          <a:p>
            <a:pPr marL="0" lvl="0" indent="0">
              <a:spcBef>
                <a:spcPts val="1600"/>
              </a:spcBef>
              <a:buNone/>
            </a:pPr>
            <a:r>
              <a:rPr lang="en-US" sz="1600" b="1">
                <a:solidFill>
                  <a:srgbClr val="000000"/>
                </a:solidFill>
                <a:ea typeface="Arial"/>
                <a:cs typeface="Arial"/>
                <a:sym typeface="Arial"/>
              </a:rPr>
              <a:t>Twitter: </a:t>
            </a:r>
            <a:r>
              <a:rPr lang="en-US" sz="1600">
                <a:solidFill>
                  <a:srgbClr val="000000"/>
                </a:solidFill>
                <a:ea typeface="Arial"/>
                <a:cs typeface="Arial"/>
                <a:sym typeface="Arial"/>
              </a:rPr>
              <a:t>@phillytechsista</a:t>
            </a:r>
          </a:p>
          <a:p>
            <a:pPr marL="0" lvl="0" indent="0">
              <a:spcBef>
                <a:spcPts val="1600"/>
              </a:spcBef>
              <a:buNone/>
            </a:pPr>
            <a:r>
              <a:rPr lang="en-US" sz="1600" b="1">
                <a:solidFill>
                  <a:srgbClr val="000000"/>
                </a:solidFill>
                <a:ea typeface="Arial"/>
                <a:cs typeface="Arial"/>
                <a:sym typeface="Arial"/>
              </a:rPr>
              <a:t>Instagram: </a:t>
            </a:r>
            <a:r>
              <a:rPr lang="en-US" sz="1600">
                <a:solidFill>
                  <a:srgbClr val="000000"/>
                </a:solidFill>
                <a:ea typeface="Arial"/>
                <a:cs typeface="Arial"/>
                <a:sym typeface="Arial"/>
              </a:rPr>
              <a:t>@philly_tech_sistas</a:t>
            </a:r>
          </a:p>
          <a:p>
            <a:pPr marL="0" lvl="0" indent="0">
              <a:spcBef>
                <a:spcPts val="1600"/>
              </a:spcBef>
              <a:buNone/>
            </a:pPr>
            <a:r>
              <a:rPr lang="en-US" sz="1600" b="1">
                <a:solidFill>
                  <a:srgbClr val="000000"/>
                </a:solidFill>
                <a:ea typeface="Arial"/>
                <a:cs typeface="Arial"/>
                <a:sym typeface="Arial"/>
              </a:rPr>
              <a:t>Web: </a:t>
            </a:r>
            <a:r>
              <a:rPr lang="en-US" sz="1600">
                <a:solidFill>
                  <a:srgbClr val="000000"/>
                </a:solidFill>
                <a:ea typeface="Arial"/>
                <a:cs typeface="Arial"/>
                <a:sym typeface="Arial"/>
              </a:rPr>
              <a:t>https://www.phillytechsistas.org/</a:t>
            </a:r>
            <a:br>
              <a:rPr lang="en-US" sz="1600">
                <a:solidFill>
                  <a:srgbClr val="000000"/>
                </a:solidFill>
                <a:ea typeface="Arial"/>
                <a:cs typeface="Arial"/>
                <a:sym typeface="Arial"/>
              </a:rPr>
            </a:br>
            <a:r>
              <a:rPr lang="en-US" sz="1600">
                <a:solidFill>
                  <a:srgbClr val="000000"/>
                </a:solidFill>
                <a:ea typeface="Arial"/>
                <a:cs typeface="Arial"/>
                <a:sym typeface="Arial"/>
              </a:rPr>
              <a:t/>
            </a:r>
            <a:br>
              <a:rPr lang="en-US" sz="1600">
                <a:solidFill>
                  <a:srgbClr val="000000"/>
                </a:solidFill>
                <a:ea typeface="Arial"/>
                <a:cs typeface="Arial"/>
                <a:sym typeface="Arial"/>
              </a:rPr>
            </a:br>
            <a:r>
              <a:rPr lang="en-US" sz="1600" b="1">
                <a:solidFill>
                  <a:srgbClr val="000000"/>
                </a:solidFill>
                <a:ea typeface="Arial"/>
                <a:cs typeface="Arial"/>
                <a:sym typeface="Arial"/>
              </a:rPr>
              <a:t>Github: </a:t>
            </a:r>
            <a:r>
              <a:rPr lang="en-US" sz="1600">
                <a:solidFill>
                  <a:srgbClr val="000000"/>
                </a:solidFill>
                <a:ea typeface="Arial"/>
                <a:cs typeface="Arial"/>
                <a:sym typeface="Arial"/>
                <a:hlinkClick r:id="rId5"/>
              </a:rPr>
              <a:t>https://github.com/philly-tech-sistas</a:t>
            </a:r>
            <a:endParaRPr lang="en-US" sz="1600">
              <a:solidFill>
                <a:srgbClr val="000000"/>
              </a:solidFill>
              <a:ea typeface="Arial"/>
              <a:cs typeface="Arial"/>
              <a:sym typeface="Arial"/>
            </a:endParaRPr>
          </a:p>
          <a:p>
            <a:pPr marL="0" indent="0">
              <a:spcBef>
                <a:spcPts val="1600"/>
              </a:spcBef>
              <a:buNone/>
            </a:pPr>
            <a:r>
              <a:rPr lang="en-US" sz="1600" b="1">
                <a:solidFill>
                  <a:srgbClr val="000000"/>
                </a:solidFill>
                <a:ea typeface="Arial"/>
                <a:cs typeface="Arial"/>
                <a:sym typeface="Arial"/>
              </a:rPr>
              <a:t>Email:</a:t>
            </a:r>
            <a:r>
              <a:rPr lang="en-US" sz="1600">
                <a:solidFill>
                  <a:srgbClr val="000000"/>
                </a:solidFill>
                <a:ea typeface="Arial"/>
                <a:cs typeface="Arial"/>
                <a:sym typeface="Arial"/>
              </a:rPr>
              <a:t> </a:t>
            </a:r>
            <a:r>
              <a:rPr lang="en-US" sz="1600" u="sng">
                <a:hlinkClick r:id="rId6"/>
              </a:rPr>
              <a:t>phillytechsistas@gmail.com</a:t>
            </a:r>
            <a:endParaRPr lang="en-US" sz="1600">
              <a:solidFill>
                <a:srgbClr val="000000"/>
              </a:solidFill>
              <a:ea typeface="Arial"/>
              <a:cs typeface="Arial"/>
              <a:sym typeface="Arial"/>
            </a:endParaRPr>
          </a:p>
          <a:p>
            <a:pPr marL="0" lvl="0" indent="0">
              <a:spcBef>
                <a:spcPts val="1600"/>
              </a:spcBef>
              <a:buNone/>
            </a:pPr>
            <a:endParaRPr sz="1600" smtClean="0">
              <a:solidFill>
                <a:srgbClr val="000000"/>
              </a:solidFill>
              <a:latin typeface="+mn-lt"/>
              <a:ea typeface="Arial"/>
              <a:cs typeface="Arial"/>
              <a:sym typeface="Arial"/>
            </a:endParaRPr>
          </a:p>
          <a:p>
            <a:pPr marL="0" lvl="0" indent="0" algn="l" rtl="0">
              <a:spcBef>
                <a:spcPts val="1600"/>
              </a:spcBef>
              <a:spcAft>
                <a:spcPts val="0"/>
              </a:spcAft>
              <a:buNone/>
            </a:pPr>
            <a:endParaRPr sz="1600" b="1">
              <a:solidFill>
                <a:srgbClr val="000000"/>
              </a:solidFill>
              <a:latin typeface="+mn-lt"/>
              <a:ea typeface="Arial"/>
              <a:cs typeface="Arial"/>
              <a:sym typeface="Arial"/>
            </a:endParaRPr>
          </a:p>
          <a:p>
            <a:pPr marL="0" lvl="0" indent="0" algn="l" rtl="0">
              <a:spcBef>
                <a:spcPts val="1600"/>
              </a:spcBef>
              <a:spcAft>
                <a:spcPts val="0"/>
              </a:spcAft>
              <a:buNone/>
            </a:pPr>
            <a:endParaRPr sz="1600">
              <a:solidFill>
                <a:srgbClr val="000000"/>
              </a:solidFill>
              <a:latin typeface="+mn-lt"/>
              <a:ea typeface="Arial"/>
              <a:cs typeface="Arial"/>
              <a:sym typeface="Arial"/>
            </a:endParaRPr>
          </a:p>
          <a:p>
            <a:pPr marL="0" lvl="0" indent="0" algn="l" rtl="0">
              <a:spcBef>
                <a:spcPts val="1600"/>
              </a:spcBef>
              <a:spcAft>
                <a:spcPts val="1600"/>
              </a:spcAft>
              <a:buNone/>
            </a:pPr>
            <a:endParaRPr sz="1600">
              <a:solidFill>
                <a:srgbClr val="000000"/>
              </a:solidFill>
              <a:latin typeface="+mn-lt"/>
              <a:ea typeface="Arial"/>
              <a:cs typeface="Arial"/>
              <a:sym typeface="Arial"/>
            </a:endParaRPr>
          </a:p>
        </p:txBody>
      </p:sp>
    </p:spTree>
    <p:extLst>
      <p:ext uri="{BB962C8B-B14F-4D97-AF65-F5344CB8AC3E}">
        <p14:creationId xmlns:p14="http://schemas.microsoft.com/office/powerpoint/2010/main" val="1807786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2709" y="104167"/>
            <a:ext cx="5328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Meet </a:t>
            </a:r>
            <a:r>
              <a:rPr lang="en" smtClean="0"/>
              <a:t>Today's Team</a:t>
            </a:r>
            <a:endParaRPr/>
          </a:p>
        </p:txBody>
      </p:sp>
      <p:sp>
        <p:nvSpPr>
          <p:cNvPr id="96" name="Google Shape;96;p18"/>
          <p:cNvSpPr txBox="1">
            <a:spLocks noGrp="1"/>
          </p:cNvSpPr>
          <p:nvPr>
            <p:ph type="body" idx="1"/>
          </p:nvPr>
        </p:nvSpPr>
        <p:spPr>
          <a:xfrm>
            <a:off x="777000" y="1127600"/>
            <a:ext cx="7715100" cy="18017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smtClean="0">
                <a:solidFill>
                  <a:srgbClr val="000000"/>
                </a:solidFill>
                <a:latin typeface="+mn-lt"/>
                <a:ea typeface="Arial"/>
                <a:cs typeface="Arial"/>
                <a:sym typeface="Arial"/>
              </a:rPr>
              <a:t>Instructor (Anita)</a:t>
            </a:r>
            <a:r>
              <a:rPr lang="en" sz="1600" smtClean="0">
                <a:solidFill>
                  <a:srgbClr val="000000"/>
                </a:solidFill>
                <a:latin typeface="+mn-lt"/>
                <a:ea typeface="Arial"/>
                <a:cs typeface="Arial"/>
                <a:sym typeface="Arial"/>
              </a:rPr>
              <a:t> </a:t>
            </a:r>
            <a:endParaRPr lang="en-US" sz="1600" smtClean="0">
              <a:solidFill>
                <a:srgbClr val="000000"/>
              </a:solidFill>
              <a:latin typeface="+mn-lt"/>
              <a:ea typeface="Arial"/>
              <a:cs typeface="Arial"/>
              <a:sym typeface="Arial"/>
            </a:endParaRPr>
          </a:p>
          <a:p>
            <a:pPr marL="285750" indent="-285750"/>
            <a:r>
              <a:rPr lang="en-US" sz="1600" smtClean="0">
                <a:solidFill>
                  <a:srgbClr val="000000"/>
                </a:solidFill>
                <a:latin typeface="+mn-lt"/>
                <a:ea typeface="Arial"/>
                <a:cs typeface="Arial"/>
                <a:sym typeface="Arial"/>
              </a:rPr>
              <a:t>Lifelong Tech</a:t>
            </a:r>
          </a:p>
          <a:p>
            <a:pPr marL="285750" indent="-285750"/>
            <a:r>
              <a:rPr lang="en-US" sz="1600" smtClean="0">
                <a:solidFill>
                  <a:srgbClr val="000000"/>
                </a:solidFill>
                <a:latin typeface="+mn-lt"/>
                <a:ea typeface="Arial"/>
                <a:cs typeface="Arial"/>
                <a:sym typeface="Arial"/>
              </a:rPr>
              <a:t>Constantly Relearning</a:t>
            </a:r>
          </a:p>
          <a:p>
            <a:pPr marL="0" indent="0">
              <a:buNone/>
            </a:pPr>
            <a:r>
              <a:rPr lang="en" sz="1600" b="1">
                <a:solidFill>
                  <a:srgbClr val="000000"/>
                </a:solidFill>
                <a:ea typeface="Arial"/>
                <a:cs typeface="Arial"/>
                <a:sym typeface="Arial"/>
              </a:rPr>
              <a:t> </a:t>
            </a:r>
            <a:r>
              <a:rPr lang="en" sz="1600" smtClean="0">
                <a:solidFill>
                  <a:srgbClr val="000000"/>
                </a:solidFill>
                <a:ea typeface="Arial"/>
                <a:cs typeface="Arial"/>
                <a:sym typeface="Arial"/>
              </a:rPr>
              <a:t>GeekGirlWisdom@gmail.com</a:t>
            </a:r>
            <a:endParaRPr sz="1600">
              <a:solidFill>
                <a:srgbClr val="000000"/>
              </a:solidFill>
              <a:latin typeface="+mn-lt"/>
              <a:ea typeface="Arial"/>
              <a:cs typeface="Arial"/>
              <a:sym typeface="Arial"/>
            </a:endParaRPr>
          </a:p>
          <a:p>
            <a:pPr marL="0" lvl="0" indent="0" algn="l" rtl="0">
              <a:spcBef>
                <a:spcPts val="1600"/>
              </a:spcBef>
              <a:spcAft>
                <a:spcPts val="0"/>
              </a:spcAft>
              <a:buNone/>
            </a:pPr>
            <a:r>
              <a:rPr lang="en" sz="1600" b="1">
                <a:solidFill>
                  <a:srgbClr val="000000"/>
                </a:solidFill>
                <a:latin typeface="+mn-lt"/>
                <a:ea typeface="Arial"/>
                <a:cs typeface="Arial"/>
                <a:sym typeface="Arial"/>
              </a:rPr>
              <a:t>Mentors/TAs:</a:t>
            </a:r>
            <a:r>
              <a:rPr lang="en" sz="1600">
                <a:solidFill>
                  <a:srgbClr val="000000"/>
                </a:solidFill>
                <a:latin typeface="+mn-lt"/>
                <a:ea typeface="Arial"/>
                <a:cs typeface="Arial"/>
                <a:sym typeface="Arial"/>
              </a:rPr>
              <a:t> </a:t>
            </a:r>
            <a:r>
              <a:rPr lang="en-US" sz="1600" smtClean="0">
                <a:solidFill>
                  <a:srgbClr val="000000"/>
                </a:solidFill>
                <a:latin typeface="+mn-lt"/>
                <a:ea typeface="Arial"/>
                <a:cs typeface="Arial"/>
                <a:sym typeface="Arial"/>
              </a:rPr>
              <a:t> </a:t>
            </a:r>
            <a:endParaRPr sz="1600">
              <a:solidFill>
                <a:srgbClr val="000000"/>
              </a:solidFill>
              <a:latin typeface="+mn-lt"/>
              <a:ea typeface="Arial"/>
              <a:cs typeface="Arial"/>
              <a:sym typeface="Arial"/>
            </a:endParaRPr>
          </a:p>
          <a:p>
            <a:pPr marL="0" lvl="0" indent="0" algn="l" rtl="0">
              <a:spcBef>
                <a:spcPts val="1600"/>
              </a:spcBef>
              <a:spcAft>
                <a:spcPts val="0"/>
              </a:spcAft>
              <a:buNone/>
            </a:pPr>
            <a:endParaRPr sz="1600">
              <a:solidFill>
                <a:srgbClr val="000000"/>
              </a:solidFill>
              <a:latin typeface="+mn-lt"/>
              <a:ea typeface="Arial"/>
              <a:cs typeface="Arial"/>
              <a:sym typeface="Arial"/>
            </a:endParaRPr>
          </a:p>
          <a:p>
            <a:pPr marL="0" lvl="0" indent="0" algn="l" rtl="0">
              <a:spcBef>
                <a:spcPts val="1600"/>
              </a:spcBef>
              <a:spcAft>
                <a:spcPts val="1600"/>
              </a:spcAft>
              <a:buNone/>
            </a:pPr>
            <a:endParaRPr sz="1600">
              <a:solidFill>
                <a:srgbClr val="000000"/>
              </a:solidFill>
              <a:latin typeface="+mn-lt"/>
              <a:ea typeface="Arial"/>
              <a:cs typeface="Arial"/>
              <a:sym typeface="Aria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7373" y="1150550"/>
            <a:ext cx="1573600" cy="157360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6641" y="531362"/>
            <a:ext cx="1602622" cy="143078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00" y="391350"/>
            <a:ext cx="5328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of Conduct</a:t>
            </a:r>
            <a:endParaRPr/>
          </a:p>
        </p:txBody>
      </p:sp>
      <p:sp>
        <p:nvSpPr>
          <p:cNvPr id="77" name="Google Shape;77;p15"/>
          <p:cNvSpPr txBox="1">
            <a:spLocks noGrp="1"/>
          </p:cNvSpPr>
          <p:nvPr>
            <p:ph type="body" idx="1"/>
          </p:nvPr>
        </p:nvSpPr>
        <p:spPr>
          <a:xfrm>
            <a:off x="311700" y="1127600"/>
            <a:ext cx="8832300" cy="35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00000"/>
                </a:solidFill>
                <a:latin typeface="+mn-lt"/>
                <a:ea typeface="Arial"/>
                <a:cs typeface="Arial"/>
                <a:sym typeface="Arial"/>
              </a:rPr>
              <a:t>Our Standards</a:t>
            </a:r>
            <a:endParaRPr sz="1600" b="1">
              <a:solidFill>
                <a:srgbClr val="000000"/>
              </a:solidFill>
              <a:latin typeface="+mn-lt"/>
              <a:ea typeface="Arial"/>
              <a:cs typeface="Arial"/>
              <a:sym typeface="Arial"/>
            </a:endParaRPr>
          </a:p>
          <a:p>
            <a:pPr marL="0" lvl="0" indent="0" algn="l" rtl="0">
              <a:spcBef>
                <a:spcPts val="600"/>
              </a:spcBef>
              <a:spcAft>
                <a:spcPts val="0"/>
              </a:spcAft>
              <a:buNone/>
            </a:pPr>
            <a:r>
              <a:rPr lang="en" sz="1600">
                <a:solidFill>
                  <a:srgbClr val="000000"/>
                </a:solidFill>
                <a:latin typeface="+mn-lt"/>
                <a:ea typeface="Arial"/>
                <a:cs typeface="Arial"/>
                <a:sym typeface="Arial"/>
              </a:rPr>
              <a:t>Philly Tech Sistas is dedicated to providing a positive experience for everyone within our community. Examples of behavior that contributes to creating a positive environment include:</a:t>
            </a:r>
            <a:endParaRPr sz="1600">
              <a:solidFill>
                <a:srgbClr val="000000"/>
              </a:solidFill>
              <a:latin typeface="+mn-lt"/>
              <a:ea typeface="Arial"/>
              <a:cs typeface="Arial"/>
              <a:sym typeface="Arial"/>
            </a:endParaRPr>
          </a:p>
          <a:p>
            <a:pPr marL="0" lvl="0" indent="0" algn="l" rtl="0">
              <a:spcBef>
                <a:spcPts val="0"/>
              </a:spcBef>
              <a:spcAft>
                <a:spcPts val="0"/>
              </a:spcAft>
              <a:buNone/>
            </a:pPr>
            <a:endParaRPr sz="1600">
              <a:solidFill>
                <a:srgbClr val="000000"/>
              </a:solidFill>
              <a:latin typeface="+mn-lt"/>
              <a:ea typeface="Arial"/>
              <a:cs typeface="Arial"/>
              <a:sym typeface="Arial"/>
            </a:endParaRPr>
          </a:p>
          <a:p>
            <a:pPr marL="457200" lvl="0" indent="-330200" algn="l" rtl="0">
              <a:spcBef>
                <a:spcPts val="0"/>
              </a:spcBef>
              <a:spcAft>
                <a:spcPts val="0"/>
              </a:spcAft>
              <a:buClr>
                <a:srgbClr val="000000"/>
              </a:buClr>
              <a:buSzPts val="1600"/>
              <a:buFont typeface="Arial"/>
              <a:buChar char="●"/>
            </a:pPr>
            <a:r>
              <a:rPr lang="en" sz="1600">
                <a:solidFill>
                  <a:srgbClr val="000000"/>
                </a:solidFill>
                <a:latin typeface="+mn-lt"/>
                <a:ea typeface="Arial"/>
                <a:cs typeface="Arial"/>
                <a:sym typeface="Arial"/>
              </a:rPr>
              <a:t>Using welcoming and</a:t>
            </a:r>
            <a:r>
              <a:rPr lang="en" sz="1600">
                <a:solidFill>
                  <a:srgbClr val="FF0000"/>
                </a:solidFill>
                <a:latin typeface="+mn-lt"/>
                <a:ea typeface="Arial"/>
                <a:cs typeface="Arial"/>
                <a:sym typeface="Arial"/>
              </a:rPr>
              <a:t> </a:t>
            </a:r>
            <a:r>
              <a:rPr lang="en" sz="1600" i="1">
                <a:solidFill>
                  <a:srgbClr val="FF0000"/>
                </a:solidFill>
                <a:latin typeface="+mn-lt"/>
                <a:ea typeface="Arial"/>
                <a:cs typeface="Arial"/>
                <a:sym typeface="Arial"/>
              </a:rPr>
              <a:t>inclusive </a:t>
            </a:r>
            <a:r>
              <a:rPr lang="en" sz="1600" i="1">
                <a:solidFill>
                  <a:srgbClr val="000000"/>
                </a:solidFill>
                <a:latin typeface="+mn-lt"/>
                <a:ea typeface="Arial"/>
                <a:cs typeface="Arial"/>
                <a:sym typeface="Arial"/>
              </a:rPr>
              <a:t>language</a:t>
            </a:r>
            <a:endParaRPr sz="1600" i="1">
              <a:solidFill>
                <a:srgbClr val="000000"/>
              </a:solidFill>
              <a:latin typeface="+mn-lt"/>
              <a:ea typeface="Arial"/>
              <a:cs typeface="Arial"/>
              <a:sym typeface="Arial"/>
            </a:endParaRPr>
          </a:p>
          <a:p>
            <a:pPr marL="457200" lvl="0" indent="-330200" algn="l" rtl="0">
              <a:spcBef>
                <a:spcPts val="0"/>
              </a:spcBef>
              <a:spcAft>
                <a:spcPts val="0"/>
              </a:spcAft>
              <a:buClr>
                <a:srgbClr val="000000"/>
              </a:buClr>
              <a:buSzPts val="1600"/>
              <a:buFont typeface="Arial"/>
              <a:buChar char="●"/>
            </a:pPr>
            <a:r>
              <a:rPr lang="en" sz="1600">
                <a:solidFill>
                  <a:srgbClr val="000000"/>
                </a:solidFill>
                <a:latin typeface="+mn-lt"/>
                <a:ea typeface="Arial"/>
                <a:cs typeface="Arial"/>
                <a:sym typeface="Arial"/>
              </a:rPr>
              <a:t>Being </a:t>
            </a:r>
            <a:r>
              <a:rPr lang="en" sz="1600" i="1">
                <a:solidFill>
                  <a:srgbClr val="FF0000"/>
                </a:solidFill>
                <a:latin typeface="+mn-lt"/>
                <a:ea typeface="Arial"/>
                <a:cs typeface="Arial"/>
                <a:sym typeface="Arial"/>
              </a:rPr>
              <a:t>respectful </a:t>
            </a:r>
            <a:r>
              <a:rPr lang="en" sz="1600">
                <a:solidFill>
                  <a:srgbClr val="000000"/>
                </a:solidFill>
                <a:latin typeface="+mn-lt"/>
                <a:ea typeface="Arial"/>
                <a:cs typeface="Arial"/>
                <a:sym typeface="Arial"/>
              </a:rPr>
              <a:t>of differing viewpoints and experiences</a:t>
            </a:r>
            <a:endParaRPr sz="1600">
              <a:solidFill>
                <a:srgbClr val="000000"/>
              </a:solidFill>
              <a:latin typeface="+mn-lt"/>
              <a:ea typeface="Arial"/>
              <a:cs typeface="Arial"/>
              <a:sym typeface="Arial"/>
            </a:endParaRPr>
          </a:p>
          <a:p>
            <a:pPr marL="457200" lvl="0" indent="-330200" algn="l" rtl="0">
              <a:spcBef>
                <a:spcPts val="0"/>
              </a:spcBef>
              <a:spcAft>
                <a:spcPts val="0"/>
              </a:spcAft>
              <a:buClr>
                <a:srgbClr val="000000"/>
              </a:buClr>
              <a:buSzPts val="1600"/>
              <a:buFont typeface="Arial"/>
              <a:buChar char="●"/>
            </a:pPr>
            <a:r>
              <a:rPr lang="en" sz="1600">
                <a:solidFill>
                  <a:srgbClr val="000000"/>
                </a:solidFill>
                <a:latin typeface="+mn-lt"/>
                <a:ea typeface="Arial"/>
                <a:cs typeface="Arial"/>
                <a:sym typeface="Arial"/>
              </a:rPr>
              <a:t>Referring to people by their </a:t>
            </a:r>
            <a:r>
              <a:rPr lang="en" sz="1600" i="1">
                <a:solidFill>
                  <a:srgbClr val="FF0000"/>
                </a:solidFill>
                <a:latin typeface="+mn-lt"/>
                <a:ea typeface="Arial"/>
                <a:cs typeface="Arial"/>
                <a:sym typeface="Arial"/>
              </a:rPr>
              <a:t>preferred pronouns </a:t>
            </a:r>
            <a:r>
              <a:rPr lang="en" sz="1600">
                <a:solidFill>
                  <a:srgbClr val="000000"/>
                </a:solidFill>
                <a:latin typeface="+mn-lt"/>
                <a:ea typeface="Arial"/>
                <a:cs typeface="Arial"/>
                <a:sym typeface="Arial"/>
              </a:rPr>
              <a:t>and using gender-neutral pronouns when uncertain such as you all, everyone, and friends</a:t>
            </a:r>
            <a:endParaRPr sz="1600">
              <a:solidFill>
                <a:srgbClr val="000000"/>
              </a:solidFill>
              <a:latin typeface="+mn-lt"/>
              <a:ea typeface="Arial"/>
              <a:cs typeface="Arial"/>
              <a:sym typeface="Arial"/>
            </a:endParaRPr>
          </a:p>
          <a:p>
            <a:pPr marL="457200" lvl="0" indent="-330200" algn="l" rtl="0">
              <a:spcBef>
                <a:spcPts val="0"/>
              </a:spcBef>
              <a:spcAft>
                <a:spcPts val="0"/>
              </a:spcAft>
              <a:buClr>
                <a:srgbClr val="000000"/>
              </a:buClr>
              <a:buSzPts val="1600"/>
              <a:buFont typeface="Arial"/>
              <a:buChar char="●"/>
            </a:pPr>
            <a:r>
              <a:rPr lang="en" sz="1600">
                <a:solidFill>
                  <a:srgbClr val="000000"/>
                </a:solidFill>
                <a:latin typeface="+mn-lt"/>
                <a:ea typeface="Arial"/>
                <a:cs typeface="Arial"/>
                <a:sym typeface="Arial"/>
              </a:rPr>
              <a:t>Gracefully accepting </a:t>
            </a:r>
            <a:r>
              <a:rPr lang="en" sz="1600" i="1">
                <a:solidFill>
                  <a:srgbClr val="FF0000"/>
                </a:solidFill>
                <a:latin typeface="+mn-lt"/>
                <a:ea typeface="Arial"/>
                <a:cs typeface="Arial"/>
                <a:sym typeface="Arial"/>
              </a:rPr>
              <a:t>constructive criticism</a:t>
            </a:r>
            <a:endParaRPr sz="1600" i="1">
              <a:solidFill>
                <a:srgbClr val="FF0000"/>
              </a:solidFill>
              <a:latin typeface="+mn-lt"/>
              <a:ea typeface="Arial"/>
              <a:cs typeface="Arial"/>
              <a:sym typeface="Arial"/>
            </a:endParaRPr>
          </a:p>
          <a:p>
            <a:pPr marL="457200" lvl="0" indent="-330200" algn="l" rtl="0">
              <a:spcBef>
                <a:spcPts val="0"/>
              </a:spcBef>
              <a:spcAft>
                <a:spcPts val="0"/>
              </a:spcAft>
              <a:buClr>
                <a:srgbClr val="000000"/>
              </a:buClr>
              <a:buSzPts val="1600"/>
              <a:buFont typeface="Arial"/>
              <a:buChar char="●"/>
            </a:pPr>
            <a:r>
              <a:rPr lang="en" sz="1600">
                <a:solidFill>
                  <a:srgbClr val="000000"/>
                </a:solidFill>
                <a:latin typeface="+mn-lt"/>
                <a:ea typeface="Arial"/>
                <a:cs typeface="Arial"/>
                <a:sym typeface="Arial"/>
              </a:rPr>
              <a:t>Focusing on what is best for the </a:t>
            </a:r>
            <a:r>
              <a:rPr lang="en" sz="1600" i="1">
                <a:solidFill>
                  <a:srgbClr val="FF0000"/>
                </a:solidFill>
                <a:latin typeface="+mn-lt"/>
                <a:ea typeface="Arial"/>
                <a:cs typeface="Arial"/>
                <a:sym typeface="Arial"/>
              </a:rPr>
              <a:t>community</a:t>
            </a:r>
            <a:endParaRPr sz="1600" i="1">
              <a:solidFill>
                <a:srgbClr val="FF0000"/>
              </a:solidFill>
              <a:latin typeface="+mn-lt"/>
              <a:ea typeface="Arial"/>
              <a:cs typeface="Arial"/>
              <a:sym typeface="Arial"/>
            </a:endParaRPr>
          </a:p>
          <a:p>
            <a:pPr marL="457200" lvl="0" indent="-330200" algn="l" rtl="0">
              <a:spcBef>
                <a:spcPts val="0"/>
              </a:spcBef>
              <a:spcAft>
                <a:spcPts val="0"/>
              </a:spcAft>
              <a:buClr>
                <a:srgbClr val="000000"/>
              </a:buClr>
              <a:buSzPts val="1600"/>
              <a:buFont typeface="Arial"/>
              <a:buChar char="●"/>
            </a:pPr>
            <a:r>
              <a:rPr lang="en" sz="1600">
                <a:solidFill>
                  <a:srgbClr val="000000"/>
                </a:solidFill>
                <a:latin typeface="+mn-lt"/>
                <a:ea typeface="Arial"/>
                <a:cs typeface="Arial"/>
                <a:sym typeface="Arial"/>
              </a:rPr>
              <a:t>Showing </a:t>
            </a:r>
            <a:r>
              <a:rPr lang="en" sz="1600" i="1">
                <a:solidFill>
                  <a:srgbClr val="FF0000"/>
                </a:solidFill>
                <a:latin typeface="+mn-lt"/>
                <a:ea typeface="Arial"/>
                <a:cs typeface="Arial"/>
                <a:sym typeface="Arial"/>
              </a:rPr>
              <a:t>empathy</a:t>
            </a:r>
            <a:r>
              <a:rPr lang="en" sz="1600" i="1">
                <a:solidFill>
                  <a:srgbClr val="000000"/>
                </a:solidFill>
                <a:latin typeface="+mn-lt"/>
                <a:ea typeface="Arial"/>
                <a:cs typeface="Arial"/>
                <a:sym typeface="Arial"/>
              </a:rPr>
              <a:t> </a:t>
            </a:r>
            <a:r>
              <a:rPr lang="en" sz="1600">
                <a:solidFill>
                  <a:srgbClr val="000000"/>
                </a:solidFill>
                <a:latin typeface="+mn-lt"/>
                <a:ea typeface="Arial"/>
                <a:cs typeface="Arial"/>
                <a:sym typeface="Arial"/>
              </a:rPr>
              <a:t>towards other community members</a:t>
            </a:r>
            <a:endParaRPr sz="1600">
              <a:solidFill>
                <a:srgbClr val="000000"/>
              </a:solidFill>
              <a:latin typeface="+mn-lt"/>
              <a:ea typeface="Arial"/>
              <a:cs typeface="Arial"/>
              <a:sym typeface="Arial"/>
            </a:endParaRPr>
          </a:p>
          <a:p>
            <a:pPr marL="0" indent="0">
              <a:buNone/>
            </a:pPr>
            <a:r>
              <a:rPr lang="en-US" sz="1600" b="1" smtClean="0">
                <a:solidFill>
                  <a:srgbClr val="000000"/>
                </a:solidFill>
                <a:latin typeface="+mn-lt"/>
              </a:rPr>
              <a:t>For more info, see our Code of Conduct: </a:t>
            </a:r>
            <a:r>
              <a:rPr lang="en-US" sz="1600" u="sng">
                <a:solidFill>
                  <a:schemeClr val="hlink"/>
                </a:solidFill>
                <a:latin typeface="+mn-lt"/>
                <a:hlinkClick r:id="rId3"/>
              </a:rPr>
              <a:t>https://www.phillytechsistas.org/code-of-conduct</a:t>
            </a:r>
            <a:endParaRPr sz="1600" b="1">
              <a:solidFill>
                <a:srgbClr val="000000"/>
              </a:solidFill>
              <a:latin typeface="+mn-lt"/>
            </a:endParaRPr>
          </a:p>
          <a:p>
            <a:pPr marL="0" lvl="0" indent="0" algn="l" rtl="0">
              <a:spcBef>
                <a:spcPts val="1600"/>
              </a:spcBef>
              <a:spcAft>
                <a:spcPts val="0"/>
              </a:spcAft>
              <a:buNone/>
            </a:pPr>
            <a:endParaRPr sz="1600">
              <a:solidFill>
                <a:srgbClr val="000000"/>
              </a:solidFill>
              <a:latin typeface="+mn-lt"/>
            </a:endParaRPr>
          </a:p>
          <a:p>
            <a:pPr marL="0" lvl="0" indent="0" algn="l" rtl="0">
              <a:spcBef>
                <a:spcPts val="1600"/>
              </a:spcBef>
              <a:spcAft>
                <a:spcPts val="0"/>
              </a:spcAft>
              <a:buNone/>
            </a:pPr>
            <a:endParaRPr sz="1600">
              <a:solidFill>
                <a:srgbClr val="000000"/>
              </a:solidFill>
              <a:latin typeface="+mn-lt"/>
            </a:endParaRPr>
          </a:p>
          <a:p>
            <a:pPr marL="0" lvl="0" indent="0" algn="l" rtl="0">
              <a:spcBef>
                <a:spcPts val="1600"/>
              </a:spcBef>
              <a:spcAft>
                <a:spcPts val="1600"/>
              </a:spcAft>
              <a:buNone/>
            </a:pPr>
            <a:endParaRPr sz="1600">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391350"/>
            <a:ext cx="5328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we will cover</a:t>
            </a:r>
            <a:endParaRPr/>
          </a:p>
        </p:txBody>
      </p:sp>
      <p:sp>
        <p:nvSpPr>
          <p:cNvPr id="114" name="Google Shape;114;p21"/>
          <p:cNvSpPr txBox="1">
            <a:spLocks noGrp="1"/>
          </p:cNvSpPr>
          <p:nvPr>
            <p:ph type="body" idx="1"/>
          </p:nvPr>
        </p:nvSpPr>
        <p:spPr>
          <a:xfrm>
            <a:off x="664875" y="1387875"/>
            <a:ext cx="6711000" cy="24705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Char char="●"/>
            </a:pPr>
            <a:r>
              <a:rPr lang="en-US" sz="1600" smtClean="0">
                <a:solidFill>
                  <a:srgbClr val="000000"/>
                </a:solidFill>
              </a:rPr>
              <a:t>Week 1: Intro to </a:t>
            </a:r>
            <a:r>
              <a:rPr lang="en-US" sz="1600" smtClean="0">
                <a:solidFill>
                  <a:schemeClr val="tx1"/>
                </a:solidFill>
              </a:rPr>
              <a:t>HTML</a:t>
            </a:r>
            <a:endParaRPr sz="1600">
              <a:solidFill>
                <a:schemeClr val="tx1"/>
              </a:solidFill>
            </a:endParaRPr>
          </a:p>
          <a:p>
            <a:pPr marL="457200" lvl="0" indent="-330200" algn="l" rtl="0">
              <a:spcBef>
                <a:spcPts val="0"/>
              </a:spcBef>
              <a:spcAft>
                <a:spcPts val="0"/>
              </a:spcAft>
              <a:buClr>
                <a:srgbClr val="000000"/>
              </a:buClr>
              <a:buSzPts val="1600"/>
              <a:buChar char="●"/>
            </a:pPr>
            <a:r>
              <a:rPr lang="en-US" sz="1600" smtClean="0">
                <a:solidFill>
                  <a:srgbClr val="000000"/>
                </a:solidFill>
              </a:rPr>
              <a:t>Week 2: Intro to </a:t>
            </a:r>
            <a:r>
              <a:rPr lang="en-US" sz="1600" smtClean="0">
                <a:solidFill>
                  <a:schemeClr val="tx1"/>
                </a:solidFill>
              </a:rPr>
              <a:t>CSS &amp; Responsive Design</a:t>
            </a:r>
          </a:p>
          <a:p>
            <a:pPr marL="457200" lvl="0" indent="-330200" algn="l" rtl="0">
              <a:spcBef>
                <a:spcPts val="0"/>
              </a:spcBef>
              <a:spcAft>
                <a:spcPts val="0"/>
              </a:spcAft>
              <a:buClr>
                <a:srgbClr val="000000"/>
              </a:buClr>
              <a:buSzPts val="1600"/>
              <a:buChar char="●"/>
            </a:pPr>
            <a:r>
              <a:rPr lang="en-US" sz="1600" smtClean="0">
                <a:solidFill>
                  <a:srgbClr val="000000"/>
                </a:solidFill>
              </a:rPr>
              <a:t>Week 3: Intro to </a:t>
            </a:r>
            <a:r>
              <a:rPr lang="en-US" sz="1600" smtClean="0">
                <a:solidFill>
                  <a:srgbClr val="FF0000"/>
                </a:solidFill>
              </a:rPr>
              <a:t>More CSS &amp; </a:t>
            </a:r>
            <a:r>
              <a:rPr lang="en-US" sz="1600" smtClean="0">
                <a:solidFill>
                  <a:schemeClr val="tx1"/>
                </a:solidFill>
              </a:rPr>
              <a:t>JavaScript</a:t>
            </a:r>
            <a:endParaRPr sz="1600">
              <a:solidFill>
                <a:schemeClr val="tx1"/>
              </a:solidFill>
            </a:endParaRPr>
          </a:p>
          <a:p>
            <a:pPr marL="457200" lvl="0" indent="-330200" algn="l" rtl="0">
              <a:spcBef>
                <a:spcPts val="0"/>
              </a:spcBef>
              <a:spcAft>
                <a:spcPts val="0"/>
              </a:spcAft>
              <a:buClr>
                <a:srgbClr val="000000"/>
              </a:buClr>
              <a:buSzPts val="1600"/>
              <a:buChar char="●"/>
            </a:pPr>
            <a:r>
              <a:rPr lang="en" sz="1600" smtClean="0">
                <a:solidFill>
                  <a:srgbClr val="000000"/>
                </a:solidFill>
              </a:rPr>
              <a:t>Week 4: Intro to </a:t>
            </a:r>
            <a:r>
              <a:rPr lang="en" sz="1600" smtClean="0">
                <a:solidFill>
                  <a:schemeClr val="tx1"/>
                </a:solidFill>
              </a:rPr>
              <a:t>JavaScript </a:t>
            </a:r>
            <a:r>
              <a:rPr lang="en" sz="1600" smtClean="0">
                <a:solidFill>
                  <a:srgbClr val="000000"/>
                </a:solidFill>
              </a:rPr>
              <a:t>(</a:t>
            </a:r>
            <a:r>
              <a:rPr lang="en" sz="1600" smtClean="0">
                <a:solidFill>
                  <a:srgbClr val="000000"/>
                </a:solidFill>
              </a:rPr>
              <a:t>cont.)</a:t>
            </a:r>
          </a:p>
          <a:p>
            <a:pPr lvl="0" indent="-330200">
              <a:buClr>
                <a:srgbClr val="000000"/>
              </a:buClr>
              <a:buSzPts val="1600"/>
            </a:pPr>
            <a:r>
              <a:rPr lang="en" sz="1600" smtClean="0">
                <a:solidFill>
                  <a:srgbClr val="000000"/>
                </a:solidFill>
              </a:rPr>
              <a:t>Week 5: Intro </a:t>
            </a:r>
            <a:r>
              <a:rPr lang="en" sz="1600">
                <a:solidFill>
                  <a:srgbClr val="000000"/>
                </a:solidFill>
              </a:rPr>
              <a:t>to </a:t>
            </a:r>
            <a:r>
              <a:rPr lang="en" sz="1600" smtClean="0">
                <a:solidFill>
                  <a:schemeClr val="tx1"/>
                </a:solidFill>
              </a:rPr>
              <a:t>SQL</a:t>
            </a:r>
            <a:r>
              <a:rPr lang="en" sz="1600" smtClean="0">
                <a:solidFill>
                  <a:srgbClr val="000000"/>
                </a:solidFill>
              </a:rPr>
              <a:t> </a:t>
            </a:r>
          </a:p>
          <a:p>
            <a:pPr indent="-330200">
              <a:buClr>
                <a:srgbClr val="000000"/>
              </a:buClr>
              <a:buSzPts val="1600"/>
            </a:pPr>
            <a:r>
              <a:rPr lang="en-US" sz="1600">
                <a:solidFill>
                  <a:srgbClr val="000000"/>
                </a:solidFill>
              </a:rPr>
              <a:t>Week </a:t>
            </a:r>
            <a:r>
              <a:rPr lang="en-US" sz="1600" smtClean="0">
                <a:solidFill>
                  <a:srgbClr val="000000"/>
                </a:solidFill>
              </a:rPr>
              <a:t>6: </a:t>
            </a:r>
            <a:r>
              <a:rPr lang="en-US" sz="1600">
                <a:solidFill>
                  <a:srgbClr val="000000"/>
                </a:solidFill>
              </a:rPr>
              <a:t>Intro to </a:t>
            </a:r>
            <a:r>
              <a:rPr lang="en-US" sz="1600">
                <a:solidFill>
                  <a:schemeClr val="tx1"/>
                </a:solidFill>
              </a:rPr>
              <a:t>GitHub </a:t>
            </a:r>
            <a:r>
              <a:rPr lang="en-US" sz="1600">
                <a:solidFill>
                  <a:srgbClr val="000000"/>
                </a:solidFill>
              </a:rPr>
              <a:t> </a:t>
            </a:r>
          </a:p>
          <a:p>
            <a:pPr marL="457200" lvl="0" indent="-330200" algn="l" rtl="0">
              <a:spcBef>
                <a:spcPts val="0"/>
              </a:spcBef>
              <a:spcAft>
                <a:spcPts val="0"/>
              </a:spcAft>
              <a:buClr>
                <a:srgbClr val="000000"/>
              </a:buClr>
              <a:buSzPts val="1600"/>
              <a:buChar char="●"/>
            </a:pPr>
            <a:endParaRPr sz="16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391350"/>
            <a:ext cx="5328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Introduce Yourselves</a:t>
            </a:r>
            <a:endParaRPr/>
          </a:p>
        </p:txBody>
      </p:sp>
      <p:sp>
        <p:nvSpPr>
          <p:cNvPr id="120" name="Google Shape;120;p22"/>
          <p:cNvSpPr txBox="1">
            <a:spLocks noGrp="1"/>
          </p:cNvSpPr>
          <p:nvPr>
            <p:ph type="body" idx="1"/>
          </p:nvPr>
        </p:nvSpPr>
        <p:spPr>
          <a:xfrm>
            <a:off x="892675" y="1084975"/>
            <a:ext cx="7189800" cy="794400"/>
          </a:xfrm>
          <a:prstGeom prst="rect">
            <a:avLst/>
          </a:prstGeom>
        </p:spPr>
        <p:txBody>
          <a:bodyPr spcFirstLastPara="1" wrap="square" lIns="91425" tIns="91425" rIns="91425" bIns="91425" anchor="t" anchorCtr="0">
            <a:noAutofit/>
          </a:bodyPr>
          <a:lstStyle/>
          <a:p>
            <a:pPr marL="285750" lvl="0" indent="-285750" eaLnBrk="0" fontAlgn="base" hangingPunct="0">
              <a:lnSpc>
                <a:spcPct val="200000"/>
              </a:lnSpc>
              <a:spcBef>
                <a:spcPct val="0"/>
              </a:spcBef>
              <a:spcAft>
                <a:spcPct val="0"/>
              </a:spcAft>
              <a:buClrTx/>
              <a:buSzTx/>
              <a:buFont typeface="Arial" panose="020B0604020202020204" pitchFamily="34" charset="0"/>
              <a:buChar char="•"/>
            </a:pPr>
            <a:r>
              <a:rPr lang="en-US" altLang="en-US" sz="2400">
                <a:solidFill>
                  <a:srgbClr val="4A4A4A"/>
                </a:solidFill>
                <a:latin typeface="Lato" panose="020B0604020202020204" charset="0"/>
              </a:rPr>
              <a:t>What is your name?</a:t>
            </a:r>
          </a:p>
          <a:p>
            <a:pPr marL="285750" lvl="0" indent="-285750" eaLnBrk="0" fontAlgn="base" hangingPunct="0">
              <a:lnSpc>
                <a:spcPct val="200000"/>
              </a:lnSpc>
              <a:spcBef>
                <a:spcPct val="0"/>
              </a:spcBef>
              <a:spcAft>
                <a:spcPct val="0"/>
              </a:spcAft>
              <a:buClrTx/>
              <a:buSzTx/>
              <a:buFont typeface="Arial" panose="020B0604020202020204" pitchFamily="34" charset="0"/>
              <a:buChar char="•"/>
            </a:pPr>
            <a:r>
              <a:rPr lang="en-US" altLang="en-US" sz="2400">
                <a:solidFill>
                  <a:srgbClr val="4A4A4A"/>
                </a:solidFill>
                <a:latin typeface="Lato" panose="020B0604020202020204" charset="0"/>
              </a:rPr>
              <a:t>What are your preferred pronouns?</a:t>
            </a:r>
          </a:p>
          <a:p>
            <a:pPr marL="285750" lvl="0" indent="-285750" eaLnBrk="0" fontAlgn="base" hangingPunct="0">
              <a:lnSpc>
                <a:spcPct val="200000"/>
              </a:lnSpc>
              <a:spcBef>
                <a:spcPct val="0"/>
              </a:spcBef>
              <a:spcAft>
                <a:spcPct val="0"/>
              </a:spcAft>
              <a:buClrTx/>
              <a:buSzTx/>
              <a:buFont typeface="Arial" panose="020B0604020202020204" pitchFamily="34" charset="0"/>
              <a:buChar char="•"/>
            </a:pPr>
            <a:r>
              <a:rPr lang="en-US" altLang="en-US" sz="2400">
                <a:solidFill>
                  <a:srgbClr val="4A4A4A"/>
                </a:solidFill>
                <a:latin typeface="Lato" panose="020B0604020202020204" charset="0"/>
              </a:rPr>
              <a:t>Why are you joining us today?</a:t>
            </a:r>
            <a:r>
              <a:rPr lang="en-US" altLang="en-US" sz="2400">
                <a:solidFill>
                  <a:schemeClr val="tx1"/>
                </a:solidFill>
                <a:latin typeface="Lato" panose="020B0604020202020204" charset="0"/>
              </a:rPr>
              <a:t> </a:t>
            </a:r>
          </a:p>
          <a:p>
            <a:pPr marL="0" lvl="0" indent="0" algn="l" rtl="0">
              <a:spcBef>
                <a:spcPts val="1600"/>
              </a:spcBef>
              <a:spcAft>
                <a:spcPts val="0"/>
              </a:spcAft>
              <a:buNone/>
            </a:pPr>
            <a:endParaRPr sz="2400">
              <a:solidFill>
                <a:srgbClr val="000000"/>
              </a:solidFill>
              <a:latin typeface="Lato" panose="020B0604020202020204" charset="0"/>
            </a:endParaRPr>
          </a:p>
          <a:p>
            <a:pPr marL="0" lvl="0" indent="0" algn="l" rtl="0">
              <a:spcBef>
                <a:spcPts val="1600"/>
              </a:spcBef>
              <a:spcAft>
                <a:spcPts val="1600"/>
              </a:spcAft>
              <a:buNone/>
            </a:pPr>
            <a:endParaRPr sz="2400">
              <a:latin typeface="Lato" panose="020B060402020202020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mtClean="0"/>
              <a:t>What is HTML</a:t>
            </a:r>
            <a:endParaRPr/>
          </a:p>
        </p:txBody>
      </p:sp>
      <p:sp>
        <p:nvSpPr>
          <p:cNvPr id="127" name="Google Shape;127;p23"/>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rPr>
              <a:t>A Quick Review</a:t>
            </a:r>
            <a:endParaRPr>
              <a:solidFill>
                <a:srgbClr val="000000"/>
              </a:solidFill>
            </a:endParaRPr>
          </a:p>
        </p:txBody>
      </p:sp>
      <p:pic>
        <p:nvPicPr>
          <p:cNvPr id="129" name="Google Shape;129;p23"/>
          <p:cNvPicPr preferRelativeResize="0"/>
          <p:nvPr/>
        </p:nvPicPr>
        <p:blipFill>
          <a:blip r:embed="rId3">
            <a:alphaModFix/>
          </a:blip>
          <a:stretch>
            <a:fillRect/>
          </a:stretch>
        </p:blipFill>
        <p:spPr>
          <a:xfrm>
            <a:off x="4918875" y="4419175"/>
            <a:ext cx="930250" cy="219075"/>
          </a:xfrm>
          <a:prstGeom prst="rect">
            <a:avLst/>
          </a:prstGeom>
          <a:noFill/>
          <a:ln>
            <a:noFill/>
          </a:ln>
        </p:spPr>
      </p:pic>
      <p:sp>
        <p:nvSpPr>
          <p:cNvPr id="2" name="Text Placeholder 1"/>
          <p:cNvSpPr>
            <a:spLocks noGrp="1"/>
          </p:cNvSpPr>
          <p:nvPr>
            <p:ph type="body" idx="2"/>
          </p:nvPr>
        </p:nvSpPr>
        <p:spPr/>
        <p:txBody>
          <a:bodyPr/>
          <a:lstStyle/>
          <a:p>
            <a:pPr marL="114300" indent="0">
              <a:buNone/>
            </a:pPr>
            <a:r>
              <a:rPr lang="en-US" smtClean="0"/>
              <a:t> </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391350"/>
            <a:ext cx="5655300" cy="6261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en" smtClean="0"/>
              <a:t>Web Page Structure</a:t>
            </a:r>
            <a:endParaRPr/>
          </a:p>
        </p:txBody>
      </p:sp>
      <p:sp>
        <p:nvSpPr>
          <p:cNvPr id="2" name="Rectangle 1"/>
          <p:cNvSpPr/>
          <p:nvPr/>
        </p:nvSpPr>
        <p:spPr>
          <a:xfrm>
            <a:off x="584201" y="1181437"/>
            <a:ext cx="8559800" cy="3108543"/>
          </a:xfrm>
          <a:prstGeom prst="rect">
            <a:avLst/>
          </a:prstGeom>
          <a:solidFill>
            <a:schemeClr val="accent1"/>
          </a:solidFill>
        </p:spPr>
        <p:txBody>
          <a:bodyPr wrap="square">
            <a:spAutoFit/>
          </a:bodyPr>
          <a:lstStyle/>
          <a:p>
            <a:r>
              <a:rPr lang="en-US" sz="2000">
                <a:solidFill>
                  <a:srgbClr val="75715E"/>
                </a:solidFill>
                <a:latin typeface="Courier New" panose="02070309020205020404" pitchFamily="49" charset="0"/>
              </a:rPr>
              <a:t>&lt;!DOCTYPE html&gt;</a:t>
            </a:r>
            <a:r>
              <a:rPr lang="en-US" sz="2000">
                <a:solidFill>
                  <a:srgbClr val="DDDDDD"/>
                </a:solidFill>
                <a:latin typeface="Courier New" panose="02070309020205020404" pitchFamily="49" charset="0"/>
              </a:rPr>
              <a:t> </a:t>
            </a:r>
            <a:endParaRPr lang="en-US" sz="2000" smtClean="0">
              <a:solidFill>
                <a:srgbClr val="DDDDDD"/>
              </a:solidFill>
              <a:latin typeface="Courier New" panose="02070309020205020404" pitchFamily="49" charset="0"/>
            </a:endParaRPr>
          </a:p>
          <a:p>
            <a:r>
              <a:rPr lang="en-US" sz="2000" smtClean="0">
                <a:solidFill>
                  <a:srgbClr val="F92672"/>
                </a:solidFill>
                <a:latin typeface="Courier New" panose="02070309020205020404" pitchFamily="49" charset="0"/>
              </a:rPr>
              <a:t>&lt;</a:t>
            </a:r>
            <a:r>
              <a:rPr lang="en-US" sz="2000">
                <a:solidFill>
                  <a:srgbClr val="F92672"/>
                </a:solidFill>
                <a:latin typeface="Courier New" panose="02070309020205020404" pitchFamily="49" charset="0"/>
              </a:rPr>
              <a:t>html&gt;</a:t>
            </a:r>
            <a:r>
              <a:rPr lang="en-US" sz="2000">
                <a:solidFill>
                  <a:srgbClr val="DDDDDD"/>
                </a:solidFill>
                <a:latin typeface="Courier New" panose="02070309020205020404" pitchFamily="49" charset="0"/>
              </a:rPr>
              <a:t> </a:t>
            </a:r>
            <a:endParaRPr lang="en-US" sz="2000" smtClean="0">
              <a:solidFill>
                <a:srgbClr val="DDDDDD"/>
              </a:solidFill>
              <a:latin typeface="Courier New" panose="02070309020205020404" pitchFamily="49" charset="0"/>
            </a:endParaRPr>
          </a:p>
          <a:p>
            <a:r>
              <a:rPr lang="en-US" sz="2000" smtClean="0">
                <a:solidFill>
                  <a:srgbClr val="F92672"/>
                </a:solidFill>
                <a:latin typeface="Courier New" panose="02070309020205020404" pitchFamily="49" charset="0"/>
              </a:rPr>
              <a:t>&lt;</a:t>
            </a:r>
            <a:r>
              <a:rPr lang="en-US" sz="2000">
                <a:solidFill>
                  <a:srgbClr val="F92672"/>
                </a:solidFill>
                <a:latin typeface="Courier New" panose="02070309020205020404" pitchFamily="49" charset="0"/>
              </a:rPr>
              <a:t>head</a:t>
            </a:r>
            <a:r>
              <a:rPr lang="en-US" sz="2000" smtClean="0">
                <a:solidFill>
                  <a:srgbClr val="F92672"/>
                </a:solidFill>
                <a:latin typeface="Courier New" panose="02070309020205020404" pitchFamily="49" charset="0"/>
              </a:rPr>
              <a:t>&gt;</a:t>
            </a:r>
          </a:p>
          <a:p>
            <a:r>
              <a:rPr lang="en-US" sz="2000" smtClean="0">
                <a:solidFill>
                  <a:srgbClr val="DDDDDD"/>
                </a:solidFill>
                <a:latin typeface="Courier New" panose="02070309020205020404" pitchFamily="49" charset="0"/>
              </a:rPr>
              <a:t> </a:t>
            </a:r>
            <a:r>
              <a:rPr lang="en-US" sz="2000">
                <a:solidFill>
                  <a:srgbClr val="F92672"/>
                </a:solidFill>
                <a:latin typeface="Courier New" panose="02070309020205020404" pitchFamily="49" charset="0"/>
              </a:rPr>
              <a:t> </a:t>
            </a:r>
            <a:r>
              <a:rPr lang="en-US" sz="1800" smtClean="0">
                <a:solidFill>
                  <a:srgbClr val="F92672"/>
                </a:solidFill>
                <a:latin typeface="Courier New" panose="02070309020205020404" pitchFamily="49" charset="0"/>
              </a:rPr>
              <a:t>&lt;</a:t>
            </a:r>
            <a:r>
              <a:rPr lang="en-US" sz="1800">
                <a:solidFill>
                  <a:srgbClr val="F92672"/>
                </a:solidFill>
                <a:latin typeface="Courier New" panose="02070309020205020404" pitchFamily="49" charset="0"/>
              </a:rPr>
              <a:t>meta name="description" content</a:t>
            </a:r>
            <a:r>
              <a:rPr lang="en-US" sz="1800" smtClean="0">
                <a:solidFill>
                  <a:srgbClr val="F92672"/>
                </a:solidFill>
                <a:latin typeface="Courier New" panose="02070309020205020404" pitchFamily="49" charset="0"/>
              </a:rPr>
              <a:t>="about </a:t>
            </a:r>
            <a:r>
              <a:rPr lang="en-US" sz="1800">
                <a:solidFill>
                  <a:srgbClr val="F92672"/>
                </a:solidFill>
                <a:latin typeface="Courier New" panose="02070309020205020404" pitchFamily="49" charset="0"/>
              </a:rPr>
              <a:t>web development" /&gt;</a:t>
            </a:r>
          </a:p>
          <a:p>
            <a:r>
              <a:rPr lang="en-US" sz="1800">
                <a:solidFill>
                  <a:srgbClr val="F92672"/>
                </a:solidFill>
                <a:latin typeface="Courier New" panose="02070309020205020404" pitchFamily="49" charset="0"/>
              </a:rPr>
              <a:t>  &lt;meta name="keywords" content="html, coding, intro" </a:t>
            </a:r>
            <a:r>
              <a:rPr lang="en-US" sz="1800" smtClean="0">
                <a:solidFill>
                  <a:srgbClr val="F92672"/>
                </a:solidFill>
                <a:latin typeface="Courier New" panose="02070309020205020404" pitchFamily="49" charset="0"/>
              </a:rPr>
              <a:t>/&gt;</a:t>
            </a:r>
            <a:endParaRPr lang="en-US" sz="1800">
              <a:solidFill>
                <a:srgbClr val="F92672"/>
              </a:solidFill>
              <a:latin typeface="Courier New" panose="02070309020205020404" pitchFamily="49" charset="0"/>
            </a:endParaRPr>
          </a:p>
          <a:p>
            <a:r>
              <a:rPr lang="en-US" sz="1800">
                <a:solidFill>
                  <a:srgbClr val="F92672"/>
                </a:solidFill>
                <a:latin typeface="Courier New" panose="02070309020205020404" pitchFamily="49" charset="0"/>
              </a:rPr>
              <a:t>  &lt;link href="style.css" /&gt;</a:t>
            </a:r>
            <a:r>
              <a:rPr lang="en-US" sz="1800">
                <a:solidFill>
                  <a:srgbClr val="DDDDDD"/>
                </a:solidFill>
                <a:latin typeface="Courier New" panose="02070309020205020404" pitchFamily="49" charset="0"/>
              </a:rPr>
              <a:t> </a:t>
            </a:r>
            <a:endParaRPr lang="en-US" sz="1800" smtClean="0">
              <a:solidFill>
                <a:srgbClr val="DDDDDD"/>
              </a:solidFill>
              <a:latin typeface="Courier New" panose="02070309020205020404" pitchFamily="49" charset="0"/>
            </a:endParaRPr>
          </a:p>
          <a:p>
            <a:r>
              <a:rPr lang="en-US" sz="1800">
                <a:solidFill>
                  <a:srgbClr val="DDDDDD"/>
                </a:solidFill>
                <a:latin typeface="Courier New" panose="02070309020205020404" pitchFamily="49" charset="0"/>
              </a:rPr>
              <a:t> </a:t>
            </a:r>
            <a:r>
              <a:rPr lang="en-US" sz="1800" smtClean="0">
                <a:solidFill>
                  <a:srgbClr val="DDDDDD"/>
                </a:solidFill>
                <a:latin typeface="Courier New" panose="02070309020205020404" pitchFamily="49" charset="0"/>
              </a:rPr>
              <a:t> </a:t>
            </a:r>
            <a:r>
              <a:rPr lang="en-US" sz="2000" smtClean="0">
                <a:solidFill>
                  <a:srgbClr val="F92672"/>
                </a:solidFill>
                <a:latin typeface="Courier New" panose="02070309020205020404" pitchFamily="49" charset="0"/>
              </a:rPr>
              <a:t>&lt;title&gt;</a:t>
            </a:r>
            <a:r>
              <a:rPr lang="en-US" sz="2000" smtClean="0">
                <a:solidFill>
                  <a:srgbClr val="DDDDDD"/>
                </a:solidFill>
                <a:latin typeface="Courier New" panose="02070309020205020404" pitchFamily="49" charset="0"/>
              </a:rPr>
              <a:t>Title </a:t>
            </a:r>
            <a:r>
              <a:rPr lang="en-US" sz="2000">
                <a:solidFill>
                  <a:srgbClr val="DDDDDD"/>
                </a:solidFill>
                <a:latin typeface="Courier New" panose="02070309020205020404" pitchFamily="49" charset="0"/>
              </a:rPr>
              <a:t>of the page</a:t>
            </a:r>
            <a:r>
              <a:rPr lang="en-US" sz="2000">
                <a:solidFill>
                  <a:srgbClr val="F92672"/>
                </a:solidFill>
                <a:latin typeface="Courier New" panose="02070309020205020404" pitchFamily="49" charset="0"/>
              </a:rPr>
              <a:t>&lt;/title</a:t>
            </a:r>
            <a:r>
              <a:rPr lang="en-US" sz="2000" smtClean="0">
                <a:solidFill>
                  <a:srgbClr val="F92672"/>
                </a:solidFill>
                <a:latin typeface="Courier New" panose="02070309020205020404" pitchFamily="49" charset="0"/>
              </a:rPr>
              <a:t>&gt;</a:t>
            </a:r>
          </a:p>
          <a:p>
            <a:r>
              <a:rPr lang="en-US" sz="2000" smtClean="0">
                <a:solidFill>
                  <a:srgbClr val="F92672"/>
                </a:solidFill>
                <a:latin typeface="Courier New" panose="02070309020205020404" pitchFamily="49" charset="0"/>
              </a:rPr>
              <a:t>&lt;/</a:t>
            </a:r>
            <a:r>
              <a:rPr lang="en-US" sz="2000">
                <a:solidFill>
                  <a:srgbClr val="F92672"/>
                </a:solidFill>
                <a:latin typeface="Courier New" panose="02070309020205020404" pitchFamily="49" charset="0"/>
              </a:rPr>
              <a:t>head&gt;</a:t>
            </a:r>
            <a:r>
              <a:rPr lang="en-US" sz="2000">
                <a:solidFill>
                  <a:srgbClr val="DDDDDD"/>
                </a:solidFill>
                <a:latin typeface="Courier New" panose="02070309020205020404" pitchFamily="49" charset="0"/>
              </a:rPr>
              <a:t> </a:t>
            </a:r>
            <a:endParaRPr lang="en-US" sz="2000" smtClean="0">
              <a:solidFill>
                <a:srgbClr val="DDDDDD"/>
              </a:solidFill>
              <a:latin typeface="Courier New" panose="02070309020205020404" pitchFamily="49" charset="0"/>
            </a:endParaRPr>
          </a:p>
          <a:p>
            <a:r>
              <a:rPr lang="en-US" sz="2000" smtClean="0">
                <a:solidFill>
                  <a:srgbClr val="F92672"/>
                </a:solidFill>
                <a:latin typeface="Courier New" panose="02070309020205020404" pitchFamily="49" charset="0"/>
              </a:rPr>
              <a:t>&lt;</a:t>
            </a:r>
            <a:r>
              <a:rPr lang="en-US" sz="2000">
                <a:solidFill>
                  <a:srgbClr val="F92672"/>
                </a:solidFill>
                <a:latin typeface="Courier New" panose="02070309020205020404" pitchFamily="49" charset="0"/>
              </a:rPr>
              <a:t>body&gt;</a:t>
            </a:r>
            <a:r>
              <a:rPr lang="en-US" sz="2000">
                <a:solidFill>
                  <a:srgbClr val="DDDDDD"/>
                </a:solidFill>
                <a:latin typeface="Courier New" panose="02070309020205020404" pitchFamily="49" charset="0"/>
              </a:rPr>
              <a:t> The page content here. </a:t>
            </a:r>
            <a:r>
              <a:rPr lang="en-US" sz="2000">
                <a:solidFill>
                  <a:srgbClr val="F92672"/>
                </a:solidFill>
                <a:latin typeface="Courier New" panose="02070309020205020404" pitchFamily="49" charset="0"/>
              </a:rPr>
              <a:t>&lt;/body&gt;</a:t>
            </a:r>
            <a:r>
              <a:rPr lang="en-US" sz="2000">
                <a:solidFill>
                  <a:srgbClr val="DDDDDD"/>
                </a:solidFill>
                <a:latin typeface="Courier New" panose="02070309020205020404" pitchFamily="49" charset="0"/>
              </a:rPr>
              <a:t> </a:t>
            </a:r>
            <a:endParaRPr lang="en-US" sz="2000" smtClean="0">
              <a:solidFill>
                <a:srgbClr val="DDDDDD"/>
              </a:solidFill>
              <a:latin typeface="Courier New" panose="02070309020205020404" pitchFamily="49" charset="0"/>
            </a:endParaRPr>
          </a:p>
          <a:p>
            <a:r>
              <a:rPr lang="en-US" sz="2000" smtClean="0">
                <a:solidFill>
                  <a:srgbClr val="F92672"/>
                </a:solidFill>
                <a:latin typeface="Courier New" panose="02070309020205020404" pitchFamily="49" charset="0"/>
              </a:rPr>
              <a:t>&lt;/</a:t>
            </a:r>
            <a:r>
              <a:rPr lang="en-US" sz="2000">
                <a:solidFill>
                  <a:srgbClr val="F92672"/>
                </a:solidFill>
                <a:latin typeface="Courier New" panose="02070309020205020404" pitchFamily="49" charset="0"/>
              </a:rPr>
              <a:t>html&gt;</a:t>
            </a:r>
            <a:endParaRPr lang="en-US" sz="20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5989</TotalTime>
  <Words>2528</Words>
  <Application>Microsoft Office PowerPoint</Application>
  <PresentationFormat>On-screen Show (16:9)</PresentationFormat>
  <Paragraphs>356</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Courier New</vt:lpstr>
      <vt:lpstr>Lato</vt:lpstr>
      <vt:lpstr>Roboto</vt:lpstr>
      <vt:lpstr>Consolas</vt:lpstr>
      <vt:lpstr>Playfair Display</vt:lpstr>
      <vt:lpstr>Coral</vt:lpstr>
      <vt:lpstr>Philly Tech Sistas Intro to HTML Class 1</vt:lpstr>
      <vt:lpstr>About Us</vt:lpstr>
      <vt:lpstr>Join Us on...</vt:lpstr>
      <vt:lpstr>Meet Today's Team</vt:lpstr>
      <vt:lpstr>Code of Conduct</vt:lpstr>
      <vt:lpstr>What we will cover</vt:lpstr>
      <vt:lpstr>Introduce Yourselves</vt:lpstr>
      <vt:lpstr>What is HTML</vt:lpstr>
      <vt:lpstr>Web Page Structure</vt:lpstr>
      <vt:lpstr>Inspect Element</vt:lpstr>
      <vt:lpstr>Basic Tags</vt:lpstr>
      <vt:lpstr>Link Types</vt:lpstr>
      <vt:lpstr>Attributes</vt:lpstr>
      <vt:lpstr>Group Exercise: Introduce Yourself</vt:lpstr>
      <vt:lpstr>&lt;BREAK /&gt;</vt:lpstr>
      <vt:lpstr>Standard Page Structure</vt:lpstr>
      <vt:lpstr>Standard page structure - HTML</vt:lpstr>
      <vt:lpstr>Group Exercise: Update your portfolio</vt:lpstr>
      <vt:lpstr>COMMENTS</vt:lpstr>
      <vt:lpstr>Can I Do This? </vt:lpstr>
      <vt:lpstr>Take Home Exercises</vt:lpstr>
      <vt:lpstr>Exercise: Update your portfolio</vt:lpstr>
      <vt:lpstr>Exercise: Create a calendar</vt:lpstr>
      <vt:lpstr>TABLES</vt:lpstr>
      <vt:lpstr>Learn More</vt:lpstr>
      <vt:lpstr>Learn More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Philly Tech Sistas Intro to HTML Class 1</dc:title>
  <dc:creator>a n</dc:creator>
  <cp:lastModifiedBy>Microsoft account</cp:lastModifiedBy>
  <cp:revision>219</cp:revision>
  <cp:lastPrinted>2021-03-06T01:29:36Z</cp:lastPrinted>
  <dcterms:modified xsi:type="dcterms:W3CDTF">2022-03-19T17:24:51Z</dcterms:modified>
</cp:coreProperties>
</file>