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423" r:id="rId3"/>
    <p:sldId id="439" r:id="rId4"/>
    <p:sldId id="1643" r:id="rId5"/>
    <p:sldId id="1667" r:id="rId6"/>
    <p:sldId id="1668" r:id="rId7"/>
    <p:sldId id="1669" r:id="rId8"/>
    <p:sldId id="548" r:id="rId9"/>
    <p:sldId id="417" r:id="rId10"/>
    <p:sldId id="420" r:id="rId11"/>
    <p:sldId id="472" r:id="rId12"/>
    <p:sldId id="48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8FC3B-EDC9-4D35-938F-B4C79BD16A5A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C455A-FE08-42CE-BDBE-1590A569C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80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AFF7-FF63-4984-B3A5-1C7EA420406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81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AFF7-FF63-4984-B3A5-1C7EA420406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981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AFF7-FF63-4984-B3A5-1C7EA420406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627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3EE1F-C9A5-4FE3-BEB3-69A13931E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04D76E-9863-4E75-92FB-81F1BF4E1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C6C3A7-0B89-4E7B-9460-7D318D45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3FF9-0370-4445-B492-F9C655D1F678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15DE56-3B09-4235-9D2E-6CEADB547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A5D50F-A290-4799-BC0E-CA20497F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B446-9C4B-4557-BB27-66BBFA922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DDCDF-4293-4D64-912A-7F7C9C7E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7410BB-C2E7-4382-A381-780B6BB36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C69A78-1CCE-476C-A9C6-8E1CCF89F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3FF9-0370-4445-B492-F9C655D1F678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07C301-D76F-4AE6-8BEB-757CCC3E0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1B0D40-076E-43C1-8F6D-3F7598F8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B446-9C4B-4557-BB27-66BBFA922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294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008B80-62C9-4785-AF7B-E53615AF3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E6AC9C-E412-4748-9664-D3E38BC8B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B8AC2-1F2A-4697-BBDE-DD73B4750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3FF9-0370-4445-B492-F9C655D1F678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26939E-9551-4AFD-ABBF-C1124A572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AC7E26-C597-43BC-84EB-E7DCEB9B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B446-9C4B-4557-BB27-66BBFA922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64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D56F7-F6F1-4D98-B699-70325446F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66AFB9-D03E-4C49-A709-166D7243D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E30488-78C1-4F24-9638-5577B66C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3FF9-0370-4445-B492-F9C655D1F678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2BACAD-AA5B-49E5-AC23-3D29E6642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A92A4C-483D-4AF9-8B30-CF48AF2B2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B446-9C4B-4557-BB27-66BBFA922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120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29F4E-FBB1-42C5-AB77-C06CF71C9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B3DFD0-ED65-4A25-881A-D2B05F324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F63853-4EFC-443A-891A-CC948E3A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3FF9-0370-4445-B492-F9C655D1F678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DE0448-707A-424B-8F8C-FC034F521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3C744-C7DF-4D31-B553-9EF1AED0D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B446-9C4B-4557-BB27-66BBFA922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09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3A5A3-35BF-4FC3-B8BB-91709BE3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7BF1E9-3613-4D2D-A224-490F0D0DA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3746B7-B683-441C-A3AE-71DE1C6EE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72E582-A210-4549-A7C9-EC8977E79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3FF9-0370-4445-B492-F9C655D1F678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C5DB7D-5AAD-4FDF-B009-B0984EA7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7EDB11-A385-4BE8-9BDA-59E6CA60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B446-9C4B-4557-BB27-66BBFA922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79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74E74-A08C-4332-97FE-D63466A6F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F61676-0C07-44DF-98E1-9C97E3CDE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DF80AC-47CB-4AE5-A0EC-10C916525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B627E5-B051-4E86-9BD5-E1AD6BFA07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042357-A63F-4EAC-A5FD-43E6931021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EEA111-6764-4687-9CFA-71939856E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3FF9-0370-4445-B492-F9C655D1F678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E75096-E528-4CA9-837E-3C2702045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0E8206-91B8-4430-838E-482575C0A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B446-9C4B-4557-BB27-66BBFA922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43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099E4-F20A-4FD5-A03A-90A05C77F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E3EF79-DD92-4FE5-B898-956CCE66F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3FF9-0370-4445-B492-F9C655D1F678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4E664C-8927-43A5-A73A-49C07932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54CAA2-FC65-42D5-9A76-03392A33D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B446-9C4B-4557-BB27-66BBFA922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660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A428E3-FEF4-4EDC-9E0A-906C85E3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3FF9-0370-4445-B492-F9C655D1F678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5C698B-DA03-4ED6-ADF9-CF328420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AF4545-B115-4BAC-8B1C-39526ACD4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B446-9C4B-4557-BB27-66BBFA922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5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0A67A-561A-40C9-941B-9AEE21C7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7A6A7A-E191-4BAA-B38D-30B1887D9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EC12A2-8B16-4B7C-AFBD-3217C615F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03FB1C-BB4E-4AF0-9506-A9F2A684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3FF9-0370-4445-B492-F9C655D1F678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4EB8D0-3404-4C61-BD78-1DC6DD55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2109EC-0C54-4A07-A661-CFD36B11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B446-9C4B-4557-BB27-66BBFA922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96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462C2-BC44-4E88-8312-66C34A4B1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605D29-DBD8-4DA4-8E5A-6BC068753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E45BBC-67DA-4DBF-97C6-769847BAC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95F190-6593-4CF1-A91B-EF7DBA3B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3FF9-0370-4445-B492-F9C655D1F678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E1D1F4-257F-47A3-8DB7-874B302F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5DFABB-6B3B-474E-84F7-85CC7AFB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B446-9C4B-4557-BB27-66BBFA922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53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982B23-30DD-4451-9A79-79454EDD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29FEC6-CD4A-43E4-91F1-1E1E04177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DF5D31-6D85-4E0A-A853-941F5E4A6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33FF9-0370-4445-B492-F9C655D1F678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AFE58E-FD4C-4399-9419-D1043E56B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2C0379-4092-45E1-849B-D39E40EB3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9B446-9C4B-4557-BB27-66BBFA922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19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0173F-E9B3-43CB-9E42-7664896C5C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编译原理课程设计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DC2ECE-9FF9-4E9B-9A44-7BC27BA2DB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构造词法分析器</a:t>
            </a:r>
          </a:p>
        </p:txBody>
      </p:sp>
    </p:spTree>
    <p:extLst>
      <p:ext uri="{BB962C8B-B14F-4D97-AF65-F5344CB8AC3E}">
        <p14:creationId xmlns:p14="http://schemas.microsoft.com/office/powerpoint/2010/main" val="2462052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>
            <a:extLst>
              <a:ext uri="{FF2B5EF4-FFF2-40B4-BE49-F238E27FC236}">
                <a16:creationId xmlns:a16="http://schemas.microsoft.com/office/drawing/2014/main" id="{6666BAC0-F1E8-45E7-8FBD-89C1A6CA3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tokens of TINY</a:t>
            </a:r>
            <a:endParaRPr lang="zh-CN" altLang="en-US"/>
          </a:p>
        </p:txBody>
      </p:sp>
      <p:sp>
        <p:nvSpPr>
          <p:cNvPr id="37891" name="Rectangle 7">
            <a:extLst>
              <a:ext uri="{FF2B5EF4-FFF2-40B4-BE49-F238E27FC236}">
                <a16:creationId xmlns:a16="http://schemas.microsoft.com/office/drawing/2014/main" id="{7F17D703-A605-4E49-8E88-03939A8977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43400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zh-CN" dirty="0"/>
              <a:t>The tokens and token classes of TINY are summarized as follows:</a:t>
            </a:r>
          </a:p>
        </p:txBody>
      </p:sp>
      <p:sp>
        <p:nvSpPr>
          <p:cNvPr id="279561" name="Rectangle 9">
            <a:extLst>
              <a:ext uri="{FF2B5EF4-FFF2-40B4-BE49-F238E27FC236}">
                <a16:creationId xmlns:a16="http://schemas.microsoft.com/office/drawing/2014/main" id="{E8B1394B-4F72-482D-9DEE-95361C1E9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1952625"/>
            <a:ext cx="8424862" cy="478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solidFill>
                  <a:srgbClr val="FF3300"/>
                </a:solidFill>
              </a:rPr>
              <a:t>Reserved Words    Special Symbols     Other</a:t>
            </a:r>
          </a:p>
          <a:p>
            <a:pPr eaLnBrk="1" hangingPunct="1"/>
            <a:r>
              <a:rPr lang="en-US" altLang="zh-CN" sz="2800" b="1" i="0" dirty="0"/>
              <a:t>if	    	            +                            number</a:t>
            </a:r>
          </a:p>
          <a:p>
            <a:pPr eaLnBrk="1" hangingPunct="1"/>
            <a:r>
              <a:rPr lang="en-US" altLang="zh-CN" sz="2800" b="1" i="0" dirty="0"/>
              <a:t>then	                       -                         (1 or more digits)</a:t>
            </a:r>
          </a:p>
          <a:p>
            <a:pPr eaLnBrk="1" hangingPunct="1"/>
            <a:r>
              <a:rPr lang="en-US" altLang="zh-CN" sz="2800" b="1" i="0" dirty="0"/>
              <a:t>else	                       *                 </a:t>
            </a:r>
          </a:p>
          <a:p>
            <a:pPr eaLnBrk="1" hangingPunct="1"/>
            <a:r>
              <a:rPr lang="en-US" altLang="zh-CN" sz="2800" b="1" i="0" dirty="0"/>
              <a:t>end	    	            /</a:t>
            </a:r>
          </a:p>
          <a:p>
            <a:pPr eaLnBrk="1" hangingPunct="1"/>
            <a:r>
              <a:rPr lang="en-US" altLang="zh-CN" sz="2800" b="1" i="0" dirty="0"/>
              <a:t>repeat             	  =</a:t>
            </a:r>
          </a:p>
          <a:p>
            <a:pPr eaLnBrk="1" hangingPunct="1"/>
            <a:r>
              <a:rPr lang="en-US" altLang="zh-CN" sz="2800" b="1" i="0" dirty="0"/>
              <a:t>until               	  &lt;                           identifier</a:t>
            </a:r>
          </a:p>
          <a:p>
            <a:pPr eaLnBrk="1" hangingPunct="1"/>
            <a:r>
              <a:rPr lang="en-US" altLang="zh-CN" sz="2800" b="1" i="0" dirty="0"/>
              <a:t>read              	  (                          (1 or more letters)</a:t>
            </a:r>
          </a:p>
          <a:p>
            <a:pPr eaLnBrk="1" hangingPunct="1"/>
            <a:r>
              <a:rPr lang="en-US" altLang="zh-CN" sz="2800" b="1" i="0" dirty="0"/>
              <a:t>write                        )   </a:t>
            </a:r>
          </a:p>
          <a:p>
            <a:pPr eaLnBrk="1" hangingPunct="1"/>
            <a:r>
              <a:rPr lang="en-US" altLang="zh-CN" sz="2800" b="1" i="0" dirty="0"/>
              <a:t>		            ;</a:t>
            </a:r>
          </a:p>
          <a:p>
            <a:pPr eaLnBrk="1" hangingPunct="1"/>
            <a:r>
              <a:rPr lang="en-US" altLang="zh-CN" sz="2800" b="1" i="0" dirty="0"/>
              <a:t>                  	            :=</a:t>
            </a:r>
            <a:endParaRPr lang="zh-CN" altLang="en-US" sz="2800" b="1" i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E95BABD6-EAE4-4140-90F7-B3D4EB7B03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DFAs for the Tokens of TINY</a:t>
            </a:r>
            <a:endParaRPr lang="zh-CN" altLang="en-US"/>
          </a:p>
        </p:txBody>
      </p:sp>
      <p:grpSp>
        <p:nvGrpSpPr>
          <p:cNvPr id="43012" name="Group 4">
            <a:extLst>
              <a:ext uri="{FF2B5EF4-FFF2-40B4-BE49-F238E27FC236}">
                <a16:creationId xmlns:a16="http://schemas.microsoft.com/office/drawing/2014/main" id="{A11779E9-29C0-4D5B-9945-C3A58ADD07A9}"/>
              </a:ext>
            </a:extLst>
          </p:cNvPr>
          <p:cNvGrpSpPr>
            <a:grpSpLocks/>
          </p:cNvGrpSpPr>
          <p:nvPr/>
        </p:nvGrpSpPr>
        <p:grpSpPr bwMode="auto">
          <a:xfrm>
            <a:off x="3000376" y="2284764"/>
            <a:ext cx="6564313" cy="3319462"/>
            <a:chOff x="930" y="1771"/>
            <a:chExt cx="4135" cy="2091"/>
          </a:xfrm>
        </p:grpSpPr>
        <p:sp>
          <p:nvSpPr>
            <p:cNvPr id="43014" name="Rectangle 5">
              <a:extLst>
                <a:ext uri="{FF2B5EF4-FFF2-40B4-BE49-F238E27FC236}">
                  <a16:creationId xmlns:a16="http://schemas.microsoft.com/office/drawing/2014/main" id="{862D113B-C947-4FD1-ADD8-BB3DE64DC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0" y="2046"/>
              <a:ext cx="366" cy="38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1" i="0"/>
                <a:t>white</a:t>
              </a:r>
            </a:p>
            <a:p>
              <a:pPr algn="just" eaLnBrk="1" hangingPunct="1"/>
              <a:r>
                <a:rPr lang="en-US" altLang="zh-CN" sz="1800" b="1" i="0"/>
                <a:t>space</a:t>
              </a:r>
            </a:p>
          </p:txBody>
        </p:sp>
        <p:sp>
          <p:nvSpPr>
            <p:cNvPr id="43015" name="Rectangle 6">
              <a:extLst>
                <a:ext uri="{FF2B5EF4-FFF2-40B4-BE49-F238E27FC236}">
                  <a16:creationId xmlns:a16="http://schemas.microsoft.com/office/drawing/2014/main" id="{D3D19D3C-4EF3-45C9-A06E-086104720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" y="2687"/>
              <a:ext cx="549" cy="8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1" i="0"/>
                <a:t>DONE</a:t>
              </a:r>
            </a:p>
          </p:txBody>
        </p:sp>
        <p:sp>
          <p:nvSpPr>
            <p:cNvPr id="43016" name="Rectangle 7">
              <a:extLst>
                <a:ext uri="{FF2B5EF4-FFF2-40B4-BE49-F238E27FC236}">
                  <a16:creationId xmlns:a16="http://schemas.microsoft.com/office/drawing/2014/main" id="{D34C44F5-8689-4834-B697-B6D932F68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2423"/>
              <a:ext cx="385" cy="10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1" i="0"/>
                <a:t>letter</a:t>
              </a:r>
            </a:p>
          </p:txBody>
        </p:sp>
        <p:sp>
          <p:nvSpPr>
            <p:cNvPr id="43017" name="Rectangle 8">
              <a:extLst>
                <a:ext uri="{FF2B5EF4-FFF2-40B4-BE49-F238E27FC236}">
                  <a16:creationId xmlns:a16="http://schemas.microsoft.com/office/drawing/2014/main" id="{90929F23-0975-4301-8D71-9518B58A0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193"/>
              <a:ext cx="366" cy="14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1" i="0"/>
                <a:t>digit</a:t>
              </a:r>
            </a:p>
          </p:txBody>
        </p:sp>
        <p:sp>
          <p:nvSpPr>
            <p:cNvPr id="43018" name="Rectangle 9">
              <a:extLst>
                <a:ext uri="{FF2B5EF4-FFF2-40B4-BE49-F238E27FC236}">
                  <a16:creationId xmlns:a16="http://schemas.microsoft.com/office/drawing/2014/main" id="{E7858276-A73D-4C69-9300-00E29A689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2" y="3612"/>
              <a:ext cx="972" cy="13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1" i="0"/>
                <a:t>+ - * / = &lt; ( ) ;</a:t>
              </a:r>
            </a:p>
          </p:txBody>
        </p:sp>
        <p:sp>
          <p:nvSpPr>
            <p:cNvPr id="43019" name="Line 10">
              <a:extLst>
                <a:ext uri="{FF2B5EF4-FFF2-40B4-BE49-F238E27FC236}">
                  <a16:creationId xmlns:a16="http://schemas.microsoft.com/office/drawing/2014/main" id="{F9923C01-F568-45B5-96BF-C404068222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9" y="2776"/>
              <a:ext cx="36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0" name="Oval 11">
              <a:extLst>
                <a:ext uri="{FF2B5EF4-FFF2-40B4-BE49-F238E27FC236}">
                  <a16:creationId xmlns:a16="http://schemas.microsoft.com/office/drawing/2014/main" id="{5044E6A2-F1F4-44F0-9E25-91B15FCDF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2609"/>
              <a:ext cx="877" cy="29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1" i="0"/>
                <a:t>START</a:t>
              </a:r>
            </a:p>
          </p:txBody>
        </p:sp>
        <p:sp>
          <p:nvSpPr>
            <p:cNvPr id="43021" name="AutoShape 12">
              <a:extLst>
                <a:ext uri="{FF2B5EF4-FFF2-40B4-BE49-F238E27FC236}">
                  <a16:creationId xmlns:a16="http://schemas.microsoft.com/office/drawing/2014/main" id="{D7478C37-567B-4915-B475-0E72B9224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4" y="2609"/>
              <a:ext cx="732" cy="29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7 w 21600"/>
                <a:gd name="T25" fmla="*/ 3189 h 21600"/>
                <a:gd name="T26" fmla="*/ 18443 w 21600"/>
                <a:gd name="T27" fmla="*/ 18411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440" y="10800"/>
                  </a:moveTo>
                  <a:cubicBezTo>
                    <a:pt x="1440" y="15969"/>
                    <a:pt x="5631" y="20160"/>
                    <a:pt x="10800" y="20160"/>
                  </a:cubicBezTo>
                  <a:cubicBezTo>
                    <a:pt x="15969" y="20160"/>
                    <a:pt x="20160" y="15969"/>
                    <a:pt x="20160" y="10800"/>
                  </a:cubicBezTo>
                  <a:cubicBezTo>
                    <a:pt x="20160" y="5631"/>
                    <a:pt x="15969" y="1440"/>
                    <a:pt x="10800" y="1440"/>
                  </a:cubicBezTo>
                  <a:cubicBezTo>
                    <a:pt x="5631" y="1440"/>
                    <a:pt x="1440" y="5631"/>
                    <a:pt x="1440" y="1080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2" name="Rectangle 13">
              <a:extLst>
                <a:ext uri="{FF2B5EF4-FFF2-40B4-BE49-F238E27FC236}">
                  <a16:creationId xmlns:a16="http://schemas.microsoft.com/office/drawing/2014/main" id="{27180E93-5426-4FAC-864B-D2EFDED75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" y="1779"/>
              <a:ext cx="366" cy="14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1" i="0"/>
                <a:t>digit</a:t>
              </a:r>
            </a:p>
          </p:txBody>
        </p:sp>
        <p:sp>
          <p:nvSpPr>
            <p:cNvPr id="43023" name="Line 14">
              <a:extLst>
                <a:ext uri="{FF2B5EF4-FFF2-40B4-BE49-F238E27FC236}">
                  <a16:creationId xmlns:a16="http://schemas.microsoft.com/office/drawing/2014/main" id="{257BAA12-DC6B-45B6-AE5B-CE9093A0C7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8" y="2768"/>
              <a:ext cx="751" cy="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4" name="Line 15">
              <a:extLst>
                <a:ext uri="{FF2B5EF4-FFF2-40B4-BE49-F238E27FC236}">
                  <a16:creationId xmlns:a16="http://schemas.microsoft.com/office/drawing/2014/main" id="{BFC3D029-F050-4B4C-867E-52FFDD3C86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53" y="2125"/>
              <a:ext cx="1006" cy="5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5" name="Oval 16">
              <a:extLst>
                <a:ext uri="{FF2B5EF4-FFF2-40B4-BE49-F238E27FC236}">
                  <a16:creationId xmlns:a16="http://schemas.microsoft.com/office/drawing/2014/main" id="{32FC9436-5106-4CDE-B74D-C2A7D43CD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2609"/>
              <a:ext cx="641" cy="29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1" i="0"/>
                <a:t>INID</a:t>
              </a:r>
            </a:p>
          </p:txBody>
        </p:sp>
        <p:sp>
          <p:nvSpPr>
            <p:cNvPr id="43026" name="Oval 17">
              <a:extLst>
                <a:ext uri="{FF2B5EF4-FFF2-40B4-BE49-F238E27FC236}">
                  <a16:creationId xmlns:a16="http://schemas.microsoft.com/office/drawing/2014/main" id="{85D54176-F1A6-4DE0-B0F4-B166CF19F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8" y="1957"/>
              <a:ext cx="962" cy="297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1" i="0"/>
                <a:t>INNUM</a:t>
              </a:r>
            </a:p>
          </p:txBody>
        </p:sp>
        <p:grpSp>
          <p:nvGrpSpPr>
            <p:cNvPr id="43027" name="Group 18">
              <a:extLst>
                <a:ext uri="{FF2B5EF4-FFF2-40B4-BE49-F238E27FC236}">
                  <a16:creationId xmlns:a16="http://schemas.microsoft.com/office/drawing/2014/main" id="{DF03C07B-F838-46BB-AAA5-DC9310273A4E}"/>
                </a:ext>
              </a:extLst>
            </p:cNvPr>
            <p:cNvGrpSpPr>
              <a:grpSpLocks/>
            </p:cNvGrpSpPr>
            <p:nvPr/>
          </p:nvGrpSpPr>
          <p:grpSpPr bwMode="auto">
            <a:xfrm rot="1846699">
              <a:off x="1493" y="2427"/>
              <a:ext cx="274" cy="219"/>
              <a:chOff x="4500" y="6003"/>
              <a:chExt cx="540" cy="585"/>
            </a:xfrm>
          </p:grpSpPr>
          <p:sp>
            <p:nvSpPr>
              <p:cNvPr id="43066" name="Line 19">
                <a:extLst>
                  <a:ext uri="{FF2B5EF4-FFF2-40B4-BE49-F238E27FC236}">
                    <a16:creationId xmlns:a16="http://schemas.microsoft.com/office/drawing/2014/main" id="{978177D2-C296-44CC-A002-3A01CA79CD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40" y="6276"/>
                <a:ext cx="0" cy="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67" name="Arc 20">
                <a:extLst>
                  <a:ext uri="{FF2B5EF4-FFF2-40B4-BE49-F238E27FC236}">
                    <a16:creationId xmlns:a16="http://schemas.microsoft.com/office/drawing/2014/main" id="{CCE63B28-4071-4C52-AD2D-F84AE0251D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0" y="6003"/>
                <a:ext cx="540" cy="585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43200" stroke="0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27596" y="42351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028" name="Rectangle 21">
              <a:extLst>
                <a:ext uri="{FF2B5EF4-FFF2-40B4-BE49-F238E27FC236}">
                  <a16:creationId xmlns:a16="http://schemas.microsoft.com/office/drawing/2014/main" id="{1E334A3B-4AC8-4624-BF0B-0E9559A35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563"/>
              <a:ext cx="366" cy="14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1" i="0"/>
                <a:t>letter</a:t>
              </a:r>
            </a:p>
          </p:txBody>
        </p:sp>
        <p:grpSp>
          <p:nvGrpSpPr>
            <p:cNvPr id="43029" name="Group 22">
              <a:extLst>
                <a:ext uri="{FF2B5EF4-FFF2-40B4-BE49-F238E27FC236}">
                  <a16:creationId xmlns:a16="http://schemas.microsoft.com/office/drawing/2014/main" id="{895C7913-0380-4A17-9CD5-E3BB1252CF32}"/>
                </a:ext>
              </a:extLst>
            </p:cNvPr>
            <p:cNvGrpSpPr>
              <a:grpSpLocks/>
            </p:cNvGrpSpPr>
            <p:nvPr/>
          </p:nvGrpSpPr>
          <p:grpSpPr bwMode="auto">
            <a:xfrm rot="3748193">
              <a:off x="3332" y="2402"/>
              <a:ext cx="253" cy="298"/>
              <a:chOff x="4500" y="6003"/>
              <a:chExt cx="540" cy="585"/>
            </a:xfrm>
          </p:grpSpPr>
          <p:sp>
            <p:nvSpPr>
              <p:cNvPr id="43064" name="Line 23">
                <a:extLst>
                  <a:ext uri="{FF2B5EF4-FFF2-40B4-BE49-F238E27FC236}">
                    <a16:creationId xmlns:a16="http://schemas.microsoft.com/office/drawing/2014/main" id="{670E8C1E-2E87-4D89-B205-FF083E9D88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40" y="6276"/>
                <a:ext cx="0" cy="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65" name="Arc 24">
                <a:extLst>
                  <a:ext uri="{FF2B5EF4-FFF2-40B4-BE49-F238E27FC236}">
                    <a16:creationId xmlns:a16="http://schemas.microsoft.com/office/drawing/2014/main" id="{B4307CDF-A003-446B-8A49-9FC1A0FAD9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0" y="6003"/>
                <a:ext cx="540" cy="585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43200" stroke="0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27596" y="42351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030" name="Line 25">
              <a:extLst>
                <a:ext uri="{FF2B5EF4-FFF2-40B4-BE49-F238E27FC236}">
                  <a16:creationId xmlns:a16="http://schemas.microsoft.com/office/drawing/2014/main" id="{24F6C0EC-F299-4CCA-A519-99F25DD0A3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2" y="2051"/>
              <a:ext cx="915" cy="59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1" name="Line 26">
              <a:extLst>
                <a:ext uri="{FF2B5EF4-FFF2-40B4-BE49-F238E27FC236}">
                  <a16:creationId xmlns:a16="http://schemas.microsoft.com/office/drawing/2014/main" id="{961C2B9A-BD47-4476-994C-C1DD3214E7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0" y="2776"/>
              <a:ext cx="8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2" name="Rectangle 27">
              <a:extLst>
                <a:ext uri="{FF2B5EF4-FFF2-40B4-BE49-F238E27FC236}">
                  <a16:creationId xmlns:a16="http://schemas.microsoft.com/office/drawing/2014/main" id="{63BBC2C5-1B9C-43B2-AF06-C53AA7853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1" y="2571"/>
              <a:ext cx="460" cy="151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1" i="0"/>
                <a:t>[other]</a:t>
              </a:r>
            </a:p>
          </p:txBody>
        </p:sp>
        <p:sp>
          <p:nvSpPr>
            <p:cNvPr id="43033" name="Rectangle 28">
              <a:extLst>
                <a:ext uri="{FF2B5EF4-FFF2-40B4-BE49-F238E27FC236}">
                  <a16:creationId xmlns:a16="http://schemas.microsoft.com/office/drawing/2014/main" id="{1E948DA4-E182-4F25-8701-ABC7CDC21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" y="2184"/>
              <a:ext cx="473" cy="13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1" i="0"/>
                <a:t>[other]</a:t>
              </a:r>
            </a:p>
          </p:txBody>
        </p:sp>
        <p:grpSp>
          <p:nvGrpSpPr>
            <p:cNvPr id="43034" name="Group 29">
              <a:extLst>
                <a:ext uri="{FF2B5EF4-FFF2-40B4-BE49-F238E27FC236}">
                  <a16:creationId xmlns:a16="http://schemas.microsoft.com/office/drawing/2014/main" id="{BF03BF8B-2F73-48D7-A780-DF369CECD1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4" y="2584"/>
              <a:ext cx="2837" cy="1041"/>
              <a:chOff x="2149" y="4014"/>
              <a:chExt cx="2978" cy="546"/>
            </a:xfrm>
          </p:grpSpPr>
          <p:sp>
            <p:nvSpPr>
              <p:cNvPr id="43062" name="Arc 30">
                <a:extLst>
                  <a:ext uri="{FF2B5EF4-FFF2-40B4-BE49-F238E27FC236}">
                    <a16:creationId xmlns:a16="http://schemas.microsoft.com/office/drawing/2014/main" id="{51F77DCF-F40D-4359-982E-A4690AF377B0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2149" y="4014"/>
                <a:ext cx="2836" cy="546"/>
              </a:xfrm>
              <a:custGeom>
                <a:avLst/>
                <a:gdLst>
                  <a:gd name="T0" fmla="*/ 0 w 40941"/>
                  <a:gd name="T1" fmla="*/ 0 h 21600"/>
                  <a:gd name="T2" fmla="*/ 0 w 40941"/>
                  <a:gd name="T3" fmla="*/ 0 h 21600"/>
                  <a:gd name="T4" fmla="*/ 0 w 4094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941"/>
                  <a:gd name="T10" fmla="*/ 0 h 21600"/>
                  <a:gd name="T11" fmla="*/ 40941 w 4094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941" h="21600" fill="none" extrusionOk="0">
                    <a:moveTo>
                      <a:pt x="-1" y="16997"/>
                    </a:moveTo>
                    <a:cubicBezTo>
                      <a:pt x="2163" y="7075"/>
                      <a:pt x="10948" y="-1"/>
                      <a:pt x="21104" y="0"/>
                    </a:cubicBezTo>
                    <a:cubicBezTo>
                      <a:pt x="29729" y="0"/>
                      <a:pt x="37528" y="5131"/>
                      <a:pt x="40941" y="13053"/>
                    </a:cubicBezTo>
                  </a:path>
                  <a:path w="40941" h="21600" stroke="0" extrusionOk="0">
                    <a:moveTo>
                      <a:pt x="-1" y="16997"/>
                    </a:moveTo>
                    <a:cubicBezTo>
                      <a:pt x="2163" y="7075"/>
                      <a:pt x="10948" y="-1"/>
                      <a:pt x="21104" y="0"/>
                    </a:cubicBezTo>
                    <a:cubicBezTo>
                      <a:pt x="29729" y="0"/>
                      <a:pt x="37528" y="5131"/>
                      <a:pt x="40941" y="13053"/>
                    </a:cubicBezTo>
                    <a:lnTo>
                      <a:pt x="21104" y="21600"/>
                    </a:lnTo>
                    <a:lnTo>
                      <a:pt x="-1" y="16997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63" name="Line 31">
                <a:extLst>
                  <a:ext uri="{FF2B5EF4-FFF2-40B4-BE49-F238E27FC236}">
                    <a16:creationId xmlns:a16="http://schemas.microsoft.com/office/drawing/2014/main" id="{981B35DB-5C50-483D-B8FB-0685932602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85" y="4123"/>
                <a:ext cx="142" cy="10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035" name="Oval 32">
              <a:extLst>
                <a:ext uri="{FF2B5EF4-FFF2-40B4-BE49-F238E27FC236}">
                  <a16:creationId xmlns:a16="http://schemas.microsoft.com/office/drawing/2014/main" id="{43F41E63-5AB2-4F27-B928-D9CFE5B90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3131"/>
              <a:ext cx="1187" cy="29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1" i="0"/>
                <a:t>INASSIGN</a:t>
              </a:r>
            </a:p>
          </p:txBody>
        </p:sp>
        <p:sp>
          <p:nvSpPr>
            <p:cNvPr id="43036" name="Line 33">
              <a:extLst>
                <a:ext uri="{FF2B5EF4-FFF2-40B4-BE49-F238E27FC236}">
                  <a16:creationId xmlns:a16="http://schemas.microsoft.com/office/drawing/2014/main" id="{6CCAB1B7-AA6A-4D7F-843E-C73528659C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6" y="2787"/>
              <a:ext cx="640" cy="44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7" name="Rectangle 34">
              <a:extLst>
                <a:ext uri="{FF2B5EF4-FFF2-40B4-BE49-F238E27FC236}">
                  <a16:creationId xmlns:a16="http://schemas.microsoft.com/office/drawing/2014/main" id="{B5DEFCAC-C773-4D9A-A916-21DB93B9A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3" y="2905"/>
              <a:ext cx="92" cy="14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1" i="0"/>
                <a:t>:</a:t>
              </a:r>
            </a:p>
          </p:txBody>
        </p:sp>
        <p:grpSp>
          <p:nvGrpSpPr>
            <p:cNvPr id="43038" name="Group 35">
              <a:extLst>
                <a:ext uri="{FF2B5EF4-FFF2-40B4-BE49-F238E27FC236}">
                  <a16:creationId xmlns:a16="http://schemas.microsoft.com/office/drawing/2014/main" id="{BD24189C-BA2D-4345-A267-04D5BEA7A12A}"/>
                </a:ext>
              </a:extLst>
            </p:cNvPr>
            <p:cNvGrpSpPr>
              <a:grpSpLocks/>
            </p:cNvGrpSpPr>
            <p:nvPr/>
          </p:nvGrpSpPr>
          <p:grpSpPr bwMode="auto">
            <a:xfrm rot="3748193">
              <a:off x="3332" y="1749"/>
              <a:ext cx="253" cy="298"/>
              <a:chOff x="4500" y="6003"/>
              <a:chExt cx="540" cy="585"/>
            </a:xfrm>
          </p:grpSpPr>
          <p:sp>
            <p:nvSpPr>
              <p:cNvPr id="43060" name="Line 36">
                <a:extLst>
                  <a:ext uri="{FF2B5EF4-FFF2-40B4-BE49-F238E27FC236}">
                    <a16:creationId xmlns:a16="http://schemas.microsoft.com/office/drawing/2014/main" id="{8AEE8BB5-15EA-43C5-934D-09441F74C3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40" y="6276"/>
                <a:ext cx="0" cy="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61" name="Arc 37">
                <a:extLst>
                  <a:ext uri="{FF2B5EF4-FFF2-40B4-BE49-F238E27FC236}">
                    <a16:creationId xmlns:a16="http://schemas.microsoft.com/office/drawing/2014/main" id="{524456D4-8AD8-430E-87A5-F931C860F3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0" y="6003"/>
                <a:ext cx="540" cy="585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43200" stroke="0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27596" y="42351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3039" name="Group 38">
              <a:extLst>
                <a:ext uri="{FF2B5EF4-FFF2-40B4-BE49-F238E27FC236}">
                  <a16:creationId xmlns:a16="http://schemas.microsoft.com/office/drawing/2014/main" id="{8B1AE701-396F-4B08-8515-19EB208BF5E3}"/>
                </a:ext>
              </a:extLst>
            </p:cNvPr>
            <p:cNvGrpSpPr>
              <a:grpSpLocks/>
            </p:cNvGrpSpPr>
            <p:nvPr/>
          </p:nvGrpSpPr>
          <p:grpSpPr bwMode="auto">
            <a:xfrm rot="-1778784">
              <a:off x="3559" y="3024"/>
              <a:ext cx="1110" cy="198"/>
              <a:chOff x="2149" y="4014"/>
              <a:chExt cx="2978" cy="546"/>
            </a:xfrm>
          </p:grpSpPr>
          <p:sp>
            <p:nvSpPr>
              <p:cNvPr id="43058" name="Arc 39">
                <a:extLst>
                  <a:ext uri="{FF2B5EF4-FFF2-40B4-BE49-F238E27FC236}">
                    <a16:creationId xmlns:a16="http://schemas.microsoft.com/office/drawing/2014/main" id="{3870AD22-647F-4CDE-A2A5-5BC1B38D001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2149" y="4014"/>
                <a:ext cx="2836" cy="546"/>
              </a:xfrm>
              <a:custGeom>
                <a:avLst/>
                <a:gdLst>
                  <a:gd name="T0" fmla="*/ 0 w 40941"/>
                  <a:gd name="T1" fmla="*/ 0 h 21600"/>
                  <a:gd name="T2" fmla="*/ 0 w 40941"/>
                  <a:gd name="T3" fmla="*/ 0 h 21600"/>
                  <a:gd name="T4" fmla="*/ 0 w 4094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941"/>
                  <a:gd name="T10" fmla="*/ 0 h 21600"/>
                  <a:gd name="T11" fmla="*/ 40941 w 4094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941" h="21600" fill="none" extrusionOk="0">
                    <a:moveTo>
                      <a:pt x="-1" y="16997"/>
                    </a:moveTo>
                    <a:cubicBezTo>
                      <a:pt x="2163" y="7075"/>
                      <a:pt x="10948" y="-1"/>
                      <a:pt x="21104" y="0"/>
                    </a:cubicBezTo>
                    <a:cubicBezTo>
                      <a:pt x="29729" y="0"/>
                      <a:pt x="37528" y="5131"/>
                      <a:pt x="40941" y="13053"/>
                    </a:cubicBezTo>
                  </a:path>
                  <a:path w="40941" h="21600" stroke="0" extrusionOk="0">
                    <a:moveTo>
                      <a:pt x="-1" y="16997"/>
                    </a:moveTo>
                    <a:cubicBezTo>
                      <a:pt x="2163" y="7075"/>
                      <a:pt x="10948" y="-1"/>
                      <a:pt x="21104" y="0"/>
                    </a:cubicBezTo>
                    <a:cubicBezTo>
                      <a:pt x="29729" y="0"/>
                      <a:pt x="37528" y="5131"/>
                      <a:pt x="40941" y="13053"/>
                    </a:cubicBezTo>
                    <a:lnTo>
                      <a:pt x="21104" y="21600"/>
                    </a:lnTo>
                    <a:lnTo>
                      <a:pt x="-1" y="16997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9" name="Line 40">
                <a:extLst>
                  <a:ext uri="{FF2B5EF4-FFF2-40B4-BE49-F238E27FC236}">
                    <a16:creationId xmlns:a16="http://schemas.microsoft.com/office/drawing/2014/main" id="{57328CFC-92E2-41C6-BAA9-543DD854D4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85" y="4123"/>
                <a:ext cx="142" cy="10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3040" name="Group 41">
              <a:extLst>
                <a:ext uri="{FF2B5EF4-FFF2-40B4-BE49-F238E27FC236}">
                  <a16:creationId xmlns:a16="http://schemas.microsoft.com/office/drawing/2014/main" id="{1A2B1620-DD82-4A2E-B8B2-636C3A10C3F0}"/>
                </a:ext>
              </a:extLst>
            </p:cNvPr>
            <p:cNvGrpSpPr>
              <a:grpSpLocks/>
            </p:cNvGrpSpPr>
            <p:nvPr/>
          </p:nvGrpSpPr>
          <p:grpSpPr bwMode="auto">
            <a:xfrm rot="9155086" flipH="1">
              <a:off x="3520" y="2941"/>
              <a:ext cx="867" cy="50"/>
              <a:chOff x="2149" y="4014"/>
              <a:chExt cx="2978" cy="546"/>
            </a:xfrm>
          </p:grpSpPr>
          <p:sp>
            <p:nvSpPr>
              <p:cNvPr id="43056" name="Arc 42">
                <a:extLst>
                  <a:ext uri="{FF2B5EF4-FFF2-40B4-BE49-F238E27FC236}">
                    <a16:creationId xmlns:a16="http://schemas.microsoft.com/office/drawing/2014/main" id="{093581CB-1F90-45CC-A47D-EFE48DE58869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2149" y="4014"/>
                <a:ext cx="2836" cy="546"/>
              </a:xfrm>
              <a:custGeom>
                <a:avLst/>
                <a:gdLst>
                  <a:gd name="T0" fmla="*/ 0 w 40941"/>
                  <a:gd name="T1" fmla="*/ 0 h 21600"/>
                  <a:gd name="T2" fmla="*/ 0 w 40941"/>
                  <a:gd name="T3" fmla="*/ 0 h 21600"/>
                  <a:gd name="T4" fmla="*/ 0 w 4094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941"/>
                  <a:gd name="T10" fmla="*/ 0 h 21600"/>
                  <a:gd name="T11" fmla="*/ 40941 w 4094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941" h="21600" fill="none" extrusionOk="0">
                    <a:moveTo>
                      <a:pt x="-1" y="16997"/>
                    </a:moveTo>
                    <a:cubicBezTo>
                      <a:pt x="2163" y="7075"/>
                      <a:pt x="10948" y="-1"/>
                      <a:pt x="21104" y="0"/>
                    </a:cubicBezTo>
                    <a:cubicBezTo>
                      <a:pt x="29729" y="0"/>
                      <a:pt x="37528" y="5131"/>
                      <a:pt x="40941" y="13053"/>
                    </a:cubicBezTo>
                  </a:path>
                  <a:path w="40941" h="21600" stroke="0" extrusionOk="0">
                    <a:moveTo>
                      <a:pt x="-1" y="16997"/>
                    </a:moveTo>
                    <a:cubicBezTo>
                      <a:pt x="2163" y="7075"/>
                      <a:pt x="10948" y="-1"/>
                      <a:pt x="21104" y="0"/>
                    </a:cubicBezTo>
                    <a:cubicBezTo>
                      <a:pt x="29729" y="0"/>
                      <a:pt x="37528" y="5131"/>
                      <a:pt x="40941" y="13053"/>
                    </a:cubicBezTo>
                    <a:lnTo>
                      <a:pt x="21104" y="21600"/>
                    </a:lnTo>
                    <a:lnTo>
                      <a:pt x="-1" y="16997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7" name="Line 43">
                <a:extLst>
                  <a:ext uri="{FF2B5EF4-FFF2-40B4-BE49-F238E27FC236}">
                    <a16:creationId xmlns:a16="http://schemas.microsoft.com/office/drawing/2014/main" id="{40EBAA00-B3AF-419A-840B-1C0472C657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85" y="4123"/>
                <a:ext cx="142" cy="10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041" name="Rectangle 44">
              <a:extLst>
                <a:ext uri="{FF2B5EF4-FFF2-40B4-BE49-F238E27FC236}">
                  <a16:creationId xmlns:a16="http://schemas.microsoft.com/office/drawing/2014/main" id="{5FD781CF-0E60-4AF4-81B1-F2057C703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" y="2858"/>
              <a:ext cx="91" cy="14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1" i="0"/>
                <a:t>=</a:t>
              </a:r>
            </a:p>
          </p:txBody>
        </p:sp>
        <p:sp>
          <p:nvSpPr>
            <p:cNvPr id="43042" name="Oval 45">
              <a:extLst>
                <a:ext uri="{FF2B5EF4-FFF2-40B4-BE49-F238E27FC236}">
                  <a16:creationId xmlns:a16="http://schemas.microsoft.com/office/drawing/2014/main" id="{05ED0ECE-6D8E-47A8-96F8-0995D2472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328"/>
              <a:ext cx="1479" cy="297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1" i="0"/>
                <a:t>INCOMMENT</a:t>
              </a:r>
            </a:p>
          </p:txBody>
        </p:sp>
        <p:grpSp>
          <p:nvGrpSpPr>
            <p:cNvPr id="43043" name="Group 46">
              <a:extLst>
                <a:ext uri="{FF2B5EF4-FFF2-40B4-BE49-F238E27FC236}">
                  <a16:creationId xmlns:a16="http://schemas.microsoft.com/office/drawing/2014/main" id="{416377E0-0F27-4706-AC34-BE4E67FC9A30}"/>
                </a:ext>
              </a:extLst>
            </p:cNvPr>
            <p:cNvGrpSpPr>
              <a:grpSpLocks/>
            </p:cNvGrpSpPr>
            <p:nvPr/>
          </p:nvGrpSpPr>
          <p:grpSpPr bwMode="auto">
            <a:xfrm rot="5428922" flipH="1">
              <a:off x="1273" y="3058"/>
              <a:ext cx="520" cy="91"/>
              <a:chOff x="2149" y="4014"/>
              <a:chExt cx="2978" cy="546"/>
            </a:xfrm>
          </p:grpSpPr>
          <p:sp>
            <p:nvSpPr>
              <p:cNvPr id="43054" name="Arc 47">
                <a:extLst>
                  <a:ext uri="{FF2B5EF4-FFF2-40B4-BE49-F238E27FC236}">
                    <a16:creationId xmlns:a16="http://schemas.microsoft.com/office/drawing/2014/main" id="{5F118549-ED0F-48EF-BB71-5CDDA0AECBDE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2149" y="4014"/>
                <a:ext cx="2836" cy="546"/>
              </a:xfrm>
              <a:custGeom>
                <a:avLst/>
                <a:gdLst>
                  <a:gd name="T0" fmla="*/ 0 w 40941"/>
                  <a:gd name="T1" fmla="*/ 0 h 21600"/>
                  <a:gd name="T2" fmla="*/ 0 w 40941"/>
                  <a:gd name="T3" fmla="*/ 0 h 21600"/>
                  <a:gd name="T4" fmla="*/ 0 w 4094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941"/>
                  <a:gd name="T10" fmla="*/ 0 h 21600"/>
                  <a:gd name="T11" fmla="*/ 40941 w 4094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941" h="21600" fill="none" extrusionOk="0">
                    <a:moveTo>
                      <a:pt x="-1" y="16997"/>
                    </a:moveTo>
                    <a:cubicBezTo>
                      <a:pt x="2163" y="7075"/>
                      <a:pt x="10948" y="-1"/>
                      <a:pt x="21104" y="0"/>
                    </a:cubicBezTo>
                    <a:cubicBezTo>
                      <a:pt x="29729" y="0"/>
                      <a:pt x="37528" y="5131"/>
                      <a:pt x="40941" y="13053"/>
                    </a:cubicBezTo>
                  </a:path>
                  <a:path w="40941" h="21600" stroke="0" extrusionOk="0">
                    <a:moveTo>
                      <a:pt x="-1" y="16997"/>
                    </a:moveTo>
                    <a:cubicBezTo>
                      <a:pt x="2163" y="7075"/>
                      <a:pt x="10948" y="-1"/>
                      <a:pt x="21104" y="0"/>
                    </a:cubicBezTo>
                    <a:cubicBezTo>
                      <a:pt x="29729" y="0"/>
                      <a:pt x="37528" y="5131"/>
                      <a:pt x="40941" y="13053"/>
                    </a:cubicBezTo>
                    <a:lnTo>
                      <a:pt x="21104" y="21600"/>
                    </a:lnTo>
                    <a:lnTo>
                      <a:pt x="-1" y="16997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5" name="Line 48">
                <a:extLst>
                  <a:ext uri="{FF2B5EF4-FFF2-40B4-BE49-F238E27FC236}">
                    <a16:creationId xmlns:a16="http://schemas.microsoft.com/office/drawing/2014/main" id="{6A98C1A4-3547-4000-B93A-54674A1E4E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85" y="4123"/>
                <a:ext cx="142" cy="10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3044" name="Group 49">
              <a:extLst>
                <a:ext uri="{FF2B5EF4-FFF2-40B4-BE49-F238E27FC236}">
                  <a16:creationId xmlns:a16="http://schemas.microsoft.com/office/drawing/2014/main" id="{EC1B6E81-54C8-49AB-8633-31DCBCD99FD6}"/>
                </a:ext>
              </a:extLst>
            </p:cNvPr>
            <p:cNvGrpSpPr>
              <a:grpSpLocks/>
            </p:cNvGrpSpPr>
            <p:nvPr/>
          </p:nvGrpSpPr>
          <p:grpSpPr bwMode="auto">
            <a:xfrm rot="15838434" flipH="1">
              <a:off x="1543" y="3058"/>
              <a:ext cx="520" cy="91"/>
              <a:chOff x="2149" y="4014"/>
              <a:chExt cx="2978" cy="546"/>
            </a:xfrm>
          </p:grpSpPr>
          <p:sp>
            <p:nvSpPr>
              <p:cNvPr id="43052" name="Arc 50">
                <a:extLst>
                  <a:ext uri="{FF2B5EF4-FFF2-40B4-BE49-F238E27FC236}">
                    <a16:creationId xmlns:a16="http://schemas.microsoft.com/office/drawing/2014/main" id="{7AD1F5A1-E501-4606-B110-293BD782558E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2149" y="4014"/>
                <a:ext cx="2836" cy="546"/>
              </a:xfrm>
              <a:custGeom>
                <a:avLst/>
                <a:gdLst>
                  <a:gd name="T0" fmla="*/ 0 w 40941"/>
                  <a:gd name="T1" fmla="*/ 0 h 21600"/>
                  <a:gd name="T2" fmla="*/ 0 w 40941"/>
                  <a:gd name="T3" fmla="*/ 0 h 21600"/>
                  <a:gd name="T4" fmla="*/ 0 w 4094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941"/>
                  <a:gd name="T10" fmla="*/ 0 h 21600"/>
                  <a:gd name="T11" fmla="*/ 40941 w 4094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941" h="21600" fill="none" extrusionOk="0">
                    <a:moveTo>
                      <a:pt x="-1" y="16997"/>
                    </a:moveTo>
                    <a:cubicBezTo>
                      <a:pt x="2163" y="7075"/>
                      <a:pt x="10948" y="-1"/>
                      <a:pt x="21104" y="0"/>
                    </a:cubicBezTo>
                    <a:cubicBezTo>
                      <a:pt x="29729" y="0"/>
                      <a:pt x="37528" y="5131"/>
                      <a:pt x="40941" y="13053"/>
                    </a:cubicBezTo>
                  </a:path>
                  <a:path w="40941" h="21600" stroke="0" extrusionOk="0">
                    <a:moveTo>
                      <a:pt x="-1" y="16997"/>
                    </a:moveTo>
                    <a:cubicBezTo>
                      <a:pt x="2163" y="7075"/>
                      <a:pt x="10948" y="-1"/>
                      <a:pt x="21104" y="0"/>
                    </a:cubicBezTo>
                    <a:cubicBezTo>
                      <a:pt x="29729" y="0"/>
                      <a:pt x="37528" y="5131"/>
                      <a:pt x="40941" y="13053"/>
                    </a:cubicBezTo>
                    <a:lnTo>
                      <a:pt x="21104" y="21600"/>
                    </a:lnTo>
                    <a:lnTo>
                      <a:pt x="-1" y="16997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3" name="Line 51">
                <a:extLst>
                  <a:ext uri="{FF2B5EF4-FFF2-40B4-BE49-F238E27FC236}">
                    <a16:creationId xmlns:a16="http://schemas.microsoft.com/office/drawing/2014/main" id="{5BB80C7D-9715-4988-956B-CDDD71AC31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85" y="4123"/>
                <a:ext cx="142" cy="10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045" name="Rectangle 52">
              <a:extLst>
                <a:ext uri="{FF2B5EF4-FFF2-40B4-BE49-F238E27FC236}">
                  <a16:creationId xmlns:a16="http://schemas.microsoft.com/office/drawing/2014/main" id="{3AC3EA07-77D5-4441-8B65-1BFEC408B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4" y="3035"/>
              <a:ext cx="92" cy="14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1" i="0"/>
                <a:t>}</a:t>
              </a:r>
            </a:p>
          </p:txBody>
        </p:sp>
        <p:sp>
          <p:nvSpPr>
            <p:cNvPr id="43046" name="Rectangle 53">
              <a:extLst>
                <a:ext uri="{FF2B5EF4-FFF2-40B4-BE49-F238E27FC236}">
                  <a16:creationId xmlns:a16="http://schemas.microsoft.com/office/drawing/2014/main" id="{A4F95268-B6D9-4593-9D3E-594DDD684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" y="2988"/>
              <a:ext cx="91" cy="14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1" i="0"/>
                <a:t>{</a:t>
              </a:r>
            </a:p>
          </p:txBody>
        </p:sp>
        <p:sp>
          <p:nvSpPr>
            <p:cNvPr id="43047" name="Rectangle 54">
              <a:extLst>
                <a:ext uri="{FF2B5EF4-FFF2-40B4-BE49-F238E27FC236}">
                  <a16:creationId xmlns:a16="http://schemas.microsoft.com/office/drawing/2014/main" id="{A3CFB72A-6E76-4AE4-817A-ED712DB01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3022"/>
              <a:ext cx="454" cy="13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1" i="0"/>
                <a:t>[other]</a:t>
              </a:r>
            </a:p>
          </p:txBody>
        </p:sp>
        <p:grpSp>
          <p:nvGrpSpPr>
            <p:cNvPr id="43048" name="Group 55">
              <a:extLst>
                <a:ext uri="{FF2B5EF4-FFF2-40B4-BE49-F238E27FC236}">
                  <a16:creationId xmlns:a16="http://schemas.microsoft.com/office/drawing/2014/main" id="{A60DFD61-E8BF-418B-9A86-F62BE402F80D}"/>
                </a:ext>
              </a:extLst>
            </p:cNvPr>
            <p:cNvGrpSpPr>
              <a:grpSpLocks/>
            </p:cNvGrpSpPr>
            <p:nvPr/>
          </p:nvGrpSpPr>
          <p:grpSpPr bwMode="auto">
            <a:xfrm rot="-8877354">
              <a:off x="1780" y="3587"/>
              <a:ext cx="275" cy="275"/>
              <a:chOff x="4500" y="6003"/>
              <a:chExt cx="540" cy="585"/>
            </a:xfrm>
          </p:grpSpPr>
          <p:sp>
            <p:nvSpPr>
              <p:cNvPr id="43050" name="Line 56">
                <a:extLst>
                  <a:ext uri="{FF2B5EF4-FFF2-40B4-BE49-F238E27FC236}">
                    <a16:creationId xmlns:a16="http://schemas.microsoft.com/office/drawing/2014/main" id="{AF1091AC-9C50-472B-981B-84738750A4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40" y="6276"/>
                <a:ext cx="0" cy="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1" name="Arc 57">
                <a:extLst>
                  <a:ext uri="{FF2B5EF4-FFF2-40B4-BE49-F238E27FC236}">
                    <a16:creationId xmlns:a16="http://schemas.microsoft.com/office/drawing/2014/main" id="{F50C4FCF-EA34-4103-9043-8183AF21E8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0" y="6003"/>
                <a:ext cx="540" cy="585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43200" stroke="0" extrusionOk="0">
                    <a:moveTo>
                      <a:pt x="27596" y="42351"/>
                    </a:moveTo>
                    <a:cubicBezTo>
                      <a:pt x="25647" y="42914"/>
                      <a:pt x="2362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27596" y="42351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049" name="Rectangle 58">
              <a:extLst>
                <a:ext uri="{FF2B5EF4-FFF2-40B4-BE49-F238E27FC236}">
                  <a16:creationId xmlns:a16="http://schemas.microsoft.com/office/drawing/2014/main" id="{F2904616-9189-49CC-8460-59C57315E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0" y="3664"/>
              <a:ext cx="366" cy="14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800" b="1" i="0"/>
                <a:t>other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1">
            <a:extLst>
              <a:ext uri="{FF2B5EF4-FFF2-40B4-BE49-F238E27FC236}">
                <a16:creationId xmlns:a16="http://schemas.microsoft.com/office/drawing/2014/main" id="{F733F79F-E9B4-4BEB-B4B1-7023B5B442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Implementation of a scanner automatically</a:t>
            </a:r>
            <a:endParaRPr lang="zh-CN" altLang="en-US" sz="3200"/>
          </a:p>
        </p:txBody>
      </p:sp>
      <p:grpSp>
        <p:nvGrpSpPr>
          <p:cNvPr id="2" name="Group 31">
            <a:extLst>
              <a:ext uri="{FF2B5EF4-FFF2-40B4-BE49-F238E27FC236}">
                <a16:creationId xmlns:a16="http://schemas.microsoft.com/office/drawing/2014/main" id="{C9196F48-21B2-4F56-A136-AA94E73774E7}"/>
              </a:ext>
            </a:extLst>
          </p:cNvPr>
          <p:cNvGrpSpPr>
            <a:grpSpLocks/>
          </p:cNvGrpSpPr>
          <p:nvPr/>
        </p:nvGrpSpPr>
        <p:grpSpPr bwMode="auto">
          <a:xfrm>
            <a:off x="2603500" y="2492375"/>
            <a:ext cx="7164388" cy="2903538"/>
            <a:chOff x="680" y="1570"/>
            <a:chExt cx="4513" cy="1829"/>
          </a:xfrm>
        </p:grpSpPr>
        <p:sp>
          <p:nvSpPr>
            <p:cNvPr id="49156" name="Rectangle 14">
              <a:extLst>
                <a:ext uri="{FF2B5EF4-FFF2-40B4-BE49-F238E27FC236}">
                  <a16:creationId xmlns:a16="http://schemas.microsoft.com/office/drawing/2014/main" id="{4D06B919-E88B-4CF3-9B26-36A08AC00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7" y="1616"/>
              <a:ext cx="958" cy="51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7200" rIns="90000" bIns="10800"/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 i="0"/>
                <a:t>Lex</a:t>
              </a:r>
            </a:p>
            <a:p>
              <a:pPr algn="ctr"/>
              <a:r>
                <a:rPr lang="en-US" altLang="zh-CN" sz="2400" b="1" i="0"/>
                <a:t>compiler</a:t>
              </a:r>
              <a:endParaRPr lang="zh-CN" altLang="en-US" sz="2400" b="1" i="0"/>
            </a:p>
          </p:txBody>
        </p:sp>
        <p:sp>
          <p:nvSpPr>
            <p:cNvPr id="49157" name="Line 15">
              <a:extLst>
                <a:ext uri="{FF2B5EF4-FFF2-40B4-BE49-F238E27FC236}">
                  <a16:creationId xmlns:a16="http://schemas.microsoft.com/office/drawing/2014/main" id="{1A017B2E-18AA-41F7-8B49-8ABB961A3E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8" y="1887"/>
              <a:ext cx="6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9158" name="Line 16">
              <a:extLst>
                <a:ext uri="{FF2B5EF4-FFF2-40B4-BE49-F238E27FC236}">
                  <a16:creationId xmlns:a16="http://schemas.microsoft.com/office/drawing/2014/main" id="{88BD78D9-294F-4B94-AF6E-3640ACFC6D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5" y="1877"/>
              <a:ext cx="6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9159" name="Rectangle 17">
              <a:extLst>
                <a:ext uri="{FF2B5EF4-FFF2-40B4-BE49-F238E27FC236}">
                  <a16:creationId xmlns:a16="http://schemas.microsoft.com/office/drawing/2014/main" id="{1C063F27-6C1D-4BBF-885C-D4D7370D9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" y="1570"/>
              <a:ext cx="1338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28800" rIns="90000" bIns="46800"/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0"/>
                <a:t>Lex</a:t>
              </a:r>
              <a:r>
                <a:rPr lang="zh-CN" altLang="en-US" sz="2400" b="1" i="0"/>
                <a:t> </a:t>
              </a:r>
              <a:r>
                <a:rPr lang="en-US" altLang="zh-CN" sz="2400" b="1" i="0"/>
                <a:t>source file</a:t>
              </a:r>
            </a:p>
            <a:p>
              <a:pPr algn="just"/>
              <a:r>
                <a:rPr lang="en-US" altLang="zh-CN" sz="2400" b="1" i="0"/>
                <a:t> *.l</a:t>
              </a:r>
            </a:p>
          </p:txBody>
        </p:sp>
        <p:sp>
          <p:nvSpPr>
            <p:cNvPr id="49160" name="Rectangle 18">
              <a:extLst>
                <a:ext uri="{FF2B5EF4-FFF2-40B4-BE49-F238E27FC236}">
                  <a16:creationId xmlns:a16="http://schemas.microsoft.com/office/drawing/2014/main" id="{60F63449-B67E-4EC4-96CE-46D94EFAB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5" y="1704"/>
              <a:ext cx="837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28800" rIns="90000" bIns="46800"/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0"/>
                <a:t>lex.yy.c</a:t>
              </a:r>
            </a:p>
          </p:txBody>
        </p:sp>
        <p:sp>
          <p:nvSpPr>
            <p:cNvPr id="49161" name="Rectangle 19">
              <a:extLst>
                <a:ext uri="{FF2B5EF4-FFF2-40B4-BE49-F238E27FC236}">
                  <a16:creationId xmlns:a16="http://schemas.microsoft.com/office/drawing/2014/main" id="{8E8BDA2E-85C1-49BD-B001-2F80717FB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7" y="2258"/>
              <a:ext cx="958" cy="51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7200" rIns="90000" bIns="10800"/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 i="0"/>
                <a:t>C</a:t>
              </a:r>
            </a:p>
            <a:p>
              <a:pPr algn="ctr"/>
              <a:r>
                <a:rPr lang="en-US" altLang="zh-CN" sz="2400" b="1" i="0"/>
                <a:t>compiler</a:t>
              </a:r>
              <a:endParaRPr lang="zh-CN" altLang="en-US" sz="2400" b="1" i="0"/>
            </a:p>
          </p:txBody>
        </p:sp>
        <p:sp>
          <p:nvSpPr>
            <p:cNvPr id="49162" name="Line 20">
              <a:extLst>
                <a:ext uri="{FF2B5EF4-FFF2-40B4-BE49-F238E27FC236}">
                  <a16:creationId xmlns:a16="http://schemas.microsoft.com/office/drawing/2014/main" id="{81CB7C0C-BCD6-4894-8425-499FE840A0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8" y="2529"/>
              <a:ext cx="6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9163" name="Line 21">
              <a:extLst>
                <a:ext uri="{FF2B5EF4-FFF2-40B4-BE49-F238E27FC236}">
                  <a16:creationId xmlns:a16="http://schemas.microsoft.com/office/drawing/2014/main" id="{6B2DDB20-3E09-44DE-BAFE-9FC8C089F7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5" y="2519"/>
              <a:ext cx="6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9164" name="Rectangle 22">
              <a:extLst>
                <a:ext uri="{FF2B5EF4-FFF2-40B4-BE49-F238E27FC236}">
                  <a16:creationId xmlns:a16="http://schemas.microsoft.com/office/drawing/2014/main" id="{AC7560AE-5227-4E57-8446-51A0BD322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" y="2336"/>
              <a:ext cx="816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28800" rIns="90000" bIns="46800"/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0"/>
                <a:t>lex.yy.c</a:t>
              </a:r>
            </a:p>
          </p:txBody>
        </p:sp>
        <p:sp>
          <p:nvSpPr>
            <p:cNvPr id="49165" name="Rectangle 23">
              <a:extLst>
                <a:ext uri="{FF2B5EF4-FFF2-40B4-BE49-F238E27FC236}">
                  <a16:creationId xmlns:a16="http://schemas.microsoft.com/office/drawing/2014/main" id="{B1B73FA5-2780-49CD-92C0-66ED9EB01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5" y="2347"/>
              <a:ext cx="792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28800" rIns="90000" bIns="46800"/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0"/>
                <a:t>l.exe</a:t>
              </a:r>
            </a:p>
          </p:txBody>
        </p:sp>
        <p:sp>
          <p:nvSpPr>
            <p:cNvPr id="49166" name="Rectangle 24">
              <a:extLst>
                <a:ext uri="{FF2B5EF4-FFF2-40B4-BE49-F238E27FC236}">
                  <a16:creationId xmlns:a16="http://schemas.microsoft.com/office/drawing/2014/main" id="{5E82E7C3-3738-4A74-86E6-5E4DB77E5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7" y="2889"/>
              <a:ext cx="1003" cy="51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144000" rIns="90000" bIns="10800"/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 i="0"/>
                <a:t>l.exe</a:t>
              </a:r>
            </a:p>
          </p:txBody>
        </p:sp>
        <p:sp>
          <p:nvSpPr>
            <p:cNvPr id="49167" name="Line 25">
              <a:extLst>
                <a:ext uri="{FF2B5EF4-FFF2-40B4-BE49-F238E27FC236}">
                  <a16:creationId xmlns:a16="http://schemas.microsoft.com/office/drawing/2014/main" id="{5AB47532-AE65-430B-BC16-39B4E72D1C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8" y="3160"/>
              <a:ext cx="6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9168" name="Line 26">
              <a:extLst>
                <a:ext uri="{FF2B5EF4-FFF2-40B4-BE49-F238E27FC236}">
                  <a16:creationId xmlns:a16="http://schemas.microsoft.com/office/drawing/2014/main" id="{62848E51-3FFC-44F6-BCB8-63AA7D9967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0" y="3150"/>
              <a:ext cx="6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9169" name="Rectangle 27">
              <a:extLst>
                <a:ext uri="{FF2B5EF4-FFF2-40B4-BE49-F238E27FC236}">
                  <a16:creationId xmlns:a16="http://schemas.microsoft.com/office/drawing/2014/main" id="{71CF0BB9-9605-4CF0-B13D-59F64AD0C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" y="2886"/>
              <a:ext cx="1063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28800" rIns="90000" bIns="46800"/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0" dirty="0"/>
                <a:t>TINY</a:t>
              </a:r>
            </a:p>
            <a:p>
              <a:pPr algn="just"/>
              <a:r>
                <a:rPr lang="en-US" altLang="zh-CN" sz="2400" b="1" i="0" dirty="0"/>
                <a:t>source file</a:t>
              </a:r>
              <a:endParaRPr lang="zh-CN" altLang="en-US" sz="2400" b="1" i="0" dirty="0"/>
            </a:p>
          </p:txBody>
        </p:sp>
        <p:sp>
          <p:nvSpPr>
            <p:cNvPr id="49170" name="Rectangle 28">
              <a:extLst>
                <a:ext uri="{FF2B5EF4-FFF2-40B4-BE49-F238E27FC236}">
                  <a16:creationId xmlns:a16="http://schemas.microsoft.com/office/drawing/2014/main" id="{01AA9C81-033D-4543-894D-079E86619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2977"/>
              <a:ext cx="973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28800" rIns="90000" bIns="46800"/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0"/>
                <a:t>token</a:t>
              </a:r>
              <a:r>
                <a:rPr lang="zh-CN" altLang="en-US" sz="2400" b="1" i="0"/>
                <a:t> </a:t>
              </a:r>
              <a:r>
                <a:rPr lang="en-US" altLang="zh-CN" sz="2400" b="1" i="0"/>
                <a:t>list</a:t>
              </a:r>
              <a:endParaRPr lang="zh-CN" altLang="en-US" sz="2400" b="1" i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8" name="Rectangle 4">
            <a:extLst>
              <a:ext uri="{FF2B5EF4-FFF2-40B4-BE49-F238E27FC236}">
                <a16:creationId xmlns:a16="http://schemas.microsoft.com/office/drawing/2014/main" id="{B95CC539-BCB2-4697-8C11-3F11F14551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词法分析器的构造</a:t>
            </a:r>
          </a:p>
        </p:txBody>
      </p:sp>
      <p:sp>
        <p:nvSpPr>
          <p:cNvPr id="122883" name="Rectangle 5">
            <a:extLst>
              <a:ext uri="{FF2B5EF4-FFF2-40B4-BE49-F238E27FC236}">
                <a16:creationId xmlns:a16="http://schemas.microsoft.com/office/drawing/2014/main" id="{A44F980F-6FEB-4459-9694-B7B9FA1332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词法分析器实际上是一张状态转换矩阵（状态转换图）和一个控制程序。控制程序很简单，关键是构造状态转换矩阵及其相应的动作。</a:t>
            </a:r>
          </a:p>
          <a:p>
            <a:pPr eaLnBrk="1" hangingPunct="1"/>
            <a:r>
              <a:rPr lang="zh-CN" altLang="en-US"/>
              <a:t>构造原理：用正规式描述语言的单词符号，从正规式产生识别这些单词符号的词法分析器。</a:t>
            </a:r>
          </a:p>
          <a:p>
            <a:pPr eaLnBrk="1" hangingPunct="1"/>
            <a:r>
              <a:rPr lang="zh-CN" altLang="en-US"/>
              <a:t>构造方法：手工和自动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4" name="Rectangle 6">
            <a:extLst>
              <a:ext uri="{FF2B5EF4-FFF2-40B4-BE49-F238E27FC236}">
                <a16:creationId xmlns:a16="http://schemas.microsoft.com/office/drawing/2014/main" id="{562BBC7A-FEB5-4AC7-BA65-8382E81963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词法分析器的手工构造方法</a:t>
            </a:r>
          </a:p>
        </p:txBody>
      </p:sp>
      <p:sp>
        <p:nvSpPr>
          <p:cNvPr id="123907" name="Rectangle 7">
            <a:extLst>
              <a:ext uri="{FF2B5EF4-FFF2-40B4-BE49-F238E27FC236}">
                <a16:creationId xmlns:a16="http://schemas.microsoft.com/office/drawing/2014/main" id="{95C7FDA7-43FC-4A21-9235-33585CBAD8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Clr>
                <a:schemeClr val="folHlink"/>
              </a:buClr>
              <a:buFontTx/>
              <a:buAutoNum type="arabicPeriod"/>
            </a:pPr>
            <a:r>
              <a:rPr lang="zh-CN" altLang="en-US"/>
              <a:t>程序设计语言词法规则 </a:t>
            </a:r>
            <a:r>
              <a:rPr lang="zh-CN" altLang="en-US">
                <a:sym typeface="Symbol" panose="05050102010706020507" pitchFamily="18" charset="2"/>
              </a:rPr>
              <a:t></a:t>
            </a:r>
            <a:r>
              <a:rPr lang="zh-CN" altLang="en-US"/>
              <a:t> 每类单词的正规式</a:t>
            </a:r>
          </a:p>
          <a:p>
            <a:pPr marL="609600" indent="-609600">
              <a:buClr>
                <a:schemeClr val="folHlink"/>
              </a:buClr>
              <a:buFontTx/>
              <a:buAutoNum type="arabicPeriod"/>
            </a:pPr>
            <a:r>
              <a:rPr lang="zh-CN" altLang="en-US"/>
              <a:t>正规式 </a:t>
            </a:r>
            <a:r>
              <a:rPr lang="zh-CN" altLang="en-US">
                <a:sym typeface="Symbol" panose="05050102010706020507" pitchFamily="18" charset="2"/>
              </a:rPr>
              <a:t></a:t>
            </a:r>
            <a:r>
              <a:rPr lang="zh-CN" altLang="en-US"/>
              <a:t>识别所有单词的</a:t>
            </a:r>
            <a:r>
              <a:rPr lang="en-US" altLang="zh-CN"/>
              <a:t>NFA</a:t>
            </a:r>
          </a:p>
          <a:p>
            <a:pPr marL="609600" indent="-609600">
              <a:buClr>
                <a:schemeClr val="folHlink"/>
              </a:buClr>
              <a:buFontTx/>
              <a:buAutoNum type="arabicPeriod"/>
            </a:pPr>
            <a:r>
              <a:rPr lang="en-US" altLang="zh-CN"/>
              <a:t>NFA</a:t>
            </a:r>
            <a:r>
              <a:rPr lang="zh-CN" altLang="en-US"/>
              <a:t>确定化 </a:t>
            </a:r>
            <a:r>
              <a:rPr lang="zh-CN" altLang="en-US">
                <a:sym typeface="Symbol" panose="05050102010706020507" pitchFamily="18" charset="2"/>
              </a:rPr>
              <a:t></a:t>
            </a:r>
            <a:r>
              <a:rPr lang="zh-CN" altLang="en-US"/>
              <a:t> </a:t>
            </a:r>
            <a:r>
              <a:rPr lang="en-US" altLang="zh-CN"/>
              <a:t>DFA</a:t>
            </a:r>
          </a:p>
          <a:p>
            <a:pPr marL="609600" indent="-609600">
              <a:buClr>
                <a:schemeClr val="folHlink"/>
              </a:buClr>
              <a:buFontTx/>
              <a:buAutoNum type="arabicPeriod"/>
            </a:pPr>
            <a:r>
              <a:rPr lang="en-US" altLang="zh-CN"/>
              <a:t>DFA</a:t>
            </a:r>
            <a:r>
              <a:rPr lang="zh-CN" altLang="en-US"/>
              <a:t>化简（状态转换图）</a:t>
            </a:r>
          </a:p>
          <a:p>
            <a:pPr marL="609600" indent="-609600">
              <a:buClr>
                <a:schemeClr val="folHlink"/>
              </a:buClr>
              <a:buFontTx/>
              <a:buAutoNum type="arabicPeriod"/>
            </a:pPr>
            <a:r>
              <a:rPr lang="zh-CN" altLang="en-US"/>
              <a:t>确定单词符号输出形式</a:t>
            </a:r>
          </a:p>
          <a:p>
            <a:pPr marL="609600" indent="-609600">
              <a:buClr>
                <a:schemeClr val="folHlink"/>
              </a:buClr>
              <a:buFontTx/>
              <a:buAutoNum type="arabicPeriod"/>
            </a:pPr>
            <a:r>
              <a:rPr lang="zh-CN" altLang="en-US"/>
              <a:t>状态转换图（代码实现）＋单词符号输出形式表</a:t>
            </a:r>
            <a:r>
              <a:rPr lang="zh-CN" altLang="en-US">
                <a:sym typeface="Symbol" panose="05050102010706020507" pitchFamily="18" charset="2"/>
              </a:rPr>
              <a:t></a:t>
            </a:r>
            <a:r>
              <a:rPr lang="zh-CN" altLang="en-US"/>
              <a:t>词法分析器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From Diagram to Lexical </a:t>
            </a:r>
            <a:r>
              <a:rPr lang="en-US" altLang="zh-CN" dirty="0" err="1"/>
              <a:t>Analyser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556792"/>
            <a:ext cx="4943735" cy="2593113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A better method: </a:t>
            </a:r>
          </a:p>
          <a:p>
            <a:pPr lvl="1"/>
            <a:r>
              <a:rPr lang="en-US" altLang="zh-CN" sz="2000" dirty="0"/>
              <a:t>Using </a:t>
            </a:r>
            <a:r>
              <a:rPr lang="en-US" altLang="zh-CN" sz="2000" dirty="0">
                <a:solidFill>
                  <a:srgbClr val="FF0000"/>
                </a:solidFill>
              </a:rPr>
              <a:t>a variable to maintain the current state </a:t>
            </a:r>
            <a:r>
              <a:rPr lang="en-US" altLang="zh-CN" sz="2000" dirty="0"/>
              <a:t>and </a:t>
            </a:r>
          </a:p>
          <a:p>
            <a:pPr lvl="1"/>
            <a:r>
              <a:rPr lang="en-US" altLang="zh-CN" sz="2000" dirty="0"/>
              <a:t>writing the transitions as </a:t>
            </a:r>
            <a:r>
              <a:rPr lang="en-US" altLang="zh-CN" sz="2000" dirty="0">
                <a:solidFill>
                  <a:srgbClr val="FF0000"/>
                </a:solidFill>
              </a:rPr>
              <a:t>a doubly nested case statement </a:t>
            </a:r>
            <a:r>
              <a:rPr lang="en-US" altLang="zh-CN" sz="2000" dirty="0"/>
              <a:t>inside a loop,</a:t>
            </a:r>
          </a:p>
          <a:p>
            <a:pPr lvl="1"/>
            <a:r>
              <a:rPr lang="en-US" altLang="zh-CN" sz="2000" dirty="0"/>
              <a:t> where the first case statement tests the current state and the nested sec­ond level tests the input character.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9A43-33EB-433F-8DDA-D75E78E778A3}" type="slidenum">
              <a:rPr lang="zh-CN" altLang="zh-CN" smtClean="0"/>
              <a:pPr/>
              <a:t>4</a:t>
            </a:fld>
            <a:endParaRPr lang="zh-CN" altLang="zh-CN"/>
          </a:p>
        </p:txBody>
      </p:sp>
      <p:grpSp>
        <p:nvGrpSpPr>
          <p:cNvPr id="23" name="组合 22"/>
          <p:cNvGrpSpPr/>
          <p:nvPr/>
        </p:nvGrpSpPr>
        <p:grpSpPr>
          <a:xfrm>
            <a:off x="1067254" y="4306664"/>
            <a:ext cx="4331098" cy="2232248"/>
            <a:chOff x="590362" y="2132856"/>
            <a:chExt cx="4331098" cy="2232248"/>
          </a:xfrm>
        </p:grpSpPr>
        <p:grpSp>
          <p:nvGrpSpPr>
            <p:cNvPr id="24" name="Group 4"/>
            <p:cNvGrpSpPr>
              <a:grpSpLocks/>
            </p:cNvGrpSpPr>
            <p:nvPr/>
          </p:nvGrpSpPr>
          <p:grpSpPr bwMode="auto">
            <a:xfrm>
              <a:off x="623392" y="2469642"/>
              <a:ext cx="4172272" cy="1679438"/>
              <a:chOff x="1800" y="2376"/>
              <a:chExt cx="4860" cy="2038"/>
            </a:xfrm>
          </p:grpSpPr>
          <p:sp>
            <p:nvSpPr>
              <p:cNvPr id="26" name="Line 5"/>
              <p:cNvSpPr>
                <a:spLocks noChangeShapeType="1"/>
              </p:cNvSpPr>
              <p:nvPr/>
            </p:nvSpPr>
            <p:spPr bwMode="auto">
              <a:xfrm>
                <a:off x="1800" y="3468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2520" y="3156"/>
                <a:ext cx="540" cy="62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000"/>
                  <a:t>1</a:t>
                </a:r>
                <a:endParaRPr lang="en-US" altLang="zh-CN"/>
              </a:p>
            </p:txBody>
          </p:sp>
          <p:sp>
            <p:nvSpPr>
              <p:cNvPr id="28" name="Line 7"/>
              <p:cNvSpPr>
                <a:spLocks noChangeShapeType="1"/>
              </p:cNvSpPr>
              <p:nvPr/>
            </p:nvSpPr>
            <p:spPr bwMode="auto">
              <a:xfrm>
                <a:off x="3060" y="3468"/>
                <a:ext cx="12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Rectangle 8"/>
              <p:cNvSpPr>
                <a:spLocks noChangeArrowheads="1"/>
              </p:cNvSpPr>
              <p:nvPr/>
            </p:nvSpPr>
            <p:spPr bwMode="auto">
              <a:xfrm>
                <a:off x="3240" y="3000"/>
                <a:ext cx="723" cy="3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just"/>
                <a:r>
                  <a:rPr lang="en-US" altLang="zh-CN" sz="1000"/>
                  <a:t>letter</a:t>
                </a:r>
                <a:endParaRPr lang="en-US" altLang="zh-CN"/>
              </a:p>
            </p:txBody>
          </p:sp>
          <p:grpSp>
            <p:nvGrpSpPr>
              <p:cNvPr id="30" name="Group 9"/>
              <p:cNvGrpSpPr>
                <a:grpSpLocks/>
              </p:cNvGrpSpPr>
              <p:nvPr/>
            </p:nvGrpSpPr>
            <p:grpSpPr bwMode="auto">
              <a:xfrm rot="-434106">
                <a:off x="4320" y="2688"/>
                <a:ext cx="649" cy="634"/>
                <a:chOff x="5680" y="3755"/>
                <a:chExt cx="649" cy="634"/>
              </a:xfrm>
            </p:grpSpPr>
            <p:sp>
              <p:nvSpPr>
                <p:cNvPr id="41" name="Arc 10"/>
                <p:cNvSpPr>
                  <a:spLocks/>
                </p:cNvSpPr>
                <p:nvPr/>
              </p:nvSpPr>
              <p:spPr bwMode="auto">
                <a:xfrm rot="2886807" flipH="1">
                  <a:off x="5684" y="3751"/>
                  <a:ext cx="631" cy="640"/>
                </a:xfrm>
                <a:custGeom>
                  <a:avLst/>
                  <a:gdLst>
                    <a:gd name="G0" fmla="+- 21024 0 0"/>
                    <a:gd name="G1" fmla="+- 21600 0 0"/>
                    <a:gd name="G2" fmla="+- 21600 0 0"/>
                    <a:gd name="T0" fmla="*/ 0 w 42624"/>
                    <a:gd name="T1" fmla="*/ 16646 h 43200"/>
                    <a:gd name="T2" fmla="*/ 16944 w 42624"/>
                    <a:gd name="T3" fmla="*/ 42811 h 43200"/>
                    <a:gd name="T4" fmla="*/ 21024 w 42624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624" h="43200" fill="none" extrusionOk="0">
                      <a:moveTo>
                        <a:pt x="-1" y="16645"/>
                      </a:moveTo>
                      <a:cubicBezTo>
                        <a:pt x="2298" y="6892"/>
                        <a:pt x="11003" y="-1"/>
                        <a:pt x="21024" y="0"/>
                      </a:cubicBezTo>
                      <a:cubicBezTo>
                        <a:pt x="32953" y="0"/>
                        <a:pt x="42624" y="9670"/>
                        <a:pt x="42624" y="21600"/>
                      </a:cubicBezTo>
                      <a:cubicBezTo>
                        <a:pt x="42624" y="33529"/>
                        <a:pt x="32953" y="43200"/>
                        <a:pt x="21024" y="43200"/>
                      </a:cubicBezTo>
                      <a:cubicBezTo>
                        <a:pt x="19654" y="43200"/>
                        <a:pt x="18288" y="43069"/>
                        <a:pt x="16943" y="42811"/>
                      </a:cubicBezTo>
                    </a:path>
                    <a:path w="42624" h="43200" stroke="0" extrusionOk="0">
                      <a:moveTo>
                        <a:pt x="-1" y="16645"/>
                      </a:moveTo>
                      <a:cubicBezTo>
                        <a:pt x="2298" y="6892"/>
                        <a:pt x="11003" y="-1"/>
                        <a:pt x="21024" y="0"/>
                      </a:cubicBezTo>
                      <a:cubicBezTo>
                        <a:pt x="32953" y="0"/>
                        <a:pt x="42624" y="9670"/>
                        <a:pt x="42624" y="21600"/>
                      </a:cubicBezTo>
                      <a:cubicBezTo>
                        <a:pt x="42624" y="33529"/>
                        <a:pt x="32953" y="43200"/>
                        <a:pt x="21024" y="43200"/>
                      </a:cubicBezTo>
                      <a:cubicBezTo>
                        <a:pt x="19654" y="43200"/>
                        <a:pt x="18288" y="43069"/>
                        <a:pt x="16943" y="42811"/>
                      </a:cubicBezTo>
                      <a:lnTo>
                        <a:pt x="21024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" name="Line 11"/>
                <p:cNvSpPr>
                  <a:spLocks noChangeShapeType="1"/>
                </p:cNvSpPr>
                <p:nvPr/>
              </p:nvSpPr>
              <p:spPr bwMode="auto">
                <a:xfrm rot="20582887" flipH="1">
                  <a:off x="6120" y="4248"/>
                  <a:ext cx="209" cy="14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" name="Rectangle 12"/>
              <p:cNvSpPr>
                <a:spLocks noChangeArrowheads="1"/>
              </p:cNvSpPr>
              <p:nvPr/>
            </p:nvSpPr>
            <p:spPr bwMode="auto">
              <a:xfrm>
                <a:off x="4860" y="2376"/>
                <a:ext cx="90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000"/>
                  <a:t>letter</a:t>
                </a:r>
                <a:endParaRPr lang="en-US" altLang="zh-CN"/>
              </a:p>
            </p:txBody>
          </p:sp>
          <p:sp>
            <p:nvSpPr>
              <p:cNvPr id="32" name="Oval 13"/>
              <p:cNvSpPr>
                <a:spLocks noChangeArrowheads="1"/>
              </p:cNvSpPr>
              <p:nvPr/>
            </p:nvSpPr>
            <p:spPr bwMode="auto">
              <a:xfrm>
                <a:off x="4320" y="3156"/>
                <a:ext cx="540" cy="62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000"/>
                  <a:t>2</a:t>
                </a:r>
                <a:endParaRPr lang="en-US" altLang="zh-CN"/>
              </a:p>
            </p:txBody>
          </p:sp>
          <p:sp>
            <p:nvSpPr>
              <p:cNvPr id="33" name="Rectangle 14"/>
              <p:cNvSpPr>
                <a:spLocks noChangeArrowheads="1"/>
              </p:cNvSpPr>
              <p:nvPr/>
            </p:nvSpPr>
            <p:spPr bwMode="auto">
              <a:xfrm>
                <a:off x="5040" y="3936"/>
                <a:ext cx="54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000"/>
                  <a:t>digit</a:t>
                </a:r>
                <a:endParaRPr lang="en-US" altLang="zh-CN"/>
              </a:p>
            </p:txBody>
          </p:sp>
          <p:sp>
            <p:nvSpPr>
              <p:cNvPr id="34" name="Line 15"/>
              <p:cNvSpPr>
                <a:spLocks noChangeShapeType="1"/>
              </p:cNvSpPr>
              <p:nvPr/>
            </p:nvSpPr>
            <p:spPr bwMode="auto">
              <a:xfrm>
                <a:off x="4860" y="3468"/>
                <a:ext cx="12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Rectangle 16"/>
              <p:cNvSpPr>
                <a:spLocks noChangeArrowheads="1"/>
              </p:cNvSpPr>
              <p:nvPr/>
            </p:nvSpPr>
            <p:spPr bwMode="auto">
              <a:xfrm>
                <a:off x="5220" y="3000"/>
                <a:ext cx="72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000"/>
                  <a:t>[other]</a:t>
                </a:r>
                <a:endParaRPr lang="en-US" altLang="zh-CN"/>
              </a:p>
            </p:txBody>
          </p:sp>
          <p:sp>
            <p:nvSpPr>
              <p:cNvPr id="36" name="AutoShape 17"/>
              <p:cNvSpPr>
                <a:spLocks noChangeArrowheads="1"/>
              </p:cNvSpPr>
              <p:nvPr/>
            </p:nvSpPr>
            <p:spPr bwMode="auto">
              <a:xfrm>
                <a:off x="6120" y="3156"/>
                <a:ext cx="540" cy="624"/>
              </a:xfrm>
              <a:custGeom>
                <a:avLst/>
                <a:gdLst>
                  <a:gd name="G0" fmla="+- 2400 0 0"/>
                  <a:gd name="G1" fmla="+- 21600 0 2400"/>
                  <a:gd name="G2" fmla="+- 21600 0 2400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400" y="10800"/>
                    </a:moveTo>
                    <a:cubicBezTo>
                      <a:pt x="2400" y="15439"/>
                      <a:pt x="6161" y="19200"/>
                      <a:pt x="10800" y="19200"/>
                    </a:cubicBezTo>
                    <a:cubicBezTo>
                      <a:pt x="15439" y="19200"/>
                      <a:pt x="19200" y="15439"/>
                      <a:pt x="19200" y="10800"/>
                    </a:cubicBezTo>
                    <a:cubicBezTo>
                      <a:pt x="19200" y="6161"/>
                      <a:pt x="15439" y="2400"/>
                      <a:pt x="10800" y="2400"/>
                    </a:cubicBezTo>
                    <a:cubicBezTo>
                      <a:pt x="6161" y="2400"/>
                      <a:pt x="2400" y="6161"/>
                      <a:pt x="2400" y="108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Rectangle 18"/>
              <p:cNvSpPr>
                <a:spLocks noChangeArrowheads="1"/>
              </p:cNvSpPr>
              <p:nvPr/>
            </p:nvSpPr>
            <p:spPr bwMode="auto">
              <a:xfrm>
                <a:off x="6300" y="3312"/>
                <a:ext cx="18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000"/>
                  <a:t>3</a:t>
                </a:r>
              </a:p>
              <a:p>
                <a:endParaRPr lang="en-US" altLang="zh-CN"/>
              </a:p>
            </p:txBody>
          </p:sp>
          <p:grpSp>
            <p:nvGrpSpPr>
              <p:cNvPr id="38" name="Group 19"/>
              <p:cNvGrpSpPr>
                <a:grpSpLocks/>
              </p:cNvGrpSpPr>
              <p:nvPr/>
            </p:nvGrpSpPr>
            <p:grpSpPr bwMode="auto">
              <a:xfrm rot="9600502">
                <a:off x="4320" y="3780"/>
                <a:ext cx="649" cy="634"/>
                <a:chOff x="5680" y="3755"/>
                <a:chExt cx="649" cy="634"/>
              </a:xfrm>
            </p:grpSpPr>
            <p:sp>
              <p:nvSpPr>
                <p:cNvPr id="39" name="Arc 20"/>
                <p:cNvSpPr>
                  <a:spLocks/>
                </p:cNvSpPr>
                <p:nvPr/>
              </p:nvSpPr>
              <p:spPr bwMode="auto">
                <a:xfrm rot="2886807" flipH="1">
                  <a:off x="5684" y="3751"/>
                  <a:ext cx="631" cy="640"/>
                </a:xfrm>
                <a:custGeom>
                  <a:avLst/>
                  <a:gdLst>
                    <a:gd name="G0" fmla="+- 21024 0 0"/>
                    <a:gd name="G1" fmla="+- 21600 0 0"/>
                    <a:gd name="G2" fmla="+- 21600 0 0"/>
                    <a:gd name="T0" fmla="*/ 0 w 42624"/>
                    <a:gd name="T1" fmla="*/ 16646 h 43200"/>
                    <a:gd name="T2" fmla="*/ 16944 w 42624"/>
                    <a:gd name="T3" fmla="*/ 42811 h 43200"/>
                    <a:gd name="T4" fmla="*/ 21024 w 42624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624" h="43200" fill="none" extrusionOk="0">
                      <a:moveTo>
                        <a:pt x="-1" y="16645"/>
                      </a:moveTo>
                      <a:cubicBezTo>
                        <a:pt x="2298" y="6892"/>
                        <a:pt x="11003" y="-1"/>
                        <a:pt x="21024" y="0"/>
                      </a:cubicBezTo>
                      <a:cubicBezTo>
                        <a:pt x="32953" y="0"/>
                        <a:pt x="42624" y="9670"/>
                        <a:pt x="42624" y="21600"/>
                      </a:cubicBezTo>
                      <a:cubicBezTo>
                        <a:pt x="42624" y="33529"/>
                        <a:pt x="32953" y="43200"/>
                        <a:pt x="21024" y="43200"/>
                      </a:cubicBezTo>
                      <a:cubicBezTo>
                        <a:pt x="19654" y="43200"/>
                        <a:pt x="18288" y="43069"/>
                        <a:pt x="16943" y="42811"/>
                      </a:cubicBezTo>
                    </a:path>
                    <a:path w="42624" h="43200" stroke="0" extrusionOk="0">
                      <a:moveTo>
                        <a:pt x="-1" y="16645"/>
                      </a:moveTo>
                      <a:cubicBezTo>
                        <a:pt x="2298" y="6892"/>
                        <a:pt x="11003" y="-1"/>
                        <a:pt x="21024" y="0"/>
                      </a:cubicBezTo>
                      <a:cubicBezTo>
                        <a:pt x="32953" y="0"/>
                        <a:pt x="42624" y="9670"/>
                        <a:pt x="42624" y="21600"/>
                      </a:cubicBezTo>
                      <a:cubicBezTo>
                        <a:pt x="42624" y="33529"/>
                        <a:pt x="32953" y="43200"/>
                        <a:pt x="21024" y="43200"/>
                      </a:cubicBezTo>
                      <a:cubicBezTo>
                        <a:pt x="19654" y="43200"/>
                        <a:pt x="18288" y="43069"/>
                        <a:pt x="16943" y="42811"/>
                      </a:cubicBezTo>
                      <a:lnTo>
                        <a:pt x="21024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" name="Line 21"/>
                <p:cNvSpPr>
                  <a:spLocks noChangeShapeType="1"/>
                </p:cNvSpPr>
                <p:nvPr/>
              </p:nvSpPr>
              <p:spPr bwMode="auto">
                <a:xfrm rot="20582887" flipH="1">
                  <a:off x="6120" y="4248"/>
                  <a:ext cx="209" cy="14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5" name="矩形 24"/>
            <p:cNvSpPr/>
            <p:nvPr/>
          </p:nvSpPr>
          <p:spPr>
            <a:xfrm>
              <a:off x="590362" y="2132856"/>
              <a:ext cx="4331098" cy="2232248"/>
            </a:xfrm>
            <a:prstGeom prst="rect">
              <a:avLst/>
            </a:prstGeom>
            <a:noFill/>
            <a:ln w="19050">
              <a:solidFill>
                <a:srgbClr val="FF666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5879976" y="1628800"/>
            <a:ext cx="4528804" cy="5016758"/>
          </a:xfrm>
          <a:prstGeom prst="rect">
            <a:avLst/>
          </a:prstGeom>
          <a:noFill/>
          <a:ln w="19050">
            <a:solidFill>
              <a:srgbClr val="FF6666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lt"/>
              </a:rPr>
              <a:t>state := 1; { start }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+mn-lt"/>
              </a:rPr>
              <a:t>while</a:t>
            </a:r>
            <a:r>
              <a:rPr lang="en-US" altLang="zh-CN" sz="2000" b="1" dirty="0">
                <a:latin typeface="+mn-lt"/>
              </a:rPr>
              <a:t> state = 1 or 2 do </a:t>
            </a:r>
          </a:p>
          <a:p>
            <a:r>
              <a:rPr lang="en-US" altLang="zh-CN" sz="2000" dirty="0">
                <a:latin typeface="+mn-lt"/>
              </a:rPr>
              <a:t>    </a:t>
            </a:r>
            <a:r>
              <a:rPr lang="en-US" altLang="zh-CN" sz="2000" b="1" dirty="0">
                <a:latin typeface="+mn-lt"/>
              </a:rPr>
              <a:t>case</a:t>
            </a:r>
            <a:r>
              <a:rPr lang="en-US" altLang="zh-CN" sz="2000" dirty="0">
                <a:latin typeface="+mn-lt"/>
              </a:rPr>
              <a:t> state </a:t>
            </a:r>
            <a:r>
              <a:rPr lang="en-US" altLang="zh-CN" sz="2000" b="1" dirty="0">
                <a:latin typeface="+mn-lt"/>
              </a:rPr>
              <a:t>of</a:t>
            </a:r>
            <a:r>
              <a:rPr lang="en-US" altLang="zh-CN" sz="2000" dirty="0">
                <a:latin typeface="+mn-lt"/>
              </a:rPr>
              <a:t> 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+mn-lt"/>
              </a:rPr>
              <a:t>    1: </a:t>
            </a:r>
            <a:r>
              <a:rPr lang="en-US" altLang="zh-CN" sz="2000" b="1" dirty="0">
                <a:latin typeface="+mn-lt"/>
              </a:rPr>
              <a:t>case</a:t>
            </a:r>
            <a:r>
              <a:rPr lang="en-US" altLang="zh-CN" sz="2000" dirty="0">
                <a:latin typeface="+mn-lt"/>
              </a:rPr>
              <a:t> input character </a:t>
            </a:r>
            <a:r>
              <a:rPr lang="en-US" altLang="zh-CN" sz="2000" b="1" dirty="0">
                <a:latin typeface="+mn-lt"/>
              </a:rPr>
              <a:t>of</a:t>
            </a:r>
            <a:r>
              <a:rPr lang="en-US" altLang="zh-CN" sz="2000" dirty="0">
                <a:latin typeface="+mn-lt"/>
              </a:rPr>
              <a:t> </a:t>
            </a:r>
          </a:p>
          <a:p>
            <a:r>
              <a:rPr lang="en-US" altLang="zh-CN" sz="2000" dirty="0">
                <a:latin typeface="+mn-lt"/>
              </a:rPr>
              <a:t>        letter: advance the input :</a:t>
            </a:r>
          </a:p>
          <a:p>
            <a:r>
              <a:rPr lang="en-US" altLang="zh-CN" sz="2000" dirty="0">
                <a:latin typeface="+mn-lt"/>
              </a:rPr>
              <a:t>            state := 2;</a:t>
            </a:r>
          </a:p>
          <a:p>
            <a:r>
              <a:rPr lang="en-US" altLang="zh-CN" sz="2000" dirty="0">
                <a:latin typeface="+mn-lt"/>
              </a:rPr>
              <a:t>        </a:t>
            </a:r>
            <a:r>
              <a:rPr lang="en-US" altLang="zh-CN" sz="2000" b="1" dirty="0">
                <a:latin typeface="+mn-lt"/>
              </a:rPr>
              <a:t>else</a:t>
            </a:r>
            <a:r>
              <a:rPr lang="en-US" altLang="zh-CN" sz="2000" dirty="0">
                <a:latin typeface="+mn-lt"/>
              </a:rPr>
              <a:t> state :=  ….{ error or other };</a:t>
            </a:r>
          </a:p>
          <a:p>
            <a:r>
              <a:rPr lang="en-US" altLang="zh-CN" sz="2000" dirty="0">
                <a:latin typeface="+mn-lt"/>
              </a:rPr>
              <a:t>        </a:t>
            </a:r>
            <a:r>
              <a:rPr lang="en-US" altLang="zh-CN" sz="2000" b="1" dirty="0">
                <a:latin typeface="+mn-lt"/>
              </a:rPr>
              <a:t>end case</a:t>
            </a:r>
            <a:r>
              <a:rPr lang="en-US" altLang="zh-CN" sz="2000" dirty="0">
                <a:latin typeface="+mn-lt"/>
              </a:rPr>
              <a:t>;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+mn-lt"/>
              </a:rPr>
              <a:t>    2: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b="1" dirty="0">
                <a:latin typeface="+mn-lt"/>
              </a:rPr>
              <a:t>case</a:t>
            </a:r>
            <a:r>
              <a:rPr lang="en-US" altLang="zh-CN" sz="2000" dirty="0">
                <a:latin typeface="+mn-lt"/>
              </a:rPr>
              <a:t> input character </a:t>
            </a:r>
            <a:r>
              <a:rPr lang="en-US" altLang="zh-CN" sz="2000" b="1" dirty="0">
                <a:latin typeface="+mn-lt"/>
              </a:rPr>
              <a:t>of</a:t>
            </a:r>
            <a:r>
              <a:rPr lang="en-US" altLang="zh-CN" sz="2000" dirty="0">
                <a:latin typeface="+mn-lt"/>
              </a:rPr>
              <a:t> </a:t>
            </a:r>
          </a:p>
          <a:p>
            <a:r>
              <a:rPr lang="en-US" altLang="zh-CN" sz="2000" dirty="0">
                <a:latin typeface="+mn-lt"/>
              </a:rPr>
              <a:t>        letter, digit: advance the input;</a:t>
            </a:r>
          </a:p>
          <a:p>
            <a:r>
              <a:rPr lang="en-US" altLang="zh-CN" sz="2000" dirty="0">
                <a:latin typeface="+mn-lt"/>
              </a:rPr>
              <a:t>            state := 2; { actually unnecessary }</a:t>
            </a:r>
          </a:p>
          <a:p>
            <a:r>
              <a:rPr lang="en-US" altLang="zh-CN" sz="2000" dirty="0">
                <a:latin typeface="+mn-lt"/>
              </a:rPr>
              <a:t>        </a:t>
            </a:r>
            <a:r>
              <a:rPr lang="en-US" altLang="zh-CN" sz="2000" b="1" dirty="0">
                <a:latin typeface="+mn-lt"/>
              </a:rPr>
              <a:t>else</a:t>
            </a:r>
            <a:r>
              <a:rPr lang="en-US" altLang="zh-CN" sz="2000" dirty="0">
                <a:latin typeface="+mn-lt"/>
              </a:rPr>
              <a:t> state := 3;</a:t>
            </a:r>
          </a:p>
          <a:p>
            <a:r>
              <a:rPr lang="en-US" altLang="zh-CN" sz="2000" dirty="0">
                <a:latin typeface="+mn-lt"/>
              </a:rPr>
              <a:t>        </a:t>
            </a:r>
            <a:r>
              <a:rPr lang="en-US" altLang="zh-CN" sz="2000" b="1" dirty="0">
                <a:latin typeface="+mn-lt"/>
              </a:rPr>
              <a:t>end case</a:t>
            </a:r>
            <a:r>
              <a:rPr lang="en-US" altLang="zh-CN" sz="2000" dirty="0">
                <a:latin typeface="+mn-lt"/>
              </a:rPr>
              <a:t>;</a:t>
            </a:r>
          </a:p>
          <a:p>
            <a:r>
              <a:rPr lang="en-US" altLang="zh-CN" sz="2000" dirty="0">
                <a:latin typeface="+mn-lt"/>
              </a:rPr>
              <a:t>    </a:t>
            </a:r>
            <a:r>
              <a:rPr lang="en-US" altLang="zh-CN" sz="2000" b="1" dirty="0">
                <a:latin typeface="+mn-lt"/>
              </a:rPr>
              <a:t>end case;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+mn-lt"/>
              </a:rPr>
              <a:t>end while</a:t>
            </a:r>
            <a:r>
              <a:rPr lang="en-US" altLang="zh-CN" sz="2000" b="1" dirty="0">
                <a:latin typeface="+mn-lt"/>
              </a:rPr>
              <a:t>;</a:t>
            </a:r>
          </a:p>
          <a:p>
            <a:r>
              <a:rPr lang="en-US" altLang="zh-CN" sz="2000" dirty="0">
                <a:latin typeface="+mn-lt"/>
              </a:rPr>
              <a:t>if state = 3 then accept else error; </a:t>
            </a:r>
          </a:p>
        </p:txBody>
      </p:sp>
    </p:spTree>
    <p:extLst>
      <p:ext uri="{BB962C8B-B14F-4D97-AF65-F5344CB8AC3E}">
        <p14:creationId xmlns:p14="http://schemas.microsoft.com/office/powerpoint/2010/main" val="127768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Table-Driven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The transition table of the DFA for identifier: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9A43-33EB-433F-8DDA-D75E78E778A3}" type="slidenum">
              <a:rPr lang="zh-CN" altLang="zh-CN" smtClean="0"/>
              <a:pPr/>
              <a:t>5</a:t>
            </a:fld>
            <a:endParaRPr lang="zh-CN" altLang="zh-CN"/>
          </a:p>
        </p:txBody>
      </p:sp>
      <p:graphicFrame>
        <p:nvGraphicFramePr>
          <p:cNvPr id="6" name="Group 229"/>
          <p:cNvGraphicFramePr>
            <a:graphicFrameLocks noGrp="1"/>
          </p:cNvGraphicFramePr>
          <p:nvPr>
            <p:extLst/>
          </p:nvPr>
        </p:nvGraphicFramePr>
        <p:xfrm>
          <a:off x="3904685" y="2344101"/>
          <a:ext cx="7639571" cy="2194560"/>
        </p:xfrm>
        <a:graphic>
          <a:graphicData uri="http://schemas.openxmlformats.org/drawingml/2006/table">
            <a:tbl>
              <a:tblPr/>
              <a:tblGrid>
                <a:gridCol w="1612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1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42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6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Input char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state 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letter</a:t>
                      </a:r>
                      <a:endParaRPr kumimoji="0" lang="en-US" altLang="zh-CN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digit</a:t>
                      </a:r>
                      <a:endParaRPr kumimoji="0" lang="en-US" altLang="zh-CN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other</a:t>
                      </a:r>
                      <a:endParaRPr kumimoji="0" lang="en-US" altLang="zh-CN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Accepting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[3]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Line 230"/>
          <p:cNvSpPr>
            <a:spLocks noChangeShapeType="1"/>
          </p:cNvSpPr>
          <p:nvPr/>
        </p:nvSpPr>
        <p:spPr bwMode="auto">
          <a:xfrm>
            <a:off x="3914379" y="2333743"/>
            <a:ext cx="1590898" cy="1008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47744" y="5862660"/>
            <a:ext cx="51379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n-lt"/>
              </a:rPr>
              <a:t>Assume :the first state listed is the start state 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20949" y="2384440"/>
            <a:ext cx="3193280" cy="1728192"/>
            <a:chOff x="590362" y="2132856"/>
            <a:chExt cx="4331098" cy="2232248"/>
          </a:xfrm>
        </p:grpSpPr>
        <p:grpSp>
          <p:nvGrpSpPr>
            <p:cNvPr id="10" name="Group 4"/>
            <p:cNvGrpSpPr>
              <a:grpSpLocks/>
            </p:cNvGrpSpPr>
            <p:nvPr/>
          </p:nvGrpSpPr>
          <p:grpSpPr bwMode="auto">
            <a:xfrm>
              <a:off x="623392" y="2469642"/>
              <a:ext cx="4172272" cy="1679438"/>
              <a:chOff x="1800" y="2376"/>
              <a:chExt cx="4860" cy="2038"/>
            </a:xfrm>
          </p:grpSpPr>
          <p:sp>
            <p:nvSpPr>
              <p:cNvPr id="12" name="Line 5"/>
              <p:cNvSpPr>
                <a:spLocks noChangeShapeType="1"/>
              </p:cNvSpPr>
              <p:nvPr/>
            </p:nvSpPr>
            <p:spPr bwMode="auto">
              <a:xfrm>
                <a:off x="1800" y="3468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Oval 6"/>
              <p:cNvSpPr>
                <a:spLocks noChangeArrowheads="1"/>
              </p:cNvSpPr>
              <p:nvPr/>
            </p:nvSpPr>
            <p:spPr bwMode="auto">
              <a:xfrm>
                <a:off x="2520" y="3156"/>
                <a:ext cx="540" cy="62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000"/>
                  <a:t>1</a:t>
                </a:r>
                <a:endParaRPr lang="en-US" altLang="zh-CN"/>
              </a:p>
            </p:txBody>
          </p:sp>
          <p:sp>
            <p:nvSpPr>
              <p:cNvPr id="14" name="Line 7"/>
              <p:cNvSpPr>
                <a:spLocks noChangeShapeType="1"/>
              </p:cNvSpPr>
              <p:nvPr/>
            </p:nvSpPr>
            <p:spPr bwMode="auto">
              <a:xfrm>
                <a:off x="3060" y="3468"/>
                <a:ext cx="12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Rectangle 8"/>
              <p:cNvSpPr>
                <a:spLocks noChangeArrowheads="1"/>
              </p:cNvSpPr>
              <p:nvPr/>
            </p:nvSpPr>
            <p:spPr bwMode="auto">
              <a:xfrm>
                <a:off x="3240" y="3000"/>
                <a:ext cx="723" cy="3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just"/>
                <a:r>
                  <a:rPr lang="en-US" altLang="zh-CN" sz="1000"/>
                  <a:t>letter</a:t>
                </a:r>
                <a:endParaRPr lang="en-US" altLang="zh-CN"/>
              </a:p>
            </p:txBody>
          </p:sp>
          <p:grpSp>
            <p:nvGrpSpPr>
              <p:cNvPr id="16" name="Group 9"/>
              <p:cNvGrpSpPr>
                <a:grpSpLocks/>
              </p:cNvGrpSpPr>
              <p:nvPr/>
            </p:nvGrpSpPr>
            <p:grpSpPr bwMode="auto">
              <a:xfrm rot="-434106">
                <a:off x="4320" y="2688"/>
                <a:ext cx="649" cy="634"/>
                <a:chOff x="5680" y="3755"/>
                <a:chExt cx="649" cy="634"/>
              </a:xfrm>
            </p:grpSpPr>
            <p:sp>
              <p:nvSpPr>
                <p:cNvPr id="27" name="Arc 10"/>
                <p:cNvSpPr>
                  <a:spLocks/>
                </p:cNvSpPr>
                <p:nvPr/>
              </p:nvSpPr>
              <p:spPr bwMode="auto">
                <a:xfrm rot="2886807" flipH="1">
                  <a:off x="5684" y="3751"/>
                  <a:ext cx="631" cy="640"/>
                </a:xfrm>
                <a:custGeom>
                  <a:avLst/>
                  <a:gdLst>
                    <a:gd name="G0" fmla="+- 21024 0 0"/>
                    <a:gd name="G1" fmla="+- 21600 0 0"/>
                    <a:gd name="G2" fmla="+- 21600 0 0"/>
                    <a:gd name="T0" fmla="*/ 0 w 42624"/>
                    <a:gd name="T1" fmla="*/ 16646 h 43200"/>
                    <a:gd name="T2" fmla="*/ 16944 w 42624"/>
                    <a:gd name="T3" fmla="*/ 42811 h 43200"/>
                    <a:gd name="T4" fmla="*/ 21024 w 42624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624" h="43200" fill="none" extrusionOk="0">
                      <a:moveTo>
                        <a:pt x="-1" y="16645"/>
                      </a:moveTo>
                      <a:cubicBezTo>
                        <a:pt x="2298" y="6892"/>
                        <a:pt x="11003" y="-1"/>
                        <a:pt x="21024" y="0"/>
                      </a:cubicBezTo>
                      <a:cubicBezTo>
                        <a:pt x="32953" y="0"/>
                        <a:pt x="42624" y="9670"/>
                        <a:pt x="42624" y="21600"/>
                      </a:cubicBezTo>
                      <a:cubicBezTo>
                        <a:pt x="42624" y="33529"/>
                        <a:pt x="32953" y="43200"/>
                        <a:pt x="21024" y="43200"/>
                      </a:cubicBezTo>
                      <a:cubicBezTo>
                        <a:pt x="19654" y="43200"/>
                        <a:pt x="18288" y="43069"/>
                        <a:pt x="16943" y="42811"/>
                      </a:cubicBezTo>
                    </a:path>
                    <a:path w="42624" h="43200" stroke="0" extrusionOk="0">
                      <a:moveTo>
                        <a:pt x="-1" y="16645"/>
                      </a:moveTo>
                      <a:cubicBezTo>
                        <a:pt x="2298" y="6892"/>
                        <a:pt x="11003" y="-1"/>
                        <a:pt x="21024" y="0"/>
                      </a:cubicBezTo>
                      <a:cubicBezTo>
                        <a:pt x="32953" y="0"/>
                        <a:pt x="42624" y="9670"/>
                        <a:pt x="42624" y="21600"/>
                      </a:cubicBezTo>
                      <a:cubicBezTo>
                        <a:pt x="42624" y="33529"/>
                        <a:pt x="32953" y="43200"/>
                        <a:pt x="21024" y="43200"/>
                      </a:cubicBezTo>
                      <a:cubicBezTo>
                        <a:pt x="19654" y="43200"/>
                        <a:pt x="18288" y="43069"/>
                        <a:pt x="16943" y="42811"/>
                      </a:cubicBezTo>
                      <a:lnTo>
                        <a:pt x="21024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" name="Line 11"/>
                <p:cNvSpPr>
                  <a:spLocks noChangeShapeType="1"/>
                </p:cNvSpPr>
                <p:nvPr/>
              </p:nvSpPr>
              <p:spPr bwMode="auto">
                <a:xfrm rot="20582887" flipH="1">
                  <a:off x="6120" y="4248"/>
                  <a:ext cx="209" cy="14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4860" y="2376"/>
                <a:ext cx="90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000"/>
                  <a:t>letter</a:t>
                </a:r>
                <a:endParaRPr lang="en-US" altLang="zh-CN"/>
              </a:p>
            </p:txBody>
          </p:sp>
          <p:sp>
            <p:nvSpPr>
              <p:cNvPr id="18" name="Oval 13"/>
              <p:cNvSpPr>
                <a:spLocks noChangeArrowheads="1"/>
              </p:cNvSpPr>
              <p:nvPr/>
            </p:nvSpPr>
            <p:spPr bwMode="auto">
              <a:xfrm>
                <a:off x="4320" y="3156"/>
                <a:ext cx="540" cy="62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000"/>
                  <a:t>2</a:t>
                </a:r>
                <a:endParaRPr lang="en-US" altLang="zh-CN"/>
              </a:p>
            </p:txBody>
          </p:sp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5040" y="3936"/>
                <a:ext cx="54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000"/>
                  <a:t>digit</a:t>
                </a:r>
                <a:endParaRPr lang="en-US" altLang="zh-CN"/>
              </a:p>
            </p:txBody>
          </p:sp>
          <p:sp>
            <p:nvSpPr>
              <p:cNvPr id="20" name="Line 15"/>
              <p:cNvSpPr>
                <a:spLocks noChangeShapeType="1"/>
              </p:cNvSpPr>
              <p:nvPr/>
            </p:nvSpPr>
            <p:spPr bwMode="auto">
              <a:xfrm>
                <a:off x="4860" y="3468"/>
                <a:ext cx="12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Rectangle 16"/>
              <p:cNvSpPr>
                <a:spLocks noChangeArrowheads="1"/>
              </p:cNvSpPr>
              <p:nvPr/>
            </p:nvSpPr>
            <p:spPr bwMode="auto">
              <a:xfrm>
                <a:off x="5220" y="3000"/>
                <a:ext cx="72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000"/>
                  <a:t>[other]</a:t>
                </a:r>
                <a:endParaRPr lang="en-US" altLang="zh-CN"/>
              </a:p>
            </p:txBody>
          </p:sp>
          <p:sp>
            <p:nvSpPr>
              <p:cNvPr id="22" name="AutoShape 17"/>
              <p:cNvSpPr>
                <a:spLocks noChangeArrowheads="1"/>
              </p:cNvSpPr>
              <p:nvPr/>
            </p:nvSpPr>
            <p:spPr bwMode="auto">
              <a:xfrm>
                <a:off x="6120" y="3156"/>
                <a:ext cx="540" cy="624"/>
              </a:xfrm>
              <a:custGeom>
                <a:avLst/>
                <a:gdLst>
                  <a:gd name="G0" fmla="+- 2400 0 0"/>
                  <a:gd name="G1" fmla="+- 21600 0 2400"/>
                  <a:gd name="G2" fmla="+- 21600 0 2400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400" y="10800"/>
                    </a:moveTo>
                    <a:cubicBezTo>
                      <a:pt x="2400" y="15439"/>
                      <a:pt x="6161" y="19200"/>
                      <a:pt x="10800" y="19200"/>
                    </a:cubicBezTo>
                    <a:cubicBezTo>
                      <a:pt x="15439" y="19200"/>
                      <a:pt x="19200" y="15439"/>
                      <a:pt x="19200" y="10800"/>
                    </a:cubicBezTo>
                    <a:cubicBezTo>
                      <a:pt x="19200" y="6161"/>
                      <a:pt x="15439" y="2400"/>
                      <a:pt x="10800" y="2400"/>
                    </a:cubicBezTo>
                    <a:cubicBezTo>
                      <a:pt x="6161" y="2400"/>
                      <a:pt x="2400" y="6161"/>
                      <a:pt x="2400" y="108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Rectangle 18"/>
              <p:cNvSpPr>
                <a:spLocks noChangeArrowheads="1"/>
              </p:cNvSpPr>
              <p:nvPr/>
            </p:nvSpPr>
            <p:spPr bwMode="auto">
              <a:xfrm>
                <a:off x="6300" y="3312"/>
                <a:ext cx="18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000" dirty="0"/>
                  <a:t>3</a:t>
                </a:r>
              </a:p>
              <a:p>
                <a:endParaRPr lang="en-US" altLang="zh-CN" dirty="0"/>
              </a:p>
            </p:txBody>
          </p:sp>
          <p:grpSp>
            <p:nvGrpSpPr>
              <p:cNvPr id="24" name="Group 19"/>
              <p:cNvGrpSpPr>
                <a:grpSpLocks/>
              </p:cNvGrpSpPr>
              <p:nvPr/>
            </p:nvGrpSpPr>
            <p:grpSpPr bwMode="auto">
              <a:xfrm rot="9600502">
                <a:off x="4320" y="3780"/>
                <a:ext cx="649" cy="634"/>
                <a:chOff x="5680" y="3755"/>
                <a:chExt cx="649" cy="634"/>
              </a:xfrm>
            </p:grpSpPr>
            <p:sp>
              <p:nvSpPr>
                <p:cNvPr id="25" name="Arc 20"/>
                <p:cNvSpPr>
                  <a:spLocks/>
                </p:cNvSpPr>
                <p:nvPr/>
              </p:nvSpPr>
              <p:spPr bwMode="auto">
                <a:xfrm rot="2886807" flipH="1">
                  <a:off x="5684" y="3751"/>
                  <a:ext cx="631" cy="640"/>
                </a:xfrm>
                <a:custGeom>
                  <a:avLst/>
                  <a:gdLst>
                    <a:gd name="G0" fmla="+- 21024 0 0"/>
                    <a:gd name="G1" fmla="+- 21600 0 0"/>
                    <a:gd name="G2" fmla="+- 21600 0 0"/>
                    <a:gd name="T0" fmla="*/ 0 w 42624"/>
                    <a:gd name="T1" fmla="*/ 16646 h 43200"/>
                    <a:gd name="T2" fmla="*/ 16944 w 42624"/>
                    <a:gd name="T3" fmla="*/ 42811 h 43200"/>
                    <a:gd name="T4" fmla="*/ 21024 w 42624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624" h="43200" fill="none" extrusionOk="0">
                      <a:moveTo>
                        <a:pt x="-1" y="16645"/>
                      </a:moveTo>
                      <a:cubicBezTo>
                        <a:pt x="2298" y="6892"/>
                        <a:pt x="11003" y="-1"/>
                        <a:pt x="21024" y="0"/>
                      </a:cubicBezTo>
                      <a:cubicBezTo>
                        <a:pt x="32953" y="0"/>
                        <a:pt x="42624" y="9670"/>
                        <a:pt x="42624" y="21600"/>
                      </a:cubicBezTo>
                      <a:cubicBezTo>
                        <a:pt x="42624" y="33529"/>
                        <a:pt x="32953" y="43200"/>
                        <a:pt x="21024" y="43200"/>
                      </a:cubicBezTo>
                      <a:cubicBezTo>
                        <a:pt x="19654" y="43200"/>
                        <a:pt x="18288" y="43069"/>
                        <a:pt x="16943" y="42811"/>
                      </a:cubicBezTo>
                    </a:path>
                    <a:path w="42624" h="43200" stroke="0" extrusionOk="0">
                      <a:moveTo>
                        <a:pt x="-1" y="16645"/>
                      </a:moveTo>
                      <a:cubicBezTo>
                        <a:pt x="2298" y="6892"/>
                        <a:pt x="11003" y="-1"/>
                        <a:pt x="21024" y="0"/>
                      </a:cubicBezTo>
                      <a:cubicBezTo>
                        <a:pt x="32953" y="0"/>
                        <a:pt x="42624" y="9670"/>
                        <a:pt x="42624" y="21600"/>
                      </a:cubicBezTo>
                      <a:cubicBezTo>
                        <a:pt x="42624" y="33529"/>
                        <a:pt x="32953" y="43200"/>
                        <a:pt x="21024" y="43200"/>
                      </a:cubicBezTo>
                      <a:cubicBezTo>
                        <a:pt x="19654" y="43200"/>
                        <a:pt x="18288" y="43069"/>
                        <a:pt x="16943" y="42811"/>
                      </a:cubicBezTo>
                      <a:lnTo>
                        <a:pt x="21024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" name="Line 21"/>
                <p:cNvSpPr>
                  <a:spLocks noChangeShapeType="1"/>
                </p:cNvSpPr>
                <p:nvPr/>
              </p:nvSpPr>
              <p:spPr bwMode="auto">
                <a:xfrm rot="20582887" flipH="1">
                  <a:off x="6120" y="4248"/>
                  <a:ext cx="209" cy="14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" name="矩形 10"/>
            <p:cNvSpPr/>
            <p:nvPr/>
          </p:nvSpPr>
          <p:spPr>
            <a:xfrm>
              <a:off x="590362" y="2132856"/>
              <a:ext cx="4331098" cy="2232248"/>
            </a:xfrm>
            <a:prstGeom prst="rect">
              <a:avLst/>
            </a:prstGeom>
            <a:noFill/>
            <a:ln w="19050">
              <a:solidFill>
                <a:srgbClr val="FF666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Oval 124"/>
          <p:cNvSpPr>
            <a:spLocks noChangeArrowheads="1"/>
          </p:cNvSpPr>
          <p:nvPr/>
        </p:nvSpPr>
        <p:spPr bwMode="auto">
          <a:xfrm>
            <a:off x="4199325" y="4892150"/>
            <a:ext cx="3840892" cy="7381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sz="1600" dirty="0">
                <a:latin typeface="+mn-lt"/>
              </a:rPr>
              <a:t>Brackets indicate “</a:t>
            </a:r>
            <a:r>
              <a:rPr lang="en-US" altLang="zh-CN" sz="1600" dirty="0" err="1">
                <a:latin typeface="+mn-lt"/>
              </a:rPr>
              <a:t>noninput</a:t>
            </a:r>
            <a:r>
              <a:rPr lang="en-US" altLang="zh-CN" sz="1600" dirty="0">
                <a:latin typeface="+mn-lt"/>
              </a:rPr>
              <a:t>-consuming” transitions</a:t>
            </a:r>
          </a:p>
        </p:txBody>
      </p:sp>
      <p:sp>
        <p:nvSpPr>
          <p:cNvPr id="30" name="Line 233"/>
          <p:cNvSpPr>
            <a:spLocks noChangeShapeType="1"/>
          </p:cNvSpPr>
          <p:nvPr/>
        </p:nvSpPr>
        <p:spPr bwMode="auto">
          <a:xfrm flipV="1">
            <a:off x="6312024" y="4016174"/>
            <a:ext cx="2149841" cy="875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Oval 125"/>
          <p:cNvSpPr>
            <a:spLocks noChangeArrowheads="1"/>
          </p:cNvSpPr>
          <p:nvPr/>
        </p:nvSpPr>
        <p:spPr bwMode="auto">
          <a:xfrm>
            <a:off x="8523612" y="5031624"/>
            <a:ext cx="3147439" cy="7921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just"/>
            <a:r>
              <a:rPr lang="en-US" altLang="zh-CN" sz="1600" dirty="0">
                <a:latin typeface="+mn-lt"/>
              </a:rPr>
              <a:t>This column indicates accepting states</a:t>
            </a:r>
          </a:p>
        </p:txBody>
      </p:sp>
      <p:sp>
        <p:nvSpPr>
          <p:cNvPr id="32" name="Line 234"/>
          <p:cNvSpPr>
            <a:spLocks noChangeShapeType="1"/>
          </p:cNvSpPr>
          <p:nvPr/>
        </p:nvSpPr>
        <p:spPr bwMode="auto">
          <a:xfrm flipV="1">
            <a:off x="10056441" y="4519818"/>
            <a:ext cx="470400" cy="5118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624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Table-Driven Method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91224" y="4369505"/>
            <a:ext cx="2743200" cy="365125"/>
          </a:xfrm>
        </p:spPr>
        <p:txBody>
          <a:bodyPr/>
          <a:lstStyle/>
          <a:p>
            <a:fld id="{409A9A43-33EB-433F-8DDA-D75E78E778A3}" type="slidenum">
              <a:rPr lang="zh-CN" altLang="zh-CN" smtClean="0"/>
              <a:pPr/>
              <a:t>6</a:t>
            </a:fld>
            <a:endParaRPr lang="zh-CN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600586" y="2219072"/>
            <a:ext cx="5676036" cy="2554545"/>
          </a:xfrm>
          <a:prstGeom prst="rect">
            <a:avLst/>
          </a:prstGeom>
          <a:noFill/>
          <a:ln w="19050">
            <a:solidFill>
              <a:srgbClr val="FF6666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+mn-lt"/>
              </a:rPr>
              <a:t>state := 1;</a:t>
            </a:r>
          </a:p>
          <a:p>
            <a:r>
              <a:rPr lang="en-US" altLang="zh-CN" sz="2000" i="1" dirty="0" err="1">
                <a:latin typeface="+mn-lt"/>
              </a:rPr>
              <a:t>ch</a:t>
            </a:r>
            <a:r>
              <a:rPr lang="en-US" altLang="zh-CN" sz="2000" i="1" dirty="0">
                <a:latin typeface="+mn-lt"/>
              </a:rPr>
              <a:t> := next input character;</a:t>
            </a:r>
          </a:p>
          <a:p>
            <a:r>
              <a:rPr lang="en-US" altLang="zh-CN" sz="2000" b="1" dirty="0">
                <a:latin typeface="+mn-lt"/>
              </a:rPr>
              <a:t>while not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Accept[state]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b="1" dirty="0">
                <a:latin typeface="+mn-lt"/>
              </a:rPr>
              <a:t>and not </a:t>
            </a:r>
            <a:r>
              <a:rPr lang="en-US" altLang="zh-CN" sz="2000" i="1" dirty="0">
                <a:latin typeface="+mn-lt"/>
              </a:rPr>
              <a:t>error(state)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b="1" dirty="0">
                <a:latin typeface="+mn-lt"/>
              </a:rPr>
              <a:t>do</a:t>
            </a:r>
          </a:p>
          <a:p>
            <a:r>
              <a:rPr lang="en-US" altLang="zh-CN" sz="2000" dirty="0">
                <a:latin typeface="+mn-lt"/>
              </a:rPr>
              <a:t>    </a:t>
            </a:r>
            <a:r>
              <a:rPr lang="en-US" altLang="zh-CN" sz="2000" i="1" dirty="0" err="1">
                <a:latin typeface="+mn-lt"/>
              </a:rPr>
              <a:t>newstate</a:t>
            </a:r>
            <a:r>
              <a:rPr lang="en-US" altLang="zh-CN" sz="2000" i="1" dirty="0">
                <a:latin typeface="+mn-lt"/>
              </a:rPr>
              <a:t> := T[</a:t>
            </a:r>
            <a:r>
              <a:rPr lang="en-US" altLang="zh-CN" sz="2000" i="1" dirty="0" err="1">
                <a:latin typeface="+mn-lt"/>
              </a:rPr>
              <a:t>state,ch</a:t>
            </a:r>
            <a:r>
              <a:rPr lang="en-US" altLang="zh-CN" sz="2000" i="1" dirty="0">
                <a:latin typeface="+mn-lt"/>
              </a:rPr>
              <a:t>];</a:t>
            </a:r>
          </a:p>
          <a:p>
            <a:r>
              <a:rPr lang="en-US" altLang="zh-CN" sz="2000" dirty="0">
                <a:latin typeface="+mn-lt"/>
              </a:rPr>
              <a:t>    </a:t>
            </a:r>
            <a:r>
              <a:rPr lang="en-US" altLang="zh-CN" sz="2000" b="1" dirty="0">
                <a:latin typeface="+mn-lt"/>
              </a:rPr>
              <a:t>if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Advance[</a:t>
            </a:r>
            <a:r>
              <a:rPr lang="en-US" altLang="zh-CN" sz="2000" i="1" dirty="0" err="1">
                <a:latin typeface="+mn-lt"/>
              </a:rPr>
              <a:t>state,ch</a:t>
            </a:r>
            <a:r>
              <a:rPr lang="en-US" altLang="zh-CN" sz="2000" i="1" dirty="0">
                <a:latin typeface="+mn-lt"/>
              </a:rPr>
              <a:t>]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b="1" dirty="0">
                <a:latin typeface="+mn-lt"/>
              </a:rPr>
              <a:t>then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 err="1">
                <a:latin typeface="+mn-lt"/>
              </a:rPr>
              <a:t>ch</a:t>
            </a:r>
            <a:r>
              <a:rPr lang="en-US" altLang="zh-CN" sz="2000" i="1" dirty="0">
                <a:latin typeface="+mn-lt"/>
              </a:rPr>
              <a:t> := next input char;</a:t>
            </a:r>
          </a:p>
          <a:p>
            <a:r>
              <a:rPr lang="en-US" altLang="zh-CN" sz="2000" dirty="0">
                <a:latin typeface="+mn-lt"/>
              </a:rPr>
              <a:t>        </a:t>
            </a:r>
            <a:r>
              <a:rPr lang="en-US" altLang="zh-CN" sz="2000" i="1" dirty="0">
                <a:latin typeface="+mn-lt"/>
              </a:rPr>
              <a:t>state := </a:t>
            </a:r>
            <a:r>
              <a:rPr lang="en-US" altLang="zh-CN" sz="2000" i="1" dirty="0" err="1">
                <a:latin typeface="+mn-lt"/>
              </a:rPr>
              <a:t>newstate</a:t>
            </a:r>
            <a:r>
              <a:rPr lang="en-US" altLang="zh-CN" sz="2000" i="1" dirty="0">
                <a:latin typeface="+mn-lt"/>
              </a:rPr>
              <a:t>; </a:t>
            </a:r>
          </a:p>
          <a:p>
            <a:r>
              <a:rPr lang="en-US" altLang="zh-CN" sz="2000" b="1" dirty="0">
                <a:latin typeface="+mn-lt"/>
              </a:rPr>
              <a:t>end while; </a:t>
            </a:r>
          </a:p>
          <a:p>
            <a:r>
              <a:rPr lang="en-US" altLang="zh-CN" sz="2000" b="1" dirty="0">
                <a:latin typeface="+mn-lt"/>
              </a:rPr>
              <a:t>if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Accept[state]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b="1" dirty="0">
                <a:latin typeface="+mn-lt"/>
              </a:rPr>
              <a:t>then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accept;</a:t>
            </a:r>
            <a:endParaRPr lang="zh-CN" altLang="en-US" sz="2000" i="1" dirty="0">
              <a:latin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43976" y="1785894"/>
            <a:ext cx="2380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n-lt"/>
              </a:rPr>
              <a:t>The code scheme:</a:t>
            </a:r>
            <a:endParaRPr lang="zh-CN" altLang="en-US" sz="2000" dirty="0">
              <a:latin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268076" y="4258027"/>
            <a:ext cx="5436265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b="1" i="1" dirty="0">
                <a:latin typeface="+mn-lt"/>
              </a:rPr>
              <a:t>Assumes : 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lt"/>
              </a:rPr>
              <a:t>The transi­tions are kept in a transition array </a:t>
            </a:r>
            <a:r>
              <a:rPr lang="zh-CN" altLang="en-US" sz="1600" b="1" i="1" dirty="0">
                <a:latin typeface="+mn-lt"/>
              </a:rPr>
              <a:t>T</a:t>
            </a:r>
            <a:r>
              <a:rPr lang="zh-CN" altLang="en-US" sz="1600" dirty="0">
                <a:latin typeface="+mn-lt"/>
              </a:rPr>
              <a:t> indexed by states and input characters;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lt"/>
              </a:rPr>
              <a:t>The transi­tions that </a:t>
            </a:r>
            <a:r>
              <a:rPr lang="zh-CN" altLang="en-US" sz="1600" i="1" dirty="0">
                <a:latin typeface="+mn-lt"/>
              </a:rPr>
              <a:t>advance</a:t>
            </a:r>
            <a:r>
              <a:rPr lang="zh-CN" altLang="en-US" sz="1600" dirty="0">
                <a:latin typeface="+mn-lt"/>
              </a:rPr>
              <a:t> the input (i.e., those not marked with brackets in the table) are given by the Boolean array Advance, indexed also by states and input characters; 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lt"/>
              </a:rPr>
              <a:t> Accepting states are given by the Boolean array Accept, indexed by states.</a:t>
            </a:r>
          </a:p>
        </p:txBody>
      </p:sp>
    </p:spTree>
    <p:extLst>
      <p:ext uri="{BB962C8B-B14F-4D97-AF65-F5344CB8AC3E}">
        <p14:creationId xmlns:p14="http://schemas.microsoft.com/office/powerpoint/2010/main" val="4081628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Features of Table-Driven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6793"/>
            <a:ext cx="10515600" cy="648072"/>
          </a:xfrm>
        </p:spPr>
        <p:txBody>
          <a:bodyPr>
            <a:normAutofit fontScale="92500"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3000" dirty="0"/>
              <a:t>Table driven: use tables to direct the progress of the algorithm. 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9A43-33EB-433F-8DDA-D75E78E778A3}" type="slidenum">
              <a:rPr lang="zh-CN" altLang="zh-CN" smtClean="0"/>
              <a:pPr/>
              <a:t>7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055440" y="2132856"/>
            <a:ext cx="9934940" cy="1015663"/>
          </a:xfrm>
          <a:prstGeom prst="rect">
            <a:avLst/>
          </a:prstGeom>
          <a:noFill/>
          <a:ln w="19050">
            <a:solidFill>
              <a:srgbClr val="FF6666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The advantage: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latin typeface="+mn-lt"/>
              </a:rPr>
              <a:t>The size of the code is reduced, the same code will work for many different problems, and the code is easier to change (maintain).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3276" y="3342238"/>
            <a:ext cx="10077568" cy="2554545"/>
          </a:xfrm>
          <a:prstGeom prst="rect">
            <a:avLst/>
          </a:prstGeom>
          <a:noFill/>
          <a:ln w="19050">
            <a:solidFill>
              <a:srgbClr val="FF6666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The disadvantage: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zh-CN" sz="2000" dirty="0">
                <a:latin typeface="+mn-lt"/>
              </a:rPr>
              <a:t>The tables can become very large, causing a significant increase in the space used by the program. Indeed, much of the space in the arrays we have just described is wasted.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zh-CN" sz="2000" dirty="0">
                <a:latin typeface="+mn-lt"/>
              </a:rPr>
              <a:t>Table-driven methods often rely on table-compression methods such as sparse-array representations, although there is usually a time penalty to be paid for such compression, since table lookup becomes slower. Since scanners must be efficient, these methods are rarely used for them.</a:t>
            </a:r>
          </a:p>
        </p:txBody>
      </p:sp>
    </p:spTree>
    <p:extLst>
      <p:ext uri="{BB962C8B-B14F-4D97-AF65-F5344CB8AC3E}">
        <p14:creationId xmlns:p14="http://schemas.microsoft.com/office/powerpoint/2010/main" val="927817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01" name="Rectangle 9">
            <a:extLst>
              <a:ext uri="{FF2B5EF4-FFF2-40B4-BE49-F238E27FC236}">
                <a16:creationId xmlns:a16="http://schemas.microsoft.com/office/drawing/2014/main" id="{788957F9-A19A-49E8-B63D-B0EBA8540D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词法分析器的自动产生</a:t>
            </a:r>
          </a:p>
        </p:txBody>
      </p:sp>
      <p:sp>
        <p:nvSpPr>
          <p:cNvPr id="124931" name="Rectangle 10">
            <a:extLst>
              <a:ext uri="{FF2B5EF4-FFF2-40B4-BE49-F238E27FC236}">
                <a16:creationId xmlns:a16="http://schemas.microsoft.com/office/drawing/2014/main" id="{BC045EBB-DFDE-4499-B3B2-D0660A70BE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用正规式描述单词符号</a:t>
            </a:r>
          </a:p>
          <a:p>
            <a:pPr eaLnBrk="1" hangingPunct="1"/>
            <a:r>
              <a:rPr lang="zh-CN" altLang="en-US"/>
              <a:t>从正规式产生词法分析器</a:t>
            </a:r>
          </a:p>
          <a:p>
            <a:pPr eaLnBrk="1" hangingPunct="1"/>
            <a:r>
              <a:rPr lang="en-US" altLang="zh-CN"/>
              <a:t>LEX</a:t>
            </a:r>
            <a:r>
              <a:rPr lang="zh-CN" altLang="en-US"/>
              <a:t>语言：描述和自动产生词法分析器的语言。</a:t>
            </a:r>
            <a:endParaRPr lang="en-US" altLang="zh-CN"/>
          </a:p>
          <a:p>
            <a:pPr eaLnBrk="1" hangingPunct="1"/>
            <a:endParaRPr lang="zh-CN" altLang="en-US"/>
          </a:p>
        </p:txBody>
      </p:sp>
      <p:grpSp>
        <p:nvGrpSpPr>
          <p:cNvPr id="28" name="Group 29">
            <a:extLst>
              <a:ext uri="{FF2B5EF4-FFF2-40B4-BE49-F238E27FC236}">
                <a16:creationId xmlns:a16="http://schemas.microsoft.com/office/drawing/2014/main" id="{36DEC853-8239-466A-8838-0CE35840B018}"/>
              </a:ext>
            </a:extLst>
          </p:cNvPr>
          <p:cNvGrpSpPr>
            <a:grpSpLocks/>
          </p:cNvGrpSpPr>
          <p:nvPr/>
        </p:nvGrpSpPr>
        <p:grpSpPr bwMode="auto">
          <a:xfrm>
            <a:off x="3000376" y="3357564"/>
            <a:ext cx="6265863" cy="2160587"/>
            <a:chOff x="975" y="2886"/>
            <a:chExt cx="3947" cy="1361"/>
          </a:xfrm>
          <a:solidFill>
            <a:schemeClr val="bg1"/>
          </a:solidFill>
        </p:grpSpPr>
        <p:sp>
          <p:nvSpPr>
            <p:cNvPr id="124937" name="Rectangle 12">
              <a:extLst>
                <a:ext uri="{FF2B5EF4-FFF2-40B4-BE49-F238E27FC236}">
                  <a16:creationId xmlns:a16="http://schemas.microsoft.com/office/drawing/2014/main" id="{E9D0B263-3733-4AD5-9E89-ADCCEB1EA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2886"/>
              <a:ext cx="3947" cy="136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/>
            </a:p>
          </p:txBody>
        </p:sp>
        <p:sp>
          <p:nvSpPr>
            <p:cNvPr id="124938" name="Rectangle 17">
              <a:extLst>
                <a:ext uri="{FF2B5EF4-FFF2-40B4-BE49-F238E27FC236}">
                  <a16:creationId xmlns:a16="http://schemas.microsoft.com/office/drawing/2014/main" id="{752049BF-D80E-48C8-907B-DF748F639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9" y="3647"/>
              <a:ext cx="1344" cy="432"/>
            </a:xfrm>
            <a:prstGeom prst="rect">
              <a:avLst/>
            </a:prstGeom>
            <a:grpFill/>
            <a:ln w="28575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006600"/>
                  </a:solidFill>
                </a:rPr>
                <a:t>词法分析器</a:t>
              </a:r>
              <a:r>
                <a:rPr lang="en-US" altLang="zh-CN" sz="2400">
                  <a:solidFill>
                    <a:srgbClr val="006600"/>
                  </a:solidFill>
                </a:rPr>
                <a:t>L</a:t>
              </a:r>
            </a:p>
          </p:txBody>
        </p:sp>
        <p:sp>
          <p:nvSpPr>
            <p:cNvPr id="124939" name="Text Box 18">
              <a:extLst>
                <a:ext uri="{FF2B5EF4-FFF2-40B4-BE49-F238E27FC236}">
                  <a16:creationId xmlns:a16="http://schemas.microsoft.com/office/drawing/2014/main" id="{5E57E83E-0B7E-4CF3-A964-FE1BB5EB2D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1" y="3705"/>
              <a:ext cx="701" cy="291"/>
            </a:xfrm>
            <a:prstGeom prst="rect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006600"/>
                  </a:solidFill>
                </a:rPr>
                <a:t>输入串</a:t>
              </a:r>
            </a:p>
          </p:txBody>
        </p:sp>
        <p:sp>
          <p:nvSpPr>
            <p:cNvPr id="124940" name="Text Box 19">
              <a:extLst>
                <a:ext uri="{FF2B5EF4-FFF2-40B4-BE49-F238E27FC236}">
                  <a16:creationId xmlns:a16="http://schemas.microsoft.com/office/drawing/2014/main" id="{2C9FE2E5-3807-447C-A962-DC616FE560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5" y="3612"/>
              <a:ext cx="701" cy="523"/>
            </a:xfrm>
            <a:prstGeom prst="rect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006600"/>
                  </a:solidFill>
                </a:rPr>
                <a:t>单词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006600"/>
                  </a:solidFill>
                </a:rPr>
                <a:t>符号串</a:t>
              </a:r>
            </a:p>
          </p:txBody>
        </p:sp>
        <p:sp>
          <p:nvSpPr>
            <p:cNvPr id="124941" name="Line 20">
              <a:extLst>
                <a:ext uri="{FF2B5EF4-FFF2-40B4-BE49-F238E27FC236}">
                  <a16:creationId xmlns:a16="http://schemas.microsoft.com/office/drawing/2014/main" id="{C9C4BF34-6779-4381-8AEC-9A65B92CCA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3884"/>
              <a:ext cx="545" cy="0"/>
            </a:xfrm>
            <a:prstGeom prst="line">
              <a:avLst/>
            </a:prstGeom>
            <a:grpFill/>
            <a:ln w="28575">
              <a:solidFill>
                <a:srgbClr val="FFC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4942" name="Line 22">
              <a:extLst>
                <a:ext uri="{FF2B5EF4-FFF2-40B4-BE49-F238E27FC236}">
                  <a16:creationId xmlns:a16="http://schemas.microsoft.com/office/drawing/2014/main" id="{0F7EA305-0F6F-4B04-ABCC-7C1EA7602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7" y="3881"/>
              <a:ext cx="501" cy="3"/>
            </a:xfrm>
            <a:prstGeom prst="line">
              <a:avLst/>
            </a:prstGeom>
            <a:grpFill/>
            <a:ln w="28575">
              <a:solidFill>
                <a:srgbClr val="FFC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4943" name="Rectangle 23">
              <a:extLst>
                <a:ext uri="{FF2B5EF4-FFF2-40B4-BE49-F238E27FC236}">
                  <a16:creationId xmlns:a16="http://schemas.microsoft.com/office/drawing/2014/main" id="{D6C9A5A8-E788-48A4-AA27-63DF43FFD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3078"/>
              <a:ext cx="1344" cy="432"/>
            </a:xfrm>
            <a:prstGeom prst="rect">
              <a:avLst/>
            </a:prstGeom>
            <a:grpFill/>
            <a:ln w="28575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6600"/>
                  </a:solidFill>
                </a:rPr>
                <a:t>LEX</a:t>
              </a:r>
              <a:r>
                <a:rPr lang="zh-CN" altLang="en-US" sz="2400">
                  <a:solidFill>
                    <a:srgbClr val="006600"/>
                  </a:solidFill>
                </a:rPr>
                <a:t>编译程序</a:t>
              </a:r>
            </a:p>
          </p:txBody>
        </p:sp>
        <p:sp>
          <p:nvSpPr>
            <p:cNvPr id="124944" name="Text Box 24">
              <a:extLst>
                <a:ext uri="{FF2B5EF4-FFF2-40B4-BE49-F238E27FC236}">
                  <a16:creationId xmlns:a16="http://schemas.microsoft.com/office/drawing/2014/main" id="{CE190285-755E-42C9-8D03-F064DEE567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2982"/>
              <a:ext cx="701" cy="523"/>
            </a:xfrm>
            <a:prstGeom prst="rect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6600"/>
                  </a:solidFill>
                </a:rPr>
                <a:t>LEX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006600"/>
                  </a:solidFill>
                </a:rPr>
                <a:t>源程序</a:t>
              </a:r>
            </a:p>
          </p:txBody>
        </p:sp>
        <p:sp>
          <p:nvSpPr>
            <p:cNvPr id="124945" name="Text Box 25">
              <a:extLst>
                <a:ext uri="{FF2B5EF4-FFF2-40B4-BE49-F238E27FC236}">
                  <a16:creationId xmlns:a16="http://schemas.microsoft.com/office/drawing/2014/main" id="{86E12BC9-7AA3-4E01-96C5-AB546AA782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5" y="3003"/>
              <a:ext cx="830" cy="523"/>
            </a:xfrm>
            <a:prstGeom prst="rect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006600"/>
                  </a:solidFill>
                </a:rPr>
                <a:t>词法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006600"/>
                  </a:solidFill>
                </a:rPr>
                <a:t>分析器</a:t>
              </a:r>
              <a:r>
                <a:rPr lang="en-US" altLang="zh-CN" sz="2400">
                  <a:solidFill>
                    <a:srgbClr val="006600"/>
                  </a:solidFill>
                </a:rPr>
                <a:t>L</a:t>
              </a:r>
            </a:p>
          </p:txBody>
        </p:sp>
        <p:sp>
          <p:nvSpPr>
            <p:cNvPr id="124946" name="Line 26">
              <a:extLst>
                <a:ext uri="{FF2B5EF4-FFF2-40B4-BE49-F238E27FC236}">
                  <a16:creationId xmlns:a16="http://schemas.microsoft.com/office/drawing/2014/main" id="{33E18F42-E49D-4B14-B2CA-99B8A169B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1" y="3254"/>
              <a:ext cx="501" cy="3"/>
            </a:xfrm>
            <a:prstGeom prst="line">
              <a:avLst/>
            </a:prstGeom>
            <a:grpFill/>
            <a:ln w="28575">
              <a:solidFill>
                <a:srgbClr val="FFC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4947" name="Line 27">
              <a:extLst>
                <a:ext uri="{FF2B5EF4-FFF2-40B4-BE49-F238E27FC236}">
                  <a16:creationId xmlns:a16="http://schemas.microsoft.com/office/drawing/2014/main" id="{EAC66008-AB71-4444-827E-23C9F8FBD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1" y="3254"/>
              <a:ext cx="545" cy="0"/>
            </a:xfrm>
            <a:prstGeom prst="line">
              <a:avLst/>
            </a:prstGeom>
            <a:grpFill/>
            <a:ln w="28575">
              <a:solidFill>
                <a:srgbClr val="FFC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0" name="Rectangle 15">
            <a:extLst>
              <a:ext uri="{FF2B5EF4-FFF2-40B4-BE49-F238E27FC236}">
                <a16:creationId xmlns:a16="http://schemas.microsoft.com/office/drawing/2014/main" id="{0237C0C5-517A-4B6E-8E9E-E899564B9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3489" y="5991226"/>
            <a:ext cx="1798637" cy="3905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宋体" panose="02010600030101010101" pitchFamily="2" charset="-122"/>
              </a:rPr>
              <a:t>状态转换矩阵</a:t>
            </a:r>
          </a:p>
        </p:txBody>
      </p:sp>
      <p:sp>
        <p:nvSpPr>
          <p:cNvPr id="41" name="Rectangle 16">
            <a:extLst>
              <a:ext uri="{FF2B5EF4-FFF2-40B4-BE49-F238E27FC236}">
                <a16:creationId xmlns:a16="http://schemas.microsoft.com/office/drawing/2014/main" id="{E0C384A2-8612-479C-AD6E-323A84D5E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314" y="5991226"/>
            <a:ext cx="1800225" cy="3905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宋体" panose="02010600030101010101" pitchFamily="2" charset="-122"/>
              </a:rPr>
              <a:t>控制执行程序</a:t>
            </a:r>
          </a:p>
        </p:txBody>
      </p:sp>
      <p:cxnSp>
        <p:nvCxnSpPr>
          <p:cNvPr id="99335" name="直接箭头连接符 2">
            <a:extLst>
              <a:ext uri="{FF2B5EF4-FFF2-40B4-BE49-F238E27FC236}">
                <a16:creationId xmlns:a16="http://schemas.microsoft.com/office/drawing/2014/main" id="{3F39A38B-2B28-42E6-B6E4-F30675E1F84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375275" y="5251451"/>
            <a:ext cx="433388" cy="739775"/>
          </a:xfrm>
          <a:prstGeom prst="straightConnector1">
            <a:avLst/>
          </a:prstGeom>
          <a:noFill/>
          <a:ln w="28575" algn="ctr">
            <a:solidFill>
              <a:srgbClr val="00B05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336" name="直接箭头连接符 43">
            <a:extLst>
              <a:ext uri="{FF2B5EF4-FFF2-40B4-BE49-F238E27FC236}">
                <a16:creationId xmlns:a16="http://schemas.microsoft.com/office/drawing/2014/main" id="{91B714A6-C0E8-4CE5-9EA0-0B4C2914050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56364" y="5251451"/>
            <a:ext cx="503237" cy="739775"/>
          </a:xfrm>
          <a:prstGeom prst="straightConnector1">
            <a:avLst/>
          </a:prstGeom>
          <a:noFill/>
          <a:ln w="28575" algn="ctr">
            <a:solidFill>
              <a:srgbClr val="00B05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8">
            <a:extLst>
              <a:ext uri="{FF2B5EF4-FFF2-40B4-BE49-F238E27FC236}">
                <a16:creationId xmlns:a16="http://schemas.microsoft.com/office/drawing/2014/main" id="{3663F6DC-1D06-4B9E-95B0-2CBE32E37A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Tiny language</a:t>
            </a:r>
            <a:endParaRPr lang="zh-CN" altLang="en-US"/>
          </a:p>
        </p:txBody>
      </p:sp>
      <p:sp>
        <p:nvSpPr>
          <p:cNvPr id="35843" name="Rectangle 9">
            <a:extLst>
              <a:ext uri="{FF2B5EF4-FFF2-40B4-BE49-F238E27FC236}">
                <a16:creationId xmlns:a16="http://schemas.microsoft.com/office/drawing/2014/main" id="{CC6A0941-7B83-4FC2-A45C-E15AE087EB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3200" dirty="0"/>
              <a:t>The features of a program in TINY: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800" dirty="0"/>
              <a:t>a sequence of statements separated by semicolons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800" dirty="0"/>
              <a:t>no procedure, no declarations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800" dirty="0"/>
              <a:t>all variables are integer,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800" dirty="0"/>
              <a:t>two control statement : if-else and repeat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800" dirty="0"/>
              <a:t>read and write statements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800" dirty="0"/>
              <a:t>comments with curly brackets; but can not be nested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800" dirty="0"/>
              <a:t>expressions are Boolean and integer arithmetic expressions, Boolean expressions are only as tests in control statements.</a:t>
            </a:r>
            <a:endParaRPr lang="zh-CN" alt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852</Words>
  <Application>Microsoft Office PowerPoint</Application>
  <PresentationFormat>宽屏</PresentationFormat>
  <Paragraphs>171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宋体</vt:lpstr>
      <vt:lpstr>Arial</vt:lpstr>
      <vt:lpstr>Times New Roman</vt:lpstr>
      <vt:lpstr>Wingdings</vt:lpstr>
      <vt:lpstr>Office 主题​​</vt:lpstr>
      <vt:lpstr>编译原理课程设计</vt:lpstr>
      <vt:lpstr>词法分析器的构造</vt:lpstr>
      <vt:lpstr>词法分析器的手工构造方法</vt:lpstr>
      <vt:lpstr>From Diagram to Lexical Analyser</vt:lpstr>
      <vt:lpstr>Table-Driven Method</vt:lpstr>
      <vt:lpstr>Table-Driven Method</vt:lpstr>
      <vt:lpstr>Features of Table-Driven Method</vt:lpstr>
      <vt:lpstr>词法分析器的自动产生</vt:lpstr>
      <vt:lpstr>The Tiny language</vt:lpstr>
      <vt:lpstr>tokens of TINY</vt:lpstr>
      <vt:lpstr>The DFAs for the Tokens of TINY</vt:lpstr>
      <vt:lpstr>Implementation of a scanner automatically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编译原理课程设计</dc:title>
  <dc:creator>jun Jin</dc:creator>
  <cp:lastModifiedBy>jun Jin</cp:lastModifiedBy>
  <cp:revision>3</cp:revision>
  <dcterms:created xsi:type="dcterms:W3CDTF">2019-04-01T03:31:56Z</dcterms:created>
  <dcterms:modified xsi:type="dcterms:W3CDTF">2019-04-01T03:52:51Z</dcterms:modified>
</cp:coreProperties>
</file>