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ppt/activeX/activeX4.xml" ContentType="application/vnd.ms-office.activeX+xml"/>
  <Override PartName="/ppt/activeX/activeX4.bin" ContentType="application/vnd.ms-office.activeX"/>
  <Override PartName="/ppt/notesSlides/notesSlide29.xml" ContentType="application/vnd.openxmlformats-officedocument.presentationml.notesSlide+xml"/>
  <Override PartName="/ppt/activeX/activeX5.xml" ContentType="application/vnd.ms-office.activeX+xml"/>
  <Override PartName="/ppt/activeX/activeX5.bin" ContentType="application/vnd.ms-office.activeX"/>
  <Override PartName="/ppt/activeX/activeX6.xml" ContentType="application/vnd.ms-office.activeX+xml"/>
  <Override PartName="/ppt/activeX/activeX6.bin" ContentType="application/vnd.ms-office.activeX"/>
  <Override PartName="/ppt/activeX/activeX7.xml" ContentType="application/vnd.ms-office.activeX+xml"/>
  <Override PartName="/ppt/activeX/activeX7.bin" ContentType="application/vnd.ms-office.activeX"/>
  <Override PartName="/ppt/activeX/activeX8.xml" ContentType="application/vnd.ms-office.activeX+xml"/>
  <Override PartName="/ppt/activeX/activeX8.bin" ContentType="application/vnd.ms-office.activeX"/>
  <Override PartName="/ppt/notesSlides/notesSlide30.xml" ContentType="application/vnd.openxmlformats-officedocument.presentationml.notesSlide+xml"/>
  <Override PartName="/ppt/activeX/activeX9.xml" ContentType="application/vnd.ms-office.activeX+xml"/>
  <Override PartName="/ppt/activeX/activeX9.bin" ContentType="application/vnd.ms-office.activeX"/>
  <Override PartName="/ppt/activeX/activeX10.xml" ContentType="application/vnd.ms-office.activeX+xml"/>
  <Override PartName="/ppt/activeX/activeX10.bin" ContentType="application/vnd.ms-office.activeX"/>
  <Override PartName="/ppt/activeX/activeX11.xml" ContentType="application/vnd.ms-office.activeX+xml"/>
  <Override PartName="/ppt/activeX/activeX11.bin" ContentType="application/vnd.ms-office.activeX"/>
  <Override PartName="/ppt/activeX/activeX12.xml" ContentType="application/vnd.ms-office.activeX+xml"/>
  <Override PartName="/ppt/activeX/activeX12.bin" ContentType="application/vnd.ms-office.activeX"/>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5"/>
  </p:notesMasterIdLst>
  <p:handoutMasterIdLst>
    <p:handoutMasterId r:id="rId126"/>
  </p:handoutMasterIdLst>
  <p:sldIdLst>
    <p:sldId id="396" r:id="rId2"/>
    <p:sldId id="397" r:id="rId3"/>
    <p:sldId id="398" r:id="rId4"/>
    <p:sldId id="399" r:id="rId5"/>
    <p:sldId id="493" r:id="rId6"/>
    <p:sldId id="403" r:id="rId7"/>
    <p:sldId id="432" r:id="rId8"/>
    <p:sldId id="401" r:id="rId9"/>
    <p:sldId id="402" r:id="rId10"/>
    <p:sldId id="433" r:id="rId11"/>
    <p:sldId id="434" r:id="rId12"/>
    <p:sldId id="435" r:id="rId13"/>
    <p:sldId id="404" r:id="rId14"/>
    <p:sldId id="405" r:id="rId15"/>
    <p:sldId id="495" r:id="rId16"/>
    <p:sldId id="436" r:id="rId17"/>
    <p:sldId id="437" r:id="rId18"/>
    <p:sldId id="438" r:id="rId19"/>
    <p:sldId id="439" r:id="rId20"/>
    <p:sldId id="440" r:id="rId21"/>
    <p:sldId id="441" r:id="rId22"/>
    <p:sldId id="502" r:id="rId23"/>
    <p:sldId id="503" r:id="rId24"/>
    <p:sldId id="442" r:id="rId25"/>
    <p:sldId id="450" r:id="rId26"/>
    <p:sldId id="443" r:id="rId27"/>
    <p:sldId id="444" r:id="rId28"/>
    <p:sldId id="446" r:id="rId29"/>
    <p:sldId id="506" r:id="rId30"/>
    <p:sldId id="505" r:id="rId31"/>
    <p:sldId id="507" r:id="rId32"/>
    <p:sldId id="408" r:id="rId33"/>
    <p:sldId id="499" r:id="rId34"/>
    <p:sldId id="498" r:id="rId35"/>
    <p:sldId id="500" r:id="rId36"/>
    <p:sldId id="504" r:id="rId37"/>
    <p:sldId id="449" r:id="rId38"/>
    <p:sldId id="501" r:id="rId39"/>
    <p:sldId id="409" r:id="rId40"/>
    <p:sldId id="451" r:id="rId41"/>
    <p:sldId id="452" r:id="rId42"/>
    <p:sldId id="453" r:id="rId43"/>
    <p:sldId id="454" r:id="rId44"/>
    <p:sldId id="455" r:id="rId45"/>
    <p:sldId id="456" r:id="rId46"/>
    <p:sldId id="457" r:id="rId47"/>
    <p:sldId id="458" r:id="rId48"/>
    <p:sldId id="459" r:id="rId49"/>
    <p:sldId id="460" r:id="rId50"/>
    <p:sldId id="461" r:id="rId51"/>
    <p:sldId id="462" r:id="rId52"/>
    <p:sldId id="463" r:id="rId53"/>
    <p:sldId id="412" r:id="rId54"/>
    <p:sldId id="464" r:id="rId55"/>
    <p:sldId id="413" r:id="rId56"/>
    <p:sldId id="465" r:id="rId57"/>
    <p:sldId id="466" r:id="rId58"/>
    <p:sldId id="508" r:id="rId59"/>
    <p:sldId id="467" r:id="rId60"/>
    <p:sldId id="485" r:id="rId61"/>
    <p:sldId id="509" r:id="rId62"/>
    <p:sldId id="510" r:id="rId63"/>
    <p:sldId id="516" r:id="rId64"/>
    <p:sldId id="468" r:id="rId65"/>
    <p:sldId id="469" r:id="rId66"/>
    <p:sldId id="511" r:id="rId67"/>
    <p:sldId id="517" r:id="rId68"/>
    <p:sldId id="519" r:id="rId69"/>
    <p:sldId id="520" r:id="rId70"/>
    <p:sldId id="521" r:id="rId71"/>
    <p:sldId id="523" r:id="rId72"/>
    <p:sldId id="524" r:id="rId73"/>
    <p:sldId id="525" r:id="rId74"/>
    <p:sldId id="526" r:id="rId75"/>
    <p:sldId id="527" r:id="rId76"/>
    <p:sldId id="470" r:id="rId77"/>
    <p:sldId id="471" r:id="rId78"/>
    <p:sldId id="472" r:id="rId79"/>
    <p:sldId id="473" r:id="rId80"/>
    <p:sldId id="474" r:id="rId81"/>
    <p:sldId id="530" r:id="rId82"/>
    <p:sldId id="529" r:id="rId83"/>
    <p:sldId id="528" r:id="rId84"/>
    <p:sldId id="475" r:id="rId85"/>
    <p:sldId id="476" r:id="rId86"/>
    <p:sldId id="531" r:id="rId87"/>
    <p:sldId id="477" r:id="rId88"/>
    <p:sldId id="532" r:id="rId89"/>
    <p:sldId id="533" r:id="rId90"/>
    <p:sldId id="534" r:id="rId91"/>
    <p:sldId id="535" r:id="rId92"/>
    <p:sldId id="542" r:id="rId93"/>
    <p:sldId id="543" r:id="rId94"/>
    <p:sldId id="544" r:id="rId95"/>
    <p:sldId id="545" r:id="rId96"/>
    <p:sldId id="546" r:id="rId97"/>
    <p:sldId id="478" r:id="rId98"/>
    <p:sldId id="536" r:id="rId99"/>
    <p:sldId id="537" r:id="rId100"/>
    <p:sldId id="479" r:id="rId101"/>
    <p:sldId id="480" r:id="rId102"/>
    <p:sldId id="418" r:id="rId103"/>
    <p:sldId id="481" r:id="rId104"/>
    <p:sldId id="482" r:id="rId105"/>
    <p:sldId id="483" r:id="rId106"/>
    <p:sldId id="486" r:id="rId107"/>
    <p:sldId id="419" r:id="rId108"/>
    <p:sldId id="538" r:id="rId109"/>
    <p:sldId id="420" r:id="rId110"/>
    <p:sldId id="539" r:id="rId111"/>
    <p:sldId id="540" r:id="rId112"/>
    <p:sldId id="421" r:id="rId113"/>
    <p:sldId id="541" r:id="rId114"/>
    <p:sldId id="422" r:id="rId115"/>
    <p:sldId id="487" r:id="rId116"/>
    <p:sldId id="423" r:id="rId117"/>
    <p:sldId id="424" r:id="rId118"/>
    <p:sldId id="547" r:id="rId119"/>
    <p:sldId id="427" r:id="rId120"/>
    <p:sldId id="428" r:id="rId121"/>
    <p:sldId id="429" r:id="rId122"/>
    <p:sldId id="430" r:id="rId123"/>
    <p:sldId id="431" r:id="rId124"/>
  </p:sldIdLst>
  <p:sldSz cx="9144000" cy="6858000" type="screen4x3"/>
  <p:notesSz cx="7099300" cy="10234613"/>
  <p:defaultTextStyle>
    <a:defPPr>
      <a:defRPr lang="zh-CN"/>
    </a:defPPr>
    <a:lvl1pPr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pitchFamily="1"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pitchFamily="1"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pitchFamily="1"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pitchFamily="1"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7">
          <p15:clr>
            <a:srgbClr val="A4A3A4"/>
          </p15:clr>
        </p15:guide>
        <p15:guide id="2" pos="2832">
          <p15:clr>
            <a:srgbClr val="A4A3A4"/>
          </p15:clr>
        </p15:guide>
      </p15:sldGuideLst>
    </p:ext>
    <p:ext uri="{2D200454-40CA-4A62-9FC3-DE9A4176ACB9}">
      <p15:notesGuideLst xmlns:p15="http://schemas.microsoft.com/office/powerpoint/2012/main">
        <p15:guide id="1" orient="horz" pos="3323">
          <p15:clr>
            <a:srgbClr val="A4A3A4"/>
          </p15:clr>
        </p15:guide>
        <p15:guide id="2" pos="219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46" autoAdjust="0"/>
    <p:restoredTop sz="94660"/>
  </p:normalViewPr>
  <p:slideViewPr>
    <p:cSldViewPr>
      <p:cViewPr varScale="1">
        <p:scale>
          <a:sx n="107" d="100"/>
          <a:sy n="107" d="100"/>
        </p:scale>
        <p:origin x="1548" y="96"/>
      </p:cViewPr>
      <p:guideLst>
        <p:guide orient="horz" pos="2227"/>
        <p:guide pos="283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652" y="-78"/>
      </p:cViewPr>
      <p:guideLst>
        <p:guide orient="horz" pos="3323"/>
        <p:guide pos="219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5512D118-5CC6-11CF-8D67-00AA00BDCE1D}" ax:persistence="persistStream" r:id="rId1"/>
</file>

<file path=ppt/activeX/activeX10.xml><?xml version="1.0" encoding="utf-8"?>
<ax:ocx xmlns:ax="http://schemas.microsoft.com/office/2006/activeX" xmlns:r="http://schemas.openxmlformats.org/officeDocument/2006/relationships" ax:classid="{5512D118-5CC6-11CF-8D67-00AA00BDCE1D}" ax:persistence="persistStream" r:id="rId1"/>
</file>

<file path=ppt/activeX/activeX11.xml><?xml version="1.0" encoding="utf-8"?>
<ax:ocx xmlns:ax="http://schemas.microsoft.com/office/2006/activeX" xmlns:r="http://schemas.openxmlformats.org/officeDocument/2006/relationships" ax:classid="{5512D118-5CC6-11CF-8D67-00AA00BDCE1D}" ax:persistence="persistStream" r:id="rId1"/>
</file>

<file path=ppt/activeX/activeX12.xml><?xml version="1.0" encoding="utf-8"?>
<ax:ocx xmlns:ax="http://schemas.microsoft.com/office/2006/activeX" xmlns:r="http://schemas.openxmlformats.org/officeDocument/2006/relationships" ax:classid="{5512D118-5CC6-11CF-8D67-00AA00BDCE1D}" ax:persistence="persistStream" r:id="rId1"/>
</file>

<file path=ppt/activeX/activeX2.xml><?xml version="1.0" encoding="utf-8"?>
<ax:ocx xmlns:ax="http://schemas.microsoft.com/office/2006/activeX" xmlns:r="http://schemas.openxmlformats.org/officeDocument/2006/relationships" ax:classid="{5512D118-5CC6-11CF-8D67-00AA00BDCE1D}" ax:persistence="persistStream" r:id="rId1"/>
</file>

<file path=ppt/activeX/activeX3.xml><?xml version="1.0" encoding="utf-8"?>
<ax:ocx xmlns:ax="http://schemas.microsoft.com/office/2006/activeX" xmlns:r="http://schemas.openxmlformats.org/officeDocument/2006/relationships" ax:classid="{5512D118-5CC6-11CF-8D67-00AA00BDCE1D}" ax:persistence="persistStream" r:id="rId1"/>
</file>

<file path=ppt/activeX/activeX4.xml><?xml version="1.0" encoding="utf-8"?>
<ax:ocx xmlns:ax="http://schemas.microsoft.com/office/2006/activeX" xmlns:r="http://schemas.openxmlformats.org/officeDocument/2006/relationships" ax:classid="{5512D118-5CC6-11CF-8D67-00AA00BDCE1D}" ax:persistence="persistStream" r:id="rId1"/>
</file>

<file path=ppt/activeX/activeX5.xml><?xml version="1.0" encoding="utf-8"?>
<ax:ocx xmlns:ax="http://schemas.microsoft.com/office/2006/activeX" xmlns:r="http://schemas.openxmlformats.org/officeDocument/2006/relationships" ax:classid="{5512D118-5CC6-11CF-8D67-00AA00BDCE1D}" ax:persistence="persistStream" r:id="rId1"/>
</file>

<file path=ppt/activeX/activeX6.xml><?xml version="1.0" encoding="utf-8"?>
<ax:ocx xmlns:ax="http://schemas.microsoft.com/office/2006/activeX" xmlns:r="http://schemas.openxmlformats.org/officeDocument/2006/relationships" ax:classid="{5512D118-5CC6-11CF-8D67-00AA00BDCE1D}" ax:persistence="persistStream" r:id="rId1"/>
</file>

<file path=ppt/activeX/activeX7.xml><?xml version="1.0" encoding="utf-8"?>
<ax:ocx xmlns:ax="http://schemas.microsoft.com/office/2006/activeX" xmlns:r="http://schemas.openxmlformats.org/officeDocument/2006/relationships" ax:classid="{5512D118-5CC6-11CF-8D67-00AA00BDCE1D}" ax:persistence="persistStream" r:id="rId1"/>
</file>

<file path=ppt/activeX/activeX8.xml><?xml version="1.0" encoding="utf-8"?>
<ax:ocx xmlns:ax="http://schemas.microsoft.com/office/2006/activeX" xmlns:r="http://schemas.openxmlformats.org/officeDocument/2006/relationships" ax:classid="{5512D118-5CC6-11CF-8D67-00AA00BDCE1D}" ax:persistence="persistStream" r:id="rId1"/>
</file>

<file path=ppt/activeX/activeX9.xml><?xml version="1.0" encoding="utf-8"?>
<ax:ocx xmlns:ax="http://schemas.microsoft.com/office/2006/activeX" xmlns:r="http://schemas.openxmlformats.org/officeDocument/2006/relationships" ax:classid="{5512D118-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048000" cy="5334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68611" name="Rectangle 3"/>
          <p:cNvSpPr>
            <a:spLocks noGrp="1" noChangeArrowheads="1"/>
          </p:cNvSpPr>
          <p:nvPr>
            <p:ph type="dt" sz="quarter" idx="1"/>
          </p:nvPr>
        </p:nvSpPr>
        <p:spPr bwMode="auto">
          <a:xfrm>
            <a:off x="4038600" y="0"/>
            <a:ext cx="3048000" cy="5334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68612" name="Rectangle 4"/>
          <p:cNvSpPr>
            <a:spLocks noGrp="1" noChangeArrowheads="1"/>
          </p:cNvSpPr>
          <p:nvPr>
            <p:ph type="ftr" sz="quarter" idx="2"/>
          </p:nvPr>
        </p:nvSpPr>
        <p:spPr bwMode="auto">
          <a:xfrm>
            <a:off x="0" y="9753600"/>
            <a:ext cx="30480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68613" name="Rectangle 5"/>
          <p:cNvSpPr>
            <a:spLocks noGrp="1" noChangeArrowheads="1"/>
          </p:cNvSpPr>
          <p:nvPr>
            <p:ph type="sldNum" sz="quarter" idx="3"/>
          </p:nvPr>
        </p:nvSpPr>
        <p:spPr bwMode="auto">
          <a:xfrm>
            <a:off x="4038600" y="9753600"/>
            <a:ext cx="30480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A0DB2FAB-4DDF-4CC6-B0A0-76A60F457093}" type="slidenum">
              <a:rPr lang="en-US" altLang="zh-CN"/>
              <a:t>‹#›</a:t>
            </a:fld>
            <a:endParaRPr lang="en-US" altLang="zh-CN"/>
          </a:p>
        </p:txBody>
      </p:sp>
    </p:spTree>
    <p:extLst>
      <p:ext uri="{BB962C8B-B14F-4D97-AF65-F5344CB8AC3E}">
        <p14:creationId xmlns:p14="http://schemas.microsoft.com/office/powerpoint/2010/main" val="851892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latin typeface="Arial" panose="020B0604020202020204" pitchFamily="34" charset="0"/>
              </a:defRPr>
            </a:lvl1pPr>
          </a:lstStyle>
          <a:p>
            <a:pPr>
              <a:defRPr/>
            </a:pPr>
            <a:endParaRPr lang="en-US" altLang="zh-CN"/>
          </a:p>
        </p:txBody>
      </p:sp>
      <p:sp>
        <p:nvSpPr>
          <p:cNvPr id="43011"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latin typeface="Arial" panose="020B0604020202020204" pitchFamily="34" charset="0"/>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3014"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latin typeface="Arial" panose="020B0604020202020204" pitchFamily="34" charset="0"/>
              </a:defRPr>
            </a:lvl1pPr>
          </a:lstStyle>
          <a:p>
            <a:pPr>
              <a:defRPr/>
            </a:pPr>
            <a:endParaRPr lang="en-US" altLang="zh-CN"/>
          </a:p>
        </p:txBody>
      </p:sp>
      <p:sp>
        <p:nvSpPr>
          <p:cNvPr id="43015"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latin typeface="Arial" panose="020B0604020202020204" pitchFamily="34" charset="0"/>
              </a:defRPr>
            </a:lvl1pPr>
          </a:lstStyle>
          <a:p>
            <a:pPr>
              <a:defRPr/>
            </a:pPr>
            <a:fld id="{D491D423-BE52-429D-A649-80BB9A6D7E3E}" type="slidenum">
              <a:rPr lang="en-US" altLang="zh-CN"/>
              <a:t>‹#›</a:t>
            </a:fld>
            <a:endParaRPr lang="en-US" altLang="zh-CN"/>
          </a:p>
        </p:txBody>
      </p:sp>
    </p:spTree>
    <p:extLst>
      <p:ext uri="{BB962C8B-B14F-4D97-AF65-F5344CB8AC3E}">
        <p14:creationId xmlns:p14="http://schemas.microsoft.com/office/powerpoint/2010/main" val="22942314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7D03912-3B4A-4D1F-83E4-17CFE6A43F98}" type="slidenum">
              <a:rPr lang="ja-JP" altLang="en-US" sz="1200"/>
              <a:pPr algn="r"/>
              <a:t>2</a:t>
            </a:fld>
            <a:endParaRPr lang="en-US" altLang="ja-JP" sz="1200"/>
          </a:p>
        </p:txBody>
      </p:sp>
      <p:sp>
        <p:nvSpPr>
          <p:cNvPr id="793603" name="Rectangle 2"/>
          <p:cNvSpPr>
            <a:spLocks noGrp="1" noRot="1" noChangeAspect="1" noChangeArrowheads="1" noTextEdit="1"/>
          </p:cNvSpPr>
          <p:nvPr>
            <p:ph type="sldImg"/>
          </p:nvPr>
        </p:nvSpPr>
        <p:spPr>
          <a:xfrm>
            <a:off x="992188" y="768350"/>
            <a:ext cx="5114925" cy="3836988"/>
          </a:xfrm>
          <a:ln/>
        </p:spPr>
      </p:sp>
      <p:sp>
        <p:nvSpPr>
          <p:cNvPr id="793604"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3234186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F678803-E85F-47F3-9C9D-FFCF3C4D61D0}" type="slidenum">
              <a:rPr lang="ja-JP" altLang="en-US" sz="1200"/>
              <a:pPr algn="r"/>
              <a:t>15</a:t>
            </a:fld>
            <a:endParaRPr lang="en-US" altLang="ja-JP" sz="1200"/>
          </a:p>
        </p:txBody>
      </p:sp>
      <p:sp>
        <p:nvSpPr>
          <p:cNvPr id="801795" name="Rectangle 2"/>
          <p:cNvSpPr>
            <a:spLocks noGrp="1" noRot="1" noChangeAspect="1" noChangeArrowheads="1" noTextEdit="1"/>
          </p:cNvSpPr>
          <p:nvPr>
            <p:ph type="sldImg"/>
          </p:nvPr>
        </p:nvSpPr>
        <p:spPr>
          <a:xfrm>
            <a:off x="992188" y="768350"/>
            <a:ext cx="5114925" cy="3836988"/>
          </a:xfrm>
          <a:ln/>
        </p:spPr>
      </p:sp>
      <p:sp>
        <p:nvSpPr>
          <p:cNvPr id="801796"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3581780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B2F4938-B184-467F-A5C7-065DD75FD045}" type="slidenum">
              <a:rPr lang="ja-JP" altLang="en-US" sz="1200"/>
              <a:pPr algn="r"/>
              <a:t>25</a:t>
            </a:fld>
            <a:endParaRPr lang="en-US" altLang="ja-JP" sz="1200"/>
          </a:p>
        </p:txBody>
      </p:sp>
      <p:sp>
        <p:nvSpPr>
          <p:cNvPr id="803843" name="Rectangle 2"/>
          <p:cNvSpPr>
            <a:spLocks noGrp="1" noRot="1" noChangeAspect="1" noChangeArrowheads="1" noTextEdit="1"/>
          </p:cNvSpPr>
          <p:nvPr>
            <p:ph type="sldImg"/>
          </p:nvPr>
        </p:nvSpPr>
        <p:spPr>
          <a:xfrm>
            <a:off x="992188" y="768350"/>
            <a:ext cx="5114925" cy="3836988"/>
          </a:xfrm>
          <a:ln/>
        </p:spPr>
      </p:sp>
      <p:sp>
        <p:nvSpPr>
          <p:cNvPr id="803844"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3556832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2F17B03-BFD4-4F96-97F8-EE50240B0CDC}" type="slidenum">
              <a:rPr lang="ja-JP" altLang="en-US" sz="1200"/>
              <a:pPr algn="r"/>
              <a:t>30</a:t>
            </a:fld>
            <a:endParaRPr lang="en-US" altLang="ja-JP" sz="1200"/>
          </a:p>
        </p:txBody>
      </p:sp>
      <p:sp>
        <p:nvSpPr>
          <p:cNvPr id="804867" name="Rectangle 2"/>
          <p:cNvSpPr>
            <a:spLocks noGrp="1" noRot="1" noChangeAspect="1" noChangeArrowheads="1" noTextEdit="1"/>
          </p:cNvSpPr>
          <p:nvPr>
            <p:ph type="sldImg"/>
          </p:nvPr>
        </p:nvSpPr>
        <p:spPr>
          <a:xfrm>
            <a:off x="992188" y="768350"/>
            <a:ext cx="5114925" cy="3836988"/>
          </a:xfrm>
          <a:ln/>
        </p:spPr>
      </p:sp>
      <p:sp>
        <p:nvSpPr>
          <p:cNvPr id="80486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1883330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2F17B03-BFD4-4F96-97F8-EE50240B0CDC}" type="slidenum">
              <a:rPr lang="ja-JP" altLang="en-US" sz="1200"/>
              <a:pPr algn="r"/>
              <a:t>31</a:t>
            </a:fld>
            <a:endParaRPr lang="en-US" altLang="ja-JP" sz="1200"/>
          </a:p>
        </p:txBody>
      </p:sp>
      <p:sp>
        <p:nvSpPr>
          <p:cNvPr id="804867" name="Rectangle 2"/>
          <p:cNvSpPr>
            <a:spLocks noGrp="1" noRot="1" noChangeAspect="1" noChangeArrowheads="1" noTextEdit="1"/>
          </p:cNvSpPr>
          <p:nvPr>
            <p:ph type="sldImg"/>
          </p:nvPr>
        </p:nvSpPr>
        <p:spPr>
          <a:xfrm>
            <a:off x="992188" y="768350"/>
            <a:ext cx="5114925" cy="3836988"/>
          </a:xfrm>
          <a:ln/>
        </p:spPr>
      </p:sp>
      <p:sp>
        <p:nvSpPr>
          <p:cNvPr id="80486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1883330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2F17B03-BFD4-4F96-97F8-EE50240B0CDC}" type="slidenum">
              <a:rPr lang="ja-JP" altLang="en-US" sz="1200"/>
              <a:pPr algn="r"/>
              <a:t>32</a:t>
            </a:fld>
            <a:endParaRPr lang="en-US" altLang="ja-JP" sz="1200"/>
          </a:p>
        </p:txBody>
      </p:sp>
      <p:sp>
        <p:nvSpPr>
          <p:cNvPr id="804867" name="Rectangle 2"/>
          <p:cNvSpPr>
            <a:spLocks noGrp="1" noRot="1" noChangeAspect="1" noChangeArrowheads="1" noTextEdit="1"/>
          </p:cNvSpPr>
          <p:nvPr>
            <p:ph type="sldImg"/>
          </p:nvPr>
        </p:nvSpPr>
        <p:spPr>
          <a:xfrm>
            <a:off x="992188" y="768350"/>
            <a:ext cx="5114925" cy="3836988"/>
          </a:xfrm>
          <a:ln/>
        </p:spPr>
      </p:sp>
      <p:sp>
        <p:nvSpPr>
          <p:cNvPr id="80486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1883330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7CD1018-CC0D-48A8-BF29-AF2868980C1B}" type="slidenum">
              <a:rPr lang="ja-JP" altLang="en-US" sz="1200"/>
              <a:pPr algn="r"/>
              <a:t>39</a:t>
            </a:fld>
            <a:endParaRPr lang="en-US" altLang="ja-JP" sz="1200"/>
          </a:p>
        </p:txBody>
      </p:sp>
      <p:sp>
        <p:nvSpPr>
          <p:cNvPr id="805891" name="Rectangle 2"/>
          <p:cNvSpPr>
            <a:spLocks noGrp="1" noRot="1" noChangeAspect="1" noChangeArrowheads="1" noTextEdit="1"/>
          </p:cNvSpPr>
          <p:nvPr>
            <p:ph type="sldImg"/>
          </p:nvPr>
        </p:nvSpPr>
        <p:spPr>
          <a:xfrm>
            <a:off x="992188" y="768350"/>
            <a:ext cx="5114925" cy="3836988"/>
          </a:xfrm>
          <a:ln/>
        </p:spPr>
      </p:sp>
      <p:sp>
        <p:nvSpPr>
          <p:cNvPr id="80589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1747888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Rot="1" noChangeAspect="1" noChangeArrowheads="1" noTextEdit="1"/>
          </p:cNvSpPr>
          <p:nvPr>
            <p:ph type="sldImg"/>
          </p:nvPr>
        </p:nvSpPr>
        <p:spPr>
          <a:xfrm>
            <a:off x="1300163" y="877888"/>
            <a:ext cx="4511675" cy="3382962"/>
          </a:xfrm>
        </p:spPr>
      </p:sp>
      <p:sp>
        <p:nvSpPr>
          <p:cNvPr id="532483" name="Rectangle 3"/>
          <p:cNvSpPr>
            <a:spLocks noGrp="1" noChangeArrowheads="1"/>
          </p:cNvSpPr>
          <p:nvPr>
            <p:ph type="body" idx="1"/>
          </p:nvPr>
        </p:nvSpPr>
        <p:spPr bwMode="auto">
          <a:xfrm>
            <a:off x="927100" y="7027863"/>
            <a:ext cx="1409700" cy="2635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967" tIns="49903" rIns="95967" bIns="49903" anchor="ctr">
            <a:spAutoFit/>
          </a:bodyPr>
          <a:lstStyle/>
          <a:p>
            <a:endParaRPr lang="zh-CN" altLang="en-US"/>
          </a:p>
        </p:txBody>
      </p:sp>
    </p:spTree>
    <p:extLst>
      <p:ext uri="{BB962C8B-B14F-4D97-AF65-F5344CB8AC3E}">
        <p14:creationId xmlns:p14="http://schemas.microsoft.com/office/powerpoint/2010/main" val="2895516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5F267D6-1871-492E-89FE-E7C0BB9F43CF}" type="slidenum">
              <a:rPr lang="ja-JP" altLang="en-US" sz="1200"/>
              <a:pPr algn="r"/>
              <a:t>53</a:t>
            </a:fld>
            <a:endParaRPr lang="en-US" altLang="ja-JP" sz="1200"/>
          </a:p>
        </p:txBody>
      </p:sp>
      <p:sp>
        <p:nvSpPr>
          <p:cNvPr id="808963" name="Rectangle 2"/>
          <p:cNvSpPr>
            <a:spLocks noGrp="1" noRot="1" noChangeAspect="1" noChangeArrowheads="1" noTextEdit="1"/>
          </p:cNvSpPr>
          <p:nvPr>
            <p:ph type="sldImg"/>
          </p:nvPr>
        </p:nvSpPr>
        <p:spPr>
          <a:xfrm>
            <a:off x="992188" y="768350"/>
            <a:ext cx="5114925" cy="3836988"/>
          </a:xfrm>
          <a:ln/>
        </p:spPr>
      </p:sp>
      <p:sp>
        <p:nvSpPr>
          <p:cNvPr id="808964"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839842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8EEA528-CB81-46DB-8198-7CF2C1BA0F73}" type="slidenum">
              <a:rPr lang="ja-JP" altLang="en-US" sz="1200"/>
              <a:pPr algn="r"/>
              <a:t>55</a:t>
            </a:fld>
            <a:endParaRPr lang="en-US" altLang="ja-JP" sz="1200"/>
          </a:p>
        </p:txBody>
      </p:sp>
      <p:sp>
        <p:nvSpPr>
          <p:cNvPr id="809987" name="Rectangle 2"/>
          <p:cNvSpPr>
            <a:spLocks noGrp="1" noRot="1" noChangeAspect="1" noChangeArrowheads="1" noTextEdit="1"/>
          </p:cNvSpPr>
          <p:nvPr>
            <p:ph type="sldImg"/>
          </p:nvPr>
        </p:nvSpPr>
        <p:spPr>
          <a:xfrm>
            <a:off x="992188" y="768350"/>
            <a:ext cx="5114925" cy="3836988"/>
          </a:xfrm>
          <a:ln/>
        </p:spPr>
      </p:sp>
      <p:sp>
        <p:nvSpPr>
          <p:cNvPr id="80998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3590861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B1C7001-12DE-4DE8-99DC-D9C1B0652335}" type="slidenum">
              <a:rPr lang="ja-JP" altLang="en-US" sz="1200"/>
              <a:pPr algn="r"/>
              <a:t>98</a:t>
            </a:fld>
            <a:endParaRPr lang="en-US" altLang="ja-JP" sz="1200"/>
          </a:p>
        </p:txBody>
      </p:sp>
      <p:sp>
        <p:nvSpPr>
          <p:cNvPr id="776195" name="Rectangle 2"/>
          <p:cNvSpPr>
            <a:spLocks noGrp="1" noRot="1" noChangeAspect="1" noChangeArrowheads="1" noTextEdit="1"/>
          </p:cNvSpPr>
          <p:nvPr>
            <p:ph type="sldImg"/>
          </p:nvPr>
        </p:nvSpPr>
        <p:spPr>
          <a:xfrm>
            <a:off x="992188" y="768350"/>
            <a:ext cx="5114925" cy="3836988"/>
          </a:xfrm>
          <a:ln/>
        </p:spPr>
      </p:sp>
      <p:sp>
        <p:nvSpPr>
          <p:cNvPr id="776196"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942402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56D5F4D-13D1-4833-AA0F-0E94C255EE0E}" type="slidenum">
              <a:rPr lang="ja-JP" altLang="en-US" sz="1200"/>
              <a:pPr algn="r"/>
              <a:t>3</a:t>
            </a:fld>
            <a:endParaRPr lang="en-US" altLang="ja-JP" sz="1200"/>
          </a:p>
        </p:txBody>
      </p:sp>
      <p:sp>
        <p:nvSpPr>
          <p:cNvPr id="794627" name="Rectangle 2"/>
          <p:cNvSpPr>
            <a:spLocks noGrp="1" noRot="1" noChangeAspect="1" noChangeArrowheads="1" noTextEdit="1"/>
          </p:cNvSpPr>
          <p:nvPr>
            <p:ph type="sldImg"/>
          </p:nvPr>
        </p:nvSpPr>
        <p:spPr>
          <a:xfrm>
            <a:off x="992188" y="768350"/>
            <a:ext cx="5114925" cy="3836988"/>
          </a:xfrm>
          <a:ln/>
        </p:spPr>
      </p:sp>
      <p:sp>
        <p:nvSpPr>
          <p:cNvPr id="79462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2436805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10ECEC4-2AB0-4A7C-BB23-EB19A1A72653}" type="slidenum">
              <a:rPr lang="ja-JP" altLang="en-US" sz="1200"/>
              <a:pPr algn="r"/>
              <a:t>99</a:t>
            </a:fld>
            <a:endParaRPr lang="en-US" altLang="ja-JP" sz="1200"/>
          </a:p>
        </p:txBody>
      </p:sp>
      <p:sp>
        <p:nvSpPr>
          <p:cNvPr id="777219" name="Rectangle 2"/>
          <p:cNvSpPr>
            <a:spLocks noGrp="1" noRot="1" noChangeAspect="1" noChangeArrowheads="1" noTextEdit="1"/>
          </p:cNvSpPr>
          <p:nvPr>
            <p:ph type="sldImg"/>
          </p:nvPr>
        </p:nvSpPr>
        <p:spPr>
          <a:xfrm>
            <a:off x="992188" y="768350"/>
            <a:ext cx="5114925" cy="3836988"/>
          </a:xfrm>
          <a:ln/>
        </p:spPr>
      </p:sp>
      <p:sp>
        <p:nvSpPr>
          <p:cNvPr id="777220"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85059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0D1EB94-1589-4502-887E-E127266B09F3}" type="slidenum">
              <a:rPr lang="ja-JP" altLang="en-US" sz="1200"/>
              <a:pPr algn="r"/>
              <a:t>102</a:t>
            </a:fld>
            <a:endParaRPr lang="en-US" altLang="ja-JP" sz="1200"/>
          </a:p>
        </p:txBody>
      </p:sp>
      <p:sp>
        <p:nvSpPr>
          <p:cNvPr id="815107" name="Rectangle 2"/>
          <p:cNvSpPr>
            <a:spLocks noGrp="1" noRot="1" noChangeAspect="1" noChangeArrowheads="1" noTextEdit="1"/>
          </p:cNvSpPr>
          <p:nvPr>
            <p:ph type="sldImg"/>
          </p:nvPr>
        </p:nvSpPr>
        <p:spPr>
          <a:xfrm>
            <a:off x="992188" y="768350"/>
            <a:ext cx="5114925" cy="3836988"/>
          </a:xfrm>
          <a:ln/>
        </p:spPr>
      </p:sp>
      <p:sp>
        <p:nvSpPr>
          <p:cNvPr id="81510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3853592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D9FEE95-A1BB-49A9-9F3B-3FC2562E2156}" type="slidenum">
              <a:rPr lang="ja-JP" altLang="en-US" sz="1200"/>
              <a:pPr algn="r"/>
              <a:t>107</a:t>
            </a:fld>
            <a:endParaRPr lang="en-US" altLang="ja-JP" sz="1200"/>
          </a:p>
        </p:txBody>
      </p:sp>
      <p:sp>
        <p:nvSpPr>
          <p:cNvPr id="816131" name="Rectangle 2"/>
          <p:cNvSpPr>
            <a:spLocks noGrp="1" noRot="1" noChangeAspect="1" noChangeArrowheads="1" noTextEdit="1"/>
          </p:cNvSpPr>
          <p:nvPr>
            <p:ph type="sldImg"/>
          </p:nvPr>
        </p:nvSpPr>
        <p:spPr>
          <a:xfrm>
            <a:off x="992188" y="768350"/>
            <a:ext cx="5114925" cy="3836988"/>
          </a:xfrm>
          <a:ln/>
        </p:spPr>
      </p:sp>
      <p:sp>
        <p:nvSpPr>
          <p:cNvPr id="81613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220163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D9FEE95-A1BB-49A9-9F3B-3FC2562E2156}" type="slidenum">
              <a:rPr lang="ja-JP" altLang="en-US" sz="1200"/>
              <a:pPr algn="r"/>
              <a:t>108</a:t>
            </a:fld>
            <a:endParaRPr lang="en-US" altLang="ja-JP" sz="1200"/>
          </a:p>
        </p:txBody>
      </p:sp>
      <p:sp>
        <p:nvSpPr>
          <p:cNvPr id="816131" name="Rectangle 2"/>
          <p:cNvSpPr>
            <a:spLocks noGrp="1" noRot="1" noChangeAspect="1" noChangeArrowheads="1" noTextEdit="1"/>
          </p:cNvSpPr>
          <p:nvPr>
            <p:ph type="sldImg"/>
          </p:nvPr>
        </p:nvSpPr>
        <p:spPr>
          <a:xfrm>
            <a:off x="992188" y="768350"/>
            <a:ext cx="5114925" cy="3836988"/>
          </a:xfrm>
          <a:ln/>
        </p:spPr>
      </p:sp>
      <p:sp>
        <p:nvSpPr>
          <p:cNvPr id="81613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220163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B5D30B7-1589-4BBF-B370-1FFDF84B67F9}" type="slidenum">
              <a:rPr lang="ja-JP" altLang="en-US" sz="1200"/>
              <a:pPr algn="r"/>
              <a:t>109</a:t>
            </a:fld>
            <a:endParaRPr lang="en-US" altLang="ja-JP" sz="1200"/>
          </a:p>
        </p:txBody>
      </p:sp>
      <p:sp>
        <p:nvSpPr>
          <p:cNvPr id="817155" name="Rectangle 2"/>
          <p:cNvSpPr>
            <a:spLocks noGrp="1" noRot="1" noChangeAspect="1" noChangeArrowheads="1" noTextEdit="1"/>
          </p:cNvSpPr>
          <p:nvPr>
            <p:ph type="sldImg"/>
          </p:nvPr>
        </p:nvSpPr>
        <p:spPr>
          <a:xfrm>
            <a:off x="992188" y="768350"/>
            <a:ext cx="5114925" cy="3836988"/>
          </a:xfrm>
          <a:ln/>
        </p:spPr>
      </p:sp>
      <p:sp>
        <p:nvSpPr>
          <p:cNvPr id="817156"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905852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B5D30B7-1589-4BBF-B370-1FFDF84B67F9}" type="slidenum">
              <a:rPr lang="ja-JP" altLang="en-US" sz="1200"/>
              <a:pPr algn="r"/>
              <a:t>110</a:t>
            </a:fld>
            <a:endParaRPr lang="en-US" altLang="ja-JP" sz="1200"/>
          </a:p>
        </p:txBody>
      </p:sp>
      <p:sp>
        <p:nvSpPr>
          <p:cNvPr id="817155" name="Rectangle 2"/>
          <p:cNvSpPr>
            <a:spLocks noGrp="1" noRot="1" noChangeAspect="1" noChangeArrowheads="1" noTextEdit="1"/>
          </p:cNvSpPr>
          <p:nvPr>
            <p:ph type="sldImg"/>
          </p:nvPr>
        </p:nvSpPr>
        <p:spPr>
          <a:xfrm>
            <a:off x="992188" y="768350"/>
            <a:ext cx="5114925" cy="3836988"/>
          </a:xfrm>
          <a:ln/>
        </p:spPr>
      </p:sp>
      <p:sp>
        <p:nvSpPr>
          <p:cNvPr id="817156"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905852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B5D30B7-1589-4BBF-B370-1FFDF84B67F9}" type="slidenum">
              <a:rPr lang="ja-JP" altLang="en-US" sz="1200"/>
              <a:pPr algn="r"/>
              <a:t>111</a:t>
            </a:fld>
            <a:endParaRPr lang="en-US" altLang="ja-JP" sz="1200"/>
          </a:p>
        </p:txBody>
      </p:sp>
      <p:sp>
        <p:nvSpPr>
          <p:cNvPr id="817155" name="Rectangle 2"/>
          <p:cNvSpPr>
            <a:spLocks noGrp="1" noRot="1" noChangeAspect="1" noChangeArrowheads="1" noTextEdit="1"/>
          </p:cNvSpPr>
          <p:nvPr>
            <p:ph type="sldImg"/>
          </p:nvPr>
        </p:nvSpPr>
        <p:spPr>
          <a:xfrm>
            <a:off x="992188" y="768350"/>
            <a:ext cx="5114925" cy="3836988"/>
          </a:xfrm>
          <a:ln/>
        </p:spPr>
      </p:sp>
      <p:sp>
        <p:nvSpPr>
          <p:cNvPr id="817156"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905852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0230E659-89BE-4A98-ADE8-F27C095917A6}" type="slidenum">
              <a:rPr lang="ja-JP" altLang="en-US" sz="1200"/>
              <a:pPr algn="r"/>
              <a:t>112</a:t>
            </a:fld>
            <a:endParaRPr lang="en-US" altLang="ja-JP" sz="1200"/>
          </a:p>
        </p:txBody>
      </p:sp>
      <p:sp>
        <p:nvSpPr>
          <p:cNvPr id="818179" name="Rectangle 2"/>
          <p:cNvSpPr>
            <a:spLocks noGrp="1" noRot="1" noChangeAspect="1" noChangeArrowheads="1" noTextEdit="1"/>
          </p:cNvSpPr>
          <p:nvPr>
            <p:ph type="sldImg"/>
          </p:nvPr>
        </p:nvSpPr>
        <p:spPr>
          <a:xfrm>
            <a:off x="992188" y="768350"/>
            <a:ext cx="5114925" cy="3836988"/>
          </a:xfrm>
          <a:ln/>
        </p:spPr>
      </p:sp>
      <p:sp>
        <p:nvSpPr>
          <p:cNvPr id="818180"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2458447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F6F64B3-75EB-4A4A-82F9-97AB557A415C}" type="slidenum">
              <a:rPr lang="ja-JP" altLang="en-US" sz="1200"/>
              <a:pPr algn="r"/>
              <a:t>114</a:t>
            </a:fld>
            <a:endParaRPr lang="en-US" altLang="ja-JP" sz="1200"/>
          </a:p>
        </p:txBody>
      </p:sp>
      <p:sp>
        <p:nvSpPr>
          <p:cNvPr id="819203" name="Rectangle 2"/>
          <p:cNvSpPr>
            <a:spLocks noGrp="1" noRot="1" noChangeAspect="1" noChangeArrowheads="1" noTextEdit="1"/>
          </p:cNvSpPr>
          <p:nvPr>
            <p:ph type="sldImg"/>
          </p:nvPr>
        </p:nvSpPr>
        <p:spPr>
          <a:xfrm>
            <a:off x="992188" y="768350"/>
            <a:ext cx="5114925" cy="3836988"/>
          </a:xfrm>
          <a:ln/>
        </p:spPr>
      </p:sp>
      <p:sp>
        <p:nvSpPr>
          <p:cNvPr id="819204"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3981314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F6F11E6-A99D-48A8-A9F0-BABE010C0255}" type="slidenum">
              <a:rPr lang="ja-JP" altLang="en-US" sz="1200"/>
              <a:pPr algn="r"/>
              <a:t>116</a:t>
            </a:fld>
            <a:endParaRPr lang="en-US" altLang="ja-JP" sz="1200"/>
          </a:p>
        </p:txBody>
      </p:sp>
      <p:sp>
        <p:nvSpPr>
          <p:cNvPr id="820227" name="Rectangle 2"/>
          <p:cNvSpPr>
            <a:spLocks noGrp="1" noRot="1" noChangeAspect="1" noChangeArrowheads="1" noTextEdit="1"/>
          </p:cNvSpPr>
          <p:nvPr>
            <p:ph type="sldImg"/>
          </p:nvPr>
        </p:nvSpPr>
        <p:spPr>
          <a:xfrm>
            <a:off x="992188" y="768350"/>
            <a:ext cx="5114925" cy="3836988"/>
          </a:xfrm>
          <a:ln/>
        </p:spPr>
      </p:sp>
      <p:sp>
        <p:nvSpPr>
          <p:cNvPr id="82022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2109238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A0F4A3B-0637-4CFB-8543-49284C79116D}" type="slidenum">
              <a:rPr lang="ja-JP" altLang="en-US" sz="1200"/>
              <a:pPr algn="r"/>
              <a:t>4</a:t>
            </a:fld>
            <a:endParaRPr lang="en-US" altLang="ja-JP" sz="1200"/>
          </a:p>
        </p:txBody>
      </p:sp>
      <p:sp>
        <p:nvSpPr>
          <p:cNvPr id="795651" name="Rectangle 2"/>
          <p:cNvSpPr>
            <a:spLocks noGrp="1" noRot="1" noChangeAspect="1" noChangeArrowheads="1" noTextEdit="1"/>
          </p:cNvSpPr>
          <p:nvPr>
            <p:ph type="sldImg"/>
          </p:nvPr>
        </p:nvSpPr>
        <p:spPr>
          <a:xfrm>
            <a:off x="992188" y="768350"/>
            <a:ext cx="5114925" cy="3836988"/>
          </a:xfrm>
          <a:ln/>
        </p:spPr>
      </p:sp>
      <p:sp>
        <p:nvSpPr>
          <p:cNvPr id="79565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26827905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5F3AD7F-024F-4770-B776-B7ABD16A36BF}" type="slidenum">
              <a:rPr lang="ja-JP" altLang="en-US" sz="1200"/>
              <a:pPr algn="r"/>
              <a:t>117</a:t>
            </a:fld>
            <a:endParaRPr lang="en-US" altLang="ja-JP" sz="1200"/>
          </a:p>
        </p:txBody>
      </p:sp>
      <p:sp>
        <p:nvSpPr>
          <p:cNvPr id="821251" name="Rectangle 2"/>
          <p:cNvSpPr>
            <a:spLocks noGrp="1" noRot="1" noChangeAspect="1" noChangeArrowheads="1" noTextEdit="1"/>
          </p:cNvSpPr>
          <p:nvPr>
            <p:ph type="sldImg"/>
          </p:nvPr>
        </p:nvSpPr>
        <p:spPr>
          <a:xfrm>
            <a:off x="992188" y="768350"/>
            <a:ext cx="5114925" cy="3836988"/>
          </a:xfrm>
          <a:ln/>
        </p:spPr>
      </p:sp>
      <p:sp>
        <p:nvSpPr>
          <p:cNvPr id="82125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4194302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5F3AD7F-024F-4770-B776-B7ABD16A36BF}" type="slidenum">
              <a:rPr lang="ja-JP" altLang="en-US" sz="1200"/>
              <a:pPr algn="r"/>
              <a:t>118</a:t>
            </a:fld>
            <a:endParaRPr lang="en-US" altLang="ja-JP" sz="1200"/>
          </a:p>
        </p:txBody>
      </p:sp>
      <p:sp>
        <p:nvSpPr>
          <p:cNvPr id="821251" name="Rectangle 2"/>
          <p:cNvSpPr>
            <a:spLocks noGrp="1" noRot="1" noChangeAspect="1" noChangeArrowheads="1" noTextEdit="1"/>
          </p:cNvSpPr>
          <p:nvPr>
            <p:ph type="sldImg"/>
          </p:nvPr>
        </p:nvSpPr>
        <p:spPr>
          <a:xfrm>
            <a:off x="992188" y="768350"/>
            <a:ext cx="5114925" cy="3836988"/>
          </a:xfrm>
          <a:ln/>
        </p:spPr>
      </p:sp>
      <p:sp>
        <p:nvSpPr>
          <p:cNvPr id="82125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2312768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A8B6B2B-3F71-4735-A6A0-6BEFF4DD9FC5}" type="slidenum">
              <a:rPr lang="ja-JP" altLang="en-US" sz="1200"/>
              <a:pPr algn="r"/>
              <a:t>119</a:t>
            </a:fld>
            <a:endParaRPr lang="en-US" altLang="ja-JP" sz="1200"/>
          </a:p>
        </p:txBody>
      </p:sp>
      <p:sp>
        <p:nvSpPr>
          <p:cNvPr id="824323" name="Rectangle 2"/>
          <p:cNvSpPr>
            <a:spLocks noGrp="1" noRot="1" noChangeAspect="1" noChangeArrowheads="1" noTextEdit="1"/>
          </p:cNvSpPr>
          <p:nvPr>
            <p:ph type="sldImg"/>
          </p:nvPr>
        </p:nvSpPr>
        <p:spPr>
          <a:xfrm>
            <a:off x="992188" y="768350"/>
            <a:ext cx="5114925" cy="3836988"/>
          </a:xfrm>
          <a:ln/>
        </p:spPr>
      </p:sp>
      <p:sp>
        <p:nvSpPr>
          <p:cNvPr id="824324"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5679934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A5094FD-3C35-496F-9257-0AF2FD0AB74E}" type="slidenum">
              <a:rPr lang="ja-JP" altLang="en-US" sz="1200"/>
              <a:pPr algn="r"/>
              <a:t>120</a:t>
            </a:fld>
            <a:endParaRPr lang="en-US" altLang="ja-JP" sz="1200"/>
          </a:p>
        </p:txBody>
      </p:sp>
      <p:sp>
        <p:nvSpPr>
          <p:cNvPr id="825347" name="Rectangle 2"/>
          <p:cNvSpPr>
            <a:spLocks noGrp="1" noRot="1" noChangeAspect="1" noChangeArrowheads="1" noTextEdit="1"/>
          </p:cNvSpPr>
          <p:nvPr>
            <p:ph type="sldImg"/>
          </p:nvPr>
        </p:nvSpPr>
        <p:spPr>
          <a:xfrm>
            <a:off x="992188" y="768350"/>
            <a:ext cx="5114925" cy="3836988"/>
          </a:xfrm>
          <a:ln/>
        </p:spPr>
      </p:sp>
      <p:sp>
        <p:nvSpPr>
          <p:cNvPr id="82534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3401541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0ACB6B7-C985-49FC-8D88-C7785C3FF5E3}" type="slidenum">
              <a:rPr lang="ja-JP" altLang="en-US" sz="1200"/>
              <a:pPr algn="r"/>
              <a:t>121</a:t>
            </a:fld>
            <a:endParaRPr lang="en-US" altLang="ja-JP" sz="1200"/>
          </a:p>
        </p:txBody>
      </p:sp>
      <p:sp>
        <p:nvSpPr>
          <p:cNvPr id="826371" name="Rectangle 2"/>
          <p:cNvSpPr>
            <a:spLocks noGrp="1" noRot="1" noChangeAspect="1" noChangeArrowheads="1" noTextEdit="1"/>
          </p:cNvSpPr>
          <p:nvPr>
            <p:ph type="sldImg"/>
          </p:nvPr>
        </p:nvSpPr>
        <p:spPr>
          <a:xfrm>
            <a:off x="992188" y="768350"/>
            <a:ext cx="5114925" cy="3836988"/>
          </a:xfrm>
          <a:ln/>
        </p:spPr>
      </p:sp>
      <p:sp>
        <p:nvSpPr>
          <p:cNvPr id="82637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21016899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6795EA8-A0EF-48F9-A10D-F76EF416D4DF}" type="slidenum">
              <a:rPr lang="ja-JP" altLang="en-US" sz="1200"/>
              <a:pPr algn="r"/>
              <a:t>122</a:t>
            </a:fld>
            <a:endParaRPr lang="en-US" altLang="ja-JP" sz="1200"/>
          </a:p>
        </p:txBody>
      </p:sp>
      <p:sp>
        <p:nvSpPr>
          <p:cNvPr id="827395" name="Rectangle 2"/>
          <p:cNvSpPr>
            <a:spLocks noGrp="1" noRot="1" noChangeAspect="1" noChangeArrowheads="1" noTextEdit="1"/>
          </p:cNvSpPr>
          <p:nvPr>
            <p:ph type="sldImg"/>
          </p:nvPr>
        </p:nvSpPr>
        <p:spPr>
          <a:xfrm>
            <a:off x="992188" y="768350"/>
            <a:ext cx="5114925" cy="3836988"/>
          </a:xfrm>
          <a:ln/>
        </p:spPr>
      </p:sp>
      <p:sp>
        <p:nvSpPr>
          <p:cNvPr id="827396"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288228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8A1B8CF-82C9-4CD8-A54F-6EA50F6A1158}" type="slidenum">
              <a:rPr lang="ja-JP" altLang="en-US" sz="1200"/>
              <a:pPr algn="r"/>
              <a:t>123</a:t>
            </a:fld>
            <a:endParaRPr lang="en-US" altLang="ja-JP" sz="1200"/>
          </a:p>
        </p:txBody>
      </p:sp>
      <p:sp>
        <p:nvSpPr>
          <p:cNvPr id="828419" name="Rectangle 2"/>
          <p:cNvSpPr>
            <a:spLocks noGrp="1" noRot="1" noChangeAspect="1" noChangeArrowheads="1" noTextEdit="1"/>
          </p:cNvSpPr>
          <p:nvPr>
            <p:ph type="sldImg"/>
          </p:nvPr>
        </p:nvSpPr>
        <p:spPr>
          <a:xfrm>
            <a:off x="992188" y="768350"/>
            <a:ext cx="5114925" cy="3836988"/>
          </a:xfrm>
          <a:ln/>
        </p:spPr>
      </p:sp>
      <p:sp>
        <p:nvSpPr>
          <p:cNvPr id="828420"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2119668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A0F4A3B-0637-4CFB-8543-49284C79116D}" type="slidenum">
              <a:rPr lang="ja-JP" altLang="en-US" sz="1200"/>
              <a:pPr algn="r"/>
              <a:t>5</a:t>
            </a:fld>
            <a:endParaRPr lang="en-US" altLang="ja-JP" sz="1200"/>
          </a:p>
        </p:txBody>
      </p:sp>
      <p:sp>
        <p:nvSpPr>
          <p:cNvPr id="795651" name="Rectangle 2"/>
          <p:cNvSpPr>
            <a:spLocks noGrp="1" noRot="1" noChangeAspect="1" noChangeArrowheads="1" noTextEdit="1"/>
          </p:cNvSpPr>
          <p:nvPr>
            <p:ph type="sldImg"/>
          </p:nvPr>
        </p:nvSpPr>
        <p:spPr>
          <a:xfrm>
            <a:off x="992188" y="768350"/>
            <a:ext cx="5114925" cy="3836988"/>
          </a:xfrm>
          <a:ln/>
        </p:spPr>
      </p:sp>
      <p:sp>
        <p:nvSpPr>
          <p:cNvPr id="79565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2682790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18EC33B-D518-4A99-9E09-6CC009817FB7}" type="slidenum">
              <a:rPr lang="ja-JP" altLang="en-US" sz="1200"/>
              <a:pPr algn="r"/>
              <a:t>6</a:t>
            </a:fld>
            <a:endParaRPr lang="en-US" altLang="ja-JP" sz="1200"/>
          </a:p>
        </p:txBody>
      </p:sp>
      <p:sp>
        <p:nvSpPr>
          <p:cNvPr id="799747" name="Rectangle 2"/>
          <p:cNvSpPr>
            <a:spLocks noGrp="1" noRot="1" noChangeAspect="1" noChangeArrowheads="1" noTextEdit="1"/>
          </p:cNvSpPr>
          <p:nvPr>
            <p:ph type="sldImg"/>
          </p:nvPr>
        </p:nvSpPr>
        <p:spPr>
          <a:xfrm>
            <a:off x="992188" y="768350"/>
            <a:ext cx="5114925" cy="3836988"/>
          </a:xfrm>
          <a:ln/>
        </p:spPr>
      </p:sp>
      <p:sp>
        <p:nvSpPr>
          <p:cNvPr id="79974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2959346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8DFD802-34CC-4DED-894C-B6D312AA3026}" type="slidenum">
              <a:rPr lang="ja-JP" altLang="en-US" sz="1200"/>
              <a:pPr algn="r"/>
              <a:t>8</a:t>
            </a:fld>
            <a:endParaRPr lang="en-US" altLang="ja-JP" sz="1200"/>
          </a:p>
        </p:txBody>
      </p:sp>
      <p:sp>
        <p:nvSpPr>
          <p:cNvPr id="797699" name="Rectangle 2"/>
          <p:cNvSpPr>
            <a:spLocks noGrp="1" noRot="1" noChangeAspect="1" noChangeArrowheads="1" noTextEdit="1"/>
          </p:cNvSpPr>
          <p:nvPr>
            <p:ph type="sldImg"/>
          </p:nvPr>
        </p:nvSpPr>
        <p:spPr>
          <a:xfrm>
            <a:off x="992188" y="768350"/>
            <a:ext cx="5114925" cy="3836988"/>
          </a:xfrm>
          <a:ln/>
        </p:spPr>
      </p:sp>
      <p:sp>
        <p:nvSpPr>
          <p:cNvPr id="797700"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500385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97E3273-90C7-4542-847B-BDAF823B4F73}" type="slidenum">
              <a:rPr lang="ja-JP" altLang="en-US" sz="1200"/>
              <a:pPr algn="r"/>
              <a:t>9</a:t>
            </a:fld>
            <a:endParaRPr lang="en-US" altLang="ja-JP" sz="1200"/>
          </a:p>
        </p:txBody>
      </p:sp>
      <p:sp>
        <p:nvSpPr>
          <p:cNvPr id="798723" name="Rectangle 2"/>
          <p:cNvSpPr>
            <a:spLocks noGrp="1" noRot="1" noChangeAspect="1" noChangeArrowheads="1" noTextEdit="1"/>
          </p:cNvSpPr>
          <p:nvPr>
            <p:ph type="sldImg"/>
          </p:nvPr>
        </p:nvSpPr>
        <p:spPr>
          <a:xfrm>
            <a:off x="992188" y="768350"/>
            <a:ext cx="5114925" cy="3836988"/>
          </a:xfrm>
          <a:ln/>
        </p:spPr>
      </p:sp>
      <p:sp>
        <p:nvSpPr>
          <p:cNvPr id="798724"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2643181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56CE524F-8E28-4E09-8E9F-194799694821}" type="slidenum">
              <a:rPr lang="ja-JP" altLang="en-US" sz="1200"/>
              <a:pPr algn="r"/>
              <a:t>13</a:t>
            </a:fld>
            <a:endParaRPr lang="en-US" altLang="ja-JP" sz="1200"/>
          </a:p>
        </p:txBody>
      </p:sp>
      <p:sp>
        <p:nvSpPr>
          <p:cNvPr id="800771" name="Rectangle 2"/>
          <p:cNvSpPr>
            <a:spLocks noGrp="1" noRot="1" noChangeAspect="1" noChangeArrowheads="1" noTextEdit="1"/>
          </p:cNvSpPr>
          <p:nvPr>
            <p:ph type="sldImg"/>
          </p:nvPr>
        </p:nvSpPr>
        <p:spPr>
          <a:xfrm>
            <a:off x="992188" y="768350"/>
            <a:ext cx="5114925" cy="3836988"/>
          </a:xfrm>
          <a:ln/>
        </p:spPr>
      </p:sp>
      <p:sp>
        <p:nvSpPr>
          <p:cNvPr id="80077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1331266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F678803-E85F-47F3-9C9D-FFCF3C4D61D0}" type="slidenum">
              <a:rPr lang="ja-JP" altLang="en-US" sz="1200"/>
              <a:pPr algn="r"/>
              <a:t>14</a:t>
            </a:fld>
            <a:endParaRPr lang="en-US" altLang="ja-JP" sz="1200"/>
          </a:p>
        </p:txBody>
      </p:sp>
      <p:sp>
        <p:nvSpPr>
          <p:cNvPr id="801795" name="Rectangle 2"/>
          <p:cNvSpPr>
            <a:spLocks noGrp="1" noRot="1" noChangeAspect="1" noChangeArrowheads="1" noTextEdit="1"/>
          </p:cNvSpPr>
          <p:nvPr>
            <p:ph type="sldImg"/>
          </p:nvPr>
        </p:nvSpPr>
        <p:spPr>
          <a:xfrm>
            <a:off x="992188" y="768350"/>
            <a:ext cx="5114925" cy="3836988"/>
          </a:xfrm>
          <a:ln/>
        </p:spPr>
      </p:sp>
      <p:sp>
        <p:nvSpPr>
          <p:cNvPr id="801796"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3581780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2B59972A-6060-4213-9B7F-9A2095736FAA}"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B38D9505-2F1E-4C20-BC94-FA46BFBD2A78}"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20574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28600"/>
            <a:ext cx="601980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E9A132B-EFA6-4C4D-B694-ADF58D1C8855}"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a:lstStyle/>
          <a:p>
            <a:endParaRPr lang="zh-CN" altLang="en-US" noProof="1"/>
          </a:p>
        </p:txBody>
      </p:sp>
      <p:sp>
        <p:nvSpPr>
          <p:cNvPr id="4" name="日期占位符 901132"/>
          <p:cNvSpPr>
            <a:spLocks noGrp="1"/>
          </p:cNvSpPr>
          <p:nvPr>
            <p:ph type="dt" sz="half" idx="10"/>
          </p:nvPr>
        </p:nvSpPr>
        <p:spPr/>
        <p:txBody>
          <a:bodyPr/>
          <a:lstStyle>
            <a:lvl1pPr>
              <a:defRPr/>
            </a:lvl1pPr>
          </a:lstStyle>
          <a:p>
            <a:endParaRPr lang="zh-CN" altLang="en-US"/>
          </a:p>
        </p:txBody>
      </p:sp>
      <p:sp>
        <p:nvSpPr>
          <p:cNvPr id="5" name="页脚占位符 901133"/>
          <p:cNvSpPr>
            <a:spLocks noGrp="1"/>
          </p:cNvSpPr>
          <p:nvPr>
            <p:ph type="ftr" sz="quarter" idx="11"/>
          </p:nvPr>
        </p:nvSpPr>
        <p:spPr/>
        <p:txBody>
          <a:bodyPr/>
          <a:lstStyle>
            <a:lvl1pPr>
              <a:defRPr/>
            </a:lvl1pPr>
          </a:lstStyle>
          <a:p>
            <a:endParaRPr lang="zh-CN" altLang="en-US"/>
          </a:p>
        </p:txBody>
      </p:sp>
      <p:sp>
        <p:nvSpPr>
          <p:cNvPr id="6" name="灯片编号占位符 901134"/>
          <p:cNvSpPr>
            <a:spLocks noGrp="1"/>
          </p:cNvSpPr>
          <p:nvPr>
            <p:ph type="sldNum" sz="quarter" idx="12"/>
          </p:nvPr>
        </p:nvSpPr>
        <p:spPr/>
        <p:txBody>
          <a:bodyPr/>
          <a:lstStyle>
            <a:lvl1pPr>
              <a:defRPr/>
            </a:lvl1pPr>
          </a:lstStyle>
          <a:p>
            <a:fld id="{2B1F9B7D-053D-47C7-987B-E128AE7E54A0}" type="slidenum">
              <a:rPr lang="zh-CN" altLang="en-US"/>
              <a:t>‹#›</a:t>
            </a:fld>
            <a:endParaRPr lang="zh-CN" altLang="en-US"/>
          </a:p>
        </p:txBody>
      </p:sp>
    </p:spTree>
  </p:cSld>
  <p:clrMapOvr>
    <a:masterClrMapping/>
  </p:clrMapOvr>
  <p:transition>
    <p:random/>
    <p:sndAc>
      <p:stSnd>
        <p:snd r:embed="rId1" name="projctor.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6"/>
            <a:ext cx="7886700" cy="20986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28650" y="4076699"/>
            <a:ext cx="7886700" cy="21002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901132"/>
          <p:cNvSpPr>
            <a:spLocks noGrp="1"/>
          </p:cNvSpPr>
          <p:nvPr>
            <p:ph type="dt" sz="half" idx="10"/>
          </p:nvPr>
        </p:nvSpPr>
        <p:spPr/>
        <p:txBody>
          <a:bodyPr/>
          <a:lstStyle>
            <a:lvl1pPr>
              <a:defRPr/>
            </a:lvl1pPr>
          </a:lstStyle>
          <a:p>
            <a:endParaRPr lang="zh-CN" altLang="en-US"/>
          </a:p>
        </p:txBody>
      </p:sp>
      <p:sp>
        <p:nvSpPr>
          <p:cNvPr id="6" name="页脚占位符 901133"/>
          <p:cNvSpPr>
            <a:spLocks noGrp="1"/>
          </p:cNvSpPr>
          <p:nvPr>
            <p:ph type="ftr" sz="quarter" idx="11"/>
          </p:nvPr>
        </p:nvSpPr>
        <p:spPr/>
        <p:txBody>
          <a:bodyPr/>
          <a:lstStyle>
            <a:lvl1pPr>
              <a:defRPr/>
            </a:lvl1pPr>
          </a:lstStyle>
          <a:p>
            <a:endParaRPr lang="zh-CN" altLang="en-US"/>
          </a:p>
        </p:txBody>
      </p:sp>
      <p:sp>
        <p:nvSpPr>
          <p:cNvPr id="7" name="灯片编号占位符 901134"/>
          <p:cNvSpPr>
            <a:spLocks noGrp="1"/>
          </p:cNvSpPr>
          <p:nvPr>
            <p:ph type="sldNum" sz="quarter" idx="12"/>
          </p:nvPr>
        </p:nvSpPr>
        <p:spPr/>
        <p:txBody>
          <a:bodyPr/>
          <a:lstStyle>
            <a:lvl1pPr>
              <a:defRPr/>
            </a:lvl1pPr>
          </a:lstStyle>
          <a:p>
            <a:fld id="{9C6171C5-9AF4-4EA6-B705-4D1CAA2C9ECB}" type="slidenum">
              <a:rPr lang="zh-CN" altLang="en-US"/>
              <a:t>‹#›</a:t>
            </a:fld>
            <a:endParaRPr lang="zh-CN" altLang="en-US"/>
          </a:p>
        </p:txBody>
      </p:sp>
    </p:spTree>
  </p:cSld>
  <p:clrMapOvr>
    <a:masterClrMapping/>
  </p:clrMapOvr>
  <p:transition>
    <p:random/>
    <p:sndAc>
      <p:stSnd>
        <p:snd r:embed="rId1" name="projctor.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AAF7BE4-6D2C-4758-98FD-E982CB7EE4E3}"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1E350B0F-0846-4856-A685-6B8198F7D900}"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149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21CF2DF3-E1E9-4805-A3EC-5748A5D6283D}"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p:txBody>
          <a:bodyPr/>
          <a:lstStyle>
            <a:lvl1pPr>
              <a:defRPr/>
            </a:lvl1pPr>
          </a:lstStyle>
          <a:p>
            <a:pPr>
              <a:defRPr/>
            </a:pPr>
            <a:fld id="{E13354B5-197D-4076-BD5E-8F6F8E993E4C}"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D54D0F52-F830-4EE2-84EC-7738DFF3B4E4}"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a:lvl1pPr>
          </a:lstStyle>
          <a:p>
            <a:pPr>
              <a:defRPr/>
            </a:pPr>
            <a:fld id="{09833DB4-681D-4206-AAFC-E672D71EAEBF}"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E59399E8-98B3-45E0-8F40-7C17B10ED873}"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832AE0DE-0898-4D42-ADD8-9F4105469872}" type="slidenum">
              <a:rPr lang="en-US" altLang="zh-CN"/>
              <a:t>‹#›</a:t>
            </a:fld>
            <a:endParaRPr lang="en-US" altLang="zh-CN"/>
          </a:p>
        </p:txBody>
      </p:sp>
    </p:spTree>
  </p:cSld>
  <p:clrMapOvr>
    <a:masterClrMapping/>
  </p:clrMapOvr>
  <p:transition>
    <p:random/>
    <p:sndAc>
      <p:stSnd>
        <p:snd r:embed="rId1" name="projctor.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215900" y="1276350"/>
            <a:ext cx="8275638" cy="5429250"/>
            <a:chOff x="136" y="768"/>
            <a:chExt cx="5213" cy="3420"/>
          </a:xfrm>
        </p:grpSpPr>
        <p:pic>
          <p:nvPicPr>
            <p:cNvPr id="1034" name="Picture 3"/>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88" y="3848"/>
              <a:ext cx="464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4"/>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36" y="768"/>
              <a:ext cx="516" cy="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5"/>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rot="2678447">
              <a:off x="330" y="3631"/>
              <a:ext cx="483"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6"/>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136" y="3840"/>
              <a:ext cx="21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7"/>
          <p:cNvSpPr>
            <a:spLocks noGrp="1" noChangeArrowheads="1"/>
          </p:cNvSpPr>
          <p:nvPr>
            <p:ph type="title"/>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8" name="Rectangle 8"/>
          <p:cNvSpPr>
            <a:spLocks noGrp="1" noChangeArrowheads="1"/>
          </p:cNvSpPr>
          <p:nvPr>
            <p:ph type="body" idx="1"/>
          </p:nvPr>
        </p:nvSpPr>
        <p:spPr bwMode="auto">
          <a:xfrm>
            <a:off x="1066800" y="1371600"/>
            <a:ext cx="7543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7593" name="Rectangle 9"/>
          <p:cNvSpPr>
            <a:spLocks noGrp="1" noChangeArrowheads="1"/>
          </p:cNvSpPr>
          <p:nvPr>
            <p:ph type="dt" sz="half" idx="2"/>
          </p:nvPr>
        </p:nvSpPr>
        <p:spPr bwMode="auto">
          <a:xfrm>
            <a:off x="1676400" y="6477000"/>
            <a:ext cx="19812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a:defRPr/>
            </a:pPr>
            <a:endParaRPr lang="en-US" altLang="zh-CN"/>
          </a:p>
        </p:txBody>
      </p:sp>
      <p:sp>
        <p:nvSpPr>
          <p:cNvPr id="67594" name="Rectangle 10"/>
          <p:cNvSpPr>
            <a:spLocks noGrp="1" noChangeArrowheads="1"/>
          </p:cNvSpPr>
          <p:nvPr>
            <p:ph type="ftr" sz="quarter" idx="3"/>
          </p:nvPr>
        </p:nvSpPr>
        <p:spPr bwMode="auto">
          <a:xfrm>
            <a:off x="3810000" y="6400800"/>
            <a:ext cx="41148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en-US" altLang="zh-CN"/>
          </a:p>
        </p:txBody>
      </p:sp>
      <p:sp>
        <p:nvSpPr>
          <p:cNvPr id="67595" name="Rectangle 11"/>
          <p:cNvSpPr>
            <a:spLocks noGrp="1" noChangeArrowheads="1"/>
          </p:cNvSpPr>
          <p:nvPr>
            <p:ph type="sldNum" sz="quarter" idx="4"/>
          </p:nvPr>
        </p:nvSpPr>
        <p:spPr bwMode="auto">
          <a:xfrm>
            <a:off x="8077200" y="6400800"/>
            <a:ext cx="4572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7CDD66F2-8370-4F4C-AF40-BE9098714752}" type="slidenum">
              <a:rPr lang="en-US" altLang="zh-CN"/>
              <a:t>‹#›</a:t>
            </a:fld>
            <a:endParaRPr lang="en-US" altLang="zh-CN"/>
          </a:p>
        </p:txBody>
      </p:sp>
      <p:sp>
        <p:nvSpPr>
          <p:cNvPr id="67596" name="Text Box 12"/>
          <p:cNvSpPr txBox="1">
            <a:spLocks noChangeArrowheads="1"/>
          </p:cNvSpPr>
          <p:nvPr/>
        </p:nvSpPr>
        <p:spPr bwMode="auto">
          <a:xfrm>
            <a:off x="6324600" y="5943600"/>
            <a:ext cx="2362200" cy="457200"/>
          </a:xfrm>
          <a:prstGeom prst="rect">
            <a:avLst/>
          </a:prstGeom>
          <a:noFill/>
          <a:ln w="9525">
            <a:noFill/>
            <a:miter lim="800000"/>
          </a:ln>
          <a:effectLst/>
        </p:spPr>
        <p:txBody>
          <a:bodyPr>
            <a:spAutoFit/>
          </a:bodyPr>
          <a:lstStyle/>
          <a:p>
            <a:pPr>
              <a:spcBef>
                <a:spcPct val="50000"/>
              </a:spcBef>
              <a:defRPr/>
            </a:pPr>
            <a:endParaRPr lang="zh-CN" altLang="zh-CN"/>
          </a:p>
        </p:txBody>
      </p:sp>
      <p:pic>
        <p:nvPicPr>
          <p:cNvPr id="1033" name="Picture 13" descr="Logescu"/>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05600" y="5562600"/>
            <a:ext cx="1371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random/>
    <p:sndAc>
      <p:stSnd>
        <p:snd r:embed="rId15" name="projctor.wav"/>
      </p:stSnd>
    </p:sndAc>
  </p:transition>
  <p:hf hdr="0" ft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9.wmf"/></Relationships>
</file>

<file path=ppt/slides/_rels/slide1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control" Target="../activeX/activeX2.xml"/><Relationship Id="rId7" Type="http://schemas.openxmlformats.org/officeDocument/2006/relationships/notesSlide" Target="../notesSlides/notesSlide29.xml"/><Relationship Id="rId2" Type="http://schemas.openxmlformats.org/officeDocument/2006/relationships/control" Target="../activeX/activeX1.xml"/><Relationship Id="rId1" Type="http://schemas.openxmlformats.org/officeDocument/2006/relationships/vmlDrawing" Target="../drawings/vmlDrawing3.vml"/><Relationship Id="rId6" Type="http://schemas.openxmlformats.org/officeDocument/2006/relationships/slideLayout" Target="../slideLayouts/slideLayout7.xml"/><Relationship Id="rId11" Type="http://schemas.openxmlformats.org/officeDocument/2006/relationships/image" Target="../media/image30.wmf"/><Relationship Id="rId5" Type="http://schemas.openxmlformats.org/officeDocument/2006/relationships/control" Target="../activeX/activeX4.xml"/><Relationship Id="rId10" Type="http://schemas.openxmlformats.org/officeDocument/2006/relationships/image" Target="../media/image32.png"/><Relationship Id="rId4" Type="http://schemas.openxmlformats.org/officeDocument/2006/relationships/control" Target="../activeX/activeX3.xml"/><Relationship Id="rId9" Type="http://schemas.openxmlformats.org/officeDocument/2006/relationships/image" Target="../media/image31.png"/></Relationships>
</file>

<file path=ppt/slides/_rels/slide117.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control" Target="../activeX/activeX6.xml"/><Relationship Id="rId7" Type="http://schemas.openxmlformats.org/officeDocument/2006/relationships/notesSlide" Target="../notesSlides/notesSlide30.xml"/><Relationship Id="rId2" Type="http://schemas.openxmlformats.org/officeDocument/2006/relationships/control" Target="../activeX/activeX5.xml"/><Relationship Id="rId1" Type="http://schemas.openxmlformats.org/officeDocument/2006/relationships/vmlDrawing" Target="../drawings/vmlDrawing4.vml"/><Relationship Id="rId6" Type="http://schemas.openxmlformats.org/officeDocument/2006/relationships/slideLayout" Target="../slideLayouts/slideLayout7.xml"/><Relationship Id="rId11" Type="http://schemas.openxmlformats.org/officeDocument/2006/relationships/image" Target="../media/image30.wmf"/><Relationship Id="rId5" Type="http://schemas.openxmlformats.org/officeDocument/2006/relationships/control" Target="../activeX/activeX8.xml"/><Relationship Id="rId10" Type="http://schemas.openxmlformats.org/officeDocument/2006/relationships/image" Target="../media/image32.png"/><Relationship Id="rId4" Type="http://schemas.openxmlformats.org/officeDocument/2006/relationships/control" Target="../activeX/activeX7.xml"/><Relationship Id="rId9" Type="http://schemas.openxmlformats.org/officeDocument/2006/relationships/image" Target="../media/image31.png"/></Relationships>
</file>

<file path=ppt/slides/_rels/slide118.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control" Target="../activeX/activeX10.xml"/><Relationship Id="rId7" Type="http://schemas.openxmlformats.org/officeDocument/2006/relationships/notesSlide" Target="../notesSlides/notesSlide31.xml"/><Relationship Id="rId2" Type="http://schemas.openxmlformats.org/officeDocument/2006/relationships/control" Target="../activeX/activeX9.xml"/><Relationship Id="rId1" Type="http://schemas.openxmlformats.org/officeDocument/2006/relationships/vmlDrawing" Target="../drawings/vmlDrawing5.vml"/><Relationship Id="rId6" Type="http://schemas.openxmlformats.org/officeDocument/2006/relationships/slideLayout" Target="../slideLayouts/slideLayout7.xml"/><Relationship Id="rId11" Type="http://schemas.openxmlformats.org/officeDocument/2006/relationships/image" Target="../media/image30.wmf"/><Relationship Id="rId5" Type="http://schemas.openxmlformats.org/officeDocument/2006/relationships/control" Target="../activeX/activeX12.xml"/><Relationship Id="rId10" Type="http://schemas.openxmlformats.org/officeDocument/2006/relationships/image" Target="../media/image32.png"/><Relationship Id="rId4" Type="http://schemas.openxmlformats.org/officeDocument/2006/relationships/control" Target="../activeX/activeX11.xml"/><Relationship Id="rId9" Type="http://schemas.openxmlformats.org/officeDocument/2006/relationships/image" Target="../media/image31.png"/></Relationships>
</file>

<file path=ppt/slides/_rels/slide1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2.w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3.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829441"/>
          <p:cNvSpPr>
            <a:spLocks noGrp="1" noChangeArrowheads="1"/>
          </p:cNvSpPr>
          <p:nvPr>
            <p:ph type="ctrTitle"/>
          </p:nvPr>
        </p:nvSpPr>
        <p:spPr>
          <a:xfrm>
            <a:off x="1115616" y="2276872"/>
            <a:ext cx="7772400" cy="2021066"/>
          </a:xfrm>
          <a:effectLst>
            <a:outerShdw dist="35921" dir="2700000" algn="ctr" rotWithShape="0">
              <a:srgbClr val="808080">
                <a:alpha val="75000"/>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nchor="t">
            <a:spAutoFit/>
          </a:bodyPr>
          <a:lstStyle/>
          <a:p>
            <a:r>
              <a:rPr lang="en-US" altLang="zh-CN" dirty="0" smtClean="0">
                <a:ea typeface="宋体" panose="02010600030101010101" pitchFamily="2" charset="-122"/>
              </a:rPr>
              <a:t/>
            </a:r>
            <a:br>
              <a:rPr lang="en-US" altLang="zh-CN" dirty="0" smtClean="0">
                <a:ea typeface="宋体" panose="02010600030101010101" pitchFamily="2" charset="-122"/>
              </a:rPr>
            </a:br>
            <a:r>
              <a:rPr lang="en-US" altLang="zh-CN" dirty="0" smtClean="0">
                <a:ea typeface="宋体" panose="02010600030101010101" pitchFamily="2" charset="-122"/>
              </a:rPr>
              <a:t/>
            </a:r>
            <a:br>
              <a:rPr lang="en-US" altLang="zh-CN" dirty="0" smtClean="0">
                <a:ea typeface="宋体" panose="02010600030101010101" pitchFamily="2" charset="-122"/>
              </a:rPr>
            </a:br>
            <a:r>
              <a:rPr lang="en-US" altLang="zh-CN" kern="1200" dirty="0">
                <a:latin typeface="Futura" pitchFamily="68" charset="0"/>
                <a:ea typeface="宋体" panose="02010600030101010101" pitchFamily="2" charset="-122"/>
                <a:sym typeface="+mn-ea"/>
              </a:rPr>
              <a:t> </a:t>
            </a:r>
            <a:r>
              <a:rPr lang="en-US" altLang="ja-JP" b="1" dirty="0" smtClean="0">
                <a:effectLst>
                  <a:outerShdw blurRad="38100" dist="38100" dir="2700000" algn="tl">
                    <a:srgbClr val="C0C0C0"/>
                  </a:outerShdw>
                </a:effectLst>
              </a:rPr>
              <a:t>Testing</a:t>
            </a:r>
            <a:r>
              <a:rPr lang="en-US" altLang="zh-CN" dirty="0" smtClean="0">
                <a:ea typeface="宋体" panose="02010600030101010101" pitchFamily="2" charset="-122"/>
              </a:rPr>
              <a:t/>
            </a:r>
            <a:br>
              <a:rPr lang="en-US" altLang="zh-CN" dirty="0" smtClean="0">
                <a:ea typeface="宋体" panose="02010600030101010101" pitchFamily="2" charset="-122"/>
              </a:rPr>
            </a:br>
            <a:endParaRPr lang="en-US" altLang="zh-CN" dirty="0" smtClean="0">
              <a:ea typeface="宋体" panose="02010600030101010101" pitchFamily="2" charset="-122"/>
            </a:endParaRPr>
          </a:p>
        </p:txBody>
      </p:sp>
      <p:sp>
        <p:nvSpPr>
          <p:cNvPr id="5122" name="矩形 829442"/>
          <p:cNvSpPr>
            <a:spLocks noChangeArrowheads="1"/>
          </p:cNvSpPr>
          <p:nvPr/>
        </p:nvSpPr>
        <p:spPr bwMode="auto">
          <a:xfrm>
            <a:off x="1811542" y="5200651"/>
            <a:ext cx="5519331"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eaLnBrk="0" hangingPunct="0">
              <a:lnSpc>
                <a:spcPct val="90000"/>
              </a:lnSpc>
              <a:spcBef>
                <a:spcPct val="0"/>
              </a:spcBef>
            </a:pPr>
            <a:r>
              <a:rPr lang="en-US" altLang="zh-CN" sz="1800" b="1" dirty="0">
                <a:solidFill>
                  <a:schemeClr val="accent1"/>
                </a:solidFill>
                <a:latin typeface="Helvetica" charset="0"/>
                <a:ea typeface="宋体" panose="02010600030101010101" pitchFamily="2" charset="-122"/>
              </a:rPr>
              <a:t>Software Engineering: A Practitioner’s </a:t>
            </a:r>
            <a:r>
              <a:rPr lang="en-US" altLang="zh-CN" sz="1800" b="1" dirty="0" smtClean="0">
                <a:solidFill>
                  <a:schemeClr val="accent1"/>
                </a:solidFill>
                <a:latin typeface="Helvetica" charset="0"/>
                <a:ea typeface="宋体" panose="02010600030101010101" pitchFamily="2" charset="-122"/>
              </a:rPr>
              <a:t>Approach</a:t>
            </a:r>
          </a:p>
          <a:p>
            <a:pPr algn="ctr" eaLnBrk="0" hangingPunct="0">
              <a:lnSpc>
                <a:spcPct val="90000"/>
              </a:lnSpc>
              <a:spcBef>
                <a:spcPct val="0"/>
              </a:spcBef>
            </a:pPr>
            <a:r>
              <a:rPr lang="en-US" altLang="zh-CN" sz="1800" i="1" dirty="0" smtClean="0">
                <a:solidFill>
                  <a:schemeClr val="accent1"/>
                </a:solidFill>
                <a:latin typeface="Helvetica" charset="0"/>
                <a:ea typeface="宋体" panose="02010600030101010101" pitchFamily="2" charset="-122"/>
              </a:rPr>
              <a:t>by </a:t>
            </a:r>
            <a:r>
              <a:rPr lang="en-US" altLang="zh-CN" sz="1800" i="1" dirty="0">
                <a:solidFill>
                  <a:schemeClr val="accent1"/>
                </a:solidFill>
                <a:latin typeface="Helvetica" charset="0"/>
                <a:ea typeface="宋体" panose="02010600030101010101" pitchFamily="2" charset="-122"/>
              </a:rPr>
              <a:t>Roger S. Pressman</a:t>
            </a:r>
            <a:endParaRPr lang="en-US" altLang="zh-CN" sz="1800" b="1" dirty="0">
              <a:solidFill>
                <a:schemeClr val="accent1"/>
              </a:solidFill>
              <a:latin typeface="Helvetica"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2B59972A-6060-4213-9B7F-9A2095736FAA}" type="slidenum">
              <a:rPr lang="en-US" altLang="zh-CN" smtClean="0"/>
              <a:t>1</a:t>
            </a:fld>
            <a:endParaRPr lang="en-US" altLang="zh-CN"/>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6" name="Rectangle 4"/>
          <p:cNvSpPr>
            <a:spLocks noGrp="1" noChangeArrowheads="1"/>
          </p:cNvSpPr>
          <p:nvPr>
            <p:ph type="ctrTitle"/>
          </p:nvPr>
        </p:nvSpPr>
        <p:spPr>
          <a:xfrm>
            <a:off x="2603500" y="2274888"/>
            <a:ext cx="3937000" cy="533400"/>
          </a:xfrm>
        </p:spPr>
        <p:txBody>
          <a:bodyPr anchor="t"/>
          <a:lstStyle/>
          <a:p>
            <a:r>
              <a:rPr lang="en-US" altLang="zh-CN" sz="3600"/>
              <a:t>Test Case Design</a:t>
            </a:r>
          </a:p>
        </p:txBody>
      </p:sp>
    </p:spTree>
    <p:extLst>
      <p:ext uri="{BB962C8B-B14F-4D97-AF65-F5344CB8AC3E}">
        <p14:creationId xmlns:p14="http://schemas.microsoft.com/office/powerpoint/2010/main" val="2950497112"/>
      </p:ext>
    </p:extLst>
  </p:cSld>
  <p:clrMapOvr>
    <a:masterClrMapping/>
  </p:clrMapOvr>
  <p:transition>
    <p:random/>
    <p:sndAc>
      <p:stSnd>
        <p:snd r:embed="rId2" name="projctor.wav"/>
      </p:stSnd>
    </p:sndAc>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7" name="Rectangle 3"/>
          <p:cNvSpPr>
            <a:spLocks noChangeArrowheads="1"/>
          </p:cNvSpPr>
          <p:nvPr/>
        </p:nvSpPr>
        <p:spPr bwMode="auto">
          <a:xfrm>
            <a:off x="1057276" y="1789113"/>
            <a:ext cx="6392775" cy="8284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zh-CN">
                <a:solidFill>
                  <a:schemeClr val="tx2"/>
                </a:solidFill>
                <a:latin typeface="Times New Roman" pitchFamily="18" charset="0"/>
                <a:cs typeface="Times New Roman" pitchFamily="18" charset="0"/>
              </a:rPr>
              <a:t>Berard [BER93] proposes the following approach:</a:t>
            </a:r>
          </a:p>
          <a:p>
            <a:pPr algn="l"/>
            <a:endParaRPr lang="zh-CN" altLang="en-US">
              <a:solidFill>
                <a:schemeClr val="tx2"/>
              </a:solidFill>
              <a:latin typeface="Times New Roman" pitchFamily="18" charset="0"/>
              <a:cs typeface="Times New Roman" pitchFamily="18" charset="0"/>
            </a:endParaRPr>
          </a:p>
        </p:txBody>
      </p:sp>
      <p:sp>
        <p:nvSpPr>
          <p:cNvPr id="610308" name="Rectangle 4"/>
          <p:cNvSpPr>
            <a:spLocks noChangeArrowheads="1"/>
          </p:cNvSpPr>
          <p:nvPr/>
        </p:nvSpPr>
        <p:spPr bwMode="auto">
          <a:xfrm>
            <a:off x="1106488" y="2487614"/>
            <a:ext cx="7021512" cy="32290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lvl1pPr marL="4572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1pPr>
            <a:lvl2pPr marL="8001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2pPr>
            <a:lvl3pPr marL="80010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3pPr>
            <a:lvl4pPr marL="81153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4pPr>
            <a:lvl5pPr marL="82296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5pPr>
            <a:lvl6pPr marL="8686800" indent="-457200" eaLnBrk="0" fontAlgn="base" hangingPunct="0">
              <a:spcBef>
                <a:spcPct val="0"/>
              </a:spcBef>
              <a:spcAft>
                <a:spcPct val="0"/>
              </a:spcAft>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6pPr>
            <a:lvl7pPr marL="9144000" indent="-457200" eaLnBrk="0" fontAlgn="base" hangingPunct="0">
              <a:spcBef>
                <a:spcPct val="0"/>
              </a:spcBef>
              <a:spcAft>
                <a:spcPct val="0"/>
              </a:spcAft>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7pPr>
            <a:lvl8pPr marL="9601200" indent="-457200" eaLnBrk="0" fontAlgn="base" hangingPunct="0">
              <a:spcBef>
                <a:spcPct val="0"/>
              </a:spcBef>
              <a:spcAft>
                <a:spcPct val="0"/>
              </a:spcAft>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8pPr>
            <a:lvl9pPr marL="10058400" indent="-457200" eaLnBrk="0" fontAlgn="base" hangingPunct="0">
              <a:spcBef>
                <a:spcPct val="0"/>
              </a:spcBef>
              <a:spcAft>
                <a:spcPct val="0"/>
              </a:spcAft>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9pPr>
          </a:lstStyle>
          <a:p>
            <a:pPr>
              <a:spcBef>
                <a:spcPct val="50000"/>
              </a:spcBef>
              <a:buFontTx/>
              <a:buAutoNum type="arabicPeriod"/>
            </a:pPr>
            <a:r>
              <a:rPr lang="en-US" altLang="zh-CN" dirty="0">
                <a:solidFill>
                  <a:schemeClr val="tx2"/>
                </a:solidFill>
                <a:latin typeface="Times New Roman" pitchFamily="18" charset="0"/>
                <a:cs typeface="Times New Roman" pitchFamily="18" charset="0"/>
              </a:rPr>
              <a:t>Each test case should be uniquely identified;</a:t>
            </a:r>
          </a:p>
          <a:p>
            <a:pPr>
              <a:spcBef>
                <a:spcPct val="50000"/>
              </a:spcBef>
              <a:buFontTx/>
              <a:buAutoNum type="arabicPeriod"/>
            </a:pPr>
            <a:r>
              <a:rPr lang="en-US" altLang="zh-CN" dirty="0">
                <a:solidFill>
                  <a:schemeClr val="tx2"/>
                </a:solidFill>
                <a:latin typeface="Times New Roman" pitchFamily="18" charset="0"/>
                <a:cs typeface="Times New Roman" pitchFamily="18" charset="0"/>
              </a:rPr>
              <a:t>Each test case should be explicitly associated with the class to be tested;</a:t>
            </a:r>
          </a:p>
          <a:p>
            <a:pPr>
              <a:spcBef>
                <a:spcPct val="50000"/>
              </a:spcBef>
              <a:buFontTx/>
              <a:buAutoNum type="arabicPeriod"/>
            </a:pPr>
            <a:r>
              <a:rPr lang="en-US" altLang="zh-CN" dirty="0">
                <a:solidFill>
                  <a:schemeClr val="tx2"/>
                </a:solidFill>
                <a:latin typeface="Times New Roman" pitchFamily="18" charset="0"/>
                <a:cs typeface="Times New Roman" pitchFamily="18" charset="0"/>
              </a:rPr>
              <a:t>The purpose of the test should be stated;</a:t>
            </a:r>
          </a:p>
          <a:p>
            <a:pPr>
              <a:spcBef>
                <a:spcPct val="50000"/>
              </a:spcBef>
              <a:buFontTx/>
              <a:buAutoNum type="arabicPeriod"/>
            </a:pPr>
            <a:r>
              <a:rPr lang="en-US" altLang="zh-CN" dirty="0">
                <a:solidFill>
                  <a:schemeClr val="tx2"/>
                </a:solidFill>
                <a:latin typeface="Times New Roman" pitchFamily="18" charset="0"/>
                <a:cs typeface="Times New Roman" pitchFamily="18" charset="0"/>
              </a:rPr>
              <a:t>A list of testing steps should be developed for each test .</a:t>
            </a:r>
          </a:p>
          <a:p>
            <a:pPr algn="ctr"/>
            <a:endParaRPr lang="en-US" altLang="zh-CN" dirty="0">
              <a:solidFill>
                <a:schemeClr val="tx2"/>
              </a:solidFill>
              <a:latin typeface="Times New Roman" pitchFamily="18" charset="0"/>
              <a:cs typeface="Times New Roman" pitchFamily="18" charset="0"/>
            </a:endParaRPr>
          </a:p>
        </p:txBody>
      </p:sp>
      <p:sp>
        <p:nvSpPr>
          <p:cNvPr id="2" name="标题 1"/>
          <p:cNvSpPr>
            <a:spLocks noGrp="1"/>
          </p:cNvSpPr>
          <p:nvPr>
            <p:ph type="title"/>
          </p:nvPr>
        </p:nvSpPr>
        <p:spPr/>
        <p:txBody>
          <a:bodyPr/>
          <a:lstStyle/>
          <a:p>
            <a:r>
              <a:rPr lang="en-US" altLang="zh-CN" dirty="0"/>
              <a:t>OOT</a:t>
            </a:r>
            <a:r>
              <a:rPr lang="en-US" altLang="zh-CN" dirty="0">
                <a:latin typeface="Palatino"/>
              </a:rPr>
              <a:t>—</a:t>
            </a:r>
            <a:r>
              <a:rPr lang="en-US" altLang="zh-CN" dirty="0"/>
              <a:t>Test Case Design</a:t>
            </a:r>
            <a:endParaRPr lang="zh-CN" altLang="en-US" dirty="0"/>
          </a:p>
        </p:txBody>
      </p:sp>
    </p:spTree>
    <p:extLst>
      <p:ext uri="{BB962C8B-B14F-4D97-AF65-F5344CB8AC3E}">
        <p14:creationId xmlns:p14="http://schemas.microsoft.com/office/powerpoint/2010/main" val="1382479404"/>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500" name="Rectangle 4"/>
          <p:cNvSpPr>
            <a:spLocks noChangeArrowheads="1"/>
          </p:cNvSpPr>
          <p:nvPr/>
        </p:nvSpPr>
        <p:spPr bwMode="auto">
          <a:xfrm>
            <a:off x="971600" y="1412776"/>
            <a:ext cx="7704856" cy="41985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lvl1pPr marL="4572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1pPr>
            <a:lvl2pPr marL="8001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2pPr>
            <a:lvl3pPr marL="80010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3pPr>
            <a:lvl4pPr marL="81153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4pPr>
            <a:lvl5pPr marL="82296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5pPr>
            <a:lvl6pPr marL="8686800" indent="-457200" eaLnBrk="0" fontAlgn="base" hangingPunct="0">
              <a:spcBef>
                <a:spcPct val="0"/>
              </a:spcBef>
              <a:spcAft>
                <a:spcPct val="0"/>
              </a:spcAft>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6pPr>
            <a:lvl7pPr marL="9144000" indent="-457200" eaLnBrk="0" fontAlgn="base" hangingPunct="0">
              <a:spcBef>
                <a:spcPct val="0"/>
              </a:spcBef>
              <a:spcAft>
                <a:spcPct val="0"/>
              </a:spcAft>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7pPr>
            <a:lvl8pPr marL="9601200" indent="-457200" eaLnBrk="0" fontAlgn="base" hangingPunct="0">
              <a:spcBef>
                <a:spcPct val="0"/>
              </a:spcBef>
              <a:spcAft>
                <a:spcPct val="0"/>
              </a:spcAft>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8pPr>
            <a:lvl9pPr marL="10058400" indent="-457200" eaLnBrk="0" fontAlgn="base" hangingPunct="0">
              <a:spcBef>
                <a:spcPct val="0"/>
              </a:spcBef>
              <a:spcAft>
                <a:spcPct val="0"/>
              </a:spcAft>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9pPr>
          </a:lstStyle>
          <a:p>
            <a:pPr>
              <a:spcBef>
                <a:spcPct val="50000"/>
              </a:spcBef>
            </a:pPr>
            <a:r>
              <a:rPr lang="en-US" altLang="zh-CN" dirty="0">
                <a:solidFill>
                  <a:schemeClr val="tx2"/>
                </a:solidFill>
                <a:latin typeface="Times New Roman" pitchFamily="18" charset="0"/>
                <a:cs typeface="Times New Roman" pitchFamily="18" charset="0"/>
              </a:rPr>
              <a:t>A list of testing steps should contain [BER94</a:t>
            </a:r>
            <a:r>
              <a:rPr lang="en-US" altLang="zh-CN" dirty="0" smtClean="0">
                <a:solidFill>
                  <a:schemeClr val="tx2"/>
                </a:solidFill>
                <a:latin typeface="Times New Roman" pitchFamily="18" charset="0"/>
                <a:cs typeface="Times New Roman" pitchFamily="18" charset="0"/>
              </a:rPr>
              <a:t>]:</a:t>
            </a:r>
          </a:p>
          <a:p>
            <a:pPr>
              <a:spcBef>
                <a:spcPts val="600"/>
              </a:spcBef>
              <a:buClr>
                <a:srgbClr val="0070C0"/>
              </a:buClr>
              <a:buFont typeface="Wingdings" pitchFamily="2" charset="2"/>
              <a:buChar char="n"/>
            </a:pPr>
            <a:r>
              <a:rPr lang="en-US" altLang="zh-CN" sz="2200" dirty="0" smtClean="0">
                <a:solidFill>
                  <a:schemeClr val="tx2"/>
                </a:solidFill>
                <a:latin typeface="Times New Roman" pitchFamily="18" charset="0"/>
                <a:cs typeface="Times New Roman" pitchFamily="18" charset="0"/>
              </a:rPr>
              <a:t>a </a:t>
            </a:r>
            <a:r>
              <a:rPr lang="en-US" altLang="zh-CN" sz="2200" dirty="0">
                <a:solidFill>
                  <a:schemeClr val="tx2"/>
                </a:solidFill>
                <a:latin typeface="Times New Roman" pitchFamily="18" charset="0"/>
                <a:cs typeface="Times New Roman" pitchFamily="18" charset="0"/>
              </a:rPr>
              <a:t>list of specified states for the object that is to be </a:t>
            </a:r>
            <a:r>
              <a:rPr lang="en-US" altLang="zh-CN" sz="2200" dirty="0" smtClean="0">
                <a:solidFill>
                  <a:schemeClr val="tx2"/>
                </a:solidFill>
                <a:latin typeface="Times New Roman" pitchFamily="18" charset="0"/>
                <a:cs typeface="Times New Roman" pitchFamily="18" charset="0"/>
              </a:rPr>
              <a:t>tested;</a:t>
            </a:r>
          </a:p>
          <a:p>
            <a:pPr>
              <a:spcBef>
                <a:spcPts val="600"/>
              </a:spcBef>
              <a:buClr>
                <a:srgbClr val="0070C0"/>
              </a:buClr>
              <a:buFont typeface="Wingdings" pitchFamily="2" charset="2"/>
              <a:buChar char="n"/>
            </a:pPr>
            <a:r>
              <a:rPr lang="en-US" altLang="zh-CN" sz="2200" dirty="0" smtClean="0">
                <a:solidFill>
                  <a:schemeClr val="tx2"/>
                </a:solidFill>
                <a:latin typeface="Times New Roman" pitchFamily="18" charset="0"/>
                <a:cs typeface="Times New Roman" pitchFamily="18" charset="0"/>
              </a:rPr>
              <a:t>a </a:t>
            </a:r>
            <a:r>
              <a:rPr lang="en-US" altLang="zh-CN" sz="2200" dirty="0">
                <a:solidFill>
                  <a:schemeClr val="tx2"/>
                </a:solidFill>
                <a:latin typeface="Times New Roman" pitchFamily="18" charset="0"/>
                <a:cs typeface="Times New Roman" pitchFamily="18" charset="0"/>
              </a:rPr>
              <a:t>list of messages and operations that will be exercised </a:t>
            </a:r>
            <a:r>
              <a:rPr lang="en-US" altLang="zh-CN" sz="2200" dirty="0" smtClean="0">
                <a:solidFill>
                  <a:schemeClr val="tx2"/>
                </a:solidFill>
                <a:latin typeface="Times New Roman" pitchFamily="18" charset="0"/>
                <a:cs typeface="Times New Roman" pitchFamily="18" charset="0"/>
              </a:rPr>
              <a:t>as a </a:t>
            </a:r>
            <a:r>
              <a:rPr lang="en-US" altLang="zh-CN" sz="2200" dirty="0">
                <a:solidFill>
                  <a:schemeClr val="tx2"/>
                </a:solidFill>
                <a:latin typeface="Times New Roman" pitchFamily="18" charset="0"/>
                <a:cs typeface="Times New Roman" pitchFamily="18" charset="0"/>
              </a:rPr>
              <a:t>consequence of the test;</a:t>
            </a:r>
          </a:p>
          <a:p>
            <a:pPr marL="342900" indent="-342900">
              <a:spcBef>
                <a:spcPts val="600"/>
              </a:spcBef>
              <a:buClr>
                <a:srgbClr val="0070C0"/>
              </a:buClr>
              <a:buFont typeface="Wingdings" pitchFamily="2" charset="2"/>
              <a:buChar char="n"/>
            </a:pPr>
            <a:r>
              <a:rPr lang="en-US" altLang="zh-CN" sz="2200" dirty="0" smtClean="0">
                <a:solidFill>
                  <a:schemeClr val="tx2"/>
                </a:solidFill>
                <a:latin typeface="Times New Roman" pitchFamily="18" charset="0"/>
                <a:cs typeface="Times New Roman" pitchFamily="18" charset="0"/>
              </a:rPr>
              <a:t>a </a:t>
            </a:r>
            <a:r>
              <a:rPr lang="en-US" altLang="zh-CN" sz="2200" dirty="0">
                <a:solidFill>
                  <a:schemeClr val="tx2"/>
                </a:solidFill>
                <a:latin typeface="Times New Roman" pitchFamily="18" charset="0"/>
                <a:cs typeface="Times New Roman" pitchFamily="18" charset="0"/>
              </a:rPr>
              <a:t>list of exceptions that may occur as the object is tested;</a:t>
            </a:r>
          </a:p>
          <a:p>
            <a:pPr marL="342900" indent="-342900">
              <a:spcBef>
                <a:spcPts val="600"/>
              </a:spcBef>
              <a:buClr>
                <a:srgbClr val="0070C0"/>
              </a:buClr>
              <a:buFont typeface="Wingdings" pitchFamily="2" charset="2"/>
              <a:buChar char="n"/>
            </a:pPr>
            <a:r>
              <a:rPr lang="en-US" altLang="zh-CN" sz="2200" dirty="0" smtClean="0">
                <a:solidFill>
                  <a:schemeClr val="tx2"/>
                </a:solidFill>
                <a:latin typeface="Times New Roman" pitchFamily="18" charset="0"/>
                <a:cs typeface="Times New Roman" pitchFamily="18" charset="0"/>
              </a:rPr>
              <a:t>a </a:t>
            </a:r>
            <a:r>
              <a:rPr lang="en-US" altLang="zh-CN" sz="2200" dirty="0">
                <a:solidFill>
                  <a:schemeClr val="tx2"/>
                </a:solidFill>
                <a:latin typeface="Times New Roman" pitchFamily="18" charset="0"/>
                <a:cs typeface="Times New Roman" pitchFamily="18" charset="0"/>
              </a:rPr>
              <a:t>list of external conditions (i.e., changes in the environment external to the software that must exist in order to properly conduct the test);</a:t>
            </a:r>
          </a:p>
          <a:p>
            <a:pPr marL="342900" indent="-342900">
              <a:spcBef>
                <a:spcPts val="600"/>
              </a:spcBef>
              <a:buClr>
                <a:srgbClr val="0070C0"/>
              </a:buClr>
              <a:buFont typeface="Wingdings" pitchFamily="2" charset="2"/>
              <a:buChar char="n"/>
            </a:pPr>
            <a:r>
              <a:rPr lang="en-US" altLang="zh-CN" sz="2200" dirty="0" smtClean="0">
                <a:solidFill>
                  <a:schemeClr val="tx2"/>
                </a:solidFill>
                <a:latin typeface="Times New Roman" pitchFamily="18" charset="0"/>
                <a:cs typeface="Times New Roman" pitchFamily="18" charset="0"/>
              </a:rPr>
              <a:t>supplementary </a:t>
            </a:r>
            <a:r>
              <a:rPr lang="en-US" altLang="zh-CN" sz="2200" dirty="0">
                <a:solidFill>
                  <a:schemeClr val="tx2"/>
                </a:solidFill>
                <a:latin typeface="Times New Roman" pitchFamily="18" charset="0"/>
                <a:cs typeface="Times New Roman" pitchFamily="18" charset="0"/>
              </a:rPr>
              <a:t>information that will aid in understanding or 			implementing the test.</a:t>
            </a:r>
          </a:p>
          <a:p>
            <a:pPr algn="ctr"/>
            <a:endParaRPr lang="en-US" altLang="zh-CN" sz="2000" dirty="0">
              <a:solidFill>
                <a:schemeClr val="tx2"/>
              </a:solidFill>
              <a:latin typeface="Times New Roman" pitchFamily="18" charset="0"/>
              <a:cs typeface="Times New Roman" pitchFamily="18" charset="0"/>
            </a:endParaRPr>
          </a:p>
        </p:txBody>
      </p:sp>
      <p:sp>
        <p:nvSpPr>
          <p:cNvPr id="2" name="标题 1"/>
          <p:cNvSpPr>
            <a:spLocks noGrp="1"/>
          </p:cNvSpPr>
          <p:nvPr>
            <p:ph type="title"/>
          </p:nvPr>
        </p:nvSpPr>
        <p:spPr/>
        <p:txBody>
          <a:bodyPr/>
          <a:lstStyle/>
          <a:p>
            <a:r>
              <a:rPr lang="en-US" altLang="zh-CN" dirty="0"/>
              <a:t>OOT</a:t>
            </a:r>
            <a:r>
              <a:rPr lang="en-US" altLang="zh-CN" dirty="0">
                <a:latin typeface="Palatino"/>
              </a:rPr>
              <a:t>—</a:t>
            </a:r>
            <a:r>
              <a:rPr lang="en-US" altLang="zh-CN" dirty="0"/>
              <a:t>Testing Steps</a:t>
            </a:r>
            <a:endParaRPr lang="zh-CN" altLang="en-US" dirty="0"/>
          </a:p>
        </p:txBody>
      </p:sp>
    </p:spTree>
    <p:extLst>
      <p:ext uri="{BB962C8B-B14F-4D97-AF65-F5344CB8AC3E}">
        <p14:creationId xmlns:p14="http://schemas.microsoft.com/office/powerpoint/2010/main" val="3646312700"/>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213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25DDCFA-6D91-4FB8-AFA1-565148BF947B}" type="slidenum">
              <a:rPr lang="en-US" altLang="ja-JP" sz="1200">
                <a:solidFill>
                  <a:schemeClr val="bg1"/>
                </a:solidFill>
              </a:rPr>
              <a:pPr algn="r"/>
              <a:t>102</a:t>
            </a:fld>
            <a:endParaRPr lang="en-US" altLang="ja-JP" sz="900">
              <a:solidFill>
                <a:schemeClr val="bg1"/>
              </a:solidFill>
            </a:endParaRPr>
          </a:p>
        </p:txBody>
      </p:sp>
      <p:sp>
        <p:nvSpPr>
          <p:cNvPr id="432133" name="Rectangle 8"/>
          <p:cNvSpPr>
            <a:spLocks noRot="1" noChangeArrowheads="1"/>
          </p:cNvSpPr>
          <p:nvPr/>
        </p:nvSpPr>
        <p:spPr bwMode="auto">
          <a:xfrm>
            <a:off x="940995" y="1340768"/>
            <a:ext cx="7807469"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Fault-based testing</a:t>
            </a:r>
            <a:endParaRPr lang="en-US" altLang="zh-CN" sz="2400" dirty="0">
              <a:latin typeface="Times New Roman" pitchFamily="18" charset="0"/>
              <a:cs typeface="Times New Roman" pitchFamily="18" charset="0"/>
            </a:endParaRPr>
          </a:p>
          <a:p>
            <a:pPr lvl="1">
              <a:spcBef>
                <a:spcPct val="200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The tester looks for plausible faults (i.e., aspects of the implementation of the system that may result in defects). To determine whether these faults exist, test cases are designed to exercise the design or code. </a:t>
            </a:r>
            <a:endParaRPr lang="en-US" altLang="ja-JP" sz="1800" dirty="0" smtClean="0">
              <a:latin typeface="Times New Roman" pitchFamily="18" charset="0"/>
              <a:cs typeface="Times New Roman" pitchFamily="18" charset="0"/>
            </a:endParaRPr>
          </a:p>
          <a:p>
            <a:pPr lvl="1">
              <a:spcBef>
                <a:spcPct val="20000"/>
              </a:spcBef>
              <a:buClr>
                <a:srgbClr val="0070C0"/>
              </a:buClr>
              <a:buFont typeface="Wingdings" panose="05000000000000000000" pitchFamily="2" charset="2"/>
              <a:buChar char="n"/>
            </a:pPr>
            <a:endParaRPr lang="en-US" altLang="zh-CN" sz="1800" dirty="0">
              <a:latin typeface="Times New Roman" pitchFamily="18" charset="0"/>
              <a:cs typeface="Times New Roman"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Class Testing and the Class Hierarchy</a:t>
            </a:r>
            <a:endParaRPr lang="en-US" altLang="zh-CN" sz="2400" dirty="0">
              <a:latin typeface="Times New Roman" pitchFamily="18" charset="0"/>
              <a:cs typeface="Times New Roman" pitchFamily="18" charset="0"/>
            </a:endParaRPr>
          </a:p>
          <a:p>
            <a:pPr lvl="1">
              <a:spcBef>
                <a:spcPct val="200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Inheritance does not obviate the need for thorough testing of all derived classes. In fact, it can actually complicate the testing process</a:t>
            </a:r>
            <a:r>
              <a:rPr lang="en-US" altLang="ja-JP" sz="1800" dirty="0" smtClean="0">
                <a:latin typeface="Times New Roman" pitchFamily="18" charset="0"/>
                <a:cs typeface="Times New Roman" pitchFamily="18" charset="0"/>
              </a:rPr>
              <a:t>.</a:t>
            </a:r>
          </a:p>
          <a:p>
            <a:pPr lvl="1">
              <a:spcBef>
                <a:spcPct val="20000"/>
              </a:spcBef>
              <a:buClr>
                <a:srgbClr val="0070C0"/>
              </a:buClr>
              <a:buFont typeface="Wingdings" panose="05000000000000000000" pitchFamily="2" charset="2"/>
              <a:buChar char="n"/>
            </a:pPr>
            <a:endParaRPr lang="en-US" altLang="zh-CN" sz="1800" dirty="0">
              <a:latin typeface="Times New Roman" pitchFamily="18" charset="0"/>
              <a:cs typeface="Times New Roman"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Scenario-Based Test Design</a:t>
            </a:r>
            <a:endParaRPr lang="en-US" altLang="zh-CN" sz="2400" dirty="0">
              <a:latin typeface="Times New Roman" pitchFamily="18" charset="0"/>
              <a:cs typeface="Times New Roman" pitchFamily="18" charset="0"/>
            </a:endParaRPr>
          </a:p>
          <a:p>
            <a:pPr lvl="1">
              <a:spcBef>
                <a:spcPct val="200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Scenario-based testing concentrates on what the user does, not what the product does. This means capturing the tasks (via use-cases) that the user has to perform, then applying them and their variants as tests.</a:t>
            </a:r>
            <a:endParaRPr lang="en-US" altLang="ja-JP" sz="1800" b="1" dirty="0">
              <a:latin typeface="Times New Roman" pitchFamily="18" charset="0"/>
              <a:cs typeface="Times New Roman"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Testing Methods</a:t>
            </a:r>
          </a:p>
        </p:txBody>
      </p:sp>
    </p:spTree>
    <p:extLst>
      <p:ext uri="{BB962C8B-B14F-4D97-AF65-F5344CB8AC3E}">
        <p14:creationId xmlns:p14="http://schemas.microsoft.com/office/powerpoint/2010/main" val="2017970380"/>
      </p:ext>
    </p:extLst>
  </p:cSld>
  <p:clrMapOvr>
    <a:masterClrMapping/>
  </p:clrMapOvr>
  <p:transition>
    <p:random/>
    <p:sndAc>
      <p:stSnd>
        <p:snd r:embed="rId3" name="projctor.wav"/>
      </p:stSnd>
    </p:sndAc>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1" name="Rectangle 3"/>
          <p:cNvSpPr>
            <a:spLocks noGrp="1" noChangeArrowheads="1"/>
          </p:cNvSpPr>
          <p:nvPr>
            <p:ph type="body" idx="1"/>
          </p:nvPr>
        </p:nvSpPr>
        <p:spPr>
          <a:xfrm>
            <a:off x="683568" y="980728"/>
            <a:ext cx="7342188" cy="4430713"/>
          </a:xfrm>
        </p:spPr>
        <p:txBody>
          <a:bodyPr/>
          <a:lstStyle/>
          <a:p>
            <a:pPr marL="457200" indent="-457200">
              <a:buNone/>
            </a:pPr>
            <a:endParaRPr lang="en-US" altLang="zh-CN" sz="2200" dirty="0">
              <a:latin typeface="Times New Roman" pitchFamily="18" charset="0"/>
              <a:ea typeface="华文楷体" pitchFamily="2" charset="-122"/>
              <a:cs typeface="Times New Roman" pitchFamily="18" charset="0"/>
            </a:endParaRPr>
          </a:p>
          <a:p>
            <a:pPr marL="800100" lvl="1" indent="-342900">
              <a:buFont typeface="Zapf Dingbats" charset="2"/>
              <a:buAutoNum type="arabicPeriod"/>
            </a:pPr>
            <a:r>
              <a:rPr lang="en-US" altLang="zh-CN" sz="2200" dirty="0">
                <a:latin typeface="Times New Roman" pitchFamily="18" charset="0"/>
                <a:ea typeface="华文楷体" pitchFamily="2" charset="-122"/>
                <a:cs typeface="Times New Roman" pitchFamily="18" charset="0"/>
              </a:rPr>
              <a:t>The strategy for fault-based testing is to hypothesize a set of plausible faults（</a:t>
            </a:r>
            <a:r>
              <a:rPr lang="zh-CN" altLang="en-US" sz="2200" dirty="0">
                <a:latin typeface="Times New Roman" pitchFamily="18" charset="0"/>
                <a:ea typeface="华文楷体" pitchFamily="2" charset="-122"/>
                <a:cs typeface="Times New Roman" pitchFamily="18" charset="0"/>
              </a:rPr>
              <a:t>可能的错误） </a:t>
            </a:r>
            <a:r>
              <a:rPr lang="en-US" altLang="zh-CN" sz="2200" dirty="0">
                <a:latin typeface="Times New Roman" pitchFamily="18" charset="0"/>
                <a:ea typeface="华文楷体" pitchFamily="2" charset="-122"/>
                <a:cs typeface="Times New Roman" pitchFamily="18" charset="0"/>
              </a:rPr>
              <a:t>and then derive tests to prove each hypothesis</a:t>
            </a:r>
            <a:r>
              <a:rPr lang="en-US" altLang="zh-CN" sz="2200" dirty="0" smtClean="0">
                <a:latin typeface="Times New Roman" pitchFamily="18" charset="0"/>
                <a:ea typeface="华文楷体" pitchFamily="2" charset="-122"/>
                <a:cs typeface="Times New Roman" pitchFamily="18" charset="0"/>
              </a:rPr>
              <a:t>;</a:t>
            </a:r>
          </a:p>
          <a:p>
            <a:pPr marL="800100" lvl="1" indent="-342900">
              <a:buFont typeface="Zapf Dingbats" charset="2"/>
              <a:buAutoNum type="arabicPeriod"/>
            </a:pPr>
            <a:endParaRPr lang="en-US" altLang="zh-CN" sz="2200" dirty="0">
              <a:latin typeface="Times New Roman" pitchFamily="18" charset="0"/>
              <a:ea typeface="华文楷体" pitchFamily="2" charset="-122"/>
              <a:cs typeface="Times New Roman" pitchFamily="18" charset="0"/>
            </a:endParaRPr>
          </a:p>
          <a:p>
            <a:pPr marL="800100" lvl="1" indent="-342900">
              <a:buFont typeface="Zapf Dingbats" charset="2"/>
              <a:buAutoNum type="arabicPeriod"/>
            </a:pPr>
            <a:r>
              <a:rPr lang="en-US" altLang="zh-CN" sz="2200" dirty="0">
                <a:latin typeface="Times New Roman" pitchFamily="18" charset="0"/>
                <a:ea typeface="华文楷体" pitchFamily="2" charset="-122"/>
                <a:cs typeface="Times New Roman" pitchFamily="18" charset="0"/>
              </a:rPr>
              <a:t>The objective of fault-based testing within an OO system is to design tests that have a high likelihood（</a:t>
            </a:r>
            <a:r>
              <a:rPr lang="zh-CN" altLang="en-US" sz="2200" dirty="0">
                <a:latin typeface="Times New Roman" pitchFamily="18" charset="0"/>
                <a:ea typeface="华文楷体" pitchFamily="2" charset="-122"/>
                <a:cs typeface="Times New Roman" pitchFamily="18" charset="0"/>
              </a:rPr>
              <a:t>可能性） </a:t>
            </a:r>
            <a:r>
              <a:rPr lang="en-US" altLang="zh-CN" sz="2200" dirty="0">
                <a:latin typeface="Times New Roman" pitchFamily="18" charset="0"/>
                <a:ea typeface="华文楷体" pitchFamily="2" charset="-122"/>
                <a:cs typeface="Times New Roman" pitchFamily="18" charset="0"/>
              </a:rPr>
              <a:t>of uncovering plausible faults</a:t>
            </a:r>
            <a:r>
              <a:rPr lang="en-US" altLang="zh-CN" sz="2200" dirty="0" smtClean="0">
                <a:latin typeface="Times New Roman" pitchFamily="18" charset="0"/>
                <a:ea typeface="华文楷体" pitchFamily="2" charset="-122"/>
                <a:cs typeface="Times New Roman" pitchFamily="18" charset="0"/>
              </a:rPr>
              <a:t>;</a:t>
            </a:r>
          </a:p>
          <a:p>
            <a:pPr marL="800100" lvl="1" indent="-342900">
              <a:buFont typeface="Zapf Dingbats" charset="2"/>
              <a:buAutoNum type="arabicPeriod"/>
            </a:pPr>
            <a:endParaRPr lang="en-US" altLang="zh-CN" sz="2200" dirty="0">
              <a:latin typeface="Times New Roman" pitchFamily="18" charset="0"/>
              <a:ea typeface="华文楷体" pitchFamily="2" charset="-122"/>
              <a:cs typeface="Times New Roman" pitchFamily="18" charset="0"/>
            </a:endParaRPr>
          </a:p>
          <a:p>
            <a:pPr marL="800100" lvl="1" indent="-342900">
              <a:buFont typeface="Zapf Dingbats" charset="2"/>
              <a:buAutoNum type="arabicPeriod"/>
            </a:pPr>
            <a:r>
              <a:rPr lang="en-US" altLang="zh-CN" sz="2200" dirty="0">
                <a:latin typeface="Times New Roman" pitchFamily="18" charset="0"/>
                <a:ea typeface="华文楷体" pitchFamily="2" charset="-122"/>
                <a:cs typeface="Times New Roman" pitchFamily="18" charset="0"/>
              </a:rPr>
              <a:t>What types of faults are encountered in operation calls and message connections?</a:t>
            </a:r>
          </a:p>
          <a:p>
            <a:pPr marL="800100" lvl="1" indent="-342900">
              <a:buClr>
                <a:srgbClr val="0070C0"/>
              </a:buClr>
              <a:buFont typeface="Wingdings" pitchFamily="2" charset="2"/>
              <a:buChar char="n"/>
            </a:pPr>
            <a:r>
              <a:rPr lang="en-US" altLang="zh-CN" sz="2000" dirty="0">
                <a:latin typeface="Times New Roman" pitchFamily="18" charset="0"/>
                <a:ea typeface="华文楷体" pitchFamily="2" charset="-122"/>
                <a:cs typeface="Times New Roman" pitchFamily="18" charset="0"/>
              </a:rPr>
              <a:t>Unexpected result;</a:t>
            </a:r>
          </a:p>
          <a:p>
            <a:pPr marL="800100" lvl="1" indent="-342900">
              <a:buClr>
                <a:srgbClr val="0070C0"/>
              </a:buClr>
              <a:buFont typeface="Wingdings" pitchFamily="2" charset="2"/>
              <a:buChar char="n"/>
            </a:pPr>
            <a:r>
              <a:rPr lang="en-US" altLang="zh-CN" sz="2000" dirty="0">
                <a:latin typeface="Times New Roman" pitchFamily="18" charset="0"/>
                <a:ea typeface="华文楷体" pitchFamily="2" charset="-122"/>
                <a:cs typeface="Times New Roman" pitchFamily="18" charset="0"/>
              </a:rPr>
              <a:t>Wrong operation/message used;</a:t>
            </a:r>
          </a:p>
          <a:p>
            <a:pPr marL="800100" lvl="1" indent="-342900">
              <a:buClr>
                <a:srgbClr val="0070C0"/>
              </a:buClr>
              <a:buFont typeface="Wingdings" pitchFamily="2" charset="2"/>
              <a:buChar char="n"/>
            </a:pPr>
            <a:r>
              <a:rPr lang="en-US" altLang="zh-CN" sz="2000" dirty="0">
                <a:latin typeface="Times New Roman" pitchFamily="18" charset="0"/>
                <a:ea typeface="华文楷体" pitchFamily="2" charset="-122"/>
                <a:cs typeface="Times New Roman" pitchFamily="18" charset="0"/>
              </a:rPr>
              <a:t>Incorrect invocation;</a:t>
            </a:r>
          </a:p>
        </p:txBody>
      </p:sp>
      <p:sp>
        <p:nvSpPr>
          <p:cNvPr id="2" name="标题 1"/>
          <p:cNvSpPr>
            <a:spLocks noGrp="1"/>
          </p:cNvSpPr>
          <p:nvPr>
            <p:ph type="title"/>
          </p:nvPr>
        </p:nvSpPr>
        <p:spPr/>
        <p:txBody>
          <a:bodyPr/>
          <a:lstStyle/>
          <a:p>
            <a:r>
              <a:rPr lang="en-US" altLang="zh-CN" dirty="0">
                <a:solidFill>
                  <a:schemeClr val="tx1"/>
                </a:solidFill>
              </a:rPr>
              <a:t>Fault-based testing</a:t>
            </a:r>
            <a:endParaRPr lang="zh-CN" altLang="en-US" dirty="0">
              <a:solidFill>
                <a:schemeClr val="tx1"/>
              </a:solidFill>
            </a:endParaRPr>
          </a:p>
        </p:txBody>
      </p:sp>
    </p:spTree>
    <p:extLst>
      <p:ext uri="{BB962C8B-B14F-4D97-AF65-F5344CB8AC3E}">
        <p14:creationId xmlns:p14="http://schemas.microsoft.com/office/powerpoint/2010/main" val="2478909818"/>
      </p:ext>
    </p:extLst>
  </p:cSld>
  <p:clrMapOvr>
    <a:masterClrMapping/>
  </p:clrMapOvr>
  <p:transition>
    <p:random/>
    <p:sndAc>
      <p:stSnd>
        <p:snd r:embed="rId2" name="projctor.wav"/>
      </p:stSnd>
    </p:sndAc>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3" name="Rectangle 3"/>
          <p:cNvSpPr>
            <a:spLocks noGrp="1" noChangeArrowheads="1"/>
          </p:cNvSpPr>
          <p:nvPr>
            <p:ph type="body" idx="1"/>
          </p:nvPr>
        </p:nvSpPr>
        <p:spPr>
          <a:xfrm>
            <a:off x="901253" y="1556792"/>
            <a:ext cx="7703195" cy="4430712"/>
          </a:xfrm>
        </p:spPr>
        <p:txBody>
          <a:bodyPr/>
          <a:lstStyle/>
          <a:p>
            <a:pPr>
              <a:lnSpc>
                <a:spcPct val="80000"/>
              </a:lnSpc>
              <a:buClr>
                <a:srgbClr val="0070C0"/>
              </a:buClr>
              <a:buFont typeface="Wingdings" pitchFamily="2" charset="2"/>
              <a:buChar char="n"/>
            </a:pPr>
            <a:r>
              <a:rPr lang="en-US" altLang="zh-CN" b="0" dirty="0">
                <a:latin typeface="Times New Roman" pitchFamily="18" charset="0"/>
                <a:cs typeface="Times New Roman" pitchFamily="18" charset="0"/>
              </a:rPr>
              <a:t>Even though a base class has been thoroughly tested, you will still have to test all classes derived from it</a:t>
            </a:r>
            <a:r>
              <a:rPr lang="en-US" altLang="zh-CN" b="0" dirty="0" smtClean="0">
                <a:latin typeface="Times New Roman" pitchFamily="18" charset="0"/>
                <a:cs typeface="Times New Roman" pitchFamily="18" charset="0"/>
              </a:rPr>
              <a:t>.</a:t>
            </a:r>
          </a:p>
          <a:p>
            <a:pPr>
              <a:lnSpc>
                <a:spcPct val="80000"/>
              </a:lnSpc>
              <a:buClr>
                <a:srgbClr val="0070C0"/>
              </a:buClr>
              <a:buFont typeface="Wingdings" pitchFamily="2" charset="2"/>
              <a:buChar char="n"/>
            </a:pPr>
            <a:endParaRPr lang="en-US" altLang="zh-CN" b="0" dirty="0">
              <a:latin typeface="Times New Roman" pitchFamily="18" charset="0"/>
              <a:cs typeface="Times New Roman" pitchFamily="18" charset="0"/>
            </a:endParaRPr>
          </a:p>
          <a:p>
            <a:pPr>
              <a:lnSpc>
                <a:spcPct val="80000"/>
              </a:lnSpc>
              <a:buClr>
                <a:srgbClr val="0070C0"/>
              </a:buClr>
              <a:buFont typeface="Wingdings" pitchFamily="2" charset="2"/>
              <a:buChar char="n"/>
            </a:pPr>
            <a:r>
              <a:rPr lang="en-US" altLang="zh-CN" b="0" dirty="0">
                <a:latin typeface="Times New Roman" pitchFamily="18" charset="0"/>
                <a:cs typeface="Times New Roman" pitchFamily="18" charset="0"/>
              </a:rPr>
              <a:t>Example:</a:t>
            </a:r>
          </a:p>
          <a:p>
            <a:pPr marL="800100" lvl="1" indent="-342900">
              <a:lnSpc>
                <a:spcPct val="80000"/>
              </a:lnSpc>
              <a:buClr>
                <a:srgbClr val="0070C0"/>
              </a:buClr>
              <a:buFont typeface="Wingdings" pitchFamily="2" charset="2"/>
              <a:buChar char="n"/>
            </a:pPr>
            <a:r>
              <a:rPr lang="en-US" altLang="zh-CN" sz="2200" dirty="0">
                <a:latin typeface="Times New Roman" pitchFamily="18" charset="0"/>
                <a:cs typeface="Times New Roman" pitchFamily="18" charset="0"/>
              </a:rPr>
              <a:t>Class </a:t>
            </a:r>
            <a:r>
              <a:rPr lang="en-US" altLang="zh-CN" sz="2200" u="sng" dirty="0">
                <a:latin typeface="Times New Roman" pitchFamily="18" charset="0"/>
                <a:cs typeface="Times New Roman" pitchFamily="18" charset="0"/>
              </a:rPr>
              <a:t>Base</a:t>
            </a:r>
            <a:r>
              <a:rPr lang="en-US" altLang="zh-CN" sz="2200" dirty="0">
                <a:latin typeface="Times New Roman" pitchFamily="18" charset="0"/>
                <a:cs typeface="Times New Roman" pitchFamily="18" charset="0"/>
              </a:rPr>
              <a:t>: inherited(), redefined()</a:t>
            </a:r>
          </a:p>
          <a:p>
            <a:pPr marL="800100" lvl="1" indent="-342900">
              <a:lnSpc>
                <a:spcPct val="80000"/>
              </a:lnSpc>
              <a:buClr>
                <a:srgbClr val="0070C0"/>
              </a:buClr>
              <a:buFont typeface="Wingdings" pitchFamily="2" charset="2"/>
              <a:buChar char="n"/>
            </a:pPr>
            <a:r>
              <a:rPr lang="en-US" altLang="zh-CN" sz="2200" dirty="0">
                <a:latin typeface="Times New Roman" pitchFamily="18" charset="0"/>
                <a:cs typeface="Times New Roman" pitchFamily="18" charset="0"/>
              </a:rPr>
              <a:t>Subclass </a:t>
            </a:r>
            <a:r>
              <a:rPr lang="en-US" altLang="zh-CN" sz="2200" u="sng" dirty="0">
                <a:latin typeface="Times New Roman" pitchFamily="18" charset="0"/>
                <a:cs typeface="Times New Roman" pitchFamily="18" charset="0"/>
              </a:rPr>
              <a:t>Derived</a:t>
            </a:r>
            <a:r>
              <a:rPr lang="en-US" altLang="zh-CN" sz="2200" dirty="0">
                <a:latin typeface="Times New Roman" pitchFamily="18" charset="0"/>
                <a:cs typeface="Times New Roman" pitchFamily="18" charset="0"/>
              </a:rPr>
              <a:t>: redefined()</a:t>
            </a:r>
          </a:p>
          <a:p>
            <a:pPr marL="800100" lvl="1" indent="-342900">
              <a:lnSpc>
                <a:spcPct val="80000"/>
              </a:lnSpc>
              <a:buClr>
                <a:srgbClr val="0070C0"/>
              </a:buClr>
              <a:buFont typeface="Wingdings" pitchFamily="2" charset="2"/>
              <a:buChar char="n"/>
            </a:pPr>
            <a:r>
              <a:rPr lang="en-US" altLang="zh-CN" sz="2200" dirty="0">
                <a:latin typeface="Times New Roman" pitchFamily="18" charset="0"/>
                <a:cs typeface="Times New Roman" pitchFamily="18" charset="0"/>
              </a:rPr>
              <a:t> Do we need to retest Derived::inherited()?</a:t>
            </a:r>
          </a:p>
          <a:p>
            <a:pPr marL="800100" lvl="1" indent="-342900">
              <a:lnSpc>
                <a:spcPct val="80000"/>
              </a:lnSpc>
              <a:buClr>
                <a:srgbClr val="0070C0"/>
              </a:buClr>
              <a:buFont typeface="Wingdings" pitchFamily="2" charset="2"/>
              <a:buChar char="n"/>
            </a:pPr>
            <a:r>
              <a:rPr lang="en-US" altLang="zh-CN" sz="2200" dirty="0">
                <a:latin typeface="Times New Roman" pitchFamily="18" charset="0"/>
                <a:cs typeface="Times New Roman" pitchFamily="18" charset="0"/>
              </a:rPr>
              <a:t> The Base::redefined() tests are applied to objects of class Derived; Test inputs may be appropriate for both base and derived classes, but the expected results may differ in the derived class.</a:t>
            </a:r>
          </a:p>
        </p:txBody>
      </p:sp>
      <p:sp>
        <p:nvSpPr>
          <p:cNvPr id="2" name="标题 1"/>
          <p:cNvSpPr>
            <a:spLocks noGrp="1"/>
          </p:cNvSpPr>
          <p:nvPr>
            <p:ph type="title"/>
          </p:nvPr>
        </p:nvSpPr>
        <p:spPr/>
        <p:txBody>
          <a:bodyPr/>
          <a:lstStyle/>
          <a:p>
            <a:r>
              <a:rPr lang="en-US" altLang="zh-CN" dirty="0">
                <a:solidFill>
                  <a:schemeClr val="tx1"/>
                </a:solidFill>
              </a:rPr>
              <a:t>Test Cases and Class Hierarchy</a:t>
            </a:r>
            <a:endParaRPr lang="zh-CN" altLang="en-US" dirty="0">
              <a:solidFill>
                <a:schemeClr val="tx1"/>
              </a:solidFill>
            </a:endParaRPr>
          </a:p>
        </p:txBody>
      </p:sp>
    </p:spTree>
    <p:extLst>
      <p:ext uri="{BB962C8B-B14F-4D97-AF65-F5344CB8AC3E}">
        <p14:creationId xmlns:p14="http://schemas.microsoft.com/office/powerpoint/2010/main" val="1341589991"/>
      </p:ext>
    </p:extLst>
  </p:cSld>
  <p:clrMapOvr>
    <a:masterClrMapping/>
  </p:clrMapOvr>
  <p:transition>
    <p:random/>
    <p:sndAc>
      <p:stSnd>
        <p:snd r:embed="rId2" name="projctor.wav"/>
      </p:stSnd>
    </p:sndAc>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7" name="Rectangle 3"/>
          <p:cNvSpPr>
            <a:spLocks noGrp="1" noChangeArrowheads="1"/>
          </p:cNvSpPr>
          <p:nvPr>
            <p:ph type="body" idx="1"/>
          </p:nvPr>
        </p:nvSpPr>
        <p:spPr>
          <a:xfrm>
            <a:off x="899592" y="1484784"/>
            <a:ext cx="7816850" cy="4430713"/>
          </a:xfrm>
        </p:spPr>
        <p:txBody>
          <a:bodyPr/>
          <a:lstStyle/>
          <a:p>
            <a:pPr>
              <a:buClr>
                <a:srgbClr val="00B050"/>
              </a:buClr>
              <a:buFont typeface="Wingdings" pitchFamily="2" charset="2"/>
              <a:buChar char="n"/>
            </a:pPr>
            <a:r>
              <a:rPr lang="en-US" altLang="zh-CN" dirty="0"/>
              <a:t>Scenario-based testing will uncover errors that occur when any actor interacts with the software</a:t>
            </a:r>
            <a:r>
              <a:rPr lang="en-US" altLang="zh-CN" dirty="0" smtClean="0"/>
              <a:t>;</a:t>
            </a:r>
          </a:p>
          <a:p>
            <a:pPr>
              <a:buClr>
                <a:srgbClr val="0070C0"/>
              </a:buClr>
              <a:buFont typeface="Wingdings" pitchFamily="2" charset="2"/>
              <a:buChar char="n"/>
            </a:pPr>
            <a:endParaRPr lang="en-US" altLang="zh-CN" dirty="0"/>
          </a:p>
          <a:p>
            <a:pPr lvl="1">
              <a:buClr>
                <a:srgbClr val="0070C0"/>
              </a:buClr>
              <a:buFont typeface="Wingdings" pitchFamily="2" charset="2"/>
              <a:buChar char="n"/>
            </a:pPr>
            <a:r>
              <a:rPr lang="en-US" altLang="zh-CN" sz="2000" dirty="0"/>
              <a:t> Fault-based testing misses two main types of errors:</a:t>
            </a:r>
          </a:p>
          <a:p>
            <a:pPr lvl="2">
              <a:buClr>
                <a:srgbClr val="0070C0"/>
              </a:buClr>
              <a:buFont typeface="Wingdings" pitchFamily="2" charset="2"/>
              <a:buChar char="n"/>
            </a:pPr>
            <a:r>
              <a:rPr lang="en-US" altLang="zh-CN" sz="2000" dirty="0"/>
              <a:t> incorrect specifications;</a:t>
            </a:r>
          </a:p>
          <a:p>
            <a:pPr lvl="2">
              <a:buClr>
                <a:srgbClr val="0070C0"/>
              </a:buClr>
              <a:buFont typeface="Wingdings" pitchFamily="2" charset="2"/>
              <a:buChar char="n"/>
            </a:pPr>
            <a:r>
              <a:rPr lang="en-US" altLang="zh-CN" sz="2000" dirty="0"/>
              <a:t> interactions among </a:t>
            </a:r>
            <a:r>
              <a:rPr lang="en-US" altLang="zh-CN" sz="2000" dirty="0" smtClean="0"/>
              <a:t>subsystems</a:t>
            </a:r>
          </a:p>
          <a:p>
            <a:pPr lvl="2">
              <a:buClr>
                <a:srgbClr val="0070C0"/>
              </a:buClr>
              <a:buFont typeface="Wingdings" pitchFamily="2" charset="2"/>
              <a:buChar char="n"/>
            </a:pPr>
            <a:endParaRPr lang="en-US" altLang="zh-CN" sz="2000" dirty="0"/>
          </a:p>
          <a:p>
            <a:pPr lvl="1">
              <a:buClr>
                <a:srgbClr val="0070C0"/>
              </a:buClr>
              <a:buFont typeface="Wingdings" pitchFamily="2" charset="2"/>
              <a:buChar char="n"/>
            </a:pPr>
            <a:r>
              <a:rPr lang="en-US" altLang="zh-CN" sz="2000" dirty="0"/>
              <a:t> Scenario-based testing concentrates on what the user does, not what the product does;</a:t>
            </a:r>
          </a:p>
          <a:p>
            <a:pPr lvl="1">
              <a:buClr>
                <a:srgbClr val="0070C0"/>
              </a:buClr>
              <a:buFont typeface="Wingdings" pitchFamily="2" charset="2"/>
              <a:buChar char="n"/>
            </a:pPr>
            <a:r>
              <a:rPr lang="en-US" altLang="zh-CN" sz="2000" dirty="0"/>
              <a:t> Scenario-based testing tends to exercise multiple subsystem in a single test.</a:t>
            </a:r>
          </a:p>
        </p:txBody>
      </p:sp>
      <p:sp>
        <p:nvSpPr>
          <p:cNvPr id="2" name="标题 1"/>
          <p:cNvSpPr>
            <a:spLocks noGrp="1"/>
          </p:cNvSpPr>
          <p:nvPr>
            <p:ph type="title"/>
          </p:nvPr>
        </p:nvSpPr>
        <p:spPr/>
        <p:txBody>
          <a:bodyPr/>
          <a:lstStyle/>
          <a:p>
            <a:r>
              <a:rPr lang="en-US" altLang="zh-CN" dirty="0"/>
              <a:t>Scenario-Based Test Design</a:t>
            </a:r>
            <a:endParaRPr lang="zh-CN" altLang="en-US" dirty="0"/>
          </a:p>
        </p:txBody>
      </p:sp>
    </p:spTree>
    <p:extLst>
      <p:ext uri="{BB962C8B-B14F-4D97-AF65-F5344CB8AC3E}">
        <p14:creationId xmlns:p14="http://schemas.microsoft.com/office/powerpoint/2010/main" val="195150419"/>
      </p:ext>
    </p:extLst>
  </p:cSld>
  <p:clrMapOvr>
    <a:masterClrMapping/>
  </p:clrMapOvr>
  <p:transition>
    <p:random/>
    <p:sndAc>
      <p:stSnd>
        <p:snd r:embed="rId2" name="projctor.wav"/>
      </p:stSnd>
    </p:sndAc>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1" name="Rectangle 3"/>
          <p:cNvSpPr>
            <a:spLocks noGrp="1" noChangeArrowheads="1"/>
          </p:cNvSpPr>
          <p:nvPr>
            <p:ph type="body" idx="1"/>
          </p:nvPr>
        </p:nvSpPr>
        <p:spPr>
          <a:xfrm>
            <a:off x="899592" y="1412776"/>
            <a:ext cx="7543800" cy="4800600"/>
          </a:xfrm>
        </p:spPr>
        <p:txBody>
          <a:bodyPr/>
          <a:lstStyle/>
          <a:p>
            <a:pPr>
              <a:buFont typeface="Zapf Dingbats" charset="2"/>
              <a:buNone/>
              <a:defRPr/>
            </a:pPr>
            <a:endParaRPr lang="en-US" altLang="zh-CN" dirty="0" smtClean="0">
              <a:solidFill>
                <a:schemeClr val="folHlink"/>
              </a:solidFill>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r>
              <a:rPr lang="en-US" altLang="zh-CN" b="0" dirty="0" smtClean="0">
                <a:latin typeface="Times New Roman" panose="02020603050405020304" pitchFamily="18" charset="0"/>
                <a:cs typeface="Times New Roman" panose="02020603050405020304" pitchFamily="18" charset="0"/>
              </a:rPr>
              <a:t>Testing surface structure is analogous to（</a:t>
            </a:r>
            <a:r>
              <a:rPr lang="zh-CN" altLang="en-US" b="0" dirty="0" smtClean="0">
                <a:latin typeface="Times New Roman" panose="02020603050405020304" pitchFamily="18" charset="0"/>
                <a:cs typeface="Times New Roman" panose="02020603050405020304" pitchFamily="18" charset="0"/>
              </a:rPr>
              <a:t>类似于）</a:t>
            </a:r>
            <a:r>
              <a:rPr lang="en-US" altLang="zh-CN" b="0" dirty="0" smtClean="0">
                <a:latin typeface="Times New Roman" panose="02020603050405020304" pitchFamily="18" charset="0"/>
                <a:cs typeface="Times New Roman" panose="02020603050405020304" pitchFamily="18" charset="0"/>
              </a:rPr>
              <a:t>black-box testing;</a:t>
            </a:r>
          </a:p>
          <a:p>
            <a:pPr>
              <a:buClr>
                <a:srgbClr val="0070C0"/>
              </a:buClr>
              <a:buFont typeface="Wingdings" panose="05000000000000000000" pitchFamily="2" charset="2"/>
              <a:buChar char="n"/>
              <a:defRPr/>
            </a:pPr>
            <a:endParaRPr lang="en-US" altLang="zh-CN" b="0" dirty="0" smtClean="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r>
              <a:rPr lang="en-US" altLang="zh-CN" b="0" dirty="0" smtClean="0">
                <a:latin typeface="Times New Roman" panose="02020603050405020304" pitchFamily="18" charset="0"/>
                <a:cs typeface="Times New Roman" panose="02020603050405020304" pitchFamily="18" charset="0"/>
              </a:rPr>
              <a:t>Deep structure testing is similar to white-box testing;</a:t>
            </a:r>
          </a:p>
        </p:txBody>
      </p:sp>
      <p:sp>
        <p:nvSpPr>
          <p:cNvPr id="4" name="标题 1"/>
          <p:cNvSpPr txBox="1">
            <a:spLocks/>
          </p:cNvSpPr>
          <p:nvPr/>
        </p:nvSpPr>
        <p:spPr bwMode="auto">
          <a:xfrm>
            <a:off x="381000" y="210344"/>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Testing surface </a:t>
            </a:r>
            <a:r>
              <a:rPr lang="en-US" altLang="zh-CN" dirty="0" smtClean="0"/>
              <a:t>structure and </a:t>
            </a:r>
            <a:r>
              <a:rPr lang="en-US" altLang="zh-CN" dirty="0"/>
              <a:t>deep structure </a:t>
            </a:r>
            <a:endParaRPr lang="zh-CN" altLang="en-US" kern="0" dirty="0"/>
          </a:p>
        </p:txBody>
      </p:sp>
    </p:spTree>
    <p:extLst>
      <p:ext uri="{BB962C8B-B14F-4D97-AF65-F5344CB8AC3E}">
        <p14:creationId xmlns:p14="http://schemas.microsoft.com/office/powerpoint/2010/main" val="980691731"/>
      </p:ext>
    </p:extLst>
  </p:cSld>
  <p:clrMapOvr>
    <a:masterClrMapping/>
  </p:clrMapOvr>
  <p:transition>
    <p:random/>
    <p:sndAc>
      <p:stSnd>
        <p:snd r:embed="rId2" name="projctor.wav"/>
      </p:stSnd>
    </p:sndAc>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315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BAD7DD8-0F5E-4068-BCD8-88E64007C712}" type="slidenum">
              <a:rPr lang="en-US" altLang="ja-JP" sz="1200">
                <a:solidFill>
                  <a:schemeClr val="bg1"/>
                </a:solidFill>
              </a:rPr>
              <a:pPr algn="r"/>
              <a:t>107</a:t>
            </a:fld>
            <a:endParaRPr lang="en-US" altLang="ja-JP" sz="900">
              <a:solidFill>
                <a:schemeClr val="bg1"/>
              </a:solidFill>
            </a:endParaRPr>
          </a:p>
        </p:txBody>
      </p:sp>
      <p:sp>
        <p:nvSpPr>
          <p:cNvPr id="433157" name="Rectangle 7"/>
          <p:cNvSpPr>
            <a:spLocks noRot="1" noChangeArrowheads="1"/>
          </p:cNvSpPr>
          <p:nvPr/>
        </p:nvSpPr>
        <p:spPr bwMode="auto">
          <a:xfrm>
            <a:off x="792163" y="1196975"/>
            <a:ext cx="7162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B050"/>
              </a:buClr>
              <a:buFont typeface="Wingdings" panose="05000000000000000000" pitchFamily="2" charset="2"/>
              <a:buChar char="n"/>
            </a:pPr>
            <a:r>
              <a:rPr lang="en-US" altLang="ja-JP" sz="2400" dirty="0">
                <a:latin typeface="Times New Roman" pitchFamily="18" charset="0"/>
                <a:cs typeface="Times New Roman" pitchFamily="18" charset="0"/>
              </a:rPr>
              <a:t>Random </a:t>
            </a:r>
            <a:r>
              <a:rPr lang="en-US" altLang="ja-JP" sz="2400" dirty="0" smtClean="0">
                <a:latin typeface="Times New Roman" pitchFamily="18" charset="0"/>
                <a:cs typeface="Times New Roman" pitchFamily="18" charset="0"/>
              </a:rPr>
              <a:t>testing</a:t>
            </a:r>
          </a:p>
          <a:p>
            <a:pPr>
              <a:spcBef>
                <a:spcPct val="20000"/>
              </a:spcBef>
              <a:buClr>
                <a:srgbClr val="00B050"/>
              </a:buClr>
              <a:buFont typeface="Wingdings" panose="05000000000000000000" pitchFamily="2" charset="2"/>
              <a:buChar char="n"/>
            </a:pPr>
            <a:endParaRPr lang="en-US" altLang="ja-JP" sz="2400" dirty="0" smtClean="0">
              <a:latin typeface="Times New Roman" pitchFamily="18" charset="0"/>
              <a:cs typeface="Times New Roman" pitchFamily="18" charset="0"/>
            </a:endParaRPr>
          </a:p>
          <a:p>
            <a:pPr marL="800100" lvl="1" indent="-342900">
              <a:lnSpc>
                <a:spcPct val="80000"/>
              </a:lnSpc>
              <a:spcBef>
                <a:spcPct val="20000"/>
              </a:spcBef>
              <a:buClr>
                <a:srgbClr val="0070C0"/>
              </a:buClr>
              <a:buFont typeface="Wingdings" panose="05000000000000000000" pitchFamily="2" charset="2"/>
              <a:buChar char="n"/>
              <a:defRPr/>
            </a:pPr>
            <a:r>
              <a:rPr lang="en-US" altLang="zh-CN" sz="2200" dirty="0" smtClean="0">
                <a:latin typeface="Times New Roman" pitchFamily="18" charset="0"/>
                <a:cs typeface="Times New Roman" pitchFamily="18" charset="0"/>
              </a:rPr>
              <a:t>The </a:t>
            </a:r>
            <a:r>
              <a:rPr lang="en-US" altLang="zh-CN" sz="2200" dirty="0">
                <a:latin typeface="Times New Roman" pitchFamily="18" charset="0"/>
                <a:cs typeface="Times New Roman" pitchFamily="18" charset="0"/>
              </a:rPr>
              <a:t>number of possible permutations（</a:t>
            </a:r>
            <a:r>
              <a:rPr lang="zh-CN" altLang="en-US" sz="2200" dirty="0">
                <a:latin typeface="Times New Roman" pitchFamily="18" charset="0"/>
                <a:cs typeface="Times New Roman" pitchFamily="18" charset="0"/>
              </a:rPr>
              <a:t>排列） </a:t>
            </a:r>
            <a:r>
              <a:rPr lang="en-US" altLang="zh-CN" sz="2200" dirty="0">
                <a:latin typeface="Times New Roman" pitchFamily="18" charset="0"/>
                <a:cs typeface="Times New Roman" pitchFamily="18" charset="0"/>
              </a:rPr>
              <a:t>for random testing can grow quite large;</a:t>
            </a:r>
          </a:p>
          <a:p>
            <a:pPr marL="800100" lvl="1" indent="-342900">
              <a:lnSpc>
                <a:spcPct val="80000"/>
              </a:lnSpc>
              <a:spcBef>
                <a:spcPct val="20000"/>
              </a:spcBef>
              <a:buClr>
                <a:srgbClr val="0070C0"/>
              </a:buClr>
              <a:buFont typeface="Wingdings" panose="05000000000000000000" pitchFamily="2" charset="2"/>
              <a:buChar char="n"/>
              <a:defRPr/>
            </a:pPr>
            <a:r>
              <a:rPr lang="en-US" altLang="zh-CN" sz="2200" dirty="0">
                <a:latin typeface="Times New Roman" pitchFamily="18" charset="0"/>
                <a:cs typeface="Times New Roman" pitchFamily="18" charset="0"/>
              </a:rPr>
              <a:t>A strategy similar to orthogonal array testing can be used to improve testing efficiency; </a:t>
            </a:r>
          </a:p>
          <a:p>
            <a:pPr lvl="1">
              <a:spcBef>
                <a:spcPct val="20000"/>
              </a:spcBef>
              <a:buClr>
                <a:srgbClr val="0070C0"/>
              </a:buClr>
              <a:buFont typeface="Wingdings" panose="05000000000000000000" pitchFamily="2" charset="2"/>
              <a:buChar char="n"/>
            </a:pPr>
            <a:r>
              <a:rPr lang="en-US" altLang="ja-JP" sz="2200" dirty="0" smtClean="0">
                <a:latin typeface="Times New Roman" pitchFamily="18" charset="0"/>
                <a:cs typeface="Times New Roman" pitchFamily="18" charset="0"/>
              </a:rPr>
              <a:t>identify </a:t>
            </a:r>
            <a:r>
              <a:rPr lang="en-US" altLang="ja-JP" sz="2200" dirty="0">
                <a:latin typeface="Times New Roman" pitchFamily="18" charset="0"/>
                <a:cs typeface="Times New Roman" pitchFamily="18" charset="0"/>
              </a:rPr>
              <a:t>operations applicable to a </a:t>
            </a:r>
            <a:r>
              <a:rPr lang="en-US" altLang="ja-JP" sz="2200" dirty="0" smtClean="0">
                <a:latin typeface="Times New Roman" pitchFamily="18" charset="0"/>
                <a:cs typeface="Times New Roman" pitchFamily="18" charset="0"/>
              </a:rPr>
              <a:t>class</a:t>
            </a:r>
            <a:endParaRPr lang="en-US" altLang="zh-CN" sz="2200" dirty="0">
              <a:latin typeface="Times New Roman" pitchFamily="18" charset="0"/>
              <a:cs typeface="Times New Roman" pitchFamily="18" charset="0"/>
            </a:endParaRPr>
          </a:p>
          <a:p>
            <a:pPr lvl="1">
              <a:spcBef>
                <a:spcPct val="20000"/>
              </a:spcBef>
              <a:buClr>
                <a:srgbClr val="0070C0"/>
              </a:buClr>
              <a:buFont typeface="Wingdings" panose="05000000000000000000" pitchFamily="2" charset="2"/>
              <a:buChar char="n"/>
            </a:pPr>
            <a:r>
              <a:rPr lang="en-US" altLang="ja-JP" sz="2200" dirty="0">
                <a:latin typeface="Times New Roman" pitchFamily="18" charset="0"/>
                <a:cs typeface="Times New Roman" pitchFamily="18" charset="0"/>
              </a:rPr>
              <a:t>define constraints on their </a:t>
            </a:r>
            <a:r>
              <a:rPr lang="en-US" altLang="ja-JP" sz="2200" dirty="0" smtClean="0">
                <a:latin typeface="Times New Roman" pitchFamily="18" charset="0"/>
                <a:cs typeface="Times New Roman" pitchFamily="18" charset="0"/>
              </a:rPr>
              <a:t>use</a:t>
            </a:r>
            <a:endParaRPr lang="en-US" altLang="zh-CN" sz="2200" dirty="0">
              <a:latin typeface="Times New Roman" pitchFamily="18" charset="0"/>
              <a:cs typeface="Times New Roman" pitchFamily="18" charset="0"/>
            </a:endParaRPr>
          </a:p>
          <a:p>
            <a:pPr lvl="1">
              <a:spcBef>
                <a:spcPct val="20000"/>
              </a:spcBef>
              <a:buClr>
                <a:srgbClr val="0070C0"/>
              </a:buClr>
              <a:buFont typeface="Wingdings" panose="05000000000000000000" pitchFamily="2" charset="2"/>
              <a:buChar char="n"/>
            </a:pPr>
            <a:r>
              <a:rPr lang="en-US" altLang="ja-JP" sz="2200" dirty="0">
                <a:latin typeface="Times New Roman" pitchFamily="18" charset="0"/>
                <a:cs typeface="Times New Roman" pitchFamily="18" charset="0"/>
              </a:rPr>
              <a:t>identify a </a:t>
            </a:r>
            <a:r>
              <a:rPr lang="en-US" altLang="ja-JP" sz="2200" dirty="0" smtClean="0">
                <a:latin typeface="Times New Roman" pitchFamily="18" charset="0"/>
                <a:cs typeface="Times New Roman" pitchFamily="18" charset="0"/>
              </a:rPr>
              <a:t>minimum </a:t>
            </a:r>
            <a:r>
              <a:rPr lang="en-US" altLang="ja-JP" sz="2200" dirty="0">
                <a:latin typeface="Times New Roman" pitchFamily="18" charset="0"/>
                <a:cs typeface="Times New Roman" pitchFamily="18" charset="0"/>
              </a:rPr>
              <a:t>test sequence</a:t>
            </a:r>
            <a:endParaRPr lang="en-US" altLang="zh-CN" sz="2200" dirty="0">
              <a:latin typeface="Times New Roman" pitchFamily="18" charset="0"/>
              <a:cs typeface="Times New Roman" pitchFamily="18" charset="0"/>
            </a:endParaRPr>
          </a:p>
          <a:p>
            <a:pPr lvl="2">
              <a:spcBef>
                <a:spcPct val="2000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an operation sequence that defines the minimum life history of the class (object</a:t>
            </a:r>
            <a:r>
              <a:rPr lang="en-US" altLang="ja-JP" sz="2000" dirty="0" smtClean="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lvl="1">
              <a:spcBef>
                <a:spcPct val="20000"/>
              </a:spcBef>
              <a:buClr>
                <a:srgbClr val="0070C0"/>
              </a:buClr>
              <a:buFont typeface="Wingdings" panose="05000000000000000000" pitchFamily="2" charset="2"/>
              <a:buChar char="n"/>
            </a:pPr>
            <a:r>
              <a:rPr lang="en-US" altLang="ja-JP" sz="2200" dirty="0">
                <a:latin typeface="Times New Roman" pitchFamily="18" charset="0"/>
                <a:cs typeface="Times New Roman" pitchFamily="18" charset="0"/>
              </a:rPr>
              <a:t>generate a variety of random (but valid) test sequences</a:t>
            </a:r>
            <a:endParaRPr lang="en-US" altLang="zh-CN" sz="2200" dirty="0">
              <a:latin typeface="Times New Roman" pitchFamily="18" charset="0"/>
              <a:cs typeface="Times New Roman" pitchFamily="18" charset="0"/>
            </a:endParaRPr>
          </a:p>
          <a:p>
            <a:pPr lvl="2">
              <a:spcBef>
                <a:spcPct val="2000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exercise other (more complex) class instance life histories</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OOT Methods</a:t>
            </a:r>
            <a:r>
              <a:rPr lang="en-US" altLang="zh-CN" dirty="0"/>
              <a:t> at Class Level</a:t>
            </a:r>
            <a:endParaRPr lang="en-US" altLang="ja-JP" dirty="0"/>
          </a:p>
        </p:txBody>
      </p:sp>
    </p:spTree>
    <p:extLst>
      <p:ext uri="{BB962C8B-B14F-4D97-AF65-F5344CB8AC3E}">
        <p14:creationId xmlns:p14="http://schemas.microsoft.com/office/powerpoint/2010/main" val="3854389010"/>
      </p:ext>
    </p:extLst>
  </p:cSld>
  <p:clrMapOvr>
    <a:masterClrMapping/>
  </p:clrMapOvr>
  <p:transition>
    <p:random/>
    <p:sndAc>
      <p:stSnd>
        <p:snd r:embed="rId3" name="projctor.wav"/>
      </p:stSnd>
    </p:sndAc>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315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BAD7DD8-0F5E-4068-BCD8-88E64007C712}" type="slidenum">
              <a:rPr lang="en-US" altLang="ja-JP" sz="1200">
                <a:solidFill>
                  <a:schemeClr val="bg1"/>
                </a:solidFill>
              </a:rPr>
              <a:pPr algn="r"/>
              <a:t>108</a:t>
            </a:fld>
            <a:endParaRPr lang="en-US" altLang="ja-JP" sz="900">
              <a:solidFill>
                <a:schemeClr val="bg1"/>
              </a:solidFill>
            </a:endParaRPr>
          </a:p>
        </p:txBody>
      </p:sp>
      <p:sp>
        <p:nvSpPr>
          <p:cNvPr id="433157" name="Rectangle 7"/>
          <p:cNvSpPr>
            <a:spLocks noRot="1" noChangeArrowheads="1"/>
          </p:cNvSpPr>
          <p:nvPr/>
        </p:nvSpPr>
        <p:spPr bwMode="auto">
          <a:xfrm>
            <a:off x="930027" y="1283568"/>
            <a:ext cx="781843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marL="0" indent="0"/>
            <a:r>
              <a:rPr lang="en-US" altLang="zh-CN" sz="2000" dirty="0" smtClean="0">
                <a:latin typeface="Times New Roman" pitchFamily="18" charset="0"/>
                <a:cs typeface="Times New Roman" pitchFamily="18" charset="0"/>
              </a:rPr>
              <a:t>    Consider </a:t>
            </a:r>
            <a:r>
              <a:rPr lang="en-US" altLang="zh-CN" sz="2000" dirty="0">
                <a:latin typeface="Times New Roman" pitchFamily="18" charset="0"/>
                <a:cs typeface="Times New Roman" pitchFamily="18" charset="0"/>
              </a:rPr>
              <a:t>a banking </a:t>
            </a:r>
            <a:r>
              <a:rPr lang="en-US" altLang="zh-CN" sz="2000" dirty="0" smtClean="0">
                <a:latin typeface="Times New Roman" pitchFamily="18" charset="0"/>
                <a:cs typeface="Times New Roman" pitchFamily="18" charset="0"/>
              </a:rPr>
              <a:t>application in </a:t>
            </a:r>
            <a:r>
              <a:rPr lang="en-US" altLang="zh-CN" sz="2000" dirty="0">
                <a:latin typeface="Times New Roman" pitchFamily="18" charset="0"/>
                <a:cs typeface="Times New Roman" pitchFamily="18" charset="0"/>
              </a:rPr>
              <a:t>which an Account class has the following operations: open(), setup(), deposit</a:t>
            </a:r>
            <a:r>
              <a:rPr lang="en-US" altLang="zh-CN" sz="2000" dirty="0" smtClean="0">
                <a:latin typeface="Times New Roman" pitchFamily="18" charset="0"/>
                <a:cs typeface="Times New Roman" pitchFamily="18" charset="0"/>
              </a:rPr>
              <a:t>(), withdraw</a:t>
            </a:r>
            <a:r>
              <a:rPr lang="en-US" altLang="zh-CN" sz="2000" dirty="0">
                <a:latin typeface="Times New Roman" pitchFamily="18" charset="0"/>
                <a:cs typeface="Times New Roman" pitchFamily="18" charset="0"/>
              </a:rPr>
              <a:t>(), balance</a:t>
            </a:r>
            <a:r>
              <a:rPr lang="en-US" altLang="zh-CN" sz="2000" dirty="0" smtClean="0">
                <a:latin typeface="Times New Roman" pitchFamily="18" charset="0"/>
                <a:cs typeface="Times New Roman" pitchFamily="18" charset="0"/>
              </a:rPr>
              <a:t>(), summarize</a:t>
            </a: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creditLimit</a:t>
            </a:r>
            <a:r>
              <a:rPr lang="en-US" altLang="zh-CN" sz="2000" dirty="0">
                <a:latin typeface="Times New Roman" pitchFamily="18" charset="0"/>
                <a:cs typeface="Times New Roman" pitchFamily="18" charset="0"/>
              </a:rPr>
              <a:t>(), and close</a:t>
            </a:r>
            <a:r>
              <a:rPr lang="en-US" altLang="zh-CN" sz="2000" dirty="0" smtClean="0">
                <a:latin typeface="Times New Roman" pitchFamily="18" charset="0"/>
                <a:cs typeface="Times New Roman" pitchFamily="18" charset="0"/>
              </a:rPr>
              <a:t>()</a:t>
            </a:r>
          </a:p>
          <a:p>
            <a:pPr marL="0" indent="0"/>
            <a:endParaRPr lang="en-US" altLang="zh-CN" sz="2000" dirty="0">
              <a:latin typeface="Times New Roman" pitchFamily="18" charset="0"/>
              <a:cs typeface="Times New Roman" pitchFamily="18" charset="0"/>
            </a:endParaRPr>
          </a:p>
          <a:p>
            <a:pPr marL="0" indent="0"/>
            <a:r>
              <a:rPr lang="en-US" altLang="zh-CN" sz="2000" dirty="0" smtClean="0">
                <a:latin typeface="Times New Roman" pitchFamily="18" charset="0"/>
                <a:cs typeface="Times New Roman" pitchFamily="18" charset="0"/>
              </a:rPr>
              <a:t>    The </a:t>
            </a:r>
            <a:r>
              <a:rPr lang="en-US" altLang="zh-CN" sz="2000" dirty="0">
                <a:latin typeface="Times New Roman" pitchFamily="18" charset="0"/>
                <a:cs typeface="Times New Roman" pitchFamily="18" charset="0"/>
              </a:rPr>
              <a:t>minimum behavioral life history of an instance of Account includes:</a:t>
            </a:r>
          </a:p>
          <a:p>
            <a:pPr marL="0" indent="0"/>
            <a:r>
              <a:rPr lang="en-US" altLang="zh-CN" sz="2000" dirty="0" smtClean="0">
                <a:latin typeface="Times New Roman" pitchFamily="18" charset="0"/>
                <a:cs typeface="Times New Roman" pitchFamily="18" charset="0"/>
              </a:rPr>
              <a:t>     </a:t>
            </a:r>
            <a:r>
              <a:rPr lang="en-US" altLang="zh-CN" sz="1800" b="1" i="1" dirty="0" err="1" smtClean="0">
                <a:solidFill>
                  <a:srgbClr val="FF0000"/>
                </a:solidFill>
                <a:latin typeface="Times New Roman" pitchFamily="18" charset="0"/>
                <a:cs typeface="Times New Roman" pitchFamily="18" charset="0"/>
              </a:rPr>
              <a:t>open•setup•deposit•withdraw•close</a:t>
            </a:r>
            <a:endParaRPr lang="en-US" altLang="zh-CN" sz="1800" b="1" i="1" dirty="0" smtClean="0">
              <a:solidFill>
                <a:srgbClr val="FF0000"/>
              </a:solidFill>
              <a:latin typeface="Times New Roman" pitchFamily="18" charset="0"/>
              <a:cs typeface="Times New Roman" pitchFamily="18" charset="0"/>
            </a:endParaRPr>
          </a:p>
          <a:p>
            <a:pPr marL="0" indent="0"/>
            <a:endParaRPr lang="en-US" altLang="zh-CN" sz="1800" b="1" i="1" dirty="0">
              <a:latin typeface="Times New Roman" pitchFamily="18" charset="0"/>
              <a:cs typeface="Times New Roman" pitchFamily="18" charset="0"/>
            </a:endParaRPr>
          </a:p>
          <a:p>
            <a:pPr marL="0" indent="0"/>
            <a:r>
              <a:rPr lang="en-US" altLang="zh-CN" sz="2000" dirty="0" smtClean="0">
                <a:latin typeface="Times New Roman" pitchFamily="18" charset="0"/>
                <a:cs typeface="Times New Roman" pitchFamily="18" charset="0"/>
              </a:rPr>
              <a:t>    A wide variety of </a:t>
            </a:r>
            <a:r>
              <a:rPr lang="en-US" altLang="zh-CN" sz="2000" dirty="0">
                <a:latin typeface="Times New Roman" pitchFamily="18" charset="0"/>
                <a:cs typeface="Times New Roman" pitchFamily="18" charset="0"/>
              </a:rPr>
              <a:t>other behaviors may occur within this sequence:</a:t>
            </a:r>
          </a:p>
          <a:p>
            <a:pPr marL="0" indent="0"/>
            <a:r>
              <a:rPr lang="en-US" altLang="zh-CN" sz="2000" i="1" dirty="0" smtClean="0">
                <a:solidFill>
                  <a:srgbClr val="FF0000"/>
                </a:solidFill>
                <a:latin typeface="Times New Roman" pitchFamily="18" charset="0"/>
                <a:cs typeface="Times New Roman" pitchFamily="18" charset="0"/>
              </a:rPr>
              <a:t>    </a:t>
            </a:r>
            <a:r>
              <a:rPr lang="en-US" altLang="zh-CN" sz="1800" b="1" i="1" dirty="0" err="1" smtClean="0">
                <a:solidFill>
                  <a:srgbClr val="FF0000"/>
                </a:solidFill>
                <a:latin typeface="Times New Roman" pitchFamily="18" charset="0"/>
                <a:cs typeface="Times New Roman" pitchFamily="18" charset="0"/>
              </a:rPr>
              <a:t>open•setup•deposit</a:t>
            </a:r>
            <a:r>
              <a:rPr lang="en-US" altLang="zh-CN" sz="1800" b="1" i="1" dirty="0">
                <a:solidFill>
                  <a:srgbClr val="FF0000"/>
                </a:solidFill>
                <a:latin typeface="Times New Roman" pitchFamily="18" charset="0"/>
                <a:cs typeface="Times New Roman" pitchFamily="18" charset="0"/>
              </a:rPr>
              <a:t>•[deposit | withdraw | balance | summarize | </a:t>
            </a:r>
            <a:r>
              <a:rPr lang="en-US" altLang="zh-CN" sz="1800" b="1" i="1" dirty="0" err="1">
                <a:solidFill>
                  <a:srgbClr val="FF0000"/>
                </a:solidFill>
                <a:latin typeface="Times New Roman" pitchFamily="18" charset="0"/>
                <a:cs typeface="Times New Roman" pitchFamily="18" charset="0"/>
              </a:rPr>
              <a:t>creditLimit</a:t>
            </a:r>
            <a:r>
              <a:rPr lang="en-US" altLang="zh-CN" sz="1800" b="1" i="1" dirty="0">
                <a:solidFill>
                  <a:srgbClr val="FF0000"/>
                </a:solidFill>
                <a:latin typeface="Times New Roman" pitchFamily="18" charset="0"/>
                <a:cs typeface="Times New Roman" pitchFamily="18" charset="0"/>
              </a:rPr>
              <a:t>] n •</a:t>
            </a:r>
            <a:r>
              <a:rPr lang="en-US" altLang="zh-CN" sz="1800" b="1" i="1" dirty="0" err="1" smtClean="0">
                <a:solidFill>
                  <a:srgbClr val="FF0000"/>
                </a:solidFill>
                <a:latin typeface="Times New Roman" pitchFamily="18" charset="0"/>
                <a:cs typeface="Times New Roman" pitchFamily="18" charset="0"/>
              </a:rPr>
              <a:t>withdraw•close</a:t>
            </a:r>
            <a:endParaRPr lang="en-US" altLang="zh-CN" sz="1800" b="1" i="1" dirty="0" smtClean="0">
              <a:solidFill>
                <a:srgbClr val="FF0000"/>
              </a:solidFill>
              <a:latin typeface="Times New Roman" pitchFamily="18" charset="0"/>
              <a:cs typeface="Times New Roman" pitchFamily="18" charset="0"/>
            </a:endParaRPr>
          </a:p>
          <a:p>
            <a:pPr marL="0" indent="0"/>
            <a:endParaRPr lang="en-US" altLang="zh-CN" sz="1800" b="1" i="1" dirty="0">
              <a:latin typeface="Times New Roman" pitchFamily="18" charset="0"/>
              <a:cs typeface="Times New Roman" pitchFamily="18" charset="0"/>
            </a:endParaRPr>
          </a:p>
          <a:p>
            <a:pPr marL="0" indent="0"/>
            <a:r>
              <a:rPr lang="en-US" altLang="zh-CN" sz="2000" dirty="0" smtClean="0">
                <a:latin typeface="Times New Roman" pitchFamily="18" charset="0"/>
                <a:cs typeface="Times New Roman" pitchFamily="18" charset="0"/>
              </a:rPr>
              <a:t>    A </a:t>
            </a:r>
            <a:r>
              <a:rPr lang="en-US" altLang="zh-CN" sz="2000" dirty="0">
                <a:latin typeface="Times New Roman" pitchFamily="18" charset="0"/>
                <a:cs typeface="Times New Roman" pitchFamily="18" charset="0"/>
              </a:rPr>
              <a:t>variety of different operation sequences can be generated randomly. </a:t>
            </a:r>
          </a:p>
          <a:p>
            <a:pPr marL="0" indent="0"/>
            <a:r>
              <a:rPr lang="en-US" altLang="zh-CN" sz="1800" b="1" i="1" dirty="0" smtClean="0">
                <a:solidFill>
                  <a:srgbClr val="FF0000"/>
                </a:solidFill>
                <a:latin typeface="Times New Roman" pitchFamily="18" charset="0"/>
                <a:cs typeface="Times New Roman" pitchFamily="18" charset="0"/>
              </a:rPr>
              <a:t>    Test </a:t>
            </a:r>
            <a:r>
              <a:rPr lang="en-US" altLang="zh-CN" sz="1800" b="1" i="1" dirty="0">
                <a:solidFill>
                  <a:srgbClr val="FF0000"/>
                </a:solidFill>
                <a:latin typeface="Times New Roman" pitchFamily="18" charset="0"/>
                <a:cs typeface="Times New Roman" pitchFamily="18" charset="0"/>
              </a:rPr>
              <a:t>case r1: </a:t>
            </a:r>
            <a:r>
              <a:rPr lang="en-US" altLang="zh-CN" sz="1800" b="1" i="1" dirty="0" err="1" smtClean="0">
                <a:solidFill>
                  <a:srgbClr val="FF0000"/>
                </a:solidFill>
                <a:latin typeface="Times New Roman" pitchFamily="18" charset="0"/>
                <a:cs typeface="Times New Roman" pitchFamily="18" charset="0"/>
              </a:rPr>
              <a:t>open•setup•deposit•deposit•balance•summarize•withdraw•close</a:t>
            </a:r>
            <a:endParaRPr lang="en-US" altLang="zh-CN" sz="1800" b="1" i="1" dirty="0">
              <a:solidFill>
                <a:srgbClr val="FF0000"/>
              </a:solidFill>
              <a:latin typeface="Times New Roman" pitchFamily="18" charset="0"/>
              <a:cs typeface="Times New Roman" pitchFamily="18" charset="0"/>
            </a:endParaRPr>
          </a:p>
          <a:p>
            <a:pPr marL="0" indent="0"/>
            <a:r>
              <a:rPr lang="en-US" altLang="zh-CN" sz="1800" b="1" i="1" dirty="0" smtClean="0">
                <a:solidFill>
                  <a:srgbClr val="FF0000"/>
                </a:solidFill>
                <a:latin typeface="Times New Roman" pitchFamily="18" charset="0"/>
                <a:cs typeface="Times New Roman" pitchFamily="18" charset="0"/>
              </a:rPr>
              <a:t>    Test </a:t>
            </a:r>
            <a:r>
              <a:rPr lang="en-US" altLang="zh-CN" sz="1800" b="1" i="1" dirty="0">
                <a:solidFill>
                  <a:srgbClr val="FF0000"/>
                </a:solidFill>
                <a:latin typeface="Times New Roman" pitchFamily="18" charset="0"/>
                <a:cs typeface="Times New Roman" pitchFamily="18" charset="0"/>
              </a:rPr>
              <a:t>case r2: </a:t>
            </a:r>
            <a:r>
              <a:rPr lang="en-US" altLang="zh-CN" sz="1800" b="1" i="1" dirty="0" err="1">
                <a:solidFill>
                  <a:srgbClr val="FF0000"/>
                </a:solidFill>
                <a:latin typeface="Times New Roman" pitchFamily="18" charset="0"/>
                <a:cs typeface="Times New Roman" pitchFamily="18" charset="0"/>
              </a:rPr>
              <a:t>open•setup•deposit•withdraw•deposit•balance•creditLimit</a:t>
            </a:r>
            <a:r>
              <a:rPr lang="en-US" altLang="zh-CN" sz="1800" b="1" i="1" dirty="0" smtClean="0">
                <a:solidFill>
                  <a:srgbClr val="FF0000"/>
                </a:solidFill>
                <a:latin typeface="Times New Roman" pitchFamily="18" charset="0"/>
                <a:cs typeface="Times New Roman" pitchFamily="18" charset="0"/>
              </a:rPr>
              <a:t>• </a:t>
            </a:r>
            <a:r>
              <a:rPr lang="en-US" altLang="zh-CN" sz="1800" b="1" i="1" dirty="0" err="1" smtClean="0">
                <a:solidFill>
                  <a:srgbClr val="FF0000"/>
                </a:solidFill>
                <a:latin typeface="Times New Roman" pitchFamily="18" charset="0"/>
                <a:cs typeface="Times New Roman" pitchFamily="18" charset="0"/>
              </a:rPr>
              <a:t>withdraw•close</a:t>
            </a:r>
            <a:endParaRPr lang="en-US" altLang="ja-JP" sz="1800" b="1" i="1" dirty="0">
              <a:solidFill>
                <a:srgbClr val="FF0000"/>
              </a:solidFill>
              <a:latin typeface="Times New Roman" pitchFamily="18" charset="0"/>
              <a:cs typeface="Times New Roman"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OOT Methods</a:t>
            </a:r>
            <a:r>
              <a:rPr lang="en-US" altLang="zh-CN" dirty="0"/>
              <a:t> at Class Level</a:t>
            </a:r>
            <a:endParaRPr lang="en-US" altLang="ja-JP" dirty="0"/>
          </a:p>
        </p:txBody>
      </p:sp>
    </p:spTree>
    <p:extLst>
      <p:ext uri="{BB962C8B-B14F-4D97-AF65-F5344CB8AC3E}">
        <p14:creationId xmlns:p14="http://schemas.microsoft.com/office/powerpoint/2010/main" val="3253714441"/>
      </p:ext>
    </p:extLst>
  </p:cSld>
  <p:clrMapOvr>
    <a:masterClrMapping/>
  </p:clrMapOvr>
  <p:transition>
    <p:random/>
    <p:sndAc>
      <p:stSnd>
        <p:snd r:embed="rId3" name="projctor.wav"/>
      </p:stSnd>
    </p:sndAc>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417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7B7C21C-109B-420E-B815-1BE2D2BA9467}" type="slidenum">
              <a:rPr lang="en-US" altLang="ja-JP" sz="1200">
                <a:solidFill>
                  <a:schemeClr val="bg1"/>
                </a:solidFill>
              </a:rPr>
              <a:pPr algn="r"/>
              <a:t>109</a:t>
            </a:fld>
            <a:endParaRPr lang="en-US" altLang="ja-JP" sz="900">
              <a:solidFill>
                <a:schemeClr val="bg1"/>
              </a:solidFill>
            </a:endParaRPr>
          </a:p>
        </p:txBody>
      </p:sp>
      <p:sp>
        <p:nvSpPr>
          <p:cNvPr id="434181" name="Rectangle 7"/>
          <p:cNvSpPr>
            <a:spLocks noRot="1" noChangeArrowheads="1"/>
          </p:cNvSpPr>
          <p:nvPr/>
        </p:nvSpPr>
        <p:spPr bwMode="auto">
          <a:xfrm>
            <a:off x="914400" y="1196752"/>
            <a:ext cx="7162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ts val="0"/>
              </a:spcBef>
              <a:buClr>
                <a:srgbClr val="00B050"/>
              </a:buClr>
              <a:buFont typeface="Wingdings" panose="05000000000000000000" pitchFamily="2" charset="2"/>
              <a:buChar char="n"/>
            </a:pPr>
            <a:r>
              <a:rPr lang="en-US" altLang="ja-JP" sz="2400" dirty="0">
                <a:latin typeface="Times New Roman" pitchFamily="18" charset="0"/>
                <a:cs typeface="Times New Roman" pitchFamily="18" charset="0"/>
              </a:rPr>
              <a:t>Partition </a:t>
            </a:r>
            <a:r>
              <a:rPr lang="en-US" altLang="ja-JP" sz="2400" dirty="0" smtClean="0">
                <a:latin typeface="Times New Roman" pitchFamily="18" charset="0"/>
                <a:cs typeface="Times New Roman" pitchFamily="18" charset="0"/>
              </a:rPr>
              <a:t>Testing</a:t>
            </a:r>
          </a:p>
          <a:p>
            <a:pPr>
              <a:lnSpc>
                <a:spcPct val="90000"/>
              </a:lnSpc>
              <a:spcBef>
                <a:spcPts val="0"/>
              </a:spcBef>
              <a:buClr>
                <a:srgbClr val="0070C0"/>
              </a:buClr>
              <a:buFont typeface="Wingdings" panose="05000000000000000000" pitchFamily="2" charset="2"/>
              <a:buChar char="n"/>
            </a:pPr>
            <a:endParaRPr lang="en-US" altLang="zh-CN" sz="2400" dirty="0">
              <a:latin typeface="Times New Roman" pitchFamily="18" charset="0"/>
              <a:cs typeface="Times New Roman" pitchFamily="18" charset="0"/>
            </a:endParaRPr>
          </a:p>
          <a:p>
            <a:pPr lvl="1">
              <a:lnSpc>
                <a:spcPct val="90000"/>
              </a:lnSpc>
              <a:spcBef>
                <a:spcPts val="0"/>
              </a:spcBef>
              <a:buClr>
                <a:srgbClr val="0070C0"/>
              </a:buClr>
              <a:buFont typeface="Wingdings" panose="05000000000000000000" pitchFamily="2" charset="2"/>
              <a:buChar char="n"/>
            </a:pPr>
            <a:r>
              <a:rPr lang="en-US" altLang="ja-JP" sz="2200" dirty="0">
                <a:latin typeface="Times New Roman" pitchFamily="18" charset="0"/>
                <a:cs typeface="Times New Roman" pitchFamily="18" charset="0"/>
              </a:rPr>
              <a:t>reduces the number of test cases required to test a class in much the same way as equivalence partitioning for conventional </a:t>
            </a:r>
            <a:r>
              <a:rPr lang="en-US" altLang="ja-JP" sz="2200" dirty="0" smtClean="0">
                <a:latin typeface="Times New Roman" pitchFamily="18" charset="0"/>
                <a:cs typeface="Times New Roman" pitchFamily="18" charset="0"/>
              </a:rPr>
              <a:t>software</a:t>
            </a:r>
          </a:p>
          <a:p>
            <a:pPr lvl="1">
              <a:lnSpc>
                <a:spcPct val="90000"/>
              </a:lnSpc>
              <a:spcBef>
                <a:spcPts val="0"/>
              </a:spcBef>
              <a:buClr>
                <a:srgbClr val="0070C0"/>
              </a:buClr>
              <a:buFont typeface="Wingdings" panose="05000000000000000000" pitchFamily="2" charset="2"/>
              <a:buChar char="n"/>
            </a:pPr>
            <a:endParaRPr lang="en-US" altLang="zh-CN" sz="2200" dirty="0">
              <a:latin typeface="Times New Roman" pitchFamily="18" charset="0"/>
              <a:cs typeface="Times New Roman" pitchFamily="18" charset="0"/>
            </a:endParaRPr>
          </a:p>
          <a:p>
            <a:pPr lvl="1">
              <a:lnSpc>
                <a:spcPct val="90000"/>
              </a:lnSpc>
              <a:spcBef>
                <a:spcPts val="0"/>
              </a:spcBef>
              <a:buClr>
                <a:srgbClr val="0070C0"/>
              </a:buClr>
              <a:buFont typeface="Wingdings" panose="05000000000000000000" pitchFamily="2" charset="2"/>
              <a:buChar char="n"/>
            </a:pPr>
            <a:r>
              <a:rPr lang="en-US" altLang="ja-JP" sz="2200" dirty="0">
                <a:latin typeface="Times New Roman" pitchFamily="18" charset="0"/>
                <a:cs typeface="Times New Roman" pitchFamily="18" charset="0"/>
              </a:rPr>
              <a:t>state-based partitioning</a:t>
            </a:r>
            <a:endParaRPr lang="en-US" altLang="zh-CN" sz="2200" dirty="0">
              <a:latin typeface="Times New Roman" pitchFamily="18" charset="0"/>
              <a:cs typeface="Times New Roman" pitchFamily="18" charset="0"/>
            </a:endParaRPr>
          </a:p>
          <a:p>
            <a:pPr lvl="2">
              <a:lnSpc>
                <a:spcPct val="90000"/>
              </a:lnSpc>
              <a:spcBef>
                <a:spcPts val="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categorize and test operations based on their ability to change the state of a </a:t>
            </a:r>
            <a:r>
              <a:rPr lang="en-US" altLang="ja-JP" sz="2000" dirty="0" smtClean="0">
                <a:latin typeface="Times New Roman" pitchFamily="18" charset="0"/>
                <a:cs typeface="Times New Roman" pitchFamily="18" charset="0"/>
              </a:rPr>
              <a:t>class</a:t>
            </a:r>
          </a:p>
          <a:p>
            <a:pPr lvl="2">
              <a:lnSpc>
                <a:spcPct val="90000"/>
              </a:lnSpc>
              <a:spcBef>
                <a:spcPts val="0"/>
              </a:spcBef>
              <a:buClr>
                <a:srgbClr val="0070C0"/>
              </a:buClr>
              <a:buFont typeface="Wingdings" panose="05000000000000000000" pitchFamily="2" charset="2"/>
              <a:buChar char="n"/>
            </a:pPr>
            <a:endParaRPr lang="en-US" altLang="zh-CN" sz="2000" dirty="0">
              <a:latin typeface="Times New Roman" pitchFamily="18" charset="0"/>
              <a:cs typeface="Times New Roman" pitchFamily="18" charset="0"/>
            </a:endParaRPr>
          </a:p>
          <a:p>
            <a:pPr lvl="1">
              <a:lnSpc>
                <a:spcPct val="90000"/>
              </a:lnSpc>
              <a:spcBef>
                <a:spcPts val="0"/>
              </a:spcBef>
              <a:buClr>
                <a:srgbClr val="0070C0"/>
              </a:buClr>
              <a:buFont typeface="Wingdings" panose="05000000000000000000" pitchFamily="2" charset="2"/>
              <a:buChar char="n"/>
            </a:pPr>
            <a:r>
              <a:rPr lang="en-US" altLang="ja-JP" sz="2200" dirty="0">
                <a:latin typeface="Times New Roman" pitchFamily="18" charset="0"/>
                <a:cs typeface="Times New Roman" pitchFamily="18" charset="0"/>
              </a:rPr>
              <a:t>attribute-based partitioning</a:t>
            </a:r>
            <a:endParaRPr lang="en-US" altLang="zh-CN" sz="2200" dirty="0">
              <a:latin typeface="Times New Roman" pitchFamily="18" charset="0"/>
              <a:cs typeface="Times New Roman" pitchFamily="18" charset="0"/>
            </a:endParaRPr>
          </a:p>
          <a:p>
            <a:pPr lvl="2">
              <a:lnSpc>
                <a:spcPct val="90000"/>
              </a:lnSpc>
              <a:spcBef>
                <a:spcPts val="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categorize and test operations based on the attributes that they </a:t>
            </a:r>
            <a:r>
              <a:rPr lang="en-US" altLang="ja-JP" sz="2000" dirty="0" smtClean="0">
                <a:latin typeface="Times New Roman" pitchFamily="18" charset="0"/>
                <a:cs typeface="Times New Roman" pitchFamily="18" charset="0"/>
              </a:rPr>
              <a:t>use</a:t>
            </a:r>
          </a:p>
          <a:p>
            <a:pPr lvl="2">
              <a:lnSpc>
                <a:spcPct val="90000"/>
              </a:lnSpc>
              <a:spcBef>
                <a:spcPts val="0"/>
              </a:spcBef>
              <a:buClr>
                <a:srgbClr val="0070C0"/>
              </a:buClr>
              <a:buFont typeface="Wingdings" panose="05000000000000000000" pitchFamily="2" charset="2"/>
              <a:buChar char="n"/>
            </a:pPr>
            <a:endParaRPr lang="en-US" altLang="zh-CN" sz="2000" dirty="0">
              <a:latin typeface="Times New Roman" pitchFamily="18" charset="0"/>
              <a:cs typeface="Times New Roman" pitchFamily="18" charset="0"/>
            </a:endParaRPr>
          </a:p>
          <a:p>
            <a:pPr lvl="1">
              <a:lnSpc>
                <a:spcPct val="90000"/>
              </a:lnSpc>
              <a:spcBef>
                <a:spcPts val="0"/>
              </a:spcBef>
              <a:buClr>
                <a:srgbClr val="0070C0"/>
              </a:buClr>
              <a:buFont typeface="Wingdings" panose="05000000000000000000" pitchFamily="2" charset="2"/>
              <a:buChar char="n"/>
            </a:pPr>
            <a:r>
              <a:rPr lang="en-US" altLang="ja-JP" sz="2200" dirty="0">
                <a:latin typeface="Times New Roman" pitchFamily="18" charset="0"/>
                <a:cs typeface="Times New Roman" pitchFamily="18" charset="0"/>
              </a:rPr>
              <a:t>category-based partitioning</a:t>
            </a:r>
            <a:endParaRPr lang="en-US" altLang="zh-CN" sz="2200" dirty="0">
              <a:latin typeface="Times New Roman" pitchFamily="18" charset="0"/>
              <a:cs typeface="Times New Roman" pitchFamily="18" charset="0"/>
            </a:endParaRPr>
          </a:p>
          <a:p>
            <a:pPr lvl="2">
              <a:lnSpc>
                <a:spcPct val="90000"/>
              </a:lnSpc>
              <a:spcBef>
                <a:spcPts val="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categorize and test operations based on the generic function each performs</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OOT Methods</a:t>
            </a:r>
            <a:r>
              <a:rPr lang="en-US" altLang="zh-CN" dirty="0"/>
              <a:t> at Class Level</a:t>
            </a:r>
            <a:endParaRPr lang="en-US" altLang="ja-JP" dirty="0"/>
          </a:p>
        </p:txBody>
      </p:sp>
    </p:spTree>
    <p:extLst>
      <p:ext uri="{BB962C8B-B14F-4D97-AF65-F5344CB8AC3E}">
        <p14:creationId xmlns:p14="http://schemas.microsoft.com/office/powerpoint/2010/main" val="846852611"/>
      </p:ext>
    </p:extLst>
  </p:cSld>
  <p:clrMapOvr>
    <a:masterClrMapping/>
  </p:clrMapOvr>
  <p:transition>
    <p:random/>
    <p:sndAc>
      <p:stSnd>
        <p:snd r:embed="rId3" name="projctor.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3" name="Freeform 3"/>
          <p:cNvSpPr>
            <a:spLocks/>
          </p:cNvSpPr>
          <p:nvPr/>
        </p:nvSpPr>
        <p:spPr bwMode="auto">
          <a:xfrm>
            <a:off x="5003800" y="2082800"/>
            <a:ext cx="1347788" cy="1119188"/>
          </a:xfrm>
          <a:custGeom>
            <a:avLst/>
            <a:gdLst>
              <a:gd name="T0" fmla="*/ 0 w 849"/>
              <a:gd name="T1" fmla="*/ 584 h 705"/>
              <a:gd name="T2" fmla="*/ 128 w 849"/>
              <a:gd name="T3" fmla="*/ 640 h 705"/>
              <a:gd name="T4" fmla="*/ 280 w 849"/>
              <a:gd name="T5" fmla="*/ 576 h 705"/>
              <a:gd name="T6" fmla="*/ 584 w 849"/>
              <a:gd name="T7" fmla="*/ 704 h 705"/>
              <a:gd name="T8" fmla="*/ 680 w 849"/>
              <a:gd name="T9" fmla="*/ 528 h 705"/>
              <a:gd name="T10" fmla="*/ 816 w 849"/>
              <a:gd name="T11" fmla="*/ 488 h 705"/>
              <a:gd name="T12" fmla="*/ 816 w 849"/>
              <a:gd name="T13" fmla="*/ 424 h 705"/>
              <a:gd name="T14" fmla="*/ 848 w 849"/>
              <a:gd name="T15" fmla="*/ 336 h 705"/>
              <a:gd name="T16" fmla="*/ 800 w 849"/>
              <a:gd name="T17" fmla="*/ 256 h 705"/>
              <a:gd name="T18" fmla="*/ 680 w 849"/>
              <a:gd name="T19" fmla="*/ 176 h 705"/>
              <a:gd name="T20" fmla="*/ 712 w 849"/>
              <a:gd name="T21" fmla="*/ 96 h 705"/>
              <a:gd name="T22" fmla="*/ 592 w 849"/>
              <a:gd name="T23" fmla="*/ 48 h 705"/>
              <a:gd name="T24" fmla="*/ 456 w 849"/>
              <a:gd name="T25" fmla="*/ 72 h 705"/>
              <a:gd name="T26" fmla="*/ 320 w 849"/>
              <a:gd name="T27" fmla="*/ 0 h 705"/>
              <a:gd name="T28" fmla="*/ 208 w 849"/>
              <a:gd name="T29" fmla="*/ 104 h 705"/>
              <a:gd name="T30" fmla="*/ 192 w 849"/>
              <a:gd name="T31" fmla="*/ 208 h 705"/>
              <a:gd name="T32" fmla="*/ 96 w 849"/>
              <a:gd name="T33" fmla="*/ 208 h 705"/>
              <a:gd name="T34" fmla="*/ 24 w 849"/>
              <a:gd name="T35" fmla="*/ 328 h 705"/>
              <a:gd name="T36" fmla="*/ 24 w 849"/>
              <a:gd name="T37" fmla="*/ 448 h 705"/>
              <a:gd name="T38" fmla="*/ 8 w 849"/>
              <a:gd name="T39" fmla="*/ 584 h 705"/>
              <a:gd name="T40" fmla="*/ 0 w 849"/>
              <a:gd name="T41" fmla="*/ 584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lnTo>
                  <a:pt x="0" y="584"/>
                </a:lnTo>
              </a:path>
            </a:pathLst>
          </a:custGeom>
          <a:solidFill>
            <a:schemeClr val="hlink"/>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84" name="Freeform 4"/>
          <p:cNvSpPr>
            <a:spLocks/>
          </p:cNvSpPr>
          <p:nvPr/>
        </p:nvSpPr>
        <p:spPr bwMode="auto">
          <a:xfrm>
            <a:off x="5003800" y="2082800"/>
            <a:ext cx="1347788" cy="1119188"/>
          </a:xfrm>
          <a:custGeom>
            <a:avLst/>
            <a:gdLst>
              <a:gd name="T0" fmla="*/ 0 w 849"/>
              <a:gd name="T1" fmla="*/ 584 h 705"/>
              <a:gd name="T2" fmla="*/ 128 w 849"/>
              <a:gd name="T3" fmla="*/ 640 h 705"/>
              <a:gd name="T4" fmla="*/ 280 w 849"/>
              <a:gd name="T5" fmla="*/ 576 h 705"/>
              <a:gd name="T6" fmla="*/ 584 w 849"/>
              <a:gd name="T7" fmla="*/ 704 h 705"/>
              <a:gd name="T8" fmla="*/ 680 w 849"/>
              <a:gd name="T9" fmla="*/ 528 h 705"/>
              <a:gd name="T10" fmla="*/ 816 w 849"/>
              <a:gd name="T11" fmla="*/ 488 h 705"/>
              <a:gd name="T12" fmla="*/ 816 w 849"/>
              <a:gd name="T13" fmla="*/ 424 h 705"/>
              <a:gd name="T14" fmla="*/ 848 w 849"/>
              <a:gd name="T15" fmla="*/ 336 h 705"/>
              <a:gd name="T16" fmla="*/ 800 w 849"/>
              <a:gd name="T17" fmla="*/ 256 h 705"/>
              <a:gd name="T18" fmla="*/ 680 w 849"/>
              <a:gd name="T19" fmla="*/ 176 h 705"/>
              <a:gd name="T20" fmla="*/ 712 w 849"/>
              <a:gd name="T21" fmla="*/ 96 h 705"/>
              <a:gd name="T22" fmla="*/ 592 w 849"/>
              <a:gd name="T23" fmla="*/ 48 h 705"/>
              <a:gd name="T24" fmla="*/ 456 w 849"/>
              <a:gd name="T25" fmla="*/ 72 h 705"/>
              <a:gd name="T26" fmla="*/ 320 w 849"/>
              <a:gd name="T27" fmla="*/ 0 h 705"/>
              <a:gd name="T28" fmla="*/ 208 w 849"/>
              <a:gd name="T29" fmla="*/ 104 h 705"/>
              <a:gd name="T30" fmla="*/ 192 w 849"/>
              <a:gd name="T31" fmla="*/ 208 h 705"/>
              <a:gd name="T32" fmla="*/ 96 w 849"/>
              <a:gd name="T33" fmla="*/ 208 h 705"/>
              <a:gd name="T34" fmla="*/ 24 w 849"/>
              <a:gd name="T35" fmla="*/ 328 h 705"/>
              <a:gd name="T36" fmla="*/ 24 w 849"/>
              <a:gd name="T37" fmla="*/ 448 h 705"/>
              <a:gd name="T38" fmla="*/ 8 w 849"/>
              <a:gd name="T39" fmla="*/ 584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85" name="Freeform 5"/>
          <p:cNvSpPr>
            <a:spLocks/>
          </p:cNvSpPr>
          <p:nvPr/>
        </p:nvSpPr>
        <p:spPr bwMode="auto">
          <a:xfrm>
            <a:off x="4660900" y="1295400"/>
            <a:ext cx="852488" cy="1957388"/>
          </a:xfrm>
          <a:custGeom>
            <a:avLst/>
            <a:gdLst>
              <a:gd name="T0" fmla="*/ 536 w 537"/>
              <a:gd name="T1" fmla="*/ 0 h 1233"/>
              <a:gd name="T2" fmla="*/ 536 w 537"/>
              <a:gd name="T3" fmla="*/ 840 h 1233"/>
              <a:gd name="T4" fmla="*/ 0 w 537"/>
              <a:gd name="T5" fmla="*/ 1232 h 1233"/>
            </a:gdLst>
            <a:ahLst/>
            <a:cxnLst>
              <a:cxn ang="0">
                <a:pos x="T0" y="T1"/>
              </a:cxn>
              <a:cxn ang="0">
                <a:pos x="T2" y="T3"/>
              </a:cxn>
              <a:cxn ang="0">
                <a:pos x="T4" y="T5"/>
              </a:cxn>
            </a:cxnLst>
            <a:rect l="0" t="0" r="r" b="b"/>
            <a:pathLst>
              <a:path w="537" h="1233">
                <a:moveTo>
                  <a:pt x="536" y="0"/>
                </a:moveTo>
                <a:lnTo>
                  <a:pt x="536" y="840"/>
                </a:lnTo>
                <a:lnTo>
                  <a:pt x="0" y="123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86" name="Line 6"/>
          <p:cNvSpPr>
            <a:spLocks noChangeShapeType="1"/>
          </p:cNvSpPr>
          <p:nvPr/>
        </p:nvSpPr>
        <p:spPr bwMode="auto">
          <a:xfrm>
            <a:off x="5511800" y="2641600"/>
            <a:ext cx="124460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55687" name="Oval 7" descr="50%"/>
          <p:cNvSpPr>
            <a:spLocks noChangeArrowheads="1"/>
          </p:cNvSpPr>
          <p:nvPr/>
        </p:nvSpPr>
        <p:spPr bwMode="auto">
          <a:xfrm>
            <a:off x="5943600" y="3022600"/>
            <a:ext cx="495300" cy="101600"/>
          </a:xfrm>
          <a:prstGeom prst="ellipse">
            <a:avLst/>
          </a:prstGeom>
          <a:pattFill prst="pct50">
            <a:fgClr>
              <a:srgbClr val="000000"/>
            </a:fgClr>
            <a:bgClr>
              <a:srgbClr val="FFFFFF"/>
            </a:bgClr>
          </a:patt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55688" name="Oval 8"/>
          <p:cNvSpPr>
            <a:spLocks noChangeArrowheads="1"/>
          </p:cNvSpPr>
          <p:nvPr/>
        </p:nvSpPr>
        <p:spPr bwMode="auto">
          <a:xfrm>
            <a:off x="5930900" y="3009900"/>
            <a:ext cx="520700" cy="127000"/>
          </a:xfrm>
          <a:prstGeom prst="ellipse">
            <a:avLst/>
          </a:prstGeom>
          <a:solidFill>
            <a:schemeClr val="accent2"/>
          </a:solid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55689" name="Freeform 9"/>
          <p:cNvSpPr>
            <a:spLocks/>
          </p:cNvSpPr>
          <p:nvPr/>
        </p:nvSpPr>
        <p:spPr bwMode="auto">
          <a:xfrm>
            <a:off x="5943600" y="3162300"/>
            <a:ext cx="103188" cy="204788"/>
          </a:xfrm>
          <a:custGeom>
            <a:avLst/>
            <a:gdLst>
              <a:gd name="T0" fmla="*/ 64 w 65"/>
              <a:gd name="T1" fmla="*/ 0 h 129"/>
              <a:gd name="T2" fmla="*/ 0 w 65"/>
              <a:gd name="T3" fmla="*/ 48 h 129"/>
              <a:gd name="T4" fmla="*/ 40 w 65"/>
              <a:gd name="T5" fmla="*/ 128 h 129"/>
              <a:gd name="T6" fmla="*/ 40 w 65"/>
              <a:gd name="T7" fmla="*/ 112 h 129"/>
            </a:gdLst>
            <a:ahLst/>
            <a:cxnLst>
              <a:cxn ang="0">
                <a:pos x="T0" y="T1"/>
              </a:cxn>
              <a:cxn ang="0">
                <a:pos x="T2" y="T3"/>
              </a:cxn>
              <a:cxn ang="0">
                <a:pos x="T4" y="T5"/>
              </a:cxn>
              <a:cxn ang="0">
                <a:pos x="T6" y="T7"/>
              </a:cxn>
            </a:cxnLst>
            <a:rect l="0" t="0" r="r" b="b"/>
            <a:pathLst>
              <a:path w="65" h="129">
                <a:moveTo>
                  <a:pt x="64" y="0"/>
                </a:moveTo>
                <a:lnTo>
                  <a:pt x="0" y="48"/>
                </a:lnTo>
                <a:lnTo>
                  <a:pt x="40" y="128"/>
                </a:lnTo>
                <a:lnTo>
                  <a:pt x="40" y="11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90" name="Freeform 10"/>
          <p:cNvSpPr>
            <a:spLocks/>
          </p:cNvSpPr>
          <p:nvPr/>
        </p:nvSpPr>
        <p:spPr bwMode="auto">
          <a:xfrm>
            <a:off x="5930900" y="3149600"/>
            <a:ext cx="103188" cy="204788"/>
          </a:xfrm>
          <a:custGeom>
            <a:avLst/>
            <a:gdLst>
              <a:gd name="T0" fmla="*/ 64 w 65"/>
              <a:gd name="T1" fmla="*/ 0 h 129"/>
              <a:gd name="T2" fmla="*/ 0 w 65"/>
              <a:gd name="T3" fmla="*/ 48 h 129"/>
              <a:gd name="T4" fmla="*/ 40 w 65"/>
              <a:gd name="T5" fmla="*/ 128 h 129"/>
              <a:gd name="T6" fmla="*/ 40 w 65"/>
              <a:gd name="T7" fmla="*/ 112 h 129"/>
            </a:gdLst>
            <a:ahLst/>
            <a:cxnLst>
              <a:cxn ang="0">
                <a:pos x="T0" y="T1"/>
              </a:cxn>
              <a:cxn ang="0">
                <a:pos x="T2" y="T3"/>
              </a:cxn>
              <a:cxn ang="0">
                <a:pos x="T4" y="T5"/>
              </a:cxn>
              <a:cxn ang="0">
                <a:pos x="T6" y="T7"/>
              </a:cxn>
            </a:cxnLst>
            <a:rect l="0" t="0" r="r" b="b"/>
            <a:pathLst>
              <a:path w="65" h="129">
                <a:moveTo>
                  <a:pt x="64" y="0"/>
                </a:moveTo>
                <a:lnTo>
                  <a:pt x="0" y="48"/>
                </a:lnTo>
                <a:lnTo>
                  <a:pt x="40" y="128"/>
                </a:lnTo>
                <a:lnTo>
                  <a:pt x="40" y="11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91" name="Freeform 11"/>
          <p:cNvSpPr>
            <a:spLocks/>
          </p:cNvSpPr>
          <p:nvPr/>
        </p:nvSpPr>
        <p:spPr bwMode="auto">
          <a:xfrm>
            <a:off x="6210300" y="3187700"/>
            <a:ext cx="65088" cy="204788"/>
          </a:xfrm>
          <a:custGeom>
            <a:avLst/>
            <a:gdLst>
              <a:gd name="T0" fmla="*/ 0 w 41"/>
              <a:gd name="T1" fmla="*/ 0 h 129"/>
              <a:gd name="T2" fmla="*/ 16 w 41"/>
              <a:gd name="T3" fmla="*/ 64 h 129"/>
              <a:gd name="T4" fmla="*/ 40 w 41"/>
              <a:gd name="T5" fmla="*/ 128 h 129"/>
            </a:gdLst>
            <a:ahLst/>
            <a:cxnLst>
              <a:cxn ang="0">
                <a:pos x="T0" y="T1"/>
              </a:cxn>
              <a:cxn ang="0">
                <a:pos x="T2" y="T3"/>
              </a:cxn>
              <a:cxn ang="0">
                <a:pos x="T4" y="T5"/>
              </a:cxn>
            </a:cxnLst>
            <a:rect l="0" t="0" r="r" b="b"/>
            <a:pathLst>
              <a:path w="41" h="129">
                <a:moveTo>
                  <a:pt x="0" y="0"/>
                </a:moveTo>
                <a:lnTo>
                  <a:pt x="16" y="64"/>
                </a:lnTo>
                <a:lnTo>
                  <a:pt x="40" y="1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92" name="Freeform 12"/>
          <p:cNvSpPr>
            <a:spLocks/>
          </p:cNvSpPr>
          <p:nvPr/>
        </p:nvSpPr>
        <p:spPr bwMode="auto">
          <a:xfrm>
            <a:off x="6197600" y="3175000"/>
            <a:ext cx="65088" cy="204788"/>
          </a:xfrm>
          <a:custGeom>
            <a:avLst/>
            <a:gdLst>
              <a:gd name="T0" fmla="*/ 0 w 41"/>
              <a:gd name="T1" fmla="*/ 0 h 129"/>
              <a:gd name="T2" fmla="*/ 16 w 41"/>
              <a:gd name="T3" fmla="*/ 64 h 129"/>
              <a:gd name="T4" fmla="*/ 40 w 41"/>
              <a:gd name="T5" fmla="*/ 128 h 129"/>
            </a:gdLst>
            <a:ahLst/>
            <a:cxnLst>
              <a:cxn ang="0">
                <a:pos x="T0" y="T1"/>
              </a:cxn>
              <a:cxn ang="0">
                <a:pos x="T2" y="T3"/>
              </a:cxn>
              <a:cxn ang="0">
                <a:pos x="T4" y="T5"/>
              </a:cxn>
            </a:cxnLst>
            <a:rect l="0" t="0" r="r" b="b"/>
            <a:pathLst>
              <a:path w="41" h="129">
                <a:moveTo>
                  <a:pt x="0" y="0"/>
                </a:moveTo>
                <a:lnTo>
                  <a:pt x="16" y="64"/>
                </a:lnTo>
                <a:lnTo>
                  <a:pt x="40" y="1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93" name="Freeform 13"/>
          <p:cNvSpPr>
            <a:spLocks/>
          </p:cNvSpPr>
          <p:nvPr/>
        </p:nvSpPr>
        <p:spPr bwMode="auto">
          <a:xfrm>
            <a:off x="6413500" y="3124200"/>
            <a:ext cx="65088" cy="204788"/>
          </a:xfrm>
          <a:custGeom>
            <a:avLst/>
            <a:gdLst>
              <a:gd name="T0" fmla="*/ 0 w 41"/>
              <a:gd name="T1" fmla="*/ 0 h 129"/>
              <a:gd name="T2" fmla="*/ 40 w 41"/>
              <a:gd name="T3" fmla="*/ 48 h 129"/>
              <a:gd name="T4" fmla="*/ 0 w 41"/>
              <a:gd name="T5" fmla="*/ 128 h 129"/>
            </a:gdLst>
            <a:ahLst/>
            <a:cxnLst>
              <a:cxn ang="0">
                <a:pos x="T0" y="T1"/>
              </a:cxn>
              <a:cxn ang="0">
                <a:pos x="T2" y="T3"/>
              </a:cxn>
              <a:cxn ang="0">
                <a:pos x="T4" y="T5"/>
              </a:cxn>
            </a:cxnLst>
            <a:rect l="0" t="0" r="r" b="b"/>
            <a:pathLst>
              <a:path w="41" h="129">
                <a:moveTo>
                  <a:pt x="0" y="0"/>
                </a:moveTo>
                <a:lnTo>
                  <a:pt x="40" y="48"/>
                </a:lnTo>
                <a:lnTo>
                  <a:pt x="0" y="1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94" name="Freeform 14"/>
          <p:cNvSpPr>
            <a:spLocks/>
          </p:cNvSpPr>
          <p:nvPr/>
        </p:nvSpPr>
        <p:spPr bwMode="auto">
          <a:xfrm>
            <a:off x="6400800" y="3111500"/>
            <a:ext cx="65088" cy="204788"/>
          </a:xfrm>
          <a:custGeom>
            <a:avLst/>
            <a:gdLst>
              <a:gd name="T0" fmla="*/ 0 w 41"/>
              <a:gd name="T1" fmla="*/ 0 h 129"/>
              <a:gd name="T2" fmla="*/ 40 w 41"/>
              <a:gd name="T3" fmla="*/ 48 h 129"/>
              <a:gd name="T4" fmla="*/ 0 w 41"/>
              <a:gd name="T5" fmla="*/ 128 h 129"/>
            </a:gdLst>
            <a:ahLst/>
            <a:cxnLst>
              <a:cxn ang="0">
                <a:pos x="T0" y="T1"/>
              </a:cxn>
              <a:cxn ang="0">
                <a:pos x="T2" y="T3"/>
              </a:cxn>
              <a:cxn ang="0">
                <a:pos x="T4" y="T5"/>
              </a:cxn>
            </a:cxnLst>
            <a:rect l="0" t="0" r="r" b="b"/>
            <a:pathLst>
              <a:path w="41" h="129">
                <a:moveTo>
                  <a:pt x="0" y="0"/>
                </a:moveTo>
                <a:lnTo>
                  <a:pt x="40" y="48"/>
                </a:lnTo>
                <a:lnTo>
                  <a:pt x="0" y="1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95" name="Line 15"/>
          <p:cNvSpPr>
            <a:spLocks noChangeShapeType="1"/>
          </p:cNvSpPr>
          <p:nvPr/>
        </p:nvSpPr>
        <p:spPr bwMode="auto">
          <a:xfrm>
            <a:off x="6324600" y="3136900"/>
            <a:ext cx="0" cy="88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55696" name="Freeform 16"/>
          <p:cNvSpPr>
            <a:spLocks/>
          </p:cNvSpPr>
          <p:nvPr/>
        </p:nvSpPr>
        <p:spPr bwMode="auto">
          <a:xfrm>
            <a:off x="5880100" y="3136900"/>
            <a:ext cx="103188" cy="153988"/>
          </a:xfrm>
          <a:custGeom>
            <a:avLst/>
            <a:gdLst>
              <a:gd name="T0" fmla="*/ 64 w 65"/>
              <a:gd name="T1" fmla="*/ 0 h 97"/>
              <a:gd name="T2" fmla="*/ 0 w 65"/>
              <a:gd name="T3" fmla="*/ 16 h 97"/>
              <a:gd name="T4" fmla="*/ 0 w 65"/>
              <a:gd name="T5" fmla="*/ 96 h 97"/>
            </a:gdLst>
            <a:ahLst/>
            <a:cxnLst>
              <a:cxn ang="0">
                <a:pos x="T0" y="T1"/>
              </a:cxn>
              <a:cxn ang="0">
                <a:pos x="T2" y="T3"/>
              </a:cxn>
              <a:cxn ang="0">
                <a:pos x="T4" y="T5"/>
              </a:cxn>
            </a:cxnLst>
            <a:rect l="0" t="0" r="r" b="b"/>
            <a:pathLst>
              <a:path w="65" h="97">
                <a:moveTo>
                  <a:pt x="64" y="0"/>
                </a:moveTo>
                <a:lnTo>
                  <a:pt x="0" y="16"/>
                </a:lnTo>
                <a:lnTo>
                  <a:pt x="0" y="96"/>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97" name="Freeform 17"/>
          <p:cNvSpPr>
            <a:spLocks/>
          </p:cNvSpPr>
          <p:nvPr/>
        </p:nvSpPr>
        <p:spPr bwMode="auto">
          <a:xfrm>
            <a:off x="5867400" y="3124200"/>
            <a:ext cx="103188" cy="153988"/>
          </a:xfrm>
          <a:custGeom>
            <a:avLst/>
            <a:gdLst>
              <a:gd name="T0" fmla="*/ 64 w 65"/>
              <a:gd name="T1" fmla="*/ 0 h 97"/>
              <a:gd name="T2" fmla="*/ 0 w 65"/>
              <a:gd name="T3" fmla="*/ 16 h 97"/>
              <a:gd name="T4" fmla="*/ 0 w 65"/>
              <a:gd name="T5" fmla="*/ 96 h 97"/>
            </a:gdLst>
            <a:ahLst/>
            <a:cxnLst>
              <a:cxn ang="0">
                <a:pos x="T0" y="T1"/>
              </a:cxn>
              <a:cxn ang="0">
                <a:pos x="T2" y="T3"/>
              </a:cxn>
              <a:cxn ang="0">
                <a:pos x="T4" y="T5"/>
              </a:cxn>
            </a:cxnLst>
            <a:rect l="0" t="0" r="r" b="b"/>
            <a:pathLst>
              <a:path w="65" h="97">
                <a:moveTo>
                  <a:pt x="64" y="0"/>
                </a:moveTo>
                <a:lnTo>
                  <a:pt x="0" y="16"/>
                </a:lnTo>
                <a:lnTo>
                  <a:pt x="0" y="96"/>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98" name="Line 18"/>
          <p:cNvSpPr>
            <a:spLocks noChangeShapeType="1"/>
          </p:cNvSpPr>
          <p:nvPr/>
        </p:nvSpPr>
        <p:spPr bwMode="auto">
          <a:xfrm>
            <a:off x="5867400" y="3251200"/>
            <a:ext cx="0" cy="127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55699" name="Freeform 19"/>
          <p:cNvSpPr>
            <a:spLocks/>
          </p:cNvSpPr>
          <p:nvPr/>
        </p:nvSpPr>
        <p:spPr bwMode="auto">
          <a:xfrm>
            <a:off x="6108700" y="3187700"/>
            <a:ext cx="39688" cy="128588"/>
          </a:xfrm>
          <a:custGeom>
            <a:avLst/>
            <a:gdLst>
              <a:gd name="T0" fmla="*/ 24 w 25"/>
              <a:gd name="T1" fmla="*/ 0 h 81"/>
              <a:gd name="T2" fmla="*/ 0 w 25"/>
              <a:gd name="T3" fmla="*/ 48 h 81"/>
              <a:gd name="T4" fmla="*/ 0 w 25"/>
              <a:gd name="T5" fmla="*/ 80 h 81"/>
            </a:gdLst>
            <a:ahLst/>
            <a:cxnLst>
              <a:cxn ang="0">
                <a:pos x="T0" y="T1"/>
              </a:cxn>
              <a:cxn ang="0">
                <a:pos x="T2" y="T3"/>
              </a:cxn>
              <a:cxn ang="0">
                <a:pos x="T4" y="T5"/>
              </a:cxn>
            </a:cxnLst>
            <a:rect l="0" t="0" r="r" b="b"/>
            <a:pathLst>
              <a:path w="25" h="81">
                <a:moveTo>
                  <a:pt x="24" y="0"/>
                </a:moveTo>
                <a:lnTo>
                  <a:pt x="0" y="48"/>
                </a:lnTo>
                <a:lnTo>
                  <a:pt x="0" y="8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700" name="Freeform 20"/>
          <p:cNvSpPr>
            <a:spLocks/>
          </p:cNvSpPr>
          <p:nvPr/>
        </p:nvSpPr>
        <p:spPr bwMode="auto">
          <a:xfrm>
            <a:off x="6096000" y="3175000"/>
            <a:ext cx="39688" cy="128588"/>
          </a:xfrm>
          <a:custGeom>
            <a:avLst/>
            <a:gdLst>
              <a:gd name="T0" fmla="*/ 24 w 25"/>
              <a:gd name="T1" fmla="*/ 0 h 81"/>
              <a:gd name="T2" fmla="*/ 0 w 25"/>
              <a:gd name="T3" fmla="*/ 48 h 81"/>
              <a:gd name="T4" fmla="*/ 0 w 25"/>
              <a:gd name="T5" fmla="*/ 80 h 81"/>
            </a:gdLst>
            <a:ahLst/>
            <a:cxnLst>
              <a:cxn ang="0">
                <a:pos x="T0" y="T1"/>
              </a:cxn>
              <a:cxn ang="0">
                <a:pos x="T2" y="T3"/>
              </a:cxn>
              <a:cxn ang="0">
                <a:pos x="T4" y="T5"/>
              </a:cxn>
            </a:cxnLst>
            <a:rect l="0" t="0" r="r" b="b"/>
            <a:pathLst>
              <a:path w="25" h="81">
                <a:moveTo>
                  <a:pt x="24" y="0"/>
                </a:moveTo>
                <a:lnTo>
                  <a:pt x="0" y="48"/>
                </a:lnTo>
                <a:lnTo>
                  <a:pt x="0" y="8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701" name="Oval 21"/>
          <p:cNvSpPr>
            <a:spLocks noChangeArrowheads="1"/>
          </p:cNvSpPr>
          <p:nvPr/>
        </p:nvSpPr>
        <p:spPr bwMode="auto">
          <a:xfrm>
            <a:off x="5842000" y="2921000"/>
            <a:ext cx="101600" cy="114300"/>
          </a:xfrm>
          <a:prstGeom prst="ellipse">
            <a:avLst/>
          </a:prstGeom>
          <a:solidFill>
            <a:srgbClr val="51DC00"/>
          </a:solidFill>
          <a:ln w="25400">
            <a:solidFill>
              <a:schemeClr val="bg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55702" name="Oval 22"/>
          <p:cNvSpPr>
            <a:spLocks noChangeArrowheads="1"/>
          </p:cNvSpPr>
          <p:nvPr/>
        </p:nvSpPr>
        <p:spPr bwMode="auto">
          <a:xfrm>
            <a:off x="5829300" y="2908300"/>
            <a:ext cx="127000" cy="13970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55703" name="Freeform 23"/>
          <p:cNvSpPr>
            <a:spLocks/>
          </p:cNvSpPr>
          <p:nvPr/>
        </p:nvSpPr>
        <p:spPr bwMode="auto">
          <a:xfrm>
            <a:off x="5626100" y="2679700"/>
            <a:ext cx="242888" cy="230188"/>
          </a:xfrm>
          <a:custGeom>
            <a:avLst/>
            <a:gdLst>
              <a:gd name="T0" fmla="*/ 152 w 153"/>
              <a:gd name="T1" fmla="*/ 144 h 145"/>
              <a:gd name="T2" fmla="*/ 88 w 153"/>
              <a:gd name="T3" fmla="*/ 32 h 145"/>
              <a:gd name="T4" fmla="*/ 0 w 153"/>
              <a:gd name="T5" fmla="*/ 0 h 145"/>
            </a:gdLst>
            <a:ahLst/>
            <a:cxnLst>
              <a:cxn ang="0">
                <a:pos x="T0" y="T1"/>
              </a:cxn>
              <a:cxn ang="0">
                <a:pos x="T2" y="T3"/>
              </a:cxn>
              <a:cxn ang="0">
                <a:pos x="T4" y="T5"/>
              </a:cxn>
            </a:cxnLst>
            <a:rect l="0" t="0" r="r" b="b"/>
            <a:pathLst>
              <a:path w="153" h="145">
                <a:moveTo>
                  <a:pt x="152" y="144"/>
                </a:moveTo>
                <a:lnTo>
                  <a:pt x="88" y="32"/>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704" name="Freeform 24"/>
          <p:cNvSpPr>
            <a:spLocks/>
          </p:cNvSpPr>
          <p:nvPr/>
        </p:nvSpPr>
        <p:spPr bwMode="auto">
          <a:xfrm>
            <a:off x="5626100" y="2679700"/>
            <a:ext cx="242888" cy="230188"/>
          </a:xfrm>
          <a:custGeom>
            <a:avLst/>
            <a:gdLst>
              <a:gd name="T0" fmla="*/ 152 w 153"/>
              <a:gd name="T1" fmla="*/ 144 h 145"/>
              <a:gd name="T2" fmla="*/ 88 w 153"/>
              <a:gd name="T3" fmla="*/ 32 h 145"/>
              <a:gd name="T4" fmla="*/ 0 w 153"/>
              <a:gd name="T5" fmla="*/ 0 h 145"/>
            </a:gdLst>
            <a:ahLst/>
            <a:cxnLst>
              <a:cxn ang="0">
                <a:pos x="T0" y="T1"/>
              </a:cxn>
              <a:cxn ang="0">
                <a:pos x="T2" y="T3"/>
              </a:cxn>
              <a:cxn ang="0">
                <a:pos x="T4" y="T5"/>
              </a:cxn>
            </a:cxnLst>
            <a:rect l="0" t="0" r="r" b="b"/>
            <a:pathLst>
              <a:path w="153" h="145">
                <a:moveTo>
                  <a:pt x="152" y="144"/>
                </a:moveTo>
                <a:lnTo>
                  <a:pt x="88" y="32"/>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705" name="Oval 25"/>
          <p:cNvSpPr>
            <a:spLocks noChangeArrowheads="1"/>
          </p:cNvSpPr>
          <p:nvPr/>
        </p:nvSpPr>
        <p:spPr bwMode="auto">
          <a:xfrm>
            <a:off x="5568950" y="2635250"/>
            <a:ext cx="50800" cy="635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55706" name="Freeform 26"/>
          <p:cNvSpPr>
            <a:spLocks/>
          </p:cNvSpPr>
          <p:nvPr/>
        </p:nvSpPr>
        <p:spPr bwMode="auto">
          <a:xfrm>
            <a:off x="5765800" y="2578100"/>
            <a:ext cx="166688" cy="331788"/>
          </a:xfrm>
          <a:custGeom>
            <a:avLst/>
            <a:gdLst>
              <a:gd name="T0" fmla="*/ 104 w 105"/>
              <a:gd name="T1" fmla="*/ 208 h 209"/>
              <a:gd name="T2" fmla="*/ 80 w 105"/>
              <a:gd name="T3" fmla="*/ 80 h 209"/>
              <a:gd name="T4" fmla="*/ 0 w 105"/>
              <a:gd name="T5" fmla="*/ 0 h 209"/>
            </a:gdLst>
            <a:ahLst/>
            <a:cxnLst>
              <a:cxn ang="0">
                <a:pos x="T0" y="T1"/>
              </a:cxn>
              <a:cxn ang="0">
                <a:pos x="T2" y="T3"/>
              </a:cxn>
              <a:cxn ang="0">
                <a:pos x="T4" y="T5"/>
              </a:cxn>
            </a:cxnLst>
            <a:rect l="0" t="0" r="r" b="b"/>
            <a:pathLst>
              <a:path w="105" h="209">
                <a:moveTo>
                  <a:pt x="104" y="208"/>
                </a:moveTo>
                <a:lnTo>
                  <a:pt x="80" y="8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707" name="Freeform 27"/>
          <p:cNvSpPr>
            <a:spLocks/>
          </p:cNvSpPr>
          <p:nvPr/>
        </p:nvSpPr>
        <p:spPr bwMode="auto">
          <a:xfrm>
            <a:off x="5765800" y="2578100"/>
            <a:ext cx="166688" cy="331788"/>
          </a:xfrm>
          <a:custGeom>
            <a:avLst/>
            <a:gdLst>
              <a:gd name="T0" fmla="*/ 104 w 105"/>
              <a:gd name="T1" fmla="*/ 208 h 209"/>
              <a:gd name="T2" fmla="*/ 80 w 105"/>
              <a:gd name="T3" fmla="*/ 80 h 209"/>
              <a:gd name="T4" fmla="*/ 0 w 105"/>
              <a:gd name="T5" fmla="*/ 0 h 209"/>
            </a:gdLst>
            <a:ahLst/>
            <a:cxnLst>
              <a:cxn ang="0">
                <a:pos x="T0" y="T1"/>
              </a:cxn>
              <a:cxn ang="0">
                <a:pos x="T2" y="T3"/>
              </a:cxn>
              <a:cxn ang="0">
                <a:pos x="T4" y="T5"/>
              </a:cxn>
            </a:cxnLst>
            <a:rect l="0" t="0" r="r" b="b"/>
            <a:pathLst>
              <a:path w="105" h="209">
                <a:moveTo>
                  <a:pt x="104" y="208"/>
                </a:moveTo>
                <a:lnTo>
                  <a:pt x="80" y="80"/>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708" name="Oval 28"/>
          <p:cNvSpPr>
            <a:spLocks noChangeArrowheads="1"/>
          </p:cNvSpPr>
          <p:nvPr/>
        </p:nvSpPr>
        <p:spPr bwMode="auto">
          <a:xfrm>
            <a:off x="5708650" y="2533650"/>
            <a:ext cx="88900" cy="635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55709" name="Rectangle 29"/>
          <p:cNvSpPr>
            <a:spLocks noChangeArrowheads="1"/>
          </p:cNvSpPr>
          <p:nvPr/>
        </p:nvSpPr>
        <p:spPr bwMode="auto">
          <a:xfrm>
            <a:off x="1382713" y="1700213"/>
            <a:ext cx="2888610"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zh-CN" altLang="en-US">
                <a:solidFill>
                  <a:schemeClr val="tx2"/>
                </a:solidFill>
              </a:rPr>
              <a:t>"</a:t>
            </a:r>
            <a:r>
              <a:rPr lang="en-US" altLang="zh-CN">
                <a:solidFill>
                  <a:schemeClr val="tx2"/>
                </a:solidFill>
              </a:rPr>
              <a:t>Bugs lurk in corners </a:t>
            </a:r>
          </a:p>
        </p:txBody>
      </p:sp>
      <p:sp>
        <p:nvSpPr>
          <p:cNvPr id="455710" name="Rectangle 30"/>
          <p:cNvSpPr>
            <a:spLocks noChangeArrowheads="1"/>
          </p:cNvSpPr>
          <p:nvPr/>
        </p:nvSpPr>
        <p:spPr bwMode="auto">
          <a:xfrm>
            <a:off x="1382714" y="2017713"/>
            <a:ext cx="2426945"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dirty="0">
                <a:solidFill>
                  <a:schemeClr val="tx2"/>
                </a:solidFill>
              </a:rPr>
              <a:t>and congregate at </a:t>
            </a:r>
          </a:p>
        </p:txBody>
      </p:sp>
      <p:sp>
        <p:nvSpPr>
          <p:cNvPr id="455711" name="Rectangle 31"/>
          <p:cNvSpPr>
            <a:spLocks noChangeArrowheads="1"/>
          </p:cNvSpPr>
          <p:nvPr/>
        </p:nvSpPr>
        <p:spPr bwMode="auto">
          <a:xfrm>
            <a:off x="1382714" y="2335213"/>
            <a:ext cx="1965281"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dirty="0">
                <a:solidFill>
                  <a:schemeClr val="tx2"/>
                </a:solidFill>
              </a:rPr>
              <a:t>boundaries ..."</a:t>
            </a:r>
          </a:p>
        </p:txBody>
      </p:sp>
      <p:sp>
        <p:nvSpPr>
          <p:cNvPr id="455712" name="Rectangle 32"/>
          <p:cNvSpPr>
            <a:spLocks noChangeArrowheads="1"/>
          </p:cNvSpPr>
          <p:nvPr/>
        </p:nvSpPr>
        <p:spPr bwMode="auto">
          <a:xfrm>
            <a:off x="2373313" y="2792413"/>
            <a:ext cx="1747272"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i="1">
                <a:solidFill>
                  <a:schemeClr val="tx2"/>
                </a:solidFill>
              </a:rPr>
              <a:t>Boris Beizer</a:t>
            </a:r>
          </a:p>
        </p:txBody>
      </p:sp>
      <p:sp>
        <p:nvSpPr>
          <p:cNvPr id="455713" name="Rectangle 33"/>
          <p:cNvSpPr>
            <a:spLocks noChangeArrowheads="1"/>
          </p:cNvSpPr>
          <p:nvPr/>
        </p:nvSpPr>
        <p:spPr bwMode="auto">
          <a:xfrm>
            <a:off x="1179513" y="3630613"/>
            <a:ext cx="1771318"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i="1">
                <a:solidFill>
                  <a:schemeClr val="tx2"/>
                </a:solidFill>
              </a:rPr>
              <a:t>OBJECTIVE</a:t>
            </a:r>
          </a:p>
          <a:p>
            <a:pPr algn="l">
              <a:lnSpc>
                <a:spcPct val="100000"/>
              </a:lnSpc>
            </a:pPr>
            <a:endParaRPr lang="zh-CN" altLang="en-US" i="1">
              <a:solidFill>
                <a:schemeClr val="tx2"/>
              </a:solidFill>
            </a:endParaRPr>
          </a:p>
        </p:txBody>
      </p:sp>
      <p:sp>
        <p:nvSpPr>
          <p:cNvPr id="455714" name="Rectangle 34"/>
          <p:cNvSpPr>
            <a:spLocks noChangeArrowheads="1"/>
          </p:cNvSpPr>
          <p:nvPr/>
        </p:nvSpPr>
        <p:spPr bwMode="auto">
          <a:xfrm>
            <a:off x="1179513" y="3948113"/>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i="1">
              <a:solidFill>
                <a:schemeClr val="tx2"/>
              </a:solidFill>
            </a:endParaRPr>
          </a:p>
          <a:p>
            <a:pPr algn="l">
              <a:lnSpc>
                <a:spcPct val="100000"/>
              </a:lnSpc>
            </a:pPr>
            <a:endParaRPr lang="zh-CN" altLang="en-US" i="1">
              <a:solidFill>
                <a:schemeClr val="tx2"/>
              </a:solidFill>
            </a:endParaRPr>
          </a:p>
        </p:txBody>
      </p:sp>
      <p:sp>
        <p:nvSpPr>
          <p:cNvPr id="455715" name="Rectangle 35"/>
          <p:cNvSpPr>
            <a:spLocks noChangeArrowheads="1"/>
          </p:cNvSpPr>
          <p:nvPr/>
        </p:nvSpPr>
        <p:spPr bwMode="auto">
          <a:xfrm>
            <a:off x="1179514" y="4265613"/>
            <a:ext cx="1514837"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i="1">
                <a:solidFill>
                  <a:schemeClr val="tx2"/>
                </a:solidFill>
              </a:rPr>
              <a:t>CRITERIA</a:t>
            </a:r>
          </a:p>
          <a:p>
            <a:pPr algn="l">
              <a:lnSpc>
                <a:spcPct val="100000"/>
              </a:lnSpc>
            </a:pPr>
            <a:endParaRPr lang="zh-CN" altLang="en-US" i="1">
              <a:solidFill>
                <a:schemeClr val="tx2"/>
              </a:solidFill>
            </a:endParaRPr>
          </a:p>
        </p:txBody>
      </p:sp>
      <p:sp>
        <p:nvSpPr>
          <p:cNvPr id="455716" name="Rectangle 36"/>
          <p:cNvSpPr>
            <a:spLocks noChangeArrowheads="1"/>
          </p:cNvSpPr>
          <p:nvPr/>
        </p:nvSpPr>
        <p:spPr bwMode="auto">
          <a:xfrm>
            <a:off x="1179513" y="4583113"/>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i="1">
              <a:solidFill>
                <a:schemeClr val="tx2"/>
              </a:solidFill>
            </a:endParaRPr>
          </a:p>
          <a:p>
            <a:pPr algn="l">
              <a:lnSpc>
                <a:spcPct val="100000"/>
              </a:lnSpc>
            </a:pPr>
            <a:endParaRPr lang="zh-CN" altLang="en-US" i="1">
              <a:solidFill>
                <a:schemeClr val="tx2"/>
              </a:solidFill>
            </a:endParaRPr>
          </a:p>
        </p:txBody>
      </p:sp>
      <p:sp>
        <p:nvSpPr>
          <p:cNvPr id="455717" name="Rectangle 37"/>
          <p:cNvSpPr>
            <a:spLocks noChangeArrowheads="1"/>
          </p:cNvSpPr>
          <p:nvPr/>
        </p:nvSpPr>
        <p:spPr bwMode="auto">
          <a:xfrm>
            <a:off x="1179513" y="4900613"/>
            <a:ext cx="1995738"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i="1">
                <a:solidFill>
                  <a:schemeClr val="tx2"/>
                </a:solidFill>
              </a:rPr>
              <a:t>CONSTRAINT</a:t>
            </a:r>
          </a:p>
        </p:txBody>
      </p:sp>
      <p:sp>
        <p:nvSpPr>
          <p:cNvPr id="455718" name="Rectangle 38"/>
          <p:cNvSpPr>
            <a:spLocks noChangeArrowheads="1"/>
          </p:cNvSpPr>
          <p:nvPr/>
        </p:nvSpPr>
        <p:spPr bwMode="auto">
          <a:xfrm>
            <a:off x="3376614" y="3630613"/>
            <a:ext cx="2284279"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a:solidFill>
                  <a:schemeClr val="tx2"/>
                </a:solidFill>
              </a:rPr>
              <a:t>to uncover errors</a:t>
            </a:r>
          </a:p>
          <a:p>
            <a:pPr algn="l">
              <a:lnSpc>
                <a:spcPct val="100000"/>
              </a:lnSpc>
            </a:pPr>
            <a:endParaRPr lang="zh-CN" altLang="en-US">
              <a:solidFill>
                <a:schemeClr val="tx2"/>
              </a:solidFill>
            </a:endParaRPr>
          </a:p>
        </p:txBody>
      </p:sp>
      <p:sp>
        <p:nvSpPr>
          <p:cNvPr id="455719" name="Rectangle 39"/>
          <p:cNvSpPr>
            <a:spLocks noChangeArrowheads="1"/>
          </p:cNvSpPr>
          <p:nvPr/>
        </p:nvSpPr>
        <p:spPr bwMode="auto">
          <a:xfrm>
            <a:off x="3376613" y="3948113"/>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a:solidFill>
                <a:schemeClr val="tx2"/>
              </a:solidFill>
            </a:endParaRPr>
          </a:p>
          <a:p>
            <a:pPr algn="l">
              <a:lnSpc>
                <a:spcPct val="100000"/>
              </a:lnSpc>
            </a:pPr>
            <a:endParaRPr lang="zh-CN" altLang="en-US">
              <a:solidFill>
                <a:schemeClr val="tx2"/>
              </a:solidFill>
            </a:endParaRPr>
          </a:p>
        </p:txBody>
      </p:sp>
      <p:sp>
        <p:nvSpPr>
          <p:cNvPr id="455720" name="Rectangle 40"/>
          <p:cNvSpPr>
            <a:spLocks noChangeArrowheads="1"/>
          </p:cNvSpPr>
          <p:nvPr/>
        </p:nvSpPr>
        <p:spPr bwMode="auto">
          <a:xfrm>
            <a:off x="3376613" y="4265613"/>
            <a:ext cx="2835712"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dirty="0">
                <a:solidFill>
                  <a:schemeClr val="tx2"/>
                </a:solidFill>
              </a:rPr>
              <a:t>in a complete manner</a:t>
            </a:r>
          </a:p>
          <a:p>
            <a:pPr algn="l">
              <a:lnSpc>
                <a:spcPct val="100000"/>
              </a:lnSpc>
            </a:pPr>
            <a:endParaRPr lang="zh-CN" altLang="en-US" dirty="0">
              <a:solidFill>
                <a:schemeClr val="tx2"/>
              </a:solidFill>
            </a:endParaRPr>
          </a:p>
        </p:txBody>
      </p:sp>
      <p:sp>
        <p:nvSpPr>
          <p:cNvPr id="455721" name="Rectangle 41"/>
          <p:cNvSpPr>
            <a:spLocks noChangeArrowheads="1"/>
          </p:cNvSpPr>
          <p:nvPr/>
        </p:nvSpPr>
        <p:spPr bwMode="auto">
          <a:xfrm>
            <a:off x="3376613" y="4583113"/>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a:solidFill>
                <a:schemeClr val="tx2"/>
              </a:solidFill>
            </a:endParaRPr>
          </a:p>
          <a:p>
            <a:pPr algn="l">
              <a:lnSpc>
                <a:spcPct val="100000"/>
              </a:lnSpc>
            </a:pPr>
            <a:endParaRPr lang="zh-CN" altLang="en-US">
              <a:solidFill>
                <a:schemeClr val="tx2"/>
              </a:solidFill>
            </a:endParaRPr>
          </a:p>
        </p:txBody>
      </p:sp>
      <p:sp>
        <p:nvSpPr>
          <p:cNvPr id="455722" name="Rectangle 42"/>
          <p:cNvSpPr>
            <a:spLocks noChangeArrowheads="1"/>
          </p:cNvSpPr>
          <p:nvPr/>
        </p:nvSpPr>
        <p:spPr bwMode="auto">
          <a:xfrm>
            <a:off x="3376614" y="4900613"/>
            <a:ext cx="4444357"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a:solidFill>
                  <a:schemeClr val="tx2"/>
                </a:solidFill>
              </a:rPr>
              <a:t>with a minimum of effort and time</a:t>
            </a:r>
          </a:p>
        </p:txBody>
      </p:sp>
      <p:sp>
        <p:nvSpPr>
          <p:cNvPr id="2" name="标题 1"/>
          <p:cNvSpPr>
            <a:spLocks noGrp="1"/>
          </p:cNvSpPr>
          <p:nvPr>
            <p:ph type="title"/>
          </p:nvPr>
        </p:nvSpPr>
        <p:spPr/>
        <p:txBody>
          <a:bodyPr/>
          <a:lstStyle/>
          <a:p>
            <a:r>
              <a:rPr lang="en-US" altLang="zh-CN" dirty="0"/>
              <a:t>Test Case Design</a:t>
            </a:r>
            <a:endParaRPr lang="zh-CN" altLang="en-US" dirty="0"/>
          </a:p>
        </p:txBody>
      </p:sp>
    </p:spTree>
    <p:extLst>
      <p:ext uri="{BB962C8B-B14F-4D97-AF65-F5344CB8AC3E}">
        <p14:creationId xmlns:p14="http://schemas.microsoft.com/office/powerpoint/2010/main" val="423290310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417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7B7C21C-109B-420E-B815-1BE2D2BA9467}" type="slidenum">
              <a:rPr lang="en-US" altLang="ja-JP" sz="1200">
                <a:solidFill>
                  <a:schemeClr val="bg1"/>
                </a:solidFill>
              </a:rPr>
              <a:pPr algn="r"/>
              <a:t>110</a:t>
            </a:fld>
            <a:endParaRPr lang="en-US" altLang="ja-JP" sz="900">
              <a:solidFill>
                <a:schemeClr val="bg1"/>
              </a:solidFill>
            </a:endParaRPr>
          </a:p>
        </p:txBody>
      </p:sp>
      <p:sp>
        <p:nvSpPr>
          <p:cNvPr id="434181" name="Rectangle 7"/>
          <p:cNvSpPr>
            <a:spLocks noRot="1" noChangeArrowheads="1"/>
          </p:cNvSpPr>
          <p:nvPr/>
        </p:nvSpPr>
        <p:spPr bwMode="auto">
          <a:xfrm>
            <a:off x="914400" y="1355576"/>
            <a:ext cx="7162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marL="457200" indent="-457200">
              <a:lnSpc>
                <a:spcPct val="90000"/>
              </a:lnSpc>
              <a:spcBef>
                <a:spcPts val="0"/>
              </a:spcBef>
              <a:buClr>
                <a:srgbClr val="0070C0"/>
              </a:buClr>
              <a:buFont typeface="Wingdings" pitchFamily="2" charset="2"/>
              <a:buChar char="n"/>
            </a:pPr>
            <a:r>
              <a:rPr lang="en-US" altLang="zh-CN" sz="2400" dirty="0" smtClean="0">
                <a:latin typeface="Times New Roman" pitchFamily="18" charset="0"/>
                <a:cs typeface="Times New Roman" pitchFamily="18" charset="0"/>
              </a:rPr>
              <a:t>S</a:t>
            </a:r>
            <a:r>
              <a:rPr lang="en-US" altLang="ja-JP" sz="2400" dirty="0" smtClean="0">
                <a:latin typeface="Times New Roman" pitchFamily="18" charset="0"/>
                <a:cs typeface="Times New Roman" pitchFamily="18" charset="0"/>
              </a:rPr>
              <a:t>tate-based partitioning</a:t>
            </a:r>
          </a:p>
          <a:p>
            <a:pPr marL="0" indent="0">
              <a:lnSpc>
                <a:spcPct val="90000"/>
              </a:lnSpc>
              <a:spcBef>
                <a:spcPts val="0"/>
              </a:spcBef>
              <a:buClr>
                <a:srgbClr val="00B050"/>
              </a:buClr>
            </a:pPr>
            <a:r>
              <a:rPr lang="en-US" altLang="zh-CN" sz="2200" dirty="0" smtClean="0">
                <a:latin typeface="Times New Roman" pitchFamily="18" charset="0"/>
                <a:cs typeface="Times New Roman" pitchFamily="18" charset="0"/>
              </a:rPr>
              <a:t>    </a:t>
            </a:r>
          </a:p>
          <a:p>
            <a:pPr marL="0" indent="0">
              <a:lnSpc>
                <a:spcPct val="90000"/>
              </a:lnSpc>
              <a:spcBef>
                <a:spcPts val="0"/>
              </a:spcBef>
              <a:buClr>
                <a:srgbClr val="00B050"/>
              </a:buClr>
            </a:pPr>
            <a:r>
              <a:rPr lang="en-US" altLang="zh-CN" sz="2200" dirty="0">
                <a:latin typeface="Times New Roman" pitchFamily="18" charset="0"/>
                <a:cs typeface="Times New Roman" pitchFamily="18" charset="0"/>
              </a:rPr>
              <a:t> </a:t>
            </a:r>
            <a:r>
              <a:rPr lang="en-US" altLang="zh-CN" sz="22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Consider </a:t>
            </a:r>
            <a:r>
              <a:rPr lang="en-US" altLang="zh-CN" sz="2000" dirty="0">
                <a:latin typeface="Times New Roman" pitchFamily="18" charset="0"/>
                <a:cs typeface="Times New Roman" pitchFamily="18" charset="0"/>
              </a:rPr>
              <a:t>the Account class. </a:t>
            </a:r>
            <a:r>
              <a:rPr lang="en-US" altLang="zh-CN" sz="2000" dirty="0" smtClean="0">
                <a:latin typeface="Times New Roman" pitchFamily="18" charset="0"/>
                <a:cs typeface="Times New Roman" pitchFamily="18" charset="0"/>
              </a:rPr>
              <a:t>State operations include deposit</a:t>
            </a:r>
            <a:r>
              <a:rPr lang="en-US" altLang="zh-CN" sz="2000" dirty="0">
                <a:latin typeface="Times New Roman" pitchFamily="18" charset="0"/>
                <a:cs typeface="Times New Roman" pitchFamily="18" charset="0"/>
              </a:rPr>
              <a:t>() and withdraw(), whereas </a:t>
            </a:r>
            <a:r>
              <a:rPr lang="en-US" altLang="zh-CN" sz="2000" dirty="0" err="1">
                <a:latin typeface="Times New Roman" pitchFamily="18" charset="0"/>
                <a:cs typeface="Times New Roman" pitchFamily="18" charset="0"/>
              </a:rPr>
              <a:t>nonstate</a:t>
            </a:r>
            <a:r>
              <a:rPr lang="en-US" altLang="zh-CN" sz="2000" dirty="0">
                <a:latin typeface="Times New Roman" pitchFamily="18" charset="0"/>
                <a:cs typeface="Times New Roman" pitchFamily="18" charset="0"/>
              </a:rPr>
              <a:t> operations </a:t>
            </a:r>
            <a:r>
              <a:rPr lang="en-US" altLang="zh-CN" sz="2000" dirty="0" err="1" smtClean="0">
                <a:latin typeface="Times New Roman" pitchFamily="18" charset="0"/>
                <a:cs typeface="Times New Roman" pitchFamily="18" charset="0"/>
              </a:rPr>
              <a:t>includebalance</a:t>
            </a:r>
            <a:r>
              <a:rPr lang="en-US" altLang="zh-CN" sz="2000" dirty="0">
                <a:latin typeface="Times New Roman" pitchFamily="18" charset="0"/>
                <a:cs typeface="Times New Roman" pitchFamily="18" charset="0"/>
              </a:rPr>
              <a:t>(), summarize(), and </a:t>
            </a:r>
            <a:r>
              <a:rPr lang="en-US" altLang="zh-CN" sz="2000" dirty="0" err="1">
                <a:latin typeface="Times New Roman" pitchFamily="18" charset="0"/>
                <a:cs typeface="Times New Roman" pitchFamily="18" charset="0"/>
              </a:rPr>
              <a:t>creditLimit</a:t>
            </a:r>
            <a:r>
              <a:rPr lang="en-US" altLang="zh-CN" sz="2000" dirty="0" smtClean="0">
                <a:latin typeface="Times New Roman" pitchFamily="18" charset="0"/>
                <a:cs typeface="Times New Roman" pitchFamily="18" charset="0"/>
              </a:rPr>
              <a:t>().</a:t>
            </a:r>
          </a:p>
          <a:p>
            <a:pPr marL="0" indent="0">
              <a:lnSpc>
                <a:spcPct val="90000"/>
              </a:lnSpc>
              <a:spcBef>
                <a:spcPts val="0"/>
              </a:spcBef>
              <a:buClr>
                <a:srgbClr val="00B050"/>
              </a:buClr>
            </a:pPr>
            <a:endParaRPr lang="en-US" altLang="zh-CN" sz="2000" dirty="0">
              <a:latin typeface="Times New Roman" pitchFamily="18" charset="0"/>
              <a:cs typeface="Times New Roman" pitchFamily="18" charset="0"/>
            </a:endParaRPr>
          </a:p>
          <a:p>
            <a:pPr marL="0" indent="0">
              <a:lnSpc>
                <a:spcPct val="90000"/>
              </a:lnSpc>
              <a:spcBef>
                <a:spcPts val="0"/>
              </a:spcBef>
              <a:buClr>
                <a:srgbClr val="00B050"/>
              </a:buClr>
            </a:pPr>
            <a:r>
              <a:rPr lang="en-US" altLang="zh-CN" sz="1800" b="1" i="1" dirty="0">
                <a:solidFill>
                  <a:srgbClr val="FF0000"/>
                </a:solidFill>
                <a:latin typeface="Times New Roman" pitchFamily="18" charset="0"/>
                <a:cs typeface="Times New Roman" pitchFamily="18" charset="0"/>
              </a:rPr>
              <a:t>Test case p1: </a:t>
            </a:r>
            <a:r>
              <a:rPr lang="en-US" altLang="zh-CN" sz="1800" b="1" i="1" dirty="0" err="1" smtClean="0">
                <a:solidFill>
                  <a:srgbClr val="FF0000"/>
                </a:solidFill>
                <a:latin typeface="Times New Roman" pitchFamily="18" charset="0"/>
                <a:cs typeface="Times New Roman" pitchFamily="18" charset="0"/>
              </a:rPr>
              <a:t>open•setup•deposit•deposit•withdraw•withdraw•close</a:t>
            </a:r>
            <a:endParaRPr lang="en-US" altLang="zh-CN" sz="1800" b="1" i="1" dirty="0" smtClean="0">
              <a:solidFill>
                <a:srgbClr val="FF0000"/>
              </a:solidFill>
              <a:latin typeface="Times New Roman" pitchFamily="18" charset="0"/>
              <a:cs typeface="Times New Roman" pitchFamily="18" charset="0"/>
            </a:endParaRPr>
          </a:p>
          <a:p>
            <a:pPr marL="0" indent="0">
              <a:lnSpc>
                <a:spcPct val="90000"/>
              </a:lnSpc>
              <a:spcBef>
                <a:spcPts val="0"/>
              </a:spcBef>
              <a:buClr>
                <a:srgbClr val="00B050"/>
              </a:buClr>
            </a:pPr>
            <a:endParaRPr lang="en-US" altLang="zh-CN" sz="1800" b="1" i="1" dirty="0">
              <a:solidFill>
                <a:srgbClr val="FF0000"/>
              </a:solidFill>
              <a:latin typeface="Times New Roman" pitchFamily="18" charset="0"/>
              <a:cs typeface="Times New Roman" pitchFamily="18" charset="0"/>
            </a:endParaRPr>
          </a:p>
          <a:p>
            <a:pPr marL="0" indent="0">
              <a:lnSpc>
                <a:spcPct val="90000"/>
              </a:lnSpc>
              <a:spcBef>
                <a:spcPts val="0"/>
              </a:spcBef>
              <a:buClr>
                <a:srgbClr val="00B050"/>
              </a:buClr>
            </a:pPr>
            <a:r>
              <a:rPr lang="en-US" altLang="zh-CN" sz="1800" b="1" i="1" dirty="0">
                <a:solidFill>
                  <a:srgbClr val="FF0000"/>
                </a:solidFill>
                <a:latin typeface="Times New Roman" pitchFamily="18" charset="0"/>
                <a:cs typeface="Times New Roman" pitchFamily="18" charset="0"/>
              </a:rPr>
              <a:t>Test case p2: </a:t>
            </a:r>
            <a:r>
              <a:rPr lang="en-US" altLang="zh-CN" sz="1800" b="1" i="1" dirty="0" err="1">
                <a:solidFill>
                  <a:srgbClr val="FF0000"/>
                </a:solidFill>
                <a:latin typeface="Times New Roman" pitchFamily="18" charset="0"/>
                <a:cs typeface="Times New Roman" pitchFamily="18" charset="0"/>
              </a:rPr>
              <a:t>open•setup•deposit•summarize•creditLimit•withdraw•close</a:t>
            </a:r>
            <a:endParaRPr lang="en-US" altLang="ja-JP" sz="1800" b="1" i="1" dirty="0">
              <a:solidFill>
                <a:srgbClr val="FF0000"/>
              </a:solidFill>
              <a:latin typeface="Times New Roman" pitchFamily="18" charset="0"/>
              <a:cs typeface="Times New Roman"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OOT Methods</a:t>
            </a:r>
            <a:r>
              <a:rPr lang="en-US" altLang="zh-CN" dirty="0"/>
              <a:t> at Class Level</a:t>
            </a:r>
            <a:endParaRPr lang="en-US" altLang="ja-JP" dirty="0"/>
          </a:p>
        </p:txBody>
      </p:sp>
    </p:spTree>
    <p:extLst>
      <p:ext uri="{BB962C8B-B14F-4D97-AF65-F5344CB8AC3E}">
        <p14:creationId xmlns:p14="http://schemas.microsoft.com/office/powerpoint/2010/main" val="1304078534"/>
      </p:ext>
    </p:extLst>
  </p:cSld>
  <p:clrMapOvr>
    <a:masterClrMapping/>
  </p:clrMapOvr>
  <p:transition>
    <p:random/>
    <p:sndAc>
      <p:stSnd>
        <p:snd r:embed="rId3" name="projctor.wav"/>
      </p:stSnd>
    </p:sndAc>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417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7B7C21C-109B-420E-B815-1BE2D2BA9467}" type="slidenum">
              <a:rPr lang="en-US" altLang="ja-JP" sz="1200">
                <a:solidFill>
                  <a:schemeClr val="bg1"/>
                </a:solidFill>
              </a:rPr>
              <a:pPr algn="r"/>
              <a:t>111</a:t>
            </a:fld>
            <a:endParaRPr lang="en-US" altLang="ja-JP" sz="900">
              <a:solidFill>
                <a:schemeClr val="bg1"/>
              </a:solidFill>
            </a:endParaRPr>
          </a:p>
        </p:txBody>
      </p:sp>
      <p:sp>
        <p:nvSpPr>
          <p:cNvPr id="434181" name="Rectangle 7"/>
          <p:cNvSpPr>
            <a:spLocks noRot="1" noChangeArrowheads="1"/>
          </p:cNvSpPr>
          <p:nvPr/>
        </p:nvSpPr>
        <p:spPr bwMode="auto">
          <a:xfrm>
            <a:off x="914400" y="1427584"/>
            <a:ext cx="7162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ts val="0"/>
              </a:spcBef>
              <a:buClr>
                <a:srgbClr val="0070C0"/>
              </a:buClr>
              <a:buFont typeface="Wingdings" panose="05000000000000000000" pitchFamily="2" charset="2"/>
              <a:buChar char="n"/>
            </a:pPr>
            <a:r>
              <a:rPr lang="en-US" altLang="ja-JP" sz="2400" dirty="0" smtClean="0">
                <a:latin typeface="Times New Roman" pitchFamily="18" charset="0"/>
                <a:cs typeface="Times New Roman" pitchFamily="18" charset="0"/>
              </a:rPr>
              <a:t>Attribute-based partitioning</a:t>
            </a:r>
          </a:p>
          <a:p>
            <a:pPr>
              <a:lnSpc>
                <a:spcPct val="90000"/>
              </a:lnSpc>
              <a:spcBef>
                <a:spcPts val="0"/>
              </a:spcBef>
              <a:buClr>
                <a:srgbClr val="0070C0"/>
              </a:buClr>
              <a:buFont typeface="Wingdings" panose="05000000000000000000" pitchFamily="2" charset="2"/>
              <a:buChar char="n"/>
            </a:pPr>
            <a:endParaRPr lang="en-US" altLang="ja-JP" sz="2400" dirty="0" smtClean="0">
              <a:latin typeface="Times New Roman" pitchFamily="18" charset="0"/>
              <a:cs typeface="Times New Roman" pitchFamily="18" charset="0"/>
            </a:endParaRPr>
          </a:p>
          <a:p>
            <a:r>
              <a:rPr lang="en-US" altLang="zh-CN" sz="2000" i="1" dirty="0">
                <a:latin typeface="Times New Roman" pitchFamily="18" charset="0"/>
                <a:cs typeface="Times New Roman" pitchFamily="18" charset="0"/>
              </a:rPr>
              <a:t>Consider </a:t>
            </a:r>
            <a:r>
              <a:rPr lang="en-US" altLang="zh-CN" sz="2000" i="1" dirty="0" err="1">
                <a:latin typeface="Times New Roman" pitchFamily="18" charset="0"/>
                <a:cs typeface="Times New Roman" pitchFamily="18" charset="0"/>
              </a:rPr>
              <a:t>creditLimit</a:t>
            </a:r>
            <a:r>
              <a:rPr lang="en-US" altLang="zh-CN" sz="2000" i="1" dirty="0">
                <a:latin typeface="Times New Roman" pitchFamily="18" charset="0"/>
                <a:cs typeface="Times New Roman" pitchFamily="18" charset="0"/>
              </a:rPr>
              <a:t>().</a:t>
            </a:r>
          </a:p>
          <a:p>
            <a:r>
              <a:rPr lang="en-US" altLang="ja-JP" sz="2000" i="1" dirty="0">
                <a:latin typeface="Times New Roman" pitchFamily="18" charset="0"/>
                <a:cs typeface="Times New Roman" pitchFamily="18" charset="0"/>
              </a:rPr>
              <a:t>(1) </a:t>
            </a:r>
            <a:r>
              <a:rPr lang="en-US" altLang="ja-JP" sz="2000" i="1" dirty="0" smtClean="0">
                <a:latin typeface="Times New Roman" pitchFamily="18" charset="0"/>
                <a:cs typeface="Times New Roman" pitchFamily="18" charset="0"/>
              </a:rPr>
              <a:t>Us</a:t>
            </a:r>
            <a:r>
              <a:rPr lang="en-US" altLang="zh-CN" sz="2000" i="1" dirty="0" smtClean="0">
                <a:latin typeface="Times New Roman" pitchFamily="18" charset="0"/>
                <a:cs typeface="Times New Roman" pitchFamily="18" charset="0"/>
              </a:rPr>
              <a:t>ing</a:t>
            </a:r>
            <a:r>
              <a:rPr lang="en-US" altLang="ja-JP" sz="2000" i="1" dirty="0" smtClean="0">
                <a:latin typeface="Times New Roman" pitchFamily="18" charset="0"/>
                <a:cs typeface="Times New Roman" pitchFamily="18" charset="0"/>
              </a:rPr>
              <a:t> </a:t>
            </a:r>
            <a:r>
              <a:rPr lang="en-US" altLang="zh-CN" sz="2000" i="1" dirty="0" err="1">
                <a:latin typeface="Times New Roman" pitchFamily="18" charset="0"/>
                <a:cs typeface="Times New Roman" pitchFamily="18" charset="0"/>
              </a:rPr>
              <a:t>creditLimit</a:t>
            </a:r>
            <a:r>
              <a:rPr lang="en-US" altLang="zh-CN" sz="2000" i="1" dirty="0">
                <a:latin typeface="Times New Roman" pitchFamily="18" charset="0"/>
                <a:cs typeface="Times New Roman" pitchFamily="18" charset="0"/>
              </a:rPr>
              <a:t>().</a:t>
            </a:r>
            <a:endParaRPr lang="en-US" altLang="ja-JP" sz="2000" i="1" dirty="0">
              <a:latin typeface="Times New Roman" pitchFamily="18" charset="0"/>
              <a:cs typeface="Times New Roman" pitchFamily="18" charset="0"/>
            </a:endParaRPr>
          </a:p>
          <a:p>
            <a:r>
              <a:rPr lang="en-US" altLang="ja-JP" sz="2000" i="1" dirty="0">
                <a:latin typeface="Times New Roman" pitchFamily="18" charset="0"/>
                <a:cs typeface="Times New Roman" pitchFamily="18" charset="0"/>
              </a:rPr>
              <a:t>(2) </a:t>
            </a:r>
            <a:r>
              <a:rPr lang="en-US" altLang="zh-CN" sz="2000" i="1" dirty="0" smtClean="0">
                <a:latin typeface="Times New Roman" pitchFamily="18" charset="0"/>
                <a:cs typeface="Times New Roman" pitchFamily="18" charset="0"/>
              </a:rPr>
              <a:t>Modifying </a:t>
            </a:r>
            <a:r>
              <a:rPr lang="en-US" altLang="zh-CN" sz="2000" i="1" dirty="0" err="1" smtClean="0">
                <a:latin typeface="Times New Roman" pitchFamily="18" charset="0"/>
                <a:cs typeface="Times New Roman" pitchFamily="18" charset="0"/>
              </a:rPr>
              <a:t>creditLimit</a:t>
            </a:r>
            <a:r>
              <a:rPr lang="en-US" altLang="zh-CN" sz="2000" i="1" dirty="0">
                <a:latin typeface="Times New Roman" pitchFamily="18" charset="0"/>
                <a:cs typeface="Times New Roman" pitchFamily="18" charset="0"/>
              </a:rPr>
              <a:t>().</a:t>
            </a:r>
            <a:endParaRPr lang="en-US" altLang="ja-JP" sz="2000" i="1" dirty="0">
              <a:latin typeface="Times New Roman" pitchFamily="18" charset="0"/>
              <a:cs typeface="Times New Roman" pitchFamily="18" charset="0"/>
            </a:endParaRPr>
          </a:p>
          <a:p>
            <a:r>
              <a:rPr lang="en-US" altLang="ja-JP" sz="2000" i="1" dirty="0">
                <a:latin typeface="Times New Roman" pitchFamily="18" charset="0"/>
                <a:cs typeface="Times New Roman" pitchFamily="18" charset="0"/>
              </a:rPr>
              <a:t>(3) Neither of above.</a:t>
            </a:r>
          </a:p>
          <a:p>
            <a:pPr>
              <a:lnSpc>
                <a:spcPct val="90000"/>
              </a:lnSpc>
              <a:spcBef>
                <a:spcPts val="0"/>
              </a:spcBef>
              <a:buClr>
                <a:srgbClr val="00B050"/>
              </a:buClr>
              <a:buFont typeface="Wingdings" panose="05000000000000000000" pitchFamily="2" charset="2"/>
              <a:buChar char="n"/>
            </a:pPr>
            <a:endParaRPr lang="en-US" altLang="ja-JP" sz="2200" dirty="0" smtClean="0">
              <a:latin typeface="Times New Roman" pitchFamily="18" charset="0"/>
              <a:cs typeface="Times New Roman" pitchFamily="18" charset="0"/>
            </a:endParaRPr>
          </a:p>
          <a:p>
            <a:pPr marL="342900" lvl="1" indent="-342900">
              <a:lnSpc>
                <a:spcPct val="90000"/>
              </a:lnSpc>
              <a:spcBef>
                <a:spcPts val="0"/>
              </a:spcBef>
              <a:buClr>
                <a:srgbClr val="0070C0"/>
              </a:buClr>
              <a:buFont typeface="Wingdings" panose="05000000000000000000" pitchFamily="2" charset="2"/>
              <a:buChar char="n"/>
            </a:pPr>
            <a:r>
              <a:rPr lang="en-US" altLang="ja-JP" sz="2400" dirty="0" err="1" smtClean="0">
                <a:latin typeface="Times New Roman" pitchFamily="18" charset="0"/>
                <a:cs typeface="Times New Roman" pitchFamily="18" charset="0"/>
              </a:rPr>
              <a:t>Aategory</a:t>
            </a:r>
            <a:r>
              <a:rPr lang="en-US" altLang="ja-JP" sz="2400" dirty="0" smtClean="0">
                <a:latin typeface="Times New Roman" pitchFamily="18" charset="0"/>
                <a:cs typeface="Times New Roman" pitchFamily="18" charset="0"/>
              </a:rPr>
              <a:t>-based partitioning</a:t>
            </a:r>
          </a:p>
          <a:p>
            <a:pPr marL="342900" lvl="1" indent="-342900">
              <a:lnSpc>
                <a:spcPct val="90000"/>
              </a:lnSpc>
              <a:spcBef>
                <a:spcPts val="0"/>
              </a:spcBef>
              <a:buClr>
                <a:srgbClr val="0070C0"/>
              </a:buClr>
              <a:buFont typeface="Wingdings" panose="05000000000000000000" pitchFamily="2" charset="2"/>
              <a:buChar char="n"/>
            </a:pPr>
            <a:endParaRPr lang="en-US" altLang="ja-JP" sz="2400" dirty="0" smtClean="0">
              <a:latin typeface="Times New Roman" pitchFamily="18" charset="0"/>
              <a:cs typeface="Times New Roman" pitchFamily="18" charset="0"/>
            </a:endParaRPr>
          </a:p>
          <a:p>
            <a:pPr marL="0" lvl="1" indent="0">
              <a:lnSpc>
                <a:spcPct val="90000"/>
              </a:lnSpc>
              <a:spcBef>
                <a:spcPts val="0"/>
              </a:spcBef>
              <a:buClr>
                <a:srgbClr val="00B050"/>
              </a:buClr>
            </a:pPr>
            <a:r>
              <a:rPr lang="en-US" altLang="zh-CN" sz="2000" i="1" dirty="0" smtClean="0">
                <a:latin typeface="Times New Roman" pitchFamily="18" charset="0"/>
                <a:cs typeface="Times New Roman" pitchFamily="18" charset="0"/>
              </a:rPr>
              <a:t>(1) Initial : open, setup</a:t>
            </a:r>
          </a:p>
          <a:p>
            <a:pPr marL="0" lvl="1" indent="0">
              <a:lnSpc>
                <a:spcPct val="90000"/>
              </a:lnSpc>
              <a:spcBef>
                <a:spcPts val="0"/>
              </a:spcBef>
              <a:buClr>
                <a:srgbClr val="00B050"/>
              </a:buClr>
            </a:pPr>
            <a:r>
              <a:rPr lang="en-US" altLang="zh-CN" sz="2000" i="1" dirty="0" smtClean="0">
                <a:latin typeface="Times New Roman" pitchFamily="18" charset="0"/>
                <a:cs typeface="Times New Roman" pitchFamily="18" charset="0"/>
              </a:rPr>
              <a:t>(2</a:t>
            </a:r>
            <a:r>
              <a:rPr lang="en-US" altLang="zh-CN" sz="2000" i="1" dirty="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Calculation: deposit, withdraw</a:t>
            </a:r>
          </a:p>
          <a:p>
            <a:pPr marL="0" lvl="1" indent="0">
              <a:lnSpc>
                <a:spcPct val="90000"/>
              </a:lnSpc>
              <a:spcBef>
                <a:spcPts val="0"/>
              </a:spcBef>
              <a:buClr>
                <a:srgbClr val="00B050"/>
              </a:buClr>
            </a:pPr>
            <a:r>
              <a:rPr lang="en-US" altLang="zh-CN" sz="2000" i="1" dirty="0" smtClean="0">
                <a:latin typeface="Times New Roman" pitchFamily="18" charset="0"/>
                <a:cs typeface="Times New Roman" pitchFamily="18" charset="0"/>
              </a:rPr>
              <a:t>(3) Querying: balance, summarize, </a:t>
            </a:r>
            <a:r>
              <a:rPr lang="en-US" altLang="zh-CN" sz="2000" i="1" dirty="0" err="1" smtClean="0">
                <a:latin typeface="Times New Roman" pitchFamily="18" charset="0"/>
                <a:cs typeface="Times New Roman" pitchFamily="18" charset="0"/>
              </a:rPr>
              <a:t>creditLimit</a:t>
            </a:r>
            <a:endParaRPr lang="en-US" altLang="zh-CN" sz="2000" i="1" dirty="0" smtClean="0">
              <a:latin typeface="Times New Roman" pitchFamily="18" charset="0"/>
              <a:cs typeface="Times New Roman" pitchFamily="18" charset="0"/>
            </a:endParaRPr>
          </a:p>
          <a:p>
            <a:pPr marL="0" lvl="1" indent="0">
              <a:lnSpc>
                <a:spcPct val="90000"/>
              </a:lnSpc>
              <a:spcBef>
                <a:spcPts val="0"/>
              </a:spcBef>
              <a:buClr>
                <a:srgbClr val="00B050"/>
              </a:buClr>
            </a:pPr>
            <a:r>
              <a:rPr lang="en-US" altLang="zh-CN" sz="2000" i="1" dirty="0" smtClean="0">
                <a:latin typeface="Times New Roman" pitchFamily="18" charset="0"/>
                <a:cs typeface="Times New Roman" pitchFamily="18" charset="0"/>
              </a:rPr>
              <a:t>(4) Termination: close</a:t>
            </a:r>
            <a:endParaRPr lang="en-US" altLang="zh-CN" sz="2000" i="1" dirty="0">
              <a:latin typeface="Times New Roman" pitchFamily="18" charset="0"/>
              <a:cs typeface="Times New Roman" pitchFamily="18" charset="0"/>
            </a:endParaRPr>
          </a:p>
          <a:p>
            <a:pPr>
              <a:lnSpc>
                <a:spcPct val="90000"/>
              </a:lnSpc>
              <a:spcBef>
                <a:spcPts val="0"/>
              </a:spcBef>
              <a:buClr>
                <a:srgbClr val="00B050"/>
              </a:buClr>
              <a:buFont typeface="Wingdings" panose="05000000000000000000" pitchFamily="2" charset="2"/>
              <a:buChar char="n"/>
            </a:pPr>
            <a:endParaRPr lang="en-US" altLang="ja-JP" sz="2200" dirty="0" smtClean="0">
              <a:latin typeface="Times New Roman" pitchFamily="18" charset="0"/>
              <a:cs typeface="Times New Roman"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OOT Methods</a:t>
            </a:r>
            <a:r>
              <a:rPr lang="en-US" altLang="zh-CN" dirty="0"/>
              <a:t> at Class Level</a:t>
            </a:r>
            <a:endParaRPr lang="en-US" altLang="ja-JP" dirty="0"/>
          </a:p>
        </p:txBody>
      </p:sp>
    </p:spTree>
    <p:extLst>
      <p:ext uri="{BB962C8B-B14F-4D97-AF65-F5344CB8AC3E}">
        <p14:creationId xmlns:p14="http://schemas.microsoft.com/office/powerpoint/2010/main" val="1133353414"/>
      </p:ext>
    </p:extLst>
  </p:cSld>
  <p:clrMapOvr>
    <a:masterClrMapping/>
  </p:clrMapOvr>
  <p:transition>
    <p:random/>
    <p:sndAc>
      <p:stSnd>
        <p:snd r:embed="rId3" name="projctor.wav"/>
      </p:stSnd>
    </p:sndAc>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520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2BE77F0-2812-4D14-8D54-69E8DC950FEC}" type="slidenum">
              <a:rPr lang="en-US" altLang="ja-JP" sz="1200">
                <a:solidFill>
                  <a:schemeClr val="bg1"/>
                </a:solidFill>
              </a:rPr>
              <a:pPr algn="r"/>
              <a:t>112</a:t>
            </a:fld>
            <a:endParaRPr lang="en-US" altLang="ja-JP" sz="900">
              <a:solidFill>
                <a:schemeClr val="bg1"/>
              </a:solidFill>
            </a:endParaRPr>
          </a:p>
        </p:txBody>
      </p:sp>
      <p:sp>
        <p:nvSpPr>
          <p:cNvPr id="435205" name="Rectangle 7"/>
          <p:cNvSpPr>
            <a:spLocks noRot="1" noChangeArrowheads="1"/>
          </p:cNvSpPr>
          <p:nvPr/>
        </p:nvSpPr>
        <p:spPr bwMode="auto">
          <a:xfrm>
            <a:off x="865584" y="1052736"/>
            <a:ext cx="7162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52A930"/>
              </a:buClr>
              <a:buFont typeface="Wingdings" panose="05000000000000000000" pitchFamily="2" charset="2"/>
              <a:buChar char="n"/>
            </a:pPr>
            <a:r>
              <a:rPr lang="en-US" altLang="ja-JP" sz="2400" dirty="0">
                <a:latin typeface="Times New Roman" pitchFamily="18" charset="0"/>
                <a:cs typeface="Times New Roman" pitchFamily="18" charset="0"/>
              </a:rPr>
              <a:t>Inter-class </a:t>
            </a:r>
            <a:r>
              <a:rPr lang="en-US" altLang="ja-JP" sz="2400" dirty="0" smtClean="0">
                <a:latin typeface="Times New Roman" pitchFamily="18" charset="0"/>
                <a:cs typeface="Times New Roman" pitchFamily="18" charset="0"/>
              </a:rPr>
              <a:t>testing (</a:t>
            </a:r>
            <a:r>
              <a:rPr lang="en-US" altLang="zh-CN" sz="2400" dirty="0">
                <a:latin typeface="Times New Roman" pitchFamily="18" charset="0"/>
                <a:cs typeface="Times New Roman" pitchFamily="18" charset="0"/>
              </a:rPr>
              <a:t>Multiple Class </a:t>
            </a:r>
            <a:r>
              <a:rPr lang="en-US" altLang="zh-CN" sz="2400" dirty="0" smtClean="0">
                <a:latin typeface="Times New Roman" pitchFamily="18" charset="0"/>
                <a:cs typeface="Times New Roman" pitchFamily="18" charset="0"/>
              </a:rPr>
              <a:t>Testing</a:t>
            </a:r>
            <a:r>
              <a:rPr lang="en-US" altLang="ja-JP" sz="2400" dirty="0" smtClean="0">
                <a:latin typeface="Times New Roman" pitchFamily="18" charset="0"/>
                <a:cs typeface="Times New Roman" pitchFamily="18" charset="0"/>
              </a:rPr>
              <a:t>)</a:t>
            </a:r>
          </a:p>
          <a:p>
            <a:pPr>
              <a:lnSpc>
                <a:spcPct val="90000"/>
              </a:lnSpc>
              <a:spcBef>
                <a:spcPct val="20000"/>
              </a:spcBef>
              <a:buClr>
                <a:srgbClr val="52A930"/>
              </a:buClr>
              <a:buFont typeface="Wingdings" panose="05000000000000000000" pitchFamily="2" charset="2"/>
              <a:buChar char="n"/>
            </a:pPr>
            <a:endParaRPr lang="en-US" altLang="zh-CN" sz="2400" dirty="0">
              <a:latin typeface="Times New Roman" pitchFamily="18" charset="0"/>
              <a:cs typeface="Times New Roman" pitchFamily="18" charset="0"/>
            </a:endParaRPr>
          </a:p>
          <a:p>
            <a:pPr lvl="1">
              <a:spcBef>
                <a:spcPts val="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For each client class, use the list of class operators to generate a series of random test sequences. The operators will send messages to other server classes</a:t>
            </a:r>
            <a:r>
              <a:rPr lang="en-US" altLang="ja-JP" sz="2000" dirty="0" smtClean="0">
                <a:latin typeface="Times New Roman" pitchFamily="18" charset="0"/>
                <a:cs typeface="Times New Roman" pitchFamily="18" charset="0"/>
              </a:rPr>
              <a:t>.</a:t>
            </a:r>
          </a:p>
          <a:p>
            <a:pPr lvl="1">
              <a:spcBef>
                <a:spcPts val="0"/>
              </a:spcBef>
              <a:buClr>
                <a:srgbClr val="0070C0"/>
              </a:buClr>
              <a:buFont typeface="Wingdings" panose="05000000000000000000" pitchFamily="2" charset="2"/>
              <a:buChar char="n"/>
            </a:pPr>
            <a:endParaRPr lang="en-US" altLang="zh-CN" sz="2000" dirty="0">
              <a:latin typeface="Times New Roman" pitchFamily="18" charset="0"/>
              <a:cs typeface="Times New Roman" pitchFamily="18" charset="0"/>
            </a:endParaRPr>
          </a:p>
          <a:p>
            <a:pPr lvl="1">
              <a:spcBef>
                <a:spcPts val="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For each message that is generated, determine the collaborator class and the corresponding operator in the server object</a:t>
            </a:r>
            <a:r>
              <a:rPr lang="en-US" altLang="ja-JP" sz="2000" dirty="0" smtClean="0">
                <a:latin typeface="Times New Roman" pitchFamily="18" charset="0"/>
                <a:cs typeface="Times New Roman" pitchFamily="18" charset="0"/>
              </a:rPr>
              <a:t>.</a:t>
            </a:r>
          </a:p>
          <a:p>
            <a:pPr lvl="1">
              <a:spcBef>
                <a:spcPts val="0"/>
              </a:spcBef>
              <a:buClr>
                <a:srgbClr val="0070C0"/>
              </a:buClr>
              <a:buFont typeface="Wingdings" panose="05000000000000000000" pitchFamily="2" charset="2"/>
              <a:buChar char="n"/>
            </a:pPr>
            <a:endParaRPr lang="en-US" altLang="zh-CN" sz="2000" dirty="0">
              <a:latin typeface="Times New Roman" pitchFamily="18" charset="0"/>
              <a:cs typeface="Times New Roman" pitchFamily="18" charset="0"/>
            </a:endParaRPr>
          </a:p>
          <a:p>
            <a:pPr lvl="1">
              <a:spcBef>
                <a:spcPts val="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For each operator in the server object (that has been invoked by messages sent from the client object), determine the messages that it transmits</a:t>
            </a:r>
            <a:r>
              <a:rPr lang="en-US" altLang="ja-JP" sz="2000" dirty="0" smtClean="0">
                <a:latin typeface="Times New Roman" pitchFamily="18" charset="0"/>
                <a:cs typeface="Times New Roman" pitchFamily="18" charset="0"/>
              </a:rPr>
              <a:t>.</a:t>
            </a:r>
          </a:p>
          <a:p>
            <a:pPr lvl="1">
              <a:spcBef>
                <a:spcPts val="0"/>
              </a:spcBef>
              <a:buClr>
                <a:srgbClr val="0070C0"/>
              </a:buClr>
              <a:buFont typeface="Wingdings" panose="05000000000000000000" pitchFamily="2" charset="2"/>
              <a:buChar char="n"/>
            </a:pPr>
            <a:endParaRPr lang="en-US" altLang="zh-CN" sz="2000" dirty="0">
              <a:latin typeface="Times New Roman" pitchFamily="18" charset="0"/>
              <a:cs typeface="Times New Roman" pitchFamily="18" charset="0"/>
            </a:endParaRPr>
          </a:p>
          <a:p>
            <a:pPr lvl="1">
              <a:spcBef>
                <a:spcPts val="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For each of the messages, determine the next level of operators that are invoked and incorporate these into the test sequence</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OOT Methods</a:t>
            </a:r>
            <a:r>
              <a:rPr lang="en-US" altLang="zh-CN" dirty="0"/>
              <a:t> at Class Level</a:t>
            </a:r>
            <a:endParaRPr lang="en-US" altLang="ja-JP" dirty="0"/>
          </a:p>
        </p:txBody>
      </p:sp>
    </p:spTree>
    <p:extLst>
      <p:ext uri="{BB962C8B-B14F-4D97-AF65-F5344CB8AC3E}">
        <p14:creationId xmlns:p14="http://schemas.microsoft.com/office/powerpoint/2010/main" val="1869119174"/>
      </p:ext>
    </p:extLst>
  </p:cSld>
  <p:clrMapOvr>
    <a:masterClrMapping/>
  </p:clrMapOvr>
  <p:transition>
    <p:random/>
    <p:sndAc>
      <p:stSnd>
        <p:snd r:embed="rId3" name="projctor.wav"/>
      </p:stSnd>
    </p:sndAc>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9833DB4-681D-4206-AAFC-E672D71EAEBF}" type="slidenum">
              <a:rPr lang="en-US" altLang="zh-CN" smtClean="0"/>
              <a:t>113</a:t>
            </a:fld>
            <a:endParaRPr lang="en-US" altLang="zh-CN"/>
          </a:p>
        </p:txBody>
      </p:sp>
      <p:pic>
        <p:nvPicPr>
          <p:cNvPr id="130049" name="Picture 1" descr="C:\Users\pc\AppData\Roaming\Tencent\Users\51580860\QQ\WinTemp\RichOle\%$OFYX5M}W1TEEZWR(V@RFJ.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748011"/>
            <a:ext cx="6586630" cy="4273277"/>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OOT Methods</a:t>
            </a:r>
            <a:r>
              <a:rPr lang="en-US" altLang="zh-CN" dirty="0"/>
              <a:t> at Class Level</a:t>
            </a:r>
            <a:endParaRPr lang="en-US" altLang="ja-JP" dirty="0"/>
          </a:p>
        </p:txBody>
      </p:sp>
      <p:sp>
        <p:nvSpPr>
          <p:cNvPr id="5" name="Rectangle 7"/>
          <p:cNvSpPr>
            <a:spLocks noRot="1" noChangeArrowheads="1"/>
          </p:cNvSpPr>
          <p:nvPr/>
        </p:nvSpPr>
        <p:spPr bwMode="auto">
          <a:xfrm>
            <a:off x="971600" y="1283568"/>
            <a:ext cx="7162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52A930"/>
              </a:buClr>
              <a:buFont typeface="Wingdings" panose="05000000000000000000" pitchFamily="2" charset="2"/>
              <a:buChar char="n"/>
            </a:pPr>
            <a:r>
              <a:rPr lang="en-US" altLang="ja-JP" sz="2400" dirty="0">
                <a:latin typeface="Times New Roman" pitchFamily="18" charset="0"/>
                <a:cs typeface="Times New Roman" pitchFamily="18" charset="0"/>
              </a:rPr>
              <a:t>Inter-class </a:t>
            </a:r>
            <a:r>
              <a:rPr lang="en-US" altLang="ja-JP" sz="2400" dirty="0" smtClean="0">
                <a:latin typeface="Times New Roman" pitchFamily="18" charset="0"/>
                <a:cs typeface="Times New Roman" pitchFamily="18" charset="0"/>
              </a:rPr>
              <a:t>testing (</a:t>
            </a:r>
            <a:r>
              <a:rPr lang="en-US" altLang="zh-CN" sz="2400" dirty="0">
                <a:latin typeface="Times New Roman" pitchFamily="18" charset="0"/>
                <a:cs typeface="Times New Roman" pitchFamily="18" charset="0"/>
              </a:rPr>
              <a:t>Multiple Class </a:t>
            </a:r>
            <a:r>
              <a:rPr lang="en-US" altLang="zh-CN" sz="2400" dirty="0" smtClean="0">
                <a:latin typeface="Times New Roman" pitchFamily="18" charset="0"/>
                <a:cs typeface="Times New Roman" pitchFamily="18" charset="0"/>
              </a:rPr>
              <a:t>Testing</a:t>
            </a:r>
            <a:r>
              <a:rPr lang="en-US" altLang="ja-JP"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408941251"/>
      </p:ext>
    </p:extLst>
  </p:cSld>
  <p:clrMapOvr>
    <a:masterClrMapping/>
  </p:clrMapOvr>
  <p:transition>
    <p:random/>
    <p:sndAc>
      <p:stSnd>
        <p:snd r:embed="rId2" name="projctor.wav"/>
      </p:stSnd>
    </p:sndAc>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622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97A6362-AD1B-4839-8AAA-26D812CC5D0C}" type="slidenum">
              <a:rPr lang="en-US" altLang="ja-JP" sz="1200">
                <a:solidFill>
                  <a:schemeClr val="bg1"/>
                </a:solidFill>
              </a:rPr>
              <a:pPr algn="r"/>
              <a:t>114</a:t>
            </a:fld>
            <a:endParaRPr lang="en-US" altLang="ja-JP" sz="900">
              <a:solidFill>
                <a:schemeClr val="bg1"/>
              </a:solidFill>
            </a:endParaRPr>
          </a:p>
        </p:txBody>
      </p:sp>
      <p:sp>
        <p:nvSpPr>
          <p:cNvPr id="827399" name="Text Box 7"/>
          <p:cNvSpPr txBox="1">
            <a:spLocks noChangeArrowheads="1"/>
          </p:cNvSpPr>
          <p:nvPr/>
        </p:nvSpPr>
        <p:spPr bwMode="auto">
          <a:xfrm>
            <a:off x="1331640" y="2564904"/>
            <a:ext cx="2200275" cy="2585323"/>
          </a:xfrm>
          <a:prstGeom prst="rect">
            <a:avLst/>
          </a:prstGeom>
          <a:noFill/>
          <a:ln w="12700">
            <a:noFill/>
            <a:miter lim="800000"/>
            <a:headEnd/>
            <a:tailEnd/>
          </a:ln>
          <a:effectLst/>
        </p:spPr>
        <p:txBody>
          <a:bodyPr>
            <a:spAutoFit/>
          </a:bodyPr>
          <a:lstStyle/>
          <a:p>
            <a:pPr>
              <a:lnSpc>
                <a:spcPct val="90000"/>
              </a:lnSpc>
              <a:spcBef>
                <a:spcPct val="50000"/>
              </a:spcBef>
              <a:defRPr/>
            </a:pPr>
            <a:r>
              <a:rPr lang="en-US" altLang="ja-JP" sz="1800" dirty="0">
                <a:latin typeface="Times New Roman" pitchFamily="18" charset="0"/>
                <a:cs typeface="Times New Roman" pitchFamily="18" charset="0"/>
              </a:rPr>
              <a:t>The tests to be designed should achieve all state coverage [KIR94]. That is, the operation sequences should cause the Account class to make transition through all allowable states</a:t>
            </a:r>
          </a:p>
        </p:txBody>
      </p:sp>
      <p:pic>
        <p:nvPicPr>
          <p:cNvPr id="43622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145" y="2097882"/>
            <a:ext cx="4305300"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36230" name="Rectangle 9"/>
          <p:cNvSpPr>
            <a:spLocks noChangeArrowheads="1"/>
          </p:cNvSpPr>
          <p:nvPr/>
        </p:nvSpPr>
        <p:spPr bwMode="auto">
          <a:xfrm>
            <a:off x="992489" y="1518444"/>
            <a:ext cx="26577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2400" b="1" dirty="0"/>
              <a:t>Behavior Testing</a:t>
            </a:r>
            <a:endParaRPr lang="ja-JP" altLang="en-US" sz="2400" b="1" dirty="0"/>
          </a:p>
        </p:txBody>
      </p:sp>
      <p:sp>
        <p:nvSpPr>
          <p:cNvPr id="8"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OOT Methods</a:t>
            </a:r>
            <a:r>
              <a:rPr lang="en-US" altLang="zh-CN" dirty="0"/>
              <a:t> at Class Level</a:t>
            </a:r>
            <a:endParaRPr lang="en-US" altLang="ja-JP" dirty="0"/>
          </a:p>
        </p:txBody>
      </p:sp>
    </p:spTree>
    <p:extLst>
      <p:ext uri="{BB962C8B-B14F-4D97-AF65-F5344CB8AC3E}">
        <p14:creationId xmlns:p14="http://schemas.microsoft.com/office/powerpoint/2010/main" val="1299222292"/>
      </p:ext>
    </p:extLst>
  </p:cSld>
  <p:clrMapOvr>
    <a:masterClrMapping/>
  </p:clrMapOvr>
  <p:transition>
    <p:random/>
    <p:sndAc>
      <p:stSnd>
        <p:snd r:embed="rId3" name="projctor.wav"/>
      </p:stSnd>
    </p:sndAc>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5" name="Rectangle 3"/>
          <p:cNvSpPr>
            <a:spLocks noGrp="1" noChangeArrowheads="1"/>
          </p:cNvSpPr>
          <p:nvPr>
            <p:ph type="body" idx="1"/>
          </p:nvPr>
        </p:nvSpPr>
        <p:spPr>
          <a:xfrm>
            <a:off x="1115616" y="1556792"/>
            <a:ext cx="7318077" cy="4114800"/>
          </a:xfrm>
        </p:spPr>
        <p:txBody>
          <a:bodyPr/>
          <a:lstStyle/>
          <a:p>
            <a:pPr>
              <a:buClr>
                <a:srgbClr val="0070C0"/>
              </a:buClr>
              <a:buFont typeface="Wingdings" pitchFamily="2" charset="2"/>
              <a:buChar char="n"/>
              <a:defRPr/>
            </a:pPr>
            <a:r>
              <a:rPr lang="en-US" altLang="zh-CN" b="0" dirty="0" smtClean="0">
                <a:latin typeface="Times New Roman" pitchFamily="18" charset="0"/>
                <a:cs typeface="Times New Roman" pitchFamily="18" charset="0"/>
              </a:rPr>
              <a:t> A testing strategy similar to random or partition testing can be used to design UI tests;</a:t>
            </a:r>
          </a:p>
          <a:p>
            <a:pPr>
              <a:buClr>
                <a:srgbClr val="0070C0"/>
              </a:buClr>
              <a:buFont typeface="Wingdings" pitchFamily="2" charset="2"/>
              <a:buChar char="n"/>
              <a:defRPr/>
            </a:pPr>
            <a:endParaRPr lang="en-US" altLang="zh-CN" b="0" dirty="0" smtClean="0">
              <a:latin typeface="Times New Roman" pitchFamily="18" charset="0"/>
              <a:cs typeface="Times New Roman" pitchFamily="18" charset="0"/>
            </a:endParaRPr>
          </a:p>
          <a:p>
            <a:pPr>
              <a:buClr>
                <a:srgbClr val="0070C0"/>
              </a:buClr>
              <a:buFont typeface="Wingdings" pitchFamily="2" charset="2"/>
              <a:buChar char="n"/>
              <a:defRPr/>
            </a:pPr>
            <a:r>
              <a:rPr lang="en-US" altLang="zh-CN" b="0" dirty="0" smtClean="0">
                <a:latin typeface="Times New Roman" pitchFamily="18" charset="0"/>
                <a:cs typeface="Times New Roman" pitchFamily="18" charset="0"/>
              </a:rPr>
              <a:t> Because many modern GUIs have the same look and feel, a series of standard tests can be derived;</a:t>
            </a:r>
          </a:p>
          <a:p>
            <a:pPr>
              <a:buClr>
                <a:srgbClr val="0070C0"/>
              </a:buClr>
              <a:buFont typeface="Wingdings" pitchFamily="2" charset="2"/>
              <a:buChar char="n"/>
              <a:defRPr/>
            </a:pPr>
            <a:endParaRPr lang="en-US" altLang="zh-CN" b="0" dirty="0" smtClean="0">
              <a:latin typeface="Times New Roman" pitchFamily="18" charset="0"/>
              <a:cs typeface="Times New Roman" pitchFamily="18" charset="0"/>
            </a:endParaRPr>
          </a:p>
          <a:p>
            <a:pPr>
              <a:buClr>
                <a:srgbClr val="0070C0"/>
              </a:buClr>
              <a:buFont typeface="Wingdings" pitchFamily="2" charset="2"/>
              <a:buChar char="n"/>
              <a:defRPr/>
            </a:pPr>
            <a:r>
              <a:rPr lang="en-US" altLang="zh-CN" b="0" dirty="0" smtClean="0">
                <a:latin typeface="Times New Roman" pitchFamily="18" charset="0"/>
                <a:cs typeface="Times New Roman" pitchFamily="18" charset="0"/>
              </a:rPr>
              <a:t> Testing should be approached using automated tools;</a:t>
            </a:r>
          </a:p>
          <a:p>
            <a:pPr>
              <a:buClr>
                <a:srgbClr val="0070C0"/>
              </a:buClr>
              <a:buFont typeface="Wingdings" pitchFamily="2" charset="2"/>
              <a:buChar char="n"/>
              <a:defRPr/>
            </a:pPr>
            <a:endParaRPr lang="en-US" altLang="zh-CN" b="0" dirty="0" smtClean="0">
              <a:latin typeface="Times New Roman" pitchFamily="18" charset="0"/>
              <a:cs typeface="Times New Roman" pitchFamily="18" charset="0"/>
            </a:endParaRPr>
          </a:p>
        </p:txBody>
      </p:sp>
      <p:sp>
        <p:nvSpPr>
          <p:cNvPr id="2" name="标题 1"/>
          <p:cNvSpPr>
            <a:spLocks noGrp="1"/>
          </p:cNvSpPr>
          <p:nvPr>
            <p:ph type="title"/>
          </p:nvPr>
        </p:nvSpPr>
        <p:spPr/>
        <p:txBody>
          <a:bodyPr/>
          <a:lstStyle/>
          <a:p>
            <a:r>
              <a:rPr lang="en-US" altLang="zh-CN" dirty="0"/>
              <a:t>GUI Testing</a:t>
            </a:r>
            <a:endParaRPr lang="zh-CN" altLang="en-US" dirty="0"/>
          </a:p>
        </p:txBody>
      </p:sp>
    </p:spTree>
    <p:extLst>
      <p:ext uri="{BB962C8B-B14F-4D97-AF65-F5344CB8AC3E}">
        <p14:creationId xmlns:p14="http://schemas.microsoft.com/office/powerpoint/2010/main" val="2052148227"/>
      </p:ext>
    </p:extLst>
  </p:cSld>
  <p:clrMapOvr>
    <a:masterClrMapping/>
  </p:clrMapOvr>
  <p:transition>
    <p:random/>
    <p:sndAc>
      <p:stSnd>
        <p:snd r:embed="rId2" name="projctor.wav"/>
      </p:stSnd>
    </p:sndAc>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096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41E340C-873F-4191-A056-528D5EC2183A}" type="slidenum">
              <a:rPr lang="en-US" altLang="ja-JP" sz="1200">
                <a:solidFill>
                  <a:schemeClr val="bg1"/>
                </a:solidFill>
              </a:rPr>
              <a:pPr algn="r"/>
              <a:t>116</a:t>
            </a:fld>
            <a:endParaRPr lang="en-US" altLang="ja-JP" sz="900">
              <a:solidFill>
                <a:schemeClr val="bg1"/>
              </a:solidFill>
            </a:endParaRPr>
          </a:p>
        </p:txBody>
      </p:sp>
      <p:sp>
        <p:nvSpPr>
          <p:cNvPr id="40968"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dirty="0" smtClean="0"/>
              <a:t>Exercise</a:t>
            </a:r>
            <a:endParaRPr lang="en-US" altLang="ja-JP" sz="2800" b="1" dirty="0"/>
          </a:p>
        </p:txBody>
      </p:sp>
      <p:pic>
        <p:nvPicPr>
          <p:cNvPr id="40969" name="Picture 12" descr="correc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8525" y="-9863138"/>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0" name="Picture 15"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13895388"/>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Picture 19"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49530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2" name="Picture 22"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402590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Picture 26"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12931775"/>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4" name="Picture 29"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7065963"/>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5" name="Picture 33"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2830195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6" name="Picture 36"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2084705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7" name="Text Box 71"/>
          <p:cNvSpPr txBox="1">
            <a:spLocks noChangeArrowheads="1"/>
          </p:cNvSpPr>
          <p:nvPr/>
        </p:nvSpPr>
        <p:spPr bwMode="auto">
          <a:xfrm>
            <a:off x="0" y="728663"/>
            <a:ext cx="9324975" cy="547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FontTx/>
              <a:buAutoNum type="arabicPeriod"/>
            </a:pPr>
            <a:r>
              <a:rPr lang="en-US" altLang="ja-JP" sz="1600" dirty="0"/>
              <a:t>Which of the following are characteristics of testable software?</a:t>
            </a:r>
            <a:r>
              <a:rPr lang="en-US" altLang="zh-CN" sz="1600" dirty="0"/>
              <a:t> </a:t>
            </a:r>
            <a:r>
              <a:rPr lang="ja-JP" altLang="en-US" sz="1600" dirty="0"/>
              <a:t>　　　　　</a:t>
            </a:r>
            <a:endParaRPr lang="en-US" altLang="ja-JP" sz="1600" dirty="0"/>
          </a:p>
          <a:p>
            <a:pPr lvl="1">
              <a:buFontTx/>
              <a:buAutoNum type="alphaLcPeriod"/>
            </a:pPr>
            <a:r>
              <a:rPr lang="en-US" altLang="zh-CN" sz="1600" dirty="0"/>
              <a:t>observability</a:t>
            </a:r>
          </a:p>
          <a:p>
            <a:pPr lvl="1">
              <a:buFontTx/>
              <a:buAutoNum type="alphaLcPeriod"/>
            </a:pPr>
            <a:r>
              <a:rPr lang="en-US" altLang="zh-CN" sz="1600" dirty="0"/>
              <a:t>simplicity</a:t>
            </a:r>
          </a:p>
          <a:p>
            <a:pPr lvl="1">
              <a:buFontTx/>
              <a:buAutoNum type="alphaLcPeriod"/>
            </a:pPr>
            <a:r>
              <a:rPr lang="en-US" altLang="zh-CN" sz="1600" dirty="0"/>
              <a:t>stability</a:t>
            </a:r>
          </a:p>
          <a:p>
            <a:pPr lvl="1">
              <a:buFontTx/>
              <a:buAutoNum type="alphaLcPeriod"/>
            </a:pPr>
            <a:r>
              <a:rPr lang="en-US" altLang="ja-JP" sz="1600" dirty="0"/>
              <a:t>all of the above</a:t>
            </a:r>
          </a:p>
          <a:p>
            <a:pPr>
              <a:buFontTx/>
              <a:buAutoNum type="arabicPeriod"/>
            </a:pPr>
            <a:r>
              <a:rPr lang="en-US" altLang="ja-JP" sz="1600" dirty="0"/>
              <a:t>The testing technique that requires devising test cases to demonstrate that each program function is operational is called?</a:t>
            </a:r>
            <a:r>
              <a:rPr lang="en-US" altLang="zh-CN" sz="1600" dirty="0"/>
              <a:t> </a:t>
            </a:r>
            <a:endParaRPr lang="en-US" altLang="ja-JP" sz="1600" dirty="0"/>
          </a:p>
          <a:p>
            <a:pPr lvl="1">
              <a:buFontTx/>
              <a:buAutoNum type="alphaLcPeriod"/>
            </a:pPr>
            <a:r>
              <a:rPr lang="en-US" altLang="zh-CN" sz="1600" dirty="0"/>
              <a:t>black-box testing</a:t>
            </a:r>
          </a:p>
          <a:p>
            <a:pPr lvl="1">
              <a:buFontTx/>
              <a:buAutoNum type="alphaLcPeriod"/>
            </a:pPr>
            <a:r>
              <a:rPr lang="en-US" altLang="zh-CN" sz="1600" dirty="0"/>
              <a:t>glass-box testing</a:t>
            </a:r>
          </a:p>
          <a:p>
            <a:pPr lvl="1">
              <a:buFontTx/>
              <a:buAutoNum type="alphaLcPeriod"/>
            </a:pPr>
            <a:r>
              <a:rPr lang="en-US" altLang="zh-CN" sz="1600" dirty="0"/>
              <a:t>grey-box testing</a:t>
            </a:r>
          </a:p>
          <a:p>
            <a:pPr lvl="1">
              <a:buFontTx/>
              <a:buAutoNum type="alphaLcPeriod"/>
            </a:pPr>
            <a:r>
              <a:rPr lang="en-US" altLang="zh-CN" sz="1600" dirty="0"/>
              <a:t>white-box testing</a:t>
            </a:r>
            <a:endParaRPr lang="en-US" altLang="ja-JP" sz="1600" dirty="0"/>
          </a:p>
          <a:p>
            <a:pPr>
              <a:buFontTx/>
              <a:buAutoNum type="arabicPeriod"/>
            </a:pPr>
            <a:r>
              <a:rPr lang="en-US" altLang="ja-JP" sz="1600" dirty="0"/>
              <a:t>The testing technique that requires devising test cases to exercise the internal logic of a software module is called</a:t>
            </a:r>
            <a:r>
              <a:rPr lang="en-US" altLang="zh-CN" sz="1600" dirty="0"/>
              <a:t>? </a:t>
            </a:r>
            <a:endParaRPr lang="en-US" altLang="ja-JP" sz="1600" dirty="0"/>
          </a:p>
          <a:p>
            <a:pPr lvl="1">
              <a:buFontTx/>
              <a:buAutoNum type="alphaLcPeriod"/>
            </a:pPr>
            <a:r>
              <a:rPr lang="en-US" altLang="zh-CN" sz="1600" dirty="0"/>
              <a:t>behavioral testing</a:t>
            </a:r>
          </a:p>
          <a:p>
            <a:pPr lvl="1">
              <a:buFontTx/>
              <a:buAutoNum type="alphaLcPeriod"/>
            </a:pPr>
            <a:r>
              <a:rPr lang="en-US" altLang="zh-CN" sz="1600" dirty="0"/>
              <a:t>black-box testing</a:t>
            </a:r>
          </a:p>
          <a:p>
            <a:pPr lvl="1">
              <a:buFontTx/>
              <a:buAutoNum type="alphaLcPeriod"/>
            </a:pPr>
            <a:r>
              <a:rPr lang="en-US" altLang="zh-CN" sz="1600" dirty="0"/>
              <a:t>grey-box testing </a:t>
            </a:r>
          </a:p>
          <a:p>
            <a:pPr lvl="1">
              <a:buFontTx/>
              <a:buAutoNum type="alphaLcPeriod"/>
            </a:pPr>
            <a:r>
              <a:rPr lang="en-US" altLang="zh-CN" sz="1600" dirty="0"/>
              <a:t>white-box testing</a:t>
            </a:r>
            <a:endParaRPr lang="en-US" altLang="ja-JP" sz="1600" dirty="0"/>
          </a:p>
          <a:p>
            <a:pPr>
              <a:buFontTx/>
              <a:buAutoNum type="arabicPeriod"/>
            </a:pPr>
            <a:r>
              <a:rPr lang="en-US" altLang="ja-JP" sz="1600" dirty="0"/>
              <a:t>The </a:t>
            </a:r>
            <a:r>
              <a:rPr lang="en-US" altLang="ja-JP" sz="1600" dirty="0" err="1"/>
              <a:t>cyclomatic</a:t>
            </a:r>
            <a:r>
              <a:rPr lang="en-US" altLang="ja-JP" sz="1600" dirty="0"/>
              <a:t> complexity metric provides the designer with information regarding the number of</a:t>
            </a:r>
          </a:p>
          <a:p>
            <a:pPr lvl="1">
              <a:buFontTx/>
              <a:buAutoNum type="alphaLcPeriod"/>
            </a:pPr>
            <a:r>
              <a:rPr lang="en-US" altLang="zh-CN" sz="1600" dirty="0"/>
              <a:t>cycles in the program</a:t>
            </a:r>
          </a:p>
          <a:p>
            <a:pPr lvl="1">
              <a:buFontTx/>
              <a:buAutoNum type="alphaLcPeriod"/>
            </a:pPr>
            <a:r>
              <a:rPr lang="en-US" altLang="ja-JP" sz="1600" dirty="0"/>
              <a:t>errors in the program </a:t>
            </a:r>
            <a:endParaRPr lang="en-US" altLang="zh-CN" sz="1600" dirty="0"/>
          </a:p>
          <a:p>
            <a:pPr lvl="1">
              <a:buFontTx/>
              <a:buAutoNum type="alphaLcPeriod"/>
            </a:pPr>
            <a:r>
              <a:rPr lang="en-US" altLang="ja-JP" sz="1600" dirty="0"/>
              <a:t>independent logic paths in the program</a:t>
            </a:r>
            <a:endParaRPr lang="en-US" altLang="zh-CN" sz="1600" dirty="0"/>
          </a:p>
          <a:p>
            <a:pPr lvl="1">
              <a:buFontTx/>
              <a:buAutoNum type="alphaLcPeriod"/>
            </a:pPr>
            <a:r>
              <a:rPr lang="en-US" altLang="ja-JP" sz="1600" dirty="0"/>
              <a:t>statements in the </a:t>
            </a:r>
            <a:r>
              <a:rPr lang="en-US" altLang="ja-JP" sz="1600"/>
              <a:t>program</a:t>
            </a:r>
            <a:r>
              <a:rPr lang="en-US" altLang="zh-CN" sz="1600"/>
              <a:t>                                                  </a:t>
            </a:r>
            <a:endParaRPr lang="en-US" altLang="ja-JP" sz="1600" dirty="0"/>
          </a:p>
        </p:txBody>
      </p:sp>
    </p:spTree>
    <p:controls>
      <mc:AlternateContent xmlns:mc="http://schemas.openxmlformats.org/markup-compatibility/2006">
        <mc:Choice xmlns:v="urn:schemas-microsoft-com:vml" Requires="v">
          <p:control spid="123194" name="HTMLOption1" r:id="rId2" imgW="257040" imgH="276120"/>
        </mc:Choice>
        <mc:Fallback>
          <p:control name="HTMLOption1" r:id="rId2" imgW="257040" imgH="276120">
            <p:pic>
              <p:nvPicPr>
                <p:cNvPr id="2" name="HTMLOption1"/>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3195" name="DefaultOcx" r:id="rId3" imgW="257040" imgH="276120"/>
        </mc:Choice>
        <mc:Fallback>
          <p:control name="DefaultOcx" r:id="rId3" imgW="257040" imgH="276120">
            <p:pic>
              <p:nvPicPr>
                <p:cNvPr id="3" name="DefaultOcx"/>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3196" name="HTMLOption2" r:id="rId4" imgW="257040" imgH="276120"/>
        </mc:Choice>
        <mc:Fallback>
          <p:control name="HTMLOption2" r:id="rId4" imgW="257040" imgH="276120">
            <p:pic>
              <p:nvPicPr>
                <p:cNvPr id="4" name="HTMLOption2"/>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3197" name="HTMLOption3" r:id="rId5" imgW="257040" imgH="276120"/>
        </mc:Choice>
        <mc:Fallback>
          <p:control name="HTMLOption3" r:id="rId5" imgW="257040" imgH="276120">
            <p:pic>
              <p:nvPicPr>
                <p:cNvPr id="5" name="HTMLOption3"/>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965699714"/>
      </p:ext>
    </p:extLst>
  </p:cSld>
  <p:clrMapOvr>
    <a:masterClrMapping/>
  </p:clrMapOvr>
  <p:transition>
    <p:random/>
    <p:sndAc>
      <p:stSnd>
        <p:snd r:embed="rId8" name="projctor.wav"/>
      </p:stSnd>
    </p:sndAc>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99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A46B3E2-D495-47BC-AAE9-8D69C399CD5E}" type="slidenum">
              <a:rPr lang="en-US" altLang="ja-JP" sz="1200">
                <a:solidFill>
                  <a:schemeClr val="bg1"/>
                </a:solidFill>
              </a:rPr>
              <a:pPr algn="r"/>
              <a:t>117</a:t>
            </a:fld>
            <a:endParaRPr lang="en-US" altLang="ja-JP" sz="900">
              <a:solidFill>
                <a:schemeClr val="bg1"/>
              </a:solidFill>
            </a:endParaRPr>
          </a:p>
        </p:txBody>
      </p:sp>
      <p:sp>
        <p:nvSpPr>
          <p:cNvPr id="41992"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dirty="0" smtClean="0"/>
              <a:t>Exercise</a:t>
            </a:r>
            <a:endParaRPr lang="en-US" altLang="ja-JP" sz="2800" b="1" dirty="0"/>
          </a:p>
        </p:txBody>
      </p:sp>
      <p:pic>
        <p:nvPicPr>
          <p:cNvPr id="41993" name="Picture 12" descr="correc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8525" y="-9863138"/>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4" name="Picture 15"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13895388"/>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5" name="Picture 19"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49530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6" name="Picture 22"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402590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7" name="Picture 26"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12931775"/>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8" name="Picture 29"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7065963"/>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9" name="Picture 33"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2830195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0" name="Picture 36"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2084705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1" name="Text Box 71"/>
          <p:cNvSpPr txBox="1">
            <a:spLocks noChangeArrowheads="1"/>
          </p:cNvSpPr>
          <p:nvPr/>
        </p:nvSpPr>
        <p:spPr bwMode="auto">
          <a:xfrm>
            <a:off x="0" y="728663"/>
            <a:ext cx="91440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600" dirty="0"/>
              <a:t>5. </a:t>
            </a:r>
            <a:r>
              <a:rPr lang="en-US" altLang="ja-JP" sz="1600" dirty="0"/>
              <a:t>Black-box testing attempts to find errors in which of the following categories</a:t>
            </a:r>
            <a:r>
              <a:rPr lang="ja-JP" altLang="en-US" sz="1600" dirty="0"/>
              <a:t>　</a:t>
            </a:r>
            <a:endParaRPr lang="en-US" altLang="zh-CN" sz="1600" dirty="0" smtClean="0"/>
          </a:p>
          <a:p>
            <a:pPr lvl="1">
              <a:buFontTx/>
              <a:buAutoNum type="alphaLcPeriod"/>
            </a:pPr>
            <a:r>
              <a:rPr lang="en-US" altLang="zh-CN" sz="1600" dirty="0" smtClean="0"/>
              <a:t>incorrect or missing functions</a:t>
            </a:r>
          </a:p>
          <a:p>
            <a:pPr lvl="1">
              <a:buFontTx/>
              <a:buAutoNum type="alphaLcPeriod"/>
            </a:pPr>
            <a:r>
              <a:rPr lang="en-US" altLang="zh-CN" sz="1600" dirty="0" smtClean="0"/>
              <a:t>interface </a:t>
            </a:r>
            <a:r>
              <a:rPr lang="en-US" altLang="zh-CN" sz="1600" dirty="0"/>
              <a:t>errors </a:t>
            </a:r>
          </a:p>
          <a:p>
            <a:pPr lvl="1">
              <a:buFontTx/>
              <a:buAutoNum type="alphaLcPeriod"/>
            </a:pPr>
            <a:r>
              <a:rPr lang="en-US" altLang="ja-JP" sz="1600" dirty="0"/>
              <a:t>performance errors</a:t>
            </a:r>
            <a:endParaRPr lang="en-US" altLang="zh-CN" sz="1600" dirty="0"/>
          </a:p>
          <a:p>
            <a:pPr lvl="1">
              <a:buFontTx/>
              <a:buAutoNum type="alphaLcPeriod"/>
            </a:pPr>
            <a:r>
              <a:rPr lang="en-US" altLang="ja-JP" sz="1600" dirty="0"/>
              <a:t>all of the above</a:t>
            </a:r>
            <a:endParaRPr lang="en-US" altLang="zh-CN" sz="1600" dirty="0"/>
          </a:p>
          <a:p>
            <a:pPr lvl="1">
              <a:buFontTx/>
              <a:buAutoNum type="alphaLcPeriod"/>
            </a:pPr>
            <a:r>
              <a:rPr lang="en-US" altLang="ja-JP" sz="1600" dirty="0"/>
              <a:t>none of the above</a:t>
            </a:r>
          </a:p>
          <a:p>
            <a:r>
              <a:rPr lang="en-US" altLang="zh-CN" sz="1600" dirty="0"/>
              <a:t>6. </a:t>
            </a:r>
            <a:r>
              <a:rPr lang="en-US" altLang="ja-JP" sz="1600" dirty="0"/>
              <a:t>Testing OO class operations is made more difficult </a:t>
            </a:r>
            <a:r>
              <a:rPr lang="en-US" altLang="ja-JP" sz="1600" dirty="0" smtClean="0"/>
              <a:t>by</a:t>
            </a:r>
            <a:endParaRPr lang="en-US" altLang="ja-JP" sz="1600" dirty="0"/>
          </a:p>
          <a:p>
            <a:pPr lvl="1">
              <a:buFontTx/>
              <a:buAutoNum type="alphaLcPeriod"/>
            </a:pPr>
            <a:r>
              <a:rPr lang="en-US" altLang="zh-CN" sz="1600" dirty="0"/>
              <a:t>encapsulation</a:t>
            </a:r>
          </a:p>
          <a:p>
            <a:pPr lvl="1">
              <a:buFontTx/>
              <a:buAutoNum type="alphaLcPeriod"/>
            </a:pPr>
            <a:r>
              <a:rPr lang="en-US" altLang="zh-CN" sz="1600" dirty="0"/>
              <a:t>inheritance</a:t>
            </a:r>
          </a:p>
          <a:p>
            <a:pPr lvl="1">
              <a:buFontTx/>
              <a:buAutoNum type="alphaLcPeriod"/>
            </a:pPr>
            <a:r>
              <a:rPr lang="en-US" altLang="zh-CN" sz="1600" dirty="0"/>
              <a:t>polymorphism</a:t>
            </a:r>
          </a:p>
          <a:p>
            <a:pPr lvl="1">
              <a:buFontTx/>
              <a:buAutoNum type="alphaLcPeriod"/>
            </a:pPr>
            <a:r>
              <a:rPr lang="en-US" altLang="ja-JP" sz="1600" dirty="0"/>
              <a:t>both b and c</a:t>
            </a:r>
          </a:p>
          <a:p>
            <a:r>
              <a:rPr lang="en-US" altLang="zh-CN" sz="1600" dirty="0"/>
              <a:t>7. What is the differences between black-box testing and white-box testing? </a:t>
            </a:r>
          </a:p>
          <a:p>
            <a:r>
              <a:rPr lang="en-US" altLang="zh-CN" sz="1600" dirty="0" smtClean="0"/>
              <a:t>8</a:t>
            </a:r>
            <a:r>
              <a:rPr lang="en-US" altLang="zh-CN" sz="1600" dirty="0"/>
              <a:t>. What is equivalence partitioning as it applies to software testing? What is scenario-based testing? </a:t>
            </a:r>
          </a:p>
        </p:txBody>
      </p:sp>
    </p:spTree>
    <p:controls>
      <mc:AlternateContent xmlns:mc="http://schemas.openxmlformats.org/markup-compatibility/2006">
        <mc:Choice xmlns:v="urn:schemas-microsoft-com:vml" Requires="v">
          <p:control spid="124218" name="HTMLOption1" r:id="rId2" imgW="257040" imgH="276120"/>
        </mc:Choice>
        <mc:Fallback>
          <p:control name="HTMLOption1" r:id="rId2" imgW="257040" imgH="276120">
            <p:pic>
              <p:nvPicPr>
                <p:cNvPr id="2" name="HTMLOption1"/>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4219" name="DefaultOcx" r:id="rId3" imgW="257040" imgH="276120"/>
        </mc:Choice>
        <mc:Fallback>
          <p:control name="DefaultOcx" r:id="rId3" imgW="257040" imgH="276120">
            <p:pic>
              <p:nvPicPr>
                <p:cNvPr id="3" name="DefaultOcx"/>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4220" name="HTMLOption2" r:id="rId4" imgW="257040" imgH="276120"/>
        </mc:Choice>
        <mc:Fallback>
          <p:control name="HTMLOption2" r:id="rId4" imgW="257040" imgH="276120">
            <p:pic>
              <p:nvPicPr>
                <p:cNvPr id="4" name="HTMLOption2"/>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4221" name="HTMLOption3" r:id="rId5" imgW="257040" imgH="276120"/>
        </mc:Choice>
        <mc:Fallback>
          <p:control name="HTMLOption3" r:id="rId5" imgW="257040" imgH="276120">
            <p:pic>
              <p:nvPicPr>
                <p:cNvPr id="5" name="HTMLOption3"/>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639365093"/>
      </p:ext>
    </p:extLst>
  </p:cSld>
  <p:clrMapOvr>
    <a:masterClrMapping/>
  </p:clrMapOvr>
  <p:transition>
    <p:random/>
    <p:sndAc>
      <p:stSnd>
        <p:snd r:embed="rId8" name="projctor.wav"/>
      </p:stSnd>
    </p:sndAc>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99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A46B3E2-D495-47BC-AAE9-8D69C399CD5E}" type="slidenum">
              <a:rPr lang="en-US" altLang="ja-JP" sz="1200">
                <a:solidFill>
                  <a:schemeClr val="bg1"/>
                </a:solidFill>
              </a:rPr>
              <a:pPr algn="r"/>
              <a:t>118</a:t>
            </a:fld>
            <a:endParaRPr lang="en-US" altLang="ja-JP" sz="900">
              <a:solidFill>
                <a:schemeClr val="bg1"/>
              </a:solidFill>
            </a:endParaRPr>
          </a:p>
        </p:txBody>
      </p:sp>
      <p:sp>
        <p:nvSpPr>
          <p:cNvPr id="41992"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dirty="0" smtClean="0"/>
              <a:t>Exercise</a:t>
            </a:r>
            <a:endParaRPr lang="en-US" altLang="ja-JP" sz="2800" b="1" dirty="0"/>
          </a:p>
        </p:txBody>
      </p:sp>
      <p:pic>
        <p:nvPicPr>
          <p:cNvPr id="41993" name="Picture 12" descr="correc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8525" y="-9863138"/>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4" name="Picture 15"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13895388"/>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5" name="Picture 19"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49530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6" name="Picture 22"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402590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7" name="Picture 26"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12931775"/>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8" name="Picture 29"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7065963"/>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9" name="Picture 33"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2830195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0" name="Picture 36"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2084705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1" name="Text Box 71"/>
          <p:cNvSpPr txBox="1">
            <a:spLocks noChangeArrowheads="1"/>
          </p:cNvSpPr>
          <p:nvPr/>
        </p:nvSpPr>
        <p:spPr bwMode="auto">
          <a:xfrm>
            <a:off x="971600" y="1600627"/>
            <a:ext cx="684076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FontTx/>
              <a:buAutoNum type="arabicPeriod"/>
            </a:pPr>
            <a:r>
              <a:rPr lang="en-US" altLang="zh-CN" sz="1600" dirty="0" smtClean="0"/>
              <a:t>5Answer</a:t>
            </a:r>
            <a:r>
              <a:rPr lang="en-US" altLang="zh-CN" sz="1600" dirty="0"/>
              <a:t>: d</a:t>
            </a:r>
            <a:r>
              <a:rPr lang="ja-JP" altLang="en-US" sz="1600" dirty="0"/>
              <a:t>　　　　　</a:t>
            </a:r>
            <a:endParaRPr lang="en-US" altLang="ja-JP" sz="1600" dirty="0"/>
          </a:p>
          <a:p>
            <a:pPr>
              <a:buFontTx/>
              <a:buAutoNum type="arabicPeriod"/>
            </a:pPr>
            <a:r>
              <a:rPr lang="en-US" altLang="zh-CN" sz="1600" dirty="0"/>
              <a:t>Answer: a</a:t>
            </a:r>
            <a:endParaRPr lang="en-US" altLang="ja-JP" sz="1600" dirty="0"/>
          </a:p>
          <a:p>
            <a:pPr>
              <a:buFontTx/>
              <a:buAutoNum type="arabicPeriod"/>
            </a:pPr>
            <a:r>
              <a:rPr lang="en-US" altLang="zh-CN" sz="1600" dirty="0"/>
              <a:t>Answer: d</a:t>
            </a:r>
            <a:endParaRPr lang="en-US" altLang="ja-JP" sz="1600" dirty="0"/>
          </a:p>
          <a:p>
            <a:pPr>
              <a:buFontTx/>
              <a:buAutoNum type="arabicPeriod"/>
            </a:pPr>
            <a:r>
              <a:rPr lang="en-US" altLang="zh-CN" sz="1600" dirty="0"/>
              <a:t>Answer: c</a:t>
            </a:r>
            <a:endParaRPr lang="en-US" altLang="ja-JP" sz="1600" dirty="0"/>
          </a:p>
          <a:p>
            <a:r>
              <a:rPr lang="en-US" altLang="zh-CN" sz="1600" dirty="0" smtClean="0"/>
              <a:t>5. Answer</a:t>
            </a:r>
            <a:r>
              <a:rPr lang="en-US" altLang="zh-CN" sz="1600" dirty="0"/>
              <a:t>: d</a:t>
            </a:r>
          </a:p>
          <a:p>
            <a:r>
              <a:rPr lang="en-US" altLang="zh-CN" sz="1600" dirty="0" smtClean="0"/>
              <a:t>6</a:t>
            </a:r>
            <a:r>
              <a:rPr lang="en-US" altLang="zh-CN" sz="1600" dirty="0"/>
              <a:t>. </a:t>
            </a:r>
            <a:r>
              <a:rPr lang="en-US" altLang="zh-CN" sz="1600" dirty="0" smtClean="0"/>
              <a:t>Answer</a:t>
            </a:r>
            <a:r>
              <a:rPr lang="en-US" altLang="zh-CN" sz="1600" dirty="0"/>
              <a:t>: d       </a:t>
            </a:r>
            <a:endParaRPr lang="en-US" altLang="ja-JP" sz="1600" dirty="0"/>
          </a:p>
          <a:p>
            <a:r>
              <a:rPr lang="en-US" altLang="zh-CN" sz="1600" dirty="0" smtClean="0"/>
              <a:t>7</a:t>
            </a:r>
            <a:r>
              <a:rPr lang="en-US" altLang="zh-CN" sz="1600" dirty="0"/>
              <a:t>. Answer: Black-box testing involves testing the functionality of a software component without knowing the details of its internal logic. White-box testing involves testing the independent     logic paths with full implementation knowledge.</a:t>
            </a:r>
            <a:r>
              <a:rPr lang="en-US" altLang="ja-JP" sz="1600" dirty="0"/>
              <a:t> </a:t>
            </a:r>
            <a:endParaRPr lang="en-US" altLang="zh-CN" sz="1600" dirty="0"/>
          </a:p>
          <a:p>
            <a:r>
              <a:rPr lang="en-US" altLang="zh-CN" sz="1600" dirty="0" smtClean="0"/>
              <a:t>8</a:t>
            </a:r>
            <a:r>
              <a:rPr lang="en-US" altLang="zh-CN" sz="1600" dirty="0"/>
              <a:t>. </a:t>
            </a:r>
            <a:r>
              <a:rPr lang="en-US" altLang="zh-CN" sz="1600" dirty="0" smtClean="0"/>
              <a:t>   </a:t>
            </a:r>
            <a:r>
              <a:rPr lang="en-US" altLang="zh-CN" sz="1600" dirty="0"/>
              <a:t>Answer: Equivalence partitioning technique divides the input domain into classes of equivalent data items. Test cases are derived from combinations of elements from each equivalence class. Exhaustive testing of all input domain values is not necessary. Scenario-based testing: The user tasks described in the use-cases are used to construct the test cases. It is used to uncover errors that occur when actors interact with the software (focus is on user behavior, not product behavior).</a:t>
            </a:r>
            <a:r>
              <a:rPr lang="en-US" altLang="ja-JP" sz="1600" dirty="0"/>
              <a:t> </a:t>
            </a:r>
          </a:p>
        </p:txBody>
      </p:sp>
    </p:spTree>
    <p:controls>
      <mc:AlternateContent xmlns:mc="http://schemas.openxmlformats.org/markup-compatibility/2006">
        <mc:Choice xmlns:v="urn:schemas-microsoft-com:vml" Requires="v">
          <p:control spid="129034" name="HTMLOption1" r:id="rId2" imgW="257040" imgH="276120"/>
        </mc:Choice>
        <mc:Fallback>
          <p:control name="HTMLOption1" r:id="rId2" imgW="257040" imgH="276120">
            <p:pic>
              <p:nvPicPr>
                <p:cNvPr id="2" name="HTMLOption1"/>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9035" name="DefaultOcx" r:id="rId3" imgW="257040" imgH="276120"/>
        </mc:Choice>
        <mc:Fallback>
          <p:control name="DefaultOcx" r:id="rId3" imgW="257040" imgH="276120">
            <p:pic>
              <p:nvPicPr>
                <p:cNvPr id="3" name="DefaultOcx"/>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9036" name="HTMLOption2" r:id="rId4" imgW="257040" imgH="276120"/>
        </mc:Choice>
        <mc:Fallback>
          <p:control name="HTMLOption2" r:id="rId4" imgW="257040" imgH="276120">
            <p:pic>
              <p:nvPicPr>
                <p:cNvPr id="4" name="HTMLOption2"/>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9037" name="HTMLOption3" r:id="rId5" imgW="257040" imgH="276120"/>
        </mc:Choice>
        <mc:Fallback>
          <p:control name="HTMLOption3" r:id="rId5" imgW="257040" imgH="276120">
            <p:pic>
              <p:nvPicPr>
                <p:cNvPr id="5" name="HTMLOption3"/>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038013991"/>
      </p:ext>
    </p:extLst>
  </p:cSld>
  <p:clrMapOvr>
    <a:masterClrMapping/>
  </p:clrMapOvr>
  <p:transition>
    <p:random/>
    <p:sndAc>
      <p:stSnd>
        <p:snd r:embed="rId8" name="projctor.wav"/>
      </p:stSnd>
    </p:sndAc>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725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7889C92-6531-4B5B-9D26-F108A1A85930}" type="slidenum">
              <a:rPr lang="en-US" altLang="ja-JP" sz="1200">
                <a:solidFill>
                  <a:schemeClr val="bg1"/>
                </a:solidFill>
              </a:rPr>
              <a:pPr algn="r"/>
              <a:t>119</a:t>
            </a:fld>
            <a:endParaRPr lang="en-US" altLang="ja-JP" sz="900">
              <a:solidFill>
                <a:schemeClr val="bg1"/>
              </a:solidFill>
            </a:endParaRPr>
          </a:p>
        </p:txBody>
      </p:sp>
      <p:sp>
        <p:nvSpPr>
          <p:cNvPr id="437253" name="Rectangle 5"/>
          <p:cNvSpPr>
            <a:spLocks noChangeArrowheads="1"/>
          </p:cNvSpPr>
          <p:nvPr/>
        </p:nvSpPr>
        <p:spPr bwMode="auto">
          <a:xfrm>
            <a:off x="899666" y="1255737"/>
            <a:ext cx="8424862"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Clr>
                <a:srgbClr val="0070C0"/>
              </a:buClr>
              <a:buFont typeface="Wingdings" panose="05000000000000000000" pitchFamily="2" charset="2"/>
              <a:buChar char="n"/>
            </a:pPr>
            <a:r>
              <a:rPr lang="en-US" altLang="zh-CN" sz="1600" dirty="0"/>
              <a:t>Introduction To Software Engineering</a:t>
            </a:r>
          </a:p>
          <a:p>
            <a:pPr lvl="1">
              <a:buClr>
                <a:srgbClr val="0070C0"/>
              </a:buClr>
              <a:buFont typeface="Wingdings" panose="05000000000000000000" pitchFamily="2" charset="2"/>
              <a:buChar char="n"/>
            </a:pPr>
            <a:r>
              <a:rPr lang="en-US" altLang="zh-CN" sz="1600" dirty="0"/>
              <a:t>What is software engineering?</a:t>
            </a:r>
          </a:p>
          <a:p>
            <a:pPr lvl="1">
              <a:buClr>
                <a:srgbClr val="0070C0"/>
              </a:buClr>
              <a:buFont typeface="Wingdings" panose="05000000000000000000" pitchFamily="2" charset="2"/>
              <a:buChar char="n"/>
            </a:pPr>
            <a:r>
              <a:rPr lang="en-US" altLang="zh-CN" sz="1600" dirty="0"/>
              <a:t>The differences between software and hardware</a:t>
            </a:r>
          </a:p>
          <a:p>
            <a:pPr lvl="2">
              <a:buClr>
                <a:srgbClr val="0070C0"/>
              </a:buClr>
              <a:buFont typeface="Wingdings" panose="05000000000000000000" pitchFamily="2" charset="2"/>
              <a:buChar char="n"/>
            </a:pPr>
            <a:r>
              <a:rPr lang="en-US" altLang="zh-CN" sz="1600" dirty="0"/>
              <a:t>Software is developed, not manufactured.</a:t>
            </a:r>
          </a:p>
          <a:p>
            <a:pPr lvl="2">
              <a:buClr>
                <a:srgbClr val="0070C0"/>
              </a:buClr>
              <a:buFont typeface="Wingdings" panose="05000000000000000000" pitchFamily="2" charset="2"/>
              <a:buChar char="n"/>
            </a:pPr>
            <a:r>
              <a:rPr lang="en-US" altLang="zh-CN" sz="1600" dirty="0"/>
              <a:t>Software does not wear out, but it can deteriorate.</a:t>
            </a:r>
          </a:p>
          <a:p>
            <a:pPr lvl="2">
              <a:buClr>
                <a:srgbClr val="0070C0"/>
              </a:buClr>
              <a:buFont typeface="Wingdings" panose="05000000000000000000" pitchFamily="2" charset="2"/>
              <a:buChar char="n"/>
            </a:pPr>
            <a:r>
              <a:rPr lang="en-US" altLang="zh-CN" sz="1600" dirty="0"/>
              <a:t>Most software is custom build, not assembled out of components. </a:t>
            </a:r>
          </a:p>
          <a:p>
            <a:pPr>
              <a:buClr>
                <a:srgbClr val="0070C0"/>
              </a:buClr>
              <a:buFont typeface="Wingdings" panose="05000000000000000000" pitchFamily="2" charset="2"/>
              <a:buChar char="n"/>
            </a:pPr>
            <a:r>
              <a:rPr lang="en-US" altLang="zh-CN" sz="1600" dirty="0"/>
              <a:t>Software Process</a:t>
            </a:r>
          </a:p>
          <a:p>
            <a:pPr lvl="1">
              <a:buClr>
                <a:srgbClr val="0070C0"/>
              </a:buClr>
              <a:buFont typeface="Wingdings" panose="05000000000000000000" pitchFamily="2" charset="2"/>
              <a:buChar char="n"/>
            </a:pPr>
            <a:r>
              <a:rPr lang="en-US" altLang="zh-CN" sz="1600" dirty="0"/>
              <a:t>Generic View</a:t>
            </a:r>
          </a:p>
          <a:p>
            <a:pPr lvl="2">
              <a:buClr>
                <a:srgbClr val="0070C0"/>
              </a:buClr>
              <a:buFont typeface="Wingdings" panose="05000000000000000000" pitchFamily="2" charset="2"/>
              <a:buChar char="n"/>
            </a:pPr>
            <a:r>
              <a:rPr lang="en-US" altLang="zh-CN" sz="1600" dirty="0"/>
              <a:t>Software Engineering Layers: Process, Methods, Tools</a:t>
            </a:r>
          </a:p>
          <a:p>
            <a:pPr lvl="2">
              <a:buClr>
                <a:srgbClr val="0070C0"/>
              </a:buClr>
              <a:buFont typeface="Wingdings" panose="05000000000000000000" pitchFamily="2" charset="2"/>
              <a:buChar char="n"/>
            </a:pPr>
            <a:r>
              <a:rPr lang="en-US" altLang="zh-CN" sz="1600" dirty="0"/>
              <a:t>Generic Software Engineering Framework Activities:</a:t>
            </a:r>
          </a:p>
          <a:p>
            <a:pPr lvl="2">
              <a:buClr>
                <a:schemeClr val="folHlink"/>
              </a:buClr>
              <a:buFont typeface="Wingdings" panose="05000000000000000000" pitchFamily="2" charset="2"/>
              <a:buNone/>
            </a:pPr>
            <a:r>
              <a:rPr lang="en-US" altLang="zh-CN" sz="1600" dirty="0"/>
              <a:t>      Communication, Planning, Modeling, Construction, Deployment</a:t>
            </a:r>
          </a:p>
          <a:p>
            <a:pPr lvl="2">
              <a:buClr>
                <a:srgbClr val="0070C0"/>
              </a:buClr>
              <a:buFont typeface="Wingdings" panose="05000000000000000000" pitchFamily="2" charset="2"/>
              <a:buChar char="n"/>
            </a:pPr>
            <a:r>
              <a:rPr lang="en-US" altLang="zh-CN" sz="1600" dirty="0"/>
              <a:t>CMMI : Incomplete, Performed, Managed, Defined, Quantitatively managed,</a:t>
            </a:r>
          </a:p>
          <a:p>
            <a:pPr lvl="2">
              <a:buClr>
                <a:schemeClr val="folHlink"/>
              </a:buClr>
              <a:buFont typeface="Wingdings" panose="05000000000000000000" pitchFamily="2" charset="2"/>
              <a:buNone/>
            </a:pPr>
            <a:r>
              <a:rPr lang="en-US" altLang="zh-CN" sz="1600" dirty="0"/>
              <a:t>                Optimized</a:t>
            </a:r>
          </a:p>
          <a:p>
            <a:pPr lvl="1">
              <a:buClr>
                <a:srgbClr val="0070C0"/>
              </a:buClr>
              <a:buFont typeface="Wingdings" panose="05000000000000000000" pitchFamily="2" charset="2"/>
              <a:buChar char="n"/>
            </a:pPr>
            <a:r>
              <a:rPr lang="en-US" altLang="zh-CN" sz="1600" dirty="0"/>
              <a:t>Process Models</a:t>
            </a:r>
          </a:p>
          <a:p>
            <a:pPr lvl="2">
              <a:buClr>
                <a:srgbClr val="0070C0"/>
              </a:buClr>
              <a:buFont typeface="Wingdings" panose="05000000000000000000" pitchFamily="2" charset="2"/>
              <a:buChar char="n"/>
            </a:pPr>
            <a:r>
              <a:rPr lang="en-US" altLang="zh-CN" sz="1600" dirty="0"/>
              <a:t>Waterfall Model (Linear Sequential Model)</a:t>
            </a:r>
          </a:p>
          <a:p>
            <a:pPr lvl="2">
              <a:buClr>
                <a:srgbClr val="0070C0"/>
              </a:buClr>
              <a:buFont typeface="Wingdings" panose="05000000000000000000" pitchFamily="2" charset="2"/>
              <a:buChar char="n"/>
            </a:pPr>
            <a:r>
              <a:rPr lang="en-US" altLang="zh-CN" sz="1600" dirty="0"/>
              <a:t>Incremental Model</a:t>
            </a:r>
          </a:p>
          <a:p>
            <a:pPr lvl="2">
              <a:buClr>
                <a:srgbClr val="0070C0"/>
              </a:buClr>
              <a:buFont typeface="Wingdings" panose="05000000000000000000" pitchFamily="2" charset="2"/>
              <a:buChar char="n"/>
            </a:pPr>
            <a:r>
              <a:rPr lang="en-US" altLang="zh-CN" sz="1600" dirty="0"/>
              <a:t>Prototyping Model</a:t>
            </a:r>
          </a:p>
          <a:p>
            <a:pPr lvl="2">
              <a:buClr>
                <a:srgbClr val="0070C0"/>
              </a:buClr>
              <a:buFont typeface="Wingdings" panose="05000000000000000000" pitchFamily="2" charset="2"/>
              <a:buChar char="n"/>
            </a:pPr>
            <a:r>
              <a:rPr lang="en-US" altLang="zh-CN" sz="1600" dirty="0"/>
              <a:t>Spiral Model</a:t>
            </a:r>
          </a:p>
          <a:p>
            <a:pPr lvl="1">
              <a:buClr>
                <a:srgbClr val="0070C0"/>
              </a:buClr>
              <a:buFont typeface="Wingdings" panose="05000000000000000000" pitchFamily="2" charset="2"/>
              <a:buChar char="n"/>
            </a:pPr>
            <a:r>
              <a:rPr lang="en-US" altLang="zh-CN" sz="1600" dirty="0"/>
              <a:t>Extreme Programming (XP)</a:t>
            </a:r>
          </a:p>
          <a:p>
            <a:pPr lvl="2">
              <a:buClr>
                <a:srgbClr val="0070C0"/>
              </a:buClr>
              <a:buFont typeface="Wingdings" panose="05000000000000000000" pitchFamily="2" charset="2"/>
              <a:buChar char="n"/>
            </a:pPr>
            <a:r>
              <a:rPr lang="en-US" altLang="zh-CN" sz="1600" dirty="0"/>
              <a:t> Framework Activities: planning, design, coding, test</a:t>
            </a:r>
            <a:endParaRPr lang="en-US" altLang="ja-JP" sz="1600" dirty="0"/>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smtClean="0"/>
              <a:t>Summary</a:t>
            </a:r>
            <a:endParaRPr lang="zh-CN" altLang="en-US" dirty="0"/>
          </a:p>
        </p:txBody>
      </p:sp>
    </p:spTree>
    <p:extLst>
      <p:ext uri="{BB962C8B-B14F-4D97-AF65-F5344CB8AC3E}">
        <p14:creationId xmlns:p14="http://schemas.microsoft.com/office/powerpoint/2010/main" val="2476145766"/>
      </p:ext>
    </p:extLst>
  </p:cSld>
  <p:clrMapOvr>
    <a:masterClrMapping/>
  </p:clrMapOvr>
  <p:transition>
    <p:random/>
    <p:sndAc>
      <p:stSnd>
        <p:snd r:embed="rId3" name="projctor.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4" name="Rectangle 4"/>
          <p:cNvSpPr>
            <a:spLocks noGrp="1" noChangeArrowheads="1"/>
          </p:cNvSpPr>
          <p:nvPr>
            <p:ph type="ctrTitle"/>
          </p:nvPr>
        </p:nvSpPr>
        <p:spPr>
          <a:xfrm>
            <a:off x="2571750" y="2274888"/>
            <a:ext cx="4592538" cy="533400"/>
          </a:xfrm>
        </p:spPr>
        <p:txBody>
          <a:bodyPr anchor="t"/>
          <a:lstStyle/>
          <a:p>
            <a:r>
              <a:rPr lang="en-US" altLang="zh-CN" sz="3600" dirty="0">
                <a:latin typeface="Times New Roman" pitchFamily="18" charset="0"/>
                <a:cs typeface="Times New Roman" pitchFamily="18" charset="0"/>
              </a:rPr>
              <a:t>Whiter-Box Testing</a:t>
            </a:r>
          </a:p>
        </p:txBody>
      </p:sp>
      <p:sp>
        <p:nvSpPr>
          <p:cNvPr id="496645" name="Rectangle 5"/>
          <p:cNvSpPr>
            <a:spLocks noGrp="1" noChangeArrowheads="1"/>
          </p:cNvSpPr>
          <p:nvPr>
            <p:ph type="subTitle" idx="1"/>
          </p:nvPr>
        </p:nvSpPr>
        <p:spPr>
          <a:xfrm>
            <a:off x="1371600" y="3835400"/>
            <a:ext cx="6400800" cy="1557338"/>
          </a:xfrm>
        </p:spPr>
        <p:txBody>
          <a:bodyPr/>
          <a:lstStyle/>
          <a:p>
            <a:endParaRPr lang="zh-CN" altLang="en-US">
              <a:latin typeface="Times New Roman" pitchFamily="18" charset="0"/>
              <a:cs typeface="Times New Roman" pitchFamily="18" charset="0"/>
            </a:endParaRPr>
          </a:p>
        </p:txBody>
      </p:sp>
    </p:spTree>
    <p:extLst>
      <p:ext uri="{BB962C8B-B14F-4D97-AF65-F5344CB8AC3E}">
        <p14:creationId xmlns:p14="http://schemas.microsoft.com/office/powerpoint/2010/main" val="3924902807"/>
      </p:ext>
    </p:extLst>
  </p:cSld>
  <p:clrMapOvr>
    <a:masterClrMapping/>
  </p:clrMapOvr>
  <p:transition>
    <p:random/>
    <p:sndAc>
      <p:stSnd>
        <p:snd r:embed="rId2" name="projctor.wav"/>
      </p:stSnd>
    </p:sndAc>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827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5B357B80-493F-43EF-AF0D-56F01277C057}" type="slidenum">
              <a:rPr lang="en-US" altLang="ja-JP" sz="1200">
                <a:solidFill>
                  <a:schemeClr val="bg1"/>
                </a:solidFill>
              </a:rPr>
              <a:pPr algn="r"/>
              <a:t>120</a:t>
            </a:fld>
            <a:endParaRPr lang="en-US" altLang="ja-JP" sz="900">
              <a:solidFill>
                <a:schemeClr val="bg1"/>
              </a:solidFill>
            </a:endParaRPr>
          </a:p>
        </p:txBody>
      </p:sp>
      <p:sp>
        <p:nvSpPr>
          <p:cNvPr id="438277" name="Rectangle 5"/>
          <p:cNvSpPr>
            <a:spLocks noChangeArrowheads="1"/>
          </p:cNvSpPr>
          <p:nvPr/>
        </p:nvSpPr>
        <p:spPr bwMode="auto">
          <a:xfrm>
            <a:off x="827657" y="1052736"/>
            <a:ext cx="8136831"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Clr>
                <a:srgbClr val="0070C0"/>
              </a:buClr>
              <a:buFont typeface="Wingdings" panose="05000000000000000000" pitchFamily="2" charset="2"/>
              <a:buChar char="n"/>
            </a:pPr>
            <a:r>
              <a:rPr lang="en-US" altLang="ja-JP" sz="1800" dirty="0"/>
              <a:t> </a:t>
            </a:r>
            <a:r>
              <a:rPr lang="en-US" altLang="zh-CN" sz="1800" dirty="0"/>
              <a:t>Software Engineering Practice</a:t>
            </a:r>
          </a:p>
          <a:p>
            <a:pPr lvl="1">
              <a:buClr>
                <a:srgbClr val="0070C0"/>
              </a:buClr>
              <a:buFont typeface="Wingdings" panose="05000000000000000000" pitchFamily="2" charset="2"/>
              <a:buChar char="n"/>
            </a:pPr>
            <a:r>
              <a:rPr lang="en-US" altLang="zh-CN" sz="1800" dirty="0"/>
              <a:t>Requirements Engineering</a:t>
            </a:r>
          </a:p>
          <a:p>
            <a:pPr lvl="2">
              <a:buClr>
                <a:srgbClr val="0070C0"/>
              </a:buClr>
              <a:buFont typeface="Wingdings" panose="05000000000000000000" pitchFamily="2" charset="2"/>
              <a:buChar char="n"/>
            </a:pPr>
            <a:r>
              <a:rPr lang="en-US" altLang="zh-CN" sz="1800" dirty="0"/>
              <a:t>The definition of requirements engineering </a:t>
            </a:r>
          </a:p>
          <a:p>
            <a:pPr lvl="2">
              <a:buClr>
                <a:schemeClr val="folHlink"/>
              </a:buClr>
              <a:buFont typeface="Wingdings" panose="05000000000000000000" pitchFamily="2" charset="2"/>
              <a:buNone/>
            </a:pPr>
            <a:r>
              <a:rPr lang="en-US" altLang="zh-CN" sz="1800" dirty="0"/>
              <a:t>   Inception, Elicitation, Elaboration, Negotiation, Specification, Validation</a:t>
            </a:r>
          </a:p>
          <a:p>
            <a:pPr lvl="2">
              <a:buClr>
                <a:srgbClr val="0070C0"/>
              </a:buClr>
              <a:buFont typeface="Wingdings" panose="05000000000000000000" pitchFamily="2" charset="2"/>
              <a:buChar char="n"/>
            </a:pPr>
            <a:r>
              <a:rPr lang="en-US" altLang="zh-CN" sz="1800" dirty="0"/>
              <a:t>Structural Analysis</a:t>
            </a:r>
          </a:p>
          <a:p>
            <a:pPr lvl="3">
              <a:buClr>
                <a:srgbClr val="0070C0"/>
              </a:buClr>
              <a:buFont typeface="Wingdings" panose="05000000000000000000" pitchFamily="2" charset="2"/>
              <a:buChar char="n"/>
            </a:pPr>
            <a:r>
              <a:rPr lang="en-US" altLang="zh-CN" sz="1800" dirty="0"/>
              <a:t>Data dictionary</a:t>
            </a:r>
          </a:p>
          <a:p>
            <a:pPr lvl="3">
              <a:buClr>
                <a:srgbClr val="0070C0"/>
              </a:buClr>
              <a:buFont typeface="Wingdings" panose="05000000000000000000" pitchFamily="2" charset="2"/>
              <a:buChar char="n"/>
            </a:pPr>
            <a:r>
              <a:rPr lang="en-US" altLang="zh-CN" sz="1800" dirty="0"/>
              <a:t>ERD</a:t>
            </a:r>
          </a:p>
          <a:p>
            <a:pPr lvl="2">
              <a:buClr>
                <a:srgbClr val="0070C0"/>
              </a:buClr>
              <a:buFont typeface="Wingdings" panose="05000000000000000000" pitchFamily="2" charset="2"/>
              <a:buChar char="n"/>
            </a:pPr>
            <a:r>
              <a:rPr lang="en-US" altLang="zh-CN" sz="1800" dirty="0"/>
              <a:t>Object-oriented Analysis</a:t>
            </a:r>
          </a:p>
          <a:p>
            <a:pPr lvl="3">
              <a:buClr>
                <a:srgbClr val="0070C0"/>
              </a:buClr>
              <a:buFont typeface="Wingdings" panose="05000000000000000000" pitchFamily="2" charset="2"/>
              <a:buChar char="n"/>
            </a:pPr>
            <a:r>
              <a:rPr lang="en-US" altLang="zh-CN" sz="1800" dirty="0"/>
              <a:t>Diagrams of UML for analysis modeling</a:t>
            </a:r>
          </a:p>
          <a:p>
            <a:pPr lvl="4">
              <a:buClr>
                <a:srgbClr val="0070C0"/>
              </a:buClr>
              <a:buFont typeface="Wingdings" panose="05000000000000000000" pitchFamily="2" charset="2"/>
              <a:buChar char="n"/>
            </a:pPr>
            <a:r>
              <a:rPr lang="en-US" altLang="zh-CN" sz="1800" dirty="0"/>
              <a:t>Use-case diagram: visualizes the interaction of your system with the outside world</a:t>
            </a:r>
          </a:p>
          <a:p>
            <a:pPr lvl="4">
              <a:buClr>
                <a:srgbClr val="0070C0"/>
              </a:buClr>
              <a:buFont typeface="Wingdings" panose="05000000000000000000" pitchFamily="2" charset="2"/>
              <a:buChar char="n"/>
            </a:pPr>
            <a:r>
              <a:rPr lang="en-US" altLang="zh-CN" sz="1800" dirty="0"/>
              <a:t>Activity diagram: shows the flow of events within your system</a:t>
            </a:r>
          </a:p>
          <a:p>
            <a:pPr lvl="4">
              <a:buClr>
                <a:srgbClr val="0070C0"/>
              </a:buClr>
              <a:buFont typeface="Wingdings" panose="05000000000000000000" pitchFamily="2" charset="2"/>
              <a:buChar char="n"/>
            </a:pPr>
            <a:r>
              <a:rPr lang="en-US" altLang="zh-CN" sz="1800" dirty="0"/>
              <a:t>Class diagram: describes the structure of system by showing system’s classes, their attributes, and the relationship between the classes </a:t>
            </a:r>
          </a:p>
          <a:p>
            <a:pPr lvl="4">
              <a:buClr>
                <a:srgbClr val="0070C0"/>
              </a:buClr>
              <a:buFont typeface="Wingdings" panose="05000000000000000000" pitchFamily="2" charset="2"/>
              <a:buChar char="n"/>
            </a:pPr>
            <a:r>
              <a:rPr lang="en-US" altLang="zh-CN" sz="1800" dirty="0"/>
              <a:t>State diagram: represents active states for each class and the events that cause changes between these active states</a:t>
            </a:r>
          </a:p>
          <a:p>
            <a:pPr lvl="2">
              <a:buClr>
                <a:schemeClr val="folHlink"/>
              </a:buClr>
              <a:buFont typeface="Wingdings" panose="05000000000000000000" pitchFamily="2" charset="2"/>
              <a:buChar char="n"/>
            </a:pPr>
            <a:endParaRPr lang="en-US" altLang="ja-JP" sz="1800" dirty="0"/>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smtClean="0"/>
              <a:t>Summary</a:t>
            </a:r>
            <a:endParaRPr lang="zh-CN" altLang="en-US" dirty="0"/>
          </a:p>
        </p:txBody>
      </p:sp>
    </p:spTree>
    <p:extLst>
      <p:ext uri="{BB962C8B-B14F-4D97-AF65-F5344CB8AC3E}">
        <p14:creationId xmlns:p14="http://schemas.microsoft.com/office/powerpoint/2010/main" val="660794043"/>
      </p:ext>
    </p:extLst>
  </p:cSld>
  <p:clrMapOvr>
    <a:masterClrMapping/>
  </p:clrMapOvr>
  <p:transition>
    <p:random/>
    <p:sndAc>
      <p:stSnd>
        <p:snd r:embed="rId3" name="projctor.wav"/>
      </p:stSnd>
    </p:sndAc>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929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E58B636-9B66-43BA-A7C3-154296E94AE0}" type="slidenum">
              <a:rPr lang="en-US" altLang="ja-JP" sz="1200">
                <a:solidFill>
                  <a:schemeClr val="bg1"/>
                </a:solidFill>
              </a:rPr>
              <a:pPr algn="r"/>
              <a:t>121</a:t>
            </a:fld>
            <a:endParaRPr lang="en-US" altLang="ja-JP" sz="900">
              <a:solidFill>
                <a:schemeClr val="bg1"/>
              </a:solidFill>
            </a:endParaRPr>
          </a:p>
        </p:txBody>
      </p:sp>
      <p:sp>
        <p:nvSpPr>
          <p:cNvPr id="439301" name="Rectangle 5"/>
          <p:cNvSpPr>
            <a:spLocks noChangeArrowheads="1"/>
          </p:cNvSpPr>
          <p:nvPr/>
        </p:nvSpPr>
        <p:spPr bwMode="auto">
          <a:xfrm>
            <a:off x="1043608" y="1556792"/>
            <a:ext cx="7704856"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Clr>
                <a:srgbClr val="0070C0"/>
              </a:buClr>
              <a:buFont typeface="Wingdings" panose="05000000000000000000" pitchFamily="2" charset="2"/>
              <a:buChar char="n"/>
            </a:pPr>
            <a:r>
              <a:rPr lang="en-US" altLang="ja-JP" sz="2400" dirty="0"/>
              <a:t> </a:t>
            </a:r>
            <a:r>
              <a:rPr lang="en-US" altLang="zh-CN" sz="2400" dirty="0"/>
              <a:t>Software Engineering Practice</a:t>
            </a:r>
          </a:p>
          <a:p>
            <a:pPr lvl="1">
              <a:buClr>
                <a:srgbClr val="0070C0"/>
              </a:buClr>
              <a:buFont typeface="Wingdings" panose="05000000000000000000" pitchFamily="2" charset="2"/>
              <a:buChar char="n"/>
            </a:pPr>
            <a:r>
              <a:rPr lang="en-US" altLang="zh-CN" sz="2400" dirty="0"/>
              <a:t>Design Engineering</a:t>
            </a:r>
          </a:p>
          <a:p>
            <a:pPr lvl="2">
              <a:buClr>
                <a:srgbClr val="0070C0"/>
              </a:buClr>
              <a:buFont typeface="Wingdings" panose="05000000000000000000" pitchFamily="2" charset="2"/>
              <a:buChar char="n"/>
            </a:pPr>
            <a:r>
              <a:rPr lang="en-US" altLang="zh-CN" sz="2400" dirty="0"/>
              <a:t>Four Design Models</a:t>
            </a:r>
          </a:p>
          <a:p>
            <a:pPr lvl="2">
              <a:buClr>
                <a:schemeClr val="folHlink"/>
              </a:buClr>
              <a:buFont typeface="Wingdings" panose="05000000000000000000" pitchFamily="2" charset="2"/>
              <a:buNone/>
            </a:pPr>
            <a:r>
              <a:rPr lang="en-US" altLang="zh-CN" sz="2000" dirty="0"/>
              <a:t>   Data Design, Architectural Design, Interface Design, Component-level Design</a:t>
            </a:r>
          </a:p>
          <a:p>
            <a:pPr lvl="2">
              <a:buClr>
                <a:srgbClr val="0070C0"/>
              </a:buClr>
              <a:buFont typeface="Wingdings" panose="05000000000000000000" pitchFamily="2" charset="2"/>
              <a:buChar char="n"/>
            </a:pPr>
            <a:r>
              <a:rPr lang="en-US" altLang="zh-CN" sz="2400" dirty="0"/>
              <a:t>Structural Design</a:t>
            </a:r>
          </a:p>
          <a:p>
            <a:pPr lvl="3">
              <a:buClr>
                <a:srgbClr val="0070C0"/>
              </a:buClr>
              <a:buFont typeface="Wingdings" panose="05000000000000000000" pitchFamily="2" charset="2"/>
              <a:buChar char="n"/>
            </a:pPr>
            <a:r>
              <a:rPr lang="en-US" altLang="zh-CN" sz="2400" dirty="0"/>
              <a:t>Cohesion</a:t>
            </a:r>
          </a:p>
          <a:p>
            <a:pPr lvl="3">
              <a:buClr>
                <a:srgbClr val="0070C0"/>
              </a:buClr>
              <a:buFont typeface="Wingdings" panose="05000000000000000000" pitchFamily="2" charset="2"/>
              <a:buChar char="n"/>
            </a:pPr>
            <a:r>
              <a:rPr lang="en-US" altLang="zh-CN" sz="2400" dirty="0"/>
              <a:t>Coupling</a:t>
            </a:r>
          </a:p>
          <a:p>
            <a:pPr lvl="2">
              <a:buClr>
                <a:srgbClr val="0070C0"/>
              </a:buClr>
              <a:buFont typeface="Wingdings" panose="05000000000000000000" pitchFamily="2" charset="2"/>
              <a:buChar char="n"/>
            </a:pPr>
            <a:r>
              <a:rPr lang="en-US" altLang="zh-CN" sz="2400" dirty="0"/>
              <a:t>Object-oriented Design</a:t>
            </a:r>
          </a:p>
          <a:p>
            <a:pPr lvl="3">
              <a:buClr>
                <a:srgbClr val="0070C0"/>
              </a:buClr>
              <a:buFont typeface="Wingdings" panose="05000000000000000000" pitchFamily="2" charset="2"/>
              <a:buChar char="n"/>
            </a:pPr>
            <a:r>
              <a:rPr lang="en-US" altLang="zh-CN" sz="2400" dirty="0"/>
              <a:t>Information Hiding</a:t>
            </a:r>
          </a:p>
          <a:p>
            <a:pPr lvl="3">
              <a:buClr>
                <a:srgbClr val="0070C0"/>
              </a:buClr>
              <a:buFont typeface="Wingdings" panose="05000000000000000000" pitchFamily="2" charset="2"/>
              <a:buChar char="n"/>
            </a:pPr>
            <a:r>
              <a:rPr lang="en-US" altLang="zh-CN" sz="2400" dirty="0"/>
              <a:t>Polymorphism</a:t>
            </a:r>
            <a:endParaRPr lang="en-US" altLang="ja-JP" sz="2400" dirty="0"/>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smtClean="0"/>
              <a:t>Summary</a:t>
            </a:r>
            <a:endParaRPr lang="zh-CN" altLang="en-US" dirty="0"/>
          </a:p>
        </p:txBody>
      </p:sp>
    </p:spTree>
    <p:extLst>
      <p:ext uri="{BB962C8B-B14F-4D97-AF65-F5344CB8AC3E}">
        <p14:creationId xmlns:p14="http://schemas.microsoft.com/office/powerpoint/2010/main" val="794701406"/>
      </p:ext>
    </p:extLst>
  </p:cSld>
  <p:clrMapOvr>
    <a:masterClrMapping/>
  </p:clrMapOvr>
  <p:transition>
    <p:random/>
    <p:sndAc>
      <p:stSnd>
        <p:snd r:embed="rId3" name="projctor.wav"/>
      </p:stSnd>
    </p:sndAc>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4032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D68017F-A7A3-4CBD-ABC2-B54CD6B36D30}" type="slidenum">
              <a:rPr lang="en-US" altLang="ja-JP" sz="1200">
                <a:solidFill>
                  <a:schemeClr val="bg1"/>
                </a:solidFill>
              </a:rPr>
              <a:pPr algn="r"/>
              <a:t>122</a:t>
            </a:fld>
            <a:endParaRPr lang="en-US" altLang="ja-JP" sz="900">
              <a:solidFill>
                <a:schemeClr val="bg1"/>
              </a:solidFill>
            </a:endParaRPr>
          </a:p>
        </p:txBody>
      </p:sp>
      <p:sp>
        <p:nvSpPr>
          <p:cNvPr id="440325" name="Rectangle 5"/>
          <p:cNvSpPr>
            <a:spLocks noChangeArrowheads="1"/>
          </p:cNvSpPr>
          <p:nvPr/>
        </p:nvSpPr>
        <p:spPr bwMode="auto">
          <a:xfrm>
            <a:off x="971600" y="1268760"/>
            <a:ext cx="8424863"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Clr>
                <a:srgbClr val="0070C0"/>
              </a:buClr>
              <a:buFont typeface="Wingdings" panose="05000000000000000000" pitchFamily="2" charset="2"/>
              <a:buChar char="n"/>
            </a:pPr>
            <a:r>
              <a:rPr lang="en-US" altLang="ja-JP" sz="2000" dirty="0"/>
              <a:t> </a:t>
            </a:r>
            <a:r>
              <a:rPr lang="en-US" altLang="zh-CN" sz="2000" dirty="0"/>
              <a:t>Software Engineering Practice</a:t>
            </a:r>
          </a:p>
          <a:p>
            <a:pPr lvl="1">
              <a:buClr>
                <a:srgbClr val="0070C0"/>
              </a:buClr>
              <a:buFont typeface="Wingdings" panose="05000000000000000000" pitchFamily="2" charset="2"/>
              <a:buChar char="n"/>
            </a:pPr>
            <a:r>
              <a:rPr lang="en-US" altLang="zh-CN" sz="2000" dirty="0"/>
              <a:t>Test Strategies </a:t>
            </a:r>
          </a:p>
          <a:p>
            <a:pPr lvl="2">
              <a:buClr>
                <a:srgbClr val="0070C0"/>
              </a:buClr>
              <a:buFont typeface="Wingdings" panose="05000000000000000000" pitchFamily="2" charset="2"/>
              <a:buChar char="n"/>
            </a:pPr>
            <a:r>
              <a:rPr lang="en-US" altLang="zh-CN" sz="2000" dirty="0"/>
              <a:t>Unit Test</a:t>
            </a:r>
          </a:p>
          <a:p>
            <a:pPr lvl="2">
              <a:buClr>
                <a:srgbClr val="0070C0"/>
              </a:buClr>
              <a:buFont typeface="Wingdings" panose="05000000000000000000" pitchFamily="2" charset="2"/>
              <a:buChar char="n"/>
            </a:pPr>
            <a:r>
              <a:rPr lang="en-US" altLang="zh-CN" sz="2000" dirty="0"/>
              <a:t>Integration Test</a:t>
            </a:r>
          </a:p>
          <a:p>
            <a:pPr lvl="3">
              <a:buClr>
                <a:srgbClr val="0070C0"/>
              </a:buClr>
              <a:buFont typeface="Wingdings" panose="05000000000000000000" pitchFamily="2" charset="2"/>
              <a:buChar char="n"/>
            </a:pPr>
            <a:r>
              <a:rPr lang="en-US" altLang="zh-CN" sz="2000" dirty="0"/>
              <a:t>Top-down Integration</a:t>
            </a:r>
          </a:p>
          <a:p>
            <a:pPr lvl="3">
              <a:buClr>
                <a:srgbClr val="0070C0"/>
              </a:buClr>
              <a:buFont typeface="Wingdings" panose="05000000000000000000" pitchFamily="2" charset="2"/>
              <a:buChar char="n"/>
            </a:pPr>
            <a:r>
              <a:rPr lang="en-US" altLang="zh-CN" sz="2000" dirty="0"/>
              <a:t>Bottom-up Integration</a:t>
            </a:r>
          </a:p>
          <a:p>
            <a:pPr lvl="2">
              <a:buClr>
                <a:srgbClr val="0070C0"/>
              </a:buClr>
              <a:buFont typeface="Wingdings" panose="05000000000000000000" pitchFamily="2" charset="2"/>
              <a:buChar char="n"/>
            </a:pPr>
            <a:r>
              <a:rPr lang="en-US" altLang="zh-CN" sz="2000" dirty="0"/>
              <a:t>Validation Test</a:t>
            </a:r>
          </a:p>
          <a:p>
            <a:pPr lvl="2">
              <a:buClr>
                <a:srgbClr val="0070C0"/>
              </a:buClr>
              <a:buFont typeface="Wingdings" panose="05000000000000000000" pitchFamily="2" charset="2"/>
              <a:buChar char="n"/>
            </a:pPr>
            <a:r>
              <a:rPr lang="en-US" altLang="zh-CN" sz="2000" dirty="0"/>
              <a:t>System Test</a:t>
            </a:r>
          </a:p>
          <a:p>
            <a:pPr lvl="1">
              <a:buClr>
                <a:srgbClr val="0070C0"/>
              </a:buClr>
              <a:buFont typeface="Wingdings" panose="05000000000000000000" pitchFamily="2" charset="2"/>
              <a:buChar char="n"/>
            </a:pPr>
            <a:r>
              <a:rPr lang="en-US" altLang="zh-CN" sz="2000" dirty="0"/>
              <a:t>Test Tactics</a:t>
            </a:r>
          </a:p>
          <a:p>
            <a:pPr lvl="2">
              <a:buClr>
                <a:srgbClr val="0070C0"/>
              </a:buClr>
              <a:buFont typeface="Wingdings" panose="05000000000000000000" pitchFamily="2" charset="2"/>
              <a:buChar char="n"/>
            </a:pPr>
            <a:r>
              <a:rPr lang="en-US" altLang="zh-CN" sz="2000" dirty="0"/>
              <a:t>White-box Test</a:t>
            </a:r>
          </a:p>
          <a:p>
            <a:pPr lvl="3">
              <a:buClr>
                <a:srgbClr val="0070C0"/>
              </a:buClr>
              <a:buFont typeface="Wingdings" panose="05000000000000000000" pitchFamily="2" charset="2"/>
              <a:buChar char="n"/>
            </a:pPr>
            <a:r>
              <a:rPr lang="en-US" altLang="zh-CN" sz="2000" dirty="0"/>
              <a:t>Basic Path Testing</a:t>
            </a:r>
          </a:p>
          <a:p>
            <a:pPr lvl="2">
              <a:buClr>
                <a:srgbClr val="0070C0"/>
              </a:buClr>
              <a:buFont typeface="Wingdings" panose="05000000000000000000" pitchFamily="2" charset="2"/>
              <a:buChar char="n"/>
            </a:pPr>
            <a:r>
              <a:rPr lang="en-US" altLang="zh-CN" sz="2000" dirty="0"/>
              <a:t>Black-box Test</a:t>
            </a:r>
          </a:p>
          <a:p>
            <a:pPr lvl="3">
              <a:buClr>
                <a:srgbClr val="0070C0"/>
              </a:buClr>
              <a:buFont typeface="Wingdings" panose="05000000000000000000" pitchFamily="2" charset="2"/>
              <a:buChar char="n"/>
            </a:pPr>
            <a:r>
              <a:rPr lang="en-US" altLang="zh-CN" sz="2000" dirty="0"/>
              <a:t>Equivalence Partitioning</a:t>
            </a:r>
          </a:p>
          <a:p>
            <a:pPr lvl="2">
              <a:buClr>
                <a:srgbClr val="0070C0"/>
              </a:buClr>
              <a:buFont typeface="Wingdings" panose="05000000000000000000" pitchFamily="2" charset="2"/>
              <a:buChar char="n"/>
            </a:pPr>
            <a:r>
              <a:rPr lang="en-US" altLang="zh-CN" sz="2000" dirty="0"/>
              <a:t>OO Test</a:t>
            </a:r>
          </a:p>
          <a:p>
            <a:pPr lvl="3">
              <a:buClr>
                <a:srgbClr val="0070C0"/>
              </a:buClr>
              <a:buFont typeface="Wingdings" panose="05000000000000000000" pitchFamily="2" charset="2"/>
              <a:buChar char="n"/>
            </a:pPr>
            <a:r>
              <a:rPr lang="en-US" altLang="zh-CN" sz="2000" dirty="0"/>
              <a:t>Scenario-based Testing</a:t>
            </a:r>
            <a:endParaRPr lang="en-US" altLang="ja-JP" sz="2000" dirty="0"/>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smtClean="0"/>
              <a:t>Summary</a:t>
            </a:r>
            <a:endParaRPr lang="zh-CN" altLang="en-US" dirty="0"/>
          </a:p>
        </p:txBody>
      </p:sp>
    </p:spTree>
    <p:extLst>
      <p:ext uri="{BB962C8B-B14F-4D97-AF65-F5344CB8AC3E}">
        <p14:creationId xmlns:p14="http://schemas.microsoft.com/office/powerpoint/2010/main" val="2453790188"/>
      </p:ext>
    </p:extLst>
  </p:cSld>
  <p:clrMapOvr>
    <a:masterClrMapping/>
  </p:clrMapOvr>
  <p:transition>
    <p:random/>
    <p:sndAc>
      <p:stSnd>
        <p:snd r:embed="rId3" name="projctor.wav"/>
      </p:stSnd>
    </p:sndAc>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4134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63FAEFB-4B86-492E-9E49-A6D127D63084}" type="slidenum">
              <a:rPr lang="en-US" altLang="ja-JP" sz="1200">
                <a:solidFill>
                  <a:schemeClr val="bg1"/>
                </a:solidFill>
              </a:rPr>
              <a:pPr algn="r"/>
              <a:t>123</a:t>
            </a:fld>
            <a:endParaRPr lang="en-US" altLang="ja-JP" sz="900">
              <a:solidFill>
                <a:schemeClr val="bg1"/>
              </a:solidFill>
            </a:endParaRPr>
          </a:p>
        </p:txBody>
      </p:sp>
      <p:sp>
        <p:nvSpPr>
          <p:cNvPr id="848900" name="Rectangle 4"/>
          <p:cNvSpPr>
            <a:spLocks noChangeArrowheads="1"/>
          </p:cNvSpPr>
          <p:nvPr/>
        </p:nvSpPr>
        <p:spPr bwMode="auto">
          <a:xfrm>
            <a:off x="0" y="225425"/>
            <a:ext cx="9144000" cy="381000"/>
          </a:xfrm>
          <a:prstGeom prst="rect">
            <a:avLst/>
          </a:prstGeom>
          <a:noFill/>
          <a:ln w="9525">
            <a:noFill/>
            <a:miter lim="800000"/>
            <a:headEnd/>
            <a:tailEnd/>
          </a:ln>
        </p:spPr>
        <p:txBody>
          <a:bodyPr anchor="ctr"/>
          <a:lstStyle/>
          <a:p>
            <a:pPr eaLnBrk="1" hangingPunct="1">
              <a:defRPr/>
            </a:pPr>
            <a:r>
              <a:rPr lang="en-US" altLang="zh-CN">
                <a:effectLst>
                  <a:outerShdw blurRad="38100" dist="38100" dir="2700000" algn="tl">
                    <a:srgbClr val="C0C0C0"/>
                  </a:outerShdw>
                </a:effectLst>
              </a:rPr>
              <a:t>Summary </a:t>
            </a:r>
          </a:p>
        </p:txBody>
      </p:sp>
      <p:sp>
        <p:nvSpPr>
          <p:cNvPr id="441349" name="Rectangle 6"/>
          <p:cNvSpPr>
            <a:spLocks noChangeArrowheads="1"/>
          </p:cNvSpPr>
          <p:nvPr/>
        </p:nvSpPr>
        <p:spPr bwMode="auto">
          <a:xfrm>
            <a:off x="576263" y="981075"/>
            <a:ext cx="2960687"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indent="81915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zh-CN" altLang="en-US"/>
              <a:t> </a:t>
            </a:r>
            <a:r>
              <a:rPr lang="en-US" altLang="zh-CN"/>
              <a:t>if((i&gt;0)&amp;&amp;(j=0))</a:t>
            </a:r>
            <a:endParaRPr lang="en-US" altLang="ja-JP"/>
          </a:p>
          <a:p>
            <a:pPr algn="ctr"/>
            <a:r>
              <a:rPr lang="en-US" altLang="zh-CN"/>
              <a:t>X:=X/i;</a:t>
            </a:r>
            <a:endParaRPr lang="en-US" altLang="ja-JP"/>
          </a:p>
          <a:p>
            <a:pPr algn="ctr"/>
            <a:r>
              <a:rPr lang="en-US" altLang="zh-CN"/>
              <a:t>if((i=2)||(X&gt;1))</a:t>
            </a:r>
          </a:p>
          <a:p>
            <a:pPr algn="ctr"/>
            <a:r>
              <a:rPr lang="en-US" altLang="zh-CN"/>
              <a:t>X:=X+1; </a:t>
            </a:r>
          </a:p>
        </p:txBody>
      </p:sp>
      <p:sp>
        <p:nvSpPr>
          <p:cNvPr id="441350" name="Line 8"/>
          <p:cNvSpPr>
            <a:spLocks noChangeShapeType="1"/>
          </p:cNvSpPr>
          <p:nvPr/>
        </p:nvSpPr>
        <p:spPr bwMode="auto">
          <a:xfrm>
            <a:off x="5651500" y="981075"/>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51" name="Line 13"/>
          <p:cNvSpPr>
            <a:spLocks noChangeShapeType="1"/>
          </p:cNvSpPr>
          <p:nvPr/>
        </p:nvSpPr>
        <p:spPr bwMode="auto">
          <a:xfrm>
            <a:off x="6443663" y="1989138"/>
            <a:ext cx="792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52" name="Line 14"/>
          <p:cNvSpPr>
            <a:spLocks noChangeShapeType="1"/>
          </p:cNvSpPr>
          <p:nvPr/>
        </p:nvSpPr>
        <p:spPr bwMode="auto">
          <a:xfrm>
            <a:off x="7235825" y="1989138"/>
            <a:ext cx="0" cy="503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53" name="Rectangle 15"/>
          <p:cNvSpPr>
            <a:spLocks noChangeArrowheads="1"/>
          </p:cNvSpPr>
          <p:nvPr/>
        </p:nvSpPr>
        <p:spPr bwMode="auto">
          <a:xfrm>
            <a:off x="6516688" y="2492375"/>
            <a:ext cx="1476375" cy="576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41354" name="AutoShape 16"/>
          <p:cNvSpPr>
            <a:spLocks noChangeArrowheads="1"/>
          </p:cNvSpPr>
          <p:nvPr/>
        </p:nvSpPr>
        <p:spPr bwMode="auto">
          <a:xfrm>
            <a:off x="4895850" y="1557338"/>
            <a:ext cx="1527175" cy="863600"/>
          </a:xfrm>
          <a:prstGeom prst="flowChartDecision">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41355" name="Line 17"/>
          <p:cNvSpPr>
            <a:spLocks noChangeShapeType="1"/>
          </p:cNvSpPr>
          <p:nvPr/>
        </p:nvSpPr>
        <p:spPr bwMode="auto">
          <a:xfrm>
            <a:off x="5651500" y="2420938"/>
            <a:ext cx="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56" name="AutoShape 18"/>
          <p:cNvSpPr>
            <a:spLocks noChangeArrowheads="1"/>
          </p:cNvSpPr>
          <p:nvPr/>
        </p:nvSpPr>
        <p:spPr bwMode="auto">
          <a:xfrm>
            <a:off x="4859338" y="3141663"/>
            <a:ext cx="1527175" cy="863600"/>
          </a:xfrm>
          <a:prstGeom prst="flowChartDecision">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41357" name="Line 19"/>
          <p:cNvSpPr>
            <a:spLocks noChangeShapeType="1"/>
          </p:cNvSpPr>
          <p:nvPr/>
        </p:nvSpPr>
        <p:spPr bwMode="auto">
          <a:xfrm>
            <a:off x="6408738" y="3573463"/>
            <a:ext cx="792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58" name="Line 20"/>
          <p:cNvSpPr>
            <a:spLocks noChangeShapeType="1"/>
          </p:cNvSpPr>
          <p:nvPr/>
        </p:nvSpPr>
        <p:spPr bwMode="auto">
          <a:xfrm>
            <a:off x="7200900" y="3573463"/>
            <a:ext cx="0" cy="503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59" name="Rectangle 21"/>
          <p:cNvSpPr>
            <a:spLocks noChangeArrowheads="1"/>
          </p:cNvSpPr>
          <p:nvPr/>
        </p:nvSpPr>
        <p:spPr bwMode="auto">
          <a:xfrm>
            <a:off x="6443663" y="4076700"/>
            <a:ext cx="1476375" cy="576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41360" name="Line 22"/>
          <p:cNvSpPr>
            <a:spLocks noChangeShapeType="1"/>
          </p:cNvSpPr>
          <p:nvPr/>
        </p:nvSpPr>
        <p:spPr bwMode="auto">
          <a:xfrm>
            <a:off x="5616575" y="4041775"/>
            <a:ext cx="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61" name="Line 23"/>
          <p:cNvSpPr>
            <a:spLocks noChangeShapeType="1"/>
          </p:cNvSpPr>
          <p:nvPr/>
        </p:nvSpPr>
        <p:spPr bwMode="auto">
          <a:xfrm flipH="1">
            <a:off x="5651500" y="2781300"/>
            <a:ext cx="865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62" name="Line 24"/>
          <p:cNvSpPr>
            <a:spLocks noChangeShapeType="1"/>
          </p:cNvSpPr>
          <p:nvPr/>
        </p:nvSpPr>
        <p:spPr bwMode="auto">
          <a:xfrm flipH="1">
            <a:off x="5616575" y="4365625"/>
            <a:ext cx="827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63" name="Text Box 25"/>
          <p:cNvSpPr txBox="1">
            <a:spLocks noChangeArrowheads="1"/>
          </p:cNvSpPr>
          <p:nvPr/>
        </p:nvSpPr>
        <p:spPr bwMode="auto">
          <a:xfrm>
            <a:off x="5148263" y="1881188"/>
            <a:ext cx="1120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600"/>
              <a:t>i&gt;0</a:t>
            </a:r>
            <a:r>
              <a:rPr lang="en-US" altLang="ja-JP" sz="1600"/>
              <a:t> &amp;&amp; j=0</a:t>
            </a:r>
          </a:p>
        </p:txBody>
      </p:sp>
      <p:sp>
        <p:nvSpPr>
          <p:cNvPr id="441364" name="Text Box 26"/>
          <p:cNvSpPr txBox="1">
            <a:spLocks noChangeArrowheads="1"/>
          </p:cNvSpPr>
          <p:nvPr/>
        </p:nvSpPr>
        <p:spPr bwMode="auto">
          <a:xfrm>
            <a:off x="5076825" y="3429000"/>
            <a:ext cx="1046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600"/>
              <a:t>i</a:t>
            </a:r>
            <a:r>
              <a:rPr lang="en-US" altLang="ja-JP" sz="1600"/>
              <a:t>=2 || X&gt;1</a:t>
            </a:r>
          </a:p>
        </p:txBody>
      </p:sp>
      <p:sp>
        <p:nvSpPr>
          <p:cNvPr id="441365" name="Text Box 27"/>
          <p:cNvSpPr txBox="1">
            <a:spLocks noChangeArrowheads="1"/>
          </p:cNvSpPr>
          <p:nvPr/>
        </p:nvSpPr>
        <p:spPr bwMode="auto">
          <a:xfrm>
            <a:off x="6696075" y="2600325"/>
            <a:ext cx="731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X:=X/i</a:t>
            </a:r>
          </a:p>
        </p:txBody>
      </p:sp>
      <p:sp>
        <p:nvSpPr>
          <p:cNvPr id="441366" name="Text Box 28"/>
          <p:cNvSpPr txBox="1">
            <a:spLocks noChangeArrowheads="1"/>
          </p:cNvSpPr>
          <p:nvPr/>
        </p:nvSpPr>
        <p:spPr bwMode="auto">
          <a:xfrm>
            <a:off x="6588125" y="4184650"/>
            <a:ext cx="862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X:=X+1</a:t>
            </a:r>
          </a:p>
        </p:txBody>
      </p:sp>
      <p:sp>
        <p:nvSpPr>
          <p:cNvPr id="441367" name="Text Box 29"/>
          <p:cNvSpPr txBox="1">
            <a:spLocks noChangeArrowheads="1"/>
          </p:cNvSpPr>
          <p:nvPr/>
        </p:nvSpPr>
        <p:spPr bwMode="auto">
          <a:xfrm>
            <a:off x="5688013" y="134143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a</a:t>
            </a:r>
          </a:p>
        </p:txBody>
      </p:sp>
      <p:sp>
        <p:nvSpPr>
          <p:cNvPr id="441368" name="Text Box 30"/>
          <p:cNvSpPr txBox="1">
            <a:spLocks noChangeArrowheads="1"/>
          </p:cNvSpPr>
          <p:nvPr/>
        </p:nvSpPr>
        <p:spPr bwMode="auto">
          <a:xfrm>
            <a:off x="7524750" y="216852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b</a:t>
            </a:r>
          </a:p>
        </p:txBody>
      </p:sp>
      <p:sp>
        <p:nvSpPr>
          <p:cNvPr id="441369" name="Text Box 31"/>
          <p:cNvSpPr txBox="1">
            <a:spLocks noChangeArrowheads="1"/>
          </p:cNvSpPr>
          <p:nvPr/>
        </p:nvSpPr>
        <p:spPr bwMode="auto">
          <a:xfrm>
            <a:off x="5832475" y="296068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c</a:t>
            </a:r>
          </a:p>
        </p:txBody>
      </p:sp>
      <p:sp>
        <p:nvSpPr>
          <p:cNvPr id="441370" name="Text Box 32"/>
          <p:cNvSpPr txBox="1">
            <a:spLocks noChangeArrowheads="1"/>
          </p:cNvSpPr>
          <p:nvPr/>
        </p:nvSpPr>
        <p:spPr bwMode="auto">
          <a:xfrm>
            <a:off x="7272338" y="371633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d</a:t>
            </a:r>
          </a:p>
        </p:txBody>
      </p:sp>
      <p:sp>
        <p:nvSpPr>
          <p:cNvPr id="441371" name="Text Box 33"/>
          <p:cNvSpPr txBox="1">
            <a:spLocks noChangeArrowheads="1"/>
          </p:cNvSpPr>
          <p:nvPr/>
        </p:nvSpPr>
        <p:spPr bwMode="auto">
          <a:xfrm>
            <a:off x="5580063" y="47244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e</a:t>
            </a:r>
          </a:p>
        </p:txBody>
      </p:sp>
      <p:sp>
        <p:nvSpPr>
          <p:cNvPr id="441372" name="Text Box 34"/>
          <p:cNvSpPr txBox="1">
            <a:spLocks noChangeArrowheads="1"/>
          </p:cNvSpPr>
          <p:nvPr/>
        </p:nvSpPr>
        <p:spPr bwMode="auto">
          <a:xfrm>
            <a:off x="6300788" y="3249613"/>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Yes</a:t>
            </a:r>
          </a:p>
        </p:txBody>
      </p:sp>
      <p:sp>
        <p:nvSpPr>
          <p:cNvPr id="441373" name="Text Box 35"/>
          <p:cNvSpPr txBox="1">
            <a:spLocks noChangeArrowheads="1"/>
          </p:cNvSpPr>
          <p:nvPr/>
        </p:nvSpPr>
        <p:spPr bwMode="auto">
          <a:xfrm>
            <a:off x="6372225" y="1628775"/>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Yes</a:t>
            </a:r>
          </a:p>
        </p:txBody>
      </p:sp>
      <p:sp>
        <p:nvSpPr>
          <p:cNvPr id="441374" name="Text Box 36"/>
          <p:cNvSpPr txBox="1">
            <a:spLocks noChangeArrowheads="1"/>
          </p:cNvSpPr>
          <p:nvPr/>
        </p:nvSpPr>
        <p:spPr bwMode="auto">
          <a:xfrm>
            <a:off x="5651500" y="2384425"/>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No</a:t>
            </a:r>
          </a:p>
        </p:txBody>
      </p:sp>
      <p:sp>
        <p:nvSpPr>
          <p:cNvPr id="441375" name="Text Box 37"/>
          <p:cNvSpPr txBox="1">
            <a:spLocks noChangeArrowheads="1"/>
          </p:cNvSpPr>
          <p:nvPr/>
        </p:nvSpPr>
        <p:spPr bwMode="auto">
          <a:xfrm>
            <a:off x="5616575" y="3968750"/>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No</a:t>
            </a:r>
          </a:p>
        </p:txBody>
      </p:sp>
      <p:sp>
        <p:nvSpPr>
          <p:cNvPr id="441376" name="Text Box 38"/>
          <p:cNvSpPr txBox="1">
            <a:spLocks noChangeArrowheads="1"/>
          </p:cNvSpPr>
          <p:nvPr/>
        </p:nvSpPr>
        <p:spPr bwMode="auto">
          <a:xfrm>
            <a:off x="555625" y="4035425"/>
            <a:ext cx="493236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2000"/>
              <a:t>V(G)=3</a:t>
            </a:r>
          </a:p>
          <a:p>
            <a:r>
              <a:rPr lang="en-US" altLang="ja-JP" sz="2000"/>
              <a:t>Basic Path: ace, abce, acde</a:t>
            </a:r>
          </a:p>
          <a:p>
            <a:r>
              <a:rPr lang="en-US" altLang="ja-JP" sz="2000"/>
              <a:t>Test case: </a:t>
            </a:r>
          </a:p>
          <a:p>
            <a:r>
              <a:rPr lang="en-US" altLang="ja-JP" sz="2000"/>
              <a:t>ace:        i=1,j=0,X=1 Expected result: X=1</a:t>
            </a:r>
          </a:p>
          <a:p>
            <a:r>
              <a:rPr lang="en-US" altLang="ja-JP" sz="2000"/>
              <a:t>abce:      i=1,j=1,X=1 Expected result: X=1</a:t>
            </a:r>
          </a:p>
          <a:p>
            <a:r>
              <a:rPr lang="en-US" altLang="ja-JP" sz="2000"/>
              <a:t>acde:      i=2,j=1,X=1 Expected result: X=2</a:t>
            </a:r>
          </a:p>
        </p:txBody>
      </p:sp>
    </p:spTree>
    <p:extLst>
      <p:ext uri="{BB962C8B-B14F-4D97-AF65-F5344CB8AC3E}">
        <p14:creationId xmlns:p14="http://schemas.microsoft.com/office/powerpoint/2010/main" val="89791346"/>
      </p:ext>
    </p:extLst>
  </p:cSld>
  <p:clrMapOvr>
    <a:masterClrMapping/>
  </p:clrMapOvr>
  <p:transition>
    <p:random/>
    <p:sndAc>
      <p:stSnd>
        <p:snd r:embed="rId3" name="projctor.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779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E9F2EAB-B388-4A74-8640-589E02987B8B}" type="slidenum">
              <a:rPr lang="en-US" altLang="ja-JP" sz="1200">
                <a:solidFill>
                  <a:schemeClr val="bg1"/>
                </a:solidFill>
              </a:rPr>
              <a:pPr algn="r"/>
              <a:t>13</a:t>
            </a:fld>
            <a:endParaRPr lang="en-US" altLang="ja-JP" sz="900">
              <a:solidFill>
                <a:schemeClr val="bg1"/>
              </a:solidFill>
            </a:endParaRPr>
          </a:p>
        </p:txBody>
      </p:sp>
      <p:grpSp>
        <p:nvGrpSpPr>
          <p:cNvPr id="417797" name="Group 53"/>
          <p:cNvGrpSpPr>
            <a:grpSpLocks/>
          </p:cNvGrpSpPr>
          <p:nvPr/>
        </p:nvGrpSpPr>
        <p:grpSpPr bwMode="auto">
          <a:xfrm>
            <a:off x="2097088" y="2238399"/>
            <a:ext cx="4357688" cy="3998913"/>
            <a:chOff x="1321" y="658"/>
            <a:chExt cx="2745" cy="2519"/>
          </a:xfrm>
        </p:grpSpPr>
        <p:sp>
          <p:nvSpPr>
            <p:cNvPr id="417798" name="Oval 21"/>
            <p:cNvSpPr>
              <a:spLocks noChangeArrowheads="1"/>
            </p:cNvSpPr>
            <p:nvPr/>
          </p:nvSpPr>
          <p:spPr bwMode="auto">
            <a:xfrm>
              <a:off x="3130" y="985"/>
              <a:ext cx="40" cy="64"/>
            </a:xfrm>
            <a:prstGeom prst="ellipse">
              <a:avLst/>
            </a:prstGeom>
            <a:solidFill>
              <a:srgbClr val="FFFFFF"/>
            </a:solidFill>
            <a:ln w="25400">
              <a:solidFill>
                <a:schemeClr val="tx1"/>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799" name="Oval 22"/>
            <p:cNvSpPr>
              <a:spLocks noChangeArrowheads="1"/>
            </p:cNvSpPr>
            <p:nvPr/>
          </p:nvSpPr>
          <p:spPr bwMode="auto">
            <a:xfrm>
              <a:off x="3122" y="977"/>
              <a:ext cx="56"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00" name="Line 23"/>
            <p:cNvSpPr>
              <a:spLocks noChangeShapeType="1"/>
            </p:cNvSpPr>
            <p:nvPr/>
          </p:nvSpPr>
          <p:spPr bwMode="auto">
            <a:xfrm>
              <a:off x="3154" y="1065"/>
              <a:ext cx="0"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01" name="Rectangle 24"/>
            <p:cNvSpPr>
              <a:spLocks noChangeArrowheads="1"/>
            </p:cNvSpPr>
            <p:nvPr/>
          </p:nvSpPr>
          <p:spPr bwMode="auto">
            <a:xfrm>
              <a:off x="3042" y="1145"/>
              <a:ext cx="224" cy="112"/>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02" name="Rectangle 25"/>
            <p:cNvSpPr>
              <a:spLocks noChangeArrowheads="1"/>
            </p:cNvSpPr>
            <p:nvPr/>
          </p:nvSpPr>
          <p:spPr bwMode="auto">
            <a:xfrm>
              <a:off x="3034" y="1137"/>
              <a:ext cx="240" cy="1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03" name="Line 26"/>
            <p:cNvSpPr>
              <a:spLocks noChangeShapeType="1"/>
            </p:cNvSpPr>
            <p:nvPr/>
          </p:nvSpPr>
          <p:spPr bwMode="auto">
            <a:xfrm>
              <a:off x="3154" y="1273"/>
              <a:ext cx="0" cy="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04" name="Line 27"/>
            <p:cNvSpPr>
              <a:spLocks noChangeShapeType="1"/>
            </p:cNvSpPr>
            <p:nvPr/>
          </p:nvSpPr>
          <p:spPr bwMode="auto">
            <a:xfrm flipH="1">
              <a:off x="2794" y="1377"/>
              <a:ext cx="2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05" name="Rectangle 28"/>
            <p:cNvSpPr>
              <a:spLocks noChangeArrowheads="1"/>
            </p:cNvSpPr>
            <p:nvPr/>
          </p:nvSpPr>
          <p:spPr bwMode="auto">
            <a:xfrm>
              <a:off x="2690" y="1489"/>
              <a:ext cx="224" cy="112"/>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06" name="Rectangle 29"/>
            <p:cNvSpPr>
              <a:spLocks noChangeArrowheads="1"/>
            </p:cNvSpPr>
            <p:nvPr/>
          </p:nvSpPr>
          <p:spPr bwMode="auto">
            <a:xfrm>
              <a:off x="2682" y="1481"/>
              <a:ext cx="240" cy="1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07" name="Rectangle 30"/>
            <p:cNvSpPr>
              <a:spLocks noChangeArrowheads="1"/>
            </p:cNvSpPr>
            <p:nvPr/>
          </p:nvSpPr>
          <p:spPr bwMode="auto">
            <a:xfrm>
              <a:off x="3394" y="1505"/>
              <a:ext cx="224" cy="112"/>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08" name="Rectangle 31"/>
            <p:cNvSpPr>
              <a:spLocks noChangeArrowheads="1"/>
            </p:cNvSpPr>
            <p:nvPr/>
          </p:nvSpPr>
          <p:spPr bwMode="auto">
            <a:xfrm>
              <a:off x="3386" y="1497"/>
              <a:ext cx="240" cy="1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09" name="Line 32"/>
            <p:cNvSpPr>
              <a:spLocks noChangeShapeType="1"/>
            </p:cNvSpPr>
            <p:nvPr/>
          </p:nvSpPr>
          <p:spPr bwMode="auto">
            <a:xfrm>
              <a:off x="2802" y="1377"/>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10" name="Line 33"/>
            <p:cNvSpPr>
              <a:spLocks noChangeShapeType="1"/>
            </p:cNvSpPr>
            <p:nvPr/>
          </p:nvSpPr>
          <p:spPr bwMode="auto">
            <a:xfrm flipH="1">
              <a:off x="3282" y="1377"/>
              <a:ext cx="2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11" name="Line 34"/>
            <p:cNvSpPr>
              <a:spLocks noChangeShapeType="1"/>
            </p:cNvSpPr>
            <p:nvPr/>
          </p:nvSpPr>
          <p:spPr bwMode="auto">
            <a:xfrm>
              <a:off x="3506" y="1377"/>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12" name="Line 35"/>
            <p:cNvSpPr>
              <a:spLocks noChangeShapeType="1"/>
            </p:cNvSpPr>
            <p:nvPr/>
          </p:nvSpPr>
          <p:spPr bwMode="auto">
            <a:xfrm>
              <a:off x="2802" y="1617"/>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13" name="Line 36"/>
            <p:cNvSpPr>
              <a:spLocks noChangeShapeType="1"/>
            </p:cNvSpPr>
            <p:nvPr/>
          </p:nvSpPr>
          <p:spPr bwMode="auto">
            <a:xfrm>
              <a:off x="3506" y="1633"/>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14" name="Line 37"/>
            <p:cNvSpPr>
              <a:spLocks noChangeShapeType="1"/>
            </p:cNvSpPr>
            <p:nvPr/>
          </p:nvSpPr>
          <p:spPr bwMode="auto">
            <a:xfrm>
              <a:off x="2802" y="1705"/>
              <a:ext cx="6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15" name="Line 38"/>
            <p:cNvSpPr>
              <a:spLocks noChangeShapeType="1"/>
            </p:cNvSpPr>
            <p:nvPr/>
          </p:nvSpPr>
          <p:spPr bwMode="auto">
            <a:xfrm>
              <a:off x="3154" y="1705"/>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16" name="Rectangle 39"/>
            <p:cNvSpPr>
              <a:spLocks noChangeArrowheads="1"/>
            </p:cNvSpPr>
            <p:nvPr/>
          </p:nvSpPr>
          <p:spPr bwMode="auto">
            <a:xfrm>
              <a:off x="3042" y="1833"/>
              <a:ext cx="224" cy="112"/>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17" name="Rectangle 40"/>
            <p:cNvSpPr>
              <a:spLocks noChangeArrowheads="1"/>
            </p:cNvSpPr>
            <p:nvPr/>
          </p:nvSpPr>
          <p:spPr bwMode="auto">
            <a:xfrm>
              <a:off x="3034" y="1825"/>
              <a:ext cx="240" cy="1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18" name="Line 41"/>
            <p:cNvSpPr>
              <a:spLocks noChangeShapeType="1"/>
            </p:cNvSpPr>
            <p:nvPr/>
          </p:nvSpPr>
          <p:spPr bwMode="auto">
            <a:xfrm>
              <a:off x="3154" y="1961"/>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19" name="Line 42"/>
            <p:cNvSpPr>
              <a:spLocks noChangeShapeType="1"/>
            </p:cNvSpPr>
            <p:nvPr/>
          </p:nvSpPr>
          <p:spPr bwMode="auto">
            <a:xfrm>
              <a:off x="3154" y="2153"/>
              <a:ext cx="0" cy="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20" name="Line 43"/>
            <p:cNvSpPr>
              <a:spLocks noChangeShapeType="1"/>
            </p:cNvSpPr>
            <p:nvPr/>
          </p:nvSpPr>
          <p:spPr bwMode="auto">
            <a:xfrm>
              <a:off x="3154" y="1097"/>
              <a:ext cx="5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21" name="Line 44"/>
            <p:cNvSpPr>
              <a:spLocks noChangeShapeType="1"/>
            </p:cNvSpPr>
            <p:nvPr/>
          </p:nvSpPr>
          <p:spPr bwMode="auto">
            <a:xfrm>
              <a:off x="3154" y="2185"/>
              <a:ext cx="5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22" name="Line 45"/>
            <p:cNvSpPr>
              <a:spLocks noChangeShapeType="1"/>
            </p:cNvSpPr>
            <p:nvPr/>
          </p:nvSpPr>
          <p:spPr bwMode="auto">
            <a:xfrm>
              <a:off x="3706" y="1097"/>
              <a:ext cx="0" cy="108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80334" name="Rectangle 46"/>
            <p:cNvSpPr>
              <a:spLocks noChangeArrowheads="1"/>
            </p:cNvSpPr>
            <p:nvPr/>
          </p:nvSpPr>
          <p:spPr bwMode="auto">
            <a:xfrm>
              <a:off x="1321" y="2488"/>
              <a:ext cx="2655"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b="1">
                  <a:latin typeface="Times New Roman" panose="02020603050405020304" pitchFamily="18" charset="0"/>
                  <a:cs typeface="Times New Roman" panose="02020603050405020304" pitchFamily="18" charset="0"/>
                </a:rPr>
                <a:t>... our goal is to ensure that all </a:t>
              </a:r>
            </a:p>
          </p:txBody>
        </p:sp>
        <p:sp>
          <p:nvSpPr>
            <p:cNvPr id="780335" name="Rectangle 47"/>
            <p:cNvSpPr>
              <a:spLocks noChangeArrowheads="1"/>
            </p:cNvSpPr>
            <p:nvPr/>
          </p:nvSpPr>
          <p:spPr bwMode="auto">
            <a:xfrm>
              <a:off x="1321" y="2688"/>
              <a:ext cx="2745"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b="1" dirty="0">
                  <a:latin typeface="Times New Roman" panose="02020603050405020304" pitchFamily="18" charset="0"/>
                  <a:cs typeface="Times New Roman" panose="02020603050405020304" pitchFamily="18" charset="0"/>
                </a:rPr>
                <a:t>statements and conditions have </a:t>
              </a:r>
            </a:p>
          </p:txBody>
        </p:sp>
        <p:sp>
          <p:nvSpPr>
            <p:cNvPr id="780336" name="Rectangle 48"/>
            <p:cNvSpPr>
              <a:spLocks noChangeArrowheads="1"/>
            </p:cNvSpPr>
            <p:nvPr/>
          </p:nvSpPr>
          <p:spPr bwMode="auto">
            <a:xfrm>
              <a:off x="1321" y="2888"/>
              <a:ext cx="2526"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b="1">
                  <a:latin typeface="Times New Roman" panose="02020603050405020304" pitchFamily="18" charset="0"/>
                  <a:cs typeface="Times New Roman" panose="02020603050405020304" pitchFamily="18" charset="0"/>
                </a:rPr>
                <a:t>been executed at least once ...</a:t>
              </a:r>
            </a:p>
          </p:txBody>
        </p:sp>
        <p:sp>
          <p:nvSpPr>
            <p:cNvPr id="417826" name="AutoShape 49"/>
            <p:cNvSpPr>
              <a:spLocks noChangeArrowheads="1"/>
            </p:cNvSpPr>
            <p:nvPr/>
          </p:nvSpPr>
          <p:spPr bwMode="auto">
            <a:xfrm>
              <a:off x="3010" y="1305"/>
              <a:ext cx="280" cy="152"/>
            </a:xfrm>
            <a:prstGeom prst="diamond">
              <a:avLst/>
            </a:prstGeom>
            <a:solidFill>
              <a:schemeClr val="tx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27" name="AutoShape 50"/>
            <p:cNvSpPr>
              <a:spLocks noChangeArrowheads="1"/>
            </p:cNvSpPr>
            <p:nvPr/>
          </p:nvSpPr>
          <p:spPr bwMode="auto">
            <a:xfrm>
              <a:off x="3010" y="2097"/>
              <a:ext cx="280" cy="152"/>
            </a:xfrm>
            <a:prstGeom prst="diamond">
              <a:avLst/>
            </a:prstGeom>
            <a:solidFill>
              <a:schemeClr val="tx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28" name="Line 51"/>
            <p:cNvSpPr>
              <a:spLocks noChangeShapeType="1"/>
            </p:cNvSpPr>
            <p:nvPr/>
          </p:nvSpPr>
          <p:spPr bwMode="auto">
            <a:xfrm>
              <a:off x="3154" y="2273"/>
              <a:ext cx="0" cy="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pic>
          <p:nvPicPr>
            <p:cNvPr id="417829" name="Picture 5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5" y="658"/>
              <a:ext cx="1303"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38"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White-Box Testing</a:t>
            </a:r>
          </a:p>
        </p:txBody>
      </p:sp>
      <p:sp>
        <p:nvSpPr>
          <p:cNvPr id="39" name="Rectangle 35"/>
          <p:cNvSpPr txBox="1">
            <a:spLocks noChangeArrowheads="1"/>
          </p:cNvSpPr>
          <p:nvPr/>
        </p:nvSpPr>
        <p:spPr>
          <a:xfrm>
            <a:off x="1043608" y="1442077"/>
            <a:ext cx="8551862" cy="1117600"/>
          </a:xfrm>
          <a:prstGeom prst="rect">
            <a:avLst/>
          </a:prstGeom>
          <a:noFill/>
          <a:ln/>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a:lstStyle>
          <a:p>
            <a:pPr>
              <a:lnSpc>
                <a:spcPct val="80000"/>
              </a:lnSpc>
              <a:buFont typeface="Zapf Dingbats" charset="2"/>
              <a:buNone/>
            </a:pPr>
            <a:r>
              <a:rPr lang="en-US" altLang="zh-CN" dirty="0" smtClean="0">
                <a:sym typeface="Symbol" pitchFamily="18" charset="2"/>
              </a:rPr>
              <a:t>white-box , or open-box, clear-box testing:</a:t>
            </a:r>
          </a:p>
          <a:p>
            <a:pPr>
              <a:lnSpc>
                <a:spcPct val="80000"/>
              </a:lnSpc>
              <a:buFont typeface="Zapf Dingbats" charset="2"/>
              <a:buNone/>
            </a:pPr>
            <a:r>
              <a:rPr lang="en-US" altLang="zh-CN" dirty="0" smtClean="0">
                <a:sym typeface="Symbol" pitchFamily="18" charset="2"/>
              </a:rPr>
              <a:t>  Use the structure of the program to test.                           					—— Structural testing</a:t>
            </a:r>
            <a:endParaRPr lang="zh-CN" altLang="zh-CN" dirty="0">
              <a:sym typeface="Symbol" pitchFamily="18" charset="2"/>
            </a:endParaRPr>
          </a:p>
        </p:txBody>
      </p:sp>
    </p:spTree>
    <p:extLst>
      <p:ext uri="{BB962C8B-B14F-4D97-AF65-F5344CB8AC3E}">
        <p14:creationId xmlns:p14="http://schemas.microsoft.com/office/powerpoint/2010/main" val="2675242660"/>
      </p:ext>
    </p:extLst>
  </p:cSld>
  <p:clrMapOvr>
    <a:masterClrMapping/>
  </p:clrMapOvr>
  <p:transition>
    <p:random/>
    <p:sndAc>
      <p:stSnd>
        <p:snd r:embed="rId3" name="projctor.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881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082701C-99C6-4AC1-A496-ACE816EF96AF}" type="slidenum">
              <a:rPr lang="en-US" altLang="ja-JP" sz="1200">
                <a:solidFill>
                  <a:schemeClr val="bg1"/>
                </a:solidFill>
              </a:rPr>
              <a:pPr algn="r"/>
              <a:t>14</a:t>
            </a:fld>
            <a:endParaRPr lang="en-US" altLang="ja-JP" sz="900">
              <a:solidFill>
                <a:schemeClr val="bg1"/>
              </a:solidFill>
            </a:endParaRPr>
          </a:p>
        </p:txBody>
      </p:sp>
      <p:sp>
        <p:nvSpPr>
          <p:cNvPr id="782375" name="Rectangle 39"/>
          <p:cNvSpPr>
            <a:spLocks noChangeArrowheads="1"/>
          </p:cNvSpPr>
          <p:nvPr/>
        </p:nvSpPr>
        <p:spPr bwMode="auto">
          <a:xfrm>
            <a:off x="1043608" y="1844824"/>
            <a:ext cx="7200800" cy="2991588"/>
          </a:xfrm>
          <a:prstGeom prst="rect">
            <a:avLst/>
          </a:prstGeom>
          <a:noFill/>
          <a:ln w="9525">
            <a:noFill/>
            <a:miter lim="800000"/>
            <a:headEnd/>
            <a:tailEnd/>
          </a:ln>
        </p:spPr>
        <p:txBody>
          <a:bodyPr wrap="square" lIns="0" tIns="0" rIns="0" bIns="0">
            <a:spAutoFit/>
          </a:bodyPr>
          <a:lstStyle/>
          <a:p>
            <a:pPr marL="342900" indent="-342900">
              <a:lnSpc>
                <a:spcPct val="90000"/>
              </a:lnSpc>
              <a:buClr>
                <a:srgbClr val="0070C0"/>
              </a:buClr>
              <a:buFont typeface="Wingdings" panose="05000000000000000000" pitchFamily="2" charset="2"/>
              <a:buChar char="n"/>
              <a:defRPr/>
            </a:pPr>
            <a:r>
              <a:rPr lang="en-US" altLang="zh-CN" dirty="0">
                <a:latin typeface="Times New Roman" panose="02020603050405020304" pitchFamily="18" charset="0"/>
                <a:cs typeface="Times New Roman" panose="02020603050405020304" pitchFamily="18" charset="0"/>
              </a:rPr>
              <a:t>L</a:t>
            </a:r>
            <a:r>
              <a:rPr lang="en-US" altLang="ja-JP" dirty="0" smtClean="0">
                <a:latin typeface="Times New Roman" panose="02020603050405020304" pitchFamily="18" charset="0"/>
                <a:cs typeface="Times New Roman" panose="02020603050405020304" pitchFamily="18" charset="0"/>
              </a:rPr>
              <a:t>ogic </a:t>
            </a:r>
            <a:r>
              <a:rPr lang="en-US" altLang="ja-JP" dirty="0">
                <a:latin typeface="Times New Roman" panose="02020603050405020304" pitchFamily="18" charset="0"/>
                <a:cs typeface="Times New Roman" panose="02020603050405020304" pitchFamily="18" charset="0"/>
              </a:rPr>
              <a:t>errors and incorrect </a:t>
            </a:r>
            <a:r>
              <a:rPr lang="en-US" altLang="ja-JP" dirty="0" smtClean="0">
                <a:latin typeface="Times New Roman" panose="02020603050405020304" pitchFamily="18" charset="0"/>
                <a:cs typeface="Times New Roman" panose="02020603050405020304" pitchFamily="18" charset="0"/>
              </a:rPr>
              <a:t>assumptions are </a:t>
            </a:r>
            <a:r>
              <a:rPr lang="en-US" altLang="ja-JP" dirty="0">
                <a:latin typeface="Times New Roman" panose="02020603050405020304" pitchFamily="18" charset="0"/>
                <a:cs typeface="Times New Roman" panose="02020603050405020304" pitchFamily="18" charset="0"/>
              </a:rPr>
              <a:t>inversely proportional to a </a:t>
            </a:r>
            <a:r>
              <a:rPr lang="en-US" altLang="ja-JP" dirty="0" smtClean="0">
                <a:latin typeface="Times New Roman" panose="02020603050405020304" pitchFamily="18" charset="0"/>
                <a:cs typeface="Times New Roman" panose="02020603050405020304" pitchFamily="18" charset="0"/>
              </a:rPr>
              <a:t>path's</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execution </a:t>
            </a:r>
            <a:r>
              <a:rPr lang="en-US" altLang="ja-JP" dirty="0">
                <a:latin typeface="Times New Roman" panose="02020603050405020304" pitchFamily="18" charset="0"/>
                <a:cs typeface="Times New Roman" panose="02020603050405020304" pitchFamily="18" charset="0"/>
              </a:rPr>
              <a:t>probability</a:t>
            </a:r>
            <a:endParaRPr lang="en-US" altLang="zh-CN"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endParaRPr lang="en-US" altLang="zh-CN"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r>
              <a:rPr lang="en-US" altLang="zh-CN" dirty="0">
                <a:latin typeface="Times New Roman" panose="02020603050405020304" pitchFamily="18" charset="0"/>
                <a:cs typeface="Times New Roman" panose="02020603050405020304" pitchFamily="18" charset="0"/>
              </a:rPr>
              <a:t>W</a:t>
            </a:r>
            <a:r>
              <a:rPr lang="en-US" altLang="ja-JP" dirty="0" smtClean="0">
                <a:latin typeface="Times New Roman" panose="02020603050405020304" pitchFamily="18" charset="0"/>
                <a:cs typeface="Times New Roman" panose="02020603050405020304" pitchFamily="18" charset="0"/>
              </a:rPr>
              <a:t>e </a:t>
            </a:r>
            <a:r>
              <a:rPr lang="en-US" altLang="ja-JP" dirty="0">
                <a:latin typeface="Times New Roman" panose="02020603050405020304" pitchFamily="18" charset="0"/>
                <a:cs typeface="Times New Roman" panose="02020603050405020304" pitchFamily="18" charset="0"/>
              </a:rPr>
              <a:t>often believe</a:t>
            </a:r>
            <a:r>
              <a:rPr lang="en-US" altLang="zh-CN"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that a path is not likely </a:t>
            </a:r>
            <a:r>
              <a:rPr lang="en-US" altLang="ja-JP" dirty="0" smtClean="0">
                <a:latin typeface="Times New Roman" panose="02020603050405020304" pitchFamily="18" charset="0"/>
                <a:cs typeface="Times New Roman" panose="02020603050405020304" pitchFamily="18" charset="0"/>
              </a:rPr>
              <a:t>to </a:t>
            </a:r>
            <a:r>
              <a:rPr lang="en-US" altLang="ja-JP" dirty="0">
                <a:latin typeface="Times New Roman" panose="02020603050405020304" pitchFamily="18" charset="0"/>
                <a:cs typeface="Times New Roman" panose="02020603050405020304" pitchFamily="18" charset="0"/>
              </a:rPr>
              <a:t>be executed;  in fact, reality is often </a:t>
            </a:r>
            <a:r>
              <a:rPr lang="en-US" altLang="ja-JP" dirty="0" smtClean="0">
                <a:latin typeface="Times New Roman" panose="02020603050405020304" pitchFamily="18" charset="0"/>
                <a:cs typeface="Times New Roman" panose="02020603050405020304" pitchFamily="18" charset="0"/>
              </a:rPr>
              <a:t>counter </a:t>
            </a:r>
            <a:r>
              <a:rPr lang="en-US" altLang="ja-JP" dirty="0">
                <a:latin typeface="Times New Roman" panose="02020603050405020304" pitchFamily="18" charset="0"/>
                <a:cs typeface="Times New Roman" panose="02020603050405020304" pitchFamily="18" charset="0"/>
              </a:rPr>
              <a:t>intuitive</a:t>
            </a:r>
            <a:endParaRPr lang="en-US" altLang="zh-CN"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endParaRPr lang="en-US" altLang="zh-CN"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r>
              <a:rPr lang="en-US" altLang="zh-CN" dirty="0">
                <a:latin typeface="Times New Roman" panose="02020603050405020304" pitchFamily="18" charset="0"/>
                <a:cs typeface="Times New Roman" panose="02020603050405020304" pitchFamily="18" charset="0"/>
              </a:rPr>
              <a:t>T</a:t>
            </a:r>
            <a:r>
              <a:rPr lang="en-US" altLang="ja-JP" dirty="0" smtClean="0">
                <a:latin typeface="Times New Roman" panose="02020603050405020304" pitchFamily="18" charset="0"/>
                <a:cs typeface="Times New Roman" panose="02020603050405020304" pitchFamily="18" charset="0"/>
              </a:rPr>
              <a:t>ypographical </a:t>
            </a:r>
            <a:r>
              <a:rPr lang="en-US" altLang="ja-JP" dirty="0">
                <a:latin typeface="Times New Roman" panose="02020603050405020304" pitchFamily="18" charset="0"/>
                <a:cs typeface="Times New Roman" panose="02020603050405020304" pitchFamily="18" charset="0"/>
              </a:rPr>
              <a:t>errors are random;  </a:t>
            </a:r>
            <a:endParaRPr lang="en-US" altLang="ja-JP" dirty="0" smtClean="0">
              <a:latin typeface="Times New Roman" panose="02020603050405020304" pitchFamily="18" charset="0"/>
              <a:cs typeface="Times New Roman" panose="02020603050405020304" pitchFamily="18" charset="0"/>
            </a:endParaRPr>
          </a:p>
          <a:p>
            <a:pPr>
              <a:lnSpc>
                <a:spcPct val="90000"/>
              </a:lnSpc>
              <a:buClr>
                <a:srgbClr val="0070C0"/>
              </a:buClr>
              <a:defRPr/>
            </a:pP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it's</a:t>
            </a:r>
            <a:r>
              <a:rPr lang="en-US" altLang="zh-CN" dirty="0" smtClean="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likely that untested paths will contain some</a:t>
            </a:r>
          </a:p>
          <a:p>
            <a:pPr marL="342900" indent="-342900">
              <a:lnSpc>
                <a:spcPct val="90000"/>
              </a:lnSpc>
              <a:buClr>
                <a:srgbClr val="0070C0"/>
              </a:buClr>
              <a:buFont typeface="Wingdings" panose="05000000000000000000" pitchFamily="2" charset="2"/>
              <a:buChar char="n"/>
              <a:defRPr/>
            </a:pPr>
            <a:endParaRPr lang="en-US" altLang="ja-JP"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Why Cover?</a:t>
            </a:r>
          </a:p>
        </p:txBody>
      </p:sp>
    </p:spTree>
    <p:extLst>
      <p:ext uri="{BB962C8B-B14F-4D97-AF65-F5344CB8AC3E}">
        <p14:creationId xmlns:p14="http://schemas.microsoft.com/office/powerpoint/2010/main" val="3137535866"/>
      </p:ext>
    </p:extLst>
  </p:cSld>
  <p:clrMapOvr>
    <a:masterClrMapping/>
  </p:clrMapOvr>
  <p:transition>
    <p:random/>
    <p:sndAc>
      <p:stSnd>
        <p:snd r:embed="rId3" name="projctor.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881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082701C-99C6-4AC1-A496-ACE816EF96AF}" type="slidenum">
              <a:rPr lang="en-US" altLang="ja-JP" sz="1200">
                <a:solidFill>
                  <a:schemeClr val="bg1"/>
                </a:solidFill>
              </a:rPr>
              <a:pPr algn="r"/>
              <a:t>15</a:t>
            </a:fld>
            <a:endParaRPr lang="en-US" altLang="ja-JP" sz="900">
              <a:solidFill>
                <a:schemeClr val="bg1"/>
              </a:solidFill>
            </a:endParaRPr>
          </a:p>
        </p:txBody>
      </p:sp>
      <p:sp>
        <p:nvSpPr>
          <p:cNvPr id="782375" name="Rectangle 39"/>
          <p:cNvSpPr>
            <a:spLocks noChangeArrowheads="1"/>
          </p:cNvSpPr>
          <p:nvPr/>
        </p:nvSpPr>
        <p:spPr bwMode="auto">
          <a:xfrm>
            <a:off x="1043608" y="1340768"/>
            <a:ext cx="7566992" cy="4216539"/>
          </a:xfrm>
          <a:prstGeom prst="rect">
            <a:avLst/>
          </a:prstGeom>
          <a:noFill/>
          <a:ln w="9525">
            <a:noFill/>
            <a:miter lim="800000"/>
            <a:headEnd/>
            <a:tailEnd/>
          </a:ln>
        </p:spPr>
        <p:txBody>
          <a:bodyPr wrap="square" lIns="0" tIns="0" rIns="0" bIns="0">
            <a:spAutoFit/>
          </a:bodyPr>
          <a:lstStyle/>
          <a:p>
            <a:pPr marL="342900" indent="-342900">
              <a:buClr>
                <a:srgbClr val="0070C0"/>
              </a:buClr>
              <a:buFont typeface="Wingdings" pitchFamily="2" charset="2"/>
              <a:buChar char="n"/>
            </a:pPr>
            <a:r>
              <a:rPr lang="en-US" altLang="zh-CN" i="1" dirty="0"/>
              <a:t>White-box testing, </a:t>
            </a:r>
            <a:r>
              <a:rPr lang="en-US" altLang="zh-CN" dirty="0"/>
              <a:t>sometimes called </a:t>
            </a:r>
            <a:r>
              <a:rPr lang="en-US" altLang="zh-CN" i="1" dirty="0"/>
              <a:t>glass-box testing </a:t>
            </a:r>
            <a:r>
              <a:rPr lang="en-US" altLang="zh-CN" dirty="0"/>
              <a:t>or </a:t>
            </a:r>
            <a:r>
              <a:rPr lang="en-US" altLang="zh-CN" i="1" dirty="0"/>
              <a:t>structural </a:t>
            </a:r>
            <a:r>
              <a:rPr lang="en-US" altLang="zh-CN" i="1" dirty="0" smtClean="0"/>
              <a:t>testing</a:t>
            </a:r>
          </a:p>
          <a:p>
            <a:pPr marL="342900" indent="-342900">
              <a:buClr>
                <a:srgbClr val="0070C0"/>
              </a:buClr>
              <a:buFont typeface="Wingdings" pitchFamily="2" charset="2"/>
              <a:buChar char="n"/>
            </a:pPr>
            <a:endParaRPr lang="en-US" altLang="zh-CN" i="1" dirty="0" smtClean="0"/>
          </a:p>
          <a:p>
            <a:pPr marL="342900" indent="-342900">
              <a:buClr>
                <a:srgbClr val="0070C0"/>
              </a:buClr>
              <a:buFont typeface="Wingdings" pitchFamily="2" charset="2"/>
              <a:buChar char="n"/>
            </a:pPr>
            <a:r>
              <a:rPr lang="en-US" altLang="zh-CN" dirty="0" smtClean="0"/>
              <a:t>uses </a:t>
            </a:r>
            <a:r>
              <a:rPr lang="en-US" altLang="zh-CN" dirty="0"/>
              <a:t>the control structure described as part </a:t>
            </a:r>
            <a:r>
              <a:rPr lang="en-US" altLang="zh-CN" dirty="0" smtClean="0"/>
              <a:t>of component-level </a:t>
            </a:r>
            <a:r>
              <a:rPr lang="en-US" altLang="zh-CN" dirty="0"/>
              <a:t>design to derive test cases. </a:t>
            </a:r>
            <a:endParaRPr lang="en-US" altLang="zh-CN" dirty="0" smtClean="0"/>
          </a:p>
          <a:p>
            <a:r>
              <a:rPr lang="en-US" altLang="zh-CN" sz="2200" dirty="0" smtClean="0"/>
              <a:t>    (</a:t>
            </a:r>
            <a:r>
              <a:rPr lang="en-US" altLang="zh-CN" sz="2200" dirty="0"/>
              <a:t>1) guarantee that all independent paths within a module</a:t>
            </a:r>
          </a:p>
          <a:p>
            <a:r>
              <a:rPr lang="en-US" altLang="zh-CN" sz="2200" dirty="0"/>
              <a:t>have been exercised at least </a:t>
            </a:r>
            <a:r>
              <a:rPr lang="en-US" altLang="zh-CN" sz="2200" dirty="0" smtClean="0"/>
              <a:t>once </a:t>
            </a:r>
          </a:p>
          <a:p>
            <a:r>
              <a:rPr lang="en-US" altLang="zh-CN" sz="2200" dirty="0" smtClean="0"/>
              <a:t>    (</a:t>
            </a:r>
            <a:r>
              <a:rPr lang="en-US" altLang="zh-CN" sz="2200" dirty="0"/>
              <a:t>2) exercise all logical decisions on their true</a:t>
            </a:r>
          </a:p>
          <a:p>
            <a:r>
              <a:rPr lang="en-US" altLang="zh-CN" sz="2200" dirty="0"/>
              <a:t>and false </a:t>
            </a:r>
            <a:r>
              <a:rPr lang="en-US" altLang="zh-CN" sz="2200" dirty="0" smtClean="0"/>
              <a:t>sides</a:t>
            </a:r>
          </a:p>
          <a:p>
            <a:r>
              <a:rPr lang="en-US" altLang="zh-CN" sz="2200" dirty="0" smtClean="0"/>
              <a:t>    (</a:t>
            </a:r>
            <a:r>
              <a:rPr lang="en-US" altLang="zh-CN" sz="2200" dirty="0"/>
              <a:t>3) execute all loops at their boundaries and within their </a:t>
            </a:r>
            <a:r>
              <a:rPr lang="en-US" altLang="zh-CN" sz="2200" dirty="0" smtClean="0"/>
              <a:t>operational bounds</a:t>
            </a:r>
          </a:p>
          <a:p>
            <a:r>
              <a:rPr lang="en-US" altLang="zh-CN" sz="2200" dirty="0" smtClean="0"/>
              <a:t>    (</a:t>
            </a:r>
            <a:r>
              <a:rPr lang="en-US" altLang="zh-CN" sz="2200" dirty="0"/>
              <a:t>4) exercise internal data structures to ensure their </a:t>
            </a:r>
            <a:r>
              <a:rPr lang="en-US" altLang="zh-CN" sz="2200" dirty="0" smtClean="0"/>
              <a:t>validity</a:t>
            </a:r>
            <a:endParaRPr lang="en-US" altLang="ja-JP" sz="2200"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White-Box Testing</a:t>
            </a:r>
          </a:p>
        </p:txBody>
      </p:sp>
    </p:spTree>
    <p:extLst>
      <p:ext uri="{BB962C8B-B14F-4D97-AF65-F5344CB8AC3E}">
        <p14:creationId xmlns:p14="http://schemas.microsoft.com/office/powerpoint/2010/main" val="132843798"/>
      </p:ext>
    </p:extLst>
  </p:cSld>
  <p:clrMapOvr>
    <a:masterClrMapping/>
  </p:clrMapOvr>
  <p:transition>
    <p:random/>
    <p:sndAc>
      <p:stSnd>
        <p:snd r:embed="rId3" name="projctor.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2" name="Rectangle 4"/>
          <p:cNvSpPr>
            <a:spLocks noGrp="1" noChangeArrowheads="1"/>
          </p:cNvSpPr>
          <p:nvPr>
            <p:ph type="ctrTitle"/>
          </p:nvPr>
        </p:nvSpPr>
        <p:spPr>
          <a:xfrm>
            <a:off x="2705100" y="2274888"/>
            <a:ext cx="4675212" cy="533400"/>
          </a:xfrm>
        </p:spPr>
        <p:txBody>
          <a:bodyPr anchor="t"/>
          <a:lstStyle/>
          <a:p>
            <a:r>
              <a:rPr lang="en-US" altLang="zh-CN" sz="3600" dirty="0">
                <a:latin typeface="Times New Roman" pitchFamily="18" charset="0"/>
                <a:cs typeface="Times New Roman" pitchFamily="18" charset="0"/>
              </a:rPr>
              <a:t>Basis </a:t>
            </a:r>
            <a:r>
              <a:rPr lang="en-US" altLang="zh-CN" sz="3600" dirty="0" smtClean="0">
                <a:latin typeface="Times New Roman" pitchFamily="18" charset="0"/>
                <a:cs typeface="Times New Roman" pitchFamily="18" charset="0"/>
              </a:rPr>
              <a:t>Path Testing</a:t>
            </a:r>
            <a:endParaRPr lang="zh-CN" altLang="zh-CN" sz="3600" dirty="0">
              <a:latin typeface="Times New Roman" pitchFamily="18" charset="0"/>
              <a:cs typeface="Times New Roman" pitchFamily="18" charset="0"/>
            </a:endParaRPr>
          </a:p>
        </p:txBody>
      </p:sp>
      <p:sp>
        <p:nvSpPr>
          <p:cNvPr id="498693" name="Rectangle 5"/>
          <p:cNvSpPr>
            <a:spLocks noGrp="1" noChangeArrowheads="1"/>
          </p:cNvSpPr>
          <p:nvPr>
            <p:ph type="subTitle" idx="1"/>
          </p:nvPr>
        </p:nvSpPr>
        <p:spPr>
          <a:xfrm>
            <a:off x="1371600" y="3835400"/>
            <a:ext cx="6400800" cy="1557338"/>
          </a:xfrm>
        </p:spPr>
        <p:txBody>
          <a:bodyPr/>
          <a:lstStyle/>
          <a:p>
            <a:endParaRPr lang="zh-CN" altLang="en-US"/>
          </a:p>
        </p:txBody>
      </p:sp>
    </p:spTree>
    <p:extLst>
      <p:ext uri="{BB962C8B-B14F-4D97-AF65-F5344CB8AC3E}">
        <p14:creationId xmlns:p14="http://schemas.microsoft.com/office/powerpoint/2010/main" val="3623267565"/>
      </p:ext>
    </p:extLst>
  </p:cSld>
  <p:clrMapOvr>
    <a:masterClrMapping/>
  </p:clrMapOvr>
  <p:transition>
    <p:random/>
    <p:sndAc>
      <p:stSnd>
        <p:snd r:embed="rId2" name="projctor.wav"/>
      </p:stSnd>
    </p:sndAc>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5139" name="Rectangle 3"/>
          <p:cNvSpPr>
            <a:spLocks noGrp="1" noChangeArrowheads="1"/>
          </p:cNvSpPr>
          <p:nvPr>
            <p:ph type="body" idx="1"/>
          </p:nvPr>
        </p:nvSpPr>
        <p:spPr>
          <a:xfrm>
            <a:off x="899592" y="1600993"/>
            <a:ext cx="7344816" cy="4132263"/>
          </a:xfrm>
        </p:spPr>
        <p:txBody>
          <a:bodyPr/>
          <a:lstStyle/>
          <a:p>
            <a:pPr>
              <a:lnSpc>
                <a:spcPct val="80000"/>
              </a:lnSpc>
              <a:buClr>
                <a:srgbClr val="0070C0"/>
              </a:buClr>
              <a:buFont typeface="Wingdings" panose="05000000000000000000" pitchFamily="2" charset="2"/>
              <a:buChar char="n"/>
            </a:pPr>
            <a:r>
              <a:rPr lang="en-US" altLang="zh-CN" b="0" dirty="0" smtClean="0"/>
              <a:t>It </a:t>
            </a:r>
            <a:r>
              <a:rPr lang="en-US" altLang="zh-CN" b="0" dirty="0"/>
              <a:t>is a white-box testing technique first proposed by Tom McCabe.</a:t>
            </a:r>
          </a:p>
          <a:p>
            <a:pPr>
              <a:lnSpc>
                <a:spcPct val="80000"/>
              </a:lnSpc>
              <a:buClr>
                <a:srgbClr val="0070C0"/>
              </a:buClr>
              <a:buFont typeface="Wingdings" panose="05000000000000000000" pitchFamily="2" charset="2"/>
              <a:buChar char="n"/>
            </a:pPr>
            <a:endParaRPr lang="en-US" altLang="zh-CN" b="0" dirty="0"/>
          </a:p>
          <a:p>
            <a:pPr>
              <a:lnSpc>
                <a:spcPct val="80000"/>
              </a:lnSpc>
              <a:buClr>
                <a:srgbClr val="0070C0"/>
              </a:buClr>
              <a:buFont typeface="Wingdings" panose="05000000000000000000" pitchFamily="2" charset="2"/>
              <a:buChar char="n"/>
            </a:pPr>
            <a:r>
              <a:rPr lang="en-US" altLang="zh-CN" b="0" dirty="0" smtClean="0"/>
              <a:t>It </a:t>
            </a:r>
            <a:r>
              <a:rPr lang="en-US" altLang="zh-CN" b="0" dirty="0"/>
              <a:t>enables the test case designer to derive a logical complexity measure of a procedural design and use this measure as a guide for defining a basis set of execution paths.</a:t>
            </a:r>
          </a:p>
          <a:p>
            <a:pPr>
              <a:lnSpc>
                <a:spcPct val="80000"/>
              </a:lnSpc>
              <a:buClr>
                <a:srgbClr val="0070C0"/>
              </a:buClr>
              <a:buFont typeface="Wingdings" panose="05000000000000000000" pitchFamily="2" charset="2"/>
              <a:buChar char="n"/>
            </a:pPr>
            <a:endParaRPr lang="en-US" altLang="zh-CN" b="0" dirty="0"/>
          </a:p>
          <a:p>
            <a:pPr>
              <a:lnSpc>
                <a:spcPct val="80000"/>
              </a:lnSpc>
              <a:buClr>
                <a:srgbClr val="0070C0"/>
              </a:buClr>
              <a:buFont typeface="Wingdings" panose="05000000000000000000" pitchFamily="2" charset="2"/>
              <a:buChar char="n"/>
            </a:pPr>
            <a:r>
              <a:rPr lang="en-US" altLang="zh-CN" b="0" dirty="0" smtClean="0"/>
              <a:t>Test </a:t>
            </a:r>
            <a:r>
              <a:rPr lang="en-US" altLang="zh-CN" b="0" dirty="0"/>
              <a:t>cases derived to exercise the basis set are guaranteed to execute every statement in the program at least one time during testing.</a:t>
            </a:r>
          </a:p>
        </p:txBody>
      </p:sp>
      <p:sp>
        <p:nvSpPr>
          <p:cNvPr id="2" name="标题 1"/>
          <p:cNvSpPr>
            <a:spLocks noGrp="1"/>
          </p:cNvSpPr>
          <p:nvPr>
            <p:ph type="title"/>
          </p:nvPr>
        </p:nvSpPr>
        <p:spPr/>
        <p:txBody>
          <a:bodyPr/>
          <a:lstStyle/>
          <a:p>
            <a:r>
              <a:rPr lang="en-US" altLang="zh-CN" dirty="0"/>
              <a:t>What is Basis Path Testing?</a:t>
            </a:r>
            <a:endParaRPr lang="zh-CN" altLang="en-US" dirty="0"/>
          </a:p>
        </p:txBody>
      </p:sp>
    </p:spTree>
    <p:extLst>
      <p:ext uri="{BB962C8B-B14F-4D97-AF65-F5344CB8AC3E}">
        <p14:creationId xmlns:p14="http://schemas.microsoft.com/office/powerpoint/2010/main" val="1391025351"/>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5139">
                                            <p:txEl>
                                              <p:pRg st="0" end="0"/>
                                            </p:txEl>
                                          </p:spTgt>
                                        </p:tgtEl>
                                        <p:attrNameLst>
                                          <p:attrName>style.visibility</p:attrName>
                                        </p:attrNameLst>
                                      </p:cBhvr>
                                      <p:to>
                                        <p:strVal val="visible"/>
                                      </p:to>
                                    </p:set>
                                    <p:anim calcmode="lin" valueType="num">
                                      <p:cBhvr additive="base">
                                        <p:cTn id="7" dur="500" fill="hold"/>
                                        <p:tgtEl>
                                          <p:spTgt spid="475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5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5139">
                                            <p:txEl>
                                              <p:pRg st="2" end="2"/>
                                            </p:txEl>
                                          </p:spTgt>
                                        </p:tgtEl>
                                        <p:attrNameLst>
                                          <p:attrName>style.visibility</p:attrName>
                                        </p:attrNameLst>
                                      </p:cBhvr>
                                      <p:to>
                                        <p:strVal val="visible"/>
                                      </p:to>
                                    </p:set>
                                    <p:anim calcmode="lin" valueType="num">
                                      <p:cBhvr additive="base">
                                        <p:cTn id="13" dur="500" fill="hold"/>
                                        <p:tgtEl>
                                          <p:spTgt spid="47513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51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5139">
                                            <p:txEl>
                                              <p:pRg st="4" end="4"/>
                                            </p:txEl>
                                          </p:spTgt>
                                        </p:tgtEl>
                                        <p:attrNameLst>
                                          <p:attrName>style.visibility</p:attrName>
                                        </p:attrNameLst>
                                      </p:cBhvr>
                                      <p:to>
                                        <p:strVal val="visible"/>
                                      </p:to>
                                    </p:set>
                                    <p:anim calcmode="lin" valueType="num">
                                      <p:cBhvr additive="base">
                                        <p:cTn id="19" dur="500" fill="hold"/>
                                        <p:tgtEl>
                                          <p:spTgt spid="47513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51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3" name="Rectangle 3"/>
          <p:cNvSpPr>
            <a:spLocks noGrp="1" noChangeArrowheads="1"/>
          </p:cNvSpPr>
          <p:nvPr>
            <p:ph type="body" idx="1"/>
          </p:nvPr>
        </p:nvSpPr>
        <p:spPr>
          <a:xfrm>
            <a:off x="971601" y="1556792"/>
            <a:ext cx="6912768" cy="3962400"/>
          </a:xfrm>
        </p:spPr>
        <p:txBody>
          <a:bodyPr/>
          <a:lstStyle/>
          <a:p>
            <a:pPr>
              <a:buClr>
                <a:srgbClr val="0070C0"/>
              </a:buClr>
              <a:buFont typeface="Wingdings" panose="05000000000000000000" pitchFamily="2" charset="2"/>
              <a:buChar char="n"/>
            </a:pPr>
            <a:r>
              <a:rPr lang="en-US" altLang="zh-CN" b="0" dirty="0" smtClean="0"/>
              <a:t>The </a:t>
            </a:r>
            <a:r>
              <a:rPr lang="en-US" altLang="zh-CN" b="0" dirty="0"/>
              <a:t>structured constructs in flow graph form:</a:t>
            </a:r>
          </a:p>
          <a:p>
            <a:pPr lvl="1">
              <a:buClr>
                <a:srgbClr val="0070C0"/>
              </a:buClr>
              <a:buFont typeface="Wingdings" panose="05000000000000000000" pitchFamily="2" charset="2"/>
              <a:buChar char="n"/>
            </a:pPr>
            <a:r>
              <a:rPr lang="en-US" altLang="zh-CN" sz="2200" dirty="0"/>
              <a:t>Sequence;</a:t>
            </a:r>
          </a:p>
          <a:p>
            <a:pPr lvl="1">
              <a:buClr>
                <a:srgbClr val="0070C0"/>
              </a:buClr>
              <a:buFont typeface="Wingdings" panose="05000000000000000000" pitchFamily="2" charset="2"/>
              <a:buChar char="n"/>
            </a:pPr>
            <a:r>
              <a:rPr lang="en-US" altLang="zh-CN" sz="2200" dirty="0"/>
              <a:t>If;</a:t>
            </a:r>
          </a:p>
          <a:p>
            <a:pPr lvl="1">
              <a:buClr>
                <a:srgbClr val="0070C0"/>
              </a:buClr>
              <a:buFont typeface="Wingdings" panose="05000000000000000000" pitchFamily="2" charset="2"/>
              <a:buChar char="n"/>
            </a:pPr>
            <a:r>
              <a:rPr lang="en-US" altLang="zh-CN" sz="2200" dirty="0"/>
              <a:t>While;</a:t>
            </a:r>
          </a:p>
          <a:p>
            <a:pPr lvl="1">
              <a:buClr>
                <a:srgbClr val="0070C0"/>
              </a:buClr>
              <a:buFont typeface="Wingdings" panose="05000000000000000000" pitchFamily="2" charset="2"/>
              <a:buChar char="n"/>
            </a:pPr>
            <a:r>
              <a:rPr lang="en-US" altLang="zh-CN" sz="2200" dirty="0"/>
              <a:t>Until;</a:t>
            </a:r>
          </a:p>
          <a:p>
            <a:pPr lvl="1">
              <a:buClr>
                <a:srgbClr val="0070C0"/>
              </a:buClr>
              <a:buFont typeface="Wingdings" panose="05000000000000000000" pitchFamily="2" charset="2"/>
              <a:buChar char="n"/>
            </a:pPr>
            <a:r>
              <a:rPr lang="en-US" altLang="zh-CN" sz="2200" dirty="0"/>
              <a:t>Case</a:t>
            </a:r>
            <a:r>
              <a:rPr lang="en-US" altLang="zh-CN" sz="2200" dirty="0" smtClean="0"/>
              <a:t>;</a:t>
            </a:r>
            <a:endParaRPr lang="en-US" altLang="zh-CN" sz="2200" dirty="0"/>
          </a:p>
          <a:p>
            <a:pPr lvl="1">
              <a:buClr>
                <a:srgbClr val="0070C0"/>
              </a:buClr>
              <a:buFont typeface="Wingdings" panose="05000000000000000000" pitchFamily="2" charset="2"/>
              <a:buChar char="n"/>
            </a:pPr>
            <a:endParaRPr lang="en-US" altLang="zh-CN" dirty="0"/>
          </a:p>
          <a:p>
            <a:pPr>
              <a:buClr>
                <a:srgbClr val="0070C0"/>
              </a:buClr>
              <a:buFont typeface="Wingdings" panose="05000000000000000000" pitchFamily="2" charset="2"/>
              <a:buChar char="n"/>
            </a:pPr>
            <a:r>
              <a:rPr lang="en-US" altLang="zh-CN" b="0" dirty="0" smtClean="0"/>
              <a:t>Where </a:t>
            </a:r>
            <a:r>
              <a:rPr lang="en-US" altLang="zh-CN" b="0" dirty="0"/>
              <a:t>each circle represents one or more non branching PDL or source code statements.</a:t>
            </a:r>
          </a:p>
        </p:txBody>
      </p:sp>
      <p:sp>
        <p:nvSpPr>
          <p:cNvPr id="2" name="标题 1"/>
          <p:cNvSpPr>
            <a:spLocks noGrp="1"/>
          </p:cNvSpPr>
          <p:nvPr>
            <p:ph type="title"/>
          </p:nvPr>
        </p:nvSpPr>
        <p:spPr/>
        <p:txBody>
          <a:bodyPr/>
          <a:lstStyle/>
          <a:p>
            <a:r>
              <a:rPr lang="en-US" altLang="zh-CN" dirty="0"/>
              <a:t>Flow Graph Notation</a:t>
            </a:r>
            <a:endParaRPr lang="zh-CN" altLang="en-US" dirty="0"/>
          </a:p>
        </p:txBody>
      </p:sp>
    </p:spTree>
    <p:extLst>
      <p:ext uri="{BB962C8B-B14F-4D97-AF65-F5344CB8AC3E}">
        <p14:creationId xmlns:p14="http://schemas.microsoft.com/office/powerpoint/2010/main" val="3042723236"/>
      </p:ext>
    </p:extLst>
  </p:cSld>
  <p:clrMapOvr>
    <a:masterClrMapping/>
  </p:clrMapOvr>
  <p:transition>
    <p:random/>
    <p:sndAc>
      <p:stSnd>
        <p:snd r:embed="rId2" name="projctor.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5861"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11560" y="2636912"/>
            <a:ext cx="8247063" cy="1924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标题 1"/>
          <p:cNvSpPr>
            <a:spLocks noGrp="1"/>
          </p:cNvSpPr>
          <p:nvPr>
            <p:ph type="title"/>
          </p:nvPr>
        </p:nvSpPr>
        <p:spPr/>
        <p:txBody>
          <a:bodyPr/>
          <a:lstStyle/>
          <a:p>
            <a:r>
              <a:rPr lang="en-US" altLang="zh-CN" dirty="0"/>
              <a:t>Flow Graph</a:t>
            </a:r>
            <a:endParaRPr lang="zh-CN" altLang="en-US" dirty="0"/>
          </a:p>
        </p:txBody>
      </p:sp>
    </p:spTree>
    <p:extLst>
      <p:ext uri="{BB962C8B-B14F-4D97-AF65-F5344CB8AC3E}">
        <p14:creationId xmlns:p14="http://schemas.microsoft.com/office/powerpoint/2010/main" val="16440067"/>
      </p:ext>
    </p:extLst>
  </p:cSld>
  <p:clrMapOvr>
    <a:masterClrMapping/>
  </p:clrMapOvr>
  <p:transition>
    <p:random/>
    <p:sndAc>
      <p:stSnd>
        <p:snd r:embed="rId2" name="projctor.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062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4DA4F25-DC76-486C-94AD-3B912D69498D}" type="slidenum">
              <a:rPr lang="en-US" altLang="ja-JP" sz="1200">
                <a:solidFill>
                  <a:schemeClr val="bg1"/>
                </a:solidFill>
              </a:rPr>
              <a:pPr algn="r"/>
              <a:t>2</a:t>
            </a:fld>
            <a:endParaRPr lang="en-US" altLang="ja-JP" sz="900">
              <a:solidFill>
                <a:schemeClr val="bg1"/>
              </a:solidFill>
            </a:endParaRPr>
          </a:p>
        </p:txBody>
      </p:sp>
      <p:sp>
        <p:nvSpPr>
          <p:cNvPr id="410629" name="Rectangle 5"/>
          <p:cNvSpPr>
            <a:spLocks noChangeArrowheads="1"/>
          </p:cNvSpPr>
          <p:nvPr/>
        </p:nvSpPr>
        <p:spPr bwMode="auto">
          <a:xfrm>
            <a:off x="1043608" y="1412776"/>
            <a:ext cx="8424863"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marL="342900" indent="-342900">
              <a:buClr>
                <a:srgbClr val="0070C0"/>
              </a:buClr>
              <a:buFont typeface="Wingdings" pitchFamily="2" charset="2"/>
              <a:buChar char="n"/>
            </a:pPr>
            <a:r>
              <a:rPr lang="en-US" altLang="ja-JP"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Software testing fundamentals </a:t>
            </a:r>
          </a:p>
          <a:p>
            <a:pPr marL="342900" indent="-342900">
              <a:buClr>
                <a:srgbClr val="0070C0"/>
              </a:buClr>
              <a:buFont typeface="Wingdings" pitchFamily="2" charset="2"/>
              <a:buChar char="n"/>
            </a:pPr>
            <a:r>
              <a:rPr lang="en-US" altLang="zh-CN" sz="2400" dirty="0">
                <a:latin typeface="Times New Roman" pitchFamily="18" charset="0"/>
                <a:cs typeface="Times New Roman" pitchFamily="18" charset="0"/>
              </a:rPr>
              <a:t> White-Box testing</a:t>
            </a:r>
          </a:p>
          <a:p>
            <a:pPr marL="800100" lvl="1" indent="-342900">
              <a:buClr>
                <a:srgbClr val="0070C0"/>
              </a:buClr>
              <a:buFont typeface="Wingdings" pitchFamily="2" charset="2"/>
              <a:buChar char="n"/>
            </a:pPr>
            <a:r>
              <a:rPr lang="en-US" altLang="zh-CN" sz="2400" dirty="0">
                <a:latin typeface="Times New Roman" pitchFamily="18" charset="0"/>
                <a:cs typeface="Times New Roman" pitchFamily="18" charset="0"/>
              </a:rPr>
              <a:t>Basic path testing</a:t>
            </a:r>
          </a:p>
          <a:p>
            <a:pPr marL="800100" lvl="1" indent="-342900">
              <a:buClr>
                <a:srgbClr val="0070C0"/>
              </a:buClr>
              <a:buFont typeface="Wingdings" pitchFamily="2" charset="2"/>
              <a:buChar char="n"/>
            </a:pPr>
            <a:r>
              <a:rPr lang="en-US" altLang="zh-CN" sz="2400" dirty="0">
                <a:latin typeface="Times New Roman" pitchFamily="18" charset="0"/>
                <a:cs typeface="Times New Roman" pitchFamily="18" charset="0"/>
              </a:rPr>
              <a:t>Control structure testing</a:t>
            </a:r>
            <a:endParaRPr lang="en-US" altLang="ja-JP" sz="2400" dirty="0">
              <a:latin typeface="Times New Roman" pitchFamily="18" charset="0"/>
              <a:cs typeface="Times New Roman" pitchFamily="18" charset="0"/>
            </a:endParaRPr>
          </a:p>
          <a:p>
            <a:pPr marL="342900" indent="-342900">
              <a:buClr>
                <a:srgbClr val="0070C0"/>
              </a:buClr>
              <a:buFont typeface="Wingdings" pitchFamily="2" charset="2"/>
              <a:buChar char="n"/>
            </a:pPr>
            <a:r>
              <a:rPr lang="en-US" altLang="ja-JP"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Block-Box testing</a:t>
            </a:r>
          </a:p>
          <a:p>
            <a:pPr marL="800100" lvl="1" indent="-342900">
              <a:buClr>
                <a:srgbClr val="0070C0"/>
              </a:buClr>
              <a:buFont typeface="Wingdings" pitchFamily="2" charset="2"/>
              <a:buChar char="n"/>
            </a:pPr>
            <a:r>
              <a:rPr lang="en-US" altLang="zh-CN" sz="2400" dirty="0">
                <a:latin typeface="Times New Roman" pitchFamily="18" charset="0"/>
                <a:cs typeface="Times New Roman" pitchFamily="18" charset="0"/>
              </a:rPr>
              <a:t>Equivalence partitioning</a:t>
            </a:r>
          </a:p>
          <a:p>
            <a:pPr marL="800100" lvl="1" indent="-342900">
              <a:buClr>
                <a:srgbClr val="0070C0"/>
              </a:buClr>
              <a:buFont typeface="Wingdings" pitchFamily="2" charset="2"/>
              <a:buChar char="n"/>
            </a:pPr>
            <a:r>
              <a:rPr lang="en-US" altLang="zh-CN" sz="2400" dirty="0">
                <a:latin typeface="Times New Roman" pitchFamily="18" charset="0"/>
                <a:cs typeface="Times New Roman" pitchFamily="18" charset="0"/>
              </a:rPr>
              <a:t>Boundary value analysis</a:t>
            </a:r>
            <a:endParaRPr lang="en-US" altLang="ja-JP" sz="2400" dirty="0">
              <a:latin typeface="Times New Roman" pitchFamily="18" charset="0"/>
              <a:cs typeface="Times New Roman" pitchFamily="18" charset="0"/>
            </a:endParaRPr>
          </a:p>
          <a:p>
            <a:pPr marL="342900" indent="-342900">
              <a:buClr>
                <a:srgbClr val="0070C0"/>
              </a:buClr>
              <a:buFont typeface="Wingdings" pitchFamily="2" charset="2"/>
              <a:buChar char="n"/>
            </a:pPr>
            <a:r>
              <a:rPr lang="en-US" altLang="ja-JP"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OO testing method</a:t>
            </a:r>
          </a:p>
          <a:p>
            <a:pPr marL="800100" lvl="1" indent="-342900">
              <a:buClr>
                <a:srgbClr val="0070C0"/>
              </a:buClr>
              <a:buFont typeface="Wingdings" pitchFamily="2" charset="2"/>
              <a:buChar char="n"/>
            </a:pPr>
            <a:r>
              <a:rPr lang="en-US" altLang="zh-CN" sz="2400" dirty="0">
                <a:latin typeface="Times New Roman" pitchFamily="18" charset="0"/>
                <a:cs typeface="Times New Roman" pitchFamily="18" charset="0"/>
              </a:rPr>
              <a:t>Testing methods at class level</a:t>
            </a:r>
          </a:p>
          <a:p>
            <a:pPr marL="800100" lvl="1" indent="-342900">
              <a:buClr>
                <a:srgbClr val="0070C0"/>
              </a:buClr>
              <a:buFont typeface="Wingdings" pitchFamily="2" charset="2"/>
              <a:buChar char="n"/>
            </a:pPr>
            <a:r>
              <a:rPr lang="en-US" altLang="zh-CN" sz="2400" dirty="0">
                <a:latin typeface="Times New Roman" pitchFamily="18" charset="0"/>
                <a:cs typeface="Times New Roman" pitchFamily="18" charset="0"/>
              </a:rPr>
              <a:t>Testing methods at inter-class </a:t>
            </a:r>
            <a:r>
              <a:rPr lang="en-US" altLang="zh-CN" sz="2400" dirty="0" smtClean="0">
                <a:latin typeface="Times New Roman" pitchFamily="18" charset="0"/>
                <a:cs typeface="Times New Roman" pitchFamily="18" charset="0"/>
              </a:rPr>
              <a:t>level</a:t>
            </a:r>
            <a:r>
              <a:rPr lang="en-US" altLang="ja-JP" sz="2400" dirty="0" smtClean="0">
                <a:latin typeface="Times New Roman" pitchFamily="18" charset="0"/>
                <a:cs typeface="Times New Roman" pitchFamily="18" charset="0"/>
              </a:rPr>
              <a:t> </a:t>
            </a:r>
            <a:endParaRPr lang="en-US" altLang="zh-CN" sz="2400" dirty="0">
              <a:latin typeface="Times New Roman" pitchFamily="18" charset="0"/>
              <a:cs typeface="Times New Roman" pitchFamily="18" charset="0"/>
            </a:endParaRPr>
          </a:p>
          <a:p>
            <a:pPr marL="800100" lvl="1" indent="-342900">
              <a:buClr>
                <a:srgbClr val="0070C0"/>
              </a:buClr>
              <a:buFont typeface="Wingdings" pitchFamily="2" charset="2"/>
              <a:buChar char="n"/>
            </a:pPr>
            <a:endParaRPr lang="en-US" altLang="ja-JP" sz="2400" dirty="0">
              <a:latin typeface="Times New Roman" pitchFamily="18" charset="0"/>
              <a:cs typeface="Times New Roman" pitchFamily="18" charset="0"/>
            </a:endParaRPr>
          </a:p>
        </p:txBody>
      </p:sp>
      <p:pic>
        <p:nvPicPr>
          <p:cNvPr id="410631" name="Picture 7" descr="cont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4508500"/>
            <a:ext cx="15906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Content</a:t>
            </a:r>
          </a:p>
        </p:txBody>
      </p:sp>
    </p:spTree>
    <p:extLst>
      <p:ext uri="{BB962C8B-B14F-4D97-AF65-F5344CB8AC3E}">
        <p14:creationId xmlns:p14="http://schemas.microsoft.com/office/powerpoint/2010/main" val="2644536516"/>
      </p:ext>
    </p:extLst>
  </p:cSld>
  <p:clrMapOvr>
    <a:masterClrMapping/>
  </p:clrMapOvr>
  <p:transition>
    <p:random/>
    <p:sndAc>
      <p:stSnd>
        <p:snd r:embed="rId3" name="projctor.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8933"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76264" y="1466850"/>
            <a:ext cx="8029575" cy="4438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标题 1"/>
          <p:cNvSpPr>
            <a:spLocks noGrp="1"/>
          </p:cNvSpPr>
          <p:nvPr>
            <p:ph type="title"/>
          </p:nvPr>
        </p:nvSpPr>
        <p:spPr/>
        <p:txBody>
          <a:bodyPr/>
          <a:lstStyle/>
          <a:p>
            <a:r>
              <a:rPr lang="en-US" altLang="zh-CN" dirty="0"/>
              <a:t>Flow Chart and Flow Graph</a:t>
            </a:r>
            <a:endParaRPr lang="zh-CN" altLang="en-US" dirty="0"/>
          </a:p>
        </p:txBody>
      </p:sp>
    </p:spTree>
    <p:extLst>
      <p:ext uri="{BB962C8B-B14F-4D97-AF65-F5344CB8AC3E}">
        <p14:creationId xmlns:p14="http://schemas.microsoft.com/office/powerpoint/2010/main" val="2504169167"/>
      </p:ext>
    </p:extLst>
  </p:cSld>
  <p:clrMapOvr>
    <a:masterClrMapping/>
  </p:clrMapOvr>
  <p:transition>
    <p:random/>
    <p:sndAc>
      <p:stSnd>
        <p:snd r:embed="rId2" name="projctor.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05"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44525" y="1385889"/>
            <a:ext cx="8115300" cy="4052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标题 1"/>
          <p:cNvSpPr>
            <a:spLocks noGrp="1"/>
          </p:cNvSpPr>
          <p:nvPr>
            <p:ph type="title"/>
          </p:nvPr>
        </p:nvSpPr>
        <p:spPr/>
        <p:txBody>
          <a:bodyPr/>
          <a:lstStyle/>
          <a:p>
            <a:r>
              <a:rPr lang="en-US" altLang="zh-CN" dirty="0"/>
              <a:t>An Example of Flow Graph</a:t>
            </a:r>
            <a:endParaRPr lang="zh-CN" altLang="en-US" dirty="0"/>
          </a:p>
        </p:txBody>
      </p:sp>
    </p:spTree>
    <p:extLst>
      <p:ext uri="{BB962C8B-B14F-4D97-AF65-F5344CB8AC3E}">
        <p14:creationId xmlns:p14="http://schemas.microsoft.com/office/powerpoint/2010/main" val="2834277939"/>
      </p:ext>
    </p:extLst>
  </p:cSld>
  <p:clrMapOvr>
    <a:masterClrMapping/>
  </p:clrMapOvr>
  <p:transition>
    <p:random/>
    <p:sndAc>
      <p:stSnd>
        <p:snd r:embed="rId2" name="projctor.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a:t>
            </a:r>
            <a:endParaRPr lang="zh-CN" altLang="en-US" dirty="0"/>
          </a:p>
        </p:txBody>
      </p:sp>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22</a:t>
            </a:fld>
            <a:endParaRPr lang="en-US" altLang="zh-CN"/>
          </a:p>
        </p:txBody>
      </p:sp>
      <p:sp>
        <p:nvSpPr>
          <p:cNvPr id="5" name="内容占位符 4"/>
          <p:cNvSpPr>
            <a:spLocks noGrp="1"/>
          </p:cNvSpPr>
          <p:nvPr>
            <p:ph idx="1"/>
          </p:nvPr>
        </p:nvSpPr>
        <p:spPr/>
        <p:txBody>
          <a:bodyPr/>
          <a:lstStyle/>
          <a:p>
            <a:endParaRPr lang="zh-CN" altLang="en-US"/>
          </a:p>
        </p:txBody>
      </p:sp>
      <p:pic>
        <p:nvPicPr>
          <p:cNvPr id="129025" name="Picture 1" descr="C:\Users\Tiger\AppData\Roaming\Tencent\Users\51580860\QQ\WinTemp\RichOle\~{%EK_70NM02_XD_2SOR`O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196752"/>
            <a:ext cx="4499991" cy="5453423"/>
          </a:xfrm>
          <a:prstGeom prst="rect">
            <a:avLst/>
          </a:prstGeom>
          <a:noFill/>
          <a:extLst>
            <a:ext uri="{909E8E84-426E-40DD-AFC4-6F175D3DCCD1}">
              <a14:hiddenFill xmlns:a14="http://schemas.microsoft.com/office/drawing/2010/main">
                <a:solidFill>
                  <a:srgbClr val="FFFFFF"/>
                </a:solidFill>
              </a14:hiddenFill>
            </a:ext>
          </a:extLst>
        </p:spPr>
      </p:pic>
      <p:pic>
        <p:nvPicPr>
          <p:cNvPr id="129026" name="Picture 2" descr="C:\Users\Tiger\AppData\Roaming\Tencent\Users\51580860\QQ\WinTemp\RichOle\_O$GQC8IOX$JDX{))`0SAF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4463" y="905544"/>
            <a:ext cx="2775969" cy="590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779805"/>
      </p:ext>
    </p:extLst>
  </p:cSld>
  <p:clrMapOvr>
    <a:masterClrMapping/>
  </p:clrMapOvr>
  <p:transition>
    <p:random/>
    <p:sndAc>
      <p:stSnd>
        <p:snd r:embed="rId2" name="projctor.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a:t>
            </a:r>
            <a:endParaRPr lang="zh-CN" altLang="en-US" dirty="0"/>
          </a:p>
        </p:txBody>
      </p:sp>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23</a:t>
            </a:fld>
            <a:endParaRPr lang="en-US" altLang="zh-CN"/>
          </a:p>
        </p:txBody>
      </p:sp>
      <p:sp>
        <p:nvSpPr>
          <p:cNvPr id="5" name="内容占位符 4"/>
          <p:cNvSpPr>
            <a:spLocks noGrp="1"/>
          </p:cNvSpPr>
          <p:nvPr>
            <p:ph idx="1"/>
          </p:nvPr>
        </p:nvSpPr>
        <p:spPr/>
        <p:txBody>
          <a:bodyPr/>
          <a:lstStyle/>
          <a:p>
            <a:endParaRPr lang="zh-CN" altLang="en-US"/>
          </a:p>
        </p:txBody>
      </p:sp>
      <p:pic>
        <p:nvPicPr>
          <p:cNvPr id="129025" name="Picture 1" descr="C:\Users\Tiger\AppData\Roaming\Tencent\Users\51580860\QQ\WinTemp\RichOle\~{%EK_70NM02_XD_2SOR`O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196752"/>
            <a:ext cx="4499991" cy="5453423"/>
          </a:xfrm>
          <a:prstGeom prst="rect">
            <a:avLst/>
          </a:prstGeom>
          <a:noFill/>
          <a:extLst>
            <a:ext uri="{909E8E84-426E-40DD-AFC4-6F175D3DCCD1}">
              <a14:hiddenFill xmlns:a14="http://schemas.microsoft.com/office/drawing/2010/main">
                <a:solidFill>
                  <a:srgbClr val="FFFFFF"/>
                </a:solidFill>
              </a14:hiddenFill>
            </a:ext>
          </a:extLst>
        </p:spPr>
      </p:pic>
      <p:pic>
        <p:nvPicPr>
          <p:cNvPr id="129026" name="Picture 2" descr="C:\Users\Tiger\AppData\Roaming\Tencent\Users\51580860\QQ\WinTemp\RichOle\_O$GQC8IOX$JDX{))`0SAF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905544"/>
            <a:ext cx="2775969" cy="5907832"/>
          </a:xfrm>
          <a:prstGeom prst="rect">
            <a:avLst/>
          </a:prstGeom>
          <a:noFill/>
          <a:extLst>
            <a:ext uri="{909E8E84-426E-40DD-AFC4-6F175D3DCCD1}">
              <a14:hiddenFill xmlns:a14="http://schemas.microsoft.com/office/drawing/2010/main">
                <a:solidFill>
                  <a:srgbClr val="FFFFFF"/>
                </a:solidFill>
              </a14:hiddenFill>
            </a:ext>
          </a:extLst>
        </p:spPr>
      </p:pic>
      <p:pic>
        <p:nvPicPr>
          <p:cNvPr id="130049" name="Picture 1" descr="C:\Users\Tiger\AppData\Roaming\Tencent\Users\51580860\QQ\WinTemp\RichOle\M~FTPVIB(}L{C59Z@WIAY[J.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6" y="82996"/>
            <a:ext cx="1779558" cy="6730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414198"/>
      </p:ext>
    </p:extLst>
  </p:cSld>
  <p:clrMapOvr>
    <a:masterClrMapping/>
  </p:clrMapOvr>
  <p:transition>
    <p:random/>
    <p:sndAc>
      <p:stSnd>
        <p:snd r:embed="rId2" name="projctor.wav"/>
      </p:stSnd>
    </p:sndAc>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7187" name="Rectangle 3"/>
          <p:cNvSpPr>
            <a:spLocks noGrp="1" noChangeArrowheads="1"/>
          </p:cNvSpPr>
          <p:nvPr>
            <p:ph type="body" idx="1"/>
          </p:nvPr>
        </p:nvSpPr>
        <p:spPr>
          <a:xfrm>
            <a:off x="971600" y="1700808"/>
            <a:ext cx="7056784" cy="4030663"/>
          </a:xfrm>
        </p:spPr>
        <p:txBody>
          <a:bodyPr/>
          <a:lstStyle/>
          <a:p>
            <a:pPr>
              <a:buClr>
                <a:srgbClr val="0070C0"/>
              </a:buClr>
              <a:buFont typeface="Wingdings" panose="05000000000000000000" pitchFamily="2" charset="2"/>
              <a:buChar char="n"/>
            </a:pPr>
            <a:r>
              <a:rPr lang="en-US" altLang="zh-CN" b="0" dirty="0" err="1" smtClean="0"/>
              <a:t>Cyclomatic</a:t>
            </a:r>
            <a:r>
              <a:rPr lang="en-US" altLang="zh-CN" b="0" dirty="0" smtClean="0"/>
              <a:t> </a:t>
            </a:r>
            <a:r>
              <a:rPr lang="en-US" altLang="zh-CN" b="0" dirty="0"/>
              <a:t>complexity is a software metric that provides a quantitative measure of the logical complexity of a program.</a:t>
            </a:r>
          </a:p>
          <a:p>
            <a:pPr>
              <a:buClr>
                <a:srgbClr val="0070C0"/>
              </a:buClr>
              <a:buFont typeface="Wingdings" panose="05000000000000000000" pitchFamily="2" charset="2"/>
              <a:buChar char="n"/>
            </a:pPr>
            <a:endParaRPr lang="en-US" altLang="zh-CN" b="0" dirty="0"/>
          </a:p>
          <a:p>
            <a:pPr>
              <a:buClr>
                <a:srgbClr val="0070C0"/>
              </a:buClr>
              <a:buFont typeface="Wingdings" panose="05000000000000000000" pitchFamily="2" charset="2"/>
              <a:buChar char="n"/>
            </a:pPr>
            <a:r>
              <a:rPr lang="en-US" altLang="zh-CN" b="0" dirty="0" smtClean="0"/>
              <a:t>An </a:t>
            </a:r>
            <a:r>
              <a:rPr lang="en-US" altLang="zh-CN" b="0" dirty="0"/>
              <a:t>independent path is any path through the program that introduces at least one new set of processing statements or a new condition.</a:t>
            </a:r>
          </a:p>
        </p:txBody>
      </p:sp>
      <p:sp>
        <p:nvSpPr>
          <p:cNvPr id="2" name="标题 1"/>
          <p:cNvSpPr>
            <a:spLocks noGrp="1"/>
          </p:cNvSpPr>
          <p:nvPr>
            <p:ph type="title"/>
          </p:nvPr>
        </p:nvSpPr>
        <p:spPr/>
        <p:txBody>
          <a:bodyPr/>
          <a:lstStyle/>
          <a:p>
            <a:r>
              <a:rPr lang="en-US" altLang="zh-CN" dirty="0" err="1"/>
              <a:t>Cyclomatic</a:t>
            </a:r>
            <a:r>
              <a:rPr lang="en-US" altLang="zh-CN" dirty="0"/>
              <a:t> Complexity </a:t>
            </a:r>
            <a:r>
              <a:rPr lang="zh-CN" altLang="en-US" dirty="0" smtClean="0"/>
              <a:t>（秩</a:t>
            </a:r>
            <a:r>
              <a:rPr lang="zh-CN" altLang="en-US" dirty="0"/>
              <a:t>复杂性）</a:t>
            </a:r>
          </a:p>
        </p:txBody>
      </p:sp>
    </p:spTree>
    <p:extLst>
      <p:ext uri="{BB962C8B-B14F-4D97-AF65-F5344CB8AC3E}">
        <p14:creationId xmlns:p14="http://schemas.microsoft.com/office/powerpoint/2010/main" val="3991763904"/>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7187">
                                            <p:txEl>
                                              <p:pRg st="0" end="0"/>
                                            </p:txEl>
                                          </p:spTgt>
                                        </p:tgtEl>
                                        <p:attrNameLst>
                                          <p:attrName>style.visibility</p:attrName>
                                        </p:attrNameLst>
                                      </p:cBhvr>
                                      <p:to>
                                        <p:strVal val="visible"/>
                                      </p:to>
                                    </p:set>
                                    <p:anim calcmode="lin" valueType="num">
                                      <p:cBhvr additive="base">
                                        <p:cTn id="7" dur="500" fill="hold"/>
                                        <p:tgtEl>
                                          <p:spTgt spid="477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7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7187">
                                            <p:txEl>
                                              <p:pRg st="2" end="2"/>
                                            </p:txEl>
                                          </p:spTgt>
                                        </p:tgtEl>
                                        <p:attrNameLst>
                                          <p:attrName>style.visibility</p:attrName>
                                        </p:attrNameLst>
                                      </p:cBhvr>
                                      <p:to>
                                        <p:strVal val="visible"/>
                                      </p:to>
                                    </p:set>
                                    <p:anim calcmode="lin" valueType="num">
                                      <p:cBhvr additive="base">
                                        <p:cTn id="13" dur="500" fill="hold"/>
                                        <p:tgtEl>
                                          <p:spTgt spid="47718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71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0869" name="Group 119"/>
          <p:cNvGrpSpPr>
            <a:grpSpLocks/>
          </p:cNvGrpSpPr>
          <p:nvPr/>
        </p:nvGrpSpPr>
        <p:grpSpPr bwMode="auto">
          <a:xfrm>
            <a:off x="1596232" y="1608931"/>
            <a:ext cx="5237162" cy="3951288"/>
            <a:chOff x="1049" y="683"/>
            <a:chExt cx="3299" cy="2489"/>
          </a:xfrm>
        </p:grpSpPr>
        <p:sp>
          <p:nvSpPr>
            <p:cNvPr id="786505" name="Rectangle 73"/>
            <p:cNvSpPr>
              <a:spLocks noChangeArrowheads="1"/>
            </p:cNvSpPr>
            <p:nvPr/>
          </p:nvSpPr>
          <p:spPr bwMode="auto">
            <a:xfrm>
              <a:off x="1283" y="683"/>
              <a:ext cx="2889" cy="174"/>
            </a:xfrm>
            <a:prstGeom prst="rect">
              <a:avLst/>
            </a:prstGeom>
            <a:noFill/>
            <a:ln w="9525">
              <a:noFill/>
              <a:miter lim="800000"/>
              <a:headEnd/>
              <a:tailEnd/>
            </a:ln>
          </p:spPr>
          <p:txBody>
            <a:bodyPr wrap="none" lIns="0" tIns="0" rIns="0" bIns="0">
              <a:spAutoFit/>
            </a:bodyPr>
            <a:lstStyle/>
            <a:p>
              <a:pPr>
                <a:lnSpc>
                  <a:spcPct val="90000"/>
                </a:lnSpc>
                <a:defRPr/>
              </a:pPr>
              <a:r>
                <a:rPr lang="en-US" altLang="ja-JP" sz="2000" dirty="0">
                  <a:solidFill>
                    <a:schemeClr val="tx2"/>
                  </a:solidFill>
                  <a:latin typeface="Times New Roman" panose="02020603050405020304" pitchFamily="18" charset="0"/>
                  <a:cs typeface="Times New Roman" panose="02020603050405020304" pitchFamily="18" charset="0"/>
                </a:rPr>
                <a:t>A number of industry studies have indicated </a:t>
              </a:r>
              <a:endParaRPr lang="en-US" altLang="ja-JP" sz="1800" dirty="0">
                <a:solidFill>
                  <a:schemeClr val="tx2"/>
                </a:solidFill>
                <a:latin typeface="Times New Roman" panose="02020603050405020304" pitchFamily="18" charset="0"/>
                <a:cs typeface="Times New Roman" panose="02020603050405020304" pitchFamily="18" charset="0"/>
              </a:endParaRPr>
            </a:p>
          </p:txBody>
        </p:sp>
        <p:sp>
          <p:nvSpPr>
            <p:cNvPr id="786506" name="Rectangle 74"/>
            <p:cNvSpPr>
              <a:spLocks noChangeArrowheads="1"/>
            </p:cNvSpPr>
            <p:nvPr/>
          </p:nvSpPr>
          <p:spPr bwMode="auto">
            <a:xfrm>
              <a:off x="1283" y="842"/>
              <a:ext cx="3065" cy="174"/>
            </a:xfrm>
            <a:prstGeom prst="rect">
              <a:avLst/>
            </a:prstGeom>
            <a:noFill/>
            <a:ln w="9525">
              <a:noFill/>
              <a:miter lim="800000"/>
              <a:headEnd/>
              <a:tailEnd/>
            </a:ln>
          </p:spPr>
          <p:txBody>
            <a:bodyPr wrap="none" lIns="0" tIns="0" rIns="0" bIns="0">
              <a:spAutoFit/>
            </a:bodyPr>
            <a:lstStyle/>
            <a:p>
              <a:pPr>
                <a:lnSpc>
                  <a:spcPct val="90000"/>
                </a:lnSpc>
                <a:defRPr/>
              </a:pPr>
              <a:r>
                <a:rPr lang="en-US" altLang="ja-JP" sz="2000" dirty="0">
                  <a:solidFill>
                    <a:schemeClr val="tx2"/>
                  </a:solidFill>
                  <a:latin typeface="Times New Roman" panose="02020603050405020304" pitchFamily="18" charset="0"/>
                  <a:cs typeface="Times New Roman" panose="02020603050405020304" pitchFamily="18" charset="0"/>
                </a:rPr>
                <a:t>that the higher V(G), the higher the probability </a:t>
              </a:r>
              <a:endParaRPr lang="en-US" altLang="ja-JP" sz="1800" dirty="0">
                <a:solidFill>
                  <a:schemeClr val="tx2"/>
                </a:solidFill>
                <a:latin typeface="Times New Roman" panose="02020603050405020304" pitchFamily="18" charset="0"/>
                <a:cs typeface="Times New Roman" panose="02020603050405020304" pitchFamily="18" charset="0"/>
              </a:endParaRPr>
            </a:p>
          </p:txBody>
        </p:sp>
        <p:sp>
          <p:nvSpPr>
            <p:cNvPr id="786507" name="Rectangle 75"/>
            <p:cNvSpPr>
              <a:spLocks noChangeArrowheads="1"/>
            </p:cNvSpPr>
            <p:nvPr/>
          </p:nvSpPr>
          <p:spPr bwMode="auto">
            <a:xfrm>
              <a:off x="1283" y="1002"/>
              <a:ext cx="591" cy="174"/>
            </a:xfrm>
            <a:prstGeom prst="rect">
              <a:avLst/>
            </a:prstGeom>
            <a:noFill/>
            <a:ln w="9525">
              <a:noFill/>
              <a:miter lim="800000"/>
              <a:headEnd/>
              <a:tailEnd/>
            </a:ln>
          </p:spPr>
          <p:txBody>
            <a:bodyPr wrap="none" lIns="0" tIns="0" rIns="0" bIns="0">
              <a:spAutoFit/>
            </a:bodyPr>
            <a:lstStyle/>
            <a:p>
              <a:pPr>
                <a:lnSpc>
                  <a:spcPct val="90000"/>
                </a:lnSpc>
                <a:defRPr/>
              </a:pPr>
              <a:r>
                <a:rPr lang="en-US" altLang="ja-JP" sz="2000">
                  <a:solidFill>
                    <a:schemeClr val="tx2"/>
                  </a:solidFill>
                  <a:latin typeface="Times New Roman" panose="02020603050405020304" pitchFamily="18" charset="0"/>
                  <a:cs typeface="Times New Roman" panose="02020603050405020304" pitchFamily="18" charset="0"/>
                </a:rPr>
                <a:t>or errors.</a:t>
              </a:r>
              <a:endParaRPr lang="en-US" altLang="ja-JP" sz="1800">
                <a:solidFill>
                  <a:schemeClr val="tx2"/>
                </a:solidFill>
                <a:latin typeface="Times New Roman" panose="02020603050405020304" pitchFamily="18" charset="0"/>
                <a:cs typeface="Times New Roman" panose="02020603050405020304" pitchFamily="18" charset="0"/>
              </a:endParaRPr>
            </a:p>
          </p:txBody>
        </p:sp>
        <p:sp>
          <p:nvSpPr>
            <p:cNvPr id="786508" name="Rectangle 76"/>
            <p:cNvSpPr>
              <a:spLocks noChangeArrowheads="1"/>
            </p:cNvSpPr>
            <p:nvPr/>
          </p:nvSpPr>
          <p:spPr bwMode="auto">
            <a:xfrm>
              <a:off x="3338" y="2482"/>
              <a:ext cx="349" cy="174"/>
            </a:xfrm>
            <a:prstGeom prst="rect">
              <a:avLst/>
            </a:prstGeom>
            <a:noFill/>
            <a:ln w="9525">
              <a:noFill/>
              <a:miter lim="800000"/>
              <a:headEnd/>
              <a:tailEnd/>
            </a:ln>
          </p:spPr>
          <p:txBody>
            <a:bodyPr wrap="none" lIns="0" tIns="0" rIns="0" bIns="0">
              <a:spAutoFit/>
            </a:bodyPr>
            <a:lstStyle/>
            <a:p>
              <a:pPr>
                <a:lnSpc>
                  <a:spcPct val="90000"/>
                </a:lnSpc>
                <a:defRPr/>
              </a:pPr>
              <a:r>
                <a:rPr lang="en-US" altLang="ja-JP" sz="2000">
                  <a:solidFill>
                    <a:schemeClr val="tx2"/>
                  </a:solidFill>
                  <a:latin typeface="Times New Roman" panose="02020603050405020304" pitchFamily="18" charset="0"/>
                  <a:cs typeface="Times New Roman" panose="02020603050405020304" pitchFamily="18" charset="0"/>
                </a:rPr>
                <a:t>V(G)</a:t>
              </a:r>
              <a:endParaRPr lang="en-US" altLang="ja-JP" sz="1800">
                <a:solidFill>
                  <a:schemeClr val="tx2"/>
                </a:solidFill>
                <a:latin typeface="Times New Roman" panose="02020603050405020304" pitchFamily="18" charset="0"/>
                <a:cs typeface="Times New Roman" panose="02020603050405020304" pitchFamily="18" charset="0"/>
              </a:endParaRPr>
            </a:p>
          </p:txBody>
        </p:sp>
        <p:sp>
          <p:nvSpPr>
            <p:cNvPr id="786509" name="Rectangle 77"/>
            <p:cNvSpPr>
              <a:spLocks noChangeArrowheads="1"/>
            </p:cNvSpPr>
            <p:nvPr/>
          </p:nvSpPr>
          <p:spPr bwMode="auto">
            <a:xfrm>
              <a:off x="1049" y="1595"/>
              <a:ext cx="546" cy="174"/>
            </a:xfrm>
            <a:prstGeom prst="rect">
              <a:avLst/>
            </a:prstGeom>
            <a:noFill/>
            <a:ln w="9525">
              <a:noFill/>
              <a:miter lim="800000"/>
              <a:headEnd/>
              <a:tailEnd/>
            </a:ln>
          </p:spPr>
          <p:txBody>
            <a:bodyPr wrap="none" lIns="0" tIns="0" rIns="0" bIns="0">
              <a:spAutoFit/>
            </a:bodyPr>
            <a:lstStyle/>
            <a:p>
              <a:pPr>
                <a:lnSpc>
                  <a:spcPct val="90000"/>
                </a:lnSpc>
                <a:defRPr/>
              </a:pPr>
              <a:r>
                <a:rPr lang="en-US" altLang="ja-JP" sz="2000">
                  <a:solidFill>
                    <a:schemeClr val="tx2"/>
                  </a:solidFill>
                  <a:latin typeface="Times New Roman" panose="02020603050405020304" pitchFamily="18" charset="0"/>
                  <a:cs typeface="Times New Roman" panose="02020603050405020304" pitchFamily="18" charset="0"/>
                </a:rPr>
                <a:t>modules</a:t>
              </a:r>
              <a:endParaRPr lang="en-US" altLang="ja-JP" sz="1800">
                <a:solidFill>
                  <a:schemeClr val="tx2"/>
                </a:solidFill>
                <a:latin typeface="Times New Roman" panose="02020603050405020304" pitchFamily="18" charset="0"/>
                <a:cs typeface="Times New Roman" panose="02020603050405020304" pitchFamily="18" charset="0"/>
              </a:endParaRPr>
            </a:p>
          </p:txBody>
        </p:sp>
        <p:sp>
          <p:nvSpPr>
            <p:cNvPr id="420875" name="Rectangle 78"/>
            <p:cNvSpPr>
              <a:spLocks noChangeArrowheads="1"/>
            </p:cNvSpPr>
            <p:nvPr/>
          </p:nvSpPr>
          <p:spPr bwMode="auto">
            <a:xfrm>
              <a:off x="2017" y="2297"/>
              <a:ext cx="70" cy="1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76" name="Rectangle 79"/>
            <p:cNvSpPr>
              <a:spLocks noChangeArrowheads="1"/>
            </p:cNvSpPr>
            <p:nvPr/>
          </p:nvSpPr>
          <p:spPr bwMode="auto">
            <a:xfrm>
              <a:off x="2010" y="2291"/>
              <a:ext cx="83" cy="127"/>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77" name="Rectangle 80"/>
            <p:cNvSpPr>
              <a:spLocks noChangeArrowheads="1"/>
            </p:cNvSpPr>
            <p:nvPr/>
          </p:nvSpPr>
          <p:spPr bwMode="auto">
            <a:xfrm>
              <a:off x="2087" y="2265"/>
              <a:ext cx="70" cy="1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78" name="Rectangle 81"/>
            <p:cNvSpPr>
              <a:spLocks noChangeArrowheads="1"/>
            </p:cNvSpPr>
            <p:nvPr/>
          </p:nvSpPr>
          <p:spPr bwMode="auto">
            <a:xfrm>
              <a:off x="2081" y="2259"/>
              <a:ext cx="83" cy="159"/>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79" name="Rectangle 82"/>
            <p:cNvSpPr>
              <a:spLocks noChangeArrowheads="1"/>
            </p:cNvSpPr>
            <p:nvPr/>
          </p:nvSpPr>
          <p:spPr bwMode="auto">
            <a:xfrm>
              <a:off x="2157" y="2233"/>
              <a:ext cx="70"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0" name="Rectangle 83"/>
            <p:cNvSpPr>
              <a:spLocks noChangeArrowheads="1"/>
            </p:cNvSpPr>
            <p:nvPr/>
          </p:nvSpPr>
          <p:spPr bwMode="auto">
            <a:xfrm>
              <a:off x="2151" y="2227"/>
              <a:ext cx="83" cy="191"/>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1" name="Rectangle 84"/>
            <p:cNvSpPr>
              <a:spLocks noChangeArrowheads="1"/>
            </p:cNvSpPr>
            <p:nvPr/>
          </p:nvSpPr>
          <p:spPr bwMode="auto">
            <a:xfrm>
              <a:off x="2234" y="2163"/>
              <a:ext cx="76"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2" name="Rectangle 85"/>
            <p:cNvSpPr>
              <a:spLocks noChangeArrowheads="1"/>
            </p:cNvSpPr>
            <p:nvPr/>
          </p:nvSpPr>
          <p:spPr bwMode="auto">
            <a:xfrm>
              <a:off x="2227" y="2157"/>
              <a:ext cx="90" cy="261"/>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3" name="Rectangle 86"/>
            <p:cNvSpPr>
              <a:spLocks noChangeArrowheads="1"/>
            </p:cNvSpPr>
            <p:nvPr/>
          </p:nvSpPr>
          <p:spPr bwMode="auto">
            <a:xfrm>
              <a:off x="2310" y="2061"/>
              <a:ext cx="77" cy="3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4" name="Rectangle 87"/>
            <p:cNvSpPr>
              <a:spLocks noChangeArrowheads="1"/>
            </p:cNvSpPr>
            <p:nvPr/>
          </p:nvSpPr>
          <p:spPr bwMode="auto">
            <a:xfrm>
              <a:off x="2304" y="2055"/>
              <a:ext cx="89" cy="363"/>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5" name="Rectangle 88"/>
            <p:cNvSpPr>
              <a:spLocks noChangeArrowheads="1"/>
            </p:cNvSpPr>
            <p:nvPr/>
          </p:nvSpPr>
          <p:spPr bwMode="auto">
            <a:xfrm>
              <a:off x="2387" y="2003"/>
              <a:ext cx="77" cy="4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6" name="Rectangle 89"/>
            <p:cNvSpPr>
              <a:spLocks noChangeArrowheads="1"/>
            </p:cNvSpPr>
            <p:nvPr/>
          </p:nvSpPr>
          <p:spPr bwMode="auto">
            <a:xfrm>
              <a:off x="2381" y="1997"/>
              <a:ext cx="89" cy="427"/>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7" name="Rectangle 90"/>
            <p:cNvSpPr>
              <a:spLocks noChangeArrowheads="1"/>
            </p:cNvSpPr>
            <p:nvPr/>
          </p:nvSpPr>
          <p:spPr bwMode="auto">
            <a:xfrm>
              <a:off x="2464" y="1882"/>
              <a:ext cx="70" cy="5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8" name="Rectangle 91"/>
            <p:cNvSpPr>
              <a:spLocks noChangeArrowheads="1"/>
            </p:cNvSpPr>
            <p:nvPr/>
          </p:nvSpPr>
          <p:spPr bwMode="auto">
            <a:xfrm>
              <a:off x="2457" y="1876"/>
              <a:ext cx="83" cy="542"/>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9" name="Rectangle 92"/>
            <p:cNvSpPr>
              <a:spLocks noChangeArrowheads="1"/>
            </p:cNvSpPr>
            <p:nvPr/>
          </p:nvSpPr>
          <p:spPr bwMode="auto">
            <a:xfrm>
              <a:off x="2540" y="1512"/>
              <a:ext cx="77" cy="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0" name="Rectangle 93"/>
            <p:cNvSpPr>
              <a:spLocks noChangeArrowheads="1"/>
            </p:cNvSpPr>
            <p:nvPr/>
          </p:nvSpPr>
          <p:spPr bwMode="auto">
            <a:xfrm>
              <a:off x="2534" y="1506"/>
              <a:ext cx="89" cy="912"/>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1" name="Rectangle 94"/>
            <p:cNvSpPr>
              <a:spLocks noChangeArrowheads="1"/>
            </p:cNvSpPr>
            <p:nvPr/>
          </p:nvSpPr>
          <p:spPr bwMode="auto">
            <a:xfrm>
              <a:off x="2617" y="1474"/>
              <a:ext cx="77" cy="9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2" name="Rectangle 95"/>
            <p:cNvSpPr>
              <a:spLocks noChangeArrowheads="1"/>
            </p:cNvSpPr>
            <p:nvPr/>
          </p:nvSpPr>
          <p:spPr bwMode="auto">
            <a:xfrm>
              <a:off x="2611" y="1468"/>
              <a:ext cx="89" cy="956"/>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3" name="Rectangle 96"/>
            <p:cNvSpPr>
              <a:spLocks noChangeArrowheads="1"/>
            </p:cNvSpPr>
            <p:nvPr/>
          </p:nvSpPr>
          <p:spPr bwMode="auto">
            <a:xfrm>
              <a:off x="3300" y="2291"/>
              <a:ext cx="70" cy="114"/>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4" name="Rectangle 97"/>
            <p:cNvSpPr>
              <a:spLocks noChangeArrowheads="1"/>
            </p:cNvSpPr>
            <p:nvPr/>
          </p:nvSpPr>
          <p:spPr bwMode="auto">
            <a:xfrm>
              <a:off x="3294" y="2284"/>
              <a:ext cx="83" cy="128"/>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5" name="Rectangle 98"/>
            <p:cNvSpPr>
              <a:spLocks noChangeArrowheads="1"/>
            </p:cNvSpPr>
            <p:nvPr/>
          </p:nvSpPr>
          <p:spPr bwMode="auto">
            <a:xfrm>
              <a:off x="3230" y="2265"/>
              <a:ext cx="70" cy="147"/>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6" name="Rectangle 99"/>
            <p:cNvSpPr>
              <a:spLocks noChangeArrowheads="1"/>
            </p:cNvSpPr>
            <p:nvPr/>
          </p:nvSpPr>
          <p:spPr bwMode="auto">
            <a:xfrm>
              <a:off x="3223" y="2259"/>
              <a:ext cx="83" cy="159"/>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7" name="Rectangle 100"/>
            <p:cNvSpPr>
              <a:spLocks noChangeArrowheads="1"/>
            </p:cNvSpPr>
            <p:nvPr/>
          </p:nvSpPr>
          <p:spPr bwMode="auto">
            <a:xfrm>
              <a:off x="3160" y="2227"/>
              <a:ext cx="76" cy="178"/>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8" name="Rectangle 101"/>
            <p:cNvSpPr>
              <a:spLocks noChangeArrowheads="1"/>
            </p:cNvSpPr>
            <p:nvPr/>
          </p:nvSpPr>
          <p:spPr bwMode="auto">
            <a:xfrm>
              <a:off x="3153" y="2220"/>
              <a:ext cx="90" cy="192"/>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9" name="Rectangle 102"/>
            <p:cNvSpPr>
              <a:spLocks noChangeArrowheads="1"/>
            </p:cNvSpPr>
            <p:nvPr/>
          </p:nvSpPr>
          <p:spPr bwMode="auto">
            <a:xfrm>
              <a:off x="3083" y="2157"/>
              <a:ext cx="70" cy="248"/>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0" name="Rectangle 103"/>
            <p:cNvSpPr>
              <a:spLocks noChangeArrowheads="1"/>
            </p:cNvSpPr>
            <p:nvPr/>
          </p:nvSpPr>
          <p:spPr bwMode="auto">
            <a:xfrm>
              <a:off x="3077" y="2150"/>
              <a:ext cx="83" cy="262"/>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1" name="Rectangle 104"/>
            <p:cNvSpPr>
              <a:spLocks noChangeArrowheads="1"/>
            </p:cNvSpPr>
            <p:nvPr/>
          </p:nvSpPr>
          <p:spPr bwMode="auto">
            <a:xfrm>
              <a:off x="3000" y="2055"/>
              <a:ext cx="77" cy="35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2" name="Rectangle 105"/>
            <p:cNvSpPr>
              <a:spLocks noChangeArrowheads="1"/>
            </p:cNvSpPr>
            <p:nvPr/>
          </p:nvSpPr>
          <p:spPr bwMode="auto">
            <a:xfrm>
              <a:off x="2994" y="2048"/>
              <a:ext cx="89" cy="364"/>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3" name="Rectangle 106"/>
            <p:cNvSpPr>
              <a:spLocks noChangeArrowheads="1"/>
            </p:cNvSpPr>
            <p:nvPr/>
          </p:nvSpPr>
          <p:spPr bwMode="auto">
            <a:xfrm>
              <a:off x="2923" y="2003"/>
              <a:ext cx="77" cy="409"/>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4" name="Rectangle 107"/>
            <p:cNvSpPr>
              <a:spLocks noChangeArrowheads="1"/>
            </p:cNvSpPr>
            <p:nvPr/>
          </p:nvSpPr>
          <p:spPr bwMode="auto">
            <a:xfrm>
              <a:off x="2917" y="1997"/>
              <a:ext cx="89" cy="421"/>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5" name="Rectangle 108"/>
            <p:cNvSpPr>
              <a:spLocks noChangeArrowheads="1"/>
            </p:cNvSpPr>
            <p:nvPr/>
          </p:nvSpPr>
          <p:spPr bwMode="auto">
            <a:xfrm>
              <a:off x="2853" y="1876"/>
              <a:ext cx="77" cy="529"/>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6" name="Rectangle 109"/>
            <p:cNvSpPr>
              <a:spLocks noChangeArrowheads="1"/>
            </p:cNvSpPr>
            <p:nvPr/>
          </p:nvSpPr>
          <p:spPr bwMode="auto">
            <a:xfrm>
              <a:off x="2847" y="1870"/>
              <a:ext cx="89" cy="542"/>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7" name="Rectangle 110"/>
            <p:cNvSpPr>
              <a:spLocks noChangeArrowheads="1"/>
            </p:cNvSpPr>
            <p:nvPr/>
          </p:nvSpPr>
          <p:spPr bwMode="auto">
            <a:xfrm>
              <a:off x="2777" y="1506"/>
              <a:ext cx="70" cy="9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8" name="Rectangle 111"/>
            <p:cNvSpPr>
              <a:spLocks noChangeArrowheads="1"/>
            </p:cNvSpPr>
            <p:nvPr/>
          </p:nvSpPr>
          <p:spPr bwMode="auto">
            <a:xfrm>
              <a:off x="2770" y="1500"/>
              <a:ext cx="83" cy="918"/>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9" name="Rectangle 112"/>
            <p:cNvSpPr>
              <a:spLocks noChangeArrowheads="1"/>
            </p:cNvSpPr>
            <p:nvPr/>
          </p:nvSpPr>
          <p:spPr bwMode="auto">
            <a:xfrm>
              <a:off x="2694" y="1468"/>
              <a:ext cx="76" cy="9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10" name="Rectangle 113"/>
            <p:cNvSpPr>
              <a:spLocks noChangeArrowheads="1"/>
            </p:cNvSpPr>
            <p:nvPr/>
          </p:nvSpPr>
          <p:spPr bwMode="auto">
            <a:xfrm>
              <a:off x="2687" y="1461"/>
              <a:ext cx="90" cy="957"/>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11" name="Line 114"/>
            <p:cNvSpPr>
              <a:spLocks noChangeShapeType="1"/>
            </p:cNvSpPr>
            <p:nvPr/>
          </p:nvSpPr>
          <p:spPr bwMode="auto">
            <a:xfrm flipH="1">
              <a:off x="2572" y="2239"/>
              <a:ext cx="454" cy="549"/>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86547" name="Rectangle 115"/>
            <p:cNvSpPr>
              <a:spLocks noChangeArrowheads="1"/>
            </p:cNvSpPr>
            <p:nvPr/>
          </p:nvSpPr>
          <p:spPr bwMode="auto">
            <a:xfrm>
              <a:off x="1864" y="2839"/>
              <a:ext cx="1661" cy="174"/>
            </a:xfrm>
            <a:prstGeom prst="rect">
              <a:avLst/>
            </a:prstGeom>
            <a:noFill/>
            <a:ln w="9525">
              <a:noFill/>
              <a:miter lim="800000"/>
              <a:headEnd/>
              <a:tailEnd/>
            </a:ln>
          </p:spPr>
          <p:txBody>
            <a:bodyPr wrap="none" lIns="0" tIns="0" rIns="0" bIns="0">
              <a:spAutoFit/>
            </a:bodyPr>
            <a:lstStyle/>
            <a:p>
              <a:pPr>
                <a:lnSpc>
                  <a:spcPct val="90000"/>
                </a:lnSpc>
                <a:defRPr/>
              </a:pPr>
              <a:r>
                <a:rPr lang="en-US" altLang="ja-JP" sz="2000">
                  <a:solidFill>
                    <a:schemeClr val="tx2"/>
                  </a:solidFill>
                  <a:latin typeface="Times New Roman" panose="02020603050405020304" pitchFamily="18" charset="0"/>
                  <a:cs typeface="Times New Roman" panose="02020603050405020304" pitchFamily="18" charset="0"/>
                </a:rPr>
                <a:t>modules in this range are </a:t>
              </a:r>
              <a:endParaRPr lang="en-US" altLang="ja-JP" sz="1800">
                <a:solidFill>
                  <a:schemeClr val="tx2"/>
                </a:solidFill>
                <a:latin typeface="Times New Roman" panose="02020603050405020304" pitchFamily="18" charset="0"/>
                <a:cs typeface="Times New Roman" panose="02020603050405020304" pitchFamily="18" charset="0"/>
              </a:endParaRPr>
            </a:p>
          </p:txBody>
        </p:sp>
        <p:sp>
          <p:nvSpPr>
            <p:cNvPr id="786548" name="Rectangle 116"/>
            <p:cNvSpPr>
              <a:spLocks noChangeArrowheads="1"/>
            </p:cNvSpPr>
            <p:nvPr/>
          </p:nvSpPr>
          <p:spPr bwMode="auto">
            <a:xfrm>
              <a:off x="1864" y="2998"/>
              <a:ext cx="1093" cy="174"/>
            </a:xfrm>
            <a:prstGeom prst="rect">
              <a:avLst/>
            </a:prstGeom>
            <a:noFill/>
            <a:ln w="9525">
              <a:noFill/>
              <a:miter lim="800000"/>
              <a:headEnd/>
              <a:tailEnd/>
            </a:ln>
          </p:spPr>
          <p:txBody>
            <a:bodyPr wrap="none" lIns="0" tIns="0" rIns="0" bIns="0">
              <a:spAutoFit/>
            </a:bodyPr>
            <a:lstStyle/>
            <a:p>
              <a:pPr>
                <a:lnSpc>
                  <a:spcPct val="90000"/>
                </a:lnSpc>
                <a:defRPr/>
              </a:pPr>
              <a:r>
                <a:rPr lang="en-US" altLang="ja-JP" sz="2000" dirty="0">
                  <a:solidFill>
                    <a:schemeClr val="tx2"/>
                  </a:solidFill>
                  <a:latin typeface="Times New Roman" panose="02020603050405020304" pitchFamily="18" charset="0"/>
                  <a:cs typeface="Times New Roman" panose="02020603050405020304" pitchFamily="18" charset="0"/>
                </a:rPr>
                <a:t>more error prone</a:t>
              </a:r>
              <a:endParaRPr lang="en-US" altLang="ja-JP" sz="1800" dirty="0">
                <a:solidFill>
                  <a:schemeClr val="tx2"/>
                </a:solidFill>
                <a:latin typeface="Times New Roman" panose="02020603050405020304" pitchFamily="18" charset="0"/>
                <a:cs typeface="Times New Roman" panose="02020603050405020304" pitchFamily="18" charset="0"/>
              </a:endParaRPr>
            </a:p>
          </p:txBody>
        </p:sp>
        <p:sp>
          <p:nvSpPr>
            <p:cNvPr id="420914" name="Freeform 117"/>
            <p:cNvSpPr>
              <a:spLocks/>
            </p:cNvSpPr>
            <p:nvPr/>
          </p:nvSpPr>
          <p:spPr bwMode="auto">
            <a:xfrm>
              <a:off x="1844" y="1449"/>
              <a:ext cx="1814" cy="969"/>
            </a:xfrm>
            <a:custGeom>
              <a:avLst/>
              <a:gdLst>
                <a:gd name="T0" fmla="*/ 0 w 1814"/>
                <a:gd name="T1" fmla="*/ 0 h 969"/>
                <a:gd name="T2" fmla="*/ 0 w 1814"/>
                <a:gd name="T3" fmla="*/ 969 h 969"/>
                <a:gd name="T4" fmla="*/ 0 w 1814"/>
                <a:gd name="T5" fmla="*/ 969 h 969"/>
                <a:gd name="T6" fmla="*/ 1814 w 1814"/>
                <a:gd name="T7" fmla="*/ 969 h 969"/>
                <a:gd name="T8" fmla="*/ 1814 w 1814"/>
                <a:gd name="T9" fmla="*/ 969 h 969"/>
                <a:gd name="T10" fmla="*/ 0 60000 65536"/>
                <a:gd name="T11" fmla="*/ 0 60000 65536"/>
                <a:gd name="T12" fmla="*/ 0 60000 65536"/>
                <a:gd name="T13" fmla="*/ 0 60000 65536"/>
                <a:gd name="T14" fmla="*/ 0 60000 65536"/>
                <a:gd name="T15" fmla="*/ 0 w 1814"/>
                <a:gd name="T16" fmla="*/ 0 h 969"/>
                <a:gd name="T17" fmla="*/ 1814 w 1814"/>
                <a:gd name="T18" fmla="*/ 969 h 969"/>
              </a:gdLst>
              <a:ahLst/>
              <a:cxnLst>
                <a:cxn ang="T10">
                  <a:pos x="T0" y="T1"/>
                </a:cxn>
                <a:cxn ang="T11">
                  <a:pos x="T2" y="T3"/>
                </a:cxn>
                <a:cxn ang="T12">
                  <a:pos x="T4" y="T5"/>
                </a:cxn>
                <a:cxn ang="T13">
                  <a:pos x="T6" y="T7"/>
                </a:cxn>
                <a:cxn ang="T14">
                  <a:pos x="T8" y="T9"/>
                </a:cxn>
              </a:cxnLst>
              <a:rect l="T15" t="T16" r="T17" b="T18"/>
              <a:pathLst>
                <a:path w="1814" h="969">
                  <a:moveTo>
                    <a:pt x="0" y="0"/>
                  </a:moveTo>
                  <a:lnTo>
                    <a:pt x="0" y="969"/>
                  </a:lnTo>
                  <a:lnTo>
                    <a:pt x="1814" y="969"/>
                  </a:lnTo>
                </a:path>
              </a:pathLst>
            </a:custGeom>
            <a:noFill/>
            <a:ln w="4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15" name="Freeform 118"/>
            <p:cNvSpPr>
              <a:spLocks/>
            </p:cNvSpPr>
            <p:nvPr/>
          </p:nvSpPr>
          <p:spPr bwMode="auto">
            <a:xfrm>
              <a:off x="1832" y="1436"/>
              <a:ext cx="1813" cy="969"/>
            </a:xfrm>
            <a:custGeom>
              <a:avLst/>
              <a:gdLst>
                <a:gd name="T0" fmla="*/ 0 w 1813"/>
                <a:gd name="T1" fmla="*/ 0 h 969"/>
                <a:gd name="T2" fmla="*/ 0 w 1813"/>
                <a:gd name="T3" fmla="*/ 969 h 969"/>
                <a:gd name="T4" fmla="*/ 1813 w 1813"/>
                <a:gd name="T5" fmla="*/ 969 h 969"/>
                <a:gd name="T6" fmla="*/ 0 60000 65536"/>
                <a:gd name="T7" fmla="*/ 0 60000 65536"/>
                <a:gd name="T8" fmla="*/ 0 60000 65536"/>
                <a:gd name="T9" fmla="*/ 0 w 1813"/>
                <a:gd name="T10" fmla="*/ 0 h 969"/>
                <a:gd name="T11" fmla="*/ 1813 w 1813"/>
                <a:gd name="T12" fmla="*/ 969 h 969"/>
              </a:gdLst>
              <a:ahLst/>
              <a:cxnLst>
                <a:cxn ang="T6">
                  <a:pos x="T0" y="T1"/>
                </a:cxn>
                <a:cxn ang="T7">
                  <a:pos x="T2" y="T3"/>
                </a:cxn>
                <a:cxn ang="T8">
                  <a:pos x="T4" y="T5"/>
                </a:cxn>
              </a:cxnLst>
              <a:rect l="T9" t="T10" r="T11" b="T12"/>
              <a:pathLst>
                <a:path w="1813" h="969">
                  <a:moveTo>
                    <a:pt x="0" y="0"/>
                  </a:moveTo>
                  <a:lnTo>
                    <a:pt x="0" y="969"/>
                  </a:lnTo>
                  <a:lnTo>
                    <a:pt x="1813" y="969"/>
                  </a:lnTo>
                </a:path>
              </a:pathLst>
            </a:custGeom>
            <a:noFill/>
            <a:ln w="4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grpSp>
      <p:sp>
        <p:nvSpPr>
          <p:cNvPr id="52"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err="1"/>
              <a:t>Cyclomatic</a:t>
            </a:r>
            <a:r>
              <a:rPr lang="en-US" altLang="ja-JP" dirty="0"/>
              <a:t> Complexity</a:t>
            </a:r>
          </a:p>
        </p:txBody>
      </p:sp>
    </p:spTree>
    <p:extLst>
      <p:ext uri="{BB962C8B-B14F-4D97-AF65-F5344CB8AC3E}">
        <p14:creationId xmlns:p14="http://schemas.microsoft.com/office/powerpoint/2010/main" val="1221280400"/>
      </p:ext>
    </p:extLst>
  </p:cSld>
  <p:clrMapOvr>
    <a:masterClrMapping/>
  </p:clrMapOvr>
  <p:transition>
    <p:random/>
    <p:sndAc>
      <p:stSnd>
        <p:snd r:embed="rId3" name="projctor.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1" name="Rectangle 3"/>
          <p:cNvSpPr>
            <a:spLocks noGrp="1" noChangeArrowheads="1"/>
          </p:cNvSpPr>
          <p:nvPr>
            <p:ph type="body" idx="1"/>
          </p:nvPr>
        </p:nvSpPr>
        <p:spPr>
          <a:xfrm>
            <a:off x="1043608" y="1268760"/>
            <a:ext cx="7356475" cy="4354513"/>
          </a:xfrm>
        </p:spPr>
        <p:txBody>
          <a:bodyPr/>
          <a:lstStyle/>
          <a:p>
            <a:pPr>
              <a:buClr>
                <a:srgbClr val="0070C0"/>
              </a:buClr>
              <a:buFont typeface="Wingdings" panose="05000000000000000000" pitchFamily="2" charset="2"/>
              <a:buChar char="n"/>
            </a:pPr>
            <a:r>
              <a:rPr lang="en-US" altLang="zh-CN" dirty="0"/>
              <a:t>There are three ways:</a:t>
            </a:r>
          </a:p>
          <a:p>
            <a:pPr lvl="1">
              <a:buClr>
                <a:srgbClr val="0070C0"/>
              </a:buClr>
              <a:buFont typeface="Wingdings" panose="05000000000000000000" pitchFamily="2" charset="2"/>
              <a:buChar char="n"/>
            </a:pPr>
            <a:r>
              <a:rPr lang="en-US" altLang="zh-CN" sz="2000" dirty="0"/>
              <a:t>The number of regions of the flow graph correspond to the </a:t>
            </a:r>
            <a:r>
              <a:rPr lang="en-US" altLang="zh-CN" sz="2000" dirty="0" err="1"/>
              <a:t>cyclomatic</a:t>
            </a:r>
            <a:r>
              <a:rPr lang="en-US" altLang="zh-CN" sz="2000" dirty="0"/>
              <a:t> complexity</a:t>
            </a:r>
            <a:r>
              <a:rPr lang="en-US" altLang="zh-CN" sz="2000" dirty="0" smtClean="0"/>
              <a:t>;</a:t>
            </a:r>
          </a:p>
          <a:p>
            <a:pPr lvl="1">
              <a:buClr>
                <a:srgbClr val="0070C0"/>
              </a:buClr>
              <a:buFont typeface="Wingdings" panose="05000000000000000000" pitchFamily="2" charset="2"/>
              <a:buChar char="n"/>
            </a:pPr>
            <a:endParaRPr lang="en-US" altLang="zh-CN" sz="2000" dirty="0"/>
          </a:p>
          <a:p>
            <a:pPr lvl="1">
              <a:buClr>
                <a:srgbClr val="0070C0"/>
              </a:buClr>
              <a:buFont typeface="Wingdings" panose="05000000000000000000" pitchFamily="2" charset="2"/>
              <a:buChar char="n"/>
            </a:pPr>
            <a:r>
              <a:rPr lang="en-US" altLang="zh-CN" sz="2000" dirty="0" err="1"/>
              <a:t>Cyclomatic</a:t>
            </a:r>
            <a:r>
              <a:rPr lang="en-US" altLang="zh-CN" sz="2000" dirty="0"/>
              <a:t> complexity, V(g), for a flow graph G is defined as:</a:t>
            </a:r>
          </a:p>
          <a:p>
            <a:pPr marL="1414780" lvl="4" indent="0">
              <a:buClr>
                <a:srgbClr val="0070C0"/>
              </a:buClr>
              <a:buNone/>
            </a:pPr>
            <a:r>
              <a:rPr lang="en-US" altLang="zh-CN" dirty="0"/>
              <a:t>V(G) = E - N + 2</a:t>
            </a:r>
          </a:p>
          <a:p>
            <a:pPr marL="576580" lvl="2" indent="0">
              <a:buClr>
                <a:srgbClr val="0070C0"/>
              </a:buClr>
              <a:buNone/>
            </a:pPr>
            <a:r>
              <a:rPr lang="en-US" altLang="zh-CN" sz="2000" dirty="0"/>
              <a:t>where E is the number of flow graph edges, N is the number of flow graph nodes</a:t>
            </a:r>
            <a:r>
              <a:rPr lang="en-US" altLang="zh-CN" sz="2000" dirty="0" smtClean="0"/>
              <a:t>;</a:t>
            </a:r>
          </a:p>
          <a:p>
            <a:pPr marL="576580" lvl="2" indent="0">
              <a:buClr>
                <a:srgbClr val="0070C0"/>
              </a:buClr>
              <a:buNone/>
            </a:pPr>
            <a:endParaRPr lang="en-US" altLang="zh-CN" sz="2000" dirty="0"/>
          </a:p>
          <a:p>
            <a:pPr lvl="1">
              <a:buClr>
                <a:srgbClr val="0070C0"/>
              </a:buClr>
              <a:buFont typeface="Wingdings" panose="05000000000000000000" pitchFamily="2" charset="2"/>
              <a:buChar char="n"/>
            </a:pPr>
            <a:r>
              <a:rPr lang="en-US" altLang="zh-CN" sz="2000" dirty="0" err="1"/>
              <a:t>Cyclomatic</a:t>
            </a:r>
            <a:r>
              <a:rPr lang="en-US" altLang="zh-CN" sz="2000" dirty="0"/>
              <a:t> complexity, V(G), for a flow graph G is also defined as:</a:t>
            </a:r>
          </a:p>
          <a:p>
            <a:pPr marL="1414780" lvl="4" indent="0">
              <a:buClr>
                <a:srgbClr val="0070C0"/>
              </a:buClr>
              <a:buNone/>
            </a:pPr>
            <a:r>
              <a:rPr lang="en-US" altLang="zh-CN" dirty="0"/>
              <a:t>V (G) = P + 1</a:t>
            </a:r>
          </a:p>
          <a:p>
            <a:pPr marL="576580" lvl="2" indent="0">
              <a:buClr>
                <a:srgbClr val="0070C0"/>
              </a:buClr>
              <a:buNone/>
            </a:pPr>
            <a:r>
              <a:rPr lang="en-US" altLang="zh-CN" sz="2000" dirty="0"/>
              <a:t>where P is the number of predicate nodes contained in the flow graph G.</a:t>
            </a:r>
          </a:p>
        </p:txBody>
      </p:sp>
      <p:sp>
        <p:nvSpPr>
          <p:cNvPr id="2" name="标题 1"/>
          <p:cNvSpPr>
            <a:spLocks noGrp="1"/>
          </p:cNvSpPr>
          <p:nvPr>
            <p:ph type="title"/>
          </p:nvPr>
        </p:nvSpPr>
        <p:spPr/>
        <p:txBody>
          <a:bodyPr/>
          <a:lstStyle/>
          <a:p>
            <a:r>
              <a:rPr lang="en-US" altLang="zh-CN" dirty="0"/>
              <a:t>Computing Complexity</a:t>
            </a:r>
            <a:endParaRPr lang="zh-CN" altLang="en-US" dirty="0"/>
          </a:p>
        </p:txBody>
      </p:sp>
    </p:spTree>
    <p:extLst>
      <p:ext uri="{BB962C8B-B14F-4D97-AF65-F5344CB8AC3E}">
        <p14:creationId xmlns:p14="http://schemas.microsoft.com/office/powerpoint/2010/main" val="2693153635"/>
      </p:ext>
    </p:extLst>
  </p:cSld>
  <p:clrMapOvr>
    <a:masterClrMapping/>
  </p:clrMapOvr>
  <p:transition>
    <p:random/>
    <p:sndAc>
      <p:stSnd>
        <p:snd r:embed="rId2" name="projctor.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5" name="Freeform 3"/>
          <p:cNvSpPr>
            <a:spLocks/>
          </p:cNvSpPr>
          <p:nvPr/>
        </p:nvSpPr>
        <p:spPr bwMode="auto">
          <a:xfrm>
            <a:off x="2667017" y="3094038"/>
            <a:ext cx="455612" cy="455612"/>
          </a:xfrm>
          <a:custGeom>
            <a:avLst/>
            <a:gdLst>
              <a:gd name="T0" fmla="*/ 143 w 287"/>
              <a:gd name="T1" fmla="*/ 0 h 287"/>
              <a:gd name="T2" fmla="*/ 0 w 287"/>
              <a:gd name="T3" fmla="*/ 143 h 287"/>
              <a:gd name="T4" fmla="*/ 143 w 287"/>
              <a:gd name="T5" fmla="*/ 287 h 287"/>
              <a:gd name="T6" fmla="*/ 287 w 287"/>
              <a:gd name="T7" fmla="*/ 143 h 287"/>
              <a:gd name="T8" fmla="*/ 143 w 287"/>
              <a:gd name="T9" fmla="*/ 0 h 287"/>
            </a:gdLst>
            <a:ahLst/>
            <a:cxnLst>
              <a:cxn ang="0">
                <a:pos x="T0" y="T1"/>
              </a:cxn>
              <a:cxn ang="0">
                <a:pos x="T2" y="T3"/>
              </a:cxn>
              <a:cxn ang="0">
                <a:pos x="T4" y="T5"/>
              </a:cxn>
              <a:cxn ang="0">
                <a:pos x="T6" y="T7"/>
              </a:cxn>
              <a:cxn ang="0">
                <a:pos x="T8" y="T9"/>
              </a:cxn>
            </a:cxnLst>
            <a:rect l="0" t="0" r="r" b="b"/>
            <a:pathLst>
              <a:path w="287" h="287">
                <a:moveTo>
                  <a:pt x="143" y="0"/>
                </a:moveTo>
                <a:lnTo>
                  <a:pt x="0" y="143"/>
                </a:lnTo>
                <a:lnTo>
                  <a:pt x="143" y="287"/>
                </a:lnTo>
                <a:lnTo>
                  <a:pt x="287" y="143"/>
                </a:lnTo>
                <a:lnTo>
                  <a:pt x="1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756" name="Freeform 4"/>
          <p:cNvSpPr>
            <a:spLocks/>
          </p:cNvSpPr>
          <p:nvPr/>
        </p:nvSpPr>
        <p:spPr bwMode="auto">
          <a:xfrm>
            <a:off x="2667017" y="3094038"/>
            <a:ext cx="455612" cy="455612"/>
          </a:xfrm>
          <a:custGeom>
            <a:avLst/>
            <a:gdLst>
              <a:gd name="T0" fmla="*/ 143 w 287"/>
              <a:gd name="T1" fmla="*/ 0 h 287"/>
              <a:gd name="T2" fmla="*/ 0 w 287"/>
              <a:gd name="T3" fmla="*/ 143 h 287"/>
              <a:gd name="T4" fmla="*/ 0 w 287"/>
              <a:gd name="T5" fmla="*/ 143 h 287"/>
              <a:gd name="T6" fmla="*/ 143 w 287"/>
              <a:gd name="T7" fmla="*/ 287 h 287"/>
              <a:gd name="T8" fmla="*/ 143 w 287"/>
              <a:gd name="T9" fmla="*/ 287 h 287"/>
              <a:gd name="T10" fmla="*/ 287 w 287"/>
              <a:gd name="T11" fmla="*/ 143 h 287"/>
              <a:gd name="T12" fmla="*/ 287 w 287"/>
              <a:gd name="T13" fmla="*/ 143 h 287"/>
              <a:gd name="T14" fmla="*/ 143 w 287"/>
              <a:gd name="T15" fmla="*/ 0 h 287"/>
              <a:gd name="T16" fmla="*/ 143 w 287"/>
              <a:gd name="T1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7" h="287">
                <a:moveTo>
                  <a:pt x="143" y="0"/>
                </a:moveTo>
                <a:lnTo>
                  <a:pt x="0" y="143"/>
                </a:lnTo>
                <a:lnTo>
                  <a:pt x="0" y="143"/>
                </a:lnTo>
                <a:lnTo>
                  <a:pt x="143" y="287"/>
                </a:lnTo>
                <a:lnTo>
                  <a:pt x="143" y="287"/>
                </a:lnTo>
                <a:lnTo>
                  <a:pt x="287" y="143"/>
                </a:lnTo>
                <a:lnTo>
                  <a:pt x="287" y="143"/>
                </a:lnTo>
                <a:lnTo>
                  <a:pt x="143" y="0"/>
                </a:lnTo>
                <a:lnTo>
                  <a:pt x="143"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57" name="Freeform 5"/>
          <p:cNvSpPr>
            <a:spLocks/>
          </p:cNvSpPr>
          <p:nvPr/>
        </p:nvSpPr>
        <p:spPr bwMode="auto">
          <a:xfrm>
            <a:off x="2654317" y="3081338"/>
            <a:ext cx="455612" cy="455612"/>
          </a:xfrm>
          <a:custGeom>
            <a:avLst/>
            <a:gdLst>
              <a:gd name="T0" fmla="*/ 143 w 287"/>
              <a:gd name="T1" fmla="*/ 0 h 287"/>
              <a:gd name="T2" fmla="*/ 0 w 287"/>
              <a:gd name="T3" fmla="*/ 143 h 287"/>
              <a:gd name="T4" fmla="*/ 143 w 287"/>
              <a:gd name="T5" fmla="*/ 287 h 287"/>
              <a:gd name="T6" fmla="*/ 287 w 287"/>
              <a:gd name="T7" fmla="*/ 143 h 287"/>
              <a:gd name="T8" fmla="*/ 143 w 287"/>
              <a:gd name="T9" fmla="*/ 0 h 287"/>
            </a:gdLst>
            <a:ahLst/>
            <a:cxnLst>
              <a:cxn ang="0">
                <a:pos x="T0" y="T1"/>
              </a:cxn>
              <a:cxn ang="0">
                <a:pos x="T2" y="T3"/>
              </a:cxn>
              <a:cxn ang="0">
                <a:pos x="T4" y="T5"/>
              </a:cxn>
              <a:cxn ang="0">
                <a:pos x="T6" y="T7"/>
              </a:cxn>
              <a:cxn ang="0">
                <a:pos x="T8" y="T9"/>
              </a:cxn>
            </a:cxnLst>
            <a:rect l="0" t="0" r="r" b="b"/>
            <a:pathLst>
              <a:path w="287" h="287">
                <a:moveTo>
                  <a:pt x="143" y="0"/>
                </a:moveTo>
                <a:lnTo>
                  <a:pt x="0" y="143"/>
                </a:lnTo>
                <a:lnTo>
                  <a:pt x="143" y="287"/>
                </a:lnTo>
                <a:lnTo>
                  <a:pt x="287" y="143"/>
                </a:lnTo>
                <a:lnTo>
                  <a:pt x="143"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58" name="Oval 6"/>
          <p:cNvSpPr>
            <a:spLocks noChangeArrowheads="1"/>
          </p:cNvSpPr>
          <p:nvPr/>
        </p:nvSpPr>
        <p:spPr bwMode="auto">
          <a:xfrm>
            <a:off x="2095517" y="1701800"/>
            <a:ext cx="139700" cy="1651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759" name="Oval 7"/>
          <p:cNvSpPr>
            <a:spLocks noChangeArrowheads="1"/>
          </p:cNvSpPr>
          <p:nvPr/>
        </p:nvSpPr>
        <p:spPr bwMode="auto">
          <a:xfrm>
            <a:off x="2082817" y="1689100"/>
            <a:ext cx="165100" cy="190500"/>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60" name="Freeform 8"/>
          <p:cNvSpPr>
            <a:spLocks/>
          </p:cNvSpPr>
          <p:nvPr/>
        </p:nvSpPr>
        <p:spPr bwMode="auto">
          <a:xfrm>
            <a:off x="1955817" y="2600326"/>
            <a:ext cx="457200" cy="455613"/>
          </a:xfrm>
          <a:custGeom>
            <a:avLst/>
            <a:gdLst>
              <a:gd name="T0" fmla="*/ 144 w 288"/>
              <a:gd name="T1" fmla="*/ 0 h 287"/>
              <a:gd name="T2" fmla="*/ 0 w 288"/>
              <a:gd name="T3" fmla="*/ 143 h 287"/>
              <a:gd name="T4" fmla="*/ 144 w 288"/>
              <a:gd name="T5" fmla="*/ 287 h 287"/>
              <a:gd name="T6" fmla="*/ 288 w 288"/>
              <a:gd name="T7" fmla="*/ 143 h 287"/>
              <a:gd name="T8" fmla="*/ 144 w 288"/>
              <a:gd name="T9" fmla="*/ 0 h 287"/>
            </a:gdLst>
            <a:ahLst/>
            <a:cxnLst>
              <a:cxn ang="0">
                <a:pos x="T0" y="T1"/>
              </a:cxn>
              <a:cxn ang="0">
                <a:pos x="T2" y="T3"/>
              </a:cxn>
              <a:cxn ang="0">
                <a:pos x="T4" y="T5"/>
              </a:cxn>
              <a:cxn ang="0">
                <a:pos x="T6" y="T7"/>
              </a:cxn>
              <a:cxn ang="0">
                <a:pos x="T8" y="T9"/>
              </a:cxn>
            </a:cxnLst>
            <a:rect l="0" t="0" r="r" b="b"/>
            <a:pathLst>
              <a:path w="288" h="287">
                <a:moveTo>
                  <a:pt x="144" y="0"/>
                </a:moveTo>
                <a:lnTo>
                  <a:pt x="0" y="143"/>
                </a:lnTo>
                <a:lnTo>
                  <a:pt x="144" y="287"/>
                </a:lnTo>
                <a:lnTo>
                  <a:pt x="288" y="143"/>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761" name="Freeform 9"/>
          <p:cNvSpPr>
            <a:spLocks/>
          </p:cNvSpPr>
          <p:nvPr/>
        </p:nvSpPr>
        <p:spPr bwMode="auto">
          <a:xfrm>
            <a:off x="1955817" y="2600326"/>
            <a:ext cx="457200" cy="455613"/>
          </a:xfrm>
          <a:custGeom>
            <a:avLst/>
            <a:gdLst>
              <a:gd name="T0" fmla="*/ 144 w 288"/>
              <a:gd name="T1" fmla="*/ 0 h 287"/>
              <a:gd name="T2" fmla="*/ 0 w 288"/>
              <a:gd name="T3" fmla="*/ 143 h 287"/>
              <a:gd name="T4" fmla="*/ 0 w 288"/>
              <a:gd name="T5" fmla="*/ 143 h 287"/>
              <a:gd name="T6" fmla="*/ 144 w 288"/>
              <a:gd name="T7" fmla="*/ 287 h 287"/>
              <a:gd name="T8" fmla="*/ 144 w 288"/>
              <a:gd name="T9" fmla="*/ 287 h 287"/>
              <a:gd name="T10" fmla="*/ 288 w 288"/>
              <a:gd name="T11" fmla="*/ 143 h 287"/>
              <a:gd name="T12" fmla="*/ 288 w 288"/>
              <a:gd name="T13" fmla="*/ 143 h 287"/>
              <a:gd name="T14" fmla="*/ 144 w 288"/>
              <a:gd name="T15" fmla="*/ 0 h 287"/>
              <a:gd name="T16" fmla="*/ 144 w 288"/>
              <a:gd name="T1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287">
                <a:moveTo>
                  <a:pt x="144" y="0"/>
                </a:moveTo>
                <a:lnTo>
                  <a:pt x="0" y="143"/>
                </a:lnTo>
                <a:lnTo>
                  <a:pt x="0" y="143"/>
                </a:lnTo>
                <a:lnTo>
                  <a:pt x="144" y="287"/>
                </a:lnTo>
                <a:lnTo>
                  <a:pt x="144" y="287"/>
                </a:lnTo>
                <a:lnTo>
                  <a:pt x="288" y="143"/>
                </a:lnTo>
                <a:lnTo>
                  <a:pt x="288" y="143"/>
                </a:lnTo>
                <a:lnTo>
                  <a:pt x="144" y="0"/>
                </a:lnTo>
                <a:lnTo>
                  <a:pt x="144"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62" name="Freeform 10"/>
          <p:cNvSpPr>
            <a:spLocks/>
          </p:cNvSpPr>
          <p:nvPr/>
        </p:nvSpPr>
        <p:spPr bwMode="auto">
          <a:xfrm>
            <a:off x="1943117" y="2587626"/>
            <a:ext cx="457200" cy="455613"/>
          </a:xfrm>
          <a:custGeom>
            <a:avLst/>
            <a:gdLst>
              <a:gd name="T0" fmla="*/ 144 w 288"/>
              <a:gd name="T1" fmla="*/ 0 h 287"/>
              <a:gd name="T2" fmla="*/ 0 w 288"/>
              <a:gd name="T3" fmla="*/ 143 h 287"/>
              <a:gd name="T4" fmla="*/ 144 w 288"/>
              <a:gd name="T5" fmla="*/ 287 h 287"/>
              <a:gd name="T6" fmla="*/ 288 w 288"/>
              <a:gd name="T7" fmla="*/ 143 h 287"/>
              <a:gd name="T8" fmla="*/ 144 w 288"/>
              <a:gd name="T9" fmla="*/ 0 h 287"/>
            </a:gdLst>
            <a:ahLst/>
            <a:cxnLst>
              <a:cxn ang="0">
                <a:pos x="T0" y="T1"/>
              </a:cxn>
              <a:cxn ang="0">
                <a:pos x="T2" y="T3"/>
              </a:cxn>
              <a:cxn ang="0">
                <a:pos x="T4" y="T5"/>
              </a:cxn>
              <a:cxn ang="0">
                <a:pos x="T6" y="T7"/>
              </a:cxn>
              <a:cxn ang="0">
                <a:pos x="T8" y="T9"/>
              </a:cxn>
            </a:cxnLst>
            <a:rect l="0" t="0" r="r" b="b"/>
            <a:pathLst>
              <a:path w="288" h="287">
                <a:moveTo>
                  <a:pt x="144" y="0"/>
                </a:moveTo>
                <a:lnTo>
                  <a:pt x="0" y="143"/>
                </a:lnTo>
                <a:lnTo>
                  <a:pt x="144" y="287"/>
                </a:lnTo>
                <a:lnTo>
                  <a:pt x="288" y="143"/>
                </a:lnTo>
                <a:lnTo>
                  <a:pt x="144"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63" name="Freeform 11"/>
          <p:cNvSpPr>
            <a:spLocks/>
          </p:cNvSpPr>
          <p:nvPr/>
        </p:nvSpPr>
        <p:spPr bwMode="auto">
          <a:xfrm>
            <a:off x="1955817" y="4283076"/>
            <a:ext cx="457200" cy="455613"/>
          </a:xfrm>
          <a:custGeom>
            <a:avLst/>
            <a:gdLst>
              <a:gd name="T0" fmla="*/ 144 w 288"/>
              <a:gd name="T1" fmla="*/ 0 h 287"/>
              <a:gd name="T2" fmla="*/ 0 w 288"/>
              <a:gd name="T3" fmla="*/ 144 h 287"/>
              <a:gd name="T4" fmla="*/ 144 w 288"/>
              <a:gd name="T5" fmla="*/ 287 h 287"/>
              <a:gd name="T6" fmla="*/ 288 w 288"/>
              <a:gd name="T7" fmla="*/ 144 h 287"/>
              <a:gd name="T8" fmla="*/ 144 w 288"/>
              <a:gd name="T9" fmla="*/ 0 h 287"/>
            </a:gdLst>
            <a:ahLst/>
            <a:cxnLst>
              <a:cxn ang="0">
                <a:pos x="T0" y="T1"/>
              </a:cxn>
              <a:cxn ang="0">
                <a:pos x="T2" y="T3"/>
              </a:cxn>
              <a:cxn ang="0">
                <a:pos x="T4" y="T5"/>
              </a:cxn>
              <a:cxn ang="0">
                <a:pos x="T6" y="T7"/>
              </a:cxn>
              <a:cxn ang="0">
                <a:pos x="T8" y="T9"/>
              </a:cxn>
            </a:cxnLst>
            <a:rect l="0" t="0" r="r" b="b"/>
            <a:pathLst>
              <a:path w="288" h="287">
                <a:moveTo>
                  <a:pt x="144" y="0"/>
                </a:moveTo>
                <a:lnTo>
                  <a:pt x="0" y="144"/>
                </a:lnTo>
                <a:lnTo>
                  <a:pt x="144" y="287"/>
                </a:lnTo>
                <a:lnTo>
                  <a:pt x="288" y="144"/>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764" name="Freeform 12"/>
          <p:cNvSpPr>
            <a:spLocks/>
          </p:cNvSpPr>
          <p:nvPr/>
        </p:nvSpPr>
        <p:spPr bwMode="auto">
          <a:xfrm>
            <a:off x="1955817" y="4283076"/>
            <a:ext cx="457200" cy="455613"/>
          </a:xfrm>
          <a:custGeom>
            <a:avLst/>
            <a:gdLst>
              <a:gd name="T0" fmla="*/ 144 w 288"/>
              <a:gd name="T1" fmla="*/ 0 h 287"/>
              <a:gd name="T2" fmla="*/ 0 w 288"/>
              <a:gd name="T3" fmla="*/ 144 h 287"/>
              <a:gd name="T4" fmla="*/ 0 w 288"/>
              <a:gd name="T5" fmla="*/ 144 h 287"/>
              <a:gd name="T6" fmla="*/ 144 w 288"/>
              <a:gd name="T7" fmla="*/ 287 h 287"/>
              <a:gd name="T8" fmla="*/ 144 w 288"/>
              <a:gd name="T9" fmla="*/ 287 h 287"/>
              <a:gd name="T10" fmla="*/ 288 w 288"/>
              <a:gd name="T11" fmla="*/ 144 h 287"/>
              <a:gd name="T12" fmla="*/ 288 w 288"/>
              <a:gd name="T13" fmla="*/ 144 h 287"/>
              <a:gd name="T14" fmla="*/ 144 w 288"/>
              <a:gd name="T15" fmla="*/ 0 h 287"/>
              <a:gd name="T16" fmla="*/ 144 w 288"/>
              <a:gd name="T1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287">
                <a:moveTo>
                  <a:pt x="144" y="0"/>
                </a:moveTo>
                <a:lnTo>
                  <a:pt x="0" y="144"/>
                </a:lnTo>
                <a:lnTo>
                  <a:pt x="0" y="144"/>
                </a:lnTo>
                <a:lnTo>
                  <a:pt x="144" y="287"/>
                </a:lnTo>
                <a:lnTo>
                  <a:pt x="144" y="287"/>
                </a:lnTo>
                <a:lnTo>
                  <a:pt x="288" y="144"/>
                </a:lnTo>
                <a:lnTo>
                  <a:pt x="288" y="144"/>
                </a:lnTo>
                <a:lnTo>
                  <a:pt x="144" y="0"/>
                </a:lnTo>
                <a:lnTo>
                  <a:pt x="144"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65" name="Freeform 13"/>
          <p:cNvSpPr>
            <a:spLocks/>
          </p:cNvSpPr>
          <p:nvPr/>
        </p:nvSpPr>
        <p:spPr bwMode="auto">
          <a:xfrm>
            <a:off x="1943117" y="4270376"/>
            <a:ext cx="457200" cy="455613"/>
          </a:xfrm>
          <a:custGeom>
            <a:avLst/>
            <a:gdLst>
              <a:gd name="T0" fmla="*/ 144 w 288"/>
              <a:gd name="T1" fmla="*/ 0 h 287"/>
              <a:gd name="T2" fmla="*/ 0 w 288"/>
              <a:gd name="T3" fmla="*/ 144 h 287"/>
              <a:gd name="T4" fmla="*/ 144 w 288"/>
              <a:gd name="T5" fmla="*/ 287 h 287"/>
              <a:gd name="T6" fmla="*/ 288 w 288"/>
              <a:gd name="T7" fmla="*/ 144 h 287"/>
              <a:gd name="T8" fmla="*/ 144 w 288"/>
              <a:gd name="T9" fmla="*/ 0 h 287"/>
            </a:gdLst>
            <a:ahLst/>
            <a:cxnLst>
              <a:cxn ang="0">
                <a:pos x="T0" y="T1"/>
              </a:cxn>
              <a:cxn ang="0">
                <a:pos x="T2" y="T3"/>
              </a:cxn>
              <a:cxn ang="0">
                <a:pos x="T4" y="T5"/>
              </a:cxn>
              <a:cxn ang="0">
                <a:pos x="T6" y="T7"/>
              </a:cxn>
              <a:cxn ang="0">
                <a:pos x="T8" y="T9"/>
              </a:cxn>
            </a:cxnLst>
            <a:rect l="0" t="0" r="r" b="b"/>
            <a:pathLst>
              <a:path w="288" h="287">
                <a:moveTo>
                  <a:pt x="144" y="0"/>
                </a:moveTo>
                <a:lnTo>
                  <a:pt x="0" y="144"/>
                </a:lnTo>
                <a:lnTo>
                  <a:pt x="144" y="287"/>
                </a:lnTo>
                <a:lnTo>
                  <a:pt x="288" y="144"/>
                </a:lnTo>
                <a:lnTo>
                  <a:pt x="144"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66" name="Freeform 14"/>
          <p:cNvSpPr>
            <a:spLocks/>
          </p:cNvSpPr>
          <p:nvPr/>
        </p:nvSpPr>
        <p:spPr bwMode="auto">
          <a:xfrm>
            <a:off x="2438417" y="2827338"/>
            <a:ext cx="455612" cy="152400"/>
          </a:xfrm>
          <a:custGeom>
            <a:avLst/>
            <a:gdLst>
              <a:gd name="T0" fmla="*/ 0 w 287"/>
              <a:gd name="T1" fmla="*/ 0 h 96"/>
              <a:gd name="T2" fmla="*/ 287 w 287"/>
              <a:gd name="T3" fmla="*/ 0 h 96"/>
              <a:gd name="T4" fmla="*/ 287 w 287"/>
              <a:gd name="T5" fmla="*/ 0 h 96"/>
              <a:gd name="T6" fmla="*/ 287 w 287"/>
              <a:gd name="T7" fmla="*/ 96 h 96"/>
              <a:gd name="T8" fmla="*/ 287 w 287"/>
              <a:gd name="T9" fmla="*/ 96 h 96"/>
            </a:gdLst>
            <a:ahLst/>
            <a:cxnLst>
              <a:cxn ang="0">
                <a:pos x="T0" y="T1"/>
              </a:cxn>
              <a:cxn ang="0">
                <a:pos x="T2" y="T3"/>
              </a:cxn>
              <a:cxn ang="0">
                <a:pos x="T4" y="T5"/>
              </a:cxn>
              <a:cxn ang="0">
                <a:pos x="T6" y="T7"/>
              </a:cxn>
              <a:cxn ang="0">
                <a:pos x="T8" y="T9"/>
              </a:cxn>
            </a:cxnLst>
            <a:rect l="0" t="0" r="r" b="b"/>
            <a:pathLst>
              <a:path w="287" h="96">
                <a:moveTo>
                  <a:pt x="0" y="0"/>
                </a:moveTo>
                <a:lnTo>
                  <a:pt x="287" y="0"/>
                </a:lnTo>
                <a:lnTo>
                  <a:pt x="287" y="0"/>
                </a:lnTo>
                <a:lnTo>
                  <a:pt x="287" y="96"/>
                </a:lnTo>
                <a:lnTo>
                  <a:pt x="287" y="96"/>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67" name="Freeform 15"/>
          <p:cNvSpPr>
            <a:spLocks/>
          </p:cNvSpPr>
          <p:nvPr/>
        </p:nvSpPr>
        <p:spPr bwMode="auto">
          <a:xfrm>
            <a:off x="2425717" y="2814638"/>
            <a:ext cx="455612" cy="152400"/>
          </a:xfrm>
          <a:custGeom>
            <a:avLst/>
            <a:gdLst>
              <a:gd name="T0" fmla="*/ 0 w 287"/>
              <a:gd name="T1" fmla="*/ 0 h 96"/>
              <a:gd name="T2" fmla="*/ 287 w 287"/>
              <a:gd name="T3" fmla="*/ 0 h 96"/>
              <a:gd name="T4" fmla="*/ 287 w 287"/>
              <a:gd name="T5" fmla="*/ 96 h 96"/>
            </a:gdLst>
            <a:ahLst/>
            <a:cxnLst>
              <a:cxn ang="0">
                <a:pos x="T0" y="T1"/>
              </a:cxn>
              <a:cxn ang="0">
                <a:pos x="T2" y="T3"/>
              </a:cxn>
              <a:cxn ang="0">
                <a:pos x="T4" y="T5"/>
              </a:cxn>
            </a:cxnLst>
            <a:rect l="0" t="0" r="r" b="b"/>
            <a:pathLst>
              <a:path w="287" h="96">
                <a:moveTo>
                  <a:pt x="0" y="0"/>
                </a:moveTo>
                <a:lnTo>
                  <a:pt x="287" y="0"/>
                </a:lnTo>
                <a:lnTo>
                  <a:pt x="287" y="96"/>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68" name="Line 16"/>
          <p:cNvSpPr>
            <a:spLocks noChangeShapeType="1"/>
          </p:cNvSpPr>
          <p:nvPr/>
        </p:nvSpPr>
        <p:spPr bwMode="auto">
          <a:xfrm>
            <a:off x="2146318" y="1854201"/>
            <a:ext cx="1587" cy="708025"/>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458769" name="Rectangle 17"/>
          <p:cNvSpPr>
            <a:spLocks noChangeArrowheads="1"/>
          </p:cNvSpPr>
          <p:nvPr/>
        </p:nvSpPr>
        <p:spPr bwMode="auto">
          <a:xfrm>
            <a:off x="1955817" y="2043113"/>
            <a:ext cx="393700" cy="30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endParaRPr>
          </a:p>
        </p:txBody>
      </p:sp>
      <p:sp>
        <p:nvSpPr>
          <p:cNvPr id="458770" name="Rectangle 18"/>
          <p:cNvSpPr>
            <a:spLocks noChangeArrowheads="1"/>
          </p:cNvSpPr>
          <p:nvPr/>
        </p:nvSpPr>
        <p:spPr bwMode="auto">
          <a:xfrm>
            <a:off x="1943117" y="2030413"/>
            <a:ext cx="419100" cy="328612"/>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71" name="Freeform 19"/>
          <p:cNvSpPr>
            <a:spLocks/>
          </p:cNvSpPr>
          <p:nvPr/>
        </p:nvSpPr>
        <p:spPr bwMode="auto">
          <a:xfrm>
            <a:off x="1576405" y="2789238"/>
            <a:ext cx="341313" cy="406400"/>
          </a:xfrm>
          <a:custGeom>
            <a:avLst/>
            <a:gdLst>
              <a:gd name="T0" fmla="*/ 215 w 215"/>
              <a:gd name="T1" fmla="*/ 0 h 256"/>
              <a:gd name="T2" fmla="*/ 0 w 215"/>
              <a:gd name="T3" fmla="*/ 0 h 256"/>
              <a:gd name="T4" fmla="*/ 0 w 215"/>
              <a:gd name="T5" fmla="*/ 256 h 256"/>
            </a:gdLst>
            <a:ahLst/>
            <a:cxnLst>
              <a:cxn ang="0">
                <a:pos x="T0" y="T1"/>
              </a:cxn>
              <a:cxn ang="0">
                <a:pos x="T2" y="T3"/>
              </a:cxn>
              <a:cxn ang="0">
                <a:pos x="T4" y="T5"/>
              </a:cxn>
            </a:cxnLst>
            <a:rect l="0" t="0" r="r" b="b"/>
            <a:pathLst>
              <a:path w="215" h="256">
                <a:moveTo>
                  <a:pt x="215" y="0"/>
                </a:moveTo>
                <a:lnTo>
                  <a:pt x="0" y="0"/>
                </a:lnTo>
                <a:lnTo>
                  <a:pt x="0" y="256"/>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72" name="Freeform 20"/>
          <p:cNvSpPr>
            <a:spLocks/>
          </p:cNvSpPr>
          <p:nvPr/>
        </p:nvSpPr>
        <p:spPr bwMode="auto">
          <a:xfrm>
            <a:off x="3122629" y="3321050"/>
            <a:ext cx="279400" cy="228600"/>
          </a:xfrm>
          <a:custGeom>
            <a:avLst/>
            <a:gdLst>
              <a:gd name="T0" fmla="*/ 0 w 176"/>
              <a:gd name="T1" fmla="*/ 0 h 144"/>
              <a:gd name="T2" fmla="*/ 176 w 176"/>
              <a:gd name="T3" fmla="*/ 0 h 144"/>
              <a:gd name="T4" fmla="*/ 176 w 176"/>
              <a:gd name="T5" fmla="*/ 0 h 144"/>
              <a:gd name="T6" fmla="*/ 176 w 176"/>
              <a:gd name="T7" fmla="*/ 144 h 144"/>
              <a:gd name="T8" fmla="*/ 176 w 176"/>
              <a:gd name="T9" fmla="*/ 144 h 144"/>
            </a:gdLst>
            <a:ahLst/>
            <a:cxnLst>
              <a:cxn ang="0">
                <a:pos x="T0" y="T1"/>
              </a:cxn>
              <a:cxn ang="0">
                <a:pos x="T2" y="T3"/>
              </a:cxn>
              <a:cxn ang="0">
                <a:pos x="T4" y="T5"/>
              </a:cxn>
              <a:cxn ang="0">
                <a:pos x="T6" y="T7"/>
              </a:cxn>
              <a:cxn ang="0">
                <a:pos x="T8" y="T9"/>
              </a:cxn>
            </a:cxnLst>
            <a:rect l="0" t="0" r="r" b="b"/>
            <a:pathLst>
              <a:path w="176" h="144">
                <a:moveTo>
                  <a:pt x="0" y="0"/>
                </a:moveTo>
                <a:lnTo>
                  <a:pt x="176" y="0"/>
                </a:lnTo>
                <a:lnTo>
                  <a:pt x="176" y="0"/>
                </a:lnTo>
                <a:lnTo>
                  <a:pt x="176" y="144"/>
                </a:lnTo>
                <a:lnTo>
                  <a:pt x="176" y="144"/>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73" name="Freeform 21"/>
          <p:cNvSpPr>
            <a:spLocks/>
          </p:cNvSpPr>
          <p:nvPr/>
        </p:nvSpPr>
        <p:spPr bwMode="auto">
          <a:xfrm>
            <a:off x="3109929" y="3308350"/>
            <a:ext cx="279400" cy="228600"/>
          </a:xfrm>
          <a:custGeom>
            <a:avLst/>
            <a:gdLst>
              <a:gd name="T0" fmla="*/ 0 w 176"/>
              <a:gd name="T1" fmla="*/ 0 h 144"/>
              <a:gd name="T2" fmla="*/ 176 w 176"/>
              <a:gd name="T3" fmla="*/ 0 h 144"/>
              <a:gd name="T4" fmla="*/ 176 w 176"/>
              <a:gd name="T5" fmla="*/ 144 h 144"/>
            </a:gdLst>
            <a:ahLst/>
            <a:cxnLst>
              <a:cxn ang="0">
                <a:pos x="T0" y="T1"/>
              </a:cxn>
              <a:cxn ang="0">
                <a:pos x="T2" y="T3"/>
              </a:cxn>
              <a:cxn ang="0">
                <a:pos x="T4" y="T5"/>
              </a:cxn>
            </a:cxnLst>
            <a:rect l="0" t="0" r="r" b="b"/>
            <a:pathLst>
              <a:path w="176" h="144">
                <a:moveTo>
                  <a:pt x="0" y="0"/>
                </a:moveTo>
                <a:lnTo>
                  <a:pt x="176" y="0"/>
                </a:lnTo>
                <a:lnTo>
                  <a:pt x="176" y="144"/>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74" name="Freeform 22"/>
          <p:cNvSpPr>
            <a:spLocks/>
          </p:cNvSpPr>
          <p:nvPr/>
        </p:nvSpPr>
        <p:spPr bwMode="auto">
          <a:xfrm>
            <a:off x="2438417" y="3321050"/>
            <a:ext cx="252412" cy="279400"/>
          </a:xfrm>
          <a:custGeom>
            <a:avLst/>
            <a:gdLst>
              <a:gd name="T0" fmla="*/ 159 w 159"/>
              <a:gd name="T1" fmla="*/ 0 h 176"/>
              <a:gd name="T2" fmla="*/ 0 w 159"/>
              <a:gd name="T3" fmla="*/ 0 h 176"/>
              <a:gd name="T4" fmla="*/ 0 w 159"/>
              <a:gd name="T5" fmla="*/ 0 h 176"/>
              <a:gd name="T6" fmla="*/ 0 w 159"/>
              <a:gd name="T7" fmla="*/ 176 h 176"/>
              <a:gd name="T8" fmla="*/ 0 w 159"/>
              <a:gd name="T9" fmla="*/ 176 h 176"/>
            </a:gdLst>
            <a:ahLst/>
            <a:cxnLst>
              <a:cxn ang="0">
                <a:pos x="T0" y="T1"/>
              </a:cxn>
              <a:cxn ang="0">
                <a:pos x="T2" y="T3"/>
              </a:cxn>
              <a:cxn ang="0">
                <a:pos x="T4" y="T5"/>
              </a:cxn>
              <a:cxn ang="0">
                <a:pos x="T6" y="T7"/>
              </a:cxn>
              <a:cxn ang="0">
                <a:pos x="T8" y="T9"/>
              </a:cxn>
            </a:cxnLst>
            <a:rect l="0" t="0" r="r" b="b"/>
            <a:pathLst>
              <a:path w="159" h="176">
                <a:moveTo>
                  <a:pt x="159" y="0"/>
                </a:moveTo>
                <a:lnTo>
                  <a:pt x="0" y="0"/>
                </a:lnTo>
                <a:lnTo>
                  <a:pt x="0" y="0"/>
                </a:lnTo>
                <a:lnTo>
                  <a:pt x="0" y="176"/>
                </a:lnTo>
                <a:lnTo>
                  <a:pt x="0" y="176"/>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75" name="Freeform 23"/>
          <p:cNvSpPr>
            <a:spLocks/>
          </p:cNvSpPr>
          <p:nvPr/>
        </p:nvSpPr>
        <p:spPr bwMode="auto">
          <a:xfrm>
            <a:off x="2425717" y="3308350"/>
            <a:ext cx="252412" cy="279400"/>
          </a:xfrm>
          <a:custGeom>
            <a:avLst/>
            <a:gdLst>
              <a:gd name="T0" fmla="*/ 159 w 159"/>
              <a:gd name="T1" fmla="*/ 0 h 176"/>
              <a:gd name="T2" fmla="*/ 0 w 159"/>
              <a:gd name="T3" fmla="*/ 0 h 176"/>
              <a:gd name="T4" fmla="*/ 0 w 159"/>
              <a:gd name="T5" fmla="*/ 176 h 176"/>
            </a:gdLst>
            <a:ahLst/>
            <a:cxnLst>
              <a:cxn ang="0">
                <a:pos x="T0" y="T1"/>
              </a:cxn>
              <a:cxn ang="0">
                <a:pos x="T2" y="T3"/>
              </a:cxn>
              <a:cxn ang="0">
                <a:pos x="T4" y="T5"/>
              </a:cxn>
            </a:cxnLst>
            <a:rect l="0" t="0" r="r" b="b"/>
            <a:pathLst>
              <a:path w="159" h="176">
                <a:moveTo>
                  <a:pt x="159" y="0"/>
                </a:moveTo>
                <a:lnTo>
                  <a:pt x="0" y="0"/>
                </a:lnTo>
                <a:lnTo>
                  <a:pt x="0" y="176"/>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76" name="Freeform 24"/>
          <p:cNvSpPr>
            <a:spLocks/>
          </p:cNvSpPr>
          <p:nvPr/>
        </p:nvSpPr>
        <p:spPr bwMode="auto">
          <a:xfrm>
            <a:off x="2413017" y="3738563"/>
            <a:ext cx="989012" cy="139700"/>
          </a:xfrm>
          <a:custGeom>
            <a:avLst/>
            <a:gdLst>
              <a:gd name="T0" fmla="*/ 0 w 623"/>
              <a:gd name="T1" fmla="*/ 0 h 88"/>
              <a:gd name="T2" fmla="*/ 0 w 623"/>
              <a:gd name="T3" fmla="*/ 88 h 88"/>
              <a:gd name="T4" fmla="*/ 0 w 623"/>
              <a:gd name="T5" fmla="*/ 88 h 88"/>
              <a:gd name="T6" fmla="*/ 623 w 623"/>
              <a:gd name="T7" fmla="*/ 88 h 88"/>
              <a:gd name="T8" fmla="*/ 623 w 623"/>
              <a:gd name="T9" fmla="*/ 88 h 88"/>
              <a:gd name="T10" fmla="*/ 623 w 623"/>
              <a:gd name="T11" fmla="*/ 0 h 88"/>
              <a:gd name="T12" fmla="*/ 623 w 623"/>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623" h="88">
                <a:moveTo>
                  <a:pt x="0" y="0"/>
                </a:moveTo>
                <a:lnTo>
                  <a:pt x="0" y="88"/>
                </a:lnTo>
                <a:lnTo>
                  <a:pt x="0" y="88"/>
                </a:lnTo>
                <a:lnTo>
                  <a:pt x="623" y="88"/>
                </a:lnTo>
                <a:lnTo>
                  <a:pt x="623" y="88"/>
                </a:lnTo>
                <a:lnTo>
                  <a:pt x="623" y="0"/>
                </a:lnTo>
                <a:lnTo>
                  <a:pt x="623"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77" name="Rectangle 25"/>
          <p:cNvSpPr>
            <a:spLocks noChangeArrowheads="1"/>
          </p:cNvSpPr>
          <p:nvPr/>
        </p:nvSpPr>
        <p:spPr bwMode="auto">
          <a:xfrm>
            <a:off x="2400317" y="3627439"/>
            <a:ext cx="989012" cy="238125"/>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78" name="Rectangle 26"/>
          <p:cNvSpPr>
            <a:spLocks noChangeArrowheads="1"/>
          </p:cNvSpPr>
          <p:nvPr/>
        </p:nvSpPr>
        <p:spPr bwMode="auto">
          <a:xfrm>
            <a:off x="2184417" y="3409951"/>
            <a:ext cx="393700"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endParaRPr>
          </a:p>
        </p:txBody>
      </p:sp>
      <p:sp>
        <p:nvSpPr>
          <p:cNvPr id="458779" name="Rectangle 27"/>
          <p:cNvSpPr>
            <a:spLocks noChangeArrowheads="1"/>
          </p:cNvSpPr>
          <p:nvPr/>
        </p:nvSpPr>
        <p:spPr bwMode="auto">
          <a:xfrm>
            <a:off x="2171717" y="3397251"/>
            <a:ext cx="419100" cy="328613"/>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80" name="Rectangle 28"/>
          <p:cNvSpPr>
            <a:spLocks noChangeArrowheads="1"/>
          </p:cNvSpPr>
          <p:nvPr/>
        </p:nvSpPr>
        <p:spPr bwMode="auto">
          <a:xfrm>
            <a:off x="3186129" y="3409951"/>
            <a:ext cx="393700"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endParaRPr>
          </a:p>
        </p:txBody>
      </p:sp>
      <p:sp>
        <p:nvSpPr>
          <p:cNvPr id="458781" name="Rectangle 29"/>
          <p:cNvSpPr>
            <a:spLocks noChangeArrowheads="1"/>
          </p:cNvSpPr>
          <p:nvPr/>
        </p:nvSpPr>
        <p:spPr bwMode="auto">
          <a:xfrm>
            <a:off x="3173429" y="3397251"/>
            <a:ext cx="419100" cy="328613"/>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82" name="Rectangle 30"/>
          <p:cNvSpPr>
            <a:spLocks noChangeArrowheads="1"/>
          </p:cNvSpPr>
          <p:nvPr/>
        </p:nvSpPr>
        <p:spPr bwMode="auto">
          <a:xfrm>
            <a:off x="1385905" y="3232150"/>
            <a:ext cx="392113" cy="317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endParaRPr>
          </a:p>
        </p:txBody>
      </p:sp>
      <p:sp>
        <p:nvSpPr>
          <p:cNvPr id="458783" name="Rectangle 31"/>
          <p:cNvSpPr>
            <a:spLocks noChangeArrowheads="1"/>
          </p:cNvSpPr>
          <p:nvPr/>
        </p:nvSpPr>
        <p:spPr bwMode="auto">
          <a:xfrm>
            <a:off x="1373205" y="3219450"/>
            <a:ext cx="417513" cy="34290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84" name="Line 32"/>
          <p:cNvSpPr>
            <a:spLocks noChangeShapeType="1"/>
          </p:cNvSpPr>
          <p:nvPr/>
        </p:nvSpPr>
        <p:spPr bwMode="auto">
          <a:xfrm>
            <a:off x="2171718" y="4056063"/>
            <a:ext cx="1587" cy="2270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458785" name="Line 33"/>
          <p:cNvSpPr>
            <a:spLocks noChangeShapeType="1"/>
          </p:cNvSpPr>
          <p:nvPr/>
        </p:nvSpPr>
        <p:spPr bwMode="auto">
          <a:xfrm>
            <a:off x="2159018" y="4738688"/>
            <a:ext cx="1587" cy="2270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458786" name="Oval 34"/>
          <p:cNvSpPr>
            <a:spLocks noChangeArrowheads="1"/>
          </p:cNvSpPr>
          <p:nvPr/>
        </p:nvSpPr>
        <p:spPr bwMode="auto">
          <a:xfrm>
            <a:off x="2108217" y="4978400"/>
            <a:ext cx="139700" cy="1778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787" name="Oval 35"/>
          <p:cNvSpPr>
            <a:spLocks noChangeArrowheads="1"/>
          </p:cNvSpPr>
          <p:nvPr/>
        </p:nvSpPr>
        <p:spPr bwMode="auto">
          <a:xfrm>
            <a:off x="2095517" y="4965700"/>
            <a:ext cx="165100" cy="203200"/>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88" name="Freeform 36"/>
          <p:cNvSpPr>
            <a:spLocks/>
          </p:cNvSpPr>
          <p:nvPr/>
        </p:nvSpPr>
        <p:spPr bwMode="auto">
          <a:xfrm>
            <a:off x="1208105" y="2549525"/>
            <a:ext cx="976313" cy="1936750"/>
          </a:xfrm>
          <a:custGeom>
            <a:avLst/>
            <a:gdLst>
              <a:gd name="T0" fmla="*/ 471 w 615"/>
              <a:gd name="T1" fmla="*/ 1220 h 1220"/>
              <a:gd name="T2" fmla="*/ 0 w 615"/>
              <a:gd name="T3" fmla="*/ 1220 h 1220"/>
              <a:gd name="T4" fmla="*/ 0 w 615"/>
              <a:gd name="T5" fmla="*/ 1220 h 1220"/>
              <a:gd name="T6" fmla="*/ 0 w 615"/>
              <a:gd name="T7" fmla="*/ 0 h 1220"/>
              <a:gd name="T8" fmla="*/ 0 w 615"/>
              <a:gd name="T9" fmla="*/ 0 h 1220"/>
              <a:gd name="T10" fmla="*/ 615 w 615"/>
              <a:gd name="T11" fmla="*/ 0 h 1220"/>
              <a:gd name="T12" fmla="*/ 615 w 615"/>
              <a:gd name="T13" fmla="*/ 0 h 1220"/>
            </a:gdLst>
            <a:ahLst/>
            <a:cxnLst>
              <a:cxn ang="0">
                <a:pos x="T0" y="T1"/>
              </a:cxn>
              <a:cxn ang="0">
                <a:pos x="T2" y="T3"/>
              </a:cxn>
              <a:cxn ang="0">
                <a:pos x="T4" y="T5"/>
              </a:cxn>
              <a:cxn ang="0">
                <a:pos x="T6" y="T7"/>
              </a:cxn>
              <a:cxn ang="0">
                <a:pos x="T8" y="T9"/>
              </a:cxn>
              <a:cxn ang="0">
                <a:pos x="T10" y="T11"/>
              </a:cxn>
              <a:cxn ang="0">
                <a:pos x="T12" y="T13"/>
              </a:cxn>
            </a:cxnLst>
            <a:rect l="0" t="0" r="r" b="b"/>
            <a:pathLst>
              <a:path w="615" h="1220">
                <a:moveTo>
                  <a:pt x="471" y="1220"/>
                </a:moveTo>
                <a:lnTo>
                  <a:pt x="0" y="1220"/>
                </a:lnTo>
                <a:lnTo>
                  <a:pt x="0" y="1220"/>
                </a:lnTo>
                <a:lnTo>
                  <a:pt x="0" y="0"/>
                </a:lnTo>
                <a:lnTo>
                  <a:pt x="0" y="0"/>
                </a:lnTo>
                <a:lnTo>
                  <a:pt x="615" y="0"/>
                </a:lnTo>
                <a:lnTo>
                  <a:pt x="615"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89" name="Freeform 37"/>
          <p:cNvSpPr>
            <a:spLocks/>
          </p:cNvSpPr>
          <p:nvPr/>
        </p:nvSpPr>
        <p:spPr bwMode="auto">
          <a:xfrm>
            <a:off x="1195405" y="2536825"/>
            <a:ext cx="976313" cy="1936750"/>
          </a:xfrm>
          <a:custGeom>
            <a:avLst/>
            <a:gdLst>
              <a:gd name="T0" fmla="*/ 471 w 615"/>
              <a:gd name="T1" fmla="*/ 1220 h 1220"/>
              <a:gd name="T2" fmla="*/ 0 w 615"/>
              <a:gd name="T3" fmla="*/ 1220 h 1220"/>
              <a:gd name="T4" fmla="*/ 0 w 615"/>
              <a:gd name="T5" fmla="*/ 0 h 1220"/>
              <a:gd name="T6" fmla="*/ 615 w 615"/>
              <a:gd name="T7" fmla="*/ 0 h 1220"/>
            </a:gdLst>
            <a:ahLst/>
            <a:cxnLst>
              <a:cxn ang="0">
                <a:pos x="T0" y="T1"/>
              </a:cxn>
              <a:cxn ang="0">
                <a:pos x="T2" y="T3"/>
              </a:cxn>
              <a:cxn ang="0">
                <a:pos x="T4" y="T5"/>
              </a:cxn>
              <a:cxn ang="0">
                <a:pos x="T6" y="T7"/>
              </a:cxn>
            </a:cxnLst>
            <a:rect l="0" t="0" r="r" b="b"/>
            <a:pathLst>
              <a:path w="615" h="1220">
                <a:moveTo>
                  <a:pt x="471" y="1220"/>
                </a:moveTo>
                <a:lnTo>
                  <a:pt x="0" y="1220"/>
                </a:lnTo>
                <a:lnTo>
                  <a:pt x="0" y="0"/>
                </a:lnTo>
                <a:lnTo>
                  <a:pt x="615"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grpSp>
        <p:nvGrpSpPr>
          <p:cNvPr id="458790" name="Group 38"/>
          <p:cNvGrpSpPr>
            <a:grpSpLocks/>
          </p:cNvGrpSpPr>
          <p:nvPr/>
        </p:nvGrpSpPr>
        <p:grpSpPr bwMode="auto">
          <a:xfrm>
            <a:off x="1993917" y="2498725"/>
            <a:ext cx="203200" cy="88900"/>
            <a:chOff x="903" y="1334"/>
            <a:chExt cx="128" cy="56"/>
          </a:xfrm>
        </p:grpSpPr>
        <p:sp>
          <p:nvSpPr>
            <p:cNvPr id="458791" name="Freeform 39"/>
            <p:cNvSpPr>
              <a:spLocks/>
            </p:cNvSpPr>
            <p:nvPr/>
          </p:nvSpPr>
          <p:spPr bwMode="auto">
            <a:xfrm>
              <a:off x="911" y="1334"/>
              <a:ext cx="120" cy="56"/>
            </a:xfrm>
            <a:custGeom>
              <a:avLst/>
              <a:gdLst>
                <a:gd name="T0" fmla="*/ 120 w 120"/>
                <a:gd name="T1" fmla="*/ 32 h 56"/>
                <a:gd name="T2" fmla="*/ 0 w 120"/>
                <a:gd name="T3" fmla="*/ 56 h 56"/>
                <a:gd name="T4" fmla="*/ 0 w 120"/>
                <a:gd name="T5" fmla="*/ 32 h 56"/>
                <a:gd name="T6" fmla="*/ 0 w 120"/>
                <a:gd name="T7" fmla="*/ 0 h 56"/>
                <a:gd name="T8" fmla="*/ 120 w 120"/>
                <a:gd name="T9" fmla="*/ 32 h 56"/>
              </a:gdLst>
              <a:ahLst/>
              <a:cxnLst>
                <a:cxn ang="0">
                  <a:pos x="T0" y="T1"/>
                </a:cxn>
                <a:cxn ang="0">
                  <a:pos x="T2" y="T3"/>
                </a:cxn>
                <a:cxn ang="0">
                  <a:pos x="T4" y="T5"/>
                </a:cxn>
                <a:cxn ang="0">
                  <a:pos x="T6" y="T7"/>
                </a:cxn>
                <a:cxn ang="0">
                  <a:pos x="T8" y="T9"/>
                </a:cxn>
              </a:cxnLst>
              <a:rect l="0" t="0" r="r" b="b"/>
              <a:pathLst>
                <a:path w="120" h="56">
                  <a:moveTo>
                    <a:pt x="120" y="32"/>
                  </a:moveTo>
                  <a:lnTo>
                    <a:pt x="0" y="56"/>
                  </a:lnTo>
                  <a:lnTo>
                    <a:pt x="0" y="32"/>
                  </a:lnTo>
                  <a:lnTo>
                    <a:pt x="0" y="0"/>
                  </a:lnTo>
                  <a:lnTo>
                    <a:pt x="12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792" name="Line 40"/>
            <p:cNvSpPr>
              <a:spLocks noChangeShapeType="1"/>
            </p:cNvSpPr>
            <p:nvPr/>
          </p:nvSpPr>
          <p:spPr bwMode="auto">
            <a:xfrm>
              <a:off x="903" y="1366"/>
              <a:ext cx="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58793" name="Group 41"/>
          <p:cNvGrpSpPr>
            <a:grpSpLocks/>
          </p:cNvGrpSpPr>
          <p:nvPr/>
        </p:nvGrpSpPr>
        <p:grpSpPr bwMode="auto">
          <a:xfrm>
            <a:off x="2843229" y="2865438"/>
            <a:ext cx="88900" cy="254000"/>
            <a:chOff x="1438" y="1565"/>
            <a:chExt cx="56" cy="160"/>
          </a:xfrm>
        </p:grpSpPr>
        <p:sp>
          <p:nvSpPr>
            <p:cNvPr id="458794" name="Freeform 42"/>
            <p:cNvSpPr>
              <a:spLocks/>
            </p:cNvSpPr>
            <p:nvPr/>
          </p:nvSpPr>
          <p:spPr bwMode="auto">
            <a:xfrm>
              <a:off x="1438" y="1613"/>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Lst>
              <a:ahLst/>
              <a:cxnLst>
                <a:cxn ang="0">
                  <a:pos x="T0" y="T1"/>
                </a:cxn>
                <a:cxn ang="0">
                  <a:pos x="T2" y="T3"/>
                </a:cxn>
                <a:cxn ang="0">
                  <a:pos x="T4" y="T5"/>
                </a:cxn>
                <a:cxn ang="0">
                  <a:pos x="T6" y="T7"/>
                </a:cxn>
                <a:cxn ang="0">
                  <a:pos x="T8" y="T9"/>
                </a:cxn>
              </a:cxnLst>
              <a:rect l="0" t="0" r="r" b="b"/>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795" name="Line 43"/>
            <p:cNvSpPr>
              <a:spLocks noChangeShapeType="1"/>
            </p:cNvSpPr>
            <p:nvPr/>
          </p:nvSpPr>
          <p:spPr bwMode="auto">
            <a:xfrm>
              <a:off x="1462" y="1565"/>
              <a:ext cx="1" cy="4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58796" name="Group 44"/>
          <p:cNvGrpSpPr>
            <a:grpSpLocks/>
          </p:cNvGrpSpPr>
          <p:nvPr/>
        </p:nvGrpSpPr>
        <p:grpSpPr bwMode="auto">
          <a:xfrm>
            <a:off x="1538304" y="3005138"/>
            <a:ext cx="88900" cy="227012"/>
            <a:chOff x="616" y="1653"/>
            <a:chExt cx="56" cy="143"/>
          </a:xfrm>
        </p:grpSpPr>
        <p:sp>
          <p:nvSpPr>
            <p:cNvPr id="458797" name="Freeform 45"/>
            <p:cNvSpPr>
              <a:spLocks/>
            </p:cNvSpPr>
            <p:nvPr/>
          </p:nvSpPr>
          <p:spPr bwMode="auto">
            <a:xfrm>
              <a:off x="616" y="1685"/>
              <a:ext cx="56" cy="111"/>
            </a:xfrm>
            <a:custGeom>
              <a:avLst/>
              <a:gdLst>
                <a:gd name="T0" fmla="*/ 32 w 56"/>
                <a:gd name="T1" fmla="*/ 111 h 111"/>
                <a:gd name="T2" fmla="*/ 0 w 56"/>
                <a:gd name="T3" fmla="*/ 0 h 111"/>
                <a:gd name="T4" fmla="*/ 32 w 56"/>
                <a:gd name="T5" fmla="*/ 0 h 111"/>
                <a:gd name="T6" fmla="*/ 56 w 56"/>
                <a:gd name="T7" fmla="*/ 0 h 111"/>
                <a:gd name="T8" fmla="*/ 32 w 56"/>
                <a:gd name="T9" fmla="*/ 111 h 111"/>
              </a:gdLst>
              <a:ahLst/>
              <a:cxnLst>
                <a:cxn ang="0">
                  <a:pos x="T0" y="T1"/>
                </a:cxn>
                <a:cxn ang="0">
                  <a:pos x="T2" y="T3"/>
                </a:cxn>
                <a:cxn ang="0">
                  <a:pos x="T4" y="T5"/>
                </a:cxn>
                <a:cxn ang="0">
                  <a:pos x="T6" y="T7"/>
                </a:cxn>
                <a:cxn ang="0">
                  <a:pos x="T8" y="T9"/>
                </a:cxn>
              </a:cxnLst>
              <a:rect l="0" t="0" r="r" b="b"/>
              <a:pathLst>
                <a:path w="56" h="111">
                  <a:moveTo>
                    <a:pt x="32" y="111"/>
                  </a:moveTo>
                  <a:lnTo>
                    <a:pt x="0" y="0"/>
                  </a:lnTo>
                  <a:lnTo>
                    <a:pt x="32" y="0"/>
                  </a:lnTo>
                  <a:lnTo>
                    <a:pt x="56" y="0"/>
                  </a:lnTo>
                  <a:lnTo>
                    <a:pt x="32"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798" name="Line 46"/>
            <p:cNvSpPr>
              <a:spLocks noChangeShapeType="1"/>
            </p:cNvSpPr>
            <p:nvPr/>
          </p:nvSpPr>
          <p:spPr bwMode="auto">
            <a:xfrm>
              <a:off x="648" y="1653"/>
              <a:ext cx="1" cy="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58799" name="Group 47"/>
          <p:cNvGrpSpPr>
            <a:grpSpLocks/>
          </p:cNvGrpSpPr>
          <p:nvPr/>
        </p:nvGrpSpPr>
        <p:grpSpPr bwMode="auto">
          <a:xfrm>
            <a:off x="2133617" y="4068763"/>
            <a:ext cx="88900" cy="252412"/>
            <a:chOff x="991" y="2323"/>
            <a:chExt cx="56" cy="159"/>
          </a:xfrm>
        </p:grpSpPr>
        <p:sp>
          <p:nvSpPr>
            <p:cNvPr id="458800" name="Freeform 48"/>
            <p:cNvSpPr>
              <a:spLocks/>
            </p:cNvSpPr>
            <p:nvPr/>
          </p:nvSpPr>
          <p:spPr bwMode="auto">
            <a:xfrm>
              <a:off x="991" y="2370"/>
              <a:ext cx="56" cy="112"/>
            </a:xfrm>
            <a:custGeom>
              <a:avLst/>
              <a:gdLst>
                <a:gd name="T0" fmla="*/ 32 w 56"/>
                <a:gd name="T1" fmla="*/ 112 h 112"/>
                <a:gd name="T2" fmla="*/ 0 w 56"/>
                <a:gd name="T3" fmla="*/ 0 h 112"/>
                <a:gd name="T4" fmla="*/ 32 w 56"/>
                <a:gd name="T5" fmla="*/ 0 h 112"/>
                <a:gd name="T6" fmla="*/ 56 w 56"/>
                <a:gd name="T7" fmla="*/ 0 h 112"/>
                <a:gd name="T8" fmla="*/ 32 w 56"/>
                <a:gd name="T9" fmla="*/ 112 h 112"/>
              </a:gdLst>
              <a:ahLst/>
              <a:cxnLst>
                <a:cxn ang="0">
                  <a:pos x="T0" y="T1"/>
                </a:cxn>
                <a:cxn ang="0">
                  <a:pos x="T2" y="T3"/>
                </a:cxn>
                <a:cxn ang="0">
                  <a:pos x="T4" y="T5"/>
                </a:cxn>
                <a:cxn ang="0">
                  <a:pos x="T6" y="T7"/>
                </a:cxn>
                <a:cxn ang="0">
                  <a:pos x="T8" y="T9"/>
                </a:cxn>
              </a:cxnLst>
              <a:rect l="0" t="0" r="r" b="b"/>
              <a:pathLst>
                <a:path w="56" h="112">
                  <a:moveTo>
                    <a:pt x="32" y="112"/>
                  </a:moveTo>
                  <a:lnTo>
                    <a:pt x="0" y="0"/>
                  </a:lnTo>
                  <a:lnTo>
                    <a:pt x="32" y="0"/>
                  </a:lnTo>
                  <a:lnTo>
                    <a:pt x="56" y="0"/>
                  </a:lnTo>
                  <a:lnTo>
                    <a:pt x="32"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801" name="Line 49"/>
            <p:cNvSpPr>
              <a:spLocks noChangeShapeType="1"/>
            </p:cNvSpPr>
            <p:nvPr/>
          </p:nvSpPr>
          <p:spPr bwMode="auto">
            <a:xfrm>
              <a:off x="1023" y="2323"/>
              <a:ext cx="1" cy="4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58802" name="Group 50"/>
          <p:cNvGrpSpPr>
            <a:grpSpLocks/>
          </p:cNvGrpSpPr>
          <p:nvPr/>
        </p:nvGrpSpPr>
        <p:grpSpPr bwMode="auto">
          <a:xfrm>
            <a:off x="2108217" y="2384425"/>
            <a:ext cx="88900" cy="190500"/>
            <a:chOff x="975" y="1262"/>
            <a:chExt cx="56" cy="120"/>
          </a:xfrm>
        </p:grpSpPr>
        <p:sp>
          <p:nvSpPr>
            <p:cNvPr id="458803" name="Freeform 51"/>
            <p:cNvSpPr>
              <a:spLocks/>
            </p:cNvSpPr>
            <p:nvPr/>
          </p:nvSpPr>
          <p:spPr bwMode="auto">
            <a:xfrm>
              <a:off x="975" y="1270"/>
              <a:ext cx="56" cy="112"/>
            </a:xfrm>
            <a:custGeom>
              <a:avLst/>
              <a:gdLst>
                <a:gd name="T0" fmla="*/ 32 w 56"/>
                <a:gd name="T1" fmla="*/ 112 h 112"/>
                <a:gd name="T2" fmla="*/ 0 w 56"/>
                <a:gd name="T3" fmla="*/ 0 h 112"/>
                <a:gd name="T4" fmla="*/ 32 w 56"/>
                <a:gd name="T5" fmla="*/ 0 h 112"/>
                <a:gd name="T6" fmla="*/ 56 w 56"/>
                <a:gd name="T7" fmla="*/ 0 h 112"/>
                <a:gd name="T8" fmla="*/ 32 w 56"/>
                <a:gd name="T9" fmla="*/ 112 h 112"/>
              </a:gdLst>
              <a:ahLst/>
              <a:cxnLst>
                <a:cxn ang="0">
                  <a:pos x="T0" y="T1"/>
                </a:cxn>
                <a:cxn ang="0">
                  <a:pos x="T2" y="T3"/>
                </a:cxn>
                <a:cxn ang="0">
                  <a:pos x="T4" y="T5"/>
                </a:cxn>
                <a:cxn ang="0">
                  <a:pos x="T6" y="T7"/>
                </a:cxn>
                <a:cxn ang="0">
                  <a:pos x="T8" y="T9"/>
                </a:cxn>
              </a:cxnLst>
              <a:rect l="0" t="0" r="r" b="b"/>
              <a:pathLst>
                <a:path w="56" h="112">
                  <a:moveTo>
                    <a:pt x="32" y="112"/>
                  </a:moveTo>
                  <a:lnTo>
                    <a:pt x="0" y="0"/>
                  </a:lnTo>
                  <a:lnTo>
                    <a:pt x="32" y="0"/>
                  </a:lnTo>
                  <a:lnTo>
                    <a:pt x="56" y="0"/>
                  </a:lnTo>
                  <a:lnTo>
                    <a:pt x="32"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804" name="Line 52"/>
            <p:cNvSpPr>
              <a:spLocks noChangeShapeType="1"/>
            </p:cNvSpPr>
            <p:nvPr/>
          </p:nvSpPr>
          <p:spPr bwMode="auto">
            <a:xfrm>
              <a:off x="1007" y="1262"/>
              <a:ext cx="1" cy="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58805" name="Group 53"/>
          <p:cNvGrpSpPr>
            <a:grpSpLocks/>
          </p:cNvGrpSpPr>
          <p:nvPr/>
        </p:nvGrpSpPr>
        <p:grpSpPr bwMode="auto">
          <a:xfrm>
            <a:off x="2120917" y="4802188"/>
            <a:ext cx="88900" cy="201612"/>
            <a:chOff x="983" y="2785"/>
            <a:chExt cx="56" cy="127"/>
          </a:xfrm>
        </p:grpSpPr>
        <p:sp>
          <p:nvSpPr>
            <p:cNvPr id="458806" name="Freeform 54"/>
            <p:cNvSpPr>
              <a:spLocks/>
            </p:cNvSpPr>
            <p:nvPr/>
          </p:nvSpPr>
          <p:spPr bwMode="auto">
            <a:xfrm>
              <a:off x="983" y="2801"/>
              <a:ext cx="56" cy="111"/>
            </a:xfrm>
            <a:custGeom>
              <a:avLst/>
              <a:gdLst>
                <a:gd name="T0" fmla="*/ 32 w 56"/>
                <a:gd name="T1" fmla="*/ 111 h 111"/>
                <a:gd name="T2" fmla="*/ 0 w 56"/>
                <a:gd name="T3" fmla="*/ 0 h 111"/>
                <a:gd name="T4" fmla="*/ 32 w 56"/>
                <a:gd name="T5" fmla="*/ 0 h 111"/>
                <a:gd name="T6" fmla="*/ 56 w 56"/>
                <a:gd name="T7" fmla="*/ 0 h 111"/>
                <a:gd name="T8" fmla="*/ 32 w 56"/>
                <a:gd name="T9" fmla="*/ 111 h 111"/>
              </a:gdLst>
              <a:ahLst/>
              <a:cxnLst>
                <a:cxn ang="0">
                  <a:pos x="T0" y="T1"/>
                </a:cxn>
                <a:cxn ang="0">
                  <a:pos x="T2" y="T3"/>
                </a:cxn>
                <a:cxn ang="0">
                  <a:pos x="T4" y="T5"/>
                </a:cxn>
                <a:cxn ang="0">
                  <a:pos x="T6" y="T7"/>
                </a:cxn>
                <a:cxn ang="0">
                  <a:pos x="T8" y="T9"/>
                </a:cxn>
              </a:cxnLst>
              <a:rect l="0" t="0" r="r" b="b"/>
              <a:pathLst>
                <a:path w="56" h="111">
                  <a:moveTo>
                    <a:pt x="32" y="111"/>
                  </a:moveTo>
                  <a:lnTo>
                    <a:pt x="0" y="0"/>
                  </a:lnTo>
                  <a:lnTo>
                    <a:pt x="32" y="0"/>
                  </a:lnTo>
                  <a:lnTo>
                    <a:pt x="56" y="0"/>
                  </a:lnTo>
                  <a:lnTo>
                    <a:pt x="32"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807" name="Line 55"/>
            <p:cNvSpPr>
              <a:spLocks noChangeShapeType="1"/>
            </p:cNvSpPr>
            <p:nvPr/>
          </p:nvSpPr>
          <p:spPr bwMode="auto">
            <a:xfrm>
              <a:off x="1015" y="2785"/>
              <a:ext cx="1" cy="1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sp>
        <p:nvSpPr>
          <p:cNvPr id="458808" name="Rectangle 56"/>
          <p:cNvSpPr>
            <a:spLocks noChangeArrowheads="1"/>
          </p:cNvSpPr>
          <p:nvPr/>
        </p:nvSpPr>
        <p:spPr bwMode="auto">
          <a:xfrm>
            <a:off x="3402029" y="1870911"/>
            <a:ext cx="56313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dirty="0">
                <a:solidFill>
                  <a:schemeClr val="tx2"/>
                </a:solidFill>
                <a:latin typeface="Times New Roman" panose="02020603050405020304" pitchFamily="18" charset="0"/>
                <a:cs typeface="Times New Roman" panose="02020603050405020304" pitchFamily="18" charset="0"/>
              </a:rPr>
              <a:t>First, we compute the </a:t>
            </a:r>
            <a:r>
              <a:rPr lang="en-US" altLang="zh-CN" dirty="0" err="1" smtClean="0">
                <a:solidFill>
                  <a:schemeClr val="tx2"/>
                </a:solidFill>
                <a:latin typeface="Times New Roman" panose="02020603050405020304" pitchFamily="18" charset="0"/>
                <a:cs typeface="Times New Roman" panose="02020603050405020304" pitchFamily="18" charset="0"/>
              </a:rPr>
              <a:t>cyclomatic</a:t>
            </a:r>
            <a:r>
              <a:rPr lang="en-US" altLang="zh-CN" dirty="0" smtClean="0">
                <a:solidFill>
                  <a:schemeClr val="tx2"/>
                </a:solidFill>
                <a:latin typeface="Times New Roman" panose="02020603050405020304" pitchFamily="18" charset="0"/>
                <a:cs typeface="Times New Roman" panose="02020603050405020304" pitchFamily="18" charset="0"/>
              </a:rPr>
              <a:t> </a:t>
            </a:r>
            <a:r>
              <a:rPr lang="en-US" altLang="zh-CN" dirty="0">
                <a:solidFill>
                  <a:schemeClr val="tx2"/>
                </a:solidFill>
                <a:latin typeface="Times New Roman" panose="02020603050405020304" pitchFamily="18" charset="0"/>
                <a:cs typeface="Times New Roman" panose="02020603050405020304" pitchFamily="18" charset="0"/>
              </a:rPr>
              <a:t>complexity:</a:t>
            </a:r>
          </a:p>
          <a:p>
            <a:pPr algn="l"/>
            <a:r>
              <a:rPr lang="en-US" altLang="zh-CN" dirty="0" smtClean="0">
                <a:solidFill>
                  <a:schemeClr val="tx2"/>
                </a:solidFill>
                <a:latin typeface="Times New Roman" panose="02020603050405020304" pitchFamily="18" charset="0"/>
                <a:cs typeface="Times New Roman" panose="02020603050405020304" pitchFamily="18" charset="0"/>
              </a:rPr>
              <a:t> </a:t>
            </a:r>
            <a:endParaRPr lang="en-US" altLang="zh-CN" dirty="0">
              <a:solidFill>
                <a:schemeClr val="tx2"/>
              </a:solidFill>
              <a:latin typeface="Times New Roman" panose="02020603050405020304" pitchFamily="18" charset="0"/>
              <a:cs typeface="Times New Roman" panose="02020603050405020304" pitchFamily="18" charset="0"/>
            </a:endParaRPr>
          </a:p>
        </p:txBody>
      </p:sp>
      <p:sp>
        <p:nvSpPr>
          <p:cNvPr id="458811" name="Rectangle 59"/>
          <p:cNvSpPr>
            <a:spLocks noChangeArrowheads="1"/>
          </p:cNvSpPr>
          <p:nvPr/>
        </p:nvSpPr>
        <p:spPr bwMode="auto">
          <a:xfrm>
            <a:off x="4040544" y="2642672"/>
            <a:ext cx="49883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dirty="0">
                <a:solidFill>
                  <a:schemeClr val="tx2"/>
                </a:solidFill>
              </a:rPr>
              <a:t>V(G) = 11 edges - 9 nodes  + 2 = 4         </a:t>
            </a:r>
          </a:p>
        </p:txBody>
      </p:sp>
      <p:sp>
        <p:nvSpPr>
          <p:cNvPr id="458812" name="Rectangle 60"/>
          <p:cNvSpPr>
            <a:spLocks noChangeArrowheads="1"/>
          </p:cNvSpPr>
          <p:nvPr/>
        </p:nvSpPr>
        <p:spPr bwMode="auto">
          <a:xfrm>
            <a:off x="4048143" y="3182938"/>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58813" name="Rectangle 61"/>
          <p:cNvSpPr>
            <a:spLocks noChangeArrowheads="1"/>
          </p:cNvSpPr>
          <p:nvPr/>
        </p:nvSpPr>
        <p:spPr bwMode="auto">
          <a:xfrm>
            <a:off x="4048143" y="3290885"/>
            <a:ext cx="9489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a:r>
              <a:rPr lang="zh-CN" altLang="en-US" dirty="0">
                <a:solidFill>
                  <a:schemeClr val="tx2"/>
                </a:solidFill>
                <a:latin typeface="Times New Roman" panose="02020603050405020304" pitchFamily="18" charset="0"/>
                <a:cs typeface="Times New Roman" panose="02020603050405020304" pitchFamily="18" charset="0"/>
              </a:rPr>
              <a:t>         </a:t>
            </a:r>
            <a:r>
              <a:rPr lang="en-US" altLang="zh-CN" dirty="0">
                <a:solidFill>
                  <a:schemeClr val="tx2"/>
                </a:solidFill>
                <a:latin typeface="Times New Roman" panose="02020603050405020304" pitchFamily="18" charset="0"/>
                <a:cs typeface="Times New Roman" panose="02020603050405020304" pitchFamily="18" charset="0"/>
              </a:rPr>
              <a:t>or</a:t>
            </a:r>
          </a:p>
        </p:txBody>
      </p:sp>
      <p:sp>
        <p:nvSpPr>
          <p:cNvPr id="458814" name="Rectangle 62"/>
          <p:cNvSpPr>
            <a:spLocks noChangeArrowheads="1"/>
          </p:cNvSpPr>
          <p:nvPr/>
        </p:nvSpPr>
        <p:spPr bwMode="auto">
          <a:xfrm>
            <a:off x="4048143" y="3816350"/>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58815" name="Rectangle 63"/>
          <p:cNvSpPr>
            <a:spLocks noChangeArrowheads="1"/>
          </p:cNvSpPr>
          <p:nvPr/>
        </p:nvSpPr>
        <p:spPr bwMode="auto">
          <a:xfrm>
            <a:off x="4048143" y="3933056"/>
            <a:ext cx="4090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dirty="0">
                <a:solidFill>
                  <a:schemeClr val="tx2"/>
                </a:solidFill>
                <a:latin typeface="Times New Roman" panose="02020603050405020304" pitchFamily="18" charset="0"/>
                <a:cs typeface="Times New Roman" panose="02020603050405020304" pitchFamily="18" charset="0"/>
              </a:rPr>
              <a:t>V(G) = 3 predicate nodes + 1 = 4</a:t>
            </a:r>
          </a:p>
        </p:txBody>
      </p:sp>
      <p:sp>
        <p:nvSpPr>
          <p:cNvPr id="458816" name="Rectangle 64"/>
          <p:cNvSpPr>
            <a:spLocks noChangeArrowheads="1"/>
          </p:cNvSpPr>
          <p:nvPr/>
        </p:nvSpPr>
        <p:spPr bwMode="auto">
          <a:xfrm>
            <a:off x="4048143" y="4248968"/>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58817" name="Rectangle 65"/>
          <p:cNvSpPr>
            <a:spLocks noChangeArrowheads="1"/>
          </p:cNvSpPr>
          <p:nvPr/>
        </p:nvSpPr>
        <p:spPr bwMode="auto">
          <a:xfrm>
            <a:off x="4048143" y="4564881"/>
            <a:ext cx="26634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cs typeface="Times New Roman" panose="02020603050405020304" pitchFamily="18" charset="0"/>
              </a:rPr>
              <a:t>In this case, V(G) = 4</a:t>
            </a:r>
          </a:p>
        </p:txBody>
      </p:sp>
      <p:sp>
        <p:nvSpPr>
          <p:cNvPr id="458818" name="Freeform 66"/>
          <p:cNvSpPr>
            <a:spLocks/>
          </p:cNvSpPr>
          <p:nvPr/>
        </p:nvSpPr>
        <p:spPr bwMode="auto">
          <a:xfrm>
            <a:off x="1614505" y="3575051"/>
            <a:ext cx="1279525" cy="481013"/>
          </a:xfrm>
          <a:custGeom>
            <a:avLst/>
            <a:gdLst>
              <a:gd name="T0" fmla="*/ 806 w 806"/>
              <a:gd name="T1" fmla="*/ 215 h 303"/>
              <a:gd name="T2" fmla="*/ 806 w 806"/>
              <a:gd name="T3" fmla="*/ 303 h 303"/>
              <a:gd name="T4" fmla="*/ 806 w 806"/>
              <a:gd name="T5" fmla="*/ 303 h 303"/>
              <a:gd name="T6" fmla="*/ 0 w 806"/>
              <a:gd name="T7" fmla="*/ 303 h 303"/>
              <a:gd name="T8" fmla="*/ 0 w 806"/>
              <a:gd name="T9" fmla="*/ 303 h 303"/>
              <a:gd name="T10" fmla="*/ 0 w 806"/>
              <a:gd name="T11" fmla="*/ 0 h 303"/>
              <a:gd name="T12" fmla="*/ 0 w 806"/>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806" h="303">
                <a:moveTo>
                  <a:pt x="806" y="215"/>
                </a:moveTo>
                <a:lnTo>
                  <a:pt x="806" y="303"/>
                </a:lnTo>
                <a:lnTo>
                  <a:pt x="806" y="303"/>
                </a:lnTo>
                <a:lnTo>
                  <a:pt x="0" y="303"/>
                </a:lnTo>
                <a:lnTo>
                  <a:pt x="0" y="303"/>
                </a:lnTo>
                <a:lnTo>
                  <a:pt x="0" y="0"/>
                </a:lnTo>
                <a:lnTo>
                  <a:pt x="0"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819" name="Freeform 67"/>
          <p:cNvSpPr>
            <a:spLocks/>
          </p:cNvSpPr>
          <p:nvPr/>
        </p:nvSpPr>
        <p:spPr bwMode="auto">
          <a:xfrm>
            <a:off x="1601805" y="3562351"/>
            <a:ext cx="1279525" cy="481013"/>
          </a:xfrm>
          <a:custGeom>
            <a:avLst/>
            <a:gdLst>
              <a:gd name="T0" fmla="*/ 806 w 806"/>
              <a:gd name="T1" fmla="*/ 215 h 303"/>
              <a:gd name="T2" fmla="*/ 806 w 806"/>
              <a:gd name="T3" fmla="*/ 303 h 303"/>
              <a:gd name="T4" fmla="*/ 0 w 806"/>
              <a:gd name="T5" fmla="*/ 303 h 303"/>
              <a:gd name="T6" fmla="*/ 0 w 806"/>
              <a:gd name="T7" fmla="*/ 0 h 303"/>
            </a:gdLst>
            <a:ahLst/>
            <a:cxnLst>
              <a:cxn ang="0">
                <a:pos x="T0" y="T1"/>
              </a:cxn>
              <a:cxn ang="0">
                <a:pos x="T2" y="T3"/>
              </a:cxn>
              <a:cxn ang="0">
                <a:pos x="T4" y="T5"/>
              </a:cxn>
              <a:cxn ang="0">
                <a:pos x="T6" y="T7"/>
              </a:cxn>
            </a:cxnLst>
            <a:rect l="0" t="0" r="r" b="b"/>
            <a:pathLst>
              <a:path w="806" h="303">
                <a:moveTo>
                  <a:pt x="806" y="215"/>
                </a:moveTo>
                <a:lnTo>
                  <a:pt x="806" y="303"/>
                </a:lnTo>
                <a:lnTo>
                  <a:pt x="0" y="303"/>
                </a:lnTo>
                <a:lnTo>
                  <a:pt x="0"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820" name="Rectangle 68"/>
          <p:cNvSpPr>
            <a:spLocks noChangeArrowheads="1"/>
          </p:cNvSpPr>
          <p:nvPr/>
        </p:nvSpPr>
        <p:spPr bwMode="auto">
          <a:xfrm>
            <a:off x="2609867" y="3536950"/>
            <a:ext cx="538162" cy="173038"/>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2" name="标题 1"/>
          <p:cNvSpPr>
            <a:spLocks noGrp="1"/>
          </p:cNvSpPr>
          <p:nvPr>
            <p:ph type="title"/>
          </p:nvPr>
        </p:nvSpPr>
        <p:spPr/>
        <p:txBody>
          <a:bodyPr/>
          <a:lstStyle/>
          <a:p>
            <a:r>
              <a:rPr lang="en-US" altLang="zh-CN" dirty="0"/>
              <a:t>An Example</a:t>
            </a:r>
            <a:endParaRPr lang="zh-CN" altLang="en-US" dirty="0"/>
          </a:p>
        </p:txBody>
      </p:sp>
    </p:spTree>
    <p:extLst>
      <p:ext uri="{BB962C8B-B14F-4D97-AF65-F5344CB8AC3E}">
        <p14:creationId xmlns:p14="http://schemas.microsoft.com/office/powerpoint/2010/main" val="288496103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35" name="Rectangle 3"/>
          <p:cNvSpPr>
            <a:spLocks noGrp="1" noChangeArrowheads="1"/>
          </p:cNvSpPr>
          <p:nvPr>
            <p:ph type="body" idx="1"/>
          </p:nvPr>
        </p:nvSpPr>
        <p:spPr>
          <a:xfrm>
            <a:off x="1043608" y="1484784"/>
            <a:ext cx="7776864" cy="3995738"/>
          </a:xfrm>
        </p:spPr>
        <p:txBody>
          <a:bodyPr/>
          <a:lstStyle/>
          <a:p>
            <a:pPr>
              <a:buClr>
                <a:srgbClr val="0070C0"/>
              </a:buClr>
              <a:buFont typeface="Wingdings" panose="05000000000000000000" pitchFamily="2" charset="2"/>
              <a:buChar char="n"/>
            </a:pPr>
            <a:r>
              <a:rPr lang="en-US" altLang="zh-CN" b="0" dirty="0" smtClean="0"/>
              <a:t>The </a:t>
            </a:r>
            <a:r>
              <a:rPr lang="en-US" altLang="zh-CN" b="0" dirty="0"/>
              <a:t>basis path testing method can be applied to a procedural design or to source code.</a:t>
            </a:r>
          </a:p>
          <a:p>
            <a:pPr>
              <a:buClr>
                <a:srgbClr val="0070C0"/>
              </a:buClr>
              <a:buFont typeface="Wingdings" panose="05000000000000000000" pitchFamily="2" charset="2"/>
              <a:buChar char="n"/>
            </a:pPr>
            <a:endParaRPr lang="en-US" altLang="zh-CN" b="0" dirty="0"/>
          </a:p>
          <a:p>
            <a:pPr>
              <a:buClr>
                <a:srgbClr val="0070C0"/>
              </a:buClr>
              <a:buFont typeface="Wingdings" panose="05000000000000000000" pitchFamily="2" charset="2"/>
              <a:buChar char="n"/>
            </a:pPr>
            <a:r>
              <a:rPr lang="en-US" altLang="zh-CN" b="0" dirty="0" smtClean="0"/>
              <a:t>A </a:t>
            </a:r>
            <a:r>
              <a:rPr lang="en-US" altLang="zh-CN" b="0" dirty="0"/>
              <a:t>series of steps:</a:t>
            </a:r>
          </a:p>
          <a:p>
            <a:pPr lvl="1">
              <a:buClr>
                <a:srgbClr val="0070C0"/>
              </a:buClr>
              <a:buFont typeface="Wingdings" panose="05000000000000000000" pitchFamily="2" charset="2"/>
              <a:buChar char="n"/>
            </a:pPr>
            <a:r>
              <a:rPr lang="en-US" altLang="zh-CN" sz="2000" dirty="0" smtClean="0"/>
              <a:t> </a:t>
            </a:r>
            <a:r>
              <a:rPr lang="en-US" altLang="zh-CN" sz="2000" dirty="0"/>
              <a:t>Using the design or code as a foundation, draw a corresponding flow graph.</a:t>
            </a:r>
          </a:p>
          <a:p>
            <a:pPr lvl="1">
              <a:buClr>
                <a:srgbClr val="0070C0"/>
              </a:buClr>
              <a:buFont typeface="Wingdings" panose="05000000000000000000" pitchFamily="2" charset="2"/>
              <a:buChar char="n"/>
            </a:pPr>
            <a:r>
              <a:rPr lang="en-US" altLang="zh-CN" sz="2000" dirty="0" smtClean="0"/>
              <a:t> </a:t>
            </a:r>
            <a:r>
              <a:rPr lang="en-US" altLang="zh-CN" sz="2000" dirty="0"/>
              <a:t>Determine the </a:t>
            </a:r>
            <a:r>
              <a:rPr lang="en-US" altLang="zh-CN" sz="2000" dirty="0" err="1"/>
              <a:t>cyclomatic</a:t>
            </a:r>
            <a:r>
              <a:rPr lang="en-US" altLang="zh-CN" sz="2000" dirty="0"/>
              <a:t> complexity of the resultant flow graph.</a:t>
            </a:r>
          </a:p>
          <a:p>
            <a:pPr lvl="1">
              <a:buClr>
                <a:srgbClr val="0070C0"/>
              </a:buClr>
              <a:buFont typeface="Wingdings" panose="05000000000000000000" pitchFamily="2" charset="2"/>
              <a:buChar char="n"/>
            </a:pPr>
            <a:r>
              <a:rPr lang="en-US" altLang="zh-CN" sz="2000" dirty="0" smtClean="0"/>
              <a:t> </a:t>
            </a:r>
            <a:r>
              <a:rPr lang="en-US" altLang="zh-CN" sz="2000" dirty="0"/>
              <a:t>Determine a basis set of linearly independent paths.</a:t>
            </a:r>
          </a:p>
          <a:p>
            <a:pPr lvl="1">
              <a:buClr>
                <a:srgbClr val="0070C0"/>
              </a:buClr>
              <a:buFont typeface="Wingdings" panose="05000000000000000000" pitchFamily="2" charset="2"/>
              <a:buChar char="n"/>
            </a:pPr>
            <a:r>
              <a:rPr lang="en-US" altLang="zh-CN" sz="2000" dirty="0" smtClean="0"/>
              <a:t> </a:t>
            </a:r>
            <a:r>
              <a:rPr lang="en-US" altLang="zh-CN" sz="2000" dirty="0"/>
              <a:t>Prepare test cases that will force execution of each path in the basis set.</a:t>
            </a:r>
          </a:p>
          <a:p>
            <a:pPr lvl="1">
              <a:buClr>
                <a:srgbClr val="0070C0"/>
              </a:buClr>
              <a:buFont typeface="Wingdings" panose="05000000000000000000" pitchFamily="2" charset="2"/>
              <a:buChar char="n"/>
            </a:pPr>
            <a:endParaRPr lang="en-US" altLang="zh-CN" dirty="0"/>
          </a:p>
        </p:txBody>
      </p:sp>
      <p:sp>
        <p:nvSpPr>
          <p:cNvPr id="2" name="标题 1"/>
          <p:cNvSpPr>
            <a:spLocks noGrp="1"/>
          </p:cNvSpPr>
          <p:nvPr>
            <p:ph type="title"/>
          </p:nvPr>
        </p:nvSpPr>
        <p:spPr/>
        <p:txBody>
          <a:bodyPr/>
          <a:lstStyle/>
          <a:p>
            <a:r>
              <a:rPr lang="en-US" altLang="zh-CN" dirty="0"/>
              <a:t>Deriving Test Cases</a:t>
            </a:r>
            <a:endParaRPr lang="zh-CN" altLang="en-US" dirty="0"/>
          </a:p>
        </p:txBody>
      </p:sp>
    </p:spTree>
    <p:extLst>
      <p:ext uri="{BB962C8B-B14F-4D97-AF65-F5344CB8AC3E}">
        <p14:creationId xmlns:p14="http://schemas.microsoft.com/office/powerpoint/2010/main" val="628797203"/>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anim calcmode="lin" valueType="num">
                                      <p:cBhvr additive="base">
                                        <p:cTn id="7" dur="500" fill="hold"/>
                                        <p:tgtEl>
                                          <p:spTgt spid="479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9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9235">
                                            <p:txEl>
                                              <p:pRg st="2" end="2"/>
                                            </p:txEl>
                                          </p:spTgt>
                                        </p:tgtEl>
                                        <p:attrNameLst>
                                          <p:attrName>style.visibility</p:attrName>
                                        </p:attrNameLst>
                                      </p:cBhvr>
                                      <p:to>
                                        <p:strVal val="visible"/>
                                      </p:to>
                                    </p:set>
                                    <p:anim calcmode="lin" valueType="num">
                                      <p:cBhvr additive="base">
                                        <p:cTn id="13" dur="500" fill="hold"/>
                                        <p:tgtEl>
                                          <p:spTgt spid="47923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9235">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79235">
                                            <p:txEl>
                                              <p:pRg st="3" end="3"/>
                                            </p:txEl>
                                          </p:spTgt>
                                        </p:tgtEl>
                                        <p:attrNameLst>
                                          <p:attrName>style.visibility</p:attrName>
                                        </p:attrNameLst>
                                      </p:cBhvr>
                                      <p:to>
                                        <p:strVal val="visible"/>
                                      </p:to>
                                    </p:set>
                                    <p:anim calcmode="lin" valueType="num">
                                      <p:cBhvr additive="base">
                                        <p:cTn id="17" dur="500" fill="hold"/>
                                        <p:tgtEl>
                                          <p:spTgt spid="479235">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79235">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79235">
                                            <p:txEl>
                                              <p:pRg st="4" end="4"/>
                                            </p:txEl>
                                          </p:spTgt>
                                        </p:tgtEl>
                                        <p:attrNameLst>
                                          <p:attrName>style.visibility</p:attrName>
                                        </p:attrNameLst>
                                      </p:cBhvr>
                                      <p:to>
                                        <p:strVal val="visible"/>
                                      </p:to>
                                    </p:set>
                                    <p:anim calcmode="lin" valueType="num">
                                      <p:cBhvr additive="base">
                                        <p:cTn id="21" dur="500" fill="hold"/>
                                        <p:tgtEl>
                                          <p:spTgt spid="479235">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79235">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79235">
                                            <p:txEl>
                                              <p:pRg st="5" end="5"/>
                                            </p:txEl>
                                          </p:spTgt>
                                        </p:tgtEl>
                                        <p:attrNameLst>
                                          <p:attrName>style.visibility</p:attrName>
                                        </p:attrNameLst>
                                      </p:cBhvr>
                                      <p:to>
                                        <p:strVal val="visible"/>
                                      </p:to>
                                    </p:set>
                                    <p:anim calcmode="lin" valueType="num">
                                      <p:cBhvr additive="base">
                                        <p:cTn id="25" dur="500" fill="hold"/>
                                        <p:tgtEl>
                                          <p:spTgt spid="479235">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9235">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79235">
                                            <p:txEl>
                                              <p:pRg st="6" end="6"/>
                                            </p:txEl>
                                          </p:spTgt>
                                        </p:tgtEl>
                                        <p:attrNameLst>
                                          <p:attrName>style.visibility</p:attrName>
                                        </p:attrNameLst>
                                      </p:cBhvr>
                                      <p:to>
                                        <p:strVal val="visible"/>
                                      </p:to>
                                    </p:set>
                                    <p:anim calcmode="lin" valueType="num">
                                      <p:cBhvr additive="base">
                                        <p:cTn id="29" dur="500" fill="hold"/>
                                        <p:tgtEl>
                                          <p:spTgt spid="479235">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7923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Deriving Test Cases</a:t>
            </a:r>
            <a:endParaRPr lang="zh-CN" altLang="en-US" dirty="0"/>
          </a:p>
        </p:txBody>
      </p:sp>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29</a:t>
            </a:fld>
            <a:endParaRPr lang="en-US" altLang="zh-CN"/>
          </a:p>
        </p:txBody>
      </p:sp>
      <p:pic>
        <p:nvPicPr>
          <p:cNvPr id="132097" name="Picture 1" descr="C:\Users\Tiger\AppData\Roaming\Tencent\Users\51580860\QQ\WinTemp\RichOle\]M4UAF7JC1`Y_MI`CA~P0X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124744"/>
            <a:ext cx="6120680" cy="5544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359643"/>
      </p:ext>
    </p:extLst>
  </p:cSld>
  <p:clrMapOvr>
    <a:masterClrMapping/>
  </p:clrMapOvr>
  <p:transition>
    <p:random/>
    <p:sndAc>
      <p:stSnd>
        <p:snd r:embed="rId2" name="projctor.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165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0B2F065-0D57-4F94-8F96-3DCF75DF0EE9}" type="slidenum">
              <a:rPr lang="en-US" altLang="ja-JP" sz="1200">
                <a:solidFill>
                  <a:schemeClr val="bg1"/>
                </a:solidFill>
              </a:rPr>
              <a:pPr algn="r"/>
              <a:t>3</a:t>
            </a:fld>
            <a:endParaRPr lang="en-US" altLang="ja-JP" sz="900">
              <a:solidFill>
                <a:schemeClr val="bg1"/>
              </a:solidFill>
            </a:endParaRPr>
          </a:p>
        </p:txBody>
      </p:sp>
      <p:sp>
        <p:nvSpPr>
          <p:cNvPr id="411653" name="Rectangle 9"/>
          <p:cNvSpPr>
            <a:spLocks noRot="1" noChangeArrowheads="1"/>
          </p:cNvSpPr>
          <p:nvPr/>
        </p:nvSpPr>
        <p:spPr bwMode="auto">
          <a:xfrm>
            <a:off x="899592" y="1268760"/>
            <a:ext cx="678180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Operability—it operates cleanly</a:t>
            </a: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Observability—the results of each test case are readily observed</a:t>
            </a: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Controllability—the degree to which testing can be automated and optimized</a:t>
            </a: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Decomposability—testing can be targeted</a:t>
            </a: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Simplicity—reduce complex architecture and logic to simplify tests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simple function structure code </a:t>
            </a:r>
            <a:r>
              <a:rPr lang="zh-CN" altLang="en-US" sz="2400" dirty="0">
                <a:latin typeface="Times New Roman" panose="02020603050405020304" pitchFamily="18" charset="0"/>
                <a:cs typeface="Times New Roman" panose="02020603050405020304" pitchFamily="18" charset="0"/>
              </a:rPr>
              <a:t>）</a:t>
            </a: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Stability—few changes are requested during testing</a:t>
            </a: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Understandability—of the design</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Testability</a:t>
            </a:r>
          </a:p>
        </p:txBody>
      </p:sp>
    </p:spTree>
    <p:extLst>
      <p:ext uri="{BB962C8B-B14F-4D97-AF65-F5344CB8AC3E}">
        <p14:creationId xmlns:p14="http://schemas.microsoft.com/office/powerpoint/2010/main" val="2468132390"/>
      </p:ext>
    </p:extLst>
  </p:cSld>
  <p:clrMapOvr>
    <a:masterClrMapping/>
  </p:clrMapOvr>
  <p:transition>
    <p:random/>
    <p:sndAc>
      <p:stSnd>
        <p:snd r:embed="rId3" name="projctor.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2189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F68DDE9-CE77-4411-A7FB-05F6AB6F9EBD}" type="slidenum">
              <a:rPr lang="en-US" altLang="ja-JP" sz="1200">
                <a:solidFill>
                  <a:schemeClr val="bg1"/>
                </a:solidFill>
              </a:rPr>
              <a:pPr algn="r"/>
              <a:t>30</a:t>
            </a:fld>
            <a:endParaRPr lang="en-US" altLang="ja-JP" sz="900">
              <a:solidFill>
                <a:schemeClr val="bg1"/>
              </a:solidFill>
            </a:endParaRPr>
          </a:p>
        </p:txBody>
      </p:sp>
      <p:sp>
        <p:nvSpPr>
          <p:cNvPr id="57"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Deriving Test Cases</a:t>
            </a:r>
            <a:endParaRPr lang="zh-CN" altLang="en-US" kern="0" dirty="0"/>
          </a:p>
        </p:txBody>
      </p:sp>
      <p:pic>
        <p:nvPicPr>
          <p:cNvPr id="133121" name="Picture 1" descr="C:\Users\Tiger\AppData\Roaming\Tencent\Users\51580860\QQ\WinTemp\RichOle\T__1RD9G240NQQ4}Z{9@U$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268760"/>
            <a:ext cx="8750474" cy="4809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222620"/>
      </p:ext>
    </p:extLst>
  </p:cSld>
  <p:clrMapOvr>
    <a:masterClrMapping/>
  </p:clrMapOvr>
  <p:transition>
    <p:random/>
    <p:sndAc>
      <p:stSnd>
        <p:snd r:embed="rId3" name="projctor.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2189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F68DDE9-CE77-4411-A7FB-05F6AB6F9EBD}" type="slidenum">
              <a:rPr lang="en-US" altLang="ja-JP" sz="1200">
                <a:solidFill>
                  <a:schemeClr val="bg1"/>
                </a:solidFill>
              </a:rPr>
              <a:pPr algn="r"/>
              <a:t>31</a:t>
            </a:fld>
            <a:endParaRPr lang="en-US" altLang="ja-JP" sz="900">
              <a:solidFill>
                <a:schemeClr val="bg1"/>
              </a:solidFill>
            </a:endParaRPr>
          </a:p>
        </p:txBody>
      </p:sp>
      <p:sp>
        <p:nvSpPr>
          <p:cNvPr id="57"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Deriving Test Cases</a:t>
            </a:r>
            <a:endParaRPr lang="zh-CN" altLang="en-US" kern="0" dirty="0"/>
          </a:p>
        </p:txBody>
      </p:sp>
      <p:pic>
        <p:nvPicPr>
          <p:cNvPr id="134145" name="Picture 1" descr="C:\Users\Tiger\AppData\Roaming\Tencent\Users\51580860\QQ\WinTemp\RichOle\09TNJA_HO6U9GX}2JNHIVB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2132856"/>
            <a:ext cx="5202635" cy="2183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560504"/>
      </p:ext>
    </p:extLst>
  </p:cSld>
  <p:clrMapOvr>
    <a:masterClrMapping/>
  </p:clrMapOvr>
  <p:transition>
    <p:random/>
    <p:sndAc>
      <p:stSnd>
        <p:snd r:embed="rId3" name="projctor.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2189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F68DDE9-CE77-4411-A7FB-05F6AB6F9EBD}" type="slidenum">
              <a:rPr lang="en-US" altLang="ja-JP" sz="1200">
                <a:solidFill>
                  <a:schemeClr val="bg1"/>
                </a:solidFill>
              </a:rPr>
              <a:pPr algn="r"/>
              <a:t>32</a:t>
            </a:fld>
            <a:endParaRPr lang="en-US" altLang="ja-JP" sz="900">
              <a:solidFill>
                <a:schemeClr val="bg1"/>
              </a:solidFill>
            </a:endParaRPr>
          </a:p>
        </p:txBody>
      </p:sp>
      <p:sp>
        <p:nvSpPr>
          <p:cNvPr id="788533" name="Rectangle 53"/>
          <p:cNvSpPr>
            <a:spLocks noChangeArrowheads="1"/>
          </p:cNvSpPr>
          <p:nvPr/>
        </p:nvSpPr>
        <p:spPr bwMode="auto">
          <a:xfrm>
            <a:off x="4992551" y="1580770"/>
            <a:ext cx="2221762"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a:latin typeface="Times New Roman" panose="02020603050405020304" pitchFamily="18" charset="0"/>
                <a:cs typeface="Times New Roman" panose="02020603050405020304" pitchFamily="18" charset="0"/>
              </a:rPr>
              <a:t>independent paths:</a:t>
            </a:r>
            <a:endParaRPr lang="en-US" altLang="ja-JP" sz="1800">
              <a:latin typeface="Times New Roman" panose="02020603050405020304" pitchFamily="18" charset="0"/>
              <a:cs typeface="Times New Roman" panose="02020603050405020304" pitchFamily="18" charset="0"/>
            </a:endParaRPr>
          </a:p>
        </p:txBody>
      </p:sp>
      <p:sp>
        <p:nvSpPr>
          <p:cNvPr id="788534" name="Rectangle 54"/>
          <p:cNvSpPr>
            <a:spLocks noChangeArrowheads="1"/>
          </p:cNvSpPr>
          <p:nvPr/>
        </p:nvSpPr>
        <p:spPr bwMode="auto">
          <a:xfrm>
            <a:off x="4992551" y="1882395"/>
            <a:ext cx="65" cy="249299"/>
          </a:xfrm>
          <a:prstGeom prst="rect">
            <a:avLst/>
          </a:prstGeom>
          <a:noFill/>
          <a:ln w="9525">
            <a:noFill/>
            <a:miter lim="800000"/>
            <a:headEnd/>
            <a:tailEnd/>
          </a:ln>
        </p:spPr>
        <p:txBody>
          <a:bodyPr wrap="none" lIns="0" tIns="0" rIns="0" bIns="0">
            <a:spAutoFit/>
          </a:bodyPr>
          <a:lstStyle/>
          <a:p>
            <a:pPr>
              <a:lnSpc>
                <a:spcPct val="90000"/>
              </a:lnSpc>
              <a:defRPr/>
            </a:pPr>
            <a:endParaRPr lang="ja-JP" altLang="en-US" sz="1800">
              <a:solidFill>
                <a:schemeClr val="bg1"/>
              </a:solidFill>
              <a:latin typeface="Times New Roman" panose="02020603050405020304" pitchFamily="18" charset="0"/>
              <a:cs typeface="Times New Roman" panose="02020603050405020304" pitchFamily="18" charset="0"/>
            </a:endParaRPr>
          </a:p>
        </p:txBody>
      </p:sp>
      <p:sp>
        <p:nvSpPr>
          <p:cNvPr id="788535" name="Rectangle 55"/>
          <p:cNvSpPr>
            <a:spLocks noChangeArrowheads="1"/>
          </p:cNvSpPr>
          <p:nvPr/>
        </p:nvSpPr>
        <p:spPr bwMode="auto">
          <a:xfrm>
            <a:off x="4992551" y="2184020"/>
            <a:ext cx="1881412"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a:latin typeface="Times New Roman" panose="02020603050405020304" pitchFamily="18" charset="0"/>
                <a:cs typeface="Times New Roman" panose="02020603050405020304" pitchFamily="18" charset="0"/>
              </a:rPr>
              <a:t>Since V(G) = 4,</a:t>
            </a:r>
            <a:endParaRPr lang="en-US" altLang="ja-JP" sz="1800">
              <a:latin typeface="Times New Roman" panose="02020603050405020304" pitchFamily="18" charset="0"/>
              <a:cs typeface="Times New Roman" panose="02020603050405020304" pitchFamily="18" charset="0"/>
            </a:endParaRPr>
          </a:p>
        </p:txBody>
      </p:sp>
      <p:sp>
        <p:nvSpPr>
          <p:cNvPr id="788536" name="Rectangle 56"/>
          <p:cNvSpPr>
            <a:spLocks noChangeArrowheads="1"/>
          </p:cNvSpPr>
          <p:nvPr/>
        </p:nvSpPr>
        <p:spPr bwMode="auto">
          <a:xfrm>
            <a:off x="4992551" y="2485645"/>
            <a:ext cx="2285882"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dirty="0">
                <a:latin typeface="Times New Roman" panose="02020603050405020304" pitchFamily="18" charset="0"/>
                <a:cs typeface="Times New Roman" panose="02020603050405020304" pitchFamily="18" charset="0"/>
              </a:rPr>
              <a:t>there are four paths</a:t>
            </a:r>
            <a:endParaRPr lang="en-US" altLang="ja-JP" sz="1800" dirty="0">
              <a:latin typeface="Times New Roman" panose="02020603050405020304" pitchFamily="18" charset="0"/>
              <a:cs typeface="Times New Roman" panose="02020603050405020304" pitchFamily="18" charset="0"/>
            </a:endParaRPr>
          </a:p>
        </p:txBody>
      </p:sp>
      <p:sp>
        <p:nvSpPr>
          <p:cNvPr id="788537" name="Rectangle 57"/>
          <p:cNvSpPr>
            <a:spLocks noChangeArrowheads="1"/>
          </p:cNvSpPr>
          <p:nvPr/>
        </p:nvSpPr>
        <p:spPr bwMode="auto">
          <a:xfrm>
            <a:off x="4992551" y="2787270"/>
            <a:ext cx="65" cy="249299"/>
          </a:xfrm>
          <a:prstGeom prst="rect">
            <a:avLst/>
          </a:prstGeom>
          <a:noFill/>
          <a:ln w="9525">
            <a:noFill/>
            <a:miter lim="800000"/>
            <a:headEnd/>
            <a:tailEnd/>
          </a:ln>
        </p:spPr>
        <p:txBody>
          <a:bodyPr wrap="none" lIns="0" tIns="0" rIns="0" bIns="0">
            <a:spAutoFit/>
          </a:bodyPr>
          <a:lstStyle/>
          <a:p>
            <a:pPr>
              <a:lnSpc>
                <a:spcPct val="90000"/>
              </a:lnSpc>
              <a:defRPr/>
            </a:pPr>
            <a:endParaRPr lang="ja-JP" altLang="en-US" sz="1800">
              <a:solidFill>
                <a:schemeClr val="bg1"/>
              </a:solidFill>
              <a:latin typeface="Times New Roman" panose="02020603050405020304" pitchFamily="18" charset="0"/>
              <a:cs typeface="Times New Roman" panose="02020603050405020304" pitchFamily="18" charset="0"/>
            </a:endParaRPr>
          </a:p>
        </p:txBody>
      </p:sp>
      <p:sp>
        <p:nvSpPr>
          <p:cNvPr id="788538" name="Rectangle 58"/>
          <p:cNvSpPr>
            <a:spLocks noChangeArrowheads="1"/>
          </p:cNvSpPr>
          <p:nvPr/>
        </p:nvSpPr>
        <p:spPr bwMode="auto">
          <a:xfrm>
            <a:off x="4992551" y="3088895"/>
            <a:ext cx="2228174"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dirty="0">
                <a:latin typeface="Times New Roman" panose="02020603050405020304" pitchFamily="18" charset="0"/>
                <a:cs typeface="Times New Roman" panose="02020603050405020304" pitchFamily="18" charset="0"/>
              </a:rPr>
              <a:t>Path 1:  1,2,3,6,7,8</a:t>
            </a:r>
            <a:endParaRPr lang="en-US" altLang="ja-JP" sz="1800" dirty="0">
              <a:latin typeface="Times New Roman" panose="02020603050405020304" pitchFamily="18" charset="0"/>
              <a:cs typeface="Times New Roman" panose="02020603050405020304" pitchFamily="18" charset="0"/>
            </a:endParaRPr>
          </a:p>
        </p:txBody>
      </p:sp>
      <p:sp>
        <p:nvSpPr>
          <p:cNvPr id="788539" name="Rectangle 59"/>
          <p:cNvSpPr>
            <a:spLocks noChangeArrowheads="1"/>
          </p:cNvSpPr>
          <p:nvPr/>
        </p:nvSpPr>
        <p:spPr bwMode="auto">
          <a:xfrm>
            <a:off x="4992551" y="3390520"/>
            <a:ext cx="2228174"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a:latin typeface="Times New Roman" panose="02020603050405020304" pitchFamily="18" charset="0"/>
                <a:cs typeface="Times New Roman" panose="02020603050405020304" pitchFamily="18" charset="0"/>
              </a:rPr>
              <a:t>Path 2:  1,2,3,5,7,8</a:t>
            </a:r>
            <a:endParaRPr lang="en-US" altLang="ja-JP" sz="1800">
              <a:latin typeface="Times New Roman" panose="02020603050405020304" pitchFamily="18" charset="0"/>
              <a:cs typeface="Times New Roman" panose="02020603050405020304" pitchFamily="18" charset="0"/>
            </a:endParaRPr>
          </a:p>
        </p:txBody>
      </p:sp>
      <p:sp>
        <p:nvSpPr>
          <p:cNvPr id="788540" name="Rectangle 60"/>
          <p:cNvSpPr>
            <a:spLocks noChangeArrowheads="1"/>
          </p:cNvSpPr>
          <p:nvPr/>
        </p:nvSpPr>
        <p:spPr bwMode="auto">
          <a:xfrm>
            <a:off x="4992551" y="3692145"/>
            <a:ext cx="2006960"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a:latin typeface="Times New Roman" panose="02020603050405020304" pitchFamily="18" charset="0"/>
                <a:cs typeface="Times New Roman" panose="02020603050405020304" pitchFamily="18" charset="0"/>
              </a:rPr>
              <a:t>Path 3:  1,2,4,7,8</a:t>
            </a:r>
            <a:endParaRPr lang="en-US" altLang="ja-JP" sz="1800">
              <a:latin typeface="Times New Roman" panose="02020603050405020304" pitchFamily="18" charset="0"/>
              <a:cs typeface="Times New Roman" panose="02020603050405020304" pitchFamily="18" charset="0"/>
            </a:endParaRPr>
          </a:p>
        </p:txBody>
      </p:sp>
      <p:sp>
        <p:nvSpPr>
          <p:cNvPr id="788541" name="Rectangle 61"/>
          <p:cNvSpPr>
            <a:spLocks noChangeArrowheads="1"/>
          </p:cNvSpPr>
          <p:nvPr/>
        </p:nvSpPr>
        <p:spPr bwMode="auto">
          <a:xfrm>
            <a:off x="4992551" y="3993770"/>
            <a:ext cx="2891817"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a:latin typeface="Times New Roman" panose="02020603050405020304" pitchFamily="18" charset="0"/>
                <a:cs typeface="Times New Roman" panose="02020603050405020304" pitchFamily="18" charset="0"/>
              </a:rPr>
              <a:t>Path 4:  1,2,4,7,2,4,...7,8</a:t>
            </a:r>
            <a:endParaRPr lang="en-US" altLang="ja-JP" sz="1800">
              <a:latin typeface="Times New Roman" panose="02020603050405020304" pitchFamily="18" charset="0"/>
              <a:cs typeface="Times New Roman" panose="02020603050405020304" pitchFamily="18" charset="0"/>
            </a:endParaRPr>
          </a:p>
        </p:txBody>
      </p:sp>
      <p:sp>
        <p:nvSpPr>
          <p:cNvPr id="788542" name="Rectangle 62"/>
          <p:cNvSpPr>
            <a:spLocks noChangeArrowheads="1"/>
          </p:cNvSpPr>
          <p:nvPr/>
        </p:nvSpPr>
        <p:spPr bwMode="auto">
          <a:xfrm>
            <a:off x="4992551" y="4295395"/>
            <a:ext cx="65" cy="249299"/>
          </a:xfrm>
          <a:prstGeom prst="rect">
            <a:avLst/>
          </a:prstGeom>
          <a:noFill/>
          <a:ln w="9525">
            <a:noFill/>
            <a:miter lim="800000"/>
            <a:headEnd/>
            <a:tailEnd/>
          </a:ln>
        </p:spPr>
        <p:txBody>
          <a:bodyPr wrap="none" lIns="0" tIns="0" rIns="0" bIns="0">
            <a:spAutoFit/>
          </a:bodyPr>
          <a:lstStyle/>
          <a:p>
            <a:pPr>
              <a:lnSpc>
                <a:spcPct val="90000"/>
              </a:lnSpc>
              <a:defRPr/>
            </a:pPr>
            <a:endParaRPr lang="ja-JP" altLang="en-US" sz="1800">
              <a:solidFill>
                <a:schemeClr val="bg1"/>
              </a:solidFill>
              <a:latin typeface="Times New Roman" panose="02020603050405020304" pitchFamily="18" charset="0"/>
              <a:cs typeface="Times New Roman" panose="02020603050405020304" pitchFamily="18" charset="0"/>
            </a:endParaRPr>
          </a:p>
        </p:txBody>
      </p:sp>
      <p:sp>
        <p:nvSpPr>
          <p:cNvPr id="788543" name="Rectangle 63"/>
          <p:cNvSpPr>
            <a:spLocks noChangeArrowheads="1"/>
          </p:cNvSpPr>
          <p:nvPr/>
        </p:nvSpPr>
        <p:spPr bwMode="auto">
          <a:xfrm>
            <a:off x="4992551" y="4597020"/>
            <a:ext cx="2603341"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a:latin typeface="Times New Roman" panose="02020603050405020304" pitchFamily="18" charset="0"/>
                <a:cs typeface="Times New Roman" panose="02020603050405020304" pitchFamily="18" charset="0"/>
              </a:rPr>
              <a:t>Finally, we derive test</a:t>
            </a:r>
            <a:endParaRPr lang="en-US" altLang="ja-JP" sz="1800">
              <a:latin typeface="Times New Roman" panose="02020603050405020304" pitchFamily="18" charset="0"/>
              <a:cs typeface="Times New Roman" panose="02020603050405020304" pitchFamily="18" charset="0"/>
            </a:endParaRPr>
          </a:p>
        </p:txBody>
      </p:sp>
      <p:sp>
        <p:nvSpPr>
          <p:cNvPr id="788544" name="Rectangle 64"/>
          <p:cNvSpPr>
            <a:spLocks noChangeArrowheads="1"/>
          </p:cNvSpPr>
          <p:nvPr/>
        </p:nvSpPr>
        <p:spPr bwMode="auto">
          <a:xfrm>
            <a:off x="4992551" y="4898645"/>
            <a:ext cx="2798843"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a:latin typeface="Times New Roman" panose="02020603050405020304" pitchFamily="18" charset="0"/>
                <a:cs typeface="Times New Roman" panose="02020603050405020304" pitchFamily="18" charset="0"/>
              </a:rPr>
              <a:t>cases to exercise these  </a:t>
            </a:r>
            <a:endParaRPr lang="en-US" altLang="ja-JP" sz="1800">
              <a:latin typeface="Times New Roman" panose="02020603050405020304" pitchFamily="18" charset="0"/>
              <a:cs typeface="Times New Roman" panose="02020603050405020304" pitchFamily="18" charset="0"/>
            </a:endParaRPr>
          </a:p>
        </p:txBody>
      </p:sp>
      <p:sp>
        <p:nvSpPr>
          <p:cNvPr id="788545" name="Rectangle 65"/>
          <p:cNvSpPr>
            <a:spLocks noChangeArrowheads="1"/>
          </p:cNvSpPr>
          <p:nvPr/>
        </p:nvSpPr>
        <p:spPr bwMode="auto">
          <a:xfrm>
            <a:off x="4992551" y="5198683"/>
            <a:ext cx="697307"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a:latin typeface="Times New Roman" panose="02020603050405020304" pitchFamily="18" charset="0"/>
                <a:cs typeface="Times New Roman" panose="02020603050405020304" pitchFamily="18" charset="0"/>
              </a:rPr>
              <a:t>paths.</a:t>
            </a:r>
            <a:endParaRPr lang="en-US" altLang="ja-JP" sz="1800">
              <a:latin typeface="Times New Roman" panose="02020603050405020304" pitchFamily="18" charset="0"/>
              <a:cs typeface="Times New Roman" panose="02020603050405020304" pitchFamily="18" charset="0"/>
            </a:endParaRPr>
          </a:p>
        </p:txBody>
      </p:sp>
      <p:sp>
        <p:nvSpPr>
          <p:cNvPr id="421906" name="Freeform 67"/>
          <p:cNvSpPr>
            <a:spLocks/>
          </p:cNvSpPr>
          <p:nvPr/>
        </p:nvSpPr>
        <p:spPr bwMode="auto">
          <a:xfrm>
            <a:off x="3168513" y="3041270"/>
            <a:ext cx="544513" cy="542925"/>
          </a:xfrm>
          <a:custGeom>
            <a:avLst/>
            <a:gdLst>
              <a:gd name="T0" fmla="*/ 2147483647 w 343"/>
              <a:gd name="T1" fmla="*/ 0 h 342"/>
              <a:gd name="T2" fmla="*/ 0 w 343"/>
              <a:gd name="T3" fmla="*/ 2147483647 h 342"/>
              <a:gd name="T4" fmla="*/ 2147483647 w 343"/>
              <a:gd name="T5" fmla="*/ 2147483647 h 342"/>
              <a:gd name="T6" fmla="*/ 2147483647 w 343"/>
              <a:gd name="T7" fmla="*/ 2147483647 h 342"/>
              <a:gd name="T8" fmla="*/ 2147483647 w 343"/>
              <a:gd name="T9" fmla="*/ 0 h 342"/>
              <a:gd name="T10" fmla="*/ 0 60000 65536"/>
              <a:gd name="T11" fmla="*/ 0 60000 65536"/>
              <a:gd name="T12" fmla="*/ 0 60000 65536"/>
              <a:gd name="T13" fmla="*/ 0 60000 65536"/>
              <a:gd name="T14" fmla="*/ 0 60000 65536"/>
              <a:gd name="T15" fmla="*/ 0 w 343"/>
              <a:gd name="T16" fmla="*/ 0 h 342"/>
              <a:gd name="T17" fmla="*/ 343 w 343"/>
              <a:gd name="T18" fmla="*/ 342 h 342"/>
            </a:gdLst>
            <a:ahLst/>
            <a:cxnLst>
              <a:cxn ang="T10">
                <a:pos x="T0" y="T1"/>
              </a:cxn>
              <a:cxn ang="T11">
                <a:pos x="T2" y="T3"/>
              </a:cxn>
              <a:cxn ang="T12">
                <a:pos x="T4" y="T5"/>
              </a:cxn>
              <a:cxn ang="T13">
                <a:pos x="T6" y="T7"/>
              </a:cxn>
              <a:cxn ang="T14">
                <a:pos x="T8" y="T9"/>
              </a:cxn>
            </a:cxnLst>
            <a:rect l="T15" t="T16" r="T17" b="T18"/>
            <a:pathLst>
              <a:path w="343" h="342">
                <a:moveTo>
                  <a:pt x="168" y="0"/>
                </a:moveTo>
                <a:lnTo>
                  <a:pt x="0" y="167"/>
                </a:lnTo>
                <a:lnTo>
                  <a:pt x="168" y="342"/>
                </a:lnTo>
                <a:lnTo>
                  <a:pt x="343" y="167"/>
                </a:lnTo>
                <a:lnTo>
                  <a:pt x="1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07" name="Freeform 68"/>
          <p:cNvSpPr>
            <a:spLocks/>
          </p:cNvSpPr>
          <p:nvPr/>
        </p:nvSpPr>
        <p:spPr bwMode="auto">
          <a:xfrm>
            <a:off x="3168513" y="3041270"/>
            <a:ext cx="544513" cy="542925"/>
          </a:xfrm>
          <a:custGeom>
            <a:avLst/>
            <a:gdLst>
              <a:gd name="T0" fmla="*/ 2147483647 w 343"/>
              <a:gd name="T1" fmla="*/ 0 h 342"/>
              <a:gd name="T2" fmla="*/ 0 w 343"/>
              <a:gd name="T3" fmla="*/ 2147483647 h 342"/>
              <a:gd name="T4" fmla="*/ 0 w 343"/>
              <a:gd name="T5" fmla="*/ 2147483647 h 342"/>
              <a:gd name="T6" fmla="*/ 2147483647 w 343"/>
              <a:gd name="T7" fmla="*/ 2147483647 h 342"/>
              <a:gd name="T8" fmla="*/ 2147483647 w 343"/>
              <a:gd name="T9" fmla="*/ 2147483647 h 342"/>
              <a:gd name="T10" fmla="*/ 2147483647 w 343"/>
              <a:gd name="T11" fmla="*/ 2147483647 h 342"/>
              <a:gd name="T12" fmla="*/ 2147483647 w 343"/>
              <a:gd name="T13" fmla="*/ 2147483647 h 342"/>
              <a:gd name="T14" fmla="*/ 2147483647 w 343"/>
              <a:gd name="T15" fmla="*/ 0 h 342"/>
              <a:gd name="T16" fmla="*/ 2147483647 w 343"/>
              <a:gd name="T17" fmla="*/ 0 h 3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3"/>
              <a:gd name="T28" fmla="*/ 0 h 342"/>
              <a:gd name="T29" fmla="*/ 343 w 343"/>
              <a:gd name="T30" fmla="*/ 342 h 3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3" h="342">
                <a:moveTo>
                  <a:pt x="168" y="0"/>
                </a:moveTo>
                <a:lnTo>
                  <a:pt x="0" y="167"/>
                </a:lnTo>
                <a:lnTo>
                  <a:pt x="168" y="342"/>
                </a:lnTo>
                <a:lnTo>
                  <a:pt x="343" y="167"/>
                </a:lnTo>
                <a:lnTo>
                  <a:pt x="168"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08" name="Freeform 69"/>
          <p:cNvSpPr>
            <a:spLocks/>
          </p:cNvSpPr>
          <p:nvPr/>
        </p:nvSpPr>
        <p:spPr bwMode="auto">
          <a:xfrm>
            <a:off x="3157401" y="3028570"/>
            <a:ext cx="542925" cy="542925"/>
          </a:xfrm>
          <a:custGeom>
            <a:avLst/>
            <a:gdLst>
              <a:gd name="T0" fmla="*/ 2147483647 w 342"/>
              <a:gd name="T1" fmla="*/ 0 h 342"/>
              <a:gd name="T2" fmla="*/ 0 w 342"/>
              <a:gd name="T3" fmla="*/ 2147483647 h 342"/>
              <a:gd name="T4" fmla="*/ 2147483647 w 342"/>
              <a:gd name="T5" fmla="*/ 2147483647 h 342"/>
              <a:gd name="T6" fmla="*/ 2147483647 w 342"/>
              <a:gd name="T7" fmla="*/ 2147483647 h 342"/>
              <a:gd name="T8" fmla="*/ 2147483647 w 342"/>
              <a:gd name="T9" fmla="*/ 0 h 342"/>
              <a:gd name="T10" fmla="*/ 0 60000 65536"/>
              <a:gd name="T11" fmla="*/ 0 60000 65536"/>
              <a:gd name="T12" fmla="*/ 0 60000 65536"/>
              <a:gd name="T13" fmla="*/ 0 60000 65536"/>
              <a:gd name="T14" fmla="*/ 0 60000 65536"/>
              <a:gd name="T15" fmla="*/ 0 w 342"/>
              <a:gd name="T16" fmla="*/ 0 h 342"/>
              <a:gd name="T17" fmla="*/ 342 w 342"/>
              <a:gd name="T18" fmla="*/ 342 h 342"/>
            </a:gdLst>
            <a:ahLst/>
            <a:cxnLst>
              <a:cxn ang="T10">
                <a:pos x="T0" y="T1"/>
              </a:cxn>
              <a:cxn ang="T11">
                <a:pos x="T2" y="T3"/>
              </a:cxn>
              <a:cxn ang="T12">
                <a:pos x="T4" y="T5"/>
              </a:cxn>
              <a:cxn ang="T13">
                <a:pos x="T6" y="T7"/>
              </a:cxn>
              <a:cxn ang="T14">
                <a:pos x="T8" y="T9"/>
              </a:cxn>
            </a:cxnLst>
            <a:rect l="T15" t="T16" r="T17" b="T18"/>
            <a:pathLst>
              <a:path w="342" h="342">
                <a:moveTo>
                  <a:pt x="167" y="0"/>
                </a:moveTo>
                <a:lnTo>
                  <a:pt x="0" y="167"/>
                </a:lnTo>
                <a:lnTo>
                  <a:pt x="167" y="342"/>
                </a:lnTo>
                <a:lnTo>
                  <a:pt x="342" y="167"/>
                </a:lnTo>
                <a:lnTo>
                  <a:pt x="167"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09" name="Oval 70"/>
          <p:cNvSpPr>
            <a:spLocks noChangeArrowheads="1"/>
          </p:cNvSpPr>
          <p:nvPr/>
        </p:nvSpPr>
        <p:spPr bwMode="auto">
          <a:xfrm>
            <a:off x="2503351" y="1377570"/>
            <a:ext cx="169862" cy="2047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10" name="Oval 71"/>
          <p:cNvSpPr>
            <a:spLocks noChangeArrowheads="1"/>
          </p:cNvSpPr>
          <p:nvPr/>
        </p:nvSpPr>
        <p:spPr bwMode="auto">
          <a:xfrm>
            <a:off x="2466838" y="1377570"/>
            <a:ext cx="192088" cy="228600"/>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11" name="Freeform 72"/>
          <p:cNvSpPr>
            <a:spLocks/>
          </p:cNvSpPr>
          <p:nvPr/>
        </p:nvSpPr>
        <p:spPr bwMode="auto">
          <a:xfrm>
            <a:off x="2323963" y="2474533"/>
            <a:ext cx="542925" cy="542925"/>
          </a:xfrm>
          <a:custGeom>
            <a:avLst/>
            <a:gdLst>
              <a:gd name="T0" fmla="*/ 2147483647 w 342"/>
              <a:gd name="T1" fmla="*/ 0 h 342"/>
              <a:gd name="T2" fmla="*/ 0 w 342"/>
              <a:gd name="T3" fmla="*/ 2147483647 h 342"/>
              <a:gd name="T4" fmla="*/ 2147483647 w 342"/>
              <a:gd name="T5" fmla="*/ 2147483647 h 342"/>
              <a:gd name="T6" fmla="*/ 2147483647 w 342"/>
              <a:gd name="T7" fmla="*/ 2147483647 h 342"/>
              <a:gd name="T8" fmla="*/ 2147483647 w 342"/>
              <a:gd name="T9" fmla="*/ 0 h 342"/>
              <a:gd name="T10" fmla="*/ 0 60000 65536"/>
              <a:gd name="T11" fmla="*/ 0 60000 65536"/>
              <a:gd name="T12" fmla="*/ 0 60000 65536"/>
              <a:gd name="T13" fmla="*/ 0 60000 65536"/>
              <a:gd name="T14" fmla="*/ 0 60000 65536"/>
              <a:gd name="T15" fmla="*/ 0 w 342"/>
              <a:gd name="T16" fmla="*/ 0 h 342"/>
              <a:gd name="T17" fmla="*/ 342 w 342"/>
              <a:gd name="T18" fmla="*/ 342 h 342"/>
            </a:gdLst>
            <a:ahLst/>
            <a:cxnLst>
              <a:cxn ang="T10">
                <a:pos x="T0" y="T1"/>
              </a:cxn>
              <a:cxn ang="T11">
                <a:pos x="T2" y="T3"/>
              </a:cxn>
              <a:cxn ang="T12">
                <a:pos x="T4" y="T5"/>
              </a:cxn>
              <a:cxn ang="T13">
                <a:pos x="T6" y="T7"/>
              </a:cxn>
              <a:cxn ang="T14">
                <a:pos x="T8" y="T9"/>
              </a:cxn>
            </a:cxnLst>
            <a:rect l="T15" t="T16" r="T17" b="T18"/>
            <a:pathLst>
              <a:path w="342" h="342">
                <a:moveTo>
                  <a:pt x="167" y="0"/>
                </a:moveTo>
                <a:lnTo>
                  <a:pt x="0" y="167"/>
                </a:lnTo>
                <a:lnTo>
                  <a:pt x="167" y="342"/>
                </a:lnTo>
                <a:lnTo>
                  <a:pt x="342" y="167"/>
                </a:lnTo>
                <a:lnTo>
                  <a:pt x="1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12" name="Freeform 73"/>
          <p:cNvSpPr>
            <a:spLocks/>
          </p:cNvSpPr>
          <p:nvPr/>
        </p:nvSpPr>
        <p:spPr bwMode="auto">
          <a:xfrm>
            <a:off x="2323963" y="2474533"/>
            <a:ext cx="542925" cy="542925"/>
          </a:xfrm>
          <a:custGeom>
            <a:avLst/>
            <a:gdLst>
              <a:gd name="T0" fmla="*/ 2147483647 w 342"/>
              <a:gd name="T1" fmla="*/ 0 h 342"/>
              <a:gd name="T2" fmla="*/ 0 w 342"/>
              <a:gd name="T3" fmla="*/ 2147483647 h 342"/>
              <a:gd name="T4" fmla="*/ 0 w 342"/>
              <a:gd name="T5" fmla="*/ 2147483647 h 342"/>
              <a:gd name="T6" fmla="*/ 2147483647 w 342"/>
              <a:gd name="T7" fmla="*/ 2147483647 h 342"/>
              <a:gd name="T8" fmla="*/ 2147483647 w 342"/>
              <a:gd name="T9" fmla="*/ 2147483647 h 342"/>
              <a:gd name="T10" fmla="*/ 2147483647 w 342"/>
              <a:gd name="T11" fmla="*/ 2147483647 h 342"/>
              <a:gd name="T12" fmla="*/ 2147483647 w 342"/>
              <a:gd name="T13" fmla="*/ 2147483647 h 342"/>
              <a:gd name="T14" fmla="*/ 2147483647 w 342"/>
              <a:gd name="T15" fmla="*/ 0 h 342"/>
              <a:gd name="T16" fmla="*/ 2147483647 w 342"/>
              <a:gd name="T17" fmla="*/ 0 h 3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342"/>
              <a:gd name="T29" fmla="*/ 342 w 342"/>
              <a:gd name="T30" fmla="*/ 342 h 3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342">
                <a:moveTo>
                  <a:pt x="167" y="0"/>
                </a:moveTo>
                <a:lnTo>
                  <a:pt x="0" y="167"/>
                </a:lnTo>
                <a:lnTo>
                  <a:pt x="167" y="342"/>
                </a:lnTo>
                <a:lnTo>
                  <a:pt x="342" y="167"/>
                </a:lnTo>
                <a:lnTo>
                  <a:pt x="167"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13" name="Freeform 74"/>
          <p:cNvSpPr>
            <a:spLocks/>
          </p:cNvSpPr>
          <p:nvPr/>
        </p:nvSpPr>
        <p:spPr bwMode="auto">
          <a:xfrm>
            <a:off x="2311263" y="2461833"/>
            <a:ext cx="544513" cy="542925"/>
          </a:xfrm>
          <a:custGeom>
            <a:avLst/>
            <a:gdLst>
              <a:gd name="T0" fmla="*/ 2147483647 w 343"/>
              <a:gd name="T1" fmla="*/ 0 h 342"/>
              <a:gd name="T2" fmla="*/ 0 w 343"/>
              <a:gd name="T3" fmla="*/ 2147483647 h 342"/>
              <a:gd name="T4" fmla="*/ 2147483647 w 343"/>
              <a:gd name="T5" fmla="*/ 2147483647 h 342"/>
              <a:gd name="T6" fmla="*/ 2147483647 w 343"/>
              <a:gd name="T7" fmla="*/ 2147483647 h 342"/>
              <a:gd name="T8" fmla="*/ 2147483647 w 343"/>
              <a:gd name="T9" fmla="*/ 0 h 342"/>
              <a:gd name="T10" fmla="*/ 0 60000 65536"/>
              <a:gd name="T11" fmla="*/ 0 60000 65536"/>
              <a:gd name="T12" fmla="*/ 0 60000 65536"/>
              <a:gd name="T13" fmla="*/ 0 60000 65536"/>
              <a:gd name="T14" fmla="*/ 0 60000 65536"/>
              <a:gd name="T15" fmla="*/ 0 w 343"/>
              <a:gd name="T16" fmla="*/ 0 h 342"/>
              <a:gd name="T17" fmla="*/ 343 w 343"/>
              <a:gd name="T18" fmla="*/ 342 h 342"/>
            </a:gdLst>
            <a:ahLst/>
            <a:cxnLst>
              <a:cxn ang="T10">
                <a:pos x="T0" y="T1"/>
              </a:cxn>
              <a:cxn ang="T11">
                <a:pos x="T2" y="T3"/>
              </a:cxn>
              <a:cxn ang="T12">
                <a:pos x="T4" y="T5"/>
              </a:cxn>
              <a:cxn ang="T13">
                <a:pos x="T6" y="T7"/>
              </a:cxn>
              <a:cxn ang="T14">
                <a:pos x="T8" y="T9"/>
              </a:cxn>
            </a:cxnLst>
            <a:rect l="T15" t="T16" r="T17" b="T18"/>
            <a:pathLst>
              <a:path w="343" h="342">
                <a:moveTo>
                  <a:pt x="168" y="0"/>
                </a:moveTo>
                <a:lnTo>
                  <a:pt x="0" y="167"/>
                </a:lnTo>
                <a:lnTo>
                  <a:pt x="168" y="342"/>
                </a:lnTo>
                <a:lnTo>
                  <a:pt x="343" y="167"/>
                </a:lnTo>
                <a:lnTo>
                  <a:pt x="168"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14" name="Freeform 75"/>
          <p:cNvSpPr>
            <a:spLocks/>
          </p:cNvSpPr>
          <p:nvPr/>
        </p:nvSpPr>
        <p:spPr bwMode="auto">
          <a:xfrm>
            <a:off x="2323963" y="4463670"/>
            <a:ext cx="542925" cy="542925"/>
          </a:xfrm>
          <a:custGeom>
            <a:avLst/>
            <a:gdLst>
              <a:gd name="T0" fmla="*/ 2147483647 w 342"/>
              <a:gd name="T1" fmla="*/ 0 h 342"/>
              <a:gd name="T2" fmla="*/ 0 w 342"/>
              <a:gd name="T3" fmla="*/ 2147483647 h 342"/>
              <a:gd name="T4" fmla="*/ 2147483647 w 342"/>
              <a:gd name="T5" fmla="*/ 2147483647 h 342"/>
              <a:gd name="T6" fmla="*/ 2147483647 w 342"/>
              <a:gd name="T7" fmla="*/ 2147483647 h 342"/>
              <a:gd name="T8" fmla="*/ 2147483647 w 342"/>
              <a:gd name="T9" fmla="*/ 0 h 342"/>
              <a:gd name="T10" fmla="*/ 0 60000 65536"/>
              <a:gd name="T11" fmla="*/ 0 60000 65536"/>
              <a:gd name="T12" fmla="*/ 0 60000 65536"/>
              <a:gd name="T13" fmla="*/ 0 60000 65536"/>
              <a:gd name="T14" fmla="*/ 0 60000 65536"/>
              <a:gd name="T15" fmla="*/ 0 w 342"/>
              <a:gd name="T16" fmla="*/ 0 h 342"/>
              <a:gd name="T17" fmla="*/ 342 w 342"/>
              <a:gd name="T18" fmla="*/ 342 h 342"/>
            </a:gdLst>
            <a:ahLst/>
            <a:cxnLst>
              <a:cxn ang="T10">
                <a:pos x="T0" y="T1"/>
              </a:cxn>
              <a:cxn ang="T11">
                <a:pos x="T2" y="T3"/>
              </a:cxn>
              <a:cxn ang="T12">
                <a:pos x="T4" y="T5"/>
              </a:cxn>
              <a:cxn ang="T13">
                <a:pos x="T6" y="T7"/>
              </a:cxn>
              <a:cxn ang="T14">
                <a:pos x="T8" y="T9"/>
              </a:cxn>
            </a:cxnLst>
            <a:rect l="T15" t="T16" r="T17" b="T18"/>
            <a:pathLst>
              <a:path w="342" h="342">
                <a:moveTo>
                  <a:pt x="167" y="0"/>
                </a:moveTo>
                <a:lnTo>
                  <a:pt x="0" y="167"/>
                </a:lnTo>
                <a:lnTo>
                  <a:pt x="167" y="342"/>
                </a:lnTo>
                <a:lnTo>
                  <a:pt x="342" y="167"/>
                </a:lnTo>
                <a:lnTo>
                  <a:pt x="1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15" name="Freeform 76"/>
          <p:cNvSpPr>
            <a:spLocks/>
          </p:cNvSpPr>
          <p:nvPr/>
        </p:nvSpPr>
        <p:spPr bwMode="auto">
          <a:xfrm>
            <a:off x="2323963" y="4463670"/>
            <a:ext cx="542925" cy="542925"/>
          </a:xfrm>
          <a:custGeom>
            <a:avLst/>
            <a:gdLst>
              <a:gd name="T0" fmla="*/ 2147483647 w 342"/>
              <a:gd name="T1" fmla="*/ 0 h 342"/>
              <a:gd name="T2" fmla="*/ 0 w 342"/>
              <a:gd name="T3" fmla="*/ 2147483647 h 342"/>
              <a:gd name="T4" fmla="*/ 0 w 342"/>
              <a:gd name="T5" fmla="*/ 2147483647 h 342"/>
              <a:gd name="T6" fmla="*/ 2147483647 w 342"/>
              <a:gd name="T7" fmla="*/ 2147483647 h 342"/>
              <a:gd name="T8" fmla="*/ 2147483647 w 342"/>
              <a:gd name="T9" fmla="*/ 2147483647 h 342"/>
              <a:gd name="T10" fmla="*/ 2147483647 w 342"/>
              <a:gd name="T11" fmla="*/ 2147483647 h 342"/>
              <a:gd name="T12" fmla="*/ 2147483647 w 342"/>
              <a:gd name="T13" fmla="*/ 2147483647 h 342"/>
              <a:gd name="T14" fmla="*/ 2147483647 w 342"/>
              <a:gd name="T15" fmla="*/ 0 h 342"/>
              <a:gd name="T16" fmla="*/ 2147483647 w 342"/>
              <a:gd name="T17" fmla="*/ 0 h 3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342"/>
              <a:gd name="T29" fmla="*/ 342 w 342"/>
              <a:gd name="T30" fmla="*/ 342 h 3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342">
                <a:moveTo>
                  <a:pt x="167" y="0"/>
                </a:moveTo>
                <a:lnTo>
                  <a:pt x="0" y="167"/>
                </a:lnTo>
                <a:lnTo>
                  <a:pt x="167" y="342"/>
                </a:lnTo>
                <a:lnTo>
                  <a:pt x="342" y="167"/>
                </a:lnTo>
                <a:lnTo>
                  <a:pt x="167"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16" name="Freeform 77"/>
          <p:cNvSpPr>
            <a:spLocks/>
          </p:cNvSpPr>
          <p:nvPr/>
        </p:nvSpPr>
        <p:spPr bwMode="auto">
          <a:xfrm>
            <a:off x="2311263" y="4452558"/>
            <a:ext cx="544513" cy="542925"/>
          </a:xfrm>
          <a:custGeom>
            <a:avLst/>
            <a:gdLst>
              <a:gd name="T0" fmla="*/ 2147483647 w 343"/>
              <a:gd name="T1" fmla="*/ 0 h 342"/>
              <a:gd name="T2" fmla="*/ 0 w 343"/>
              <a:gd name="T3" fmla="*/ 2147483647 h 342"/>
              <a:gd name="T4" fmla="*/ 2147483647 w 343"/>
              <a:gd name="T5" fmla="*/ 2147483647 h 342"/>
              <a:gd name="T6" fmla="*/ 2147483647 w 343"/>
              <a:gd name="T7" fmla="*/ 2147483647 h 342"/>
              <a:gd name="T8" fmla="*/ 2147483647 w 343"/>
              <a:gd name="T9" fmla="*/ 0 h 342"/>
              <a:gd name="T10" fmla="*/ 0 60000 65536"/>
              <a:gd name="T11" fmla="*/ 0 60000 65536"/>
              <a:gd name="T12" fmla="*/ 0 60000 65536"/>
              <a:gd name="T13" fmla="*/ 0 60000 65536"/>
              <a:gd name="T14" fmla="*/ 0 60000 65536"/>
              <a:gd name="T15" fmla="*/ 0 w 343"/>
              <a:gd name="T16" fmla="*/ 0 h 342"/>
              <a:gd name="T17" fmla="*/ 343 w 343"/>
              <a:gd name="T18" fmla="*/ 342 h 342"/>
            </a:gdLst>
            <a:ahLst/>
            <a:cxnLst>
              <a:cxn ang="T10">
                <a:pos x="T0" y="T1"/>
              </a:cxn>
              <a:cxn ang="T11">
                <a:pos x="T2" y="T3"/>
              </a:cxn>
              <a:cxn ang="T12">
                <a:pos x="T4" y="T5"/>
              </a:cxn>
              <a:cxn ang="T13">
                <a:pos x="T6" y="T7"/>
              </a:cxn>
              <a:cxn ang="T14">
                <a:pos x="T8" y="T9"/>
              </a:cxn>
            </a:cxnLst>
            <a:rect l="T15" t="T16" r="T17" b="T18"/>
            <a:pathLst>
              <a:path w="343" h="342">
                <a:moveTo>
                  <a:pt x="168" y="0"/>
                </a:moveTo>
                <a:lnTo>
                  <a:pt x="0" y="167"/>
                </a:lnTo>
                <a:lnTo>
                  <a:pt x="168" y="342"/>
                </a:lnTo>
                <a:lnTo>
                  <a:pt x="343" y="167"/>
                </a:lnTo>
                <a:lnTo>
                  <a:pt x="168"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17" name="Freeform 78"/>
          <p:cNvSpPr>
            <a:spLocks/>
          </p:cNvSpPr>
          <p:nvPr/>
        </p:nvSpPr>
        <p:spPr bwMode="auto">
          <a:xfrm>
            <a:off x="2890701" y="2739645"/>
            <a:ext cx="547687" cy="258763"/>
          </a:xfrm>
          <a:custGeom>
            <a:avLst/>
            <a:gdLst>
              <a:gd name="T0" fmla="*/ 0 w 343"/>
              <a:gd name="T1" fmla="*/ 0 h 106"/>
              <a:gd name="T2" fmla="*/ 2147483647 w 343"/>
              <a:gd name="T3" fmla="*/ 0 h 106"/>
              <a:gd name="T4" fmla="*/ 2147483647 w 343"/>
              <a:gd name="T5" fmla="*/ 0 h 106"/>
              <a:gd name="T6" fmla="*/ 2147483647 w 343"/>
              <a:gd name="T7" fmla="*/ 2147483647 h 106"/>
              <a:gd name="T8" fmla="*/ 2147483647 w 343"/>
              <a:gd name="T9" fmla="*/ 2147483647 h 106"/>
              <a:gd name="T10" fmla="*/ 0 60000 65536"/>
              <a:gd name="T11" fmla="*/ 0 60000 65536"/>
              <a:gd name="T12" fmla="*/ 0 60000 65536"/>
              <a:gd name="T13" fmla="*/ 0 60000 65536"/>
              <a:gd name="T14" fmla="*/ 0 60000 65536"/>
              <a:gd name="T15" fmla="*/ 0 w 343"/>
              <a:gd name="T16" fmla="*/ 0 h 106"/>
              <a:gd name="T17" fmla="*/ 343 w 343"/>
              <a:gd name="T18" fmla="*/ 106 h 106"/>
            </a:gdLst>
            <a:ahLst/>
            <a:cxnLst>
              <a:cxn ang="T10">
                <a:pos x="T0" y="T1"/>
              </a:cxn>
              <a:cxn ang="T11">
                <a:pos x="T2" y="T3"/>
              </a:cxn>
              <a:cxn ang="T12">
                <a:pos x="T4" y="T5"/>
              </a:cxn>
              <a:cxn ang="T13">
                <a:pos x="T6" y="T7"/>
              </a:cxn>
              <a:cxn ang="T14">
                <a:pos x="T8" y="T9"/>
              </a:cxn>
            </a:cxnLst>
            <a:rect l="T15" t="T16" r="T17" b="T18"/>
            <a:pathLst>
              <a:path w="343" h="106">
                <a:moveTo>
                  <a:pt x="0" y="0"/>
                </a:moveTo>
                <a:lnTo>
                  <a:pt x="343" y="0"/>
                </a:lnTo>
                <a:lnTo>
                  <a:pt x="343" y="106"/>
                </a:lnTo>
              </a:path>
            </a:pathLst>
          </a:custGeom>
          <a:noFill/>
          <a:ln w="30163">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18" name="Line 80"/>
          <p:cNvSpPr>
            <a:spLocks noChangeShapeType="1"/>
          </p:cNvSpPr>
          <p:nvPr/>
        </p:nvSpPr>
        <p:spPr bwMode="auto">
          <a:xfrm>
            <a:off x="2565263" y="1606170"/>
            <a:ext cx="1588" cy="844550"/>
          </a:xfrm>
          <a:prstGeom prst="line">
            <a:avLst/>
          </a:prstGeom>
          <a:noFill/>
          <a:ln w="301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1919" name="Rectangle 81"/>
          <p:cNvSpPr>
            <a:spLocks noChangeArrowheads="1"/>
          </p:cNvSpPr>
          <p:nvPr/>
        </p:nvSpPr>
        <p:spPr bwMode="auto">
          <a:xfrm>
            <a:off x="2336663" y="1810958"/>
            <a:ext cx="469900" cy="374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0" name="Rectangle 82"/>
          <p:cNvSpPr>
            <a:spLocks noChangeArrowheads="1"/>
          </p:cNvSpPr>
          <p:nvPr/>
        </p:nvSpPr>
        <p:spPr bwMode="auto">
          <a:xfrm>
            <a:off x="2323963" y="1798258"/>
            <a:ext cx="495300" cy="398462"/>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1" name="Freeform 83"/>
          <p:cNvSpPr>
            <a:spLocks/>
          </p:cNvSpPr>
          <p:nvPr/>
        </p:nvSpPr>
        <p:spPr bwMode="auto">
          <a:xfrm>
            <a:off x="1888988" y="2715833"/>
            <a:ext cx="411163" cy="469900"/>
          </a:xfrm>
          <a:custGeom>
            <a:avLst/>
            <a:gdLst>
              <a:gd name="T0" fmla="*/ 2147483647 w 259"/>
              <a:gd name="T1" fmla="*/ 0 h 296"/>
              <a:gd name="T2" fmla="*/ 0 w 259"/>
              <a:gd name="T3" fmla="*/ 0 h 296"/>
              <a:gd name="T4" fmla="*/ 0 w 259"/>
              <a:gd name="T5" fmla="*/ 2147483647 h 296"/>
              <a:gd name="T6" fmla="*/ 0 60000 65536"/>
              <a:gd name="T7" fmla="*/ 0 60000 65536"/>
              <a:gd name="T8" fmla="*/ 0 60000 65536"/>
              <a:gd name="T9" fmla="*/ 0 w 259"/>
              <a:gd name="T10" fmla="*/ 0 h 296"/>
              <a:gd name="T11" fmla="*/ 259 w 259"/>
              <a:gd name="T12" fmla="*/ 296 h 296"/>
            </a:gdLst>
            <a:ahLst/>
            <a:cxnLst>
              <a:cxn ang="T6">
                <a:pos x="T0" y="T1"/>
              </a:cxn>
              <a:cxn ang="T7">
                <a:pos x="T2" y="T3"/>
              </a:cxn>
              <a:cxn ang="T8">
                <a:pos x="T4" y="T5"/>
              </a:cxn>
            </a:cxnLst>
            <a:rect l="T9" t="T10" r="T11" b="T12"/>
            <a:pathLst>
              <a:path w="259" h="296">
                <a:moveTo>
                  <a:pt x="259" y="0"/>
                </a:moveTo>
                <a:lnTo>
                  <a:pt x="0" y="0"/>
                </a:lnTo>
                <a:lnTo>
                  <a:pt x="0" y="296"/>
                </a:lnTo>
              </a:path>
            </a:pathLst>
          </a:custGeom>
          <a:noFill/>
          <a:ln w="30163">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2" name="Freeform 84"/>
          <p:cNvSpPr>
            <a:spLocks/>
          </p:cNvSpPr>
          <p:nvPr/>
        </p:nvSpPr>
        <p:spPr bwMode="auto">
          <a:xfrm>
            <a:off x="3713026" y="3306383"/>
            <a:ext cx="325437" cy="277812"/>
          </a:xfrm>
          <a:custGeom>
            <a:avLst/>
            <a:gdLst>
              <a:gd name="T0" fmla="*/ 0 w 205"/>
              <a:gd name="T1" fmla="*/ 0 h 175"/>
              <a:gd name="T2" fmla="*/ 2147483647 w 205"/>
              <a:gd name="T3" fmla="*/ 0 h 175"/>
              <a:gd name="T4" fmla="*/ 2147483647 w 205"/>
              <a:gd name="T5" fmla="*/ 0 h 175"/>
              <a:gd name="T6" fmla="*/ 2147483647 w 205"/>
              <a:gd name="T7" fmla="*/ 2147483647 h 175"/>
              <a:gd name="T8" fmla="*/ 2147483647 w 205"/>
              <a:gd name="T9" fmla="*/ 2147483647 h 175"/>
              <a:gd name="T10" fmla="*/ 0 60000 65536"/>
              <a:gd name="T11" fmla="*/ 0 60000 65536"/>
              <a:gd name="T12" fmla="*/ 0 60000 65536"/>
              <a:gd name="T13" fmla="*/ 0 60000 65536"/>
              <a:gd name="T14" fmla="*/ 0 60000 65536"/>
              <a:gd name="T15" fmla="*/ 0 w 205"/>
              <a:gd name="T16" fmla="*/ 0 h 175"/>
              <a:gd name="T17" fmla="*/ 205 w 205"/>
              <a:gd name="T18" fmla="*/ 175 h 175"/>
            </a:gdLst>
            <a:ahLst/>
            <a:cxnLst>
              <a:cxn ang="T10">
                <a:pos x="T0" y="T1"/>
              </a:cxn>
              <a:cxn ang="T11">
                <a:pos x="T2" y="T3"/>
              </a:cxn>
              <a:cxn ang="T12">
                <a:pos x="T4" y="T5"/>
              </a:cxn>
              <a:cxn ang="T13">
                <a:pos x="T6" y="T7"/>
              </a:cxn>
              <a:cxn ang="T14">
                <a:pos x="T8" y="T9"/>
              </a:cxn>
            </a:cxnLst>
            <a:rect l="T15" t="T16" r="T17" b="T18"/>
            <a:pathLst>
              <a:path w="205" h="175">
                <a:moveTo>
                  <a:pt x="0" y="0"/>
                </a:moveTo>
                <a:lnTo>
                  <a:pt x="205" y="0"/>
                </a:lnTo>
                <a:lnTo>
                  <a:pt x="205" y="175"/>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3" name="Freeform 86"/>
          <p:cNvSpPr>
            <a:spLocks/>
          </p:cNvSpPr>
          <p:nvPr/>
        </p:nvSpPr>
        <p:spPr bwMode="auto">
          <a:xfrm>
            <a:off x="2890701" y="3306383"/>
            <a:ext cx="303212" cy="349250"/>
          </a:xfrm>
          <a:custGeom>
            <a:avLst/>
            <a:gdLst>
              <a:gd name="T0" fmla="*/ 2147483647 w 191"/>
              <a:gd name="T1" fmla="*/ 0 h 220"/>
              <a:gd name="T2" fmla="*/ 0 w 191"/>
              <a:gd name="T3" fmla="*/ 0 h 220"/>
              <a:gd name="T4" fmla="*/ 0 w 191"/>
              <a:gd name="T5" fmla="*/ 0 h 220"/>
              <a:gd name="T6" fmla="*/ 0 w 191"/>
              <a:gd name="T7" fmla="*/ 2147483647 h 220"/>
              <a:gd name="T8" fmla="*/ 0 w 191"/>
              <a:gd name="T9" fmla="*/ 2147483647 h 220"/>
              <a:gd name="T10" fmla="*/ 0 60000 65536"/>
              <a:gd name="T11" fmla="*/ 0 60000 65536"/>
              <a:gd name="T12" fmla="*/ 0 60000 65536"/>
              <a:gd name="T13" fmla="*/ 0 60000 65536"/>
              <a:gd name="T14" fmla="*/ 0 60000 65536"/>
              <a:gd name="T15" fmla="*/ 0 w 191"/>
              <a:gd name="T16" fmla="*/ 0 h 220"/>
              <a:gd name="T17" fmla="*/ 191 w 191"/>
              <a:gd name="T18" fmla="*/ 220 h 220"/>
            </a:gdLst>
            <a:ahLst/>
            <a:cxnLst>
              <a:cxn ang="T10">
                <a:pos x="T0" y="T1"/>
              </a:cxn>
              <a:cxn ang="T11">
                <a:pos x="T2" y="T3"/>
              </a:cxn>
              <a:cxn ang="T12">
                <a:pos x="T4" y="T5"/>
              </a:cxn>
              <a:cxn ang="T13">
                <a:pos x="T6" y="T7"/>
              </a:cxn>
              <a:cxn ang="T14">
                <a:pos x="T8" y="T9"/>
              </a:cxn>
            </a:cxnLst>
            <a:rect l="T15" t="T16" r="T17" b="T18"/>
            <a:pathLst>
              <a:path w="191" h="220">
                <a:moveTo>
                  <a:pt x="191" y="0"/>
                </a:moveTo>
                <a:lnTo>
                  <a:pt x="0" y="0"/>
                </a:lnTo>
                <a:lnTo>
                  <a:pt x="0" y="22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4" name="Freeform 88"/>
          <p:cNvSpPr>
            <a:spLocks/>
          </p:cNvSpPr>
          <p:nvPr/>
        </p:nvSpPr>
        <p:spPr bwMode="auto">
          <a:xfrm>
            <a:off x="2866888" y="3825495"/>
            <a:ext cx="1171575" cy="155575"/>
          </a:xfrm>
          <a:custGeom>
            <a:avLst/>
            <a:gdLst>
              <a:gd name="T0" fmla="*/ 0 w 738"/>
              <a:gd name="T1" fmla="*/ 0 h 98"/>
              <a:gd name="T2" fmla="*/ 0 w 738"/>
              <a:gd name="T3" fmla="*/ 2147483647 h 98"/>
              <a:gd name="T4" fmla="*/ 0 w 738"/>
              <a:gd name="T5" fmla="*/ 2147483647 h 98"/>
              <a:gd name="T6" fmla="*/ 2147483647 w 738"/>
              <a:gd name="T7" fmla="*/ 2147483647 h 98"/>
              <a:gd name="T8" fmla="*/ 2147483647 w 738"/>
              <a:gd name="T9" fmla="*/ 2147483647 h 98"/>
              <a:gd name="T10" fmla="*/ 2147483647 w 738"/>
              <a:gd name="T11" fmla="*/ 0 h 98"/>
              <a:gd name="T12" fmla="*/ 2147483647 w 738"/>
              <a:gd name="T13" fmla="*/ 0 h 98"/>
              <a:gd name="T14" fmla="*/ 0 60000 65536"/>
              <a:gd name="T15" fmla="*/ 0 60000 65536"/>
              <a:gd name="T16" fmla="*/ 0 60000 65536"/>
              <a:gd name="T17" fmla="*/ 0 60000 65536"/>
              <a:gd name="T18" fmla="*/ 0 60000 65536"/>
              <a:gd name="T19" fmla="*/ 0 60000 65536"/>
              <a:gd name="T20" fmla="*/ 0 60000 65536"/>
              <a:gd name="T21" fmla="*/ 0 w 738"/>
              <a:gd name="T22" fmla="*/ 0 h 98"/>
              <a:gd name="T23" fmla="*/ 738 w 738"/>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8" h="98">
                <a:moveTo>
                  <a:pt x="0" y="0"/>
                </a:moveTo>
                <a:lnTo>
                  <a:pt x="0" y="98"/>
                </a:lnTo>
                <a:lnTo>
                  <a:pt x="738" y="98"/>
                </a:lnTo>
                <a:lnTo>
                  <a:pt x="738"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5" name="Rectangle 90"/>
          <p:cNvSpPr>
            <a:spLocks noChangeArrowheads="1"/>
          </p:cNvSpPr>
          <p:nvPr/>
        </p:nvSpPr>
        <p:spPr bwMode="auto">
          <a:xfrm>
            <a:off x="2614476" y="3427033"/>
            <a:ext cx="458787" cy="373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6" name="Rectangle 91"/>
          <p:cNvSpPr>
            <a:spLocks noChangeArrowheads="1"/>
          </p:cNvSpPr>
          <p:nvPr/>
        </p:nvSpPr>
        <p:spPr bwMode="auto">
          <a:xfrm>
            <a:off x="2601776" y="3414333"/>
            <a:ext cx="482600" cy="398462"/>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7" name="Rectangle 92"/>
          <p:cNvSpPr>
            <a:spLocks noChangeArrowheads="1"/>
          </p:cNvSpPr>
          <p:nvPr/>
        </p:nvSpPr>
        <p:spPr bwMode="auto">
          <a:xfrm>
            <a:off x="3797163" y="3427033"/>
            <a:ext cx="471488" cy="373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8" name="Rectangle 93"/>
          <p:cNvSpPr>
            <a:spLocks noChangeArrowheads="1"/>
          </p:cNvSpPr>
          <p:nvPr/>
        </p:nvSpPr>
        <p:spPr bwMode="auto">
          <a:xfrm>
            <a:off x="3784463" y="3414333"/>
            <a:ext cx="495300" cy="398462"/>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9" name="Rectangle 94"/>
          <p:cNvSpPr>
            <a:spLocks noChangeArrowheads="1"/>
          </p:cNvSpPr>
          <p:nvPr/>
        </p:nvSpPr>
        <p:spPr bwMode="auto">
          <a:xfrm>
            <a:off x="1660388" y="3233358"/>
            <a:ext cx="469900" cy="361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30" name="Rectangle 95"/>
          <p:cNvSpPr>
            <a:spLocks noChangeArrowheads="1"/>
          </p:cNvSpPr>
          <p:nvPr/>
        </p:nvSpPr>
        <p:spPr bwMode="auto">
          <a:xfrm>
            <a:off x="1647688" y="3222245"/>
            <a:ext cx="495300" cy="385763"/>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31" name="Line 96"/>
          <p:cNvSpPr>
            <a:spLocks noChangeShapeType="1"/>
          </p:cNvSpPr>
          <p:nvPr/>
        </p:nvSpPr>
        <p:spPr bwMode="auto">
          <a:xfrm>
            <a:off x="2574788" y="4185858"/>
            <a:ext cx="1588" cy="265112"/>
          </a:xfrm>
          <a:prstGeom prst="line">
            <a:avLst/>
          </a:prstGeom>
          <a:noFill/>
          <a:ln w="301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1932" name="Line 97"/>
          <p:cNvSpPr>
            <a:spLocks noChangeShapeType="1"/>
          </p:cNvSpPr>
          <p:nvPr/>
        </p:nvSpPr>
        <p:spPr bwMode="auto">
          <a:xfrm>
            <a:off x="2574788" y="4978020"/>
            <a:ext cx="1588" cy="265113"/>
          </a:xfrm>
          <a:prstGeom prst="line">
            <a:avLst/>
          </a:prstGeom>
          <a:noFill/>
          <a:ln w="301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1933" name="Oval 98"/>
          <p:cNvSpPr>
            <a:spLocks noChangeArrowheads="1"/>
          </p:cNvSpPr>
          <p:nvPr/>
        </p:nvSpPr>
        <p:spPr bwMode="auto">
          <a:xfrm>
            <a:off x="2504938" y="5260595"/>
            <a:ext cx="169863" cy="192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34" name="Oval 99"/>
          <p:cNvSpPr>
            <a:spLocks noChangeArrowheads="1"/>
          </p:cNvSpPr>
          <p:nvPr/>
        </p:nvSpPr>
        <p:spPr bwMode="auto">
          <a:xfrm>
            <a:off x="2493826" y="5247895"/>
            <a:ext cx="192087" cy="217488"/>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35" name="Freeform 101"/>
          <p:cNvSpPr>
            <a:spLocks/>
          </p:cNvSpPr>
          <p:nvPr/>
        </p:nvSpPr>
        <p:spPr bwMode="auto">
          <a:xfrm>
            <a:off x="1350826" y="2277683"/>
            <a:ext cx="1193800" cy="2435225"/>
          </a:xfrm>
          <a:custGeom>
            <a:avLst/>
            <a:gdLst>
              <a:gd name="T0" fmla="*/ 2147483647 w 730"/>
              <a:gd name="T1" fmla="*/ 2147483647 h 1443"/>
              <a:gd name="T2" fmla="*/ 0 w 730"/>
              <a:gd name="T3" fmla="*/ 2147483647 h 1443"/>
              <a:gd name="T4" fmla="*/ 0 w 730"/>
              <a:gd name="T5" fmla="*/ 0 h 1443"/>
              <a:gd name="T6" fmla="*/ 2147483647 w 730"/>
              <a:gd name="T7" fmla="*/ 0 h 1443"/>
              <a:gd name="T8" fmla="*/ 0 60000 65536"/>
              <a:gd name="T9" fmla="*/ 0 60000 65536"/>
              <a:gd name="T10" fmla="*/ 0 60000 65536"/>
              <a:gd name="T11" fmla="*/ 0 60000 65536"/>
              <a:gd name="T12" fmla="*/ 0 w 730"/>
              <a:gd name="T13" fmla="*/ 0 h 1443"/>
              <a:gd name="T14" fmla="*/ 730 w 730"/>
              <a:gd name="T15" fmla="*/ 1443 h 1443"/>
            </a:gdLst>
            <a:ahLst/>
            <a:cxnLst>
              <a:cxn ang="T8">
                <a:pos x="T0" y="T1"/>
              </a:cxn>
              <a:cxn ang="T9">
                <a:pos x="T2" y="T3"/>
              </a:cxn>
              <a:cxn ang="T10">
                <a:pos x="T4" y="T5"/>
              </a:cxn>
              <a:cxn ang="T11">
                <a:pos x="T6" y="T7"/>
              </a:cxn>
            </a:cxnLst>
            <a:rect l="T12" t="T13" r="T14" b="T15"/>
            <a:pathLst>
              <a:path w="730" h="1443">
                <a:moveTo>
                  <a:pt x="562" y="1443"/>
                </a:moveTo>
                <a:lnTo>
                  <a:pt x="0" y="1443"/>
                </a:lnTo>
                <a:lnTo>
                  <a:pt x="0" y="0"/>
                </a:lnTo>
                <a:lnTo>
                  <a:pt x="730" y="0"/>
                </a:lnTo>
              </a:path>
            </a:pathLst>
          </a:custGeom>
          <a:noFill/>
          <a:ln w="30163">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36" name="Freeform 120"/>
          <p:cNvSpPr>
            <a:spLocks/>
          </p:cNvSpPr>
          <p:nvPr/>
        </p:nvSpPr>
        <p:spPr bwMode="auto">
          <a:xfrm>
            <a:off x="1912801" y="3608008"/>
            <a:ext cx="1522412" cy="590550"/>
          </a:xfrm>
          <a:custGeom>
            <a:avLst/>
            <a:gdLst>
              <a:gd name="T0" fmla="*/ 2147483647 w 959"/>
              <a:gd name="T1" fmla="*/ 2147483647 h 372"/>
              <a:gd name="T2" fmla="*/ 2147483647 w 959"/>
              <a:gd name="T3" fmla="*/ 2147483647 h 372"/>
              <a:gd name="T4" fmla="*/ 2147483647 w 959"/>
              <a:gd name="T5" fmla="*/ 2147483647 h 372"/>
              <a:gd name="T6" fmla="*/ 0 w 959"/>
              <a:gd name="T7" fmla="*/ 2147483647 h 372"/>
              <a:gd name="T8" fmla="*/ 0 w 959"/>
              <a:gd name="T9" fmla="*/ 2147483647 h 372"/>
              <a:gd name="T10" fmla="*/ 0 w 959"/>
              <a:gd name="T11" fmla="*/ 0 h 372"/>
              <a:gd name="T12" fmla="*/ 0 w 959"/>
              <a:gd name="T13" fmla="*/ 0 h 372"/>
              <a:gd name="T14" fmla="*/ 0 60000 65536"/>
              <a:gd name="T15" fmla="*/ 0 60000 65536"/>
              <a:gd name="T16" fmla="*/ 0 60000 65536"/>
              <a:gd name="T17" fmla="*/ 0 60000 65536"/>
              <a:gd name="T18" fmla="*/ 0 60000 65536"/>
              <a:gd name="T19" fmla="*/ 0 60000 65536"/>
              <a:gd name="T20" fmla="*/ 0 60000 65536"/>
              <a:gd name="T21" fmla="*/ 0 w 959"/>
              <a:gd name="T22" fmla="*/ 0 h 372"/>
              <a:gd name="T23" fmla="*/ 959 w 959"/>
              <a:gd name="T24" fmla="*/ 372 h 3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9" h="372">
                <a:moveTo>
                  <a:pt x="959" y="258"/>
                </a:moveTo>
                <a:lnTo>
                  <a:pt x="959" y="372"/>
                </a:lnTo>
                <a:lnTo>
                  <a:pt x="0" y="372"/>
                </a:lnTo>
                <a:lnTo>
                  <a:pt x="0"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788602" name="Rectangle 122"/>
          <p:cNvSpPr>
            <a:spLocks noChangeArrowheads="1"/>
          </p:cNvSpPr>
          <p:nvPr/>
        </p:nvSpPr>
        <p:spPr bwMode="auto">
          <a:xfrm>
            <a:off x="2503351" y="1918908"/>
            <a:ext cx="84137" cy="165100"/>
          </a:xfrm>
          <a:prstGeom prst="rect">
            <a:avLst/>
          </a:prstGeom>
          <a:noFill/>
          <a:ln w="9525">
            <a:noFill/>
            <a:miter lim="800000"/>
            <a:headEnd/>
            <a:tailEnd/>
          </a:ln>
        </p:spPr>
        <p:txBody>
          <a:bodyPr wrap="none" lIns="0" tIns="0" rIns="0" bIns="0">
            <a:spAutoFit/>
          </a:bodyPr>
          <a:lstStyle/>
          <a:p>
            <a:pPr>
              <a:lnSpc>
                <a:spcPct val="90000"/>
              </a:lnSpc>
              <a:defRPr/>
            </a:pPr>
            <a:r>
              <a:rPr lang="en-US" altLang="ja-JP" sz="1200" b="1">
                <a:effectLst>
                  <a:outerShdw blurRad="38100" dist="38100" dir="2700000" algn="tl">
                    <a:srgbClr val="C0C0C0"/>
                  </a:outerShdw>
                </a:effectLst>
                <a:latin typeface="Helvetica" pitchFamily="34" charset="0"/>
              </a:rPr>
              <a:t>1</a:t>
            </a:r>
            <a:endParaRPr lang="en-US" altLang="ja-JP" sz="1800" b="1">
              <a:effectLst>
                <a:outerShdw blurRad="38100" dist="38100" dir="2700000" algn="tl">
                  <a:srgbClr val="C0C0C0"/>
                </a:outerShdw>
              </a:effectLst>
              <a:latin typeface="Helvetica" pitchFamily="34" charset="0"/>
            </a:endParaRPr>
          </a:p>
        </p:txBody>
      </p:sp>
      <p:sp>
        <p:nvSpPr>
          <p:cNvPr id="788603" name="Rectangle 123"/>
          <p:cNvSpPr>
            <a:spLocks noChangeArrowheads="1"/>
          </p:cNvSpPr>
          <p:nvPr/>
        </p:nvSpPr>
        <p:spPr bwMode="auto">
          <a:xfrm>
            <a:off x="2565263" y="2668208"/>
            <a:ext cx="84138" cy="165100"/>
          </a:xfrm>
          <a:prstGeom prst="rect">
            <a:avLst/>
          </a:prstGeom>
          <a:noFill/>
          <a:ln w="9525">
            <a:noFill/>
            <a:miter lim="800000"/>
            <a:headEnd/>
            <a:tailEnd/>
          </a:ln>
        </p:spPr>
        <p:txBody>
          <a:bodyPr wrap="none" lIns="0" tIns="0" rIns="0" bIns="0">
            <a:spAutoFit/>
          </a:bodyPr>
          <a:lstStyle/>
          <a:p>
            <a:pPr>
              <a:lnSpc>
                <a:spcPct val="90000"/>
              </a:lnSpc>
              <a:defRPr/>
            </a:pPr>
            <a:r>
              <a:rPr lang="en-US" altLang="ja-JP" sz="1200" b="1">
                <a:effectLst>
                  <a:outerShdw blurRad="38100" dist="38100" dir="2700000" algn="tl">
                    <a:srgbClr val="C0C0C0"/>
                  </a:outerShdw>
                </a:effectLst>
                <a:latin typeface="Helvetica" pitchFamily="34" charset="0"/>
              </a:rPr>
              <a:t>2</a:t>
            </a:r>
            <a:endParaRPr lang="en-US" altLang="ja-JP" sz="1800" b="1">
              <a:effectLst>
                <a:outerShdw blurRad="38100" dist="38100" dir="2700000" algn="tl">
                  <a:srgbClr val="C0C0C0"/>
                </a:outerShdw>
              </a:effectLst>
              <a:latin typeface="Helvetica" pitchFamily="34" charset="0"/>
            </a:endParaRPr>
          </a:p>
        </p:txBody>
      </p:sp>
      <p:sp>
        <p:nvSpPr>
          <p:cNvPr id="788604" name="Rectangle 124"/>
          <p:cNvSpPr>
            <a:spLocks noChangeArrowheads="1"/>
          </p:cNvSpPr>
          <p:nvPr/>
        </p:nvSpPr>
        <p:spPr bwMode="auto">
          <a:xfrm>
            <a:off x="3411401" y="3211133"/>
            <a:ext cx="84137" cy="165100"/>
          </a:xfrm>
          <a:prstGeom prst="rect">
            <a:avLst/>
          </a:prstGeom>
          <a:noFill/>
          <a:ln w="9525">
            <a:noFill/>
            <a:miter lim="800000"/>
            <a:headEnd/>
            <a:tailEnd/>
          </a:ln>
        </p:spPr>
        <p:txBody>
          <a:bodyPr wrap="none" lIns="0" tIns="0" rIns="0" bIns="0">
            <a:spAutoFit/>
          </a:bodyPr>
          <a:lstStyle/>
          <a:p>
            <a:pPr>
              <a:lnSpc>
                <a:spcPct val="90000"/>
              </a:lnSpc>
              <a:defRPr/>
            </a:pPr>
            <a:r>
              <a:rPr lang="en-US" altLang="ja-JP" sz="1200" b="1">
                <a:effectLst>
                  <a:outerShdw blurRad="38100" dist="38100" dir="2700000" algn="tl">
                    <a:srgbClr val="C0C0C0"/>
                  </a:outerShdw>
                </a:effectLst>
                <a:latin typeface="Helvetica" pitchFamily="34" charset="0"/>
              </a:rPr>
              <a:t>3</a:t>
            </a:r>
            <a:endParaRPr lang="en-US" altLang="ja-JP" sz="1800" b="1">
              <a:effectLst>
                <a:outerShdw blurRad="38100" dist="38100" dir="2700000" algn="tl">
                  <a:srgbClr val="C0C0C0"/>
                </a:outerShdw>
              </a:effectLst>
              <a:latin typeface="Helvetica" pitchFamily="34" charset="0"/>
            </a:endParaRPr>
          </a:p>
        </p:txBody>
      </p:sp>
      <p:sp>
        <p:nvSpPr>
          <p:cNvPr id="788605" name="Rectangle 125"/>
          <p:cNvSpPr>
            <a:spLocks noChangeArrowheads="1"/>
          </p:cNvSpPr>
          <p:nvPr/>
        </p:nvSpPr>
        <p:spPr bwMode="auto">
          <a:xfrm>
            <a:off x="1804851" y="3366708"/>
            <a:ext cx="84137" cy="165100"/>
          </a:xfrm>
          <a:prstGeom prst="rect">
            <a:avLst/>
          </a:prstGeom>
          <a:noFill/>
          <a:ln w="9525">
            <a:noFill/>
            <a:miter lim="800000"/>
            <a:headEnd/>
            <a:tailEnd/>
          </a:ln>
        </p:spPr>
        <p:txBody>
          <a:bodyPr wrap="none" lIns="0" tIns="0" rIns="0" bIns="0">
            <a:spAutoFit/>
          </a:bodyPr>
          <a:lstStyle/>
          <a:p>
            <a:pPr>
              <a:lnSpc>
                <a:spcPct val="90000"/>
              </a:lnSpc>
              <a:defRPr/>
            </a:pPr>
            <a:r>
              <a:rPr lang="en-US" altLang="ja-JP" sz="1200" b="1">
                <a:effectLst>
                  <a:outerShdw blurRad="38100" dist="38100" dir="2700000" algn="tl">
                    <a:srgbClr val="C0C0C0"/>
                  </a:outerShdw>
                </a:effectLst>
                <a:latin typeface="Helvetica" pitchFamily="34" charset="0"/>
              </a:rPr>
              <a:t>4</a:t>
            </a:r>
            <a:endParaRPr lang="en-US" altLang="ja-JP" sz="1800" b="1">
              <a:effectLst>
                <a:outerShdw blurRad="38100" dist="38100" dir="2700000" algn="tl">
                  <a:srgbClr val="C0C0C0"/>
                </a:outerShdw>
              </a:effectLst>
              <a:latin typeface="Helvetica" pitchFamily="34" charset="0"/>
            </a:endParaRPr>
          </a:p>
        </p:txBody>
      </p:sp>
      <p:sp>
        <p:nvSpPr>
          <p:cNvPr id="788606" name="Rectangle 126"/>
          <p:cNvSpPr>
            <a:spLocks noChangeArrowheads="1"/>
          </p:cNvSpPr>
          <p:nvPr/>
        </p:nvSpPr>
        <p:spPr bwMode="auto">
          <a:xfrm>
            <a:off x="2830376" y="3584195"/>
            <a:ext cx="84137" cy="165100"/>
          </a:xfrm>
          <a:prstGeom prst="rect">
            <a:avLst/>
          </a:prstGeom>
          <a:noFill/>
          <a:ln w="9525">
            <a:noFill/>
            <a:miter lim="800000"/>
            <a:headEnd/>
            <a:tailEnd/>
          </a:ln>
        </p:spPr>
        <p:txBody>
          <a:bodyPr wrap="none" lIns="0" tIns="0" rIns="0" bIns="0">
            <a:spAutoFit/>
          </a:bodyPr>
          <a:lstStyle/>
          <a:p>
            <a:pPr>
              <a:lnSpc>
                <a:spcPct val="90000"/>
              </a:lnSpc>
              <a:defRPr/>
            </a:pPr>
            <a:r>
              <a:rPr lang="en-US" altLang="ja-JP" sz="1200" b="1">
                <a:effectLst>
                  <a:outerShdw blurRad="38100" dist="38100" dir="2700000" algn="tl">
                    <a:srgbClr val="C0C0C0"/>
                  </a:outerShdw>
                </a:effectLst>
                <a:latin typeface="Helvetica" pitchFamily="34" charset="0"/>
              </a:rPr>
              <a:t>5</a:t>
            </a:r>
            <a:endParaRPr lang="en-US" altLang="ja-JP" sz="1800" b="1">
              <a:effectLst>
                <a:outerShdw blurRad="38100" dist="38100" dir="2700000" algn="tl">
                  <a:srgbClr val="C0C0C0"/>
                </a:outerShdw>
              </a:effectLst>
              <a:latin typeface="Helvetica" pitchFamily="34" charset="0"/>
            </a:endParaRPr>
          </a:p>
        </p:txBody>
      </p:sp>
      <p:sp>
        <p:nvSpPr>
          <p:cNvPr id="788607" name="Rectangle 127"/>
          <p:cNvSpPr>
            <a:spLocks noChangeArrowheads="1"/>
          </p:cNvSpPr>
          <p:nvPr/>
        </p:nvSpPr>
        <p:spPr bwMode="auto">
          <a:xfrm>
            <a:off x="4014651" y="3584195"/>
            <a:ext cx="84137" cy="165100"/>
          </a:xfrm>
          <a:prstGeom prst="rect">
            <a:avLst/>
          </a:prstGeom>
          <a:noFill/>
          <a:ln w="9525">
            <a:noFill/>
            <a:miter lim="800000"/>
            <a:headEnd/>
            <a:tailEnd/>
          </a:ln>
        </p:spPr>
        <p:txBody>
          <a:bodyPr wrap="none" lIns="0" tIns="0" rIns="0" bIns="0">
            <a:spAutoFit/>
          </a:bodyPr>
          <a:lstStyle/>
          <a:p>
            <a:pPr>
              <a:lnSpc>
                <a:spcPct val="90000"/>
              </a:lnSpc>
              <a:defRPr/>
            </a:pPr>
            <a:r>
              <a:rPr lang="en-US" altLang="ja-JP" sz="1200" b="1">
                <a:effectLst>
                  <a:outerShdw blurRad="38100" dist="38100" dir="2700000" algn="tl">
                    <a:srgbClr val="C0C0C0"/>
                  </a:outerShdw>
                </a:effectLst>
                <a:latin typeface="Helvetica" pitchFamily="34" charset="0"/>
              </a:rPr>
              <a:t>6</a:t>
            </a:r>
            <a:endParaRPr lang="en-US" altLang="ja-JP" sz="1800" b="1">
              <a:effectLst>
                <a:outerShdw blurRad="38100" dist="38100" dir="2700000" algn="tl">
                  <a:srgbClr val="C0C0C0"/>
                </a:outerShdw>
              </a:effectLst>
              <a:latin typeface="Helvetica" pitchFamily="34" charset="0"/>
            </a:endParaRPr>
          </a:p>
        </p:txBody>
      </p:sp>
      <p:sp>
        <p:nvSpPr>
          <p:cNvPr id="788608" name="Rectangle 128"/>
          <p:cNvSpPr>
            <a:spLocks noChangeArrowheads="1"/>
          </p:cNvSpPr>
          <p:nvPr/>
        </p:nvSpPr>
        <p:spPr bwMode="auto">
          <a:xfrm>
            <a:off x="2565263" y="4609720"/>
            <a:ext cx="84138" cy="165100"/>
          </a:xfrm>
          <a:prstGeom prst="rect">
            <a:avLst/>
          </a:prstGeom>
          <a:noFill/>
          <a:ln w="9525">
            <a:noFill/>
            <a:miter lim="800000"/>
            <a:headEnd/>
            <a:tailEnd/>
          </a:ln>
        </p:spPr>
        <p:txBody>
          <a:bodyPr wrap="none" lIns="0" tIns="0" rIns="0" bIns="0">
            <a:spAutoFit/>
          </a:bodyPr>
          <a:lstStyle/>
          <a:p>
            <a:pPr>
              <a:lnSpc>
                <a:spcPct val="90000"/>
              </a:lnSpc>
              <a:defRPr/>
            </a:pPr>
            <a:r>
              <a:rPr lang="en-US" altLang="ja-JP" sz="1200" b="1">
                <a:effectLst>
                  <a:outerShdw blurRad="38100" dist="38100" dir="2700000" algn="tl">
                    <a:srgbClr val="C0C0C0"/>
                  </a:outerShdw>
                </a:effectLst>
                <a:latin typeface="Helvetica" pitchFamily="34" charset="0"/>
              </a:rPr>
              <a:t>7</a:t>
            </a:r>
            <a:endParaRPr lang="en-US" altLang="ja-JP" sz="1800" b="1">
              <a:effectLst>
                <a:outerShdw blurRad="38100" dist="38100" dir="2700000" algn="tl">
                  <a:srgbClr val="C0C0C0"/>
                </a:outerShdw>
              </a:effectLst>
              <a:latin typeface="Helvetica" pitchFamily="34" charset="0"/>
            </a:endParaRPr>
          </a:p>
        </p:txBody>
      </p:sp>
      <p:sp>
        <p:nvSpPr>
          <p:cNvPr id="788609" name="Rectangle 129"/>
          <p:cNvSpPr>
            <a:spLocks noChangeArrowheads="1"/>
          </p:cNvSpPr>
          <p:nvPr/>
        </p:nvSpPr>
        <p:spPr bwMode="auto">
          <a:xfrm>
            <a:off x="2758938" y="5224083"/>
            <a:ext cx="84138" cy="165100"/>
          </a:xfrm>
          <a:prstGeom prst="rect">
            <a:avLst/>
          </a:prstGeom>
          <a:noFill/>
          <a:ln w="9525">
            <a:noFill/>
            <a:miter lim="800000"/>
            <a:headEnd/>
            <a:tailEnd/>
          </a:ln>
        </p:spPr>
        <p:txBody>
          <a:bodyPr wrap="none" lIns="0" tIns="0" rIns="0" bIns="0">
            <a:spAutoFit/>
          </a:bodyPr>
          <a:lstStyle/>
          <a:p>
            <a:pPr>
              <a:lnSpc>
                <a:spcPct val="90000"/>
              </a:lnSpc>
              <a:defRPr/>
            </a:pPr>
            <a:r>
              <a:rPr lang="en-US" altLang="ja-JP" sz="1200" b="1">
                <a:effectLst>
                  <a:outerShdw blurRad="38100" dist="38100" dir="2700000" algn="tl">
                    <a:srgbClr val="C0C0C0"/>
                  </a:outerShdw>
                </a:effectLst>
                <a:latin typeface="Helvetica" pitchFamily="34" charset="0"/>
              </a:rPr>
              <a:t>8</a:t>
            </a:r>
            <a:endParaRPr lang="en-US" altLang="ja-JP" sz="1800" b="1">
              <a:effectLst>
                <a:outerShdw blurRad="38100" dist="38100" dir="2700000" algn="tl">
                  <a:srgbClr val="C0C0C0"/>
                </a:outerShdw>
              </a:effectLst>
              <a:latin typeface="Helvetica" pitchFamily="34" charset="0"/>
            </a:endParaRPr>
          </a:p>
        </p:txBody>
      </p:sp>
      <p:sp>
        <p:nvSpPr>
          <p:cNvPr id="57"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Deriving Test Cases</a:t>
            </a:r>
            <a:endParaRPr lang="zh-CN" altLang="en-US" kern="0" dirty="0"/>
          </a:p>
        </p:txBody>
      </p:sp>
    </p:spTree>
    <p:extLst>
      <p:ext uri="{BB962C8B-B14F-4D97-AF65-F5344CB8AC3E}">
        <p14:creationId xmlns:p14="http://schemas.microsoft.com/office/powerpoint/2010/main" val="2203690615"/>
      </p:ext>
    </p:extLst>
  </p:cSld>
  <p:clrMapOvr>
    <a:masterClrMapping/>
  </p:clrMapOvr>
  <p:transition>
    <p:random/>
    <p:sndAc>
      <p:stSnd>
        <p:snd r:embed="rId3" name="projctor.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9833DB4-681D-4206-AAFC-E672D71EAEBF}" type="slidenum">
              <a:rPr lang="en-US" altLang="zh-CN" smtClean="0"/>
              <a:t>33</a:t>
            </a:fld>
            <a:endParaRPr lang="en-US" altLang="zh-CN"/>
          </a:p>
        </p:txBody>
      </p:sp>
      <p:pic>
        <p:nvPicPr>
          <p:cNvPr id="130049" name="Picture 1" descr="C:\Users\Tiger\AppData\Roaming\Tencent\Users\51580860\QQ\WinTemp\RichOle\EO(9467YI[FW_X~ILC9TTF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844824"/>
            <a:ext cx="3460339" cy="4066059"/>
          </a:xfrm>
          <a:prstGeom prst="rect">
            <a:avLst/>
          </a:prstGeom>
          <a:noFill/>
          <a:extLst>
            <a:ext uri="{909E8E84-426E-40DD-AFC4-6F175D3DCCD1}">
              <a14:hiddenFill xmlns:a14="http://schemas.microsoft.com/office/drawing/2010/main">
                <a:solidFill>
                  <a:srgbClr val="FFFFFF"/>
                </a:solidFill>
              </a14:hiddenFill>
            </a:ext>
          </a:extLst>
        </p:spPr>
      </p:pic>
      <p:pic>
        <p:nvPicPr>
          <p:cNvPr id="130050" name="Picture 2" descr="C:\Users\Tiger\AppData\Roaming\Tencent\Users\51580860\QQ\WinTemp\RichOle\D9~@~AO8X)K50@NPJ5_HL`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510" y="1412776"/>
            <a:ext cx="3934521" cy="4635277"/>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Deriving Test Cases</a:t>
            </a:r>
            <a:endParaRPr lang="zh-CN" altLang="en-US" kern="0" dirty="0"/>
          </a:p>
        </p:txBody>
      </p:sp>
    </p:spTree>
    <p:extLst>
      <p:ext uri="{BB962C8B-B14F-4D97-AF65-F5344CB8AC3E}">
        <p14:creationId xmlns:p14="http://schemas.microsoft.com/office/powerpoint/2010/main" val="1829647028"/>
      </p:ext>
    </p:extLst>
  </p:cSld>
  <p:clrMapOvr>
    <a:masterClrMapping/>
  </p:clrMapOvr>
  <p:transition>
    <p:random/>
    <p:sndAc>
      <p:stSnd>
        <p:snd r:embed="rId2" name="projctor.wav"/>
      </p:stSnd>
    </p:sndAc>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35" name="Rectangle 3"/>
          <p:cNvSpPr>
            <a:spLocks noGrp="1" noChangeArrowheads="1"/>
          </p:cNvSpPr>
          <p:nvPr>
            <p:ph type="body" idx="1"/>
          </p:nvPr>
        </p:nvSpPr>
        <p:spPr>
          <a:xfrm>
            <a:off x="5026872" y="1484784"/>
            <a:ext cx="3937616" cy="3995738"/>
          </a:xfrm>
        </p:spPr>
        <p:txBody>
          <a:bodyPr/>
          <a:lstStyle/>
          <a:p>
            <a:pPr>
              <a:buClr>
                <a:srgbClr val="0070C0"/>
              </a:buClr>
              <a:buFont typeface="Wingdings" pitchFamily="2" charset="2"/>
              <a:buChar char="n"/>
            </a:pPr>
            <a:r>
              <a:rPr lang="nn-NO" altLang="zh-CN" b="0" i="1" dirty="0"/>
              <a:t>V </a:t>
            </a:r>
            <a:r>
              <a:rPr lang="nn-NO" altLang="zh-CN" b="0" dirty="0"/>
              <a:t>( </a:t>
            </a:r>
            <a:r>
              <a:rPr lang="nn-NO" altLang="zh-CN" b="0" i="1" dirty="0"/>
              <a:t>G </a:t>
            </a:r>
            <a:r>
              <a:rPr lang="nn-NO" altLang="zh-CN" b="0" dirty="0"/>
              <a:t>) </a:t>
            </a:r>
            <a:r>
              <a:rPr lang="nn-NO" altLang="zh-CN" b="0" dirty="0" smtClean="0"/>
              <a:t>= </a:t>
            </a:r>
            <a:r>
              <a:rPr lang="nn-NO" altLang="zh-CN" b="0" dirty="0"/>
              <a:t>6 </a:t>
            </a:r>
            <a:r>
              <a:rPr lang="nn-NO" altLang="zh-CN" b="0" dirty="0" smtClean="0"/>
              <a:t>regions</a:t>
            </a:r>
          </a:p>
          <a:p>
            <a:pPr>
              <a:buClr>
                <a:srgbClr val="0070C0"/>
              </a:buClr>
              <a:buFont typeface="Wingdings" pitchFamily="2" charset="2"/>
              <a:buChar char="n"/>
            </a:pPr>
            <a:endParaRPr lang="nn-NO" altLang="zh-CN" b="0" dirty="0"/>
          </a:p>
          <a:p>
            <a:pPr>
              <a:buClr>
                <a:srgbClr val="0070C0"/>
              </a:buClr>
              <a:buFont typeface="Wingdings" pitchFamily="2" charset="2"/>
              <a:buChar char="n"/>
            </a:pPr>
            <a:r>
              <a:rPr lang="en-US" altLang="zh-CN" b="0" i="1" dirty="0"/>
              <a:t>V </a:t>
            </a:r>
            <a:r>
              <a:rPr lang="en-US" altLang="zh-CN" b="0" dirty="0"/>
              <a:t>( </a:t>
            </a:r>
            <a:r>
              <a:rPr lang="en-US" altLang="zh-CN" b="0" i="1" dirty="0"/>
              <a:t>G </a:t>
            </a:r>
            <a:r>
              <a:rPr lang="en-US" altLang="zh-CN" b="0" dirty="0"/>
              <a:t>) </a:t>
            </a:r>
            <a:r>
              <a:rPr lang="en-US" altLang="zh-CN" b="0" dirty="0" smtClean="0"/>
              <a:t>= </a:t>
            </a:r>
            <a:r>
              <a:rPr lang="en-US" altLang="zh-CN" b="0" dirty="0"/>
              <a:t>17 edges </a:t>
            </a:r>
            <a:r>
              <a:rPr lang="en-US" altLang="zh-CN" b="0" dirty="0" smtClean="0"/>
              <a:t>- </a:t>
            </a:r>
            <a:r>
              <a:rPr lang="en-US" altLang="zh-CN" b="0" dirty="0"/>
              <a:t>13 nodes </a:t>
            </a:r>
            <a:r>
              <a:rPr lang="en-US" altLang="zh-CN" b="0" dirty="0" smtClean="0"/>
              <a:t>+ </a:t>
            </a:r>
            <a:r>
              <a:rPr lang="en-US" altLang="zh-CN" b="0" dirty="0"/>
              <a:t>2 </a:t>
            </a:r>
            <a:r>
              <a:rPr lang="en-US" altLang="zh-CN" b="0" dirty="0" smtClean="0"/>
              <a:t>= 6</a:t>
            </a:r>
          </a:p>
          <a:p>
            <a:pPr>
              <a:buClr>
                <a:srgbClr val="0070C0"/>
              </a:buClr>
              <a:buFont typeface="Wingdings" pitchFamily="2" charset="2"/>
              <a:buChar char="n"/>
            </a:pPr>
            <a:endParaRPr lang="en-US" altLang="zh-CN" b="0" dirty="0"/>
          </a:p>
          <a:p>
            <a:pPr>
              <a:buClr>
                <a:srgbClr val="0070C0"/>
              </a:buClr>
              <a:buFont typeface="Wingdings" pitchFamily="2" charset="2"/>
              <a:buChar char="n"/>
            </a:pPr>
            <a:r>
              <a:rPr lang="en-US" altLang="zh-CN" b="0" i="1" dirty="0"/>
              <a:t>V </a:t>
            </a:r>
            <a:r>
              <a:rPr lang="en-US" altLang="zh-CN" b="0" dirty="0"/>
              <a:t>( </a:t>
            </a:r>
            <a:r>
              <a:rPr lang="en-US" altLang="zh-CN" b="0" i="1" dirty="0"/>
              <a:t>G </a:t>
            </a:r>
            <a:r>
              <a:rPr lang="en-US" altLang="zh-CN" b="0" dirty="0"/>
              <a:t>) </a:t>
            </a:r>
            <a:r>
              <a:rPr lang="en-US" altLang="zh-CN" b="0" dirty="0" smtClean="0"/>
              <a:t>= </a:t>
            </a:r>
            <a:r>
              <a:rPr lang="en-US" altLang="zh-CN" b="0" dirty="0"/>
              <a:t>5 predicate nodes </a:t>
            </a:r>
            <a:r>
              <a:rPr lang="en-US" altLang="zh-CN" b="0" dirty="0" smtClean="0"/>
              <a:t>+ </a:t>
            </a:r>
            <a:r>
              <a:rPr lang="en-US" altLang="zh-CN" b="0" dirty="0"/>
              <a:t>1 </a:t>
            </a:r>
            <a:r>
              <a:rPr lang="en-US" altLang="zh-CN" b="0" dirty="0" smtClean="0"/>
              <a:t>= </a:t>
            </a:r>
            <a:r>
              <a:rPr lang="en-US" altLang="zh-CN" b="0" dirty="0"/>
              <a:t>6</a:t>
            </a:r>
            <a:endParaRPr lang="en-US" altLang="zh-CN" dirty="0"/>
          </a:p>
        </p:txBody>
      </p:sp>
      <p:sp>
        <p:nvSpPr>
          <p:cNvPr id="2" name="标题 1"/>
          <p:cNvSpPr>
            <a:spLocks noGrp="1"/>
          </p:cNvSpPr>
          <p:nvPr>
            <p:ph type="title"/>
          </p:nvPr>
        </p:nvSpPr>
        <p:spPr/>
        <p:txBody>
          <a:bodyPr/>
          <a:lstStyle/>
          <a:p>
            <a:r>
              <a:rPr lang="en-US" altLang="zh-CN" dirty="0"/>
              <a:t>Deriving Test Cases</a:t>
            </a:r>
            <a:endParaRPr lang="zh-CN" altLang="en-US" dirty="0"/>
          </a:p>
        </p:txBody>
      </p:sp>
      <p:pic>
        <p:nvPicPr>
          <p:cNvPr id="4" name="Picture 1" descr="C:\Users\Tiger\AppData\Roaming\Tencent\Users\51580860\QQ\WinTemp\RichOle\EO(9467YI[FW_X~ILC9TTF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196752"/>
            <a:ext cx="3983264"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503745"/>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anim calcmode="lin" valueType="num">
                                      <p:cBhvr additive="base">
                                        <p:cTn id="7" dur="500" fill="hold"/>
                                        <p:tgtEl>
                                          <p:spTgt spid="479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9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9235">
                                            <p:txEl>
                                              <p:pRg st="2" end="2"/>
                                            </p:txEl>
                                          </p:spTgt>
                                        </p:tgtEl>
                                        <p:attrNameLst>
                                          <p:attrName>style.visibility</p:attrName>
                                        </p:attrNameLst>
                                      </p:cBhvr>
                                      <p:to>
                                        <p:strVal val="visible"/>
                                      </p:to>
                                    </p:set>
                                    <p:anim calcmode="lin" valueType="num">
                                      <p:cBhvr additive="base">
                                        <p:cTn id="13" dur="500" fill="hold"/>
                                        <p:tgtEl>
                                          <p:spTgt spid="47923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9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9235">
                                            <p:txEl>
                                              <p:pRg st="4" end="4"/>
                                            </p:txEl>
                                          </p:spTgt>
                                        </p:tgtEl>
                                        <p:attrNameLst>
                                          <p:attrName>style.visibility</p:attrName>
                                        </p:attrNameLst>
                                      </p:cBhvr>
                                      <p:to>
                                        <p:strVal val="visible"/>
                                      </p:to>
                                    </p:set>
                                    <p:anim calcmode="lin" valueType="num">
                                      <p:cBhvr additive="base">
                                        <p:cTn id="19" dur="500" fill="hold"/>
                                        <p:tgtEl>
                                          <p:spTgt spid="47923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92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35" name="Rectangle 3"/>
          <p:cNvSpPr>
            <a:spLocks noGrp="1" noChangeArrowheads="1"/>
          </p:cNvSpPr>
          <p:nvPr>
            <p:ph type="body" idx="1"/>
          </p:nvPr>
        </p:nvSpPr>
        <p:spPr>
          <a:xfrm>
            <a:off x="4572000" y="1484784"/>
            <a:ext cx="4536504" cy="3995738"/>
          </a:xfrm>
        </p:spPr>
        <p:txBody>
          <a:bodyPr/>
          <a:lstStyle/>
          <a:p>
            <a:pPr>
              <a:buClr>
                <a:srgbClr val="0070C0"/>
              </a:buClr>
              <a:buFont typeface="Wingdings" pitchFamily="2" charset="2"/>
              <a:buChar char="n"/>
            </a:pPr>
            <a:r>
              <a:rPr lang="en-US" altLang="zh-CN" b="0" dirty="0"/>
              <a:t>Path 1: 1-2-10-11-13</a:t>
            </a:r>
          </a:p>
          <a:p>
            <a:pPr>
              <a:buClr>
                <a:srgbClr val="0070C0"/>
              </a:buClr>
              <a:buFont typeface="Wingdings" pitchFamily="2" charset="2"/>
              <a:buChar char="n"/>
            </a:pPr>
            <a:r>
              <a:rPr lang="en-US" altLang="zh-CN" b="0" dirty="0"/>
              <a:t>Path 2: 1-2-10-12-13</a:t>
            </a:r>
          </a:p>
          <a:p>
            <a:pPr>
              <a:buClr>
                <a:srgbClr val="0070C0"/>
              </a:buClr>
              <a:buFont typeface="Wingdings" pitchFamily="2" charset="2"/>
              <a:buChar char="n"/>
            </a:pPr>
            <a:r>
              <a:rPr lang="en-US" altLang="zh-CN" b="0" dirty="0"/>
              <a:t>Path 3: 1-2-3-10-11-13</a:t>
            </a:r>
          </a:p>
          <a:p>
            <a:pPr>
              <a:buClr>
                <a:srgbClr val="0070C0"/>
              </a:buClr>
              <a:buFont typeface="Wingdings" pitchFamily="2" charset="2"/>
              <a:buChar char="n"/>
            </a:pPr>
            <a:r>
              <a:rPr lang="en-US" altLang="zh-CN" b="0" dirty="0"/>
              <a:t>Path 4: 1-2-3-4-5-8-9-2-. . .</a:t>
            </a:r>
          </a:p>
          <a:p>
            <a:pPr>
              <a:buClr>
                <a:srgbClr val="0070C0"/>
              </a:buClr>
              <a:buFont typeface="Wingdings" pitchFamily="2" charset="2"/>
              <a:buChar char="n"/>
            </a:pPr>
            <a:r>
              <a:rPr lang="en-US" altLang="zh-CN" b="0" dirty="0"/>
              <a:t>Path 5: 1-2-3-4-5-6-8-9-2-. . .</a:t>
            </a:r>
          </a:p>
          <a:p>
            <a:pPr>
              <a:buClr>
                <a:srgbClr val="0070C0"/>
              </a:buClr>
              <a:buFont typeface="Wingdings" pitchFamily="2" charset="2"/>
              <a:buChar char="n"/>
            </a:pPr>
            <a:r>
              <a:rPr lang="en-US" altLang="zh-CN" b="0" dirty="0"/>
              <a:t>Path 6: 1-2-3-4-5-6-7-8-9-2-. . .</a:t>
            </a:r>
            <a:endParaRPr lang="en-US" altLang="zh-CN" dirty="0"/>
          </a:p>
        </p:txBody>
      </p:sp>
      <p:sp>
        <p:nvSpPr>
          <p:cNvPr id="2" name="标题 1"/>
          <p:cNvSpPr>
            <a:spLocks noGrp="1"/>
          </p:cNvSpPr>
          <p:nvPr>
            <p:ph type="title"/>
          </p:nvPr>
        </p:nvSpPr>
        <p:spPr/>
        <p:txBody>
          <a:bodyPr/>
          <a:lstStyle/>
          <a:p>
            <a:pPr>
              <a:lnSpc>
                <a:spcPct val="150000"/>
              </a:lnSpc>
            </a:pPr>
            <a:r>
              <a:rPr lang="en-US" altLang="zh-CN" dirty="0"/>
              <a:t>Deriving Test Cases</a:t>
            </a:r>
            <a:endParaRPr lang="zh-CN" altLang="en-US" dirty="0"/>
          </a:p>
        </p:txBody>
      </p:sp>
      <p:pic>
        <p:nvPicPr>
          <p:cNvPr id="4" name="Picture 1" descr="C:\Users\Tiger\AppData\Roaming\Tencent\Users\51580860\QQ\WinTemp\RichOle\EO(9467YI[FW_X~ILC9TTF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196752"/>
            <a:ext cx="3676859"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656662"/>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anim calcmode="lin" valueType="num">
                                      <p:cBhvr additive="base">
                                        <p:cTn id="7" dur="500" fill="hold"/>
                                        <p:tgtEl>
                                          <p:spTgt spid="479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9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9235">
                                            <p:txEl>
                                              <p:pRg st="1" end="1"/>
                                            </p:txEl>
                                          </p:spTgt>
                                        </p:tgtEl>
                                        <p:attrNameLst>
                                          <p:attrName>style.visibility</p:attrName>
                                        </p:attrNameLst>
                                      </p:cBhvr>
                                      <p:to>
                                        <p:strVal val="visible"/>
                                      </p:to>
                                    </p:set>
                                    <p:anim calcmode="lin" valueType="num">
                                      <p:cBhvr additive="base">
                                        <p:cTn id="13" dur="500" fill="hold"/>
                                        <p:tgtEl>
                                          <p:spTgt spid="479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9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9235">
                                            <p:txEl>
                                              <p:pRg st="2" end="2"/>
                                            </p:txEl>
                                          </p:spTgt>
                                        </p:tgtEl>
                                        <p:attrNameLst>
                                          <p:attrName>style.visibility</p:attrName>
                                        </p:attrNameLst>
                                      </p:cBhvr>
                                      <p:to>
                                        <p:strVal val="visible"/>
                                      </p:to>
                                    </p:set>
                                    <p:anim calcmode="lin" valueType="num">
                                      <p:cBhvr additive="base">
                                        <p:cTn id="19" dur="500" fill="hold"/>
                                        <p:tgtEl>
                                          <p:spTgt spid="479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9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9235">
                                            <p:txEl>
                                              <p:pRg st="3" end="3"/>
                                            </p:txEl>
                                          </p:spTgt>
                                        </p:tgtEl>
                                        <p:attrNameLst>
                                          <p:attrName>style.visibility</p:attrName>
                                        </p:attrNameLst>
                                      </p:cBhvr>
                                      <p:to>
                                        <p:strVal val="visible"/>
                                      </p:to>
                                    </p:set>
                                    <p:anim calcmode="lin" valueType="num">
                                      <p:cBhvr additive="base">
                                        <p:cTn id="25" dur="500" fill="hold"/>
                                        <p:tgtEl>
                                          <p:spTgt spid="479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9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9235">
                                            <p:txEl>
                                              <p:pRg st="4" end="4"/>
                                            </p:txEl>
                                          </p:spTgt>
                                        </p:tgtEl>
                                        <p:attrNameLst>
                                          <p:attrName>style.visibility</p:attrName>
                                        </p:attrNameLst>
                                      </p:cBhvr>
                                      <p:to>
                                        <p:strVal val="visible"/>
                                      </p:to>
                                    </p:set>
                                    <p:anim calcmode="lin" valueType="num">
                                      <p:cBhvr additive="base">
                                        <p:cTn id="31" dur="500" fill="hold"/>
                                        <p:tgtEl>
                                          <p:spTgt spid="479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9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79235">
                                            <p:txEl>
                                              <p:pRg st="5" end="5"/>
                                            </p:txEl>
                                          </p:spTgt>
                                        </p:tgtEl>
                                        <p:attrNameLst>
                                          <p:attrName>style.visibility</p:attrName>
                                        </p:attrNameLst>
                                      </p:cBhvr>
                                      <p:to>
                                        <p:strVal val="visible"/>
                                      </p:to>
                                    </p:set>
                                    <p:anim calcmode="lin" valueType="num">
                                      <p:cBhvr additive="base">
                                        <p:cTn id="37" dur="500" fill="hold"/>
                                        <p:tgtEl>
                                          <p:spTgt spid="479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7923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Deriving Test Cases</a:t>
            </a:r>
            <a:endParaRPr lang="zh-CN" altLang="en-US" dirty="0"/>
          </a:p>
        </p:txBody>
      </p:sp>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36</a:t>
            </a:fld>
            <a:endParaRPr lang="en-US" altLang="zh-CN"/>
          </a:p>
        </p:txBody>
      </p:sp>
      <p:pic>
        <p:nvPicPr>
          <p:cNvPr id="131073" name="Picture 1" descr="C:\Users\Tiger\AppData\Roaming\Tencent\Users\51580860\QQ\WinTemp\RichOle\M1_G@VZ{[[@KN4]P6978VZ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73787"/>
            <a:ext cx="8225855" cy="4043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699832"/>
      </p:ext>
    </p:extLst>
  </p:cSld>
  <p:clrMapOvr>
    <a:masterClrMapping/>
  </p:clrMapOvr>
  <p:transition>
    <p:random/>
    <p:sndAc>
      <p:stSnd>
        <p:snd r:embed="rId2" name="projctor.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type="body" idx="1"/>
          </p:nvPr>
        </p:nvSpPr>
        <p:spPr>
          <a:xfrm>
            <a:off x="1115616" y="1340768"/>
            <a:ext cx="7162800" cy="668338"/>
          </a:xfrm>
        </p:spPr>
        <p:txBody>
          <a:bodyPr/>
          <a:lstStyle/>
          <a:p>
            <a:pPr>
              <a:buFont typeface="Zapf Dingbats" charset="2"/>
              <a:buNone/>
            </a:pPr>
            <a:r>
              <a:rPr lang="en-US" altLang="zh-CN" dirty="0">
                <a:solidFill>
                  <a:schemeClr val="tx2"/>
                </a:solidFill>
              </a:rPr>
              <a:t>It is a square matrix whose size is equal to the number of nodes on the flow graph. </a:t>
            </a:r>
          </a:p>
        </p:txBody>
      </p:sp>
      <p:sp>
        <p:nvSpPr>
          <p:cNvPr id="480260" name="AutoShape 4"/>
          <p:cNvSpPr>
            <a:spLocks noChangeArrowheads="1"/>
          </p:cNvSpPr>
          <p:nvPr/>
        </p:nvSpPr>
        <p:spPr bwMode="auto">
          <a:xfrm>
            <a:off x="2301875" y="2273177"/>
            <a:ext cx="457200" cy="457200"/>
          </a:xfrm>
          <a:prstGeom prst="flowChartConnector">
            <a:avLst/>
          </a:prstGeom>
          <a:noFill/>
          <a:ln w="12700">
            <a:solidFill>
              <a:schemeClr val="accent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a:solidFill>
                  <a:schemeClr val="tx2"/>
                </a:solidFill>
              </a:rPr>
              <a:t>1</a:t>
            </a:r>
          </a:p>
        </p:txBody>
      </p:sp>
      <p:sp>
        <p:nvSpPr>
          <p:cNvPr id="480261" name="Line 5"/>
          <p:cNvSpPr>
            <a:spLocks noChangeShapeType="1"/>
          </p:cNvSpPr>
          <p:nvPr/>
        </p:nvSpPr>
        <p:spPr bwMode="auto">
          <a:xfrm>
            <a:off x="2520950" y="2712914"/>
            <a:ext cx="0" cy="204788"/>
          </a:xfrm>
          <a:prstGeom prst="line">
            <a:avLst/>
          </a:prstGeom>
          <a:noFill/>
          <a:ln w="12700">
            <a:solidFill>
              <a:schemeClr val="accent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80262" name="AutoShape 6"/>
          <p:cNvSpPr>
            <a:spLocks noChangeArrowheads="1"/>
          </p:cNvSpPr>
          <p:nvPr/>
        </p:nvSpPr>
        <p:spPr bwMode="auto">
          <a:xfrm>
            <a:off x="2314575" y="2962152"/>
            <a:ext cx="457200" cy="457200"/>
          </a:xfrm>
          <a:prstGeom prst="flowChartConnector">
            <a:avLst/>
          </a:prstGeom>
          <a:noFill/>
          <a:ln w="12700">
            <a:solidFill>
              <a:schemeClr val="accent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a:solidFill>
                  <a:schemeClr val="tx2"/>
                </a:solidFill>
              </a:rPr>
              <a:t>3</a:t>
            </a:r>
          </a:p>
        </p:txBody>
      </p:sp>
      <p:sp>
        <p:nvSpPr>
          <p:cNvPr id="480263" name="Line 7"/>
          <p:cNvSpPr>
            <a:spLocks noChangeShapeType="1"/>
          </p:cNvSpPr>
          <p:nvPr/>
        </p:nvSpPr>
        <p:spPr bwMode="auto">
          <a:xfrm>
            <a:off x="2535238" y="3416178"/>
            <a:ext cx="0" cy="204787"/>
          </a:xfrm>
          <a:prstGeom prst="line">
            <a:avLst/>
          </a:prstGeom>
          <a:noFill/>
          <a:ln w="12700">
            <a:solidFill>
              <a:schemeClr val="accent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80264" name="AutoShape 8"/>
          <p:cNvSpPr>
            <a:spLocks noChangeArrowheads="1"/>
          </p:cNvSpPr>
          <p:nvPr/>
        </p:nvSpPr>
        <p:spPr bwMode="auto">
          <a:xfrm>
            <a:off x="2306638" y="3627314"/>
            <a:ext cx="457200" cy="457200"/>
          </a:xfrm>
          <a:prstGeom prst="flowChartConnector">
            <a:avLst/>
          </a:prstGeom>
          <a:noFill/>
          <a:ln w="12700">
            <a:solidFill>
              <a:schemeClr val="accent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a:solidFill>
                  <a:schemeClr val="tx2"/>
                </a:solidFill>
              </a:rPr>
              <a:t>4</a:t>
            </a:r>
          </a:p>
        </p:txBody>
      </p:sp>
      <p:sp>
        <p:nvSpPr>
          <p:cNvPr id="480265" name="AutoShape 9"/>
          <p:cNvSpPr>
            <a:spLocks noChangeArrowheads="1"/>
          </p:cNvSpPr>
          <p:nvPr/>
        </p:nvSpPr>
        <p:spPr bwMode="auto">
          <a:xfrm>
            <a:off x="2320925" y="4360739"/>
            <a:ext cx="457200" cy="457200"/>
          </a:xfrm>
          <a:prstGeom prst="flowChartConnector">
            <a:avLst/>
          </a:prstGeom>
          <a:noFill/>
          <a:ln w="12700">
            <a:solidFill>
              <a:schemeClr val="accent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a:solidFill>
                  <a:schemeClr val="tx2"/>
                </a:solidFill>
              </a:rPr>
              <a:t>2</a:t>
            </a:r>
          </a:p>
        </p:txBody>
      </p:sp>
      <p:sp>
        <p:nvSpPr>
          <p:cNvPr id="480266" name="Line 10"/>
          <p:cNvSpPr>
            <a:spLocks noChangeShapeType="1"/>
          </p:cNvSpPr>
          <p:nvPr/>
        </p:nvSpPr>
        <p:spPr bwMode="auto">
          <a:xfrm>
            <a:off x="2535238" y="4105153"/>
            <a:ext cx="0" cy="249237"/>
          </a:xfrm>
          <a:prstGeom prst="line">
            <a:avLst/>
          </a:prstGeom>
          <a:noFill/>
          <a:ln w="12700">
            <a:solidFill>
              <a:schemeClr val="accent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80267" name="AutoShape 11"/>
          <p:cNvSpPr>
            <a:spLocks noChangeArrowheads="1"/>
          </p:cNvSpPr>
          <p:nvPr/>
        </p:nvSpPr>
        <p:spPr bwMode="auto">
          <a:xfrm>
            <a:off x="1236663" y="3657477"/>
            <a:ext cx="457200" cy="457200"/>
          </a:xfrm>
          <a:prstGeom prst="flowChartConnector">
            <a:avLst/>
          </a:prstGeom>
          <a:noFill/>
          <a:ln w="12700">
            <a:solidFill>
              <a:schemeClr val="accent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a:solidFill>
                  <a:schemeClr val="tx2"/>
                </a:solidFill>
              </a:rPr>
              <a:t>5</a:t>
            </a:r>
          </a:p>
        </p:txBody>
      </p:sp>
      <p:sp>
        <p:nvSpPr>
          <p:cNvPr id="480268" name="Line 12"/>
          <p:cNvSpPr>
            <a:spLocks noChangeShapeType="1"/>
          </p:cNvSpPr>
          <p:nvPr/>
        </p:nvSpPr>
        <p:spPr bwMode="auto">
          <a:xfrm flipV="1">
            <a:off x="1525589" y="3225678"/>
            <a:ext cx="790575" cy="454025"/>
          </a:xfrm>
          <a:prstGeom prst="line">
            <a:avLst/>
          </a:prstGeom>
          <a:noFill/>
          <a:ln w="12700">
            <a:solidFill>
              <a:schemeClr val="accent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80269" name="Line 13"/>
          <p:cNvSpPr>
            <a:spLocks noChangeShapeType="1"/>
          </p:cNvSpPr>
          <p:nvPr/>
        </p:nvSpPr>
        <p:spPr bwMode="auto">
          <a:xfrm flipH="1" flipV="1">
            <a:off x="1685926" y="3898778"/>
            <a:ext cx="601663" cy="1587"/>
          </a:xfrm>
          <a:prstGeom prst="line">
            <a:avLst/>
          </a:prstGeom>
          <a:noFill/>
          <a:ln w="12700">
            <a:solidFill>
              <a:schemeClr val="accent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80270" name="Line 14"/>
          <p:cNvSpPr>
            <a:spLocks noChangeShapeType="1"/>
          </p:cNvSpPr>
          <p:nvPr/>
        </p:nvSpPr>
        <p:spPr bwMode="auto">
          <a:xfrm>
            <a:off x="1582739" y="4089278"/>
            <a:ext cx="733425" cy="528637"/>
          </a:xfrm>
          <a:prstGeom prst="line">
            <a:avLst/>
          </a:prstGeom>
          <a:noFill/>
          <a:ln w="12700">
            <a:solidFill>
              <a:schemeClr val="accent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80271" name="Line 15"/>
          <p:cNvSpPr>
            <a:spLocks noChangeShapeType="1"/>
          </p:cNvSpPr>
          <p:nvPr/>
        </p:nvSpPr>
        <p:spPr bwMode="auto">
          <a:xfrm>
            <a:off x="2755901" y="3195514"/>
            <a:ext cx="938213" cy="660400"/>
          </a:xfrm>
          <a:prstGeom prst="line">
            <a:avLst/>
          </a:prstGeom>
          <a:noFill/>
          <a:ln w="127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80272" name="Line 16"/>
          <p:cNvSpPr>
            <a:spLocks noChangeShapeType="1"/>
          </p:cNvSpPr>
          <p:nvPr/>
        </p:nvSpPr>
        <p:spPr bwMode="auto">
          <a:xfrm flipH="1">
            <a:off x="2800351" y="3855915"/>
            <a:ext cx="893763" cy="688975"/>
          </a:xfrm>
          <a:prstGeom prst="line">
            <a:avLst/>
          </a:prstGeom>
          <a:noFill/>
          <a:ln w="12700">
            <a:solidFill>
              <a:schemeClr val="accent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80274" name="Text Box 18"/>
          <p:cNvSpPr txBox="1">
            <a:spLocks noChangeArrowheads="1"/>
          </p:cNvSpPr>
          <p:nvPr/>
        </p:nvSpPr>
        <p:spPr bwMode="auto">
          <a:xfrm>
            <a:off x="2606675" y="2590529"/>
            <a:ext cx="318014" cy="46384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spcBef>
                <a:spcPct val="50000"/>
              </a:spcBef>
            </a:pPr>
            <a:r>
              <a:rPr lang="en-US" altLang="zh-CN">
                <a:solidFill>
                  <a:schemeClr val="tx2"/>
                </a:solidFill>
              </a:rPr>
              <a:t>a</a:t>
            </a:r>
          </a:p>
        </p:txBody>
      </p:sp>
      <p:sp>
        <p:nvSpPr>
          <p:cNvPr id="480276" name="Text Box 20"/>
          <p:cNvSpPr txBox="1">
            <a:spLocks noChangeArrowheads="1"/>
          </p:cNvSpPr>
          <p:nvPr/>
        </p:nvSpPr>
        <p:spPr bwMode="auto">
          <a:xfrm>
            <a:off x="2635250" y="3285854"/>
            <a:ext cx="335646" cy="46384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spcBef>
                <a:spcPct val="50000"/>
              </a:spcBef>
            </a:pPr>
            <a:r>
              <a:rPr lang="en-US" altLang="zh-CN">
                <a:solidFill>
                  <a:schemeClr val="tx2"/>
                </a:solidFill>
              </a:rPr>
              <a:t>b</a:t>
            </a:r>
          </a:p>
        </p:txBody>
      </p:sp>
      <p:sp>
        <p:nvSpPr>
          <p:cNvPr id="480277" name="Text Box 21"/>
          <p:cNvSpPr txBox="1">
            <a:spLocks noChangeArrowheads="1"/>
          </p:cNvSpPr>
          <p:nvPr/>
        </p:nvSpPr>
        <p:spPr bwMode="auto">
          <a:xfrm>
            <a:off x="1719263" y="3109642"/>
            <a:ext cx="318014" cy="46384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spcBef>
                <a:spcPct val="50000"/>
              </a:spcBef>
            </a:pPr>
            <a:r>
              <a:rPr lang="en-US" altLang="zh-CN">
                <a:solidFill>
                  <a:schemeClr val="tx2"/>
                </a:solidFill>
              </a:rPr>
              <a:t>e</a:t>
            </a:r>
          </a:p>
        </p:txBody>
      </p:sp>
      <p:sp>
        <p:nvSpPr>
          <p:cNvPr id="480278" name="Text Box 22"/>
          <p:cNvSpPr txBox="1">
            <a:spLocks noChangeArrowheads="1"/>
          </p:cNvSpPr>
          <p:nvPr/>
        </p:nvSpPr>
        <p:spPr bwMode="auto">
          <a:xfrm>
            <a:off x="1919288" y="3562079"/>
            <a:ext cx="284350" cy="46384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spcBef>
                <a:spcPct val="50000"/>
              </a:spcBef>
            </a:pPr>
            <a:r>
              <a:rPr lang="en-US" altLang="zh-CN">
                <a:solidFill>
                  <a:schemeClr val="tx2"/>
                </a:solidFill>
              </a:rPr>
              <a:t>f</a:t>
            </a:r>
          </a:p>
        </p:txBody>
      </p:sp>
      <p:sp>
        <p:nvSpPr>
          <p:cNvPr id="480279" name="Text Box 23"/>
          <p:cNvSpPr txBox="1">
            <a:spLocks noChangeArrowheads="1"/>
          </p:cNvSpPr>
          <p:nvPr/>
        </p:nvSpPr>
        <p:spPr bwMode="auto">
          <a:xfrm>
            <a:off x="1639888" y="4224067"/>
            <a:ext cx="335646" cy="46384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spcBef>
                <a:spcPct val="50000"/>
              </a:spcBef>
            </a:pPr>
            <a:r>
              <a:rPr lang="en-US" altLang="zh-CN">
                <a:solidFill>
                  <a:schemeClr val="tx2"/>
                </a:solidFill>
              </a:rPr>
              <a:t>g</a:t>
            </a:r>
          </a:p>
        </p:txBody>
      </p:sp>
      <p:sp>
        <p:nvSpPr>
          <p:cNvPr id="480280" name="Text Box 24"/>
          <p:cNvSpPr txBox="1">
            <a:spLocks noChangeArrowheads="1"/>
          </p:cNvSpPr>
          <p:nvPr/>
        </p:nvSpPr>
        <p:spPr bwMode="auto">
          <a:xfrm>
            <a:off x="2611438" y="3958954"/>
            <a:ext cx="318014" cy="46384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spcBef>
                <a:spcPct val="50000"/>
              </a:spcBef>
            </a:pPr>
            <a:r>
              <a:rPr lang="en-US" altLang="zh-CN">
                <a:solidFill>
                  <a:schemeClr val="tx2"/>
                </a:solidFill>
              </a:rPr>
              <a:t>c</a:t>
            </a:r>
          </a:p>
        </p:txBody>
      </p:sp>
      <p:sp>
        <p:nvSpPr>
          <p:cNvPr id="480281" name="Text Box 25"/>
          <p:cNvSpPr txBox="1">
            <a:spLocks noChangeArrowheads="1"/>
          </p:cNvSpPr>
          <p:nvPr/>
        </p:nvSpPr>
        <p:spPr bwMode="auto">
          <a:xfrm>
            <a:off x="3616325" y="3665267"/>
            <a:ext cx="335646" cy="46384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spcBef>
                <a:spcPct val="50000"/>
              </a:spcBef>
            </a:pPr>
            <a:r>
              <a:rPr lang="en-US" altLang="zh-CN">
                <a:solidFill>
                  <a:schemeClr val="tx2"/>
                </a:solidFill>
              </a:rPr>
              <a:t>d</a:t>
            </a:r>
          </a:p>
        </p:txBody>
      </p:sp>
      <p:sp>
        <p:nvSpPr>
          <p:cNvPr id="480314" name="Text Box 58"/>
          <p:cNvSpPr txBox="1">
            <a:spLocks noChangeArrowheads="1"/>
          </p:cNvSpPr>
          <p:nvPr/>
        </p:nvSpPr>
        <p:spPr bwMode="auto">
          <a:xfrm>
            <a:off x="7164288" y="2852936"/>
            <a:ext cx="1224136" cy="402291"/>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lgn="l" eaLnBrk="1" hangingPunct="1">
              <a:spcBef>
                <a:spcPct val="50000"/>
              </a:spcBef>
            </a:pPr>
            <a:r>
              <a:rPr lang="zh-CN" altLang="zh-CN" sz="2000" dirty="0">
                <a:solidFill>
                  <a:schemeClr val="tx2"/>
                </a:solidFill>
              </a:rPr>
              <a:t>1-1=0</a:t>
            </a:r>
          </a:p>
        </p:txBody>
      </p:sp>
      <p:sp>
        <p:nvSpPr>
          <p:cNvPr id="480315" name="Text Box 59"/>
          <p:cNvSpPr txBox="1">
            <a:spLocks noChangeArrowheads="1"/>
          </p:cNvSpPr>
          <p:nvPr/>
        </p:nvSpPr>
        <p:spPr bwMode="auto">
          <a:xfrm>
            <a:off x="1218266" y="4869160"/>
            <a:ext cx="6819806" cy="1479509"/>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r>
              <a:rPr lang="en-US" altLang="zh-CN" sz="1800" b="1" dirty="0"/>
              <a:t>link weights </a:t>
            </a:r>
            <a:r>
              <a:rPr lang="en-US" altLang="zh-CN" sz="1800" b="1" dirty="0" smtClean="0"/>
              <a:t>:</a:t>
            </a:r>
            <a:endParaRPr lang="en-US" altLang="zh-CN" sz="1800" b="1" dirty="0"/>
          </a:p>
          <a:p>
            <a:pPr marL="285750" indent="-285750">
              <a:buClr>
                <a:srgbClr val="0070C0"/>
              </a:buClr>
              <a:buFont typeface="Wingdings" pitchFamily="2" charset="2"/>
              <a:buChar char="n"/>
            </a:pPr>
            <a:r>
              <a:rPr lang="en-US" altLang="zh-CN" sz="1800" dirty="0" smtClean="0"/>
              <a:t>The </a:t>
            </a:r>
            <a:r>
              <a:rPr lang="en-US" altLang="zh-CN" sz="1800" dirty="0"/>
              <a:t>probability that a link (edge) will be executed.</a:t>
            </a:r>
          </a:p>
          <a:p>
            <a:pPr marL="285750" indent="-285750">
              <a:buClr>
                <a:srgbClr val="0070C0"/>
              </a:buClr>
              <a:buFont typeface="Wingdings" pitchFamily="2" charset="2"/>
              <a:buChar char="n"/>
            </a:pPr>
            <a:r>
              <a:rPr lang="en-US" altLang="zh-CN" sz="1800" dirty="0" smtClean="0"/>
              <a:t>The </a:t>
            </a:r>
            <a:r>
              <a:rPr lang="en-US" altLang="zh-CN" sz="1800" dirty="0"/>
              <a:t>processing time expended during traversal of a link</a:t>
            </a:r>
          </a:p>
          <a:p>
            <a:pPr marL="285750" indent="-285750">
              <a:buClr>
                <a:srgbClr val="0070C0"/>
              </a:buClr>
              <a:buFont typeface="Wingdings" pitchFamily="2" charset="2"/>
              <a:buChar char="n"/>
            </a:pPr>
            <a:r>
              <a:rPr lang="en-US" altLang="zh-CN" sz="1800" dirty="0" smtClean="0"/>
              <a:t>The </a:t>
            </a:r>
            <a:r>
              <a:rPr lang="en-US" altLang="zh-CN" sz="1800" dirty="0"/>
              <a:t>memory required during traversal of a link</a:t>
            </a:r>
          </a:p>
          <a:p>
            <a:pPr marL="285750" indent="-285750">
              <a:buClr>
                <a:srgbClr val="0070C0"/>
              </a:buClr>
              <a:buFont typeface="Wingdings" pitchFamily="2" charset="2"/>
              <a:buChar char="n"/>
            </a:pPr>
            <a:r>
              <a:rPr lang="en-US" altLang="zh-CN" sz="1800" dirty="0" smtClean="0"/>
              <a:t>The </a:t>
            </a:r>
            <a:r>
              <a:rPr lang="en-US" altLang="zh-CN" sz="1800" dirty="0"/>
              <a:t>resources required during traversal of a link.</a:t>
            </a:r>
            <a:endParaRPr lang="zh-CN" altLang="zh-CN" sz="1800" dirty="0">
              <a:solidFill>
                <a:schemeClr val="tx2"/>
              </a:solidFill>
            </a:endParaRPr>
          </a:p>
        </p:txBody>
      </p:sp>
      <p:sp>
        <p:nvSpPr>
          <p:cNvPr id="480316" name="Text Box 60"/>
          <p:cNvSpPr txBox="1">
            <a:spLocks noChangeArrowheads="1"/>
          </p:cNvSpPr>
          <p:nvPr/>
        </p:nvSpPr>
        <p:spPr bwMode="auto">
          <a:xfrm>
            <a:off x="7164288" y="4005064"/>
            <a:ext cx="1072330" cy="402291"/>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lgn="l" eaLnBrk="1" hangingPunct="1">
              <a:spcBef>
                <a:spcPct val="50000"/>
              </a:spcBef>
            </a:pPr>
            <a:r>
              <a:rPr lang="zh-CN" altLang="zh-CN" sz="2000" dirty="0">
                <a:solidFill>
                  <a:schemeClr val="tx2"/>
                </a:solidFill>
              </a:rPr>
              <a:t>2-1=1</a:t>
            </a:r>
          </a:p>
        </p:txBody>
      </p:sp>
      <p:sp>
        <p:nvSpPr>
          <p:cNvPr id="480317" name="Text Box 61"/>
          <p:cNvSpPr txBox="1">
            <a:spLocks noChangeArrowheads="1"/>
          </p:cNvSpPr>
          <p:nvPr/>
        </p:nvSpPr>
        <p:spPr bwMode="auto">
          <a:xfrm>
            <a:off x="7164288" y="3603793"/>
            <a:ext cx="795708" cy="402291"/>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eaLnBrk="1" hangingPunct="1">
              <a:spcBef>
                <a:spcPct val="50000"/>
              </a:spcBef>
            </a:pPr>
            <a:r>
              <a:rPr lang="zh-CN" altLang="zh-CN" sz="2000" dirty="0">
                <a:solidFill>
                  <a:schemeClr val="tx2"/>
                </a:solidFill>
              </a:rPr>
              <a:t>2-1=1</a:t>
            </a:r>
          </a:p>
        </p:txBody>
      </p:sp>
      <p:sp>
        <p:nvSpPr>
          <p:cNvPr id="480318" name="Text Box 62"/>
          <p:cNvSpPr txBox="1">
            <a:spLocks noChangeArrowheads="1"/>
          </p:cNvSpPr>
          <p:nvPr/>
        </p:nvSpPr>
        <p:spPr bwMode="auto">
          <a:xfrm>
            <a:off x="7281520" y="4802066"/>
            <a:ext cx="989671" cy="46384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eaLnBrk="1" hangingPunct="1">
              <a:spcBef>
                <a:spcPct val="50000"/>
              </a:spcBef>
            </a:pPr>
            <a:r>
              <a:rPr lang="zh-CN" altLang="zh-CN" dirty="0">
                <a:solidFill>
                  <a:schemeClr val="tx2"/>
                </a:solidFill>
              </a:rPr>
              <a:t>3+1=4</a:t>
            </a:r>
          </a:p>
        </p:txBody>
      </p:sp>
      <p:sp>
        <p:nvSpPr>
          <p:cNvPr id="480319" name="Text Box 63"/>
          <p:cNvSpPr txBox="1">
            <a:spLocks noChangeArrowheads="1"/>
          </p:cNvSpPr>
          <p:nvPr/>
        </p:nvSpPr>
        <p:spPr bwMode="auto">
          <a:xfrm>
            <a:off x="6520659" y="5168887"/>
            <a:ext cx="3055943" cy="46384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eaLnBrk="1" hangingPunct="1">
              <a:spcBef>
                <a:spcPct val="50000"/>
              </a:spcBef>
            </a:pPr>
            <a:r>
              <a:rPr lang="en-US" altLang="zh-CN" dirty="0" err="1">
                <a:solidFill>
                  <a:schemeClr val="tx2"/>
                </a:solidFill>
              </a:rPr>
              <a:t>Cyclomatic</a:t>
            </a:r>
            <a:r>
              <a:rPr lang="en-US" altLang="zh-CN" dirty="0">
                <a:solidFill>
                  <a:schemeClr val="tx2"/>
                </a:solidFill>
              </a:rPr>
              <a:t> complexity</a:t>
            </a:r>
          </a:p>
        </p:txBody>
      </p:sp>
      <p:pic>
        <p:nvPicPr>
          <p:cNvPr id="129025" name="Picture 1" descr="C:\Users\Tiger\AppData\Roaming\Tencent\Users\51580860\QQ\WinTemp\RichOle\0K[6PI)QC0W}B7T`ELCZ@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132856"/>
            <a:ext cx="3196200" cy="298891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Graph Matrices</a:t>
            </a:r>
            <a:endParaRPr lang="zh-CN" altLang="en-US" dirty="0"/>
          </a:p>
        </p:txBody>
      </p:sp>
      <p:sp>
        <p:nvSpPr>
          <p:cNvPr id="55" name="Text Box 61"/>
          <p:cNvSpPr txBox="1">
            <a:spLocks noChangeArrowheads="1"/>
          </p:cNvSpPr>
          <p:nvPr/>
        </p:nvSpPr>
        <p:spPr bwMode="auto">
          <a:xfrm>
            <a:off x="7164288" y="4394861"/>
            <a:ext cx="795708" cy="402291"/>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eaLnBrk="1" hangingPunct="1">
              <a:spcBef>
                <a:spcPct val="50000"/>
              </a:spcBef>
            </a:pPr>
            <a:r>
              <a:rPr lang="zh-CN" altLang="zh-CN" sz="2000" dirty="0">
                <a:solidFill>
                  <a:schemeClr val="tx2"/>
                </a:solidFill>
              </a:rPr>
              <a:t>2-1=1</a:t>
            </a:r>
          </a:p>
        </p:txBody>
      </p:sp>
    </p:spTree>
    <p:extLst>
      <p:ext uri="{BB962C8B-B14F-4D97-AF65-F5344CB8AC3E}">
        <p14:creationId xmlns:p14="http://schemas.microsoft.com/office/powerpoint/2010/main" val="267435405"/>
      </p:ext>
    </p:extLst>
  </p:cSld>
  <p:clrMapOvr>
    <a:masterClrMapping/>
  </p:clrMapOvr>
  <p:transition>
    <p:random/>
    <p:sndAc>
      <p:stSnd>
        <p:snd r:embed="rId2" name="projctor.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1827" name="Group 3"/>
          <p:cNvGrpSpPr>
            <a:grpSpLocks/>
          </p:cNvGrpSpPr>
          <p:nvPr/>
        </p:nvGrpSpPr>
        <p:grpSpPr bwMode="auto">
          <a:xfrm>
            <a:off x="901701" y="1803400"/>
            <a:ext cx="2232025" cy="3162300"/>
            <a:chOff x="568" y="896"/>
            <a:chExt cx="1406" cy="1992"/>
          </a:xfrm>
        </p:grpSpPr>
        <p:sp>
          <p:nvSpPr>
            <p:cNvPr id="461828" name="Freeform 4"/>
            <p:cNvSpPr>
              <a:spLocks/>
            </p:cNvSpPr>
            <p:nvPr/>
          </p:nvSpPr>
          <p:spPr bwMode="auto">
            <a:xfrm>
              <a:off x="1423" y="1701"/>
              <a:ext cx="271" cy="263"/>
            </a:xfrm>
            <a:custGeom>
              <a:avLst/>
              <a:gdLst>
                <a:gd name="T0" fmla="*/ 135 w 271"/>
                <a:gd name="T1" fmla="*/ 0 h 263"/>
                <a:gd name="T2" fmla="*/ 0 w 271"/>
                <a:gd name="T3" fmla="*/ 135 h 263"/>
                <a:gd name="T4" fmla="*/ 135 w 271"/>
                <a:gd name="T5" fmla="*/ 263 h 263"/>
                <a:gd name="T6" fmla="*/ 271 w 271"/>
                <a:gd name="T7" fmla="*/ 135 h 263"/>
                <a:gd name="T8" fmla="*/ 135 w 271"/>
                <a:gd name="T9" fmla="*/ 0 h 263"/>
              </a:gdLst>
              <a:ahLst/>
              <a:cxnLst>
                <a:cxn ang="0">
                  <a:pos x="T0" y="T1"/>
                </a:cxn>
                <a:cxn ang="0">
                  <a:pos x="T2" y="T3"/>
                </a:cxn>
                <a:cxn ang="0">
                  <a:pos x="T4" y="T5"/>
                </a:cxn>
                <a:cxn ang="0">
                  <a:pos x="T6" y="T7"/>
                </a:cxn>
                <a:cxn ang="0">
                  <a:pos x="T8" y="T9"/>
                </a:cxn>
              </a:cxnLst>
              <a:rect l="0" t="0" r="r" b="b"/>
              <a:pathLst>
                <a:path w="271" h="263">
                  <a:moveTo>
                    <a:pt x="135" y="0"/>
                  </a:moveTo>
                  <a:lnTo>
                    <a:pt x="0" y="135"/>
                  </a:lnTo>
                  <a:lnTo>
                    <a:pt x="135" y="263"/>
                  </a:lnTo>
                  <a:lnTo>
                    <a:pt x="271" y="135"/>
                  </a:lnTo>
                  <a:lnTo>
                    <a:pt x="13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29" name="Freeform 5"/>
            <p:cNvSpPr>
              <a:spLocks/>
            </p:cNvSpPr>
            <p:nvPr/>
          </p:nvSpPr>
          <p:spPr bwMode="auto">
            <a:xfrm>
              <a:off x="1423" y="1701"/>
              <a:ext cx="271" cy="263"/>
            </a:xfrm>
            <a:custGeom>
              <a:avLst/>
              <a:gdLst>
                <a:gd name="T0" fmla="*/ 135 w 271"/>
                <a:gd name="T1" fmla="*/ 0 h 263"/>
                <a:gd name="T2" fmla="*/ 0 w 271"/>
                <a:gd name="T3" fmla="*/ 135 h 263"/>
                <a:gd name="T4" fmla="*/ 0 w 271"/>
                <a:gd name="T5" fmla="*/ 135 h 263"/>
                <a:gd name="T6" fmla="*/ 135 w 271"/>
                <a:gd name="T7" fmla="*/ 263 h 263"/>
                <a:gd name="T8" fmla="*/ 135 w 271"/>
                <a:gd name="T9" fmla="*/ 263 h 263"/>
                <a:gd name="T10" fmla="*/ 271 w 271"/>
                <a:gd name="T11" fmla="*/ 135 h 263"/>
                <a:gd name="T12" fmla="*/ 271 w 271"/>
                <a:gd name="T13" fmla="*/ 135 h 263"/>
                <a:gd name="T14" fmla="*/ 135 w 271"/>
                <a:gd name="T15" fmla="*/ 0 h 263"/>
                <a:gd name="T16" fmla="*/ 135 w 271"/>
                <a:gd name="T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1" h="263">
                  <a:moveTo>
                    <a:pt x="135" y="0"/>
                  </a:moveTo>
                  <a:lnTo>
                    <a:pt x="0" y="135"/>
                  </a:lnTo>
                  <a:lnTo>
                    <a:pt x="0" y="135"/>
                  </a:lnTo>
                  <a:lnTo>
                    <a:pt x="135" y="263"/>
                  </a:lnTo>
                  <a:lnTo>
                    <a:pt x="135" y="263"/>
                  </a:lnTo>
                  <a:lnTo>
                    <a:pt x="271" y="135"/>
                  </a:lnTo>
                  <a:lnTo>
                    <a:pt x="271" y="135"/>
                  </a:lnTo>
                  <a:lnTo>
                    <a:pt x="135" y="0"/>
                  </a:lnTo>
                  <a:lnTo>
                    <a:pt x="135"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30" name="Freeform 6"/>
            <p:cNvSpPr>
              <a:spLocks/>
            </p:cNvSpPr>
            <p:nvPr/>
          </p:nvSpPr>
          <p:spPr bwMode="auto">
            <a:xfrm>
              <a:off x="1415" y="1693"/>
              <a:ext cx="271" cy="263"/>
            </a:xfrm>
            <a:custGeom>
              <a:avLst/>
              <a:gdLst>
                <a:gd name="T0" fmla="*/ 135 w 271"/>
                <a:gd name="T1" fmla="*/ 0 h 263"/>
                <a:gd name="T2" fmla="*/ 0 w 271"/>
                <a:gd name="T3" fmla="*/ 135 h 263"/>
                <a:gd name="T4" fmla="*/ 135 w 271"/>
                <a:gd name="T5" fmla="*/ 263 h 263"/>
                <a:gd name="T6" fmla="*/ 271 w 271"/>
                <a:gd name="T7" fmla="*/ 135 h 263"/>
                <a:gd name="T8" fmla="*/ 135 w 271"/>
                <a:gd name="T9" fmla="*/ 0 h 263"/>
              </a:gdLst>
              <a:ahLst/>
              <a:cxnLst>
                <a:cxn ang="0">
                  <a:pos x="T0" y="T1"/>
                </a:cxn>
                <a:cxn ang="0">
                  <a:pos x="T2" y="T3"/>
                </a:cxn>
                <a:cxn ang="0">
                  <a:pos x="T4" y="T5"/>
                </a:cxn>
                <a:cxn ang="0">
                  <a:pos x="T6" y="T7"/>
                </a:cxn>
                <a:cxn ang="0">
                  <a:pos x="T8" y="T9"/>
                </a:cxn>
              </a:cxnLst>
              <a:rect l="0" t="0" r="r" b="b"/>
              <a:pathLst>
                <a:path w="271" h="263">
                  <a:moveTo>
                    <a:pt x="135" y="0"/>
                  </a:moveTo>
                  <a:lnTo>
                    <a:pt x="0" y="135"/>
                  </a:lnTo>
                  <a:lnTo>
                    <a:pt x="135" y="263"/>
                  </a:lnTo>
                  <a:lnTo>
                    <a:pt x="271" y="135"/>
                  </a:lnTo>
                  <a:lnTo>
                    <a:pt x="135"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31" name="Oval 7"/>
            <p:cNvSpPr>
              <a:spLocks noChangeArrowheads="1"/>
            </p:cNvSpPr>
            <p:nvPr/>
          </p:nvSpPr>
          <p:spPr bwMode="auto">
            <a:xfrm>
              <a:off x="1103" y="904"/>
              <a:ext cx="80" cy="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32" name="Oval 8"/>
            <p:cNvSpPr>
              <a:spLocks noChangeArrowheads="1"/>
            </p:cNvSpPr>
            <p:nvPr/>
          </p:nvSpPr>
          <p:spPr bwMode="auto">
            <a:xfrm>
              <a:off x="1095" y="896"/>
              <a:ext cx="96" cy="112"/>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33" name="Freeform 9"/>
            <p:cNvSpPr>
              <a:spLocks/>
            </p:cNvSpPr>
            <p:nvPr/>
          </p:nvSpPr>
          <p:spPr bwMode="auto">
            <a:xfrm>
              <a:off x="1007" y="1430"/>
              <a:ext cx="272" cy="255"/>
            </a:xfrm>
            <a:custGeom>
              <a:avLst/>
              <a:gdLst>
                <a:gd name="T0" fmla="*/ 136 w 272"/>
                <a:gd name="T1" fmla="*/ 0 h 255"/>
                <a:gd name="T2" fmla="*/ 0 w 272"/>
                <a:gd name="T3" fmla="*/ 119 h 255"/>
                <a:gd name="T4" fmla="*/ 136 w 272"/>
                <a:gd name="T5" fmla="*/ 255 h 255"/>
                <a:gd name="T6" fmla="*/ 272 w 272"/>
                <a:gd name="T7" fmla="*/ 119 h 255"/>
                <a:gd name="T8" fmla="*/ 136 w 272"/>
                <a:gd name="T9" fmla="*/ 0 h 255"/>
              </a:gdLst>
              <a:ahLst/>
              <a:cxnLst>
                <a:cxn ang="0">
                  <a:pos x="T0" y="T1"/>
                </a:cxn>
                <a:cxn ang="0">
                  <a:pos x="T2" y="T3"/>
                </a:cxn>
                <a:cxn ang="0">
                  <a:pos x="T4" y="T5"/>
                </a:cxn>
                <a:cxn ang="0">
                  <a:pos x="T6" y="T7"/>
                </a:cxn>
                <a:cxn ang="0">
                  <a:pos x="T8" y="T9"/>
                </a:cxn>
              </a:cxnLst>
              <a:rect l="0" t="0" r="r" b="b"/>
              <a:pathLst>
                <a:path w="272" h="255">
                  <a:moveTo>
                    <a:pt x="136" y="0"/>
                  </a:moveTo>
                  <a:lnTo>
                    <a:pt x="0" y="119"/>
                  </a:lnTo>
                  <a:lnTo>
                    <a:pt x="136" y="255"/>
                  </a:lnTo>
                  <a:lnTo>
                    <a:pt x="272" y="119"/>
                  </a:lnTo>
                  <a:lnTo>
                    <a:pt x="1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34" name="Freeform 10"/>
            <p:cNvSpPr>
              <a:spLocks/>
            </p:cNvSpPr>
            <p:nvPr/>
          </p:nvSpPr>
          <p:spPr bwMode="auto">
            <a:xfrm>
              <a:off x="1007" y="1430"/>
              <a:ext cx="272" cy="255"/>
            </a:xfrm>
            <a:custGeom>
              <a:avLst/>
              <a:gdLst>
                <a:gd name="T0" fmla="*/ 136 w 272"/>
                <a:gd name="T1" fmla="*/ 0 h 255"/>
                <a:gd name="T2" fmla="*/ 0 w 272"/>
                <a:gd name="T3" fmla="*/ 119 h 255"/>
                <a:gd name="T4" fmla="*/ 0 w 272"/>
                <a:gd name="T5" fmla="*/ 119 h 255"/>
                <a:gd name="T6" fmla="*/ 136 w 272"/>
                <a:gd name="T7" fmla="*/ 255 h 255"/>
                <a:gd name="T8" fmla="*/ 136 w 272"/>
                <a:gd name="T9" fmla="*/ 255 h 255"/>
                <a:gd name="T10" fmla="*/ 272 w 272"/>
                <a:gd name="T11" fmla="*/ 119 h 255"/>
                <a:gd name="T12" fmla="*/ 272 w 272"/>
                <a:gd name="T13" fmla="*/ 119 h 255"/>
                <a:gd name="T14" fmla="*/ 136 w 272"/>
                <a:gd name="T15" fmla="*/ 0 h 255"/>
                <a:gd name="T16" fmla="*/ 136 w 272"/>
                <a:gd name="T1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255">
                  <a:moveTo>
                    <a:pt x="136" y="0"/>
                  </a:moveTo>
                  <a:lnTo>
                    <a:pt x="0" y="119"/>
                  </a:lnTo>
                  <a:lnTo>
                    <a:pt x="0" y="119"/>
                  </a:lnTo>
                  <a:lnTo>
                    <a:pt x="136" y="255"/>
                  </a:lnTo>
                  <a:lnTo>
                    <a:pt x="136" y="255"/>
                  </a:lnTo>
                  <a:lnTo>
                    <a:pt x="272" y="119"/>
                  </a:lnTo>
                  <a:lnTo>
                    <a:pt x="272" y="119"/>
                  </a:lnTo>
                  <a:lnTo>
                    <a:pt x="136" y="0"/>
                  </a:lnTo>
                  <a:lnTo>
                    <a:pt x="136"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35" name="Freeform 11"/>
            <p:cNvSpPr>
              <a:spLocks/>
            </p:cNvSpPr>
            <p:nvPr/>
          </p:nvSpPr>
          <p:spPr bwMode="auto">
            <a:xfrm>
              <a:off x="999" y="1422"/>
              <a:ext cx="272" cy="255"/>
            </a:xfrm>
            <a:custGeom>
              <a:avLst/>
              <a:gdLst>
                <a:gd name="T0" fmla="*/ 136 w 272"/>
                <a:gd name="T1" fmla="*/ 0 h 255"/>
                <a:gd name="T2" fmla="*/ 0 w 272"/>
                <a:gd name="T3" fmla="*/ 119 h 255"/>
                <a:gd name="T4" fmla="*/ 136 w 272"/>
                <a:gd name="T5" fmla="*/ 255 h 255"/>
                <a:gd name="T6" fmla="*/ 272 w 272"/>
                <a:gd name="T7" fmla="*/ 119 h 255"/>
                <a:gd name="T8" fmla="*/ 136 w 272"/>
                <a:gd name="T9" fmla="*/ 0 h 255"/>
              </a:gdLst>
              <a:ahLst/>
              <a:cxnLst>
                <a:cxn ang="0">
                  <a:pos x="T0" y="T1"/>
                </a:cxn>
                <a:cxn ang="0">
                  <a:pos x="T2" y="T3"/>
                </a:cxn>
                <a:cxn ang="0">
                  <a:pos x="T4" y="T5"/>
                </a:cxn>
                <a:cxn ang="0">
                  <a:pos x="T6" y="T7"/>
                </a:cxn>
                <a:cxn ang="0">
                  <a:pos x="T8" y="T9"/>
                </a:cxn>
              </a:cxnLst>
              <a:rect l="0" t="0" r="r" b="b"/>
              <a:pathLst>
                <a:path w="272" h="255">
                  <a:moveTo>
                    <a:pt x="136" y="0"/>
                  </a:moveTo>
                  <a:lnTo>
                    <a:pt x="0" y="119"/>
                  </a:lnTo>
                  <a:lnTo>
                    <a:pt x="136" y="255"/>
                  </a:lnTo>
                  <a:lnTo>
                    <a:pt x="272" y="119"/>
                  </a:lnTo>
                  <a:lnTo>
                    <a:pt x="136"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36" name="Freeform 12"/>
            <p:cNvSpPr>
              <a:spLocks/>
            </p:cNvSpPr>
            <p:nvPr/>
          </p:nvSpPr>
          <p:spPr bwMode="auto">
            <a:xfrm>
              <a:off x="1007" y="2394"/>
              <a:ext cx="272" cy="263"/>
            </a:xfrm>
            <a:custGeom>
              <a:avLst/>
              <a:gdLst>
                <a:gd name="T0" fmla="*/ 136 w 272"/>
                <a:gd name="T1" fmla="*/ 0 h 263"/>
                <a:gd name="T2" fmla="*/ 0 w 272"/>
                <a:gd name="T3" fmla="*/ 128 h 263"/>
                <a:gd name="T4" fmla="*/ 136 w 272"/>
                <a:gd name="T5" fmla="*/ 263 h 263"/>
                <a:gd name="T6" fmla="*/ 272 w 272"/>
                <a:gd name="T7" fmla="*/ 128 h 263"/>
                <a:gd name="T8" fmla="*/ 136 w 272"/>
                <a:gd name="T9" fmla="*/ 0 h 263"/>
              </a:gdLst>
              <a:ahLst/>
              <a:cxnLst>
                <a:cxn ang="0">
                  <a:pos x="T0" y="T1"/>
                </a:cxn>
                <a:cxn ang="0">
                  <a:pos x="T2" y="T3"/>
                </a:cxn>
                <a:cxn ang="0">
                  <a:pos x="T4" y="T5"/>
                </a:cxn>
                <a:cxn ang="0">
                  <a:pos x="T6" y="T7"/>
                </a:cxn>
                <a:cxn ang="0">
                  <a:pos x="T8" y="T9"/>
                </a:cxn>
              </a:cxnLst>
              <a:rect l="0" t="0" r="r" b="b"/>
              <a:pathLst>
                <a:path w="272" h="263">
                  <a:moveTo>
                    <a:pt x="136" y="0"/>
                  </a:moveTo>
                  <a:lnTo>
                    <a:pt x="0" y="128"/>
                  </a:lnTo>
                  <a:lnTo>
                    <a:pt x="136" y="263"/>
                  </a:lnTo>
                  <a:lnTo>
                    <a:pt x="272" y="128"/>
                  </a:lnTo>
                  <a:lnTo>
                    <a:pt x="1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37" name="Freeform 13"/>
            <p:cNvSpPr>
              <a:spLocks/>
            </p:cNvSpPr>
            <p:nvPr/>
          </p:nvSpPr>
          <p:spPr bwMode="auto">
            <a:xfrm>
              <a:off x="1007" y="2394"/>
              <a:ext cx="272" cy="263"/>
            </a:xfrm>
            <a:custGeom>
              <a:avLst/>
              <a:gdLst>
                <a:gd name="T0" fmla="*/ 136 w 272"/>
                <a:gd name="T1" fmla="*/ 0 h 263"/>
                <a:gd name="T2" fmla="*/ 0 w 272"/>
                <a:gd name="T3" fmla="*/ 128 h 263"/>
                <a:gd name="T4" fmla="*/ 0 w 272"/>
                <a:gd name="T5" fmla="*/ 128 h 263"/>
                <a:gd name="T6" fmla="*/ 136 w 272"/>
                <a:gd name="T7" fmla="*/ 263 h 263"/>
                <a:gd name="T8" fmla="*/ 136 w 272"/>
                <a:gd name="T9" fmla="*/ 263 h 263"/>
                <a:gd name="T10" fmla="*/ 272 w 272"/>
                <a:gd name="T11" fmla="*/ 128 h 263"/>
                <a:gd name="T12" fmla="*/ 272 w 272"/>
                <a:gd name="T13" fmla="*/ 128 h 263"/>
                <a:gd name="T14" fmla="*/ 136 w 272"/>
                <a:gd name="T15" fmla="*/ 0 h 263"/>
                <a:gd name="T16" fmla="*/ 136 w 272"/>
                <a:gd name="T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263">
                  <a:moveTo>
                    <a:pt x="136" y="0"/>
                  </a:moveTo>
                  <a:lnTo>
                    <a:pt x="0" y="128"/>
                  </a:lnTo>
                  <a:lnTo>
                    <a:pt x="0" y="128"/>
                  </a:lnTo>
                  <a:lnTo>
                    <a:pt x="136" y="263"/>
                  </a:lnTo>
                  <a:lnTo>
                    <a:pt x="136" y="263"/>
                  </a:lnTo>
                  <a:lnTo>
                    <a:pt x="272" y="128"/>
                  </a:lnTo>
                  <a:lnTo>
                    <a:pt x="272" y="128"/>
                  </a:lnTo>
                  <a:lnTo>
                    <a:pt x="136" y="0"/>
                  </a:lnTo>
                  <a:lnTo>
                    <a:pt x="136"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38" name="Freeform 14"/>
            <p:cNvSpPr>
              <a:spLocks/>
            </p:cNvSpPr>
            <p:nvPr/>
          </p:nvSpPr>
          <p:spPr bwMode="auto">
            <a:xfrm>
              <a:off x="999" y="2386"/>
              <a:ext cx="272" cy="263"/>
            </a:xfrm>
            <a:custGeom>
              <a:avLst/>
              <a:gdLst>
                <a:gd name="T0" fmla="*/ 136 w 272"/>
                <a:gd name="T1" fmla="*/ 0 h 263"/>
                <a:gd name="T2" fmla="*/ 0 w 272"/>
                <a:gd name="T3" fmla="*/ 128 h 263"/>
                <a:gd name="T4" fmla="*/ 136 w 272"/>
                <a:gd name="T5" fmla="*/ 263 h 263"/>
                <a:gd name="T6" fmla="*/ 272 w 272"/>
                <a:gd name="T7" fmla="*/ 128 h 263"/>
                <a:gd name="T8" fmla="*/ 136 w 272"/>
                <a:gd name="T9" fmla="*/ 0 h 263"/>
              </a:gdLst>
              <a:ahLst/>
              <a:cxnLst>
                <a:cxn ang="0">
                  <a:pos x="T0" y="T1"/>
                </a:cxn>
                <a:cxn ang="0">
                  <a:pos x="T2" y="T3"/>
                </a:cxn>
                <a:cxn ang="0">
                  <a:pos x="T4" y="T5"/>
                </a:cxn>
                <a:cxn ang="0">
                  <a:pos x="T6" y="T7"/>
                </a:cxn>
                <a:cxn ang="0">
                  <a:pos x="T8" y="T9"/>
                </a:cxn>
              </a:cxnLst>
              <a:rect l="0" t="0" r="r" b="b"/>
              <a:pathLst>
                <a:path w="272" h="263">
                  <a:moveTo>
                    <a:pt x="136" y="0"/>
                  </a:moveTo>
                  <a:lnTo>
                    <a:pt x="0" y="128"/>
                  </a:lnTo>
                  <a:lnTo>
                    <a:pt x="136" y="263"/>
                  </a:lnTo>
                  <a:lnTo>
                    <a:pt x="272" y="128"/>
                  </a:lnTo>
                  <a:lnTo>
                    <a:pt x="136"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39" name="Freeform 15"/>
            <p:cNvSpPr>
              <a:spLocks/>
            </p:cNvSpPr>
            <p:nvPr/>
          </p:nvSpPr>
          <p:spPr bwMode="auto">
            <a:xfrm>
              <a:off x="1287" y="1549"/>
              <a:ext cx="271" cy="88"/>
            </a:xfrm>
            <a:custGeom>
              <a:avLst/>
              <a:gdLst>
                <a:gd name="T0" fmla="*/ 0 w 271"/>
                <a:gd name="T1" fmla="*/ 0 h 88"/>
                <a:gd name="T2" fmla="*/ 271 w 271"/>
                <a:gd name="T3" fmla="*/ 0 h 88"/>
                <a:gd name="T4" fmla="*/ 271 w 271"/>
                <a:gd name="T5" fmla="*/ 0 h 88"/>
                <a:gd name="T6" fmla="*/ 271 w 271"/>
                <a:gd name="T7" fmla="*/ 88 h 88"/>
                <a:gd name="T8" fmla="*/ 271 w 271"/>
                <a:gd name="T9" fmla="*/ 88 h 88"/>
              </a:gdLst>
              <a:ahLst/>
              <a:cxnLst>
                <a:cxn ang="0">
                  <a:pos x="T0" y="T1"/>
                </a:cxn>
                <a:cxn ang="0">
                  <a:pos x="T2" y="T3"/>
                </a:cxn>
                <a:cxn ang="0">
                  <a:pos x="T4" y="T5"/>
                </a:cxn>
                <a:cxn ang="0">
                  <a:pos x="T6" y="T7"/>
                </a:cxn>
                <a:cxn ang="0">
                  <a:pos x="T8" y="T9"/>
                </a:cxn>
              </a:cxnLst>
              <a:rect l="0" t="0" r="r" b="b"/>
              <a:pathLst>
                <a:path w="271" h="88">
                  <a:moveTo>
                    <a:pt x="0" y="0"/>
                  </a:moveTo>
                  <a:lnTo>
                    <a:pt x="271" y="0"/>
                  </a:lnTo>
                  <a:lnTo>
                    <a:pt x="271" y="0"/>
                  </a:lnTo>
                  <a:lnTo>
                    <a:pt x="271" y="88"/>
                  </a:lnTo>
                  <a:lnTo>
                    <a:pt x="271" y="88"/>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40" name="Freeform 16"/>
            <p:cNvSpPr>
              <a:spLocks/>
            </p:cNvSpPr>
            <p:nvPr/>
          </p:nvSpPr>
          <p:spPr bwMode="auto">
            <a:xfrm>
              <a:off x="1279" y="1541"/>
              <a:ext cx="271" cy="88"/>
            </a:xfrm>
            <a:custGeom>
              <a:avLst/>
              <a:gdLst>
                <a:gd name="T0" fmla="*/ 0 w 271"/>
                <a:gd name="T1" fmla="*/ 0 h 88"/>
                <a:gd name="T2" fmla="*/ 271 w 271"/>
                <a:gd name="T3" fmla="*/ 0 h 88"/>
                <a:gd name="T4" fmla="*/ 271 w 271"/>
                <a:gd name="T5" fmla="*/ 88 h 88"/>
              </a:gdLst>
              <a:ahLst/>
              <a:cxnLst>
                <a:cxn ang="0">
                  <a:pos x="T0" y="T1"/>
                </a:cxn>
                <a:cxn ang="0">
                  <a:pos x="T2" y="T3"/>
                </a:cxn>
                <a:cxn ang="0">
                  <a:pos x="T4" y="T5"/>
                </a:cxn>
              </a:cxnLst>
              <a:rect l="0" t="0" r="r" b="b"/>
              <a:pathLst>
                <a:path w="271" h="88">
                  <a:moveTo>
                    <a:pt x="0" y="0"/>
                  </a:moveTo>
                  <a:lnTo>
                    <a:pt x="271" y="0"/>
                  </a:lnTo>
                  <a:lnTo>
                    <a:pt x="271" y="88"/>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41" name="Line 17"/>
            <p:cNvSpPr>
              <a:spLocks noChangeShapeType="1"/>
            </p:cNvSpPr>
            <p:nvPr/>
          </p:nvSpPr>
          <p:spPr bwMode="auto">
            <a:xfrm>
              <a:off x="1127" y="992"/>
              <a:ext cx="1" cy="414"/>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461842" name="Rectangle 18"/>
            <p:cNvSpPr>
              <a:spLocks noChangeArrowheads="1"/>
            </p:cNvSpPr>
            <p:nvPr/>
          </p:nvSpPr>
          <p:spPr bwMode="auto">
            <a:xfrm>
              <a:off x="1015" y="1095"/>
              <a:ext cx="240" cy="1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endParaRPr>
            </a:p>
          </p:txBody>
        </p:sp>
        <p:sp>
          <p:nvSpPr>
            <p:cNvPr id="461843" name="Rectangle 19"/>
            <p:cNvSpPr>
              <a:spLocks noChangeArrowheads="1"/>
            </p:cNvSpPr>
            <p:nvPr/>
          </p:nvSpPr>
          <p:spPr bwMode="auto">
            <a:xfrm>
              <a:off x="1007" y="1087"/>
              <a:ext cx="256" cy="207"/>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44" name="Freeform 20"/>
            <p:cNvSpPr>
              <a:spLocks/>
            </p:cNvSpPr>
            <p:nvPr/>
          </p:nvSpPr>
          <p:spPr bwMode="auto">
            <a:xfrm>
              <a:off x="792" y="1533"/>
              <a:ext cx="199" cy="232"/>
            </a:xfrm>
            <a:custGeom>
              <a:avLst/>
              <a:gdLst>
                <a:gd name="T0" fmla="*/ 199 w 199"/>
                <a:gd name="T1" fmla="*/ 0 h 232"/>
                <a:gd name="T2" fmla="*/ 0 w 199"/>
                <a:gd name="T3" fmla="*/ 0 h 232"/>
                <a:gd name="T4" fmla="*/ 0 w 199"/>
                <a:gd name="T5" fmla="*/ 232 h 232"/>
              </a:gdLst>
              <a:ahLst/>
              <a:cxnLst>
                <a:cxn ang="0">
                  <a:pos x="T0" y="T1"/>
                </a:cxn>
                <a:cxn ang="0">
                  <a:pos x="T2" y="T3"/>
                </a:cxn>
                <a:cxn ang="0">
                  <a:pos x="T4" y="T5"/>
                </a:cxn>
              </a:cxnLst>
              <a:rect l="0" t="0" r="r" b="b"/>
              <a:pathLst>
                <a:path w="199" h="232">
                  <a:moveTo>
                    <a:pt x="199" y="0"/>
                  </a:moveTo>
                  <a:lnTo>
                    <a:pt x="0" y="0"/>
                  </a:lnTo>
                  <a:lnTo>
                    <a:pt x="0" y="232"/>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45" name="Freeform 21"/>
            <p:cNvSpPr>
              <a:spLocks/>
            </p:cNvSpPr>
            <p:nvPr/>
          </p:nvSpPr>
          <p:spPr bwMode="auto">
            <a:xfrm>
              <a:off x="1694" y="1836"/>
              <a:ext cx="168" cy="128"/>
            </a:xfrm>
            <a:custGeom>
              <a:avLst/>
              <a:gdLst>
                <a:gd name="T0" fmla="*/ 0 w 168"/>
                <a:gd name="T1" fmla="*/ 0 h 128"/>
                <a:gd name="T2" fmla="*/ 168 w 168"/>
                <a:gd name="T3" fmla="*/ 0 h 128"/>
                <a:gd name="T4" fmla="*/ 168 w 168"/>
                <a:gd name="T5" fmla="*/ 0 h 128"/>
                <a:gd name="T6" fmla="*/ 168 w 168"/>
                <a:gd name="T7" fmla="*/ 128 h 128"/>
                <a:gd name="T8" fmla="*/ 168 w 168"/>
                <a:gd name="T9" fmla="*/ 128 h 128"/>
              </a:gdLst>
              <a:ahLst/>
              <a:cxnLst>
                <a:cxn ang="0">
                  <a:pos x="T0" y="T1"/>
                </a:cxn>
                <a:cxn ang="0">
                  <a:pos x="T2" y="T3"/>
                </a:cxn>
                <a:cxn ang="0">
                  <a:pos x="T4" y="T5"/>
                </a:cxn>
                <a:cxn ang="0">
                  <a:pos x="T6" y="T7"/>
                </a:cxn>
                <a:cxn ang="0">
                  <a:pos x="T8" y="T9"/>
                </a:cxn>
              </a:cxnLst>
              <a:rect l="0" t="0" r="r" b="b"/>
              <a:pathLst>
                <a:path w="168" h="128">
                  <a:moveTo>
                    <a:pt x="0" y="0"/>
                  </a:moveTo>
                  <a:lnTo>
                    <a:pt x="168" y="0"/>
                  </a:lnTo>
                  <a:lnTo>
                    <a:pt x="168" y="0"/>
                  </a:lnTo>
                  <a:lnTo>
                    <a:pt x="168" y="128"/>
                  </a:lnTo>
                  <a:lnTo>
                    <a:pt x="168" y="128"/>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46" name="Freeform 22"/>
            <p:cNvSpPr>
              <a:spLocks/>
            </p:cNvSpPr>
            <p:nvPr/>
          </p:nvSpPr>
          <p:spPr bwMode="auto">
            <a:xfrm>
              <a:off x="1686" y="1828"/>
              <a:ext cx="168" cy="128"/>
            </a:xfrm>
            <a:custGeom>
              <a:avLst/>
              <a:gdLst>
                <a:gd name="T0" fmla="*/ 0 w 168"/>
                <a:gd name="T1" fmla="*/ 0 h 128"/>
                <a:gd name="T2" fmla="*/ 168 w 168"/>
                <a:gd name="T3" fmla="*/ 0 h 128"/>
                <a:gd name="T4" fmla="*/ 168 w 168"/>
                <a:gd name="T5" fmla="*/ 128 h 128"/>
              </a:gdLst>
              <a:ahLst/>
              <a:cxnLst>
                <a:cxn ang="0">
                  <a:pos x="T0" y="T1"/>
                </a:cxn>
                <a:cxn ang="0">
                  <a:pos x="T2" y="T3"/>
                </a:cxn>
                <a:cxn ang="0">
                  <a:pos x="T4" y="T5"/>
                </a:cxn>
              </a:cxnLst>
              <a:rect l="0" t="0" r="r" b="b"/>
              <a:pathLst>
                <a:path w="168" h="128">
                  <a:moveTo>
                    <a:pt x="0" y="0"/>
                  </a:moveTo>
                  <a:lnTo>
                    <a:pt x="168" y="0"/>
                  </a:lnTo>
                  <a:lnTo>
                    <a:pt x="168" y="128"/>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47" name="Freeform 23"/>
            <p:cNvSpPr>
              <a:spLocks/>
            </p:cNvSpPr>
            <p:nvPr/>
          </p:nvSpPr>
          <p:spPr bwMode="auto">
            <a:xfrm>
              <a:off x="1287" y="1836"/>
              <a:ext cx="159" cy="168"/>
            </a:xfrm>
            <a:custGeom>
              <a:avLst/>
              <a:gdLst>
                <a:gd name="T0" fmla="*/ 159 w 159"/>
                <a:gd name="T1" fmla="*/ 0 h 168"/>
                <a:gd name="T2" fmla="*/ 0 w 159"/>
                <a:gd name="T3" fmla="*/ 0 h 168"/>
                <a:gd name="T4" fmla="*/ 0 w 159"/>
                <a:gd name="T5" fmla="*/ 0 h 168"/>
                <a:gd name="T6" fmla="*/ 0 w 159"/>
                <a:gd name="T7" fmla="*/ 168 h 168"/>
                <a:gd name="T8" fmla="*/ 0 w 159"/>
                <a:gd name="T9" fmla="*/ 168 h 168"/>
              </a:gdLst>
              <a:ahLst/>
              <a:cxnLst>
                <a:cxn ang="0">
                  <a:pos x="T0" y="T1"/>
                </a:cxn>
                <a:cxn ang="0">
                  <a:pos x="T2" y="T3"/>
                </a:cxn>
                <a:cxn ang="0">
                  <a:pos x="T4" y="T5"/>
                </a:cxn>
                <a:cxn ang="0">
                  <a:pos x="T6" y="T7"/>
                </a:cxn>
                <a:cxn ang="0">
                  <a:pos x="T8" y="T9"/>
                </a:cxn>
              </a:cxnLst>
              <a:rect l="0" t="0" r="r" b="b"/>
              <a:pathLst>
                <a:path w="159" h="168">
                  <a:moveTo>
                    <a:pt x="159" y="0"/>
                  </a:moveTo>
                  <a:lnTo>
                    <a:pt x="0" y="0"/>
                  </a:lnTo>
                  <a:lnTo>
                    <a:pt x="0" y="0"/>
                  </a:lnTo>
                  <a:lnTo>
                    <a:pt x="0" y="168"/>
                  </a:lnTo>
                  <a:lnTo>
                    <a:pt x="0" y="168"/>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48" name="Freeform 24"/>
            <p:cNvSpPr>
              <a:spLocks/>
            </p:cNvSpPr>
            <p:nvPr/>
          </p:nvSpPr>
          <p:spPr bwMode="auto">
            <a:xfrm>
              <a:off x="1279" y="1828"/>
              <a:ext cx="159" cy="168"/>
            </a:xfrm>
            <a:custGeom>
              <a:avLst/>
              <a:gdLst>
                <a:gd name="T0" fmla="*/ 159 w 159"/>
                <a:gd name="T1" fmla="*/ 0 h 168"/>
                <a:gd name="T2" fmla="*/ 0 w 159"/>
                <a:gd name="T3" fmla="*/ 0 h 168"/>
                <a:gd name="T4" fmla="*/ 0 w 159"/>
                <a:gd name="T5" fmla="*/ 168 h 168"/>
              </a:gdLst>
              <a:ahLst/>
              <a:cxnLst>
                <a:cxn ang="0">
                  <a:pos x="T0" y="T1"/>
                </a:cxn>
                <a:cxn ang="0">
                  <a:pos x="T2" y="T3"/>
                </a:cxn>
                <a:cxn ang="0">
                  <a:pos x="T4" y="T5"/>
                </a:cxn>
              </a:cxnLst>
              <a:rect l="0" t="0" r="r" b="b"/>
              <a:pathLst>
                <a:path w="159" h="168">
                  <a:moveTo>
                    <a:pt x="159" y="0"/>
                  </a:moveTo>
                  <a:lnTo>
                    <a:pt x="0" y="0"/>
                  </a:lnTo>
                  <a:lnTo>
                    <a:pt x="0" y="168"/>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49" name="Freeform 25"/>
            <p:cNvSpPr>
              <a:spLocks/>
            </p:cNvSpPr>
            <p:nvPr/>
          </p:nvSpPr>
          <p:spPr bwMode="auto">
            <a:xfrm>
              <a:off x="1279" y="2083"/>
              <a:ext cx="583" cy="80"/>
            </a:xfrm>
            <a:custGeom>
              <a:avLst/>
              <a:gdLst>
                <a:gd name="T0" fmla="*/ 0 w 583"/>
                <a:gd name="T1" fmla="*/ 0 h 80"/>
                <a:gd name="T2" fmla="*/ 0 w 583"/>
                <a:gd name="T3" fmla="*/ 80 h 80"/>
                <a:gd name="T4" fmla="*/ 0 w 583"/>
                <a:gd name="T5" fmla="*/ 80 h 80"/>
                <a:gd name="T6" fmla="*/ 583 w 583"/>
                <a:gd name="T7" fmla="*/ 80 h 80"/>
                <a:gd name="T8" fmla="*/ 583 w 583"/>
                <a:gd name="T9" fmla="*/ 80 h 80"/>
                <a:gd name="T10" fmla="*/ 583 w 583"/>
                <a:gd name="T11" fmla="*/ 0 h 80"/>
                <a:gd name="T12" fmla="*/ 583 w 583"/>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583" h="80">
                  <a:moveTo>
                    <a:pt x="0" y="0"/>
                  </a:moveTo>
                  <a:lnTo>
                    <a:pt x="0" y="80"/>
                  </a:lnTo>
                  <a:lnTo>
                    <a:pt x="0" y="80"/>
                  </a:lnTo>
                  <a:lnTo>
                    <a:pt x="583" y="80"/>
                  </a:lnTo>
                  <a:lnTo>
                    <a:pt x="583" y="80"/>
                  </a:lnTo>
                  <a:lnTo>
                    <a:pt x="583" y="0"/>
                  </a:lnTo>
                  <a:lnTo>
                    <a:pt x="583"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50" name="Rectangle 26"/>
            <p:cNvSpPr>
              <a:spLocks noChangeArrowheads="1"/>
            </p:cNvSpPr>
            <p:nvPr/>
          </p:nvSpPr>
          <p:spPr bwMode="auto">
            <a:xfrm>
              <a:off x="1271" y="2075"/>
              <a:ext cx="583" cy="8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51" name="Rectangle 27"/>
            <p:cNvSpPr>
              <a:spLocks noChangeArrowheads="1"/>
            </p:cNvSpPr>
            <p:nvPr/>
          </p:nvSpPr>
          <p:spPr bwMode="auto">
            <a:xfrm>
              <a:off x="1151" y="1884"/>
              <a:ext cx="240" cy="1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endParaRPr>
            </a:p>
          </p:txBody>
        </p:sp>
        <p:sp>
          <p:nvSpPr>
            <p:cNvPr id="461852" name="Rectangle 28"/>
            <p:cNvSpPr>
              <a:spLocks noChangeArrowheads="1"/>
            </p:cNvSpPr>
            <p:nvPr/>
          </p:nvSpPr>
          <p:spPr bwMode="auto">
            <a:xfrm>
              <a:off x="1143" y="1876"/>
              <a:ext cx="256" cy="207"/>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53" name="Rectangle 29"/>
            <p:cNvSpPr>
              <a:spLocks noChangeArrowheads="1"/>
            </p:cNvSpPr>
            <p:nvPr/>
          </p:nvSpPr>
          <p:spPr bwMode="auto">
            <a:xfrm>
              <a:off x="1734" y="1884"/>
              <a:ext cx="232" cy="1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endParaRPr>
            </a:p>
          </p:txBody>
        </p:sp>
        <p:sp>
          <p:nvSpPr>
            <p:cNvPr id="461854" name="Rectangle 30"/>
            <p:cNvSpPr>
              <a:spLocks noChangeArrowheads="1"/>
            </p:cNvSpPr>
            <p:nvPr/>
          </p:nvSpPr>
          <p:spPr bwMode="auto">
            <a:xfrm>
              <a:off x="1726" y="1876"/>
              <a:ext cx="248" cy="207"/>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55" name="Rectangle 31"/>
            <p:cNvSpPr>
              <a:spLocks noChangeArrowheads="1"/>
            </p:cNvSpPr>
            <p:nvPr/>
          </p:nvSpPr>
          <p:spPr bwMode="auto">
            <a:xfrm>
              <a:off x="688" y="1789"/>
              <a:ext cx="231"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endParaRPr>
            </a:p>
          </p:txBody>
        </p:sp>
        <p:sp>
          <p:nvSpPr>
            <p:cNvPr id="461856" name="Rectangle 32"/>
            <p:cNvSpPr>
              <a:spLocks noChangeArrowheads="1"/>
            </p:cNvSpPr>
            <p:nvPr/>
          </p:nvSpPr>
          <p:spPr bwMode="auto">
            <a:xfrm>
              <a:off x="680" y="1781"/>
              <a:ext cx="247" cy="199"/>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57" name="Line 33"/>
            <p:cNvSpPr>
              <a:spLocks noChangeShapeType="1"/>
            </p:cNvSpPr>
            <p:nvPr/>
          </p:nvSpPr>
          <p:spPr bwMode="auto">
            <a:xfrm>
              <a:off x="1127" y="2227"/>
              <a:ext cx="1" cy="127"/>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461858" name="Line 34"/>
            <p:cNvSpPr>
              <a:spLocks noChangeShapeType="1"/>
            </p:cNvSpPr>
            <p:nvPr/>
          </p:nvSpPr>
          <p:spPr bwMode="auto">
            <a:xfrm>
              <a:off x="1127" y="2625"/>
              <a:ext cx="1" cy="12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461859" name="Oval 35"/>
            <p:cNvSpPr>
              <a:spLocks noChangeArrowheads="1"/>
            </p:cNvSpPr>
            <p:nvPr/>
          </p:nvSpPr>
          <p:spPr bwMode="auto">
            <a:xfrm>
              <a:off x="1103" y="2785"/>
              <a:ext cx="80" cy="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60" name="Oval 36"/>
            <p:cNvSpPr>
              <a:spLocks noChangeArrowheads="1"/>
            </p:cNvSpPr>
            <p:nvPr/>
          </p:nvSpPr>
          <p:spPr bwMode="auto">
            <a:xfrm>
              <a:off x="1095" y="2777"/>
              <a:ext cx="96" cy="111"/>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61" name="Freeform 37"/>
            <p:cNvSpPr>
              <a:spLocks/>
            </p:cNvSpPr>
            <p:nvPr/>
          </p:nvSpPr>
          <p:spPr bwMode="auto">
            <a:xfrm>
              <a:off x="576" y="1390"/>
              <a:ext cx="567" cy="1116"/>
            </a:xfrm>
            <a:custGeom>
              <a:avLst/>
              <a:gdLst>
                <a:gd name="T0" fmla="*/ 431 w 567"/>
                <a:gd name="T1" fmla="*/ 1116 h 1116"/>
                <a:gd name="T2" fmla="*/ 0 w 567"/>
                <a:gd name="T3" fmla="*/ 1116 h 1116"/>
                <a:gd name="T4" fmla="*/ 0 w 567"/>
                <a:gd name="T5" fmla="*/ 1116 h 1116"/>
                <a:gd name="T6" fmla="*/ 0 w 567"/>
                <a:gd name="T7" fmla="*/ 0 h 1116"/>
                <a:gd name="T8" fmla="*/ 0 w 567"/>
                <a:gd name="T9" fmla="*/ 0 h 1116"/>
                <a:gd name="T10" fmla="*/ 567 w 567"/>
                <a:gd name="T11" fmla="*/ 0 h 1116"/>
                <a:gd name="T12" fmla="*/ 567 w 567"/>
                <a:gd name="T13" fmla="*/ 0 h 1116"/>
              </a:gdLst>
              <a:ahLst/>
              <a:cxnLst>
                <a:cxn ang="0">
                  <a:pos x="T0" y="T1"/>
                </a:cxn>
                <a:cxn ang="0">
                  <a:pos x="T2" y="T3"/>
                </a:cxn>
                <a:cxn ang="0">
                  <a:pos x="T4" y="T5"/>
                </a:cxn>
                <a:cxn ang="0">
                  <a:pos x="T6" y="T7"/>
                </a:cxn>
                <a:cxn ang="0">
                  <a:pos x="T8" y="T9"/>
                </a:cxn>
                <a:cxn ang="0">
                  <a:pos x="T10" y="T11"/>
                </a:cxn>
                <a:cxn ang="0">
                  <a:pos x="T12" y="T13"/>
                </a:cxn>
              </a:cxnLst>
              <a:rect l="0" t="0" r="r" b="b"/>
              <a:pathLst>
                <a:path w="567" h="1116">
                  <a:moveTo>
                    <a:pt x="431" y="1116"/>
                  </a:moveTo>
                  <a:lnTo>
                    <a:pt x="0" y="1116"/>
                  </a:lnTo>
                  <a:lnTo>
                    <a:pt x="0" y="1116"/>
                  </a:lnTo>
                  <a:lnTo>
                    <a:pt x="0" y="0"/>
                  </a:lnTo>
                  <a:lnTo>
                    <a:pt x="0" y="0"/>
                  </a:lnTo>
                  <a:lnTo>
                    <a:pt x="567" y="0"/>
                  </a:lnTo>
                  <a:lnTo>
                    <a:pt x="567"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62" name="Freeform 38"/>
            <p:cNvSpPr>
              <a:spLocks/>
            </p:cNvSpPr>
            <p:nvPr/>
          </p:nvSpPr>
          <p:spPr bwMode="auto">
            <a:xfrm>
              <a:off x="568" y="1382"/>
              <a:ext cx="567" cy="1116"/>
            </a:xfrm>
            <a:custGeom>
              <a:avLst/>
              <a:gdLst>
                <a:gd name="T0" fmla="*/ 431 w 567"/>
                <a:gd name="T1" fmla="*/ 1116 h 1116"/>
                <a:gd name="T2" fmla="*/ 0 w 567"/>
                <a:gd name="T3" fmla="*/ 1116 h 1116"/>
                <a:gd name="T4" fmla="*/ 0 w 567"/>
                <a:gd name="T5" fmla="*/ 0 h 1116"/>
                <a:gd name="T6" fmla="*/ 567 w 567"/>
                <a:gd name="T7" fmla="*/ 0 h 1116"/>
              </a:gdLst>
              <a:ahLst/>
              <a:cxnLst>
                <a:cxn ang="0">
                  <a:pos x="T0" y="T1"/>
                </a:cxn>
                <a:cxn ang="0">
                  <a:pos x="T2" y="T3"/>
                </a:cxn>
                <a:cxn ang="0">
                  <a:pos x="T4" y="T5"/>
                </a:cxn>
                <a:cxn ang="0">
                  <a:pos x="T6" y="T7"/>
                </a:cxn>
              </a:cxnLst>
              <a:rect l="0" t="0" r="r" b="b"/>
              <a:pathLst>
                <a:path w="567" h="1116">
                  <a:moveTo>
                    <a:pt x="431" y="1116"/>
                  </a:moveTo>
                  <a:lnTo>
                    <a:pt x="0" y="1116"/>
                  </a:lnTo>
                  <a:lnTo>
                    <a:pt x="0" y="0"/>
                  </a:lnTo>
                  <a:lnTo>
                    <a:pt x="567"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grpSp>
          <p:nvGrpSpPr>
            <p:cNvPr id="461863" name="Group 39"/>
            <p:cNvGrpSpPr>
              <a:grpSpLocks/>
            </p:cNvGrpSpPr>
            <p:nvPr/>
          </p:nvGrpSpPr>
          <p:grpSpPr bwMode="auto">
            <a:xfrm>
              <a:off x="1015" y="1358"/>
              <a:ext cx="120" cy="48"/>
              <a:chOff x="1015" y="1358"/>
              <a:chExt cx="120" cy="48"/>
            </a:xfrm>
          </p:grpSpPr>
          <p:sp>
            <p:nvSpPr>
              <p:cNvPr id="461864" name="Freeform 40"/>
              <p:cNvSpPr>
                <a:spLocks/>
              </p:cNvSpPr>
              <p:nvPr/>
            </p:nvSpPr>
            <p:spPr bwMode="auto">
              <a:xfrm>
                <a:off x="1031" y="1358"/>
                <a:ext cx="104" cy="48"/>
              </a:xfrm>
              <a:custGeom>
                <a:avLst/>
                <a:gdLst>
                  <a:gd name="T0" fmla="*/ 104 w 104"/>
                  <a:gd name="T1" fmla="*/ 24 h 48"/>
                  <a:gd name="T2" fmla="*/ 0 w 104"/>
                  <a:gd name="T3" fmla="*/ 48 h 48"/>
                  <a:gd name="T4" fmla="*/ 0 w 104"/>
                  <a:gd name="T5" fmla="*/ 24 h 48"/>
                  <a:gd name="T6" fmla="*/ 0 w 104"/>
                  <a:gd name="T7" fmla="*/ 0 h 48"/>
                  <a:gd name="T8" fmla="*/ 104 w 104"/>
                  <a:gd name="T9" fmla="*/ 24 h 48"/>
                </a:gdLst>
                <a:ahLst/>
                <a:cxnLst>
                  <a:cxn ang="0">
                    <a:pos x="T0" y="T1"/>
                  </a:cxn>
                  <a:cxn ang="0">
                    <a:pos x="T2" y="T3"/>
                  </a:cxn>
                  <a:cxn ang="0">
                    <a:pos x="T4" y="T5"/>
                  </a:cxn>
                  <a:cxn ang="0">
                    <a:pos x="T6" y="T7"/>
                  </a:cxn>
                  <a:cxn ang="0">
                    <a:pos x="T8" y="T9"/>
                  </a:cxn>
                </a:cxnLst>
                <a:rect l="0" t="0" r="r" b="b"/>
                <a:pathLst>
                  <a:path w="104" h="48">
                    <a:moveTo>
                      <a:pt x="104" y="24"/>
                    </a:moveTo>
                    <a:lnTo>
                      <a:pt x="0" y="48"/>
                    </a:lnTo>
                    <a:lnTo>
                      <a:pt x="0" y="24"/>
                    </a:lnTo>
                    <a:lnTo>
                      <a:pt x="0" y="0"/>
                    </a:lnTo>
                    <a:lnTo>
                      <a:pt x="10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65" name="Line 41"/>
              <p:cNvSpPr>
                <a:spLocks noChangeShapeType="1"/>
              </p:cNvSpPr>
              <p:nvPr/>
            </p:nvSpPr>
            <p:spPr bwMode="auto">
              <a:xfrm>
                <a:off x="1015" y="1382"/>
                <a:ext cx="1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61866" name="Group 42"/>
            <p:cNvGrpSpPr>
              <a:grpSpLocks/>
            </p:cNvGrpSpPr>
            <p:nvPr/>
          </p:nvGrpSpPr>
          <p:grpSpPr bwMode="auto">
            <a:xfrm>
              <a:off x="1518" y="1541"/>
              <a:ext cx="48" cy="152"/>
              <a:chOff x="1518" y="1541"/>
              <a:chExt cx="48" cy="152"/>
            </a:xfrm>
          </p:grpSpPr>
          <p:sp>
            <p:nvSpPr>
              <p:cNvPr id="461867" name="Freeform 43"/>
              <p:cNvSpPr>
                <a:spLocks/>
              </p:cNvSpPr>
              <p:nvPr/>
            </p:nvSpPr>
            <p:spPr bwMode="auto">
              <a:xfrm>
                <a:off x="1518" y="1589"/>
                <a:ext cx="48" cy="104"/>
              </a:xfrm>
              <a:custGeom>
                <a:avLst/>
                <a:gdLst>
                  <a:gd name="T0" fmla="*/ 24 w 48"/>
                  <a:gd name="T1" fmla="*/ 104 h 104"/>
                  <a:gd name="T2" fmla="*/ 0 w 48"/>
                  <a:gd name="T3" fmla="*/ 0 h 104"/>
                  <a:gd name="T4" fmla="*/ 24 w 48"/>
                  <a:gd name="T5" fmla="*/ 0 h 104"/>
                  <a:gd name="T6" fmla="*/ 48 w 48"/>
                  <a:gd name="T7" fmla="*/ 0 h 104"/>
                  <a:gd name="T8" fmla="*/ 24 w 48"/>
                  <a:gd name="T9" fmla="*/ 104 h 104"/>
                </a:gdLst>
                <a:ahLst/>
                <a:cxnLst>
                  <a:cxn ang="0">
                    <a:pos x="T0" y="T1"/>
                  </a:cxn>
                  <a:cxn ang="0">
                    <a:pos x="T2" y="T3"/>
                  </a:cxn>
                  <a:cxn ang="0">
                    <a:pos x="T4" y="T5"/>
                  </a:cxn>
                  <a:cxn ang="0">
                    <a:pos x="T6" y="T7"/>
                  </a:cxn>
                  <a:cxn ang="0">
                    <a:pos x="T8" y="T9"/>
                  </a:cxn>
                </a:cxnLst>
                <a:rect l="0" t="0" r="r" b="b"/>
                <a:pathLst>
                  <a:path w="48" h="104">
                    <a:moveTo>
                      <a:pt x="24" y="104"/>
                    </a:moveTo>
                    <a:lnTo>
                      <a:pt x="0" y="0"/>
                    </a:lnTo>
                    <a:lnTo>
                      <a:pt x="24" y="0"/>
                    </a:lnTo>
                    <a:lnTo>
                      <a:pt x="48" y="0"/>
                    </a:lnTo>
                    <a:lnTo>
                      <a:pt x="24"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68" name="Line 44"/>
              <p:cNvSpPr>
                <a:spLocks noChangeShapeType="1"/>
              </p:cNvSpPr>
              <p:nvPr/>
            </p:nvSpPr>
            <p:spPr bwMode="auto">
              <a:xfrm>
                <a:off x="1542" y="1541"/>
                <a:ext cx="1" cy="4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61869" name="Group 45"/>
            <p:cNvGrpSpPr>
              <a:grpSpLocks/>
            </p:cNvGrpSpPr>
            <p:nvPr/>
          </p:nvGrpSpPr>
          <p:grpSpPr bwMode="auto">
            <a:xfrm>
              <a:off x="776" y="1653"/>
              <a:ext cx="56" cy="136"/>
              <a:chOff x="776" y="1653"/>
              <a:chExt cx="56" cy="136"/>
            </a:xfrm>
          </p:grpSpPr>
          <p:sp>
            <p:nvSpPr>
              <p:cNvPr id="461870" name="Freeform 46"/>
              <p:cNvSpPr>
                <a:spLocks/>
              </p:cNvSpPr>
              <p:nvPr/>
            </p:nvSpPr>
            <p:spPr bwMode="auto">
              <a:xfrm>
                <a:off x="776" y="1685"/>
                <a:ext cx="56" cy="104"/>
              </a:xfrm>
              <a:custGeom>
                <a:avLst/>
                <a:gdLst>
                  <a:gd name="T0" fmla="*/ 24 w 56"/>
                  <a:gd name="T1" fmla="*/ 104 h 104"/>
                  <a:gd name="T2" fmla="*/ 0 w 56"/>
                  <a:gd name="T3" fmla="*/ 0 h 104"/>
                  <a:gd name="T4" fmla="*/ 24 w 56"/>
                  <a:gd name="T5" fmla="*/ 0 h 104"/>
                  <a:gd name="T6" fmla="*/ 56 w 56"/>
                  <a:gd name="T7" fmla="*/ 0 h 104"/>
                  <a:gd name="T8" fmla="*/ 24 w 56"/>
                  <a:gd name="T9" fmla="*/ 104 h 104"/>
                </a:gdLst>
                <a:ahLst/>
                <a:cxnLst>
                  <a:cxn ang="0">
                    <a:pos x="T0" y="T1"/>
                  </a:cxn>
                  <a:cxn ang="0">
                    <a:pos x="T2" y="T3"/>
                  </a:cxn>
                  <a:cxn ang="0">
                    <a:pos x="T4" y="T5"/>
                  </a:cxn>
                  <a:cxn ang="0">
                    <a:pos x="T6" y="T7"/>
                  </a:cxn>
                  <a:cxn ang="0">
                    <a:pos x="T8" y="T9"/>
                  </a:cxn>
                </a:cxnLst>
                <a:rect l="0" t="0" r="r" b="b"/>
                <a:pathLst>
                  <a:path w="56" h="104">
                    <a:moveTo>
                      <a:pt x="24" y="104"/>
                    </a:moveTo>
                    <a:lnTo>
                      <a:pt x="0" y="0"/>
                    </a:lnTo>
                    <a:lnTo>
                      <a:pt x="24" y="0"/>
                    </a:lnTo>
                    <a:lnTo>
                      <a:pt x="56" y="0"/>
                    </a:lnTo>
                    <a:lnTo>
                      <a:pt x="24"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71" name="Line 47"/>
              <p:cNvSpPr>
                <a:spLocks noChangeShapeType="1"/>
              </p:cNvSpPr>
              <p:nvPr/>
            </p:nvSpPr>
            <p:spPr bwMode="auto">
              <a:xfrm>
                <a:off x="800" y="1653"/>
                <a:ext cx="1" cy="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61872" name="Group 48"/>
            <p:cNvGrpSpPr>
              <a:grpSpLocks/>
            </p:cNvGrpSpPr>
            <p:nvPr/>
          </p:nvGrpSpPr>
          <p:grpSpPr bwMode="auto">
            <a:xfrm>
              <a:off x="1111" y="2235"/>
              <a:ext cx="56" cy="151"/>
              <a:chOff x="1111" y="2235"/>
              <a:chExt cx="56" cy="151"/>
            </a:xfrm>
          </p:grpSpPr>
          <p:sp>
            <p:nvSpPr>
              <p:cNvPr id="461873" name="Freeform 49"/>
              <p:cNvSpPr>
                <a:spLocks/>
              </p:cNvSpPr>
              <p:nvPr/>
            </p:nvSpPr>
            <p:spPr bwMode="auto">
              <a:xfrm>
                <a:off x="1111" y="2275"/>
                <a:ext cx="56" cy="111"/>
              </a:xfrm>
              <a:custGeom>
                <a:avLst/>
                <a:gdLst>
                  <a:gd name="T0" fmla="*/ 24 w 56"/>
                  <a:gd name="T1" fmla="*/ 111 h 111"/>
                  <a:gd name="T2" fmla="*/ 0 w 56"/>
                  <a:gd name="T3" fmla="*/ 0 h 111"/>
                  <a:gd name="T4" fmla="*/ 24 w 56"/>
                  <a:gd name="T5" fmla="*/ 0 h 111"/>
                  <a:gd name="T6" fmla="*/ 56 w 56"/>
                  <a:gd name="T7" fmla="*/ 0 h 111"/>
                  <a:gd name="T8" fmla="*/ 24 w 56"/>
                  <a:gd name="T9" fmla="*/ 111 h 111"/>
                </a:gdLst>
                <a:ahLst/>
                <a:cxnLst>
                  <a:cxn ang="0">
                    <a:pos x="T0" y="T1"/>
                  </a:cxn>
                  <a:cxn ang="0">
                    <a:pos x="T2" y="T3"/>
                  </a:cxn>
                  <a:cxn ang="0">
                    <a:pos x="T4" y="T5"/>
                  </a:cxn>
                  <a:cxn ang="0">
                    <a:pos x="T6" y="T7"/>
                  </a:cxn>
                  <a:cxn ang="0">
                    <a:pos x="T8" y="T9"/>
                  </a:cxn>
                </a:cxnLst>
                <a:rect l="0" t="0" r="r" b="b"/>
                <a:pathLst>
                  <a:path w="56" h="111">
                    <a:moveTo>
                      <a:pt x="24" y="111"/>
                    </a:moveTo>
                    <a:lnTo>
                      <a:pt x="0" y="0"/>
                    </a:lnTo>
                    <a:lnTo>
                      <a:pt x="24" y="0"/>
                    </a:lnTo>
                    <a:lnTo>
                      <a:pt x="56" y="0"/>
                    </a:lnTo>
                    <a:lnTo>
                      <a:pt x="24"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74" name="Line 50"/>
              <p:cNvSpPr>
                <a:spLocks noChangeShapeType="1"/>
              </p:cNvSpPr>
              <p:nvPr/>
            </p:nvSpPr>
            <p:spPr bwMode="auto">
              <a:xfrm>
                <a:off x="1135" y="2235"/>
                <a:ext cx="1" cy="4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61875" name="Group 51"/>
            <p:cNvGrpSpPr>
              <a:grpSpLocks/>
            </p:cNvGrpSpPr>
            <p:nvPr/>
          </p:nvGrpSpPr>
          <p:grpSpPr bwMode="auto">
            <a:xfrm>
              <a:off x="1111" y="1302"/>
              <a:ext cx="56" cy="112"/>
              <a:chOff x="1111" y="1302"/>
              <a:chExt cx="56" cy="112"/>
            </a:xfrm>
          </p:grpSpPr>
          <p:sp>
            <p:nvSpPr>
              <p:cNvPr id="461876" name="Freeform 52"/>
              <p:cNvSpPr>
                <a:spLocks/>
              </p:cNvSpPr>
              <p:nvPr/>
            </p:nvSpPr>
            <p:spPr bwMode="auto">
              <a:xfrm>
                <a:off x="1111" y="1310"/>
                <a:ext cx="56" cy="104"/>
              </a:xfrm>
              <a:custGeom>
                <a:avLst/>
                <a:gdLst>
                  <a:gd name="T0" fmla="*/ 24 w 56"/>
                  <a:gd name="T1" fmla="*/ 104 h 104"/>
                  <a:gd name="T2" fmla="*/ 0 w 56"/>
                  <a:gd name="T3" fmla="*/ 0 h 104"/>
                  <a:gd name="T4" fmla="*/ 24 w 56"/>
                  <a:gd name="T5" fmla="*/ 0 h 104"/>
                  <a:gd name="T6" fmla="*/ 56 w 56"/>
                  <a:gd name="T7" fmla="*/ 0 h 104"/>
                  <a:gd name="T8" fmla="*/ 24 w 56"/>
                  <a:gd name="T9" fmla="*/ 104 h 104"/>
                </a:gdLst>
                <a:ahLst/>
                <a:cxnLst>
                  <a:cxn ang="0">
                    <a:pos x="T0" y="T1"/>
                  </a:cxn>
                  <a:cxn ang="0">
                    <a:pos x="T2" y="T3"/>
                  </a:cxn>
                  <a:cxn ang="0">
                    <a:pos x="T4" y="T5"/>
                  </a:cxn>
                  <a:cxn ang="0">
                    <a:pos x="T6" y="T7"/>
                  </a:cxn>
                  <a:cxn ang="0">
                    <a:pos x="T8" y="T9"/>
                  </a:cxn>
                </a:cxnLst>
                <a:rect l="0" t="0" r="r" b="b"/>
                <a:pathLst>
                  <a:path w="56" h="104">
                    <a:moveTo>
                      <a:pt x="24" y="104"/>
                    </a:moveTo>
                    <a:lnTo>
                      <a:pt x="0" y="0"/>
                    </a:lnTo>
                    <a:lnTo>
                      <a:pt x="24" y="0"/>
                    </a:lnTo>
                    <a:lnTo>
                      <a:pt x="56" y="0"/>
                    </a:lnTo>
                    <a:lnTo>
                      <a:pt x="24"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77" name="Line 53"/>
              <p:cNvSpPr>
                <a:spLocks noChangeShapeType="1"/>
              </p:cNvSpPr>
              <p:nvPr/>
            </p:nvSpPr>
            <p:spPr bwMode="auto">
              <a:xfrm>
                <a:off x="1135" y="1302"/>
                <a:ext cx="1" cy="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61878" name="Group 54"/>
            <p:cNvGrpSpPr>
              <a:grpSpLocks/>
            </p:cNvGrpSpPr>
            <p:nvPr/>
          </p:nvGrpSpPr>
          <p:grpSpPr bwMode="auto">
            <a:xfrm>
              <a:off x="1111" y="2649"/>
              <a:ext cx="56" cy="112"/>
              <a:chOff x="1111" y="2649"/>
              <a:chExt cx="56" cy="112"/>
            </a:xfrm>
          </p:grpSpPr>
          <p:sp>
            <p:nvSpPr>
              <p:cNvPr id="461879" name="Freeform 55"/>
              <p:cNvSpPr>
                <a:spLocks/>
              </p:cNvSpPr>
              <p:nvPr/>
            </p:nvSpPr>
            <p:spPr bwMode="auto">
              <a:xfrm>
                <a:off x="1111" y="2657"/>
                <a:ext cx="56" cy="104"/>
              </a:xfrm>
              <a:custGeom>
                <a:avLst/>
                <a:gdLst>
                  <a:gd name="T0" fmla="*/ 24 w 56"/>
                  <a:gd name="T1" fmla="*/ 104 h 104"/>
                  <a:gd name="T2" fmla="*/ 0 w 56"/>
                  <a:gd name="T3" fmla="*/ 0 h 104"/>
                  <a:gd name="T4" fmla="*/ 24 w 56"/>
                  <a:gd name="T5" fmla="*/ 0 h 104"/>
                  <a:gd name="T6" fmla="*/ 56 w 56"/>
                  <a:gd name="T7" fmla="*/ 0 h 104"/>
                  <a:gd name="T8" fmla="*/ 24 w 56"/>
                  <a:gd name="T9" fmla="*/ 104 h 104"/>
                </a:gdLst>
                <a:ahLst/>
                <a:cxnLst>
                  <a:cxn ang="0">
                    <a:pos x="T0" y="T1"/>
                  </a:cxn>
                  <a:cxn ang="0">
                    <a:pos x="T2" y="T3"/>
                  </a:cxn>
                  <a:cxn ang="0">
                    <a:pos x="T4" y="T5"/>
                  </a:cxn>
                  <a:cxn ang="0">
                    <a:pos x="T6" y="T7"/>
                  </a:cxn>
                  <a:cxn ang="0">
                    <a:pos x="T8" y="T9"/>
                  </a:cxn>
                </a:cxnLst>
                <a:rect l="0" t="0" r="r" b="b"/>
                <a:pathLst>
                  <a:path w="56" h="104">
                    <a:moveTo>
                      <a:pt x="24" y="104"/>
                    </a:moveTo>
                    <a:lnTo>
                      <a:pt x="0" y="0"/>
                    </a:lnTo>
                    <a:lnTo>
                      <a:pt x="24" y="0"/>
                    </a:lnTo>
                    <a:lnTo>
                      <a:pt x="56" y="0"/>
                    </a:lnTo>
                    <a:lnTo>
                      <a:pt x="24"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80" name="Line 56"/>
              <p:cNvSpPr>
                <a:spLocks noChangeShapeType="1"/>
              </p:cNvSpPr>
              <p:nvPr/>
            </p:nvSpPr>
            <p:spPr bwMode="auto">
              <a:xfrm>
                <a:off x="1135" y="2649"/>
                <a:ext cx="1" cy="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sp>
          <p:nvSpPr>
            <p:cNvPr id="461881" name="Freeform 57"/>
            <p:cNvSpPr>
              <a:spLocks/>
            </p:cNvSpPr>
            <p:nvPr/>
          </p:nvSpPr>
          <p:spPr bwMode="auto">
            <a:xfrm>
              <a:off x="808" y="1988"/>
              <a:ext cx="750" cy="271"/>
            </a:xfrm>
            <a:custGeom>
              <a:avLst/>
              <a:gdLst>
                <a:gd name="T0" fmla="*/ 750 w 750"/>
                <a:gd name="T1" fmla="*/ 191 h 271"/>
                <a:gd name="T2" fmla="*/ 750 w 750"/>
                <a:gd name="T3" fmla="*/ 271 h 271"/>
                <a:gd name="T4" fmla="*/ 750 w 750"/>
                <a:gd name="T5" fmla="*/ 271 h 271"/>
                <a:gd name="T6" fmla="*/ 0 w 750"/>
                <a:gd name="T7" fmla="*/ 271 h 271"/>
                <a:gd name="T8" fmla="*/ 0 w 750"/>
                <a:gd name="T9" fmla="*/ 271 h 271"/>
                <a:gd name="T10" fmla="*/ 0 w 750"/>
                <a:gd name="T11" fmla="*/ 0 h 271"/>
                <a:gd name="T12" fmla="*/ 0 w 750"/>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750" h="271">
                  <a:moveTo>
                    <a:pt x="750" y="191"/>
                  </a:moveTo>
                  <a:lnTo>
                    <a:pt x="750" y="271"/>
                  </a:lnTo>
                  <a:lnTo>
                    <a:pt x="750" y="271"/>
                  </a:lnTo>
                  <a:lnTo>
                    <a:pt x="0" y="271"/>
                  </a:lnTo>
                  <a:lnTo>
                    <a:pt x="0" y="271"/>
                  </a:lnTo>
                  <a:lnTo>
                    <a:pt x="0" y="0"/>
                  </a:lnTo>
                  <a:lnTo>
                    <a:pt x="0"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82" name="Freeform 58"/>
            <p:cNvSpPr>
              <a:spLocks/>
            </p:cNvSpPr>
            <p:nvPr/>
          </p:nvSpPr>
          <p:spPr bwMode="auto">
            <a:xfrm>
              <a:off x="800" y="1980"/>
              <a:ext cx="750" cy="271"/>
            </a:xfrm>
            <a:custGeom>
              <a:avLst/>
              <a:gdLst>
                <a:gd name="T0" fmla="*/ 750 w 750"/>
                <a:gd name="T1" fmla="*/ 191 h 271"/>
                <a:gd name="T2" fmla="*/ 750 w 750"/>
                <a:gd name="T3" fmla="*/ 271 h 271"/>
                <a:gd name="T4" fmla="*/ 0 w 750"/>
                <a:gd name="T5" fmla="*/ 271 h 271"/>
                <a:gd name="T6" fmla="*/ 0 w 750"/>
                <a:gd name="T7" fmla="*/ 0 h 271"/>
              </a:gdLst>
              <a:ahLst/>
              <a:cxnLst>
                <a:cxn ang="0">
                  <a:pos x="T0" y="T1"/>
                </a:cxn>
                <a:cxn ang="0">
                  <a:pos x="T2" y="T3"/>
                </a:cxn>
                <a:cxn ang="0">
                  <a:pos x="T4" y="T5"/>
                </a:cxn>
                <a:cxn ang="0">
                  <a:pos x="T6" y="T7"/>
                </a:cxn>
              </a:cxnLst>
              <a:rect l="0" t="0" r="r" b="b"/>
              <a:pathLst>
                <a:path w="750" h="271">
                  <a:moveTo>
                    <a:pt x="750" y="191"/>
                  </a:moveTo>
                  <a:lnTo>
                    <a:pt x="750" y="271"/>
                  </a:lnTo>
                  <a:lnTo>
                    <a:pt x="0" y="271"/>
                  </a:lnTo>
                  <a:lnTo>
                    <a:pt x="0"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grpSp>
      <p:grpSp>
        <p:nvGrpSpPr>
          <p:cNvPr id="461883" name="Group 59"/>
          <p:cNvGrpSpPr>
            <a:grpSpLocks/>
          </p:cNvGrpSpPr>
          <p:nvPr/>
        </p:nvGrpSpPr>
        <p:grpSpPr bwMode="auto">
          <a:xfrm>
            <a:off x="3652839" y="1917701"/>
            <a:ext cx="4232275" cy="3216275"/>
            <a:chOff x="2301" y="968"/>
            <a:chExt cx="2666" cy="2026"/>
          </a:xfrm>
        </p:grpSpPr>
        <p:grpSp>
          <p:nvGrpSpPr>
            <p:cNvPr id="461884" name="Group 60"/>
            <p:cNvGrpSpPr>
              <a:grpSpLocks/>
            </p:cNvGrpSpPr>
            <p:nvPr/>
          </p:nvGrpSpPr>
          <p:grpSpPr bwMode="auto">
            <a:xfrm>
              <a:off x="2301" y="2554"/>
              <a:ext cx="152" cy="151"/>
              <a:chOff x="2301" y="2554"/>
              <a:chExt cx="152" cy="151"/>
            </a:xfrm>
          </p:grpSpPr>
          <p:sp>
            <p:nvSpPr>
              <p:cNvPr id="461885" name="Rectangle 61"/>
              <p:cNvSpPr>
                <a:spLocks noChangeArrowheads="1"/>
              </p:cNvSpPr>
              <p:nvPr/>
            </p:nvSpPr>
            <p:spPr bwMode="auto">
              <a:xfrm>
                <a:off x="2325" y="2569"/>
                <a:ext cx="128" cy="136"/>
              </a:xfrm>
              <a:prstGeom prst="rect">
                <a:avLst/>
              </a:prstGeom>
              <a:solidFill>
                <a:srgbClr val="000000"/>
              </a:solidFill>
              <a:ln w="17463">
                <a:solidFill>
                  <a:srgbClr val="000000"/>
                </a:solidFill>
                <a:miter lim="800000"/>
                <a:headEnd/>
                <a:tailEnd/>
              </a:ln>
            </p:spPr>
            <p:txBody>
              <a:bodyPr/>
              <a:lstStyle/>
              <a:p>
                <a:endParaRPr lang="zh-CN" altLang="en-US">
                  <a:solidFill>
                    <a:schemeClr val="tx2"/>
                  </a:solidFill>
                </a:endParaRPr>
              </a:p>
            </p:txBody>
          </p:sp>
          <p:sp>
            <p:nvSpPr>
              <p:cNvPr id="461886" name="Rectangle 62"/>
              <p:cNvSpPr>
                <a:spLocks noChangeArrowheads="1"/>
              </p:cNvSpPr>
              <p:nvPr/>
            </p:nvSpPr>
            <p:spPr bwMode="auto">
              <a:xfrm>
                <a:off x="2301" y="2554"/>
                <a:ext cx="136" cy="135"/>
              </a:xfrm>
              <a:prstGeom prst="rect">
                <a:avLst/>
              </a:prstGeom>
              <a:solidFill>
                <a:srgbClr val="FFFFFF"/>
              </a:solidFill>
              <a:ln w="17463">
                <a:solidFill>
                  <a:srgbClr val="000000"/>
                </a:solidFill>
                <a:miter lim="800000"/>
                <a:headEnd/>
                <a:tailEnd/>
              </a:ln>
            </p:spPr>
            <p:txBody>
              <a:bodyPr/>
              <a:lstStyle/>
              <a:p>
                <a:endParaRPr lang="zh-CN" altLang="en-US">
                  <a:solidFill>
                    <a:schemeClr val="tx2"/>
                  </a:solidFill>
                </a:endParaRPr>
              </a:p>
            </p:txBody>
          </p:sp>
        </p:grpSp>
        <p:sp>
          <p:nvSpPr>
            <p:cNvPr id="461887" name="Rectangle 63"/>
            <p:cNvSpPr>
              <a:spLocks noChangeArrowheads="1"/>
            </p:cNvSpPr>
            <p:nvPr/>
          </p:nvSpPr>
          <p:spPr bwMode="auto">
            <a:xfrm>
              <a:off x="2581" y="968"/>
              <a:ext cx="220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rPr>
                <a:t>you don't need a flow chart, </a:t>
              </a:r>
            </a:p>
          </p:txBody>
        </p:sp>
        <p:sp>
          <p:nvSpPr>
            <p:cNvPr id="461888" name="Rectangle 64"/>
            <p:cNvSpPr>
              <a:spLocks noChangeArrowheads="1"/>
            </p:cNvSpPr>
            <p:nvPr/>
          </p:nvSpPr>
          <p:spPr bwMode="auto">
            <a:xfrm>
              <a:off x="2581" y="1167"/>
              <a:ext cx="23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rPr>
                <a:t>but the picture will help when </a:t>
              </a:r>
            </a:p>
          </p:txBody>
        </p:sp>
        <p:sp>
          <p:nvSpPr>
            <p:cNvPr id="461889" name="Rectangle 65"/>
            <p:cNvSpPr>
              <a:spLocks noChangeArrowheads="1"/>
            </p:cNvSpPr>
            <p:nvPr/>
          </p:nvSpPr>
          <p:spPr bwMode="auto">
            <a:xfrm>
              <a:off x="2581" y="1367"/>
              <a:ext cx="18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dirty="0">
                  <a:solidFill>
                    <a:schemeClr val="tx2"/>
                  </a:solidFill>
                </a:rPr>
                <a:t>you trace program paths</a:t>
              </a:r>
            </a:p>
          </p:txBody>
        </p:sp>
        <p:sp>
          <p:nvSpPr>
            <p:cNvPr id="461890" name="Rectangle 66"/>
            <p:cNvSpPr>
              <a:spLocks noChangeArrowheads="1"/>
            </p:cNvSpPr>
            <p:nvPr/>
          </p:nvSpPr>
          <p:spPr bwMode="auto">
            <a:xfrm>
              <a:off x="2581" y="1566"/>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zh-CN" altLang="en-US">
                <a:solidFill>
                  <a:schemeClr val="tx2"/>
                </a:solidFill>
              </a:endParaRPr>
            </a:p>
          </p:txBody>
        </p:sp>
        <p:sp>
          <p:nvSpPr>
            <p:cNvPr id="461891" name="Rectangle 67"/>
            <p:cNvSpPr>
              <a:spLocks noChangeArrowheads="1"/>
            </p:cNvSpPr>
            <p:nvPr/>
          </p:nvSpPr>
          <p:spPr bwMode="auto">
            <a:xfrm>
              <a:off x="2581" y="1765"/>
              <a:ext cx="238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rPr>
                <a:t>count each simple logical test, </a:t>
              </a:r>
            </a:p>
          </p:txBody>
        </p:sp>
        <p:sp>
          <p:nvSpPr>
            <p:cNvPr id="461892" name="Rectangle 68"/>
            <p:cNvSpPr>
              <a:spLocks noChangeArrowheads="1"/>
            </p:cNvSpPr>
            <p:nvPr/>
          </p:nvSpPr>
          <p:spPr bwMode="auto">
            <a:xfrm>
              <a:off x="2581" y="1964"/>
              <a:ext cx="230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rPr>
                <a:t>compound tests count as 2 or </a:t>
              </a:r>
            </a:p>
          </p:txBody>
        </p:sp>
        <p:sp>
          <p:nvSpPr>
            <p:cNvPr id="461893" name="Rectangle 69"/>
            <p:cNvSpPr>
              <a:spLocks noChangeArrowheads="1"/>
            </p:cNvSpPr>
            <p:nvPr/>
          </p:nvSpPr>
          <p:spPr bwMode="auto">
            <a:xfrm>
              <a:off x="2581" y="2164"/>
              <a:ext cx="3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rPr>
                <a:t>more</a:t>
              </a:r>
            </a:p>
          </p:txBody>
        </p:sp>
        <p:sp>
          <p:nvSpPr>
            <p:cNvPr id="461894" name="Rectangle 70"/>
            <p:cNvSpPr>
              <a:spLocks noChangeArrowheads="1"/>
            </p:cNvSpPr>
            <p:nvPr/>
          </p:nvSpPr>
          <p:spPr bwMode="auto">
            <a:xfrm>
              <a:off x="2581" y="236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zh-CN" altLang="en-US">
                <a:solidFill>
                  <a:schemeClr val="tx2"/>
                </a:solidFill>
              </a:endParaRPr>
            </a:p>
          </p:txBody>
        </p:sp>
        <p:sp>
          <p:nvSpPr>
            <p:cNvPr id="461895" name="Rectangle 71"/>
            <p:cNvSpPr>
              <a:spLocks noChangeArrowheads="1"/>
            </p:cNvSpPr>
            <p:nvPr/>
          </p:nvSpPr>
          <p:spPr bwMode="auto">
            <a:xfrm>
              <a:off x="2581" y="2562"/>
              <a:ext cx="21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rPr>
                <a:t>basis path testing should be </a:t>
              </a:r>
            </a:p>
          </p:txBody>
        </p:sp>
        <p:sp>
          <p:nvSpPr>
            <p:cNvPr id="461896" name="Rectangle 72"/>
            <p:cNvSpPr>
              <a:spLocks noChangeArrowheads="1"/>
            </p:cNvSpPr>
            <p:nvPr/>
          </p:nvSpPr>
          <p:spPr bwMode="auto">
            <a:xfrm>
              <a:off x="2581" y="2761"/>
              <a:ext cx="205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rPr>
                <a:t>applied to critical modules</a:t>
              </a:r>
            </a:p>
          </p:txBody>
        </p:sp>
        <p:grpSp>
          <p:nvGrpSpPr>
            <p:cNvPr id="461897" name="Group 73"/>
            <p:cNvGrpSpPr>
              <a:grpSpLocks/>
            </p:cNvGrpSpPr>
            <p:nvPr/>
          </p:nvGrpSpPr>
          <p:grpSpPr bwMode="auto">
            <a:xfrm>
              <a:off x="2301" y="1781"/>
              <a:ext cx="152" cy="151"/>
              <a:chOff x="2301" y="1781"/>
              <a:chExt cx="152" cy="151"/>
            </a:xfrm>
          </p:grpSpPr>
          <p:sp>
            <p:nvSpPr>
              <p:cNvPr id="461898" name="Rectangle 74"/>
              <p:cNvSpPr>
                <a:spLocks noChangeArrowheads="1"/>
              </p:cNvSpPr>
              <p:nvPr/>
            </p:nvSpPr>
            <p:spPr bwMode="auto">
              <a:xfrm>
                <a:off x="2325" y="1796"/>
                <a:ext cx="128" cy="136"/>
              </a:xfrm>
              <a:prstGeom prst="rect">
                <a:avLst/>
              </a:prstGeom>
              <a:solidFill>
                <a:srgbClr val="000000"/>
              </a:solidFill>
              <a:ln w="17463">
                <a:solidFill>
                  <a:srgbClr val="000000"/>
                </a:solidFill>
                <a:miter lim="800000"/>
                <a:headEnd/>
                <a:tailEnd/>
              </a:ln>
            </p:spPr>
            <p:txBody>
              <a:bodyPr/>
              <a:lstStyle/>
              <a:p>
                <a:endParaRPr lang="zh-CN" altLang="en-US">
                  <a:solidFill>
                    <a:schemeClr val="tx2"/>
                  </a:solidFill>
                </a:endParaRPr>
              </a:p>
            </p:txBody>
          </p:sp>
          <p:sp>
            <p:nvSpPr>
              <p:cNvPr id="461899" name="Rectangle 75"/>
              <p:cNvSpPr>
                <a:spLocks noChangeArrowheads="1"/>
              </p:cNvSpPr>
              <p:nvPr/>
            </p:nvSpPr>
            <p:spPr bwMode="auto">
              <a:xfrm>
                <a:off x="2301" y="1781"/>
                <a:ext cx="136" cy="135"/>
              </a:xfrm>
              <a:prstGeom prst="rect">
                <a:avLst/>
              </a:prstGeom>
              <a:solidFill>
                <a:srgbClr val="FFFFFF"/>
              </a:solidFill>
              <a:ln w="17463">
                <a:solidFill>
                  <a:srgbClr val="000000"/>
                </a:solidFill>
                <a:miter lim="800000"/>
                <a:headEnd/>
                <a:tailEnd/>
              </a:ln>
            </p:spPr>
            <p:txBody>
              <a:bodyPr/>
              <a:lstStyle/>
              <a:p>
                <a:endParaRPr lang="zh-CN" altLang="en-US">
                  <a:solidFill>
                    <a:schemeClr val="tx2"/>
                  </a:solidFill>
                </a:endParaRPr>
              </a:p>
            </p:txBody>
          </p:sp>
        </p:grpSp>
        <p:grpSp>
          <p:nvGrpSpPr>
            <p:cNvPr id="461900" name="Group 76"/>
            <p:cNvGrpSpPr>
              <a:grpSpLocks/>
            </p:cNvGrpSpPr>
            <p:nvPr/>
          </p:nvGrpSpPr>
          <p:grpSpPr bwMode="auto">
            <a:xfrm>
              <a:off x="2301" y="992"/>
              <a:ext cx="152" cy="151"/>
              <a:chOff x="2301" y="992"/>
              <a:chExt cx="152" cy="151"/>
            </a:xfrm>
          </p:grpSpPr>
          <p:sp>
            <p:nvSpPr>
              <p:cNvPr id="461901" name="Rectangle 77"/>
              <p:cNvSpPr>
                <a:spLocks noChangeArrowheads="1"/>
              </p:cNvSpPr>
              <p:nvPr/>
            </p:nvSpPr>
            <p:spPr bwMode="auto">
              <a:xfrm>
                <a:off x="2325" y="1008"/>
                <a:ext cx="128" cy="135"/>
              </a:xfrm>
              <a:prstGeom prst="rect">
                <a:avLst/>
              </a:prstGeom>
              <a:solidFill>
                <a:srgbClr val="000000"/>
              </a:solidFill>
              <a:ln w="17463">
                <a:solidFill>
                  <a:srgbClr val="000000"/>
                </a:solidFill>
                <a:miter lim="800000"/>
                <a:headEnd/>
                <a:tailEnd/>
              </a:ln>
            </p:spPr>
            <p:txBody>
              <a:bodyPr/>
              <a:lstStyle/>
              <a:p>
                <a:endParaRPr lang="zh-CN" altLang="en-US">
                  <a:solidFill>
                    <a:schemeClr val="tx2"/>
                  </a:solidFill>
                </a:endParaRPr>
              </a:p>
            </p:txBody>
          </p:sp>
          <p:sp>
            <p:nvSpPr>
              <p:cNvPr id="461902" name="Rectangle 78"/>
              <p:cNvSpPr>
                <a:spLocks noChangeArrowheads="1"/>
              </p:cNvSpPr>
              <p:nvPr/>
            </p:nvSpPr>
            <p:spPr bwMode="auto">
              <a:xfrm>
                <a:off x="2301" y="992"/>
                <a:ext cx="136" cy="135"/>
              </a:xfrm>
              <a:prstGeom prst="rect">
                <a:avLst/>
              </a:prstGeom>
              <a:solidFill>
                <a:srgbClr val="FFFFFF"/>
              </a:solidFill>
              <a:ln w="17463">
                <a:solidFill>
                  <a:srgbClr val="000000"/>
                </a:solidFill>
                <a:miter lim="800000"/>
                <a:headEnd/>
                <a:tailEnd/>
              </a:ln>
            </p:spPr>
            <p:txBody>
              <a:bodyPr/>
              <a:lstStyle/>
              <a:p>
                <a:endParaRPr lang="zh-CN" altLang="en-US">
                  <a:solidFill>
                    <a:schemeClr val="tx2"/>
                  </a:solidFill>
                </a:endParaRPr>
              </a:p>
            </p:txBody>
          </p:sp>
        </p:grpSp>
      </p:grpSp>
      <p:sp>
        <p:nvSpPr>
          <p:cNvPr id="461903" name="Rectangle 79"/>
          <p:cNvSpPr>
            <a:spLocks noChangeArrowheads="1"/>
          </p:cNvSpPr>
          <p:nvPr/>
        </p:nvSpPr>
        <p:spPr bwMode="auto">
          <a:xfrm>
            <a:off x="2251076" y="3556000"/>
            <a:ext cx="461963" cy="153988"/>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2" name="标题 1"/>
          <p:cNvSpPr>
            <a:spLocks noGrp="1"/>
          </p:cNvSpPr>
          <p:nvPr>
            <p:ph type="title"/>
          </p:nvPr>
        </p:nvSpPr>
        <p:spPr/>
        <p:txBody>
          <a:bodyPr/>
          <a:lstStyle/>
          <a:p>
            <a:r>
              <a:rPr lang="en-US" altLang="zh-CN" dirty="0"/>
              <a:t>Basis Path Testing Notes</a:t>
            </a:r>
            <a:endParaRPr lang="zh-CN" altLang="en-US" dirty="0"/>
          </a:p>
        </p:txBody>
      </p:sp>
    </p:spTree>
    <p:extLst>
      <p:ext uri="{BB962C8B-B14F-4D97-AF65-F5344CB8AC3E}">
        <p14:creationId xmlns:p14="http://schemas.microsoft.com/office/powerpoint/2010/main" val="224490379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2291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89B6A40-0347-42EE-8F24-D651020780F3}" type="slidenum">
              <a:rPr lang="en-US" altLang="ja-JP" sz="1200">
                <a:solidFill>
                  <a:schemeClr val="bg1"/>
                </a:solidFill>
              </a:rPr>
              <a:pPr algn="r"/>
              <a:t>39</a:t>
            </a:fld>
            <a:endParaRPr lang="en-US" altLang="ja-JP" sz="900">
              <a:solidFill>
                <a:schemeClr val="bg1"/>
              </a:solidFill>
            </a:endParaRPr>
          </a:p>
        </p:txBody>
      </p:sp>
      <p:sp>
        <p:nvSpPr>
          <p:cNvPr id="422917" name="Rectangle 7"/>
          <p:cNvSpPr>
            <a:spLocks noRot="1" noChangeArrowheads="1"/>
          </p:cNvSpPr>
          <p:nvPr/>
        </p:nvSpPr>
        <p:spPr bwMode="auto">
          <a:xfrm>
            <a:off x="914400" y="1700808"/>
            <a:ext cx="7696200"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Condition testing — a test case design method that exercises the logical conditions contained in a program </a:t>
            </a:r>
            <a:r>
              <a:rPr lang="en-US" altLang="ja-JP" sz="2400" dirty="0" smtClean="0">
                <a:latin typeface="Times New Roman" panose="02020603050405020304" pitchFamily="18" charset="0"/>
                <a:cs typeface="Times New Roman" panose="02020603050405020304" pitchFamily="18" charset="0"/>
              </a:rPr>
              <a:t>module</a:t>
            </a: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Data flow testing</a:t>
            </a:r>
            <a:r>
              <a:rPr lang="en-US" altLang="ja-JP" sz="2400" dirty="0">
                <a:solidFill>
                  <a:schemeClr val="folHlink"/>
                </a:solidFill>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 selects test paths of a program according to the locations of definitions and uses of variables in the </a:t>
            </a:r>
            <a:r>
              <a:rPr lang="en-US" altLang="ja-JP" sz="2400" dirty="0" smtClean="0">
                <a:latin typeface="Times New Roman" panose="02020603050405020304" pitchFamily="18" charset="0"/>
                <a:cs typeface="Times New Roman" panose="02020603050405020304" pitchFamily="18" charset="0"/>
              </a:rPr>
              <a:t>program</a:t>
            </a: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Loop testing </a:t>
            </a:r>
            <a:r>
              <a:rPr lang="en-US" altLang="ja-JP"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 white-box test that focuses exclusively on the validity of loop constructs</a:t>
            </a:r>
            <a:endParaRPr lang="en-US" altLang="ja-JP" sz="2400"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Control Structure Testing</a:t>
            </a:r>
          </a:p>
        </p:txBody>
      </p:sp>
    </p:spTree>
    <p:extLst>
      <p:ext uri="{BB962C8B-B14F-4D97-AF65-F5344CB8AC3E}">
        <p14:creationId xmlns:p14="http://schemas.microsoft.com/office/powerpoint/2010/main" val="238422129"/>
      </p:ext>
    </p:extLst>
  </p:cSld>
  <p:clrMapOvr>
    <a:masterClrMapping/>
  </p:clrMapOvr>
  <p:transition>
    <p:random/>
    <p:sndAc>
      <p:stSnd>
        <p:snd r:embed="rId3" name="projctor.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267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F9FA570-18BD-49C7-9B58-90A39A786A3B}" type="slidenum">
              <a:rPr lang="en-US" altLang="ja-JP" sz="1200">
                <a:solidFill>
                  <a:schemeClr val="bg1"/>
                </a:solidFill>
              </a:rPr>
              <a:pPr algn="r"/>
              <a:t>4</a:t>
            </a:fld>
            <a:endParaRPr lang="en-US" altLang="ja-JP" sz="900">
              <a:solidFill>
                <a:schemeClr val="bg1"/>
              </a:solidFill>
            </a:endParaRPr>
          </a:p>
        </p:txBody>
      </p:sp>
      <p:sp>
        <p:nvSpPr>
          <p:cNvPr id="412677" name="Rectangle 7"/>
          <p:cNvSpPr>
            <a:spLocks noRot="1" noChangeArrowheads="1"/>
          </p:cNvSpPr>
          <p:nvPr/>
        </p:nvSpPr>
        <p:spPr bwMode="auto">
          <a:xfrm>
            <a:off x="971600" y="1556792"/>
            <a:ext cx="6619875"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ea typeface="华文楷体" panose="02010600040101010101" pitchFamily="2" charset="-122"/>
                <a:cs typeface="Times New Roman" panose="02020603050405020304" pitchFamily="18" charset="0"/>
              </a:rPr>
              <a:t>A good test has a high probability of finding an </a:t>
            </a:r>
            <a:r>
              <a:rPr lang="en-US" altLang="ja-JP" sz="2400" dirty="0" smtClean="0">
                <a:latin typeface="Times New Roman" panose="02020603050405020304" pitchFamily="18" charset="0"/>
                <a:ea typeface="华文楷体" panose="02010600040101010101" pitchFamily="2" charset="-122"/>
                <a:cs typeface="Times New Roman" panose="02020603050405020304" pitchFamily="18" charset="0"/>
              </a:rPr>
              <a:t>error</a:t>
            </a: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ea typeface="华文楷体" panose="02010600040101010101" pitchFamily="2" charset="-122"/>
                <a:cs typeface="Times New Roman" panose="02020603050405020304" pitchFamily="18" charset="0"/>
              </a:rPr>
              <a:t>A good test is not </a:t>
            </a:r>
            <a:r>
              <a:rPr lang="en-US" altLang="ja-JP" sz="2400" dirty="0" smtClean="0">
                <a:latin typeface="Times New Roman" panose="02020603050405020304" pitchFamily="18" charset="0"/>
                <a:ea typeface="华文楷体" panose="02010600040101010101" pitchFamily="2" charset="-122"/>
                <a:cs typeface="Times New Roman" panose="02020603050405020304" pitchFamily="18" charset="0"/>
              </a:rPr>
              <a:t>redundant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冗余）</a:t>
            </a:r>
            <a:r>
              <a:rPr lang="en-US" altLang="ja-JP" sz="2400" dirty="0" smtClean="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ea typeface="华文楷体" panose="02010600040101010101" pitchFamily="2" charset="-122"/>
                <a:cs typeface="Times New Roman" panose="02020603050405020304" pitchFamily="18" charset="0"/>
              </a:rPr>
              <a:t>A good test should be “best of breed</a:t>
            </a:r>
            <a:r>
              <a:rPr lang="en-US" altLang="ja-JP"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繁殖）</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ea typeface="华文楷体" panose="02010600040101010101" pitchFamily="2" charset="-122"/>
                <a:cs typeface="Times New Roman" panose="02020603050405020304" pitchFamily="18" charset="0"/>
              </a:rPr>
              <a:t>A good test should be neither too simple nor too complex</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What is a </a:t>
            </a:r>
            <a:r>
              <a:rPr lang="en-US" altLang="ja-JP" dirty="0">
                <a:latin typeface="Palatino" charset="0"/>
              </a:rPr>
              <a:t>“</a:t>
            </a:r>
            <a:r>
              <a:rPr lang="en-US" altLang="ja-JP" dirty="0"/>
              <a:t>Good</a:t>
            </a:r>
            <a:r>
              <a:rPr lang="en-US" altLang="ja-JP" dirty="0">
                <a:latin typeface="Palatino" charset="0"/>
              </a:rPr>
              <a:t>”</a:t>
            </a:r>
            <a:r>
              <a:rPr lang="en-US" altLang="ja-JP" dirty="0"/>
              <a:t> Test?</a:t>
            </a:r>
          </a:p>
        </p:txBody>
      </p:sp>
    </p:spTree>
    <p:extLst>
      <p:ext uri="{BB962C8B-B14F-4D97-AF65-F5344CB8AC3E}">
        <p14:creationId xmlns:p14="http://schemas.microsoft.com/office/powerpoint/2010/main" val="261102009"/>
      </p:ext>
    </p:extLst>
  </p:cSld>
  <p:clrMapOvr>
    <a:masterClrMapping/>
  </p:clrMapOvr>
  <p:transition>
    <p:random/>
    <p:sndAc>
      <p:stSnd>
        <p:snd r:embed="rId3" name="projctor.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2307" name="Rectangle 3"/>
          <p:cNvSpPr>
            <a:spLocks noGrp="1" noChangeArrowheads="1"/>
          </p:cNvSpPr>
          <p:nvPr>
            <p:ph type="body" idx="1"/>
          </p:nvPr>
        </p:nvSpPr>
        <p:spPr>
          <a:xfrm>
            <a:off x="995907" y="1340768"/>
            <a:ext cx="7752557" cy="4608513"/>
          </a:xfrm>
        </p:spPr>
        <p:txBody>
          <a:bodyPr/>
          <a:lstStyle/>
          <a:p>
            <a:pPr>
              <a:buClr>
                <a:srgbClr val="0070C0"/>
              </a:buClr>
              <a:buFont typeface="Wingdings" panose="05000000000000000000" pitchFamily="2" charset="2"/>
              <a:buChar char="n"/>
            </a:pPr>
            <a:r>
              <a:rPr lang="en-US" altLang="zh-CN" b="0" dirty="0" smtClean="0"/>
              <a:t>Condition </a:t>
            </a:r>
            <a:r>
              <a:rPr lang="en-US" altLang="zh-CN" b="0" dirty="0"/>
              <a:t>testing is a test case design method that exercises the logical conditions contained in a program module</a:t>
            </a:r>
            <a:r>
              <a:rPr lang="en-US" altLang="zh-CN" b="0" dirty="0" smtClean="0"/>
              <a:t>.</a:t>
            </a:r>
          </a:p>
          <a:p>
            <a:pPr>
              <a:buClr>
                <a:srgbClr val="0070C0"/>
              </a:buClr>
              <a:buFont typeface="Wingdings" panose="05000000000000000000" pitchFamily="2" charset="2"/>
              <a:buChar char="n"/>
            </a:pPr>
            <a:endParaRPr lang="en-US" altLang="zh-CN" b="0" dirty="0"/>
          </a:p>
          <a:p>
            <a:pPr>
              <a:buClr>
                <a:srgbClr val="0070C0"/>
              </a:buClr>
              <a:buFont typeface="Wingdings" panose="05000000000000000000" pitchFamily="2" charset="2"/>
              <a:buChar char="n"/>
            </a:pPr>
            <a:r>
              <a:rPr lang="en-US" altLang="zh-CN" b="0" dirty="0" smtClean="0"/>
              <a:t>Condition </a:t>
            </a:r>
            <a:r>
              <a:rPr lang="en-US" altLang="zh-CN" b="0" dirty="0"/>
              <a:t>testing focuses on testing each condition in the program. The errors include the following:</a:t>
            </a:r>
          </a:p>
          <a:p>
            <a:pPr lvl="1">
              <a:buClr>
                <a:srgbClr val="0070C0"/>
              </a:buClr>
              <a:buFont typeface="Wingdings" panose="05000000000000000000" pitchFamily="2" charset="2"/>
              <a:buChar char="n"/>
            </a:pPr>
            <a:r>
              <a:rPr lang="en-US" altLang="zh-CN" dirty="0"/>
              <a:t> </a:t>
            </a:r>
            <a:r>
              <a:rPr lang="en-US" altLang="zh-CN" sz="2200" dirty="0"/>
              <a:t>Boolean operator error;</a:t>
            </a:r>
          </a:p>
          <a:p>
            <a:pPr lvl="1">
              <a:buClr>
                <a:srgbClr val="0070C0"/>
              </a:buClr>
              <a:buFont typeface="Wingdings" panose="05000000000000000000" pitchFamily="2" charset="2"/>
              <a:buChar char="n"/>
            </a:pPr>
            <a:r>
              <a:rPr lang="en-US" altLang="zh-CN" sz="2200" dirty="0"/>
              <a:t> Boolean variable error;</a:t>
            </a:r>
          </a:p>
          <a:p>
            <a:pPr lvl="1">
              <a:buClr>
                <a:srgbClr val="0070C0"/>
              </a:buClr>
              <a:buFont typeface="Wingdings" panose="05000000000000000000" pitchFamily="2" charset="2"/>
              <a:buChar char="n"/>
            </a:pPr>
            <a:r>
              <a:rPr lang="en-US" altLang="zh-CN" sz="2200" dirty="0"/>
              <a:t> Boolean parenthesis error;</a:t>
            </a:r>
          </a:p>
          <a:p>
            <a:pPr lvl="1">
              <a:buClr>
                <a:srgbClr val="0070C0"/>
              </a:buClr>
              <a:buFont typeface="Wingdings" panose="05000000000000000000" pitchFamily="2" charset="2"/>
              <a:buChar char="n"/>
            </a:pPr>
            <a:r>
              <a:rPr lang="en-US" altLang="zh-CN" sz="2200" dirty="0"/>
              <a:t> relational operator error;</a:t>
            </a:r>
          </a:p>
          <a:p>
            <a:pPr lvl="1">
              <a:buClr>
                <a:srgbClr val="0070C0"/>
              </a:buClr>
              <a:buFont typeface="Wingdings" panose="05000000000000000000" pitchFamily="2" charset="2"/>
              <a:buChar char="n"/>
            </a:pPr>
            <a:r>
              <a:rPr lang="en-US" altLang="zh-CN" sz="2200" dirty="0"/>
              <a:t> arithmetic expression error;</a:t>
            </a:r>
          </a:p>
        </p:txBody>
      </p:sp>
      <p:graphicFrame>
        <p:nvGraphicFramePr>
          <p:cNvPr id="482308" name="Object 4"/>
          <p:cNvGraphicFramePr>
            <a:graphicFrameLocks noChangeAspect="1"/>
          </p:cNvGraphicFramePr>
          <p:nvPr/>
        </p:nvGraphicFramePr>
        <p:xfrm>
          <a:off x="5008563" y="3817939"/>
          <a:ext cx="3232150" cy="1754187"/>
        </p:xfrm>
        <a:graphic>
          <a:graphicData uri="http://schemas.openxmlformats.org/presentationml/2006/ole">
            <mc:AlternateContent xmlns:mc="http://schemas.openxmlformats.org/markup-compatibility/2006">
              <mc:Choice xmlns:v="urn:schemas-microsoft-com:vml" Requires="v">
                <p:oleObj spid="_x0000_s127122" name="剪辑" r:id="rId4" imgW="6773760" imgH="4128840" progId="MS_ClipArt_Gallery.2">
                  <p:embed/>
                </p:oleObj>
              </mc:Choice>
              <mc:Fallback>
                <p:oleObj name="剪辑" r:id="rId4" imgW="6773760" imgH="412884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8563" y="3817939"/>
                        <a:ext cx="3232150" cy="175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en-US" altLang="zh-CN" dirty="0"/>
              <a:t>Condition Testing</a:t>
            </a:r>
            <a:endParaRPr lang="zh-CN" altLang="en-US" dirty="0"/>
          </a:p>
        </p:txBody>
      </p:sp>
    </p:spTree>
    <p:extLst>
      <p:ext uri="{BB962C8B-B14F-4D97-AF65-F5344CB8AC3E}">
        <p14:creationId xmlns:p14="http://schemas.microsoft.com/office/powerpoint/2010/main" val="4067490650"/>
      </p:ext>
    </p:extLst>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2307">
                                            <p:txEl>
                                              <p:pRg st="0" end="0"/>
                                            </p:txEl>
                                          </p:spTgt>
                                        </p:tgtEl>
                                        <p:attrNameLst>
                                          <p:attrName>style.visibility</p:attrName>
                                        </p:attrNameLst>
                                      </p:cBhvr>
                                      <p:to>
                                        <p:strVal val="visible"/>
                                      </p:to>
                                    </p:set>
                                    <p:anim calcmode="lin" valueType="num">
                                      <p:cBhvr additive="base">
                                        <p:cTn id="7" dur="500" fill="hold"/>
                                        <p:tgtEl>
                                          <p:spTgt spid="482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2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2307">
                                            <p:txEl>
                                              <p:pRg st="2" end="2"/>
                                            </p:txEl>
                                          </p:spTgt>
                                        </p:tgtEl>
                                        <p:attrNameLst>
                                          <p:attrName>style.visibility</p:attrName>
                                        </p:attrNameLst>
                                      </p:cBhvr>
                                      <p:to>
                                        <p:strVal val="visible"/>
                                      </p:to>
                                    </p:set>
                                    <p:anim calcmode="lin" valueType="num">
                                      <p:cBhvr additive="base">
                                        <p:cTn id="13" dur="500" fill="hold"/>
                                        <p:tgtEl>
                                          <p:spTgt spid="48230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2307">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82307">
                                            <p:txEl>
                                              <p:pRg st="3" end="3"/>
                                            </p:txEl>
                                          </p:spTgt>
                                        </p:tgtEl>
                                        <p:attrNameLst>
                                          <p:attrName>style.visibility</p:attrName>
                                        </p:attrNameLst>
                                      </p:cBhvr>
                                      <p:to>
                                        <p:strVal val="visible"/>
                                      </p:to>
                                    </p:set>
                                    <p:anim calcmode="lin" valueType="num">
                                      <p:cBhvr additive="base">
                                        <p:cTn id="17" dur="500" fill="hold"/>
                                        <p:tgtEl>
                                          <p:spTgt spid="482307">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82307">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82307">
                                            <p:txEl>
                                              <p:pRg st="4" end="4"/>
                                            </p:txEl>
                                          </p:spTgt>
                                        </p:tgtEl>
                                        <p:attrNameLst>
                                          <p:attrName>style.visibility</p:attrName>
                                        </p:attrNameLst>
                                      </p:cBhvr>
                                      <p:to>
                                        <p:strVal val="visible"/>
                                      </p:to>
                                    </p:set>
                                    <p:anim calcmode="lin" valueType="num">
                                      <p:cBhvr additive="base">
                                        <p:cTn id="21" dur="500" fill="hold"/>
                                        <p:tgtEl>
                                          <p:spTgt spid="482307">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82307">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82307">
                                            <p:txEl>
                                              <p:pRg st="5" end="5"/>
                                            </p:txEl>
                                          </p:spTgt>
                                        </p:tgtEl>
                                        <p:attrNameLst>
                                          <p:attrName>style.visibility</p:attrName>
                                        </p:attrNameLst>
                                      </p:cBhvr>
                                      <p:to>
                                        <p:strVal val="visible"/>
                                      </p:to>
                                    </p:set>
                                    <p:anim calcmode="lin" valueType="num">
                                      <p:cBhvr additive="base">
                                        <p:cTn id="25" dur="500" fill="hold"/>
                                        <p:tgtEl>
                                          <p:spTgt spid="482307">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2307">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82307">
                                            <p:txEl>
                                              <p:pRg st="6" end="6"/>
                                            </p:txEl>
                                          </p:spTgt>
                                        </p:tgtEl>
                                        <p:attrNameLst>
                                          <p:attrName>style.visibility</p:attrName>
                                        </p:attrNameLst>
                                      </p:cBhvr>
                                      <p:to>
                                        <p:strVal val="visible"/>
                                      </p:to>
                                    </p:set>
                                    <p:anim calcmode="lin" valueType="num">
                                      <p:cBhvr additive="base">
                                        <p:cTn id="29" dur="500" fill="hold"/>
                                        <p:tgtEl>
                                          <p:spTgt spid="482307">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82307">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482307">
                                            <p:txEl>
                                              <p:pRg st="7" end="7"/>
                                            </p:txEl>
                                          </p:spTgt>
                                        </p:tgtEl>
                                        <p:attrNameLst>
                                          <p:attrName>style.visibility</p:attrName>
                                        </p:attrNameLst>
                                      </p:cBhvr>
                                      <p:to>
                                        <p:strVal val="visible"/>
                                      </p:to>
                                    </p:set>
                                    <p:anim calcmode="lin" valueType="num">
                                      <p:cBhvr additive="base">
                                        <p:cTn id="33" dur="500" fill="hold"/>
                                        <p:tgtEl>
                                          <p:spTgt spid="482307">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8230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3331" name="Rectangle 3"/>
          <p:cNvSpPr>
            <a:spLocks noGrp="1" noChangeArrowheads="1"/>
          </p:cNvSpPr>
          <p:nvPr>
            <p:ph type="body" idx="1"/>
          </p:nvPr>
        </p:nvSpPr>
        <p:spPr/>
        <p:txBody>
          <a:bodyPr/>
          <a:lstStyle/>
          <a:p>
            <a:pPr>
              <a:buClr>
                <a:srgbClr val="0070C0"/>
              </a:buClr>
              <a:buFont typeface="Wingdings" panose="05000000000000000000" pitchFamily="2" charset="2"/>
              <a:buChar char="n"/>
            </a:pPr>
            <a:r>
              <a:rPr lang="en-US" altLang="zh-CN" b="0" dirty="0"/>
              <a:t> Branch testing;</a:t>
            </a:r>
          </a:p>
          <a:p>
            <a:pPr>
              <a:buClr>
                <a:srgbClr val="0070C0"/>
              </a:buClr>
              <a:buFont typeface="Wingdings" panose="05000000000000000000" pitchFamily="2" charset="2"/>
              <a:buChar char="n"/>
            </a:pPr>
            <a:r>
              <a:rPr lang="en-US" altLang="zh-CN" b="0" dirty="0"/>
              <a:t> Domain testing;</a:t>
            </a:r>
          </a:p>
          <a:p>
            <a:pPr>
              <a:buClr>
                <a:srgbClr val="0070C0"/>
              </a:buClr>
              <a:buFont typeface="Wingdings" panose="05000000000000000000" pitchFamily="2" charset="2"/>
              <a:buChar char="n"/>
            </a:pPr>
            <a:r>
              <a:rPr lang="en-US" altLang="zh-CN" b="0" dirty="0"/>
              <a:t> Branch and Relational Operator (BRO);</a:t>
            </a:r>
          </a:p>
        </p:txBody>
      </p:sp>
      <p:graphicFrame>
        <p:nvGraphicFramePr>
          <p:cNvPr id="483332" name="Object 4"/>
          <p:cNvGraphicFramePr>
            <a:graphicFrameLocks noChangeAspect="1"/>
          </p:cNvGraphicFramePr>
          <p:nvPr/>
        </p:nvGraphicFramePr>
        <p:xfrm>
          <a:off x="3167063" y="3152776"/>
          <a:ext cx="2525712" cy="2714625"/>
        </p:xfrm>
        <a:graphic>
          <a:graphicData uri="http://schemas.openxmlformats.org/presentationml/2006/ole">
            <mc:AlternateContent xmlns:mc="http://schemas.openxmlformats.org/markup-compatibility/2006">
              <mc:Choice xmlns:v="urn:schemas-microsoft-com:vml" Requires="v">
                <p:oleObj spid="_x0000_s128146" name="剪辑" r:id="rId4" imgW="3025440" imgH="3252600" progId="MS_ClipArt_Gallery.2">
                  <p:embed/>
                </p:oleObj>
              </mc:Choice>
              <mc:Fallback>
                <p:oleObj name="剪辑" r:id="rId4" imgW="3025440" imgH="32526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7063" y="3152776"/>
                        <a:ext cx="2525712" cy="271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en-US" altLang="zh-CN" dirty="0"/>
              <a:t>Condition Testing Strategies</a:t>
            </a:r>
            <a:endParaRPr lang="zh-CN" altLang="en-US" dirty="0"/>
          </a:p>
        </p:txBody>
      </p:sp>
    </p:spTree>
    <p:extLst>
      <p:ext uri="{BB962C8B-B14F-4D97-AF65-F5344CB8AC3E}">
        <p14:creationId xmlns:p14="http://schemas.microsoft.com/office/powerpoint/2010/main" val="3447164307"/>
      </p:ext>
    </p:extLst>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anim calcmode="lin" valueType="num">
                                      <p:cBhvr additive="base">
                                        <p:cTn id="7" dur="500" fill="hold"/>
                                        <p:tgtEl>
                                          <p:spTgt spid="4833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3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3331">
                                            <p:txEl>
                                              <p:pRg st="1" end="1"/>
                                            </p:txEl>
                                          </p:spTgt>
                                        </p:tgtEl>
                                        <p:attrNameLst>
                                          <p:attrName>style.visibility</p:attrName>
                                        </p:attrNameLst>
                                      </p:cBhvr>
                                      <p:to>
                                        <p:strVal val="visible"/>
                                      </p:to>
                                    </p:set>
                                    <p:anim calcmode="lin" valueType="num">
                                      <p:cBhvr additive="base">
                                        <p:cTn id="13" dur="500" fill="hold"/>
                                        <p:tgtEl>
                                          <p:spTgt spid="4833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3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3331">
                                            <p:txEl>
                                              <p:pRg st="2" end="2"/>
                                            </p:txEl>
                                          </p:spTgt>
                                        </p:tgtEl>
                                        <p:attrNameLst>
                                          <p:attrName>style.visibility</p:attrName>
                                        </p:attrNameLst>
                                      </p:cBhvr>
                                      <p:to>
                                        <p:strVal val="visible"/>
                                      </p:to>
                                    </p:set>
                                    <p:anim calcmode="lin" valueType="num">
                                      <p:cBhvr additive="base">
                                        <p:cTn id="19" dur="500" fill="hold"/>
                                        <p:tgtEl>
                                          <p:spTgt spid="4833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33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4355" name="Rectangle 3"/>
          <p:cNvSpPr>
            <a:spLocks noGrp="1" noChangeArrowheads="1"/>
          </p:cNvSpPr>
          <p:nvPr>
            <p:ph type="body" idx="1"/>
          </p:nvPr>
        </p:nvSpPr>
        <p:spPr/>
        <p:txBody>
          <a:bodyPr/>
          <a:lstStyle/>
          <a:p>
            <a:pPr>
              <a:buClr>
                <a:srgbClr val="0070C0"/>
              </a:buClr>
              <a:buFont typeface="Wingdings" panose="05000000000000000000" pitchFamily="2" charset="2"/>
              <a:buChar char="n"/>
            </a:pPr>
            <a:r>
              <a:rPr lang="en-US" altLang="zh-CN" b="0" dirty="0" smtClean="0"/>
              <a:t>The </a:t>
            </a:r>
            <a:r>
              <a:rPr lang="en-US" altLang="zh-CN" b="0" dirty="0"/>
              <a:t>data flow testing method selects test paths of a program according to the locations of definitions and uses of variables in the program.</a:t>
            </a:r>
          </a:p>
          <a:p>
            <a:pPr>
              <a:buClr>
                <a:srgbClr val="0070C0"/>
              </a:buClr>
              <a:buFont typeface="Wingdings" panose="05000000000000000000" pitchFamily="2" charset="2"/>
              <a:buChar char="n"/>
            </a:pPr>
            <a:endParaRPr lang="en-US" altLang="zh-CN" b="0" dirty="0"/>
          </a:p>
          <a:p>
            <a:pPr>
              <a:buClr>
                <a:srgbClr val="0070C0"/>
              </a:buClr>
              <a:buFont typeface="Wingdings" panose="05000000000000000000" pitchFamily="2" charset="2"/>
              <a:buChar char="n"/>
            </a:pPr>
            <a:r>
              <a:rPr lang="en-US" altLang="zh-CN" b="0" dirty="0" smtClean="0"/>
              <a:t>Data </a:t>
            </a:r>
            <a:r>
              <a:rPr lang="en-US" altLang="zh-CN" b="0" dirty="0"/>
              <a:t>flow testing strategies are useful for selecting test paths of a program containing nested if and loop statements.</a:t>
            </a:r>
          </a:p>
        </p:txBody>
      </p:sp>
      <p:sp>
        <p:nvSpPr>
          <p:cNvPr id="2" name="标题 1"/>
          <p:cNvSpPr>
            <a:spLocks noGrp="1"/>
          </p:cNvSpPr>
          <p:nvPr>
            <p:ph type="title"/>
          </p:nvPr>
        </p:nvSpPr>
        <p:spPr/>
        <p:txBody>
          <a:bodyPr/>
          <a:lstStyle/>
          <a:p>
            <a:r>
              <a:rPr lang="en-US" altLang="zh-CN" dirty="0"/>
              <a:t>Data Flow Testing</a:t>
            </a:r>
            <a:endParaRPr lang="zh-CN" altLang="en-US" dirty="0"/>
          </a:p>
        </p:txBody>
      </p:sp>
    </p:spTree>
    <p:extLst>
      <p:ext uri="{BB962C8B-B14F-4D97-AF65-F5344CB8AC3E}">
        <p14:creationId xmlns:p14="http://schemas.microsoft.com/office/powerpoint/2010/main" val="1752667905"/>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4355">
                                            <p:txEl>
                                              <p:pRg st="0" end="0"/>
                                            </p:txEl>
                                          </p:spTgt>
                                        </p:tgtEl>
                                        <p:attrNameLst>
                                          <p:attrName>style.visibility</p:attrName>
                                        </p:attrNameLst>
                                      </p:cBhvr>
                                      <p:to>
                                        <p:strVal val="visible"/>
                                      </p:to>
                                    </p:set>
                                    <p:anim calcmode="lin" valueType="num">
                                      <p:cBhvr additive="base">
                                        <p:cTn id="7" dur="500" fill="hold"/>
                                        <p:tgtEl>
                                          <p:spTgt spid="4843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4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4355">
                                            <p:txEl>
                                              <p:pRg st="2" end="2"/>
                                            </p:txEl>
                                          </p:spTgt>
                                        </p:tgtEl>
                                        <p:attrNameLst>
                                          <p:attrName>style.visibility</p:attrName>
                                        </p:attrNameLst>
                                      </p:cBhvr>
                                      <p:to>
                                        <p:strVal val="visible"/>
                                      </p:to>
                                    </p:set>
                                    <p:anim calcmode="lin" valueType="num">
                                      <p:cBhvr additive="base">
                                        <p:cTn id="13" dur="500" fill="hold"/>
                                        <p:tgtEl>
                                          <p:spTgt spid="48435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43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ChangeArrowheads="1"/>
          </p:cNvSpPr>
          <p:nvPr/>
        </p:nvSpPr>
        <p:spPr bwMode="auto">
          <a:xfrm>
            <a:off x="2730501" y="4495801"/>
            <a:ext cx="1077217" cy="6560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nSpc>
                <a:spcPct val="80000"/>
              </a:lnSpc>
            </a:pPr>
            <a:r>
              <a:rPr lang="en-US" altLang="zh-CN" sz="2300">
                <a:solidFill>
                  <a:schemeClr val="tx2"/>
                </a:solidFill>
              </a:rPr>
              <a:t>Nested </a:t>
            </a:r>
          </a:p>
          <a:p>
            <a:pPr>
              <a:lnSpc>
                <a:spcPct val="80000"/>
              </a:lnSpc>
            </a:pPr>
            <a:r>
              <a:rPr lang="en-US" altLang="zh-CN" sz="2300">
                <a:solidFill>
                  <a:schemeClr val="tx2"/>
                </a:solidFill>
              </a:rPr>
              <a:t>Loops</a:t>
            </a:r>
          </a:p>
        </p:txBody>
      </p:sp>
      <p:sp>
        <p:nvSpPr>
          <p:cNvPr id="462852" name="Rectangle 4"/>
          <p:cNvSpPr>
            <a:spLocks noChangeArrowheads="1"/>
          </p:cNvSpPr>
          <p:nvPr/>
        </p:nvSpPr>
        <p:spPr bwMode="auto">
          <a:xfrm>
            <a:off x="3922714" y="4964114"/>
            <a:ext cx="2306721" cy="44371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300">
                <a:solidFill>
                  <a:schemeClr val="tx2"/>
                </a:solidFill>
              </a:rPr>
              <a:t>Concatenated       </a:t>
            </a:r>
          </a:p>
        </p:txBody>
      </p:sp>
      <p:sp>
        <p:nvSpPr>
          <p:cNvPr id="462853" name="Rectangle 5"/>
          <p:cNvSpPr>
            <a:spLocks noChangeArrowheads="1"/>
          </p:cNvSpPr>
          <p:nvPr/>
        </p:nvSpPr>
        <p:spPr bwMode="auto">
          <a:xfrm>
            <a:off x="4456114" y="5281614"/>
            <a:ext cx="920123" cy="44371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300">
                <a:solidFill>
                  <a:schemeClr val="tx2"/>
                </a:solidFill>
              </a:rPr>
              <a:t>Loops</a:t>
            </a:r>
          </a:p>
        </p:txBody>
      </p:sp>
      <p:sp>
        <p:nvSpPr>
          <p:cNvPr id="462854" name="Rectangle 6"/>
          <p:cNvSpPr>
            <a:spLocks noChangeArrowheads="1"/>
          </p:cNvSpPr>
          <p:nvPr/>
        </p:nvSpPr>
        <p:spPr bwMode="auto">
          <a:xfrm>
            <a:off x="6005514" y="5321301"/>
            <a:ext cx="2239395" cy="44371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300">
                <a:solidFill>
                  <a:schemeClr val="tx2"/>
                </a:solidFill>
              </a:rPr>
              <a:t>Unstructured       </a:t>
            </a:r>
          </a:p>
        </p:txBody>
      </p:sp>
      <p:sp>
        <p:nvSpPr>
          <p:cNvPr id="462855" name="Rectangle 7"/>
          <p:cNvSpPr>
            <a:spLocks noChangeArrowheads="1"/>
          </p:cNvSpPr>
          <p:nvPr/>
        </p:nvSpPr>
        <p:spPr bwMode="auto">
          <a:xfrm>
            <a:off x="6500814" y="5600701"/>
            <a:ext cx="920123" cy="44371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300">
                <a:solidFill>
                  <a:schemeClr val="tx2"/>
                </a:solidFill>
              </a:rPr>
              <a:t>Loops</a:t>
            </a:r>
          </a:p>
        </p:txBody>
      </p:sp>
      <p:sp>
        <p:nvSpPr>
          <p:cNvPr id="462856" name="Rectangle 8"/>
          <p:cNvSpPr>
            <a:spLocks noChangeArrowheads="1"/>
          </p:cNvSpPr>
          <p:nvPr/>
        </p:nvSpPr>
        <p:spPr bwMode="auto">
          <a:xfrm>
            <a:off x="1255713" y="3919539"/>
            <a:ext cx="1091644" cy="6560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nSpc>
                <a:spcPct val="80000"/>
              </a:lnSpc>
            </a:pPr>
            <a:r>
              <a:rPr lang="en-US" altLang="zh-CN" sz="2300">
                <a:solidFill>
                  <a:schemeClr val="tx2"/>
                </a:solidFill>
              </a:rPr>
              <a:t>Simple </a:t>
            </a:r>
          </a:p>
          <a:p>
            <a:pPr>
              <a:lnSpc>
                <a:spcPct val="80000"/>
              </a:lnSpc>
            </a:pPr>
            <a:r>
              <a:rPr lang="en-US" altLang="zh-CN" sz="2300">
                <a:solidFill>
                  <a:schemeClr val="tx2"/>
                </a:solidFill>
              </a:rPr>
              <a:t>loop</a:t>
            </a:r>
          </a:p>
        </p:txBody>
      </p:sp>
      <p:sp>
        <p:nvSpPr>
          <p:cNvPr id="462857" name="Rectangle 9"/>
          <p:cNvSpPr>
            <a:spLocks noChangeArrowheads="1"/>
          </p:cNvSpPr>
          <p:nvPr/>
        </p:nvSpPr>
        <p:spPr bwMode="auto">
          <a:xfrm>
            <a:off x="1549400" y="2298700"/>
            <a:ext cx="685800" cy="431800"/>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58" name="AutoShape 10"/>
          <p:cNvSpPr>
            <a:spLocks noChangeArrowheads="1"/>
          </p:cNvSpPr>
          <p:nvPr/>
        </p:nvSpPr>
        <p:spPr bwMode="auto">
          <a:xfrm>
            <a:off x="1587500" y="2971800"/>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59" name="Line 11"/>
          <p:cNvSpPr>
            <a:spLocks noChangeShapeType="1"/>
          </p:cNvSpPr>
          <p:nvPr/>
        </p:nvSpPr>
        <p:spPr bwMode="auto">
          <a:xfrm>
            <a:off x="1905000" y="1987550"/>
            <a:ext cx="0" cy="2921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60" name="Line 12"/>
          <p:cNvSpPr>
            <a:spLocks noChangeShapeType="1"/>
          </p:cNvSpPr>
          <p:nvPr/>
        </p:nvSpPr>
        <p:spPr bwMode="auto">
          <a:xfrm>
            <a:off x="1892300" y="2774950"/>
            <a:ext cx="0" cy="2159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61" name="Freeform 13"/>
          <p:cNvSpPr>
            <a:spLocks/>
          </p:cNvSpPr>
          <p:nvPr/>
        </p:nvSpPr>
        <p:spPr bwMode="auto">
          <a:xfrm>
            <a:off x="1270000" y="2552700"/>
            <a:ext cx="306388" cy="674688"/>
          </a:xfrm>
          <a:custGeom>
            <a:avLst/>
            <a:gdLst>
              <a:gd name="T0" fmla="*/ 192 w 193"/>
              <a:gd name="T1" fmla="*/ 424 h 425"/>
              <a:gd name="T2" fmla="*/ 0 w 193"/>
              <a:gd name="T3" fmla="*/ 424 h 425"/>
              <a:gd name="T4" fmla="*/ 0 w 193"/>
              <a:gd name="T5" fmla="*/ 0 h 425"/>
              <a:gd name="T6" fmla="*/ 160 w 193"/>
              <a:gd name="T7" fmla="*/ 0 h 425"/>
            </a:gdLst>
            <a:ahLst/>
            <a:cxnLst>
              <a:cxn ang="0">
                <a:pos x="T0" y="T1"/>
              </a:cxn>
              <a:cxn ang="0">
                <a:pos x="T2" y="T3"/>
              </a:cxn>
              <a:cxn ang="0">
                <a:pos x="T4" y="T5"/>
              </a:cxn>
              <a:cxn ang="0">
                <a:pos x="T6" y="T7"/>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62862" name="Line 14"/>
          <p:cNvSpPr>
            <a:spLocks noChangeShapeType="1"/>
          </p:cNvSpPr>
          <p:nvPr/>
        </p:nvSpPr>
        <p:spPr bwMode="auto">
          <a:xfrm>
            <a:off x="1911350" y="3511550"/>
            <a:ext cx="0" cy="266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63" name="Rectangle 15"/>
          <p:cNvSpPr>
            <a:spLocks noChangeArrowheads="1"/>
          </p:cNvSpPr>
          <p:nvPr/>
        </p:nvSpPr>
        <p:spPr bwMode="auto">
          <a:xfrm>
            <a:off x="2971800" y="2120900"/>
            <a:ext cx="685800" cy="431800"/>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64" name="AutoShape 16"/>
          <p:cNvSpPr>
            <a:spLocks noChangeArrowheads="1"/>
          </p:cNvSpPr>
          <p:nvPr/>
        </p:nvSpPr>
        <p:spPr bwMode="auto">
          <a:xfrm>
            <a:off x="3009900" y="2794000"/>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65" name="Line 17"/>
          <p:cNvSpPr>
            <a:spLocks noChangeShapeType="1"/>
          </p:cNvSpPr>
          <p:nvPr/>
        </p:nvSpPr>
        <p:spPr bwMode="auto">
          <a:xfrm>
            <a:off x="3327400" y="1809750"/>
            <a:ext cx="0" cy="2921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866" name="Line 18"/>
          <p:cNvSpPr>
            <a:spLocks noChangeShapeType="1"/>
          </p:cNvSpPr>
          <p:nvPr/>
        </p:nvSpPr>
        <p:spPr bwMode="auto">
          <a:xfrm>
            <a:off x="3314700" y="2597150"/>
            <a:ext cx="0" cy="2159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67" name="Freeform 19"/>
          <p:cNvSpPr>
            <a:spLocks/>
          </p:cNvSpPr>
          <p:nvPr/>
        </p:nvSpPr>
        <p:spPr bwMode="auto">
          <a:xfrm>
            <a:off x="2692400" y="2374900"/>
            <a:ext cx="306388" cy="674688"/>
          </a:xfrm>
          <a:custGeom>
            <a:avLst/>
            <a:gdLst>
              <a:gd name="T0" fmla="*/ 192 w 193"/>
              <a:gd name="T1" fmla="*/ 424 h 425"/>
              <a:gd name="T2" fmla="*/ 0 w 193"/>
              <a:gd name="T3" fmla="*/ 424 h 425"/>
              <a:gd name="T4" fmla="*/ 0 w 193"/>
              <a:gd name="T5" fmla="*/ 0 h 425"/>
              <a:gd name="T6" fmla="*/ 160 w 193"/>
              <a:gd name="T7" fmla="*/ 0 h 425"/>
            </a:gdLst>
            <a:ahLst/>
            <a:cxnLst>
              <a:cxn ang="0">
                <a:pos x="T0" y="T1"/>
              </a:cxn>
              <a:cxn ang="0">
                <a:pos x="T2" y="T3"/>
              </a:cxn>
              <a:cxn ang="0">
                <a:pos x="T4" y="T5"/>
              </a:cxn>
              <a:cxn ang="0">
                <a:pos x="T6" y="T7"/>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62868" name="Line 20"/>
          <p:cNvSpPr>
            <a:spLocks noChangeShapeType="1"/>
          </p:cNvSpPr>
          <p:nvPr/>
        </p:nvSpPr>
        <p:spPr bwMode="auto">
          <a:xfrm>
            <a:off x="3333750" y="3333750"/>
            <a:ext cx="0" cy="266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69" name="AutoShape 21"/>
          <p:cNvSpPr>
            <a:spLocks noChangeArrowheads="1"/>
          </p:cNvSpPr>
          <p:nvPr/>
        </p:nvSpPr>
        <p:spPr bwMode="auto">
          <a:xfrm>
            <a:off x="3048000" y="3606800"/>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70" name="Line 22"/>
          <p:cNvSpPr>
            <a:spLocks noChangeShapeType="1"/>
          </p:cNvSpPr>
          <p:nvPr/>
        </p:nvSpPr>
        <p:spPr bwMode="auto">
          <a:xfrm>
            <a:off x="3371850" y="4108450"/>
            <a:ext cx="0" cy="266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71" name="Freeform 23"/>
          <p:cNvSpPr>
            <a:spLocks/>
          </p:cNvSpPr>
          <p:nvPr/>
        </p:nvSpPr>
        <p:spPr bwMode="auto">
          <a:xfrm>
            <a:off x="2578100" y="2044700"/>
            <a:ext cx="750888" cy="1817688"/>
          </a:xfrm>
          <a:custGeom>
            <a:avLst/>
            <a:gdLst>
              <a:gd name="T0" fmla="*/ 296 w 473"/>
              <a:gd name="T1" fmla="*/ 1144 h 1145"/>
              <a:gd name="T2" fmla="*/ 0 w 473"/>
              <a:gd name="T3" fmla="*/ 1144 h 1145"/>
              <a:gd name="T4" fmla="*/ 0 w 473"/>
              <a:gd name="T5" fmla="*/ 0 h 1145"/>
              <a:gd name="T6" fmla="*/ 472 w 473"/>
              <a:gd name="T7" fmla="*/ 0 h 1145"/>
            </a:gdLst>
            <a:ahLst/>
            <a:cxnLst>
              <a:cxn ang="0">
                <a:pos x="T0" y="T1"/>
              </a:cxn>
              <a:cxn ang="0">
                <a:pos x="T2" y="T3"/>
              </a:cxn>
              <a:cxn ang="0">
                <a:pos x="T4" y="T5"/>
              </a:cxn>
              <a:cxn ang="0">
                <a:pos x="T6" y="T7"/>
              </a:cxn>
            </a:cxnLst>
            <a:rect l="0" t="0" r="r" b="b"/>
            <a:pathLst>
              <a:path w="473" h="1145">
                <a:moveTo>
                  <a:pt x="296" y="1144"/>
                </a:moveTo>
                <a:lnTo>
                  <a:pt x="0" y="1144"/>
                </a:lnTo>
                <a:lnTo>
                  <a:pt x="0" y="0"/>
                </a:lnTo>
                <a:lnTo>
                  <a:pt x="472"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62872" name="Rectangle 24"/>
          <p:cNvSpPr>
            <a:spLocks noChangeArrowheads="1"/>
          </p:cNvSpPr>
          <p:nvPr/>
        </p:nvSpPr>
        <p:spPr bwMode="auto">
          <a:xfrm>
            <a:off x="4699000" y="1917700"/>
            <a:ext cx="685800" cy="431800"/>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73" name="AutoShape 25"/>
          <p:cNvSpPr>
            <a:spLocks noChangeArrowheads="1"/>
          </p:cNvSpPr>
          <p:nvPr/>
        </p:nvSpPr>
        <p:spPr bwMode="auto">
          <a:xfrm>
            <a:off x="4737100" y="2590800"/>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74" name="Line 26"/>
          <p:cNvSpPr>
            <a:spLocks noChangeShapeType="1"/>
          </p:cNvSpPr>
          <p:nvPr/>
        </p:nvSpPr>
        <p:spPr bwMode="auto">
          <a:xfrm>
            <a:off x="5054600" y="1606550"/>
            <a:ext cx="0" cy="2921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875" name="Line 27"/>
          <p:cNvSpPr>
            <a:spLocks noChangeShapeType="1"/>
          </p:cNvSpPr>
          <p:nvPr/>
        </p:nvSpPr>
        <p:spPr bwMode="auto">
          <a:xfrm>
            <a:off x="5041900" y="2393950"/>
            <a:ext cx="0" cy="2159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76" name="Freeform 28"/>
          <p:cNvSpPr>
            <a:spLocks/>
          </p:cNvSpPr>
          <p:nvPr/>
        </p:nvSpPr>
        <p:spPr bwMode="auto">
          <a:xfrm>
            <a:off x="4419600" y="2171700"/>
            <a:ext cx="306388" cy="674688"/>
          </a:xfrm>
          <a:custGeom>
            <a:avLst/>
            <a:gdLst>
              <a:gd name="T0" fmla="*/ 192 w 193"/>
              <a:gd name="T1" fmla="*/ 424 h 425"/>
              <a:gd name="T2" fmla="*/ 0 w 193"/>
              <a:gd name="T3" fmla="*/ 424 h 425"/>
              <a:gd name="T4" fmla="*/ 0 w 193"/>
              <a:gd name="T5" fmla="*/ 0 h 425"/>
              <a:gd name="T6" fmla="*/ 160 w 193"/>
              <a:gd name="T7" fmla="*/ 0 h 425"/>
            </a:gdLst>
            <a:ahLst/>
            <a:cxnLst>
              <a:cxn ang="0">
                <a:pos x="T0" y="T1"/>
              </a:cxn>
              <a:cxn ang="0">
                <a:pos x="T2" y="T3"/>
              </a:cxn>
              <a:cxn ang="0">
                <a:pos x="T4" y="T5"/>
              </a:cxn>
              <a:cxn ang="0">
                <a:pos x="T6" y="T7"/>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62877" name="Line 29"/>
          <p:cNvSpPr>
            <a:spLocks noChangeShapeType="1"/>
          </p:cNvSpPr>
          <p:nvPr/>
        </p:nvSpPr>
        <p:spPr bwMode="auto">
          <a:xfrm>
            <a:off x="5060950" y="3130550"/>
            <a:ext cx="0" cy="266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78" name="Rectangle 30"/>
          <p:cNvSpPr>
            <a:spLocks noChangeArrowheads="1"/>
          </p:cNvSpPr>
          <p:nvPr/>
        </p:nvSpPr>
        <p:spPr bwMode="auto">
          <a:xfrm>
            <a:off x="4699000" y="3454400"/>
            <a:ext cx="685800" cy="431800"/>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79" name="AutoShape 31"/>
          <p:cNvSpPr>
            <a:spLocks noChangeArrowheads="1"/>
          </p:cNvSpPr>
          <p:nvPr/>
        </p:nvSpPr>
        <p:spPr bwMode="auto">
          <a:xfrm>
            <a:off x="4737100" y="4127500"/>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80" name="Line 32"/>
          <p:cNvSpPr>
            <a:spLocks noChangeShapeType="1"/>
          </p:cNvSpPr>
          <p:nvPr/>
        </p:nvSpPr>
        <p:spPr bwMode="auto">
          <a:xfrm>
            <a:off x="5054600" y="3143250"/>
            <a:ext cx="0" cy="2921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81" name="Line 33"/>
          <p:cNvSpPr>
            <a:spLocks noChangeShapeType="1"/>
          </p:cNvSpPr>
          <p:nvPr/>
        </p:nvSpPr>
        <p:spPr bwMode="auto">
          <a:xfrm>
            <a:off x="5041900" y="3930650"/>
            <a:ext cx="0" cy="2159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82" name="Freeform 34"/>
          <p:cNvSpPr>
            <a:spLocks/>
          </p:cNvSpPr>
          <p:nvPr/>
        </p:nvSpPr>
        <p:spPr bwMode="auto">
          <a:xfrm>
            <a:off x="4419600" y="3708400"/>
            <a:ext cx="306388" cy="674688"/>
          </a:xfrm>
          <a:custGeom>
            <a:avLst/>
            <a:gdLst>
              <a:gd name="T0" fmla="*/ 192 w 193"/>
              <a:gd name="T1" fmla="*/ 424 h 425"/>
              <a:gd name="T2" fmla="*/ 0 w 193"/>
              <a:gd name="T3" fmla="*/ 424 h 425"/>
              <a:gd name="T4" fmla="*/ 0 w 193"/>
              <a:gd name="T5" fmla="*/ 0 h 425"/>
              <a:gd name="T6" fmla="*/ 160 w 193"/>
              <a:gd name="T7" fmla="*/ 0 h 425"/>
            </a:gdLst>
            <a:ahLst/>
            <a:cxnLst>
              <a:cxn ang="0">
                <a:pos x="T0" y="T1"/>
              </a:cxn>
              <a:cxn ang="0">
                <a:pos x="T2" y="T3"/>
              </a:cxn>
              <a:cxn ang="0">
                <a:pos x="T4" y="T5"/>
              </a:cxn>
              <a:cxn ang="0">
                <a:pos x="T6" y="T7"/>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62883" name="Line 35"/>
          <p:cNvSpPr>
            <a:spLocks noChangeShapeType="1"/>
          </p:cNvSpPr>
          <p:nvPr/>
        </p:nvSpPr>
        <p:spPr bwMode="auto">
          <a:xfrm>
            <a:off x="5048250" y="4679950"/>
            <a:ext cx="0" cy="266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84" name="Rectangle 36"/>
          <p:cNvSpPr>
            <a:spLocks noChangeArrowheads="1"/>
          </p:cNvSpPr>
          <p:nvPr/>
        </p:nvSpPr>
        <p:spPr bwMode="auto">
          <a:xfrm>
            <a:off x="6604000" y="1625600"/>
            <a:ext cx="685800" cy="431800"/>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p>
        </p:txBody>
      </p:sp>
      <p:sp>
        <p:nvSpPr>
          <p:cNvPr id="462885" name="AutoShape 37"/>
          <p:cNvSpPr>
            <a:spLocks noChangeArrowheads="1"/>
          </p:cNvSpPr>
          <p:nvPr/>
        </p:nvSpPr>
        <p:spPr bwMode="auto">
          <a:xfrm>
            <a:off x="6642100" y="2298700"/>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86" name="Line 38"/>
          <p:cNvSpPr>
            <a:spLocks noChangeShapeType="1"/>
          </p:cNvSpPr>
          <p:nvPr/>
        </p:nvSpPr>
        <p:spPr bwMode="auto">
          <a:xfrm>
            <a:off x="6959600" y="1314450"/>
            <a:ext cx="0" cy="292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887" name="Line 39"/>
          <p:cNvSpPr>
            <a:spLocks noChangeShapeType="1"/>
          </p:cNvSpPr>
          <p:nvPr/>
        </p:nvSpPr>
        <p:spPr bwMode="auto">
          <a:xfrm>
            <a:off x="6946900" y="2101850"/>
            <a:ext cx="0" cy="2159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88" name="Freeform 40"/>
          <p:cNvSpPr>
            <a:spLocks/>
          </p:cNvSpPr>
          <p:nvPr/>
        </p:nvSpPr>
        <p:spPr bwMode="auto">
          <a:xfrm>
            <a:off x="6324600" y="1879600"/>
            <a:ext cx="306388" cy="674688"/>
          </a:xfrm>
          <a:custGeom>
            <a:avLst/>
            <a:gdLst>
              <a:gd name="T0" fmla="*/ 192 w 193"/>
              <a:gd name="T1" fmla="*/ 424 h 425"/>
              <a:gd name="T2" fmla="*/ 0 w 193"/>
              <a:gd name="T3" fmla="*/ 424 h 425"/>
              <a:gd name="T4" fmla="*/ 0 w 193"/>
              <a:gd name="T5" fmla="*/ 0 h 425"/>
              <a:gd name="T6" fmla="*/ 160 w 193"/>
              <a:gd name="T7" fmla="*/ 0 h 425"/>
            </a:gdLst>
            <a:ahLst/>
            <a:cxnLst>
              <a:cxn ang="0">
                <a:pos x="T0" y="T1"/>
              </a:cxn>
              <a:cxn ang="0">
                <a:pos x="T2" y="T3"/>
              </a:cxn>
              <a:cxn ang="0">
                <a:pos x="T4" y="T5"/>
              </a:cxn>
              <a:cxn ang="0">
                <a:pos x="T6" y="T7"/>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62889" name="Line 41"/>
          <p:cNvSpPr>
            <a:spLocks noChangeShapeType="1"/>
          </p:cNvSpPr>
          <p:nvPr/>
        </p:nvSpPr>
        <p:spPr bwMode="auto">
          <a:xfrm>
            <a:off x="6965950" y="2838450"/>
            <a:ext cx="0" cy="266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90" name="Rectangle 42"/>
          <p:cNvSpPr>
            <a:spLocks noChangeArrowheads="1"/>
          </p:cNvSpPr>
          <p:nvPr/>
        </p:nvSpPr>
        <p:spPr bwMode="auto">
          <a:xfrm>
            <a:off x="6604000" y="3187700"/>
            <a:ext cx="685800" cy="431800"/>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91" name="AutoShape 43"/>
          <p:cNvSpPr>
            <a:spLocks noChangeArrowheads="1"/>
          </p:cNvSpPr>
          <p:nvPr/>
        </p:nvSpPr>
        <p:spPr bwMode="auto">
          <a:xfrm>
            <a:off x="6642100" y="3835400"/>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92" name="Line 44"/>
          <p:cNvSpPr>
            <a:spLocks noChangeShapeType="1"/>
          </p:cNvSpPr>
          <p:nvPr/>
        </p:nvSpPr>
        <p:spPr bwMode="auto">
          <a:xfrm>
            <a:off x="6959600" y="2851150"/>
            <a:ext cx="0" cy="2921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93" name="Line 45"/>
          <p:cNvSpPr>
            <a:spLocks noChangeShapeType="1"/>
          </p:cNvSpPr>
          <p:nvPr/>
        </p:nvSpPr>
        <p:spPr bwMode="auto">
          <a:xfrm>
            <a:off x="6946900" y="3638550"/>
            <a:ext cx="0" cy="2159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94" name="Freeform 46"/>
          <p:cNvSpPr>
            <a:spLocks/>
          </p:cNvSpPr>
          <p:nvPr/>
        </p:nvSpPr>
        <p:spPr bwMode="auto">
          <a:xfrm>
            <a:off x="6159500" y="1739900"/>
            <a:ext cx="522288" cy="2351088"/>
          </a:xfrm>
          <a:custGeom>
            <a:avLst/>
            <a:gdLst>
              <a:gd name="T0" fmla="*/ 328 w 329"/>
              <a:gd name="T1" fmla="*/ 1480 h 1481"/>
              <a:gd name="T2" fmla="*/ 0 w 329"/>
              <a:gd name="T3" fmla="*/ 1480 h 1481"/>
              <a:gd name="T4" fmla="*/ 0 w 329"/>
              <a:gd name="T5" fmla="*/ 0 h 1481"/>
              <a:gd name="T6" fmla="*/ 273 w 329"/>
              <a:gd name="T7" fmla="*/ 0 h 1481"/>
            </a:gdLst>
            <a:ahLst/>
            <a:cxnLst>
              <a:cxn ang="0">
                <a:pos x="T0" y="T1"/>
              </a:cxn>
              <a:cxn ang="0">
                <a:pos x="T2" y="T3"/>
              </a:cxn>
              <a:cxn ang="0">
                <a:pos x="T4" y="T5"/>
              </a:cxn>
              <a:cxn ang="0">
                <a:pos x="T6" y="T7"/>
              </a:cxn>
            </a:cxnLst>
            <a:rect l="0" t="0" r="r" b="b"/>
            <a:pathLst>
              <a:path w="329" h="1481">
                <a:moveTo>
                  <a:pt x="328" y="1480"/>
                </a:moveTo>
                <a:lnTo>
                  <a:pt x="0" y="1480"/>
                </a:lnTo>
                <a:lnTo>
                  <a:pt x="0" y="0"/>
                </a:lnTo>
                <a:lnTo>
                  <a:pt x="273"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895" name="Line 47"/>
          <p:cNvSpPr>
            <a:spLocks noChangeShapeType="1"/>
          </p:cNvSpPr>
          <p:nvPr/>
        </p:nvSpPr>
        <p:spPr bwMode="auto">
          <a:xfrm>
            <a:off x="6965950" y="4375150"/>
            <a:ext cx="0" cy="266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96" name="Freeform 48"/>
          <p:cNvSpPr>
            <a:spLocks/>
          </p:cNvSpPr>
          <p:nvPr/>
        </p:nvSpPr>
        <p:spPr bwMode="auto">
          <a:xfrm>
            <a:off x="7239000" y="2552700"/>
            <a:ext cx="534988" cy="1550988"/>
          </a:xfrm>
          <a:custGeom>
            <a:avLst/>
            <a:gdLst>
              <a:gd name="T0" fmla="*/ 0 w 337"/>
              <a:gd name="T1" fmla="*/ 0 h 977"/>
              <a:gd name="T2" fmla="*/ 336 w 337"/>
              <a:gd name="T3" fmla="*/ 0 h 977"/>
              <a:gd name="T4" fmla="*/ 328 w 337"/>
              <a:gd name="T5" fmla="*/ 976 h 977"/>
              <a:gd name="T6" fmla="*/ 24 w 337"/>
              <a:gd name="T7" fmla="*/ 976 h 977"/>
            </a:gdLst>
            <a:ahLst/>
            <a:cxnLst>
              <a:cxn ang="0">
                <a:pos x="T0" y="T1"/>
              </a:cxn>
              <a:cxn ang="0">
                <a:pos x="T2" y="T3"/>
              </a:cxn>
              <a:cxn ang="0">
                <a:pos x="T4" y="T5"/>
              </a:cxn>
              <a:cxn ang="0">
                <a:pos x="T6" y="T7"/>
              </a:cxn>
            </a:cxnLst>
            <a:rect l="0" t="0" r="r" b="b"/>
            <a:pathLst>
              <a:path w="337" h="977">
                <a:moveTo>
                  <a:pt x="0" y="0"/>
                </a:moveTo>
                <a:lnTo>
                  <a:pt x="336" y="0"/>
                </a:lnTo>
                <a:lnTo>
                  <a:pt x="328" y="976"/>
                </a:lnTo>
                <a:lnTo>
                  <a:pt x="24" y="976"/>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62897" name="AutoShape 49"/>
          <p:cNvSpPr>
            <a:spLocks noChangeArrowheads="1"/>
          </p:cNvSpPr>
          <p:nvPr/>
        </p:nvSpPr>
        <p:spPr bwMode="auto">
          <a:xfrm>
            <a:off x="6667500" y="4610100"/>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98" name="Freeform 50"/>
          <p:cNvSpPr>
            <a:spLocks/>
          </p:cNvSpPr>
          <p:nvPr/>
        </p:nvSpPr>
        <p:spPr bwMode="auto">
          <a:xfrm>
            <a:off x="7264400" y="3429000"/>
            <a:ext cx="801688" cy="1462088"/>
          </a:xfrm>
          <a:custGeom>
            <a:avLst/>
            <a:gdLst>
              <a:gd name="T0" fmla="*/ 0 w 505"/>
              <a:gd name="T1" fmla="*/ 920 h 921"/>
              <a:gd name="T2" fmla="*/ 504 w 505"/>
              <a:gd name="T3" fmla="*/ 920 h 921"/>
              <a:gd name="T4" fmla="*/ 504 w 505"/>
              <a:gd name="T5" fmla="*/ 0 h 921"/>
              <a:gd name="T6" fmla="*/ 48 w 505"/>
              <a:gd name="T7" fmla="*/ 0 h 921"/>
            </a:gdLst>
            <a:ahLst/>
            <a:cxnLst>
              <a:cxn ang="0">
                <a:pos x="T0" y="T1"/>
              </a:cxn>
              <a:cxn ang="0">
                <a:pos x="T2" y="T3"/>
              </a:cxn>
              <a:cxn ang="0">
                <a:pos x="T4" y="T5"/>
              </a:cxn>
              <a:cxn ang="0">
                <a:pos x="T6" y="T7"/>
              </a:cxn>
            </a:cxnLst>
            <a:rect l="0" t="0" r="r" b="b"/>
            <a:pathLst>
              <a:path w="505" h="921">
                <a:moveTo>
                  <a:pt x="0" y="920"/>
                </a:moveTo>
                <a:lnTo>
                  <a:pt x="504" y="920"/>
                </a:lnTo>
                <a:lnTo>
                  <a:pt x="504" y="0"/>
                </a:lnTo>
                <a:lnTo>
                  <a:pt x="48"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62899" name="Freeform 51"/>
          <p:cNvSpPr>
            <a:spLocks/>
          </p:cNvSpPr>
          <p:nvPr/>
        </p:nvSpPr>
        <p:spPr bwMode="auto">
          <a:xfrm>
            <a:off x="5981700" y="2222500"/>
            <a:ext cx="954088" cy="2643188"/>
          </a:xfrm>
          <a:custGeom>
            <a:avLst/>
            <a:gdLst>
              <a:gd name="T0" fmla="*/ 424 w 601"/>
              <a:gd name="T1" fmla="*/ 1664 h 1665"/>
              <a:gd name="T2" fmla="*/ 0 w 601"/>
              <a:gd name="T3" fmla="*/ 1664 h 1665"/>
              <a:gd name="T4" fmla="*/ 8 w 601"/>
              <a:gd name="T5" fmla="*/ 0 h 1665"/>
              <a:gd name="T6" fmla="*/ 600 w 601"/>
              <a:gd name="T7" fmla="*/ 0 h 1665"/>
            </a:gdLst>
            <a:ahLst/>
            <a:cxnLst>
              <a:cxn ang="0">
                <a:pos x="T0" y="T1"/>
              </a:cxn>
              <a:cxn ang="0">
                <a:pos x="T2" y="T3"/>
              </a:cxn>
              <a:cxn ang="0">
                <a:pos x="T4" y="T5"/>
              </a:cxn>
              <a:cxn ang="0">
                <a:pos x="T6" y="T7"/>
              </a:cxn>
            </a:cxnLst>
            <a:rect l="0" t="0" r="r" b="b"/>
            <a:pathLst>
              <a:path w="601" h="1665">
                <a:moveTo>
                  <a:pt x="424" y="1664"/>
                </a:moveTo>
                <a:lnTo>
                  <a:pt x="0" y="1664"/>
                </a:lnTo>
                <a:lnTo>
                  <a:pt x="8" y="0"/>
                </a:lnTo>
                <a:lnTo>
                  <a:pt x="600"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62900" name="Line 52"/>
          <p:cNvSpPr>
            <a:spLocks noChangeShapeType="1"/>
          </p:cNvSpPr>
          <p:nvPr/>
        </p:nvSpPr>
        <p:spPr bwMode="auto">
          <a:xfrm>
            <a:off x="6978650" y="5073650"/>
            <a:ext cx="0"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2" name="标题 1"/>
          <p:cNvSpPr>
            <a:spLocks noGrp="1"/>
          </p:cNvSpPr>
          <p:nvPr>
            <p:ph type="title"/>
          </p:nvPr>
        </p:nvSpPr>
        <p:spPr/>
        <p:txBody>
          <a:bodyPr/>
          <a:lstStyle/>
          <a:p>
            <a:r>
              <a:rPr lang="en-US" altLang="zh-CN" dirty="0"/>
              <a:t>Loop Testing</a:t>
            </a:r>
            <a:endParaRPr lang="zh-CN" altLang="en-US" dirty="0"/>
          </a:p>
        </p:txBody>
      </p:sp>
    </p:spTree>
    <p:extLst>
      <p:ext uri="{BB962C8B-B14F-4D97-AF65-F5344CB8AC3E}">
        <p14:creationId xmlns:p14="http://schemas.microsoft.com/office/powerpoint/2010/main" val="59970122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5" name="Rectangle 3"/>
          <p:cNvSpPr>
            <a:spLocks noChangeArrowheads="1"/>
          </p:cNvSpPr>
          <p:nvPr/>
        </p:nvSpPr>
        <p:spPr bwMode="auto">
          <a:xfrm>
            <a:off x="1763688" y="1412776"/>
            <a:ext cx="4661532"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i="1" u="sng" dirty="0">
                <a:solidFill>
                  <a:schemeClr val="tx2"/>
                </a:solidFill>
              </a:rPr>
              <a:t>Minimum conditions—Simple Loops</a:t>
            </a:r>
          </a:p>
        </p:txBody>
      </p:sp>
      <p:sp>
        <p:nvSpPr>
          <p:cNvPr id="463876" name="Rectangle 4"/>
          <p:cNvSpPr>
            <a:spLocks noChangeArrowheads="1"/>
          </p:cNvSpPr>
          <p:nvPr/>
        </p:nvSpPr>
        <p:spPr bwMode="auto">
          <a:xfrm>
            <a:off x="2131989" y="2134255"/>
            <a:ext cx="2925480"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zh-CN" altLang="en-US" sz="2200" dirty="0">
                <a:solidFill>
                  <a:schemeClr val="tx2"/>
                </a:solidFill>
              </a:rPr>
              <a:t>1.  </a:t>
            </a:r>
            <a:r>
              <a:rPr lang="en-US" altLang="zh-CN" sz="2200" dirty="0">
                <a:solidFill>
                  <a:schemeClr val="tx2"/>
                </a:solidFill>
              </a:rPr>
              <a:t>skip the loop entirely</a:t>
            </a:r>
          </a:p>
          <a:p>
            <a:pPr algn="l">
              <a:lnSpc>
                <a:spcPct val="100000"/>
              </a:lnSpc>
            </a:pPr>
            <a:endParaRPr lang="zh-CN" altLang="en-US" sz="2200" dirty="0">
              <a:solidFill>
                <a:schemeClr val="tx2"/>
              </a:solidFill>
            </a:endParaRPr>
          </a:p>
        </p:txBody>
      </p:sp>
      <p:sp>
        <p:nvSpPr>
          <p:cNvPr id="463877" name="Rectangle 5"/>
          <p:cNvSpPr>
            <a:spLocks noChangeArrowheads="1"/>
          </p:cNvSpPr>
          <p:nvPr/>
        </p:nvSpPr>
        <p:spPr bwMode="auto">
          <a:xfrm>
            <a:off x="2144688" y="2235855"/>
            <a:ext cx="182806"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sz="2200">
              <a:solidFill>
                <a:schemeClr val="tx2"/>
              </a:solidFill>
            </a:endParaRPr>
          </a:p>
          <a:p>
            <a:pPr algn="l">
              <a:lnSpc>
                <a:spcPct val="100000"/>
              </a:lnSpc>
            </a:pPr>
            <a:endParaRPr lang="zh-CN" altLang="en-US" sz="2200">
              <a:solidFill>
                <a:schemeClr val="tx2"/>
              </a:solidFill>
            </a:endParaRPr>
          </a:p>
        </p:txBody>
      </p:sp>
      <p:sp>
        <p:nvSpPr>
          <p:cNvPr id="463878" name="Rectangle 6"/>
          <p:cNvSpPr>
            <a:spLocks noChangeArrowheads="1"/>
          </p:cNvSpPr>
          <p:nvPr/>
        </p:nvSpPr>
        <p:spPr bwMode="auto">
          <a:xfrm>
            <a:off x="2144688" y="2553355"/>
            <a:ext cx="4005904"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zh-CN" altLang="en-US" sz="2200" dirty="0">
                <a:solidFill>
                  <a:schemeClr val="tx2"/>
                </a:solidFill>
              </a:rPr>
              <a:t>2.  </a:t>
            </a:r>
            <a:r>
              <a:rPr lang="en-US" altLang="zh-CN" sz="2200" dirty="0">
                <a:solidFill>
                  <a:schemeClr val="tx2"/>
                </a:solidFill>
              </a:rPr>
              <a:t>only one pass through the loop</a:t>
            </a:r>
          </a:p>
          <a:p>
            <a:pPr algn="l">
              <a:lnSpc>
                <a:spcPct val="100000"/>
              </a:lnSpc>
            </a:pPr>
            <a:endParaRPr lang="zh-CN" altLang="en-US" sz="2200" dirty="0">
              <a:solidFill>
                <a:schemeClr val="tx2"/>
              </a:solidFill>
            </a:endParaRPr>
          </a:p>
        </p:txBody>
      </p:sp>
      <p:sp>
        <p:nvSpPr>
          <p:cNvPr id="463879" name="Rectangle 7"/>
          <p:cNvSpPr>
            <a:spLocks noChangeArrowheads="1"/>
          </p:cNvSpPr>
          <p:nvPr/>
        </p:nvSpPr>
        <p:spPr bwMode="auto">
          <a:xfrm>
            <a:off x="2144688" y="2870855"/>
            <a:ext cx="182806"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sz="2200">
              <a:solidFill>
                <a:schemeClr val="tx2"/>
              </a:solidFill>
            </a:endParaRPr>
          </a:p>
          <a:p>
            <a:pPr algn="l">
              <a:lnSpc>
                <a:spcPct val="100000"/>
              </a:lnSpc>
            </a:pPr>
            <a:endParaRPr lang="zh-CN" altLang="en-US" sz="2200">
              <a:solidFill>
                <a:schemeClr val="tx2"/>
              </a:solidFill>
            </a:endParaRPr>
          </a:p>
        </p:txBody>
      </p:sp>
      <p:sp>
        <p:nvSpPr>
          <p:cNvPr id="463880" name="Rectangle 8"/>
          <p:cNvSpPr>
            <a:spLocks noChangeArrowheads="1"/>
          </p:cNvSpPr>
          <p:nvPr/>
        </p:nvSpPr>
        <p:spPr bwMode="auto">
          <a:xfrm>
            <a:off x="2144688" y="2959755"/>
            <a:ext cx="3683700"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zh-CN" altLang="en-US" sz="2200" dirty="0">
                <a:solidFill>
                  <a:schemeClr val="tx2"/>
                </a:solidFill>
              </a:rPr>
              <a:t>3.  </a:t>
            </a:r>
            <a:r>
              <a:rPr lang="en-US" altLang="zh-CN" sz="2200" dirty="0">
                <a:solidFill>
                  <a:schemeClr val="tx2"/>
                </a:solidFill>
              </a:rPr>
              <a:t>two passes through the loop</a:t>
            </a:r>
          </a:p>
          <a:p>
            <a:pPr algn="l">
              <a:lnSpc>
                <a:spcPct val="100000"/>
              </a:lnSpc>
            </a:pPr>
            <a:endParaRPr lang="zh-CN" altLang="en-US" sz="2200" dirty="0">
              <a:solidFill>
                <a:schemeClr val="tx2"/>
              </a:solidFill>
            </a:endParaRPr>
          </a:p>
        </p:txBody>
      </p:sp>
      <p:sp>
        <p:nvSpPr>
          <p:cNvPr id="463881" name="Rectangle 9"/>
          <p:cNvSpPr>
            <a:spLocks noChangeArrowheads="1"/>
          </p:cNvSpPr>
          <p:nvPr/>
        </p:nvSpPr>
        <p:spPr bwMode="auto">
          <a:xfrm>
            <a:off x="2144688" y="3505855"/>
            <a:ext cx="182806"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sz="2200">
              <a:solidFill>
                <a:schemeClr val="tx2"/>
              </a:solidFill>
            </a:endParaRPr>
          </a:p>
          <a:p>
            <a:pPr algn="l">
              <a:lnSpc>
                <a:spcPct val="100000"/>
              </a:lnSpc>
            </a:pPr>
            <a:endParaRPr lang="zh-CN" altLang="en-US" sz="2200">
              <a:solidFill>
                <a:schemeClr val="tx2"/>
              </a:solidFill>
            </a:endParaRPr>
          </a:p>
        </p:txBody>
      </p:sp>
      <p:sp>
        <p:nvSpPr>
          <p:cNvPr id="463882" name="Rectangle 10"/>
          <p:cNvSpPr>
            <a:spLocks noChangeArrowheads="1"/>
          </p:cNvSpPr>
          <p:nvPr/>
        </p:nvSpPr>
        <p:spPr bwMode="auto">
          <a:xfrm>
            <a:off x="2119289" y="3353455"/>
            <a:ext cx="4281620"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zh-CN" altLang="en-US" sz="2200" dirty="0">
                <a:solidFill>
                  <a:schemeClr val="tx2"/>
                </a:solidFill>
              </a:rPr>
              <a:t>4.  </a:t>
            </a:r>
            <a:r>
              <a:rPr lang="en-US" altLang="zh-CN" sz="2200" dirty="0">
                <a:solidFill>
                  <a:schemeClr val="tx2"/>
                </a:solidFill>
              </a:rPr>
              <a:t>m passes through the loop  m &lt; n</a:t>
            </a:r>
          </a:p>
          <a:p>
            <a:pPr algn="l">
              <a:lnSpc>
                <a:spcPct val="100000"/>
              </a:lnSpc>
            </a:pPr>
            <a:endParaRPr lang="zh-CN" altLang="en-US" sz="2200" dirty="0">
              <a:solidFill>
                <a:schemeClr val="tx2"/>
              </a:solidFill>
            </a:endParaRPr>
          </a:p>
        </p:txBody>
      </p:sp>
      <p:sp>
        <p:nvSpPr>
          <p:cNvPr id="463883" name="Rectangle 11"/>
          <p:cNvSpPr>
            <a:spLocks noChangeArrowheads="1"/>
          </p:cNvSpPr>
          <p:nvPr/>
        </p:nvSpPr>
        <p:spPr bwMode="auto">
          <a:xfrm>
            <a:off x="2144688" y="3914676"/>
            <a:ext cx="182806"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sz="2200">
              <a:solidFill>
                <a:schemeClr val="tx2"/>
              </a:solidFill>
            </a:endParaRPr>
          </a:p>
          <a:p>
            <a:pPr algn="l">
              <a:lnSpc>
                <a:spcPct val="100000"/>
              </a:lnSpc>
            </a:pPr>
            <a:endParaRPr lang="zh-CN" altLang="en-US" sz="2200">
              <a:solidFill>
                <a:schemeClr val="tx2"/>
              </a:solidFill>
            </a:endParaRPr>
          </a:p>
        </p:txBody>
      </p:sp>
      <p:sp>
        <p:nvSpPr>
          <p:cNvPr id="463884" name="Rectangle 12"/>
          <p:cNvSpPr>
            <a:spLocks noChangeArrowheads="1"/>
          </p:cNvSpPr>
          <p:nvPr/>
        </p:nvSpPr>
        <p:spPr bwMode="auto">
          <a:xfrm>
            <a:off x="2144688" y="3759855"/>
            <a:ext cx="5357235"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zh-CN" altLang="en-US" sz="2200" dirty="0">
                <a:solidFill>
                  <a:schemeClr val="tx2"/>
                </a:solidFill>
              </a:rPr>
              <a:t>5.  (</a:t>
            </a:r>
            <a:r>
              <a:rPr lang="en-US" altLang="zh-CN" sz="2200" dirty="0">
                <a:solidFill>
                  <a:schemeClr val="tx2"/>
                </a:solidFill>
              </a:rPr>
              <a:t>n-1), n, and (n+1) passes </a:t>
            </a:r>
            <a:r>
              <a:rPr lang="en-US" altLang="zh-CN" sz="2200" dirty="0" smtClean="0">
                <a:solidFill>
                  <a:schemeClr val="tx2"/>
                </a:solidFill>
              </a:rPr>
              <a:t>through </a:t>
            </a:r>
            <a:r>
              <a:rPr lang="en-US" altLang="zh-CN" sz="2200" dirty="0">
                <a:solidFill>
                  <a:schemeClr val="tx2"/>
                </a:solidFill>
              </a:rPr>
              <a:t>the loop</a:t>
            </a:r>
          </a:p>
          <a:p>
            <a:pPr algn="l">
              <a:lnSpc>
                <a:spcPct val="100000"/>
              </a:lnSpc>
            </a:pPr>
            <a:r>
              <a:rPr lang="en-US" altLang="zh-CN" sz="2200" dirty="0" smtClean="0">
                <a:solidFill>
                  <a:schemeClr val="tx2"/>
                </a:solidFill>
              </a:rPr>
              <a:t>      </a:t>
            </a:r>
            <a:endParaRPr lang="en-US" altLang="zh-CN" sz="2200" dirty="0">
              <a:solidFill>
                <a:schemeClr val="tx2"/>
              </a:solidFill>
            </a:endParaRPr>
          </a:p>
        </p:txBody>
      </p:sp>
      <p:sp>
        <p:nvSpPr>
          <p:cNvPr id="463886" name="Rectangle 14"/>
          <p:cNvSpPr>
            <a:spLocks noChangeArrowheads="1"/>
          </p:cNvSpPr>
          <p:nvPr/>
        </p:nvSpPr>
        <p:spPr bwMode="auto">
          <a:xfrm>
            <a:off x="1405703" y="4509120"/>
            <a:ext cx="6166752"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2200" dirty="0">
                <a:solidFill>
                  <a:schemeClr val="tx2"/>
                </a:solidFill>
              </a:rPr>
              <a:t>where n is the maximum </a:t>
            </a:r>
            <a:r>
              <a:rPr lang="en-US" altLang="zh-CN" sz="2200" dirty="0" smtClean="0">
                <a:solidFill>
                  <a:schemeClr val="tx2"/>
                </a:solidFill>
              </a:rPr>
              <a:t>number of </a:t>
            </a:r>
            <a:r>
              <a:rPr lang="en-US" altLang="zh-CN" sz="2200" dirty="0">
                <a:solidFill>
                  <a:schemeClr val="tx2"/>
                </a:solidFill>
              </a:rPr>
              <a:t>allowable passes</a:t>
            </a:r>
          </a:p>
          <a:p>
            <a:pPr algn="l">
              <a:lnSpc>
                <a:spcPct val="100000"/>
              </a:lnSpc>
            </a:pPr>
            <a:r>
              <a:rPr lang="en-US" altLang="zh-CN" sz="2200" dirty="0" smtClean="0">
                <a:solidFill>
                  <a:schemeClr val="tx2"/>
                </a:solidFill>
              </a:rPr>
              <a:t> </a:t>
            </a:r>
            <a:endParaRPr lang="en-US" altLang="zh-CN" sz="2200" dirty="0">
              <a:solidFill>
                <a:schemeClr val="tx2"/>
              </a:solidFill>
            </a:endParaRPr>
          </a:p>
        </p:txBody>
      </p:sp>
      <p:sp>
        <p:nvSpPr>
          <p:cNvPr id="2" name="标题 1"/>
          <p:cNvSpPr>
            <a:spLocks noGrp="1"/>
          </p:cNvSpPr>
          <p:nvPr>
            <p:ph type="title"/>
          </p:nvPr>
        </p:nvSpPr>
        <p:spPr/>
        <p:txBody>
          <a:bodyPr/>
          <a:lstStyle/>
          <a:p>
            <a:r>
              <a:rPr lang="en-US" altLang="zh-CN" dirty="0"/>
              <a:t>Loop Testing: Simple Loops</a:t>
            </a:r>
            <a:endParaRPr lang="zh-CN" altLang="en-US" dirty="0"/>
          </a:p>
        </p:txBody>
      </p:sp>
    </p:spTree>
    <p:extLst>
      <p:ext uri="{BB962C8B-B14F-4D97-AF65-F5344CB8AC3E}">
        <p14:creationId xmlns:p14="http://schemas.microsoft.com/office/powerpoint/2010/main" val="8284280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 Testing: Nested Loops</a:t>
            </a:r>
            <a:endParaRPr lang="zh-CN" altLang="en-US" dirty="0"/>
          </a:p>
        </p:txBody>
      </p:sp>
      <p:sp>
        <p:nvSpPr>
          <p:cNvPr id="23" name="Rectangle 56"/>
          <p:cNvSpPr>
            <a:spLocks noChangeArrowheads="1"/>
          </p:cNvSpPr>
          <p:nvPr/>
        </p:nvSpPr>
        <p:spPr bwMode="auto">
          <a:xfrm>
            <a:off x="1043608" y="1340768"/>
            <a:ext cx="7740650" cy="4965700"/>
          </a:xfrm>
          <a:prstGeom prst="rect">
            <a:avLst/>
          </a:prstGeom>
          <a:noFill/>
          <a:ln w="12700">
            <a:noFill/>
            <a:miter lim="800000"/>
            <a:headEnd/>
            <a:tailEnd/>
          </a:ln>
          <a:effectLst/>
        </p:spPr>
        <p:txBody>
          <a:bodyPr lIns="90487" tIns="44450" rIns="90487" bIns="44450">
            <a:spAutoFit/>
          </a:bodyPr>
          <a:lstStyle/>
          <a:p>
            <a:pPr>
              <a:buClr>
                <a:srgbClr val="0070C0"/>
              </a:buClr>
              <a:buFont typeface="Wingdings" pitchFamily="2" charset="2"/>
              <a:buChar char="n"/>
              <a:defRPr/>
            </a:pPr>
            <a:r>
              <a:rPr lang="en-US" altLang="zh-CN" sz="2000" dirty="0">
                <a:latin typeface="Helvetica" pitchFamily="34" charset="0"/>
              </a:rPr>
              <a:t> </a:t>
            </a:r>
            <a:r>
              <a:rPr lang="en-US" altLang="ja-JP" sz="2000" dirty="0">
                <a:latin typeface="Helvetica" pitchFamily="34" charset="0"/>
              </a:rPr>
              <a:t>Nested Loops</a:t>
            </a:r>
            <a:endParaRPr lang="en-US" altLang="zh-CN" sz="2000" dirty="0">
              <a:latin typeface="Helvetica" pitchFamily="34" charset="0"/>
            </a:endParaRPr>
          </a:p>
          <a:p>
            <a:pPr lvl="1">
              <a:buClr>
                <a:srgbClr val="0070C0"/>
              </a:buClr>
              <a:buFont typeface="Wingdings" pitchFamily="2" charset="2"/>
              <a:buChar char="n"/>
              <a:defRPr/>
            </a:pPr>
            <a:r>
              <a:rPr lang="en-US" altLang="zh-CN" sz="2000" dirty="0"/>
              <a:t> </a:t>
            </a:r>
            <a:r>
              <a:rPr lang="en-US" altLang="ja-JP" sz="2000" dirty="0"/>
              <a:t>Start at the innermost loop. Set all outer loops to their</a:t>
            </a:r>
            <a:endParaRPr lang="en-US" altLang="zh-CN" sz="2000" dirty="0"/>
          </a:p>
          <a:p>
            <a:pPr lvl="1">
              <a:buClr>
                <a:schemeClr val="folHlink"/>
              </a:buClr>
              <a:buFont typeface="Wingdings" pitchFamily="2" charset="2"/>
              <a:buNone/>
              <a:defRPr/>
            </a:pPr>
            <a:r>
              <a:rPr lang="en-US" altLang="zh-CN" sz="2000" dirty="0"/>
              <a:t>    </a:t>
            </a:r>
            <a:r>
              <a:rPr lang="en-US" altLang="ja-JP" sz="2000" dirty="0"/>
              <a:t>minimum iteration parameter values.</a:t>
            </a:r>
            <a:endParaRPr lang="en-US" altLang="zh-CN" sz="2000" dirty="0"/>
          </a:p>
          <a:p>
            <a:pPr lvl="1">
              <a:buClr>
                <a:srgbClr val="0070C0"/>
              </a:buClr>
              <a:buFont typeface="Wingdings" pitchFamily="2" charset="2"/>
              <a:buChar char="n"/>
              <a:defRPr/>
            </a:pPr>
            <a:r>
              <a:rPr lang="en-US" altLang="zh-CN" sz="2000" dirty="0"/>
              <a:t> </a:t>
            </a:r>
            <a:r>
              <a:rPr lang="en-US" altLang="ja-JP" sz="2000" dirty="0"/>
              <a:t>Test the min+1, typical, max-1 and max for the</a:t>
            </a:r>
            <a:r>
              <a:rPr lang="en-US" altLang="zh-CN" sz="2000" dirty="0"/>
              <a:t> </a:t>
            </a:r>
          </a:p>
          <a:p>
            <a:pPr lvl="1">
              <a:buClr>
                <a:schemeClr val="folHlink"/>
              </a:buClr>
              <a:buFont typeface="Wingdings" pitchFamily="2" charset="2"/>
              <a:buNone/>
              <a:defRPr/>
            </a:pPr>
            <a:r>
              <a:rPr lang="en-US" altLang="zh-CN" sz="2000" dirty="0"/>
              <a:t>    </a:t>
            </a:r>
            <a:r>
              <a:rPr lang="en-US" altLang="ja-JP" sz="2000" dirty="0"/>
              <a:t>innermost loop, while holding the outer loops at their</a:t>
            </a:r>
            <a:endParaRPr lang="en-US" altLang="zh-CN" sz="2000" dirty="0"/>
          </a:p>
          <a:p>
            <a:pPr lvl="1">
              <a:buClr>
                <a:schemeClr val="folHlink"/>
              </a:buClr>
              <a:buFont typeface="Wingdings" pitchFamily="2" charset="2"/>
              <a:buNone/>
              <a:defRPr/>
            </a:pPr>
            <a:r>
              <a:rPr lang="en-US" altLang="zh-CN" sz="2000" dirty="0"/>
              <a:t>    </a:t>
            </a:r>
            <a:r>
              <a:rPr lang="en-US" altLang="ja-JP" sz="2000" dirty="0"/>
              <a:t>minimum values. </a:t>
            </a:r>
            <a:endParaRPr lang="en-US" altLang="zh-CN" sz="2000" dirty="0"/>
          </a:p>
          <a:p>
            <a:pPr lvl="1">
              <a:buClr>
                <a:srgbClr val="0070C0"/>
              </a:buClr>
              <a:buFont typeface="Wingdings" pitchFamily="2" charset="2"/>
              <a:buChar char="n"/>
              <a:defRPr/>
            </a:pPr>
            <a:r>
              <a:rPr lang="en-US" altLang="zh-CN" sz="2000" dirty="0"/>
              <a:t> </a:t>
            </a:r>
            <a:r>
              <a:rPr lang="en-US" altLang="ja-JP" sz="2000" dirty="0"/>
              <a:t>Move out one loop and set it up as in step 2, holding all</a:t>
            </a:r>
            <a:endParaRPr lang="en-US" altLang="zh-CN" sz="2000" dirty="0"/>
          </a:p>
          <a:p>
            <a:pPr lvl="1">
              <a:buClr>
                <a:schemeClr val="folHlink"/>
              </a:buClr>
              <a:buFont typeface="Wingdings" pitchFamily="2" charset="2"/>
              <a:buNone/>
              <a:defRPr/>
            </a:pPr>
            <a:r>
              <a:rPr lang="en-US" altLang="zh-CN" sz="2000" dirty="0"/>
              <a:t>    </a:t>
            </a:r>
            <a:r>
              <a:rPr lang="en-US" altLang="ja-JP" sz="2000" dirty="0"/>
              <a:t>other loops at typical values. Continue this step until</a:t>
            </a:r>
            <a:r>
              <a:rPr lang="en-US" altLang="ja-JP" sz="2000" b="1" dirty="0"/>
              <a:t> </a:t>
            </a:r>
            <a:endParaRPr lang="en-US" altLang="zh-CN" sz="2000" b="1" dirty="0"/>
          </a:p>
          <a:p>
            <a:pPr lvl="1">
              <a:buClr>
                <a:schemeClr val="folHlink"/>
              </a:buClr>
              <a:buFont typeface="Wingdings" pitchFamily="2" charset="2"/>
              <a:buNone/>
              <a:defRPr/>
            </a:pPr>
            <a:r>
              <a:rPr lang="en-US" altLang="zh-CN" sz="2000" dirty="0"/>
              <a:t>    </a:t>
            </a:r>
            <a:r>
              <a:rPr lang="en-US" altLang="ja-JP" sz="2000" dirty="0"/>
              <a:t>the outermost loop has been tested.</a:t>
            </a:r>
            <a:endParaRPr lang="en-US" altLang="zh-CN" sz="2000" dirty="0"/>
          </a:p>
          <a:p>
            <a:pPr>
              <a:buClr>
                <a:srgbClr val="0070C0"/>
              </a:buClr>
              <a:buFont typeface="Wingdings" pitchFamily="2" charset="2"/>
              <a:buChar char="n"/>
              <a:defRPr/>
            </a:pPr>
            <a:r>
              <a:rPr lang="en-US" altLang="zh-CN" sz="2000" dirty="0"/>
              <a:t> </a:t>
            </a:r>
            <a:r>
              <a:rPr lang="en-US" altLang="ja-JP" sz="2000" dirty="0"/>
              <a:t>Concatenated Loops</a:t>
            </a:r>
            <a:endParaRPr lang="en-US" altLang="zh-CN" sz="2000" dirty="0"/>
          </a:p>
          <a:p>
            <a:pPr>
              <a:buClr>
                <a:schemeClr val="folHlink"/>
              </a:buClr>
              <a:buFont typeface="Wingdings" pitchFamily="2" charset="2"/>
              <a:buNone/>
              <a:defRPr/>
            </a:pPr>
            <a:r>
              <a:rPr lang="en-US" altLang="zh-CN" sz="2000" dirty="0"/>
              <a:t>    </a:t>
            </a:r>
            <a:r>
              <a:rPr lang="en-US" altLang="ja-JP" sz="2000" dirty="0"/>
              <a:t>If the loops are independent of one another</a:t>
            </a:r>
            <a:endParaRPr lang="en-US" altLang="zh-CN" sz="2000" dirty="0"/>
          </a:p>
          <a:p>
            <a:pPr>
              <a:buClr>
                <a:schemeClr val="folHlink"/>
              </a:buClr>
              <a:buFont typeface="Wingdings" pitchFamily="2" charset="2"/>
              <a:buNone/>
              <a:defRPr/>
            </a:pPr>
            <a:r>
              <a:rPr lang="en-US" altLang="zh-CN" sz="2000" dirty="0"/>
              <a:t>       </a:t>
            </a:r>
            <a:r>
              <a:rPr lang="en-US" altLang="ja-JP" sz="2000" dirty="0"/>
              <a:t>then treat each as a simple loop</a:t>
            </a:r>
            <a:endParaRPr lang="en-US" altLang="zh-CN" sz="2000" dirty="0"/>
          </a:p>
          <a:p>
            <a:pPr>
              <a:buClr>
                <a:schemeClr val="folHlink"/>
              </a:buClr>
              <a:buFont typeface="Wingdings" pitchFamily="2" charset="2"/>
              <a:buNone/>
              <a:defRPr/>
            </a:pPr>
            <a:r>
              <a:rPr lang="en-US" altLang="zh-CN" sz="2000" dirty="0"/>
              <a:t>       </a:t>
            </a:r>
            <a:r>
              <a:rPr lang="en-US" altLang="ja-JP" sz="2000" dirty="0"/>
              <a:t>else* treat as nested loops</a:t>
            </a:r>
            <a:endParaRPr lang="en-US" altLang="zh-CN" sz="2000" dirty="0"/>
          </a:p>
          <a:p>
            <a:pPr>
              <a:buClr>
                <a:schemeClr val="folHlink"/>
              </a:buClr>
              <a:buFont typeface="Wingdings" pitchFamily="2" charset="2"/>
              <a:buNone/>
              <a:defRPr/>
            </a:pPr>
            <a:r>
              <a:rPr lang="en-US" altLang="zh-CN" sz="2000" dirty="0"/>
              <a:t>   </a:t>
            </a:r>
            <a:r>
              <a:rPr lang="en-US" altLang="ja-JP" sz="2000" dirty="0" err="1"/>
              <a:t>endif</a:t>
            </a:r>
            <a:r>
              <a:rPr lang="en-US" altLang="ja-JP" sz="2000" dirty="0"/>
              <a:t>*</a:t>
            </a:r>
            <a:endParaRPr lang="en-US" altLang="zh-CN" sz="2000" dirty="0"/>
          </a:p>
          <a:p>
            <a:pPr>
              <a:defRPr/>
            </a:pPr>
            <a:r>
              <a:rPr lang="en-US" altLang="zh-CN" sz="2000" dirty="0"/>
              <a:t>   </a:t>
            </a:r>
            <a:r>
              <a:rPr lang="en-US" altLang="ja-JP" sz="2000" dirty="0"/>
              <a:t>for example, the final loop counter value of loop 1 is </a:t>
            </a:r>
            <a:endParaRPr lang="en-US" altLang="zh-CN" sz="2000" dirty="0"/>
          </a:p>
          <a:p>
            <a:pPr>
              <a:defRPr/>
            </a:pPr>
            <a:r>
              <a:rPr lang="en-US" altLang="zh-CN" sz="2000" i="1" dirty="0"/>
              <a:t>   </a:t>
            </a:r>
            <a:r>
              <a:rPr lang="en-US" altLang="ja-JP" sz="2000" dirty="0"/>
              <a:t>used to initialize loop 2.</a:t>
            </a:r>
          </a:p>
        </p:txBody>
      </p:sp>
    </p:spTree>
    <p:extLst>
      <p:ext uri="{BB962C8B-B14F-4D97-AF65-F5344CB8AC3E}">
        <p14:creationId xmlns:p14="http://schemas.microsoft.com/office/powerpoint/2010/main" val="359361471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0" name="Rectangle 4"/>
          <p:cNvSpPr>
            <a:spLocks noChangeArrowheads="1"/>
          </p:cNvSpPr>
          <p:nvPr/>
        </p:nvSpPr>
        <p:spPr bwMode="auto">
          <a:xfrm>
            <a:off x="1900980" y="2204864"/>
            <a:ext cx="2593802"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en-US" altLang="zh-CN" b="0" dirty="0" err="1">
                <a:solidFill>
                  <a:schemeClr val="tx2"/>
                </a:solidFill>
                <a:effectLst/>
                <a:latin typeface="Times New Roman" panose="02020603050405020304" pitchFamily="18" charset="0"/>
                <a:cs typeface="Times New Roman" panose="02020603050405020304" pitchFamily="18" charset="0"/>
              </a:rPr>
              <a:t>func</a:t>
            </a:r>
            <a:r>
              <a:rPr lang="en-US" altLang="zh-CN" b="0" dirty="0">
                <a:solidFill>
                  <a:schemeClr val="tx2"/>
                </a:solidFill>
                <a:effectLst/>
                <a:latin typeface="Times New Roman" panose="02020603050405020304" pitchFamily="18" charset="0"/>
                <a:cs typeface="Times New Roman" panose="02020603050405020304" pitchFamily="18" charset="0"/>
              </a:rPr>
              <a:t>(</a:t>
            </a:r>
            <a:r>
              <a:rPr lang="en-US" altLang="zh-CN" b="0" dirty="0" err="1">
                <a:solidFill>
                  <a:schemeClr val="tx2"/>
                </a:solidFill>
                <a:effectLst/>
                <a:latin typeface="Times New Roman" panose="02020603050405020304" pitchFamily="18" charset="0"/>
                <a:cs typeface="Times New Roman" panose="02020603050405020304" pitchFamily="18" charset="0"/>
              </a:rPr>
              <a:t>int</a:t>
            </a:r>
            <a:r>
              <a:rPr lang="en-US" altLang="zh-CN" b="0" dirty="0">
                <a:solidFill>
                  <a:schemeClr val="tx2"/>
                </a:solidFill>
                <a:effectLst/>
                <a:latin typeface="Times New Roman" panose="02020603050405020304" pitchFamily="18" charset="0"/>
                <a:cs typeface="Times New Roman" panose="02020603050405020304" pitchFamily="18" charset="0"/>
              </a:rPr>
              <a:t> A,B,X)</a:t>
            </a:r>
          </a:p>
          <a:p>
            <a:pPr>
              <a:buFont typeface="Zapf Dingbats" charset="2"/>
              <a:buNone/>
            </a:pPr>
            <a:r>
              <a:rPr lang="en-US" altLang="zh-CN" b="0" dirty="0">
                <a:solidFill>
                  <a:schemeClr val="tx2"/>
                </a:solidFill>
                <a:effectLst/>
                <a:latin typeface="Times New Roman" panose="02020603050405020304" pitchFamily="18" charset="0"/>
                <a:cs typeface="Times New Roman" panose="02020603050405020304" pitchFamily="18" charset="0"/>
              </a:rPr>
              <a:t>{</a:t>
            </a:r>
          </a:p>
          <a:p>
            <a:pPr>
              <a:buFont typeface="Zapf Dingbats" charset="2"/>
              <a:buNone/>
            </a:pPr>
            <a:r>
              <a:rPr lang="en-US" altLang="zh-CN" sz="1800" b="0" dirty="0">
                <a:solidFill>
                  <a:schemeClr val="tx2"/>
                </a:solidFill>
                <a:effectLst/>
                <a:latin typeface="Times New Roman" panose="02020603050405020304" pitchFamily="18" charset="0"/>
                <a:cs typeface="Times New Roman" panose="02020603050405020304" pitchFamily="18" charset="0"/>
              </a:rPr>
              <a:t>if((A&gt;1)&amp;&amp;(B=0))</a:t>
            </a:r>
          </a:p>
          <a:p>
            <a:pPr>
              <a:buFont typeface="Zapf Dingbats" charset="2"/>
              <a:buNone/>
            </a:pPr>
            <a:r>
              <a:rPr lang="en-US" altLang="zh-CN" sz="1800" b="0" dirty="0">
                <a:solidFill>
                  <a:schemeClr val="tx2"/>
                </a:solidFill>
                <a:effectLst/>
                <a:latin typeface="Times New Roman" panose="02020603050405020304" pitchFamily="18" charset="0"/>
                <a:cs typeface="Times New Roman" panose="02020603050405020304" pitchFamily="18" charset="0"/>
              </a:rPr>
              <a:t>{X:=X/A};</a:t>
            </a:r>
          </a:p>
          <a:p>
            <a:pPr>
              <a:buFont typeface="Zapf Dingbats" charset="2"/>
              <a:buNone/>
            </a:pPr>
            <a:r>
              <a:rPr lang="en-US" altLang="zh-CN" sz="1800" b="0" dirty="0">
                <a:solidFill>
                  <a:schemeClr val="tx2"/>
                </a:solidFill>
                <a:effectLst/>
                <a:latin typeface="Times New Roman" panose="02020603050405020304" pitchFamily="18" charset="0"/>
                <a:cs typeface="Times New Roman" panose="02020603050405020304" pitchFamily="18" charset="0"/>
              </a:rPr>
              <a:t>if((A=2)||(X&gt;1))</a:t>
            </a:r>
          </a:p>
          <a:p>
            <a:pPr>
              <a:buFont typeface="Zapf Dingbats" charset="2"/>
              <a:buNone/>
            </a:pPr>
            <a:r>
              <a:rPr lang="en-US" altLang="zh-CN" sz="1800" b="0" dirty="0">
                <a:solidFill>
                  <a:schemeClr val="tx2"/>
                </a:solidFill>
                <a:effectLst/>
                <a:latin typeface="Times New Roman" panose="02020603050405020304" pitchFamily="18" charset="0"/>
                <a:cs typeface="Times New Roman" panose="02020603050405020304" pitchFamily="18" charset="0"/>
              </a:rPr>
              <a:t>{X:=X+1};</a:t>
            </a:r>
          </a:p>
          <a:p>
            <a:pPr>
              <a:buFont typeface="Zapf Dingbats" charset="2"/>
              <a:buNone/>
            </a:pPr>
            <a:r>
              <a:rPr lang="en-US" altLang="zh-CN" b="0" dirty="0">
                <a:solidFill>
                  <a:schemeClr val="tx2"/>
                </a:solidFill>
                <a:effectLst/>
                <a:latin typeface="Times New Roman" panose="02020603050405020304" pitchFamily="18" charset="0"/>
                <a:cs typeface="Times New Roman" panose="02020603050405020304" pitchFamily="18" charset="0"/>
              </a:rPr>
              <a:t>}</a:t>
            </a:r>
          </a:p>
        </p:txBody>
      </p:sp>
      <p:cxnSp>
        <p:nvCxnSpPr>
          <p:cNvPr id="531465" name="AutoShape 9"/>
          <p:cNvCxnSpPr>
            <a:cxnSpLocks noChangeShapeType="1"/>
            <a:endCxn id="531462" idx="0"/>
          </p:cNvCxnSpPr>
          <p:nvPr/>
        </p:nvCxnSpPr>
        <p:spPr bwMode="auto">
          <a:xfrm>
            <a:off x="5000625" y="1374775"/>
            <a:ext cx="0" cy="91440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31482" name="Group 26"/>
          <p:cNvGrpSpPr>
            <a:grpSpLocks/>
          </p:cNvGrpSpPr>
          <p:nvPr/>
        </p:nvGrpSpPr>
        <p:grpSpPr bwMode="auto">
          <a:xfrm>
            <a:off x="4162425" y="1603375"/>
            <a:ext cx="3505200" cy="3810000"/>
            <a:chOff x="2622" y="770"/>
            <a:chExt cx="2208" cy="2400"/>
          </a:xfrm>
        </p:grpSpPr>
        <p:sp>
          <p:nvSpPr>
            <p:cNvPr id="531462" name="AutoShape 6"/>
            <p:cNvSpPr>
              <a:spLocks noChangeArrowheads="1"/>
            </p:cNvSpPr>
            <p:nvPr/>
          </p:nvSpPr>
          <p:spPr bwMode="auto">
            <a:xfrm>
              <a:off x="2622" y="1202"/>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A&gt;1 </a:t>
              </a:r>
              <a:r>
                <a:rPr lang="en-US" altLang="zh-CN" sz="1600" dirty="0" smtClean="0">
                  <a:solidFill>
                    <a:schemeClr val="tx2"/>
                  </a:solidFill>
                  <a:latin typeface="Tahoma" panose="020B0604030504040204" pitchFamily="34" charset="0"/>
                </a:rPr>
                <a:t>and</a:t>
              </a:r>
            </a:p>
            <a:p>
              <a:pPr>
                <a:lnSpc>
                  <a:spcPct val="100000"/>
                </a:lnSpc>
              </a:pPr>
              <a:r>
                <a:rPr lang="en-US" altLang="zh-CN" sz="1600" dirty="0" smtClean="0">
                  <a:solidFill>
                    <a:schemeClr val="tx2"/>
                  </a:solidFill>
                  <a:latin typeface="Tahoma" panose="020B0604030504040204" pitchFamily="34" charset="0"/>
                </a:rPr>
                <a:t> </a:t>
              </a:r>
              <a:r>
                <a:rPr lang="en-US" altLang="zh-CN" sz="1600" dirty="0">
                  <a:solidFill>
                    <a:schemeClr val="tx2"/>
                  </a:solidFill>
                  <a:latin typeface="Tahoma" panose="020B0604030504040204" pitchFamily="34" charset="0"/>
                </a:rPr>
                <a:t>B=0</a:t>
              </a:r>
            </a:p>
          </p:txBody>
        </p:sp>
        <p:sp>
          <p:nvSpPr>
            <p:cNvPr id="531463" name="AutoShape 7"/>
            <p:cNvSpPr>
              <a:spLocks noChangeArrowheads="1"/>
            </p:cNvSpPr>
            <p:nvPr/>
          </p:nvSpPr>
          <p:spPr bwMode="auto">
            <a:xfrm>
              <a:off x="2622" y="2210"/>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A=2 or </a:t>
              </a:r>
              <a:endParaRPr lang="en-US" altLang="zh-CN" sz="1600" dirty="0" smtClean="0">
                <a:solidFill>
                  <a:schemeClr val="tx2"/>
                </a:solidFill>
                <a:latin typeface="Tahoma" panose="020B0604030504040204" pitchFamily="34" charset="0"/>
              </a:endParaRPr>
            </a:p>
            <a:p>
              <a:pPr>
                <a:lnSpc>
                  <a:spcPct val="100000"/>
                </a:lnSpc>
              </a:pPr>
              <a:r>
                <a:rPr lang="en-US" altLang="zh-CN" sz="1600" dirty="0" smtClean="0">
                  <a:solidFill>
                    <a:schemeClr val="tx2"/>
                  </a:solidFill>
                  <a:latin typeface="Tahoma" panose="020B0604030504040204" pitchFamily="34" charset="0"/>
                </a:rPr>
                <a:t>x&gt;1</a:t>
              </a:r>
              <a:endParaRPr lang="en-US" altLang="zh-CN" sz="1600" dirty="0">
                <a:solidFill>
                  <a:schemeClr val="tx2"/>
                </a:solidFill>
                <a:latin typeface="Tahoma" panose="020B0604030504040204" pitchFamily="34" charset="0"/>
              </a:endParaRPr>
            </a:p>
          </p:txBody>
        </p:sp>
        <p:cxnSp>
          <p:nvCxnSpPr>
            <p:cNvPr id="531464" name="AutoShape 8"/>
            <p:cNvCxnSpPr>
              <a:cxnSpLocks noChangeShapeType="1"/>
              <a:stCxn id="531462" idx="2"/>
              <a:endCxn id="531463" idx="0"/>
            </p:cNvCxnSpPr>
            <p:nvPr/>
          </p:nvCxnSpPr>
          <p:spPr bwMode="auto">
            <a:xfrm>
              <a:off x="3150" y="1682"/>
              <a:ext cx="0" cy="528"/>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1466" name="AutoShape 10"/>
            <p:cNvCxnSpPr>
              <a:cxnSpLocks noChangeShapeType="1"/>
              <a:stCxn id="531463" idx="2"/>
            </p:cNvCxnSpPr>
            <p:nvPr/>
          </p:nvCxnSpPr>
          <p:spPr bwMode="auto">
            <a:xfrm>
              <a:off x="3150" y="2690"/>
              <a:ext cx="0" cy="48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1467" name="Rectangle 11"/>
            <p:cNvSpPr>
              <a:spLocks noChangeArrowheads="1"/>
            </p:cNvSpPr>
            <p:nvPr/>
          </p:nvSpPr>
          <p:spPr bwMode="auto">
            <a:xfrm>
              <a:off x="4110" y="1682"/>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smtClean="0">
                  <a:solidFill>
                    <a:schemeClr val="tx2"/>
                  </a:solidFill>
                  <a:latin typeface="Tahoma" panose="020B0604030504040204" pitchFamily="34" charset="0"/>
                </a:rPr>
                <a:t>   X=X/A</a:t>
              </a:r>
              <a:endParaRPr lang="en-US" altLang="zh-CN" sz="1600" dirty="0">
                <a:solidFill>
                  <a:schemeClr val="tx2"/>
                </a:solidFill>
                <a:latin typeface="Tahoma" panose="020B0604030504040204" pitchFamily="34" charset="0"/>
              </a:endParaRPr>
            </a:p>
          </p:txBody>
        </p:sp>
        <p:sp>
          <p:nvSpPr>
            <p:cNvPr id="531468" name="Rectangle 12"/>
            <p:cNvSpPr>
              <a:spLocks noChangeArrowheads="1"/>
            </p:cNvSpPr>
            <p:nvPr/>
          </p:nvSpPr>
          <p:spPr bwMode="auto">
            <a:xfrm>
              <a:off x="4110" y="2642"/>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smtClean="0">
                  <a:solidFill>
                    <a:schemeClr val="tx2"/>
                  </a:solidFill>
                  <a:latin typeface="Tahoma" panose="020B0604030504040204" pitchFamily="34" charset="0"/>
                </a:rPr>
                <a:t>   X=X+1</a:t>
              </a:r>
              <a:endParaRPr lang="en-US" altLang="zh-CN" sz="1600" dirty="0">
                <a:solidFill>
                  <a:schemeClr val="tx2"/>
                </a:solidFill>
                <a:latin typeface="Tahoma" panose="020B0604030504040204" pitchFamily="34" charset="0"/>
              </a:endParaRPr>
            </a:p>
          </p:txBody>
        </p:sp>
        <p:cxnSp>
          <p:nvCxnSpPr>
            <p:cNvPr id="531469" name="AutoShape 13"/>
            <p:cNvCxnSpPr>
              <a:cxnSpLocks noChangeShapeType="1"/>
              <a:stCxn id="531468" idx="1"/>
            </p:cNvCxnSpPr>
            <p:nvPr/>
          </p:nvCxnSpPr>
          <p:spPr bwMode="auto">
            <a:xfrm flipH="1">
              <a:off x="3150" y="2786"/>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1470" name="AutoShape 14"/>
            <p:cNvCxnSpPr>
              <a:cxnSpLocks noChangeShapeType="1"/>
              <a:stCxn id="531467" idx="1"/>
            </p:cNvCxnSpPr>
            <p:nvPr/>
          </p:nvCxnSpPr>
          <p:spPr bwMode="auto">
            <a:xfrm flipH="1">
              <a:off x="3150" y="1826"/>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1471" name="AutoShape 15"/>
            <p:cNvCxnSpPr>
              <a:cxnSpLocks noChangeShapeType="1"/>
              <a:stCxn id="531463" idx="3"/>
              <a:endCxn id="531468" idx="0"/>
            </p:cNvCxnSpPr>
            <p:nvPr/>
          </p:nvCxnSpPr>
          <p:spPr bwMode="auto">
            <a:xfrm>
              <a:off x="3678" y="2450"/>
              <a:ext cx="792" cy="192"/>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1472" name="AutoShape 16"/>
            <p:cNvCxnSpPr>
              <a:cxnSpLocks noChangeShapeType="1"/>
              <a:stCxn id="531462" idx="3"/>
              <a:endCxn id="531467" idx="0"/>
            </p:cNvCxnSpPr>
            <p:nvPr/>
          </p:nvCxnSpPr>
          <p:spPr bwMode="auto">
            <a:xfrm>
              <a:off x="3678" y="1442"/>
              <a:ext cx="792" cy="240"/>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1473" name="Rectangle 17"/>
            <p:cNvSpPr>
              <a:spLocks noChangeArrowheads="1"/>
            </p:cNvSpPr>
            <p:nvPr/>
          </p:nvSpPr>
          <p:spPr bwMode="auto">
            <a:xfrm>
              <a:off x="3774" y="12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1474" name="Rectangle 18"/>
            <p:cNvSpPr>
              <a:spLocks noChangeArrowheads="1"/>
            </p:cNvSpPr>
            <p:nvPr/>
          </p:nvSpPr>
          <p:spPr bwMode="auto">
            <a:xfrm>
              <a:off x="3774" y="2258"/>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1475" name="Rectangle 19"/>
            <p:cNvSpPr>
              <a:spLocks noChangeArrowheads="1"/>
            </p:cNvSpPr>
            <p:nvPr/>
          </p:nvSpPr>
          <p:spPr bwMode="auto">
            <a:xfrm>
              <a:off x="2910" y="168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NO</a:t>
              </a:r>
            </a:p>
          </p:txBody>
        </p:sp>
        <p:sp>
          <p:nvSpPr>
            <p:cNvPr id="531476" name="Rectangle 20"/>
            <p:cNvSpPr>
              <a:spLocks noChangeArrowheads="1"/>
            </p:cNvSpPr>
            <p:nvPr/>
          </p:nvSpPr>
          <p:spPr bwMode="auto">
            <a:xfrm>
              <a:off x="2910" y="269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NO</a:t>
              </a:r>
            </a:p>
          </p:txBody>
        </p:sp>
        <p:sp>
          <p:nvSpPr>
            <p:cNvPr id="531477" name="Rectangle 21"/>
            <p:cNvSpPr>
              <a:spLocks noChangeArrowheads="1"/>
            </p:cNvSpPr>
            <p:nvPr/>
          </p:nvSpPr>
          <p:spPr bwMode="auto">
            <a:xfrm>
              <a:off x="2910" y="7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a:t>
              </a:r>
            </a:p>
          </p:txBody>
        </p:sp>
        <p:sp>
          <p:nvSpPr>
            <p:cNvPr id="531478" name="Rectangle 22"/>
            <p:cNvSpPr>
              <a:spLocks noChangeArrowheads="1"/>
            </p:cNvSpPr>
            <p:nvPr/>
          </p:nvSpPr>
          <p:spPr bwMode="auto">
            <a:xfrm>
              <a:off x="2910" y="19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b</a:t>
              </a:r>
            </a:p>
          </p:txBody>
        </p:sp>
        <p:sp>
          <p:nvSpPr>
            <p:cNvPr id="531479" name="Rectangle 23"/>
            <p:cNvSpPr>
              <a:spLocks noChangeArrowheads="1"/>
            </p:cNvSpPr>
            <p:nvPr/>
          </p:nvSpPr>
          <p:spPr bwMode="auto">
            <a:xfrm>
              <a:off x="4494" y="144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c</a:t>
              </a:r>
            </a:p>
          </p:txBody>
        </p:sp>
        <p:sp>
          <p:nvSpPr>
            <p:cNvPr id="531480" name="Rectangle 24"/>
            <p:cNvSpPr>
              <a:spLocks noChangeArrowheads="1"/>
            </p:cNvSpPr>
            <p:nvPr/>
          </p:nvSpPr>
          <p:spPr bwMode="auto">
            <a:xfrm>
              <a:off x="4494" y="24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e</a:t>
              </a:r>
            </a:p>
          </p:txBody>
        </p:sp>
        <p:sp>
          <p:nvSpPr>
            <p:cNvPr id="531481" name="Rectangle 25"/>
            <p:cNvSpPr>
              <a:spLocks noChangeArrowheads="1"/>
            </p:cNvSpPr>
            <p:nvPr/>
          </p:nvSpPr>
          <p:spPr bwMode="auto">
            <a:xfrm>
              <a:off x="2910" y="293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d</a:t>
              </a:r>
            </a:p>
          </p:txBody>
        </p:sp>
      </p:grpSp>
      <p:sp>
        <p:nvSpPr>
          <p:cNvPr id="4" name="标题 3"/>
          <p:cNvSpPr>
            <a:spLocks noGrp="1"/>
          </p:cNvSpPr>
          <p:nvPr>
            <p:ph type="title"/>
          </p:nvPr>
        </p:nvSpPr>
        <p:spPr/>
        <p:txBody>
          <a:bodyPr/>
          <a:lstStyle/>
          <a:p>
            <a:r>
              <a:rPr lang="en-US" altLang="zh-CN" dirty="0"/>
              <a:t>Example</a:t>
            </a:r>
            <a:endParaRPr lang="zh-CN" altLang="en-US" dirty="0"/>
          </a:p>
        </p:txBody>
      </p:sp>
    </p:spTree>
    <p:extLst>
      <p:ext uri="{BB962C8B-B14F-4D97-AF65-F5344CB8AC3E}">
        <p14:creationId xmlns:p14="http://schemas.microsoft.com/office/powerpoint/2010/main" val="2930953326"/>
      </p:ext>
    </p:extLst>
  </p:cSld>
  <p:clrMapOvr>
    <a:masterClrMapping/>
  </p:clrMapOvr>
  <p:transition>
    <p:random/>
    <p:sndAc>
      <p:stSnd>
        <p:snd r:embed="rId3" name="projctor.wav"/>
      </p:st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29" name="Rectangle 25"/>
          <p:cNvSpPr>
            <a:spLocks noChangeArrowheads="1"/>
          </p:cNvSpPr>
          <p:nvPr/>
        </p:nvSpPr>
        <p:spPr bwMode="auto">
          <a:xfrm>
            <a:off x="5719608" y="1859739"/>
            <a:ext cx="289099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Clr>
                <a:srgbClr val="0070C0"/>
              </a:buClr>
              <a:buFont typeface="Wingdings" panose="05000000000000000000" pitchFamily="2" charset="2"/>
              <a:buChar char="n"/>
            </a:pPr>
            <a:r>
              <a:rPr lang="zh-CN" altLang="en-US"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取</a:t>
            </a: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A=2，B=0，X=3</a:t>
            </a:r>
          </a:p>
        </p:txBody>
      </p:sp>
      <p:grpSp>
        <p:nvGrpSpPr>
          <p:cNvPr id="533551" name="Group 47"/>
          <p:cNvGrpSpPr>
            <a:grpSpLocks/>
          </p:cNvGrpSpPr>
          <p:nvPr/>
        </p:nvGrpSpPr>
        <p:grpSpPr bwMode="auto">
          <a:xfrm>
            <a:off x="1835696" y="1484784"/>
            <a:ext cx="3505200" cy="4008437"/>
            <a:chOff x="490" y="589"/>
            <a:chExt cx="2208" cy="2525"/>
          </a:xfrm>
        </p:grpSpPr>
        <p:grpSp>
          <p:nvGrpSpPr>
            <p:cNvPr id="533530" name="Group 26"/>
            <p:cNvGrpSpPr>
              <a:grpSpLocks/>
            </p:cNvGrpSpPr>
            <p:nvPr/>
          </p:nvGrpSpPr>
          <p:grpSpPr bwMode="auto">
            <a:xfrm>
              <a:off x="490" y="714"/>
              <a:ext cx="2208" cy="2400"/>
              <a:chOff x="2622" y="770"/>
              <a:chExt cx="2208" cy="2400"/>
            </a:xfrm>
          </p:grpSpPr>
          <p:sp>
            <p:nvSpPr>
              <p:cNvPr id="533531" name="AutoShape 27"/>
              <p:cNvSpPr>
                <a:spLocks noChangeArrowheads="1"/>
              </p:cNvSpPr>
              <p:nvPr/>
            </p:nvSpPr>
            <p:spPr bwMode="auto">
              <a:xfrm>
                <a:off x="2622" y="1202"/>
                <a:ext cx="1056" cy="48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A&gt;1 and </a:t>
                </a:r>
                <a:endParaRPr lang="en-US" altLang="zh-CN" sz="1600" dirty="0" smtClean="0">
                  <a:solidFill>
                    <a:schemeClr val="tx2"/>
                  </a:solidFill>
                  <a:latin typeface="Tahoma" panose="020B0604030504040204" pitchFamily="34" charset="0"/>
                </a:endParaRPr>
              </a:p>
              <a:p>
                <a:pPr>
                  <a:lnSpc>
                    <a:spcPct val="100000"/>
                  </a:lnSpc>
                </a:pPr>
                <a:r>
                  <a:rPr lang="en-US" altLang="zh-CN" sz="1600" dirty="0" smtClean="0">
                    <a:solidFill>
                      <a:schemeClr val="tx2"/>
                    </a:solidFill>
                    <a:latin typeface="Tahoma" panose="020B0604030504040204" pitchFamily="34" charset="0"/>
                  </a:rPr>
                  <a:t>B=0</a:t>
                </a:r>
                <a:endParaRPr lang="en-US" altLang="zh-CN" sz="1600" dirty="0">
                  <a:solidFill>
                    <a:schemeClr val="tx2"/>
                  </a:solidFill>
                  <a:latin typeface="Tahoma" panose="020B0604030504040204" pitchFamily="34" charset="0"/>
                </a:endParaRPr>
              </a:p>
            </p:txBody>
          </p:sp>
          <p:sp>
            <p:nvSpPr>
              <p:cNvPr id="533532" name="AutoShape 28"/>
              <p:cNvSpPr>
                <a:spLocks noChangeArrowheads="1"/>
              </p:cNvSpPr>
              <p:nvPr/>
            </p:nvSpPr>
            <p:spPr bwMode="auto">
              <a:xfrm>
                <a:off x="2622" y="2210"/>
                <a:ext cx="1056" cy="48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A=2 </a:t>
                </a:r>
                <a:r>
                  <a:rPr lang="en-US" altLang="zh-CN" sz="1600" dirty="0" smtClean="0">
                    <a:solidFill>
                      <a:schemeClr val="tx2"/>
                    </a:solidFill>
                    <a:latin typeface="Tahoma" panose="020B0604030504040204" pitchFamily="34" charset="0"/>
                  </a:rPr>
                  <a:t>or</a:t>
                </a:r>
              </a:p>
              <a:p>
                <a:pPr>
                  <a:lnSpc>
                    <a:spcPct val="100000"/>
                  </a:lnSpc>
                </a:pPr>
                <a:r>
                  <a:rPr lang="en-US" altLang="zh-CN" sz="1600" dirty="0" smtClean="0">
                    <a:solidFill>
                      <a:schemeClr val="tx2"/>
                    </a:solidFill>
                    <a:latin typeface="Tahoma" panose="020B0604030504040204" pitchFamily="34" charset="0"/>
                  </a:rPr>
                  <a:t> </a:t>
                </a:r>
                <a:r>
                  <a:rPr lang="en-US" altLang="zh-CN" sz="1600" dirty="0">
                    <a:solidFill>
                      <a:schemeClr val="tx2"/>
                    </a:solidFill>
                    <a:latin typeface="Tahoma" panose="020B0604030504040204" pitchFamily="34" charset="0"/>
                  </a:rPr>
                  <a:t>x&gt;1</a:t>
                </a:r>
              </a:p>
            </p:txBody>
          </p:sp>
          <p:cxnSp>
            <p:nvCxnSpPr>
              <p:cNvPr id="533533" name="AutoShape 29"/>
              <p:cNvCxnSpPr>
                <a:cxnSpLocks noChangeShapeType="1"/>
                <a:stCxn id="533531" idx="2"/>
                <a:endCxn id="533532" idx="0"/>
              </p:cNvCxnSpPr>
              <p:nvPr/>
            </p:nvCxnSpPr>
            <p:spPr bwMode="auto">
              <a:xfrm>
                <a:off x="3150" y="1682"/>
                <a:ext cx="0" cy="528"/>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3534" name="AutoShape 30"/>
              <p:cNvCxnSpPr>
                <a:cxnSpLocks noChangeShapeType="1"/>
                <a:stCxn id="533532" idx="2"/>
              </p:cNvCxnSpPr>
              <p:nvPr/>
            </p:nvCxnSpPr>
            <p:spPr bwMode="auto">
              <a:xfrm>
                <a:off x="3150" y="2690"/>
                <a:ext cx="0" cy="48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3535" name="Rectangle 31"/>
              <p:cNvSpPr>
                <a:spLocks noChangeArrowheads="1"/>
              </p:cNvSpPr>
              <p:nvPr/>
            </p:nvSpPr>
            <p:spPr bwMode="auto">
              <a:xfrm>
                <a:off x="4110" y="1682"/>
                <a:ext cx="72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smtClean="0">
                    <a:solidFill>
                      <a:schemeClr val="tx2"/>
                    </a:solidFill>
                    <a:latin typeface="Tahoma" panose="020B0604030504040204" pitchFamily="34" charset="0"/>
                  </a:rPr>
                  <a:t>   X=X/A</a:t>
                </a:r>
                <a:endParaRPr lang="en-US" altLang="zh-CN" sz="1600" dirty="0">
                  <a:solidFill>
                    <a:schemeClr val="tx2"/>
                  </a:solidFill>
                  <a:latin typeface="Tahoma" panose="020B0604030504040204" pitchFamily="34" charset="0"/>
                </a:endParaRPr>
              </a:p>
            </p:txBody>
          </p:sp>
          <p:sp>
            <p:nvSpPr>
              <p:cNvPr id="533536" name="Rectangle 32"/>
              <p:cNvSpPr>
                <a:spLocks noChangeArrowheads="1"/>
              </p:cNvSpPr>
              <p:nvPr/>
            </p:nvSpPr>
            <p:spPr bwMode="auto">
              <a:xfrm>
                <a:off x="4110" y="2642"/>
                <a:ext cx="72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smtClean="0">
                    <a:solidFill>
                      <a:schemeClr val="tx2"/>
                    </a:solidFill>
                    <a:latin typeface="Tahoma" panose="020B0604030504040204" pitchFamily="34" charset="0"/>
                  </a:rPr>
                  <a:t>   X=X+1</a:t>
                </a:r>
                <a:endParaRPr lang="en-US" altLang="zh-CN" sz="1600" dirty="0">
                  <a:solidFill>
                    <a:schemeClr val="tx2"/>
                  </a:solidFill>
                  <a:latin typeface="Tahoma" panose="020B0604030504040204" pitchFamily="34" charset="0"/>
                </a:endParaRPr>
              </a:p>
            </p:txBody>
          </p:sp>
          <p:cxnSp>
            <p:nvCxnSpPr>
              <p:cNvPr id="533537" name="AutoShape 33"/>
              <p:cNvCxnSpPr>
                <a:cxnSpLocks noChangeShapeType="1"/>
                <a:stCxn id="533536" idx="1"/>
              </p:cNvCxnSpPr>
              <p:nvPr/>
            </p:nvCxnSpPr>
            <p:spPr bwMode="auto">
              <a:xfrm flipH="1">
                <a:off x="3150" y="2786"/>
                <a:ext cx="960" cy="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3538" name="AutoShape 34"/>
              <p:cNvCxnSpPr>
                <a:cxnSpLocks noChangeShapeType="1"/>
                <a:stCxn id="533535" idx="1"/>
              </p:cNvCxnSpPr>
              <p:nvPr/>
            </p:nvCxnSpPr>
            <p:spPr bwMode="auto">
              <a:xfrm flipH="1">
                <a:off x="3150" y="1826"/>
                <a:ext cx="960" cy="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3539" name="AutoShape 35"/>
              <p:cNvCxnSpPr>
                <a:cxnSpLocks noChangeShapeType="1"/>
                <a:stCxn id="533532" idx="3"/>
                <a:endCxn id="533536" idx="0"/>
              </p:cNvCxnSpPr>
              <p:nvPr/>
            </p:nvCxnSpPr>
            <p:spPr bwMode="auto">
              <a:xfrm>
                <a:off x="3678" y="2450"/>
                <a:ext cx="792" cy="192"/>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3540" name="AutoShape 36"/>
              <p:cNvCxnSpPr>
                <a:cxnSpLocks noChangeShapeType="1"/>
                <a:stCxn id="533531" idx="3"/>
                <a:endCxn id="533535" idx="0"/>
              </p:cNvCxnSpPr>
              <p:nvPr/>
            </p:nvCxnSpPr>
            <p:spPr bwMode="auto">
              <a:xfrm>
                <a:off x="3678" y="1442"/>
                <a:ext cx="792" cy="24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3541" name="Rectangle 37"/>
              <p:cNvSpPr>
                <a:spLocks noChangeArrowheads="1"/>
              </p:cNvSpPr>
              <p:nvPr/>
            </p:nvSpPr>
            <p:spPr bwMode="auto">
              <a:xfrm>
                <a:off x="3774" y="12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3542" name="Rectangle 38"/>
              <p:cNvSpPr>
                <a:spLocks noChangeArrowheads="1"/>
              </p:cNvSpPr>
              <p:nvPr/>
            </p:nvSpPr>
            <p:spPr bwMode="auto">
              <a:xfrm>
                <a:off x="3774" y="2258"/>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3543" name="Rectangle 39"/>
              <p:cNvSpPr>
                <a:spLocks noChangeArrowheads="1"/>
              </p:cNvSpPr>
              <p:nvPr/>
            </p:nvSpPr>
            <p:spPr bwMode="auto">
              <a:xfrm>
                <a:off x="2910" y="168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NO</a:t>
                </a:r>
              </a:p>
            </p:txBody>
          </p:sp>
          <p:sp>
            <p:nvSpPr>
              <p:cNvPr id="533544" name="Rectangle 40"/>
              <p:cNvSpPr>
                <a:spLocks noChangeArrowheads="1"/>
              </p:cNvSpPr>
              <p:nvPr/>
            </p:nvSpPr>
            <p:spPr bwMode="auto">
              <a:xfrm>
                <a:off x="2910" y="269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NO</a:t>
                </a:r>
              </a:p>
            </p:txBody>
          </p:sp>
          <p:sp>
            <p:nvSpPr>
              <p:cNvPr id="533545" name="Rectangle 41"/>
              <p:cNvSpPr>
                <a:spLocks noChangeArrowheads="1"/>
              </p:cNvSpPr>
              <p:nvPr/>
            </p:nvSpPr>
            <p:spPr bwMode="auto">
              <a:xfrm>
                <a:off x="2910" y="7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a</a:t>
                </a:r>
              </a:p>
            </p:txBody>
          </p:sp>
          <p:sp>
            <p:nvSpPr>
              <p:cNvPr id="533546" name="Rectangle 42"/>
              <p:cNvSpPr>
                <a:spLocks noChangeArrowheads="1"/>
              </p:cNvSpPr>
              <p:nvPr/>
            </p:nvSpPr>
            <p:spPr bwMode="auto">
              <a:xfrm>
                <a:off x="2910" y="19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b</a:t>
                </a:r>
              </a:p>
            </p:txBody>
          </p:sp>
          <p:sp>
            <p:nvSpPr>
              <p:cNvPr id="533547" name="Rectangle 43"/>
              <p:cNvSpPr>
                <a:spLocks noChangeArrowheads="1"/>
              </p:cNvSpPr>
              <p:nvPr/>
            </p:nvSpPr>
            <p:spPr bwMode="auto">
              <a:xfrm>
                <a:off x="4494" y="144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c</a:t>
                </a:r>
              </a:p>
            </p:txBody>
          </p:sp>
          <p:sp>
            <p:nvSpPr>
              <p:cNvPr id="533548" name="Rectangle 44"/>
              <p:cNvSpPr>
                <a:spLocks noChangeArrowheads="1"/>
              </p:cNvSpPr>
              <p:nvPr/>
            </p:nvSpPr>
            <p:spPr bwMode="auto">
              <a:xfrm>
                <a:off x="4494" y="24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e</a:t>
                </a:r>
              </a:p>
            </p:txBody>
          </p:sp>
          <p:sp>
            <p:nvSpPr>
              <p:cNvPr id="533549" name="Rectangle 45"/>
              <p:cNvSpPr>
                <a:spLocks noChangeArrowheads="1"/>
              </p:cNvSpPr>
              <p:nvPr/>
            </p:nvSpPr>
            <p:spPr bwMode="auto">
              <a:xfrm>
                <a:off x="2910" y="293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d</a:t>
                </a:r>
              </a:p>
            </p:txBody>
          </p:sp>
        </p:grpSp>
        <p:cxnSp>
          <p:nvCxnSpPr>
            <p:cNvPr id="533550" name="AutoShape 46"/>
            <p:cNvCxnSpPr>
              <a:cxnSpLocks noChangeShapeType="1"/>
            </p:cNvCxnSpPr>
            <p:nvPr/>
          </p:nvCxnSpPr>
          <p:spPr bwMode="auto">
            <a:xfrm>
              <a:off x="1018" y="589"/>
              <a:ext cx="0" cy="576"/>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标题 1"/>
          <p:cNvSpPr>
            <a:spLocks noGrp="1"/>
          </p:cNvSpPr>
          <p:nvPr>
            <p:ph type="title"/>
          </p:nvPr>
        </p:nvSpPr>
        <p:spPr/>
        <p:txBody>
          <a:bodyPr/>
          <a:lstStyle/>
          <a:p>
            <a:r>
              <a:rPr lang="en-US" altLang="zh-CN" dirty="0"/>
              <a:t>Sentences </a:t>
            </a:r>
            <a:r>
              <a:rPr lang="en-US" altLang="zh-CN" dirty="0">
                <a:ea typeface="楷体_GB2312" pitchFamily="49" charset="-122"/>
              </a:rPr>
              <a:t>Coverage</a:t>
            </a:r>
            <a:r>
              <a:rPr lang="en-US" altLang="zh-CN" dirty="0"/>
              <a:t> </a:t>
            </a:r>
            <a:endParaRPr lang="zh-CN" altLang="en-US" dirty="0"/>
          </a:p>
        </p:txBody>
      </p:sp>
    </p:spTree>
    <p:extLst>
      <p:ext uri="{BB962C8B-B14F-4D97-AF65-F5344CB8AC3E}">
        <p14:creationId xmlns:p14="http://schemas.microsoft.com/office/powerpoint/2010/main" val="4119167574"/>
      </p:ext>
    </p:extLst>
  </p:cSld>
  <p:clrMapOvr>
    <a:masterClrMapping/>
  </p:clrMapOvr>
  <p:transition>
    <p:random/>
    <p:sndAc>
      <p:stSnd>
        <p:snd r:embed="rId2" name="projctor.wav"/>
      </p:st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53" name="Rectangle 25"/>
          <p:cNvSpPr>
            <a:spLocks noChangeArrowheads="1"/>
          </p:cNvSpPr>
          <p:nvPr/>
        </p:nvSpPr>
        <p:spPr bwMode="auto">
          <a:xfrm>
            <a:off x="5298504" y="1834480"/>
            <a:ext cx="3810000" cy="41148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Clr>
                <a:srgbClr val="0070C0"/>
              </a:buClr>
              <a:buFont typeface="Wingdings" panose="05000000000000000000" pitchFamily="2" charset="2"/>
              <a:buChar char="n"/>
            </a:pP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A=3，B=0，X=1</a:t>
            </a:r>
          </a:p>
          <a:p>
            <a:pPr lvl="1"/>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沿路径</a:t>
            </a:r>
            <a:r>
              <a:rPr lang="en-US" altLang="zh-CN" sz="2000" b="0" dirty="0" err="1">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acbd</a:t>
            </a:r>
            <a:r>
              <a:rPr lang="zh-CN" altLang="en-US" sz="2000" b="0" dirty="0" smtClean="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执行</a:t>
            </a:r>
            <a:endParaRPr lang="en-US" altLang="zh-CN" sz="2000" b="0" dirty="0" smtClean="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lvl="1"/>
            <a:endPar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A=2，B=1，X=3</a:t>
            </a:r>
          </a:p>
          <a:p>
            <a:pPr lvl="1"/>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沿路径</a:t>
            </a:r>
            <a:r>
              <a:rPr lang="en-US" altLang="zh-CN"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abed</a:t>
            </a:r>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执行</a:t>
            </a:r>
          </a:p>
        </p:txBody>
      </p:sp>
      <p:grpSp>
        <p:nvGrpSpPr>
          <p:cNvPr id="534555" name="Group 27"/>
          <p:cNvGrpSpPr>
            <a:grpSpLocks/>
          </p:cNvGrpSpPr>
          <p:nvPr/>
        </p:nvGrpSpPr>
        <p:grpSpPr bwMode="auto">
          <a:xfrm>
            <a:off x="1328166" y="1404269"/>
            <a:ext cx="3505200" cy="4008437"/>
            <a:chOff x="490" y="589"/>
            <a:chExt cx="2208" cy="2525"/>
          </a:xfrm>
        </p:grpSpPr>
        <p:grpSp>
          <p:nvGrpSpPr>
            <p:cNvPr id="534556" name="Group 28"/>
            <p:cNvGrpSpPr>
              <a:grpSpLocks/>
            </p:cNvGrpSpPr>
            <p:nvPr/>
          </p:nvGrpSpPr>
          <p:grpSpPr bwMode="auto">
            <a:xfrm>
              <a:off x="490" y="714"/>
              <a:ext cx="2208" cy="2400"/>
              <a:chOff x="2622" y="770"/>
              <a:chExt cx="2208" cy="2400"/>
            </a:xfrm>
          </p:grpSpPr>
          <p:sp>
            <p:nvSpPr>
              <p:cNvPr id="534557" name="AutoShape 29"/>
              <p:cNvSpPr>
                <a:spLocks noChangeArrowheads="1"/>
              </p:cNvSpPr>
              <p:nvPr/>
            </p:nvSpPr>
            <p:spPr bwMode="auto">
              <a:xfrm>
                <a:off x="2622" y="1202"/>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A&gt;1 </a:t>
                </a:r>
                <a:r>
                  <a:rPr lang="en-US" altLang="zh-CN" sz="1600" dirty="0" smtClean="0">
                    <a:solidFill>
                      <a:schemeClr val="tx2"/>
                    </a:solidFill>
                    <a:latin typeface="Tahoma" panose="020B0604030504040204" pitchFamily="34" charset="0"/>
                  </a:rPr>
                  <a:t>and</a:t>
                </a:r>
              </a:p>
              <a:p>
                <a:pPr>
                  <a:lnSpc>
                    <a:spcPct val="100000"/>
                  </a:lnSpc>
                </a:pPr>
                <a:r>
                  <a:rPr lang="en-US" altLang="zh-CN" sz="1600" dirty="0" smtClean="0">
                    <a:solidFill>
                      <a:schemeClr val="tx2"/>
                    </a:solidFill>
                    <a:latin typeface="Tahoma" panose="020B0604030504040204" pitchFamily="34" charset="0"/>
                  </a:rPr>
                  <a:t> </a:t>
                </a:r>
                <a:r>
                  <a:rPr lang="en-US" altLang="zh-CN" sz="1600" dirty="0">
                    <a:solidFill>
                      <a:schemeClr val="tx2"/>
                    </a:solidFill>
                    <a:latin typeface="Tahoma" panose="020B0604030504040204" pitchFamily="34" charset="0"/>
                  </a:rPr>
                  <a:t>B=0</a:t>
                </a:r>
              </a:p>
            </p:txBody>
          </p:sp>
          <p:sp>
            <p:nvSpPr>
              <p:cNvPr id="534558" name="AutoShape 30"/>
              <p:cNvSpPr>
                <a:spLocks noChangeArrowheads="1"/>
              </p:cNvSpPr>
              <p:nvPr/>
            </p:nvSpPr>
            <p:spPr bwMode="auto">
              <a:xfrm>
                <a:off x="2622" y="2210"/>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A=2 </a:t>
                </a:r>
                <a:r>
                  <a:rPr lang="en-US" altLang="zh-CN" sz="1600" dirty="0" smtClean="0">
                    <a:solidFill>
                      <a:schemeClr val="tx2"/>
                    </a:solidFill>
                    <a:latin typeface="Tahoma" panose="020B0604030504040204" pitchFamily="34" charset="0"/>
                  </a:rPr>
                  <a:t>or</a:t>
                </a:r>
              </a:p>
              <a:p>
                <a:pPr>
                  <a:lnSpc>
                    <a:spcPct val="100000"/>
                  </a:lnSpc>
                </a:pPr>
                <a:r>
                  <a:rPr lang="en-US" altLang="zh-CN" sz="1600" dirty="0" smtClean="0">
                    <a:solidFill>
                      <a:schemeClr val="tx2"/>
                    </a:solidFill>
                    <a:latin typeface="Tahoma" panose="020B0604030504040204" pitchFamily="34" charset="0"/>
                  </a:rPr>
                  <a:t> </a:t>
                </a:r>
                <a:r>
                  <a:rPr lang="en-US" altLang="zh-CN" sz="1600" dirty="0">
                    <a:solidFill>
                      <a:schemeClr val="tx2"/>
                    </a:solidFill>
                    <a:latin typeface="Tahoma" panose="020B0604030504040204" pitchFamily="34" charset="0"/>
                  </a:rPr>
                  <a:t>x&gt;1</a:t>
                </a:r>
              </a:p>
            </p:txBody>
          </p:sp>
          <p:cxnSp>
            <p:nvCxnSpPr>
              <p:cNvPr id="534559" name="AutoShape 31"/>
              <p:cNvCxnSpPr>
                <a:cxnSpLocks noChangeShapeType="1"/>
                <a:stCxn id="534557" idx="2"/>
                <a:endCxn id="534558" idx="0"/>
              </p:cNvCxnSpPr>
              <p:nvPr/>
            </p:nvCxnSpPr>
            <p:spPr bwMode="auto">
              <a:xfrm>
                <a:off x="3150" y="1682"/>
                <a:ext cx="0" cy="528"/>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4560" name="AutoShape 32"/>
              <p:cNvCxnSpPr>
                <a:cxnSpLocks noChangeShapeType="1"/>
                <a:stCxn id="534558" idx="2"/>
              </p:cNvCxnSpPr>
              <p:nvPr/>
            </p:nvCxnSpPr>
            <p:spPr bwMode="auto">
              <a:xfrm>
                <a:off x="3150" y="2690"/>
                <a:ext cx="0" cy="48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4561" name="Rectangle 33"/>
              <p:cNvSpPr>
                <a:spLocks noChangeArrowheads="1"/>
              </p:cNvSpPr>
              <p:nvPr/>
            </p:nvSpPr>
            <p:spPr bwMode="auto">
              <a:xfrm>
                <a:off x="4110" y="1682"/>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X=X/A</a:t>
                </a:r>
              </a:p>
            </p:txBody>
          </p:sp>
          <p:sp>
            <p:nvSpPr>
              <p:cNvPr id="534562" name="Rectangle 34"/>
              <p:cNvSpPr>
                <a:spLocks noChangeArrowheads="1"/>
              </p:cNvSpPr>
              <p:nvPr/>
            </p:nvSpPr>
            <p:spPr bwMode="auto">
              <a:xfrm>
                <a:off x="4110" y="2642"/>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X=X+1</a:t>
                </a:r>
              </a:p>
            </p:txBody>
          </p:sp>
          <p:cxnSp>
            <p:nvCxnSpPr>
              <p:cNvPr id="534563" name="AutoShape 35"/>
              <p:cNvCxnSpPr>
                <a:cxnSpLocks noChangeShapeType="1"/>
                <a:stCxn id="534562" idx="1"/>
              </p:cNvCxnSpPr>
              <p:nvPr/>
            </p:nvCxnSpPr>
            <p:spPr bwMode="auto">
              <a:xfrm flipH="1">
                <a:off x="3150" y="2786"/>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4564" name="AutoShape 36"/>
              <p:cNvCxnSpPr>
                <a:cxnSpLocks noChangeShapeType="1"/>
                <a:stCxn id="534561" idx="1"/>
              </p:cNvCxnSpPr>
              <p:nvPr/>
            </p:nvCxnSpPr>
            <p:spPr bwMode="auto">
              <a:xfrm flipH="1">
                <a:off x="3150" y="1826"/>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4565" name="AutoShape 37"/>
              <p:cNvCxnSpPr>
                <a:cxnSpLocks noChangeShapeType="1"/>
                <a:stCxn id="534558" idx="3"/>
                <a:endCxn id="534562" idx="0"/>
              </p:cNvCxnSpPr>
              <p:nvPr/>
            </p:nvCxnSpPr>
            <p:spPr bwMode="auto">
              <a:xfrm>
                <a:off x="3678" y="2450"/>
                <a:ext cx="792" cy="192"/>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4566" name="AutoShape 38"/>
              <p:cNvCxnSpPr>
                <a:cxnSpLocks noChangeShapeType="1"/>
                <a:stCxn id="534557" idx="3"/>
                <a:endCxn id="534561" idx="0"/>
              </p:cNvCxnSpPr>
              <p:nvPr/>
            </p:nvCxnSpPr>
            <p:spPr bwMode="auto">
              <a:xfrm>
                <a:off x="3678" y="1442"/>
                <a:ext cx="792" cy="240"/>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4567" name="Rectangle 39"/>
              <p:cNvSpPr>
                <a:spLocks noChangeArrowheads="1"/>
              </p:cNvSpPr>
              <p:nvPr/>
            </p:nvSpPr>
            <p:spPr bwMode="auto">
              <a:xfrm>
                <a:off x="3774" y="12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4568" name="Rectangle 40"/>
              <p:cNvSpPr>
                <a:spLocks noChangeArrowheads="1"/>
              </p:cNvSpPr>
              <p:nvPr/>
            </p:nvSpPr>
            <p:spPr bwMode="auto">
              <a:xfrm>
                <a:off x="3774" y="2258"/>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4569" name="Rectangle 41"/>
              <p:cNvSpPr>
                <a:spLocks noChangeArrowheads="1"/>
              </p:cNvSpPr>
              <p:nvPr/>
            </p:nvSpPr>
            <p:spPr bwMode="auto">
              <a:xfrm>
                <a:off x="2910" y="168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NO</a:t>
                </a:r>
              </a:p>
            </p:txBody>
          </p:sp>
          <p:sp>
            <p:nvSpPr>
              <p:cNvPr id="534570" name="Rectangle 42"/>
              <p:cNvSpPr>
                <a:spLocks noChangeArrowheads="1"/>
              </p:cNvSpPr>
              <p:nvPr/>
            </p:nvSpPr>
            <p:spPr bwMode="auto">
              <a:xfrm>
                <a:off x="2910" y="269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NO</a:t>
                </a:r>
              </a:p>
            </p:txBody>
          </p:sp>
          <p:sp>
            <p:nvSpPr>
              <p:cNvPr id="534571" name="Rectangle 43"/>
              <p:cNvSpPr>
                <a:spLocks noChangeArrowheads="1"/>
              </p:cNvSpPr>
              <p:nvPr/>
            </p:nvSpPr>
            <p:spPr bwMode="auto">
              <a:xfrm>
                <a:off x="2910" y="7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a</a:t>
                </a:r>
              </a:p>
            </p:txBody>
          </p:sp>
          <p:sp>
            <p:nvSpPr>
              <p:cNvPr id="534572" name="Rectangle 44"/>
              <p:cNvSpPr>
                <a:spLocks noChangeArrowheads="1"/>
              </p:cNvSpPr>
              <p:nvPr/>
            </p:nvSpPr>
            <p:spPr bwMode="auto">
              <a:xfrm>
                <a:off x="2910" y="19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b</a:t>
                </a:r>
              </a:p>
            </p:txBody>
          </p:sp>
          <p:sp>
            <p:nvSpPr>
              <p:cNvPr id="534573" name="Rectangle 45"/>
              <p:cNvSpPr>
                <a:spLocks noChangeArrowheads="1"/>
              </p:cNvSpPr>
              <p:nvPr/>
            </p:nvSpPr>
            <p:spPr bwMode="auto">
              <a:xfrm>
                <a:off x="4494" y="144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c</a:t>
                </a:r>
              </a:p>
            </p:txBody>
          </p:sp>
          <p:sp>
            <p:nvSpPr>
              <p:cNvPr id="534574" name="Rectangle 46"/>
              <p:cNvSpPr>
                <a:spLocks noChangeArrowheads="1"/>
              </p:cNvSpPr>
              <p:nvPr/>
            </p:nvSpPr>
            <p:spPr bwMode="auto">
              <a:xfrm>
                <a:off x="4494" y="24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e</a:t>
                </a:r>
              </a:p>
            </p:txBody>
          </p:sp>
          <p:sp>
            <p:nvSpPr>
              <p:cNvPr id="534575" name="Rectangle 47"/>
              <p:cNvSpPr>
                <a:spLocks noChangeArrowheads="1"/>
              </p:cNvSpPr>
              <p:nvPr/>
            </p:nvSpPr>
            <p:spPr bwMode="auto">
              <a:xfrm>
                <a:off x="2910" y="293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d</a:t>
                </a:r>
              </a:p>
            </p:txBody>
          </p:sp>
        </p:grpSp>
        <p:cxnSp>
          <p:nvCxnSpPr>
            <p:cNvPr id="534576" name="AutoShape 48"/>
            <p:cNvCxnSpPr>
              <a:cxnSpLocks noChangeShapeType="1"/>
            </p:cNvCxnSpPr>
            <p:nvPr/>
          </p:nvCxnSpPr>
          <p:spPr bwMode="auto">
            <a:xfrm>
              <a:off x="1018" y="589"/>
              <a:ext cx="0" cy="576"/>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标题 1"/>
          <p:cNvSpPr>
            <a:spLocks noGrp="1"/>
          </p:cNvSpPr>
          <p:nvPr>
            <p:ph type="title"/>
          </p:nvPr>
        </p:nvSpPr>
        <p:spPr>
          <a:ln>
            <a:noFill/>
          </a:ln>
        </p:spPr>
        <p:txBody>
          <a:bodyPr/>
          <a:lstStyle/>
          <a:p>
            <a:r>
              <a:rPr lang="en-US" altLang="zh-CN" dirty="0">
                <a:ea typeface="楷体_GB2312" pitchFamily="49" charset="-122"/>
              </a:rPr>
              <a:t>Branch Coverage</a:t>
            </a:r>
            <a:endParaRPr lang="zh-CN" altLang="en-US" dirty="0"/>
          </a:p>
        </p:txBody>
      </p:sp>
    </p:spTree>
    <p:extLst>
      <p:ext uri="{BB962C8B-B14F-4D97-AF65-F5344CB8AC3E}">
        <p14:creationId xmlns:p14="http://schemas.microsoft.com/office/powerpoint/2010/main" val="3140918449"/>
      </p:ext>
    </p:extLst>
  </p:cSld>
  <p:clrMapOvr>
    <a:masterClrMapping/>
  </p:clrMapOvr>
  <p:transition>
    <p:random/>
    <p:sndAc>
      <p:stSnd>
        <p:snd r:embed="rId2" name="projctor.wav"/>
      </p:stSnd>
    </p:sndAc>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6" name="Rectangle 4"/>
          <p:cNvSpPr>
            <a:spLocks noChangeArrowheads="1"/>
          </p:cNvSpPr>
          <p:nvPr/>
        </p:nvSpPr>
        <p:spPr bwMode="auto">
          <a:xfrm>
            <a:off x="4691063" y="1687513"/>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Clr>
                <a:srgbClr val="0070C0"/>
              </a:buClr>
              <a:buFont typeface="Wingdings" panose="05000000000000000000" pitchFamily="2" charset="2"/>
              <a:buChar char="n"/>
            </a:pPr>
            <a:r>
              <a:rPr lang="zh-CN" altLang="en-US" sz="24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共有四个条件</a:t>
            </a:r>
            <a:r>
              <a:rPr lang="zh-CN" altLang="en-US" sz="2400" b="0" dirty="0" smtClean="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0" dirty="0" smtClean="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indent="0">
              <a:buClr>
                <a:srgbClr val="0070C0"/>
              </a:buClr>
              <a:buNone/>
            </a:pPr>
            <a:r>
              <a:rPr lang="en-US" altLang="zh-CN" sz="2400" b="0" dirty="0" smtClean="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 A&gt;1，B=0，A=2，X&gt;1</a:t>
            </a:r>
          </a:p>
          <a:p>
            <a:pPr>
              <a:buClr>
                <a:srgbClr val="0070C0"/>
              </a:buClr>
              <a:buFont typeface="Wingdings" panose="05000000000000000000" pitchFamily="2" charset="2"/>
              <a:buChar char="n"/>
            </a:pPr>
            <a:endParaRPr lang="en-US" altLang="zh-CN" sz="24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A=2，B=0，X=4</a:t>
            </a:r>
          </a:p>
          <a:p>
            <a:pPr lvl="1">
              <a:buClr>
                <a:srgbClr val="0070C0"/>
              </a:buClr>
              <a:buFont typeface="Wingdings" panose="05000000000000000000" pitchFamily="2" charset="2"/>
              <a:buChar char="n"/>
            </a:pPr>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沿路径</a:t>
            </a:r>
            <a:r>
              <a:rPr lang="en-US" altLang="zh-CN" sz="2000" b="0" dirty="0" err="1">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acbe</a:t>
            </a:r>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执行</a:t>
            </a:r>
            <a:endParaRPr lang="zh-CN" altLang="zh-CN"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A=1，B=1，X=1</a:t>
            </a:r>
          </a:p>
          <a:p>
            <a:pPr lvl="1">
              <a:buClr>
                <a:srgbClr val="0070C0"/>
              </a:buClr>
              <a:buFont typeface="Wingdings" panose="05000000000000000000" pitchFamily="2" charset="2"/>
              <a:buChar char="n"/>
            </a:pPr>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沿路径</a:t>
            </a:r>
            <a:r>
              <a:rPr lang="en-US" altLang="zh-CN" sz="2000" b="0" dirty="0" err="1">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abd</a:t>
            </a:r>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执行</a:t>
            </a:r>
            <a:endParaRPr lang="zh-CN" altLang="zh-CN"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35578" name="Group 26"/>
          <p:cNvGrpSpPr>
            <a:grpSpLocks/>
          </p:cNvGrpSpPr>
          <p:nvPr/>
        </p:nvGrpSpPr>
        <p:grpSpPr bwMode="auto">
          <a:xfrm>
            <a:off x="1043608" y="1556792"/>
            <a:ext cx="3505200" cy="4008438"/>
            <a:chOff x="490" y="589"/>
            <a:chExt cx="2208" cy="2525"/>
          </a:xfrm>
        </p:grpSpPr>
        <p:grpSp>
          <p:nvGrpSpPr>
            <p:cNvPr id="535579" name="Group 27"/>
            <p:cNvGrpSpPr>
              <a:grpSpLocks/>
            </p:cNvGrpSpPr>
            <p:nvPr/>
          </p:nvGrpSpPr>
          <p:grpSpPr bwMode="auto">
            <a:xfrm>
              <a:off x="490" y="714"/>
              <a:ext cx="2208" cy="2400"/>
              <a:chOff x="2622" y="770"/>
              <a:chExt cx="2208" cy="2400"/>
            </a:xfrm>
          </p:grpSpPr>
          <p:sp>
            <p:nvSpPr>
              <p:cNvPr id="535580" name="AutoShape 28"/>
              <p:cNvSpPr>
                <a:spLocks noChangeArrowheads="1"/>
              </p:cNvSpPr>
              <p:nvPr/>
            </p:nvSpPr>
            <p:spPr bwMode="auto">
              <a:xfrm>
                <a:off x="2622" y="1202"/>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A&gt;1 </a:t>
                </a:r>
                <a:r>
                  <a:rPr lang="en-US" altLang="zh-CN" sz="1600" dirty="0" smtClean="0">
                    <a:solidFill>
                      <a:schemeClr val="tx2"/>
                    </a:solidFill>
                    <a:latin typeface="Tahoma" panose="020B0604030504040204" pitchFamily="34" charset="0"/>
                  </a:rPr>
                  <a:t>and</a:t>
                </a:r>
              </a:p>
              <a:p>
                <a:pPr>
                  <a:lnSpc>
                    <a:spcPct val="100000"/>
                  </a:lnSpc>
                </a:pPr>
                <a:r>
                  <a:rPr lang="en-US" altLang="zh-CN" sz="1600" dirty="0" smtClean="0">
                    <a:solidFill>
                      <a:schemeClr val="tx2"/>
                    </a:solidFill>
                    <a:latin typeface="Tahoma" panose="020B0604030504040204" pitchFamily="34" charset="0"/>
                  </a:rPr>
                  <a:t> </a:t>
                </a:r>
                <a:r>
                  <a:rPr lang="en-US" altLang="zh-CN" sz="1600" dirty="0">
                    <a:solidFill>
                      <a:schemeClr val="tx2"/>
                    </a:solidFill>
                    <a:latin typeface="Tahoma" panose="020B0604030504040204" pitchFamily="34" charset="0"/>
                  </a:rPr>
                  <a:t>B=0</a:t>
                </a:r>
              </a:p>
            </p:txBody>
          </p:sp>
          <p:sp>
            <p:nvSpPr>
              <p:cNvPr id="535581" name="AutoShape 29"/>
              <p:cNvSpPr>
                <a:spLocks noChangeArrowheads="1"/>
              </p:cNvSpPr>
              <p:nvPr/>
            </p:nvSpPr>
            <p:spPr bwMode="auto">
              <a:xfrm>
                <a:off x="2622" y="2210"/>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A=2 </a:t>
                </a:r>
                <a:r>
                  <a:rPr lang="en-US" altLang="zh-CN" sz="1600" dirty="0" smtClean="0">
                    <a:solidFill>
                      <a:schemeClr val="tx2"/>
                    </a:solidFill>
                    <a:latin typeface="Tahoma" panose="020B0604030504040204" pitchFamily="34" charset="0"/>
                  </a:rPr>
                  <a:t>or</a:t>
                </a:r>
              </a:p>
              <a:p>
                <a:pPr>
                  <a:lnSpc>
                    <a:spcPct val="100000"/>
                  </a:lnSpc>
                </a:pPr>
                <a:r>
                  <a:rPr lang="en-US" altLang="zh-CN" sz="1600" dirty="0" smtClean="0">
                    <a:solidFill>
                      <a:schemeClr val="tx2"/>
                    </a:solidFill>
                    <a:latin typeface="Tahoma" panose="020B0604030504040204" pitchFamily="34" charset="0"/>
                  </a:rPr>
                  <a:t> </a:t>
                </a:r>
                <a:r>
                  <a:rPr lang="en-US" altLang="zh-CN" sz="1600" dirty="0">
                    <a:solidFill>
                      <a:schemeClr val="tx2"/>
                    </a:solidFill>
                    <a:latin typeface="Tahoma" panose="020B0604030504040204" pitchFamily="34" charset="0"/>
                  </a:rPr>
                  <a:t>x&gt;1</a:t>
                </a:r>
              </a:p>
            </p:txBody>
          </p:sp>
          <p:cxnSp>
            <p:nvCxnSpPr>
              <p:cNvPr id="535582" name="AutoShape 30"/>
              <p:cNvCxnSpPr>
                <a:cxnSpLocks noChangeShapeType="1"/>
                <a:stCxn id="535580" idx="2"/>
                <a:endCxn id="535581" idx="0"/>
              </p:cNvCxnSpPr>
              <p:nvPr/>
            </p:nvCxnSpPr>
            <p:spPr bwMode="auto">
              <a:xfrm>
                <a:off x="3150" y="1682"/>
                <a:ext cx="0" cy="528"/>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5583" name="AutoShape 31"/>
              <p:cNvCxnSpPr>
                <a:cxnSpLocks noChangeShapeType="1"/>
                <a:stCxn id="535581" idx="2"/>
              </p:cNvCxnSpPr>
              <p:nvPr/>
            </p:nvCxnSpPr>
            <p:spPr bwMode="auto">
              <a:xfrm>
                <a:off x="3150" y="2690"/>
                <a:ext cx="0" cy="48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5584" name="Rectangle 32"/>
              <p:cNvSpPr>
                <a:spLocks noChangeArrowheads="1"/>
              </p:cNvSpPr>
              <p:nvPr/>
            </p:nvSpPr>
            <p:spPr bwMode="auto">
              <a:xfrm>
                <a:off x="4110" y="1682"/>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smtClean="0">
                    <a:solidFill>
                      <a:schemeClr val="tx2"/>
                    </a:solidFill>
                    <a:latin typeface="Tahoma" panose="020B0604030504040204" pitchFamily="34" charset="0"/>
                  </a:rPr>
                  <a:t>   X=X/A</a:t>
                </a:r>
                <a:endParaRPr lang="en-US" altLang="zh-CN" sz="1600" dirty="0">
                  <a:solidFill>
                    <a:schemeClr val="tx2"/>
                  </a:solidFill>
                  <a:latin typeface="Tahoma" panose="020B0604030504040204" pitchFamily="34" charset="0"/>
                </a:endParaRPr>
              </a:p>
            </p:txBody>
          </p:sp>
          <p:sp>
            <p:nvSpPr>
              <p:cNvPr id="535585" name="Rectangle 33"/>
              <p:cNvSpPr>
                <a:spLocks noChangeArrowheads="1"/>
              </p:cNvSpPr>
              <p:nvPr/>
            </p:nvSpPr>
            <p:spPr bwMode="auto">
              <a:xfrm>
                <a:off x="4110" y="2642"/>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smtClean="0">
                    <a:solidFill>
                      <a:schemeClr val="tx2"/>
                    </a:solidFill>
                    <a:latin typeface="Tahoma" panose="020B0604030504040204" pitchFamily="34" charset="0"/>
                  </a:rPr>
                  <a:t>   X=X+1</a:t>
                </a:r>
                <a:endParaRPr lang="en-US" altLang="zh-CN" sz="1600" dirty="0">
                  <a:solidFill>
                    <a:schemeClr val="tx2"/>
                  </a:solidFill>
                  <a:latin typeface="Tahoma" panose="020B0604030504040204" pitchFamily="34" charset="0"/>
                </a:endParaRPr>
              </a:p>
            </p:txBody>
          </p:sp>
          <p:cxnSp>
            <p:nvCxnSpPr>
              <p:cNvPr id="535586" name="AutoShape 34"/>
              <p:cNvCxnSpPr>
                <a:cxnSpLocks noChangeShapeType="1"/>
                <a:stCxn id="535585" idx="1"/>
              </p:cNvCxnSpPr>
              <p:nvPr/>
            </p:nvCxnSpPr>
            <p:spPr bwMode="auto">
              <a:xfrm flipH="1">
                <a:off x="3150" y="2786"/>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5587" name="AutoShape 35"/>
              <p:cNvCxnSpPr>
                <a:cxnSpLocks noChangeShapeType="1"/>
                <a:stCxn id="535584" idx="1"/>
              </p:cNvCxnSpPr>
              <p:nvPr/>
            </p:nvCxnSpPr>
            <p:spPr bwMode="auto">
              <a:xfrm flipH="1">
                <a:off x="3150" y="1826"/>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5588" name="AutoShape 36"/>
              <p:cNvCxnSpPr>
                <a:cxnSpLocks noChangeShapeType="1"/>
                <a:stCxn id="535581" idx="3"/>
                <a:endCxn id="535585" idx="0"/>
              </p:cNvCxnSpPr>
              <p:nvPr/>
            </p:nvCxnSpPr>
            <p:spPr bwMode="auto">
              <a:xfrm>
                <a:off x="3678" y="2450"/>
                <a:ext cx="792" cy="192"/>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5589" name="AutoShape 37"/>
              <p:cNvCxnSpPr>
                <a:cxnSpLocks noChangeShapeType="1"/>
                <a:stCxn id="535580" idx="3"/>
                <a:endCxn id="535584" idx="0"/>
              </p:cNvCxnSpPr>
              <p:nvPr/>
            </p:nvCxnSpPr>
            <p:spPr bwMode="auto">
              <a:xfrm>
                <a:off x="3678" y="1442"/>
                <a:ext cx="792" cy="240"/>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5590" name="Rectangle 38"/>
              <p:cNvSpPr>
                <a:spLocks noChangeArrowheads="1"/>
              </p:cNvSpPr>
              <p:nvPr/>
            </p:nvSpPr>
            <p:spPr bwMode="auto">
              <a:xfrm>
                <a:off x="3774" y="12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5591" name="Rectangle 39"/>
              <p:cNvSpPr>
                <a:spLocks noChangeArrowheads="1"/>
              </p:cNvSpPr>
              <p:nvPr/>
            </p:nvSpPr>
            <p:spPr bwMode="auto">
              <a:xfrm>
                <a:off x="3774" y="2258"/>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5592" name="Rectangle 40"/>
              <p:cNvSpPr>
                <a:spLocks noChangeArrowheads="1"/>
              </p:cNvSpPr>
              <p:nvPr/>
            </p:nvSpPr>
            <p:spPr bwMode="auto">
              <a:xfrm>
                <a:off x="2910" y="168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NO</a:t>
                </a:r>
              </a:p>
            </p:txBody>
          </p:sp>
          <p:sp>
            <p:nvSpPr>
              <p:cNvPr id="535593" name="Rectangle 41"/>
              <p:cNvSpPr>
                <a:spLocks noChangeArrowheads="1"/>
              </p:cNvSpPr>
              <p:nvPr/>
            </p:nvSpPr>
            <p:spPr bwMode="auto">
              <a:xfrm>
                <a:off x="2910" y="269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NO</a:t>
                </a:r>
              </a:p>
            </p:txBody>
          </p:sp>
          <p:sp>
            <p:nvSpPr>
              <p:cNvPr id="535594" name="Rectangle 42"/>
              <p:cNvSpPr>
                <a:spLocks noChangeArrowheads="1"/>
              </p:cNvSpPr>
              <p:nvPr/>
            </p:nvSpPr>
            <p:spPr bwMode="auto">
              <a:xfrm>
                <a:off x="2910" y="7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a</a:t>
                </a:r>
              </a:p>
            </p:txBody>
          </p:sp>
          <p:sp>
            <p:nvSpPr>
              <p:cNvPr id="535595" name="Rectangle 43"/>
              <p:cNvSpPr>
                <a:spLocks noChangeArrowheads="1"/>
              </p:cNvSpPr>
              <p:nvPr/>
            </p:nvSpPr>
            <p:spPr bwMode="auto">
              <a:xfrm>
                <a:off x="2910" y="19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b</a:t>
                </a:r>
              </a:p>
            </p:txBody>
          </p:sp>
          <p:sp>
            <p:nvSpPr>
              <p:cNvPr id="535596" name="Rectangle 44"/>
              <p:cNvSpPr>
                <a:spLocks noChangeArrowheads="1"/>
              </p:cNvSpPr>
              <p:nvPr/>
            </p:nvSpPr>
            <p:spPr bwMode="auto">
              <a:xfrm>
                <a:off x="4494" y="144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c</a:t>
                </a:r>
              </a:p>
            </p:txBody>
          </p:sp>
          <p:sp>
            <p:nvSpPr>
              <p:cNvPr id="535597" name="Rectangle 45"/>
              <p:cNvSpPr>
                <a:spLocks noChangeArrowheads="1"/>
              </p:cNvSpPr>
              <p:nvPr/>
            </p:nvSpPr>
            <p:spPr bwMode="auto">
              <a:xfrm>
                <a:off x="4494" y="24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e</a:t>
                </a:r>
              </a:p>
            </p:txBody>
          </p:sp>
          <p:sp>
            <p:nvSpPr>
              <p:cNvPr id="535598" name="Rectangle 46"/>
              <p:cNvSpPr>
                <a:spLocks noChangeArrowheads="1"/>
              </p:cNvSpPr>
              <p:nvPr/>
            </p:nvSpPr>
            <p:spPr bwMode="auto">
              <a:xfrm>
                <a:off x="2910" y="293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d</a:t>
                </a:r>
              </a:p>
            </p:txBody>
          </p:sp>
        </p:grpSp>
        <p:cxnSp>
          <p:nvCxnSpPr>
            <p:cNvPr id="535599" name="AutoShape 47"/>
            <p:cNvCxnSpPr>
              <a:cxnSpLocks noChangeShapeType="1"/>
            </p:cNvCxnSpPr>
            <p:nvPr/>
          </p:nvCxnSpPr>
          <p:spPr bwMode="auto">
            <a:xfrm>
              <a:off x="1018" y="589"/>
              <a:ext cx="0" cy="576"/>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标题 1"/>
          <p:cNvSpPr>
            <a:spLocks noGrp="1"/>
          </p:cNvSpPr>
          <p:nvPr>
            <p:ph type="title"/>
          </p:nvPr>
        </p:nvSpPr>
        <p:spPr/>
        <p:txBody>
          <a:bodyPr/>
          <a:lstStyle/>
          <a:p>
            <a:r>
              <a:rPr lang="en-US" altLang="zh-CN" dirty="0">
                <a:ea typeface="楷体_GB2312" pitchFamily="49" charset="-122"/>
              </a:rPr>
              <a:t>Condition Coverage</a:t>
            </a:r>
            <a:endParaRPr lang="zh-CN" altLang="en-US" dirty="0"/>
          </a:p>
        </p:txBody>
      </p:sp>
    </p:spTree>
    <p:extLst>
      <p:ext uri="{BB962C8B-B14F-4D97-AF65-F5344CB8AC3E}">
        <p14:creationId xmlns:p14="http://schemas.microsoft.com/office/powerpoint/2010/main" val="1413258274"/>
      </p:ext>
    </p:extLst>
  </p:cSld>
  <p:clrMapOvr>
    <a:masterClrMapping/>
  </p:clrMapOvr>
  <p:transition>
    <p:random/>
    <p:sndAc>
      <p:stSnd>
        <p:snd r:embed="rId2" name="projctor.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267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F9FA570-18BD-49C7-9B58-90A39A786A3B}" type="slidenum">
              <a:rPr lang="en-US" altLang="ja-JP" sz="1200">
                <a:solidFill>
                  <a:schemeClr val="bg1"/>
                </a:solidFill>
              </a:rPr>
              <a:pPr algn="r"/>
              <a:t>5</a:t>
            </a:fld>
            <a:endParaRPr lang="en-US" altLang="ja-JP" sz="900">
              <a:solidFill>
                <a:schemeClr val="bg1"/>
              </a:solidFill>
            </a:endParaRPr>
          </a:p>
        </p:txBody>
      </p:sp>
      <p:sp>
        <p:nvSpPr>
          <p:cNvPr id="412677" name="Rectangle 7"/>
          <p:cNvSpPr>
            <a:spLocks noRot="1" noChangeArrowheads="1"/>
          </p:cNvSpPr>
          <p:nvPr/>
        </p:nvSpPr>
        <p:spPr bwMode="auto">
          <a:xfrm>
            <a:off x="971600" y="1556792"/>
            <a:ext cx="792088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Clr>
                <a:srgbClr val="0070C0"/>
              </a:buClr>
              <a:buFont typeface="Wingdings" pitchFamily="2" charset="2"/>
              <a:buChar char="n"/>
            </a:pPr>
            <a:r>
              <a:rPr lang="en-US" altLang="zh-CN" sz="2400" dirty="0" smtClean="0">
                <a:latin typeface="Times New Roman" pitchFamily="18" charset="0"/>
                <a:cs typeface="Times New Roman" pitchFamily="18" charset="0"/>
              </a:rPr>
              <a:t>Knowing </a:t>
            </a:r>
            <a:r>
              <a:rPr lang="en-US" altLang="zh-CN" sz="2400" dirty="0">
                <a:latin typeface="Times New Roman" pitchFamily="18" charset="0"/>
                <a:cs typeface="Times New Roman" pitchFamily="18" charset="0"/>
              </a:rPr>
              <a:t>the </a:t>
            </a:r>
            <a:r>
              <a:rPr lang="en-US" altLang="zh-CN" sz="2400" dirty="0" smtClean="0">
                <a:latin typeface="Times New Roman" pitchFamily="18" charset="0"/>
                <a:cs typeface="Times New Roman" pitchFamily="18" charset="0"/>
              </a:rPr>
              <a:t>specified </a:t>
            </a:r>
            <a:r>
              <a:rPr lang="en-US" altLang="zh-CN" sz="2400" dirty="0">
                <a:latin typeface="Times New Roman" pitchFamily="18" charset="0"/>
                <a:cs typeface="Times New Roman" pitchFamily="18" charset="0"/>
              </a:rPr>
              <a:t>function that a product has </a:t>
            </a:r>
            <a:r>
              <a:rPr lang="en-US" altLang="zh-CN" sz="2400" dirty="0" smtClean="0">
                <a:latin typeface="Times New Roman" pitchFamily="18" charset="0"/>
                <a:cs typeface="Times New Roman" pitchFamily="18" charset="0"/>
              </a:rPr>
              <a:t>been designed </a:t>
            </a:r>
            <a:r>
              <a:rPr lang="en-US" altLang="zh-CN" sz="2400" dirty="0">
                <a:latin typeface="Times New Roman" pitchFamily="18" charset="0"/>
                <a:cs typeface="Times New Roman" pitchFamily="18" charset="0"/>
              </a:rPr>
              <a:t>to </a:t>
            </a:r>
            <a:r>
              <a:rPr lang="en-US" altLang="zh-CN" sz="2400" dirty="0" smtClean="0">
                <a:latin typeface="Times New Roman" pitchFamily="18" charset="0"/>
                <a:cs typeface="Times New Roman" pitchFamily="18" charset="0"/>
              </a:rPr>
              <a:t>perform, tests </a:t>
            </a:r>
            <a:r>
              <a:rPr lang="en-US" altLang="zh-CN" sz="2400" dirty="0">
                <a:latin typeface="Times New Roman" pitchFamily="18" charset="0"/>
                <a:cs typeface="Times New Roman" pitchFamily="18" charset="0"/>
              </a:rPr>
              <a:t>can be conducted that demonstrate each function is fully operational </a:t>
            </a:r>
            <a:r>
              <a:rPr lang="en-US" altLang="zh-CN" sz="2400" dirty="0" smtClean="0">
                <a:latin typeface="Times New Roman" pitchFamily="18" charset="0"/>
                <a:cs typeface="Times New Roman" pitchFamily="18" charset="0"/>
              </a:rPr>
              <a:t>while at </a:t>
            </a:r>
            <a:r>
              <a:rPr lang="en-US" altLang="zh-CN" sz="2400" dirty="0">
                <a:latin typeface="Times New Roman" pitchFamily="18" charset="0"/>
                <a:cs typeface="Times New Roman" pitchFamily="18" charset="0"/>
              </a:rPr>
              <a:t>the same time searching for errors in each function</a:t>
            </a:r>
            <a:r>
              <a:rPr lang="en-US" altLang="zh-CN" sz="2400" dirty="0" smtClean="0">
                <a:latin typeface="Times New Roman" pitchFamily="18" charset="0"/>
                <a:cs typeface="Times New Roman" pitchFamily="18" charset="0"/>
              </a:rPr>
              <a:t>.</a:t>
            </a:r>
          </a:p>
          <a:p>
            <a:pPr marL="457200" indent="-457200">
              <a:buClr>
                <a:srgbClr val="0070C0"/>
              </a:buClr>
              <a:buFont typeface="Wingdings" pitchFamily="2" charset="2"/>
              <a:buChar char="n"/>
            </a:pPr>
            <a:endParaRPr lang="en-US" altLang="zh-CN" sz="2400" dirty="0" smtClean="0">
              <a:latin typeface="Times New Roman" pitchFamily="18" charset="0"/>
              <a:cs typeface="Times New Roman" pitchFamily="18" charset="0"/>
            </a:endParaRPr>
          </a:p>
          <a:p>
            <a:pPr>
              <a:buClr>
                <a:srgbClr val="0070C0"/>
              </a:buClr>
              <a:buFont typeface="Wingdings" pitchFamily="2" charset="2"/>
              <a:buChar char="n"/>
            </a:pPr>
            <a:r>
              <a:rPr lang="en-US" altLang="zh-CN" sz="2400" dirty="0" smtClean="0">
                <a:latin typeface="Times New Roman" pitchFamily="18" charset="0"/>
                <a:cs typeface="Times New Roman" pitchFamily="18" charset="0"/>
              </a:rPr>
              <a:t>Knowing </a:t>
            </a:r>
            <a:r>
              <a:rPr lang="en-US" altLang="zh-CN" sz="2400" dirty="0">
                <a:latin typeface="Times New Roman" pitchFamily="18" charset="0"/>
                <a:cs typeface="Times New Roman" pitchFamily="18" charset="0"/>
              </a:rPr>
              <a:t>the </a:t>
            </a:r>
            <a:r>
              <a:rPr lang="en-US" altLang="zh-CN" sz="2400" dirty="0" smtClean="0">
                <a:latin typeface="Times New Roman" pitchFamily="18" charset="0"/>
                <a:cs typeface="Times New Roman" pitchFamily="18" charset="0"/>
              </a:rPr>
              <a:t>internal workings </a:t>
            </a:r>
            <a:r>
              <a:rPr lang="en-US" altLang="zh-CN" sz="2400" dirty="0">
                <a:latin typeface="Times New Roman" pitchFamily="18" charset="0"/>
                <a:cs typeface="Times New Roman" pitchFamily="18" charset="0"/>
              </a:rPr>
              <a:t>of a product, tests can be conducted to ensure that “all gears mesh</a:t>
            </a:r>
            <a:r>
              <a:rPr lang="en-US" altLang="zh-CN" sz="2400" dirty="0" smtClean="0">
                <a:latin typeface="Times New Roman" pitchFamily="18" charset="0"/>
                <a:cs typeface="Times New Roman" pitchFamily="18" charset="0"/>
              </a:rPr>
              <a:t>,” that </a:t>
            </a:r>
            <a:r>
              <a:rPr lang="en-US" altLang="zh-CN" sz="2400" dirty="0">
                <a:latin typeface="Times New Roman" pitchFamily="18" charset="0"/>
                <a:cs typeface="Times New Roman" pitchFamily="18" charset="0"/>
              </a:rPr>
              <a:t>is, internal </a:t>
            </a:r>
            <a:r>
              <a:rPr lang="en-US" altLang="zh-CN" sz="2400" dirty="0" smtClean="0">
                <a:latin typeface="Times New Roman" pitchFamily="18" charset="0"/>
                <a:cs typeface="Times New Roman" pitchFamily="18" charset="0"/>
              </a:rPr>
              <a:t>operations </a:t>
            </a:r>
            <a:r>
              <a:rPr lang="en-US" altLang="zh-CN" sz="2400" dirty="0">
                <a:latin typeface="Times New Roman" pitchFamily="18" charset="0"/>
                <a:cs typeface="Times New Roman" pitchFamily="18" charset="0"/>
              </a:rPr>
              <a:t>are performed according to </a:t>
            </a:r>
            <a:r>
              <a:rPr lang="en-US" altLang="zh-CN" sz="2400" dirty="0" smtClean="0">
                <a:latin typeface="Times New Roman" pitchFamily="18" charset="0"/>
                <a:cs typeface="Times New Roman" pitchFamily="18" charset="0"/>
              </a:rPr>
              <a:t>specifications </a:t>
            </a:r>
            <a:r>
              <a:rPr lang="en-US" altLang="zh-CN" sz="2400" dirty="0">
                <a:latin typeface="Times New Roman" pitchFamily="18" charset="0"/>
                <a:cs typeface="Times New Roman" pitchFamily="18" charset="0"/>
              </a:rPr>
              <a:t>and </a:t>
            </a:r>
            <a:r>
              <a:rPr lang="en-US" altLang="zh-CN" sz="2400" dirty="0" smtClean="0">
                <a:latin typeface="Times New Roman" pitchFamily="18" charset="0"/>
                <a:cs typeface="Times New Roman" pitchFamily="18" charset="0"/>
              </a:rPr>
              <a:t>all internal </a:t>
            </a:r>
            <a:r>
              <a:rPr lang="en-US" altLang="zh-CN" sz="2400" dirty="0">
                <a:latin typeface="Times New Roman" pitchFamily="18" charset="0"/>
                <a:cs typeface="Times New Roman" pitchFamily="18" charset="0"/>
              </a:rPr>
              <a:t>components have been adequately exercised.</a:t>
            </a:r>
            <a:endParaRPr lang="en-US" altLang="ja-JP"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smtClean="0"/>
              <a:t>Internal and External Views Of Testing</a:t>
            </a:r>
            <a:endParaRPr lang="en-US" altLang="ja-JP" dirty="0"/>
          </a:p>
        </p:txBody>
      </p:sp>
    </p:spTree>
    <p:extLst>
      <p:ext uri="{BB962C8B-B14F-4D97-AF65-F5344CB8AC3E}">
        <p14:creationId xmlns:p14="http://schemas.microsoft.com/office/powerpoint/2010/main" val="3305436869"/>
      </p:ext>
    </p:extLst>
  </p:cSld>
  <p:clrMapOvr>
    <a:masterClrMapping/>
  </p:clrMapOvr>
  <p:transition>
    <p:random/>
    <p:sndAc>
      <p:stSnd>
        <p:snd r:embed="rId3" name="projctor.wav"/>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0" name="Rectangle 4"/>
          <p:cNvSpPr>
            <a:spLocks noChangeArrowheads="1"/>
          </p:cNvSpPr>
          <p:nvPr/>
        </p:nvSpPr>
        <p:spPr bwMode="auto">
          <a:xfrm>
            <a:off x="5065714" y="1643063"/>
            <a:ext cx="407828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marL="0" indent="0">
              <a:buClr>
                <a:srgbClr val="0070C0"/>
              </a:buClr>
              <a:buNone/>
            </a:pPr>
            <a:r>
              <a:rPr lang="zh-CN" altLang="en-US" sz="22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共有8种条件</a:t>
            </a:r>
            <a:r>
              <a:rPr lang="zh-CN" altLang="en-US" sz="1800" b="0" dirty="0" smtClean="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0" dirty="0" smtClean="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indent="0">
              <a:buClr>
                <a:srgbClr val="0070C0"/>
              </a:buClr>
              <a:buNone/>
            </a:pPr>
            <a:endParaRPr lang="zh-CN" altLang="en-US"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r>
              <a:rPr lang="zh-CN" altLang="en-US"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①</a:t>
            </a:r>
            <a:r>
              <a:rPr lang="en-US" altLang="zh-CN"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A&gt;1,B=0②A&gt;1,B≠0</a:t>
            </a:r>
          </a:p>
          <a:p>
            <a:pPr>
              <a:buClr>
                <a:srgbClr val="0070C0"/>
              </a:buClr>
              <a:buFont typeface="Wingdings" panose="05000000000000000000" pitchFamily="2" charset="2"/>
              <a:buChar char="n"/>
            </a:pPr>
            <a:r>
              <a:rPr lang="en-US" altLang="zh-CN"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③A≤1,B=0④A ≤1,B≠0</a:t>
            </a:r>
          </a:p>
          <a:p>
            <a:pPr>
              <a:buClr>
                <a:srgbClr val="0070C0"/>
              </a:buClr>
              <a:buFont typeface="Wingdings" panose="05000000000000000000" pitchFamily="2" charset="2"/>
              <a:buChar char="n"/>
            </a:pPr>
            <a:r>
              <a:rPr lang="en-US" altLang="zh-CN"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⑤A=2,X&gt;1⑥A=2,X≤1</a:t>
            </a:r>
          </a:p>
          <a:p>
            <a:pPr>
              <a:buClr>
                <a:srgbClr val="0070C0"/>
              </a:buClr>
              <a:buFont typeface="Wingdings" panose="05000000000000000000" pitchFamily="2" charset="2"/>
              <a:buChar char="n"/>
            </a:pPr>
            <a:r>
              <a:rPr lang="en-US" altLang="zh-CN"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⑦A≠2,X&gt;1⑧A≠2,X≤</a:t>
            </a:r>
            <a:r>
              <a:rPr lang="en-US" altLang="zh-CN" sz="1800" b="0" dirty="0" smtClean="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1</a:t>
            </a:r>
          </a:p>
          <a:p>
            <a:pPr>
              <a:buClr>
                <a:srgbClr val="0070C0"/>
              </a:buClr>
              <a:buFont typeface="Wingdings" panose="05000000000000000000" pitchFamily="2" charset="2"/>
              <a:buChar char="n"/>
            </a:pPr>
            <a:endParaRPr lang="en-US" altLang="zh-CN"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r>
              <a:rPr lang="en-US" altLang="zh-CN"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A=2,B=0,X=4(①⑤)</a:t>
            </a:r>
          </a:p>
          <a:p>
            <a:pPr>
              <a:buClr>
                <a:srgbClr val="0070C0"/>
              </a:buClr>
              <a:buFont typeface="Wingdings" panose="05000000000000000000" pitchFamily="2" charset="2"/>
              <a:buChar char="n"/>
            </a:pPr>
            <a:r>
              <a:rPr lang="en-US" altLang="zh-CN"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A=2,B=1,X=1(②⑥)</a:t>
            </a:r>
          </a:p>
          <a:p>
            <a:pPr>
              <a:buClr>
                <a:srgbClr val="0070C0"/>
              </a:buClr>
              <a:buFont typeface="Wingdings" panose="05000000000000000000" pitchFamily="2" charset="2"/>
              <a:buChar char="n"/>
            </a:pPr>
            <a:r>
              <a:rPr lang="en-US" altLang="zh-CN"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A=1,B=0,X=2(③⑦)</a:t>
            </a:r>
          </a:p>
          <a:p>
            <a:pPr>
              <a:buClr>
                <a:srgbClr val="0070C0"/>
              </a:buClr>
              <a:buFont typeface="Wingdings" panose="05000000000000000000" pitchFamily="2" charset="2"/>
              <a:buChar char="n"/>
            </a:pPr>
            <a:r>
              <a:rPr lang="en-US" altLang="zh-CN"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A=1,B=1,X=1(④⑧)</a:t>
            </a:r>
          </a:p>
        </p:txBody>
      </p:sp>
      <p:grpSp>
        <p:nvGrpSpPr>
          <p:cNvPr id="536623" name="Group 47"/>
          <p:cNvGrpSpPr>
            <a:grpSpLocks/>
          </p:cNvGrpSpPr>
          <p:nvPr/>
        </p:nvGrpSpPr>
        <p:grpSpPr bwMode="auto">
          <a:xfrm>
            <a:off x="1574342" y="1484784"/>
            <a:ext cx="3505200" cy="4008438"/>
            <a:chOff x="490" y="589"/>
            <a:chExt cx="2208" cy="2525"/>
          </a:xfrm>
        </p:grpSpPr>
        <p:grpSp>
          <p:nvGrpSpPr>
            <p:cNvPr id="536624" name="Group 48"/>
            <p:cNvGrpSpPr>
              <a:grpSpLocks/>
            </p:cNvGrpSpPr>
            <p:nvPr/>
          </p:nvGrpSpPr>
          <p:grpSpPr bwMode="auto">
            <a:xfrm>
              <a:off x="490" y="714"/>
              <a:ext cx="2208" cy="2400"/>
              <a:chOff x="2622" y="770"/>
              <a:chExt cx="2208" cy="2400"/>
            </a:xfrm>
          </p:grpSpPr>
          <p:sp>
            <p:nvSpPr>
              <p:cNvPr id="536625" name="AutoShape 49"/>
              <p:cNvSpPr>
                <a:spLocks noChangeArrowheads="1"/>
              </p:cNvSpPr>
              <p:nvPr/>
            </p:nvSpPr>
            <p:spPr bwMode="auto">
              <a:xfrm>
                <a:off x="2622" y="1202"/>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A&gt;1 and </a:t>
                </a:r>
                <a:endParaRPr lang="en-US" altLang="zh-CN" sz="1600" dirty="0" smtClean="0">
                  <a:solidFill>
                    <a:schemeClr val="tx2"/>
                  </a:solidFill>
                  <a:latin typeface="Tahoma" panose="020B0604030504040204" pitchFamily="34" charset="0"/>
                </a:endParaRPr>
              </a:p>
              <a:p>
                <a:pPr>
                  <a:lnSpc>
                    <a:spcPct val="100000"/>
                  </a:lnSpc>
                </a:pPr>
                <a:r>
                  <a:rPr lang="en-US" altLang="zh-CN" sz="1600" dirty="0" smtClean="0">
                    <a:solidFill>
                      <a:schemeClr val="tx2"/>
                    </a:solidFill>
                    <a:latin typeface="Tahoma" panose="020B0604030504040204" pitchFamily="34" charset="0"/>
                  </a:rPr>
                  <a:t>B=0</a:t>
                </a:r>
                <a:endParaRPr lang="en-US" altLang="zh-CN" sz="1600" dirty="0">
                  <a:solidFill>
                    <a:schemeClr val="tx2"/>
                  </a:solidFill>
                  <a:latin typeface="Tahoma" panose="020B0604030504040204" pitchFamily="34" charset="0"/>
                </a:endParaRPr>
              </a:p>
            </p:txBody>
          </p:sp>
          <p:sp>
            <p:nvSpPr>
              <p:cNvPr id="536626" name="AutoShape 50"/>
              <p:cNvSpPr>
                <a:spLocks noChangeArrowheads="1"/>
              </p:cNvSpPr>
              <p:nvPr/>
            </p:nvSpPr>
            <p:spPr bwMode="auto">
              <a:xfrm>
                <a:off x="2622" y="2210"/>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A=2 </a:t>
                </a:r>
                <a:r>
                  <a:rPr lang="en-US" altLang="zh-CN" sz="1600" dirty="0" smtClean="0">
                    <a:solidFill>
                      <a:schemeClr val="tx2"/>
                    </a:solidFill>
                    <a:latin typeface="Tahoma" panose="020B0604030504040204" pitchFamily="34" charset="0"/>
                  </a:rPr>
                  <a:t>or</a:t>
                </a:r>
              </a:p>
              <a:p>
                <a:pPr>
                  <a:lnSpc>
                    <a:spcPct val="100000"/>
                  </a:lnSpc>
                </a:pPr>
                <a:r>
                  <a:rPr lang="en-US" altLang="zh-CN" sz="1600" dirty="0" smtClean="0">
                    <a:solidFill>
                      <a:schemeClr val="tx2"/>
                    </a:solidFill>
                    <a:latin typeface="Tahoma" panose="020B0604030504040204" pitchFamily="34" charset="0"/>
                  </a:rPr>
                  <a:t> </a:t>
                </a:r>
                <a:r>
                  <a:rPr lang="en-US" altLang="zh-CN" sz="1600" dirty="0">
                    <a:solidFill>
                      <a:schemeClr val="tx2"/>
                    </a:solidFill>
                    <a:latin typeface="Tahoma" panose="020B0604030504040204" pitchFamily="34" charset="0"/>
                  </a:rPr>
                  <a:t>x&gt;1</a:t>
                </a:r>
              </a:p>
            </p:txBody>
          </p:sp>
          <p:cxnSp>
            <p:nvCxnSpPr>
              <p:cNvPr id="536627" name="AutoShape 51"/>
              <p:cNvCxnSpPr>
                <a:cxnSpLocks noChangeShapeType="1"/>
                <a:stCxn id="536625" idx="2"/>
                <a:endCxn id="536626" idx="0"/>
              </p:cNvCxnSpPr>
              <p:nvPr/>
            </p:nvCxnSpPr>
            <p:spPr bwMode="auto">
              <a:xfrm>
                <a:off x="3150" y="1682"/>
                <a:ext cx="0" cy="528"/>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6628" name="AutoShape 52"/>
              <p:cNvCxnSpPr>
                <a:cxnSpLocks noChangeShapeType="1"/>
                <a:stCxn id="536626" idx="2"/>
              </p:cNvCxnSpPr>
              <p:nvPr/>
            </p:nvCxnSpPr>
            <p:spPr bwMode="auto">
              <a:xfrm>
                <a:off x="3150" y="2690"/>
                <a:ext cx="0" cy="48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6629" name="Rectangle 53"/>
              <p:cNvSpPr>
                <a:spLocks noChangeArrowheads="1"/>
              </p:cNvSpPr>
              <p:nvPr/>
            </p:nvSpPr>
            <p:spPr bwMode="auto">
              <a:xfrm>
                <a:off x="4110" y="1682"/>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X=X/A</a:t>
                </a:r>
              </a:p>
            </p:txBody>
          </p:sp>
          <p:sp>
            <p:nvSpPr>
              <p:cNvPr id="536630" name="Rectangle 54"/>
              <p:cNvSpPr>
                <a:spLocks noChangeArrowheads="1"/>
              </p:cNvSpPr>
              <p:nvPr/>
            </p:nvSpPr>
            <p:spPr bwMode="auto">
              <a:xfrm>
                <a:off x="4110" y="2642"/>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X=X+1</a:t>
                </a:r>
              </a:p>
            </p:txBody>
          </p:sp>
          <p:cxnSp>
            <p:nvCxnSpPr>
              <p:cNvPr id="536631" name="AutoShape 55"/>
              <p:cNvCxnSpPr>
                <a:cxnSpLocks noChangeShapeType="1"/>
                <a:stCxn id="536630" idx="1"/>
              </p:cNvCxnSpPr>
              <p:nvPr/>
            </p:nvCxnSpPr>
            <p:spPr bwMode="auto">
              <a:xfrm flipH="1">
                <a:off x="3150" y="2786"/>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6632" name="AutoShape 56"/>
              <p:cNvCxnSpPr>
                <a:cxnSpLocks noChangeShapeType="1"/>
                <a:stCxn id="536629" idx="1"/>
              </p:cNvCxnSpPr>
              <p:nvPr/>
            </p:nvCxnSpPr>
            <p:spPr bwMode="auto">
              <a:xfrm flipH="1">
                <a:off x="3150" y="1826"/>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6633" name="AutoShape 57"/>
              <p:cNvCxnSpPr>
                <a:cxnSpLocks noChangeShapeType="1"/>
                <a:stCxn id="536626" idx="3"/>
                <a:endCxn id="536630" idx="0"/>
              </p:cNvCxnSpPr>
              <p:nvPr/>
            </p:nvCxnSpPr>
            <p:spPr bwMode="auto">
              <a:xfrm>
                <a:off x="3678" y="2450"/>
                <a:ext cx="792" cy="192"/>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6634" name="AutoShape 58"/>
              <p:cNvCxnSpPr>
                <a:cxnSpLocks noChangeShapeType="1"/>
                <a:stCxn id="536625" idx="3"/>
                <a:endCxn id="536629" idx="0"/>
              </p:cNvCxnSpPr>
              <p:nvPr/>
            </p:nvCxnSpPr>
            <p:spPr bwMode="auto">
              <a:xfrm>
                <a:off x="3678" y="1442"/>
                <a:ext cx="792" cy="240"/>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6635" name="Rectangle 59"/>
              <p:cNvSpPr>
                <a:spLocks noChangeArrowheads="1"/>
              </p:cNvSpPr>
              <p:nvPr/>
            </p:nvSpPr>
            <p:spPr bwMode="auto">
              <a:xfrm>
                <a:off x="3774" y="12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6636" name="Rectangle 60"/>
              <p:cNvSpPr>
                <a:spLocks noChangeArrowheads="1"/>
              </p:cNvSpPr>
              <p:nvPr/>
            </p:nvSpPr>
            <p:spPr bwMode="auto">
              <a:xfrm>
                <a:off x="3774" y="2258"/>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6637" name="Rectangle 61"/>
              <p:cNvSpPr>
                <a:spLocks noChangeArrowheads="1"/>
              </p:cNvSpPr>
              <p:nvPr/>
            </p:nvSpPr>
            <p:spPr bwMode="auto">
              <a:xfrm>
                <a:off x="2910" y="168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NO</a:t>
                </a:r>
              </a:p>
            </p:txBody>
          </p:sp>
          <p:sp>
            <p:nvSpPr>
              <p:cNvPr id="536638" name="Rectangle 62"/>
              <p:cNvSpPr>
                <a:spLocks noChangeArrowheads="1"/>
              </p:cNvSpPr>
              <p:nvPr/>
            </p:nvSpPr>
            <p:spPr bwMode="auto">
              <a:xfrm>
                <a:off x="2910" y="269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NO</a:t>
                </a:r>
              </a:p>
            </p:txBody>
          </p:sp>
          <p:sp>
            <p:nvSpPr>
              <p:cNvPr id="536639" name="Rectangle 63"/>
              <p:cNvSpPr>
                <a:spLocks noChangeArrowheads="1"/>
              </p:cNvSpPr>
              <p:nvPr/>
            </p:nvSpPr>
            <p:spPr bwMode="auto">
              <a:xfrm>
                <a:off x="2910" y="7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a</a:t>
                </a:r>
              </a:p>
            </p:txBody>
          </p:sp>
          <p:sp>
            <p:nvSpPr>
              <p:cNvPr id="536640" name="Rectangle 64"/>
              <p:cNvSpPr>
                <a:spLocks noChangeArrowheads="1"/>
              </p:cNvSpPr>
              <p:nvPr/>
            </p:nvSpPr>
            <p:spPr bwMode="auto">
              <a:xfrm>
                <a:off x="2910" y="19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b</a:t>
                </a:r>
              </a:p>
            </p:txBody>
          </p:sp>
          <p:sp>
            <p:nvSpPr>
              <p:cNvPr id="536641" name="Rectangle 65"/>
              <p:cNvSpPr>
                <a:spLocks noChangeArrowheads="1"/>
              </p:cNvSpPr>
              <p:nvPr/>
            </p:nvSpPr>
            <p:spPr bwMode="auto">
              <a:xfrm>
                <a:off x="4494" y="144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c</a:t>
                </a:r>
              </a:p>
            </p:txBody>
          </p:sp>
          <p:sp>
            <p:nvSpPr>
              <p:cNvPr id="536642" name="Rectangle 66"/>
              <p:cNvSpPr>
                <a:spLocks noChangeArrowheads="1"/>
              </p:cNvSpPr>
              <p:nvPr/>
            </p:nvSpPr>
            <p:spPr bwMode="auto">
              <a:xfrm>
                <a:off x="4494" y="24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e</a:t>
                </a:r>
              </a:p>
            </p:txBody>
          </p:sp>
          <p:sp>
            <p:nvSpPr>
              <p:cNvPr id="536643" name="Rectangle 67"/>
              <p:cNvSpPr>
                <a:spLocks noChangeArrowheads="1"/>
              </p:cNvSpPr>
              <p:nvPr/>
            </p:nvSpPr>
            <p:spPr bwMode="auto">
              <a:xfrm>
                <a:off x="2910" y="293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d</a:t>
                </a:r>
              </a:p>
            </p:txBody>
          </p:sp>
        </p:grpSp>
        <p:cxnSp>
          <p:nvCxnSpPr>
            <p:cNvPr id="536644" name="AutoShape 68"/>
            <p:cNvCxnSpPr>
              <a:cxnSpLocks noChangeShapeType="1"/>
            </p:cNvCxnSpPr>
            <p:nvPr/>
          </p:nvCxnSpPr>
          <p:spPr bwMode="auto">
            <a:xfrm>
              <a:off x="1018" y="589"/>
              <a:ext cx="0" cy="576"/>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标题 1"/>
          <p:cNvSpPr>
            <a:spLocks noGrp="1"/>
          </p:cNvSpPr>
          <p:nvPr>
            <p:ph type="title"/>
          </p:nvPr>
        </p:nvSpPr>
        <p:spPr/>
        <p:txBody>
          <a:bodyPr/>
          <a:lstStyle/>
          <a:p>
            <a:r>
              <a:rPr lang="en-US" altLang="zh-CN" dirty="0"/>
              <a:t>Condition Compound Coverage</a:t>
            </a:r>
            <a:endParaRPr lang="zh-CN" altLang="en-US" dirty="0"/>
          </a:p>
        </p:txBody>
      </p:sp>
    </p:spTree>
    <p:extLst>
      <p:ext uri="{BB962C8B-B14F-4D97-AF65-F5344CB8AC3E}">
        <p14:creationId xmlns:p14="http://schemas.microsoft.com/office/powerpoint/2010/main" val="3964670159"/>
      </p:ext>
    </p:extLst>
  </p:cSld>
  <p:clrMapOvr>
    <a:masterClrMapping/>
  </p:clrMapOvr>
  <p:transition>
    <p:random/>
    <p:sndAc>
      <p:stSnd>
        <p:snd r:embed="rId2" name="projctor.wav"/>
      </p:st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7604" name="Group 4"/>
          <p:cNvGrpSpPr>
            <a:grpSpLocks/>
          </p:cNvGrpSpPr>
          <p:nvPr/>
        </p:nvGrpSpPr>
        <p:grpSpPr bwMode="auto">
          <a:xfrm>
            <a:off x="1259632" y="1484784"/>
            <a:ext cx="3505200" cy="4038600"/>
            <a:chOff x="412" y="841"/>
            <a:chExt cx="2208" cy="2544"/>
          </a:xfrm>
        </p:grpSpPr>
        <p:sp>
          <p:nvSpPr>
            <p:cNvPr id="537605" name="AutoShape 5"/>
            <p:cNvSpPr>
              <a:spLocks noChangeArrowheads="1"/>
            </p:cNvSpPr>
            <p:nvPr/>
          </p:nvSpPr>
          <p:spPr bwMode="auto">
            <a:xfrm>
              <a:off x="412" y="1417"/>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A&gt;1 </a:t>
              </a:r>
              <a:r>
                <a:rPr lang="en-US" altLang="zh-CN" sz="1600" dirty="0" smtClean="0">
                  <a:solidFill>
                    <a:schemeClr val="tx2"/>
                  </a:solidFill>
                  <a:latin typeface="Tahoma" panose="020B0604030504040204" pitchFamily="34" charset="0"/>
                </a:rPr>
                <a:t>and</a:t>
              </a:r>
            </a:p>
            <a:p>
              <a:pPr>
                <a:lnSpc>
                  <a:spcPct val="100000"/>
                </a:lnSpc>
              </a:pPr>
              <a:r>
                <a:rPr lang="en-US" altLang="zh-CN" sz="1600" dirty="0" smtClean="0">
                  <a:solidFill>
                    <a:schemeClr val="tx2"/>
                  </a:solidFill>
                  <a:latin typeface="Tahoma" panose="020B0604030504040204" pitchFamily="34" charset="0"/>
                </a:rPr>
                <a:t> </a:t>
              </a:r>
              <a:r>
                <a:rPr lang="en-US" altLang="zh-CN" sz="1600" dirty="0">
                  <a:solidFill>
                    <a:schemeClr val="tx2"/>
                  </a:solidFill>
                  <a:latin typeface="Tahoma" panose="020B0604030504040204" pitchFamily="34" charset="0"/>
                </a:rPr>
                <a:t>B=0</a:t>
              </a:r>
            </a:p>
          </p:txBody>
        </p:sp>
        <p:sp>
          <p:nvSpPr>
            <p:cNvPr id="537606" name="AutoShape 6"/>
            <p:cNvSpPr>
              <a:spLocks noChangeArrowheads="1"/>
            </p:cNvSpPr>
            <p:nvPr/>
          </p:nvSpPr>
          <p:spPr bwMode="auto">
            <a:xfrm>
              <a:off x="412" y="2425"/>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A&gt;1 and </a:t>
              </a:r>
              <a:endParaRPr lang="en-US" altLang="zh-CN" sz="1600" dirty="0" smtClean="0">
                <a:solidFill>
                  <a:schemeClr val="tx2"/>
                </a:solidFill>
                <a:latin typeface="Tahoma" panose="020B0604030504040204" pitchFamily="34" charset="0"/>
              </a:endParaRPr>
            </a:p>
            <a:p>
              <a:pPr>
                <a:lnSpc>
                  <a:spcPct val="100000"/>
                </a:lnSpc>
              </a:pPr>
              <a:r>
                <a:rPr lang="en-US" altLang="zh-CN" sz="1600" dirty="0" smtClean="0">
                  <a:solidFill>
                    <a:schemeClr val="tx2"/>
                  </a:solidFill>
                  <a:latin typeface="Tahoma" panose="020B0604030504040204" pitchFamily="34" charset="0"/>
                </a:rPr>
                <a:t>B=0</a:t>
              </a:r>
              <a:endParaRPr lang="en-US" altLang="zh-CN" sz="1600" dirty="0">
                <a:solidFill>
                  <a:schemeClr val="tx2"/>
                </a:solidFill>
                <a:latin typeface="Tahoma" panose="020B0604030504040204" pitchFamily="34" charset="0"/>
              </a:endParaRPr>
            </a:p>
          </p:txBody>
        </p:sp>
        <p:cxnSp>
          <p:nvCxnSpPr>
            <p:cNvPr id="537607" name="AutoShape 7"/>
            <p:cNvCxnSpPr>
              <a:cxnSpLocks noChangeShapeType="1"/>
              <a:stCxn id="537605" idx="2"/>
              <a:endCxn id="537606" idx="0"/>
            </p:cNvCxnSpPr>
            <p:nvPr/>
          </p:nvCxnSpPr>
          <p:spPr bwMode="auto">
            <a:xfrm>
              <a:off x="940" y="1897"/>
              <a:ext cx="0" cy="528"/>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7608" name="AutoShape 8"/>
            <p:cNvCxnSpPr>
              <a:cxnSpLocks noChangeShapeType="1"/>
              <a:endCxn id="537605" idx="0"/>
            </p:cNvCxnSpPr>
            <p:nvPr/>
          </p:nvCxnSpPr>
          <p:spPr bwMode="auto">
            <a:xfrm>
              <a:off x="940" y="841"/>
              <a:ext cx="0" cy="576"/>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7609" name="AutoShape 9"/>
            <p:cNvCxnSpPr>
              <a:cxnSpLocks noChangeShapeType="1"/>
              <a:stCxn id="537606" idx="2"/>
            </p:cNvCxnSpPr>
            <p:nvPr/>
          </p:nvCxnSpPr>
          <p:spPr bwMode="auto">
            <a:xfrm>
              <a:off x="940" y="2905"/>
              <a:ext cx="0" cy="48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7610" name="Rectangle 10"/>
            <p:cNvSpPr>
              <a:spLocks noChangeArrowheads="1"/>
            </p:cNvSpPr>
            <p:nvPr/>
          </p:nvSpPr>
          <p:spPr bwMode="auto">
            <a:xfrm>
              <a:off x="1900" y="1897"/>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smtClean="0">
                  <a:solidFill>
                    <a:schemeClr val="tx2"/>
                  </a:solidFill>
                  <a:latin typeface="Tahoma" panose="020B0604030504040204" pitchFamily="34" charset="0"/>
                </a:rPr>
                <a:t>   X=X/A</a:t>
              </a:r>
              <a:endParaRPr lang="en-US" altLang="zh-CN" sz="1600" dirty="0">
                <a:solidFill>
                  <a:schemeClr val="tx2"/>
                </a:solidFill>
                <a:latin typeface="Tahoma" panose="020B0604030504040204" pitchFamily="34" charset="0"/>
              </a:endParaRPr>
            </a:p>
          </p:txBody>
        </p:sp>
        <p:sp>
          <p:nvSpPr>
            <p:cNvPr id="537611" name="Rectangle 11"/>
            <p:cNvSpPr>
              <a:spLocks noChangeArrowheads="1"/>
            </p:cNvSpPr>
            <p:nvPr/>
          </p:nvSpPr>
          <p:spPr bwMode="auto">
            <a:xfrm>
              <a:off x="1900" y="2857"/>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smtClean="0">
                  <a:solidFill>
                    <a:schemeClr val="tx2"/>
                  </a:solidFill>
                  <a:latin typeface="Tahoma" panose="020B0604030504040204" pitchFamily="34" charset="0"/>
                </a:rPr>
                <a:t>   X=X/A</a:t>
              </a:r>
              <a:endParaRPr lang="en-US" altLang="zh-CN" sz="1600" dirty="0">
                <a:solidFill>
                  <a:schemeClr val="tx2"/>
                </a:solidFill>
                <a:latin typeface="Tahoma" panose="020B0604030504040204" pitchFamily="34" charset="0"/>
              </a:endParaRPr>
            </a:p>
          </p:txBody>
        </p:sp>
        <p:cxnSp>
          <p:nvCxnSpPr>
            <p:cNvPr id="537612" name="AutoShape 12"/>
            <p:cNvCxnSpPr>
              <a:cxnSpLocks noChangeShapeType="1"/>
              <a:stCxn id="537611" idx="1"/>
            </p:cNvCxnSpPr>
            <p:nvPr/>
          </p:nvCxnSpPr>
          <p:spPr bwMode="auto">
            <a:xfrm flipH="1">
              <a:off x="940" y="3001"/>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7613" name="AutoShape 13"/>
            <p:cNvCxnSpPr>
              <a:cxnSpLocks noChangeShapeType="1"/>
              <a:stCxn id="537610" idx="1"/>
            </p:cNvCxnSpPr>
            <p:nvPr/>
          </p:nvCxnSpPr>
          <p:spPr bwMode="auto">
            <a:xfrm flipH="1">
              <a:off x="940" y="2041"/>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7614" name="AutoShape 14"/>
            <p:cNvCxnSpPr>
              <a:cxnSpLocks noChangeShapeType="1"/>
              <a:stCxn id="537606" idx="3"/>
              <a:endCxn id="537611" idx="0"/>
            </p:cNvCxnSpPr>
            <p:nvPr/>
          </p:nvCxnSpPr>
          <p:spPr bwMode="auto">
            <a:xfrm>
              <a:off x="1468" y="2665"/>
              <a:ext cx="792" cy="192"/>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7615" name="AutoShape 15"/>
            <p:cNvCxnSpPr>
              <a:cxnSpLocks noChangeShapeType="1"/>
              <a:stCxn id="537605" idx="3"/>
              <a:endCxn id="537610" idx="0"/>
            </p:cNvCxnSpPr>
            <p:nvPr/>
          </p:nvCxnSpPr>
          <p:spPr bwMode="auto">
            <a:xfrm>
              <a:off x="1468" y="1657"/>
              <a:ext cx="792" cy="240"/>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7616" name="Rectangle 16"/>
            <p:cNvSpPr>
              <a:spLocks noChangeArrowheads="1"/>
            </p:cNvSpPr>
            <p:nvPr/>
          </p:nvSpPr>
          <p:spPr bwMode="auto">
            <a:xfrm>
              <a:off x="1564" y="1465"/>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7617" name="Rectangle 17"/>
            <p:cNvSpPr>
              <a:spLocks noChangeArrowheads="1"/>
            </p:cNvSpPr>
            <p:nvPr/>
          </p:nvSpPr>
          <p:spPr bwMode="auto">
            <a:xfrm>
              <a:off x="1564" y="2473"/>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7618" name="Rectangle 18"/>
            <p:cNvSpPr>
              <a:spLocks noChangeArrowheads="1"/>
            </p:cNvSpPr>
            <p:nvPr/>
          </p:nvSpPr>
          <p:spPr bwMode="auto">
            <a:xfrm>
              <a:off x="700" y="1897"/>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NO</a:t>
              </a:r>
            </a:p>
          </p:txBody>
        </p:sp>
        <p:sp>
          <p:nvSpPr>
            <p:cNvPr id="537619" name="Rectangle 19"/>
            <p:cNvSpPr>
              <a:spLocks noChangeArrowheads="1"/>
            </p:cNvSpPr>
            <p:nvPr/>
          </p:nvSpPr>
          <p:spPr bwMode="auto">
            <a:xfrm>
              <a:off x="700" y="2905"/>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NO</a:t>
              </a:r>
            </a:p>
          </p:txBody>
        </p:sp>
        <p:sp>
          <p:nvSpPr>
            <p:cNvPr id="537620" name="Rectangle 20"/>
            <p:cNvSpPr>
              <a:spLocks noChangeArrowheads="1"/>
            </p:cNvSpPr>
            <p:nvPr/>
          </p:nvSpPr>
          <p:spPr bwMode="auto">
            <a:xfrm>
              <a:off x="700" y="985"/>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a:t>
              </a:r>
            </a:p>
          </p:txBody>
        </p:sp>
        <p:sp>
          <p:nvSpPr>
            <p:cNvPr id="537621" name="Rectangle 21"/>
            <p:cNvSpPr>
              <a:spLocks noChangeArrowheads="1"/>
            </p:cNvSpPr>
            <p:nvPr/>
          </p:nvSpPr>
          <p:spPr bwMode="auto">
            <a:xfrm>
              <a:off x="700" y="2185"/>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b</a:t>
              </a:r>
            </a:p>
          </p:txBody>
        </p:sp>
        <p:sp>
          <p:nvSpPr>
            <p:cNvPr id="537622" name="Rectangle 22"/>
            <p:cNvSpPr>
              <a:spLocks noChangeArrowheads="1"/>
            </p:cNvSpPr>
            <p:nvPr/>
          </p:nvSpPr>
          <p:spPr bwMode="auto">
            <a:xfrm>
              <a:off x="2284" y="1657"/>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c</a:t>
              </a:r>
            </a:p>
          </p:txBody>
        </p:sp>
        <p:sp>
          <p:nvSpPr>
            <p:cNvPr id="537623" name="Rectangle 23"/>
            <p:cNvSpPr>
              <a:spLocks noChangeArrowheads="1"/>
            </p:cNvSpPr>
            <p:nvPr/>
          </p:nvSpPr>
          <p:spPr bwMode="auto">
            <a:xfrm>
              <a:off x="2284" y="2665"/>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e</a:t>
              </a:r>
            </a:p>
          </p:txBody>
        </p:sp>
        <p:sp>
          <p:nvSpPr>
            <p:cNvPr id="537624" name="Rectangle 24"/>
            <p:cNvSpPr>
              <a:spLocks noChangeArrowheads="1"/>
            </p:cNvSpPr>
            <p:nvPr/>
          </p:nvSpPr>
          <p:spPr bwMode="auto">
            <a:xfrm>
              <a:off x="700" y="3145"/>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d</a:t>
              </a:r>
            </a:p>
          </p:txBody>
        </p:sp>
      </p:grpSp>
      <p:sp>
        <p:nvSpPr>
          <p:cNvPr id="537625" name="Rectangle 25"/>
          <p:cNvSpPr>
            <a:spLocks noChangeArrowheads="1"/>
          </p:cNvSpPr>
          <p:nvPr/>
        </p:nvSpPr>
        <p:spPr bwMode="auto">
          <a:xfrm>
            <a:off x="5154887" y="1560984"/>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Clr>
                <a:srgbClr val="0070C0"/>
              </a:buClr>
              <a:buFont typeface="Wingdings" panose="05000000000000000000" pitchFamily="2" charset="2"/>
              <a:buChar char="n"/>
            </a:pPr>
            <a:r>
              <a:rPr lang="zh-CN" altLang="en-US" sz="22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四条路径：</a:t>
            </a:r>
            <a:r>
              <a:rPr lang="en-US" altLang="zh-CN" sz="2200" b="0" dirty="0" err="1" smtClean="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acbe,abd,abed,acbd</a:t>
            </a:r>
            <a:endParaRPr lang="en-US" altLang="zh-CN" sz="2200" b="0" dirty="0" smtClean="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endPar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r>
              <a:rPr lang="en-US" altLang="zh-CN" b="0" dirty="0" smtClean="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A=2,B=0,X=3(</a:t>
            </a:r>
            <a:r>
              <a:rPr lang="en-US" altLang="zh-CN" b="0" dirty="0" err="1" smtClean="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acbed</a:t>
            </a:r>
            <a:r>
              <a:rPr lang="en-US" altLang="zh-CN" b="0" dirty="0" smtClean="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t>
            </a:r>
          </a:p>
          <a:p>
            <a:pPr>
              <a:buClr>
                <a:srgbClr val="0070C0"/>
              </a:buClr>
              <a:buFont typeface="Wingdings" panose="05000000000000000000" pitchFamily="2" charset="2"/>
              <a:buChar char="n"/>
            </a:pPr>
            <a:endPar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A=1,B=0,X=1(</a:t>
            </a:r>
            <a:r>
              <a:rPr lang="en-US" altLang="zh-CN" b="0" dirty="0" err="1">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abd</a:t>
            </a:r>
            <a:r>
              <a:rPr lang="en-US" altLang="zh-CN" b="0" dirty="0" smtClean="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t>
            </a:r>
          </a:p>
          <a:p>
            <a:pPr>
              <a:buClr>
                <a:srgbClr val="0070C0"/>
              </a:buClr>
              <a:buFont typeface="Wingdings" panose="05000000000000000000" pitchFamily="2" charset="2"/>
              <a:buChar char="n"/>
            </a:pPr>
            <a:endPar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A=2,B=1,X=1(abed</a:t>
            </a:r>
            <a:r>
              <a:rPr lang="en-US" altLang="zh-CN" b="0" dirty="0" smtClean="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t>
            </a:r>
          </a:p>
          <a:p>
            <a:pPr>
              <a:buClr>
                <a:srgbClr val="0070C0"/>
              </a:buClr>
              <a:buFont typeface="Wingdings" panose="05000000000000000000" pitchFamily="2" charset="2"/>
              <a:buChar char="n"/>
            </a:pPr>
            <a:endPar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A=3,B=0,X=1(</a:t>
            </a:r>
            <a:r>
              <a:rPr lang="en-US" altLang="zh-CN" b="0" dirty="0" err="1">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acbd</a:t>
            </a: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 name="标题 1"/>
          <p:cNvSpPr>
            <a:spLocks noGrp="1"/>
          </p:cNvSpPr>
          <p:nvPr>
            <p:ph type="title"/>
          </p:nvPr>
        </p:nvSpPr>
        <p:spPr/>
        <p:txBody>
          <a:bodyPr/>
          <a:lstStyle/>
          <a:p>
            <a:r>
              <a:rPr lang="en-US" altLang="zh-CN" dirty="0"/>
              <a:t>Path Coverage</a:t>
            </a:r>
            <a:endParaRPr lang="zh-CN" altLang="en-US" dirty="0"/>
          </a:p>
        </p:txBody>
      </p:sp>
    </p:spTree>
    <p:extLst>
      <p:ext uri="{BB962C8B-B14F-4D97-AF65-F5344CB8AC3E}">
        <p14:creationId xmlns:p14="http://schemas.microsoft.com/office/powerpoint/2010/main" val="3403947115"/>
      </p:ext>
    </p:extLst>
  </p:cSld>
  <p:clrMapOvr>
    <a:masterClrMapping/>
  </p:clrMapOvr>
  <p:transition>
    <p:random/>
    <p:sndAc>
      <p:stSnd>
        <p:snd r:embed="rId2" name="projctor.wav"/>
      </p:stSnd>
    </p:sndAc>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ctrTitle"/>
          </p:nvPr>
        </p:nvSpPr>
        <p:spPr>
          <a:xfrm>
            <a:off x="2711450" y="2438400"/>
            <a:ext cx="4524846" cy="533400"/>
          </a:xfrm>
        </p:spPr>
        <p:txBody>
          <a:bodyPr anchor="t"/>
          <a:lstStyle/>
          <a:p>
            <a:r>
              <a:rPr lang="en-US" altLang="zh-CN" sz="3600" dirty="0">
                <a:latin typeface="Times New Roman" pitchFamily="18" charset="0"/>
                <a:cs typeface="Times New Roman" pitchFamily="18" charset="0"/>
              </a:rPr>
              <a:t>Black-Box Testing</a:t>
            </a:r>
            <a:endParaRPr lang="zh-CN" altLang="zh-CN" sz="3600" dirty="0">
              <a:latin typeface="Times New Roman" pitchFamily="18" charset="0"/>
              <a:cs typeface="Times New Roman" pitchFamily="18" charset="0"/>
            </a:endParaRPr>
          </a:p>
        </p:txBody>
      </p:sp>
      <p:sp>
        <p:nvSpPr>
          <p:cNvPr id="530435" name="Rectangle 3"/>
          <p:cNvSpPr>
            <a:spLocks noGrp="1" noChangeArrowheads="1"/>
          </p:cNvSpPr>
          <p:nvPr>
            <p:ph type="subTitle" idx="1"/>
          </p:nvPr>
        </p:nvSpPr>
        <p:spPr>
          <a:xfrm>
            <a:off x="1371600" y="3810000"/>
            <a:ext cx="6400800" cy="1600200"/>
          </a:xfrm>
        </p:spPr>
        <p:txBody>
          <a:bodyPr/>
          <a:lstStyle/>
          <a:p>
            <a:endParaRPr lang="zh-CN" altLang="en-US"/>
          </a:p>
        </p:txBody>
      </p:sp>
    </p:spTree>
    <p:extLst>
      <p:ext uri="{BB962C8B-B14F-4D97-AF65-F5344CB8AC3E}">
        <p14:creationId xmlns:p14="http://schemas.microsoft.com/office/powerpoint/2010/main" val="3370611713"/>
      </p:ext>
    </p:extLst>
  </p:cSld>
  <p:clrMapOvr>
    <a:masterClrMapping/>
  </p:clrMapOvr>
  <p:transition>
    <p:random/>
    <p:sndAc>
      <p:stSnd>
        <p:snd r:embed="rId2" name="projctor.wav"/>
      </p:st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2598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35CB941-ACDC-4053-A528-C94F2CDF3281}" type="slidenum">
              <a:rPr lang="en-US" altLang="ja-JP" sz="1200">
                <a:solidFill>
                  <a:schemeClr val="bg1"/>
                </a:solidFill>
              </a:rPr>
              <a:pPr algn="r"/>
              <a:t>53</a:t>
            </a:fld>
            <a:endParaRPr lang="en-US" altLang="ja-JP" sz="900">
              <a:solidFill>
                <a:schemeClr val="bg1"/>
              </a:solidFill>
            </a:endParaRPr>
          </a:p>
        </p:txBody>
      </p:sp>
      <p:grpSp>
        <p:nvGrpSpPr>
          <p:cNvPr id="425989" name="Group 37"/>
          <p:cNvGrpSpPr>
            <a:grpSpLocks/>
          </p:cNvGrpSpPr>
          <p:nvPr/>
        </p:nvGrpSpPr>
        <p:grpSpPr bwMode="auto">
          <a:xfrm>
            <a:off x="1727200" y="1520825"/>
            <a:ext cx="5246688" cy="3719513"/>
            <a:chOff x="1592" y="1000"/>
            <a:chExt cx="3305" cy="2343"/>
          </a:xfrm>
        </p:grpSpPr>
        <p:grpSp>
          <p:nvGrpSpPr>
            <p:cNvPr id="425990" name="Group 7"/>
            <p:cNvGrpSpPr>
              <a:grpSpLocks/>
            </p:cNvGrpSpPr>
            <p:nvPr/>
          </p:nvGrpSpPr>
          <p:grpSpPr bwMode="auto">
            <a:xfrm>
              <a:off x="3921" y="1276"/>
              <a:ext cx="760" cy="730"/>
              <a:chOff x="3808" y="1163"/>
              <a:chExt cx="760" cy="730"/>
            </a:xfrm>
          </p:grpSpPr>
          <p:sp>
            <p:nvSpPr>
              <p:cNvPr id="426015" name="Freeform 8"/>
              <p:cNvSpPr>
                <a:spLocks/>
              </p:cNvSpPr>
              <p:nvPr/>
            </p:nvSpPr>
            <p:spPr bwMode="auto">
              <a:xfrm>
                <a:off x="4340" y="1598"/>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 name="T15" fmla="*/ 0 w 94"/>
                  <a:gd name="T16" fmla="*/ 0 h 228"/>
                  <a:gd name="T17" fmla="*/ 94 w 94"/>
                  <a:gd name="T18" fmla="*/ 228 h 228"/>
                </a:gdLst>
                <a:ahLst/>
                <a:cxnLst>
                  <a:cxn ang="T10">
                    <a:pos x="T0" y="T1"/>
                  </a:cxn>
                  <a:cxn ang="T11">
                    <a:pos x="T2" y="T3"/>
                  </a:cxn>
                  <a:cxn ang="T12">
                    <a:pos x="T4" y="T5"/>
                  </a:cxn>
                  <a:cxn ang="T13">
                    <a:pos x="T6" y="T7"/>
                  </a:cxn>
                  <a:cxn ang="T14">
                    <a:pos x="T8" y="T9"/>
                  </a:cxn>
                </a:cxnLst>
                <a:rect l="T15" t="T16" r="T17" b="T18"/>
                <a:pathLst>
                  <a:path w="94" h="228">
                    <a:moveTo>
                      <a:pt x="93" y="227"/>
                    </a:moveTo>
                    <a:lnTo>
                      <a:pt x="93" y="65"/>
                    </a:lnTo>
                    <a:lnTo>
                      <a:pt x="0" y="0"/>
                    </a:lnTo>
                    <a:lnTo>
                      <a:pt x="0" y="162"/>
                    </a:lnTo>
                    <a:lnTo>
                      <a:pt x="93" y="227"/>
                    </a:lnTo>
                  </a:path>
                </a:pathLst>
              </a:custGeom>
              <a:solidFill>
                <a:srgbClr val="009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16" name="Freeform 9"/>
              <p:cNvSpPr>
                <a:spLocks/>
              </p:cNvSpPr>
              <p:nvPr/>
            </p:nvSpPr>
            <p:spPr bwMode="auto">
              <a:xfrm>
                <a:off x="3907" y="1230"/>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 name="T24" fmla="*/ 0 w 661"/>
                  <a:gd name="T25" fmla="*/ 0 h 663"/>
                  <a:gd name="T26" fmla="*/ 661 w 661"/>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17" name="Freeform 10"/>
              <p:cNvSpPr>
                <a:spLocks/>
              </p:cNvSpPr>
              <p:nvPr/>
            </p:nvSpPr>
            <p:spPr bwMode="auto">
              <a:xfrm>
                <a:off x="3808" y="1531"/>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 name="T15" fmla="*/ 0 w 92"/>
                  <a:gd name="T16" fmla="*/ 0 h 362"/>
                  <a:gd name="T17" fmla="*/ 92 w 92"/>
                  <a:gd name="T18" fmla="*/ 362 h 362"/>
                </a:gdLst>
                <a:ahLst/>
                <a:cxnLst>
                  <a:cxn ang="T10">
                    <a:pos x="T0" y="T1"/>
                  </a:cxn>
                  <a:cxn ang="T11">
                    <a:pos x="T2" y="T3"/>
                  </a:cxn>
                  <a:cxn ang="T12">
                    <a:pos x="T4" y="T5"/>
                  </a:cxn>
                  <a:cxn ang="T13">
                    <a:pos x="T6" y="T7"/>
                  </a:cxn>
                  <a:cxn ang="T14">
                    <a:pos x="T8" y="T9"/>
                  </a:cxn>
                </a:cxnLst>
                <a:rect l="T15" t="T16" r="T17" b="T18"/>
                <a:pathLst>
                  <a:path w="92" h="362">
                    <a:moveTo>
                      <a:pt x="91" y="66"/>
                    </a:moveTo>
                    <a:lnTo>
                      <a:pt x="91" y="361"/>
                    </a:lnTo>
                    <a:lnTo>
                      <a:pt x="0" y="295"/>
                    </a:lnTo>
                    <a:lnTo>
                      <a:pt x="0" y="0"/>
                    </a:lnTo>
                    <a:lnTo>
                      <a:pt x="91" y="66"/>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18" name="Freeform 11"/>
              <p:cNvSpPr>
                <a:spLocks/>
              </p:cNvSpPr>
              <p:nvPr/>
            </p:nvSpPr>
            <p:spPr bwMode="auto">
              <a:xfrm>
                <a:off x="3808" y="1330"/>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 name="T15" fmla="*/ 0 w 626"/>
                  <a:gd name="T16" fmla="*/ 0 h 261"/>
                  <a:gd name="T17" fmla="*/ 626 w 626"/>
                  <a:gd name="T18" fmla="*/ 261 h 261"/>
                </a:gdLst>
                <a:ahLst/>
                <a:cxnLst>
                  <a:cxn ang="T10">
                    <a:pos x="T0" y="T1"/>
                  </a:cxn>
                  <a:cxn ang="T11">
                    <a:pos x="T2" y="T3"/>
                  </a:cxn>
                  <a:cxn ang="T12">
                    <a:pos x="T4" y="T5"/>
                  </a:cxn>
                  <a:cxn ang="T13">
                    <a:pos x="T6" y="T7"/>
                  </a:cxn>
                  <a:cxn ang="T14">
                    <a:pos x="T8" y="T9"/>
                  </a:cxn>
                </a:cxnLst>
                <a:rect l="T15" t="T16" r="T17" b="T18"/>
                <a:pathLst>
                  <a:path w="626" h="261">
                    <a:moveTo>
                      <a:pt x="0" y="195"/>
                    </a:moveTo>
                    <a:lnTo>
                      <a:pt x="98" y="260"/>
                    </a:lnTo>
                    <a:lnTo>
                      <a:pt x="625" y="65"/>
                    </a:lnTo>
                    <a:lnTo>
                      <a:pt x="525" y="0"/>
                    </a:lnTo>
                    <a:lnTo>
                      <a:pt x="0" y="195"/>
                    </a:lnTo>
                  </a:path>
                </a:pathLst>
              </a:custGeom>
              <a:solidFill>
                <a:srgbClr val="7FF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19" name="Freeform 12"/>
              <p:cNvSpPr>
                <a:spLocks/>
              </p:cNvSpPr>
              <p:nvPr/>
            </p:nvSpPr>
            <p:spPr bwMode="auto">
              <a:xfrm>
                <a:off x="4340" y="1163"/>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 name="T15" fmla="*/ 0 w 94"/>
                  <a:gd name="T16" fmla="*/ 0 h 227"/>
                  <a:gd name="T17" fmla="*/ 94 w 94"/>
                  <a:gd name="T18" fmla="*/ 227 h 227"/>
                </a:gdLst>
                <a:ahLst/>
                <a:cxnLst>
                  <a:cxn ang="T10">
                    <a:pos x="T0" y="T1"/>
                  </a:cxn>
                  <a:cxn ang="T11">
                    <a:pos x="T2" y="T3"/>
                  </a:cxn>
                  <a:cxn ang="T12">
                    <a:pos x="T4" y="T5"/>
                  </a:cxn>
                  <a:cxn ang="T13">
                    <a:pos x="T6" y="T7"/>
                  </a:cxn>
                  <a:cxn ang="T14">
                    <a:pos x="T8" y="T9"/>
                  </a:cxn>
                </a:cxnLst>
                <a:rect l="T15" t="T16" r="T17" b="T18"/>
                <a:pathLst>
                  <a:path w="94" h="227">
                    <a:moveTo>
                      <a:pt x="93" y="65"/>
                    </a:moveTo>
                    <a:lnTo>
                      <a:pt x="0" y="0"/>
                    </a:lnTo>
                    <a:lnTo>
                      <a:pt x="0" y="161"/>
                    </a:lnTo>
                    <a:lnTo>
                      <a:pt x="93" y="226"/>
                    </a:lnTo>
                    <a:lnTo>
                      <a:pt x="93" y="65"/>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grpSp>
          <p:nvGrpSpPr>
            <p:cNvPr id="425991" name="Group 13"/>
            <p:cNvGrpSpPr>
              <a:grpSpLocks/>
            </p:cNvGrpSpPr>
            <p:nvPr/>
          </p:nvGrpSpPr>
          <p:grpSpPr bwMode="auto">
            <a:xfrm>
              <a:off x="2989" y="2545"/>
              <a:ext cx="560" cy="798"/>
              <a:chOff x="2876" y="2432"/>
              <a:chExt cx="560" cy="798"/>
            </a:xfrm>
          </p:grpSpPr>
          <p:sp>
            <p:nvSpPr>
              <p:cNvPr id="426012" name="Freeform 14"/>
              <p:cNvSpPr>
                <a:spLocks/>
              </p:cNvSpPr>
              <p:nvPr/>
            </p:nvSpPr>
            <p:spPr bwMode="auto">
              <a:xfrm>
                <a:off x="3010" y="2734"/>
                <a:ext cx="60" cy="496"/>
              </a:xfrm>
              <a:custGeom>
                <a:avLst/>
                <a:gdLst>
                  <a:gd name="T0" fmla="*/ 59 w 60"/>
                  <a:gd name="T1" fmla="*/ 495 h 496"/>
                  <a:gd name="T2" fmla="*/ 59 w 60"/>
                  <a:gd name="T3" fmla="*/ 33 h 496"/>
                  <a:gd name="T4" fmla="*/ 0 w 60"/>
                  <a:gd name="T5" fmla="*/ 0 h 496"/>
                  <a:gd name="T6" fmla="*/ 0 w 60"/>
                  <a:gd name="T7" fmla="*/ 429 h 496"/>
                  <a:gd name="T8" fmla="*/ 59 w 60"/>
                  <a:gd name="T9" fmla="*/ 495 h 496"/>
                  <a:gd name="T10" fmla="*/ 0 60000 65536"/>
                  <a:gd name="T11" fmla="*/ 0 60000 65536"/>
                  <a:gd name="T12" fmla="*/ 0 60000 65536"/>
                  <a:gd name="T13" fmla="*/ 0 60000 65536"/>
                  <a:gd name="T14" fmla="*/ 0 60000 65536"/>
                  <a:gd name="T15" fmla="*/ 0 w 60"/>
                  <a:gd name="T16" fmla="*/ 0 h 496"/>
                  <a:gd name="T17" fmla="*/ 60 w 60"/>
                  <a:gd name="T18" fmla="*/ 496 h 496"/>
                </a:gdLst>
                <a:ahLst/>
                <a:cxnLst>
                  <a:cxn ang="T10">
                    <a:pos x="T0" y="T1"/>
                  </a:cxn>
                  <a:cxn ang="T11">
                    <a:pos x="T2" y="T3"/>
                  </a:cxn>
                  <a:cxn ang="T12">
                    <a:pos x="T4" y="T5"/>
                  </a:cxn>
                  <a:cxn ang="T13">
                    <a:pos x="T6" y="T7"/>
                  </a:cxn>
                  <a:cxn ang="T14">
                    <a:pos x="T8" y="T9"/>
                  </a:cxn>
                </a:cxnLst>
                <a:rect l="T15" t="T16" r="T17" b="T18"/>
                <a:pathLst>
                  <a:path w="60" h="496">
                    <a:moveTo>
                      <a:pt x="59" y="495"/>
                    </a:moveTo>
                    <a:lnTo>
                      <a:pt x="59" y="33"/>
                    </a:lnTo>
                    <a:lnTo>
                      <a:pt x="0" y="0"/>
                    </a:lnTo>
                    <a:lnTo>
                      <a:pt x="0" y="429"/>
                    </a:lnTo>
                    <a:lnTo>
                      <a:pt x="59" y="495"/>
                    </a:lnTo>
                  </a:path>
                </a:pathLst>
              </a:custGeom>
              <a:solidFill>
                <a:srgbClr val="00808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13" name="Freeform 15"/>
              <p:cNvSpPr>
                <a:spLocks/>
              </p:cNvSpPr>
              <p:nvPr/>
            </p:nvSpPr>
            <p:spPr bwMode="auto">
              <a:xfrm>
                <a:off x="2943" y="2466"/>
                <a:ext cx="493" cy="764"/>
              </a:xfrm>
              <a:custGeom>
                <a:avLst/>
                <a:gdLst>
                  <a:gd name="T0" fmla="*/ 230 w 493"/>
                  <a:gd name="T1" fmla="*/ 0 h 764"/>
                  <a:gd name="T2" fmla="*/ 492 w 493"/>
                  <a:gd name="T3" fmla="*/ 133 h 764"/>
                  <a:gd name="T4" fmla="*/ 362 w 493"/>
                  <a:gd name="T5" fmla="*/ 198 h 764"/>
                  <a:gd name="T6" fmla="*/ 362 w 493"/>
                  <a:gd name="T7" fmla="*/ 663 h 764"/>
                  <a:gd name="T8" fmla="*/ 132 w 493"/>
                  <a:gd name="T9" fmla="*/ 763 h 764"/>
                  <a:gd name="T10" fmla="*/ 132 w 493"/>
                  <a:gd name="T11" fmla="*/ 299 h 764"/>
                  <a:gd name="T12" fmla="*/ 0 w 493"/>
                  <a:gd name="T13" fmla="*/ 365 h 764"/>
                  <a:gd name="T14" fmla="*/ 230 w 493"/>
                  <a:gd name="T15" fmla="*/ 0 h 764"/>
                  <a:gd name="T16" fmla="*/ 0 60000 65536"/>
                  <a:gd name="T17" fmla="*/ 0 60000 65536"/>
                  <a:gd name="T18" fmla="*/ 0 60000 65536"/>
                  <a:gd name="T19" fmla="*/ 0 60000 65536"/>
                  <a:gd name="T20" fmla="*/ 0 60000 65536"/>
                  <a:gd name="T21" fmla="*/ 0 60000 65536"/>
                  <a:gd name="T22" fmla="*/ 0 60000 65536"/>
                  <a:gd name="T23" fmla="*/ 0 60000 65536"/>
                  <a:gd name="T24" fmla="*/ 0 w 493"/>
                  <a:gd name="T25" fmla="*/ 0 h 764"/>
                  <a:gd name="T26" fmla="*/ 493 w 493"/>
                  <a:gd name="T27" fmla="*/ 764 h 7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3" h="764">
                    <a:moveTo>
                      <a:pt x="230" y="0"/>
                    </a:moveTo>
                    <a:lnTo>
                      <a:pt x="492" y="133"/>
                    </a:lnTo>
                    <a:lnTo>
                      <a:pt x="362" y="198"/>
                    </a:lnTo>
                    <a:lnTo>
                      <a:pt x="362" y="663"/>
                    </a:lnTo>
                    <a:lnTo>
                      <a:pt x="132" y="763"/>
                    </a:lnTo>
                    <a:lnTo>
                      <a:pt x="132" y="299"/>
                    </a:lnTo>
                    <a:lnTo>
                      <a:pt x="0" y="365"/>
                    </a:lnTo>
                    <a:lnTo>
                      <a:pt x="230" y="0"/>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14" name="Freeform 16"/>
              <p:cNvSpPr>
                <a:spLocks/>
              </p:cNvSpPr>
              <p:nvPr/>
            </p:nvSpPr>
            <p:spPr bwMode="auto">
              <a:xfrm>
                <a:off x="2876" y="2432"/>
                <a:ext cx="294" cy="396"/>
              </a:xfrm>
              <a:custGeom>
                <a:avLst/>
                <a:gdLst>
                  <a:gd name="T0" fmla="*/ 65 w 294"/>
                  <a:gd name="T1" fmla="*/ 395 h 396"/>
                  <a:gd name="T2" fmla="*/ 0 w 294"/>
                  <a:gd name="T3" fmla="*/ 362 h 396"/>
                  <a:gd name="T4" fmla="*/ 228 w 294"/>
                  <a:gd name="T5" fmla="*/ 0 h 396"/>
                  <a:gd name="T6" fmla="*/ 293 w 294"/>
                  <a:gd name="T7" fmla="*/ 33 h 396"/>
                  <a:gd name="T8" fmla="*/ 65 w 294"/>
                  <a:gd name="T9" fmla="*/ 395 h 396"/>
                  <a:gd name="T10" fmla="*/ 0 60000 65536"/>
                  <a:gd name="T11" fmla="*/ 0 60000 65536"/>
                  <a:gd name="T12" fmla="*/ 0 60000 65536"/>
                  <a:gd name="T13" fmla="*/ 0 60000 65536"/>
                  <a:gd name="T14" fmla="*/ 0 60000 65536"/>
                  <a:gd name="T15" fmla="*/ 0 w 294"/>
                  <a:gd name="T16" fmla="*/ 0 h 396"/>
                  <a:gd name="T17" fmla="*/ 294 w 294"/>
                  <a:gd name="T18" fmla="*/ 396 h 396"/>
                </a:gdLst>
                <a:ahLst/>
                <a:cxnLst>
                  <a:cxn ang="T10">
                    <a:pos x="T0" y="T1"/>
                  </a:cxn>
                  <a:cxn ang="T11">
                    <a:pos x="T2" y="T3"/>
                  </a:cxn>
                  <a:cxn ang="T12">
                    <a:pos x="T4" y="T5"/>
                  </a:cxn>
                  <a:cxn ang="T13">
                    <a:pos x="T6" y="T7"/>
                  </a:cxn>
                  <a:cxn ang="T14">
                    <a:pos x="T8" y="T9"/>
                  </a:cxn>
                </a:cxnLst>
                <a:rect l="T15" t="T16" r="T17" b="T18"/>
                <a:pathLst>
                  <a:path w="294" h="396">
                    <a:moveTo>
                      <a:pt x="65" y="395"/>
                    </a:moveTo>
                    <a:lnTo>
                      <a:pt x="0" y="362"/>
                    </a:lnTo>
                    <a:lnTo>
                      <a:pt x="228" y="0"/>
                    </a:lnTo>
                    <a:lnTo>
                      <a:pt x="293" y="33"/>
                    </a:lnTo>
                    <a:lnTo>
                      <a:pt x="65" y="395"/>
                    </a:lnTo>
                  </a:path>
                </a:pathLst>
              </a:custGeom>
              <a:solidFill>
                <a:srgbClr val="00B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grpSp>
          <p:nvGrpSpPr>
            <p:cNvPr id="425992" name="Group 17"/>
            <p:cNvGrpSpPr>
              <a:grpSpLocks/>
            </p:cNvGrpSpPr>
            <p:nvPr/>
          </p:nvGrpSpPr>
          <p:grpSpPr bwMode="auto">
            <a:xfrm>
              <a:off x="2107" y="1401"/>
              <a:ext cx="1929" cy="1468"/>
              <a:chOff x="1994" y="1288"/>
              <a:chExt cx="1929" cy="1468"/>
            </a:xfrm>
          </p:grpSpPr>
          <p:sp>
            <p:nvSpPr>
              <p:cNvPr id="426009" name="Freeform 18"/>
              <p:cNvSpPr>
                <a:spLocks/>
              </p:cNvSpPr>
              <p:nvPr/>
            </p:nvSpPr>
            <p:spPr bwMode="auto">
              <a:xfrm>
                <a:off x="1994" y="1858"/>
                <a:ext cx="394" cy="898"/>
              </a:xfrm>
              <a:custGeom>
                <a:avLst/>
                <a:gdLst>
                  <a:gd name="T0" fmla="*/ 0 w 394"/>
                  <a:gd name="T1" fmla="*/ 0 h 898"/>
                  <a:gd name="T2" fmla="*/ 393 w 394"/>
                  <a:gd name="T3" fmla="*/ 232 h 898"/>
                  <a:gd name="T4" fmla="*/ 393 w 394"/>
                  <a:gd name="T5" fmla="*/ 897 h 898"/>
                  <a:gd name="T6" fmla="*/ 0 w 394"/>
                  <a:gd name="T7" fmla="*/ 664 h 898"/>
                  <a:gd name="T8" fmla="*/ 0 w 394"/>
                  <a:gd name="T9" fmla="*/ 0 h 898"/>
                  <a:gd name="T10" fmla="*/ 0 60000 65536"/>
                  <a:gd name="T11" fmla="*/ 0 60000 65536"/>
                  <a:gd name="T12" fmla="*/ 0 60000 65536"/>
                  <a:gd name="T13" fmla="*/ 0 60000 65536"/>
                  <a:gd name="T14" fmla="*/ 0 60000 65536"/>
                  <a:gd name="T15" fmla="*/ 0 w 394"/>
                  <a:gd name="T16" fmla="*/ 0 h 898"/>
                  <a:gd name="T17" fmla="*/ 394 w 394"/>
                  <a:gd name="T18" fmla="*/ 898 h 898"/>
                </a:gdLst>
                <a:ahLst/>
                <a:cxnLst>
                  <a:cxn ang="T10">
                    <a:pos x="T0" y="T1"/>
                  </a:cxn>
                  <a:cxn ang="T11">
                    <a:pos x="T2" y="T3"/>
                  </a:cxn>
                  <a:cxn ang="T12">
                    <a:pos x="T4" y="T5"/>
                  </a:cxn>
                  <a:cxn ang="T13">
                    <a:pos x="T6" y="T7"/>
                  </a:cxn>
                  <a:cxn ang="T14">
                    <a:pos x="T8" y="T9"/>
                  </a:cxn>
                </a:cxnLst>
                <a:rect l="T15" t="T16" r="T17" b="T18"/>
                <a:pathLst>
                  <a:path w="394" h="898">
                    <a:moveTo>
                      <a:pt x="0" y="0"/>
                    </a:moveTo>
                    <a:lnTo>
                      <a:pt x="393" y="232"/>
                    </a:lnTo>
                    <a:lnTo>
                      <a:pt x="393" y="897"/>
                    </a:lnTo>
                    <a:lnTo>
                      <a:pt x="0" y="664"/>
                    </a:lnTo>
                    <a:lnTo>
                      <a:pt x="0" y="0"/>
                    </a:lnTo>
                  </a:path>
                </a:pathLst>
              </a:custGeom>
              <a:solidFill>
                <a:srgbClr val="8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10" name="Freeform 19"/>
              <p:cNvSpPr>
                <a:spLocks/>
              </p:cNvSpPr>
              <p:nvPr/>
            </p:nvSpPr>
            <p:spPr bwMode="auto">
              <a:xfrm>
                <a:off x="1994" y="1288"/>
                <a:ext cx="1929" cy="797"/>
              </a:xfrm>
              <a:custGeom>
                <a:avLst/>
                <a:gdLst>
                  <a:gd name="T0" fmla="*/ 0 w 1929"/>
                  <a:gd name="T1" fmla="*/ 564 h 797"/>
                  <a:gd name="T2" fmla="*/ 399 w 1929"/>
                  <a:gd name="T3" fmla="*/ 796 h 797"/>
                  <a:gd name="T4" fmla="*/ 1928 w 1929"/>
                  <a:gd name="T5" fmla="*/ 200 h 797"/>
                  <a:gd name="T6" fmla="*/ 1594 w 1929"/>
                  <a:gd name="T7" fmla="*/ 0 h 797"/>
                  <a:gd name="T8" fmla="*/ 0 w 1929"/>
                  <a:gd name="T9" fmla="*/ 564 h 797"/>
                  <a:gd name="T10" fmla="*/ 0 60000 65536"/>
                  <a:gd name="T11" fmla="*/ 0 60000 65536"/>
                  <a:gd name="T12" fmla="*/ 0 60000 65536"/>
                  <a:gd name="T13" fmla="*/ 0 60000 65536"/>
                  <a:gd name="T14" fmla="*/ 0 60000 65536"/>
                  <a:gd name="T15" fmla="*/ 0 w 1929"/>
                  <a:gd name="T16" fmla="*/ 0 h 797"/>
                  <a:gd name="T17" fmla="*/ 1929 w 1929"/>
                  <a:gd name="T18" fmla="*/ 797 h 797"/>
                </a:gdLst>
                <a:ahLst/>
                <a:cxnLst>
                  <a:cxn ang="T10">
                    <a:pos x="T0" y="T1"/>
                  </a:cxn>
                  <a:cxn ang="T11">
                    <a:pos x="T2" y="T3"/>
                  </a:cxn>
                  <a:cxn ang="T12">
                    <a:pos x="T4" y="T5"/>
                  </a:cxn>
                  <a:cxn ang="T13">
                    <a:pos x="T6" y="T7"/>
                  </a:cxn>
                  <a:cxn ang="T14">
                    <a:pos x="T8" y="T9"/>
                  </a:cxn>
                </a:cxnLst>
                <a:rect l="T15" t="T16" r="T17" b="T18"/>
                <a:pathLst>
                  <a:path w="1929" h="797">
                    <a:moveTo>
                      <a:pt x="0" y="564"/>
                    </a:moveTo>
                    <a:lnTo>
                      <a:pt x="399" y="796"/>
                    </a:lnTo>
                    <a:lnTo>
                      <a:pt x="1928" y="200"/>
                    </a:lnTo>
                    <a:lnTo>
                      <a:pt x="1594" y="0"/>
                    </a:lnTo>
                    <a:lnTo>
                      <a:pt x="0" y="564"/>
                    </a:lnTo>
                  </a:path>
                </a:pathLst>
              </a:custGeom>
              <a:solidFill>
                <a:srgbClr val="FF5F7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11" name="Freeform 20"/>
              <p:cNvSpPr>
                <a:spLocks/>
              </p:cNvSpPr>
              <p:nvPr/>
            </p:nvSpPr>
            <p:spPr bwMode="auto">
              <a:xfrm>
                <a:off x="2395" y="1490"/>
                <a:ext cx="1528" cy="1266"/>
              </a:xfrm>
              <a:custGeom>
                <a:avLst/>
                <a:gdLst>
                  <a:gd name="T0" fmla="*/ 0 w 1528"/>
                  <a:gd name="T1" fmla="*/ 598 h 1266"/>
                  <a:gd name="T2" fmla="*/ 0 w 1528"/>
                  <a:gd name="T3" fmla="*/ 1265 h 1266"/>
                  <a:gd name="T4" fmla="*/ 1527 w 1528"/>
                  <a:gd name="T5" fmla="*/ 565 h 1266"/>
                  <a:gd name="T6" fmla="*/ 1527 w 1528"/>
                  <a:gd name="T7" fmla="*/ 0 h 1266"/>
                  <a:gd name="T8" fmla="*/ 0 w 1528"/>
                  <a:gd name="T9" fmla="*/ 598 h 1266"/>
                  <a:gd name="T10" fmla="*/ 0 60000 65536"/>
                  <a:gd name="T11" fmla="*/ 0 60000 65536"/>
                  <a:gd name="T12" fmla="*/ 0 60000 65536"/>
                  <a:gd name="T13" fmla="*/ 0 60000 65536"/>
                  <a:gd name="T14" fmla="*/ 0 60000 65536"/>
                  <a:gd name="T15" fmla="*/ 0 w 1528"/>
                  <a:gd name="T16" fmla="*/ 0 h 1266"/>
                  <a:gd name="T17" fmla="*/ 1528 w 1528"/>
                  <a:gd name="T18" fmla="*/ 1266 h 1266"/>
                </a:gdLst>
                <a:ahLst/>
                <a:cxnLst>
                  <a:cxn ang="T10">
                    <a:pos x="T0" y="T1"/>
                  </a:cxn>
                  <a:cxn ang="T11">
                    <a:pos x="T2" y="T3"/>
                  </a:cxn>
                  <a:cxn ang="T12">
                    <a:pos x="T4" y="T5"/>
                  </a:cxn>
                  <a:cxn ang="T13">
                    <a:pos x="T6" y="T7"/>
                  </a:cxn>
                  <a:cxn ang="T14">
                    <a:pos x="T8" y="T9"/>
                  </a:cxn>
                </a:cxnLst>
                <a:rect l="T15" t="T16" r="T17" b="T18"/>
                <a:pathLst>
                  <a:path w="1528" h="1266">
                    <a:moveTo>
                      <a:pt x="0" y="598"/>
                    </a:moveTo>
                    <a:lnTo>
                      <a:pt x="0" y="1265"/>
                    </a:lnTo>
                    <a:lnTo>
                      <a:pt x="1527" y="565"/>
                    </a:lnTo>
                    <a:lnTo>
                      <a:pt x="1527" y="0"/>
                    </a:lnTo>
                    <a:lnTo>
                      <a:pt x="0" y="598"/>
                    </a:lnTo>
                  </a:path>
                </a:pathLst>
              </a:custGeom>
              <a:solidFill>
                <a:srgbClr val="FF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sp>
          <p:nvSpPr>
            <p:cNvPr id="425993" name="Freeform 21"/>
            <p:cNvSpPr>
              <a:spLocks/>
            </p:cNvSpPr>
            <p:nvPr/>
          </p:nvSpPr>
          <p:spPr bwMode="auto">
            <a:xfrm>
              <a:off x="2941" y="1000"/>
              <a:ext cx="294" cy="93"/>
            </a:xfrm>
            <a:custGeom>
              <a:avLst/>
              <a:gdLst>
                <a:gd name="T0" fmla="*/ 0 w 294"/>
                <a:gd name="T1" fmla="*/ 61 h 93"/>
                <a:gd name="T2" fmla="*/ 65 w 294"/>
                <a:gd name="T3" fmla="*/ 92 h 93"/>
                <a:gd name="T4" fmla="*/ 293 w 294"/>
                <a:gd name="T5" fmla="*/ 30 h 93"/>
                <a:gd name="T6" fmla="*/ 228 w 294"/>
                <a:gd name="T7" fmla="*/ 0 h 93"/>
                <a:gd name="T8" fmla="*/ 0 w 294"/>
                <a:gd name="T9" fmla="*/ 61 h 93"/>
                <a:gd name="T10" fmla="*/ 0 60000 65536"/>
                <a:gd name="T11" fmla="*/ 0 60000 65536"/>
                <a:gd name="T12" fmla="*/ 0 60000 65536"/>
                <a:gd name="T13" fmla="*/ 0 60000 65536"/>
                <a:gd name="T14" fmla="*/ 0 60000 65536"/>
                <a:gd name="T15" fmla="*/ 0 w 294"/>
                <a:gd name="T16" fmla="*/ 0 h 93"/>
                <a:gd name="T17" fmla="*/ 294 w 294"/>
                <a:gd name="T18" fmla="*/ 93 h 93"/>
              </a:gdLst>
              <a:ahLst/>
              <a:cxnLst>
                <a:cxn ang="T10">
                  <a:pos x="T0" y="T1"/>
                </a:cxn>
                <a:cxn ang="T11">
                  <a:pos x="T2" y="T3"/>
                </a:cxn>
                <a:cxn ang="T12">
                  <a:pos x="T4" y="T5"/>
                </a:cxn>
                <a:cxn ang="T13">
                  <a:pos x="T6" y="T7"/>
                </a:cxn>
                <a:cxn ang="T14">
                  <a:pos x="T8" y="T9"/>
                </a:cxn>
              </a:cxnLst>
              <a:rect l="T15" t="T16" r="T17" b="T18"/>
              <a:pathLst>
                <a:path w="294" h="93">
                  <a:moveTo>
                    <a:pt x="0" y="61"/>
                  </a:moveTo>
                  <a:lnTo>
                    <a:pt x="65" y="92"/>
                  </a:lnTo>
                  <a:lnTo>
                    <a:pt x="293" y="30"/>
                  </a:lnTo>
                  <a:lnTo>
                    <a:pt x="228" y="0"/>
                  </a:lnTo>
                  <a:lnTo>
                    <a:pt x="0" y="61"/>
                  </a:lnTo>
                </a:path>
              </a:pathLst>
            </a:custGeom>
            <a:solidFill>
              <a:srgbClr val="7FF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nvGrpSpPr>
            <p:cNvPr id="425994" name="Group 22"/>
            <p:cNvGrpSpPr>
              <a:grpSpLocks/>
            </p:cNvGrpSpPr>
            <p:nvPr/>
          </p:nvGrpSpPr>
          <p:grpSpPr bwMode="auto">
            <a:xfrm>
              <a:off x="2758" y="1033"/>
              <a:ext cx="649" cy="663"/>
              <a:chOff x="2645" y="920"/>
              <a:chExt cx="649" cy="663"/>
            </a:xfrm>
          </p:grpSpPr>
          <p:sp>
            <p:nvSpPr>
              <p:cNvPr id="426005" name="Freeform 23"/>
              <p:cNvSpPr>
                <a:spLocks/>
              </p:cNvSpPr>
              <p:nvPr/>
            </p:nvSpPr>
            <p:spPr bwMode="auto">
              <a:xfrm>
                <a:off x="3066" y="1246"/>
                <a:ext cx="228" cy="86"/>
              </a:xfrm>
              <a:custGeom>
                <a:avLst/>
                <a:gdLst>
                  <a:gd name="T0" fmla="*/ 64 w 228"/>
                  <a:gd name="T1" fmla="*/ 85 h 86"/>
                  <a:gd name="T2" fmla="*/ 227 w 228"/>
                  <a:gd name="T3" fmla="*/ 27 h 86"/>
                  <a:gd name="T4" fmla="*/ 156 w 228"/>
                  <a:gd name="T5" fmla="*/ 0 h 86"/>
                  <a:gd name="T6" fmla="*/ 0 w 228"/>
                  <a:gd name="T7" fmla="*/ 58 h 86"/>
                  <a:gd name="T8" fmla="*/ 64 w 228"/>
                  <a:gd name="T9" fmla="*/ 85 h 86"/>
                  <a:gd name="T10" fmla="*/ 0 60000 65536"/>
                  <a:gd name="T11" fmla="*/ 0 60000 65536"/>
                  <a:gd name="T12" fmla="*/ 0 60000 65536"/>
                  <a:gd name="T13" fmla="*/ 0 60000 65536"/>
                  <a:gd name="T14" fmla="*/ 0 60000 65536"/>
                  <a:gd name="T15" fmla="*/ 0 w 228"/>
                  <a:gd name="T16" fmla="*/ 0 h 86"/>
                  <a:gd name="T17" fmla="*/ 228 w 228"/>
                  <a:gd name="T18" fmla="*/ 86 h 86"/>
                </a:gdLst>
                <a:ahLst/>
                <a:cxnLst>
                  <a:cxn ang="T10">
                    <a:pos x="T0" y="T1"/>
                  </a:cxn>
                  <a:cxn ang="T11">
                    <a:pos x="T2" y="T3"/>
                  </a:cxn>
                  <a:cxn ang="T12">
                    <a:pos x="T4" y="T5"/>
                  </a:cxn>
                  <a:cxn ang="T13">
                    <a:pos x="T6" y="T7"/>
                  </a:cxn>
                  <a:cxn ang="T14">
                    <a:pos x="T8" y="T9"/>
                  </a:cxn>
                </a:cxnLst>
                <a:rect l="T15" t="T16" r="T17" b="T18"/>
                <a:pathLst>
                  <a:path w="228" h="86">
                    <a:moveTo>
                      <a:pt x="64" y="85"/>
                    </a:moveTo>
                    <a:lnTo>
                      <a:pt x="227" y="27"/>
                    </a:lnTo>
                    <a:lnTo>
                      <a:pt x="156" y="0"/>
                    </a:lnTo>
                    <a:lnTo>
                      <a:pt x="0" y="58"/>
                    </a:lnTo>
                    <a:lnTo>
                      <a:pt x="64" y="85"/>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06" name="Freeform 24"/>
              <p:cNvSpPr>
                <a:spLocks/>
              </p:cNvSpPr>
              <p:nvPr/>
            </p:nvSpPr>
            <p:spPr bwMode="auto">
              <a:xfrm>
                <a:off x="2717" y="920"/>
                <a:ext cx="577" cy="663"/>
              </a:xfrm>
              <a:custGeom>
                <a:avLst/>
                <a:gdLst>
                  <a:gd name="T0" fmla="*/ 183 w 577"/>
                  <a:gd name="T1" fmla="*/ 66 h 663"/>
                  <a:gd name="T2" fmla="*/ 414 w 577"/>
                  <a:gd name="T3" fmla="*/ 0 h 663"/>
                  <a:gd name="T4" fmla="*/ 414 w 577"/>
                  <a:gd name="T5" fmla="*/ 411 h 663"/>
                  <a:gd name="T6" fmla="*/ 576 w 577"/>
                  <a:gd name="T7" fmla="*/ 351 h 663"/>
                  <a:gd name="T8" fmla="*/ 316 w 577"/>
                  <a:gd name="T9" fmla="*/ 662 h 663"/>
                  <a:gd name="T10" fmla="*/ 0 w 577"/>
                  <a:gd name="T11" fmla="*/ 562 h 663"/>
                  <a:gd name="T12" fmla="*/ 183 w 577"/>
                  <a:gd name="T13" fmla="*/ 496 h 663"/>
                  <a:gd name="T14" fmla="*/ 183 w 577"/>
                  <a:gd name="T15" fmla="*/ 66 h 663"/>
                  <a:gd name="T16" fmla="*/ 0 60000 65536"/>
                  <a:gd name="T17" fmla="*/ 0 60000 65536"/>
                  <a:gd name="T18" fmla="*/ 0 60000 65536"/>
                  <a:gd name="T19" fmla="*/ 0 60000 65536"/>
                  <a:gd name="T20" fmla="*/ 0 60000 65536"/>
                  <a:gd name="T21" fmla="*/ 0 60000 65536"/>
                  <a:gd name="T22" fmla="*/ 0 60000 65536"/>
                  <a:gd name="T23" fmla="*/ 0 60000 65536"/>
                  <a:gd name="T24" fmla="*/ 0 w 577"/>
                  <a:gd name="T25" fmla="*/ 0 h 663"/>
                  <a:gd name="T26" fmla="*/ 577 w 577"/>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7" h="663">
                    <a:moveTo>
                      <a:pt x="183" y="66"/>
                    </a:moveTo>
                    <a:lnTo>
                      <a:pt x="414" y="0"/>
                    </a:lnTo>
                    <a:lnTo>
                      <a:pt x="414" y="411"/>
                    </a:lnTo>
                    <a:lnTo>
                      <a:pt x="576" y="351"/>
                    </a:lnTo>
                    <a:lnTo>
                      <a:pt x="316" y="662"/>
                    </a:lnTo>
                    <a:lnTo>
                      <a:pt x="0" y="562"/>
                    </a:lnTo>
                    <a:lnTo>
                      <a:pt x="183" y="496"/>
                    </a:lnTo>
                    <a:lnTo>
                      <a:pt x="183" y="66"/>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07" name="Freeform 25"/>
              <p:cNvSpPr>
                <a:spLocks/>
              </p:cNvSpPr>
              <p:nvPr/>
            </p:nvSpPr>
            <p:spPr bwMode="auto">
              <a:xfrm>
                <a:off x="2645" y="1389"/>
                <a:ext cx="251" cy="93"/>
              </a:xfrm>
              <a:custGeom>
                <a:avLst/>
                <a:gdLst>
                  <a:gd name="T0" fmla="*/ 70 w 251"/>
                  <a:gd name="T1" fmla="*/ 92 h 93"/>
                  <a:gd name="T2" fmla="*/ 0 w 251"/>
                  <a:gd name="T3" fmla="*/ 59 h 93"/>
                  <a:gd name="T4" fmla="*/ 185 w 251"/>
                  <a:gd name="T5" fmla="*/ 0 h 93"/>
                  <a:gd name="T6" fmla="*/ 250 w 251"/>
                  <a:gd name="T7" fmla="*/ 30 h 93"/>
                  <a:gd name="T8" fmla="*/ 70 w 251"/>
                  <a:gd name="T9" fmla="*/ 92 h 93"/>
                  <a:gd name="T10" fmla="*/ 0 60000 65536"/>
                  <a:gd name="T11" fmla="*/ 0 60000 65536"/>
                  <a:gd name="T12" fmla="*/ 0 60000 65536"/>
                  <a:gd name="T13" fmla="*/ 0 60000 65536"/>
                  <a:gd name="T14" fmla="*/ 0 60000 65536"/>
                  <a:gd name="T15" fmla="*/ 0 w 251"/>
                  <a:gd name="T16" fmla="*/ 0 h 93"/>
                  <a:gd name="T17" fmla="*/ 251 w 251"/>
                  <a:gd name="T18" fmla="*/ 93 h 93"/>
                </a:gdLst>
                <a:ahLst/>
                <a:cxnLst>
                  <a:cxn ang="T10">
                    <a:pos x="T0" y="T1"/>
                  </a:cxn>
                  <a:cxn ang="T11">
                    <a:pos x="T2" y="T3"/>
                  </a:cxn>
                  <a:cxn ang="T12">
                    <a:pos x="T4" y="T5"/>
                  </a:cxn>
                  <a:cxn ang="T13">
                    <a:pos x="T6" y="T7"/>
                  </a:cxn>
                  <a:cxn ang="T14">
                    <a:pos x="T8" y="T9"/>
                  </a:cxn>
                </a:cxnLst>
                <a:rect l="T15" t="T16" r="T17" b="T18"/>
                <a:pathLst>
                  <a:path w="251" h="93">
                    <a:moveTo>
                      <a:pt x="70" y="92"/>
                    </a:moveTo>
                    <a:lnTo>
                      <a:pt x="0" y="59"/>
                    </a:lnTo>
                    <a:lnTo>
                      <a:pt x="185" y="0"/>
                    </a:lnTo>
                    <a:lnTo>
                      <a:pt x="250" y="30"/>
                    </a:lnTo>
                    <a:lnTo>
                      <a:pt x="70" y="92"/>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08" name="Freeform 26"/>
              <p:cNvSpPr>
                <a:spLocks/>
              </p:cNvSpPr>
              <p:nvPr/>
            </p:nvSpPr>
            <p:spPr bwMode="auto">
              <a:xfrm>
                <a:off x="2836" y="953"/>
                <a:ext cx="60" cy="462"/>
              </a:xfrm>
              <a:custGeom>
                <a:avLst/>
                <a:gdLst>
                  <a:gd name="T0" fmla="*/ 0 w 60"/>
                  <a:gd name="T1" fmla="*/ 429 h 462"/>
                  <a:gd name="T2" fmla="*/ 59 w 60"/>
                  <a:gd name="T3" fmla="*/ 461 h 462"/>
                  <a:gd name="T4" fmla="*/ 59 w 60"/>
                  <a:gd name="T5" fmla="*/ 33 h 462"/>
                  <a:gd name="T6" fmla="*/ 0 w 60"/>
                  <a:gd name="T7" fmla="*/ 0 h 462"/>
                  <a:gd name="T8" fmla="*/ 0 w 60"/>
                  <a:gd name="T9" fmla="*/ 429 h 462"/>
                  <a:gd name="T10" fmla="*/ 0 60000 65536"/>
                  <a:gd name="T11" fmla="*/ 0 60000 65536"/>
                  <a:gd name="T12" fmla="*/ 0 60000 65536"/>
                  <a:gd name="T13" fmla="*/ 0 60000 65536"/>
                  <a:gd name="T14" fmla="*/ 0 60000 65536"/>
                  <a:gd name="T15" fmla="*/ 0 w 60"/>
                  <a:gd name="T16" fmla="*/ 0 h 462"/>
                  <a:gd name="T17" fmla="*/ 60 w 60"/>
                  <a:gd name="T18" fmla="*/ 462 h 462"/>
                </a:gdLst>
                <a:ahLst/>
                <a:cxnLst>
                  <a:cxn ang="T10">
                    <a:pos x="T0" y="T1"/>
                  </a:cxn>
                  <a:cxn ang="T11">
                    <a:pos x="T2" y="T3"/>
                  </a:cxn>
                  <a:cxn ang="T12">
                    <a:pos x="T4" y="T5"/>
                  </a:cxn>
                  <a:cxn ang="T13">
                    <a:pos x="T6" y="T7"/>
                  </a:cxn>
                  <a:cxn ang="T14">
                    <a:pos x="T8" y="T9"/>
                  </a:cxn>
                </a:cxnLst>
                <a:rect l="T15" t="T16" r="T17" b="T18"/>
                <a:pathLst>
                  <a:path w="60" h="462">
                    <a:moveTo>
                      <a:pt x="0" y="429"/>
                    </a:moveTo>
                    <a:lnTo>
                      <a:pt x="59" y="461"/>
                    </a:lnTo>
                    <a:lnTo>
                      <a:pt x="59" y="33"/>
                    </a:lnTo>
                    <a:lnTo>
                      <a:pt x="0" y="0"/>
                    </a:lnTo>
                    <a:lnTo>
                      <a:pt x="0" y="429"/>
                    </a:lnTo>
                  </a:path>
                </a:pathLst>
              </a:custGeom>
              <a:solidFill>
                <a:srgbClr val="00B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grpSp>
          <p:nvGrpSpPr>
            <p:cNvPr id="425995" name="Group 27"/>
            <p:cNvGrpSpPr>
              <a:grpSpLocks/>
            </p:cNvGrpSpPr>
            <p:nvPr/>
          </p:nvGrpSpPr>
          <p:grpSpPr bwMode="auto">
            <a:xfrm>
              <a:off x="1641" y="2172"/>
              <a:ext cx="760" cy="730"/>
              <a:chOff x="1528" y="2059"/>
              <a:chExt cx="760" cy="730"/>
            </a:xfrm>
          </p:grpSpPr>
          <p:sp>
            <p:nvSpPr>
              <p:cNvPr id="426000" name="Freeform 28"/>
              <p:cNvSpPr>
                <a:spLocks/>
              </p:cNvSpPr>
              <p:nvPr/>
            </p:nvSpPr>
            <p:spPr bwMode="auto">
              <a:xfrm>
                <a:off x="2060" y="2494"/>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 name="T15" fmla="*/ 0 w 94"/>
                  <a:gd name="T16" fmla="*/ 0 h 228"/>
                  <a:gd name="T17" fmla="*/ 94 w 94"/>
                  <a:gd name="T18" fmla="*/ 228 h 228"/>
                </a:gdLst>
                <a:ahLst/>
                <a:cxnLst>
                  <a:cxn ang="T10">
                    <a:pos x="T0" y="T1"/>
                  </a:cxn>
                  <a:cxn ang="T11">
                    <a:pos x="T2" y="T3"/>
                  </a:cxn>
                  <a:cxn ang="T12">
                    <a:pos x="T4" y="T5"/>
                  </a:cxn>
                  <a:cxn ang="T13">
                    <a:pos x="T6" y="T7"/>
                  </a:cxn>
                  <a:cxn ang="T14">
                    <a:pos x="T8" y="T9"/>
                  </a:cxn>
                </a:cxnLst>
                <a:rect l="T15" t="T16" r="T17" b="T18"/>
                <a:pathLst>
                  <a:path w="94" h="228">
                    <a:moveTo>
                      <a:pt x="93" y="227"/>
                    </a:moveTo>
                    <a:lnTo>
                      <a:pt x="93" y="65"/>
                    </a:lnTo>
                    <a:lnTo>
                      <a:pt x="0" y="0"/>
                    </a:lnTo>
                    <a:lnTo>
                      <a:pt x="0" y="162"/>
                    </a:lnTo>
                    <a:lnTo>
                      <a:pt x="93" y="227"/>
                    </a:lnTo>
                  </a:path>
                </a:pathLst>
              </a:custGeom>
              <a:solidFill>
                <a:srgbClr val="009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01" name="Freeform 29"/>
              <p:cNvSpPr>
                <a:spLocks/>
              </p:cNvSpPr>
              <p:nvPr/>
            </p:nvSpPr>
            <p:spPr bwMode="auto">
              <a:xfrm>
                <a:off x="1627" y="2126"/>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 name="T24" fmla="*/ 0 w 661"/>
                  <a:gd name="T25" fmla="*/ 0 h 663"/>
                  <a:gd name="T26" fmla="*/ 661 w 661"/>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02" name="Freeform 30"/>
              <p:cNvSpPr>
                <a:spLocks/>
              </p:cNvSpPr>
              <p:nvPr/>
            </p:nvSpPr>
            <p:spPr bwMode="auto">
              <a:xfrm>
                <a:off x="1528" y="2427"/>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 name="T15" fmla="*/ 0 w 92"/>
                  <a:gd name="T16" fmla="*/ 0 h 362"/>
                  <a:gd name="T17" fmla="*/ 92 w 92"/>
                  <a:gd name="T18" fmla="*/ 362 h 362"/>
                </a:gdLst>
                <a:ahLst/>
                <a:cxnLst>
                  <a:cxn ang="T10">
                    <a:pos x="T0" y="T1"/>
                  </a:cxn>
                  <a:cxn ang="T11">
                    <a:pos x="T2" y="T3"/>
                  </a:cxn>
                  <a:cxn ang="T12">
                    <a:pos x="T4" y="T5"/>
                  </a:cxn>
                  <a:cxn ang="T13">
                    <a:pos x="T6" y="T7"/>
                  </a:cxn>
                  <a:cxn ang="T14">
                    <a:pos x="T8" y="T9"/>
                  </a:cxn>
                </a:cxnLst>
                <a:rect l="T15" t="T16" r="T17" b="T18"/>
                <a:pathLst>
                  <a:path w="92" h="362">
                    <a:moveTo>
                      <a:pt x="91" y="66"/>
                    </a:moveTo>
                    <a:lnTo>
                      <a:pt x="91" y="361"/>
                    </a:lnTo>
                    <a:lnTo>
                      <a:pt x="0" y="295"/>
                    </a:lnTo>
                    <a:lnTo>
                      <a:pt x="0" y="0"/>
                    </a:lnTo>
                    <a:lnTo>
                      <a:pt x="91" y="66"/>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03" name="Freeform 31"/>
              <p:cNvSpPr>
                <a:spLocks/>
              </p:cNvSpPr>
              <p:nvPr/>
            </p:nvSpPr>
            <p:spPr bwMode="auto">
              <a:xfrm>
                <a:off x="1528" y="2226"/>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 name="T15" fmla="*/ 0 w 626"/>
                  <a:gd name="T16" fmla="*/ 0 h 261"/>
                  <a:gd name="T17" fmla="*/ 626 w 626"/>
                  <a:gd name="T18" fmla="*/ 261 h 261"/>
                </a:gdLst>
                <a:ahLst/>
                <a:cxnLst>
                  <a:cxn ang="T10">
                    <a:pos x="T0" y="T1"/>
                  </a:cxn>
                  <a:cxn ang="T11">
                    <a:pos x="T2" y="T3"/>
                  </a:cxn>
                  <a:cxn ang="T12">
                    <a:pos x="T4" y="T5"/>
                  </a:cxn>
                  <a:cxn ang="T13">
                    <a:pos x="T6" y="T7"/>
                  </a:cxn>
                  <a:cxn ang="T14">
                    <a:pos x="T8" y="T9"/>
                  </a:cxn>
                </a:cxnLst>
                <a:rect l="T15" t="T16" r="T17" b="T18"/>
                <a:pathLst>
                  <a:path w="626" h="261">
                    <a:moveTo>
                      <a:pt x="0" y="195"/>
                    </a:moveTo>
                    <a:lnTo>
                      <a:pt x="98" y="260"/>
                    </a:lnTo>
                    <a:lnTo>
                      <a:pt x="625" y="65"/>
                    </a:lnTo>
                    <a:lnTo>
                      <a:pt x="525" y="0"/>
                    </a:lnTo>
                    <a:lnTo>
                      <a:pt x="0" y="195"/>
                    </a:lnTo>
                  </a:path>
                </a:pathLst>
              </a:custGeom>
              <a:solidFill>
                <a:srgbClr val="7FF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04" name="Freeform 32"/>
              <p:cNvSpPr>
                <a:spLocks/>
              </p:cNvSpPr>
              <p:nvPr/>
            </p:nvSpPr>
            <p:spPr bwMode="auto">
              <a:xfrm>
                <a:off x="2060" y="2059"/>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 name="T15" fmla="*/ 0 w 94"/>
                  <a:gd name="T16" fmla="*/ 0 h 227"/>
                  <a:gd name="T17" fmla="*/ 94 w 94"/>
                  <a:gd name="T18" fmla="*/ 227 h 227"/>
                </a:gdLst>
                <a:ahLst/>
                <a:cxnLst>
                  <a:cxn ang="T10">
                    <a:pos x="T0" y="T1"/>
                  </a:cxn>
                  <a:cxn ang="T11">
                    <a:pos x="T2" y="T3"/>
                  </a:cxn>
                  <a:cxn ang="T12">
                    <a:pos x="T4" y="T5"/>
                  </a:cxn>
                  <a:cxn ang="T13">
                    <a:pos x="T6" y="T7"/>
                  </a:cxn>
                  <a:cxn ang="T14">
                    <a:pos x="T8" y="T9"/>
                  </a:cxn>
                </a:cxnLst>
                <a:rect l="T15" t="T16" r="T17" b="T18"/>
                <a:pathLst>
                  <a:path w="94" h="227">
                    <a:moveTo>
                      <a:pt x="93" y="65"/>
                    </a:moveTo>
                    <a:lnTo>
                      <a:pt x="0" y="0"/>
                    </a:lnTo>
                    <a:lnTo>
                      <a:pt x="0" y="161"/>
                    </a:lnTo>
                    <a:lnTo>
                      <a:pt x="93" y="226"/>
                    </a:lnTo>
                    <a:lnTo>
                      <a:pt x="93" y="65"/>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sp>
          <p:nvSpPr>
            <p:cNvPr id="800801" name="Rectangle 33"/>
            <p:cNvSpPr>
              <a:spLocks noChangeArrowheads="1"/>
            </p:cNvSpPr>
            <p:nvPr/>
          </p:nvSpPr>
          <p:spPr bwMode="auto">
            <a:xfrm>
              <a:off x="1592" y="1104"/>
              <a:ext cx="1217" cy="289"/>
            </a:xfrm>
            <a:prstGeom prst="rect">
              <a:avLst/>
            </a:prstGeom>
            <a:noFill/>
            <a:ln w="12700">
              <a:noFill/>
              <a:miter lim="800000"/>
              <a:headEnd/>
              <a:tailEnd/>
            </a:ln>
            <a:effectLst/>
          </p:spPr>
          <p:txBody>
            <a:bodyPr wrap="none" lIns="90487" tIns="44450" rIns="90487" bIns="44450">
              <a:spAutoFit/>
            </a:bodyPr>
            <a:lstStyle/>
            <a:p>
              <a:pPr>
                <a:defRPr/>
              </a:pPr>
              <a:r>
                <a:rPr lang="en-US" altLang="ja-JP" sz="2400" b="1">
                  <a:latin typeface="Times New Roman" pitchFamily="18" charset="0"/>
                  <a:cs typeface="Times New Roman" pitchFamily="18" charset="0"/>
                </a:rPr>
                <a:t>requirements</a:t>
              </a:r>
            </a:p>
          </p:txBody>
        </p:sp>
        <p:sp>
          <p:nvSpPr>
            <p:cNvPr id="800802" name="Rectangle 34"/>
            <p:cNvSpPr>
              <a:spLocks noChangeArrowheads="1"/>
            </p:cNvSpPr>
            <p:nvPr/>
          </p:nvSpPr>
          <p:spPr bwMode="auto">
            <a:xfrm>
              <a:off x="3416" y="2928"/>
              <a:ext cx="632" cy="289"/>
            </a:xfrm>
            <a:prstGeom prst="rect">
              <a:avLst/>
            </a:prstGeom>
            <a:noFill/>
            <a:ln w="12700">
              <a:noFill/>
              <a:miter lim="800000"/>
              <a:headEnd/>
              <a:tailEnd/>
            </a:ln>
            <a:effectLst/>
          </p:spPr>
          <p:txBody>
            <a:bodyPr wrap="none" lIns="90487" tIns="44450" rIns="90487" bIns="44450">
              <a:spAutoFit/>
            </a:bodyPr>
            <a:lstStyle/>
            <a:p>
              <a:pPr>
                <a:defRPr/>
              </a:pPr>
              <a:r>
                <a:rPr lang="en-US" altLang="ja-JP" sz="2400" b="1">
                  <a:latin typeface="Times New Roman" pitchFamily="18" charset="0"/>
                  <a:cs typeface="Times New Roman" pitchFamily="18" charset="0"/>
                </a:rPr>
                <a:t>events</a:t>
              </a:r>
            </a:p>
          </p:txBody>
        </p:sp>
        <p:sp>
          <p:nvSpPr>
            <p:cNvPr id="800803" name="Rectangle 35"/>
            <p:cNvSpPr>
              <a:spLocks noChangeArrowheads="1"/>
            </p:cNvSpPr>
            <p:nvPr/>
          </p:nvSpPr>
          <p:spPr bwMode="auto">
            <a:xfrm>
              <a:off x="1712" y="2888"/>
              <a:ext cx="557" cy="289"/>
            </a:xfrm>
            <a:prstGeom prst="rect">
              <a:avLst/>
            </a:prstGeom>
            <a:noFill/>
            <a:ln w="12700">
              <a:noFill/>
              <a:miter lim="800000"/>
              <a:headEnd/>
              <a:tailEnd/>
            </a:ln>
            <a:effectLst/>
          </p:spPr>
          <p:txBody>
            <a:bodyPr wrap="none" lIns="90487" tIns="44450" rIns="90487" bIns="44450">
              <a:spAutoFit/>
            </a:bodyPr>
            <a:lstStyle/>
            <a:p>
              <a:pPr>
                <a:defRPr/>
              </a:pPr>
              <a:r>
                <a:rPr lang="en-US" altLang="ja-JP" sz="2400" b="1">
                  <a:latin typeface="Times New Roman" pitchFamily="18" charset="0"/>
                  <a:cs typeface="Times New Roman" pitchFamily="18" charset="0"/>
                </a:rPr>
                <a:t>input</a:t>
              </a:r>
            </a:p>
          </p:txBody>
        </p:sp>
        <p:sp>
          <p:nvSpPr>
            <p:cNvPr id="800804" name="Rectangle 36"/>
            <p:cNvSpPr>
              <a:spLocks noChangeArrowheads="1"/>
            </p:cNvSpPr>
            <p:nvPr/>
          </p:nvSpPr>
          <p:spPr bwMode="auto">
            <a:xfrm>
              <a:off x="4232" y="1992"/>
              <a:ext cx="665" cy="289"/>
            </a:xfrm>
            <a:prstGeom prst="rect">
              <a:avLst/>
            </a:prstGeom>
            <a:noFill/>
            <a:ln w="12700">
              <a:noFill/>
              <a:miter lim="800000"/>
              <a:headEnd/>
              <a:tailEnd/>
            </a:ln>
            <a:effectLst/>
          </p:spPr>
          <p:txBody>
            <a:bodyPr wrap="none" lIns="90487" tIns="44450" rIns="90487" bIns="44450">
              <a:spAutoFit/>
            </a:bodyPr>
            <a:lstStyle/>
            <a:p>
              <a:pPr>
                <a:defRPr/>
              </a:pPr>
              <a:r>
                <a:rPr lang="en-US" altLang="ja-JP" sz="2400" b="1">
                  <a:latin typeface="Times New Roman" pitchFamily="18" charset="0"/>
                  <a:cs typeface="Times New Roman" pitchFamily="18" charset="0"/>
                </a:rPr>
                <a:t>output</a:t>
              </a:r>
            </a:p>
          </p:txBody>
        </p:sp>
      </p:grpSp>
      <p:sp>
        <p:nvSpPr>
          <p:cNvPr id="3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Black-Box Testing</a:t>
            </a:r>
          </a:p>
        </p:txBody>
      </p:sp>
    </p:spTree>
    <p:extLst>
      <p:ext uri="{BB962C8B-B14F-4D97-AF65-F5344CB8AC3E}">
        <p14:creationId xmlns:p14="http://schemas.microsoft.com/office/powerpoint/2010/main" val="1855610806"/>
      </p:ext>
    </p:extLst>
  </p:cSld>
  <p:clrMapOvr>
    <a:masterClrMapping/>
  </p:clrMapOvr>
  <p:transition>
    <p:random/>
    <p:sndAc>
      <p:stSnd>
        <p:snd r:embed="rId3" name="projctor.wav"/>
      </p:stSnd>
    </p:sndAc>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9" name="Rectangle 3"/>
          <p:cNvSpPr>
            <a:spLocks noGrp="1" noChangeArrowheads="1"/>
          </p:cNvSpPr>
          <p:nvPr>
            <p:ph type="body" idx="1"/>
          </p:nvPr>
        </p:nvSpPr>
        <p:spPr>
          <a:xfrm>
            <a:off x="1043608" y="1772816"/>
            <a:ext cx="7344816" cy="3657600"/>
          </a:xfrm>
        </p:spPr>
        <p:txBody>
          <a:bodyPr/>
          <a:lstStyle/>
          <a:p>
            <a:pPr>
              <a:buFont typeface="Zapf Dingbats" charset="2"/>
              <a:buNone/>
            </a:pPr>
            <a:r>
              <a:rPr kumimoji="1" lang="en-US" altLang="zh-CN" dirty="0">
                <a:effectLst/>
                <a:sym typeface="Symbol" panose="05050102010706020507" pitchFamily="18" charset="2"/>
              </a:rPr>
              <a:t>black-box , or closed-box testing:</a:t>
            </a:r>
            <a:r>
              <a:rPr kumimoji="1" lang="en-US" altLang="zh-CN" dirty="0">
                <a:effectLst/>
              </a:rPr>
              <a:t> </a:t>
            </a:r>
          </a:p>
          <a:p>
            <a:pPr>
              <a:buFont typeface="Zapf Dingbats" charset="2"/>
              <a:buNone/>
            </a:pPr>
            <a:endParaRPr kumimoji="1" lang="en-US" altLang="zh-CN" dirty="0">
              <a:effectLst/>
            </a:endParaRPr>
          </a:p>
          <a:p>
            <a:pPr>
              <a:buFont typeface="Zapf Dingbats" charset="2"/>
              <a:buNone/>
            </a:pPr>
            <a:r>
              <a:rPr kumimoji="1" lang="en-US" altLang="zh-CN" dirty="0">
                <a:effectLst/>
              </a:rPr>
              <a:t>       Make sure that every kind of input is submitted, and the output observed matches the output expected. </a:t>
            </a:r>
          </a:p>
          <a:p>
            <a:endParaRPr kumimoji="1" lang="en-US" altLang="zh-CN" dirty="0">
              <a:effectLst/>
            </a:endParaRPr>
          </a:p>
          <a:p>
            <a:pPr>
              <a:buFont typeface="Zapf Dingbats" charset="2"/>
              <a:buNone/>
            </a:pPr>
            <a:r>
              <a:rPr kumimoji="1" lang="en-US" altLang="zh-CN" dirty="0">
                <a:effectLst/>
              </a:rPr>
              <a:t>				                —— Functional testing</a:t>
            </a:r>
          </a:p>
          <a:p>
            <a:endParaRPr lang="zh-CN" altLang="en-US" dirty="0"/>
          </a:p>
        </p:txBody>
      </p:sp>
      <p:sp>
        <p:nvSpPr>
          <p:cNvPr id="2" name="标题 1"/>
          <p:cNvSpPr>
            <a:spLocks noGrp="1"/>
          </p:cNvSpPr>
          <p:nvPr>
            <p:ph type="title"/>
          </p:nvPr>
        </p:nvSpPr>
        <p:spPr/>
        <p:txBody>
          <a:bodyPr/>
          <a:lstStyle/>
          <a:p>
            <a:r>
              <a:rPr lang="en-US" altLang="zh-CN" dirty="0"/>
              <a:t>What is Black-Box Testing?</a:t>
            </a:r>
            <a:endParaRPr lang="zh-CN" altLang="en-US" dirty="0"/>
          </a:p>
        </p:txBody>
      </p:sp>
    </p:spTree>
    <p:extLst>
      <p:ext uri="{BB962C8B-B14F-4D97-AF65-F5344CB8AC3E}">
        <p14:creationId xmlns:p14="http://schemas.microsoft.com/office/powerpoint/2010/main" val="2948174999"/>
      </p:ext>
    </p:extLst>
  </p:cSld>
  <p:clrMapOvr>
    <a:masterClrMapping/>
  </p:clrMapOvr>
  <p:transition>
    <p:random/>
    <p:sndAc>
      <p:stSnd>
        <p:snd r:embed="rId2" name="projctor.wav"/>
      </p:stSnd>
    </p:sndAc>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2701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D8D57B2-95B9-463D-8CB2-8EE5C2B707F7}" type="slidenum">
              <a:rPr lang="en-US" altLang="ja-JP" sz="1200">
                <a:solidFill>
                  <a:schemeClr val="bg1"/>
                </a:solidFill>
              </a:rPr>
              <a:pPr algn="r"/>
              <a:t>55</a:t>
            </a:fld>
            <a:endParaRPr lang="en-US" altLang="ja-JP" sz="900">
              <a:solidFill>
                <a:schemeClr val="bg1"/>
              </a:solidFill>
            </a:endParaRPr>
          </a:p>
        </p:txBody>
      </p:sp>
      <p:sp>
        <p:nvSpPr>
          <p:cNvPr id="427013" name="Rectangle 37"/>
          <p:cNvSpPr>
            <a:spLocks noRot="1" noChangeArrowheads="1"/>
          </p:cNvSpPr>
          <p:nvPr/>
        </p:nvSpPr>
        <p:spPr bwMode="auto">
          <a:xfrm>
            <a:off x="1115616" y="1412776"/>
            <a:ext cx="7499350"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ts val="5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How is functional validity tested?</a:t>
            </a:r>
            <a:endParaRPr lang="en-US" altLang="zh-CN" sz="2400" dirty="0">
              <a:latin typeface="Times New Roman" pitchFamily="18" charset="0"/>
              <a:cs typeface="Times New Roman" pitchFamily="18" charset="0"/>
            </a:endParaRPr>
          </a:p>
          <a:p>
            <a:pPr>
              <a:lnSpc>
                <a:spcPct val="90000"/>
              </a:lnSpc>
              <a:spcBef>
                <a:spcPts val="5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How is system behavior and performance tested?</a:t>
            </a:r>
            <a:endParaRPr lang="en-US" altLang="zh-CN" sz="2400" dirty="0">
              <a:latin typeface="Times New Roman" pitchFamily="18" charset="0"/>
              <a:cs typeface="Times New Roman" pitchFamily="18" charset="0"/>
            </a:endParaRPr>
          </a:p>
          <a:p>
            <a:pPr>
              <a:lnSpc>
                <a:spcPct val="90000"/>
              </a:lnSpc>
              <a:spcBef>
                <a:spcPts val="5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What classes of input will make good test cases?</a:t>
            </a:r>
            <a:endParaRPr lang="en-US" altLang="zh-CN" sz="2400" dirty="0">
              <a:latin typeface="Times New Roman" pitchFamily="18" charset="0"/>
              <a:cs typeface="Times New Roman" pitchFamily="18" charset="0"/>
            </a:endParaRPr>
          </a:p>
          <a:p>
            <a:pPr>
              <a:lnSpc>
                <a:spcPct val="90000"/>
              </a:lnSpc>
              <a:spcBef>
                <a:spcPts val="5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Is the system particularly sensitive to certain input values?</a:t>
            </a:r>
            <a:endParaRPr lang="en-US" altLang="zh-CN" sz="2400" dirty="0">
              <a:latin typeface="Times New Roman" pitchFamily="18" charset="0"/>
              <a:cs typeface="Times New Roman" pitchFamily="18" charset="0"/>
            </a:endParaRPr>
          </a:p>
          <a:p>
            <a:pPr>
              <a:lnSpc>
                <a:spcPct val="90000"/>
              </a:lnSpc>
              <a:spcBef>
                <a:spcPts val="5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How are the boundaries of a data class isolated?</a:t>
            </a:r>
            <a:endParaRPr lang="en-US" altLang="zh-CN" sz="2400" dirty="0">
              <a:latin typeface="Times New Roman" pitchFamily="18" charset="0"/>
              <a:cs typeface="Times New Roman" pitchFamily="18" charset="0"/>
            </a:endParaRPr>
          </a:p>
          <a:p>
            <a:pPr>
              <a:lnSpc>
                <a:spcPct val="90000"/>
              </a:lnSpc>
              <a:spcBef>
                <a:spcPts val="5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What data rates and data volume can the system tolerate?</a:t>
            </a:r>
            <a:endParaRPr lang="en-US" altLang="zh-CN" sz="2400" dirty="0">
              <a:latin typeface="Times New Roman" pitchFamily="18" charset="0"/>
              <a:cs typeface="Times New Roman" pitchFamily="18" charset="0"/>
            </a:endParaRPr>
          </a:p>
          <a:p>
            <a:pPr>
              <a:lnSpc>
                <a:spcPct val="90000"/>
              </a:lnSpc>
              <a:spcBef>
                <a:spcPts val="5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What effect will specific combinations of data have on system operation?</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Black-Box Testing</a:t>
            </a:r>
          </a:p>
        </p:txBody>
      </p:sp>
    </p:spTree>
    <p:extLst>
      <p:ext uri="{BB962C8B-B14F-4D97-AF65-F5344CB8AC3E}">
        <p14:creationId xmlns:p14="http://schemas.microsoft.com/office/powerpoint/2010/main" val="2611292070"/>
      </p:ext>
    </p:extLst>
  </p:cSld>
  <p:clrMapOvr>
    <a:masterClrMapping/>
  </p:clrMapOvr>
  <p:transition>
    <p:random/>
    <p:sndAc>
      <p:stSnd>
        <p:snd r:embed="rId3" name="projctor.wav"/>
      </p:stSnd>
    </p:sndAc>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5379" name="Rectangle 3"/>
          <p:cNvSpPr>
            <a:spLocks noGrp="1" noChangeArrowheads="1"/>
          </p:cNvSpPr>
          <p:nvPr>
            <p:ph type="body" idx="1"/>
          </p:nvPr>
        </p:nvSpPr>
        <p:spPr>
          <a:xfrm>
            <a:off x="971600" y="1395636"/>
            <a:ext cx="8382000" cy="4265612"/>
          </a:xfrm>
        </p:spPr>
        <p:txBody>
          <a:bodyPr/>
          <a:lstStyle/>
          <a:p>
            <a:pPr>
              <a:buClr>
                <a:srgbClr val="0070C0"/>
              </a:buClr>
              <a:buFont typeface="Wingdings" pitchFamily="2" charset="2"/>
              <a:buChar char="n"/>
            </a:pPr>
            <a:r>
              <a:rPr lang="en-US" altLang="zh-CN" dirty="0"/>
              <a:t> Black-box testing can find following errors:</a:t>
            </a:r>
          </a:p>
          <a:p>
            <a:pPr lvl="1">
              <a:buClr>
                <a:srgbClr val="0070C0"/>
              </a:buClr>
              <a:buFont typeface="Wingdings" pitchFamily="2" charset="2"/>
              <a:buChar char="n"/>
            </a:pPr>
            <a:r>
              <a:rPr lang="en-US" altLang="zh-CN" sz="2000" dirty="0"/>
              <a:t>incorrect or missing functions;</a:t>
            </a:r>
          </a:p>
          <a:p>
            <a:pPr lvl="1">
              <a:buClr>
                <a:srgbClr val="0070C0"/>
              </a:buClr>
              <a:buFont typeface="Wingdings" pitchFamily="2" charset="2"/>
              <a:buChar char="n"/>
            </a:pPr>
            <a:r>
              <a:rPr lang="en-US" altLang="zh-CN" sz="2000" dirty="0"/>
              <a:t>interface errors;</a:t>
            </a:r>
          </a:p>
          <a:p>
            <a:pPr lvl="1">
              <a:buClr>
                <a:srgbClr val="0070C0"/>
              </a:buClr>
              <a:buFont typeface="Wingdings" pitchFamily="2" charset="2"/>
              <a:buChar char="n"/>
            </a:pPr>
            <a:r>
              <a:rPr lang="en-US" altLang="zh-CN" sz="2000" dirty="0"/>
              <a:t>errors in data structures or external database access;</a:t>
            </a:r>
          </a:p>
          <a:p>
            <a:pPr lvl="1">
              <a:buClr>
                <a:srgbClr val="0070C0"/>
              </a:buClr>
              <a:buFont typeface="Wingdings" pitchFamily="2" charset="2"/>
              <a:buChar char="n"/>
            </a:pPr>
            <a:r>
              <a:rPr lang="en-US" altLang="zh-CN" sz="2000" dirty="0"/>
              <a:t>behavior or performance errors;</a:t>
            </a:r>
          </a:p>
          <a:p>
            <a:pPr lvl="1">
              <a:buClr>
                <a:srgbClr val="0070C0"/>
              </a:buClr>
              <a:buFont typeface="Wingdings" pitchFamily="2" charset="2"/>
              <a:buChar char="n"/>
            </a:pPr>
            <a:r>
              <a:rPr lang="en-US" altLang="zh-CN" sz="2000" dirty="0"/>
              <a:t>initialization and termination errors;</a:t>
            </a:r>
          </a:p>
          <a:p>
            <a:pPr>
              <a:buClr>
                <a:srgbClr val="0070C0"/>
              </a:buClr>
              <a:buFont typeface="Wingdings" pitchFamily="2" charset="2"/>
              <a:buChar char="n"/>
            </a:pPr>
            <a:r>
              <a:rPr lang="en-US" altLang="zh-CN" dirty="0"/>
              <a:t> The methods of  black-box testing:</a:t>
            </a:r>
          </a:p>
          <a:p>
            <a:pPr lvl="1">
              <a:buClr>
                <a:srgbClr val="0070C0"/>
              </a:buClr>
              <a:buFont typeface="Wingdings" pitchFamily="2" charset="2"/>
              <a:buChar char="n"/>
            </a:pPr>
            <a:r>
              <a:rPr lang="en-US" altLang="zh-CN" sz="2000" dirty="0"/>
              <a:t>Graph-based testing methods;</a:t>
            </a:r>
          </a:p>
          <a:p>
            <a:pPr lvl="1">
              <a:buClr>
                <a:srgbClr val="0070C0"/>
              </a:buClr>
              <a:buFont typeface="Wingdings" pitchFamily="2" charset="2"/>
              <a:buChar char="n"/>
            </a:pPr>
            <a:r>
              <a:rPr lang="en-US" altLang="zh-CN" sz="2000" dirty="0"/>
              <a:t>Equivalence partitioning;</a:t>
            </a:r>
          </a:p>
          <a:p>
            <a:pPr lvl="1">
              <a:buClr>
                <a:srgbClr val="0070C0"/>
              </a:buClr>
              <a:buFont typeface="Wingdings" pitchFamily="2" charset="2"/>
              <a:buChar char="n"/>
            </a:pPr>
            <a:r>
              <a:rPr lang="en-US" altLang="zh-CN" sz="2000" dirty="0"/>
              <a:t>Boundary value analysis;</a:t>
            </a:r>
          </a:p>
          <a:p>
            <a:pPr lvl="1">
              <a:buClr>
                <a:srgbClr val="0070C0"/>
              </a:buClr>
              <a:buFont typeface="Wingdings" pitchFamily="2" charset="2"/>
              <a:buChar char="n"/>
            </a:pPr>
            <a:r>
              <a:rPr lang="en-US" altLang="zh-CN" sz="2000" dirty="0"/>
              <a:t>Comparison testing;</a:t>
            </a:r>
          </a:p>
          <a:p>
            <a:pPr lvl="1">
              <a:buClr>
                <a:srgbClr val="0070C0"/>
              </a:buClr>
              <a:buFont typeface="Wingdings" pitchFamily="2" charset="2"/>
              <a:buChar char="n"/>
            </a:pPr>
            <a:r>
              <a:rPr lang="en-US" altLang="zh-CN" sz="2000" dirty="0"/>
              <a:t>Orthogonal array testing;</a:t>
            </a:r>
          </a:p>
        </p:txBody>
      </p:sp>
      <p:sp>
        <p:nvSpPr>
          <p:cNvPr id="2" name="标题 1"/>
          <p:cNvSpPr>
            <a:spLocks noGrp="1"/>
          </p:cNvSpPr>
          <p:nvPr>
            <p:ph type="title"/>
          </p:nvPr>
        </p:nvSpPr>
        <p:spPr/>
        <p:txBody>
          <a:bodyPr/>
          <a:lstStyle/>
          <a:p>
            <a:r>
              <a:rPr lang="en-US" altLang="zh-CN" dirty="0"/>
              <a:t>Black-Box Testing</a:t>
            </a:r>
            <a:endParaRPr lang="zh-CN" altLang="en-US" dirty="0"/>
          </a:p>
        </p:txBody>
      </p:sp>
    </p:spTree>
    <p:extLst>
      <p:ext uri="{BB962C8B-B14F-4D97-AF65-F5344CB8AC3E}">
        <p14:creationId xmlns:p14="http://schemas.microsoft.com/office/powerpoint/2010/main" val="2982006306"/>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5379">
                                            <p:txEl>
                                              <p:pRg st="0" end="0"/>
                                            </p:txEl>
                                          </p:spTgt>
                                        </p:tgtEl>
                                        <p:attrNameLst>
                                          <p:attrName>style.visibility</p:attrName>
                                        </p:attrNameLst>
                                      </p:cBhvr>
                                      <p:to>
                                        <p:strVal val="visible"/>
                                      </p:to>
                                    </p:set>
                                    <p:anim calcmode="lin" valueType="num">
                                      <p:cBhvr additive="base">
                                        <p:cTn id="7" dur="500" fill="hold"/>
                                        <p:tgtEl>
                                          <p:spTgt spid="4853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53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5379">
                                            <p:txEl>
                                              <p:pRg st="1" end="1"/>
                                            </p:txEl>
                                          </p:spTgt>
                                        </p:tgtEl>
                                        <p:attrNameLst>
                                          <p:attrName>style.visibility</p:attrName>
                                        </p:attrNameLst>
                                      </p:cBhvr>
                                      <p:to>
                                        <p:strVal val="visible"/>
                                      </p:to>
                                    </p:set>
                                    <p:anim calcmode="lin" valueType="num">
                                      <p:cBhvr additive="base">
                                        <p:cTn id="11" dur="500" fill="hold"/>
                                        <p:tgtEl>
                                          <p:spTgt spid="48537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853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85379">
                                            <p:txEl>
                                              <p:pRg st="2" end="2"/>
                                            </p:txEl>
                                          </p:spTgt>
                                        </p:tgtEl>
                                        <p:attrNameLst>
                                          <p:attrName>style.visibility</p:attrName>
                                        </p:attrNameLst>
                                      </p:cBhvr>
                                      <p:to>
                                        <p:strVal val="visible"/>
                                      </p:to>
                                    </p:set>
                                    <p:anim calcmode="lin" valueType="num">
                                      <p:cBhvr additive="base">
                                        <p:cTn id="15" dur="500" fill="hold"/>
                                        <p:tgtEl>
                                          <p:spTgt spid="48537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8537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85379">
                                            <p:txEl>
                                              <p:pRg st="3" end="3"/>
                                            </p:txEl>
                                          </p:spTgt>
                                        </p:tgtEl>
                                        <p:attrNameLst>
                                          <p:attrName>style.visibility</p:attrName>
                                        </p:attrNameLst>
                                      </p:cBhvr>
                                      <p:to>
                                        <p:strVal val="visible"/>
                                      </p:to>
                                    </p:set>
                                    <p:anim calcmode="lin" valueType="num">
                                      <p:cBhvr additive="base">
                                        <p:cTn id="19" dur="500" fill="hold"/>
                                        <p:tgtEl>
                                          <p:spTgt spid="48537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537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85379">
                                            <p:txEl>
                                              <p:pRg st="4" end="4"/>
                                            </p:txEl>
                                          </p:spTgt>
                                        </p:tgtEl>
                                        <p:attrNameLst>
                                          <p:attrName>style.visibility</p:attrName>
                                        </p:attrNameLst>
                                      </p:cBhvr>
                                      <p:to>
                                        <p:strVal val="visible"/>
                                      </p:to>
                                    </p:set>
                                    <p:anim calcmode="lin" valueType="num">
                                      <p:cBhvr additive="base">
                                        <p:cTn id="23" dur="500" fill="hold"/>
                                        <p:tgtEl>
                                          <p:spTgt spid="48537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8537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85379">
                                            <p:txEl>
                                              <p:pRg st="5" end="5"/>
                                            </p:txEl>
                                          </p:spTgt>
                                        </p:tgtEl>
                                        <p:attrNameLst>
                                          <p:attrName>style.visibility</p:attrName>
                                        </p:attrNameLst>
                                      </p:cBhvr>
                                      <p:to>
                                        <p:strVal val="visible"/>
                                      </p:to>
                                    </p:set>
                                    <p:anim calcmode="lin" valueType="num">
                                      <p:cBhvr additive="base">
                                        <p:cTn id="27" dur="500" fill="hold"/>
                                        <p:tgtEl>
                                          <p:spTgt spid="485379">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853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85379">
                                            <p:txEl>
                                              <p:pRg st="6" end="6"/>
                                            </p:txEl>
                                          </p:spTgt>
                                        </p:tgtEl>
                                        <p:attrNameLst>
                                          <p:attrName>style.visibility</p:attrName>
                                        </p:attrNameLst>
                                      </p:cBhvr>
                                      <p:to>
                                        <p:strVal val="visible"/>
                                      </p:to>
                                    </p:set>
                                    <p:anim calcmode="lin" valueType="num">
                                      <p:cBhvr additive="base">
                                        <p:cTn id="33" dur="500" fill="hold"/>
                                        <p:tgtEl>
                                          <p:spTgt spid="485379">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85379">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485379">
                                            <p:txEl>
                                              <p:pRg st="7" end="7"/>
                                            </p:txEl>
                                          </p:spTgt>
                                        </p:tgtEl>
                                        <p:attrNameLst>
                                          <p:attrName>style.visibility</p:attrName>
                                        </p:attrNameLst>
                                      </p:cBhvr>
                                      <p:to>
                                        <p:strVal val="visible"/>
                                      </p:to>
                                    </p:set>
                                    <p:anim calcmode="lin" valueType="num">
                                      <p:cBhvr additive="base">
                                        <p:cTn id="37" dur="500" fill="hold"/>
                                        <p:tgtEl>
                                          <p:spTgt spid="485379">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85379">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485379">
                                            <p:txEl>
                                              <p:pRg st="8" end="8"/>
                                            </p:txEl>
                                          </p:spTgt>
                                        </p:tgtEl>
                                        <p:attrNameLst>
                                          <p:attrName>style.visibility</p:attrName>
                                        </p:attrNameLst>
                                      </p:cBhvr>
                                      <p:to>
                                        <p:strVal val="visible"/>
                                      </p:to>
                                    </p:set>
                                    <p:anim calcmode="lin" valueType="num">
                                      <p:cBhvr additive="base">
                                        <p:cTn id="41" dur="500" fill="hold"/>
                                        <p:tgtEl>
                                          <p:spTgt spid="485379">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85379">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485379">
                                            <p:txEl>
                                              <p:pRg st="9" end="9"/>
                                            </p:txEl>
                                          </p:spTgt>
                                        </p:tgtEl>
                                        <p:attrNameLst>
                                          <p:attrName>style.visibility</p:attrName>
                                        </p:attrNameLst>
                                      </p:cBhvr>
                                      <p:to>
                                        <p:strVal val="visible"/>
                                      </p:to>
                                    </p:set>
                                    <p:anim calcmode="lin" valueType="num">
                                      <p:cBhvr additive="base">
                                        <p:cTn id="45" dur="500" fill="hold"/>
                                        <p:tgtEl>
                                          <p:spTgt spid="485379">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85379">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85379">
                                            <p:txEl>
                                              <p:pRg st="10" end="10"/>
                                            </p:txEl>
                                          </p:spTgt>
                                        </p:tgtEl>
                                        <p:attrNameLst>
                                          <p:attrName>style.visibility</p:attrName>
                                        </p:attrNameLst>
                                      </p:cBhvr>
                                      <p:to>
                                        <p:strVal val="visible"/>
                                      </p:to>
                                    </p:set>
                                    <p:anim calcmode="lin" valueType="num">
                                      <p:cBhvr additive="base">
                                        <p:cTn id="49" dur="500" fill="hold"/>
                                        <p:tgtEl>
                                          <p:spTgt spid="485379">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85379">
                                            <p:txEl>
                                              <p:pRg st="10" end="10"/>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485379">
                                            <p:txEl>
                                              <p:pRg st="11" end="11"/>
                                            </p:txEl>
                                          </p:spTgt>
                                        </p:tgtEl>
                                        <p:attrNameLst>
                                          <p:attrName>style.visibility</p:attrName>
                                        </p:attrNameLst>
                                      </p:cBhvr>
                                      <p:to>
                                        <p:strVal val="visible"/>
                                      </p:to>
                                    </p:set>
                                    <p:anim calcmode="lin" valueType="num">
                                      <p:cBhvr additive="base">
                                        <p:cTn id="53" dur="500" fill="hold"/>
                                        <p:tgtEl>
                                          <p:spTgt spid="485379">
                                            <p:txEl>
                                              <p:pRg st="11" end="1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48537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3" name="Rectangle 3"/>
          <p:cNvSpPr>
            <a:spLocks noGrp="1" noChangeArrowheads="1"/>
          </p:cNvSpPr>
          <p:nvPr>
            <p:ph type="body" idx="1"/>
          </p:nvPr>
        </p:nvSpPr>
        <p:spPr/>
        <p:txBody>
          <a:bodyPr/>
          <a:lstStyle/>
          <a:p>
            <a:pPr>
              <a:buClr>
                <a:srgbClr val="0070C0"/>
              </a:buClr>
              <a:buFont typeface="Wingdings" pitchFamily="2" charset="2"/>
              <a:buChar char="n"/>
            </a:pPr>
            <a:r>
              <a:rPr lang="en-US" altLang="zh-CN" dirty="0"/>
              <a:t>The steps of black-box testing </a:t>
            </a:r>
            <a:r>
              <a:rPr lang="en-US" altLang="zh-CN" dirty="0" smtClean="0"/>
              <a:t>:</a:t>
            </a:r>
          </a:p>
          <a:p>
            <a:pPr>
              <a:buClr>
                <a:srgbClr val="0070C0"/>
              </a:buClr>
              <a:buFont typeface="Wingdings" pitchFamily="2" charset="2"/>
              <a:buChar char="n"/>
            </a:pPr>
            <a:endParaRPr lang="en-US" altLang="zh-CN" dirty="0"/>
          </a:p>
          <a:p>
            <a:pPr lvl="1">
              <a:buClr>
                <a:srgbClr val="0070C0"/>
              </a:buClr>
              <a:buFont typeface="Wingdings" pitchFamily="2" charset="2"/>
              <a:buChar char="n"/>
            </a:pPr>
            <a:r>
              <a:rPr lang="en-US" altLang="zh-CN" dirty="0"/>
              <a:t>to understand the objects and their relationships</a:t>
            </a:r>
            <a:r>
              <a:rPr lang="en-US" altLang="zh-CN" dirty="0" smtClean="0"/>
              <a:t>;</a:t>
            </a:r>
          </a:p>
          <a:p>
            <a:pPr lvl="1">
              <a:buClr>
                <a:srgbClr val="0070C0"/>
              </a:buClr>
              <a:buFont typeface="Wingdings" pitchFamily="2" charset="2"/>
              <a:buChar char="n"/>
            </a:pPr>
            <a:endParaRPr lang="en-US" altLang="zh-CN" dirty="0"/>
          </a:p>
          <a:p>
            <a:pPr lvl="1">
              <a:buClr>
                <a:srgbClr val="0070C0"/>
              </a:buClr>
              <a:buFont typeface="Wingdings" pitchFamily="2" charset="2"/>
              <a:buChar char="n"/>
            </a:pPr>
            <a:r>
              <a:rPr lang="en-US" altLang="zh-CN" dirty="0"/>
              <a:t>to define a series of tests</a:t>
            </a:r>
            <a:r>
              <a:rPr lang="en-US" altLang="zh-CN" dirty="0" smtClean="0"/>
              <a:t>;</a:t>
            </a:r>
          </a:p>
          <a:p>
            <a:pPr lvl="1">
              <a:buClr>
                <a:srgbClr val="0070C0"/>
              </a:buClr>
              <a:buFont typeface="Wingdings" pitchFamily="2" charset="2"/>
              <a:buChar char="n"/>
            </a:pPr>
            <a:endParaRPr lang="en-US" altLang="zh-CN" dirty="0"/>
          </a:p>
          <a:p>
            <a:pPr lvl="1">
              <a:buClr>
                <a:srgbClr val="0070C0"/>
              </a:buClr>
              <a:buFont typeface="Wingdings" pitchFamily="2" charset="2"/>
              <a:buChar char="n"/>
            </a:pPr>
            <a:r>
              <a:rPr lang="en-US" altLang="zh-CN" dirty="0"/>
              <a:t>to find  the errors;</a:t>
            </a:r>
          </a:p>
        </p:txBody>
      </p:sp>
      <p:sp>
        <p:nvSpPr>
          <p:cNvPr id="2" name="标题 1"/>
          <p:cNvSpPr>
            <a:spLocks noGrp="1"/>
          </p:cNvSpPr>
          <p:nvPr>
            <p:ph type="title"/>
          </p:nvPr>
        </p:nvSpPr>
        <p:spPr/>
        <p:txBody>
          <a:bodyPr/>
          <a:lstStyle/>
          <a:p>
            <a:r>
              <a:rPr lang="en-US" altLang="zh-CN" dirty="0"/>
              <a:t>The Steps of Black-Box Testing</a:t>
            </a:r>
            <a:endParaRPr lang="zh-CN" altLang="en-US" dirty="0"/>
          </a:p>
        </p:txBody>
      </p:sp>
    </p:spTree>
    <p:extLst>
      <p:ext uri="{BB962C8B-B14F-4D97-AF65-F5344CB8AC3E}">
        <p14:creationId xmlns:p14="http://schemas.microsoft.com/office/powerpoint/2010/main" val="4236945659"/>
      </p:ext>
    </p:extLst>
  </p:cSld>
  <p:clrMapOvr>
    <a:masterClrMapping/>
  </p:clrMapOvr>
  <p:transition>
    <p:random/>
    <p:sndAc>
      <p:stSnd>
        <p:snd r:embed="rId2" name="projctor.wav"/>
      </p:stSnd>
    </p:sndAc>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Graph-Based Testing Methods</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170312"/>
            <a:ext cx="4392488" cy="219966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616" y="3573016"/>
            <a:ext cx="5584114" cy="2272157"/>
          </a:xfrm>
          <a:prstGeom prst="rect">
            <a:avLst/>
          </a:prstGeom>
        </p:spPr>
      </p:pic>
      <p:sp>
        <p:nvSpPr>
          <p:cNvPr id="7" name="Rectangle 3"/>
          <p:cNvSpPr txBox="1">
            <a:spLocks noChangeArrowheads="1"/>
          </p:cNvSpPr>
          <p:nvPr/>
        </p:nvSpPr>
        <p:spPr bwMode="auto">
          <a:xfrm>
            <a:off x="6444208" y="1371600"/>
            <a:ext cx="244827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a:lstStyle>
          <a:p>
            <a:pPr>
              <a:buClr>
                <a:srgbClr val="0070C0"/>
              </a:buClr>
              <a:buFont typeface="Wingdings" pitchFamily="2" charset="2"/>
              <a:buChar char="n"/>
            </a:pPr>
            <a:r>
              <a:rPr lang="en-US" altLang="zh-CN" sz="1600" b="0" i="1" dirty="0" smtClean="0">
                <a:solidFill>
                  <a:srgbClr val="FF0000"/>
                </a:solidFill>
              </a:rPr>
              <a:t>Nodes</a:t>
            </a:r>
            <a:r>
              <a:rPr lang="en-US" altLang="zh-CN" sz="1600" b="0" dirty="0" smtClean="0">
                <a:solidFill>
                  <a:srgbClr val="FF0000"/>
                </a:solidFill>
              </a:rPr>
              <a:t> </a:t>
            </a:r>
            <a:r>
              <a:rPr lang="en-US" altLang="zh-CN" sz="1600" b="0" dirty="0" smtClean="0"/>
              <a:t>represent objects</a:t>
            </a:r>
          </a:p>
          <a:p>
            <a:pPr>
              <a:buClr>
                <a:srgbClr val="0070C0"/>
              </a:buClr>
              <a:buFont typeface="Wingdings" pitchFamily="2" charset="2"/>
              <a:buChar char="n"/>
            </a:pPr>
            <a:endParaRPr lang="en-US" altLang="zh-CN" sz="1600" b="0" dirty="0"/>
          </a:p>
          <a:p>
            <a:pPr>
              <a:buClr>
                <a:srgbClr val="0070C0"/>
              </a:buClr>
              <a:buFont typeface="Wingdings" pitchFamily="2" charset="2"/>
              <a:buChar char="n"/>
            </a:pPr>
            <a:r>
              <a:rPr lang="en-US" altLang="zh-CN" sz="1600" b="0" i="1" dirty="0" smtClean="0">
                <a:solidFill>
                  <a:srgbClr val="FF0000"/>
                </a:solidFill>
              </a:rPr>
              <a:t>links</a:t>
            </a:r>
            <a:r>
              <a:rPr lang="en-US" altLang="zh-CN" sz="1600" b="0" i="1" dirty="0" smtClean="0"/>
              <a:t> </a:t>
            </a:r>
            <a:r>
              <a:rPr lang="en-US" altLang="zh-CN" sz="1600" b="0" dirty="0" smtClean="0"/>
              <a:t>represent </a:t>
            </a:r>
            <a:r>
              <a:rPr lang="en-US" altLang="zh-CN" sz="1600" b="0" dirty="0"/>
              <a:t>the relationships between objects</a:t>
            </a:r>
            <a:r>
              <a:rPr lang="en-US" altLang="zh-CN" sz="1600" b="0" dirty="0" smtClean="0"/>
              <a:t>,</a:t>
            </a:r>
          </a:p>
          <a:p>
            <a:pPr>
              <a:buClr>
                <a:srgbClr val="0070C0"/>
              </a:buClr>
              <a:buFont typeface="Wingdings" pitchFamily="2" charset="2"/>
              <a:buChar char="n"/>
            </a:pPr>
            <a:endParaRPr lang="en-US" altLang="zh-CN" sz="1600" b="0" dirty="0" smtClean="0"/>
          </a:p>
          <a:p>
            <a:pPr>
              <a:buClr>
                <a:srgbClr val="0070C0"/>
              </a:buClr>
              <a:buFont typeface="Wingdings" pitchFamily="2" charset="2"/>
              <a:buChar char="n"/>
            </a:pPr>
            <a:r>
              <a:rPr lang="en-US" altLang="zh-CN" sz="1600" b="0" i="1" dirty="0">
                <a:solidFill>
                  <a:srgbClr val="FF0000"/>
                </a:solidFill>
              </a:rPr>
              <a:t>node weights </a:t>
            </a:r>
            <a:r>
              <a:rPr lang="en-US" altLang="zh-CN" sz="1600" b="0" dirty="0" smtClean="0"/>
              <a:t>describe </a:t>
            </a:r>
            <a:r>
              <a:rPr lang="en-US" altLang="zh-CN" sz="1600" b="0" dirty="0"/>
              <a:t>the properties of a node (e.g., a </a:t>
            </a:r>
            <a:r>
              <a:rPr lang="en-US" altLang="zh-CN" sz="1600" b="0" dirty="0" smtClean="0"/>
              <a:t>specific </a:t>
            </a:r>
            <a:r>
              <a:rPr lang="en-US" altLang="zh-CN" sz="1600" b="0" dirty="0"/>
              <a:t>data </a:t>
            </a:r>
            <a:r>
              <a:rPr lang="en-US" altLang="zh-CN" sz="1600" b="0" dirty="0" smtClean="0"/>
              <a:t>value </a:t>
            </a:r>
            <a:r>
              <a:rPr lang="en-US" altLang="zh-CN" sz="1600" b="0" i="1" dirty="0" smtClean="0"/>
              <a:t>or </a:t>
            </a:r>
            <a:r>
              <a:rPr lang="en-US" altLang="zh-CN" sz="1600" b="0" dirty="0"/>
              <a:t>state behavior</a:t>
            </a:r>
            <a:r>
              <a:rPr lang="en-US" altLang="zh-CN" sz="1600" b="0" i="1" dirty="0"/>
              <a:t>), </a:t>
            </a:r>
            <a:endParaRPr lang="en-US" altLang="zh-CN" sz="1600" b="0" i="1" dirty="0" smtClean="0"/>
          </a:p>
          <a:p>
            <a:pPr>
              <a:buClr>
                <a:srgbClr val="0070C0"/>
              </a:buClr>
              <a:buFont typeface="Wingdings" pitchFamily="2" charset="2"/>
              <a:buChar char="n"/>
            </a:pPr>
            <a:endParaRPr lang="en-US" altLang="zh-CN" sz="1600" b="0" i="1" dirty="0" smtClean="0"/>
          </a:p>
          <a:p>
            <a:pPr>
              <a:buClr>
                <a:srgbClr val="0070C0"/>
              </a:buClr>
              <a:buFont typeface="Wingdings" pitchFamily="2" charset="2"/>
              <a:buChar char="n"/>
            </a:pPr>
            <a:r>
              <a:rPr lang="en-US" altLang="zh-CN" sz="1600" b="0" i="1" dirty="0" smtClean="0">
                <a:solidFill>
                  <a:srgbClr val="FF0000"/>
                </a:solidFill>
              </a:rPr>
              <a:t>link </a:t>
            </a:r>
            <a:r>
              <a:rPr lang="en-US" altLang="zh-CN" sz="1600" b="0" i="1" dirty="0">
                <a:solidFill>
                  <a:srgbClr val="FF0000"/>
                </a:solidFill>
              </a:rPr>
              <a:t>weights </a:t>
            </a:r>
            <a:r>
              <a:rPr lang="en-US" altLang="zh-CN" sz="1600" b="0" dirty="0" smtClean="0"/>
              <a:t>describe </a:t>
            </a:r>
            <a:r>
              <a:rPr lang="en-US" altLang="zh-CN" sz="1600" b="0" dirty="0"/>
              <a:t>some characteristic of a link.</a:t>
            </a:r>
          </a:p>
        </p:txBody>
      </p:sp>
    </p:spTree>
    <p:extLst>
      <p:ext uri="{BB962C8B-B14F-4D97-AF65-F5344CB8AC3E}">
        <p14:creationId xmlns:p14="http://schemas.microsoft.com/office/powerpoint/2010/main" val="3972564006"/>
      </p:ext>
    </p:extLst>
  </p:cSld>
  <p:clrMapOvr>
    <a:masterClrMapping/>
  </p:clrMapOvr>
  <p:transition>
    <p:random/>
    <p:sndAc>
      <p:stSnd>
        <p:snd r:embed="rId2" name="projctor.wav"/>
      </p:stSnd>
    </p:sndAc>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type="body" idx="1"/>
          </p:nvPr>
        </p:nvSpPr>
        <p:spPr>
          <a:xfrm>
            <a:off x="971601" y="1340768"/>
            <a:ext cx="7200800" cy="4235450"/>
          </a:xfrm>
        </p:spPr>
        <p:txBody>
          <a:bodyPr/>
          <a:lstStyle/>
          <a:p>
            <a:pPr>
              <a:buClr>
                <a:srgbClr val="0070C0"/>
              </a:buClr>
              <a:buFont typeface="Wingdings" pitchFamily="2" charset="2"/>
              <a:buChar char="n"/>
            </a:pPr>
            <a:r>
              <a:rPr lang="en-US" altLang="zh-CN" dirty="0"/>
              <a:t>Transaction flow modeling</a:t>
            </a:r>
          </a:p>
          <a:p>
            <a:pPr lvl="1">
              <a:buClr>
                <a:srgbClr val="0070C0"/>
              </a:buClr>
              <a:buFont typeface="Wingdings" pitchFamily="2" charset="2"/>
              <a:buChar char="n"/>
            </a:pPr>
            <a:r>
              <a:rPr lang="en-US" altLang="zh-CN" sz="2200" dirty="0"/>
              <a:t>The nodes represent steps in some transaction, and the links represent the logical connection between steps. (data flow diagram</a:t>
            </a:r>
            <a:r>
              <a:rPr lang="en-US" altLang="zh-CN" sz="2200" dirty="0" smtClean="0"/>
              <a:t>)</a:t>
            </a:r>
          </a:p>
          <a:p>
            <a:pPr lvl="1">
              <a:buClr>
                <a:srgbClr val="0070C0"/>
              </a:buClr>
              <a:buFont typeface="Wingdings" pitchFamily="2" charset="2"/>
              <a:buChar char="n"/>
            </a:pPr>
            <a:endParaRPr lang="en-US" altLang="zh-CN" sz="2200" dirty="0"/>
          </a:p>
          <a:p>
            <a:pPr>
              <a:buClr>
                <a:srgbClr val="0070C0"/>
              </a:buClr>
              <a:buFont typeface="Wingdings" pitchFamily="2" charset="2"/>
              <a:buChar char="n"/>
            </a:pPr>
            <a:r>
              <a:rPr lang="en-US" altLang="zh-CN" dirty="0"/>
              <a:t>Finite state modeling</a:t>
            </a:r>
          </a:p>
          <a:p>
            <a:pPr lvl="1">
              <a:buClr>
                <a:srgbClr val="0070C0"/>
              </a:buClr>
              <a:buFont typeface="Wingdings" pitchFamily="2" charset="2"/>
              <a:buChar char="n"/>
            </a:pPr>
            <a:r>
              <a:rPr lang="en-US" altLang="zh-CN" sz="2200" dirty="0"/>
              <a:t>The nodes represent different user observable states of the software, and the links represent the transaction that occur to move from state to state. (state transition diagram</a:t>
            </a:r>
            <a:r>
              <a:rPr lang="en-US" altLang="zh-CN" sz="2200" dirty="0" smtClean="0"/>
              <a:t>)</a:t>
            </a:r>
            <a:endParaRPr lang="en-US" altLang="zh-CN" sz="2200" dirty="0"/>
          </a:p>
        </p:txBody>
      </p:sp>
      <p:sp>
        <p:nvSpPr>
          <p:cNvPr id="2" name="标题 1"/>
          <p:cNvSpPr>
            <a:spLocks noGrp="1"/>
          </p:cNvSpPr>
          <p:nvPr>
            <p:ph type="title"/>
          </p:nvPr>
        </p:nvSpPr>
        <p:spPr/>
        <p:txBody>
          <a:bodyPr/>
          <a:lstStyle/>
          <a:p>
            <a:r>
              <a:rPr lang="en-US" altLang="zh-CN" dirty="0"/>
              <a:t>Graph-Based Testing Methods</a:t>
            </a:r>
            <a:endParaRPr lang="zh-CN" altLang="en-US" dirty="0"/>
          </a:p>
        </p:txBody>
      </p:sp>
    </p:spTree>
    <p:extLst>
      <p:ext uri="{BB962C8B-B14F-4D97-AF65-F5344CB8AC3E}">
        <p14:creationId xmlns:p14="http://schemas.microsoft.com/office/powerpoint/2010/main" val="4019784169"/>
      </p:ext>
    </p:extLst>
  </p:cSld>
  <p:clrMapOvr>
    <a:masterClrMapping/>
  </p:clrMapOvr>
  <p:transition>
    <p:random/>
    <p:sndAc>
      <p:stSnd>
        <p:snd r:embed="rId2" name="projctor.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6773" name="Group 98"/>
          <p:cNvGrpSpPr>
            <a:grpSpLocks/>
          </p:cNvGrpSpPr>
          <p:nvPr/>
        </p:nvGrpSpPr>
        <p:grpSpPr bwMode="auto">
          <a:xfrm>
            <a:off x="1591840" y="2066776"/>
            <a:ext cx="5932488" cy="2947988"/>
            <a:chOff x="952" y="1056"/>
            <a:chExt cx="3737" cy="1857"/>
          </a:xfrm>
        </p:grpSpPr>
        <p:sp>
          <p:nvSpPr>
            <p:cNvPr id="778324" name="Oval 84"/>
            <p:cNvSpPr>
              <a:spLocks noChangeArrowheads="1"/>
            </p:cNvSpPr>
            <p:nvPr/>
          </p:nvSpPr>
          <p:spPr bwMode="auto">
            <a:xfrm>
              <a:off x="1072" y="2336"/>
              <a:ext cx="3552" cy="576"/>
            </a:xfrm>
            <a:prstGeom prst="ellipse">
              <a:avLst/>
            </a:prstGeom>
            <a:solidFill>
              <a:schemeClr val="accent1"/>
            </a:solidFill>
            <a:ln w="25400">
              <a:noFill/>
              <a:round/>
              <a:headEnd/>
              <a:tailEnd/>
            </a:ln>
            <a:effectLst>
              <a:outerShdw dist="107763" dir="2700000" algn="ctr" rotWithShape="0">
                <a:srgbClr val="000000"/>
              </a:outerShdw>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778325" name="Oval 85"/>
            <p:cNvSpPr>
              <a:spLocks noChangeArrowheads="1"/>
            </p:cNvSpPr>
            <p:nvPr/>
          </p:nvSpPr>
          <p:spPr bwMode="auto">
            <a:xfrm>
              <a:off x="1424" y="2272"/>
              <a:ext cx="2872" cy="360"/>
            </a:xfrm>
            <a:prstGeom prst="ellipse">
              <a:avLst/>
            </a:prstGeom>
            <a:solidFill>
              <a:schemeClr val="tx2"/>
            </a:solidFill>
            <a:ln w="25400">
              <a:solidFill>
                <a:schemeClr val="folHlink"/>
              </a:solidFill>
              <a:round/>
              <a:headEnd/>
              <a:tailEnd/>
            </a:ln>
            <a:effectLst>
              <a:outerShdw dist="107763" dir="2700000" algn="ctr" rotWithShape="0">
                <a:srgbClr val="000000"/>
              </a:outerShdw>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grpSp>
          <p:nvGrpSpPr>
            <p:cNvPr id="416776" name="Group 86"/>
            <p:cNvGrpSpPr>
              <a:grpSpLocks/>
            </p:cNvGrpSpPr>
            <p:nvPr/>
          </p:nvGrpSpPr>
          <p:grpSpPr bwMode="auto">
            <a:xfrm>
              <a:off x="952" y="1072"/>
              <a:ext cx="1401" cy="1409"/>
              <a:chOff x="952" y="1072"/>
              <a:chExt cx="1401" cy="1409"/>
            </a:xfrm>
          </p:grpSpPr>
          <p:sp>
            <p:nvSpPr>
              <p:cNvPr id="416785" name="Freeform 87"/>
              <p:cNvSpPr>
                <a:spLocks/>
              </p:cNvSpPr>
              <p:nvPr/>
            </p:nvSpPr>
            <p:spPr bwMode="auto">
              <a:xfrm>
                <a:off x="960" y="1072"/>
                <a:ext cx="1297" cy="537"/>
              </a:xfrm>
              <a:custGeom>
                <a:avLst/>
                <a:gdLst>
                  <a:gd name="T0" fmla="*/ 1296 w 1297"/>
                  <a:gd name="T1" fmla="*/ 0 h 537"/>
                  <a:gd name="T2" fmla="*/ 384 w 1297"/>
                  <a:gd name="T3" fmla="*/ 0 h 537"/>
                  <a:gd name="T4" fmla="*/ 0 w 1297"/>
                  <a:gd name="T5" fmla="*/ 536 h 537"/>
                  <a:gd name="T6" fmla="*/ 936 w 1297"/>
                  <a:gd name="T7" fmla="*/ 536 h 537"/>
                  <a:gd name="T8" fmla="*/ 1296 w 1297"/>
                  <a:gd name="T9" fmla="*/ 0 h 537"/>
                  <a:gd name="T10" fmla="*/ 0 60000 65536"/>
                  <a:gd name="T11" fmla="*/ 0 60000 65536"/>
                  <a:gd name="T12" fmla="*/ 0 60000 65536"/>
                  <a:gd name="T13" fmla="*/ 0 60000 65536"/>
                  <a:gd name="T14" fmla="*/ 0 60000 65536"/>
                  <a:gd name="T15" fmla="*/ 0 w 1297"/>
                  <a:gd name="T16" fmla="*/ 0 h 537"/>
                  <a:gd name="T17" fmla="*/ 1297 w 1297"/>
                  <a:gd name="T18" fmla="*/ 537 h 537"/>
                </a:gdLst>
                <a:ahLst/>
                <a:cxnLst>
                  <a:cxn ang="T10">
                    <a:pos x="T0" y="T1"/>
                  </a:cxn>
                  <a:cxn ang="T11">
                    <a:pos x="T2" y="T3"/>
                  </a:cxn>
                  <a:cxn ang="T12">
                    <a:pos x="T4" y="T5"/>
                  </a:cxn>
                  <a:cxn ang="T13">
                    <a:pos x="T6" y="T7"/>
                  </a:cxn>
                  <a:cxn ang="T14">
                    <a:pos x="T8" y="T9"/>
                  </a:cxn>
                </a:cxnLst>
                <a:rect l="T15" t="T16" r="T17" b="T18"/>
                <a:pathLst>
                  <a:path w="1297" h="537">
                    <a:moveTo>
                      <a:pt x="1296" y="0"/>
                    </a:moveTo>
                    <a:lnTo>
                      <a:pt x="384" y="0"/>
                    </a:lnTo>
                    <a:lnTo>
                      <a:pt x="0" y="536"/>
                    </a:lnTo>
                    <a:lnTo>
                      <a:pt x="936" y="536"/>
                    </a:lnTo>
                    <a:lnTo>
                      <a:pt x="1296" y="0"/>
                    </a:lnTo>
                  </a:path>
                </a:pathLst>
              </a:custGeom>
              <a:solidFill>
                <a:schemeClr val="accent1"/>
              </a:solidFill>
              <a:ln w="25400" cap="rnd">
                <a:solidFill>
                  <a:schemeClr val="folHlink"/>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6786" name="Freeform 88"/>
              <p:cNvSpPr>
                <a:spLocks/>
              </p:cNvSpPr>
              <p:nvPr/>
            </p:nvSpPr>
            <p:spPr bwMode="auto">
              <a:xfrm>
                <a:off x="952" y="1592"/>
                <a:ext cx="1401" cy="889"/>
              </a:xfrm>
              <a:custGeom>
                <a:avLst/>
                <a:gdLst>
                  <a:gd name="T0" fmla="*/ 0 w 1401"/>
                  <a:gd name="T1" fmla="*/ 8 h 889"/>
                  <a:gd name="T2" fmla="*/ 1400 w 1401"/>
                  <a:gd name="T3" fmla="*/ 888 h 889"/>
                  <a:gd name="T4" fmla="*/ 928 w 1401"/>
                  <a:gd name="T5" fmla="*/ 0 h 889"/>
                  <a:gd name="T6" fmla="*/ 0 w 1401"/>
                  <a:gd name="T7" fmla="*/ 8 h 889"/>
                  <a:gd name="T8" fmla="*/ 0 60000 65536"/>
                  <a:gd name="T9" fmla="*/ 0 60000 65536"/>
                  <a:gd name="T10" fmla="*/ 0 60000 65536"/>
                  <a:gd name="T11" fmla="*/ 0 60000 65536"/>
                  <a:gd name="T12" fmla="*/ 0 w 1401"/>
                  <a:gd name="T13" fmla="*/ 0 h 889"/>
                  <a:gd name="T14" fmla="*/ 1401 w 1401"/>
                  <a:gd name="T15" fmla="*/ 889 h 889"/>
                </a:gdLst>
                <a:ahLst/>
                <a:cxnLst>
                  <a:cxn ang="T8">
                    <a:pos x="T0" y="T1"/>
                  </a:cxn>
                  <a:cxn ang="T9">
                    <a:pos x="T2" y="T3"/>
                  </a:cxn>
                  <a:cxn ang="T10">
                    <a:pos x="T4" y="T5"/>
                  </a:cxn>
                  <a:cxn ang="T11">
                    <a:pos x="T6" y="T7"/>
                  </a:cxn>
                </a:cxnLst>
                <a:rect l="T12" t="T13" r="T14" b="T15"/>
                <a:pathLst>
                  <a:path w="1401" h="889">
                    <a:moveTo>
                      <a:pt x="0" y="8"/>
                    </a:moveTo>
                    <a:lnTo>
                      <a:pt x="1400" y="888"/>
                    </a:lnTo>
                    <a:lnTo>
                      <a:pt x="928" y="0"/>
                    </a:lnTo>
                    <a:lnTo>
                      <a:pt x="0" y="8"/>
                    </a:lnTo>
                  </a:path>
                </a:pathLst>
              </a:custGeom>
              <a:solidFill>
                <a:schemeClr val="tx2"/>
              </a:solidFill>
              <a:ln w="25400" cap="rnd">
                <a:solidFill>
                  <a:schemeClr val="folHlink"/>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6787" name="Freeform 89"/>
              <p:cNvSpPr>
                <a:spLocks/>
              </p:cNvSpPr>
              <p:nvPr/>
            </p:nvSpPr>
            <p:spPr bwMode="auto">
              <a:xfrm>
                <a:off x="1880" y="1072"/>
                <a:ext cx="465" cy="1409"/>
              </a:xfrm>
              <a:custGeom>
                <a:avLst/>
                <a:gdLst>
                  <a:gd name="T0" fmla="*/ 464 w 465"/>
                  <a:gd name="T1" fmla="*/ 1408 h 1409"/>
                  <a:gd name="T2" fmla="*/ 0 w 465"/>
                  <a:gd name="T3" fmla="*/ 528 h 1409"/>
                  <a:gd name="T4" fmla="*/ 360 w 465"/>
                  <a:gd name="T5" fmla="*/ 0 h 1409"/>
                  <a:gd name="T6" fmla="*/ 464 w 465"/>
                  <a:gd name="T7" fmla="*/ 1408 h 1409"/>
                  <a:gd name="T8" fmla="*/ 0 60000 65536"/>
                  <a:gd name="T9" fmla="*/ 0 60000 65536"/>
                  <a:gd name="T10" fmla="*/ 0 60000 65536"/>
                  <a:gd name="T11" fmla="*/ 0 60000 65536"/>
                  <a:gd name="T12" fmla="*/ 0 w 465"/>
                  <a:gd name="T13" fmla="*/ 0 h 1409"/>
                  <a:gd name="T14" fmla="*/ 465 w 465"/>
                  <a:gd name="T15" fmla="*/ 1409 h 1409"/>
                </a:gdLst>
                <a:ahLst/>
                <a:cxnLst>
                  <a:cxn ang="T8">
                    <a:pos x="T0" y="T1"/>
                  </a:cxn>
                  <a:cxn ang="T9">
                    <a:pos x="T2" y="T3"/>
                  </a:cxn>
                  <a:cxn ang="T10">
                    <a:pos x="T4" y="T5"/>
                  </a:cxn>
                  <a:cxn ang="T11">
                    <a:pos x="T6" y="T7"/>
                  </a:cxn>
                </a:cxnLst>
                <a:rect l="T12" t="T13" r="T14" b="T15"/>
                <a:pathLst>
                  <a:path w="465" h="1409">
                    <a:moveTo>
                      <a:pt x="464" y="1408"/>
                    </a:moveTo>
                    <a:lnTo>
                      <a:pt x="0" y="528"/>
                    </a:lnTo>
                    <a:lnTo>
                      <a:pt x="360" y="0"/>
                    </a:lnTo>
                    <a:lnTo>
                      <a:pt x="464" y="1408"/>
                    </a:lnTo>
                  </a:path>
                </a:pathLst>
              </a:custGeom>
              <a:solidFill>
                <a:schemeClr val="accent1"/>
              </a:solidFill>
              <a:ln w="25400" cap="rnd">
                <a:solidFill>
                  <a:schemeClr val="folHlink"/>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grpSp>
        <p:grpSp>
          <p:nvGrpSpPr>
            <p:cNvPr id="416777" name="Group 90"/>
            <p:cNvGrpSpPr>
              <a:grpSpLocks/>
            </p:cNvGrpSpPr>
            <p:nvPr/>
          </p:nvGrpSpPr>
          <p:grpSpPr bwMode="auto">
            <a:xfrm>
              <a:off x="3288" y="1056"/>
              <a:ext cx="1401" cy="1409"/>
              <a:chOff x="3288" y="1056"/>
              <a:chExt cx="1401" cy="1409"/>
            </a:xfrm>
          </p:grpSpPr>
          <p:sp>
            <p:nvSpPr>
              <p:cNvPr id="416782" name="Freeform 91"/>
              <p:cNvSpPr>
                <a:spLocks/>
              </p:cNvSpPr>
              <p:nvPr/>
            </p:nvSpPr>
            <p:spPr bwMode="auto">
              <a:xfrm>
                <a:off x="3384" y="1056"/>
                <a:ext cx="1297" cy="537"/>
              </a:xfrm>
              <a:custGeom>
                <a:avLst/>
                <a:gdLst>
                  <a:gd name="T0" fmla="*/ 0 w 1297"/>
                  <a:gd name="T1" fmla="*/ 0 h 537"/>
                  <a:gd name="T2" fmla="*/ 912 w 1297"/>
                  <a:gd name="T3" fmla="*/ 0 h 537"/>
                  <a:gd name="T4" fmla="*/ 1296 w 1297"/>
                  <a:gd name="T5" fmla="*/ 536 h 537"/>
                  <a:gd name="T6" fmla="*/ 360 w 1297"/>
                  <a:gd name="T7" fmla="*/ 536 h 537"/>
                  <a:gd name="T8" fmla="*/ 0 w 1297"/>
                  <a:gd name="T9" fmla="*/ 0 h 537"/>
                  <a:gd name="T10" fmla="*/ 0 60000 65536"/>
                  <a:gd name="T11" fmla="*/ 0 60000 65536"/>
                  <a:gd name="T12" fmla="*/ 0 60000 65536"/>
                  <a:gd name="T13" fmla="*/ 0 60000 65536"/>
                  <a:gd name="T14" fmla="*/ 0 60000 65536"/>
                  <a:gd name="T15" fmla="*/ 0 w 1297"/>
                  <a:gd name="T16" fmla="*/ 0 h 537"/>
                  <a:gd name="T17" fmla="*/ 1297 w 1297"/>
                  <a:gd name="T18" fmla="*/ 537 h 537"/>
                </a:gdLst>
                <a:ahLst/>
                <a:cxnLst>
                  <a:cxn ang="T10">
                    <a:pos x="T0" y="T1"/>
                  </a:cxn>
                  <a:cxn ang="T11">
                    <a:pos x="T2" y="T3"/>
                  </a:cxn>
                  <a:cxn ang="T12">
                    <a:pos x="T4" y="T5"/>
                  </a:cxn>
                  <a:cxn ang="T13">
                    <a:pos x="T6" y="T7"/>
                  </a:cxn>
                  <a:cxn ang="T14">
                    <a:pos x="T8" y="T9"/>
                  </a:cxn>
                </a:cxnLst>
                <a:rect l="T15" t="T16" r="T17" b="T18"/>
                <a:pathLst>
                  <a:path w="1297" h="537">
                    <a:moveTo>
                      <a:pt x="0" y="0"/>
                    </a:moveTo>
                    <a:lnTo>
                      <a:pt x="912" y="0"/>
                    </a:lnTo>
                    <a:lnTo>
                      <a:pt x="1296" y="536"/>
                    </a:lnTo>
                    <a:lnTo>
                      <a:pt x="360" y="536"/>
                    </a:lnTo>
                    <a:lnTo>
                      <a:pt x="0" y="0"/>
                    </a:lnTo>
                  </a:path>
                </a:pathLst>
              </a:custGeom>
              <a:solidFill>
                <a:schemeClr val="accent1"/>
              </a:solidFill>
              <a:ln w="25400" cap="rnd">
                <a:solidFill>
                  <a:schemeClr val="folHlink"/>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6783" name="Freeform 92"/>
              <p:cNvSpPr>
                <a:spLocks/>
              </p:cNvSpPr>
              <p:nvPr/>
            </p:nvSpPr>
            <p:spPr bwMode="auto">
              <a:xfrm>
                <a:off x="3288" y="1576"/>
                <a:ext cx="1401" cy="889"/>
              </a:xfrm>
              <a:custGeom>
                <a:avLst/>
                <a:gdLst>
                  <a:gd name="T0" fmla="*/ 1400 w 1401"/>
                  <a:gd name="T1" fmla="*/ 8 h 889"/>
                  <a:gd name="T2" fmla="*/ 0 w 1401"/>
                  <a:gd name="T3" fmla="*/ 888 h 889"/>
                  <a:gd name="T4" fmla="*/ 472 w 1401"/>
                  <a:gd name="T5" fmla="*/ 0 h 889"/>
                  <a:gd name="T6" fmla="*/ 1400 w 1401"/>
                  <a:gd name="T7" fmla="*/ 8 h 889"/>
                  <a:gd name="T8" fmla="*/ 0 60000 65536"/>
                  <a:gd name="T9" fmla="*/ 0 60000 65536"/>
                  <a:gd name="T10" fmla="*/ 0 60000 65536"/>
                  <a:gd name="T11" fmla="*/ 0 60000 65536"/>
                  <a:gd name="T12" fmla="*/ 0 w 1401"/>
                  <a:gd name="T13" fmla="*/ 0 h 889"/>
                  <a:gd name="T14" fmla="*/ 1401 w 1401"/>
                  <a:gd name="T15" fmla="*/ 889 h 889"/>
                </a:gdLst>
                <a:ahLst/>
                <a:cxnLst>
                  <a:cxn ang="T8">
                    <a:pos x="T0" y="T1"/>
                  </a:cxn>
                  <a:cxn ang="T9">
                    <a:pos x="T2" y="T3"/>
                  </a:cxn>
                  <a:cxn ang="T10">
                    <a:pos x="T4" y="T5"/>
                  </a:cxn>
                  <a:cxn ang="T11">
                    <a:pos x="T6" y="T7"/>
                  </a:cxn>
                </a:cxnLst>
                <a:rect l="T12" t="T13" r="T14" b="T15"/>
                <a:pathLst>
                  <a:path w="1401" h="889">
                    <a:moveTo>
                      <a:pt x="1400" y="8"/>
                    </a:moveTo>
                    <a:lnTo>
                      <a:pt x="0" y="888"/>
                    </a:lnTo>
                    <a:lnTo>
                      <a:pt x="472" y="0"/>
                    </a:lnTo>
                    <a:lnTo>
                      <a:pt x="1400" y="8"/>
                    </a:lnTo>
                  </a:path>
                </a:pathLst>
              </a:custGeom>
              <a:solidFill>
                <a:schemeClr val="tx2"/>
              </a:solidFill>
              <a:ln w="25400" cap="rnd">
                <a:solidFill>
                  <a:schemeClr val="folHlink"/>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6784" name="Freeform 93"/>
              <p:cNvSpPr>
                <a:spLocks/>
              </p:cNvSpPr>
              <p:nvPr/>
            </p:nvSpPr>
            <p:spPr bwMode="auto">
              <a:xfrm>
                <a:off x="3296" y="1056"/>
                <a:ext cx="465" cy="1409"/>
              </a:xfrm>
              <a:custGeom>
                <a:avLst/>
                <a:gdLst>
                  <a:gd name="T0" fmla="*/ 0 w 465"/>
                  <a:gd name="T1" fmla="*/ 1408 h 1409"/>
                  <a:gd name="T2" fmla="*/ 464 w 465"/>
                  <a:gd name="T3" fmla="*/ 528 h 1409"/>
                  <a:gd name="T4" fmla="*/ 104 w 465"/>
                  <a:gd name="T5" fmla="*/ 0 h 1409"/>
                  <a:gd name="T6" fmla="*/ 0 w 465"/>
                  <a:gd name="T7" fmla="*/ 1408 h 1409"/>
                  <a:gd name="T8" fmla="*/ 0 60000 65536"/>
                  <a:gd name="T9" fmla="*/ 0 60000 65536"/>
                  <a:gd name="T10" fmla="*/ 0 60000 65536"/>
                  <a:gd name="T11" fmla="*/ 0 60000 65536"/>
                  <a:gd name="T12" fmla="*/ 0 w 465"/>
                  <a:gd name="T13" fmla="*/ 0 h 1409"/>
                  <a:gd name="T14" fmla="*/ 465 w 465"/>
                  <a:gd name="T15" fmla="*/ 1409 h 1409"/>
                </a:gdLst>
                <a:ahLst/>
                <a:cxnLst>
                  <a:cxn ang="T8">
                    <a:pos x="T0" y="T1"/>
                  </a:cxn>
                  <a:cxn ang="T9">
                    <a:pos x="T2" y="T3"/>
                  </a:cxn>
                  <a:cxn ang="T10">
                    <a:pos x="T4" y="T5"/>
                  </a:cxn>
                  <a:cxn ang="T11">
                    <a:pos x="T6" y="T7"/>
                  </a:cxn>
                </a:cxnLst>
                <a:rect l="T12" t="T13" r="T14" b="T15"/>
                <a:pathLst>
                  <a:path w="465" h="1409">
                    <a:moveTo>
                      <a:pt x="0" y="1408"/>
                    </a:moveTo>
                    <a:lnTo>
                      <a:pt x="464" y="528"/>
                    </a:lnTo>
                    <a:lnTo>
                      <a:pt x="104" y="0"/>
                    </a:lnTo>
                    <a:lnTo>
                      <a:pt x="0" y="1408"/>
                    </a:lnTo>
                  </a:path>
                </a:pathLst>
              </a:custGeom>
              <a:solidFill>
                <a:schemeClr val="accent1"/>
              </a:solidFill>
              <a:ln w="25400" cap="rnd">
                <a:solidFill>
                  <a:schemeClr val="folHlink"/>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grpSp>
        <p:sp>
          <p:nvSpPr>
            <p:cNvPr id="416778" name="Rectangle 94"/>
            <p:cNvSpPr>
              <a:spLocks noChangeArrowheads="1"/>
            </p:cNvSpPr>
            <p:nvPr/>
          </p:nvSpPr>
          <p:spPr bwMode="auto">
            <a:xfrm>
              <a:off x="2487" y="2346"/>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anose="02020603050405020304" pitchFamily="18" charset="0"/>
                  <a:cs typeface="Times New Roman" panose="02020603050405020304" pitchFamily="18" charset="0"/>
                </a:rPr>
                <a:t>Methods</a:t>
              </a:r>
              <a:endParaRPr lang="en-US" altLang="ja-JP" sz="1800">
                <a:solidFill>
                  <a:srgbClr val="6E0043"/>
                </a:solidFill>
                <a:latin typeface="Times New Roman" panose="02020603050405020304" pitchFamily="18" charset="0"/>
                <a:cs typeface="Times New Roman" panose="02020603050405020304" pitchFamily="18" charset="0"/>
              </a:endParaRPr>
            </a:p>
          </p:txBody>
        </p:sp>
        <p:sp>
          <p:nvSpPr>
            <p:cNvPr id="416779" name="Rectangle 95"/>
            <p:cNvSpPr>
              <a:spLocks noChangeArrowheads="1"/>
            </p:cNvSpPr>
            <p:nvPr/>
          </p:nvSpPr>
          <p:spPr bwMode="auto">
            <a:xfrm>
              <a:off x="2455" y="2682"/>
              <a:ext cx="6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anose="02020603050405020304" pitchFamily="18" charset="0"/>
                  <a:cs typeface="Times New Roman" panose="02020603050405020304" pitchFamily="18" charset="0"/>
                </a:rPr>
                <a:t>Strategies</a:t>
              </a:r>
              <a:endParaRPr lang="en-US" altLang="ja-JP" sz="1800">
                <a:latin typeface="Times New Roman" panose="02020603050405020304" pitchFamily="18" charset="0"/>
                <a:cs typeface="Times New Roman" panose="02020603050405020304" pitchFamily="18" charset="0"/>
              </a:endParaRPr>
            </a:p>
          </p:txBody>
        </p:sp>
        <p:sp>
          <p:nvSpPr>
            <p:cNvPr id="416780" name="Rectangle 96"/>
            <p:cNvSpPr>
              <a:spLocks noChangeArrowheads="1"/>
            </p:cNvSpPr>
            <p:nvPr/>
          </p:nvSpPr>
          <p:spPr bwMode="auto">
            <a:xfrm>
              <a:off x="1223" y="1130"/>
              <a:ext cx="86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r>
                <a:rPr lang="en-US" altLang="ja-JP" sz="1800">
                  <a:solidFill>
                    <a:schemeClr val="bg1"/>
                  </a:solidFill>
                  <a:latin typeface="Times New Roman" panose="02020603050405020304" pitchFamily="18" charset="0"/>
                  <a:cs typeface="Times New Roman" panose="02020603050405020304" pitchFamily="18" charset="0"/>
                </a:rPr>
                <a:t>white-box</a:t>
              </a:r>
            </a:p>
            <a:p>
              <a:r>
                <a:rPr lang="en-US" altLang="ja-JP" sz="1800">
                  <a:solidFill>
                    <a:schemeClr val="bg1"/>
                  </a:solidFill>
                  <a:latin typeface="Times New Roman" panose="02020603050405020304" pitchFamily="18" charset="0"/>
                  <a:cs typeface="Times New Roman" panose="02020603050405020304" pitchFamily="18" charset="0"/>
                </a:rPr>
                <a:t>methods</a:t>
              </a:r>
              <a:r>
                <a:rPr lang="en-US" altLang="ja-JP" sz="1800">
                  <a:latin typeface="Times New Roman" panose="02020603050405020304" pitchFamily="18" charset="0"/>
                  <a:cs typeface="Times New Roman" panose="02020603050405020304" pitchFamily="18" charset="0"/>
                </a:rPr>
                <a:t>      </a:t>
              </a:r>
            </a:p>
          </p:txBody>
        </p:sp>
        <p:sp>
          <p:nvSpPr>
            <p:cNvPr id="416781" name="Rectangle 97"/>
            <p:cNvSpPr>
              <a:spLocks noChangeArrowheads="1"/>
            </p:cNvSpPr>
            <p:nvPr/>
          </p:nvSpPr>
          <p:spPr bwMode="auto">
            <a:xfrm>
              <a:off x="3575" y="1114"/>
              <a:ext cx="86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ja-JP" sz="1800">
                  <a:solidFill>
                    <a:schemeClr val="bg1"/>
                  </a:solidFill>
                  <a:latin typeface="Times New Roman" panose="02020603050405020304" pitchFamily="18" charset="0"/>
                  <a:cs typeface="Times New Roman" panose="02020603050405020304" pitchFamily="18" charset="0"/>
                </a:rPr>
                <a:t>black-box</a:t>
              </a:r>
            </a:p>
            <a:p>
              <a:pPr algn="ctr"/>
              <a:r>
                <a:rPr lang="en-US" altLang="ja-JP" sz="1800">
                  <a:solidFill>
                    <a:schemeClr val="bg1"/>
                  </a:solidFill>
                  <a:latin typeface="Times New Roman" panose="02020603050405020304" pitchFamily="18" charset="0"/>
                  <a:cs typeface="Times New Roman" panose="02020603050405020304" pitchFamily="18" charset="0"/>
                </a:rPr>
                <a:t>    methods</a:t>
              </a:r>
              <a:endParaRPr lang="en-US" altLang="ja-JP" sz="1800">
                <a:latin typeface="Times New Roman" panose="02020603050405020304" pitchFamily="18" charset="0"/>
                <a:cs typeface="Times New Roman" panose="02020603050405020304" pitchFamily="18" charset="0"/>
              </a:endParaRPr>
            </a:p>
          </p:txBody>
        </p:sp>
      </p:grpSp>
      <p:sp>
        <p:nvSpPr>
          <p:cNvPr id="20"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Software Testing</a:t>
            </a:r>
          </a:p>
        </p:txBody>
      </p:sp>
    </p:spTree>
    <p:extLst>
      <p:ext uri="{BB962C8B-B14F-4D97-AF65-F5344CB8AC3E}">
        <p14:creationId xmlns:p14="http://schemas.microsoft.com/office/powerpoint/2010/main" val="16534517"/>
      </p:ext>
    </p:extLst>
  </p:cSld>
  <p:clrMapOvr>
    <a:masterClrMapping/>
  </p:clrMapOvr>
  <p:transition>
    <p:random/>
    <p:sndAc>
      <p:stSnd>
        <p:snd r:embed="rId3" name="projctor.wav"/>
      </p:stSnd>
    </p:sndAc>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type="body" idx="1"/>
          </p:nvPr>
        </p:nvSpPr>
        <p:spPr>
          <a:xfrm>
            <a:off x="971600" y="1340768"/>
            <a:ext cx="6984775" cy="4235450"/>
          </a:xfrm>
        </p:spPr>
        <p:txBody>
          <a:bodyPr/>
          <a:lstStyle/>
          <a:p>
            <a:pPr>
              <a:buClr>
                <a:srgbClr val="0070C0"/>
              </a:buClr>
              <a:buFont typeface="Wingdings" pitchFamily="2" charset="2"/>
              <a:buChar char="n"/>
            </a:pPr>
            <a:r>
              <a:rPr lang="en-US" altLang="zh-CN" dirty="0" smtClean="0"/>
              <a:t>Data </a:t>
            </a:r>
            <a:r>
              <a:rPr lang="en-US" altLang="zh-CN" dirty="0"/>
              <a:t>flow modeling</a:t>
            </a:r>
          </a:p>
          <a:p>
            <a:pPr lvl="1">
              <a:buClr>
                <a:srgbClr val="0070C0"/>
              </a:buClr>
              <a:buFont typeface="Wingdings" pitchFamily="2" charset="2"/>
              <a:buChar char="n"/>
            </a:pPr>
            <a:r>
              <a:rPr lang="en-US" altLang="zh-CN" sz="2200" dirty="0"/>
              <a:t>the nodes are data object and the links are the transformations that occur to translate one data object into another</a:t>
            </a:r>
            <a:r>
              <a:rPr lang="en-US" altLang="zh-CN" sz="2200" dirty="0" smtClean="0"/>
              <a:t>.</a:t>
            </a:r>
          </a:p>
          <a:p>
            <a:pPr lvl="1">
              <a:buClr>
                <a:srgbClr val="0070C0"/>
              </a:buClr>
              <a:buFont typeface="Wingdings" pitchFamily="2" charset="2"/>
              <a:buChar char="n"/>
            </a:pPr>
            <a:endParaRPr lang="en-US" altLang="zh-CN" sz="2200" dirty="0"/>
          </a:p>
          <a:p>
            <a:pPr>
              <a:buClr>
                <a:srgbClr val="0070C0"/>
              </a:buClr>
              <a:buFont typeface="Wingdings" pitchFamily="2" charset="2"/>
              <a:buChar char="n"/>
            </a:pPr>
            <a:r>
              <a:rPr lang="en-US" altLang="zh-CN" dirty="0"/>
              <a:t>Timing modeling</a:t>
            </a:r>
          </a:p>
          <a:p>
            <a:pPr lvl="1">
              <a:buClr>
                <a:srgbClr val="0070C0"/>
              </a:buClr>
              <a:buFont typeface="Wingdings" pitchFamily="2" charset="2"/>
              <a:buChar char="n"/>
            </a:pPr>
            <a:r>
              <a:rPr lang="en-US" altLang="zh-CN" sz="2200" dirty="0"/>
              <a:t>The nodes are program objects and the links are the sequential connections between those objects.</a:t>
            </a:r>
          </a:p>
        </p:txBody>
      </p:sp>
      <p:sp>
        <p:nvSpPr>
          <p:cNvPr id="2" name="标题 1"/>
          <p:cNvSpPr>
            <a:spLocks noGrp="1"/>
          </p:cNvSpPr>
          <p:nvPr>
            <p:ph type="title"/>
          </p:nvPr>
        </p:nvSpPr>
        <p:spPr/>
        <p:txBody>
          <a:bodyPr/>
          <a:lstStyle/>
          <a:p>
            <a:r>
              <a:rPr lang="en-US" altLang="zh-CN" dirty="0"/>
              <a:t>Graph-Based Testing Methods</a:t>
            </a:r>
            <a:endParaRPr lang="zh-CN" altLang="en-US" dirty="0"/>
          </a:p>
        </p:txBody>
      </p:sp>
    </p:spTree>
    <p:extLst>
      <p:ext uri="{BB962C8B-B14F-4D97-AF65-F5344CB8AC3E}">
        <p14:creationId xmlns:p14="http://schemas.microsoft.com/office/powerpoint/2010/main" val="2490511060"/>
      </p:ext>
    </p:extLst>
  </p:cSld>
  <p:clrMapOvr>
    <a:masterClrMapping/>
  </p:clrMapOvr>
  <p:transition>
    <p:random/>
    <p:sndAc>
      <p:stSnd>
        <p:snd r:embed="rId2" name="projctor.wav"/>
      </p:stSnd>
    </p:sndAc>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9833DB4-681D-4206-AAFC-E672D71EAEBF}" type="slidenum">
              <a:rPr lang="en-US" altLang="zh-CN" smtClean="0"/>
              <a:t>61</a:t>
            </a:fld>
            <a:endParaRPr lang="en-US" altLang="zh-CN"/>
          </a:p>
        </p:txBody>
      </p:sp>
      <p:sp>
        <p:nvSpPr>
          <p:cNvPr id="3"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Equivalence Partitioning</a:t>
            </a:r>
          </a:p>
        </p:txBody>
      </p:sp>
      <p:sp>
        <p:nvSpPr>
          <p:cNvPr id="4" name="Rectangle 3"/>
          <p:cNvSpPr txBox="1">
            <a:spLocks noChangeArrowheads="1"/>
          </p:cNvSpPr>
          <p:nvPr/>
        </p:nvSpPr>
        <p:spPr>
          <a:xfrm>
            <a:off x="971600" y="1340768"/>
            <a:ext cx="6984775" cy="423545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a:lstStyle>
          <a:p>
            <a:pPr>
              <a:buClr>
                <a:srgbClr val="0070C0"/>
              </a:buClr>
              <a:buFont typeface="Wingdings" panose="05000000000000000000" pitchFamily="2" charset="2"/>
              <a:buChar char="n"/>
            </a:pPr>
            <a:r>
              <a:rPr lang="en-US" altLang="zh-CN" sz="2200" b="0" i="1" dirty="0"/>
              <a:t>Equivalence partitioning </a:t>
            </a:r>
            <a:r>
              <a:rPr lang="en-US" altLang="zh-CN" sz="2200" b="0" dirty="0"/>
              <a:t>is a black-box testing method that divides the input </a:t>
            </a:r>
            <a:r>
              <a:rPr lang="en-US" altLang="zh-CN" sz="2200" b="0" dirty="0" smtClean="0"/>
              <a:t>domain of </a:t>
            </a:r>
            <a:r>
              <a:rPr lang="en-US" altLang="zh-CN" sz="2200" b="0" dirty="0"/>
              <a:t>a program into classes of data from which test cases can be derived</a:t>
            </a:r>
            <a:r>
              <a:rPr lang="en-US" altLang="zh-CN" sz="2200" b="0" dirty="0" smtClean="0"/>
              <a:t>.</a:t>
            </a:r>
          </a:p>
          <a:p>
            <a:pPr>
              <a:buClr>
                <a:srgbClr val="0070C0"/>
              </a:buClr>
              <a:buFont typeface="Wingdings" panose="05000000000000000000" pitchFamily="2" charset="2"/>
              <a:buChar char="n"/>
            </a:pPr>
            <a:endParaRPr lang="en-US" altLang="zh-CN" sz="2200" b="0" kern="0" dirty="0"/>
          </a:p>
          <a:p>
            <a:pPr>
              <a:buClr>
                <a:srgbClr val="0070C0"/>
              </a:buClr>
              <a:buFont typeface="Wingdings" panose="05000000000000000000" pitchFamily="2" charset="2"/>
              <a:buChar char="n"/>
            </a:pPr>
            <a:r>
              <a:rPr lang="en-US" altLang="zh-CN" sz="2200" b="0" dirty="0"/>
              <a:t>Test-case design for equivalence partitioning is based on an evaluation </a:t>
            </a:r>
            <a:r>
              <a:rPr lang="en-US" altLang="zh-CN" sz="2200" b="0" dirty="0" smtClean="0"/>
              <a:t>of </a:t>
            </a:r>
            <a:r>
              <a:rPr lang="en-US" altLang="zh-CN" sz="2200" b="0" i="1" dirty="0" smtClean="0"/>
              <a:t>equivalence </a:t>
            </a:r>
            <a:r>
              <a:rPr lang="en-US" altLang="zh-CN" sz="2200" b="0" i="1" dirty="0"/>
              <a:t>classes </a:t>
            </a:r>
            <a:r>
              <a:rPr lang="en-US" altLang="zh-CN" sz="2200" b="0" dirty="0"/>
              <a:t>for an input condition</a:t>
            </a:r>
            <a:r>
              <a:rPr lang="en-US" altLang="zh-CN" sz="2200" b="0" dirty="0" smtClean="0"/>
              <a:t>.</a:t>
            </a:r>
          </a:p>
          <a:p>
            <a:pPr>
              <a:buClr>
                <a:srgbClr val="0070C0"/>
              </a:buClr>
              <a:buFont typeface="Wingdings" panose="05000000000000000000" pitchFamily="2" charset="2"/>
              <a:buChar char="n"/>
            </a:pPr>
            <a:endParaRPr lang="en-US" altLang="zh-CN" sz="2200" b="0" kern="0" dirty="0"/>
          </a:p>
          <a:p>
            <a:pPr>
              <a:buClr>
                <a:srgbClr val="0070C0"/>
              </a:buClr>
              <a:buFont typeface="Wingdings" panose="05000000000000000000" pitchFamily="2" charset="2"/>
              <a:buChar char="n"/>
            </a:pPr>
            <a:r>
              <a:rPr lang="en-US" altLang="zh-CN" sz="2200" b="0" dirty="0" smtClean="0"/>
              <a:t>An equivalence </a:t>
            </a:r>
            <a:r>
              <a:rPr lang="en-US" altLang="zh-CN" sz="2200" b="0" dirty="0"/>
              <a:t>class represents a set of valid or invalid states for input conditions.</a:t>
            </a:r>
            <a:endParaRPr lang="en-US" altLang="zh-CN" sz="2200" kern="0" dirty="0"/>
          </a:p>
        </p:txBody>
      </p:sp>
    </p:spTree>
    <p:extLst>
      <p:ext uri="{BB962C8B-B14F-4D97-AF65-F5344CB8AC3E}">
        <p14:creationId xmlns:p14="http://schemas.microsoft.com/office/powerpoint/2010/main" val="625257069"/>
      </p:ext>
    </p:extLst>
  </p:cSld>
  <p:clrMapOvr>
    <a:masterClrMapping/>
  </p:clrMapOvr>
  <p:transition>
    <p:random/>
    <p:sndAc>
      <p:stSnd>
        <p:snd r:embed="rId2" name="projctor.wav"/>
      </p:stSnd>
    </p:sndAc>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9833DB4-681D-4206-AAFC-E672D71EAEBF}" type="slidenum">
              <a:rPr lang="en-US" altLang="zh-CN" smtClean="0"/>
              <a:t>62</a:t>
            </a:fld>
            <a:endParaRPr lang="en-US" altLang="zh-CN"/>
          </a:p>
        </p:txBody>
      </p:sp>
      <p:sp>
        <p:nvSpPr>
          <p:cNvPr id="3"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Equivalence Partitioning</a:t>
            </a:r>
          </a:p>
        </p:txBody>
      </p:sp>
      <p:sp>
        <p:nvSpPr>
          <p:cNvPr id="4" name="Rectangle 3"/>
          <p:cNvSpPr txBox="1">
            <a:spLocks noChangeArrowheads="1"/>
          </p:cNvSpPr>
          <p:nvPr/>
        </p:nvSpPr>
        <p:spPr>
          <a:xfrm>
            <a:off x="971600" y="1268760"/>
            <a:ext cx="6984775" cy="423545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altLang="zh-CN" b="0" dirty="0" smtClean="0"/>
              <a:t>    Equivalence </a:t>
            </a:r>
            <a:r>
              <a:rPr lang="en-US" altLang="zh-CN" b="0" dirty="0"/>
              <a:t>classes may be </a:t>
            </a:r>
            <a:r>
              <a:rPr lang="en-US" altLang="zh-CN" b="0" dirty="0" smtClean="0"/>
              <a:t>defined </a:t>
            </a:r>
            <a:r>
              <a:rPr lang="en-US" altLang="zh-CN" b="0" dirty="0"/>
              <a:t>according to the following guidelines</a:t>
            </a:r>
            <a:r>
              <a:rPr lang="en-US" altLang="zh-CN" b="0" dirty="0" smtClean="0"/>
              <a:t>:</a:t>
            </a:r>
          </a:p>
          <a:p>
            <a:pPr marL="0" indent="0">
              <a:buNone/>
            </a:pPr>
            <a:endParaRPr lang="en-US" altLang="zh-CN" b="0" dirty="0"/>
          </a:p>
          <a:p>
            <a:pPr>
              <a:buClr>
                <a:srgbClr val="0070C0"/>
              </a:buClr>
              <a:buFont typeface="Wingdings" panose="05000000000000000000" pitchFamily="2" charset="2"/>
              <a:buChar char="n"/>
            </a:pPr>
            <a:r>
              <a:rPr lang="en-US" altLang="zh-CN" sz="2000" b="0" dirty="0" smtClean="0"/>
              <a:t>If </a:t>
            </a:r>
            <a:r>
              <a:rPr lang="en-US" altLang="zh-CN" sz="2000" b="0" dirty="0"/>
              <a:t>an input condition </a:t>
            </a:r>
            <a:r>
              <a:rPr lang="en-US" altLang="zh-CN" sz="2000" b="0" dirty="0" smtClean="0"/>
              <a:t>specifies </a:t>
            </a:r>
            <a:r>
              <a:rPr lang="en-US" altLang="zh-CN" sz="2000" b="0" dirty="0"/>
              <a:t>a range, one valid and two invalid </a:t>
            </a:r>
            <a:r>
              <a:rPr lang="en-US" altLang="zh-CN" sz="2000" b="0" dirty="0" smtClean="0"/>
              <a:t>equivalence classes </a:t>
            </a:r>
            <a:r>
              <a:rPr lang="en-US" altLang="zh-CN" sz="2000" b="0" dirty="0"/>
              <a:t>are </a:t>
            </a:r>
            <a:r>
              <a:rPr lang="en-US" altLang="zh-CN" sz="2000" b="0" dirty="0" smtClean="0"/>
              <a:t>defined.</a:t>
            </a:r>
          </a:p>
          <a:p>
            <a:pPr marL="0" indent="0">
              <a:buClr>
                <a:srgbClr val="0070C0"/>
              </a:buClr>
              <a:buNone/>
            </a:pPr>
            <a:r>
              <a:rPr kumimoji="1" lang="en-US" altLang="zh-CN" sz="2000" b="0" dirty="0">
                <a:solidFill>
                  <a:schemeClr val="tx2"/>
                </a:solidFill>
              </a:rPr>
              <a:t> </a:t>
            </a:r>
            <a:r>
              <a:rPr kumimoji="1" lang="en-US" altLang="zh-CN" sz="2000" b="0" dirty="0" smtClean="0">
                <a:solidFill>
                  <a:schemeClr val="tx2"/>
                </a:solidFill>
              </a:rPr>
              <a:t>    </a:t>
            </a:r>
            <a:r>
              <a:rPr kumimoji="1" lang="zh-CN" altLang="en-US" sz="2000" b="0" dirty="0" smtClean="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例</a:t>
            </a:r>
            <a:r>
              <a:rPr kumimoji="1" lang="zh-CN" altLang="en-US" sz="2000"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输入值是学生成绩，范围是</a:t>
            </a:r>
            <a:r>
              <a:rPr kumimoji="1"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100</a:t>
            </a:r>
          </a:p>
          <a:p>
            <a:pPr eaLnBrk="1" hangingPunct="1">
              <a:buFontTx/>
              <a:buNone/>
            </a:pPr>
            <a:r>
              <a:rPr kumimoji="1"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     有效</a:t>
            </a: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等价类：①</a:t>
            </a:r>
            <a:r>
              <a:rPr kumimoji="1" lang="en-US" altLang="zh-CN"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成绩≤</a:t>
            </a:r>
            <a:r>
              <a:rPr kumimoji="1" lang="en-US" altLang="zh-CN"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100</a:t>
            </a:r>
          </a:p>
          <a:p>
            <a:pPr eaLnBrk="1" hangingPunct="1">
              <a:buFontTx/>
              <a:buNone/>
            </a:pPr>
            <a:r>
              <a:rPr kumimoji="1"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     无效</a:t>
            </a: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等价类：①</a:t>
            </a:r>
            <a:r>
              <a:rPr kumimoji="1"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成绩</a:t>
            </a:r>
            <a:r>
              <a:rPr kumimoji="1" lang="en-US" altLang="zh-CN"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&lt;0</a:t>
            </a:r>
            <a:r>
              <a:rPr kumimoji="1"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②</a:t>
            </a:r>
            <a:r>
              <a:rPr kumimoji="1"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成绩</a:t>
            </a:r>
            <a:r>
              <a:rPr kumimoji="1" lang="en-US" altLang="zh-CN"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&gt;100</a:t>
            </a:r>
          </a:p>
          <a:p>
            <a:pPr marL="0" indent="0">
              <a:buClr>
                <a:srgbClr val="0070C0"/>
              </a:buClr>
              <a:buNone/>
            </a:pPr>
            <a:endParaRPr lang="en-US" altLang="zh-CN" sz="2000" b="0" dirty="0"/>
          </a:p>
          <a:p>
            <a:pPr>
              <a:buClr>
                <a:srgbClr val="0070C0"/>
              </a:buClr>
              <a:buFont typeface="Wingdings" panose="05000000000000000000" pitchFamily="2" charset="2"/>
              <a:buChar char="n"/>
            </a:pPr>
            <a:r>
              <a:rPr lang="en-US" altLang="zh-CN" sz="2000" b="0" dirty="0" smtClean="0"/>
              <a:t>If </a:t>
            </a:r>
            <a:r>
              <a:rPr lang="en-US" altLang="zh-CN" sz="2000" b="0" dirty="0"/>
              <a:t>an input condition requires a </a:t>
            </a:r>
            <a:r>
              <a:rPr lang="en-US" altLang="zh-CN" sz="2000" b="0" dirty="0" smtClean="0"/>
              <a:t>specific </a:t>
            </a:r>
            <a:r>
              <a:rPr lang="en-US" altLang="zh-CN" sz="2000" b="0" dirty="0"/>
              <a:t>value, one valid and two </a:t>
            </a:r>
            <a:r>
              <a:rPr lang="en-US" altLang="zh-CN" sz="2000" b="0" dirty="0" smtClean="0"/>
              <a:t>invalid equivalence </a:t>
            </a:r>
            <a:r>
              <a:rPr lang="en-US" altLang="zh-CN" sz="2000" b="0" dirty="0"/>
              <a:t>classes are </a:t>
            </a:r>
            <a:r>
              <a:rPr lang="en-US" altLang="zh-CN" sz="2000" b="0" dirty="0" smtClean="0"/>
              <a:t>defined.</a:t>
            </a:r>
          </a:p>
          <a:p>
            <a:pPr>
              <a:spcBef>
                <a:spcPct val="0"/>
              </a:spcBef>
              <a:buClr>
                <a:schemeClr val="bg1"/>
              </a:buClr>
              <a:buFontTx/>
              <a:buNone/>
            </a:pPr>
            <a:r>
              <a:rPr lang="zh-CN" altLang="en-US" sz="2000" b="0" dirty="0"/>
              <a:t> </a:t>
            </a:r>
            <a:r>
              <a:rPr lang="zh-CN" altLang="en-US" sz="2000" b="0" dirty="0" smtClean="0"/>
              <a:t>   </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例</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：一个学生每学期只能选修</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门</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课</a:t>
            </a:r>
            <a:endParaRPr lang="zh-CN" altLang="en-US" sz="2000" b="0"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buClr>
                <a:schemeClr val="bg1"/>
              </a:buClr>
              <a:buFontTx/>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有效等价类：①</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选修</a:t>
            </a:r>
            <a:r>
              <a:rPr lang="en-US" altLang="zh-CN"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门</a:t>
            </a:r>
          </a:p>
          <a:p>
            <a:pPr>
              <a:spcBef>
                <a:spcPct val="0"/>
              </a:spcBef>
              <a:buClr>
                <a:schemeClr val="bg1"/>
              </a:buClr>
              <a:buFontTx/>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无效等价类：①</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不选</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或  ②</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选修超过</a:t>
            </a:r>
            <a:r>
              <a:rPr lang="en-US" altLang="zh-CN"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门</a:t>
            </a: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16680059"/>
      </p:ext>
    </p:extLst>
  </p:cSld>
  <p:clrMapOvr>
    <a:masterClrMapping/>
  </p:clrMapOvr>
  <p:transition>
    <p:random/>
    <p:sndAc>
      <p:stSnd>
        <p:snd r:embed="rId2" name="projctor.wav"/>
      </p:stSnd>
    </p:sndAc>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9833DB4-681D-4206-AAFC-E672D71EAEBF}" type="slidenum">
              <a:rPr lang="en-US" altLang="zh-CN" smtClean="0"/>
              <a:t>63</a:t>
            </a:fld>
            <a:endParaRPr lang="en-US" altLang="zh-CN"/>
          </a:p>
        </p:txBody>
      </p:sp>
      <p:sp>
        <p:nvSpPr>
          <p:cNvPr id="3"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Equivalence Partitioning</a:t>
            </a:r>
          </a:p>
        </p:txBody>
      </p:sp>
      <p:sp>
        <p:nvSpPr>
          <p:cNvPr id="4" name="Rectangle 3"/>
          <p:cNvSpPr txBox="1">
            <a:spLocks noChangeArrowheads="1"/>
          </p:cNvSpPr>
          <p:nvPr/>
        </p:nvSpPr>
        <p:spPr>
          <a:xfrm>
            <a:off x="971600" y="1340768"/>
            <a:ext cx="6984775" cy="423545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a:lstStyle>
          <a:p>
            <a:pPr>
              <a:buClr>
                <a:srgbClr val="0070C0"/>
              </a:buClr>
              <a:buFont typeface="Wingdings" panose="05000000000000000000" pitchFamily="2" charset="2"/>
              <a:buChar char="n"/>
            </a:pPr>
            <a:r>
              <a:rPr lang="en-US" altLang="zh-CN" sz="2000" b="0" dirty="0" smtClean="0"/>
              <a:t>If </a:t>
            </a:r>
            <a:r>
              <a:rPr lang="en-US" altLang="zh-CN" sz="2000" b="0" dirty="0"/>
              <a:t>an input condition </a:t>
            </a:r>
            <a:r>
              <a:rPr lang="en-US" altLang="zh-CN" sz="2000" b="0" dirty="0" smtClean="0"/>
              <a:t>specifies </a:t>
            </a:r>
            <a:r>
              <a:rPr lang="en-US" altLang="zh-CN" sz="2000" b="0" dirty="0"/>
              <a:t>a member of a set, one valid and one </a:t>
            </a:r>
            <a:r>
              <a:rPr lang="en-US" altLang="zh-CN" sz="2000" b="0" dirty="0" smtClean="0"/>
              <a:t>invalid equivalence </a:t>
            </a:r>
            <a:r>
              <a:rPr lang="en-US" altLang="zh-CN" sz="2000" b="0" dirty="0"/>
              <a:t>class are </a:t>
            </a:r>
            <a:r>
              <a:rPr lang="en-US" altLang="zh-CN" sz="2000" b="0" dirty="0" smtClean="0"/>
              <a:t>defined.</a:t>
            </a:r>
          </a:p>
          <a:p>
            <a:pPr algn="just">
              <a:buClr>
                <a:schemeClr val="bg1"/>
              </a:buClr>
              <a:buFontTx/>
              <a:buNone/>
            </a:pP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     例</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：输入条件说明学历可为</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专科、本科、硕士、博士四种之一</a:t>
            </a:r>
          </a:p>
          <a:p>
            <a:pPr algn="just">
              <a:buClr>
                <a:schemeClr val="bg1"/>
              </a:buClr>
              <a:buFontTx/>
              <a:buNone/>
            </a:pP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     有效</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等价类：①</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专科、</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②</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本科、</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③</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硕士、</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④</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博士</a:t>
            </a:r>
          </a:p>
          <a:p>
            <a:pPr algn="just">
              <a:buClr>
                <a:schemeClr val="bg1"/>
              </a:buClr>
              <a:buFontTx/>
              <a:buNone/>
            </a:pP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     无效</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等价类：①</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其它任何</a:t>
            </a:r>
            <a:r>
              <a:rPr lang="zh-CN" altLang="en-US" sz="2000" b="0" dirty="0" smtClean="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学历</a:t>
            </a:r>
            <a:endParaRPr lang="en-US" altLang="zh-CN" sz="2000" b="0" dirty="0" smtClean="0">
              <a:solidFill>
                <a:srgbClr val="FF3300"/>
              </a:solidFill>
              <a:latin typeface="Times New Roman" panose="02020603050405020304" pitchFamily="18" charset="0"/>
              <a:ea typeface="华文楷体" panose="02010600040101010101" pitchFamily="2" charset="-122"/>
              <a:cs typeface="Times New Roman" panose="02020603050405020304" pitchFamily="18" charset="0"/>
            </a:endParaRPr>
          </a:p>
          <a:p>
            <a:pPr algn="just">
              <a:buClr>
                <a:schemeClr val="bg1"/>
              </a:buClr>
              <a:buFontTx/>
              <a:buNone/>
            </a:pPr>
            <a:endParaRPr lang="en-US" altLang="zh-CN" sz="2000" b="0" dirty="0"/>
          </a:p>
          <a:p>
            <a:pPr>
              <a:buClr>
                <a:srgbClr val="0070C0"/>
              </a:buClr>
              <a:buFont typeface="Wingdings" panose="05000000000000000000" pitchFamily="2" charset="2"/>
              <a:buChar char="n"/>
            </a:pPr>
            <a:r>
              <a:rPr lang="en-US" altLang="zh-CN" sz="2000" dirty="0" smtClean="0"/>
              <a:t> </a:t>
            </a:r>
            <a:r>
              <a:rPr lang="en-US" altLang="zh-CN" sz="2000" b="0" dirty="0"/>
              <a:t>If an input condition is Boolean, one valid and one invalid class are </a:t>
            </a:r>
            <a:r>
              <a:rPr lang="en-US" altLang="zh-CN" sz="2000" b="0" dirty="0" smtClean="0"/>
              <a:t>defined.</a:t>
            </a:r>
          </a:p>
          <a:p>
            <a:pPr algn="just">
              <a:buClr>
                <a:schemeClr val="bg1"/>
              </a:buClr>
              <a:buNone/>
            </a:pPr>
            <a:r>
              <a:rPr lang="zh-CN" altLang="en-US" sz="2000" dirty="0" smtClean="0"/>
              <a:t>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例：校内电话号码拨外线为</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9</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开头</a:t>
            </a:r>
          </a:p>
          <a:p>
            <a:pPr algn="just">
              <a:buClr>
                <a:schemeClr val="bg1"/>
              </a:buClr>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有效等价类：</a:t>
            </a:r>
            <a:r>
              <a:rPr lang="en-US" altLang="en-US" sz="2000" b="0" dirty="0">
                <a:latin typeface="Times New Roman" panose="02020603050405020304" pitchFamily="18" charset="0"/>
                <a:ea typeface="华文楷体" panose="02010600040101010101" pitchFamily="2" charset="-122"/>
                <a:cs typeface="Times New Roman" panose="02020603050405020304" pitchFamily="18" charset="0"/>
              </a:rPr>
              <a:t>①</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9</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＋外线号码</a:t>
            </a:r>
          </a:p>
          <a:p>
            <a:pPr algn="just">
              <a:buClr>
                <a:schemeClr val="bg1"/>
              </a:buClr>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无效等价类：</a:t>
            </a:r>
            <a:r>
              <a:rPr lang="en-US" altLang="en-US" sz="2000" b="0" dirty="0">
                <a:latin typeface="Times New Roman" panose="02020603050405020304" pitchFamily="18" charset="0"/>
                <a:ea typeface="华文楷体" panose="02010600040101010101" pitchFamily="2" charset="-122"/>
                <a:cs typeface="Times New Roman" panose="02020603050405020304" pitchFamily="18" charset="0"/>
              </a:rPr>
              <a:t>①</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非</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9</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开头＋外线号码</a:t>
            </a:r>
          </a:p>
          <a:p>
            <a:pPr algn="just">
              <a:spcBef>
                <a:spcPct val="0"/>
              </a:spcBef>
              <a:buClr>
                <a:schemeClr val="bg1"/>
              </a:buClr>
              <a:buFontTx/>
              <a:buNone/>
            </a:pPr>
            <a:r>
              <a:rPr lang="zh-CN" altLang="en-US" sz="2000" dirty="0"/>
              <a:t>			</a:t>
            </a:r>
            <a:endParaRPr lang="en-US" altLang="zh-CN" sz="2000" kern="0" dirty="0"/>
          </a:p>
        </p:txBody>
      </p:sp>
    </p:spTree>
    <p:extLst>
      <p:ext uri="{BB962C8B-B14F-4D97-AF65-F5344CB8AC3E}">
        <p14:creationId xmlns:p14="http://schemas.microsoft.com/office/powerpoint/2010/main" val="3658618285"/>
      </p:ext>
    </p:extLst>
  </p:cSld>
  <p:clrMapOvr>
    <a:masterClrMapping/>
  </p:clrMapOvr>
  <p:transition>
    <p:random/>
    <p:sndAc>
      <p:stSnd>
        <p:snd r:embed="rId2" name="projctor.wav"/>
      </p:st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3138" name="Group 2"/>
          <p:cNvGrpSpPr>
            <a:grpSpLocks/>
          </p:cNvGrpSpPr>
          <p:nvPr/>
        </p:nvGrpSpPr>
        <p:grpSpPr bwMode="auto">
          <a:xfrm>
            <a:off x="861167" y="1040730"/>
            <a:ext cx="8175329" cy="4908550"/>
            <a:chOff x="96" y="432"/>
            <a:chExt cx="5950" cy="3876"/>
          </a:xfrm>
        </p:grpSpPr>
        <p:sp>
          <p:nvSpPr>
            <p:cNvPr id="603139" name="Rectangle 3"/>
            <p:cNvSpPr>
              <a:spLocks noChangeArrowheads="1"/>
            </p:cNvSpPr>
            <p:nvPr/>
          </p:nvSpPr>
          <p:spPr bwMode="auto">
            <a:xfrm>
              <a:off x="2499" y="3668"/>
              <a:ext cx="3501"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把此等价类划分为更小的等价类</a:t>
              </a:r>
            </a:p>
          </p:txBody>
        </p:sp>
        <p:sp>
          <p:nvSpPr>
            <p:cNvPr id="603140" name="Rectangle 4"/>
            <p:cNvSpPr>
              <a:spLocks noChangeArrowheads="1"/>
            </p:cNvSpPr>
            <p:nvPr/>
          </p:nvSpPr>
          <p:spPr bwMode="auto">
            <a:xfrm>
              <a:off x="96" y="3668"/>
              <a:ext cx="2403"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若一个等价类的各值在程序中处理方法不同</a:t>
              </a:r>
            </a:p>
          </p:txBody>
        </p:sp>
        <p:sp>
          <p:nvSpPr>
            <p:cNvPr id="603141" name="Rectangle 5"/>
            <p:cNvSpPr>
              <a:spLocks noChangeArrowheads="1"/>
            </p:cNvSpPr>
            <p:nvPr/>
          </p:nvSpPr>
          <p:spPr bwMode="auto">
            <a:xfrm>
              <a:off x="2499" y="2885"/>
              <a:ext cx="3501" cy="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dirty="0">
                  <a:solidFill>
                    <a:schemeClr val="tx2"/>
                  </a:solidFill>
                  <a:effectLst/>
                  <a:latin typeface="Times New Roman" pitchFamily="18" charset="0"/>
                  <a:ea typeface="华文楷体" pitchFamily="2" charset="-122"/>
                  <a:cs typeface="Times New Roman" pitchFamily="18" charset="0"/>
                </a:rPr>
                <a:t>满足条件者为一个合理等价类</a:t>
              </a:r>
            </a:p>
            <a:p>
              <a:pPr>
                <a:buFont typeface="Zapf Dingbats" charset="2"/>
                <a:buNone/>
              </a:pPr>
              <a:r>
                <a:rPr lang="zh-CN" altLang="en-US" dirty="0">
                  <a:solidFill>
                    <a:schemeClr val="tx2"/>
                  </a:solidFill>
                  <a:effectLst/>
                  <a:latin typeface="Times New Roman" pitchFamily="18" charset="0"/>
                  <a:ea typeface="华文楷体" pitchFamily="2" charset="-122"/>
                  <a:cs typeface="Times New Roman" pitchFamily="18" charset="0"/>
                </a:rPr>
                <a:t>不满足条件者为一个不合理等价类</a:t>
              </a:r>
            </a:p>
          </p:txBody>
        </p:sp>
        <p:sp>
          <p:nvSpPr>
            <p:cNvPr id="603142" name="Rectangle 6"/>
            <p:cNvSpPr>
              <a:spLocks noChangeArrowheads="1"/>
            </p:cNvSpPr>
            <p:nvPr/>
          </p:nvSpPr>
          <p:spPr bwMode="auto">
            <a:xfrm>
              <a:off x="96" y="2885"/>
              <a:ext cx="2403" cy="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dirty="0">
                  <a:solidFill>
                    <a:schemeClr val="tx2"/>
                  </a:solidFill>
                  <a:effectLst/>
                  <a:latin typeface="Times New Roman" pitchFamily="18" charset="0"/>
                  <a:ea typeface="华文楷体" pitchFamily="2" charset="-122"/>
                  <a:cs typeface="Times New Roman" pitchFamily="18" charset="0"/>
                </a:rPr>
                <a:t>规定输入值必须满足的条件（如串的首字符为字母）</a:t>
              </a:r>
            </a:p>
          </p:txBody>
        </p:sp>
        <p:sp>
          <p:nvSpPr>
            <p:cNvPr id="603143" name="Rectangle 7"/>
            <p:cNvSpPr>
              <a:spLocks noChangeArrowheads="1"/>
            </p:cNvSpPr>
            <p:nvPr/>
          </p:nvSpPr>
          <p:spPr bwMode="auto">
            <a:xfrm>
              <a:off x="2499" y="2245"/>
              <a:ext cx="3501"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每个可能值一个合理等价类</a:t>
              </a:r>
            </a:p>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其他值为一个不合理等价类</a:t>
              </a:r>
            </a:p>
          </p:txBody>
        </p:sp>
        <p:sp>
          <p:nvSpPr>
            <p:cNvPr id="603144" name="Rectangle 8"/>
            <p:cNvSpPr>
              <a:spLocks noChangeArrowheads="1"/>
            </p:cNvSpPr>
            <p:nvPr/>
          </p:nvSpPr>
          <p:spPr bwMode="auto">
            <a:xfrm>
              <a:off x="96" y="2245"/>
              <a:ext cx="2403"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一组可能的值</a:t>
              </a:r>
            </a:p>
          </p:txBody>
        </p:sp>
        <p:sp>
          <p:nvSpPr>
            <p:cNvPr id="603145" name="Rectangle 9"/>
            <p:cNvSpPr>
              <a:spLocks noChangeArrowheads="1"/>
            </p:cNvSpPr>
            <p:nvPr/>
          </p:nvSpPr>
          <p:spPr bwMode="auto">
            <a:xfrm>
              <a:off x="2499" y="1408"/>
              <a:ext cx="3501" cy="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一个合理类（个数合要求）</a:t>
              </a:r>
            </a:p>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二个不合理类（个数太少，个数太多)</a:t>
              </a:r>
            </a:p>
          </p:txBody>
        </p:sp>
        <p:sp>
          <p:nvSpPr>
            <p:cNvPr id="603146" name="Rectangle 10"/>
            <p:cNvSpPr>
              <a:spLocks noChangeArrowheads="1"/>
            </p:cNvSpPr>
            <p:nvPr/>
          </p:nvSpPr>
          <p:spPr bwMode="auto">
            <a:xfrm>
              <a:off x="96" y="1408"/>
              <a:ext cx="2403" cy="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数据个数</a:t>
              </a:r>
            </a:p>
          </p:txBody>
        </p:sp>
        <p:sp>
          <p:nvSpPr>
            <p:cNvPr id="603147" name="Rectangle 11"/>
            <p:cNvSpPr>
              <a:spLocks noChangeArrowheads="1"/>
            </p:cNvSpPr>
            <p:nvPr/>
          </p:nvSpPr>
          <p:spPr bwMode="auto">
            <a:xfrm>
              <a:off x="2499" y="768"/>
              <a:ext cx="3501"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一个合理类（1 ≤ </a:t>
              </a:r>
              <a:r>
                <a:rPr lang="en-US" altLang="zh-CN">
                  <a:solidFill>
                    <a:schemeClr val="tx2"/>
                  </a:solidFill>
                  <a:effectLst/>
                  <a:latin typeface="Times New Roman" pitchFamily="18" charset="0"/>
                  <a:ea typeface="华文楷体" pitchFamily="2" charset="-122"/>
                  <a:cs typeface="Times New Roman" pitchFamily="18" charset="0"/>
                </a:rPr>
                <a:t>x ≤ 999）</a:t>
              </a:r>
            </a:p>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二个不合理类（</a:t>
              </a:r>
              <a:r>
                <a:rPr lang="en-US" altLang="zh-CN">
                  <a:solidFill>
                    <a:schemeClr val="tx2"/>
                  </a:solidFill>
                  <a:effectLst/>
                  <a:latin typeface="Times New Roman" pitchFamily="18" charset="0"/>
                  <a:ea typeface="华文楷体" pitchFamily="2" charset="-122"/>
                  <a:cs typeface="Times New Roman" pitchFamily="18" charset="0"/>
                </a:rPr>
                <a:t>x ＜1,x＞999)</a:t>
              </a:r>
            </a:p>
          </p:txBody>
        </p:sp>
        <p:sp>
          <p:nvSpPr>
            <p:cNvPr id="603148" name="Rectangle 12"/>
            <p:cNvSpPr>
              <a:spLocks noChangeArrowheads="1"/>
            </p:cNvSpPr>
            <p:nvPr/>
          </p:nvSpPr>
          <p:spPr bwMode="auto">
            <a:xfrm>
              <a:off x="96" y="768"/>
              <a:ext cx="2403"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数值范围</a:t>
              </a:r>
            </a:p>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（如1---999）</a:t>
              </a:r>
            </a:p>
          </p:txBody>
        </p:sp>
        <p:sp>
          <p:nvSpPr>
            <p:cNvPr id="603149" name="Rectangle 13"/>
            <p:cNvSpPr>
              <a:spLocks noChangeArrowheads="1"/>
            </p:cNvSpPr>
            <p:nvPr/>
          </p:nvSpPr>
          <p:spPr bwMode="auto">
            <a:xfrm>
              <a:off x="2499" y="432"/>
              <a:ext cx="3501"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等价类划分</a:t>
              </a:r>
            </a:p>
          </p:txBody>
        </p:sp>
        <p:sp>
          <p:nvSpPr>
            <p:cNvPr id="603150" name="Rectangle 14"/>
            <p:cNvSpPr>
              <a:spLocks noChangeArrowheads="1"/>
            </p:cNvSpPr>
            <p:nvPr/>
          </p:nvSpPr>
          <p:spPr bwMode="auto">
            <a:xfrm>
              <a:off x="96" y="432"/>
              <a:ext cx="240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对输入数据的规定</a:t>
              </a:r>
            </a:p>
          </p:txBody>
        </p:sp>
        <p:sp>
          <p:nvSpPr>
            <p:cNvPr id="603151" name="Line 15"/>
            <p:cNvSpPr>
              <a:spLocks noChangeShapeType="1"/>
            </p:cNvSpPr>
            <p:nvPr/>
          </p:nvSpPr>
          <p:spPr bwMode="auto">
            <a:xfrm>
              <a:off x="142" y="432"/>
              <a:ext cx="590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sp>
          <p:nvSpPr>
            <p:cNvPr id="603152" name="Line 16"/>
            <p:cNvSpPr>
              <a:spLocks noChangeShapeType="1"/>
            </p:cNvSpPr>
            <p:nvPr/>
          </p:nvSpPr>
          <p:spPr bwMode="auto">
            <a:xfrm>
              <a:off x="96" y="768"/>
              <a:ext cx="59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sp>
          <p:nvSpPr>
            <p:cNvPr id="603153" name="Line 17"/>
            <p:cNvSpPr>
              <a:spLocks noChangeShapeType="1"/>
            </p:cNvSpPr>
            <p:nvPr/>
          </p:nvSpPr>
          <p:spPr bwMode="auto">
            <a:xfrm>
              <a:off x="96" y="1408"/>
              <a:ext cx="59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sp>
          <p:nvSpPr>
            <p:cNvPr id="603154" name="Line 18"/>
            <p:cNvSpPr>
              <a:spLocks noChangeShapeType="1"/>
            </p:cNvSpPr>
            <p:nvPr/>
          </p:nvSpPr>
          <p:spPr bwMode="auto">
            <a:xfrm>
              <a:off x="96" y="2245"/>
              <a:ext cx="59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sp>
          <p:nvSpPr>
            <p:cNvPr id="603155" name="Line 19"/>
            <p:cNvSpPr>
              <a:spLocks noChangeShapeType="1"/>
            </p:cNvSpPr>
            <p:nvPr/>
          </p:nvSpPr>
          <p:spPr bwMode="auto">
            <a:xfrm>
              <a:off x="96" y="4308"/>
              <a:ext cx="590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sp>
          <p:nvSpPr>
            <p:cNvPr id="603156" name="Line 20"/>
            <p:cNvSpPr>
              <a:spLocks noChangeShapeType="1"/>
            </p:cNvSpPr>
            <p:nvPr/>
          </p:nvSpPr>
          <p:spPr bwMode="auto">
            <a:xfrm>
              <a:off x="96" y="432"/>
              <a:ext cx="0" cy="38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sp>
          <p:nvSpPr>
            <p:cNvPr id="603157" name="Line 21"/>
            <p:cNvSpPr>
              <a:spLocks noChangeShapeType="1"/>
            </p:cNvSpPr>
            <p:nvPr/>
          </p:nvSpPr>
          <p:spPr bwMode="auto">
            <a:xfrm>
              <a:off x="2499" y="432"/>
              <a:ext cx="0" cy="38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sp>
          <p:nvSpPr>
            <p:cNvPr id="603158" name="Line 22"/>
            <p:cNvSpPr>
              <a:spLocks noChangeShapeType="1"/>
            </p:cNvSpPr>
            <p:nvPr/>
          </p:nvSpPr>
          <p:spPr bwMode="auto">
            <a:xfrm>
              <a:off x="6000" y="432"/>
              <a:ext cx="0" cy="38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sp>
          <p:nvSpPr>
            <p:cNvPr id="603159" name="Line 23"/>
            <p:cNvSpPr>
              <a:spLocks noChangeShapeType="1"/>
            </p:cNvSpPr>
            <p:nvPr/>
          </p:nvSpPr>
          <p:spPr bwMode="auto">
            <a:xfrm>
              <a:off x="96" y="2885"/>
              <a:ext cx="59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sp>
          <p:nvSpPr>
            <p:cNvPr id="603160" name="Line 24"/>
            <p:cNvSpPr>
              <a:spLocks noChangeShapeType="1"/>
            </p:cNvSpPr>
            <p:nvPr/>
          </p:nvSpPr>
          <p:spPr bwMode="auto">
            <a:xfrm>
              <a:off x="96" y="3668"/>
              <a:ext cx="59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grpSp>
    </p:spTree>
    <p:extLst>
      <p:ext uri="{BB962C8B-B14F-4D97-AF65-F5344CB8AC3E}">
        <p14:creationId xmlns:p14="http://schemas.microsoft.com/office/powerpoint/2010/main" val="3791035606"/>
      </p:ext>
    </p:extLst>
  </p:cSld>
  <p:clrMapOvr>
    <a:masterClrMapping/>
  </p:clrMapOvr>
  <p:transition>
    <p:random/>
    <p:sndAc>
      <p:stSnd>
        <p:snd r:embed="rId2" name="projctor.wav"/>
      </p:stSnd>
    </p:sndAc>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1" name="Rectangle 3"/>
          <p:cNvSpPr>
            <a:spLocks noChangeArrowheads="1"/>
          </p:cNvSpPr>
          <p:nvPr/>
        </p:nvSpPr>
        <p:spPr bwMode="auto">
          <a:xfrm>
            <a:off x="3124200" y="1657251"/>
            <a:ext cx="2970364"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user supplied commands</a:t>
            </a:r>
          </a:p>
          <a:p>
            <a:pPr algn="l">
              <a:lnSpc>
                <a:spcPct val="100000"/>
              </a:lnSpc>
            </a:pPr>
            <a:endParaRPr lang="zh-CN" altLang="en-US" sz="2200">
              <a:solidFill>
                <a:schemeClr val="tx2"/>
              </a:solidFill>
              <a:latin typeface="Times New Roman" pitchFamily="18" charset="0"/>
              <a:cs typeface="Times New Roman" pitchFamily="18" charset="0"/>
            </a:endParaRPr>
          </a:p>
        </p:txBody>
      </p:sp>
      <p:sp>
        <p:nvSpPr>
          <p:cNvPr id="467972" name="Rectangle 4"/>
          <p:cNvSpPr>
            <a:spLocks noChangeArrowheads="1"/>
          </p:cNvSpPr>
          <p:nvPr/>
        </p:nvSpPr>
        <p:spPr bwMode="auto">
          <a:xfrm>
            <a:off x="3124200" y="1939826"/>
            <a:ext cx="3415999"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responses to system prompts</a:t>
            </a:r>
          </a:p>
          <a:p>
            <a:pPr algn="l">
              <a:lnSpc>
                <a:spcPct val="100000"/>
              </a:lnSpc>
            </a:pPr>
            <a:endParaRPr lang="zh-CN" altLang="en-US" sz="2200">
              <a:solidFill>
                <a:schemeClr val="tx2"/>
              </a:solidFill>
              <a:latin typeface="Times New Roman" pitchFamily="18" charset="0"/>
              <a:cs typeface="Times New Roman" pitchFamily="18" charset="0"/>
            </a:endParaRPr>
          </a:p>
        </p:txBody>
      </p:sp>
      <p:sp>
        <p:nvSpPr>
          <p:cNvPr id="467973" name="Rectangle 5"/>
          <p:cNvSpPr>
            <a:spLocks noChangeArrowheads="1"/>
          </p:cNvSpPr>
          <p:nvPr/>
        </p:nvSpPr>
        <p:spPr bwMode="auto">
          <a:xfrm>
            <a:off x="3124201" y="2223988"/>
            <a:ext cx="1349727"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file names</a:t>
            </a:r>
          </a:p>
          <a:p>
            <a:pPr algn="l">
              <a:lnSpc>
                <a:spcPct val="100000"/>
              </a:lnSpc>
            </a:pPr>
            <a:endParaRPr lang="zh-CN" altLang="en-US" sz="2200">
              <a:solidFill>
                <a:schemeClr val="tx2"/>
              </a:solidFill>
              <a:latin typeface="Times New Roman" pitchFamily="18" charset="0"/>
              <a:cs typeface="Times New Roman" pitchFamily="18" charset="0"/>
            </a:endParaRPr>
          </a:p>
        </p:txBody>
      </p:sp>
      <p:sp>
        <p:nvSpPr>
          <p:cNvPr id="467974" name="Rectangle 6"/>
          <p:cNvSpPr>
            <a:spLocks noChangeArrowheads="1"/>
          </p:cNvSpPr>
          <p:nvPr/>
        </p:nvSpPr>
        <p:spPr bwMode="auto">
          <a:xfrm>
            <a:off x="3124201" y="2493863"/>
            <a:ext cx="2337177"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computational data</a:t>
            </a:r>
          </a:p>
          <a:p>
            <a:pPr algn="l">
              <a:lnSpc>
                <a:spcPct val="100000"/>
              </a:lnSpc>
            </a:pPr>
            <a:endParaRPr lang="zh-CN" altLang="en-US" sz="2200">
              <a:solidFill>
                <a:schemeClr val="tx2"/>
              </a:solidFill>
              <a:latin typeface="Times New Roman" pitchFamily="18" charset="0"/>
              <a:cs typeface="Times New Roman" pitchFamily="18" charset="0"/>
            </a:endParaRPr>
          </a:p>
        </p:txBody>
      </p:sp>
      <p:sp>
        <p:nvSpPr>
          <p:cNvPr id="467975" name="Rectangle 7"/>
          <p:cNvSpPr>
            <a:spLocks noChangeArrowheads="1"/>
          </p:cNvSpPr>
          <p:nvPr/>
        </p:nvSpPr>
        <p:spPr bwMode="auto">
          <a:xfrm>
            <a:off x="3124201" y="2765326"/>
            <a:ext cx="2994408"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zh-CN" altLang="en-US" sz="2200">
                <a:solidFill>
                  <a:schemeClr val="tx2"/>
                </a:solidFill>
                <a:latin typeface="Times New Roman" pitchFamily="18" charset="0"/>
                <a:cs typeface="Times New Roman" pitchFamily="18" charset="0"/>
              </a:rPr>
              <a:t>    </a:t>
            </a:r>
            <a:r>
              <a:rPr lang="en-US" altLang="zh-CN" sz="2200">
                <a:solidFill>
                  <a:schemeClr val="tx2"/>
                </a:solidFill>
                <a:latin typeface="Times New Roman" pitchFamily="18" charset="0"/>
                <a:cs typeface="Times New Roman" pitchFamily="18" charset="0"/>
              </a:rPr>
              <a:t>physical parameters    </a:t>
            </a:r>
          </a:p>
          <a:p>
            <a:pPr algn="l">
              <a:lnSpc>
                <a:spcPct val="100000"/>
              </a:lnSpc>
            </a:pPr>
            <a:endParaRPr lang="zh-CN" altLang="en-US" sz="2200">
              <a:solidFill>
                <a:schemeClr val="tx2"/>
              </a:solidFill>
              <a:latin typeface="Times New Roman" pitchFamily="18" charset="0"/>
              <a:cs typeface="Times New Roman" pitchFamily="18" charset="0"/>
            </a:endParaRPr>
          </a:p>
        </p:txBody>
      </p:sp>
      <p:sp>
        <p:nvSpPr>
          <p:cNvPr id="467976" name="Rectangle 8"/>
          <p:cNvSpPr>
            <a:spLocks noChangeArrowheads="1"/>
          </p:cNvSpPr>
          <p:nvPr/>
        </p:nvSpPr>
        <p:spPr bwMode="auto">
          <a:xfrm>
            <a:off x="3124201" y="3024088"/>
            <a:ext cx="2321147"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zh-CN" altLang="en-US" sz="2200">
                <a:solidFill>
                  <a:schemeClr val="tx2"/>
                </a:solidFill>
                <a:latin typeface="Times New Roman" pitchFamily="18" charset="0"/>
                <a:cs typeface="Times New Roman" pitchFamily="18" charset="0"/>
              </a:rPr>
              <a:t>    </a:t>
            </a:r>
            <a:r>
              <a:rPr lang="en-US" altLang="zh-CN" sz="2200">
                <a:solidFill>
                  <a:schemeClr val="tx2"/>
                </a:solidFill>
                <a:latin typeface="Times New Roman" pitchFamily="18" charset="0"/>
                <a:cs typeface="Times New Roman" pitchFamily="18" charset="0"/>
              </a:rPr>
              <a:t>bounding values</a:t>
            </a:r>
          </a:p>
          <a:p>
            <a:pPr algn="l">
              <a:lnSpc>
                <a:spcPct val="100000"/>
              </a:lnSpc>
            </a:pPr>
            <a:endParaRPr lang="zh-CN" altLang="en-US" sz="2200">
              <a:solidFill>
                <a:schemeClr val="tx2"/>
              </a:solidFill>
              <a:latin typeface="Times New Roman" pitchFamily="18" charset="0"/>
              <a:cs typeface="Times New Roman" pitchFamily="18" charset="0"/>
            </a:endParaRPr>
          </a:p>
        </p:txBody>
      </p:sp>
      <p:sp>
        <p:nvSpPr>
          <p:cNvPr id="467977" name="Rectangle 9"/>
          <p:cNvSpPr>
            <a:spLocks noChangeArrowheads="1"/>
          </p:cNvSpPr>
          <p:nvPr/>
        </p:nvSpPr>
        <p:spPr bwMode="auto">
          <a:xfrm>
            <a:off x="3111501" y="3268563"/>
            <a:ext cx="2274661"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zh-CN" altLang="en-US" sz="2200">
                <a:solidFill>
                  <a:schemeClr val="tx2"/>
                </a:solidFill>
                <a:latin typeface="Times New Roman" pitchFamily="18" charset="0"/>
                <a:cs typeface="Times New Roman" pitchFamily="18" charset="0"/>
              </a:rPr>
              <a:t>    </a:t>
            </a:r>
            <a:r>
              <a:rPr lang="en-US" altLang="zh-CN" sz="2200">
                <a:solidFill>
                  <a:schemeClr val="tx2"/>
                </a:solidFill>
                <a:latin typeface="Times New Roman" pitchFamily="18" charset="0"/>
                <a:cs typeface="Times New Roman" pitchFamily="18" charset="0"/>
              </a:rPr>
              <a:t>initiation values</a:t>
            </a:r>
          </a:p>
          <a:p>
            <a:pPr algn="l">
              <a:lnSpc>
                <a:spcPct val="100000"/>
              </a:lnSpc>
            </a:pPr>
            <a:endParaRPr lang="zh-CN" altLang="en-US" sz="2200">
              <a:solidFill>
                <a:schemeClr val="tx2"/>
              </a:solidFill>
              <a:latin typeface="Times New Roman" pitchFamily="18" charset="0"/>
              <a:cs typeface="Times New Roman" pitchFamily="18" charset="0"/>
            </a:endParaRPr>
          </a:p>
        </p:txBody>
      </p:sp>
      <p:sp>
        <p:nvSpPr>
          <p:cNvPr id="467978" name="Rectangle 10"/>
          <p:cNvSpPr>
            <a:spLocks noChangeArrowheads="1"/>
          </p:cNvSpPr>
          <p:nvPr/>
        </p:nvSpPr>
        <p:spPr bwMode="auto">
          <a:xfrm>
            <a:off x="3111500" y="3540026"/>
            <a:ext cx="2707471" cy="4283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output data formatting</a:t>
            </a:r>
          </a:p>
        </p:txBody>
      </p:sp>
      <p:sp>
        <p:nvSpPr>
          <p:cNvPr id="467979" name="Rectangle 11"/>
          <p:cNvSpPr>
            <a:spLocks noChangeArrowheads="1"/>
          </p:cNvSpPr>
          <p:nvPr/>
        </p:nvSpPr>
        <p:spPr bwMode="auto">
          <a:xfrm>
            <a:off x="3124200" y="3771801"/>
            <a:ext cx="3321421"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responses to error messages</a:t>
            </a:r>
          </a:p>
          <a:p>
            <a:pPr algn="l">
              <a:lnSpc>
                <a:spcPct val="100000"/>
              </a:lnSpc>
            </a:pPr>
            <a:endParaRPr lang="zh-CN" altLang="en-US" sz="2200">
              <a:solidFill>
                <a:schemeClr val="tx2"/>
              </a:solidFill>
              <a:latin typeface="Times New Roman" pitchFamily="18" charset="0"/>
              <a:cs typeface="Times New Roman" pitchFamily="18" charset="0"/>
            </a:endParaRPr>
          </a:p>
        </p:txBody>
      </p:sp>
      <p:sp>
        <p:nvSpPr>
          <p:cNvPr id="467980" name="Rectangle 12"/>
          <p:cNvSpPr>
            <a:spLocks noChangeArrowheads="1"/>
          </p:cNvSpPr>
          <p:nvPr/>
        </p:nvSpPr>
        <p:spPr bwMode="auto">
          <a:xfrm>
            <a:off x="3124200" y="4005163"/>
            <a:ext cx="3981858" cy="4283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graphical data (e.g., mouse picks)</a:t>
            </a:r>
          </a:p>
        </p:txBody>
      </p:sp>
      <p:sp>
        <p:nvSpPr>
          <p:cNvPr id="467981" name="Rectangle 13"/>
          <p:cNvSpPr>
            <a:spLocks noChangeArrowheads="1"/>
          </p:cNvSpPr>
          <p:nvPr/>
        </p:nvSpPr>
        <p:spPr bwMode="auto">
          <a:xfrm>
            <a:off x="3124201" y="4905375"/>
            <a:ext cx="4241545" cy="4283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data outside bounds of the program </a:t>
            </a:r>
          </a:p>
        </p:txBody>
      </p:sp>
      <p:sp>
        <p:nvSpPr>
          <p:cNvPr id="467982" name="Rectangle 14"/>
          <p:cNvSpPr>
            <a:spLocks noChangeArrowheads="1"/>
          </p:cNvSpPr>
          <p:nvPr/>
        </p:nvSpPr>
        <p:spPr bwMode="auto">
          <a:xfrm>
            <a:off x="3124201" y="5138738"/>
            <a:ext cx="3173945"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physically impossible data</a:t>
            </a:r>
          </a:p>
          <a:p>
            <a:pPr algn="l">
              <a:lnSpc>
                <a:spcPct val="100000"/>
              </a:lnSpc>
            </a:pPr>
            <a:endParaRPr lang="zh-CN" altLang="en-US" sz="2200">
              <a:solidFill>
                <a:schemeClr val="tx2"/>
              </a:solidFill>
              <a:latin typeface="Times New Roman" pitchFamily="18" charset="0"/>
              <a:cs typeface="Times New Roman" pitchFamily="18" charset="0"/>
            </a:endParaRPr>
          </a:p>
        </p:txBody>
      </p:sp>
      <p:sp>
        <p:nvSpPr>
          <p:cNvPr id="467983" name="Rectangle 15"/>
          <p:cNvSpPr>
            <a:spLocks noChangeArrowheads="1"/>
          </p:cNvSpPr>
          <p:nvPr/>
        </p:nvSpPr>
        <p:spPr bwMode="auto">
          <a:xfrm>
            <a:off x="3111500" y="5383213"/>
            <a:ext cx="4374594" cy="4283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proper value supplied in wrong place</a:t>
            </a:r>
          </a:p>
        </p:txBody>
      </p:sp>
      <p:sp>
        <p:nvSpPr>
          <p:cNvPr id="467984" name="Rectangle 16"/>
          <p:cNvSpPr>
            <a:spLocks noChangeArrowheads="1"/>
          </p:cNvSpPr>
          <p:nvPr/>
        </p:nvSpPr>
        <p:spPr bwMode="auto">
          <a:xfrm>
            <a:off x="2703513" y="1241708"/>
            <a:ext cx="1455077"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b="1" i="1" u="sng" dirty="0">
                <a:solidFill>
                  <a:schemeClr val="tx2"/>
                </a:solidFill>
                <a:latin typeface="Times New Roman" pitchFamily="18" charset="0"/>
                <a:cs typeface="Times New Roman" pitchFamily="18" charset="0"/>
              </a:rPr>
              <a:t>Valid data</a:t>
            </a:r>
          </a:p>
        </p:txBody>
      </p:sp>
      <p:sp>
        <p:nvSpPr>
          <p:cNvPr id="467985" name="Rectangle 17"/>
          <p:cNvSpPr>
            <a:spLocks noChangeArrowheads="1"/>
          </p:cNvSpPr>
          <p:nvPr/>
        </p:nvSpPr>
        <p:spPr bwMode="auto">
          <a:xfrm>
            <a:off x="2728913" y="4613275"/>
            <a:ext cx="1712006"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b="1" i="1" u="sng" dirty="0">
                <a:solidFill>
                  <a:schemeClr val="tx2"/>
                </a:solidFill>
                <a:latin typeface="Times New Roman" pitchFamily="18" charset="0"/>
                <a:cs typeface="Times New Roman" pitchFamily="18" charset="0"/>
              </a:rPr>
              <a:t>Invalid data</a:t>
            </a:r>
          </a:p>
        </p:txBody>
      </p:sp>
      <p:grpSp>
        <p:nvGrpSpPr>
          <p:cNvPr id="467986" name="Group 18"/>
          <p:cNvGrpSpPr>
            <a:grpSpLocks/>
          </p:cNvGrpSpPr>
          <p:nvPr/>
        </p:nvGrpSpPr>
        <p:grpSpPr bwMode="auto">
          <a:xfrm>
            <a:off x="1511300" y="2106613"/>
            <a:ext cx="1123950" cy="3122612"/>
            <a:chOff x="952" y="1087"/>
            <a:chExt cx="708" cy="1967"/>
          </a:xfrm>
        </p:grpSpPr>
        <p:sp>
          <p:nvSpPr>
            <p:cNvPr id="467987" name="Freeform 19"/>
            <p:cNvSpPr>
              <a:spLocks/>
            </p:cNvSpPr>
            <p:nvPr/>
          </p:nvSpPr>
          <p:spPr bwMode="auto">
            <a:xfrm>
              <a:off x="952" y="1087"/>
              <a:ext cx="527" cy="67"/>
            </a:xfrm>
            <a:custGeom>
              <a:avLst/>
              <a:gdLst>
                <a:gd name="T0" fmla="*/ 482 w 527"/>
                <a:gd name="T1" fmla="*/ 66 h 67"/>
                <a:gd name="T2" fmla="*/ 0 w 527"/>
                <a:gd name="T3" fmla="*/ 66 h 67"/>
                <a:gd name="T4" fmla="*/ 46 w 527"/>
                <a:gd name="T5" fmla="*/ 0 h 67"/>
                <a:gd name="T6" fmla="*/ 526 w 527"/>
                <a:gd name="T7" fmla="*/ 0 h 67"/>
                <a:gd name="T8" fmla="*/ 482 w 527"/>
                <a:gd name="T9" fmla="*/ 66 h 67"/>
              </a:gdLst>
              <a:ahLst/>
              <a:cxnLst>
                <a:cxn ang="0">
                  <a:pos x="T0" y="T1"/>
                </a:cxn>
                <a:cxn ang="0">
                  <a:pos x="T2" y="T3"/>
                </a:cxn>
                <a:cxn ang="0">
                  <a:pos x="T4" y="T5"/>
                </a:cxn>
                <a:cxn ang="0">
                  <a:pos x="T6" y="T7"/>
                </a:cxn>
                <a:cxn ang="0">
                  <a:pos x="T8" y="T9"/>
                </a:cxn>
              </a:cxnLst>
              <a:rect l="0" t="0" r="r" b="b"/>
              <a:pathLst>
                <a:path w="527" h="67">
                  <a:moveTo>
                    <a:pt x="482" y="66"/>
                  </a:moveTo>
                  <a:lnTo>
                    <a:pt x="0" y="66"/>
                  </a:lnTo>
                  <a:lnTo>
                    <a:pt x="46" y="0"/>
                  </a:lnTo>
                  <a:lnTo>
                    <a:pt x="526" y="0"/>
                  </a:lnTo>
                  <a:lnTo>
                    <a:pt x="482" y="66"/>
                  </a:lnTo>
                </a:path>
              </a:pathLst>
            </a:custGeom>
            <a:solidFill>
              <a:srgbClr val="8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latin typeface="Times New Roman" pitchFamily="18" charset="0"/>
                <a:cs typeface="Times New Roman" pitchFamily="18" charset="0"/>
              </a:endParaRPr>
            </a:p>
          </p:txBody>
        </p:sp>
        <p:sp>
          <p:nvSpPr>
            <p:cNvPr id="467988" name="Freeform 20"/>
            <p:cNvSpPr>
              <a:spLocks/>
            </p:cNvSpPr>
            <p:nvPr/>
          </p:nvSpPr>
          <p:spPr bwMode="auto">
            <a:xfrm>
              <a:off x="1434" y="1087"/>
              <a:ext cx="225" cy="1009"/>
            </a:xfrm>
            <a:custGeom>
              <a:avLst/>
              <a:gdLst>
                <a:gd name="T0" fmla="*/ 44 w 225"/>
                <a:gd name="T1" fmla="*/ 0 h 1009"/>
                <a:gd name="T2" fmla="*/ 0 w 225"/>
                <a:gd name="T3" fmla="*/ 66 h 1009"/>
                <a:gd name="T4" fmla="*/ 186 w 225"/>
                <a:gd name="T5" fmla="*/ 1008 h 1009"/>
                <a:gd name="T6" fmla="*/ 224 w 225"/>
                <a:gd name="T7" fmla="*/ 956 h 1009"/>
                <a:gd name="T8" fmla="*/ 44 w 225"/>
                <a:gd name="T9" fmla="*/ 0 h 1009"/>
              </a:gdLst>
              <a:ahLst/>
              <a:cxnLst>
                <a:cxn ang="0">
                  <a:pos x="T0" y="T1"/>
                </a:cxn>
                <a:cxn ang="0">
                  <a:pos x="T2" y="T3"/>
                </a:cxn>
                <a:cxn ang="0">
                  <a:pos x="T4" y="T5"/>
                </a:cxn>
                <a:cxn ang="0">
                  <a:pos x="T6" y="T7"/>
                </a:cxn>
                <a:cxn ang="0">
                  <a:pos x="T8" y="T9"/>
                </a:cxn>
              </a:cxnLst>
              <a:rect l="0" t="0" r="r" b="b"/>
              <a:pathLst>
                <a:path w="225" h="1009">
                  <a:moveTo>
                    <a:pt x="44" y="0"/>
                  </a:moveTo>
                  <a:lnTo>
                    <a:pt x="0" y="66"/>
                  </a:lnTo>
                  <a:lnTo>
                    <a:pt x="186" y="1008"/>
                  </a:lnTo>
                  <a:lnTo>
                    <a:pt x="224" y="956"/>
                  </a:lnTo>
                  <a:lnTo>
                    <a:pt x="44" y="0"/>
                  </a:lnTo>
                </a:path>
              </a:pathLst>
            </a:custGeom>
            <a:solidFill>
              <a:srgbClr val="FF5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latin typeface="Times New Roman" pitchFamily="18" charset="0"/>
                <a:cs typeface="Times New Roman" pitchFamily="18" charset="0"/>
              </a:endParaRPr>
            </a:p>
          </p:txBody>
        </p:sp>
        <p:sp>
          <p:nvSpPr>
            <p:cNvPr id="467989" name="Freeform 21"/>
            <p:cNvSpPr>
              <a:spLocks/>
            </p:cNvSpPr>
            <p:nvPr/>
          </p:nvSpPr>
          <p:spPr bwMode="auto">
            <a:xfrm>
              <a:off x="1439" y="2042"/>
              <a:ext cx="221" cy="1012"/>
            </a:xfrm>
            <a:custGeom>
              <a:avLst/>
              <a:gdLst>
                <a:gd name="T0" fmla="*/ 220 w 221"/>
                <a:gd name="T1" fmla="*/ 0 h 1012"/>
                <a:gd name="T2" fmla="*/ 181 w 221"/>
                <a:gd name="T3" fmla="*/ 53 h 1012"/>
                <a:gd name="T4" fmla="*/ 0 w 221"/>
                <a:gd name="T5" fmla="*/ 1011 h 1012"/>
                <a:gd name="T6" fmla="*/ 42 w 221"/>
                <a:gd name="T7" fmla="*/ 948 h 1012"/>
                <a:gd name="T8" fmla="*/ 220 w 221"/>
                <a:gd name="T9" fmla="*/ 0 h 1012"/>
              </a:gdLst>
              <a:ahLst/>
              <a:cxnLst>
                <a:cxn ang="0">
                  <a:pos x="T0" y="T1"/>
                </a:cxn>
                <a:cxn ang="0">
                  <a:pos x="T2" y="T3"/>
                </a:cxn>
                <a:cxn ang="0">
                  <a:pos x="T4" y="T5"/>
                </a:cxn>
                <a:cxn ang="0">
                  <a:pos x="T6" y="T7"/>
                </a:cxn>
                <a:cxn ang="0">
                  <a:pos x="T8" y="T9"/>
                </a:cxn>
              </a:cxnLst>
              <a:rect l="0" t="0" r="r" b="b"/>
              <a:pathLst>
                <a:path w="221" h="1012">
                  <a:moveTo>
                    <a:pt x="220" y="0"/>
                  </a:moveTo>
                  <a:lnTo>
                    <a:pt x="181" y="53"/>
                  </a:lnTo>
                  <a:lnTo>
                    <a:pt x="0" y="1011"/>
                  </a:lnTo>
                  <a:lnTo>
                    <a:pt x="42" y="948"/>
                  </a:lnTo>
                  <a:lnTo>
                    <a:pt x="220" y="0"/>
                  </a:lnTo>
                </a:path>
              </a:pathLst>
            </a:custGeom>
            <a:solidFill>
              <a:srgbClr val="FF7F9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latin typeface="Times New Roman" pitchFamily="18" charset="0"/>
                <a:cs typeface="Times New Roman" pitchFamily="18" charset="0"/>
              </a:endParaRPr>
            </a:p>
          </p:txBody>
        </p:sp>
        <p:sp>
          <p:nvSpPr>
            <p:cNvPr id="467990" name="Freeform 22"/>
            <p:cNvSpPr>
              <a:spLocks/>
            </p:cNvSpPr>
            <p:nvPr/>
          </p:nvSpPr>
          <p:spPr bwMode="auto">
            <a:xfrm>
              <a:off x="952" y="1153"/>
              <a:ext cx="669" cy="1901"/>
            </a:xfrm>
            <a:custGeom>
              <a:avLst/>
              <a:gdLst>
                <a:gd name="T0" fmla="*/ 482 w 669"/>
                <a:gd name="T1" fmla="*/ 0 h 1901"/>
                <a:gd name="T2" fmla="*/ 0 w 669"/>
                <a:gd name="T3" fmla="*/ 0 h 1901"/>
                <a:gd name="T4" fmla="*/ 181 w 669"/>
                <a:gd name="T5" fmla="*/ 947 h 1901"/>
                <a:gd name="T6" fmla="*/ 0 w 669"/>
                <a:gd name="T7" fmla="*/ 1900 h 1901"/>
                <a:gd name="T8" fmla="*/ 487 w 669"/>
                <a:gd name="T9" fmla="*/ 1900 h 1901"/>
                <a:gd name="T10" fmla="*/ 668 w 669"/>
                <a:gd name="T11" fmla="*/ 942 h 1901"/>
                <a:gd name="T12" fmla="*/ 482 w 669"/>
                <a:gd name="T13" fmla="*/ 0 h 1901"/>
              </a:gdLst>
              <a:ahLst/>
              <a:cxnLst>
                <a:cxn ang="0">
                  <a:pos x="T0" y="T1"/>
                </a:cxn>
                <a:cxn ang="0">
                  <a:pos x="T2" y="T3"/>
                </a:cxn>
                <a:cxn ang="0">
                  <a:pos x="T4" y="T5"/>
                </a:cxn>
                <a:cxn ang="0">
                  <a:pos x="T6" y="T7"/>
                </a:cxn>
                <a:cxn ang="0">
                  <a:pos x="T8" y="T9"/>
                </a:cxn>
                <a:cxn ang="0">
                  <a:pos x="T10" y="T11"/>
                </a:cxn>
                <a:cxn ang="0">
                  <a:pos x="T12" y="T13"/>
                </a:cxn>
              </a:cxnLst>
              <a:rect l="0" t="0" r="r" b="b"/>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latin typeface="Times New Roman" pitchFamily="18" charset="0"/>
                <a:cs typeface="Times New Roman" pitchFamily="18" charset="0"/>
              </a:endParaRPr>
            </a:p>
          </p:txBody>
        </p:sp>
      </p:grpSp>
      <p:sp>
        <p:nvSpPr>
          <p:cNvPr id="2" name="标题 1"/>
          <p:cNvSpPr>
            <a:spLocks noGrp="1"/>
          </p:cNvSpPr>
          <p:nvPr>
            <p:ph type="title"/>
          </p:nvPr>
        </p:nvSpPr>
        <p:spPr/>
        <p:txBody>
          <a:bodyPr/>
          <a:lstStyle/>
          <a:p>
            <a:r>
              <a:rPr lang="en-US" altLang="zh-CN" dirty="0"/>
              <a:t>Sample Equivalence Classes</a:t>
            </a:r>
            <a:endParaRPr lang="zh-CN" altLang="en-US" dirty="0"/>
          </a:p>
        </p:txBody>
      </p:sp>
    </p:spTree>
    <p:extLst>
      <p:ext uri="{BB962C8B-B14F-4D97-AF65-F5344CB8AC3E}">
        <p14:creationId xmlns:p14="http://schemas.microsoft.com/office/powerpoint/2010/main" val="1747370614"/>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p:txBody>
          <a:bodyPr/>
          <a:lstStyle/>
          <a:p>
            <a:pPr marL="0" indent="0">
              <a:buNone/>
            </a:pPr>
            <a:r>
              <a:rPr lang="zh-CN" altLang="en-US" b="0" dirty="0" smtClean="0">
                <a:latin typeface="Times New Roman" panose="02020603050405020304" pitchFamily="18" charset="0"/>
                <a:ea typeface="华文楷体" panose="02010600040101010101" pitchFamily="2" charset="-122"/>
                <a:cs typeface="Times New Roman" panose="02020603050405020304" pitchFamily="18" charset="0"/>
              </a:rPr>
              <a:t>        在设计测试用例时应同时考虑有效等价类和无效等价类测试用例的设计。根据等价类表设计测试用例，具体步骤如下：</a:t>
            </a:r>
            <a:endParaRPr lang="en-US" altLang="zh-CN" b="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zh-CN" altLang="en-US" b="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）为每个等价类规定一个唯一的编号。</a:t>
            </a:r>
            <a:endPar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）设计一个新的测试用例，尽可能多地覆盖尚未被覆盖的有效等价类，重复这一步，直到测试用例覆盖了所有的有效等价类。</a:t>
            </a:r>
            <a:endPar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）设计一个新的测试用例，使其覆盖并且只覆盖一个还没有被覆盖的无效等价类。重复这一步，直至测试用例覆盖了所有的无效等价类。</a:t>
            </a:r>
          </a:p>
          <a:p>
            <a:pPr>
              <a:buFont typeface="Wingdings" panose="05000000000000000000" pitchFamily="2" charset="2"/>
              <a:buChar char="n"/>
            </a:pPr>
            <a:endParaRPr lang="zh-CN" altLang="en-US" dirty="0" smtClean="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标题 1"/>
          <p:cNvSpPr>
            <a:spLocks noGrp="1"/>
          </p:cNvSpPr>
          <p:nvPr>
            <p:ph type="title"/>
          </p:nvPr>
        </p:nvSpPr>
        <p:spPr>
          <a:xfrm>
            <a:off x="381000" y="228600"/>
            <a:ext cx="8229600" cy="914400"/>
          </a:xfrm>
        </p:spPr>
        <p:txBody>
          <a:bodyPr/>
          <a:lstStyle/>
          <a:p>
            <a:r>
              <a:rPr lang="en-US" altLang="zh-CN" dirty="0"/>
              <a:t>Sample Equivalence Classes</a:t>
            </a:r>
            <a:endParaRPr lang="zh-CN" altLang="en-US" dirty="0"/>
          </a:p>
        </p:txBody>
      </p:sp>
    </p:spTree>
    <p:extLst>
      <p:ext uri="{BB962C8B-B14F-4D97-AF65-F5344CB8AC3E}">
        <p14:creationId xmlns:p14="http://schemas.microsoft.com/office/powerpoint/2010/main" val="3859621762"/>
      </p:ext>
    </p:extLst>
  </p:cSld>
  <p:clrMapOvr>
    <a:masterClrMapping/>
  </p:clrMapOvr>
  <p:transition>
    <p:random/>
    <p:sndAc>
      <p:stSnd>
        <p:snd r:embed="rId2" name="projctor.wav"/>
      </p:stSnd>
    </p:sndAc>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sz="half" idx="1"/>
          </p:nvPr>
        </p:nvSpPr>
        <p:spPr>
          <a:xfrm>
            <a:off x="971600" y="1340768"/>
            <a:ext cx="7467550" cy="1276529"/>
          </a:xfrm>
        </p:spPr>
        <p:txBody>
          <a:bodyPr/>
          <a:lstStyle/>
          <a:p>
            <a:pPr eaLnBrk="1" hangingPunct="1">
              <a:buFontTx/>
              <a:buNone/>
            </a:pP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：报表</a:t>
            </a: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日期</a:t>
            </a:r>
            <a:endPar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buNone/>
            </a:pP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      设某公司要打印</a:t>
            </a:r>
            <a:r>
              <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rPr>
              <a:t>2001</a:t>
            </a: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rPr>
              <a:t>2005</a:t>
            </a: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年的报表，其中报表日期为</a:t>
            </a:r>
            <a:r>
              <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rPr>
              <a:t>6</a:t>
            </a: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位数字组成，其中，前</a:t>
            </a:r>
            <a:r>
              <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位为年份，后两位为月份。</a:t>
            </a:r>
            <a:endPar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spcBef>
                <a:spcPts val="0"/>
              </a:spcBef>
              <a:buNone/>
            </a:pPr>
            <a:endPar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spcBef>
                <a:spcPts val="0"/>
              </a:spcBef>
              <a:buNone/>
            </a:pP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第一</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步：划分等价类</a:t>
            </a:r>
            <a:endPar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标题 1"/>
          <p:cNvSpPr>
            <a:spLocks noGrp="1"/>
          </p:cNvSpPr>
          <p:nvPr>
            <p:ph type="title"/>
          </p:nvPr>
        </p:nvSpPr>
        <p:spPr/>
        <p:txBody>
          <a:bodyPr/>
          <a:lstStyle/>
          <a:p>
            <a:r>
              <a:rPr lang="en-US" altLang="zh-CN" dirty="0"/>
              <a:t>Sample Equivalence Classes</a:t>
            </a:r>
            <a:endParaRPr lang="zh-CN" altLang="en-US" dirty="0"/>
          </a:p>
        </p:txBody>
      </p:sp>
      <p:graphicFrame>
        <p:nvGraphicFramePr>
          <p:cNvPr id="7" name="Group 3"/>
          <p:cNvGraphicFramePr>
            <a:graphicFrameLocks noGrp="1"/>
          </p:cNvGraphicFramePr>
          <p:nvPr>
            <p:ph idx="1"/>
            <p:extLst>
              <p:ext uri="{D42A27DB-BD31-4B8C-83A1-F6EECF244321}">
                <p14:modId xmlns:p14="http://schemas.microsoft.com/office/powerpoint/2010/main" val="4075184597"/>
              </p:ext>
            </p:extLst>
          </p:nvPr>
        </p:nvGraphicFramePr>
        <p:xfrm>
          <a:off x="1672591" y="2996952"/>
          <a:ext cx="6065568" cy="3285114"/>
        </p:xfrm>
        <a:graphic>
          <a:graphicData uri="http://schemas.openxmlformats.org/drawingml/2006/table">
            <a:tbl>
              <a:tblPr/>
              <a:tblGrid>
                <a:gridCol w="1574024">
                  <a:extLst>
                    <a:ext uri="{9D8B030D-6E8A-4147-A177-3AD203B41FA5}">
                      <a16:colId xmlns="" xmlns:a16="http://schemas.microsoft.com/office/drawing/2014/main" val="20000"/>
                    </a:ext>
                  </a:extLst>
                </a:gridCol>
                <a:gridCol w="2470101">
                  <a:extLst>
                    <a:ext uri="{9D8B030D-6E8A-4147-A177-3AD203B41FA5}">
                      <a16:colId xmlns="" xmlns:a16="http://schemas.microsoft.com/office/drawing/2014/main" val="20001"/>
                    </a:ext>
                  </a:extLst>
                </a:gridCol>
                <a:gridCol w="2021443">
                  <a:extLst>
                    <a:ext uri="{9D8B030D-6E8A-4147-A177-3AD203B41FA5}">
                      <a16:colId xmlns="" xmlns:a16="http://schemas.microsoft.com/office/drawing/2014/main" val="20002"/>
                    </a:ext>
                  </a:extLst>
                </a:gridCol>
              </a:tblGrid>
              <a:tr h="51543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输入及外部条件</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有效等价类</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无效等价类</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14885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报表日期的</a:t>
                      </a:r>
                    </a:p>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类型及长度</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6</a:t>
                      </a: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位数字字符</a:t>
                      </a:r>
                      <a:r>
                        <a:rPr kumimoji="1" lang="zh-CN" altLang="en-US" sz="1600" b="1" i="0" u="none" strike="noStrike" cap="none" normalizeH="0" baseline="0" dirty="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①</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有非数字字符    </a:t>
                      </a:r>
                      <a:r>
                        <a:rPr kumimoji="1" lang="zh-CN" altLang="en-US" sz="1600" b="1" i="0" u="none" strike="noStrike" cap="none" normalizeH="0" baseline="0" dirty="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④</a:t>
                      </a:r>
                    </a:p>
                    <a:p>
                      <a:pPr marL="0" marR="0" lvl="0" indent="0" algn="l"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少于</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6</a:t>
                      </a: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个数字字符</a:t>
                      </a:r>
                      <a:r>
                        <a:rPr kumimoji="1" lang="zh-CN" altLang="en-US" sz="1600" b="1" i="0" u="none" strike="noStrike" cap="none" normalizeH="0" baseline="0" dirty="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 ⑤</a:t>
                      </a:r>
                    </a:p>
                    <a:p>
                      <a:pPr marL="0" marR="0" lvl="0" indent="0" algn="l"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多于</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6</a:t>
                      </a: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个数字字符 </a:t>
                      </a:r>
                      <a:r>
                        <a:rPr kumimoji="1" lang="en-US" altLang="en-US" sz="1600" b="1" i="0" u="none" strike="noStrike" cap="none" normalizeH="0" baseline="0" dirty="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⑥</a:t>
                      </a:r>
                      <a:endParaRPr kumimoji="1" lang="zh-CN" altLang="en-US" sz="1600" b="1" i="0" u="none" strike="noStrike" cap="none" normalizeH="0" baseline="0" dirty="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777492">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年份范围</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在</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2001</a:t>
                      </a: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2005</a:t>
                      </a: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之间</a:t>
                      </a:r>
                      <a:r>
                        <a:rPr kumimoji="1" lang="zh-CN" altLang="en-US" sz="1600" b="1" i="0" u="none" strike="noStrike" cap="none" normalizeH="0" baseline="0" dirty="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②</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小于</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2001 </a:t>
                      </a:r>
                      <a:r>
                        <a:rPr kumimoji="1" lang="en-US" altLang="zh-CN" sz="1600" b="1" i="0" u="none" strike="noStrike" cap="none" normalizeH="0" baseline="0" dirty="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⑦</a:t>
                      </a:r>
                    </a:p>
                    <a:p>
                      <a:pPr marL="0" marR="0" lvl="0" indent="0" algn="l"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大于</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2005 </a:t>
                      </a:r>
                      <a:r>
                        <a:rPr kumimoji="1" lang="en-US" altLang="en-US" sz="1600" b="1" i="0" u="none" strike="noStrike" cap="none" normalizeH="0" baseline="0" dirty="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⑧</a:t>
                      </a:r>
                      <a:endParaRPr kumimoji="1" lang="en-US" altLang="zh-CN" sz="1600" b="1" i="0" u="none" strike="noStrike" cap="none" normalizeH="0" baseline="0" dirty="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777492">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月份范围</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在</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12</a:t>
                      </a: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之间</a:t>
                      </a:r>
                      <a:r>
                        <a:rPr kumimoji="1" lang="zh-CN" altLang="en-US" sz="1600" b="1" i="0" u="none" strike="noStrike" cap="none" normalizeH="0" baseline="0" dirty="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③</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小于</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 </a:t>
                      </a:r>
                      <a:r>
                        <a:rPr kumimoji="1" lang="en-US" altLang="zh-CN" sz="1600" b="1" i="0" u="none" strike="noStrike" cap="none" normalizeH="0" baseline="0" dirty="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⑨</a:t>
                      </a:r>
                    </a:p>
                    <a:p>
                      <a:pPr marL="0" marR="0" lvl="0" indent="0" algn="l"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大于</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12 </a:t>
                      </a:r>
                      <a:r>
                        <a:rPr kumimoji="1" lang="en-US" altLang="en-US" sz="1600" b="1" i="0" u="none" strike="noStrike" cap="none" normalizeH="0" baseline="0" dirty="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⑩</a:t>
                      </a:r>
                      <a:endParaRPr kumimoji="1" lang="en-US" altLang="zh-CN" sz="1600" b="1" i="0" u="none" strike="noStrike" cap="none" normalizeH="0" baseline="0" dirty="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230995644"/>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type="body" sz="half" idx="1"/>
          </p:nvPr>
        </p:nvSpPr>
        <p:spPr>
          <a:xfrm>
            <a:off x="1033463" y="1391966"/>
            <a:ext cx="7886700" cy="2098675"/>
          </a:xfrm>
        </p:spPr>
        <p:txBody>
          <a:bodyPr/>
          <a:lstStyle/>
          <a:p>
            <a:pPr marL="0" indent="0">
              <a:spcBef>
                <a:spcPct val="0"/>
              </a:spcBef>
              <a:buClr>
                <a:schemeClr val="bg1"/>
              </a:buClr>
              <a:buNone/>
            </a:pP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第二</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步：</a:t>
            </a:r>
            <a:r>
              <a:rPr lang="zh-CN" altLang="en-US" sz="200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为有效等价类设计</a:t>
            </a:r>
            <a:r>
              <a:rPr lang="zh-CN" altLang="en-US" sz="2000" dirty="0" smtClean="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测试用例</a:t>
            </a:r>
            <a:endParaRPr lang="en-US" altLang="zh-CN" sz="2000" dirty="0" smtClean="0">
              <a:solidFill>
                <a:schemeClr val="tx2"/>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ct val="0"/>
              </a:spcBef>
              <a:buClr>
                <a:schemeClr val="bg1"/>
              </a:buClr>
              <a:buNone/>
            </a:pPr>
            <a:endParaRPr lang="en-US" altLang="zh-CN" sz="2000" dirty="0" smtClean="0">
              <a:solidFill>
                <a:schemeClr val="tx2"/>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ct val="0"/>
              </a:spcBef>
              <a:buClr>
                <a:schemeClr val="bg1"/>
              </a:buClr>
              <a:buNone/>
            </a:pPr>
            <a:r>
              <a:rPr lang="zh-CN" altLang="en-US" sz="2000" dirty="0" smtClean="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        对表中编号为</a:t>
            </a:r>
            <a:r>
              <a:rPr lang="en-US" altLang="en-US" sz="2000" dirty="0" smtClean="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①②③</a:t>
            </a:r>
            <a:r>
              <a:rPr lang="zh-CN" altLang="en-US" sz="2000" dirty="0" smtClean="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的</a:t>
            </a:r>
            <a:r>
              <a:rPr lang="en-US" altLang="zh-CN" sz="2000" dirty="0" smtClean="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000" dirty="0" smtClean="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个有效等价类用一个测试用例覆盖：</a:t>
            </a:r>
          </a:p>
        </p:txBody>
      </p:sp>
      <p:graphicFrame>
        <p:nvGraphicFramePr>
          <p:cNvPr id="76804" name="Group 4"/>
          <p:cNvGraphicFramePr>
            <a:graphicFrameLocks noGrp="1"/>
          </p:cNvGraphicFramePr>
          <p:nvPr>
            <p:ph sz="half" idx="2"/>
            <p:extLst>
              <p:ext uri="{D42A27DB-BD31-4B8C-83A1-F6EECF244321}">
                <p14:modId xmlns:p14="http://schemas.microsoft.com/office/powerpoint/2010/main" val="3912383019"/>
              </p:ext>
            </p:extLst>
          </p:nvPr>
        </p:nvGraphicFramePr>
        <p:xfrm>
          <a:off x="1080294" y="2792005"/>
          <a:ext cx="7334250" cy="2058988"/>
        </p:xfrm>
        <a:graphic>
          <a:graphicData uri="http://schemas.openxmlformats.org/drawingml/2006/table">
            <a:tbl>
              <a:tblPr/>
              <a:tblGrid>
                <a:gridCol w="2444750">
                  <a:extLst>
                    <a:ext uri="{9D8B030D-6E8A-4147-A177-3AD203B41FA5}">
                      <a16:colId xmlns="" xmlns:a16="http://schemas.microsoft.com/office/drawing/2014/main" val="20000"/>
                    </a:ext>
                  </a:extLst>
                </a:gridCol>
                <a:gridCol w="2444750">
                  <a:extLst>
                    <a:ext uri="{9D8B030D-6E8A-4147-A177-3AD203B41FA5}">
                      <a16:colId xmlns="" xmlns:a16="http://schemas.microsoft.com/office/drawing/2014/main" val="20001"/>
                    </a:ext>
                  </a:extLst>
                </a:gridCol>
                <a:gridCol w="2444750">
                  <a:extLst>
                    <a:ext uri="{9D8B030D-6E8A-4147-A177-3AD203B41FA5}">
                      <a16:colId xmlns="" xmlns:a16="http://schemas.microsoft.com/office/drawing/2014/main" val="20002"/>
                    </a:ext>
                  </a:extLst>
                </a:gridCol>
              </a:tblGrid>
              <a:tr h="990325">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测试数据</a:t>
                      </a:r>
                    </a:p>
                  </a:txBody>
                  <a:tcPr marL="90000" marR="90000" marT="46787" marB="46787"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期望结果</a:t>
                      </a:r>
                    </a:p>
                  </a:txBody>
                  <a:tcPr marL="90000" marR="90000" marT="46787" marB="467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覆盖范围</a:t>
                      </a:r>
                    </a:p>
                  </a:txBody>
                  <a:tcPr marL="90000" marR="90000" marT="46787" marB="46787"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068663">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200105</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0000" marR="90000" marT="46787" marB="4678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输入有效</a:t>
                      </a:r>
                    </a:p>
                  </a:txBody>
                  <a:tcPr marL="90000" marR="90000" marT="46787" marB="467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等价类</a:t>
                      </a:r>
                      <a:r>
                        <a:rPr kumimoji="0" lang="en-US" altLang="en-US" sz="1600" b="0" i="0" u="none" strike="noStrike" cap="none" normalizeH="0" baseline="0" dirty="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①②③</a:t>
                      </a:r>
                      <a:endParaRPr kumimoji="0" lang="zh-CN" altLang="en-US" sz="1600" b="0" i="0" u="none" strike="noStrike" cap="none" normalizeH="0" baseline="0" dirty="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0000" marR="90000" marT="46787" marB="4678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8" name="标题 1"/>
          <p:cNvSpPr>
            <a:spLocks noGrp="1"/>
          </p:cNvSpPr>
          <p:nvPr>
            <p:ph type="title"/>
          </p:nvPr>
        </p:nvSpPr>
        <p:spPr>
          <a:xfrm>
            <a:off x="381000" y="228600"/>
            <a:ext cx="8229600" cy="914400"/>
          </a:xfrm>
        </p:spPr>
        <p:txBody>
          <a:bodyPr/>
          <a:lstStyle/>
          <a:p>
            <a:r>
              <a:rPr lang="en-US" altLang="zh-CN" dirty="0"/>
              <a:t>Sample Equivalence Classes</a:t>
            </a:r>
            <a:endParaRPr lang="zh-CN" altLang="en-US" dirty="0"/>
          </a:p>
        </p:txBody>
      </p:sp>
    </p:spTree>
    <p:extLst>
      <p:ext uri="{BB962C8B-B14F-4D97-AF65-F5344CB8AC3E}">
        <p14:creationId xmlns:p14="http://schemas.microsoft.com/office/powerpoint/2010/main" val="4021059876"/>
      </p:ext>
    </p:extLst>
  </p:cSld>
  <p:clrMapOvr>
    <a:masterClrMapping/>
  </p:clrMapOvr>
  <p:transition>
    <p:random/>
    <p:sndAc>
      <p:stSnd>
        <p:snd r:embed="rId2" name="projctor.wav"/>
      </p:stSnd>
    </p:sndAc>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7" name="Group 3"/>
          <p:cNvGraphicFramePr>
            <a:graphicFrameLocks noGrp="1"/>
          </p:cNvGraphicFramePr>
          <p:nvPr>
            <p:ph idx="1"/>
            <p:extLst>
              <p:ext uri="{D42A27DB-BD31-4B8C-83A1-F6EECF244321}">
                <p14:modId xmlns:p14="http://schemas.microsoft.com/office/powerpoint/2010/main" val="4069965257"/>
              </p:ext>
            </p:extLst>
          </p:nvPr>
        </p:nvGraphicFramePr>
        <p:xfrm>
          <a:off x="899592" y="1812925"/>
          <a:ext cx="7769225" cy="4064000"/>
        </p:xfrm>
        <a:graphic>
          <a:graphicData uri="http://schemas.openxmlformats.org/drawingml/2006/table">
            <a:tbl>
              <a:tblPr/>
              <a:tblGrid>
                <a:gridCol w="2589212">
                  <a:extLst>
                    <a:ext uri="{9D8B030D-6E8A-4147-A177-3AD203B41FA5}">
                      <a16:colId xmlns="" xmlns:a16="http://schemas.microsoft.com/office/drawing/2014/main" val="20000"/>
                    </a:ext>
                  </a:extLst>
                </a:gridCol>
                <a:gridCol w="2590800">
                  <a:extLst>
                    <a:ext uri="{9D8B030D-6E8A-4147-A177-3AD203B41FA5}">
                      <a16:colId xmlns="" xmlns:a16="http://schemas.microsoft.com/office/drawing/2014/main" val="20001"/>
                    </a:ext>
                  </a:extLst>
                </a:gridCol>
                <a:gridCol w="2589213">
                  <a:extLst>
                    <a:ext uri="{9D8B030D-6E8A-4147-A177-3AD203B41FA5}">
                      <a16:colId xmlns="" xmlns:a16="http://schemas.microsoft.com/office/drawing/2014/main" val="20002"/>
                    </a:ext>
                  </a:extLst>
                </a:gridCol>
              </a:tblGrid>
              <a:tr h="50800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测试数据</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期望结果</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覆盖范围</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800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001</a:t>
                      </a:r>
                      <a:r>
                        <a:rPr kumimoji="1" lang="en-US" altLang="zh-CN" sz="1600" b="1" i="0" u="none" strike="noStrike" cap="none" normalizeH="0" baseline="0" smtClean="0">
                          <a:ln>
                            <a:noFill/>
                          </a:ln>
                          <a:solidFill>
                            <a:srgbClr val="FC0128"/>
                          </a:solidFill>
                          <a:effectLst/>
                          <a:latin typeface="Times New Roman" panose="02020603050405020304" pitchFamily="18" charset="0"/>
                          <a:ea typeface="华文楷体" panose="02010600040101010101" pitchFamily="2" charset="-122"/>
                          <a:cs typeface="Times New Roman" panose="02020603050405020304" pitchFamily="18" charset="0"/>
                        </a:rPr>
                        <a:t>MAY</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输入无效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等价类</a:t>
                      </a:r>
                      <a:r>
                        <a:rPr kumimoji="0" lang="zh-CN" altLang="en-US" sz="1600" b="0" i="0" u="none" strike="noStrike" cap="none" normalizeH="0" baseline="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④</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0800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20015</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输入无效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等价类</a:t>
                      </a:r>
                      <a:r>
                        <a:rPr kumimoji="1" lang="zh-CN" altLang="en-US" sz="1600" b="1" i="0" u="none" strike="noStrike" cap="none" normalizeH="0" baseline="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⑤</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0800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2001001</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输入无效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等价类</a:t>
                      </a:r>
                      <a:r>
                        <a:rPr kumimoji="1" lang="zh-CN" altLang="en-US" sz="1600" b="1" i="0" u="none" strike="noStrike" cap="none" normalizeH="0" baseline="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⑥</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50800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en-US" altLang="zh-CN" sz="1600" b="1" i="0" u="none" strike="noStrike" cap="none" normalizeH="0" baseline="0" smtClean="0">
                          <a:ln>
                            <a:noFill/>
                          </a:ln>
                          <a:solidFill>
                            <a:srgbClr val="FC0128"/>
                          </a:solidFill>
                          <a:effectLst/>
                          <a:latin typeface="Times New Roman" panose="02020603050405020304" pitchFamily="18" charset="0"/>
                          <a:ea typeface="华文楷体" panose="02010600040101010101" pitchFamily="2" charset="-122"/>
                          <a:cs typeface="Times New Roman" panose="02020603050405020304" pitchFamily="18" charset="0"/>
                        </a:rPr>
                        <a:t>2000</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输入无效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等价类</a:t>
                      </a:r>
                      <a:r>
                        <a:rPr kumimoji="1" lang="zh-CN" altLang="en-US" sz="1600" b="1" i="0" u="none" strike="noStrike" cap="none" normalizeH="0" baseline="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⑦</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50800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en-US" altLang="zh-CN" sz="1600" b="1" i="0" u="none" strike="noStrike" cap="none" normalizeH="0" baseline="0" smtClean="0">
                          <a:ln>
                            <a:noFill/>
                          </a:ln>
                          <a:solidFill>
                            <a:srgbClr val="FC0128"/>
                          </a:solidFill>
                          <a:effectLst/>
                          <a:latin typeface="Times New Roman" panose="02020603050405020304" pitchFamily="18" charset="0"/>
                          <a:ea typeface="华文楷体" panose="02010600040101010101" pitchFamily="2" charset="-122"/>
                          <a:cs typeface="Times New Roman" panose="02020603050405020304" pitchFamily="18" charset="0"/>
                        </a:rPr>
                        <a:t>2008</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输入无效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等价类</a:t>
                      </a:r>
                      <a:r>
                        <a:rPr kumimoji="1" lang="zh-CN" altLang="en-US" sz="1600" b="1" i="0" u="none" strike="noStrike" cap="none" normalizeH="0" baseline="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⑧</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50800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2001</a:t>
                      </a:r>
                      <a:r>
                        <a:rPr kumimoji="1" lang="en-US" altLang="zh-CN" sz="1600" b="1" i="0" u="none" strike="noStrike" cap="none" normalizeH="0" baseline="0" smtClean="0">
                          <a:ln>
                            <a:noFill/>
                          </a:ln>
                          <a:solidFill>
                            <a:srgbClr val="FC0128"/>
                          </a:solidFill>
                          <a:effectLst/>
                          <a:latin typeface="Times New Roman" panose="02020603050405020304" pitchFamily="18" charset="0"/>
                          <a:ea typeface="华文楷体" panose="02010600040101010101" pitchFamily="2" charset="-122"/>
                          <a:cs typeface="Times New Roman" panose="02020603050405020304" pitchFamily="18" charset="0"/>
                        </a:rPr>
                        <a:t>00</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输入无效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等价类</a:t>
                      </a:r>
                      <a:r>
                        <a:rPr kumimoji="1" lang="zh-CN" altLang="en-US" sz="1600" b="1" i="0" u="none" strike="noStrike" cap="none" normalizeH="0" baseline="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⑨</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50800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2001</a:t>
                      </a:r>
                      <a:r>
                        <a:rPr kumimoji="1" lang="en-US" altLang="zh-CN" sz="1600" b="1" i="0" u="none" strike="noStrike" cap="none" normalizeH="0" baseline="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13</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输入无效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等价类</a:t>
                      </a:r>
                      <a:r>
                        <a:rPr kumimoji="1" lang="zh-CN" altLang="en-US" sz="1600" b="1" i="0" u="none" strike="noStrike" cap="none" normalizeH="0" baseline="0" dirty="0" smtClean="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⑩</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bl>
          </a:graphicData>
        </a:graphic>
      </p:graphicFrame>
      <p:sp>
        <p:nvSpPr>
          <p:cNvPr id="77877" name="Rectangle 53"/>
          <p:cNvSpPr>
            <a:spLocks noChangeArrowheads="1"/>
          </p:cNvSpPr>
          <p:nvPr/>
        </p:nvSpPr>
        <p:spPr bwMode="auto">
          <a:xfrm>
            <a:off x="4211960" y="5976392"/>
            <a:ext cx="38163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华文黑体" charset="-122"/>
                <a:ea typeface="宋体" panose="02010600030101010101" pitchFamily="2" charset="-122"/>
              </a:defRPr>
            </a:lvl1pPr>
            <a:lvl2pPr marL="742950" indent="-285750">
              <a:defRPr sz="2400">
                <a:solidFill>
                  <a:schemeClr val="tx1"/>
                </a:solidFill>
                <a:latin typeface="华文黑体" charset="-122"/>
                <a:ea typeface="宋体" panose="02010600030101010101" pitchFamily="2" charset="-122"/>
              </a:defRPr>
            </a:lvl2pPr>
            <a:lvl3pPr marL="1143000" indent="-228600">
              <a:defRPr sz="2400">
                <a:solidFill>
                  <a:schemeClr val="tx1"/>
                </a:solidFill>
                <a:latin typeface="华文黑体" charset="-122"/>
                <a:ea typeface="宋体" panose="02010600030101010101" pitchFamily="2" charset="-122"/>
              </a:defRPr>
            </a:lvl3pPr>
            <a:lvl4pPr marL="1600200" indent="-228600">
              <a:defRPr sz="2400">
                <a:solidFill>
                  <a:schemeClr val="tx1"/>
                </a:solidFill>
                <a:latin typeface="华文黑体" charset="-122"/>
                <a:ea typeface="宋体" panose="02010600030101010101" pitchFamily="2" charset="-122"/>
              </a:defRPr>
            </a:lvl4pPr>
            <a:lvl5pPr marL="2057400" indent="-228600">
              <a:defRPr sz="2400">
                <a:solidFill>
                  <a:schemeClr val="tx1"/>
                </a:solidFill>
                <a:latin typeface="华文黑体" charset="-122"/>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9pPr>
          </a:lstStyle>
          <a:p>
            <a:r>
              <a:rPr kumimoji="1"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本例的</a:t>
            </a:r>
            <a:r>
              <a:rPr kumimoji="1"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10</a:t>
            </a:r>
            <a:r>
              <a:rPr kumimoji="1"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个等价类至</a:t>
            </a:r>
          </a:p>
          <a:p>
            <a:r>
              <a:rPr kumimoji="1"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少需要</a:t>
            </a:r>
            <a:r>
              <a:rPr kumimoji="1"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8</a:t>
            </a:r>
            <a:r>
              <a:rPr kumimoji="1"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个测试用例</a:t>
            </a:r>
          </a:p>
        </p:txBody>
      </p:sp>
      <p:sp>
        <p:nvSpPr>
          <p:cNvPr id="77878" name="Rectangle 54"/>
          <p:cNvSpPr>
            <a:spLocks noChangeArrowheads="1"/>
          </p:cNvSpPr>
          <p:nvPr/>
        </p:nvSpPr>
        <p:spPr bwMode="auto">
          <a:xfrm>
            <a:off x="702568" y="6284168"/>
            <a:ext cx="3581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华文黑体" charset="-122"/>
                <a:ea typeface="宋体" panose="02010600030101010101" pitchFamily="2" charset="-122"/>
              </a:defRPr>
            </a:lvl1pPr>
            <a:lvl2pPr marL="742950" indent="-285750">
              <a:defRPr sz="2400">
                <a:solidFill>
                  <a:schemeClr val="tx1"/>
                </a:solidFill>
                <a:latin typeface="华文黑体" charset="-122"/>
                <a:ea typeface="宋体" panose="02010600030101010101" pitchFamily="2" charset="-122"/>
              </a:defRPr>
            </a:lvl2pPr>
            <a:lvl3pPr marL="1143000" indent="-228600">
              <a:defRPr sz="2400">
                <a:solidFill>
                  <a:schemeClr val="tx1"/>
                </a:solidFill>
                <a:latin typeface="华文黑体" charset="-122"/>
                <a:ea typeface="宋体" panose="02010600030101010101" pitchFamily="2" charset="-122"/>
              </a:defRPr>
            </a:lvl3pPr>
            <a:lvl4pPr marL="1600200" indent="-228600">
              <a:defRPr sz="2400">
                <a:solidFill>
                  <a:schemeClr val="tx1"/>
                </a:solidFill>
                <a:latin typeface="华文黑体" charset="-122"/>
                <a:ea typeface="宋体" panose="02010600030101010101" pitchFamily="2" charset="-122"/>
              </a:defRPr>
            </a:lvl4pPr>
            <a:lvl5pPr marL="2057400" indent="-228600">
              <a:defRPr sz="2400">
                <a:solidFill>
                  <a:schemeClr val="tx1"/>
                </a:solidFill>
                <a:latin typeface="华文黑体" charset="-122"/>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9pPr>
          </a:lstStyle>
          <a:p>
            <a:r>
              <a:rPr kumimoji="1" lang="zh-CN" altLang="en-US" sz="2000" b="1" dirty="0">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不能出现相同的测试用例</a:t>
            </a:r>
          </a:p>
        </p:txBody>
      </p:sp>
      <p:sp>
        <p:nvSpPr>
          <p:cNvPr id="77879" name="AutoShape 55"/>
          <p:cNvSpPr>
            <a:spLocks noChangeArrowheads="1"/>
          </p:cNvSpPr>
          <p:nvPr/>
        </p:nvSpPr>
        <p:spPr bwMode="auto">
          <a:xfrm rot="-5400000">
            <a:off x="1997397" y="5925393"/>
            <a:ext cx="431800" cy="431800"/>
          </a:xfrm>
          <a:custGeom>
            <a:avLst/>
            <a:gdLst>
              <a:gd name="T0" fmla="*/ 323850 w 21600"/>
              <a:gd name="T1" fmla="*/ 0 h 21600"/>
              <a:gd name="T2" fmla="*/ 0 w 21600"/>
              <a:gd name="T3" fmla="*/ 215900 h 21600"/>
              <a:gd name="T4" fmla="*/ 323850 w 21600"/>
              <a:gd name="T5" fmla="*/ 431800 h 21600"/>
              <a:gd name="T6" fmla="*/ 431800 w 21600"/>
              <a:gd name="T7" fmla="*/ 2159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760000"/>
              </a:gs>
              <a:gs pos="50000">
                <a:srgbClr val="FF0000"/>
              </a:gs>
              <a:gs pos="100000">
                <a:srgbClr val="7600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smtClean="0"/>
              <a:t>Sample Equivalence Classes</a:t>
            </a:r>
            <a:endParaRPr lang="zh-CN" altLang="en-US" kern="0" dirty="0"/>
          </a:p>
        </p:txBody>
      </p:sp>
      <p:sp>
        <p:nvSpPr>
          <p:cNvPr id="10" name="Rectangle 3"/>
          <p:cNvSpPr txBox="1">
            <a:spLocks noChangeArrowheads="1"/>
          </p:cNvSpPr>
          <p:nvPr/>
        </p:nvSpPr>
        <p:spPr bwMode="auto">
          <a:xfrm>
            <a:off x="840854" y="1405682"/>
            <a:ext cx="788670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a:lstStyle>
          <a:p>
            <a:pPr>
              <a:spcBef>
                <a:spcPct val="0"/>
              </a:spcBef>
              <a:buClr>
                <a:schemeClr val="bg1"/>
              </a:buClr>
              <a:buFontTx/>
              <a:buNone/>
            </a:pPr>
            <a:r>
              <a:rPr lang="zh-CN" altLang="en-US" sz="2000" kern="0" dirty="0" smtClean="0">
                <a:latin typeface="Times New Roman" panose="02020603050405020304" pitchFamily="18" charset="0"/>
                <a:ea typeface="华文楷体" panose="02010600040101010101" pitchFamily="2" charset="-122"/>
                <a:cs typeface="Times New Roman" panose="02020603050405020304" pitchFamily="18" charset="0"/>
              </a:rPr>
              <a:t>第三步：为每一个无效等价类至少设计一个测试用例</a:t>
            </a:r>
            <a:endParaRPr lang="zh-CN" altLang="en-US" sz="2000" kern="0" dirty="0" smtClean="0">
              <a:solidFill>
                <a:schemeClr val="tx2"/>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697032985"/>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7879"/>
                                        </p:tgtEl>
                                        <p:attrNameLst>
                                          <p:attrName>style.visibility</p:attrName>
                                        </p:attrNameLst>
                                      </p:cBhvr>
                                      <p:to>
                                        <p:strVal val="visible"/>
                                      </p:to>
                                    </p:set>
                                    <p:anim calcmode="lin" valueType="num">
                                      <p:cBhvr>
                                        <p:cTn id="7" dur="500" fill="hold"/>
                                        <p:tgtEl>
                                          <p:spTgt spid="77879"/>
                                        </p:tgtEl>
                                        <p:attrNameLst>
                                          <p:attrName>ppt_w</p:attrName>
                                        </p:attrNameLst>
                                      </p:cBhvr>
                                      <p:tavLst>
                                        <p:tav tm="0">
                                          <p:val>
                                            <p:fltVal val="0"/>
                                          </p:val>
                                        </p:tav>
                                        <p:tav tm="100000">
                                          <p:val>
                                            <p:strVal val="#ppt_w"/>
                                          </p:val>
                                        </p:tav>
                                      </p:tavLst>
                                    </p:anim>
                                    <p:anim calcmode="lin" valueType="num">
                                      <p:cBhvr>
                                        <p:cTn id="8" dur="500" fill="hold"/>
                                        <p:tgtEl>
                                          <p:spTgt spid="77879"/>
                                        </p:tgtEl>
                                        <p:attrNameLst>
                                          <p:attrName>ppt_h</p:attrName>
                                        </p:attrNameLst>
                                      </p:cBhvr>
                                      <p:tavLst>
                                        <p:tav tm="0">
                                          <p:val>
                                            <p:fltVal val="0"/>
                                          </p:val>
                                        </p:tav>
                                        <p:tav tm="100000">
                                          <p:val>
                                            <p:strVal val="#ppt_h"/>
                                          </p:val>
                                        </p:tav>
                                      </p:tavLst>
                                    </p:anim>
                                    <p:animEffect transition="in" filter="fade">
                                      <p:cBhvr>
                                        <p:cTn id="9" dur="500"/>
                                        <p:tgtEl>
                                          <p:spTgt spid="77879"/>
                                        </p:tgtEl>
                                      </p:cBhvr>
                                    </p:animEffect>
                                  </p:childTnLst>
                                </p:cTn>
                              </p:par>
                            </p:childTnLst>
                          </p:cTn>
                        </p:par>
                        <p:par>
                          <p:cTn id="10" fill="hold" nodeType="afterGroup">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77878"/>
                                        </p:tgtEl>
                                        <p:attrNameLst>
                                          <p:attrName>style.visibility</p:attrName>
                                        </p:attrNameLst>
                                      </p:cBhvr>
                                      <p:to>
                                        <p:strVal val="visible"/>
                                      </p:to>
                                    </p:set>
                                    <p:anim calcmode="lin" valueType="num">
                                      <p:cBhvr>
                                        <p:cTn id="13" dur="500" fill="hold"/>
                                        <p:tgtEl>
                                          <p:spTgt spid="77878"/>
                                        </p:tgtEl>
                                        <p:attrNameLst>
                                          <p:attrName>ppt_w</p:attrName>
                                        </p:attrNameLst>
                                      </p:cBhvr>
                                      <p:tavLst>
                                        <p:tav tm="0">
                                          <p:val>
                                            <p:fltVal val="0"/>
                                          </p:val>
                                        </p:tav>
                                        <p:tav tm="100000">
                                          <p:val>
                                            <p:strVal val="#ppt_w"/>
                                          </p:val>
                                        </p:tav>
                                      </p:tavLst>
                                    </p:anim>
                                    <p:anim calcmode="lin" valueType="num">
                                      <p:cBhvr>
                                        <p:cTn id="14" dur="500" fill="hold"/>
                                        <p:tgtEl>
                                          <p:spTgt spid="77878"/>
                                        </p:tgtEl>
                                        <p:attrNameLst>
                                          <p:attrName>ppt_h</p:attrName>
                                        </p:attrNameLst>
                                      </p:cBhvr>
                                      <p:tavLst>
                                        <p:tav tm="0">
                                          <p:val>
                                            <p:fltVal val="0"/>
                                          </p:val>
                                        </p:tav>
                                        <p:tav tm="100000">
                                          <p:val>
                                            <p:strVal val="#ppt_h"/>
                                          </p:val>
                                        </p:tav>
                                      </p:tavLst>
                                    </p:anim>
                                    <p:animEffect transition="in" filter="fade">
                                      <p:cBhvr>
                                        <p:cTn id="15" dur="500"/>
                                        <p:tgtEl>
                                          <p:spTgt spid="778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77877"/>
                                        </p:tgtEl>
                                        <p:attrNameLst>
                                          <p:attrName>style.visibility</p:attrName>
                                        </p:attrNameLst>
                                      </p:cBhvr>
                                      <p:to>
                                        <p:strVal val="visible"/>
                                      </p:to>
                                    </p:set>
                                    <p:anim calcmode="lin" valueType="num">
                                      <p:cBhvr>
                                        <p:cTn id="20" dur="500" fill="hold"/>
                                        <p:tgtEl>
                                          <p:spTgt spid="77877"/>
                                        </p:tgtEl>
                                        <p:attrNameLst>
                                          <p:attrName>ppt_w</p:attrName>
                                        </p:attrNameLst>
                                      </p:cBhvr>
                                      <p:tavLst>
                                        <p:tav tm="0">
                                          <p:val>
                                            <p:fltVal val="0"/>
                                          </p:val>
                                        </p:tav>
                                        <p:tav tm="100000">
                                          <p:val>
                                            <p:strVal val="#ppt_w"/>
                                          </p:val>
                                        </p:tav>
                                      </p:tavLst>
                                    </p:anim>
                                    <p:anim calcmode="lin" valueType="num">
                                      <p:cBhvr>
                                        <p:cTn id="21" dur="500" fill="hold"/>
                                        <p:tgtEl>
                                          <p:spTgt spid="77877"/>
                                        </p:tgtEl>
                                        <p:attrNameLst>
                                          <p:attrName>ppt_h</p:attrName>
                                        </p:attrNameLst>
                                      </p:cBhvr>
                                      <p:tavLst>
                                        <p:tav tm="0">
                                          <p:val>
                                            <p:fltVal val="0"/>
                                          </p:val>
                                        </p:tav>
                                        <p:tav tm="100000">
                                          <p:val>
                                            <p:strVal val="#ppt_h"/>
                                          </p:val>
                                        </p:tav>
                                      </p:tavLst>
                                    </p:anim>
                                    <p:animEffect transition="in" filter="fade">
                                      <p:cBhvr>
                                        <p:cTn id="22" dur="500"/>
                                        <p:tgtEl>
                                          <p:spTgt spid="778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77827"/>
                                        </p:tgtEl>
                                        <p:attrNameLst>
                                          <p:attrName>style.visibility</p:attrName>
                                        </p:attrNameLst>
                                      </p:cBhvr>
                                      <p:to>
                                        <p:strVal val="visible"/>
                                      </p:to>
                                    </p:set>
                                    <p:anim calcmode="lin" valueType="num">
                                      <p:cBhvr>
                                        <p:cTn id="27" dur="500" fill="hold"/>
                                        <p:tgtEl>
                                          <p:spTgt spid="77827"/>
                                        </p:tgtEl>
                                        <p:attrNameLst>
                                          <p:attrName>ppt_w</p:attrName>
                                        </p:attrNameLst>
                                      </p:cBhvr>
                                      <p:tavLst>
                                        <p:tav tm="0">
                                          <p:val>
                                            <p:fltVal val="0"/>
                                          </p:val>
                                        </p:tav>
                                        <p:tav tm="100000">
                                          <p:val>
                                            <p:strVal val="#ppt_w"/>
                                          </p:val>
                                        </p:tav>
                                      </p:tavLst>
                                    </p:anim>
                                    <p:anim calcmode="lin" valueType="num">
                                      <p:cBhvr>
                                        <p:cTn id="28" dur="500" fill="hold"/>
                                        <p:tgtEl>
                                          <p:spTgt spid="778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77" grpId="0"/>
      <p:bldP spid="77878" grpId="0"/>
      <p:bldP spid="778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8" name="Rectangle 4"/>
          <p:cNvSpPr>
            <a:spLocks noChangeArrowheads="1"/>
          </p:cNvSpPr>
          <p:nvPr/>
        </p:nvSpPr>
        <p:spPr bwMode="auto">
          <a:xfrm>
            <a:off x="930597" y="1413793"/>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Clr>
                <a:srgbClr val="0070C0"/>
              </a:buClr>
              <a:buFont typeface="Wingdings" panose="05000000000000000000" pitchFamily="2" charset="2"/>
              <a:buChar char="n"/>
            </a:pPr>
            <a:r>
              <a:rPr lang="zh-CN" altLang="en-US" sz="24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静态测试</a:t>
            </a:r>
          </a:p>
          <a:p>
            <a:pPr lvl="1"/>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静态分析</a:t>
            </a:r>
          </a:p>
          <a:p>
            <a:pPr lvl="1"/>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代码审查(</a:t>
            </a:r>
            <a:r>
              <a:rPr lang="en-US" altLang="zh-CN"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Code Reading Review)</a:t>
            </a:r>
          </a:p>
          <a:p>
            <a:pPr lvl="1"/>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代码走查(</a:t>
            </a:r>
            <a:r>
              <a:rPr lang="en-US" altLang="zh-CN"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Walkthroughs)</a:t>
            </a:r>
          </a:p>
          <a:p>
            <a:pPr lvl="1"/>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技术评审(</a:t>
            </a:r>
            <a:r>
              <a:rPr lang="en-US" altLang="zh-CN"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Technical Review)</a:t>
            </a:r>
          </a:p>
          <a:p>
            <a:pPr lvl="1"/>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桌面检查(</a:t>
            </a:r>
            <a:r>
              <a:rPr lang="en-US" altLang="zh-CN"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Desk Checking)</a:t>
            </a:r>
          </a:p>
        </p:txBody>
      </p:sp>
      <p:sp>
        <p:nvSpPr>
          <p:cNvPr id="543749" name="Rectangle 5"/>
          <p:cNvSpPr>
            <a:spLocks noChangeArrowheads="1"/>
          </p:cNvSpPr>
          <p:nvPr/>
        </p:nvSpPr>
        <p:spPr bwMode="auto">
          <a:xfrm>
            <a:off x="5010472" y="1340768"/>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Clr>
                <a:srgbClr val="0070C0"/>
              </a:buClr>
              <a:buFont typeface="Wingdings" panose="05000000000000000000" pitchFamily="2" charset="2"/>
              <a:buChar char="n"/>
            </a:pPr>
            <a:r>
              <a:rPr lang="zh-CN" altLang="en-US" sz="24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动态测试</a:t>
            </a:r>
          </a:p>
          <a:p>
            <a:pPr lvl="1"/>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白盒测试</a:t>
            </a:r>
          </a:p>
          <a:p>
            <a:pPr lvl="2"/>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基本路径测试</a:t>
            </a:r>
          </a:p>
          <a:p>
            <a:pPr lvl="2"/>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控制结构测试</a:t>
            </a:r>
          </a:p>
          <a:p>
            <a:pPr lvl="1"/>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黑盒测试</a:t>
            </a:r>
          </a:p>
          <a:p>
            <a:pPr lvl="2"/>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功能分解</a:t>
            </a:r>
          </a:p>
          <a:p>
            <a:pPr lvl="2"/>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等价类划分</a:t>
            </a:r>
          </a:p>
          <a:p>
            <a:pPr lvl="2"/>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边值分析</a:t>
            </a:r>
          </a:p>
          <a:p>
            <a:pPr lvl="2"/>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因果图</a:t>
            </a:r>
          </a:p>
          <a:p>
            <a:pPr lvl="2"/>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随机测试</a:t>
            </a:r>
          </a:p>
          <a:p>
            <a:pPr lvl="2"/>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猜错法</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Methods of Testing </a:t>
            </a:r>
            <a:endParaRPr lang="en-US" altLang="ja-JP" dirty="0"/>
          </a:p>
        </p:txBody>
      </p:sp>
    </p:spTree>
    <p:extLst>
      <p:ext uri="{BB962C8B-B14F-4D97-AF65-F5344CB8AC3E}">
        <p14:creationId xmlns:p14="http://schemas.microsoft.com/office/powerpoint/2010/main" val="2691736265"/>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3748"/>
                                        </p:tgtEl>
                                        <p:attrNameLst>
                                          <p:attrName>style.visibility</p:attrName>
                                        </p:attrNameLst>
                                      </p:cBhvr>
                                      <p:to>
                                        <p:strVal val="visible"/>
                                      </p:to>
                                    </p:set>
                                    <p:anim calcmode="lin" valueType="num">
                                      <p:cBhvr additive="base">
                                        <p:cTn id="7" dur="500" fill="hold"/>
                                        <p:tgtEl>
                                          <p:spTgt spid="543748"/>
                                        </p:tgtEl>
                                        <p:attrNameLst>
                                          <p:attrName>ppt_x</p:attrName>
                                        </p:attrNameLst>
                                      </p:cBhvr>
                                      <p:tavLst>
                                        <p:tav tm="0">
                                          <p:val>
                                            <p:strVal val="0-#ppt_w/2"/>
                                          </p:val>
                                        </p:tav>
                                        <p:tav tm="100000">
                                          <p:val>
                                            <p:strVal val="#ppt_x"/>
                                          </p:val>
                                        </p:tav>
                                      </p:tavLst>
                                    </p:anim>
                                    <p:anim calcmode="lin" valueType="num">
                                      <p:cBhvr additive="base">
                                        <p:cTn id="8" dur="500" fill="hold"/>
                                        <p:tgtEl>
                                          <p:spTgt spid="5437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3749"/>
                                        </p:tgtEl>
                                        <p:attrNameLst>
                                          <p:attrName>style.visibility</p:attrName>
                                        </p:attrNameLst>
                                      </p:cBhvr>
                                      <p:to>
                                        <p:strVal val="visible"/>
                                      </p:to>
                                    </p:set>
                                    <p:anim calcmode="lin" valueType="num">
                                      <p:cBhvr additive="base">
                                        <p:cTn id="13" dur="500" fill="hold"/>
                                        <p:tgtEl>
                                          <p:spTgt spid="543749"/>
                                        </p:tgtEl>
                                        <p:attrNameLst>
                                          <p:attrName>ppt_x</p:attrName>
                                        </p:attrNameLst>
                                      </p:cBhvr>
                                      <p:tavLst>
                                        <p:tav tm="0">
                                          <p:val>
                                            <p:strVal val="0-#ppt_w/2"/>
                                          </p:val>
                                        </p:tav>
                                        <p:tav tm="100000">
                                          <p:val>
                                            <p:strVal val="#ppt_x"/>
                                          </p:val>
                                        </p:tav>
                                      </p:tavLst>
                                    </p:anim>
                                    <p:anim calcmode="lin" valueType="num">
                                      <p:cBhvr additive="base">
                                        <p:cTn id="14" dur="500" fill="hold"/>
                                        <p:tgtEl>
                                          <p:spTgt spid="5437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8" grpId="0" autoUpdateAnimBg="0"/>
      <p:bldP spid="543749"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body" idx="1"/>
          </p:nvPr>
        </p:nvSpPr>
        <p:spPr>
          <a:xfrm>
            <a:off x="899592" y="1497806"/>
            <a:ext cx="7813964" cy="4548187"/>
          </a:xfrm>
        </p:spPr>
        <p:txBody>
          <a:bodyPr/>
          <a:lstStyle/>
          <a:p>
            <a:pPr marL="0" indent="0">
              <a:spcBef>
                <a:spcPct val="0"/>
              </a:spcBef>
              <a:buClr>
                <a:schemeClr val="bg1"/>
              </a:buClr>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：准考证号码</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		</a:t>
            </a:r>
          </a:p>
          <a:p>
            <a:pPr>
              <a:spcBef>
                <a:spcPct val="0"/>
              </a:spcBef>
              <a:buClr>
                <a:schemeClr val="bg1"/>
              </a:buClr>
            </a:pP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对招干考试系统“输入学生成绩”子模块设计测试用例</a:t>
            </a:r>
            <a:endPar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ct val="0"/>
              </a:spcBef>
              <a:buClr>
                <a:schemeClr val="bg1"/>
              </a:buClr>
              <a:buNone/>
            </a:pP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     招干考试分三个专业</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准考证号第一位为专业代号</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a:t>
            </a:r>
          </a:p>
          <a:p>
            <a:pPr marL="0" indent="0">
              <a:spcBef>
                <a:spcPct val="0"/>
              </a:spcBef>
              <a:buClr>
                <a:schemeClr val="bg1"/>
              </a:buClr>
              <a:buNone/>
            </a:pP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如</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  1-</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行政专业</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   2-</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法律专业</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   3-</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财经专业</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a:t>
            </a:r>
          </a:p>
          <a:p>
            <a:pPr marL="0" indent="0">
              <a:spcBef>
                <a:spcPct val="0"/>
              </a:spcBef>
              <a:buClr>
                <a:schemeClr val="bg1"/>
              </a:buClr>
              <a:buNone/>
            </a:pP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      行政专业准考证号码为</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:110001</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111215</a:t>
            </a:r>
          </a:p>
          <a:p>
            <a:pPr>
              <a:spcBef>
                <a:spcPct val="0"/>
              </a:spcBef>
              <a:buClr>
                <a:schemeClr val="bg1"/>
              </a:buClr>
            </a:pP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 法律专业准考证号码为</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:210001</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212006</a:t>
            </a:r>
          </a:p>
          <a:p>
            <a:pPr>
              <a:spcBef>
                <a:spcPct val="0"/>
              </a:spcBef>
              <a:buClr>
                <a:schemeClr val="bg1"/>
              </a:buClr>
            </a:pP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财经专业准考证号码为</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:310001</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314015</a:t>
            </a:r>
          </a:p>
          <a:p>
            <a:pPr>
              <a:spcBef>
                <a:spcPct val="0"/>
              </a:spcBef>
              <a:buClr>
                <a:schemeClr val="bg1"/>
              </a:buClr>
            </a:pPr>
            <a:endParaRPr lang="en-US" altLang="zh-CN" sz="2000" b="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buClr>
                <a:schemeClr val="bg1"/>
              </a:buClr>
              <a:buFontTx/>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有效等价类</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 110001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111215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(2) 210001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212006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(3) 310001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314015</a:t>
            </a:r>
          </a:p>
          <a:p>
            <a:pPr>
              <a:spcBef>
                <a:spcPct val="45000"/>
              </a:spcBef>
              <a:buClr>
                <a:schemeClr val="bg1"/>
              </a:buClr>
              <a:buFontTx/>
              <a:buNone/>
            </a:pP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无效等价类</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(4)  -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110000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(5) 111216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210000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(6) 212007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310000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(7) 314016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buClr>
                <a:schemeClr val="bg1"/>
              </a:buClr>
              <a:buFontTx/>
              <a:buNone/>
            </a:pPr>
            <a:endParaRPr lang="en-US" altLang="zh-CN" sz="2000" b="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556" name="Text Box 3"/>
          <p:cNvSpPr txBox="1">
            <a:spLocks noChangeArrowheads="1"/>
          </p:cNvSpPr>
          <p:nvPr/>
        </p:nvSpPr>
        <p:spPr bwMode="auto">
          <a:xfrm>
            <a:off x="1344613" y="371475"/>
            <a:ext cx="120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华文黑体" charset="-122"/>
                <a:ea typeface="宋体" panose="02010600030101010101" pitchFamily="2" charset="-122"/>
              </a:defRPr>
            </a:lvl1pPr>
            <a:lvl2pPr marL="742950" indent="-285750">
              <a:defRPr sz="2400">
                <a:solidFill>
                  <a:schemeClr val="tx1"/>
                </a:solidFill>
                <a:latin typeface="华文黑体" charset="-122"/>
                <a:ea typeface="宋体" panose="02010600030101010101" pitchFamily="2" charset="-122"/>
              </a:defRPr>
            </a:lvl2pPr>
            <a:lvl3pPr marL="1143000" indent="-228600">
              <a:defRPr sz="2400">
                <a:solidFill>
                  <a:schemeClr val="tx1"/>
                </a:solidFill>
                <a:latin typeface="华文黑体" charset="-122"/>
                <a:ea typeface="宋体" panose="02010600030101010101" pitchFamily="2" charset="-122"/>
              </a:defRPr>
            </a:lvl3pPr>
            <a:lvl4pPr marL="1600200" indent="-228600">
              <a:defRPr sz="2400">
                <a:solidFill>
                  <a:schemeClr val="tx1"/>
                </a:solidFill>
                <a:latin typeface="华文黑体" charset="-122"/>
                <a:ea typeface="宋体" panose="02010600030101010101" pitchFamily="2" charset="-122"/>
              </a:defRPr>
            </a:lvl4pPr>
            <a:lvl5pPr marL="2057400" indent="-228600">
              <a:defRPr sz="2400">
                <a:solidFill>
                  <a:schemeClr val="tx1"/>
                </a:solidFill>
                <a:latin typeface="华文黑体" charset="-122"/>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9pPr>
          </a:lstStyle>
          <a:p>
            <a:pPr algn="r" eaLnBrk="1" hangingPunct="1"/>
            <a:r>
              <a:rPr lang="zh-CN" altLang="en-US" sz="4000">
                <a:solidFill>
                  <a:schemeClr val="bg1"/>
                </a:solidFill>
                <a:latin typeface="Arial" panose="020B0604020202020204" pitchFamily="34" charset="0"/>
                <a:ea typeface="黑体" panose="02010609060101010101" pitchFamily="49" charset="-122"/>
              </a:rPr>
              <a:t>例：</a:t>
            </a:r>
          </a:p>
        </p:txBody>
      </p:sp>
      <p:sp>
        <p:nvSpPr>
          <p:cNvPr id="7"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smtClean="0"/>
              <a:t>Sample Equivalence Classes</a:t>
            </a:r>
            <a:endParaRPr lang="zh-CN" altLang="en-US" kern="0" dirty="0"/>
          </a:p>
        </p:txBody>
      </p:sp>
    </p:spTree>
    <p:extLst>
      <p:ext uri="{BB962C8B-B14F-4D97-AF65-F5344CB8AC3E}">
        <p14:creationId xmlns:p14="http://schemas.microsoft.com/office/powerpoint/2010/main" val="3499315736"/>
      </p:ext>
    </p:extLst>
  </p:cSld>
  <p:clrMapOvr>
    <a:masterClrMapping/>
  </p:clrMapOvr>
  <p:transition>
    <p:random/>
    <p:sndAc>
      <p:stSnd>
        <p:snd r:embed="rId2" name="projctor.wav"/>
      </p:stSnd>
    </p:sndAc>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type="body" idx="1"/>
          </p:nvPr>
        </p:nvSpPr>
        <p:spPr>
          <a:xfrm>
            <a:off x="1043608" y="1659632"/>
            <a:ext cx="7543800" cy="3137520"/>
          </a:xfrm>
        </p:spPr>
        <p:txBody>
          <a:bodyPr/>
          <a:lstStyle/>
          <a:p>
            <a:pPr marL="0" indent="0" eaLnBrk="1" hangingPunct="1">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3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电话号码</a:t>
            </a:r>
            <a:endPar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buNone/>
            </a:pP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        城市的电话号码由两部分组成。这两部分的名称和内容分别是：地区码：以</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开头的三位或者四位数字（包括</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）；电话号码：以非</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、非</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开头的七位或者八位数字。</a:t>
            </a:r>
            <a:endPar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buNone/>
            </a:pPr>
            <a:endPar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buNone/>
            </a:pP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        假定被调试的程序能接受一切符合上述规定的电话号码，拒绝所有不符合规定的号码，就可用等价分类法来设计它的调试用例。</a:t>
            </a:r>
          </a:p>
        </p:txBody>
      </p:sp>
      <p:sp>
        <p:nvSpPr>
          <p:cNvPr id="6"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smtClean="0"/>
              <a:t>Sample Equivalence Classes</a:t>
            </a:r>
            <a:endParaRPr lang="zh-CN" altLang="en-US" kern="0" dirty="0"/>
          </a:p>
        </p:txBody>
      </p:sp>
    </p:spTree>
    <p:extLst>
      <p:ext uri="{BB962C8B-B14F-4D97-AF65-F5344CB8AC3E}">
        <p14:creationId xmlns:p14="http://schemas.microsoft.com/office/powerpoint/2010/main" val="2149590951"/>
      </p:ext>
    </p:extLst>
  </p:cSld>
  <p:clrMapOvr>
    <a:masterClrMapping/>
  </p:clrMapOvr>
  <p:transition>
    <p:random/>
    <p:sndAc>
      <p:stSnd>
        <p:snd r:embed="rId2" name="projctor.wav"/>
      </p:stSnd>
    </p:sndAc>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58" name="Group 38"/>
          <p:cNvGraphicFramePr>
            <a:graphicFrameLocks noGrp="1"/>
          </p:cNvGraphicFramePr>
          <p:nvPr>
            <p:ph idx="1"/>
            <p:extLst>
              <p:ext uri="{D42A27DB-BD31-4B8C-83A1-F6EECF244321}">
                <p14:modId xmlns:p14="http://schemas.microsoft.com/office/powerpoint/2010/main" val="4283323957"/>
              </p:ext>
            </p:extLst>
          </p:nvPr>
        </p:nvGraphicFramePr>
        <p:xfrm>
          <a:off x="1080294" y="1890902"/>
          <a:ext cx="7769225" cy="4130386"/>
        </p:xfrm>
        <a:graphic>
          <a:graphicData uri="http://schemas.openxmlformats.org/drawingml/2006/table">
            <a:tbl>
              <a:tblPr/>
              <a:tblGrid>
                <a:gridCol w="1908175">
                  <a:extLst>
                    <a:ext uri="{9D8B030D-6E8A-4147-A177-3AD203B41FA5}">
                      <a16:colId xmlns="" xmlns:a16="http://schemas.microsoft.com/office/drawing/2014/main" val="20000"/>
                    </a:ext>
                  </a:extLst>
                </a:gridCol>
                <a:gridCol w="2713037">
                  <a:extLst>
                    <a:ext uri="{9D8B030D-6E8A-4147-A177-3AD203B41FA5}">
                      <a16:colId xmlns="" xmlns:a16="http://schemas.microsoft.com/office/drawing/2014/main" val="20001"/>
                    </a:ext>
                  </a:extLst>
                </a:gridCol>
                <a:gridCol w="3148013">
                  <a:extLst>
                    <a:ext uri="{9D8B030D-6E8A-4147-A177-3AD203B41FA5}">
                      <a16:colId xmlns="" xmlns:a16="http://schemas.microsoft.com/office/drawing/2014/main" val="20002"/>
                    </a:ext>
                  </a:extLst>
                </a:gridCol>
              </a:tblGrid>
              <a:tr h="566701">
                <a:tc>
                  <a:txBody>
                    <a:body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输入数据</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有效等价类</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无效等价类</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521531">
                <a:tc>
                  <a:txBody>
                    <a:body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地区码</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0"/>
                        </a:spcBef>
                        <a:spcAft>
                          <a:spcPct val="0"/>
                        </a:spcAft>
                        <a:buClr>
                          <a:srgbClr val="003366"/>
                        </a:buClr>
                        <a:buSzTx/>
                        <a:buFontTx/>
                        <a:buAutoNum type="arabicPeriod"/>
                        <a:tabLst>
                          <a:tab pos="266700" algn="l"/>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位数串</a:t>
                      </a:r>
                    </a:p>
                    <a:p>
                      <a:pPr marL="533400" marR="0" lvl="0" indent="-533400" algn="l" defTabSz="914400" rtl="0" eaLnBrk="0" fontAlgn="base" latinLnBrk="0" hangingPunct="0">
                        <a:lnSpc>
                          <a:spcPct val="100000"/>
                        </a:lnSpc>
                        <a:spcBef>
                          <a:spcPct val="0"/>
                        </a:spcBef>
                        <a:spcAft>
                          <a:spcPct val="0"/>
                        </a:spcAft>
                        <a:buClr>
                          <a:srgbClr val="003366"/>
                        </a:buClr>
                        <a:buSzTx/>
                        <a:buFontTx/>
                        <a:buAutoNum type="arabicPeriod"/>
                        <a:tabLst>
                          <a:tab pos="266700" algn="l"/>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4</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位数串</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0"/>
                        </a:spcBef>
                        <a:spcAft>
                          <a:spcPct val="0"/>
                        </a:spcAft>
                        <a:buClr>
                          <a:srgbClr val="003366"/>
                        </a:buClr>
                        <a:buSzTx/>
                        <a:buFontTx/>
                        <a:buAutoNum type="arabicPeriod" startAt="3"/>
                        <a:tabLst>
                          <a:tab pos="266700" algn="l"/>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开头的含有非数字字符的串</a:t>
                      </a:r>
                    </a:p>
                    <a:p>
                      <a:pPr marL="533400" marR="0" lvl="0" indent="-533400" algn="l" defTabSz="914400" rtl="0" eaLnBrk="0" fontAlgn="base" latinLnBrk="0" hangingPunct="0">
                        <a:lnSpc>
                          <a:spcPct val="100000"/>
                        </a:lnSpc>
                        <a:spcBef>
                          <a:spcPct val="0"/>
                        </a:spcBef>
                        <a:spcAft>
                          <a:spcPct val="0"/>
                        </a:spcAft>
                        <a:buClr>
                          <a:srgbClr val="003366"/>
                        </a:buClr>
                        <a:buSzTx/>
                        <a:buFontTx/>
                        <a:buAutoNum type="arabicPeriod" startAt="3"/>
                        <a:tabLst>
                          <a:tab pos="266700" algn="l"/>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开头的小于</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位的数串</a:t>
                      </a:r>
                    </a:p>
                    <a:p>
                      <a:pPr marL="533400" marR="0" lvl="0" indent="-533400" algn="l" defTabSz="914400" rtl="0" eaLnBrk="0" fontAlgn="base" latinLnBrk="0" hangingPunct="0">
                        <a:lnSpc>
                          <a:spcPct val="100000"/>
                        </a:lnSpc>
                        <a:spcBef>
                          <a:spcPct val="0"/>
                        </a:spcBef>
                        <a:spcAft>
                          <a:spcPct val="0"/>
                        </a:spcAft>
                        <a:buClr>
                          <a:srgbClr val="003366"/>
                        </a:buClr>
                        <a:buSzTx/>
                        <a:buFontTx/>
                        <a:buAutoNum type="arabicPeriod" startAt="3"/>
                        <a:tabLst>
                          <a:tab pos="266700" algn="l"/>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开头的大于</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4</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位的数串</a:t>
                      </a:r>
                    </a:p>
                    <a:p>
                      <a:pPr marL="533400" marR="0" lvl="0" indent="-533400" algn="l" defTabSz="914400" rtl="0" eaLnBrk="0" fontAlgn="base" latinLnBrk="0" hangingPunct="0">
                        <a:lnSpc>
                          <a:spcPct val="100000"/>
                        </a:lnSpc>
                        <a:spcBef>
                          <a:spcPct val="0"/>
                        </a:spcBef>
                        <a:spcAft>
                          <a:spcPct val="0"/>
                        </a:spcAft>
                        <a:buClr>
                          <a:srgbClr val="003366"/>
                        </a:buClr>
                        <a:buSzTx/>
                        <a:buFontTx/>
                        <a:buAutoNum type="arabicPeriod" startAt="3"/>
                        <a:tabLst>
                          <a:tab pos="266700" algn="l"/>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以非</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开头的数串</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44216">
                <a:tc>
                  <a:txBody>
                    <a:body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电话号码</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0"/>
                        </a:spcBef>
                        <a:spcAft>
                          <a:spcPct val="0"/>
                        </a:spcAft>
                        <a:buClr>
                          <a:srgbClr val="003366"/>
                        </a:buClr>
                        <a:buSzTx/>
                        <a:buFontTx/>
                        <a:buAutoNum type="arabicPeriod" startAt="7"/>
                        <a:tabLst>
                          <a:tab pos="266700" algn="l"/>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以非</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、非</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位数串</a:t>
                      </a:r>
                    </a:p>
                    <a:p>
                      <a:pPr marL="533400" marR="0" lvl="0" indent="-533400" algn="l" defTabSz="914400" rtl="0" eaLnBrk="0" fontAlgn="base" latinLnBrk="0" hangingPunct="0">
                        <a:lnSpc>
                          <a:spcPct val="100000"/>
                        </a:lnSpc>
                        <a:spcBef>
                          <a:spcPct val="0"/>
                        </a:spcBef>
                        <a:spcAft>
                          <a:spcPct val="0"/>
                        </a:spcAft>
                        <a:buClr>
                          <a:srgbClr val="003366"/>
                        </a:buClr>
                        <a:buSzTx/>
                        <a:buFontTx/>
                        <a:buAutoNum type="arabicPeriod" startAt="7"/>
                        <a:tabLst>
                          <a:tab pos="266700" algn="l"/>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以非</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、非</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8</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位数串</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0"/>
                        </a:spcBef>
                        <a:spcAft>
                          <a:spcPct val="0"/>
                        </a:spcAft>
                        <a:buClr>
                          <a:srgbClr val="003366"/>
                        </a:buClr>
                        <a:buSzTx/>
                        <a:buFontTx/>
                        <a:buAutoNum type="arabicPeriod" startAt="9"/>
                        <a:tabLst>
                          <a:tab pos="266700" algn="l"/>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开头的数串</a:t>
                      </a:r>
                    </a:p>
                    <a:p>
                      <a:pPr marL="533400" marR="0" lvl="0" indent="-533400" algn="l" defTabSz="914400" rtl="0" eaLnBrk="0" fontAlgn="base" latinLnBrk="0" hangingPunct="0">
                        <a:lnSpc>
                          <a:spcPct val="100000"/>
                        </a:lnSpc>
                        <a:spcBef>
                          <a:spcPct val="0"/>
                        </a:spcBef>
                        <a:spcAft>
                          <a:spcPct val="0"/>
                        </a:spcAft>
                        <a:buClr>
                          <a:srgbClr val="003366"/>
                        </a:buClr>
                        <a:buSzTx/>
                        <a:buFontTx/>
                        <a:buAutoNum type="arabicPeriod" startAt="9"/>
                        <a:tabLst>
                          <a:tab pos="266700" algn="l"/>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开头的数串</a:t>
                      </a:r>
                    </a:p>
                    <a:p>
                      <a:pPr marL="533400" marR="0" lvl="0" indent="-533400" algn="l" defTabSz="914400" rtl="0" eaLnBrk="0" fontAlgn="base" latinLnBrk="0" hangingPunct="0">
                        <a:lnSpc>
                          <a:spcPct val="100000"/>
                        </a:lnSpc>
                        <a:spcBef>
                          <a:spcPct val="0"/>
                        </a:spcBef>
                        <a:spcAft>
                          <a:spcPct val="0"/>
                        </a:spcAft>
                        <a:buClr>
                          <a:srgbClr val="003366"/>
                        </a:buClr>
                        <a:buSzTx/>
                        <a:buFontTx/>
                        <a:buAutoNum type="arabicPeriod" startAt="9"/>
                        <a:tabLst>
                          <a:tab pos="266700" algn="l"/>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以非</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、非</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开头的含有非法字符</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或者</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8</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位数串</a:t>
                      </a:r>
                    </a:p>
                    <a:p>
                      <a:pPr marL="533400" marR="0" lvl="0" indent="-533400" algn="l" defTabSz="914400" rtl="0" eaLnBrk="0" fontAlgn="base" latinLnBrk="0" hangingPunct="0">
                        <a:lnSpc>
                          <a:spcPct val="100000"/>
                        </a:lnSpc>
                        <a:spcBef>
                          <a:spcPct val="0"/>
                        </a:spcBef>
                        <a:spcAft>
                          <a:spcPct val="0"/>
                        </a:spcAft>
                        <a:buClr>
                          <a:srgbClr val="003366"/>
                        </a:buClr>
                        <a:buSzTx/>
                        <a:buFontTx/>
                        <a:buAutoNum type="arabicPeriod" startAt="9"/>
                        <a:tabLst>
                          <a:tab pos="266700" algn="l"/>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以非</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、非</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开头的小于</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位数串</a:t>
                      </a:r>
                    </a:p>
                    <a:p>
                      <a:pPr marL="533400" marR="0" lvl="0" indent="-533400" algn="l" defTabSz="914400" rtl="0" eaLnBrk="0" fontAlgn="base" latinLnBrk="0" hangingPunct="0">
                        <a:lnSpc>
                          <a:spcPct val="100000"/>
                        </a:lnSpc>
                        <a:spcBef>
                          <a:spcPct val="0"/>
                        </a:spcBef>
                        <a:spcAft>
                          <a:spcPct val="0"/>
                        </a:spcAft>
                        <a:buClr>
                          <a:srgbClr val="003366"/>
                        </a:buClr>
                        <a:buSzTx/>
                        <a:buFontTx/>
                        <a:buAutoNum type="arabicPeriod" startAt="9"/>
                        <a:tabLst>
                          <a:tab pos="266700" algn="l"/>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以非</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、非</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开头的大于</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8</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位数串</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
        <p:nvSpPr>
          <p:cNvPr id="3" name="矩形 2"/>
          <p:cNvSpPr/>
          <p:nvPr/>
        </p:nvSpPr>
        <p:spPr>
          <a:xfrm>
            <a:off x="1115616" y="1300698"/>
            <a:ext cx="2428870" cy="400110"/>
          </a:xfrm>
          <a:prstGeom prst="rect">
            <a:avLst/>
          </a:prstGeom>
        </p:spPr>
        <p:txBody>
          <a:bodyPr wrap="none">
            <a:spAutoFit/>
          </a:bodyPr>
          <a:lstStyle/>
          <a:p>
            <a:r>
              <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划分</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等价类并编号</a:t>
            </a:r>
          </a:p>
        </p:txBody>
      </p:sp>
      <p:sp>
        <p:nvSpPr>
          <p:cNvPr id="8"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smtClean="0"/>
              <a:t>Sample Equivalence Classes</a:t>
            </a:r>
            <a:endParaRPr lang="zh-CN" altLang="en-US" kern="0" dirty="0"/>
          </a:p>
        </p:txBody>
      </p:sp>
    </p:spTree>
    <p:extLst>
      <p:ext uri="{BB962C8B-B14F-4D97-AF65-F5344CB8AC3E}">
        <p14:creationId xmlns:p14="http://schemas.microsoft.com/office/powerpoint/2010/main" val="2213279"/>
      </p:ext>
    </p:extLst>
  </p:cSld>
  <p:clrMapOvr>
    <a:masterClrMapping/>
  </p:clrMapOvr>
  <p:transition>
    <p:random/>
    <p:sndAc>
      <p:stSnd>
        <p:snd r:embed="rId2" name="projctor.wav"/>
      </p:stSnd>
    </p:sndAc>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73" name="Group 29"/>
          <p:cNvGraphicFramePr>
            <a:graphicFrameLocks noGrp="1"/>
          </p:cNvGraphicFramePr>
          <p:nvPr>
            <p:ph idx="1"/>
            <p:extLst>
              <p:ext uri="{D42A27DB-BD31-4B8C-83A1-F6EECF244321}">
                <p14:modId xmlns:p14="http://schemas.microsoft.com/office/powerpoint/2010/main" val="4162227025"/>
              </p:ext>
            </p:extLst>
          </p:nvPr>
        </p:nvGraphicFramePr>
        <p:xfrm>
          <a:off x="1051247" y="2132856"/>
          <a:ext cx="7769225" cy="2918027"/>
        </p:xfrm>
        <a:graphic>
          <a:graphicData uri="http://schemas.openxmlformats.org/drawingml/2006/table">
            <a:tbl>
              <a:tblPr/>
              <a:tblGrid>
                <a:gridCol w="1908175">
                  <a:extLst>
                    <a:ext uri="{9D8B030D-6E8A-4147-A177-3AD203B41FA5}">
                      <a16:colId xmlns="" xmlns:a16="http://schemas.microsoft.com/office/drawing/2014/main" val="20000"/>
                    </a:ext>
                  </a:extLst>
                </a:gridCol>
                <a:gridCol w="2713037">
                  <a:extLst>
                    <a:ext uri="{9D8B030D-6E8A-4147-A177-3AD203B41FA5}">
                      <a16:colId xmlns="" xmlns:a16="http://schemas.microsoft.com/office/drawing/2014/main" val="20001"/>
                    </a:ext>
                  </a:extLst>
                </a:gridCol>
                <a:gridCol w="3148013">
                  <a:extLst>
                    <a:ext uri="{9D8B030D-6E8A-4147-A177-3AD203B41FA5}">
                      <a16:colId xmlns="" xmlns:a16="http://schemas.microsoft.com/office/drawing/2014/main" val="20002"/>
                    </a:ext>
                  </a:extLst>
                </a:gridCol>
              </a:tblGrid>
              <a:tr h="596900">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测试数据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期望结果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覆盖范围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625475">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010  23145678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显示有效输入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92935">
                <a:tc>
                  <a:txBody>
                    <a:bodyPr/>
                    <a:lstStyle>
                      <a:lvl1pPr marL="533400" indent="-533400">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533400" marR="0" lvl="0" indent="-533400" algn="ctr" defTabSz="914400"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023   2234567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显示有效输入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76064">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0851  3456789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显示有效输入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526653">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0851  23145678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显示有效输入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2" name="矩形 1"/>
          <p:cNvSpPr/>
          <p:nvPr/>
        </p:nvSpPr>
        <p:spPr>
          <a:xfrm>
            <a:off x="899592" y="1397752"/>
            <a:ext cx="4185761" cy="461665"/>
          </a:xfrm>
          <a:prstGeom prst="rect">
            <a:avLst/>
          </a:prstGeom>
        </p:spPr>
        <p:txBody>
          <a:bodyPr wrap="none">
            <a:spAutoFit/>
          </a:bodyPr>
          <a:lstStyle/>
          <a:p>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为</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有效等价类设计测试用例 </a:t>
            </a:r>
          </a:p>
        </p:txBody>
      </p:sp>
      <p:sp>
        <p:nvSpPr>
          <p:cNvPr id="7"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smtClean="0"/>
              <a:t>Sample Equivalence Classes</a:t>
            </a:r>
            <a:endParaRPr lang="zh-CN" altLang="en-US" kern="0" dirty="0"/>
          </a:p>
        </p:txBody>
      </p:sp>
    </p:spTree>
    <p:extLst>
      <p:ext uri="{BB962C8B-B14F-4D97-AF65-F5344CB8AC3E}">
        <p14:creationId xmlns:p14="http://schemas.microsoft.com/office/powerpoint/2010/main" val="2785371683"/>
      </p:ext>
    </p:extLst>
  </p:cSld>
  <p:clrMapOvr>
    <a:masterClrMapping/>
  </p:clrMapOvr>
  <p:transition>
    <p:random/>
    <p:sndAc>
      <p:stSnd>
        <p:snd r:embed="rId2" name="projctor.wav"/>
      </p:stSnd>
    </p:sndAc>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018" name="Group 50"/>
          <p:cNvGraphicFramePr>
            <a:graphicFrameLocks noGrp="1"/>
          </p:cNvGraphicFramePr>
          <p:nvPr>
            <p:ph idx="1"/>
            <p:extLst>
              <p:ext uri="{D42A27DB-BD31-4B8C-83A1-F6EECF244321}">
                <p14:modId xmlns:p14="http://schemas.microsoft.com/office/powerpoint/2010/main" val="1646598657"/>
              </p:ext>
            </p:extLst>
          </p:nvPr>
        </p:nvGraphicFramePr>
        <p:xfrm>
          <a:off x="1046976" y="1742372"/>
          <a:ext cx="7769225" cy="4497392"/>
        </p:xfrm>
        <a:graphic>
          <a:graphicData uri="http://schemas.openxmlformats.org/drawingml/2006/table">
            <a:tbl>
              <a:tblPr/>
              <a:tblGrid>
                <a:gridCol w="2374900">
                  <a:extLst>
                    <a:ext uri="{9D8B030D-6E8A-4147-A177-3AD203B41FA5}">
                      <a16:colId xmlns="" xmlns:a16="http://schemas.microsoft.com/office/drawing/2014/main" val="20000"/>
                    </a:ext>
                  </a:extLst>
                </a:gridCol>
                <a:gridCol w="2246312">
                  <a:extLst>
                    <a:ext uri="{9D8B030D-6E8A-4147-A177-3AD203B41FA5}">
                      <a16:colId xmlns="" xmlns:a16="http://schemas.microsoft.com/office/drawing/2014/main" val="20001"/>
                    </a:ext>
                  </a:extLst>
                </a:gridCol>
                <a:gridCol w="3148013">
                  <a:extLst>
                    <a:ext uri="{9D8B030D-6E8A-4147-A177-3AD203B41FA5}">
                      <a16:colId xmlns="" xmlns:a16="http://schemas.microsoft.com/office/drawing/2014/main" val="20002"/>
                    </a:ext>
                  </a:extLst>
                </a:gridCol>
              </a:tblGrid>
              <a:tr h="423863">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测试数据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期望结果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覆盖范围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52438">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0a34  23456789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显示无效输入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52438">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05  23456789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显示无效输入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52438">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01234  23456789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显示无效输入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54025">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2341  23456789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显示无效输入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52438">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028  01234567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显示无效输入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52438">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028  12345678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显示无效输入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452438">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028  qw123456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显示无效输入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452438">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028    623456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显示无效输入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452438">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028  886234569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显示无效输入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bl>
          </a:graphicData>
        </a:graphic>
      </p:graphicFrame>
      <p:sp>
        <p:nvSpPr>
          <p:cNvPr id="2" name="矩形 1"/>
          <p:cNvSpPr/>
          <p:nvPr/>
        </p:nvSpPr>
        <p:spPr>
          <a:xfrm>
            <a:off x="1042330" y="1268760"/>
            <a:ext cx="5329870" cy="400110"/>
          </a:xfrm>
          <a:prstGeom prst="rect">
            <a:avLst/>
          </a:prstGeom>
        </p:spPr>
        <p:txBody>
          <a:bodyPr wrap="square">
            <a:spAutoFit/>
          </a:bodyPr>
          <a:lstStyle/>
          <a:p>
            <a:r>
              <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rPr>
              <a:t>3. </a:t>
            </a: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为</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每一个无效等价类至少设计一个测试用例 </a:t>
            </a:r>
          </a:p>
        </p:txBody>
      </p:sp>
      <p:sp>
        <p:nvSpPr>
          <p:cNvPr id="7"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smtClean="0"/>
              <a:t>Sample Equivalence Classes</a:t>
            </a:r>
            <a:endParaRPr lang="zh-CN" altLang="en-US" kern="0" dirty="0"/>
          </a:p>
        </p:txBody>
      </p:sp>
    </p:spTree>
    <p:extLst>
      <p:ext uri="{BB962C8B-B14F-4D97-AF65-F5344CB8AC3E}">
        <p14:creationId xmlns:p14="http://schemas.microsoft.com/office/powerpoint/2010/main" val="2678841063"/>
      </p:ext>
    </p:extLst>
  </p:cSld>
  <p:clrMapOvr>
    <a:masterClrMapping/>
  </p:clrMapOvr>
  <p:transition>
    <p:random/>
    <p:sndAc>
      <p:stSnd>
        <p:snd r:embed="rId2" name="projctor.wav"/>
      </p:stSnd>
    </p:sndAc>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type="body" idx="1"/>
          </p:nvPr>
        </p:nvSpPr>
        <p:spPr>
          <a:xfrm>
            <a:off x="1066800" y="1292696"/>
            <a:ext cx="7543800" cy="4800600"/>
          </a:xfrm>
        </p:spPr>
        <p:txBody>
          <a:bodyPr/>
          <a:lstStyle/>
          <a:p>
            <a:pPr marL="0" indent="0" eaLnBrk="1" hangingPunct="1">
              <a:lnSpc>
                <a:spcPct val="90000"/>
              </a:lnSpc>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4 </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err="1" smtClean="0">
                <a:latin typeface="Times New Roman" panose="02020603050405020304" pitchFamily="18" charset="0"/>
                <a:ea typeface="华文楷体" panose="02010600040101010101" pitchFamily="2" charset="-122"/>
                <a:cs typeface="Times New Roman" panose="02020603050405020304" pitchFamily="18" charset="0"/>
              </a:rPr>
              <a:t>NextDate</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问题</a:t>
            </a:r>
            <a:endPar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lnSpc>
                <a:spcPct val="90000"/>
              </a:lnSpc>
              <a:buNone/>
            </a:pP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err="1" smtClean="0">
                <a:latin typeface="Times New Roman" panose="02020603050405020304" pitchFamily="18" charset="0"/>
                <a:ea typeface="华文楷体" panose="02010600040101010101" pitchFamily="2" charset="-122"/>
                <a:cs typeface="Times New Roman" panose="02020603050405020304" pitchFamily="18" charset="0"/>
              </a:rPr>
              <a:t>NextDate</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函数包含三个变量 </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month</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day</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year</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，函数的输出为输入日期后一天的日期。 例如，输入为</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1989</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年</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5</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月</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16</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日，则函数的输出为</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1989</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年</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5</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月</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17</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日。 要求输入变量 </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month</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day</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year</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均为整数值，并且满足下列条件，也就是有效等价类：</a:t>
            </a:r>
            <a:endPar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lnSpc>
                <a:spcPct val="90000"/>
              </a:lnSpc>
              <a:buNone/>
            </a:pPr>
            <a:endPar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90000"/>
              </a:lnSpc>
              <a:buClr>
                <a:srgbClr val="0070C0"/>
              </a:buClr>
              <a:buFont typeface="Wingdings" panose="05000000000000000000" pitchFamily="2" charset="2"/>
              <a:buChar char="n"/>
            </a:pP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(1) 1≤month≤12  (2)1≤day≤31  (3)1812≤year≤2012</a:t>
            </a:r>
          </a:p>
          <a:p>
            <a:pPr eaLnBrk="1" hangingPunct="1">
              <a:lnSpc>
                <a:spcPct val="90000"/>
              </a:lnSpc>
              <a:buClr>
                <a:srgbClr val="0070C0"/>
              </a:buClr>
              <a:buFont typeface="Wingdings" panose="05000000000000000000" pitchFamily="2" charset="2"/>
              <a:buChar char="n"/>
            </a:pPr>
            <a:endPar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lnSpc>
                <a:spcPct val="80000"/>
              </a:lnSpc>
              <a:buNone/>
            </a:pP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        若</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条件（</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）中任何一个条件失效，则 </a:t>
            </a:r>
            <a:r>
              <a:rPr lang="en-US" altLang="zh-CN" sz="2000" b="0" dirty="0" err="1">
                <a:latin typeface="Times New Roman" panose="02020603050405020304" pitchFamily="18" charset="0"/>
                <a:ea typeface="华文楷体" panose="02010600040101010101" pitchFamily="2" charset="-122"/>
                <a:cs typeface="Times New Roman" panose="02020603050405020304" pitchFamily="18" charset="0"/>
              </a:rPr>
              <a:t>NextDate</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函数都会产生一个输出，指明相应的变量超出取值范围，比如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month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的值不在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1-12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范围当中”。显然还存在着大量的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year</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month</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day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的无效组合，我们可以给出下列无效等价类： </a:t>
            </a:r>
            <a:endPar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lnSpc>
                <a:spcPct val="80000"/>
              </a:lnSpc>
              <a:buNone/>
            </a:pPr>
            <a:endParaRPr lang="zh-CN" altLang="en-US" sz="2000" b="0" dirty="0">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80000"/>
              </a:lnSpc>
              <a:buClr>
                <a:srgbClr val="0070C0"/>
              </a:buClr>
              <a:buFont typeface="Wingdings" panose="05000000000000000000" pitchFamily="2" charset="2"/>
              <a:buChar char="n"/>
            </a:pP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(1) month&lt;1 (2)month&gt;12 (3)day&lt;1 (4)day&gt;31 (5)year&lt;1812 (6)year&gt;2012</a:t>
            </a:r>
          </a:p>
          <a:p>
            <a:pPr eaLnBrk="1" hangingPunct="1">
              <a:lnSpc>
                <a:spcPct val="80000"/>
              </a:lnSpc>
              <a:buClr>
                <a:srgbClr val="0070C0"/>
              </a:buClr>
              <a:buFont typeface="Wingdings" panose="05000000000000000000" pitchFamily="2" charset="2"/>
              <a:buChar char="n"/>
            </a:pP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lnSpc>
                <a:spcPct val="80000"/>
              </a:lnSpc>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测试用例的设计这里就略</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过</a:t>
            </a:r>
            <a:endParaRPr lang="zh-CN" altLang="en-US" sz="2000" b="0" dirty="0">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90000"/>
              </a:lnSpc>
              <a:buClr>
                <a:srgbClr val="0070C0"/>
              </a:buClr>
              <a:buFont typeface="Wingdings" panose="05000000000000000000" pitchFamily="2" charset="2"/>
              <a:buChar char="n"/>
            </a:pPr>
            <a:endPar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smtClean="0"/>
              <a:t>Sample Equivalence Classes</a:t>
            </a:r>
            <a:endParaRPr lang="zh-CN" altLang="en-US" kern="0" dirty="0"/>
          </a:p>
        </p:txBody>
      </p:sp>
    </p:spTree>
    <p:extLst>
      <p:ext uri="{BB962C8B-B14F-4D97-AF65-F5344CB8AC3E}">
        <p14:creationId xmlns:p14="http://schemas.microsoft.com/office/powerpoint/2010/main" val="591532802"/>
      </p:ext>
    </p:extLst>
  </p:cSld>
  <p:clrMapOvr>
    <a:masterClrMapping/>
  </p:clrMapOvr>
  <p:transition>
    <p:random/>
    <p:sndAc>
      <p:stSnd>
        <p:snd r:embed="rId2" name="projctor.wav"/>
      </p:stSnd>
    </p:sndAc>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ChangeArrowheads="1"/>
          </p:cNvSpPr>
          <p:nvPr/>
        </p:nvSpPr>
        <p:spPr bwMode="auto">
          <a:xfrm>
            <a:off x="899592" y="1484784"/>
            <a:ext cx="7772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758825" indent="-758825" algn="l">
              <a:spcBef>
                <a:spcPct val="30000"/>
              </a:spcBef>
              <a:buClr>
                <a:schemeClr val="tx2"/>
              </a:buClr>
              <a:buSzPct val="100000"/>
              <a:buFont typeface="Zapf Dingbats" charset="2"/>
              <a:buChar char=""/>
              <a:defRPr sz="24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1235075" indent="-28575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654175" indent="-22860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2073275" indent="-22860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492375" indent="-22860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949575" indent="-22860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3406775" indent="-22860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863975" indent="-22860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4321175" indent="-22860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marL="0" indent="0">
              <a:buNone/>
            </a:pPr>
            <a:r>
              <a:rPr lang="zh-CN" altLang="en-US" b="0" dirty="0" smtClean="0">
                <a:solidFill>
                  <a:schemeClr val="tx2"/>
                </a:solidFill>
                <a:effectLst/>
                <a:latin typeface="Times New Roman" pitchFamily="18" charset="0"/>
                <a:ea typeface="华文楷体" pitchFamily="2" charset="-122"/>
                <a:cs typeface="Times New Roman" pitchFamily="18" charset="0"/>
              </a:rPr>
              <a:t>        例</a:t>
            </a:r>
            <a:r>
              <a:rPr lang="zh-CN" altLang="en-US" b="0" dirty="0">
                <a:solidFill>
                  <a:schemeClr val="tx2"/>
                </a:solidFill>
                <a:effectLst/>
                <a:latin typeface="Times New Roman" pitchFamily="18" charset="0"/>
                <a:ea typeface="华文楷体" pitchFamily="2" charset="-122"/>
                <a:cs typeface="Times New Roman" pitchFamily="18" charset="0"/>
              </a:rPr>
              <a:t>：考察一个把数字串转变成整数的函数。用二进制补码表示整数，机器字长16位，即整数范围最小为- 32768，最大为32767。函数及参数的</a:t>
            </a:r>
            <a:r>
              <a:rPr lang="en-US" altLang="zh-CN" b="0" dirty="0">
                <a:solidFill>
                  <a:schemeClr val="tx2"/>
                </a:solidFill>
                <a:effectLst/>
                <a:latin typeface="Times New Roman" pitchFamily="18" charset="0"/>
                <a:ea typeface="华文楷体" pitchFamily="2" charset="-122"/>
                <a:cs typeface="Times New Roman" pitchFamily="18" charset="0"/>
              </a:rPr>
              <a:t>PASCAL</a:t>
            </a:r>
            <a:r>
              <a:rPr lang="zh-CN" altLang="en-US" b="0" dirty="0">
                <a:solidFill>
                  <a:schemeClr val="tx2"/>
                </a:solidFill>
                <a:effectLst/>
                <a:latin typeface="Times New Roman" pitchFamily="18" charset="0"/>
                <a:ea typeface="华文楷体" pitchFamily="2" charset="-122"/>
                <a:cs typeface="Times New Roman" pitchFamily="18" charset="0"/>
              </a:rPr>
              <a:t>说明如下：</a:t>
            </a:r>
          </a:p>
          <a:p>
            <a:pPr marL="0" indent="0">
              <a:buNone/>
            </a:pPr>
            <a:r>
              <a:rPr lang="zh-CN" altLang="en-US" b="0" dirty="0">
                <a:solidFill>
                  <a:schemeClr val="tx2"/>
                </a:solidFill>
                <a:effectLst/>
                <a:latin typeface="Times New Roman" pitchFamily="18" charset="0"/>
                <a:ea typeface="华文楷体" pitchFamily="2" charset="-122"/>
                <a:cs typeface="Times New Roman" pitchFamily="18" charset="0"/>
              </a:rPr>
              <a:t>         </a:t>
            </a:r>
            <a:r>
              <a:rPr lang="en-US" altLang="zh-CN" b="0" dirty="0">
                <a:solidFill>
                  <a:schemeClr val="tx2"/>
                </a:solidFill>
                <a:effectLst/>
                <a:latin typeface="Times New Roman" pitchFamily="18" charset="0"/>
                <a:ea typeface="华文楷体" pitchFamily="2" charset="-122"/>
                <a:cs typeface="Times New Roman" pitchFamily="18" charset="0"/>
              </a:rPr>
              <a:t>function </a:t>
            </a:r>
            <a:r>
              <a:rPr lang="en-US" altLang="zh-CN" b="0" dirty="0" err="1">
                <a:solidFill>
                  <a:schemeClr val="tx2"/>
                </a:solidFill>
                <a:effectLst/>
                <a:latin typeface="Times New Roman" pitchFamily="18" charset="0"/>
                <a:ea typeface="华文楷体" pitchFamily="2" charset="-122"/>
                <a:cs typeface="Times New Roman" pitchFamily="18" charset="0"/>
              </a:rPr>
              <a:t>StrToInt</a:t>
            </a:r>
            <a:r>
              <a:rPr lang="en-US" altLang="zh-CN" b="0" dirty="0">
                <a:solidFill>
                  <a:schemeClr val="tx2"/>
                </a:solidFill>
                <a:effectLst/>
                <a:latin typeface="Times New Roman" pitchFamily="18" charset="0"/>
                <a:ea typeface="华文楷体" pitchFamily="2" charset="-122"/>
                <a:cs typeface="Times New Roman" pitchFamily="18" charset="0"/>
              </a:rPr>
              <a:t> (</a:t>
            </a:r>
            <a:r>
              <a:rPr lang="en-US" altLang="zh-CN" b="0" dirty="0" err="1">
                <a:solidFill>
                  <a:schemeClr val="tx2"/>
                </a:solidFill>
                <a:effectLst/>
                <a:latin typeface="Times New Roman" pitchFamily="18" charset="0"/>
                <a:ea typeface="华文楷体" pitchFamily="2" charset="-122"/>
                <a:cs typeface="Times New Roman" pitchFamily="18" charset="0"/>
              </a:rPr>
              <a:t>dstr</a:t>
            </a:r>
            <a:r>
              <a:rPr lang="en-US" altLang="zh-CN" b="0" dirty="0">
                <a:solidFill>
                  <a:schemeClr val="tx2"/>
                </a:solidFill>
                <a:effectLst/>
                <a:latin typeface="Times New Roman" pitchFamily="18" charset="0"/>
                <a:ea typeface="华文楷体" pitchFamily="2" charset="-122"/>
                <a:cs typeface="Times New Roman" pitchFamily="18" charset="0"/>
              </a:rPr>
              <a:t> : </a:t>
            </a:r>
            <a:r>
              <a:rPr lang="en-US" altLang="zh-CN" b="0" dirty="0" err="1">
                <a:solidFill>
                  <a:schemeClr val="tx2"/>
                </a:solidFill>
                <a:effectLst/>
                <a:latin typeface="Times New Roman" pitchFamily="18" charset="0"/>
                <a:ea typeface="华文楷体" pitchFamily="2" charset="-122"/>
                <a:cs typeface="Times New Roman" pitchFamily="18" charset="0"/>
              </a:rPr>
              <a:t>shortstr</a:t>
            </a:r>
            <a:r>
              <a:rPr lang="en-US" altLang="zh-CN" b="0" dirty="0">
                <a:solidFill>
                  <a:schemeClr val="tx2"/>
                </a:solidFill>
                <a:effectLst/>
                <a:latin typeface="Times New Roman" pitchFamily="18" charset="0"/>
                <a:ea typeface="华文楷体" pitchFamily="2" charset="-122"/>
                <a:cs typeface="Times New Roman" pitchFamily="18" charset="0"/>
              </a:rPr>
              <a:t>) : integer;</a:t>
            </a:r>
          </a:p>
          <a:p>
            <a:pPr marL="0" indent="0">
              <a:buNone/>
            </a:pPr>
            <a:r>
              <a:rPr lang="en-US" altLang="zh-CN" b="0" dirty="0">
                <a:solidFill>
                  <a:schemeClr val="tx2"/>
                </a:solidFill>
                <a:effectLst/>
                <a:latin typeface="Times New Roman" pitchFamily="18" charset="0"/>
                <a:ea typeface="华文楷体" pitchFamily="2" charset="-122"/>
                <a:cs typeface="Times New Roman" pitchFamily="18" charset="0"/>
              </a:rPr>
              <a:t>         type </a:t>
            </a:r>
            <a:r>
              <a:rPr lang="en-US" altLang="zh-CN" b="0" dirty="0" err="1">
                <a:solidFill>
                  <a:schemeClr val="tx2"/>
                </a:solidFill>
                <a:effectLst/>
                <a:latin typeface="Times New Roman" pitchFamily="18" charset="0"/>
                <a:ea typeface="华文楷体" pitchFamily="2" charset="-122"/>
                <a:cs typeface="Times New Roman" pitchFamily="18" charset="0"/>
              </a:rPr>
              <a:t>shortstr</a:t>
            </a:r>
            <a:r>
              <a:rPr lang="en-US" altLang="zh-CN" b="0" dirty="0">
                <a:solidFill>
                  <a:schemeClr val="tx2"/>
                </a:solidFill>
                <a:effectLst/>
                <a:latin typeface="Times New Roman" pitchFamily="18" charset="0"/>
                <a:ea typeface="华文楷体" pitchFamily="2" charset="-122"/>
                <a:cs typeface="Times New Roman" pitchFamily="18" charset="0"/>
              </a:rPr>
              <a:t> = array [1..6] of char;</a:t>
            </a:r>
          </a:p>
          <a:p>
            <a:pPr marL="0" indent="0">
              <a:buNone/>
            </a:pPr>
            <a:r>
              <a:rPr lang="en-US" altLang="zh-CN" b="0" dirty="0">
                <a:solidFill>
                  <a:schemeClr val="tx2"/>
                </a:solidFill>
                <a:effectLst/>
                <a:latin typeface="Times New Roman" pitchFamily="18" charset="0"/>
                <a:ea typeface="华文楷体" pitchFamily="2" charset="-122"/>
                <a:cs typeface="Times New Roman" pitchFamily="18" charset="0"/>
              </a:rPr>
              <a:t>        </a:t>
            </a:r>
            <a:r>
              <a:rPr lang="zh-CN" altLang="en-US" b="0" dirty="0">
                <a:solidFill>
                  <a:schemeClr val="tx2"/>
                </a:solidFill>
                <a:effectLst/>
                <a:latin typeface="Times New Roman" pitchFamily="18" charset="0"/>
                <a:ea typeface="华文楷体" pitchFamily="2" charset="-122"/>
                <a:cs typeface="Times New Roman" pitchFamily="18" charset="0"/>
              </a:rPr>
              <a:t>要求被处理的数字串是右对齐的，即在少于6个字符的串左边补空格。负号在最高位数字左边一位。</a:t>
            </a:r>
          </a:p>
          <a:p>
            <a:pPr marL="0" indent="0">
              <a:spcBef>
                <a:spcPct val="60000"/>
              </a:spcBef>
              <a:buNone/>
            </a:pPr>
            <a:r>
              <a:rPr lang="zh-CN" altLang="en-US" b="0" dirty="0">
                <a:solidFill>
                  <a:schemeClr val="tx2"/>
                </a:solidFill>
                <a:effectLst/>
                <a:latin typeface="Times New Roman" pitchFamily="18" charset="0"/>
                <a:ea typeface="华文楷体" pitchFamily="2" charset="-122"/>
                <a:cs typeface="Times New Roman" pitchFamily="18" charset="0"/>
              </a:rPr>
              <a:t>试用等价划分法设计测试方案。</a:t>
            </a:r>
            <a:endParaRPr lang="zh-CN" altLang="en-US" sz="2000" b="0" dirty="0">
              <a:solidFill>
                <a:schemeClr val="tx2"/>
              </a:solidFill>
              <a:effectLst/>
              <a:latin typeface="Times New Roman" pitchFamily="18" charset="0"/>
              <a:ea typeface="华文楷体" pitchFamily="2" charset="-122"/>
              <a:cs typeface="Times New Roman" pitchFamily="18" charset="0"/>
            </a:endParaRPr>
          </a:p>
        </p:txBody>
      </p:sp>
      <p:sp>
        <p:nvSpPr>
          <p:cNvPr id="3"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smtClean="0"/>
              <a:t>Sample Equivalence Classes</a:t>
            </a:r>
            <a:endParaRPr lang="zh-CN" altLang="en-US" kern="0" dirty="0"/>
          </a:p>
        </p:txBody>
      </p:sp>
    </p:spTree>
    <p:extLst>
      <p:ext uri="{BB962C8B-B14F-4D97-AF65-F5344CB8AC3E}">
        <p14:creationId xmlns:p14="http://schemas.microsoft.com/office/powerpoint/2010/main" val="790951089"/>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38626">
                                            <p:txEl>
                                              <p:pRg st="0" end="0"/>
                                            </p:txEl>
                                          </p:spTgt>
                                        </p:tgtEl>
                                        <p:attrNameLst>
                                          <p:attrName>style.visibility</p:attrName>
                                        </p:attrNameLst>
                                      </p:cBhvr>
                                      <p:to>
                                        <p:strVal val="visible"/>
                                      </p:to>
                                    </p:set>
                                    <p:animEffect transition="in" filter="checkerboard(across)">
                                      <p:cBhvr>
                                        <p:cTn id="7" dur="500"/>
                                        <p:tgtEl>
                                          <p:spTgt spid="53862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38626">
                                            <p:txEl>
                                              <p:pRg st="1" end="1"/>
                                            </p:txEl>
                                          </p:spTgt>
                                        </p:tgtEl>
                                        <p:attrNameLst>
                                          <p:attrName>style.visibility</p:attrName>
                                        </p:attrNameLst>
                                      </p:cBhvr>
                                      <p:to>
                                        <p:strVal val="visible"/>
                                      </p:to>
                                    </p:set>
                                    <p:animEffect transition="in" filter="checkerboard(across)">
                                      <p:cBhvr>
                                        <p:cTn id="11" dur="500"/>
                                        <p:tgtEl>
                                          <p:spTgt spid="538626">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538626">
                                            <p:txEl>
                                              <p:pRg st="2" end="2"/>
                                            </p:txEl>
                                          </p:spTgt>
                                        </p:tgtEl>
                                        <p:attrNameLst>
                                          <p:attrName>style.visibility</p:attrName>
                                        </p:attrNameLst>
                                      </p:cBhvr>
                                      <p:to>
                                        <p:strVal val="visible"/>
                                      </p:to>
                                    </p:set>
                                    <p:animEffect transition="in" filter="checkerboard(across)">
                                      <p:cBhvr>
                                        <p:cTn id="15" dur="500"/>
                                        <p:tgtEl>
                                          <p:spTgt spid="538626">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538626">
                                            <p:txEl>
                                              <p:pRg st="3" end="3"/>
                                            </p:txEl>
                                          </p:spTgt>
                                        </p:tgtEl>
                                        <p:attrNameLst>
                                          <p:attrName>style.visibility</p:attrName>
                                        </p:attrNameLst>
                                      </p:cBhvr>
                                      <p:to>
                                        <p:strVal val="visible"/>
                                      </p:to>
                                    </p:set>
                                    <p:animEffect transition="in" filter="checkerboard(across)">
                                      <p:cBhvr>
                                        <p:cTn id="19" dur="500"/>
                                        <p:tgtEl>
                                          <p:spTgt spid="538626">
                                            <p:txEl>
                                              <p:pRg st="3" end="3"/>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par>
                          <p:cTn id="20" fill="hold" nodeType="afterGroup">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538626">
                                            <p:txEl>
                                              <p:pRg st="4" end="4"/>
                                            </p:txEl>
                                          </p:spTgt>
                                        </p:tgtEl>
                                        <p:attrNameLst>
                                          <p:attrName>style.visibility</p:attrName>
                                        </p:attrNameLst>
                                      </p:cBhvr>
                                      <p:to>
                                        <p:strVal val="visible"/>
                                      </p:to>
                                    </p:set>
                                    <p:animEffect transition="in" filter="checkerboard(across)">
                                      <p:cBhvr>
                                        <p:cTn id="23" dur="500"/>
                                        <p:tgtEl>
                                          <p:spTgt spid="538626">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6" grpId="0" build="p" autoUpdateAnimBg="0" advAuto="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ChangeArrowheads="1"/>
          </p:cNvSpPr>
          <p:nvPr/>
        </p:nvSpPr>
        <p:spPr bwMode="auto">
          <a:xfrm>
            <a:off x="1043609" y="1268760"/>
            <a:ext cx="7776864"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758825" indent="-758825" algn="l">
              <a:spcBef>
                <a:spcPct val="30000"/>
              </a:spcBef>
              <a:buClr>
                <a:schemeClr val="tx2"/>
              </a:buClr>
              <a:buSzPct val="100000"/>
              <a:buFont typeface="Zapf Dingbats" charset="2"/>
              <a:buChar char=""/>
              <a:tabLst>
                <a:tab pos="96838" algn="l"/>
              </a:tabLst>
              <a:defRPr sz="24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1235075" indent="-285750" algn="l">
              <a:spcBef>
                <a:spcPct val="30000"/>
              </a:spcBef>
              <a:buClr>
                <a:schemeClr val="tx2"/>
              </a:buClr>
              <a:buSzPct val="100000"/>
              <a:buFont typeface="Zapf Dingbats" charset="2"/>
              <a:buChar char=""/>
              <a:tabLst>
                <a:tab pos="96838" algn="l"/>
              </a:tabLst>
              <a:defRPr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654175" indent="-228600" algn="l">
              <a:spcBef>
                <a:spcPct val="30000"/>
              </a:spcBef>
              <a:buClr>
                <a:schemeClr val="tx2"/>
              </a:buClr>
              <a:buSzPct val="100000"/>
              <a:buFont typeface="Zapf Dingbats" charset="2"/>
              <a:buChar char=""/>
              <a:tabLst>
                <a:tab pos="96838" algn="l"/>
              </a:tabLst>
              <a:defRPr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2073275" indent="-228600" algn="l">
              <a:spcBef>
                <a:spcPct val="30000"/>
              </a:spcBef>
              <a:buClr>
                <a:schemeClr val="tx2"/>
              </a:buClr>
              <a:buSzPct val="100000"/>
              <a:buChar char="•"/>
              <a:tabLst>
                <a:tab pos="96838" algn="l"/>
              </a:tabLst>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492375" indent="-228600" algn="l">
              <a:spcBef>
                <a:spcPct val="30000"/>
              </a:spcBef>
              <a:buClr>
                <a:schemeClr val="tx2"/>
              </a:buClr>
              <a:buSzPct val="100000"/>
              <a:buChar char="–"/>
              <a:tabLst>
                <a:tab pos="96838" algn="l"/>
              </a:tabLst>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949575" indent="-228600" eaLnBrk="0" fontAlgn="base" hangingPunct="0">
              <a:lnSpc>
                <a:spcPct val="90000"/>
              </a:lnSpc>
              <a:spcBef>
                <a:spcPct val="30000"/>
              </a:spcBef>
              <a:spcAft>
                <a:spcPct val="0"/>
              </a:spcAft>
              <a:buClr>
                <a:schemeClr val="tx2"/>
              </a:buClr>
              <a:buSzPct val="100000"/>
              <a:buChar char="–"/>
              <a:tabLst>
                <a:tab pos="96838" algn="l"/>
              </a:tabLst>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3406775" indent="-228600" eaLnBrk="0" fontAlgn="base" hangingPunct="0">
              <a:lnSpc>
                <a:spcPct val="90000"/>
              </a:lnSpc>
              <a:spcBef>
                <a:spcPct val="30000"/>
              </a:spcBef>
              <a:spcAft>
                <a:spcPct val="0"/>
              </a:spcAft>
              <a:buClr>
                <a:schemeClr val="tx2"/>
              </a:buClr>
              <a:buSzPct val="100000"/>
              <a:buChar char="–"/>
              <a:tabLst>
                <a:tab pos="96838" algn="l"/>
              </a:tabLst>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863975" indent="-228600" eaLnBrk="0" fontAlgn="base" hangingPunct="0">
              <a:lnSpc>
                <a:spcPct val="90000"/>
              </a:lnSpc>
              <a:spcBef>
                <a:spcPct val="30000"/>
              </a:spcBef>
              <a:spcAft>
                <a:spcPct val="0"/>
              </a:spcAft>
              <a:buClr>
                <a:schemeClr val="tx2"/>
              </a:buClr>
              <a:buSzPct val="100000"/>
              <a:buChar char="–"/>
              <a:tabLst>
                <a:tab pos="96838" algn="l"/>
              </a:tabLst>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4321175" indent="-228600" eaLnBrk="0" fontAlgn="base" hangingPunct="0">
              <a:lnSpc>
                <a:spcPct val="90000"/>
              </a:lnSpc>
              <a:spcBef>
                <a:spcPct val="30000"/>
              </a:spcBef>
              <a:spcAft>
                <a:spcPct val="0"/>
              </a:spcAft>
              <a:buClr>
                <a:schemeClr val="tx2"/>
              </a:buClr>
              <a:buSzPct val="100000"/>
              <a:buChar char="–"/>
              <a:tabLst>
                <a:tab pos="96838" algn="l"/>
              </a:tabLst>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marL="0" indent="0">
              <a:buNone/>
            </a:pPr>
            <a:r>
              <a:rPr lang="zh-CN" altLang="en-US" sz="2000" b="0" dirty="0" smtClean="0">
                <a:solidFill>
                  <a:schemeClr val="tx2"/>
                </a:solidFill>
                <a:effectLst/>
                <a:latin typeface="Times New Roman" pitchFamily="18" charset="0"/>
                <a:ea typeface="华文楷体" pitchFamily="2" charset="-122"/>
                <a:cs typeface="Times New Roman" pitchFamily="18" charset="0"/>
              </a:rPr>
              <a:t>        解</a:t>
            </a:r>
            <a:r>
              <a:rPr lang="zh-CN" altLang="en-US" sz="2000" b="0" dirty="0">
                <a:solidFill>
                  <a:schemeClr val="tx2"/>
                </a:solidFill>
                <a:effectLst/>
                <a:latin typeface="Times New Roman" pitchFamily="18" charset="0"/>
                <a:ea typeface="华文楷体" pitchFamily="2" charset="-122"/>
                <a:cs typeface="Times New Roman" pitchFamily="18" charset="0"/>
              </a:rPr>
              <a:t>：首先根据规格说明划分等价类。考虑到</a:t>
            </a:r>
            <a:r>
              <a:rPr lang="en-US" altLang="zh-CN" sz="2000" b="0" dirty="0">
                <a:solidFill>
                  <a:schemeClr val="tx2"/>
                </a:solidFill>
                <a:effectLst/>
                <a:latin typeface="Times New Roman" pitchFamily="18" charset="0"/>
                <a:ea typeface="华文楷体" pitchFamily="2" charset="-122"/>
                <a:cs typeface="Times New Roman" pitchFamily="18" charset="0"/>
              </a:rPr>
              <a:t>PASCAL</a:t>
            </a:r>
            <a:r>
              <a:rPr lang="zh-CN" altLang="en-US" sz="2000" b="0" dirty="0">
                <a:solidFill>
                  <a:schemeClr val="tx2"/>
                </a:solidFill>
                <a:effectLst/>
                <a:latin typeface="Times New Roman" pitchFamily="18" charset="0"/>
                <a:ea typeface="华文楷体" pitchFamily="2" charset="-122"/>
                <a:cs typeface="Times New Roman" pitchFamily="18" charset="0"/>
              </a:rPr>
              <a:t>编译器的固有检错功能，测试时不需要使用长度不等于6的数组，也不需要用非字符数组类型的参数。</a:t>
            </a:r>
          </a:p>
          <a:p>
            <a:pPr marL="0" indent="0">
              <a:buNone/>
            </a:pPr>
            <a:r>
              <a:rPr lang="zh-CN" altLang="en-US" sz="2000" b="0" dirty="0">
                <a:solidFill>
                  <a:schemeClr val="tx2"/>
                </a:solidFill>
                <a:effectLst/>
                <a:latin typeface="Times New Roman" pitchFamily="18" charset="0"/>
                <a:ea typeface="华文楷体" pitchFamily="2" charset="-122"/>
                <a:cs typeface="Times New Roman" pitchFamily="18" charset="0"/>
              </a:rPr>
              <a:t>有效输入类：</a:t>
            </a:r>
          </a:p>
          <a:p>
            <a:pPr marL="0" indent="0">
              <a:buNone/>
            </a:pPr>
            <a:r>
              <a:rPr lang="en-US" altLang="zh-CN" sz="2000" b="0" dirty="0" smtClean="0">
                <a:solidFill>
                  <a:schemeClr val="tx2"/>
                </a:solidFill>
                <a:effectLst/>
                <a:latin typeface="Times New Roman" pitchFamily="18" charset="0"/>
                <a:ea typeface="华文楷体" pitchFamily="2" charset="-122"/>
                <a:cs typeface="Times New Roman" pitchFamily="18" charset="0"/>
              </a:rPr>
              <a:t>(1) </a:t>
            </a:r>
            <a:r>
              <a:rPr lang="zh-CN" altLang="en-US" sz="2000" b="0" dirty="0" smtClean="0">
                <a:solidFill>
                  <a:schemeClr val="tx2"/>
                </a:solidFill>
                <a:effectLst/>
                <a:latin typeface="Times New Roman" pitchFamily="18" charset="0"/>
                <a:ea typeface="华文楷体" pitchFamily="2" charset="-122"/>
                <a:cs typeface="Times New Roman" pitchFamily="18" charset="0"/>
              </a:rPr>
              <a:t>1</a:t>
            </a:r>
            <a:r>
              <a:rPr lang="zh-CN" altLang="en-US" sz="2000" b="0" dirty="0">
                <a:solidFill>
                  <a:schemeClr val="tx2"/>
                </a:solidFill>
                <a:effectLst/>
                <a:latin typeface="Times New Roman" pitchFamily="18" charset="0"/>
                <a:ea typeface="华文楷体" pitchFamily="2" charset="-122"/>
                <a:cs typeface="Times New Roman" pitchFamily="18" charset="0"/>
              </a:rPr>
              <a:t>~6个数字字符组成的数字串（最高位非0）；</a:t>
            </a:r>
          </a:p>
          <a:p>
            <a:pPr marL="0" indent="0">
              <a:buNone/>
            </a:pPr>
            <a:r>
              <a:rPr lang="en-US" altLang="zh-CN" sz="2000" b="0" dirty="0" smtClean="0">
                <a:solidFill>
                  <a:schemeClr val="tx2"/>
                </a:solidFill>
                <a:effectLst/>
                <a:latin typeface="Times New Roman" pitchFamily="18" charset="0"/>
                <a:ea typeface="华文楷体" pitchFamily="2" charset="-122"/>
                <a:cs typeface="Times New Roman" pitchFamily="18" charset="0"/>
              </a:rPr>
              <a:t>(2) </a:t>
            </a:r>
            <a:r>
              <a:rPr lang="zh-CN" altLang="en-US" sz="2000" b="0" dirty="0" smtClean="0">
                <a:solidFill>
                  <a:schemeClr val="tx2"/>
                </a:solidFill>
                <a:effectLst/>
                <a:latin typeface="Times New Roman" pitchFamily="18" charset="0"/>
                <a:ea typeface="华文楷体" pitchFamily="2" charset="-122"/>
                <a:cs typeface="Times New Roman" pitchFamily="18" charset="0"/>
              </a:rPr>
              <a:t>最高位</a:t>
            </a:r>
            <a:r>
              <a:rPr lang="zh-CN" altLang="en-US" sz="2000" b="0" dirty="0">
                <a:solidFill>
                  <a:schemeClr val="tx2"/>
                </a:solidFill>
                <a:effectLst/>
                <a:latin typeface="Times New Roman" pitchFamily="18" charset="0"/>
                <a:ea typeface="华文楷体" pitchFamily="2" charset="-122"/>
                <a:cs typeface="Times New Roman" pitchFamily="18" charset="0"/>
              </a:rPr>
              <a:t>为0的数字串； </a:t>
            </a:r>
          </a:p>
          <a:p>
            <a:pPr marL="0" indent="0">
              <a:buNone/>
            </a:pPr>
            <a:r>
              <a:rPr lang="en-US" altLang="zh-CN" sz="2000" b="0" dirty="0" smtClean="0">
                <a:solidFill>
                  <a:schemeClr val="tx2"/>
                </a:solidFill>
                <a:effectLst/>
                <a:latin typeface="Times New Roman" pitchFamily="18" charset="0"/>
                <a:ea typeface="华文楷体" pitchFamily="2" charset="-122"/>
                <a:cs typeface="Times New Roman" pitchFamily="18" charset="0"/>
              </a:rPr>
              <a:t>(3) </a:t>
            </a:r>
            <a:r>
              <a:rPr lang="zh-CN" altLang="en-US" sz="2000" b="0" dirty="0" smtClean="0">
                <a:solidFill>
                  <a:schemeClr val="tx2"/>
                </a:solidFill>
                <a:effectLst/>
                <a:latin typeface="Times New Roman" pitchFamily="18" charset="0"/>
                <a:ea typeface="华文楷体" pitchFamily="2" charset="-122"/>
                <a:cs typeface="Times New Roman" pitchFamily="18" charset="0"/>
              </a:rPr>
              <a:t>最高位</a:t>
            </a:r>
            <a:r>
              <a:rPr lang="zh-CN" altLang="en-US" sz="2000" b="0" dirty="0">
                <a:solidFill>
                  <a:schemeClr val="tx2"/>
                </a:solidFill>
                <a:effectLst/>
                <a:latin typeface="Times New Roman" pitchFamily="18" charset="0"/>
                <a:ea typeface="华文楷体" pitchFamily="2" charset="-122"/>
                <a:cs typeface="Times New Roman" pitchFamily="18" charset="0"/>
              </a:rPr>
              <a:t>左邻负号的数字串；</a:t>
            </a:r>
          </a:p>
          <a:p>
            <a:pPr marL="0" indent="0">
              <a:buNone/>
            </a:pPr>
            <a:r>
              <a:rPr lang="zh-CN" altLang="en-US" sz="2000" b="0" dirty="0">
                <a:solidFill>
                  <a:schemeClr val="tx2"/>
                </a:solidFill>
                <a:effectLst/>
                <a:latin typeface="Times New Roman" pitchFamily="18" charset="0"/>
                <a:ea typeface="华文楷体" pitchFamily="2" charset="-122"/>
                <a:cs typeface="Times New Roman" pitchFamily="18" charset="0"/>
              </a:rPr>
              <a:t>无效输入类：</a:t>
            </a:r>
          </a:p>
          <a:p>
            <a:pPr marL="0" indent="0">
              <a:buNone/>
            </a:pPr>
            <a:r>
              <a:rPr lang="en-US" altLang="zh-CN" sz="2000" b="0" dirty="0" smtClean="0">
                <a:solidFill>
                  <a:schemeClr val="tx2"/>
                </a:solidFill>
                <a:effectLst/>
                <a:latin typeface="Times New Roman" pitchFamily="18" charset="0"/>
                <a:ea typeface="华文楷体" pitchFamily="2" charset="-122"/>
                <a:cs typeface="Times New Roman" pitchFamily="18" charset="0"/>
              </a:rPr>
              <a:t>(4) </a:t>
            </a:r>
            <a:r>
              <a:rPr lang="zh-CN" altLang="en-US" sz="2000" b="0" dirty="0" smtClean="0">
                <a:solidFill>
                  <a:schemeClr val="tx2"/>
                </a:solidFill>
                <a:effectLst/>
                <a:latin typeface="Times New Roman" pitchFamily="18" charset="0"/>
                <a:ea typeface="华文楷体" pitchFamily="2" charset="-122"/>
                <a:cs typeface="Times New Roman" pitchFamily="18" charset="0"/>
              </a:rPr>
              <a:t>空字符</a:t>
            </a:r>
            <a:r>
              <a:rPr lang="zh-CN" altLang="en-US" sz="2000" b="0" dirty="0">
                <a:solidFill>
                  <a:schemeClr val="tx2"/>
                </a:solidFill>
                <a:effectLst/>
                <a:latin typeface="Times New Roman" pitchFamily="18" charset="0"/>
                <a:ea typeface="华文楷体" pitchFamily="2" charset="-122"/>
                <a:cs typeface="Times New Roman" pitchFamily="18" charset="0"/>
              </a:rPr>
              <a:t>串（6位空格）；</a:t>
            </a:r>
          </a:p>
          <a:p>
            <a:pPr marL="0" indent="0">
              <a:buNone/>
            </a:pPr>
            <a:r>
              <a:rPr lang="en-US" altLang="zh-CN" sz="2000" b="0" dirty="0" smtClean="0">
                <a:solidFill>
                  <a:schemeClr val="tx2"/>
                </a:solidFill>
                <a:effectLst/>
                <a:latin typeface="Times New Roman" pitchFamily="18" charset="0"/>
                <a:ea typeface="华文楷体" pitchFamily="2" charset="-122"/>
                <a:cs typeface="Times New Roman" pitchFamily="18" charset="0"/>
              </a:rPr>
              <a:t>(5) </a:t>
            </a:r>
            <a:r>
              <a:rPr lang="zh-CN" altLang="en-US" sz="2000" b="0" dirty="0" smtClean="0">
                <a:solidFill>
                  <a:schemeClr val="tx2"/>
                </a:solidFill>
                <a:effectLst/>
                <a:latin typeface="Times New Roman" pitchFamily="18" charset="0"/>
                <a:ea typeface="华文楷体" pitchFamily="2" charset="-122"/>
                <a:cs typeface="Times New Roman" pitchFamily="18" charset="0"/>
              </a:rPr>
              <a:t>左边</a:t>
            </a:r>
            <a:r>
              <a:rPr lang="zh-CN" altLang="en-US" sz="2000" b="0" dirty="0">
                <a:solidFill>
                  <a:schemeClr val="tx2"/>
                </a:solidFill>
                <a:effectLst/>
                <a:latin typeface="Times New Roman" pitchFamily="18" charset="0"/>
                <a:ea typeface="华文楷体" pitchFamily="2" charset="-122"/>
                <a:cs typeface="Times New Roman" pitchFamily="18" charset="0"/>
              </a:rPr>
              <a:t>补位的既非0亦非空格；</a:t>
            </a:r>
          </a:p>
          <a:p>
            <a:pPr marL="0" indent="0">
              <a:buNone/>
            </a:pPr>
            <a:r>
              <a:rPr lang="en-US" altLang="zh-CN" sz="2000" b="0" dirty="0" smtClean="0">
                <a:solidFill>
                  <a:schemeClr val="tx2"/>
                </a:solidFill>
                <a:effectLst/>
                <a:latin typeface="Times New Roman" pitchFamily="18" charset="0"/>
                <a:ea typeface="华文楷体" pitchFamily="2" charset="-122"/>
                <a:cs typeface="Times New Roman" pitchFamily="18" charset="0"/>
              </a:rPr>
              <a:t>(6) </a:t>
            </a:r>
            <a:r>
              <a:rPr lang="zh-CN" altLang="en-US" sz="2000" b="0" dirty="0" smtClean="0">
                <a:solidFill>
                  <a:schemeClr val="tx2"/>
                </a:solidFill>
                <a:effectLst/>
                <a:latin typeface="Times New Roman" pitchFamily="18" charset="0"/>
                <a:ea typeface="华文楷体" pitchFamily="2" charset="-122"/>
                <a:cs typeface="Times New Roman" pitchFamily="18" charset="0"/>
              </a:rPr>
              <a:t>最高位</a:t>
            </a:r>
            <a:r>
              <a:rPr lang="zh-CN" altLang="en-US" sz="2000" b="0" dirty="0">
                <a:solidFill>
                  <a:schemeClr val="tx2"/>
                </a:solidFill>
                <a:effectLst/>
                <a:latin typeface="Times New Roman" pitchFamily="18" charset="0"/>
                <a:ea typeface="华文楷体" pitchFamily="2" charset="-122"/>
                <a:cs typeface="Times New Roman" pitchFamily="18" charset="0"/>
              </a:rPr>
              <a:t>右边含有空格；</a:t>
            </a:r>
          </a:p>
          <a:p>
            <a:pPr marL="0" indent="0">
              <a:buNone/>
            </a:pPr>
            <a:r>
              <a:rPr lang="en-US" altLang="zh-CN" sz="2000" b="0" dirty="0" smtClean="0">
                <a:solidFill>
                  <a:schemeClr val="tx2"/>
                </a:solidFill>
                <a:effectLst/>
                <a:latin typeface="Times New Roman" pitchFamily="18" charset="0"/>
                <a:ea typeface="华文楷体" pitchFamily="2" charset="-122"/>
                <a:cs typeface="Times New Roman" pitchFamily="18" charset="0"/>
              </a:rPr>
              <a:t>(7) </a:t>
            </a:r>
            <a:r>
              <a:rPr lang="zh-CN" altLang="en-US" sz="2000" b="0" dirty="0" smtClean="0">
                <a:solidFill>
                  <a:schemeClr val="tx2"/>
                </a:solidFill>
                <a:effectLst/>
                <a:latin typeface="Times New Roman" pitchFamily="18" charset="0"/>
                <a:ea typeface="华文楷体" pitchFamily="2" charset="-122"/>
                <a:cs typeface="Times New Roman" pitchFamily="18" charset="0"/>
              </a:rPr>
              <a:t>最高位</a:t>
            </a:r>
            <a:r>
              <a:rPr lang="zh-CN" altLang="en-US" sz="2000" b="0" dirty="0">
                <a:solidFill>
                  <a:schemeClr val="tx2"/>
                </a:solidFill>
                <a:effectLst/>
                <a:latin typeface="Times New Roman" pitchFamily="18" charset="0"/>
                <a:ea typeface="华文楷体" pitchFamily="2" charset="-122"/>
                <a:cs typeface="Times New Roman" pitchFamily="18" charset="0"/>
              </a:rPr>
              <a:t>右边含有其它非数字字符；</a:t>
            </a:r>
          </a:p>
          <a:p>
            <a:pPr marL="0" indent="0">
              <a:buNone/>
            </a:pPr>
            <a:r>
              <a:rPr lang="en-US" altLang="zh-CN" sz="2000" b="0" dirty="0" smtClean="0">
                <a:solidFill>
                  <a:schemeClr val="tx2"/>
                </a:solidFill>
                <a:effectLst/>
                <a:latin typeface="Times New Roman" pitchFamily="18" charset="0"/>
                <a:ea typeface="华文楷体" pitchFamily="2" charset="-122"/>
                <a:cs typeface="Times New Roman" pitchFamily="18" charset="0"/>
              </a:rPr>
              <a:t>(8)</a:t>
            </a:r>
            <a:r>
              <a:rPr lang="zh-CN" altLang="en-US" sz="2000" b="0" dirty="0" smtClean="0">
                <a:solidFill>
                  <a:schemeClr val="tx2"/>
                </a:solidFill>
                <a:effectLst/>
                <a:latin typeface="Times New Roman" pitchFamily="18" charset="0"/>
                <a:ea typeface="华文楷体" pitchFamily="2" charset="-122"/>
                <a:cs typeface="Times New Roman" pitchFamily="18" charset="0"/>
              </a:rPr>
              <a:t>负号</a:t>
            </a:r>
            <a:r>
              <a:rPr lang="zh-CN" altLang="en-US" sz="2000" b="0" dirty="0">
                <a:solidFill>
                  <a:schemeClr val="tx2"/>
                </a:solidFill>
                <a:effectLst/>
                <a:latin typeface="Times New Roman" pitchFamily="18" charset="0"/>
                <a:ea typeface="华文楷体" pitchFamily="2" charset="-122"/>
                <a:cs typeface="Times New Roman" pitchFamily="18" charset="0"/>
              </a:rPr>
              <a:t>与最高位间有空格；</a:t>
            </a:r>
          </a:p>
        </p:txBody>
      </p:sp>
      <p:sp>
        <p:nvSpPr>
          <p:cNvPr id="3"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smtClean="0"/>
              <a:t>Sample Equivalence Classes</a:t>
            </a:r>
            <a:endParaRPr lang="zh-CN" altLang="en-US" kern="0" dirty="0"/>
          </a:p>
        </p:txBody>
      </p:sp>
    </p:spTree>
    <p:extLst>
      <p:ext uri="{BB962C8B-B14F-4D97-AF65-F5344CB8AC3E}">
        <p14:creationId xmlns:p14="http://schemas.microsoft.com/office/powerpoint/2010/main" val="727821774"/>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9650">
                                            <p:txEl>
                                              <p:pRg st="0" end="0"/>
                                            </p:txEl>
                                          </p:spTgt>
                                        </p:tgtEl>
                                        <p:attrNameLst>
                                          <p:attrName>style.visibility</p:attrName>
                                        </p:attrNameLst>
                                      </p:cBhvr>
                                      <p:to>
                                        <p:strVal val="visible"/>
                                      </p:to>
                                    </p:set>
                                    <p:animEffect transition="in" filter="checkerboard(across)">
                                      <p:cBhvr>
                                        <p:cTn id="7" dur="500"/>
                                        <p:tgtEl>
                                          <p:spTgt spid="53965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39650">
                                            <p:txEl>
                                              <p:pRg st="1" end="1"/>
                                            </p:txEl>
                                          </p:spTgt>
                                        </p:tgtEl>
                                        <p:attrNameLst>
                                          <p:attrName>style.visibility</p:attrName>
                                        </p:attrNameLst>
                                      </p:cBhvr>
                                      <p:to>
                                        <p:strVal val="visible"/>
                                      </p:to>
                                    </p:set>
                                    <p:animEffect transition="in" filter="checkerboard(across)">
                                      <p:cBhvr>
                                        <p:cTn id="12" dur="500"/>
                                        <p:tgtEl>
                                          <p:spTgt spid="539650">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39650">
                                            <p:txEl>
                                              <p:pRg st="2" end="2"/>
                                            </p:txEl>
                                          </p:spTgt>
                                        </p:tgtEl>
                                        <p:attrNameLst>
                                          <p:attrName>style.visibility</p:attrName>
                                        </p:attrNameLst>
                                      </p:cBhvr>
                                      <p:to>
                                        <p:strVal val="visible"/>
                                      </p:to>
                                    </p:set>
                                    <p:animEffect transition="in" filter="checkerboard(across)">
                                      <p:cBhvr>
                                        <p:cTn id="17" dur="500"/>
                                        <p:tgtEl>
                                          <p:spTgt spid="539650">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39650">
                                            <p:txEl>
                                              <p:pRg st="3" end="3"/>
                                            </p:txEl>
                                          </p:spTgt>
                                        </p:tgtEl>
                                        <p:attrNameLst>
                                          <p:attrName>style.visibility</p:attrName>
                                        </p:attrNameLst>
                                      </p:cBhvr>
                                      <p:to>
                                        <p:strVal val="visible"/>
                                      </p:to>
                                    </p:set>
                                    <p:animEffect transition="in" filter="checkerboard(across)">
                                      <p:cBhvr>
                                        <p:cTn id="22" dur="500"/>
                                        <p:tgtEl>
                                          <p:spTgt spid="539650">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39650">
                                            <p:txEl>
                                              <p:pRg st="4" end="4"/>
                                            </p:txEl>
                                          </p:spTgt>
                                        </p:tgtEl>
                                        <p:attrNameLst>
                                          <p:attrName>style.visibility</p:attrName>
                                        </p:attrNameLst>
                                      </p:cBhvr>
                                      <p:to>
                                        <p:strVal val="visible"/>
                                      </p:to>
                                    </p:set>
                                    <p:animEffect transition="in" filter="checkerboard(across)">
                                      <p:cBhvr>
                                        <p:cTn id="27" dur="500"/>
                                        <p:tgtEl>
                                          <p:spTgt spid="539650">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39650">
                                            <p:txEl>
                                              <p:pRg st="5" end="5"/>
                                            </p:txEl>
                                          </p:spTgt>
                                        </p:tgtEl>
                                        <p:attrNameLst>
                                          <p:attrName>style.visibility</p:attrName>
                                        </p:attrNameLst>
                                      </p:cBhvr>
                                      <p:to>
                                        <p:strVal val="visible"/>
                                      </p:to>
                                    </p:set>
                                    <p:animEffect transition="in" filter="checkerboard(across)">
                                      <p:cBhvr>
                                        <p:cTn id="32" dur="500"/>
                                        <p:tgtEl>
                                          <p:spTgt spid="539650">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39650">
                                            <p:txEl>
                                              <p:pRg st="6" end="6"/>
                                            </p:txEl>
                                          </p:spTgt>
                                        </p:tgtEl>
                                        <p:attrNameLst>
                                          <p:attrName>style.visibility</p:attrName>
                                        </p:attrNameLst>
                                      </p:cBhvr>
                                      <p:to>
                                        <p:strVal val="visible"/>
                                      </p:to>
                                    </p:set>
                                    <p:animEffect transition="in" filter="checkerboard(across)">
                                      <p:cBhvr>
                                        <p:cTn id="37" dur="500"/>
                                        <p:tgtEl>
                                          <p:spTgt spid="539650">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39650">
                                            <p:txEl>
                                              <p:pRg st="7" end="7"/>
                                            </p:txEl>
                                          </p:spTgt>
                                        </p:tgtEl>
                                        <p:attrNameLst>
                                          <p:attrName>style.visibility</p:attrName>
                                        </p:attrNameLst>
                                      </p:cBhvr>
                                      <p:to>
                                        <p:strVal val="visible"/>
                                      </p:to>
                                    </p:set>
                                    <p:animEffect transition="in" filter="checkerboard(across)">
                                      <p:cBhvr>
                                        <p:cTn id="42" dur="500"/>
                                        <p:tgtEl>
                                          <p:spTgt spid="539650">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539650">
                                            <p:txEl>
                                              <p:pRg st="8" end="8"/>
                                            </p:txEl>
                                          </p:spTgt>
                                        </p:tgtEl>
                                        <p:attrNameLst>
                                          <p:attrName>style.visibility</p:attrName>
                                        </p:attrNameLst>
                                      </p:cBhvr>
                                      <p:to>
                                        <p:strVal val="visible"/>
                                      </p:to>
                                    </p:set>
                                    <p:animEffect transition="in" filter="checkerboard(across)">
                                      <p:cBhvr>
                                        <p:cTn id="47" dur="500"/>
                                        <p:tgtEl>
                                          <p:spTgt spid="539650">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539650">
                                            <p:txEl>
                                              <p:pRg st="9" end="9"/>
                                            </p:txEl>
                                          </p:spTgt>
                                        </p:tgtEl>
                                        <p:attrNameLst>
                                          <p:attrName>style.visibility</p:attrName>
                                        </p:attrNameLst>
                                      </p:cBhvr>
                                      <p:to>
                                        <p:strVal val="visible"/>
                                      </p:to>
                                    </p:set>
                                    <p:animEffect transition="in" filter="checkerboard(across)">
                                      <p:cBhvr>
                                        <p:cTn id="52" dur="500"/>
                                        <p:tgtEl>
                                          <p:spTgt spid="539650">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539650">
                                            <p:txEl>
                                              <p:pRg st="10" end="10"/>
                                            </p:txEl>
                                          </p:spTgt>
                                        </p:tgtEl>
                                        <p:attrNameLst>
                                          <p:attrName>style.visibility</p:attrName>
                                        </p:attrNameLst>
                                      </p:cBhvr>
                                      <p:to>
                                        <p:strVal val="visible"/>
                                      </p:to>
                                    </p:set>
                                    <p:animEffect transition="in" filter="checkerboard(across)">
                                      <p:cBhvr>
                                        <p:cTn id="57" dur="500"/>
                                        <p:tgtEl>
                                          <p:spTgt spid="539650">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0"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Text Box 3"/>
          <p:cNvSpPr txBox="1">
            <a:spLocks noChangeArrowheads="1"/>
          </p:cNvSpPr>
          <p:nvPr/>
        </p:nvSpPr>
        <p:spPr bwMode="auto">
          <a:xfrm>
            <a:off x="971600" y="2926756"/>
            <a:ext cx="799288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下面根据等价划分，设计出一套测试方案</a:t>
            </a:r>
            <a:r>
              <a:rPr lang="zh-CN" altLang="en-US" sz="2000" dirty="0" smtClean="0">
                <a:solidFill>
                  <a:schemeClr val="tx2"/>
                </a:solidFill>
                <a:latin typeface="Times New Roman" pitchFamily="18" charset="0"/>
                <a:ea typeface="华文楷体" pitchFamily="2" charset="-122"/>
                <a:cs typeface="Times New Roman" pitchFamily="18" charset="0"/>
              </a:rPr>
              <a:t>：</a:t>
            </a:r>
            <a:endParaRPr lang="en-US" altLang="zh-CN" sz="2000" dirty="0" smtClean="0">
              <a:solidFill>
                <a:schemeClr val="tx2"/>
              </a:solidFill>
              <a:latin typeface="Times New Roman" pitchFamily="18" charset="0"/>
              <a:ea typeface="华文楷体" pitchFamily="2" charset="-122"/>
              <a:cs typeface="Times New Roman" pitchFamily="18" charset="0"/>
            </a:endParaRPr>
          </a:p>
          <a:p>
            <a:pPr algn="l">
              <a:lnSpc>
                <a:spcPct val="100000"/>
              </a:lnSpc>
              <a:spcBef>
                <a:spcPts val="1200"/>
              </a:spcBef>
            </a:pPr>
            <a:r>
              <a:rPr lang="zh-CN" altLang="en-US" sz="2000" dirty="0" smtClean="0">
                <a:solidFill>
                  <a:schemeClr val="tx2"/>
                </a:solidFill>
                <a:latin typeface="Times New Roman" pitchFamily="18" charset="0"/>
                <a:ea typeface="华文楷体" pitchFamily="2" charset="-122"/>
                <a:cs typeface="Times New Roman" pitchFamily="18" charset="0"/>
              </a:rPr>
              <a:t>①</a:t>
            </a:r>
            <a:r>
              <a:rPr lang="zh-CN" altLang="en-US" sz="2000" dirty="0">
                <a:solidFill>
                  <a:schemeClr val="tx2"/>
                </a:solidFill>
                <a:latin typeface="Times New Roman" pitchFamily="18" charset="0"/>
                <a:ea typeface="华文楷体" pitchFamily="2" charset="-122"/>
                <a:cs typeface="Times New Roman" pitchFamily="18" charset="0"/>
              </a:rPr>
              <a:t>1~6个数字字符组成的数字串，最高位非0；输出 为合法正整数。</a:t>
            </a:r>
          </a:p>
          <a:p>
            <a:pPr algn="l">
              <a:lnSpc>
                <a:spcPct val="100000"/>
              </a:lnSpc>
              <a:spcBef>
                <a:spcPts val="1200"/>
              </a:spcBef>
            </a:pPr>
            <a:r>
              <a:rPr lang="zh-CN" altLang="en-US" sz="2000" dirty="0">
                <a:solidFill>
                  <a:schemeClr val="tx2"/>
                </a:solidFill>
                <a:latin typeface="Times New Roman" pitchFamily="18" charset="0"/>
                <a:ea typeface="华文楷体" pitchFamily="2" charset="-122"/>
                <a:cs typeface="Times New Roman" pitchFamily="18" charset="0"/>
              </a:rPr>
              <a:t>输入</a:t>
            </a:r>
            <a:r>
              <a:rPr lang="zh-CN" altLang="en-US" sz="2000" dirty="0" smtClean="0">
                <a:solidFill>
                  <a:schemeClr val="tx2"/>
                </a:solidFill>
                <a:latin typeface="Times New Roman" pitchFamily="18" charset="0"/>
                <a:ea typeface="华文楷体" pitchFamily="2" charset="-122"/>
                <a:cs typeface="Times New Roman" pitchFamily="18" charset="0"/>
              </a:rPr>
              <a:t>：                                   </a:t>
            </a:r>
            <a:r>
              <a:rPr lang="zh-CN" altLang="en-US" sz="2000" dirty="0">
                <a:solidFill>
                  <a:schemeClr val="tx2"/>
                </a:solidFill>
                <a:latin typeface="Times New Roman" pitchFamily="18" charset="0"/>
                <a:ea typeface="华文楷体" pitchFamily="2" charset="-122"/>
                <a:cs typeface="Times New Roman" pitchFamily="18" charset="0"/>
              </a:rPr>
              <a:t>预期输出：1</a:t>
            </a:r>
          </a:p>
        </p:txBody>
      </p:sp>
      <p:sp>
        <p:nvSpPr>
          <p:cNvPr id="540676" name="Text Box 4"/>
          <p:cNvSpPr txBox="1">
            <a:spLocks noChangeArrowheads="1"/>
          </p:cNvSpPr>
          <p:nvPr/>
        </p:nvSpPr>
        <p:spPr bwMode="auto">
          <a:xfrm>
            <a:off x="971600" y="4293096"/>
            <a:ext cx="806489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②最高位为0的数字串，输出为合法正整数。</a:t>
            </a:r>
          </a:p>
          <a:p>
            <a:pPr algn="l">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输入：                                 预期输出：1                 </a:t>
            </a:r>
          </a:p>
        </p:txBody>
      </p:sp>
      <p:grpSp>
        <p:nvGrpSpPr>
          <p:cNvPr id="540677" name="Group 5"/>
          <p:cNvGrpSpPr>
            <a:grpSpLocks/>
          </p:cNvGrpSpPr>
          <p:nvPr/>
        </p:nvGrpSpPr>
        <p:grpSpPr bwMode="auto">
          <a:xfrm>
            <a:off x="827584" y="1313506"/>
            <a:ext cx="4843264" cy="1395414"/>
            <a:chOff x="192" y="488"/>
            <a:chExt cx="2784" cy="879"/>
          </a:xfrm>
        </p:grpSpPr>
        <p:sp>
          <p:nvSpPr>
            <p:cNvPr id="540678" name="Text Box 6"/>
            <p:cNvSpPr txBox="1">
              <a:spLocks noChangeArrowheads="1"/>
            </p:cNvSpPr>
            <p:nvPr/>
          </p:nvSpPr>
          <p:spPr bwMode="auto">
            <a:xfrm>
              <a:off x="192" y="488"/>
              <a:ext cx="278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pPr>
              <a:r>
                <a:rPr lang="zh-CN" altLang="en-US" sz="2000" dirty="0">
                  <a:solidFill>
                    <a:schemeClr val="tx2"/>
                  </a:solidFill>
                  <a:latin typeface="Times New Roman" pitchFamily="18" charset="0"/>
                  <a:ea typeface="华文楷体" pitchFamily="2" charset="-122"/>
                  <a:cs typeface="Times New Roman" pitchFamily="18" charset="0"/>
                </a:rPr>
                <a:t>有效输出类：</a:t>
              </a:r>
            </a:p>
            <a:p>
              <a:pPr algn="l">
                <a:lnSpc>
                  <a:spcPct val="100000"/>
                </a:lnSpc>
              </a:pPr>
              <a:r>
                <a:rPr lang="en-US" altLang="zh-CN" sz="2000" dirty="0" smtClean="0">
                  <a:solidFill>
                    <a:schemeClr val="tx2"/>
                  </a:solidFill>
                  <a:latin typeface="Times New Roman" pitchFamily="18" charset="0"/>
                  <a:ea typeface="华文楷体" pitchFamily="2" charset="-122"/>
                  <a:cs typeface="Times New Roman" pitchFamily="18" charset="0"/>
                </a:rPr>
                <a:t>    (9)</a:t>
              </a:r>
              <a:r>
                <a:rPr lang="zh-CN" altLang="en-US" sz="2000" dirty="0" smtClean="0">
                  <a:solidFill>
                    <a:schemeClr val="tx2"/>
                  </a:solidFill>
                  <a:latin typeface="Times New Roman" pitchFamily="18" charset="0"/>
                  <a:ea typeface="华文楷体" pitchFamily="2" charset="-122"/>
                  <a:cs typeface="Times New Roman" pitchFamily="18" charset="0"/>
                </a:rPr>
                <a:t>在</a:t>
              </a:r>
              <a:r>
                <a:rPr lang="zh-CN" altLang="en-US" sz="2000" dirty="0">
                  <a:solidFill>
                    <a:schemeClr val="tx2"/>
                  </a:solidFill>
                  <a:latin typeface="Times New Roman" pitchFamily="18" charset="0"/>
                  <a:ea typeface="华文楷体" pitchFamily="2" charset="-122"/>
                  <a:cs typeface="Times New Roman" pitchFamily="18" charset="0"/>
                </a:rPr>
                <a:t>合法范围内的负整数；</a:t>
              </a:r>
            </a:p>
          </p:txBody>
        </p:sp>
        <p:sp>
          <p:nvSpPr>
            <p:cNvPr id="540681" name="Text Box 9"/>
            <p:cNvSpPr txBox="1">
              <a:spLocks noChangeArrowheads="1"/>
            </p:cNvSpPr>
            <p:nvPr/>
          </p:nvSpPr>
          <p:spPr bwMode="auto">
            <a:xfrm>
              <a:off x="192" y="888"/>
              <a:ext cx="89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pPr>
              <a:r>
                <a:rPr lang="en-US" altLang="zh-CN" sz="2000" dirty="0" smtClean="0">
                  <a:solidFill>
                    <a:schemeClr val="tx2"/>
                  </a:solidFill>
                  <a:latin typeface="Times New Roman" pitchFamily="18" charset="0"/>
                  <a:ea typeface="华文楷体" pitchFamily="2" charset="-122"/>
                  <a:cs typeface="Times New Roman" pitchFamily="18" charset="0"/>
                </a:rPr>
                <a:t>    (10) </a:t>
              </a:r>
              <a:r>
                <a:rPr lang="zh-CN" altLang="en-US" sz="2000" dirty="0" smtClean="0">
                  <a:solidFill>
                    <a:schemeClr val="tx2"/>
                  </a:solidFill>
                  <a:latin typeface="Times New Roman" pitchFamily="18" charset="0"/>
                  <a:ea typeface="华文楷体" pitchFamily="2" charset="-122"/>
                  <a:cs typeface="Times New Roman" pitchFamily="18" charset="0"/>
                </a:rPr>
                <a:t>0 </a:t>
              </a:r>
              <a:r>
                <a:rPr lang="zh-CN" altLang="en-US" sz="2000" dirty="0">
                  <a:solidFill>
                    <a:schemeClr val="tx2"/>
                  </a:solidFill>
                  <a:latin typeface="Times New Roman" pitchFamily="18" charset="0"/>
                  <a:ea typeface="华文楷体" pitchFamily="2" charset="-122"/>
                  <a:cs typeface="Times New Roman" pitchFamily="18" charset="0"/>
                </a:rPr>
                <a:t>；</a:t>
              </a:r>
            </a:p>
          </p:txBody>
        </p:sp>
        <p:sp>
          <p:nvSpPr>
            <p:cNvPr id="540682" name="Text Box 10"/>
            <p:cNvSpPr txBox="1">
              <a:spLocks noChangeArrowheads="1"/>
            </p:cNvSpPr>
            <p:nvPr/>
          </p:nvSpPr>
          <p:spPr bwMode="auto">
            <a:xfrm>
              <a:off x="192" y="1115"/>
              <a:ext cx="249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zh-CN" sz="2000" dirty="0" smtClean="0">
                  <a:solidFill>
                    <a:schemeClr val="tx2"/>
                  </a:solidFill>
                  <a:latin typeface="Times New Roman" pitchFamily="18" charset="0"/>
                  <a:ea typeface="华文楷体" pitchFamily="2" charset="-122"/>
                  <a:cs typeface="Times New Roman" pitchFamily="18" charset="0"/>
                </a:rPr>
                <a:t>    (11) </a:t>
              </a:r>
              <a:r>
                <a:rPr lang="zh-CN" altLang="en-US" sz="2000" dirty="0" smtClean="0">
                  <a:solidFill>
                    <a:schemeClr val="tx2"/>
                  </a:solidFill>
                  <a:latin typeface="Times New Roman" pitchFamily="18" charset="0"/>
                  <a:ea typeface="华文楷体" pitchFamily="2" charset="-122"/>
                  <a:cs typeface="Times New Roman" pitchFamily="18" charset="0"/>
                </a:rPr>
                <a:t>在</a:t>
              </a:r>
              <a:r>
                <a:rPr lang="zh-CN" altLang="en-US" sz="2000" dirty="0">
                  <a:solidFill>
                    <a:schemeClr val="tx2"/>
                  </a:solidFill>
                  <a:latin typeface="Times New Roman" pitchFamily="18" charset="0"/>
                  <a:ea typeface="华文楷体" pitchFamily="2" charset="-122"/>
                  <a:cs typeface="Times New Roman" pitchFamily="18" charset="0"/>
                </a:rPr>
                <a:t>合法范围内的正整数；</a:t>
              </a:r>
            </a:p>
          </p:txBody>
        </p:sp>
      </p:grpSp>
      <p:grpSp>
        <p:nvGrpSpPr>
          <p:cNvPr id="540683" name="Group 11"/>
          <p:cNvGrpSpPr>
            <a:grpSpLocks/>
          </p:cNvGrpSpPr>
          <p:nvPr/>
        </p:nvGrpSpPr>
        <p:grpSpPr bwMode="auto">
          <a:xfrm>
            <a:off x="1791274" y="4796830"/>
            <a:ext cx="1943100" cy="360362"/>
            <a:chOff x="960" y="3936"/>
            <a:chExt cx="1224" cy="227"/>
          </a:xfrm>
        </p:grpSpPr>
        <p:sp>
          <p:nvSpPr>
            <p:cNvPr id="540684" name="Text Box 12"/>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0</a:t>
              </a:r>
            </a:p>
          </p:txBody>
        </p:sp>
        <p:sp>
          <p:nvSpPr>
            <p:cNvPr id="540685" name="Text Box 13"/>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0</a:t>
              </a:r>
            </a:p>
          </p:txBody>
        </p:sp>
        <p:sp>
          <p:nvSpPr>
            <p:cNvPr id="540686" name="Text Box 14"/>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540687" name="Text Box 15"/>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540688" name="Text Box 16"/>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540689" name="Text Box 17"/>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1</a:t>
              </a:r>
            </a:p>
          </p:txBody>
        </p:sp>
      </p:grpSp>
      <p:grpSp>
        <p:nvGrpSpPr>
          <p:cNvPr id="540690" name="Group 18"/>
          <p:cNvGrpSpPr>
            <a:grpSpLocks/>
          </p:cNvGrpSpPr>
          <p:nvPr/>
        </p:nvGrpSpPr>
        <p:grpSpPr bwMode="auto">
          <a:xfrm>
            <a:off x="1808586" y="3839115"/>
            <a:ext cx="1943100" cy="360362"/>
            <a:chOff x="2493" y="2720"/>
            <a:chExt cx="1224" cy="227"/>
          </a:xfrm>
        </p:grpSpPr>
        <p:sp>
          <p:nvSpPr>
            <p:cNvPr id="540691" name="Text Box 19"/>
            <p:cNvSpPr txBox="1">
              <a:spLocks noChangeArrowheads="1"/>
            </p:cNvSpPr>
            <p:nvPr/>
          </p:nvSpPr>
          <p:spPr bwMode="auto">
            <a:xfrm>
              <a:off x="2493" y="2720"/>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endParaRPr lang="zh-CN" altLang="en-US" sz="2000">
                <a:solidFill>
                  <a:schemeClr val="tx2"/>
                </a:solidFill>
                <a:latin typeface="Times New Roman" pitchFamily="18" charset="0"/>
                <a:ea typeface="华文楷体" pitchFamily="2" charset="-122"/>
                <a:cs typeface="Times New Roman" pitchFamily="18" charset="0"/>
              </a:endParaRPr>
            </a:p>
          </p:txBody>
        </p:sp>
        <p:sp>
          <p:nvSpPr>
            <p:cNvPr id="540692" name="Text Box 20"/>
            <p:cNvSpPr txBox="1">
              <a:spLocks noChangeArrowheads="1"/>
            </p:cNvSpPr>
            <p:nvPr/>
          </p:nvSpPr>
          <p:spPr bwMode="auto">
            <a:xfrm>
              <a:off x="2697" y="2720"/>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endParaRPr lang="zh-CN" altLang="en-US" sz="2000">
                <a:solidFill>
                  <a:schemeClr val="tx2"/>
                </a:solidFill>
                <a:latin typeface="Times New Roman" pitchFamily="18" charset="0"/>
                <a:ea typeface="华文楷体" pitchFamily="2" charset="-122"/>
                <a:cs typeface="Times New Roman" pitchFamily="18" charset="0"/>
              </a:endParaRPr>
            </a:p>
          </p:txBody>
        </p:sp>
        <p:sp>
          <p:nvSpPr>
            <p:cNvPr id="540693" name="Text Box 21"/>
            <p:cNvSpPr txBox="1">
              <a:spLocks noChangeArrowheads="1"/>
            </p:cNvSpPr>
            <p:nvPr/>
          </p:nvSpPr>
          <p:spPr bwMode="auto">
            <a:xfrm>
              <a:off x="2901" y="2720"/>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endParaRPr lang="zh-CN" altLang="en-US" sz="2000">
                <a:solidFill>
                  <a:schemeClr val="tx2"/>
                </a:solidFill>
                <a:latin typeface="Times New Roman" pitchFamily="18" charset="0"/>
                <a:ea typeface="华文楷体" pitchFamily="2" charset="-122"/>
                <a:cs typeface="Times New Roman" pitchFamily="18" charset="0"/>
              </a:endParaRPr>
            </a:p>
          </p:txBody>
        </p:sp>
        <p:sp>
          <p:nvSpPr>
            <p:cNvPr id="540694" name="Text Box 22"/>
            <p:cNvSpPr txBox="1">
              <a:spLocks noChangeArrowheads="1"/>
            </p:cNvSpPr>
            <p:nvPr/>
          </p:nvSpPr>
          <p:spPr bwMode="auto">
            <a:xfrm>
              <a:off x="3105" y="2720"/>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endParaRPr lang="zh-CN" altLang="en-US" sz="2000">
                <a:solidFill>
                  <a:schemeClr val="tx2"/>
                </a:solidFill>
                <a:latin typeface="Times New Roman" pitchFamily="18" charset="0"/>
                <a:ea typeface="华文楷体" pitchFamily="2" charset="-122"/>
                <a:cs typeface="Times New Roman" pitchFamily="18" charset="0"/>
              </a:endParaRPr>
            </a:p>
          </p:txBody>
        </p:sp>
        <p:sp>
          <p:nvSpPr>
            <p:cNvPr id="540695" name="Text Box 23"/>
            <p:cNvSpPr txBox="1">
              <a:spLocks noChangeArrowheads="1"/>
            </p:cNvSpPr>
            <p:nvPr/>
          </p:nvSpPr>
          <p:spPr bwMode="auto">
            <a:xfrm>
              <a:off x="3309" y="2720"/>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endParaRPr lang="zh-CN" altLang="en-US" sz="2000">
                <a:solidFill>
                  <a:schemeClr val="tx2"/>
                </a:solidFill>
                <a:latin typeface="Times New Roman" pitchFamily="18" charset="0"/>
                <a:ea typeface="华文楷体" pitchFamily="2" charset="-122"/>
                <a:cs typeface="Times New Roman" pitchFamily="18" charset="0"/>
              </a:endParaRPr>
            </a:p>
          </p:txBody>
        </p:sp>
        <p:sp>
          <p:nvSpPr>
            <p:cNvPr id="540696" name="Text Box 24"/>
            <p:cNvSpPr txBox="1">
              <a:spLocks noChangeArrowheads="1"/>
            </p:cNvSpPr>
            <p:nvPr/>
          </p:nvSpPr>
          <p:spPr bwMode="auto">
            <a:xfrm>
              <a:off x="3513" y="2720"/>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1</a:t>
              </a:r>
            </a:p>
          </p:txBody>
        </p:sp>
      </p:grpSp>
      <p:sp>
        <p:nvSpPr>
          <p:cNvPr id="540698" name="Text Box 26"/>
          <p:cNvSpPr txBox="1">
            <a:spLocks noChangeArrowheads="1"/>
          </p:cNvSpPr>
          <p:nvPr/>
        </p:nvSpPr>
        <p:spPr bwMode="auto">
          <a:xfrm>
            <a:off x="5004049" y="1268760"/>
            <a:ext cx="396044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pPr>
            <a:r>
              <a:rPr lang="zh-CN" altLang="en-US" sz="2000" dirty="0">
                <a:solidFill>
                  <a:schemeClr val="tx2"/>
                </a:solidFill>
                <a:latin typeface="Times New Roman" pitchFamily="18" charset="0"/>
                <a:ea typeface="华文楷体" pitchFamily="2" charset="-122"/>
                <a:cs typeface="Times New Roman" pitchFamily="18" charset="0"/>
              </a:rPr>
              <a:t>无效输出类：</a:t>
            </a:r>
          </a:p>
          <a:p>
            <a:pPr algn="l">
              <a:lnSpc>
                <a:spcPct val="100000"/>
              </a:lnSpc>
            </a:pPr>
            <a:r>
              <a:rPr lang="zh-CN" altLang="en-US" sz="2000" dirty="0">
                <a:solidFill>
                  <a:schemeClr val="tx2"/>
                </a:solidFill>
                <a:latin typeface="Times New Roman" pitchFamily="18" charset="0"/>
                <a:ea typeface="华文楷体" pitchFamily="2" charset="-122"/>
                <a:cs typeface="Times New Roman" pitchFamily="18" charset="0"/>
              </a:rPr>
              <a:t>     </a:t>
            </a:r>
            <a:r>
              <a:rPr lang="en-US" altLang="zh-CN" sz="2000" dirty="0" smtClean="0">
                <a:solidFill>
                  <a:schemeClr val="tx2"/>
                </a:solidFill>
                <a:latin typeface="Times New Roman" pitchFamily="18" charset="0"/>
                <a:ea typeface="华文楷体" pitchFamily="2" charset="-122"/>
                <a:cs typeface="Times New Roman" pitchFamily="18" charset="0"/>
              </a:rPr>
              <a:t>(12) </a:t>
            </a:r>
            <a:r>
              <a:rPr lang="zh-CN" altLang="en-US" sz="2000" dirty="0" smtClean="0">
                <a:solidFill>
                  <a:schemeClr val="tx2"/>
                </a:solidFill>
                <a:latin typeface="Times New Roman" pitchFamily="18" charset="0"/>
                <a:ea typeface="华文楷体" pitchFamily="2" charset="-122"/>
                <a:cs typeface="Times New Roman" pitchFamily="18" charset="0"/>
              </a:rPr>
              <a:t>小于 </a:t>
            </a:r>
            <a:r>
              <a:rPr lang="zh-CN" altLang="en-US" sz="2000" dirty="0">
                <a:solidFill>
                  <a:schemeClr val="tx2"/>
                </a:solidFill>
                <a:latin typeface="Times New Roman" pitchFamily="18" charset="0"/>
                <a:ea typeface="华文楷体" pitchFamily="2" charset="-122"/>
                <a:cs typeface="Times New Roman" pitchFamily="18" charset="0"/>
              </a:rPr>
              <a:t>- 32768的负整数；</a:t>
            </a:r>
          </a:p>
          <a:p>
            <a:pPr algn="l">
              <a:lnSpc>
                <a:spcPct val="100000"/>
              </a:lnSpc>
            </a:pPr>
            <a:r>
              <a:rPr lang="zh-CN" altLang="en-US" sz="2000" dirty="0">
                <a:solidFill>
                  <a:schemeClr val="tx2"/>
                </a:solidFill>
                <a:latin typeface="Times New Roman" pitchFamily="18" charset="0"/>
                <a:ea typeface="华文楷体" pitchFamily="2" charset="-122"/>
                <a:cs typeface="Times New Roman" pitchFamily="18" charset="0"/>
              </a:rPr>
              <a:t>     </a:t>
            </a:r>
            <a:r>
              <a:rPr lang="en-US" altLang="zh-CN" sz="2000" dirty="0" smtClean="0">
                <a:solidFill>
                  <a:schemeClr val="tx2"/>
                </a:solidFill>
                <a:latin typeface="Times New Roman" pitchFamily="18" charset="0"/>
                <a:ea typeface="华文楷体" pitchFamily="2" charset="-122"/>
                <a:cs typeface="Times New Roman" pitchFamily="18" charset="0"/>
              </a:rPr>
              <a:t>(13) </a:t>
            </a:r>
            <a:r>
              <a:rPr lang="zh-CN" altLang="en-US" sz="2000" dirty="0" smtClean="0">
                <a:solidFill>
                  <a:schemeClr val="tx2"/>
                </a:solidFill>
                <a:latin typeface="Times New Roman" pitchFamily="18" charset="0"/>
                <a:ea typeface="华文楷体" pitchFamily="2" charset="-122"/>
                <a:cs typeface="Times New Roman" pitchFamily="18" charset="0"/>
              </a:rPr>
              <a:t>大于 </a:t>
            </a:r>
            <a:r>
              <a:rPr lang="zh-CN" altLang="en-US" sz="2000" dirty="0">
                <a:solidFill>
                  <a:schemeClr val="tx2"/>
                </a:solidFill>
                <a:latin typeface="Times New Roman" pitchFamily="18" charset="0"/>
                <a:ea typeface="华文楷体" pitchFamily="2" charset="-122"/>
                <a:cs typeface="Times New Roman" pitchFamily="18" charset="0"/>
              </a:rPr>
              <a:t>32767正整数。</a:t>
            </a:r>
          </a:p>
        </p:txBody>
      </p:sp>
      <p:sp>
        <p:nvSpPr>
          <p:cNvPr id="23" name="Rectangle 2"/>
          <p:cNvSpPr>
            <a:spLocks noChangeArrowheads="1"/>
          </p:cNvSpPr>
          <p:nvPr/>
        </p:nvSpPr>
        <p:spPr bwMode="auto">
          <a:xfrm>
            <a:off x="1005703" y="5206282"/>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4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sz="2000" b="0" dirty="0">
                <a:solidFill>
                  <a:schemeClr val="tx2"/>
                </a:solidFill>
                <a:effectLst/>
                <a:latin typeface="Times New Roman" pitchFamily="18" charset="0"/>
                <a:ea typeface="华文楷体" pitchFamily="2" charset="-122"/>
                <a:cs typeface="Times New Roman" pitchFamily="18" charset="0"/>
              </a:rPr>
              <a:t>③负号与最高位数字相临；输出合法负整数。</a:t>
            </a:r>
          </a:p>
          <a:p>
            <a:pPr>
              <a:buFont typeface="Zapf Dingbats" charset="2"/>
              <a:buNone/>
            </a:pPr>
            <a:r>
              <a:rPr lang="zh-CN" altLang="en-US" sz="2000" b="0" dirty="0">
                <a:solidFill>
                  <a:schemeClr val="tx2"/>
                </a:solidFill>
                <a:effectLst/>
                <a:latin typeface="Times New Roman" pitchFamily="18" charset="0"/>
                <a:ea typeface="华文楷体" pitchFamily="2" charset="-122"/>
                <a:cs typeface="Times New Roman" pitchFamily="18" charset="0"/>
              </a:rPr>
              <a:t>输入</a:t>
            </a:r>
            <a:r>
              <a:rPr lang="zh-CN" altLang="en-US" sz="2000" b="0" dirty="0" smtClean="0">
                <a:solidFill>
                  <a:schemeClr val="tx2"/>
                </a:solidFill>
                <a:effectLst/>
                <a:latin typeface="Times New Roman" pitchFamily="18" charset="0"/>
                <a:ea typeface="华文楷体" pitchFamily="2" charset="-122"/>
                <a:cs typeface="Times New Roman" pitchFamily="18" charset="0"/>
              </a:rPr>
              <a:t>：                                 </a:t>
            </a:r>
            <a:r>
              <a:rPr lang="zh-CN" altLang="en-US" sz="2000" b="0" dirty="0">
                <a:solidFill>
                  <a:schemeClr val="tx2"/>
                </a:solidFill>
                <a:effectLst/>
                <a:latin typeface="Times New Roman" pitchFamily="18" charset="0"/>
                <a:ea typeface="华文楷体" pitchFamily="2" charset="-122"/>
                <a:cs typeface="Times New Roman" pitchFamily="18" charset="0"/>
              </a:rPr>
              <a:t>预期输出：-1</a:t>
            </a:r>
          </a:p>
          <a:p>
            <a:pPr>
              <a:buFont typeface="Zapf Dingbats" charset="2"/>
              <a:buNone/>
            </a:pPr>
            <a:endParaRPr lang="zh-CN" altLang="en-US" sz="2000" b="0" dirty="0">
              <a:solidFill>
                <a:schemeClr val="tx2"/>
              </a:solidFill>
              <a:latin typeface="Times New Roman" pitchFamily="18" charset="0"/>
              <a:ea typeface="华文楷体" pitchFamily="2" charset="-122"/>
              <a:cs typeface="Times New Roman" pitchFamily="18" charset="0"/>
            </a:endParaRPr>
          </a:p>
        </p:txBody>
      </p:sp>
      <p:grpSp>
        <p:nvGrpSpPr>
          <p:cNvPr id="24" name="Group 3"/>
          <p:cNvGrpSpPr>
            <a:grpSpLocks/>
          </p:cNvGrpSpPr>
          <p:nvPr/>
        </p:nvGrpSpPr>
        <p:grpSpPr bwMode="auto">
          <a:xfrm>
            <a:off x="1759047" y="5623102"/>
            <a:ext cx="1943100" cy="360363"/>
            <a:chOff x="960" y="3936"/>
            <a:chExt cx="1224" cy="227"/>
          </a:xfrm>
        </p:grpSpPr>
        <p:sp>
          <p:nvSpPr>
            <p:cNvPr id="25" name="Text Box 4"/>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a:t>
              </a:r>
            </a:p>
          </p:txBody>
        </p:sp>
        <p:sp>
          <p:nvSpPr>
            <p:cNvPr id="26" name="Text Box 5"/>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27" name="Text Box 6"/>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28" name="Text Box 7"/>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29" name="Text Box 8"/>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30" name="Text Box 9"/>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1</a:t>
              </a:r>
            </a:p>
          </p:txBody>
        </p:sp>
      </p:grpSp>
      <p:sp>
        <p:nvSpPr>
          <p:cNvPr id="31"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smtClean="0"/>
              <a:t>Sample Equivalence Classes</a:t>
            </a:r>
            <a:endParaRPr lang="zh-CN" altLang="en-US" kern="0" dirty="0"/>
          </a:p>
        </p:txBody>
      </p:sp>
    </p:spTree>
    <p:extLst>
      <p:ext uri="{BB962C8B-B14F-4D97-AF65-F5344CB8AC3E}">
        <p14:creationId xmlns:p14="http://schemas.microsoft.com/office/powerpoint/2010/main" val="1042707079"/>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540677"/>
                                        </p:tgtEl>
                                        <p:attrNameLst>
                                          <p:attrName>style.visibility</p:attrName>
                                        </p:attrNameLst>
                                      </p:cBhvr>
                                      <p:to>
                                        <p:strVal val="visible"/>
                                      </p:to>
                                    </p:set>
                                    <p:animEffect transition="in" filter="checkerboard(across)">
                                      <p:cBhvr>
                                        <p:cTn id="7" dur="500"/>
                                        <p:tgtEl>
                                          <p:spTgt spid="54067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40675"/>
                                        </p:tgtEl>
                                        <p:attrNameLst>
                                          <p:attrName>style.visibility</p:attrName>
                                        </p:attrNameLst>
                                      </p:cBhvr>
                                      <p:to>
                                        <p:strVal val="visible"/>
                                      </p:to>
                                    </p:set>
                                    <p:animEffect transition="in" filter="checkerboard(across)">
                                      <p:cBhvr>
                                        <p:cTn id="12" dur="500"/>
                                        <p:tgtEl>
                                          <p:spTgt spid="54067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3" fill="hold" nodeType="afterGroup">
                            <p:stCondLst>
                              <p:cond delay="500"/>
                            </p:stCondLst>
                            <p:childTnLst>
                              <p:par>
                                <p:cTn id="14" presetID="5" presetClass="entr" presetSubtype="10" fill="hold" nodeType="afterEffect">
                                  <p:stCondLst>
                                    <p:cond delay="0"/>
                                  </p:stCondLst>
                                  <p:childTnLst>
                                    <p:set>
                                      <p:cBhvr>
                                        <p:cTn id="15" dur="1" fill="hold">
                                          <p:stCondLst>
                                            <p:cond delay="0"/>
                                          </p:stCondLst>
                                        </p:cTn>
                                        <p:tgtEl>
                                          <p:spTgt spid="540690"/>
                                        </p:tgtEl>
                                        <p:attrNameLst>
                                          <p:attrName>style.visibility</p:attrName>
                                        </p:attrNameLst>
                                      </p:cBhvr>
                                      <p:to>
                                        <p:strVal val="visible"/>
                                      </p:to>
                                    </p:set>
                                    <p:animEffect transition="in" filter="checkerboard(across)">
                                      <p:cBhvr>
                                        <p:cTn id="16" dur="500"/>
                                        <p:tgtEl>
                                          <p:spTgt spid="54069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540676"/>
                                        </p:tgtEl>
                                        <p:attrNameLst>
                                          <p:attrName>style.visibility</p:attrName>
                                        </p:attrNameLst>
                                      </p:cBhvr>
                                      <p:to>
                                        <p:strVal val="visible"/>
                                      </p:to>
                                    </p:set>
                                    <p:animEffect transition="in" filter="checkerboard(across)">
                                      <p:cBhvr>
                                        <p:cTn id="21" dur="500"/>
                                        <p:tgtEl>
                                          <p:spTgt spid="540676"/>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par>
                          <p:cTn id="22" fill="hold" nodeType="afterGroup">
                            <p:stCondLst>
                              <p:cond delay="500"/>
                            </p:stCondLst>
                            <p:childTnLst>
                              <p:par>
                                <p:cTn id="23" presetID="5" presetClass="entr" presetSubtype="10" fill="hold" nodeType="afterEffect">
                                  <p:stCondLst>
                                    <p:cond delay="0"/>
                                  </p:stCondLst>
                                  <p:childTnLst>
                                    <p:set>
                                      <p:cBhvr>
                                        <p:cTn id="24" dur="1" fill="hold">
                                          <p:stCondLst>
                                            <p:cond delay="0"/>
                                          </p:stCondLst>
                                        </p:cTn>
                                        <p:tgtEl>
                                          <p:spTgt spid="540683"/>
                                        </p:tgtEl>
                                        <p:attrNameLst>
                                          <p:attrName>style.visibility</p:attrName>
                                        </p:attrNameLst>
                                      </p:cBhvr>
                                      <p:to>
                                        <p:strVal val="visible"/>
                                      </p:to>
                                    </p:set>
                                    <p:animEffect transition="in" filter="checkerboard(across)">
                                      <p:cBhvr>
                                        <p:cTn id="25" dur="500"/>
                                        <p:tgtEl>
                                          <p:spTgt spid="540683"/>
                                        </p:tgtEl>
                                      </p:cBhvr>
                                    </p:animEffect>
                                  </p:childTnLst>
                                </p:cTn>
                              </p:par>
                            </p:childTnLst>
                          </p:cTn>
                        </p:par>
                        <p:par>
                          <p:cTn id="26" fill="hold">
                            <p:stCondLst>
                              <p:cond delay="1000"/>
                            </p:stCondLst>
                            <p:childTnLst>
                              <p:par>
                                <p:cTn id="27" presetID="5" presetClass="entr" presetSubtype="10" fill="hold" grpId="0" nodeType="after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animEffect transition="in" filter="checkerboard(across)">
                                      <p:cBhvr>
                                        <p:cTn id="29" dur="500"/>
                                        <p:tgtEl>
                                          <p:spTgt spid="23">
                                            <p:txEl>
                                              <p:pRg st="0" end="0"/>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par>
                          <p:cTn id="30" fill="hold">
                            <p:stCondLst>
                              <p:cond delay="1500"/>
                            </p:stCondLst>
                            <p:childTnLst>
                              <p:par>
                                <p:cTn id="31" presetID="5" presetClass="entr" presetSubtype="10" fill="hold" grpId="0" nodeType="afterEffect">
                                  <p:stCondLst>
                                    <p:cond delay="0"/>
                                  </p:stCondLst>
                                  <p:childTnLst>
                                    <p:set>
                                      <p:cBhvr>
                                        <p:cTn id="32" dur="1" fill="hold">
                                          <p:stCondLst>
                                            <p:cond delay="0"/>
                                          </p:stCondLst>
                                        </p:cTn>
                                        <p:tgtEl>
                                          <p:spTgt spid="23">
                                            <p:txEl>
                                              <p:pRg st="1" end="1"/>
                                            </p:txEl>
                                          </p:spTgt>
                                        </p:tgtEl>
                                        <p:attrNameLst>
                                          <p:attrName>style.visibility</p:attrName>
                                        </p:attrNameLst>
                                      </p:cBhvr>
                                      <p:to>
                                        <p:strVal val="visible"/>
                                      </p:to>
                                    </p:set>
                                    <p:animEffect transition="in" filter="checkerboard(across)">
                                      <p:cBhvr>
                                        <p:cTn id="33" dur="500"/>
                                        <p:tgtEl>
                                          <p:spTgt spid="23">
                                            <p:txEl>
                                              <p:pRg st="1" end="1"/>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par>
                          <p:cTn id="34" fill="hold">
                            <p:stCondLst>
                              <p:cond delay="2000"/>
                            </p:stCondLst>
                            <p:childTnLst>
                              <p:par>
                                <p:cTn id="35" presetID="3" presetClass="entr" presetSubtype="10"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autoUpdateAnimBg="0"/>
      <p:bldP spid="540676" grpId="0" autoUpdateAnimBg="0"/>
      <p:bldP spid="23" grpId="0" build="p" autoUpdateAnimBg="0" advAuto="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6" name="Text Box 10"/>
          <p:cNvSpPr txBox="1">
            <a:spLocks noChangeArrowheads="1"/>
          </p:cNvSpPr>
          <p:nvPr/>
        </p:nvSpPr>
        <p:spPr bwMode="auto">
          <a:xfrm>
            <a:off x="1082352" y="1340768"/>
            <a:ext cx="8001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④最高位为0；输出0。</a:t>
            </a:r>
          </a:p>
          <a:p>
            <a:pPr algn="l">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输入</a:t>
            </a:r>
            <a:r>
              <a:rPr lang="zh-CN" altLang="en-US" sz="2000" dirty="0" smtClean="0">
                <a:solidFill>
                  <a:schemeClr val="tx2"/>
                </a:solidFill>
                <a:latin typeface="Times New Roman" pitchFamily="18" charset="0"/>
                <a:ea typeface="华文楷体" pitchFamily="2" charset="-122"/>
                <a:cs typeface="Times New Roman" pitchFamily="18" charset="0"/>
              </a:rPr>
              <a:t>：                                </a:t>
            </a:r>
            <a:r>
              <a:rPr lang="zh-CN" altLang="en-US" sz="2000" dirty="0">
                <a:solidFill>
                  <a:schemeClr val="tx2"/>
                </a:solidFill>
                <a:latin typeface="Times New Roman" pitchFamily="18" charset="0"/>
                <a:ea typeface="华文楷体" pitchFamily="2" charset="-122"/>
                <a:cs typeface="Times New Roman" pitchFamily="18" charset="0"/>
              </a:rPr>
              <a:t>预期输出：0 </a:t>
            </a:r>
          </a:p>
        </p:txBody>
      </p:sp>
      <p:grpSp>
        <p:nvGrpSpPr>
          <p:cNvPr id="541707" name="Group 11"/>
          <p:cNvGrpSpPr>
            <a:grpSpLocks/>
          </p:cNvGrpSpPr>
          <p:nvPr/>
        </p:nvGrpSpPr>
        <p:grpSpPr bwMode="auto">
          <a:xfrm>
            <a:off x="1835696" y="1830339"/>
            <a:ext cx="1943100" cy="360363"/>
            <a:chOff x="960" y="3936"/>
            <a:chExt cx="1224" cy="227"/>
          </a:xfrm>
        </p:grpSpPr>
        <p:sp>
          <p:nvSpPr>
            <p:cNvPr id="541708" name="Text Box 12"/>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541709" name="Text Box 13"/>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541710" name="Text Box 14"/>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541711" name="Text Box 15"/>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541712" name="Text Box 16"/>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541713" name="Text Box 17"/>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grpSp>
      <p:sp>
        <p:nvSpPr>
          <p:cNvPr id="541714" name="Text Box 18"/>
          <p:cNvSpPr txBox="1">
            <a:spLocks noChangeArrowheads="1"/>
          </p:cNvSpPr>
          <p:nvPr/>
        </p:nvSpPr>
        <p:spPr bwMode="auto">
          <a:xfrm>
            <a:off x="1078160" y="2262387"/>
            <a:ext cx="800519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⑤太小的负整数。</a:t>
            </a:r>
          </a:p>
          <a:p>
            <a:pPr algn="l">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输入：     </a:t>
            </a:r>
            <a:r>
              <a:rPr lang="zh-CN" altLang="en-US" sz="2000" dirty="0" smtClean="0">
                <a:solidFill>
                  <a:schemeClr val="tx2"/>
                </a:solidFill>
                <a:latin typeface="Times New Roman" pitchFamily="18" charset="0"/>
                <a:ea typeface="华文楷体" pitchFamily="2" charset="-122"/>
                <a:cs typeface="Times New Roman" pitchFamily="18" charset="0"/>
              </a:rPr>
              <a:t>                                </a:t>
            </a:r>
            <a:r>
              <a:rPr lang="zh-CN" altLang="en-US" sz="2000" dirty="0">
                <a:solidFill>
                  <a:schemeClr val="tx2"/>
                </a:solidFill>
                <a:latin typeface="Times New Roman" pitchFamily="18" charset="0"/>
                <a:ea typeface="华文楷体" pitchFamily="2" charset="-122"/>
                <a:cs typeface="Times New Roman" pitchFamily="18" charset="0"/>
              </a:rPr>
              <a:t>预期输出：“错误，无效输入”</a:t>
            </a:r>
          </a:p>
        </p:txBody>
      </p:sp>
      <p:grpSp>
        <p:nvGrpSpPr>
          <p:cNvPr id="541715" name="Group 19"/>
          <p:cNvGrpSpPr>
            <a:grpSpLocks/>
          </p:cNvGrpSpPr>
          <p:nvPr/>
        </p:nvGrpSpPr>
        <p:grpSpPr bwMode="auto">
          <a:xfrm>
            <a:off x="1870588" y="2763798"/>
            <a:ext cx="1943100" cy="360363"/>
            <a:chOff x="960" y="3936"/>
            <a:chExt cx="1224" cy="227"/>
          </a:xfrm>
        </p:grpSpPr>
        <p:sp>
          <p:nvSpPr>
            <p:cNvPr id="541716" name="Text Box 20"/>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a:t>
              </a:r>
            </a:p>
          </p:txBody>
        </p:sp>
        <p:sp>
          <p:nvSpPr>
            <p:cNvPr id="541717" name="Text Box 21"/>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3</a:t>
              </a:r>
            </a:p>
          </p:txBody>
        </p:sp>
        <p:sp>
          <p:nvSpPr>
            <p:cNvPr id="541718" name="Text Box 22"/>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2</a:t>
              </a:r>
            </a:p>
          </p:txBody>
        </p:sp>
        <p:sp>
          <p:nvSpPr>
            <p:cNvPr id="541719" name="Text Box 23"/>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7</a:t>
              </a:r>
            </a:p>
          </p:txBody>
        </p:sp>
        <p:sp>
          <p:nvSpPr>
            <p:cNvPr id="541720" name="Text Box 24"/>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6</a:t>
              </a:r>
            </a:p>
          </p:txBody>
        </p:sp>
        <p:sp>
          <p:nvSpPr>
            <p:cNvPr id="541721" name="Text Box 25"/>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9</a:t>
              </a:r>
            </a:p>
          </p:txBody>
        </p:sp>
      </p:grpSp>
      <p:sp>
        <p:nvSpPr>
          <p:cNvPr id="541722" name="Text Box 26"/>
          <p:cNvSpPr txBox="1">
            <a:spLocks noChangeArrowheads="1"/>
          </p:cNvSpPr>
          <p:nvPr/>
        </p:nvSpPr>
        <p:spPr bwMode="auto">
          <a:xfrm>
            <a:off x="1078160" y="3270499"/>
            <a:ext cx="800519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⑥太大的正整数。</a:t>
            </a:r>
          </a:p>
          <a:p>
            <a:pPr algn="l">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输入</a:t>
            </a:r>
            <a:r>
              <a:rPr lang="zh-CN" altLang="en-US" sz="2000" dirty="0" smtClean="0">
                <a:solidFill>
                  <a:schemeClr val="tx2"/>
                </a:solidFill>
                <a:latin typeface="Times New Roman" pitchFamily="18" charset="0"/>
                <a:ea typeface="华文楷体" pitchFamily="2" charset="-122"/>
                <a:cs typeface="Times New Roman" pitchFamily="18" charset="0"/>
              </a:rPr>
              <a:t>：                              </a:t>
            </a:r>
            <a:r>
              <a:rPr lang="zh-CN" altLang="en-US" sz="2000" dirty="0">
                <a:solidFill>
                  <a:schemeClr val="tx2"/>
                </a:solidFill>
                <a:latin typeface="Times New Roman" pitchFamily="18" charset="0"/>
                <a:ea typeface="华文楷体" pitchFamily="2" charset="-122"/>
                <a:cs typeface="Times New Roman" pitchFamily="18" charset="0"/>
              </a:rPr>
              <a:t>预期输出：“错误，无效输入”</a:t>
            </a:r>
          </a:p>
        </p:txBody>
      </p:sp>
      <p:grpSp>
        <p:nvGrpSpPr>
          <p:cNvPr id="541723" name="Group 27"/>
          <p:cNvGrpSpPr>
            <a:grpSpLocks/>
          </p:cNvGrpSpPr>
          <p:nvPr/>
        </p:nvGrpSpPr>
        <p:grpSpPr bwMode="auto">
          <a:xfrm>
            <a:off x="1885293" y="3702547"/>
            <a:ext cx="1822611" cy="360363"/>
            <a:chOff x="960" y="3936"/>
            <a:chExt cx="1224" cy="227"/>
          </a:xfrm>
        </p:grpSpPr>
        <p:sp>
          <p:nvSpPr>
            <p:cNvPr id="541724" name="Text Box 28"/>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541725" name="Text Box 29"/>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3</a:t>
              </a:r>
            </a:p>
          </p:txBody>
        </p:sp>
        <p:sp>
          <p:nvSpPr>
            <p:cNvPr id="541726" name="Text Box 30"/>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2</a:t>
              </a:r>
            </a:p>
          </p:txBody>
        </p:sp>
        <p:sp>
          <p:nvSpPr>
            <p:cNvPr id="541727" name="Text Box 31"/>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7</a:t>
              </a:r>
            </a:p>
          </p:txBody>
        </p:sp>
        <p:sp>
          <p:nvSpPr>
            <p:cNvPr id="541728" name="Text Box 32"/>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6</a:t>
              </a:r>
            </a:p>
          </p:txBody>
        </p:sp>
        <p:sp>
          <p:nvSpPr>
            <p:cNvPr id="541729" name="Text Box 33"/>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8</a:t>
              </a:r>
            </a:p>
          </p:txBody>
        </p:sp>
      </p:grpSp>
      <p:sp>
        <p:nvSpPr>
          <p:cNvPr id="34" name="Rectangle 2"/>
          <p:cNvSpPr>
            <a:spLocks noChangeArrowheads="1"/>
          </p:cNvSpPr>
          <p:nvPr/>
        </p:nvSpPr>
        <p:spPr bwMode="auto">
          <a:xfrm>
            <a:off x="1061392" y="4162400"/>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4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sz="2000" b="0" dirty="0">
                <a:solidFill>
                  <a:schemeClr val="tx2"/>
                </a:solidFill>
                <a:effectLst/>
                <a:latin typeface="Times New Roman" pitchFamily="18" charset="0"/>
                <a:ea typeface="华文楷体" pitchFamily="2" charset="-122"/>
                <a:cs typeface="Times New Roman" pitchFamily="18" charset="0"/>
              </a:rPr>
              <a:t>⑦空字符串。</a:t>
            </a:r>
          </a:p>
          <a:p>
            <a:pPr>
              <a:buFont typeface="Zapf Dingbats" charset="2"/>
              <a:buNone/>
            </a:pPr>
            <a:r>
              <a:rPr lang="zh-CN" altLang="en-US" sz="2000" b="0" dirty="0">
                <a:solidFill>
                  <a:schemeClr val="tx2"/>
                </a:solidFill>
                <a:effectLst/>
                <a:latin typeface="Times New Roman" pitchFamily="18" charset="0"/>
                <a:ea typeface="华文楷体" pitchFamily="2" charset="-122"/>
                <a:cs typeface="Times New Roman" pitchFamily="18" charset="0"/>
              </a:rPr>
              <a:t>输入：                  </a:t>
            </a:r>
            <a:r>
              <a:rPr lang="zh-CN" altLang="en-US" sz="2000" b="0" dirty="0" smtClean="0">
                <a:solidFill>
                  <a:schemeClr val="tx2"/>
                </a:solidFill>
                <a:effectLst/>
                <a:latin typeface="Times New Roman" pitchFamily="18" charset="0"/>
                <a:ea typeface="华文楷体" pitchFamily="2" charset="-122"/>
                <a:cs typeface="Times New Roman" pitchFamily="18" charset="0"/>
              </a:rPr>
              <a:t>             预期</a:t>
            </a:r>
            <a:r>
              <a:rPr lang="zh-CN" altLang="en-US" sz="2000" b="0" dirty="0">
                <a:solidFill>
                  <a:schemeClr val="tx2"/>
                </a:solidFill>
                <a:effectLst/>
                <a:latin typeface="Times New Roman" pitchFamily="18" charset="0"/>
                <a:ea typeface="华文楷体" pitchFamily="2" charset="-122"/>
                <a:cs typeface="Times New Roman" pitchFamily="18" charset="0"/>
              </a:rPr>
              <a:t>输出：“错误：没有数字”</a:t>
            </a:r>
          </a:p>
        </p:txBody>
      </p:sp>
      <p:grpSp>
        <p:nvGrpSpPr>
          <p:cNvPr id="35" name="Group 4"/>
          <p:cNvGrpSpPr>
            <a:grpSpLocks/>
          </p:cNvGrpSpPr>
          <p:nvPr/>
        </p:nvGrpSpPr>
        <p:grpSpPr bwMode="auto">
          <a:xfrm>
            <a:off x="1804342" y="4597654"/>
            <a:ext cx="1943100" cy="360363"/>
            <a:chOff x="960" y="3936"/>
            <a:chExt cx="1224" cy="227"/>
          </a:xfrm>
        </p:grpSpPr>
        <p:sp>
          <p:nvSpPr>
            <p:cNvPr id="36" name="Text Box 5"/>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37" name="Text Box 6"/>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38" name="Text Box 7"/>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39" name="Text Box 8"/>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40" name="Text Box 9"/>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41" name="Text Box 10"/>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grpSp>
      <p:sp>
        <p:nvSpPr>
          <p:cNvPr id="42" name="Text Box 11"/>
          <p:cNvSpPr txBox="1">
            <a:spLocks noChangeArrowheads="1"/>
          </p:cNvSpPr>
          <p:nvPr/>
        </p:nvSpPr>
        <p:spPr bwMode="auto">
          <a:xfrm>
            <a:off x="1061392" y="5159514"/>
            <a:ext cx="819112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pPr>
            <a:r>
              <a:rPr lang="zh-CN" altLang="en-US" sz="2000" dirty="0">
                <a:solidFill>
                  <a:schemeClr val="tx2"/>
                </a:solidFill>
                <a:latin typeface="Times New Roman" pitchFamily="18" charset="0"/>
                <a:ea typeface="华文楷体" pitchFamily="2" charset="-122"/>
                <a:cs typeface="Times New Roman" pitchFamily="18" charset="0"/>
              </a:rPr>
              <a:t>⑧左边补位的非0也非空格。</a:t>
            </a:r>
          </a:p>
          <a:p>
            <a:pPr algn="l">
              <a:lnSpc>
                <a:spcPct val="100000"/>
              </a:lnSpc>
              <a:spcBef>
                <a:spcPts val="1200"/>
              </a:spcBef>
            </a:pPr>
            <a:r>
              <a:rPr lang="zh-CN" altLang="en-US" sz="2000" dirty="0">
                <a:solidFill>
                  <a:schemeClr val="tx2"/>
                </a:solidFill>
                <a:latin typeface="Times New Roman" pitchFamily="18" charset="0"/>
                <a:ea typeface="华文楷体" pitchFamily="2" charset="-122"/>
                <a:cs typeface="Times New Roman" pitchFamily="18" charset="0"/>
              </a:rPr>
              <a:t>输入：              </a:t>
            </a:r>
            <a:r>
              <a:rPr lang="zh-CN" altLang="en-US" sz="2000" dirty="0" smtClean="0">
                <a:solidFill>
                  <a:schemeClr val="tx2"/>
                </a:solidFill>
                <a:latin typeface="Times New Roman" pitchFamily="18" charset="0"/>
                <a:ea typeface="华文楷体" pitchFamily="2" charset="-122"/>
                <a:cs typeface="Times New Roman" pitchFamily="18" charset="0"/>
              </a:rPr>
              <a:t>                  预期</a:t>
            </a:r>
            <a:r>
              <a:rPr lang="zh-CN" altLang="en-US" sz="2000" dirty="0">
                <a:solidFill>
                  <a:schemeClr val="tx2"/>
                </a:solidFill>
                <a:latin typeface="Times New Roman" pitchFamily="18" charset="0"/>
                <a:ea typeface="华文楷体" pitchFamily="2" charset="-122"/>
                <a:cs typeface="Times New Roman" pitchFamily="18" charset="0"/>
              </a:rPr>
              <a:t>输出：“错误：非法填充”</a:t>
            </a:r>
          </a:p>
        </p:txBody>
      </p:sp>
      <p:grpSp>
        <p:nvGrpSpPr>
          <p:cNvPr id="43" name="Group 12"/>
          <p:cNvGrpSpPr>
            <a:grpSpLocks/>
          </p:cNvGrpSpPr>
          <p:nvPr/>
        </p:nvGrpSpPr>
        <p:grpSpPr bwMode="auto">
          <a:xfrm>
            <a:off x="1821595" y="5595010"/>
            <a:ext cx="1943100" cy="360363"/>
            <a:chOff x="960" y="3936"/>
            <a:chExt cx="1224" cy="227"/>
          </a:xfrm>
        </p:grpSpPr>
        <p:sp>
          <p:nvSpPr>
            <p:cNvPr id="44" name="Text Box 13"/>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en-US" altLang="zh-CN" sz="2000" dirty="0">
                  <a:solidFill>
                    <a:schemeClr val="tx2"/>
                  </a:solidFill>
                  <a:latin typeface="Times New Roman" pitchFamily="18" charset="0"/>
                  <a:ea typeface="华文楷体" pitchFamily="2" charset="-122"/>
                  <a:cs typeface="Times New Roman" pitchFamily="18" charset="0"/>
                </a:rPr>
                <a:t>a</a:t>
              </a:r>
            </a:p>
          </p:txBody>
        </p:sp>
        <p:sp>
          <p:nvSpPr>
            <p:cNvPr id="45" name="Text Box 14"/>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en-US" altLang="zh-CN" sz="2000">
                  <a:solidFill>
                    <a:schemeClr val="tx2"/>
                  </a:solidFill>
                  <a:latin typeface="Times New Roman" pitchFamily="18" charset="0"/>
                  <a:ea typeface="华文楷体" pitchFamily="2" charset="-122"/>
                  <a:cs typeface="Times New Roman" pitchFamily="18" charset="0"/>
                </a:rPr>
                <a:t>a</a:t>
              </a:r>
            </a:p>
          </p:txBody>
        </p:sp>
        <p:sp>
          <p:nvSpPr>
            <p:cNvPr id="46" name="Text Box 15"/>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en-US" altLang="zh-CN" sz="2000">
                  <a:solidFill>
                    <a:schemeClr val="tx2"/>
                  </a:solidFill>
                  <a:latin typeface="Times New Roman" pitchFamily="18" charset="0"/>
                  <a:ea typeface="华文楷体" pitchFamily="2" charset="-122"/>
                  <a:cs typeface="Times New Roman" pitchFamily="18" charset="0"/>
                </a:rPr>
                <a:t>a</a:t>
              </a:r>
            </a:p>
          </p:txBody>
        </p:sp>
        <p:sp>
          <p:nvSpPr>
            <p:cNvPr id="47" name="Text Box 16"/>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en-US" altLang="zh-CN" sz="2000">
                  <a:solidFill>
                    <a:schemeClr val="tx2"/>
                  </a:solidFill>
                  <a:latin typeface="Times New Roman" pitchFamily="18" charset="0"/>
                  <a:ea typeface="华文楷体" pitchFamily="2" charset="-122"/>
                  <a:cs typeface="Times New Roman" pitchFamily="18" charset="0"/>
                </a:rPr>
                <a:t>a</a:t>
              </a:r>
            </a:p>
          </p:txBody>
        </p:sp>
        <p:sp>
          <p:nvSpPr>
            <p:cNvPr id="48" name="Text Box 17"/>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en-US" altLang="zh-CN" sz="2000">
                  <a:solidFill>
                    <a:schemeClr val="tx2"/>
                  </a:solidFill>
                  <a:latin typeface="Times New Roman" pitchFamily="18" charset="0"/>
                  <a:ea typeface="华文楷体" pitchFamily="2" charset="-122"/>
                  <a:cs typeface="Times New Roman" pitchFamily="18" charset="0"/>
                </a:rPr>
                <a:t>a</a:t>
              </a:r>
            </a:p>
          </p:txBody>
        </p:sp>
        <p:sp>
          <p:nvSpPr>
            <p:cNvPr id="49" name="Text Box 18"/>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1</a:t>
              </a:r>
            </a:p>
          </p:txBody>
        </p:sp>
      </p:grpSp>
      <p:sp>
        <p:nvSpPr>
          <p:cNvPr id="50"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smtClean="0"/>
              <a:t>Sample Equivalence Classes</a:t>
            </a:r>
            <a:endParaRPr lang="zh-CN" altLang="en-US" kern="0" dirty="0"/>
          </a:p>
        </p:txBody>
      </p:sp>
    </p:spTree>
    <p:extLst>
      <p:ext uri="{BB962C8B-B14F-4D97-AF65-F5344CB8AC3E}">
        <p14:creationId xmlns:p14="http://schemas.microsoft.com/office/powerpoint/2010/main" val="3839700184"/>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41706"/>
                                        </p:tgtEl>
                                        <p:attrNameLst>
                                          <p:attrName>style.visibility</p:attrName>
                                        </p:attrNameLst>
                                      </p:cBhvr>
                                      <p:to>
                                        <p:strVal val="visible"/>
                                      </p:to>
                                    </p:set>
                                    <p:animEffect transition="in" filter="checkerboard(across)">
                                      <p:cBhvr>
                                        <p:cTn id="7" dur="500"/>
                                        <p:tgtEl>
                                          <p:spTgt spid="54170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541707"/>
                                        </p:tgtEl>
                                        <p:attrNameLst>
                                          <p:attrName>style.visibility</p:attrName>
                                        </p:attrNameLst>
                                      </p:cBhvr>
                                      <p:to>
                                        <p:strVal val="visible"/>
                                      </p:to>
                                    </p:set>
                                    <p:animEffect transition="in" filter="box(out)">
                                      <p:cBhvr>
                                        <p:cTn id="11" dur="500"/>
                                        <p:tgtEl>
                                          <p:spTgt spid="54170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541714"/>
                                        </p:tgtEl>
                                        <p:attrNameLst>
                                          <p:attrName>style.visibility</p:attrName>
                                        </p:attrNameLst>
                                      </p:cBhvr>
                                      <p:to>
                                        <p:strVal val="visible"/>
                                      </p:to>
                                    </p:set>
                                    <p:animEffect transition="in" filter="checkerboard(across)">
                                      <p:cBhvr>
                                        <p:cTn id="16" dur="500"/>
                                        <p:tgtEl>
                                          <p:spTgt spid="541714"/>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par>
                          <p:cTn id="17" fill="hold" nodeType="afterGroup">
                            <p:stCondLst>
                              <p:cond delay="500"/>
                            </p:stCondLst>
                            <p:childTnLst>
                              <p:par>
                                <p:cTn id="18" presetID="4" presetClass="entr" presetSubtype="32" fill="hold" nodeType="afterEffect">
                                  <p:stCondLst>
                                    <p:cond delay="0"/>
                                  </p:stCondLst>
                                  <p:childTnLst>
                                    <p:set>
                                      <p:cBhvr>
                                        <p:cTn id="19" dur="1" fill="hold">
                                          <p:stCondLst>
                                            <p:cond delay="0"/>
                                          </p:stCondLst>
                                        </p:cTn>
                                        <p:tgtEl>
                                          <p:spTgt spid="541715"/>
                                        </p:tgtEl>
                                        <p:attrNameLst>
                                          <p:attrName>style.visibility</p:attrName>
                                        </p:attrNameLst>
                                      </p:cBhvr>
                                      <p:to>
                                        <p:strVal val="visible"/>
                                      </p:to>
                                    </p:set>
                                    <p:animEffect transition="in" filter="box(out)">
                                      <p:cBhvr>
                                        <p:cTn id="20" dur="500"/>
                                        <p:tgtEl>
                                          <p:spTgt spid="5417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541722"/>
                                        </p:tgtEl>
                                        <p:attrNameLst>
                                          <p:attrName>style.visibility</p:attrName>
                                        </p:attrNameLst>
                                      </p:cBhvr>
                                      <p:to>
                                        <p:strVal val="visible"/>
                                      </p:to>
                                    </p:set>
                                    <p:animEffect transition="in" filter="checkerboard(across)">
                                      <p:cBhvr>
                                        <p:cTn id="25" dur="500"/>
                                        <p:tgtEl>
                                          <p:spTgt spid="541722"/>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541723"/>
                                        </p:tgtEl>
                                        <p:attrNameLst>
                                          <p:attrName>style.visibility</p:attrName>
                                        </p:attrNameLst>
                                      </p:cBhvr>
                                      <p:to>
                                        <p:strVal val="visible"/>
                                      </p:to>
                                    </p:set>
                                    <p:animEffect transition="in" filter="blinds(horizontal)">
                                      <p:cBhvr>
                                        <p:cTn id="29" dur="500"/>
                                        <p:tgtEl>
                                          <p:spTgt spid="541723"/>
                                        </p:tgtEl>
                                      </p:cBhvr>
                                    </p:animEffect>
                                  </p:childTnLst>
                                </p:cTn>
                              </p:par>
                            </p:childTnLst>
                          </p:cTn>
                        </p:par>
                        <p:par>
                          <p:cTn id="30" fill="hold">
                            <p:stCondLst>
                              <p:cond delay="1000"/>
                            </p:stCondLst>
                            <p:childTnLst>
                              <p:par>
                                <p:cTn id="31" presetID="5" presetClass="entr" presetSubtype="10" fill="hold" grpId="0" nodeType="afterEffect">
                                  <p:stCondLst>
                                    <p:cond delay="0"/>
                                  </p:stCondLst>
                                  <p:childTnLst>
                                    <p:set>
                                      <p:cBhvr>
                                        <p:cTn id="32" dur="1" fill="hold">
                                          <p:stCondLst>
                                            <p:cond delay="0"/>
                                          </p:stCondLst>
                                        </p:cTn>
                                        <p:tgtEl>
                                          <p:spTgt spid="34">
                                            <p:txEl>
                                              <p:pRg st="0" end="0"/>
                                            </p:txEl>
                                          </p:spTgt>
                                        </p:tgtEl>
                                        <p:attrNameLst>
                                          <p:attrName>style.visibility</p:attrName>
                                        </p:attrNameLst>
                                      </p:cBhvr>
                                      <p:to>
                                        <p:strVal val="visible"/>
                                      </p:to>
                                    </p:set>
                                    <p:animEffect transition="in" filter="checkerboard(across)">
                                      <p:cBhvr>
                                        <p:cTn id="33" dur="500"/>
                                        <p:tgtEl>
                                          <p:spTgt spid="34">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par>
                          <p:cTn id="34" fill="hold">
                            <p:stCondLst>
                              <p:cond delay="1500"/>
                            </p:stCondLst>
                            <p:childTnLst>
                              <p:par>
                                <p:cTn id="35" presetID="5" presetClass="entr" presetSubtype="10" fill="hold" grpId="0" nodeType="afterEffect">
                                  <p:stCondLst>
                                    <p:cond delay="0"/>
                                  </p:stCondLst>
                                  <p:childTnLst>
                                    <p:set>
                                      <p:cBhvr>
                                        <p:cTn id="36" dur="1" fill="hold">
                                          <p:stCondLst>
                                            <p:cond delay="0"/>
                                          </p:stCondLst>
                                        </p:cTn>
                                        <p:tgtEl>
                                          <p:spTgt spid="34">
                                            <p:txEl>
                                              <p:pRg st="1" end="1"/>
                                            </p:txEl>
                                          </p:spTgt>
                                        </p:tgtEl>
                                        <p:attrNameLst>
                                          <p:attrName>style.visibility</p:attrName>
                                        </p:attrNameLst>
                                      </p:cBhvr>
                                      <p:to>
                                        <p:strVal val="visible"/>
                                      </p:to>
                                    </p:set>
                                    <p:animEffect transition="in" filter="checkerboard(across)">
                                      <p:cBhvr>
                                        <p:cTn id="37" dur="500"/>
                                        <p:tgtEl>
                                          <p:spTgt spid="34">
                                            <p:txEl>
                                              <p:pRg st="1" end="1"/>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par>
                          <p:cTn id="38" fill="hold">
                            <p:stCondLst>
                              <p:cond delay="2000"/>
                            </p:stCondLst>
                            <p:childTnLst>
                              <p:par>
                                <p:cTn id="39" presetID="4" presetClass="entr" presetSubtype="32"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box(out)">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checkerboard(across)">
                                      <p:cBhvr>
                                        <p:cTn id="46" dur="500"/>
                                        <p:tgtEl>
                                          <p:spTgt spid="42"/>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par>
                          <p:cTn id="47" fill="hold">
                            <p:stCondLst>
                              <p:cond delay="500"/>
                            </p:stCondLst>
                            <p:childTnLst>
                              <p:par>
                                <p:cTn id="48" presetID="4" presetClass="entr" presetSubtype="32" fill="hold" nodeType="after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box(out)">
                                      <p:cBhvr>
                                        <p:cTn id="5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6" grpId="0" autoUpdateAnimBg="0"/>
      <p:bldP spid="541714" grpId="0" autoUpdateAnimBg="0"/>
      <p:bldP spid="541722" grpId="0" autoUpdateAnimBg="0"/>
      <p:bldP spid="34" grpId="0" build="p" autoUpdateAnimBg="0" advAuto="0"/>
      <p:bldP spid="4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472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0EBF278-E5CD-4188-8CE1-5F0CA96A88F3}" type="slidenum">
              <a:rPr lang="en-US" altLang="ja-JP" sz="1200">
                <a:solidFill>
                  <a:schemeClr val="bg1"/>
                </a:solidFill>
              </a:rPr>
              <a:pPr algn="r"/>
              <a:t>8</a:t>
            </a:fld>
            <a:endParaRPr lang="en-US" altLang="ja-JP" sz="900">
              <a:solidFill>
                <a:schemeClr val="bg1"/>
              </a:solidFill>
            </a:endParaRPr>
          </a:p>
        </p:txBody>
      </p:sp>
      <p:sp>
        <p:nvSpPr>
          <p:cNvPr id="414725" name="Line 46"/>
          <p:cNvSpPr>
            <a:spLocks noChangeShapeType="1"/>
          </p:cNvSpPr>
          <p:nvPr/>
        </p:nvSpPr>
        <p:spPr bwMode="auto">
          <a:xfrm>
            <a:off x="2787650" y="3302000"/>
            <a:ext cx="0"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414726" name="Group 47"/>
          <p:cNvGrpSpPr>
            <a:grpSpLocks/>
          </p:cNvGrpSpPr>
          <p:nvPr/>
        </p:nvGrpSpPr>
        <p:grpSpPr bwMode="auto">
          <a:xfrm>
            <a:off x="4457700" y="1016000"/>
            <a:ext cx="65088" cy="179388"/>
            <a:chOff x="2808" y="640"/>
            <a:chExt cx="41" cy="113"/>
          </a:xfrm>
        </p:grpSpPr>
        <p:sp>
          <p:nvSpPr>
            <p:cNvPr id="414804" name="Freeform 48"/>
            <p:cNvSpPr>
              <a:spLocks/>
            </p:cNvSpPr>
            <p:nvPr/>
          </p:nvSpPr>
          <p:spPr bwMode="auto">
            <a:xfrm>
              <a:off x="2808" y="664"/>
              <a:ext cx="41" cy="89"/>
            </a:xfrm>
            <a:custGeom>
              <a:avLst/>
              <a:gdLst>
                <a:gd name="T0" fmla="*/ 20 w 41"/>
                <a:gd name="T1" fmla="*/ 88 h 89"/>
                <a:gd name="T2" fmla="*/ 0 w 41"/>
                <a:gd name="T3" fmla="*/ 0 h 89"/>
                <a:gd name="T4" fmla="*/ 20 w 41"/>
                <a:gd name="T5" fmla="*/ 0 h 89"/>
                <a:gd name="T6" fmla="*/ 40 w 41"/>
                <a:gd name="T7" fmla="*/ 0 h 89"/>
                <a:gd name="T8" fmla="*/ 20 w 41"/>
                <a:gd name="T9" fmla="*/ 88 h 89"/>
                <a:gd name="T10" fmla="*/ 0 60000 65536"/>
                <a:gd name="T11" fmla="*/ 0 60000 65536"/>
                <a:gd name="T12" fmla="*/ 0 60000 65536"/>
                <a:gd name="T13" fmla="*/ 0 60000 65536"/>
                <a:gd name="T14" fmla="*/ 0 60000 65536"/>
                <a:gd name="T15" fmla="*/ 0 w 41"/>
                <a:gd name="T16" fmla="*/ 0 h 89"/>
                <a:gd name="T17" fmla="*/ 41 w 41"/>
                <a:gd name="T18" fmla="*/ 89 h 89"/>
              </a:gdLst>
              <a:ahLst/>
              <a:cxnLst>
                <a:cxn ang="T10">
                  <a:pos x="T0" y="T1"/>
                </a:cxn>
                <a:cxn ang="T11">
                  <a:pos x="T2" y="T3"/>
                </a:cxn>
                <a:cxn ang="T12">
                  <a:pos x="T4" y="T5"/>
                </a:cxn>
                <a:cxn ang="T13">
                  <a:pos x="T6" y="T7"/>
                </a:cxn>
                <a:cxn ang="T14">
                  <a:pos x="T8" y="T9"/>
                </a:cxn>
              </a:cxnLst>
              <a:rect l="T15" t="T16" r="T17" b="T18"/>
              <a:pathLst>
                <a:path w="41" h="89">
                  <a:moveTo>
                    <a:pt x="20" y="88"/>
                  </a:moveTo>
                  <a:lnTo>
                    <a:pt x="0" y="0"/>
                  </a:lnTo>
                  <a:lnTo>
                    <a:pt x="20" y="0"/>
                  </a:lnTo>
                  <a:lnTo>
                    <a:pt x="40" y="0"/>
                  </a:lnTo>
                  <a:lnTo>
                    <a:pt x="20" y="88"/>
                  </a:lnTo>
                </a:path>
              </a:pathLst>
            </a:custGeom>
            <a:solidFill>
              <a:srgbClr val="000000"/>
            </a:solidFill>
            <a:ln w="25400" cap="rnd">
              <a:solidFill>
                <a:schemeClr val="tx1"/>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805" name="Line 49"/>
            <p:cNvSpPr>
              <a:spLocks noChangeShapeType="1"/>
            </p:cNvSpPr>
            <p:nvPr/>
          </p:nvSpPr>
          <p:spPr bwMode="auto">
            <a:xfrm>
              <a:off x="2836" y="640"/>
              <a:ext cx="0" cy="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4727" name="Line 50"/>
          <p:cNvSpPr>
            <a:spLocks noChangeShapeType="1"/>
          </p:cNvSpPr>
          <p:nvPr/>
        </p:nvSpPr>
        <p:spPr bwMode="auto">
          <a:xfrm>
            <a:off x="4502150" y="990600"/>
            <a:ext cx="0" cy="889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728" name="Rectangle 51"/>
          <p:cNvSpPr>
            <a:spLocks noChangeArrowheads="1"/>
          </p:cNvSpPr>
          <p:nvPr/>
        </p:nvSpPr>
        <p:spPr bwMode="auto">
          <a:xfrm>
            <a:off x="4229100" y="1219200"/>
            <a:ext cx="546100" cy="228600"/>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grpSp>
        <p:nvGrpSpPr>
          <p:cNvPr id="414729" name="Group 52"/>
          <p:cNvGrpSpPr>
            <a:grpSpLocks/>
          </p:cNvGrpSpPr>
          <p:nvPr/>
        </p:nvGrpSpPr>
        <p:grpSpPr bwMode="auto">
          <a:xfrm>
            <a:off x="4787900" y="1282700"/>
            <a:ext cx="1524000" cy="65088"/>
            <a:chOff x="3016" y="808"/>
            <a:chExt cx="960" cy="41"/>
          </a:xfrm>
        </p:grpSpPr>
        <p:sp>
          <p:nvSpPr>
            <p:cNvPr id="414802" name="Freeform 53"/>
            <p:cNvSpPr>
              <a:spLocks/>
            </p:cNvSpPr>
            <p:nvPr/>
          </p:nvSpPr>
          <p:spPr bwMode="auto">
            <a:xfrm>
              <a:off x="3016" y="808"/>
              <a:ext cx="89" cy="41"/>
            </a:xfrm>
            <a:custGeom>
              <a:avLst/>
              <a:gdLst>
                <a:gd name="T0" fmla="*/ 0 w 89"/>
                <a:gd name="T1" fmla="*/ 20 h 41"/>
                <a:gd name="T2" fmla="*/ 88 w 89"/>
                <a:gd name="T3" fmla="*/ 0 h 41"/>
                <a:gd name="T4" fmla="*/ 88 w 89"/>
                <a:gd name="T5" fmla="*/ 20 h 41"/>
                <a:gd name="T6" fmla="*/ 88 w 89"/>
                <a:gd name="T7" fmla="*/ 40 h 41"/>
                <a:gd name="T8" fmla="*/ 0 w 89"/>
                <a:gd name="T9" fmla="*/ 20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0" y="20"/>
                  </a:moveTo>
                  <a:lnTo>
                    <a:pt x="88" y="0"/>
                  </a:lnTo>
                  <a:lnTo>
                    <a:pt x="88" y="20"/>
                  </a:lnTo>
                  <a:lnTo>
                    <a:pt x="88" y="40"/>
                  </a:lnTo>
                  <a:lnTo>
                    <a:pt x="0" y="20"/>
                  </a:lnTo>
                </a:path>
              </a:pathLst>
            </a:custGeom>
            <a:solidFill>
              <a:srgbClr val="000000"/>
            </a:solidFill>
            <a:ln w="25400" cap="rnd">
              <a:solidFill>
                <a:schemeClr val="tx1"/>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803" name="Line 54"/>
            <p:cNvSpPr>
              <a:spLocks noChangeShapeType="1"/>
            </p:cNvSpPr>
            <p:nvPr/>
          </p:nvSpPr>
          <p:spPr bwMode="auto">
            <a:xfrm>
              <a:off x="3120" y="836"/>
              <a:ext cx="8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4730" name="Line 55"/>
          <p:cNvSpPr>
            <a:spLocks noChangeShapeType="1"/>
          </p:cNvSpPr>
          <p:nvPr/>
        </p:nvSpPr>
        <p:spPr bwMode="auto">
          <a:xfrm>
            <a:off x="4502150" y="1473200"/>
            <a:ext cx="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731" name="Freeform 56"/>
          <p:cNvSpPr>
            <a:spLocks/>
          </p:cNvSpPr>
          <p:nvPr/>
        </p:nvSpPr>
        <p:spPr bwMode="auto">
          <a:xfrm>
            <a:off x="4330700" y="1638300"/>
            <a:ext cx="344488" cy="166688"/>
          </a:xfrm>
          <a:custGeom>
            <a:avLst/>
            <a:gdLst>
              <a:gd name="T0" fmla="*/ 0 w 217"/>
              <a:gd name="T1" fmla="*/ 2147483647 h 105"/>
              <a:gd name="T2" fmla="*/ 2147483647 w 217"/>
              <a:gd name="T3" fmla="*/ 0 h 105"/>
              <a:gd name="T4" fmla="*/ 2147483647 w 217"/>
              <a:gd name="T5" fmla="*/ 2147483647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732" name="Freeform 57"/>
          <p:cNvSpPr>
            <a:spLocks/>
          </p:cNvSpPr>
          <p:nvPr/>
        </p:nvSpPr>
        <p:spPr bwMode="auto">
          <a:xfrm>
            <a:off x="4330700" y="1638300"/>
            <a:ext cx="344488" cy="166688"/>
          </a:xfrm>
          <a:custGeom>
            <a:avLst/>
            <a:gdLst>
              <a:gd name="T0" fmla="*/ 0 w 217"/>
              <a:gd name="T1" fmla="*/ 2147483647 h 105"/>
              <a:gd name="T2" fmla="*/ 2147483647 w 217"/>
              <a:gd name="T3" fmla="*/ 0 h 105"/>
              <a:gd name="T4" fmla="*/ 2147483647 w 217"/>
              <a:gd name="T5" fmla="*/ 2147483647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733" name="Line 58"/>
          <p:cNvSpPr>
            <a:spLocks noChangeShapeType="1"/>
          </p:cNvSpPr>
          <p:nvPr/>
        </p:nvSpPr>
        <p:spPr bwMode="auto">
          <a:xfrm flipH="1">
            <a:off x="3619500" y="1809750"/>
            <a:ext cx="6731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734" name="Freeform 59"/>
          <p:cNvSpPr>
            <a:spLocks/>
          </p:cNvSpPr>
          <p:nvPr/>
        </p:nvSpPr>
        <p:spPr bwMode="auto">
          <a:xfrm>
            <a:off x="3441700" y="1981200"/>
            <a:ext cx="344488" cy="166688"/>
          </a:xfrm>
          <a:custGeom>
            <a:avLst/>
            <a:gdLst>
              <a:gd name="T0" fmla="*/ 0 w 217"/>
              <a:gd name="T1" fmla="*/ 2147483647 h 105"/>
              <a:gd name="T2" fmla="*/ 2147483647 w 217"/>
              <a:gd name="T3" fmla="*/ 0 h 105"/>
              <a:gd name="T4" fmla="*/ 2147483647 w 217"/>
              <a:gd name="T5" fmla="*/ 2147483647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735" name="Freeform 60"/>
          <p:cNvSpPr>
            <a:spLocks/>
          </p:cNvSpPr>
          <p:nvPr/>
        </p:nvSpPr>
        <p:spPr bwMode="auto">
          <a:xfrm>
            <a:off x="3441700" y="1981200"/>
            <a:ext cx="344488" cy="166688"/>
          </a:xfrm>
          <a:custGeom>
            <a:avLst/>
            <a:gdLst>
              <a:gd name="T0" fmla="*/ 0 w 217"/>
              <a:gd name="T1" fmla="*/ 2147483647 h 105"/>
              <a:gd name="T2" fmla="*/ 2147483647 w 217"/>
              <a:gd name="T3" fmla="*/ 0 h 105"/>
              <a:gd name="T4" fmla="*/ 2147483647 w 217"/>
              <a:gd name="T5" fmla="*/ 2147483647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736" name="Line 61"/>
          <p:cNvSpPr>
            <a:spLocks noChangeShapeType="1"/>
          </p:cNvSpPr>
          <p:nvPr/>
        </p:nvSpPr>
        <p:spPr bwMode="auto">
          <a:xfrm flipH="1">
            <a:off x="2844800" y="2152650"/>
            <a:ext cx="596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37" name="Line 62"/>
          <p:cNvSpPr>
            <a:spLocks noChangeShapeType="1"/>
          </p:cNvSpPr>
          <p:nvPr/>
        </p:nvSpPr>
        <p:spPr bwMode="auto">
          <a:xfrm>
            <a:off x="4686300" y="1809750"/>
            <a:ext cx="1003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738" name="Line 63"/>
          <p:cNvSpPr>
            <a:spLocks noChangeShapeType="1"/>
          </p:cNvSpPr>
          <p:nvPr/>
        </p:nvSpPr>
        <p:spPr bwMode="auto">
          <a:xfrm flipV="1">
            <a:off x="3613150" y="1803400"/>
            <a:ext cx="0"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739" name="Rectangle 64"/>
          <p:cNvSpPr>
            <a:spLocks noChangeArrowheads="1"/>
          </p:cNvSpPr>
          <p:nvPr/>
        </p:nvSpPr>
        <p:spPr bwMode="auto">
          <a:xfrm>
            <a:off x="5422900" y="2082800"/>
            <a:ext cx="546100" cy="228600"/>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40" name="Line 65"/>
          <p:cNvSpPr>
            <a:spLocks noChangeShapeType="1"/>
          </p:cNvSpPr>
          <p:nvPr/>
        </p:nvSpPr>
        <p:spPr bwMode="auto">
          <a:xfrm flipV="1">
            <a:off x="5708650" y="1803400"/>
            <a:ext cx="0" cy="266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741" name="Line 66"/>
          <p:cNvSpPr>
            <a:spLocks noChangeShapeType="1"/>
          </p:cNvSpPr>
          <p:nvPr/>
        </p:nvSpPr>
        <p:spPr bwMode="auto">
          <a:xfrm>
            <a:off x="2851150" y="2159000"/>
            <a:ext cx="0"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42" name="Freeform 67"/>
          <p:cNvSpPr>
            <a:spLocks/>
          </p:cNvSpPr>
          <p:nvPr/>
        </p:nvSpPr>
        <p:spPr bwMode="auto">
          <a:xfrm>
            <a:off x="2667000" y="2349500"/>
            <a:ext cx="344488" cy="179388"/>
          </a:xfrm>
          <a:custGeom>
            <a:avLst/>
            <a:gdLst>
              <a:gd name="T0" fmla="*/ 0 w 217"/>
              <a:gd name="T1" fmla="*/ 2147483647 h 113"/>
              <a:gd name="T2" fmla="*/ 2147483647 w 217"/>
              <a:gd name="T3" fmla="*/ 0 h 113"/>
              <a:gd name="T4" fmla="*/ 2147483647 w 217"/>
              <a:gd name="T5" fmla="*/ 2147483647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12"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43" name="Freeform 68"/>
          <p:cNvSpPr>
            <a:spLocks/>
          </p:cNvSpPr>
          <p:nvPr/>
        </p:nvSpPr>
        <p:spPr bwMode="auto">
          <a:xfrm>
            <a:off x="2667000" y="2349500"/>
            <a:ext cx="522288" cy="179388"/>
          </a:xfrm>
          <a:custGeom>
            <a:avLst/>
            <a:gdLst>
              <a:gd name="T0" fmla="*/ 0 w 329"/>
              <a:gd name="T1" fmla="*/ 2147483647 h 113"/>
              <a:gd name="T2" fmla="*/ 2147483647 w 329"/>
              <a:gd name="T3" fmla="*/ 0 h 113"/>
              <a:gd name="T4" fmla="*/ 2147483647 w 329"/>
              <a:gd name="T5" fmla="*/ 2147483647 h 113"/>
              <a:gd name="T6" fmla="*/ 2147483647 w 329"/>
              <a:gd name="T7" fmla="*/ 2147483647 h 113"/>
              <a:gd name="T8" fmla="*/ 0 60000 65536"/>
              <a:gd name="T9" fmla="*/ 0 60000 65536"/>
              <a:gd name="T10" fmla="*/ 0 60000 65536"/>
              <a:gd name="T11" fmla="*/ 0 60000 65536"/>
              <a:gd name="T12" fmla="*/ 0 w 329"/>
              <a:gd name="T13" fmla="*/ 0 h 113"/>
              <a:gd name="T14" fmla="*/ 329 w 329"/>
              <a:gd name="T15" fmla="*/ 113 h 113"/>
            </a:gdLst>
            <a:ahLst/>
            <a:cxnLst>
              <a:cxn ang="T8">
                <a:pos x="T0" y="T1"/>
              </a:cxn>
              <a:cxn ang="T9">
                <a:pos x="T2" y="T3"/>
              </a:cxn>
              <a:cxn ang="T10">
                <a:pos x="T4" y="T5"/>
              </a:cxn>
              <a:cxn ang="T11">
                <a:pos x="T6" y="T7"/>
              </a:cxn>
            </a:cxnLst>
            <a:rect l="T12" t="T13" r="T14" b="T15"/>
            <a:pathLst>
              <a:path w="329" h="113">
                <a:moveTo>
                  <a:pt x="0" y="112"/>
                </a:moveTo>
                <a:lnTo>
                  <a:pt x="112" y="0"/>
                </a:lnTo>
                <a:lnTo>
                  <a:pt x="216" y="112"/>
                </a:lnTo>
                <a:lnTo>
                  <a:pt x="328"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44" name="Freeform 69"/>
          <p:cNvSpPr>
            <a:spLocks/>
          </p:cNvSpPr>
          <p:nvPr/>
        </p:nvSpPr>
        <p:spPr bwMode="auto">
          <a:xfrm>
            <a:off x="2413000" y="2527300"/>
            <a:ext cx="230188" cy="280988"/>
          </a:xfrm>
          <a:custGeom>
            <a:avLst/>
            <a:gdLst>
              <a:gd name="T0" fmla="*/ 2147483647 w 145"/>
              <a:gd name="T1" fmla="*/ 0 h 177"/>
              <a:gd name="T2" fmla="*/ 0 w 145"/>
              <a:gd name="T3" fmla="*/ 0 h 177"/>
              <a:gd name="T4" fmla="*/ 0 w 145"/>
              <a:gd name="T5" fmla="*/ 2147483647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45" name="Line 70"/>
          <p:cNvSpPr>
            <a:spLocks noChangeShapeType="1"/>
          </p:cNvSpPr>
          <p:nvPr/>
        </p:nvSpPr>
        <p:spPr bwMode="auto">
          <a:xfrm>
            <a:off x="3194050" y="2540000"/>
            <a:ext cx="0" cy="254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46" name="Rectangle 71"/>
          <p:cNvSpPr>
            <a:spLocks noChangeArrowheads="1"/>
          </p:cNvSpPr>
          <p:nvPr/>
        </p:nvSpPr>
        <p:spPr bwMode="auto">
          <a:xfrm>
            <a:off x="2908300" y="2844800"/>
            <a:ext cx="546100" cy="241300"/>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47" name="Rectangle 72"/>
          <p:cNvSpPr>
            <a:spLocks noChangeArrowheads="1"/>
          </p:cNvSpPr>
          <p:nvPr/>
        </p:nvSpPr>
        <p:spPr bwMode="auto">
          <a:xfrm>
            <a:off x="2146300" y="2844800"/>
            <a:ext cx="533400" cy="241300"/>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48" name="Line 73"/>
          <p:cNvSpPr>
            <a:spLocks noChangeShapeType="1"/>
          </p:cNvSpPr>
          <p:nvPr/>
        </p:nvSpPr>
        <p:spPr bwMode="auto">
          <a:xfrm>
            <a:off x="2419350" y="3111500"/>
            <a:ext cx="0" cy="165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49" name="Line 74"/>
          <p:cNvSpPr>
            <a:spLocks noChangeShapeType="1"/>
          </p:cNvSpPr>
          <p:nvPr/>
        </p:nvSpPr>
        <p:spPr bwMode="auto">
          <a:xfrm>
            <a:off x="3194050" y="3111500"/>
            <a:ext cx="0" cy="165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50" name="Line 75"/>
          <p:cNvSpPr>
            <a:spLocks noChangeShapeType="1"/>
          </p:cNvSpPr>
          <p:nvPr/>
        </p:nvSpPr>
        <p:spPr bwMode="auto">
          <a:xfrm>
            <a:off x="2425700" y="3295650"/>
            <a:ext cx="749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51" name="Line 76"/>
          <p:cNvSpPr>
            <a:spLocks noChangeShapeType="1"/>
          </p:cNvSpPr>
          <p:nvPr/>
        </p:nvSpPr>
        <p:spPr bwMode="auto">
          <a:xfrm>
            <a:off x="3797300" y="2152650"/>
            <a:ext cx="571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52" name="Freeform 77"/>
          <p:cNvSpPr>
            <a:spLocks/>
          </p:cNvSpPr>
          <p:nvPr/>
        </p:nvSpPr>
        <p:spPr bwMode="auto">
          <a:xfrm>
            <a:off x="4216400" y="2349500"/>
            <a:ext cx="344488" cy="179388"/>
          </a:xfrm>
          <a:custGeom>
            <a:avLst/>
            <a:gdLst>
              <a:gd name="T0" fmla="*/ 0 w 217"/>
              <a:gd name="T1" fmla="*/ 2147483647 h 113"/>
              <a:gd name="T2" fmla="*/ 2147483647 w 217"/>
              <a:gd name="T3" fmla="*/ 0 h 113"/>
              <a:gd name="T4" fmla="*/ 2147483647 w 217"/>
              <a:gd name="T5" fmla="*/ 2147483647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53" name="Freeform 78"/>
          <p:cNvSpPr>
            <a:spLocks/>
          </p:cNvSpPr>
          <p:nvPr/>
        </p:nvSpPr>
        <p:spPr bwMode="auto">
          <a:xfrm>
            <a:off x="4216400" y="2349500"/>
            <a:ext cx="344488" cy="179388"/>
          </a:xfrm>
          <a:custGeom>
            <a:avLst/>
            <a:gdLst>
              <a:gd name="T0" fmla="*/ 0 w 217"/>
              <a:gd name="T1" fmla="*/ 2147483647 h 113"/>
              <a:gd name="T2" fmla="*/ 2147483647 w 217"/>
              <a:gd name="T3" fmla="*/ 0 h 113"/>
              <a:gd name="T4" fmla="*/ 2147483647 w 217"/>
              <a:gd name="T5" fmla="*/ 2147483647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54" name="Freeform 79"/>
          <p:cNvSpPr>
            <a:spLocks/>
          </p:cNvSpPr>
          <p:nvPr/>
        </p:nvSpPr>
        <p:spPr bwMode="auto">
          <a:xfrm>
            <a:off x="3949700" y="2527300"/>
            <a:ext cx="230188" cy="280988"/>
          </a:xfrm>
          <a:custGeom>
            <a:avLst/>
            <a:gdLst>
              <a:gd name="T0" fmla="*/ 2147483647 w 145"/>
              <a:gd name="T1" fmla="*/ 0 h 177"/>
              <a:gd name="T2" fmla="*/ 0 w 145"/>
              <a:gd name="T3" fmla="*/ 0 h 177"/>
              <a:gd name="T4" fmla="*/ 0 w 145"/>
              <a:gd name="T5" fmla="*/ 2147483647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55" name="Line 80"/>
          <p:cNvSpPr>
            <a:spLocks noChangeShapeType="1"/>
          </p:cNvSpPr>
          <p:nvPr/>
        </p:nvSpPr>
        <p:spPr bwMode="auto">
          <a:xfrm>
            <a:off x="4730750" y="2540000"/>
            <a:ext cx="0" cy="254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56" name="Rectangle 81"/>
          <p:cNvSpPr>
            <a:spLocks noChangeArrowheads="1"/>
          </p:cNvSpPr>
          <p:nvPr/>
        </p:nvSpPr>
        <p:spPr bwMode="auto">
          <a:xfrm>
            <a:off x="4457700" y="2844800"/>
            <a:ext cx="546100" cy="241300"/>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57" name="Rectangle 82"/>
          <p:cNvSpPr>
            <a:spLocks noChangeArrowheads="1"/>
          </p:cNvSpPr>
          <p:nvPr/>
        </p:nvSpPr>
        <p:spPr bwMode="auto">
          <a:xfrm>
            <a:off x="3683000" y="2844800"/>
            <a:ext cx="546100" cy="241300"/>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58" name="Line 83"/>
          <p:cNvSpPr>
            <a:spLocks noChangeShapeType="1"/>
          </p:cNvSpPr>
          <p:nvPr/>
        </p:nvSpPr>
        <p:spPr bwMode="auto">
          <a:xfrm>
            <a:off x="3956050" y="3111500"/>
            <a:ext cx="0" cy="165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59" name="Line 84"/>
          <p:cNvSpPr>
            <a:spLocks noChangeShapeType="1"/>
          </p:cNvSpPr>
          <p:nvPr/>
        </p:nvSpPr>
        <p:spPr bwMode="auto">
          <a:xfrm>
            <a:off x="4730750" y="3111500"/>
            <a:ext cx="0" cy="165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60" name="Line 85"/>
          <p:cNvSpPr>
            <a:spLocks noChangeShapeType="1"/>
          </p:cNvSpPr>
          <p:nvPr/>
        </p:nvSpPr>
        <p:spPr bwMode="auto">
          <a:xfrm>
            <a:off x="4368800" y="3295650"/>
            <a:ext cx="342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61" name="Line 86"/>
          <p:cNvSpPr>
            <a:spLocks noChangeShapeType="1"/>
          </p:cNvSpPr>
          <p:nvPr/>
        </p:nvSpPr>
        <p:spPr bwMode="auto">
          <a:xfrm>
            <a:off x="4387850" y="2159000"/>
            <a:ext cx="0"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62" name="Line 87"/>
          <p:cNvSpPr>
            <a:spLocks noChangeShapeType="1"/>
          </p:cNvSpPr>
          <p:nvPr/>
        </p:nvSpPr>
        <p:spPr bwMode="auto">
          <a:xfrm>
            <a:off x="3962400" y="3295650"/>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63" name="Oval 88"/>
          <p:cNvSpPr>
            <a:spLocks noChangeArrowheads="1"/>
          </p:cNvSpPr>
          <p:nvPr/>
        </p:nvSpPr>
        <p:spPr bwMode="auto">
          <a:xfrm>
            <a:off x="4305300" y="3276600"/>
            <a:ext cx="38100" cy="38100"/>
          </a:xfrm>
          <a:prstGeom prst="ellipse">
            <a:avLst/>
          </a:prstGeom>
          <a:solidFill>
            <a:srgbClr val="000000"/>
          </a:solidFill>
          <a:ln w="25400">
            <a:solidFill>
              <a:schemeClr val="tx1"/>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64" name="Oval 89"/>
          <p:cNvSpPr>
            <a:spLocks noChangeArrowheads="1"/>
          </p:cNvSpPr>
          <p:nvPr/>
        </p:nvSpPr>
        <p:spPr bwMode="auto">
          <a:xfrm>
            <a:off x="2768600" y="3276600"/>
            <a:ext cx="25400" cy="38100"/>
          </a:xfrm>
          <a:prstGeom prst="ellipse">
            <a:avLst/>
          </a:prstGeom>
          <a:solidFill>
            <a:srgbClr val="000000"/>
          </a:solidFill>
          <a:ln w="25400">
            <a:solidFill>
              <a:schemeClr val="tx1"/>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65" name="Line 90"/>
          <p:cNvSpPr>
            <a:spLocks noChangeShapeType="1"/>
          </p:cNvSpPr>
          <p:nvPr/>
        </p:nvSpPr>
        <p:spPr bwMode="auto">
          <a:xfrm>
            <a:off x="4337050" y="3302000"/>
            <a:ext cx="0"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66" name="Line 91"/>
          <p:cNvSpPr>
            <a:spLocks noChangeShapeType="1"/>
          </p:cNvSpPr>
          <p:nvPr/>
        </p:nvSpPr>
        <p:spPr bwMode="auto">
          <a:xfrm flipH="1">
            <a:off x="3670300" y="3498850"/>
            <a:ext cx="622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67" name="Line 92"/>
          <p:cNvSpPr>
            <a:spLocks noChangeShapeType="1"/>
          </p:cNvSpPr>
          <p:nvPr/>
        </p:nvSpPr>
        <p:spPr bwMode="auto">
          <a:xfrm>
            <a:off x="2794000" y="349885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68" name="Oval 93"/>
          <p:cNvSpPr>
            <a:spLocks noChangeArrowheads="1"/>
          </p:cNvSpPr>
          <p:nvPr/>
        </p:nvSpPr>
        <p:spPr bwMode="auto">
          <a:xfrm>
            <a:off x="3619500" y="3479800"/>
            <a:ext cx="38100" cy="25400"/>
          </a:xfrm>
          <a:prstGeom prst="ellipse">
            <a:avLst/>
          </a:prstGeom>
          <a:solidFill>
            <a:srgbClr val="000000"/>
          </a:solidFill>
          <a:ln w="25400">
            <a:solidFill>
              <a:schemeClr val="tx1"/>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69" name="Freeform 94"/>
          <p:cNvSpPr>
            <a:spLocks/>
          </p:cNvSpPr>
          <p:nvPr/>
        </p:nvSpPr>
        <p:spPr bwMode="auto">
          <a:xfrm>
            <a:off x="3644900" y="3517900"/>
            <a:ext cx="534988" cy="204788"/>
          </a:xfrm>
          <a:custGeom>
            <a:avLst/>
            <a:gdLst>
              <a:gd name="T0" fmla="*/ 0 w 337"/>
              <a:gd name="T1" fmla="*/ 0 h 129"/>
              <a:gd name="T2" fmla="*/ 0 w 337"/>
              <a:gd name="T3" fmla="*/ 2147483647 h 129"/>
              <a:gd name="T4" fmla="*/ 2147483647 w 337"/>
              <a:gd name="T5" fmla="*/ 2147483647 h 129"/>
              <a:gd name="T6" fmla="*/ 0 60000 65536"/>
              <a:gd name="T7" fmla="*/ 0 60000 65536"/>
              <a:gd name="T8" fmla="*/ 0 60000 65536"/>
              <a:gd name="T9" fmla="*/ 0 w 337"/>
              <a:gd name="T10" fmla="*/ 0 h 129"/>
              <a:gd name="T11" fmla="*/ 337 w 337"/>
              <a:gd name="T12" fmla="*/ 129 h 129"/>
            </a:gdLst>
            <a:ahLst/>
            <a:cxnLst>
              <a:cxn ang="T6">
                <a:pos x="T0" y="T1"/>
              </a:cxn>
              <a:cxn ang="T7">
                <a:pos x="T2" y="T3"/>
              </a:cxn>
              <a:cxn ang="T8">
                <a:pos x="T4" y="T5"/>
              </a:cxn>
            </a:cxnLst>
            <a:rect l="T9" t="T10" r="T11" b="T12"/>
            <a:pathLst>
              <a:path w="337" h="129">
                <a:moveTo>
                  <a:pt x="0" y="0"/>
                </a:moveTo>
                <a:lnTo>
                  <a:pt x="0" y="128"/>
                </a:lnTo>
                <a:lnTo>
                  <a:pt x="336" y="12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70" name="Oval 95"/>
          <p:cNvSpPr>
            <a:spLocks noChangeArrowheads="1"/>
          </p:cNvSpPr>
          <p:nvPr/>
        </p:nvSpPr>
        <p:spPr bwMode="auto">
          <a:xfrm>
            <a:off x="4165600" y="3708400"/>
            <a:ext cx="38100" cy="25400"/>
          </a:xfrm>
          <a:prstGeom prst="ellipse">
            <a:avLst/>
          </a:prstGeom>
          <a:solidFill>
            <a:srgbClr val="000000"/>
          </a:solidFill>
          <a:ln w="25400">
            <a:solidFill>
              <a:schemeClr val="tx1"/>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71" name="Line 96"/>
          <p:cNvSpPr>
            <a:spLocks noChangeShapeType="1"/>
          </p:cNvSpPr>
          <p:nvPr/>
        </p:nvSpPr>
        <p:spPr bwMode="auto">
          <a:xfrm>
            <a:off x="5708650" y="2336800"/>
            <a:ext cx="0" cy="1371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72" name="Line 97"/>
          <p:cNvSpPr>
            <a:spLocks noChangeShapeType="1"/>
          </p:cNvSpPr>
          <p:nvPr/>
        </p:nvSpPr>
        <p:spPr bwMode="auto">
          <a:xfrm>
            <a:off x="4229100" y="3727450"/>
            <a:ext cx="146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73" name="Freeform 98"/>
          <p:cNvSpPr>
            <a:spLocks/>
          </p:cNvSpPr>
          <p:nvPr/>
        </p:nvSpPr>
        <p:spPr bwMode="auto">
          <a:xfrm>
            <a:off x="4013200" y="3949700"/>
            <a:ext cx="344488" cy="179388"/>
          </a:xfrm>
          <a:custGeom>
            <a:avLst/>
            <a:gdLst>
              <a:gd name="T0" fmla="*/ 0 w 217"/>
              <a:gd name="T1" fmla="*/ 2147483647 h 113"/>
              <a:gd name="T2" fmla="*/ 2147483647 w 217"/>
              <a:gd name="T3" fmla="*/ 0 h 113"/>
              <a:gd name="T4" fmla="*/ 2147483647 w 217"/>
              <a:gd name="T5" fmla="*/ 2147483647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74" name="Freeform 99"/>
          <p:cNvSpPr>
            <a:spLocks/>
          </p:cNvSpPr>
          <p:nvPr/>
        </p:nvSpPr>
        <p:spPr bwMode="auto">
          <a:xfrm>
            <a:off x="4013200" y="3949700"/>
            <a:ext cx="344488" cy="179388"/>
          </a:xfrm>
          <a:custGeom>
            <a:avLst/>
            <a:gdLst>
              <a:gd name="T0" fmla="*/ 0 w 217"/>
              <a:gd name="T1" fmla="*/ 2147483647 h 113"/>
              <a:gd name="T2" fmla="*/ 2147483647 w 217"/>
              <a:gd name="T3" fmla="*/ 0 h 113"/>
              <a:gd name="T4" fmla="*/ 2147483647 w 217"/>
              <a:gd name="T5" fmla="*/ 2147483647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75" name="Line 100"/>
          <p:cNvSpPr>
            <a:spLocks noChangeShapeType="1"/>
          </p:cNvSpPr>
          <p:nvPr/>
        </p:nvSpPr>
        <p:spPr bwMode="auto">
          <a:xfrm flipV="1">
            <a:off x="4184650" y="3721100"/>
            <a:ext cx="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76" name="Freeform 101"/>
          <p:cNvSpPr>
            <a:spLocks/>
          </p:cNvSpPr>
          <p:nvPr/>
        </p:nvSpPr>
        <p:spPr bwMode="auto">
          <a:xfrm>
            <a:off x="4356100" y="1320800"/>
            <a:ext cx="1970088" cy="2808288"/>
          </a:xfrm>
          <a:custGeom>
            <a:avLst/>
            <a:gdLst>
              <a:gd name="T0" fmla="*/ 0 w 1241"/>
              <a:gd name="T1" fmla="*/ 2147483647 h 1769"/>
              <a:gd name="T2" fmla="*/ 2147483647 w 1241"/>
              <a:gd name="T3" fmla="*/ 2147483647 h 1769"/>
              <a:gd name="T4" fmla="*/ 2147483647 w 1241"/>
              <a:gd name="T5" fmla="*/ 0 h 1769"/>
              <a:gd name="T6" fmla="*/ 0 60000 65536"/>
              <a:gd name="T7" fmla="*/ 0 60000 65536"/>
              <a:gd name="T8" fmla="*/ 0 60000 65536"/>
              <a:gd name="T9" fmla="*/ 0 w 1241"/>
              <a:gd name="T10" fmla="*/ 0 h 1769"/>
              <a:gd name="T11" fmla="*/ 1241 w 1241"/>
              <a:gd name="T12" fmla="*/ 1769 h 1769"/>
            </a:gdLst>
            <a:ahLst/>
            <a:cxnLst>
              <a:cxn ang="T6">
                <a:pos x="T0" y="T1"/>
              </a:cxn>
              <a:cxn ang="T7">
                <a:pos x="T2" y="T3"/>
              </a:cxn>
              <a:cxn ang="T8">
                <a:pos x="T4" y="T5"/>
              </a:cxn>
            </a:cxnLst>
            <a:rect l="T9" t="T10" r="T11" b="T12"/>
            <a:pathLst>
              <a:path w="1241" h="1769">
                <a:moveTo>
                  <a:pt x="0" y="1768"/>
                </a:moveTo>
                <a:lnTo>
                  <a:pt x="1240" y="1768"/>
                </a:lnTo>
                <a:lnTo>
                  <a:pt x="124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grpSp>
        <p:nvGrpSpPr>
          <p:cNvPr id="414777" name="Group 102"/>
          <p:cNvGrpSpPr>
            <a:grpSpLocks/>
          </p:cNvGrpSpPr>
          <p:nvPr/>
        </p:nvGrpSpPr>
        <p:grpSpPr bwMode="auto">
          <a:xfrm>
            <a:off x="4140200" y="4305300"/>
            <a:ext cx="65088" cy="204788"/>
            <a:chOff x="2608" y="2712"/>
            <a:chExt cx="41" cy="129"/>
          </a:xfrm>
        </p:grpSpPr>
        <p:sp>
          <p:nvSpPr>
            <p:cNvPr id="414800" name="Freeform 103"/>
            <p:cNvSpPr>
              <a:spLocks/>
            </p:cNvSpPr>
            <p:nvPr/>
          </p:nvSpPr>
          <p:spPr bwMode="auto">
            <a:xfrm>
              <a:off x="2608" y="2752"/>
              <a:ext cx="41" cy="89"/>
            </a:xfrm>
            <a:custGeom>
              <a:avLst/>
              <a:gdLst>
                <a:gd name="T0" fmla="*/ 20 w 41"/>
                <a:gd name="T1" fmla="*/ 88 h 89"/>
                <a:gd name="T2" fmla="*/ 0 w 41"/>
                <a:gd name="T3" fmla="*/ 0 h 89"/>
                <a:gd name="T4" fmla="*/ 20 w 41"/>
                <a:gd name="T5" fmla="*/ 0 h 89"/>
                <a:gd name="T6" fmla="*/ 40 w 41"/>
                <a:gd name="T7" fmla="*/ 0 h 89"/>
                <a:gd name="T8" fmla="*/ 20 w 41"/>
                <a:gd name="T9" fmla="*/ 88 h 89"/>
                <a:gd name="T10" fmla="*/ 0 60000 65536"/>
                <a:gd name="T11" fmla="*/ 0 60000 65536"/>
                <a:gd name="T12" fmla="*/ 0 60000 65536"/>
                <a:gd name="T13" fmla="*/ 0 60000 65536"/>
                <a:gd name="T14" fmla="*/ 0 60000 65536"/>
                <a:gd name="T15" fmla="*/ 0 w 41"/>
                <a:gd name="T16" fmla="*/ 0 h 89"/>
                <a:gd name="T17" fmla="*/ 41 w 41"/>
                <a:gd name="T18" fmla="*/ 89 h 89"/>
              </a:gdLst>
              <a:ahLst/>
              <a:cxnLst>
                <a:cxn ang="T10">
                  <a:pos x="T0" y="T1"/>
                </a:cxn>
                <a:cxn ang="T11">
                  <a:pos x="T2" y="T3"/>
                </a:cxn>
                <a:cxn ang="T12">
                  <a:pos x="T4" y="T5"/>
                </a:cxn>
                <a:cxn ang="T13">
                  <a:pos x="T6" y="T7"/>
                </a:cxn>
                <a:cxn ang="T14">
                  <a:pos x="T8" y="T9"/>
                </a:cxn>
              </a:cxnLst>
              <a:rect l="T15" t="T16" r="T17" b="T18"/>
              <a:pathLst>
                <a:path w="41" h="89">
                  <a:moveTo>
                    <a:pt x="20" y="88"/>
                  </a:moveTo>
                  <a:lnTo>
                    <a:pt x="0" y="0"/>
                  </a:lnTo>
                  <a:lnTo>
                    <a:pt x="20" y="0"/>
                  </a:lnTo>
                  <a:lnTo>
                    <a:pt x="40" y="0"/>
                  </a:lnTo>
                  <a:lnTo>
                    <a:pt x="20" y="88"/>
                  </a:lnTo>
                </a:path>
              </a:pathLst>
            </a:custGeom>
            <a:solidFill>
              <a:srgbClr val="000000"/>
            </a:solidFill>
            <a:ln w="25400" cap="rnd">
              <a:solidFill>
                <a:schemeClr val="tx1"/>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801" name="Line 104"/>
            <p:cNvSpPr>
              <a:spLocks noChangeShapeType="1"/>
            </p:cNvSpPr>
            <p:nvPr/>
          </p:nvSpPr>
          <p:spPr bwMode="auto">
            <a:xfrm>
              <a:off x="2636" y="2712"/>
              <a:ext cx="0" cy="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414778" name="Line 105"/>
          <p:cNvSpPr>
            <a:spLocks noChangeShapeType="1"/>
          </p:cNvSpPr>
          <p:nvPr/>
        </p:nvSpPr>
        <p:spPr bwMode="auto">
          <a:xfrm flipV="1">
            <a:off x="4184650" y="4292600"/>
            <a:ext cx="0" cy="114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74250" name="Rectangle 106"/>
          <p:cNvSpPr>
            <a:spLocks noChangeArrowheads="1"/>
          </p:cNvSpPr>
          <p:nvPr/>
        </p:nvSpPr>
        <p:spPr bwMode="auto">
          <a:xfrm>
            <a:off x="6378575" y="2941638"/>
            <a:ext cx="1183015" cy="335989"/>
          </a:xfrm>
          <a:prstGeom prst="rect">
            <a:avLst/>
          </a:prstGeom>
          <a:noFill/>
          <a:ln w="25400">
            <a:noFill/>
            <a:miter lim="800000"/>
            <a:headEnd/>
            <a:tailEnd/>
          </a:ln>
          <a:effectLst/>
        </p:spPr>
        <p:txBody>
          <a:bodyPr wrap="none" lIns="90487" tIns="44450" rIns="90487" bIns="44450">
            <a:spAutoFit/>
          </a:bodyPr>
          <a:lstStyle/>
          <a:p>
            <a:pPr>
              <a:defRPr/>
            </a:pPr>
            <a:r>
              <a:rPr lang="en-US" altLang="ja-JP" sz="1600" b="1">
                <a:latin typeface="Times New Roman" panose="02020603050405020304" pitchFamily="18" charset="0"/>
                <a:cs typeface="Times New Roman" panose="02020603050405020304" pitchFamily="18" charset="0"/>
              </a:rPr>
              <a:t>loop &lt; 20 X</a:t>
            </a:r>
          </a:p>
        </p:txBody>
      </p:sp>
      <p:sp>
        <p:nvSpPr>
          <p:cNvPr id="414780" name="Freeform 107"/>
          <p:cNvSpPr>
            <a:spLocks/>
          </p:cNvSpPr>
          <p:nvPr/>
        </p:nvSpPr>
        <p:spPr bwMode="auto">
          <a:xfrm>
            <a:off x="4330700" y="1803400"/>
            <a:ext cx="344488" cy="179388"/>
          </a:xfrm>
          <a:custGeom>
            <a:avLst/>
            <a:gdLst>
              <a:gd name="T0" fmla="*/ 0 w 217"/>
              <a:gd name="T1" fmla="*/ 0 h 113"/>
              <a:gd name="T2" fmla="*/ 2147483647 w 217"/>
              <a:gd name="T3" fmla="*/ 2147483647 h 113"/>
              <a:gd name="T4" fmla="*/ 214748364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781" name="Freeform 108"/>
          <p:cNvSpPr>
            <a:spLocks/>
          </p:cNvSpPr>
          <p:nvPr/>
        </p:nvSpPr>
        <p:spPr bwMode="auto">
          <a:xfrm>
            <a:off x="4330700" y="1803400"/>
            <a:ext cx="344488" cy="179388"/>
          </a:xfrm>
          <a:custGeom>
            <a:avLst/>
            <a:gdLst>
              <a:gd name="T0" fmla="*/ 0 w 217"/>
              <a:gd name="T1" fmla="*/ 0 h 113"/>
              <a:gd name="T2" fmla="*/ 2147483647 w 217"/>
              <a:gd name="T3" fmla="*/ 2147483647 h 113"/>
              <a:gd name="T4" fmla="*/ 214748364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782" name="Freeform 109"/>
          <p:cNvSpPr>
            <a:spLocks/>
          </p:cNvSpPr>
          <p:nvPr/>
        </p:nvSpPr>
        <p:spPr bwMode="auto">
          <a:xfrm>
            <a:off x="3441700" y="2146300"/>
            <a:ext cx="344488" cy="179388"/>
          </a:xfrm>
          <a:custGeom>
            <a:avLst/>
            <a:gdLst>
              <a:gd name="T0" fmla="*/ 0 w 217"/>
              <a:gd name="T1" fmla="*/ 0 h 113"/>
              <a:gd name="T2" fmla="*/ 2147483647 w 217"/>
              <a:gd name="T3" fmla="*/ 2147483647 h 113"/>
              <a:gd name="T4" fmla="*/ 214748364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83" name="Freeform 110"/>
          <p:cNvSpPr>
            <a:spLocks/>
          </p:cNvSpPr>
          <p:nvPr/>
        </p:nvSpPr>
        <p:spPr bwMode="auto">
          <a:xfrm>
            <a:off x="3441700" y="2146300"/>
            <a:ext cx="344488" cy="179388"/>
          </a:xfrm>
          <a:custGeom>
            <a:avLst/>
            <a:gdLst>
              <a:gd name="T0" fmla="*/ 0 w 217"/>
              <a:gd name="T1" fmla="*/ 0 h 113"/>
              <a:gd name="T2" fmla="*/ 2147483647 w 217"/>
              <a:gd name="T3" fmla="*/ 2147483647 h 113"/>
              <a:gd name="T4" fmla="*/ 214748364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84" name="Freeform 111"/>
          <p:cNvSpPr>
            <a:spLocks/>
          </p:cNvSpPr>
          <p:nvPr/>
        </p:nvSpPr>
        <p:spPr bwMode="auto">
          <a:xfrm>
            <a:off x="2667000" y="2527300"/>
            <a:ext cx="344488" cy="166688"/>
          </a:xfrm>
          <a:custGeom>
            <a:avLst/>
            <a:gdLst>
              <a:gd name="T0" fmla="*/ 0 w 217"/>
              <a:gd name="T1" fmla="*/ 0 h 105"/>
              <a:gd name="T2" fmla="*/ 2147483647 w 217"/>
              <a:gd name="T3" fmla="*/ 2147483647 h 105"/>
              <a:gd name="T4" fmla="*/ 214748364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85" name="Freeform 112"/>
          <p:cNvSpPr>
            <a:spLocks/>
          </p:cNvSpPr>
          <p:nvPr/>
        </p:nvSpPr>
        <p:spPr bwMode="auto">
          <a:xfrm>
            <a:off x="2667000" y="2527300"/>
            <a:ext cx="344488" cy="166688"/>
          </a:xfrm>
          <a:custGeom>
            <a:avLst/>
            <a:gdLst>
              <a:gd name="T0" fmla="*/ 0 w 217"/>
              <a:gd name="T1" fmla="*/ 0 h 105"/>
              <a:gd name="T2" fmla="*/ 2147483647 w 217"/>
              <a:gd name="T3" fmla="*/ 2147483647 h 105"/>
              <a:gd name="T4" fmla="*/ 214748364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86" name="Freeform 113"/>
          <p:cNvSpPr>
            <a:spLocks/>
          </p:cNvSpPr>
          <p:nvPr/>
        </p:nvSpPr>
        <p:spPr bwMode="auto">
          <a:xfrm>
            <a:off x="4216400" y="2527300"/>
            <a:ext cx="344488" cy="166688"/>
          </a:xfrm>
          <a:custGeom>
            <a:avLst/>
            <a:gdLst>
              <a:gd name="T0" fmla="*/ 0 w 217"/>
              <a:gd name="T1" fmla="*/ 0 h 105"/>
              <a:gd name="T2" fmla="*/ 2147483647 w 217"/>
              <a:gd name="T3" fmla="*/ 2147483647 h 105"/>
              <a:gd name="T4" fmla="*/ 214748364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87" name="Freeform 114"/>
          <p:cNvSpPr>
            <a:spLocks/>
          </p:cNvSpPr>
          <p:nvPr/>
        </p:nvSpPr>
        <p:spPr bwMode="auto">
          <a:xfrm>
            <a:off x="4216400" y="2527300"/>
            <a:ext cx="344488" cy="166688"/>
          </a:xfrm>
          <a:custGeom>
            <a:avLst/>
            <a:gdLst>
              <a:gd name="T0" fmla="*/ 0 w 217"/>
              <a:gd name="T1" fmla="*/ 0 h 105"/>
              <a:gd name="T2" fmla="*/ 2147483647 w 217"/>
              <a:gd name="T3" fmla="*/ 2147483647 h 105"/>
              <a:gd name="T4" fmla="*/ 214748364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88" name="Freeform 115"/>
          <p:cNvSpPr>
            <a:spLocks/>
          </p:cNvSpPr>
          <p:nvPr/>
        </p:nvSpPr>
        <p:spPr bwMode="auto">
          <a:xfrm>
            <a:off x="4013200" y="4127500"/>
            <a:ext cx="344488" cy="166688"/>
          </a:xfrm>
          <a:custGeom>
            <a:avLst/>
            <a:gdLst>
              <a:gd name="T0" fmla="*/ 0 w 217"/>
              <a:gd name="T1" fmla="*/ 0 h 105"/>
              <a:gd name="T2" fmla="*/ 2147483647 w 217"/>
              <a:gd name="T3" fmla="*/ 2147483647 h 105"/>
              <a:gd name="T4" fmla="*/ 214748364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89" name="Freeform 116"/>
          <p:cNvSpPr>
            <a:spLocks/>
          </p:cNvSpPr>
          <p:nvPr/>
        </p:nvSpPr>
        <p:spPr bwMode="auto">
          <a:xfrm>
            <a:off x="4013200" y="4127500"/>
            <a:ext cx="344488" cy="166688"/>
          </a:xfrm>
          <a:custGeom>
            <a:avLst/>
            <a:gdLst>
              <a:gd name="T0" fmla="*/ 0 w 217"/>
              <a:gd name="T1" fmla="*/ 0 h 105"/>
              <a:gd name="T2" fmla="*/ 2147483647 w 217"/>
              <a:gd name="T3" fmla="*/ 2147483647 h 105"/>
              <a:gd name="T4" fmla="*/ 214748364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90" name="Line 117"/>
          <p:cNvSpPr>
            <a:spLocks noChangeShapeType="1"/>
          </p:cNvSpPr>
          <p:nvPr/>
        </p:nvSpPr>
        <p:spPr bwMode="auto">
          <a:xfrm>
            <a:off x="4572000" y="2533650"/>
            <a:ext cx="114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91" name="AutoShape 121"/>
          <p:cNvSpPr>
            <a:spLocks noChangeArrowheads="1"/>
          </p:cNvSpPr>
          <p:nvPr/>
        </p:nvSpPr>
        <p:spPr bwMode="auto">
          <a:xfrm>
            <a:off x="4279900" y="1600200"/>
            <a:ext cx="419100" cy="381000"/>
          </a:xfrm>
          <a:prstGeom prst="diamond">
            <a:avLst/>
          </a:prstGeom>
          <a:solidFill>
            <a:schemeClr val="tx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792" name="AutoShape 122"/>
          <p:cNvSpPr>
            <a:spLocks noChangeArrowheads="1"/>
          </p:cNvSpPr>
          <p:nvPr/>
        </p:nvSpPr>
        <p:spPr bwMode="auto">
          <a:xfrm>
            <a:off x="3390900" y="1955800"/>
            <a:ext cx="419100" cy="381000"/>
          </a:xfrm>
          <a:prstGeom prst="diamond">
            <a:avLst/>
          </a:prstGeom>
          <a:solidFill>
            <a:schemeClr val="tx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793" name="AutoShape 123"/>
          <p:cNvSpPr>
            <a:spLocks noChangeArrowheads="1"/>
          </p:cNvSpPr>
          <p:nvPr/>
        </p:nvSpPr>
        <p:spPr bwMode="auto">
          <a:xfrm>
            <a:off x="2616200" y="2324100"/>
            <a:ext cx="419100" cy="381000"/>
          </a:xfrm>
          <a:prstGeom prst="diamond">
            <a:avLst/>
          </a:prstGeom>
          <a:solidFill>
            <a:schemeClr val="tx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94" name="AutoShape 124"/>
          <p:cNvSpPr>
            <a:spLocks noChangeArrowheads="1"/>
          </p:cNvSpPr>
          <p:nvPr/>
        </p:nvSpPr>
        <p:spPr bwMode="auto">
          <a:xfrm>
            <a:off x="4165600" y="2324100"/>
            <a:ext cx="419100" cy="381000"/>
          </a:xfrm>
          <a:prstGeom prst="diamond">
            <a:avLst/>
          </a:prstGeom>
          <a:solidFill>
            <a:schemeClr val="tx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95" name="AutoShape 125"/>
          <p:cNvSpPr>
            <a:spLocks noChangeArrowheads="1"/>
          </p:cNvSpPr>
          <p:nvPr/>
        </p:nvSpPr>
        <p:spPr bwMode="auto">
          <a:xfrm>
            <a:off x="3949700" y="3924300"/>
            <a:ext cx="419100" cy="381000"/>
          </a:xfrm>
          <a:prstGeom prst="diamond">
            <a:avLst/>
          </a:prstGeom>
          <a:solidFill>
            <a:schemeClr val="tx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774271" name="Rectangle 127"/>
          <p:cNvSpPr>
            <a:spLocks noChangeArrowheads="1"/>
          </p:cNvSpPr>
          <p:nvPr/>
        </p:nvSpPr>
        <p:spPr bwMode="auto">
          <a:xfrm>
            <a:off x="1789113" y="4752975"/>
            <a:ext cx="4803878" cy="643766"/>
          </a:xfrm>
          <a:prstGeom prst="rect">
            <a:avLst/>
          </a:prstGeom>
          <a:noFill/>
          <a:ln w="25400">
            <a:noFill/>
            <a:miter lim="800000"/>
            <a:headEnd/>
            <a:tailEnd/>
          </a:ln>
          <a:effectLst/>
        </p:spPr>
        <p:txBody>
          <a:bodyPr wrap="none" lIns="90487" tIns="44450" rIns="90487" bIns="44450">
            <a:spAutoFit/>
          </a:bodyPr>
          <a:lstStyle/>
          <a:p>
            <a:pPr>
              <a:defRPr/>
            </a:pPr>
            <a:r>
              <a:rPr lang="en-US" altLang="ja-JP" sz="1800" b="1" dirty="0">
                <a:latin typeface="Times New Roman" panose="02020603050405020304" pitchFamily="18" charset="0"/>
                <a:cs typeface="Times New Roman" panose="02020603050405020304" pitchFamily="18" charset="0"/>
              </a:rPr>
              <a:t>There are </a:t>
            </a:r>
            <a:r>
              <a:rPr lang="en-US" altLang="ja-JP" sz="1800" b="1" dirty="0" smtClean="0">
                <a:latin typeface="Times New Roman" panose="02020603050405020304" pitchFamily="18" charset="0"/>
                <a:cs typeface="Times New Roman" panose="02020603050405020304" pitchFamily="18" charset="0"/>
              </a:rPr>
              <a:t>10  </a:t>
            </a:r>
            <a:r>
              <a:rPr lang="en-US" altLang="zh-CN" sz="1800" b="1" dirty="0" smtClean="0">
                <a:latin typeface="Times New Roman" panose="02020603050405020304" pitchFamily="18" charset="0"/>
                <a:cs typeface="Times New Roman" panose="02020603050405020304" pitchFamily="18" charset="0"/>
              </a:rPr>
              <a:t> </a:t>
            </a:r>
            <a:r>
              <a:rPr lang="en-US" altLang="ja-JP" sz="1800" b="1" dirty="0">
                <a:latin typeface="Times New Roman" panose="02020603050405020304" pitchFamily="18" charset="0"/>
                <a:cs typeface="Times New Roman" panose="02020603050405020304" pitchFamily="18" charset="0"/>
              </a:rPr>
              <a:t>possible paths! If we execute one</a:t>
            </a:r>
          </a:p>
          <a:p>
            <a:pPr>
              <a:defRPr/>
            </a:pPr>
            <a:endParaRPr lang="ja-JP" altLang="en-US" sz="1800" b="1" dirty="0">
              <a:latin typeface="Times New Roman" panose="02020603050405020304" pitchFamily="18" charset="0"/>
              <a:cs typeface="Times New Roman" panose="02020603050405020304" pitchFamily="18" charset="0"/>
            </a:endParaRPr>
          </a:p>
        </p:txBody>
      </p:sp>
      <p:sp>
        <p:nvSpPr>
          <p:cNvPr id="774272" name="Rectangle 128"/>
          <p:cNvSpPr>
            <a:spLocks noChangeArrowheads="1"/>
          </p:cNvSpPr>
          <p:nvPr/>
        </p:nvSpPr>
        <p:spPr bwMode="auto">
          <a:xfrm>
            <a:off x="1789113" y="5210175"/>
            <a:ext cx="2025233" cy="366767"/>
          </a:xfrm>
          <a:prstGeom prst="rect">
            <a:avLst/>
          </a:prstGeom>
          <a:noFill/>
          <a:ln w="25400">
            <a:noFill/>
            <a:miter lim="800000"/>
            <a:headEnd/>
            <a:tailEnd/>
          </a:ln>
          <a:effectLst/>
        </p:spPr>
        <p:txBody>
          <a:bodyPr wrap="none" lIns="90487" tIns="44450" rIns="90487" bIns="44450">
            <a:spAutoFit/>
          </a:bodyPr>
          <a:lstStyle/>
          <a:p>
            <a:pPr>
              <a:defRPr/>
            </a:pPr>
            <a:r>
              <a:rPr lang="en-US" altLang="ja-JP" sz="1800" b="1">
                <a:latin typeface="Times New Roman" panose="02020603050405020304" pitchFamily="18" charset="0"/>
                <a:cs typeface="Times New Roman" panose="02020603050405020304" pitchFamily="18" charset="0"/>
              </a:rPr>
              <a:t>test this program!!</a:t>
            </a:r>
          </a:p>
        </p:txBody>
      </p:sp>
      <p:sp>
        <p:nvSpPr>
          <p:cNvPr id="774273" name="Rectangle 129"/>
          <p:cNvSpPr>
            <a:spLocks noChangeArrowheads="1"/>
          </p:cNvSpPr>
          <p:nvPr/>
        </p:nvSpPr>
        <p:spPr bwMode="auto">
          <a:xfrm>
            <a:off x="3057594" y="4652963"/>
            <a:ext cx="362278" cy="305212"/>
          </a:xfrm>
          <a:prstGeom prst="rect">
            <a:avLst/>
          </a:prstGeom>
          <a:noFill/>
          <a:ln w="25400">
            <a:noFill/>
            <a:miter lim="800000"/>
            <a:headEnd/>
            <a:tailEnd/>
          </a:ln>
          <a:effectLst/>
        </p:spPr>
        <p:txBody>
          <a:bodyPr wrap="none" lIns="90487" tIns="44450" rIns="90487" bIns="44450">
            <a:spAutoFit/>
          </a:bodyPr>
          <a:lstStyle/>
          <a:p>
            <a:pPr>
              <a:defRPr/>
            </a:pPr>
            <a:r>
              <a:rPr lang="en-US" altLang="zh-CN" sz="1400" b="1" dirty="0" smtClean="0">
                <a:latin typeface="Times New Roman" panose="02020603050405020304" pitchFamily="18" charset="0"/>
                <a:cs typeface="Times New Roman" panose="02020603050405020304" pitchFamily="18" charset="0"/>
              </a:rPr>
              <a:t>14</a:t>
            </a:r>
            <a:endParaRPr lang="en-US" altLang="ja-JP" sz="1400" b="1" dirty="0">
              <a:latin typeface="Times New Roman" panose="02020603050405020304" pitchFamily="18" charset="0"/>
              <a:cs typeface="Times New Roman" panose="02020603050405020304" pitchFamily="18" charset="0"/>
            </a:endParaRPr>
          </a:p>
        </p:txBody>
      </p:sp>
      <p:sp>
        <p:nvSpPr>
          <p:cNvPr id="774274" name="Rectangle 130"/>
          <p:cNvSpPr>
            <a:spLocks noChangeArrowheads="1"/>
          </p:cNvSpPr>
          <p:nvPr/>
        </p:nvSpPr>
        <p:spPr bwMode="auto">
          <a:xfrm>
            <a:off x="1789113" y="4981575"/>
            <a:ext cx="4897815" cy="643766"/>
          </a:xfrm>
          <a:prstGeom prst="rect">
            <a:avLst/>
          </a:prstGeom>
          <a:noFill/>
          <a:ln w="25400">
            <a:noFill/>
            <a:miter lim="800000"/>
            <a:headEnd/>
            <a:tailEnd/>
          </a:ln>
          <a:effectLst/>
        </p:spPr>
        <p:txBody>
          <a:bodyPr wrap="none" lIns="90487" tIns="44450" rIns="90487" bIns="44450">
            <a:spAutoFit/>
          </a:bodyPr>
          <a:lstStyle/>
          <a:p>
            <a:pPr>
              <a:defRPr/>
            </a:pPr>
            <a:r>
              <a:rPr lang="en-US" altLang="ja-JP" sz="1800" b="1" dirty="0">
                <a:latin typeface="Times New Roman" panose="02020603050405020304" pitchFamily="18" charset="0"/>
                <a:cs typeface="Times New Roman" panose="02020603050405020304" pitchFamily="18" charset="0"/>
              </a:rPr>
              <a:t>test per millisecond, it would take 3,170 years to</a:t>
            </a:r>
          </a:p>
          <a:p>
            <a:pPr>
              <a:defRPr/>
            </a:pPr>
            <a:endParaRPr lang="ja-JP" altLang="en-US" sz="1800" b="1" dirty="0">
              <a:latin typeface="Times New Roman" panose="02020603050405020304" pitchFamily="18" charset="0"/>
              <a:cs typeface="Times New Roman" panose="02020603050405020304" pitchFamily="18" charset="0"/>
            </a:endParaRPr>
          </a:p>
        </p:txBody>
      </p:sp>
      <p:sp>
        <p:nvSpPr>
          <p:cNvPr id="8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Exhaustive Testing</a:t>
            </a:r>
          </a:p>
        </p:txBody>
      </p:sp>
    </p:spTree>
    <p:extLst>
      <p:ext uri="{BB962C8B-B14F-4D97-AF65-F5344CB8AC3E}">
        <p14:creationId xmlns:p14="http://schemas.microsoft.com/office/powerpoint/2010/main" val="1156452631"/>
      </p:ext>
    </p:extLst>
  </p:cSld>
  <p:clrMapOvr>
    <a:masterClrMapping/>
  </p:clrMapOvr>
  <p:transition>
    <p:random/>
    <p:sndAc>
      <p:stSnd>
        <p:snd r:embed="rId3" name="projctor.wav"/>
      </p:stSnd>
    </p:sndAc>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9" name="Text Box 19"/>
          <p:cNvSpPr txBox="1">
            <a:spLocks noChangeArrowheads="1"/>
          </p:cNvSpPr>
          <p:nvPr/>
        </p:nvSpPr>
        <p:spPr bwMode="auto">
          <a:xfrm>
            <a:off x="1150168" y="1556792"/>
            <a:ext cx="767030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pPr>
            <a:r>
              <a:rPr lang="zh-CN" altLang="en-US" sz="2000" dirty="0">
                <a:solidFill>
                  <a:schemeClr val="tx2"/>
                </a:solidFill>
                <a:latin typeface="Times New Roman" pitchFamily="18" charset="0"/>
                <a:ea typeface="华文楷体" pitchFamily="2" charset="-122"/>
                <a:cs typeface="Times New Roman" pitchFamily="18" charset="0"/>
              </a:rPr>
              <a:t>⑨最高位右边也含空格。</a:t>
            </a:r>
          </a:p>
          <a:p>
            <a:pPr algn="l">
              <a:lnSpc>
                <a:spcPct val="100000"/>
              </a:lnSpc>
              <a:spcBef>
                <a:spcPts val="1200"/>
              </a:spcBef>
            </a:pPr>
            <a:r>
              <a:rPr lang="zh-CN" altLang="en-US" sz="2000" dirty="0" smtClean="0">
                <a:solidFill>
                  <a:schemeClr val="tx2"/>
                </a:solidFill>
                <a:latin typeface="Times New Roman" pitchFamily="18" charset="0"/>
                <a:ea typeface="华文楷体" pitchFamily="2" charset="-122"/>
                <a:cs typeface="Times New Roman" pitchFamily="18" charset="0"/>
              </a:rPr>
              <a:t>输入：                                </a:t>
            </a:r>
            <a:r>
              <a:rPr lang="zh-CN" altLang="en-US" sz="2000" dirty="0">
                <a:solidFill>
                  <a:schemeClr val="tx2"/>
                </a:solidFill>
                <a:latin typeface="Times New Roman" pitchFamily="18" charset="0"/>
                <a:ea typeface="华文楷体" pitchFamily="2" charset="-122"/>
                <a:cs typeface="Times New Roman" pitchFamily="18" charset="0"/>
              </a:rPr>
              <a:t>预期输出：“错误：无效输入”</a:t>
            </a:r>
          </a:p>
        </p:txBody>
      </p:sp>
      <p:grpSp>
        <p:nvGrpSpPr>
          <p:cNvPr id="542740" name="Group 20"/>
          <p:cNvGrpSpPr>
            <a:grpSpLocks/>
          </p:cNvGrpSpPr>
          <p:nvPr/>
        </p:nvGrpSpPr>
        <p:grpSpPr bwMode="auto">
          <a:xfrm>
            <a:off x="1865548" y="2073101"/>
            <a:ext cx="1943100" cy="360363"/>
            <a:chOff x="960" y="3936"/>
            <a:chExt cx="1224" cy="227"/>
          </a:xfrm>
        </p:grpSpPr>
        <p:sp>
          <p:nvSpPr>
            <p:cNvPr id="542741" name="Text Box 21"/>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542742" name="Text Box 22"/>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542743" name="Text Box 23"/>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1</a:t>
              </a:r>
            </a:p>
          </p:txBody>
        </p:sp>
        <p:sp>
          <p:nvSpPr>
            <p:cNvPr id="542744" name="Text Box 24"/>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542745" name="Text Box 25"/>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542746" name="Text Box 26"/>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2</a:t>
              </a:r>
            </a:p>
          </p:txBody>
        </p:sp>
      </p:grpSp>
      <p:sp>
        <p:nvSpPr>
          <p:cNvPr id="542747" name="Text Box 27"/>
          <p:cNvSpPr txBox="1">
            <a:spLocks noChangeArrowheads="1"/>
          </p:cNvSpPr>
          <p:nvPr/>
        </p:nvSpPr>
        <p:spPr bwMode="auto">
          <a:xfrm>
            <a:off x="1145976" y="2699792"/>
            <a:ext cx="789052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pPr>
            <a:r>
              <a:rPr lang="zh-CN" altLang="en-US" sz="2000" dirty="0">
                <a:solidFill>
                  <a:schemeClr val="tx2"/>
                </a:solidFill>
                <a:latin typeface="Times New Roman" pitchFamily="18" charset="0"/>
                <a:ea typeface="华文楷体" pitchFamily="2" charset="-122"/>
                <a:cs typeface="Times New Roman" pitchFamily="18" charset="0"/>
              </a:rPr>
              <a:t>⑩最高位右边含其它非数字字符。</a:t>
            </a:r>
          </a:p>
          <a:p>
            <a:pPr algn="l">
              <a:lnSpc>
                <a:spcPct val="100000"/>
              </a:lnSpc>
              <a:spcBef>
                <a:spcPts val="1200"/>
              </a:spcBef>
            </a:pPr>
            <a:r>
              <a:rPr lang="zh-CN" altLang="en-US" sz="2000" dirty="0">
                <a:solidFill>
                  <a:schemeClr val="tx2"/>
                </a:solidFill>
                <a:latin typeface="Times New Roman" pitchFamily="18" charset="0"/>
                <a:ea typeface="华文楷体" pitchFamily="2" charset="-122"/>
                <a:cs typeface="Times New Roman" pitchFamily="18" charset="0"/>
              </a:rPr>
              <a:t>输入</a:t>
            </a:r>
            <a:r>
              <a:rPr lang="zh-CN" altLang="en-US" sz="2000" dirty="0" smtClean="0">
                <a:solidFill>
                  <a:schemeClr val="tx2"/>
                </a:solidFill>
                <a:latin typeface="Times New Roman" pitchFamily="18" charset="0"/>
                <a:ea typeface="华文楷体" pitchFamily="2" charset="-122"/>
                <a:cs typeface="Times New Roman" pitchFamily="18" charset="0"/>
              </a:rPr>
              <a:t>：                                 </a:t>
            </a:r>
            <a:r>
              <a:rPr lang="zh-CN" altLang="en-US" sz="2000" dirty="0">
                <a:solidFill>
                  <a:schemeClr val="tx2"/>
                </a:solidFill>
                <a:latin typeface="Times New Roman" pitchFamily="18" charset="0"/>
                <a:ea typeface="华文楷体" pitchFamily="2" charset="-122"/>
                <a:cs typeface="Times New Roman" pitchFamily="18" charset="0"/>
              </a:rPr>
              <a:t>预期输出：“错误：无效输入”</a:t>
            </a:r>
          </a:p>
        </p:txBody>
      </p:sp>
      <p:grpSp>
        <p:nvGrpSpPr>
          <p:cNvPr id="542748" name="Group 28"/>
          <p:cNvGrpSpPr>
            <a:grpSpLocks/>
          </p:cNvGrpSpPr>
          <p:nvPr/>
        </p:nvGrpSpPr>
        <p:grpSpPr bwMode="auto">
          <a:xfrm>
            <a:off x="1908820" y="3153544"/>
            <a:ext cx="1943100" cy="360363"/>
            <a:chOff x="960" y="3936"/>
            <a:chExt cx="1224" cy="227"/>
          </a:xfrm>
        </p:grpSpPr>
        <p:sp>
          <p:nvSpPr>
            <p:cNvPr id="542749" name="Text Box 29"/>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542750" name="Text Box 30"/>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0</a:t>
              </a:r>
            </a:p>
          </p:txBody>
        </p:sp>
        <p:sp>
          <p:nvSpPr>
            <p:cNvPr id="542751" name="Text Box 31"/>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1</a:t>
              </a:r>
            </a:p>
          </p:txBody>
        </p:sp>
        <p:sp>
          <p:nvSpPr>
            <p:cNvPr id="542752" name="Text Box 32"/>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en-US" altLang="zh-CN" sz="2000">
                  <a:solidFill>
                    <a:schemeClr val="tx2"/>
                  </a:solidFill>
                  <a:latin typeface="Times New Roman" pitchFamily="18" charset="0"/>
                  <a:ea typeface="华文楷体" pitchFamily="2" charset="-122"/>
                  <a:cs typeface="Times New Roman" pitchFamily="18" charset="0"/>
                </a:rPr>
                <a:t>x</a:t>
              </a:r>
            </a:p>
          </p:txBody>
        </p:sp>
        <p:sp>
          <p:nvSpPr>
            <p:cNvPr id="542753" name="Text Box 33"/>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en-US" altLang="zh-CN" sz="2000">
                  <a:solidFill>
                    <a:schemeClr val="tx2"/>
                  </a:solidFill>
                  <a:latin typeface="Times New Roman" pitchFamily="18" charset="0"/>
                  <a:ea typeface="华文楷体" pitchFamily="2" charset="-122"/>
                  <a:cs typeface="Times New Roman" pitchFamily="18" charset="0"/>
                </a:rPr>
                <a:t>x</a:t>
              </a:r>
            </a:p>
          </p:txBody>
        </p:sp>
        <p:sp>
          <p:nvSpPr>
            <p:cNvPr id="542754" name="Text Box 34"/>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2</a:t>
              </a:r>
            </a:p>
          </p:txBody>
        </p:sp>
      </p:grpSp>
      <p:sp>
        <p:nvSpPr>
          <p:cNvPr id="542755" name="Text Box 35"/>
          <p:cNvSpPr txBox="1">
            <a:spLocks noChangeArrowheads="1"/>
          </p:cNvSpPr>
          <p:nvPr/>
        </p:nvSpPr>
        <p:spPr bwMode="auto">
          <a:xfrm>
            <a:off x="1145976" y="3842793"/>
            <a:ext cx="774650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solidFill>
                  <a:schemeClr val="tx2"/>
                </a:solidFill>
                <a:latin typeface="Times New Roman" pitchFamily="18" charset="0"/>
                <a:ea typeface="华文楷体" pitchFamily="2" charset="-122"/>
                <a:cs typeface="Times New Roman" pitchFamily="18" charset="0"/>
              </a:rPr>
              <a:t> ⑩  负号与最高位间有空格。</a:t>
            </a:r>
          </a:p>
          <a:p>
            <a:pPr algn="l">
              <a:lnSpc>
                <a:spcPct val="100000"/>
              </a:lnSpc>
              <a:spcBef>
                <a:spcPts val="1200"/>
              </a:spcBef>
            </a:pPr>
            <a:r>
              <a:rPr lang="zh-CN" altLang="en-US" sz="2000" dirty="0">
                <a:solidFill>
                  <a:schemeClr val="tx2"/>
                </a:solidFill>
                <a:latin typeface="Times New Roman" pitchFamily="18" charset="0"/>
                <a:ea typeface="华文楷体" pitchFamily="2" charset="-122"/>
                <a:cs typeface="Times New Roman" pitchFamily="18" charset="0"/>
              </a:rPr>
              <a:t>输入：                        </a:t>
            </a:r>
            <a:r>
              <a:rPr lang="zh-CN" altLang="en-US" sz="2000" dirty="0" smtClean="0">
                <a:solidFill>
                  <a:schemeClr val="tx2"/>
                </a:solidFill>
                <a:latin typeface="Times New Roman" pitchFamily="18" charset="0"/>
                <a:ea typeface="华文楷体" pitchFamily="2" charset="-122"/>
                <a:cs typeface="Times New Roman" pitchFamily="18" charset="0"/>
              </a:rPr>
              <a:t>         预期</a:t>
            </a:r>
            <a:r>
              <a:rPr lang="zh-CN" altLang="en-US" sz="2000" dirty="0">
                <a:solidFill>
                  <a:schemeClr val="tx2"/>
                </a:solidFill>
                <a:latin typeface="Times New Roman" pitchFamily="18" charset="0"/>
                <a:ea typeface="华文楷体" pitchFamily="2" charset="-122"/>
                <a:cs typeface="Times New Roman" pitchFamily="18" charset="0"/>
              </a:rPr>
              <a:t>输出：“错误：负号位置非法”</a:t>
            </a:r>
          </a:p>
        </p:txBody>
      </p:sp>
      <p:grpSp>
        <p:nvGrpSpPr>
          <p:cNvPr id="542757" name="Group 37"/>
          <p:cNvGrpSpPr>
            <a:grpSpLocks/>
          </p:cNvGrpSpPr>
          <p:nvPr/>
        </p:nvGrpSpPr>
        <p:grpSpPr bwMode="auto">
          <a:xfrm>
            <a:off x="1907704" y="4365104"/>
            <a:ext cx="1943100" cy="360363"/>
            <a:chOff x="960" y="3936"/>
            <a:chExt cx="1224" cy="227"/>
          </a:xfrm>
        </p:grpSpPr>
        <p:sp>
          <p:nvSpPr>
            <p:cNvPr id="542758" name="Text Box 38"/>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 </a:t>
              </a:r>
            </a:p>
          </p:txBody>
        </p:sp>
        <p:sp>
          <p:nvSpPr>
            <p:cNvPr id="542759" name="Text Box 39"/>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542760" name="Text Box 40"/>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80000"/>
                </a:lnSpc>
              </a:pPr>
              <a:r>
                <a:rPr lang="zh-CN" altLang="en-US" sz="2000">
                  <a:solidFill>
                    <a:schemeClr val="tx2"/>
                  </a:solidFill>
                  <a:latin typeface="Times New Roman" pitchFamily="18" charset="0"/>
                  <a:ea typeface="华文楷体" pitchFamily="2" charset="-122"/>
                  <a:cs typeface="Times New Roman" pitchFamily="18" charset="0"/>
                </a:rPr>
                <a:t>-</a:t>
              </a:r>
            </a:p>
          </p:txBody>
        </p:sp>
        <p:sp>
          <p:nvSpPr>
            <p:cNvPr id="542761" name="Text Box 41"/>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542762" name="Text Box 42"/>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1</a:t>
              </a:r>
            </a:p>
          </p:txBody>
        </p:sp>
        <p:sp>
          <p:nvSpPr>
            <p:cNvPr id="542763" name="Text Box 43"/>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2</a:t>
              </a:r>
            </a:p>
          </p:txBody>
        </p:sp>
      </p:grpSp>
      <p:sp>
        <p:nvSpPr>
          <p:cNvPr id="42"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smtClean="0"/>
              <a:t>Sample Equivalence Classes</a:t>
            </a:r>
            <a:endParaRPr lang="zh-CN" altLang="en-US" kern="0" dirty="0"/>
          </a:p>
        </p:txBody>
      </p:sp>
    </p:spTree>
    <p:extLst>
      <p:ext uri="{BB962C8B-B14F-4D97-AF65-F5344CB8AC3E}">
        <p14:creationId xmlns:p14="http://schemas.microsoft.com/office/powerpoint/2010/main" val="1675332414"/>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42739"/>
                                        </p:tgtEl>
                                        <p:attrNameLst>
                                          <p:attrName>style.visibility</p:attrName>
                                        </p:attrNameLst>
                                      </p:cBhvr>
                                      <p:to>
                                        <p:strVal val="visible"/>
                                      </p:to>
                                    </p:set>
                                    <p:animEffect transition="in" filter="checkerboard(across)">
                                      <p:cBhvr>
                                        <p:cTn id="7" dur="500"/>
                                        <p:tgtEl>
                                          <p:spTgt spid="54273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542740"/>
                                        </p:tgtEl>
                                        <p:attrNameLst>
                                          <p:attrName>style.visibility</p:attrName>
                                        </p:attrNameLst>
                                      </p:cBhvr>
                                      <p:to>
                                        <p:strVal val="visible"/>
                                      </p:to>
                                    </p:set>
                                    <p:animEffect transition="in" filter="box(out)">
                                      <p:cBhvr>
                                        <p:cTn id="11" dur="500"/>
                                        <p:tgtEl>
                                          <p:spTgt spid="54274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542747"/>
                                        </p:tgtEl>
                                        <p:attrNameLst>
                                          <p:attrName>style.visibility</p:attrName>
                                        </p:attrNameLst>
                                      </p:cBhvr>
                                      <p:to>
                                        <p:strVal val="visible"/>
                                      </p:to>
                                    </p:set>
                                    <p:animEffect transition="in" filter="checkerboard(across)">
                                      <p:cBhvr>
                                        <p:cTn id="16" dur="500"/>
                                        <p:tgtEl>
                                          <p:spTgt spid="542747"/>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par>
                          <p:cTn id="17" fill="hold" nodeType="afterGroup">
                            <p:stCondLst>
                              <p:cond delay="500"/>
                            </p:stCondLst>
                            <p:childTnLst>
                              <p:par>
                                <p:cTn id="18" presetID="4" presetClass="entr" presetSubtype="32" fill="hold" nodeType="afterEffect">
                                  <p:stCondLst>
                                    <p:cond delay="0"/>
                                  </p:stCondLst>
                                  <p:childTnLst>
                                    <p:set>
                                      <p:cBhvr>
                                        <p:cTn id="19" dur="1" fill="hold">
                                          <p:stCondLst>
                                            <p:cond delay="0"/>
                                          </p:stCondLst>
                                        </p:cTn>
                                        <p:tgtEl>
                                          <p:spTgt spid="542748"/>
                                        </p:tgtEl>
                                        <p:attrNameLst>
                                          <p:attrName>style.visibility</p:attrName>
                                        </p:attrNameLst>
                                      </p:cBhvr>
                                      <p:to>
                                        <p:strVal val="visible"/>
                                      </p:to>
                                    </p:set>
                                    <p:animEffect transition="in" filter="box(out)">
                                      <p:cBhvr>
                                        <p:cTn id="20" dur="500"/>
                                        <p:tgtEl>
                                          <p:spTgt spid="54274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542755"/>
                                        </p:tgtEl>
                                        <p:attrNameLst>
                                          <p:attrName>style.visibility</p:attrName>
                                        </p:attrNameLst>
                                      </p:cBhvr>
                                      <p:to>
                                        <p:strVal val="visible"/>
                                      </p:to>
                                    </p:set>
                                    <p:animEffect transition="in" filter="checkerboard(across)">
                                      <p:cBhvr>
                                        <p:cTn id="25" dur="500"/>
                                        <p:tgtEl>
                                          <p:spTgt spid="542755"/>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par>
                          <p:cTn id="26" fill="hold" nodeType="afterGroup">
                            <p:stCondLst>
                              <p:cond delay="500"/>
                            </p:stCondLst>
                            <p:childTnLst>
                              <p:par>
                                <p:cTn id="27" presetID="5" presetClass="entr" presetSubtype="10" fill="hold" nodeType="afterEffect">
                                  <p:stCondLst>
                                    <p:cond delay="0"/>
                                  </p:stCondLst>
                                  <p:childTnLst>
                                    <p:set>
                                      <p:cBhvr>
                                        <p:cTn id="28" dur="1" fill="hold">
                                          <p:stCondLst>
                                            <p:cond delay="0"/>
                                          </p:stCondLst>
                                        </p:cTn>
                                        <p:tgtEl>
                                          <p:spTgt spid="542757"/>
                                        </p:tgtEl>
                                        <p:attrNameLst>
                                          <p:attrName>style.visibility</p:attrName>
                                        </p:attrNameLst>
                                      </p:cBhvr>
                                      <p:to>
                                        <p:strVal val="visible"/>
                                      </p:to>
                                    </p:set>
                                    <p:animEffect transition="in" filter="checkerboard(across)">
                                      <p:cBhvr>
                                        <p:cTn id="29" dur="500"/>
                                        <p:tgtEl>
                                          <p:spTgt spid="542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39" grpId="0" autoUpdateAnimBg="0"/>
      <p:bldP spid="542747" grpId="0" autoUpdateAnimBg="0"/>
      <p:bldP spid="542755"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9833DB4-681D-4206-AAFC-E672D71EAEBF}" type="slidenum">
              <a:rPr lang="en-US" altLang="zh-CN" smtClean="0"/>
              <a:t>81</a:t>
            </a:fld>
            <a:endParaRPr lang="en-US" altLang="zh-CN"/>
          </a:p>
        </p:txBody>
      </p:sp>
      <p:sp>
        <p:nvSpPr>
          <p:cNvPr id="5" name="Rectangle 3"/>
          <p:cNvSpPr txBox="1">
            <a:spLocks noChangeArrowheads="1"/>
          </p:cNvSpPr>
          <p:nvPr/>
        </p:nvSpPr>
        <p:spPr>
          <a:xfrm>
            <a:off x="899592" y="1340768"/>
            <a:ext cx="6984775" cy="423545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a:lstStyle>
          <a:p>
            <a:pPr>
              <a:buClr>
                <a:srgbClr val="0070C0"/>
              </a:buClr>
              <a:buFont typeface="Wingdings" panose="05000000000000000000" pitchFamily="2" charset="2"/>
              <a:buChar char="n"/>
            </a:pPr>
            <a:r>
              <a:rPr lang="en-US" altLang="zh-CN" sz="2000" b="0" dirty="0"/>
              <a:t>A greater number of errors occurs at the boundaries of the input domain </a:t>
            </a:r>
            <a:r>
              <a:rPr lang="en-US" altLang="zh-CN" sz="2000" b="0" dirty="0" smtClean="0"/>
              <a:t>rather than </a:t>
            </a:r>
            <a:r>
              <a:rPr lang="en-US" altLang="zh-CN" sz="2000" b="0" dirty="0"/>
              <a:t>in the “center</a:t>
            </a:r>
            <a:r>
              <a:rPr lang="en-US" altLang="zh-CN" sz="2000" b="0" dirty="0" smtClean="0"/>
              <a:t>.”</a:t>
            </a:r>
          </a:p>
          <a:p>
            <a:pPr>
              <a:buClr>
                <a:srgbClr val="0070C0"/>
              </a:buClr>
              <a:buFont typeface="Wingdings" panose="05000000000000000000" pitchFamily="2" charset="2"/>
              <a:buChar char="n"/>
            </a:pPr>
            <a:r>
              <a:rPr lang="en-US" altLang="zh-CN" sz="2000" b="0" dirty="0"/>
              <a:t>Boundary value analysis leads to a </a:t>
            </a:r>
            <a:r>
              <a:rPr lang="en-US" altLang="zh-CN" sz="2000" b="0" dirty="0" smtClean="0"/>
              <a:t>selection of </a:t>
            </a:r>
            <a:r>
              <a:rPr lang="en-US" altLang="zh-CN" sz="2000" b="0" dirty="0"/>
              <a:t>test cases that exercise bounding values</a:t>
            </a:r>
            <a:r>
              <a:rPr lang="en-US" altLang="zh-CN" sz="2000" b="0" dirty="0" smtClean="0"/>
              <a:t>.</a:t>
            </a:r>
          </a:p>
          <a:p>
            <a:pPr marL="0" indent="0">
              <a:buNone/>
            </a:pPr>
            <a:endParaRPr lang="en-US" altLang="zh-CN" sz="2000" dirty="0" smtClean="0"/>
          </a:p>
          <a:p>
            <a:pPr marL="0" indent="0">
              <a:buNone/>
            </a:pP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常见</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的边界值</a:t>
            </a: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a:p>
            <a:pPr marL="609600" indent="-609600" defTabSz="914400" eaLnBrk="1" hangingPunct="1">
              <a:buFontTx/>
              <a:buNone/>
            </a:pP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smtClean="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0" smtClean="0">
                <a:latin typeface="Times New Roman" panose="02020603050405020304" pitchFamily="18" charset="0"/>
                <a:ea typeface="华文楷体" panose="02010600040101010101" pitchFamily="2" charset="-122"/>
                <a:cs typeface="Times New Roman" panose="02020603050405020304" pitchFamily="18" charset="0"/>
              </a:rPr>
              <a:t>对</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16-bit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的整数而言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32767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和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-32768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是边界</a:t>
            </a:r>
          </a:p>
          <a:p>
            <a:pPr marL="609600" indent="-609600" defTabSz="914400" eaLnBrk="1" hangingPunct="1">
              <a:buFontTx/>
              <a:buNone/>
            </a:pP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    2) </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屏幕</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上光标在最左上、最右下位置</a:t>
            </a:r>
          </a:p>
          <a:p>
            <a:pPr marL="609600" indent="-609600" defTabSz="914400" eaLnBrk="1" hangingPunct="1">
              <a:buFontTx/>
              <a:buNone/>
            </a:pP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    3) </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报表</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的第一行和最后一行</a:t>
            </a:r>
          </a:p>
          <a:p>
            <a:pPr marL="609600" indent="-609600" defTabSz="914400" eaLnBrk="1" hangingPunct="1">
              <a:buFontTx/>
              <a:buNone/>
            </a:pP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    4) </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数组</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元素的第一个和最后一个</a:t>
            </a:r>
          </a:p>
          <a:p>
            <a:pPr marL="609600" indent="-609600" defTabSz="914400" eaLnBrk="1" hangingPunct="1">
              <a:buFontTx/>
              <a:buNone/>
            </a:pPr>
            <a:r>
              <a:rPr lang="en-US" altLang="zh-CN" sz="2000" b="0" dirty="0" smtClean="0">
                <a:latin typeface="Times New Roman" panose="02020603050405020304" pitchFamily="18" charset="0"/>
                <a:ea typeface="华文楷体" panose="02010600040101010101" pitchFamily="2" charset="-122"/>
                <a:cs typeface="Times New Roman" panose="02020603050405020304" pitchFamily="18" charset="0"/>
              </a:rPr>
              <a:t>    5) </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循环</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的第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0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次、第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次和倒数第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2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次、最后一次</a:t>
            </a:r>
          </a:p>
          <a:p>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Boundary Value Analysis</a:t>
            </a:r>
          </a:p>
        </p:txBody>
      </p:sp>
    </p:spTree>
    <p:extLst>
      <p:ext uri="{BB962C8B-B14F-4D97-AF65-F5344CB8AC3E}">
        <p14:creationId xmlns:p14="http://schemas.microsoft.com/office/powerpoint/2010/main" val="506419280"/>
      </p:ext>
    </p:extLst>
  </p:cSld>
  <p:clrMapOvr>
    <a:masterClrMapping/>
  </p:clrMapOvr>
  <p:transition>
    <p:random/>
    <p:sndAc>
      <p:stSnd>
        <p:snd r:embed="rId2" name="projctor.wav"/>
      </p:stSnd>
    </p:sndAc>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9833DB4-681D-4206-AAFC-E672D71EAEBF}" type="slidenum">
              <a:rPr lang="en-US" altLang="zh-CN" smtClean="0"/>
              <a:t>82</a:t>
            </a:fld>
            <a:endParaRPr lang="en-US" altLang="zh-CN"/>
          </a:p>
        </p:txBody>
      </p:sp>
      <p:sp>
        <p:nvSpPr>
          <p:cNvPr id="3"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Guidelines for BVA</a:t>
            </a:r>
            <a:endParaRPr lang="en-US" altLang="ja-JP" dirty="0"/>
          </a:p>
        </p:txBody>
      </p:sp>
      <p:sp>
        <p:nvSpPr>
          <p:cNvPr id="5" name="Rectangle 3"/>
          <p:cNvSpPr txBox="1">
            <a:spLocks noChangeArrowheads="1"/>
          </p:cNvSpPr>
          <p:nvPr/>
        </p:nvSpPr>
        <p:spPr>
          <a:xfrm>
            <a:off x="899592" y="1340768"/>
            <a:ext cx="6984775" cy="423545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a:lstStyle>
          <a:p>
            <a:pPr marL="0" indent="0">
              <a:spcBef>
                <a:spcPts val="0"/>
              </a:spcBef>
              <a:buNone/>
            </a:pPr>
            <a:r>
              <a:rPr lang="en-US" altLang="zh-CN" sz="2000" b="0" dirty="0" smtClean="0"/>
              <a:t>1. If </a:t>
            </a:r>
            <a:r>
              <a:rPr lang="en-US" altLang="zh-CN" sz="2000" b="0" dirty="0"/>
              <a:t>an input condition </a:t>
            </a:r>
            <a:r>
              <a:rPr lang="en-US" altLang="zh-CN" sz="2000" b="0" dirty="0" smtClean="0"/>
              <a:t>specifies </a:t>
            </a:r>
            <a:r>
              <a:rPr lang="en-US" altLang="zh-CN" sz="2000" b="0" dirty="0"/>
              <a:t>a range bounded by values </a:t>
            </a:r>
            <a:r>
              <a:rPr lang="en-US" altLang="zh-CN" sz="2000" b="0" i="1" dirty="0"/>
              <a:t>a </a:t>
            </a:r>
            <a:r>
              <a:rPr lang="en-US" altLang="zh-CN" sz="2000" b="0" dirty="0"/>
              <a:t>and </a:t>
            </a:r>
            <a:r>
              <a:rPr lang="en-US" altLang="zh-CN" sz="2000" b="0" i="1" dirty="0"/>
              <a:t>b, </a:t>
            </a:r>
            <a:r>
              <a:rPr lang="en-US" altLang="zh-CN" sz="2000" b="0" dirty="0" smtClean="0"/>
              <a:t>test cases </a:t>
            </a:r>
            <a:r>
              <a:rPr lang="en-US" altLang="zh-CN" sz="2000" b="0" dirty="0"/>
              <a:t>should be designed with values </a:t>
            </a:r>
            <a:r>
              <a:rPr lang="en-US" altLang="zh-CN" sz="2000" b="0" i="1" dirty="0"/>
              <a:t>a </a:t>
            </a:r>
            <a:r>
              <a:rPr lang="en-US" altLang="zh-CN" sz="2000" b="0" dirty="0"/>
              <a:t>and </a:t>
            </a:r>
            <a:r>
              <a:rPr lang="en-US" altLang="zh-CN" sz="2000" b="0" i="1" dirty="0"/>
              <a:t>b </a:t>
            </a:r>
            <a:r>
              <a:rPr lang="en-US" altLang="zh-CN" sz="2000" b="0" dirty="0"/>
              <a:t>and just above and </a:t>
            </a:r>
            <a:r>
              <a:rPr lang="en-US" altLang="zh-CN" sz="2000" b="0" dirty="0" smtClean="0"/>
              <a:t>just below </a:t>
            </a:r>
            <a:r>
              <a:rPr lang="en-US" altLang="zh-CN" sz="2000" b="0" i="1" dirty="0"/>
              <a:t>a </a:t>
            </a:r>
            <a:r>
              <a:rPr lang="en-US" altLang="zh-CN" sz="2000" b="0" dirty="0"/>
              <a:t>and </a:t>
            </a:r>
            <a:r>
              <a:rPr lang="en-US" altLang="zh-CN" sz="2000" b="0" i="1" dirty="0"/>
              <a:t>b</a:t>
            </a:r>
            <a:r>
              <a:rPr lang="en-US" altLang="zh-CN" sz="2000" b="0" i="1" dirty="0" smtClean="0"/>
              <a:t>.</a:t>
            </a:r>
            <a:r>
              <a:rPr lang="zh-CN" altLang="en-US" sz="2000" dirty="0"/>
              <a:t> </a:t>
            </a:r>
            <a:endParaRPr lang="en-US" altLang="zh-CN" sz="2000" dirty="0" smtClean="0"/>
          </a:p>
          <a:p>
            <a:pPr marL="0" indent="0">
              <a:spcBef>
                <a:spcPts val="0"/>
              </a:spcBef>
              <a:buNone/>
            </a:pP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     例如</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，如果程序的规格说明中规定：</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重量在</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公斤至</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50</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公斤范围内的邮件，其邮费计算公式为</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。作为测试用例，我们应取</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及</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50</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，还应取</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10.01,49.99,9.99</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及</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50.01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等。</a:t>
            </a:r>
          </a:p>
          <a:p>
            <a:pPr>
              <a:spcBef>
                <a:spcPts val="0"/>
              </a:spcBef>
              <a:buFont typeface="+mj-lt"/>
              <a:buAutoNum type="arabicPeriod"/>
            </a:pPr>
            <a:endParaRPr lang="en-US" altLang="zh-CN" sz="2000" b="0" i="1" dirty="0" smtClean="0"/>
          </a:p>
          <a:p>
            <a:pPr marL="0" indent="0">
              <a:spcBef>
                <a:spcPts val="0"/>
              </a:spcBef>
              <a:buNone/>
            </a:pPr>
            <a:endParaRPr lang="en-US" altLang="zh-CN" sz="2000" b="0" i="1" dirty="0" smtClean="0"/>
          </a:p>
          <a:p>
            <a:pPr marL="0" indent="0">
              <a:spcBef>
                <a:spcPts val="0"/>
              </a:spcBef>
              <a:buNone/>
            </a:pPr>
            <a:r>
              <a:rPr lang="en-US" altLang="zh-CN" sz="2000" b="0" dirty="0" smtClean="0"/>
              <a:t>2. If </a:t>
            </a:r>
            <a:r>
              <a:rPr lang="en-US" altLang="zh-CN" sz="2000" b="0" dirty="0"/>
              <a:t>an input condition </a:t>
            </a:r>
            <a:r>
              <a:rPr lang="en-US" altLang="zh-CN" sz="2000" b="0" dirty="0" smtClean="0"/>
              <a:t>specifies </a:t>
            </a:r>
            <a:r>
              <a:rPr lang="en-US" altLang="zh-CN" sz="2000" b="0" dirty="0"/>
              <a:t>a number of values, test cases should be </a:t>
            </a:r>
            <a:r>
              <a:rPr lang="en-US" altLang="zh-CN" sz="2000" b="0" dirty="0" smtClean="0"/>
              <a:t>developed that </a:t>
            </a:r>
            <a:r>
              <a:rPr lang="en-US" altLang="zh-CN" sz="2000" b="0" dirty="0"/>
              <a:t>exercise the minimum and maximum numbers. Values </a:t>
            </a:r>
            <a:r>
              <a:rPr lang="en-US" altLang="zh-CN" sz="2000" b="0" dirty="0" smtClean="0"/>
              <a:t>just above </a:t>
            </a:r>
            <a:r>
              <a:rPr lang="en-US" altLang="zh-CN" sz="2000" b="0" dirty="0"/>
              <a:t>and below minimum and maximum are also tested</a:t>
            </a:r>
            <a:r>
              <a:rPr lang="en-US" altLang="zh-CN" sz="2000" b="0" dirty="0" smtClean="0"/>
              <a:t>.</a:t>
            </a:r>
          </a:p>
          <a:p>
            <a:pPr marL="0" indent="0">
              <a:spcBef>
                <a:spcPts val="0"/>
              </a:spcBef>
              <a:buNone/>
            </a:pP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例如，一个输入文件应包括</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1~255</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个记录，则测试用例可取</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255</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，还应取</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及</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256</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等。</a:t>
            </a:r>
          </a:p>
          <a:p>
            <a:pPr marL="0" indent="0">
              <a:spcBef>
                <a:spcPts val="0"/>
              </a:spcBef>
              <a:buNone/>
            </a:pPr>
            <a:endParaRPr lang="en-US" altLang="zh-CN" sz="2000" b="0" dirty="0" smtClean="0"/>
          </a:p>
          <a:p>
            <a:pPr>
              <a:spcBef>
                <a:spcPts val="0"/>
              </a:spcBef>
              <a:buFont typeface="+mj-lt"/>
              <a:buAutoNum type="arabicPeriod"/>
            </a:pPr>
            <a:endParaRPr lang="en-US" altLang="zh-CN" sz="2000" b="0" dirty="0"/>
          </a:p>
        </p:txBody>
      </p:sp>
    </p:spTree>
    <p:extLst>
      <p:ext uri="{BB962C8B-B14F-4D97-AF65-F5344CB8AC3E}">
        <p14:creationId xmlns:p14="http://schemas.microsoft.com/office/powerpoint/2010/main" val="106474417"/>
      </p:ext>
    </p:extLst>
  </p:cSld>
  <p:clrMapOvr>
    <a:masterClrMapping/>
  </p:clrMapOvr>
  <p:transition>
    <p:random/>
    <p:sndAc>
      <p:stSnd>
        <p:snd r:embed="rId2" name="projctor.wav"/>
      </p:stSnd>
    </p:sndAc>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9833DB4-681D-4206-AAFC-E672D71EAEBF}" type="slidenum">
              <a:rPr lang="en-US" altLang="zh-CN" smtClean="0"/>
              <a:t>83</a:t>
            </a:fld>
            <a:endParaRPr lang="en-US" altLang="zh-CN"/>
          </a:p>
        </p:txBody>
      </p:sp>
      <p:sp>
        <p:nvSpPr>
          <p:cNvPr id="3"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Guidelines for BVA</a:t>
            </a:r>
            <a:endParaRPr lang="en-US" altLang="ja-JP" dirty="0"/>
          </a:p>
        </p:txBody>
      </p:sp>
      <p:sp>
        <p:nvSpPr>
          <p:cNvPr id="5" name="Rectangle 3"/>
          <p:cNvSpPr txBox="1">
            <a:spLocks noChangeArrowheads="1"/>
          </p:cNvSpPr>
          <p:nvPr/>
        </p:nvSpPr>
        <p:spPr>
          <a:xfrm>
            <a:off x="899592" y="1556792"/>
            <a:ext cx="6984775" cy="423545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altLang="zh-CN" sz="2000" b="0" dirty="0" smtClean="0"/>
              <a:t>3. Apply </a:t>
            </a:r>
            <a:r>
              <a:rPr lang="en-US" altLang="zh-CN" sz="2000" b="0" dirty="0"/>
              <a:t>guidelines 1 and 2 to output </a:t>
            </a:r>
            <a:r>
              <a:rPr lang="en-US" altLang="zh-CN" sz="2000" b="0" dirty="0" smtClean="0"/>
              <a:t>conditions</a:t>
            </a:r>
          </a:p>
          <a:p>
            <a:pPr marL="0" indent="0">
              <a:spcBef>
                <a:spcPts val="0"/>
              </a:spcBef>
              <a:buNone/>
            </a:pP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        例如</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，某程序的规格说明要求计算出</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每月保险金扣除额为</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至</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1165.25</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元</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，其测试用例可取</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0.00</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及</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1165.24</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、还可取一</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0.01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及</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1165</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26</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等。</a:t>
            </a: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ts val="0"/>
              </a:spcBef>
              <a:buNone/>
            </a:pP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        例如</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一程序属于情报检索系统，要求每次</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最少显示</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条、最多显示</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条情报摘要</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，这时我们应考虑的测试用例包括</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，还应包括</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5</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等</a:t>
            </a:r>
            <a:r>
              <a:rPr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b="0" dirty="0" smtClean="0"/>
          </a:p>
          <a:p>
            <a:pPr>
              <a:buFont typeface="+mj-lt"/>
              <a:buAutoNum type="arabicPeriod"/>
            </a:pPr>
            <a:endParaRPr lang="en-US" altLang="zh-CN" sz="2000" b="0" dirty="0"/>
          </a:p>
          <a:p>
            <a:pPr marL="0" indent="0">
              <a:buNone/>
            </a:pPr>
            <a:r>
              <a:rPr lang="en-US" altLang="zh-CN" sz="2000" b="0" dirty="0" smtClean="0"/>
              <a:t>4. If </a:t>
            </a:r>
            <a:r>
              <a:rPr lang="en-US" altLang="zh-CN" sz="2000" b="0" dirty="0"/>
              <a:t>internal program data structures have prescribed </a:t>
            </a:r>
            <a:r>
              <a:rPr lang="en-US" altLang="zh-CN" sz="2000" b="0" dirty="0" smtClean="0"/>
              <a:t>boundaries, </a:t>
            </a:r>
            <a:r>
              <a:rPr lang="en-US" altLang="zh-CN" sz="2000" b="0" dirty="0"/>
              <a:t>be certain to design a test case </a:t>
            </a:r>
            <a:r>
              <a:rPr lang="en-US" altLang="zh-CN" sz="2000" b="0" dirty="0" smtClean="0"/>
              <a:t>to exercise </a:t>
            </a:r>
            <a:r>
              <a:rPr lang="en-US" altLang="zh-CN" sz="2000" b="0" dirty="0"/>
              <a:t>the data structure at its boundary</a:t>
            </a: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401156166"/>
      </p:ext>
    </p:extLst>
  </p:cSld>
  <p:clrMapOvr>
    <a:masterClrMapping/>
  </p:clrMapOvr>
  <p:transition>
    <p:random/>
    <p:sndAc>
      <p:stSnd>
        <p:snd r:embed="rId2" name="projctor.wav"/>
      </p:stSnd>
    </p:sndAc>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62" name="Group 2"/>
          <p:cNvGrpSpPr>
            <a:grpSpLocks/>
          </p:cNvGrpSpPr>
          <p:nvPr/>
        </p:nvGrpSpPr>
        <p:grpSpPr bwMode="auto">
          <a:xfrm>
            <a:off x="971600" y="1175345"/>
            <a:ext cx="8136904" cy="5133975"/>
            <a:chOff x="0" y="1248"/>
            <a:chExt cx="6096" cy="2671"/>
          </a:xfrm>
        </p:grpSpPr>
        <p:sp>
          <p:nvSpPr>
            <p:cNvPr id="604163" name="Rectangle 3"/>
            <p:cNvSpPr>
              <a:spLocks noChangeArrowheads="1"/>
            </p:cNvSpPr>
            <p:nvPr/>
          </p:nvSpPr>
          <p:spPr bwMode="auto">
            <a:xfrm>
              <a:off x="1728" y="2911"/>
              <a:ext cx="436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合理：    </a:t>
              </a:r>
              <a:r>
                <a:rPr lang="en-US" altLang="zh-CN">
                  <a:solidFill>
                    <a:schemeClr val="tx2"/>
                  </a:solidFill>
                  <a:effectLst/>
                  <a:latin typeface="Times New Roman" pitchFamily="18" charset="0"/>
                  <a:ea typeface="华文楷体" pitchFamily="2" charset="-122"/>
                  <a:cs typeface="Times New Roman" pitchFamily="18" charset="0"/>
                </a:rPr>
                <a:t>a=3    b=4   c=5</a:t>
              </a:r>
            </a:p>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不合理：</a:t>
              </a:r>
              <a:r>
                <a:rPr lang="en-US" altLang="zh-CN">
                  <a:solidFill>
                    <a:schemeClr val="tx2"/>
                  </a:solidFill>
                  <a:effectLst/>
                  <a:latin typeface="Times New Roman" pitchFamily="18" charset="0"/>
                  <a:ea typeface="华文楷体" pitchFamily="2" charset="-122"/>
                  <a:cs typeface="Times New Roman" pitchFamily="18" charset="0"/>
                </a:rPr>
                <a:t>a=3    b=4   c=8</a:t>
              </a:r>
            </a:p>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边界值，</a:t>
              </a:r>
              <a:r>
                <a:rPr lang="en-US" altLang="zh-CN">
                  <a:solidFill>
                    <a:schemeClr val="tx2"/>
                  </a:solidFill>
                  <a:effectLst/>
                  <a:latin typeface="Times New Roman" pitchFamily="18" charset="0"/>
                  <a:ea typeface="华文楷体" pitchFamily="2" charset="-122"/>
                  <a:cs typeface="Times New Roman" pitchFamily="18" charset="0"/>
                </a:rPr>
                <a:t>a=3    b=4   c=7</a:t>
              </a:r>
            </a:p>
          </p:txBody>
        </p:sp>
        <p:sp>
          <p:nvSpPr>
            <p:cNvPr id="604164" name="Rectangle 4"/>
            <p:cNvSpPr>
              <a:spLocks noChangeArrowheads="1"/>
            </p:cNvSpPr>
            <p:nvPr/>
          </p:nvSpPr>
          <p:spPr bwMode="auto">
            <a:xfrm>
              <a:off x="0" y="2911"/>
              <a:ext cx="172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规定了数据满足的条件</a:t>
              </a:r>
            </a:p>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如（</a:t>
              </a:r>
              <a:r>
                <a:rPr lang="en-US" altLang="zh-CN">
                  <a:solidFill>
                    <a:schemeClr val="tx2"/>
                  </a:solidFill>
                  <a:effectLst/>
                  <a:latin typeface="Times New Roman" pitchFamily="18" charset="0"/>
                  <a:ea typeface="华文楷体" pitchFamily="2" charset="-122"/>
                  <a:cs typeface="Times New Roman" pitchFamily="18" charset="0"/>
                </a:rPr>
                <a:t>a+b&gt;c)</a:t>
              </a:r>
            </a:p>
          </p:txBody>
        </p:sp>
        <p:sp>
          <p:nvSpPr>
            <p:cNvPr id="604165" name="Rectangle 5"/>
            <p:cNvSpPr>
              <a:spLocks noChangeArrowheads="1"/>
            </p:cNvSpPr>
            <p:nvPr/>
          </p:nvSpPr>
          <p:spPr bwMode="auto">
            <a:xfrm>
              <a:off x="1728" y="2592"/>
              <a:ext cx="436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注意集合的第一个和最后一个元素</a:t>
              </a:r>
            </a:p>
          </p:txBody>
        </p:sp>
        <p:sp>
          <p:nvSpPr>
            <p:cNvPr id="604166" name="Rectangle 6"/>
            <p:cNvSpPr>
              <a:spLocks noChangeArrowheads="1"/>
            </p:cNvSpPr>
            <p:nvPr/>
          </p:nvSpPr>
          <p:spPr bwMode="auto">
            <a:xfrm>
              <a:off x="0" y="2592"/>
              <a:ext cx="172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数据是有序集合</a:t>
              </a:r>
            </a:p>
          </p:txBody>
        </p:sp>
        <p:sp>
          <p:nvSpPr>
            <p:cNvPr id="604167" name="Rectangle 7"/>
            <p:cNvSpPr>
              <a:spLocks noChangeArrowheads="1"/>
            </p:cNvSpPr>
            <p:nvPr/>
          </p:nvSpPr>
          <p:spPr bwMode="auto">
            <a:xfrm>
              <a:off x="1728" y="2233"/>
              <a:ext cx="4368"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也使用以上两条</a:t>
              </a:r>
            </a:p>
          </p:txBody>
        </p:sp>
        <p:sp>
          <p:nvSpPr>
            <p:cNvPr id="604168" name="Rectangle 8"/>
            <p:cNvSpPr>
              <a:spLocks noChangeArrowheads="1"/>
            </p:cNvSpPr>
            <p:nvPr/>
          </p:nvSpPr>
          <p:spPr bwMode="auto">
            <a:xfrm>
              <a:off x="0" y="2233"/>
              <a:ext cx="1728"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对输出数据</a:t>
              </a:r>
            </a:p>
          </p:txBody>
        </p:sp>
        <p:sp>
          <p:nvSpPr>
            <p:cNvPr id="604169" name="Rectangle 9"/>
            <p:cNvSpPr>
              <a:spLocks noChangeArrowheads="1"/>
            </p:cNvSpPr>
            <p:nvPr/>
          </p:nvSpPr>
          <p:spPr bwMode="auto">
            <a:xfrm>
              <a:off x="1728" y="1789"/>
              <a:ext cx="436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个数刚好为边界值，少一个，多一个</a:t>
              </a:r>
            </a:p>
          </p:txBody>
        </p:sp>
        <p:sp>
          <p:nvSpPr>
            <p:cNvPr id="604170" name="Rectangle 10"/>
            <p:cNvSpPr>
              <a:spLocks noChangeArrowheads="1"/>
            </p:cNvSpPr>
            <p:nvPr/>
          </p:nvSpPr>
          <p:spPr bwMode="auto">
            <a:xfrm>
              <a:off x="0" y="1789"/>
              <a:ext cx="172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规定了数据个数</a:t>
              </a:r>
            </a:p>
          </p:txBody>
        </p:sp>
        <p:sp>
          <p:nvSpPr>
            <p:cNvPr id="604171" name="Rectangle 11"/>
            <p:cNvSpPr>
              <a:spLocks noChangeArrowheads="1"/>
            </p:cNvSpPr>
            <p:nvPr/>
          </p:nvSpPr>
          <p:spPr bwMode="auto">
            <a:xfrm>
              <a:off x="1728" y="1248"/>
              <a:ext cx="4368" cy="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选正好等于边界值的为合理的测试用例，刚好越过边界的为不合理的测试用例</a:t>
              </a:r>
            </a:p>
          </p:txBody>
        </p:sp>
        <p:sp>
          <p:nvSpPr>
            <p:cNvPr id="604172" name="Rectangle 12"/>
            <p:cNvSpPr>
              <a:spLocks noChangeArrowheads="1"/>
            </p:cNvSpPr>
            <p:nvPr/>
          </p:nvSpPr>
          <p:spPr bwMode="auto">
            <a:xfrm>
              <a:off x="0" y="1248"/>
              <a:ext cx="1728" cy="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规定了数据大小</a:t>
              </a:r>
            </a:p>
          </p:txBody>
        </p:sp>
        <p:sp>
          <p:nvSpPr>
            <p:cNvPr id="604173" name="Line 13"/>
            <p:cNvSpPr>
              <a:spLocks noChangeShapeType="1"/>
            </p:cNvSpPr>
            <p:nvPr/>
          </p:nvSpPr>
          <p:spPr bwMode="auto">
            <a:xfrm>
              <a:off x="0" y="1248"/>
              <a:ext cx="60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604174" name="Line 14"/>
            <p:cNvSpPr>
              <a:spLocks noChangeShapeType="1"/>
            </p:cNvSpPr>
            <p:nvPr/>
          </p:nvSpPr>
          <p:spPr bwMode="auto">
            <a:xfrm>
              <a:off x="0" y="1789"/>
              <a:ext cx="60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604175" name="Line 15"/>
            <p:cNvSpPr>
              <a:spLocks noChangeShapeType="1"/>
            </p:cNvSpPr>
            <p:nvPr/>
          </p:nvSpPr>
          <p:spPr bwMode="auto">
            <a:xfrm>
              <a:off x="0" y="2233"/>
              <a:ext cx="60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604176" name="Line 16"/>
            <p:cNvSpPr>
              <a:spLocks noChangeShapeType="1"/>
            </p:cNvSpPr>
            <p:nvPr/>
          </p:nvSpPr>
          <p:spPr bwMode="auto">
            <a:xfrm>
              <a:off x="0" y="2592"/>
              <a:ext cx="60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604177" name="Line 17"/>
            <p:cNvSpPr>
              <a:spLocks noChangeShapeType="1"/>
            </p:cNvSpPr>
            <p:nvPr/>
          </p:nvSpPr>
          <p:spPr bwMode="auto">
            <a:xfrm>
              <a:off x="0" y="2911"/>
              <a:ext cx="60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604178" name="Line 18"/>
            <p:cNvSpPr>
              <a:spLocks noChangeShapeType="1"/>
            </p:cNvSpPr>
            <p:nvPr/>
          </p:nvSpPr>
          <p:spPr bwMode="auto">
            <a:xfrm>
              <a:off x="0" y="3919"/>
              <a:ext cx="60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604179" name="Line 19"/>
            <p:cNvSpPr>
              <a:spLocks noChangeShapeType="1"/>
            </p:cNvSpPr>
            <p:nvPr/>
          </p:nvSpPr>
          <p:spPr bwMode="auto">
            <a:xfrm>
              <a:off x="0" y="1248"/>
              <a:ext cx="0" cy="267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604180" name="Line 20"/>
            <p:cNvSpPr>
              <a:spLocks noChangeShapeType="1"/>
            </p:cNvSpPr>
            <p:nvPr/>
          </p:nvSpPr>
          <p:spPr bwMode="auto">
            <a:xfrm>
              <a:off x="1728" y="1248"/>
              <a:ext cx="0" cy="26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604181" name="Line 21"/>
            <p:cNvSpPr>
              <a:spLocks noChangeShapeType="1"/>
            </p:cNvSpPr>
            <p:nvPr/>
          </p:nvSpPr>
          <p:spPr bwMode="auto">
            <a:xfrm>
              <a:off x="6096" y="1248"/>
              <a:ext cx="0" cy="267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ea typeface="华文楷体" pitchFamily="2" charset="-122"/>
                <a:cs typeface="Times New Roman" pitchFamily="18" charset="0"/>
              </a:endParaRPr>
            </a:p>
          </p:txBody>
        </p:sp>
      </p:grpSp>
      <p:sp>
        <p:nvSpPr>
          <p:cNvPr id="22"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Boundary Value Analysis</a:t>
            </a:r>
          </a:p>
        </p:txBody>
      </p:sp>
    </p:spTree>
    <p:extLst>
      <p:ext uri="{BB962C8B-B14F-4D97-AF65-F5344CB8AC3E}">
        <p14:creationId xmlns:p14="http://schemas.microsoft.com/office/powerpoint/2010/main" val="950778454"/>
      </p:ext>
    </p:extLst>
  </p:cSld>
  <p:clrMapOvr>
    <a:masterClrMapping/>
  </p:clrMapOvr>
  <p:transition>
    <p:random/>
    <p:sndAc>
      <p:stSnd>
        <p:snd r:embed="rId2" name="projctor.wav"/>
      </p:stSnd>
    </p:sndAc>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7" name="Rectangle 3"/>
          <p:cNvSpPr>
            <a:spLocks noGrp="1" noChangeArrowheads="1"/>
          </p:cNvSpPr>
          <p:nvPr>
            <p:ph type="body" idx="1"/>
          </p:nvPr>
        </p:nvSpPr>
        <p:spPr/>
        <p:txBody>
          <a:bodyPr/>
          <a:lstStyle/>
          <a:p>
            <a:pPr marL="0" indent="0">
              <a:spcBef>
                <a:spcPts val="0"/>
              </a:spcBef>
              <a:buNone/>
            </a:pPr>
            <a:r>
              <a:rPr lang="en-US" altLang="zh-CN" sz="2200" b="0" dirty="0">
                <a:latin typeface="Times New Roman" pitchFamily="18" charset="0"/>
                <a:cs typeface="Times New Roman" pitchFamily="18" charset="0"/>
              </a:rPr>
              <a:t>1: Rem Create a 10 element integer </a:t>
            </a:r>
            <a:r>
              <a:rPr lang="en-US" altLang="zh-CN" sz="2200" b="0" dirty="0" smtClean="0">
                <a:latin typeface="Times New Roman" pitchFamily="18" charset="0"/>
                <a:cs typeface="Times New Roman" pitchFamily="18" charset="0"/>
              </a:rPr>
              <a:t>array</a:t>
            </a:r>
          </a:p>
          <a:p>
            <a:pPr marL="0" indent="0">
              <a:spcBef>
                <a:spcPts val="0"/>
              </a:spcBef>
              <a:buNone/>
            </a:pPr>
            <a:endParaRPr lang="en-US" altLang="zh-CN" sz="2200" b="0" dirty="0">
              <a:latin typeface="Times New Roman" pitchFamily="18" charset="0"/>
              <a:cs typeface="Times New Roman" pitchFamily="18" charset="0"/>
            </a:endParaRPr>
          </a:p>
          <a:p>
            <a:pPr marL="0" indent="0">
              <a:spcBef>
                <a:spcPts val="0"/>
              </a:spcBef>
              <a:buNone/>
            </a:pPr>
            <a:r>
              <a:rPr lang="en-US" altLang="zh-CN" sz="2200" b="0" dirty="0">
                <a:latin typeface="Times New Roman" pitchFamily="18" charset="0"/>
                <a:cs typeface="Times New Roman" pitchFamily="18" charset="0"/>
              </a:rPr>
              <a:t>2: Rem Initialize each element to -</a:t>
            </a:r>
            <a:r>
              <a:rPr lang="en-US" altLang="zh-CN" sz="2200" b="0" dirty="0" smtClean="0">
                <a:latin typeface="Times New Roman" pitchFamily="18" charset="0"/>
                <a:cs typeface="Times New Roman" pitchFamily="18" charset="0"/>
              </a:rPr>
              <a:t>1</a:t>
            </a:r>
          </a:p>
          <a:p>
            <a:pPr marL="0" indent="0">
              <a:spcBef>
                <a:spcPts val="0"/>
              </a:spcBef>
              <a:buNone/>
            </a:pPr>
            <a:endParaRPr lang="en-US" altLang="zh-CN" sz="2200" b="0" dirty="0">
              <a:latin typeface="Times New Roman" pitchFamily="18" charset="0"/>
              <a:cs typeface="Times New Roman" pitchFamily="18" charset="0"/>
            </a:endParaRPr>
          </a:p>
          <a:p>
            <a:pPr marL="0" indent="0">
              <a:spcBef>
                <a:spcPts val="0"/>
              </a:spcBef>
              <a:buNone/>
            </a:pPr>
            <a:r>
              <a:rPr lang="en-US" altLang="zh-CN" sz="2200" b="0" dirty="0">
                <a:latin typeface="Times New Roman" pitchFamily="18" charset="0"/>
                <a:cs typeface="Times New Roman" pitchFamily="18" charset="0"/>
              </a:rPr>
              <a:t>3: Dim data(10) As </a:t>
            </a:r>
            <a:r>
              <a:rPr lang="en-US" altLang="zh-CN" sz="2200" b="0" dirty="0" smtClean="0">
                <a:latin typeface="Times New Roman" pitchFamily="18" charset="0"/>
                <a:cs typeface="Times New Roman" pitchFamily="18" charset="0"/>
              </a:rPr>
              <a:t>Integer</a:t>
            </a:r>
          </a:p>
          <a:p>
            <a:pPr marL="0" indent="0">
              <a:spcBef>
                <a:spcPts val="0"/>
              </a:spcBef>
              <a:buNone/>
            </a:pPr>
            <a:endParaRPr lang="en-US" altLang="zh-CN" sz="2200" b="0" dirty="0">
              <a:latin typeface="Times New Roman" pitchFamily="18" charset="0"/>
              <a:cs typeface="Times New Roman" pitchFamily="18" charset="0"/>
            </a:endParaRPr>
          </a:p>
          <a:p>
            <a:pPr marL="0" indent="0">
              <a:spcBef>
                <a:spcPts val="0"/>
              </a:spcBef>
              <a:buNone/>
            </a:pPr>
            <a:r>
              <a:rPr lang="en-US" altLang="zh-CN" sz="2200" b="0" dirty="0">
                <a:latin typeface="Times New Roman" pitchFamily="18" charset="0"/>
                <a:cs typeface="Times New Roman" pitchFamily="18" charset="0"/>
              </a:rPr>
              <a:t>4: Dim I As </a:t>
            </a:r>
            <a:r>
              <a:rPr lang="en-US" altLang="zh-CN" sz="2200" b="0" dirty="0" smtClean="0">
                <a:latin typeface="Times New Roman" pitchFamily="18" charset="0"/>
                <a:cs typeface="Times New Roman" pitchFamily="18" charset="0"/>
              </a:rPr>
              <a:t>Integer</a:t>
            </a:r>
          </a:p>
          <a:p>
            <a:pPr marL="0" indent="0">
              <a:spcBef>
                <a:spcPts val="0"/>
              </a:spcBef>
              <a:buNone/>
            </a:pPr>
            <a:endParaRPr lang="en-US" altLang="zh-CN" sz="2200" b="0" dirty="0">
              <a:latin typeface="Times New Roman" pitchFamily="18" charset="0"/>
              <a:cs typeface="Times New Roman" pitchFamily="18" charset="0"/>
            </a:endParaRPr>
          </a:p>
          <a:p>
            <a:pPr marL="0" indent="0">
              <a:spcBef>
                <a:spcPts val="0"/>
              </a:spcBef>
              <a:buNone/>
            </a:pPr>
            <a:r>
              <a:rPr lang="en-US" altLang="zh-CN" sz="2200" b="0" dirty="0">
                <a:latin typeface="Times New Roman" pitchFamily="18" charset="0"/>
                <a:cs typeface="Times New Roman" pitchFamily="18" charset="0"/>
              </a:rPr>
              <a:t>5: For I=1 To </a:t>
            </a:r>
            <a:r>
              <a:rPr lang="en-US" altLang="zh-CN" sz="2200" b="0" dirty="0" smtClean="0">
                <a:latin typeface="Times New Roman" pitchFamily="18" charset="0"/>
                <a:cs typeface="Times New Roman" pitchFamily="18" charset="0"/>
              </a:rPr>
              <a:t>10</a:t>
            </a:r>
            <a:endParaRPr lang="en-US" altLang="zh-CN" sz="2200" b="0" dirty="0">
              <a:latin typeface="Times New Roman" pitchFamily="18" charset="0"/>
              <a:cs typeface="Times New Roman" pitchFamily="18" charset="0"/>
            </a:endParaRPr>
          </a:p>
          <a:p>
            <a:pPr marL="0" indent="0">
              <a:spcBef>
                <a:spcPts val="0"/>
              </a:spcBef>
              <a:buNone/>
            </a:pPr>
            <a:r>
              <a:rPr lang="en-US" altLang="zh-CN" sz="2200" b="0" dirty="0">
                <a:latin typeface="Times New Roman" pitchFamily="18" charset="0"/>
                <a:cs typeface="Times New Roman" pitchFamily="18" charset="0"/>
              </a:rPr>
              <a:t>6:   data(I)=-1</a:t>
            </a:r>
          </a:p>
          <a:p>
            <a:pPr marL="0" indent="0">
              <a:spcBef>
                <a:spcPts val="0"/>
              </a:spcBef>
              <a:buNone/>
            </a:pPr>
            <a:r>
              <a:rPr lang="en-US" altLang="zh-CN" sz="2200" b="0" dirty="0">
                <a:latin typeface="Times New Roman" pitchFamily="18" charset="0"/>
                <a:cs typeface="Times New Roman" pitchFamily="18" charset="0"/>
              </a:rPr>
              <a:t>7:    Next I</a:t>
            </a:r>
          </a:p>
          <a:p>
            <a:pPr marL="0" indent="0">
              <a:spcBef>
                <a:spcPts val="0"/>
              </a:spcBef>
              <a:buNone/>
            </a:pPr>
            <a:r>
              <a:rPr lang="en-US" altLang="zh-CN" sz="2200" b="0" dirty="0">
                <a:latin typeface="Times New Roman" pitchFamily="18" charset="0"/>
                <a:cs typeface="Times New Roman" pitchFamily="18" charset="0"/>
              </a:rPr>
              <a:t>8: End</a:t>
            </a:r>
          </a:p>
        </p:txBody>
      </p:sp>
      <p:sp>
        <p:nvSpPr>
          <p:cNvPr id="2" name="标题 1"/>
          <p:cNvSpPr>
            <a:spLocks noGrp="1"/>
          </p:cNvSpPr>
          <p:nvPr>
            <p:ph type="title"/>
          </p:nvPr>
        </p:nvSpPr>
        <p:spPr/>
        <p:txBody>
          <a:bodyPr/>
          <a:lstStyle/>
          <a:p>
            <a:r>
              <a:rPr lang="en-US" altLang="zh-CN" dirty="0"/>
              <a:t>An Example</a:t>
            </a:r>
            <a:endParaRPr lang="zh-CN" altLang="en-US" dirty="0"/>
          </a:p>
        </p:txBody>
      </p:sp>
    </p:spTree>
    <p:extLst>
      <p:ext uri="{BB962C8B-B14F-4D97-AF65-F5344CB8AC3E}">
        <p14:creationId xmlns:p14="http://schemas.microsoft.com/office/powerpoint/2010/main" val="2150933906"/>
      </p:ext>
    </p:extLst>
  </p:cSld>
  <p:clrMapOvr>
    <a:masterClrMapping/>
  </p:clrMapOvr>
  <p:transition>
    <p:random/>
    <p:sndAc>
      <p:stSnd>
        <p:snd r:embed="rId2" name="projctor.wav"/>
      </p:stSnd>
    </p:sndAc>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86</a:t>
            </a:fld>
            <a:endParaRPr lang="en-US" altLang="zh-CN"/>
          </a:p>
        </p:txBody>
      </p:sp>
      <p:sp>
        <p:nvSpPr>
          <p:cNvPr id="5" name="矩形 4"/>
          <p:cNvSpPr/>
          <p:nvPr/>
        </p:nvSpPr>
        <p:spPr>
          <a:xfrm>
            <a:off x="1009328" y="1988840"/>
            <a:ext cx="7274768" cy="2308324"/>
          </a:xfrm>
          <a:prstGeom prst="rect">
            <a:avLst/>
          </a:prstGeom>
        </p:spPr>
        <p:txBody>
          <a:bodyPr wrap="square">
            <a:spAutoFit/>
          </a:bodyPr>
          <a:lstStyle/>
          <a:p>
            <a:pPr eaLnBrk="1" hangingPunct="1">
              <a:buFontTx/>
              <a:buNone/>
            </a:pP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a[10];</a:t>
            </a:r>
          </a:p>
          <a:p>
            <a:pPr eaLnBrk="1" hangingPunct="1">
              <a:buFontTx/>
              <a:buNone/>
            </a:pP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for</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=1;i&lt;=10;i++</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buFontTx/>
              <a:buNone/>
            </a:pP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]=0;</a:t>
            </a:r>
          </a:p>
          <a:p>
            <a:pPr eaLnBrk="1" hangingPunct="1">
              <a:buFontTx/>
              <a:buNone/>
            </a:pP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        很</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明显，这段代码的目的是创建包含</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个元素的数组，并为数组中的每一个元素赋初值</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。看看有什么问题？</a:t>
            </a:r>
          </a:p>
        </p:txBody>
      </p:sp>
      <p:sp>
        <p:nvSpPr>
          <p:cNvPr id="7" name="标题 1"/>
          <p:cNvSpPr txBox="1">
            <a:spLocks noGrp="1"/>
          </p:cNvSpPr>
          <p:nvPr>
            <p:ph type="title"/>
          </p:nvPr>
        </p:nvSpPr>
        <p:spPr>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Boundary Value Analysis</a:t>
            </a:r>
          </a:p>
        </p:txBody>
      </p:sp>
    </p:spTree>
    <p:extLst>
      <p:ext uri="{BB962C8B-B14F-4D97-AF65-F5344CB8AC3E}">
        <p14:creationId xmlns:p14="http://schemas.microsoft.com/office/powerpoint/2010/main" val="732850010"/>
      </p:ext>
    </p:extLst>
  </p:cSld>
  <p:clrMapOvr>
    <a:masterClrMapping/>
  </p:clrMapOvr>
  <p:transition>
    <p:random/>
    <p:sndAc>
      <p:stSnd>
        <p:snd r:embed="rId2" name="projctor.wav"/>
      </p:stSnd>
    </p:sndAc>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1992314" y="561975"/>
            <a:ext cx="5191125" cy="1016000"/>
          </a:xfrm>
        </p:spPr>
        <p:txBody>
          <a:bodyPr wrap="square"/>
          <a:lstStyle/>
          <a:p>
            <a:r>
              <a:rPr lang="zh-CN" altLang="en-US" dirty="0" smtClean="0">
                <a:latin typeface="Times New Roman" pitchFamily="18" charset="0"/>
                <a:ea typeface="华文楷体" pitchFamily="2" charset="-122"/>
                <a:cs typeface="Times New Roman" pitchFamily="18" charset="0"/>
              </a:rPr>
              <a:t>白</a:t>
            </a:r>
            <a:r>
              <a:rPr lang="zh-CN" altLang="en-US" dirty="0">
                <a:latin typeface="Times New Roman" pitchFamily="18" charset="0"/>
                <a:ea typeface="华文楷体" pitchFamily="2" charset="-122"/>
                <a:cs typeface="Times New Roman" pitchFamily="18" charset="0"/>
              </a:rPr>
              <a:t>盒测试与黑盒测试对比</a:t>
            </a:r>
          </a:p>
        </p:txBody>
      </p:sp>
      <p:grpSp>
        <p:nvGrpSpPr>
          <p:cNvPr id="546820" name="Group 4"/>
          <p:cNvGrpSpPr>
            <a:grpSpLocks/>
          </p:cNvGrpSpPr>
          <p:nvPr/>
        </p:nvGrpSpPr>
        <p:grpSpPr bwMode="auto">
          <a:xfrm>
            <a:off x="947738" y="1706563"/>
            <a:ext cx="7391400" cy="4419600"/>
            <a:chOff x="864" y="1248"/>
            <a:chExt cx="4656" cy="2784"/>
          </a:xfrm>
        </p:grpSpPr>
        <p:sp>
          <p:nvSpPr>
            <p:cNvPr id="546821" name="Rectangle 5"/>
            <p:cNvSpPr>
              <a:spLocks noChangeArrowheads="1"/>
            </p:cNvSpPr>
            <p:nvPr/>
          </p:nvSpPr>
          <p:spPr bwMode="auto">
            <a:xfrm>
              <a:off x="3312" y="3530"/>
              <a:ext cx="2208"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是一种验证技术，回答“我们在正确地构造一个系统吗？”</a:t>
              </a:r>
            </a:p>
          </p:txBody>
        </p:sp>
        <p:sp>
          <p:nvSpPr>
            <p:cNvPr id="546822" name="Rectangle 6"/>
            <p:cNvSpPr>
              <a:spLocks noChangeArrowheads="1"/>
            </p:cNvSpPr>
            <p:nvPr/>
          </p:nvSpPr>
          <p:spPr bwMode="auto">
            <a:xfrm>
              <a:off x="1152" y="3530"/>
              <a:ext cx="2160"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是一种确认技术，回答“我们在构造一个正确的系统吗？”</a:t>
              </a:r>
            </a:p>
          </p:txBody>
        </p:sp>
        <p:sp>
          <p:nvSpPr>
            <p:cNvPr id="546823" name="Rectangle 7"/>
            <p:cNvSpPr>
              <a:spLocks noChangeArrowheads="1"/>
            </p:cNvSpPr>
            <p:nvPr/>
          </p:nvSpPr>
          <p:spPr bwMode="auto">
            <a:xfrm>
              <a:off x="864" y="3530"/>
              <a:ext cx="288"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性</a:t>
              </a:r>
            </a:p>
            <a:p>
              <a:pP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质</a:t>
              </a:r>
            </a:p>
          </p:txBody>
        </p:sp>
        <p:sp>
          <p:nvSpPr>
            <p:cNvPr id="546824" name="Rectangle 8"/>
            <p:cNvSpPr>
              <a:spLocks noChangeArrowheads="1"/>
            </p:cNvSpPr>
            <p:nvPr/>
          </p:nvSpPr>
          <p:spPr bwMode="auto">
            <a:xfrm>
              <a:off x="3312" y="2437"/>
              <a:ext cx="2208" cy="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r>
                <a:rPr lang="zh-CN" altLang="en-US" sz="1600">
                  <a:solidFill>
                    <a:schemeClr val="tx2"/>
                  </a:solidFill>
                  <a:effectLst/>
                  <a:latin typeface="Times New Roman" pitchFamily="18" charset="0"/>
                  <a:ea typeface="华文楷体" pitchFamily="2" charset="-122"/>
                  <a:cs typeface="Times New Roman" pitchFamily="18" charset="0"/>
                </a:rPr>
                <a:t>不易生成测试数据</a:t>
              </a:r>
            </a:p>
            <a:p>
              <a:r>
                <a:rPr lang="zh-CN" altLang="en-US" sz="1600">
                  <a:solidFill>
                    <a:schemeClr val="tx2"/>
                  </a:solidFill>
                  <a:effectLst/>
                  <a:latin typeface="Times New Roman" pitchFamily="18" charset="0"/>
                  <a:ea typeface="华文楷体" pitchFamily="2" charset="-122"/>
                  <a:cs typeface="Times New Roman" pitchFamily="18" charset="0"/>
                </a:rPr>
                <a:t>无法对未实现规格说明的部分测试</a:t>
              </a:r>
            </a:p>
            <a:p>
              <a:r>
                <a:rPr lang="zh-CN" altLang="en-US" sz="1600">
                  <a:solidFill>
                    <a:schemeClr val="tx2"/>
                  </a:solidFill>
                  <a:effectLst/>
                  <a:latin typeface="Times New Roman" pitchFamily="18" charset="0"/>
                  <a:ea typeface="华文楷体" pitchFamily="2" charset="-122"/>
                  <a:cs typeface="Times New Roman" pitchFamily="18" charset="0"/>
                </a:rPr>
                <a:t>工作量大，通常只用于单元测试，有引用局限</a:t>
              </a:r>
            </a:p>
          </p:txBody>
        </p:sp>
        <p:sp>
          <p:nvSpPr>
            <p:cNvPr id="546825" name="Rectangle 9"/>
            <p:cNvSpPr>
              <a:spLocks noChangeArrowheads="1"/>
            </p:cNvSpPr>
            <p:nvPr/>
          </p:nvSpPr>
          <p:spPr bwMode="auto">
            <a:xfrm>
              <a:off x="1152" y="2437"/>
              <a:ext cx="2160" cy="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r>
                <a:rPr lang="zh-CN" altLang="en-US" sz="1600">
                  <a:solidFill>
                    <a:schemeClr val="tx2"/>
                  </a:solidFill>
                  <a:effectLst/>
                  <a:latin typeface="Times New Roman" pitchFamily="18" charset="0"/>
                  <a:ea typeface="华文楷体" pitchFamily="2" charset="-122"/>
                  <a:cs typeface="Times New Roman" pitchFamily="18" charset="0"/>
                </a:rPr>
                <a:t>某些代码段得不到测试</a:t>
              </a:r>
            </a:p>
            <a:p>
              <a:r>
                <a:rPr lang="zh-CN" altLang="en-US" sz="1600">
                  <a:solidFill>
                    <a:schemeClr val="tx2"/>
                  </a:solidFill>
                  <a:effectLst/>
                  <a:latin typeface="Times New Roman" pitchFamily="18" charset="0"/>
                  <a:ea typeface="华文楷体" pitchFamily="2" charset="-122"/>
                  <a:cs typeface="Times New Roman" pitchFamily="18" charset="0"/>
                </a:rPr>
                <a:t>如果规格说明有误则无法发现</a:t>
              </a:r>
            </a:p>
            <a:p>
              <a:r>
                <a:rPr lang="zh-CN" altLang="en-US" sz="1600">
                  <a:solidFill>
                    <a:schemeClr val="tx2"/>
                  </a:solidFill>
                  <a:effectLst/>
                  <a:latin typeface="Times New Roman" pitchFamily="18" charset="0"/>
                  <a:ea typeface="华文楷体" pitchFamily="2" charset="-122"/>
                  <a:cs typeface="Times New Roman" pitchFamily="18" charset="0"/>
                </a:rPr>
                <a:t>不易进行充分性度量</a:t>
              </a:r>
            </a:p>
          </p:txBody>
        </p:sp>
        <p:sp>
          <p:nvSpPr>
            <p:cNvPr id="546826" name="Rectangle 10"/>
            <p:cNvSpPr>
              <a:spLocks noChangeArrowheads="1"/>
            </p:cNvSpPr>
            <p:nvPr/>
          </p:nvSpPr>
          <p:spPr bwMode="auto">
            <a:xfrm>
              <a:off x="864" y="2437"/>
              <a:ext cx="288" cy="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缺</a:t>
              </a:r>
            </a:p>
            <a:p>
              <a:pP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点</a:t>
              </a:r>
            </a:p>
          </p:txBody>
        </p:sp>
        <p:sp>
          <p:nvSpPr>
            <p:cNvPr id="546827" name="Rectangle 11"/>
            <p:cNvSpPr>
              <a:spLocks noChangeArrowheads="1"/>
            </p:cNvSpPr>
            <p:nvPr/>
          </p:nvSpPr>
          <p:spPr bwMode="auto">
            <a:xfrm>
              <a:off x="3312" y="1536"/>
              <a:ext cx="2208" cy="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r>
                <a:rPr lang="zh-CN" altLang="en-US" sz="1600">
                  <a:solidFill>
                    <a:schemeClr val="tx2"/>
                  </a:solidFill>
                  <a:effectLst/>
                  <a:latin typeface="Times New Roman" pitchFamily="18" charset="0"/>
                  <a:ea typeface="华文楷体" pitchFamily="2" charset="-122"/>
                  <a:cs typeface="Times New Roman" pitchFamily="18" charset="0"/>
                </a:rPr>
                <a:t>可以构成测试数据使特定程序部分得到测试</a:t>
              </a:r>
            </a:p>
            <a:p>
              <a:r>
                <a:rPr lang="zh-CN" altLang="en-US" sz="1600">
                  <a:solidFill>
                    <a:schemeClr val="tx2"/>
                  </a:solidFill>
                  <a:effectLst/>
                  <a:latin typeface="Times New Roman" pitchFamily="18" charset="0"/>
                  <a:ea typeface="华文楷体" pitchFamily="2" charset="-122"/>
                  <a:cs typeface="Times New Roman" pitchFamily="18" charset="0"/>
                </a:rPr>
                <a:t>有一定的充分性度量手段</a:t>
              </a:r>
            </a:p>
            <a:p>
              <a:r>
                <a:rPr lang="zh-CN" altLang="en-US" sz="1600">
                  <a:solidFill>
                    <a:schemeClr val="tx2"/>
                  </a:solidFill>
                  <a:effectLst/>
                  <a:latin typeface="Times New Roman" pitchFamily="18" charset="0"/>
                  <a:ea typeface="华文楷体" pitchFamily="2" charset="-122"/>
                  <a:cs typeface="Times New Roman" pitchFamily="18" charset="0"/>
                </a:rPr>
                <a:t>可获得较多工具支持</a:t>
              </a:r>
            </a:p>
          </p:txBody>
        </p:sp>
        <p:sp>
          <p:nvSpPr>
            <p:cNvPr id="546828" name="Rectangle 12"/>
            <p:cNvSpPr>
              <a:spLocks noChangeArrowheads="1"/>
            </p:cNvSpPr>
            <p:nvPr/>
          </p:nvSpPr>
          <p:spPr bwMode="auto">
            <a:xfrm>
              <a:off x="1152" y="1536"/>
              <a:ext cx="2160" cy="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r>
                <a:rPr lang="zh-CN" altLang="en-US" sz="1600" dirty="0">
                  <a:solidFill>
                    <a:schemeClr val="tx2"/>
                  </a:solidFill>
                  <a:effectLst/>
                  <a:latin typeface="Times New Roman" pitchFamily="18" charset="0"/>
                  <a:ea typeface="华文楷体" pitchFamily="2" charset="-122"/>
                  <a:cs typeface="Times New Roman" pitchFamily="18" charset="0"/>
                </a:rPr>
                <a:t>适用于各测试阶段</a:t>
              </a:r>
            </a:p>
            <a:p>
              <a:r>
                <a:rPr lang="zh-CN" altLang="en-US" sz="1600" dirty="0">
                  <a:solidFill>
                    <a:schemeClr val="tx2"/>
                  </a:solidFill>
                  <a:effectLst/>
                  <a:latin typeface="Times New Roman" pitchFamily="18" charset="0"/>
                  <a:ea typeface="华文楷体" pitchFamily="2" charset="-122"/>
                  <a:cs typeface="Times New Roman" pitchFamily="18" charset="0"/>
                </a:rPr>
                <a:t>从产品功能角度测试</a:t>
              </a:r>
            </a:p>
            <a:p>
              <a:r>
                <a:rPr lang="zh-CN" altLang="en-US" sz="1600" dirty="0">
                  <a:solidFill>
                    <a:schemeClr val="tx2"/>
                  </a:solidFill>
                  <a:effectLst/>
                  <a:latin typeface="Times New Roman" pitchFamily="18" charset="0"/>
                  <a:ea typeface="华文楷体" pitchFamily="2" charset="-122"/>
                  <a:cs typeface="Times New Roman" pitchFamily="18" charset="0"/>
                </a:rPr>
                <a:t>容易入手生成测试数据</a:t>
              </a:r>
            </a:p>
          </p:txBody>
        </p:sp>
        <p:sp>
          <p:nvSpPr>
            <p:cNvPr id="546829" name="Rectangle 13"/>
            <p:cNvSpPr>
              <a:spLocks noChangeArrowheads="1"/>
            </p:cNvSpPr>
            <p:nvPr/>
          </p:nvSpPr>
          <p:spPr bwMode="auto">
            <a:xfrm>
              <a:off x="864" y="1536"/>
              <a:ext cx="288" cy="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优</a:t>
              </a:r>
            </a:p>
            <a:p>
              <a:pP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点</a:t>
              </a:r>
            </a:p>
          </p:txBody>
        </p:sp>
        <p:sp>
          <p:nvSpPr>
            <p:cNvPr id="546830" name="Rectangle 14"/>
            <p:cNvSpPr>
              <a:spLocks noChangeArrowheads="1"/>
            </p:cNvSpPr>
            <p:nvPr/>
          </p:nvSpPr>
          <p:spPr bwMode="auto">
            <a:xfrm>
              <a:off x="3312" y="1248"/>
              <a:ext cx="2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lgn="ct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白盒测试</a:t>
              </a:r>
            </a:p>
          </p:txBody>
        </p:sp>
        <p:sp>
          <p:nvSpPr>
            <p:cNvPr id="546831" name="Rectangle 15"/>
            <p:cNvSpPr>
              <a:spLocks noChangeArrowheads="1"/>
            </p:cNvSpPr>
            <p:nvPr/>
          </p:nvSpPr>
          <p:spPr bwMode="auto">
            <a:xfrm>
              <a:off x="1152" y="1248"/>
              <a:ext cx="2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lgn="ct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黑盒测试</a:t>
              </a:r>
            </a:p>
          </p:txBody>
        </p:sp>
        <p:sp>
          <p:nvSpPr>
            <p:cNvPr id="546832" name="Rectangle 16"/>
            <p:cNvSpPr>
              <a:spLocks noChangeArrowheads="1"/>
            </p:cNvSpPr>
            <p:nvPr/>
          </p:nvSpPr>
          <p:spPr bwMode="auto">
            <a:xfrm>
              <a:off x="864" y="124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endParaRPr lang="zh-CN" altLang="en-US" sz="1600">
                <a:solidFill>
                  <a:schemeClr val="tx2"/>
                </a:solidFill>
                <a:effectLst/>
                <a:latin typeface="Times New Roman" pitchFamily="18" charset="0"/>
                <a:ea typeface="华文楷体" pitchFamily="2" charset="-122"/>
                <a:cs typeface="Times New Roman" pitchFamily="18" charset="0"/>
              </a:endParaRPr>
            </a:p>
          </p:txBody>
        </p:sp>
        <p:sp>
          <p:nvSpPr>
            <p:cNvPr id="546833" name="Line 17"/>
            <p:cNvSpPr>
              <a:spLocks noChangeShapeType="1"/>
            </p:cNvSpPr>
            <p:nvPr/>
          </p:nvSpPr>
          <p:spPr bwMode="auto">
            <a:xfrm>
              <a:off x="864" y="1248"/>
              <a:ext cx="465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546834" name="Line 18"/>
            <p:cNvSpPr>
              <a:spLocks noChangeShapeType="1"/>
            </p:cNvSpPr>
            <p:nvPr/>
          </p:nvSpPr>
          <p:spPr bwMode="auto">
            <a:xfrm>
              <a:off x="864" y="1536"/>
              <a:ext cx="465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546835" name="Line 19"/>
            <p:cNvSpPr>
              <a:spLocks noChangeShapeType="1"/>
            </p:cNvSpPr>
            <p:nvPr/>
          </p:nvSpPr>
          <p:spPr bwMode="auto">
            <a:xfrm>
              <a:off x="864" y="2437"/>
              <a:ext cx="465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546836" name="Line 20"/>
            <p:cNvSpPr>
              <a:spLocks noChangeShapeType="1"/>
            </p:cNvSpPr>
            <p:nvPr/>
          </p:nvSpPr>
          <p:spPr bwMode="auto">
            <a:xfrm>
              <a:off x="864" y="3530"/>
              <a:ext cx="465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546837" name="Line 21"/>
            <p:cNvSpPr>
              <a:spLocks noChangeShapeType="1"/>
            </p:cNvSpPr>
            <p:nvPr/>
          </p:nvSpPr>
          <p:spPr bwMode="auto">
            <a:xfrm>
              <a:off x="864" y="4032"/>
              <a:ext cx="465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546838" name="Line 22"/>
            <p:cNvSpPr>
              <a:spLocks noChangeShapeType="1"/>
            </p:cNvSpPr>
            <p:nvPr/>
          </p:nvSpPr>
          <p:spPr bwMode="auto">
            <a:xfrm>
              <a:off x="864" y="1248"/>
              <a:ext cx="0" cy="2784"/>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546839" name="Line 23"/>
            <p:cNvSpPr>
              <a:spLocks noChangeShapeType="1"/>
            </p:cNvSpPr>
            <p:nvPr/>
          </p:nvSpPr>
          <p:spPr bwMode="auto">
            <a:xfrm>
              <a:off x="1152" y="1248"/>
              <a:ext cx="0" cy="27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546840" name="Line 24"/>
            <p:cNvSpPr>
              <a:spLocks noChangeShapeType="1"/>
            </p:cNvSpPr>
            <p:nvPr/>
          </p:nvSpPr>
          <p:spPr bwMode="auto">
            <a:xfrm>
              <a:off x="3312" y="1248"/>
              <a:ext cx="0" cy="27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546841" name="Line 25"/>
            <p:cNvSpPr>
              <a:spLocks noChangeShapeType="1"/>
            </p:cNvSpPr>
            <p:nvPr/>
          </p:nvSpPr>
          <p:spPr bwMode="auto">
            <a:xfrm>
              <a:off x="5520" y="1248"/>
              <a:ext cx="0" cy="2784"/>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2"/>
                </a:solidFill>
                <a:latin typeface="Times New Roman" pitchFamily="18" charset="0"/>
                <a:ea typeface="华文楷体" pitchFamily="2" charset="-122"/>
                <a:cs typeface="Times New Roman" pitchFamily="18" charset="0"/>
              </a:endParaRPr>
            </a:p>
          </p:txBody>
        </p:sp>
      </p:grpSp>
    </p:spTree>
    <p:extLst>
      <p:ext uri="{BB962C8B-B14F-4D97-AF65-F5344CB8AC3E}">
        <p14:creationId xmlns:p14="http://schemas.microsoft.com/office/powerpoint/2010/main" val="2080465493"/>
      </p:ext>
    </p:extLst>
  </p:cSld>
  <p:clrMapOvr>
    <a:masterClrMapping/>
  </p:clrMapOvr>
  <p:transition>
    <p:random/>
    <p:sndAc>
      <p:stSnd>
        <p:snd r:embed="rId2" name="projctor.wav"/>
      </p:stSnd>
    </p:sndAc>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88</a:t>
            </a:fld>
            <a:endParaRPr lang="en-US" altLang="zh-CN"/>
          </a:p>
        </p:txBody>
      </p:sp>
      <p:sp>
        <p:nvSpPr>
          <p:cNvPr id="5" name="矩形 4"/>
          <p:cNvSpPr/>
          <p:nvPr/>
        </p:nvSpPr>
        <p:spPr>
          <a:xfrm>
            <a:off x="899592" y="2276872"/>
            <a:ext cx="7848872" cy="1938992"/>
          </a:xfrm>
          <a:prstGeom prst="rect">
            <a:avLst/>
          </a:prstGeom>
        </p:spPr>
        <p:txBody>
          <a:bodyPr wrap="square">
            <a:spAutoFit/>
          </a:bodyPr>
          <a:lstStyle/>
          <a:p>
            <a:r>
              <a:rPr lang="en-US" altLang="zh-CN" i="1" dirty="0" smtClean="0"/>
              <a:t>     Orthogonal </a:t>
            </a:r>
            <a:r>
              <a:rPr lang="en-US" altLang="zh-CN" i="1" dirty="0"/>
              <a:t>array testing </a:t>
            </a:r>
            <a:r>
              <a:rPr lang="en-US" altLang="zh-CN" dirty="0"/>
              <a:t>can be applied to problems in which the input </a:t>
            </a:r>
            <a:r>
              <a:rPr lang="en-US" altLang="zh-CN" dirty="0" smtClean="0"/>
              <a:t>domain is </a:t>
            </a:r>
            <a:r>
              <a:rPr lang="en-US" altLang="zh-CN" dirty="0"/>
              <a:t>relatively small but too large to accommodate exhaustive testing. The </a:t>
            </a:r>
            <a:r>
              <a:rPr lang="en-US" altLang="zh-CN" dirty="0" smtClean="0"/>
              <a:t>orthogonal array </a:t>
            </a:r>
            <a:r>
              <a:rPr lang="en-US" altLang="zh-CN" dirty="0"/>
              <a:t>testing method is particularly useful </a:t>
            </a:r>
            <a:r>
              <a:rPr lang="en-US" altLang="zh-CN"/>
              <a:t>in </a:t>
            </a:r>
            <a:r>
              <a:rPr lang="en-US" altLang="zh-CN" smtClean="0"/>
              <a:t>finding </a:t>
            </a:r>
            <a:r>
              <a:rPr lang="en-US" altLang="zh-CN" i="1" dirty="0"/>
              <a:t>region </a:t>
            </a:r>
            <a:r>
              <a:rPr lang="en-US" altLang="zh-CN" i="1" dirty="0" smtClean="0"/>
              <a:t>faults</a:t>
            </a:r>
          </a:p>
          <a:p>
            <a:endParaRPr lang="en-US" altLang="zh-CN" i="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标题 1"/>
          <p:cNvSpPr txBox="1">
            <a:spLocks noGrp="1"/>
          </p:cNvSpPr>
          <p:nvPr>
            <p:ph type="title"/>
          </p:nvPr>
        </p:nvSpPr>
        <p:spPr>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Orthogonal Array Testing</a:t>
            </a:r>
            <a:endParaRPr lang="en-US" altLang="ja-JP" dirty="0"/>
          </a:p>
        </p:txBody>
      </p:sp>
    </p:spTree>
    <p:extLst>
      <p:ext uri="{BB962C8B-B14F-4D97-AF65-F5344CB8AC3E}">
        <p14:creationId xmlns:p14="http://schemas.microsoft.com/office/powerpoint/2010/main" val="636883390"/>
      </p:ext>
    </p:extLst>
  </p:cSld>
  <p:clrMapOvr>
    <a:masterClrMapping/>
  </p:clrMapOvr>
  <p:transition>
    <p:random/>
    <p:sndAc>
      <p:stSnd>
        <p:snd r:embed="rId2" name="projctor.wav"/>
      </p:stSnd>
    </p:sndAc>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89</a:t>
            </a:fld>
            <a:endParaRPr lang="en-US" altLang="zh-CN"/>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729282"/>
            <a:ext cx="7415974" cy="3442556"/>
          </a:xfrm>
          <a:prstGeom prst="rect">
            <a:avLst/>
          </a:prstGeom>
        </p:spPr>
      </p:pic>
      <p:sp>
        <p:nvSpPr>
          <p:cNvPr id="3" name="矩形 2"/>
          <p:cNvSpPr/>
          <p:nvPr/>
        </p:nvSpPr>
        <p:spPr>
          <a:xfrm>
            <a:off x="1115616" y="1392324"/>
            <a:ext cx="7632848" cy="1107996"/>
          </a:xfrm>
          <a:prstGeom prst="rect">
            <a:avLst/>
          </a:prstGeom>
        </p:spPr>
        <p:txBody>
          <a:bodyPr wrap="square">
            <a:spAutoFit/>
          </a:bodyPr>
          <a:lstStyle/>
          <a:p>
            <a:r>
              <a:rPr lang="en-US" altLang="zh-CN" sz="2200" dirty="0" smtClean="0"/>
              <a:t>     Consider </a:t>
            </a:r>
            <a:r>
              <a:rPr lang="en-US" altLang="zh-CN" sz="2200" dirty="0"/>
              <a:t>a system that </a:t>
            </a:r>
            <a:r>
              <a:rPr lang="en-US" altLang="zh-CN" sz="2200" dirty="0" smtClean="0"/>
              <a:t>has three </a:t>
            </a:r>
            <a:r>
              <a:rPr lang="en-US" altLang="zh-CN" sz="2200" dirty="0"/>
              <a:t>input items, </a:t>
            </a:r>
            <a:r>
              <a:rPr lang="en-US" altLang="zh-CN" sz="2200" i="1" dirty="0"/>
              <a:t>X, Y, </a:t>
            </a:r>
            <a:r>
              <a:rPr lang="en-US" altLang="zh-CN" sz="2200" dirty="0"/>
              <a:t>and </a:t>
            </a:r>
            <a:r>
              <a:rPr lang="en-US" altLang="zh-CN" sz="2200" i="1" dirty="0"/>
              <a:t>Z. </a:t>
            </a:r>
            <a:r>
              <a:rPr lang="en-US" altLang="zh-CN" sz="2200" dirty="0"/>
              <a:t>Each of these input items has three discrete </a:t>
            </a:r>
            <a:r>
              <a:rPr lang="en-US" altLang="zh-CN" sz="2200" dirty="0" smtClean="0"/>
              <a:t>values associated </a:t>
            </a:r>
            <a:r>
              <a:rPr lang="en-US" altLang="zh-CN" sz="2200" dirty="0"/>
              <a:t>with it. There are </a:t>
            </a:r>
            <a:r>
              <a:rPr lang="en-US" altLang="zh-CN" sz="2200" dirty="0" smtClean="0"/>
              <a:t>27 </a:t>
            </a:r>
            <a:r>
              <a:rPr lang="en-US" altLang="zh-CN" sz="2200" dirty="0"/>
              <a:t>possible test cases.</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标题 1"/>
          <p:cNvSpPr txBox="1">
            <a:spLocks noGrp="1"/>
          </p:cNvSpPr>
          <p:nvPr>
            <p:ph type="title"/>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Orthogonal Array Testing</a:t>
            </a:r>
            <a:endParaRPr lang="en-US" altLang="ja-JP" dirty="0"/>
          </a:p>
        </p:txBody>
      </p:sp>
    </p:spTree>
    <p:extLst>
      <p:ext uri="{BB962C8B-B14F-4D97-AF65-F5344CB8AC3E}">
        <p14:creationId xmlns:p14="http://schemas.microsoft.com/office/powerpoint/2010/main" val="16463180"/>
      </p:ext>
    </p:extLst>
  </p:cSld>
  <p:clrMapOvr>
    <a:masterClrMapping/>
  </p:clrMapOvr>
  <p:transition>
    <p:random/>
    <p:sndAc>
      <p:stSnd>
        <p:snd r:embed="rId2" name="projctor.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5749" name="Group 164"/>
          <p:cNvGrpSpPr>
            <a:grpSpLocks/>
          </p:cNvGrpSpPr>
          <p:nvPr/>
        </p:nvGrpSpPr>
        <p:grpSpPr bwMode="auto">
          <a:xfrm>
            <a:off x="1573213" y="1470025"/>
            <a:ext cx="5991225" cy="3586163"/>
            <a:chOff x="991" y="926"/>
            <a:chExt cx="3774" cy="2259"/>
          </a:xfrm>
        </p:grpSpPr>
        <p:sp>
          <p:nvSpPr>
            <p:cNvPr id="415750" name="Line 87"/>
            <p:cNvSpPr>
              <a:spLocks noChangeShapeType="1"/>
            </p:cNvSpPr>
            <p:nvPr/>
          </p:nvSpPr>
          <p:spPr bwMode="auto">
            <a:xfrm>
              <a:off x="1716" y="2432"/>
              <a:ext cx="0" cy="96"/>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51" name="Line 88"/>
            <p:cNvSpPr>
              <a:spLocks noChangeShapeType="1"/>
            </p:cNvSpPr>
            <p:nvPr/>
          </p:nvSpPr>
          <p:spPr bwMode="auto">
            <a:xfrm>
              <a:off x="2802" y="926"/>
              <a:ext cx="0" cy="147"/>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52" name="Rectangle 89"/>
            <p:cNvSpPr>
              <a:spLocks noChangeArrowheads="1"/>
            </p:cNvSpPr>
            <p:nvPr/>
          </p:nvSpPr>
          <p:spPr bwMode="auto">
            <a:xfrm>
              <a:off x="2624" y="1112"/>
              <a:ext cx="344" cy="144"/>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grpSp>
          <p:nvGrpSpPr>
            <p:cNvPr id="415753" name="Group 90"/>
            <p:cNvGrpSpPr>
              <a:grpSpLocks/>
            </p:cNvGrpSpPr>
            <p:nvPr/>
          </p:nvGrpSpPr>
          <p:grpSpPr bwMode="auto">
            <a:xfrm>
              <a:off x="2976" y="1152"/>
              <a:ext cx="960" cy="41"/>
              <a:chOff x="2976" y="1152"/>
              <a:chExt cx="960" cy="41"/>
            </a:xfrm>
          </p:grpSpPr>
          <p:sp>
            <p:nvSpPr>
              <p:cNvPr id="415825" name="Freeform 91"/>
              <p:cNvSpPr>
                <a:spLocks/>
              </p:cNvSpPr>
              <p:nvPr/>
            </p:nvSpPr>
            <p:spPr bwMode="auto">
              <a:xfrm>
                <a:off x="2976" y="1152"/>
                <a:ext cx="89" cy="41"/>
              </a:xfrm>
              <a:custGeom>
                <a:avLst/>
                <a:gdLst>
                  <a:gd name="T0" fmla="*/ 0 w 89"/>
                  <a:gd name="T1" fmla="*/ 20 h 41"/>
                  <a:gd name="T2" fmla="*/ 88 w 89"/>
                  <a:gd name="T3" fmla="*/ 0 h 41"/>
                  <a:gd name="T4" fmla="*/ 88 w 89"/>
                  <a:gd name="T5" fmla="*/ 20 h 41"/>
                  <a:gd name="T6" fmla="*/ 88 w 89"/>
                  <a:gd name="T7" fmla="*/ 40 h 41"/>
                  <a:gd name="T8" fmla="*/ 0 w 89"/>
                  <a:gd name="T9" fmla="*/ 20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0" y="20"/>
                    </a:moveTo>
                    <a:lnTo>
                      <a:pt x="88" y="0"/>
                    </a:lnTo>
                    <a:lnTo>
                      <a:pt x="88" y="20"/>
                    </a:lnTo>
                    <a:lnTo>
                      <a:pt x="88" y="40"/>
                    </a:lnTo>
                    <a:lnTo>
                      <a:pt x="0" y="20"/>
                    </a:lnTo>
                  </a:path>
                </a:pathLst>
              </a:custGeom>
              <a:solidFill>
                <a:srgbClr val="000000"/>
              </a:solidFill>
              <a:ln w="25400" cap="rnd">
                <a:solidFill>
                  <a:schemeClr val="tx1"/>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26" name="Line 92"/>
              <p:cNvSpPr>
                <a:spLocks noChangeShapeType="1"/>
              </p:cNvSpPr>
              <p:nvPr/>
            </p:nvSpPr>
            <p:spPr bwMode="auto">
              <a:xfrm>
                <a:off x="3080" y="1180"/>
                <a:ext cx="8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5754" name="Line 93"/>
            <p:cNvSpPr>
              <a:spLocks noChangeShapeType="1"/>
            </p:cNvSpPr>
            <p:nvPr/>
          </p:nvSpPr>
          <p:spPr bwMode="auto">
            <a:xfrm>
              <a:off x="2796" y="1280"/>
              <a:ext cx="0" cy="8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55" name="Freeform 94"/>
            <p:cNvSpPr>
              <a:spLocks/>
            </p:cNvSpPr>
            <p:nvPr/>
          </p:nvSpPr>
          <p:spPr bwMode="auto">
            <a:xfrm>
              <a:off x="2688" y="1376"/>
              <a:ext cx="217" cy="105"/>
            </a:xfrm>
            <a:custGeom>
              <a:avLst/>
              <a:gdLst>
                <a:gd name="T0" fmla="*/ 0 w 217"/>
                <a:gd name="T1" fmla="*/ 104 h 105"/>
                <a:gd name="T2" fmla="*/ 104 w 217"/>
                <a:gd name="T3" fmla="*/ 0 h 105"/>
                <a:gd name="T4" fmla="*/ 216 w 217"/>
                <a:gd name="T5" fmla="*/ 104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56" name="Freeform 95"/>
            <p:cNvSpPr>
              <a:spLocks/>
            </p:cNvSpPr>
            <p:nvPr/>
          </p:nvSpPr>
          <p:spPr bwMode="auto">
            <a:xfrm>
              <a:off x="2688" y="1376"/>
              <a:ext cx="217" cy="105"/>
            </a:xfrm>
            <a:custGeom>
              <a:avLst/>
              <a:gdLst>
                <a:gd name="T0" fmla="*/ 0 w 217"/>
                <a:gd name="T1" fmla="*/ 104 h 105"/>
                <a:gd name="T2" fmla="*/ 104 w 217"/>
                <a:gd name="T3" fmla="*/ 0 h 105"/>
                <a:gd name="T4" fmla="*/ 216 w 217"/>
                <a:gd name="T5" fmla="*/ 104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57" name="Line 96"/>
            <p:cNvSpPr>
              <a:spLocks noChangeShapeType="1"/>
            </p:cNvSpPr>
            <p:nvPr/>
          </p:nvSpPr>
          <p:spPr bwMode="auto">
            <a:xfrm flipH="1">
              <a:off x="2240" y="1484"/>
              <a:ext cx="4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58" name="Freeform 97"/>
            <p:cNvSpPr>
              <a:spLocks/>
            </p:cNvSpPr>
            <p:nvPr/>
          </p:nvSpPr>
          <p:spPr bwMode="auto">
            <a:xfrm>
              <a:off x="2128" y="1592"/>
              <a:ext cx="217" cy="105"/>
            </a:xfrm>
            <a:custGeom>
              <a:avLst/>
              <a:gdLst>
                <a:gd name="T0" fmla="*/ 0 w 217"/>
                <a:gd name="T1" fmla="*/ 104 h 105"/>
                <a:gd name="T2" fmla="*/ 104 w 217"/>
                <a:gd name="T3" fmla="*/ 0 h 105"/>
                <a:gd name="T4" fmla="*/ 216 w 217"/>
                <a:gd name="T5" fmla="*/ 104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59" name="Freeform 98"/>
            <p:cNvSpPr>
              <a:spLocks/>
            </p:cNvSpPr>
            <p:nvPr/>
          </p:nvSpPr>
          <p:spPr bwMode="auto">
            <a:xfrm>
              <a:off x="2128" y="1592"/>
              <a:ext cx="217" cy="105"/>
            </a:xfrm>
            <a:custGeom>
              <a:avLst/>
              <a:gdLst>
                <a:gd name="T0" fmla="*/ 0 w 217"/>
                <a:gd name="T1" fmla="*/ 104 h 105"/>
                <a:gd name="T2" fmla="*/ 104 w 217"/>
                <a:gd name="T3" fmla="*/ 0 h 105"/>
                <a:gd name="T4" fmla="*/ 216 w 217"/>
                <a:gd name="T5" fmla="*/ 104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60" name="Line 99"/>
            <p:cNvSpPr>
              <a:spLocks noChangeShapeType="1"/>
            </p:cNvSpPr>
            <p:nvPr/>
          </p:nvSpPr>
          <p:spPr bwMode="auto">
            <a:xfrm flipH="1">
              <a:off x="1752" y="1700"/>
              <a:ext cx="376"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61" name="Line 100"/>
            <p:cNvSpPr>
              <a:spLocks noChangeShapeType="1"/>
            </p:cNvSpPr>
            <p:nvPr/>
          </p:nvSpPr>
          <p:spPr bwMode="auto">
            <a:xfrm>
              <a:off x="2912" y="1484"/>
              <a:ext cx="6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62" name="Line 101"/>
            <p:cNvSpPr>
              <a:spLocks noChangeShapeType="1"/>
            </p:cNvSpPr>
            <p:nvPr/>
          </p:nvSpPr>
          <p:spPr bwMode="auto">
            <a:xfrm flipV="1">
              <a:off x="2236" y="1480"/>
              <a:ext cx="0" cy="112"/>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63" name="Rectangle 102"/>
            <p:cNvSpPr>
              <a:spLocks noChangeArrowheads="1"/>
            </p:cNvSpPr>
            <p:nvPr/>
          </p:nvSpPr>
          <p:spPr bwMode="auto">
            <a:xfrm>
              <a:off x="3376" y="1656"/>
              <a:ext cx="344" cy="144"/>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64" name="Line 103"/>
            <p:cNvSpPr>
              <a:spLocks noChangeShapeType="1"/>
            </p:cNvSpPr>
            <p:nvPr/>
          </p:nvSpPr>
          <p:spPr bwMode="auto">
            <a:xfrm flipV="1">
              <a:off x="3556" y="1480"/>
              <a:ext cx="0" cy="1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65" name="Line 104"/>
            <p:cNvSpPr>
              <a:spLocks noChangeShapeType="1"/>
            </p:cNvSpPr>
            <p:nvPr/>
          </p:nvSpPr>
          <p:spPr bwMode="auto">
            <a:xfrm>
              <a:off x="1756" y="1712"/>
              <a:ext cx="0" cy="96"/>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66" name="Freeform 105"/>
            <p:cNvSpPr>
              <a:spLocks/>
            </p:cNvSpPr>
            <p:nvPr/>
          </p:nvSpPr>
          <p:spPr bwMode="auto">
            <a:xfrm>
              <a:off x="1640" y="1824"/>
              <a:ext cx="217" cy="113"/>
            </a:xfrm>
            <a:custGeom>
              <a:avLst/>
              <a:gdLst>
                <a:gd name="T0" fmla="*/ 0 w 217"/>
                <a:gd name="T1" fmla="*/ 112 h 113"/>
                <a:gd name="T2" fmla="*/ 112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12"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67" name="Freeform 106"/>
            <p:cNvSpPr>
              <a:spLocks/>
            </p:cNvSpPr>
            <p:nvPr/>
          </p:nvSpPr>
          <p:spPr bwMode="auto">
            <a:xfrm>
              <a:off x="1640" y="1824"/>
              <a:ext cx="329" cy="113"/>
            </a:xfrm>
            <a:custGeom>
              <a:avLst/>
              <a:gdLst>
                <a:gd name="T0" fmla="*/ 0 w 329"/>
                <a:gd name="T1" fmla="*/ 112 h 113"/>
                <a:gd name="T2" fmla="*/ 112 w 329"/>
                <a:gd name="T3" fmla="*/ 0 h 113"/>
                <a:gd name="T4" fmla="*/ 216 w 329"/>
                <a:gd name="T5" fmla="*/ 112 h 113"/>
                <a:gd name="T6" fmla="*/ 328 w 329"/>
                <a:gd name="T7" fmla="*/ 112 h 113"/>
                <a:gd name="T8" fmla="*/ 0 60000 65536"/>
                <a:gd name="T9" fmla="*/ 0 60000 65536"/>
                <a:gd name="T10" fmla="*/ 0 60000 65536"/>
                <a:gd name="T11" fmla="*/ 0 60000 65536"/>
                <a:gd name="T12" fmla="*/ 0 w 329"/>
                <a:gd name="T13" fmla="*/ 0 h 113"/>
                <a:gd name="T14" fmla="*/ 329 w 329"/>
                <a:gd name="T15" fmla="*/ 113 h 113"/>
              </a:gdLst>
              <a:ahLst/>
              <a:cxnLst>
                <a:cxn ang="T8">
                  <a:pos x="T0" y="T1"/>
                </a:cxn>
                <a:cxn ang="T9">
                  <a:pos x="T2" y="T3"/>
                </a:cxn>
                <a:cxn ang="T10">
                  <a:pos x="T4" y="T5"/>
                </a:cxn>
                <a:cxn ang="T11">
                  <a:pos x="T6" y="T7"/>
                </a:cxn>
              </a:cxnLst>
              <a:rect l="T12" t="T13" r="T14" b="T15"/>
              <a:pathLst>
                <a:path w="329" h="113">
                  <a:moveTo>
                    <a:pt x="0" y="112"/>
                  </a:moveTo>
                  <a:lnTo>
                    <a:pt x="112" y="0"/>
                  </a:lnTo>
                  <a:lnTo>
                    <a:pt x="216" y="112"/>
                  </a:lnTo>
                  <a:lnTo>
                    <a:pt x="328"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68" name="Freeform 107"/>
            <p:cNvSpPr>
              <a:spLocks/>
            </p:cNvSpPr>
            <p:nvPr/>
          </p:nvSpPr>
          <p:spPr bwMode="auto">
            <a:xfrm>
              <a:off x="1480" y="1936"/>
              <a:ext cx="145" cy="177"/>
            </a:xfrm>
            <a:custGeom>
              <a:avLst/>
              <a:gdLst>
                <a:gd name="T0" fmla="*/ 144 w 145"/>
                <a:gd name="T1" fmla="*/ 0 h 177"/>
                <a:gd name="T2" fmla="*/ 0 w 145"/>
                <a:gd name="T3" fmla="*/ 0 h 177"/>
                <a:gd name="T4" fmla="*/ 0 w 145"/>
                <a:gd name="T5" fmla="*/ 176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50800" cap="rnd">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69" name="Line 108"/>
            <p:cNvSpPr>
              <a:spLocks noChangeShapeType="1"/>
            </p:cNvSpPr>
            <p:nvPr/>
          </p:nvSpPr>
          <p:spPr bwMode="auto">
            <a:xfrm>
              <a:off x="1972" y="1944"/>
              <a:ext cx="0"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70" name="Rectangle 109"/>
            <p:cNvSpPr>
              <a:spLocks noChangeArrowheads="1"/>
            </p:cNvSpPr>
            <p:nvPr/>
          </p:nvSpPr>
          <p:spPr bwMode="auto">
            <a:xfrm>
              <a:off x="1792" y="2136"/>
              <a:ext cx="344" cy="152"/>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71" name="Rectangle 110"/>
            <p:cNvSpPr>
              <a:spLocks noChangeArrowheads="1"/>
            </p:cNvSpPr>
            <p:nvPr/>
          </p:nvSpPr>
          <p:spPr bwMode="auto">
            <a:xfrm>
              <a:off x="1312" y="2136"/>
              <a:ext cx="336" cy="152"/>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72" name="Line 111"/>
            <p:cNvSpPr>
              <a:spLocks noChangeShapeType="1"/>
            </p:cNvSpPr>
            <p:nvPr/>
          </p:nvSpPr>
          <p:spPr bwMode="auto">
            <a:xfrm>
              <a:off x="1484" y="2304"/>
              <a:ext cx="0" cy="104"/>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73" name="Line 112"/>
            <p:cNvSpPr>
              <a:spLocks noChangeShapeType="1"/>
            </p:cNvSpPr>
            <p:nvPr/>
          </p:nvSpPr>
          <p:spPr bwMode="auto">
            <a:xfrm>
              <a:off x="1972" y="2304"/>
              <a:ext cx="0" cy="1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74" name="Line 113"/>
            <p:cNvSpPr>
              <a:spLocks noChangeShapeType="1"/>
            </p:cNvSpPr>
            <p:nvPr/>
          </p:nvSpPr>
          <p:spPr bwMode="auto">
            <a:xfrm>
              <a:off x="2352" y="1700"/>
              <a:ext cx="3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75" name="Freeform 114"/>
            <p:cNvSpPr>
              <a:spLocks/>
            </p:cNvSpPr>
            <p:nvPr/>
          </p:nvSpPr>
          <p:spPr bwMode="auto">
            <a:xfrm>
              <a:off x="2616" y="1824"/>
              <a:ext cx="217" cy="113"/>
            </a:xfrm>
            <a:custGeom>
              <a:avLst/>
              <a:gdLst>
                <a:gd name="T0" fmla="*/ 0 w 217"/>
                <a:gd name="T1" fmla="*/ 112 h 113"/>
                <a:gd name="T2" fmla="*/ 104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76" name="Freeform 115"/>
            <p:cNvSpPr>
              <a:spLocks/>
            </p:cNvSpPr>
            <p:nvPr/>
          </p:nvSpPr>
          <p:spPr bwMode="auto">
            <a:xfrm>
              <a:off x="2616" y="1824"/>
              <a:ext cx="217" cy="113"/>
            </a:xfrm>
            <a:custGeom>
              <a:avLst/>
              <a:gdLst>
                <a:gd name="T0" fmla="*/ 0 w 217"/>
                <a:gd name="T1" fmla="*/ 112 h 113"/>
                <a:gd name="T2" fmla="*/ 104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77" name="Freeform 116"/>
            <p:cNvSpPr>
              <a:spLocks/>
            </p:cNvSpPr>
            <p:nvPr/>
          </p:nvSpPr>
          <p:spPr bwMode="auto">
            <a:xfrm>
              <a:off x="2448" y="1936"/>
              <a:ext cx="145" cy="177"/>
            </a:xfrm>
            <a:custGeom>
              <a:avLst/>
              <a:gdLst>
                <a:gd name="T0" fmla="*/ 144 w 145"/>
                <a:gd name="T1" fmla="*/ 0 h 177"/>
                <a:gd name="T2" fmla="*/ 0 w 145"/>
                <a:gd name="T3" fmla="*/ 0 h 177"/>
                <a:gd name="T4" fmla="*/ 0 w 145"/>
                <a:gd name="T5" fmla="*/ 176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78" name="Line 117"/>
            <p:cNvSpPr>
              <a:spLocks noChangeShapeType="1"/>
            </p:cNvSpPr>
            <p:nvPr/>
          </p:nvSpPr>
          <p:spPr bwMode="auto">
            <a:xfrm>
              <a:off x="2940" y="1944"/>
              <a:ext cx="0"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79" name="Rectangle 118"/>
            <p:cNvSpPr>
              <a:spLocks noChangeArrowheads="1"/>
            </p:cNvSpPr>
            <p:nvPr/>
          </p:nvSpPr>
          <p:spPr bwMode="auto">
            <a:xfrm>
              <a:off x="2768" y="2136"/>
              <a:ext cx="344" cy="152"/>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80" name="Rectangle 119"/>
            <p:cNvSpPr>
              <a:spLocks noChangeArrowheads="1"/>
            </p:cNvSpPr>
            <p:nvPr/>
          </p:nvSpPr>
          <p:spPr bwMode="auto">
            <a:xfrm>
              <a:off x="2280" y="2136"/>
              <a:ext cx="344" cy="152"/>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81" name="Line 120"/>
            <p:cNvSpPr>
              <a:spLocks noChangeShapeType="1"/>
            </p:cNvSpPr>
            <p:nvPr/>
          </p:nvSpPr>
          <p:spPr bwMode="auto">
            <a:xfrm>
              <a:off x="2452" y="2304"/>
              <a:ext cx="0" cy="1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82" name="Line 121"/>
            <p:cNvSpPr>
              <a:spLocks noChangeShapeType="1"/>
            </p:cNvSpPr>
            <p:nvPr/>
          </p:nvSpPr>
          <p:spPr bwMode="auto">
            <a:xfrm>
              <a:off x="2940" y="2304"/>
              <a:ext cx="0" cy="1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83" name="Line 122"/>
            <p:cNvSpPr>
              <a:spLocks noChangeShapeType="1"/>
            </p:cNvSpPr>
            <p:nvPr/>
          </p:nvSpPr>
          <p:spPr bwMode="auto">
            <a:xfrm>
              <a:off x="2712" y="2420"/>
              <a:ext cx="2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84" name="Line 123"/>
            <p:cNvSpPr>
              <a:spLocks noChangeShapeType="1"/>
            </p:cNvSpPr>
            <p:nvPr/>
          </p:nvSpPr>
          <p:spPr bwMode="auto">
            <a:xfrm>
              <a:off x="2724" y="1704"/>
              <a:ext cx="0"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85" name="Line 124"/>
            <p:cNvSpPr>
              <a:spLocks noChangeShapeType="1"/>
            </p:cNvSpPr>
            <p:nvPr/>
          </p:nvSpPr>
          <p:spPr bwMode="auto">
            <a:xfrm>
              <a:off x="2456" y="2420"/>
              <a:ext cx="2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86" name="Oval 125"/>
            <p:cNvSpPr>
              <a:spLocks noChangeArrowheads="1"/>
            </p:cNvSpPr>
            <p:nvPr/>
          </p:nvSpPr>
          <p:spPr bwMode="auto">
            <a:xfrm>
              <a:off x="2672" y="2408"/>
              <a:ext cx="24" cy="24"/>
            </a:xfrm>
            <a:prstGeom prst="ellipse">
              <a:avLst/>
            </a:prstGeom>
            <a:solidFill>
              <a:srgbClr val="000000"/>
            </a:solidFill>
            <a:ln w="25400">
              <a:solidFill>
                <a:schemeClr val="tx1"/>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87" name="Oval 126"/>
            <p:cNvSpPr>
              <a:spLocks noChangeArrowheads="1"/>
            </p:cNvSpPr>
            <p:nvPr/>
          </p:nvSpPr>
          <p:spPr bwMode="auto">
            <a:xfrm>
              <a:off x="1704" y="2408"/>
              <a:ext cx="16" cy="24"/>
            </a:xfrm>
            <a:prstGeom prst="ellipse">
              <a:avLst/>
            </a:prstGeom>
            <a:solidFill>
              <a:srgbClr val="000000"/>
            </a:solidFill>
            <a:ln w="25400">
              <a:solidFill>
                <a:schemeClr val="tx1"/>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88" name="Line 127"/>
            <p:cNvSpPr>
              <a:spLocks noChangeShapeType="1"/>
            </p:cNvSpPr>
            <p:nvPr/>
          </p:nvSpPr>
          <p:spPr bwMode="auto">
            <a:xfrm>
              <a:off x="2692" y="2424"/>
              <a:ext cx="0"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89" name="Line 128"/>
            <p:cNvSpPr>
              <a:spLocks noChangeShapeType="1"/>
            </p:cNvSpPr>
            <p:nvPr/>
          </p:nvSpPr>
          <p:spPr bwMode="auto">
            <a:xfrm flipH="1">
              <a:off x="2272" y="2548"/>
              <a:ext cx="3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90" name="Line 129"/>
            <p:cNvSpPr>
              <a:spLocks noChangeShapeType="1"/>
            </p:cNvSpPr>
            <p:nvPr/>
          </p:nvSpPr>
          <p:spPr bwMode="auto">
            <a:xfrm>
              <a:off x="1728" y="2548"/>
              <a:ext cx="512"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91" name="Oval 130"/>
            <p:cNvSpPr>
              <a:spLocks noChangeArrowheads="1"/>
            </p:cNvSpPr>
            <p:nvPr/>
          </p:nvSpPr>
          <p:spPr bwMode="auto">
            <a:xfrm>
              <a:off x="2240" y="2536"/>
              <a:ext cx="24" cy="16"/>
            </a:xfrm>
            <a:prstGeom prst="ellipse">
              <a:avLst/>
            </a:prstGeom>
            <a:solidFill>
              <a:srgbClr val="000000"/>
            </a:solidFill>
            <a:ln w="25400">
              <a:solidFill>
                <a:schemeClr val="tx1"/>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92" name="Freeform 131"/>
            <p:cNvSpPr>
              <a:spLocks/>
            </p:cNvSpPr>
            <p:nvPr/>
          </p:nvSpPr>
          <p:spPr bwMode="auto">
            <a:xfrm>
              <a:off x="2256" y="2560"/>
              <a:ext cx="337" cy="129"/>
            </a:xfrm>
            <a:custGeom>
              <a:avLst/>
              <a:gdLst>
                <a:gd name="T0" fmla="*/ 0 w 337"/>
                <a:gd name="T1" fmla="*/ 0 h 129"/>
                <a:gd name="T2" fmla="*/ 0 w 337"/>
                <a:gd name="T3" fmla="*/ 128 h 129"/>
                <a:gd name="T4" fmla="*/ 336 w 337"/>
                <a:gd name="T5" fmla="*/ 128 h 129"/>
                <a:gd name="T6" fmla="*/ 0 60000 65536"/>
                <a:gd name="T7" fmla="*/ 0 60000 65536"/>
                <a:gd name="T8" fmla="*/ 0 60000 65536"/>
                <a:gd name="T9" fmla="*/ 0 w 337"/>
                <a:gd name="T10" fmla="*/ 0 h 129"/>
                <a:gd name="T11" fmla="*/ 337 w 337"/>
                <a:gd name="T12" fmla="*/ 129 h 129"/>
              </a:gdLst>
              <a:ahLst/>
              <a:cxnLst>
                <a:cxn ang="T6">
                  <a:pos x="T0" y="T1"/>
                </a:cxn>
                <a:cxn ang="T7">
                  <a:pos x="T2" y="T3"/>
                </a:cxn>
                <a:cxn ang="T8">
                  <a:pos x="T4" y="T5"/>
                </a:cxn>
              </a:cxnLst>
              <a:rect l="T9" t="T10" r="T11" b="T12"/>
              <a:pathLst>
                <a:path w="337" h="129">
                  <a:moveTo>
                    <a:pt x="0" y="0"/>
                  </a:moveTo>
                  <a:lnTo>
                    <a:pt x="0" y="128"/>
                  </a:lnTo>
                  <a:lnTo>
                    <a:pt x="336" y="128"/>
                  </a:lnTo>
                </a:path>
              </a:pathLst>
            </a:custGeom>
            <a:noFill/>
            <a:ln w="50800" cap="rnd">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93" name="Oval 132"/>
            <p:cNvSpPr>
              <a:spLocks noChangeArrowheads="1"/>
            </p:cNvSpPr>
            <p:nvPr/>
          </p:nvSpPr>
          <p:spPr bwMode="auto">
            <a:xfrm>
              <a:off x="2584" y="2680"/>
              <a:ext cx="24" cy="16"/>
            </a:xfrm>
            <a:prstGeom prst="ellipse">
              <a:avLst/>
            </a:prstGeom>
            <a:solidFill>
              <a:srgbClr val="000000"/>
            </a:solidFill>
            <a:ln w="25400">
              <a:solidFill>
                <a:schemeClr val="tx1"/>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94" name="Line 133"/>
            <p:cNvSpPr>
              <a:spLocks noChangeShapeType="1"/>
            </p:cNvSpPr>
            <p:nvPr/>
          </p:nvSpPr>
          <p:spPr bwMode="auto">
            <a:xfrm>
              <a:off x="3556" y="1816"/>
              <a:ext cx="0" cy="8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95" name="Line 134"/>
            <p:cNvSpPr>
              <a:spLocks noChangeShapeType="1"/>
            </p:cNvSpPr>
            <p:nvPr/>
          </p:nvSpPr>
          <p:spPr bwMode="auto">
            <a:xfrm>
              <a:off x="2624" y="2692"/>
              <a:ext cx="9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96" name="Freeform 135"/>
            <p:cNvSpPr>
              <a:spLocks/>
            </p:cNvSpPr>
            <p:nvPr/>
          </p:nvSpPr>
          <p:spPr bwMode="auto">
            <a:xfrm>
              <a:off x="2488" y="2832"/>
              <a:ext cx="217" cy="113"/>
            </a:xfrm>
            <a:custGeom>
              <a:avLst/>
              <a:gdLst>
                <a:gd name="T0" fmla="*/ 0 w 217"/>
                <a:gd name="T1" fmla="*/ 112 h 113"/>
                <a:gd name="T2" fmla="*/ 104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97" name="Freeform 136"/>
            <p:cNvSpPr>
              <a:spLocks/>
            </p:cNvSpPr>
            <p:nvPr/>
          </p:nvSpPr>
          <p:spPr bwMode="auto">
            <a:xfrm>
              <a:off x="2488" y="2832"/>
              <a:ext cx="217" cy="113"/>
            </a:xfrm>
            <a:custGeom>
              <a:avLst/>
              <a:gdLst>
                <a:gd name="T0" fmla="*/ 0 w 217"/>
                <a:gd name="T1" fmla="*/ 112 h 113"/>
                <a:gd name="T2" fmla="*/ 104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98" name="Line 137"/>
            <p:cNvSpPr>
              <a:spLocks noChangeShapeType="1"/>
            </p:cNvSpPr>
            <p:nvPr/>
          </p:nvSpPr>
          <p:spPr bwMode="auto">
            <a:xfrm flipV="1">
              <a:off x="2596" y="2688"/>
              <a:ext cx="0" cy="144"/>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99" name="Freeform 138"/>
            <p:cNvSpPr>
              <a:spLocks/>
            </p:cNvSpPr>
            <p:nvPr/>
          </p:nvSpPr>
          <p:spPr bwMode="auto">
            <a:xfrm>
              <a:off x="2704" y="1176"/>
              <a:ext cx="1241" cy="1769"/>
            </a:xfrm>
            <a:custGeom>
              <a:avLst/>
              <a:gdLst>
                <a:gd name="T0" fmla="*/ 0 w 1241"/>
                <a:gd name="T1" fmla="*/ 1768 h 1769"/>
                <a:gd name="T2" fmla="*/ 1240 w 1241"/>
                <a:gd name="T3" fmla="*/ 1768 h 1769"/>
                <a:gd name="T4" fmla="*/ 1240 w 1241"/>
                <a:gd name="T5" fmla="*/ 0 h 1769"/>
                <a:gd name="T6" fmla="*/ 0 60000 65536"/>
                <a:gd name="T7" fmla="*/ 0 60000 65536"/>
                <a:gd name="T8" fmla="*/ 0 60000 65536"/>
                <a:gd name="T9" fmla="*/ 0 w 1241"/>
                <a:gd name="T10" fmla="*/ 0 h 1769"/>
                <a:gd name="T11" fmla="*/ 1241 w 1241"/>
                <a:gd name="T12" fmla="*/ 1769 h 1769"/>
              </a:gdLst>
              <a:ahLst/>
              <a:cxnLst>
                <a:cxn ang="T6">
                  <a:pos x="T0" y="T1"/>
                </a:cxn>
                <a:cxn ang="T7">
                  <a:pos x="T2" y="T3"/>
                </a:cxn>
                <a:cxn ang="T8">
                  <a:pos x="T4" y="T5"/>
                </a:cxn>
              </a:cxnLst>
              <a:rect l="T9" t="T10" r="T11" b="T12"/>
              <a:pathLst>
                <a:path w="1241" h="1769">
                  <a:moveTo>
                    <a:pt x="0" y="1768"/>
                  </a:moveTo>
                  <a:lnTo>
                    <a:pt x="1240" y="1768"/>
                  </a:lnTo>
                  <a:lnTo>
                    <a:pt x="124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grpSp>
          <p:nvGrpSpPr>
            <p:cNvPr id="415800" name="Group 139"/>
            <p:cNvGrpSpPr>
              <a:grpSpLocks/>
            </p:cNvGrpSpPr>
            <p:nvPr/>
          </p:nvGrpSpPr>
          <p:grpSpPr bwMode="auto">
            <a:xfrm>
              <a:off x="2568" y="3056"/>
              <a:ext cx="41" cy="129"/>
              <a:chOff x="2568" y="3056"/>
              <a:chExt cx="41" cy="129"/>
            </a:xfrm>
          </p:grpSpPr>
          <p:sp>
            <p:nvSpPr>
              <p:cNvPr id="415823" name="Freeform 140"/>
              <p:cNvSpPr>
                <a:spLocks/>
              </p:cNvSpPr>
              <p:nvPr/>
            </p:nvSpPr>
            <p:spPr bwMode="auto">
              <a:xfrm>
                <a:off x="2568" y="3096"/>
                <a:ext cx="41" cy="89"/>
              </a:xfrm>
              <a:custGeom>
                <a:avLst/>
                <a:gdLst>
                  <a:gd name="T0" fmla="*/ 20 w 41"/>
                  <a:gd name="T1" fmla="*/ 88 h 89"/>
                  <a:gd name="T2" fmla="*/ 0 w 41"/>
                  <a:gd name="T3" fmla="*/ 0 h 89"/>
                  <a:gd name="T4" fmla="*/ 20 w 41"/>
                  <a:gd name="T5" fmla="*/ 0 h 89"/>
                  <a:gd name="T6" fmla="*/ 40 w 41"/>
                  <a:gd name="T7" fmla="*/ 0 h 89"/>
                  <a:gd name="T8" fmla="*/ 20 w 41"/>
                  <a:gd name="T9" fmla="*/ 88 h 89"/>
                  <a:gd name="T10" fmla="*/ 0 60000 65536"/>
                  <a:gd name="T11" fmla="*/ 0 60000 65536"/>
                  <a:gd name="T12" fmla="*/ 0 60000 65536"/>
                  <a:gd name="T13" fmla="*/ 0 60000 65536"/>
                  <a:gd name="T14" fmla="*/ 0 60000 65536"/>
                  <a:gd name="T15" fmla="*/ 0 w 41"/>
                  <a:gd name="T16" fmla="*/ 0 h 89"/>
                  <a:gd name="T17" fmla="*/ 41 w 41"/>
                  <a:gd name="T18" fmla="*/ 89 h 89"/>
                </a:gdLst>
                <a:ahLst/>
                <a:cxnLst>
                  <a:cxn ang="T10">
                    <a:pos x="T0" y="T1"/>
                  </a:cxn>
                  <a:cxn ang="T11">
                    <a:pos x="T2" y="T3"/>
                  </a:cxn>
                  <a:cxn ang="T12">
                    <a:pos x="T4" y="T5"/>
                  </a:cxn>
                  <a:cxn ang="T13">
                    <a:pos x="T6" y="T7"/>
                  </a:cxn>
                  <a:cxn ang="T14">
                    <a:pos x="T8" y="T9"/>
                  </a:cxn>
                </a:cxnLst>
                <a:rect l="T15" t="T16" r="T17" b="T18"/>
                <a:pathLst>
                  <a:path w="41" h="89">
                    <a:moveTo>
                      <a:pt x="20" y="88"/>
                    </a:moveTo>
                    <a:lnTo>
                      <a:pt x="0" y="0"/>
                    </a:lnTo>
                    <a:lnTo>
                      <a:pt x="20" y="0"/>
                    </a:lnTo>
                    <a:lnTo>
                      <a:pt x="40" y="0"/>
                    </a:lnTo>
                    <a:lnTo>
                      <a:pt x="20" y="88"/>
                    </a:lnTo>
                  </a:path>
                </a:pathLst>
              </a:custGeom>
              <a:solidFill>
                <a:srgbClr val="000000"/>
              </a:solidFill>
              <a:ln w="25400" cap="rnd">
                <a:solidFill>
                  <a:schemeClr val="tx1"/>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24" name="Line 141"/>
              <p:cNvSpPr>
                <a:spLocks noChangeShapeType="1"/>
              </p:cNvSpPr>
              <p:nvPr/>
            </p:nvSpPr>
            <p:spPr bwMode="auto">
              <a:xfrm>
                <a:off x="2596" y="3056"/>
                <a:ext cx="0" cy="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5801" name="Line 142"/>
            <p:cNvSpPr>
              <a:spLocks noChangeShapeType="1"/>
            </p:cNvSpPr>
            <p:nvPr/>
          </p:nvSpPr>
          <p:spPr bwMode="auto">
            <a:xfrm flipV="1">
              <a:off x="2596" y="3048"/>
              <a:ext cx="0" cy="72"/>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6335" name="Rectangle 143"/>
            <p:cNvSpPr>
              <a:spLocks noChangeArrowheads="1"/>
            </p:cNvSpPr>
            <p:nvPr/>
          </p:nvSpPr>
          <p:spPr bwMode="auto">
            <a:xfrm>
              <a:off x="3971" y="2162"/>
              <a:ext cx="794" cy="210"/>
            </a:xfrm>
            <a:prstGeom prst="rect">
              <a:avLst/>
            </a:prstGeom>
            <a:noFill/>
            <a:ln w="25400">
              <a:noFill/>
              <a:miter lim="800000"/>
              <a:headEnd/>
              <a:tailEnd/>
            </a:ln>
            <a:effectLst/>
          </p:spPr>
          <p:txBody>
            <a:bodyPr wrap="none" lIns="90487" tIns="44450" rIns="90487" bIns="44450">
              <a:spAutoFit/>
            </a:bodyPr>
            <a:lstStyle/>
            <a:p>
              <a:pPr>
                <a:defRPr/>
              </a:pPr>
              <a:r>
                <a:rPr lang="en-US" altLang="ja-JP" sz="1600" b="1">
                  <a:latin typeface="Helvetica" pitchFamily="34" charset="0"/>
                </a:rPr>
                <a:t>loop &lt; 20 X</a:t>
              </a:r>
            </a:p>
          </p:txBody>
        </p:sp>
        <p:sp>
          <p:nvSpPr>
            <p:cNvPr id="415803" name="Freeform 144"/>
            <p:cNvSpPr>
              <a:spLocks/>
            </p:cNvSpPr>
            <p:nvPr/>
          </p:nvSpPr>
          <p:spPr bwMode="auto">
            <a:xfrm>
              <a:off x="2688" y="1480"/>
              <a:ext cx="217" cy="113"/>
            </a:xfrm>
            <a:custGeom>
              <a:avLst/>
              <a:gdLst>
                <a:gd name="T0" fmla="*/ 0 w 217"/>
                <a:gd name="T1" fmla="*/ 0 h 113"/>
                <a:gd name="T2" fmla="*/ 104 w 217"/>
                <a:gd name="T3" fmla="*/ 112 h 113"/>
                <a:gd name="T4" fmla="*/ 21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04" name="Freeform 145"/>
            <p:cNvSpPr>
              <a:spLocks/>
            </p:cNvSpPr>
            <p:nvPr/>
          </p:nvSpPr>
          <p:spPr bwMode="auto">
            <a:xfrm>
              <a:off x="2688" y="1480"/>
              <a:ext cx="217" cy="113"/>
            </a:xfrm>
            <a:custGeom>
              <a:avLst/>
              <a:gdLst>
                <a:gd name="T0" fmla="*/ 0 w 217"/>
                <a:gd name="T1" fmla="*/ 0 h 113"/>
                <a:gd name="T2" fmla="*/ 104 w 217"/>
                <a:gd name="T3" fmla="*/ 112 h 113"/>
                <a:gd name="T4" fmla="*/ 21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05" name="Freeform 146"/>
            <p:cNvSpPr>
              <a:spLocks/>
            </p:cNvSpPr>
            <p:nvPr/>
          </p:nvSpPr>
          <p:spPr bwMode="auto">
            <a:xfrm>
              <a:off x="2128" y="1696"/>
              <a:ext cx="217" cy="113"/>
            </a:xfrm>
            <a:custGeom>
              <a:avLst/>
              <a:gdLst>
                <a:gd name="T0" fmla="*/ 0 w 217"/>
                <a:gd name="T1" fmla="*/ 0 h 113"/>
                <a:gd name="T2" fmla="*/ 104 w 217"/>
                <a:gd name="T3" fmla="*/ 112 h 113"/>
                <a:gd name="T4" fmla="*/ 21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06" name="Freeform 147"/>
            <p:cNvSpPr>
              <a:spLocks/>
            </p:cNvSpPr>
            <p:nvPr/>
          </p:nvSpPr>
          <p:spPr bwMode="auto">
            <a:xfrm>
              <a:off x="2128" y="1696"/>
              <a:ext cx="217" cy="113"/>
            </a:xfrm>
            <a:custGeom>
              <a:avLst/>
              <a:gdLst>
                <a:gd name="T0" fmla="*/ 0 w 217"/>
                <a:gd name="T1" fmla="*/ 0 h 113"/>
                <a:gd name="T2" fmla="*/ 104 w 217"/>
                <a:gd name="T3" fmla="*/ 112 h 113"/>
                <a:gd name="T4" fmla="*/ 21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07" name="Freeform 148"/>
            <p:cNvSpPr>
              <a:spLocks/>
            </p:cNvSpPr>
            <p:nvPr/>
          </p:nvSpPr>
          <p:spPr bwMode="auto">
            <a:xfrm>
              <a:off x="1640" y="1936"/>
              <a:ext cx="217" cy="105"/>
            </a:xfrm>
            <a:custGeom>
              <a:avLst/>
              <a:gdLst>
                <a:gd name="T0" fmla="*/ 0 w 217"/>
                <a:gd name="T1" fmla="*/ 0 h 105"/>
                <a:gd name="T2" fmla="*/ 112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08" name="Freeform 149"/>
            <p:cNvSpPr>
              <a:spLocks/>
            </p:cNvSpPr>
            <p:nvPr/>
          </p:nvSpPr>
          <p:spPr bwMode="auto">
            <a:xfrm>
              <a:off x="1640" y="1936"/>
              <a:ext cx="217" cy="105"/>
            </a:xfrm>
            <a:custGeom>
              <a:avLst/>
              <a:gdLst>
                <a:gd name="T0" fmla="*/ 0 w 217"/>
                <a:gd name="T1" fmla="*/ 0 h 105"/>
                <a:gd name="T2" fmla="*/ 112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09" name="Freeform 150"/>
            <p:cNvSpPr>
              <a:spLocks/>
            </p:cNvSpPr>
            <p:nvPr/>
          </p:nvSpPr>
          <p:spPr bwMode="auto">
            <a:xfrm>
              <a:off x="2616" y="1936"/>
              <a:ext cx="217" cy="105"/>
            </a:xfrm>
            <a:custGeom>
              <a:avLst/>
              <a:gdLst>
                <a:gd name="T0" fmla="*/ 0 w 217"/>
                <a:gd name="T1" fmla="*/ 0 h 105"/>
                <a:gd name="T2" fmla="*/ 104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10" name="Freeform 151"/>
            <p:cNvSpPr>
              <a:spLocks/>
            </p:cNvSpPr>
            <p:nvPr/>
          </p:nvSpPr>
          <p:spPr bwMode="auto">
            <a:xfrm>
              <a:off x="2616" y="1936"/>
              <a:ext cx="217" cy="105"/>
            </a:xfrm>
            <a:custGeom>
              <a:avLst/>
              <a:gdLst>
                <a:gd name="T0" fmla="*/ 0 w 217"/>
                <a:gd name="T1" fmla="*/ 0 h 105"/>
                <a:gd name="T2" fmla="*/ 104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11" name="Freeform 152"/>
            <p:cNvSpPr>
              <a:spLocks/>
            </p:cNvSpPr>
            <p:nvPr/>
          </p:nvSpPr>
          <p:spPr bwMode="auto">
            <a:xfrm>
              <a:off x="2488" y="2944"/>
              <a:ext cx="217" cy="105"/>
            </a:xfrm>
            <a:custGeom>
              <a:avLst/>
              <a:gdLst>
                <a:gd name="T0" fmla="*/ 0 w 217"/>
                <a:gd name="T1" fmla="*/ 0 h 105"/>
                <a:gd name="T2" fmla="*/ 104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12" name="Freeform 153"/>
            <p:cNvSpPr>
              <a:spLocks/>
            </p:cNvSpPr>
            <p:nvPr/>
          </p:nvSpPr>
          <p:spPr bwMode="auto">
            <a:xfrm>
              <a:off x="2488" y="2944"/>
              <a:ext cx="217" cy="105"/>
            </a:xfrm>
            <a:custGeom>
              <a:avLst/>
              <a:gdLst>
                <a:gd name="T0" fmla="*/ 0 w 217"/>
                <a:gd name="T1" fmla="*/ 0 h 105"/>
                <a:gd name="T2" fmla="*/ 104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13" name="Line 154"/>
            <p:cNvSpPr>
              <a:spLocks noChangeShapeType="1"/>
            </p:cNvSpPr>
            <p:nvPr/>
          </p:nvSpPr>
          <p:spPr bwMode="auto">
            <a:xfrm>
              <a:off x="2840" y="1940"/>
              <a:ext cx="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814" name="AutoShape 155"/>
            <p:cNvSpPr>
              <a:spLocks noChangeArrowheads="1"/>
            </p:cNvSpPr>
            <p:nvPr/>
          </p:nvSpPr>
          <p:spPr bwMode="auto">
            <a:xfrm>
              <a:off x="2656" y="1352"/>
              <a:ext cx="264" cy="240"/>
            </a:xfrm>
            <a:prstGeom prst="diamond">
              <a:avLst/>
            </a:prstGeom>
            <a:solidFill>
              <a:schemeClr val="tx2"/>
            </a:solidFill>
            <a:ln w="25400">
              <a:solidFill>
                <a:schemeClr val="bg2"/>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15" name="AutoShape 156"/>
            <p:cNvSpPr>
              <a:spLocks noChangeArrowheads="1"/>
            </p:cNvSpPr>
            <p:nvPr/>
          </p:nvSpPr>
          <p:spPr bwMode="auto">
            <a:xfrm>
              <a:off x="2096" y="1576"/>
              <a:ext cx="264" cy="240"/>
            </a:xfrm>
            <a:prstGeom prst="diamond">
              <a:avLst/>
            </a:prstGeom>
            <a:solidFill>
              <a:schemeClr val="tx2"/>
            </a:solidFill>
            <a:ln w="25400">
              <a:solidFill>
                <a:schemeClr val="bg2"/>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16" name="AutoShape 157"/>
            <p:cNvSpPr>
              <a:spLocks noChangeArrowheads="1"/>
            </p:cNvSpPr>
            <p:nvPr/>
          </p:nvSpPr>
          <p:spPr bwMode="auto">
            <a:xfrm>
              <a:off x="1608" y="1808"/>
              <a:ext cx="264" cy="240"/>
            </a:xfrm>
            <a:prstGeom prst="diamond">
              <a:avLst/>
            </a:prstGeom>
            <a:solidFill>
              <a:schemeClr val="tx2"/>
            </a:solidFill>
            <a:ln w="25400">
              <a:solidFill>
                <a:schemeClr val="bg2"/>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17" name="AutoShape 158"/>
            <p:cNvSpPr>
              <a:spLocks noChangeArrowheads="1"/>
            </p:cNvSpPr>
            <p:nvPr/>
          </p:nvSpPr>
          <p:spPr bwMode="auto">
            <a:xfrm>
              <a:off x="2584" y="1808"/>
              <a:ext cx="264" cy="240"/>
            </a:xfrm>
            <a:prstGeom prst="diamond">
              <a:avLst/>
            </a:prstGeom>
            <a:solidFill>
              <a:schemeClr val="tx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18" name="AutoShape 159"/>
            <p:cNvSpPr>
              <a:spLocks noChangeArrowheads="1"/>
            </p:cNvSpPr>
            <p:nvPr/>
          </p:nvSpPr>
          <p:spPr bwMode="auto">
            <a:xfrm>
              <a:off x="2448" y="2816"/>
              <a:ext cx="264" cy="240"/>
            </a:xfrm>
            <a:prstGeom prst="diamond">
              <a:avLst/>
            </a:prstGeom>
            <a:solidFill>
              <a:schemeClr val="tx2"/>
            </a:solidFill>
            <a:ln w="25400">
              <a:solidFill>
                <a:schemeClr val="bg2"/>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19" name="Line 160"/>
            <p:cNvSpPr>
              <a:spLocks noChangeShapeType="1"/>
            </p:cNvSpPr>
            <p:nvPr/>
          </p:nvSpPr>
          <p:spPr bwMode="auto">
            <a:xfrm>
              <a:off x="1496" y="2424"/>
              <a:ext cx="192"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820" name="Line 161"/>
            <p:cNvSpPr>
              <a:spLocks noChangeShapeType="1"/>
            </p:cNvSpPr>
            <p:nvPr/>
          </p:nvSpPr>
          <p:spPr bwMode="auto">
            <a:xfrm>
              <a:off x="1744" y="2424"/>
              <a:ext cx="2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6354" name="Rectangle 162"/>
            <p:cNvSpPr>
              <a:spLocks noChangeArrowheads="1"/>
            </p:cNvSpPr>
            <p:nvPr/>
          </p:nvSpPr>
          <p:spPr bwMode="auto">
            <a:xfrm>
              <a:off x="991" y="1031"/>
              <a:ext cx="1154" cy="248"/>
            </a:xfrm>
            <a:prstGeom prst="rect">
              <a:avLst/>
            </a:prstGeom>
            <a:noFill/>
            <a:ln w="25400">
              <a:noFill/>
              <a:miter lim="800000"/>
              <a:headEnd/>
              <a:tailEnd/>
            </a:ln>
            <a:effectLst/>
          </p:spPr>
          <p:txBody>
            <a:bodyPr wrap="none" lIns="90487" tIns="44450" rIns="90487" bIns="44450">
              <a:spAutoFit/>
            </a:bodyPr>
            <a:lstStyle/>
            <a:p>
              <a:pPr>
                <a:defRPr/>
              </a:pPr>
              <a:r>
                <a:rPr lang="en-US" altLang="ja-JP" sz="2000" b="1" dirty="0">
                  <a:latin typeface="Helvetica" pitchFamily="34" charset="0"/>
                </a:rPr>
                <a:t>Selected path</a:t>
              </a:r>
              <a:endParaRPr lang="en-US" altLang="ja-JP" sz="2000" b="1" dirty="0">
                <a:solidFill>
                  <a:schemeClr val="bg1"/>
                </a:solidFill>
                <a:latin typeface="Helvetica" pitchFamily="34" charset="0"/>
              </a:endParaRPr>
            </a:p>
          </p:txBody>
        </p:sp>
        <p:sp>
          <p:nvSpPr>
            <p:cNvPr id="415822" name="Line 163"/>
            <p:cNvSpPr>
              <a:spLocks noChangeShapeType="1"/>
            </p:cNvSpPr>
            <p:nvPr/>
          </p:nvSpPr>
          <p:spPr bwMode="auto">
            <a:xfrm>
              <a:off x="1545" y="1315"/>
              <a:ext cx="358" cy="32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3"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Selective Testing</a:t>
            </a:r>
          </a:p>
        </p:txBody>
      </p:sp>
    </p:spTree>
    <p:extLst>
      <p:ext uri="{BB962C8B-B14F-4D97-AF65-F5344CB8AC3E}">
        <p14:creationId xmlns:p14="http://schemas.microsoft.com/office/powerpoint/2010/main" val="2177786000"/>
      </p:ext>
    </p:extLst>
  </p:cSld>
  <p:clrMapOvr>
    <a:masterClrMapping/>
  </p:clrMapOvr>
  <p:transition>
    <p:random/>
    <p:sndAc>
      <p:stSnd>
        <p:snd r:embed="rId3" name="projctor.wav"/>
      </p:stSnd>
    </p:sndAc>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90</a:t>
            </a:fld>
            <a:endParaRPr lang="en-US" altLang="zh-CN"/>
          </a:p>
        </p:txBody>
      </p:sp>
      <p:sp>
        <p:nvSpPr>
          <p:cNvPr id="5" name="矩形 4"/>
          <p:cNvSpPr/>
          <p:nvPr/>
        </p:nvSpPr>
        <p:spPr>
          <a:xfrm>
            <a:off x="1031032" y="1412771"/>
            <a:ext cx="7274768" cy="3816429"/>
          </a:xfrm>
          <a:prstGeom prst="rect">
            <a:avLst/>
          </a:prstGeom>
        </p:spPr>
        <p:txBody>
          <a:bodyPr wrap="square">
            <a:spAutoFit/>
          </a:bodyPr>
          <a:lstStyle/>
          <a:p>
            <a:r>
              <a:rPr lang="en-US" altLang="zh-CN" sz="2200" dirty="0" smtClean="0"/>
              <a:t>     Consider </a:t>
            </a:r>
            <a:r>
              <a:rPr lang="en-US" altLang="zh-CN" sz="2200" dirty="0"/>
              <a:t>the </a:t>
            </a:r>
            <a:r>
              <a:rPr lang="en-US" altLang="zh-CN" sz="2200" i="1" dirty="0"/>
              <a:t>send </a:t>
            </a:r>
            <a:r>
              <a:rPr lang="en-US" altLang="zh-CN" sz="2200" dirty="0"/>
              <a:t>function </a:t>
            </a:r>
            <a:r>
              <a:rPr lang="en-US" altLang="zh-CN" sz="2200" dirty="0" smtClean="0"/>
              <a:t>for a </a:t>
            </a:r>
            <a:r>
              <a:rPr lang="en-US" altLang="zh-CN" sz="2200" dirty="0"/>
              <a:t>fax application. Four parameters, P1, P2, P3, and P4, are passed to the </a:t>
            </a:r>
            <a:r>
              <a:rPr lang="en-US" altLang="zh-CN" sz="2200" i="1" dirty="0" smtClean="0"/>
              <a:t>send </a:t>
            </a:r>
            <a:r>
              <a:rPr lang="en-US" altLang="zh-CN" sz="2200" dirty="0" smtClean="0"/>
              <a:t>function</a:t>
            </a:r>
            <a:r>
              <a:rPr lang="en-US" altLang="zh-CN" sz="2200" dirty="0"/>
              <a:t>. Each takes on three discrete </a:t>
            </a:r>
            <a:r>
              <a:rPr lang="en-US" altLang="zh-CN" sz="2200" dirty="0" smtClean="0"/>
              <a:t>values. For </a:t>
            </a:r>
            <a:r>
              <a:rPr lang="en-US" altLang="zh-CN" sz="2200" dirty="0"/>
              <a:t>example, P1 takes on values</a:t>
            </a:r>
            <a:r>
              <a:rPr lang="en-US" altLang="zh-CN" sz="2200" dirty="0" smtClean="0"/>
              <a:t>:</a:t>
            </a:r>
          </a:p>
          <a:p>
            <a:endParaRPr lang="en-US" altLang="zh-CN" sz="2200" dirty="0"/>
          </a:p>
          <a:p>
            <a:r>
              <a:rPr lang="en-US" altLang="zh-CN" sz="2200" dirty="0" smtClean="0"/>
              <a:t>     P1 = </a:t>
            </a:r>
            <a:r>
              <a:rPr lang="en-US" altLang="zh-CN" sz="2200" dirty="0"/>
              <a:t>1, send it now</a:t>
            </a:r>
          </a:p>
          <a:p>
            <a:r>
              <a:rPr lang="en-US" altLang="zh-CN" sz="2200" dirty="0" smtClean="0"/>
              <a:t>     P1 = </a:t>
            </a:r>
            <a:r>
              <a:rPr lang="en-US" altLang="zh-CN" sz="2200" dirty="0"/>
              <a:t>2, send it one hour later</a:t>
            </a:r>
          </a:p>
          <a:p>
            <a:r>
              <a:rPr lang="en-US" altLang="zh-CN" sz="2200" dirty="0" smtClean="0"/>
              <a:t>     P1 = </a:t>
            </a:r>
            <a:r>
              <a:rPr lang="en-US" altLang="zh-CN" sz="2200" dirty="0"/>
              <a:t>3, send it after </a:t>
            </a:r>
            <a:r>
              <a:rPr lang="en-US" altLang="zh-CN" sz="2200" dirty="0" smtClean="0"/>
              <a:t>midnight</a:t>
            </a:r>
          </a:p>
          <a:p>
            <a:endParaRPr lang="en-US" altLang="zh-CN" sz="2200" dirty="0"/>
          </a:p>
          <a:p>
            <a:r>
              <a:rPr lang="en-US" altLang="zh-CN" sz="2200" dirty="0" smtClean="0"/>
              <a:t>    P2</a:t>
            </a:r>
            <a:r>
              <a:rPr lang="en-US" altLang="zh-CN" sz="2200" dirty="0"/>
              <a:t>, P3, and P4 would also take on values of 1, 2 and 3, signifying other </a:t>
            </a:r>
            <a:r>
              <a:rPr lang="en-US" altLang="zh-CN" sz="2200" dirty="0" smtClean="0"/>
              <a:t>send functions.</a:t>
            </a:r>
            <a:endParaRPr lang="en-US" altLang="zh-CN" sz="2200" dirty="0"/>
          </a:p>
        </p:txBody>
      </p:sp>
      <p:sp>
        <p:nvSpPr>
          <p:cNvPr id="6" name="标题 1"/>
          <p:cNvSpPr txBox="1">
            <a:spLocks noGrp="1"/>
          </p:cNvSpPr>
          <p:nvPr>
            <p:ph type="title"/>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Orthogonal Array Testing</a:t>
            </a:r>
            <a:endParaRPr lang="en-US" altLang="ja-JP" dirty="0"/>
          </a:p>
        </p:txBody>
      </p:sp>
    </p:spTree>
    <p:extLst>
      <p:ext uri="{BB962C8B-B14F-4D97-AF65-F5344CB8AC3E}">
        <p14:creationId xmlns:p14="http://schemas.microsoft.com/office/powerpoint/2010/main" val="2099584970"/>
      </p:ext>
    </p:extLst>
  </p:cSld>
  <p:clrMapOvr>
    <a:masterClrMapping/>
  </p:clrMapOvr>
  <p:transition>
    <p:random/>
    <p:sndAc>
      <p:stSnd>
        <p:snd r:embed="rId2" name="projctor.wav"/>
      </p:stSnd>
    </p:sndAc>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91</a:t>
            </a:fld>
            <a:endParaRPr lang="en-US" altLang="zh-CN"/>
          </a:p>
        </p:txBody>
      </p:sp>
      <p:sp>
        <p:nvSpPr>
          <p:cNvPr id="5" name="矩形 4"/>
          <p:cNvSpPr/>
          <p:nvPr/>
        </p:nvSpPr>
        <p:spPr>
          <a:xfrm>
            <a:off x="858416" y="1340768"/>
            <a:ext cx="7274768" cy="2677656"/>
          </a:xfrm>
          <a:prstGeom prst="rect">
            <a:avLst/>
          </a:prstGeom>
        </p:spPr>
        <p:txBody>
          <a:bodyPr wrap="square">
            <a:spAutoFit/>
          </a:bodyPr>
          <a:lstStyle/>
          <a:p>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dirty="0"/>
              <a:t> exhaustive </a:t>
            </a:r>
            <a:r>
              <a:rPr lang="en-US" altLang="zh-CN" dirty="0" smtClean="0"/>
              <a:t>testing: 81</a:t>
            </a:r>
          </a:p>
          <a:p>
            <a:endParaRPr lang="en-US" altLang="zh-CN" dirty="0"/>
          </a:p>
          <a:p>
            <a:r>
              <a:rPr lang="en-US" altLang="zh-CN" dirty="0" smtClean="0"/>
              <a:t>2. One </a:t>
            </a:r>
            <a:r>
              <a:rPr lang="en-US" altLang="zh-CN" dirty="0"/>
              <a:t>input item at a </a:t>
            </a:r>
            <a:r>
              <a:rPr lang="en-US" altLang="zh-CN" dirty="0" smtClean="0"/>
              <a:t>time:  (</a:t>
            </a:r>
            <a:r>
              <a:rPr lang="en-US" altLang="zh-CN" dirty="0"/>
              <a:t>P1, P2, P3, P4) </a:t>
            </a:r>
            <a:r>
              <a:rPr lang="en-US" altLang="zh-CN" dirty="0" smtClean="0"/>
              <a:t>=</a:t>
            </a:r>
            <a:endParaRPr lang="en-US" altLang="zh-CN" dirty="0"/>
          </a:p>
          <a:p>
            <a:r>
              <a:rPr lang="en-US" altLang="zh-CN" dirty="0"/>
              <a:t> (1, 1, 1, 1), (2, 1, 1, 1), (3, 1, 1, 1),(1, 2, 1, 1), (1, 3, 1, 1), (1, 1, 2, 1), (1, 1, 3, 1), (1, 1, 1, 2), and (1, 1, 1, 3). </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buFontTx/>
              <a:buNone/>
            </a:pPr>
            <a:endParaRPr lang="en-US" altLang="zh-CN" dirty="0" smtClean="0">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buFontTx/>
              <a:buNone/>
            </a:pP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3. L9.</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标题 1"/>
          <p:cNvSpPr txBox="1">
            <a:spLocks noGrp="1"/>
          </p:cNvSpPr>
          <p:nvPr>
            <p:ph type="title"/>
          </p:nvPr>
        </p:nvSpPr>
        <p:spPr>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Boundary Value Analysis</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3575619"/>
            <a:ext cx="3004717" cy="3267987"/>
          </a:xfrm>
          <a:prstGeom prst="rect">
            <a:avLst/>
          </a:prstGeom>
        </p:spPr>
      </p:pic>
    </p:spTree>
    <p:extLst>
      <p:ext uri="{BB962C8B-B14F-4D97-AF65-F5344CB8AC3E}">
        <p14:creationId xmlns:p14="http://schemas.microsoft.com/office/powerpoint/2010/main" val="936652801"/>
      </p:ext>
    </p:extLst>
  </p:cSld>
  <p:clrMapOvr>
    <a:masterClrMapping/>
  </p:clrMapOvr>
  <p:transition>
    <p:random/>
    <p:sndAc>
      <p:stSnd>
        <p:snd r:embed="rId2" name="projctor.wav"/>
      </p:stSnd>
    </p:sndAc>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9" name="Rectangle 3"/>
          <p:cNvSpPr>
            <a:spLocks noGrp="1" noChangeArrowheads="1"/>
          </p:cNvSpPr>
          <p:nvPr>
            <p:ph type="body" idx="1"/>
          </p:nvPr>
        </p:nvSpPr>
        <p:spPr>
          <a:xfrm>
            <a:off x="1066800" y="1484784"/>
            <a:ext cx="7543800" cy="3816424"/>
          </a:xfrm>
        </p:spPr>
        <p:txBody>
          <a:bodyPr/>
          <a:lstStyle/>
          <a:p>
            <a:pPr>
              <a:buClr>
                <a:srgbClr val="0070C0"/>
              </a:buClr>
              <a:buFont typeface="Wingdings" pitchFamily="2" charset="2"/>
              <a:buChar char="n"/>
              <a:defRPr/>
            </a:pPr>
            <a:r>
              <a:rPr lang="en-US" altLang="zh-CN" dirty="0" smtClean="0"/>
              <a:t> Testing become more difficulty, which deal with:</a:t>
            </a:r>
          </a:p>
          <a:p>
            <a:pPr>
              <a:buClr>
                <a:srgbClr val="0070C0"/>
              </a:buClr>
              <a:buFont typeface="Wingdings" pitchFamily="2" charset="2"/>
              <a:buChar char="n"/>
              <a:defRPr/>
            </a:pPr>
            <a:endParaRPr lang="en-US" altLang="zh-CN" dirty="0" smtClean="0"/>
          </a:p>
          <a:p>
            <a:pPr lvl="1">
              <a:buClr>
                <a:srgbClr val="0070C0"/>
              </a:buClr>
              <a:buFont typeface="Wingdings" pitchFamily="2" charset="2"/>
              <a:buChar char="n"/>
              <a:defRPr/>
            </a:pPr>
            <a:r>
              <a:rPr lang="en-US" altLang="zh-CN" dirty="0" smtClean="0"/>
              <a:t> </a:t>
            </a:r>
            <a:r>
              <a:rPr lang="en-US" altLang="zh-CN" sz="2200" dirty="0" smtClean="0"/>
              <a:t>distribution system;</a:t>
            </a:r>
          </a:p>
          <a:p>
            <a:pPr lvl="1">
              <a:buClr>
                <a:srgbClr val="0070C0"/>
              </a:buClr>
              <a:buFont typeface="Wingdings" pitchFamily="2" charset="2"/>
              <a:buChar char="n"/>
              <a:defRPr/>
            </a:pPr>
            <a:r>
              <a:rPr lang="en-US" altLang="zh-CN" sz="2200" dirty="0" smtClean="0"/>
              <a:t> transaction process;</a:t>
            </a:r>
          </a:p>
          <a:p>
            <a:pPr lvl="1">
              <a:buClr>
                <a:srgbClr val="0070C0"/>
              </a:buClr>
              <a:buFont typeface="Wingdings" pitchFamily="2" charset="2"/>
              <a:buChar char="n"/>
              <a:defRPr/>
            </a:pPr>
            <a:r>
              <a:rPr lang="en-US" altLang="zh-CN" sz="2200" dirty="0" smtClean="0"/>
              <a:t> different hardware platform;</a:t>
            </a:r>
          </a:p>
          <a:p>
            <a:pPr lvl="1">
              <a:buClr>
                <a:srgbClr val="0070C0"/>
              </a:buClr>
              <a:buFont typeface="Wingdings" pitchFamily="2" charset="2"/>
              <a:buChar char="n"/>
              <a:defRPr/>
            </a:pPr>
            <a:r>
              <a:rPr lang="en-US" altLang="zh-CN" sz="2200" dirty="0" smtClean="0"/>
              <a:t> network communication;</a:t>
            </a:r>
          </a:p>
          <a:p>
            <a:pPr lvl="1">
              <a:buClr>
                <a:srgbClr val="0070C0"/>
              </a:buClr>
              <a:buFont typeface="Wingdings" pitchFamily="2" charset="2"/>
              <a:buChar char="n"/>
              <a:defRPr/>
            </a:pPr>
            <a:r>
              <a:rPr lang="zh-CN" altLang="en-US" sz="2200" dirty="0" smtClean="0"/>
              <a:t> </a:t>
            </a:r>
            <a:r>
              <a:rPr lang="en-US" altLang="zh-CN" sz="2200" dirty="0" smtClean="0"/>
              <a:t>multiple clients;</a:t>
            </a:r>
          </a:p>
          <a:p>
            <a:pPr lvl="1">
              <a:buClr>
                <a:srgbClr val="0070C0"/>
              </a:buClr>
              <a:buFont typeface="Wingdings" pitchFamily="2" charset="2"/>
              <a:buChar char="n"/>
              <a:defRPr/>
            </a:pPr>
            <a:r>
              <a:rPr lang="zh-CN" altLang="en-US" sz="2200" dirty="0" smtClean="0"/>
              <a:t> </a:t>
            </a:r>
            <a:r>
              <a:rPr lang="en-US" altLang="zh-CN" sz="2200" dirty="0" smtClean="0"/>
              <a:t>coordination requirements;</a:t>
            </a:r>
            <a:endParaRPr lang="zh-CN" altLang="zh-CN" sz="2200" dirty="0" smtClean="0"/>
          </a:p>
        </p:txBody>
      </p:sp>
      <p:sp>
        <p:nvSpPr>
          <p:cNvPr id="4"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Testing of Client/Server Architectures</a:t>
            </a:r>
            <a:endParaRPr lang="zh-CN" altLang="en-US" dirty="0"/>
          </a:p>
        </p:txBody>
      </p:sp>
    </p:spTree>
    <p:extLst>
      <p:ext uri="{BB962C8B-B14F-4D97-AF65-F5344CB8AC3E}">
        <p14:creationId xmlns:p14="http://schemas.microsoft.com/office/powerpoint/2010/main" val="432122529"/>
      </p:ext>
    </p:extLst>
  </p:cSld>
  <p:clrMapOvr>
    <a:masterClrMapping/>
  </p:clrMapOvr>
  <p:transition>
    <p:random/>
    <p:sndAc>
      <p:stSnd>
        <p:snd r:embed="rId2" name="projctor.wav"/>
      </p:stSnd>
    </p:sndAc>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3" name="Rectangle 3"/>
          <p:cNvSpPr>
            <a:spLocks noGrp="1" noChangeArrowheads="1"/>
          </p:cNvSpPr>
          <p:nvPr>
            <p:ph type="body" idx="1"/>
          </p:nvPr>
        </p:nvSpPr>
        <p:spPr/>
        <p:txBody>
          <a:bodyPr/>
          <a:lstStyle/>
          <a:p>
            <a:pPr>
              <a:buClr>
                <a:srgbClr val="0070C0"/>
              </a:buClr>
              <a:buFont typeface="Wingdings" pitchFamily="2" charset="2"/>
              <a:buChar char="n"/>
              <a:defRPr/>
            </a:pPr>
            <a:r>
              <a:rPr lang="zh-CN" altLang="en-US" b="0" dirty="0" smtClean="0"/>
              <a:t> </a:t>
            </a:r>
            <a:r>
              <a:rPr lang="en-US" altLang="zh-CN" b="0" dirty="0" smtClean="0"/>
              <a:t>Application function tests;</a:t>
            </a:r>
          </a:p>
          <a:p>
            <a:pPr>
              <a:buClr>
                <a:srgbClr val="0070C0"/>
              </a:buClr>
              <a:buFont typeface="Wingdings" pitchFamily="2" charset="2"/>
              <a:buChar char="n"/>
              <a:defRPr/>
            </a:pPr>
            <a:endParaRPr lang="en-US" altLang="zh-CN" b="0" dirty="0" smtClean="0"/>
          </a:p>
          <a:p>
            <a:pPr>
              <a:buClr>
                <a:srgbClr val="0070C0"/>
              </a:buClr>
              <a:buFont typeface="Wingdings" pitchFamily="2" charset="2"/>
              <a:buChar char="n"/>
              <a:defRPr/>
            </a:pPr>
            <a:r>
              <a:rPr lang="en-US" altLang="zh-CN" b="0" dirty="0" smtClean="0"/>
              <a:t> Server tests;</a:t>
            </a:r>
          </a:p>
          <a:p>
            <a:pPr>
              <a:buClr>
                <a:srgbClr val="0070C0"/>
              </a:buClr>
              <a:buFont typeface="Wingdings" pitchFamily="2" charset="2"/>
              <a:buChar char="n"/>
              <a:defRPr/>
            </a:pPr>
            <a:endParaRPr lang="en-US" altLang="zh-CN" b="0" dirty="0" smtClean="0"/>
          </a:p>
          <a:p>
            <a:pPr>
              <a:buClr>
                <a:srgbClr val="0070C0"/>
              </a:buClr>
              <a:buFont typeface="Wingdings" pitchFamily="2" charset="2"/>
              <a:buChar char="n"/>
              <a:defRPr/>
            </a:pPr>
            <a:r>
              <a:rPr lang="en-US" altLang="zh-CN" b="0" dirty="0" smtClean="0"/>
              <a:t> Database tests;</a:t>
            </a:r>
          </a:p>
          <a:p>
            <a:pPr>
              <a:buClr>
                <a:srgbClr val="0070C0"/>
              </a:buClr>
              <a:buFont typeface="Wingdings" pitchFamily="2" charset="2"/>
              <a:buChar char="n"/>
              <a:defRPr/>
            </a:pPr>
            <a:endParaRPr lang="en-US" altLang="zh-CN" b="0" dirty="0" smtClean="0"/>
          </a:p>
          <a:p>
            <a:pPr>
              <a:buClr>
                <a:srgbClr val="0070C0"/>
              </a:buClr>
              <a:buFont typeface="Wingdings" pitchFamily="2" charset="2"/>
              <a:buChar char="n"/>
              <a:defRPr/>
            </a:pPr>
            <a:r>
              <a:rPr lang="en-US" altLang="zh-CN" b="0" dirty="0" smtClean="0"/>
              <a:t> Transaction tests;</a:t>
            </a:r>
          </a:p>
          <a:p>
            <a:pPr>
              <a:buClr>
                <a:srgbClr val="0070C0"/>
              </a:buClr>
              <a:buFont typeface="Wingdings" pitchFamily="2" charset="2"/>
              <a:buChar char="n"/>
              <a:defRPr/>
            </a:pPr>
            <a:endParaRPr lang="en-US" altLang="zh-CN" b="0" dirty="0" smtClean="0"/>
          </a:p>
          <a:p>
            <a:pPr>
              <a:buClr>
                <a:srgbClr val="0070C0"/>
              </a:buClr>
              <a:buFont typeface="Wingdings" pitchFamily="2" charset="2"/>
              <a:buChar char="n"/>
              <a:defRPr/>
            </a:pPr>
            <a:r>
              <a:rPr lang="en-US" altLang="zh-CN" b="0" dirty="0" smtClean="0"/>
              <a:t> Network communication tests;</a:t>
            </a:r>
          </a:p>
        </p:txBody>
      </p:sp>
      <p:sp>
        <p:nvSpPr>
          <p:cNvPr id="2" name="标题 1"/>
          <p:cNvSpPr>
            <a:spLocks noGrp="1"/>
          </p:cNvSpPr>
          <p:nvPr>
            <p:ph type="title"/>
          </p:nvPr>
        </p:nvSpPr>
        <p:spPr/>
        <p:txBody>
          <a:bodyPr/>
          <a:lstStyle/>
          <a:p>
            <a:r>
              <a:rPr lang="en-US" altLang="zh-CN" dirty="0"/>
              <a:t>C/S Testing Approaches</a:t>
            </a:r>
            <a:endParaRPr lang="zh-CN" altLang="en-US" dirty="0"/>
          </a:p>
        </p:txBody>
      </p:sp>
    </p:spTree>
    <p:extLst>
      <p:ext uri="{BB962C8B-B14F-4D97-AF65-F5344CB8AC3E}">
        <p14:creationId xmlns:p14="http://schemas.microsoft.com/office/powerpoint/2010/main" val="1192385425"/>
      </p:ext>
    </p:extLst>
  </p:cSld>
  <p:clrMapOvr>
    <a:masterClrMapping/>
  </p:clrMapOvr>
  <p:transition>
    <p:random/>
    <p:sndAc>
      <p:stSnd>
        <p:snd r:embed="rId2" name="projctor.wav"/>
      </p:stSnd>
    </p:sndAc>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7" name="Rectangle 3"/>
          <p:cNvSpPr>
            <a:spLocks noGrp="1" noChangeArrowheads="1"/>
          </p:cNvSpPr>
          <p:nvPr>
            <p:ph type="body" idx="1"/>
          </p:nvPr>
        </p:nvSpPr>
        <p:spPr>
          <a:xfrm>
            <a:off x="1066800" y="1628800"/>
            <a:ext cx="7543800" cy="4543400"/>
          </a:xfrm>
        </p:spPr>
        <p:txBody>
          <a:bodyPr/>
          <a:lstStyle/>
          <a:p>
            <a:pPr>
              <a:buClr>
                <a:srgbClr val="0070C0"/>
              </a:buClr>
              <a:buFont typeface="Wingdings" pitchFamily="2" charset="2"/>
              <a:buChar char="n"/>
              <a:defRPr/>
            </a:pPr>
            <a:r>
              <a:rPr lang="zh-CN" altLang="en-US" b="0" dirty="0" smtClean="0"/>
              <a:t> </a:t>
            </a:r>
            <a:r>
              <a:rPr lang="en-US" altLang="zh-CN" b="0" dirty="0" smtClean="0"/>
              <a:t>Task testing</a:t>
            </a:r>
          </a:p>
          <a:p>
            <a:pPr>
              <a:buClr>
                <a:srgbClr val="0070C0"/>
              </a:buClr>
              <a:buFont typeface="Wingdings" pitchFamily="2" charset="2"/>
              <a:buChar char="n"/>
              <a:defRPr/>
            </a:pPr>
            <a:endParaRPr lang="en-US" altLang="zh-CN" b="0" dirty="0" smtClean="0"/>
          </a:p>
          <a:p>
            <a:pPr>
              <a:buClr>
                <a:srgbClr val="0070C0"/>
              </a:buClr>
              <a:buFont typeface="Wingdings" pitchFamily="2" charset="2"/>
              <a:buChar char="n"/>
              <a:defRPr/>
            </a:pPr>
            <a:r>
              <a:rPr lang="en-US" altLang="zh-CN" b="0" dirty="0" smtClean="0"/>
              <a:t> Behavioral testing</a:t>
            </a:r>
          </a:p>
          <a:p>
            <a:pPr>
              <a:buClr>
                <a:srgbClr val="0070C0"/>
              </a:buClr>
              <a:buFont typeface="Wingdings" pitchFamily="2" charset="2"/>
              <a:buChar char="n"/>
              <a:defRPr/>
            </a:pPr>
            <a:endParaRPr lang="en-US" altLang="zh-CN" b="0" dirty="0" smtClean="0"/>
          </a:p>
          <a:p>
            <a:pPr>
              <a:buClr>
                <a:srgbClr val="0070C0"/>
              </a:buClr>
              <a:buFont typeface="Wingdings" pitchFamily="2" charset="2"/>
              <a:buChar char="n"/>
              <a:defRPr/>
            </a:pPr>
            <a:r>
              <a:rPr lang="en-US" altLang="zh-CN" b="0" dirty="0" smtClean="0"/>
              <a:t> Inter task testing</a:t>
            </a:r>
          </a:p>
          <a:p>
            <a:pPr>
              <a:buClr>
                <a:srgbClr val="0070C0"/>
              </a:buClr>
              <a:buFont typeface="Wingdings" pitchFamily="2" charset="2"/>
              <a:buChar char="n"/>
              <a:defRPr/>
            </a:pPr>
            <a:endParaRPr lang="en-US" altLang="zh-CN" b="0" dirty="0" smtClean="0"/>
          </a:p>
          <a:p>
            <a:pPr>
              <a:buClr>
                <a:srgbClr val="0070C0"/>
              </a:buClr>
              <a:buFont typeface="Wingdings" pitchFamily="2" charset="2"/>
              <a:buChar char="n"/>
              <a:defRPr/>
            </a:pPr>
            <a:r>
              <a:rPr lang="en-US" altLang="zh-CN" b="0" dirty="0" smtClean="0"/>
              <a:t> System testing</a:t>
            </a:r>
          </a:p>
        </p:txBody>
      </p:sp>
      <p:sp>
        <p:nvSpPr>
          <p:cNvPr id="2" name="标题 1"/>
          <p:cNvSpPr>
            <a:spLocks noGrp="1"/>
          </p:cNvSpPr>
          <p:nvPr>
            <p:ph type="title"/>
          </p:nvPr>
        </p:nvSpPr>
        <p:spPr/>
        <p:txBody>
          <a:bodyPr/>
          <a:lstStyle/>
          <a:p>
            <a:r>
              <a:rPr lang="en-US" altLang="zh-CN" dirty="0"/>
              <a:t>Testing for Real-Time System</a:t>
            </a:r>
            <a:endParaRPr lang="zh-CN" altLang="en-US" dirty="0"/>
          </a:p>
        </p:txBody>
      </p:sp>
    </p:spTree>
    <p:extLst>
      <p:ext uri="{BB962C8B-B14F-4D97-AF65-F5344CB8AC3E}">
        <p14:creationId xmlns:p14="http://schemas.microsoft.com/office/powerpoint/2010/main" val="1433242591"/>
      </p:ext>
    </p:extLst>
  </p:cSld>
  <p:clrMapOvr>
    <a:masterClrMapping/>
  </p:clrMapOvr>
  <p:transition>
    <p:random/>
    <p:sndAc>
      <p:stSnd>
        <p:snd r:embed="rId2" name="projctor.wav"/>
      </p:stSnd>
    </p:sndAc>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1" name="Rectangle 3"/>
          <p:cNvSpPr>
            <a:spLocks noGrp="1" noChangeArrowheads="1"/>
          </p:cNvSpPr>
          <p:nvPr>
            <p:ph type="body" idx="1"/>
          </p:nvPr>
        </p:nvSpPr>
        <p:spPr/>
        <p:txBody>
          <a:bodyPr/>
          <a:lstStyle/>
          <a:p>
            <a:pPr>
              <a:buClr>
                <a:srgbClr val="0070C0"/>
              </a:buClr>
              <a:buFont typeface="Wingdings" pitchFamily="2" charset="2"/>
              <a:buChar char="n"/>
              <a:defRPr/>
            </a:pPr>
            <a:r>
              <a:rPr lang="zh-CN" altLang="en-US" b="0" dirty="0" smtClean="0"/>
              <a:t> </a:t>
            </a:r>
            <a:r>
              <a:rPr lang="en-US" altLang="zh-CN" b="0" dirty="0" smtClean="0"/>
              <a:t>Benefits:</a:t>
            </a:r>
          </a:p>
          <a:p>
            <a:pPr lvl="1">
              <a:buClr>
                <a:srgbClr val="0070C0"/>
              </a:buClr>
              <a:buFont typeface="Wingdings" pitchFamily="2" charset="2"/>
              <a:buChar char="n"/>
              <a:defRPr/>
            </a:pPr>
            <a:r>
              <a:rPr lang="en-US" altLang="zh-CN" dirty="0" smtClean="0"/>
              <a:t> </a:t>
            </a:r>
            <a:r>
              <a:rPr lang="en-US" altLang="zh-CN" sz="2200" dirty="0" smtClean="0"/>
              <a:t>Provide a vocabulary for problem-solvers;</a:t>
            </a:r>
          </a:p>
          <a:p>
            <a:pPr lvl="1">
              <a:buClr>
                <a:srgbClr val="0070C0"/>
              </a:buClr>
              <a:buFont typeface="Wingdings" pitchFamily="2" charset="2"/>
              <a:buChar char="n"/>
              <a:defRPr/>
            </a:pPr>
            <a:r>
              <a:rPr lang="en-US" altLang="zh-CN" sz="2200" dirty="0" smtClean="0"/>
              <a:t> Focus attention on the forces behind a problem, that allows designers to better understand when and why a solution applies;</a:t>
            </a:r>
          </a:p>
          <a:p>
            <a:pPr lvl="1">
              <a:buClr>
                <a:srgbClr val="0070C0"/>
              </a:buClr>
              <a:buFont typeface="Wingdings" pitchFamily="2" charset="2"/>
              <a:buChar char="n"/>
              <a:defRPr/>
            </a:pPr>
            <a:r>
              <a:rPr lang="en-US" altLang="zh-CN" sz="2200" dirty="0" smtClean="0"/>
              <a:t> encourage iterative thinking, each solution creates a new context in which new problems can be solved.</a:t>
            </a:r>
          </a:p>
          <a:p>
            <a:pPr lvl="1">
              <a:buClr>
                <a:srgbClr val="0070C0"/>
              </a:buClr>
              <a:buFont typeface="Wingdings" pitchFamily="2" charset="2"/>
              <a:buChar char="n"/>
              <a:defRPr/>
            </a:pPr>
            <a:endParaRPr lang="en-US" altLang="zh-CN" sz="2200" dirty="0" smtClean="0"/>
          </a:p>
          <a:p>
            <a:pPr>
              <a:buClr>
                <a:srgbClr val="0070C0"/>
              </a:buClr>
              <a:buFont typeface="Wingdings" pitchFamily="2" charset="2"/>
              <a:buChar char="n"/>
              <a:defRPr/>
            </a:pPr>
            <a:r>
              <a:rPr lang="en-US" altLang="zh-CN" b="0" dirty="0" smtClean="0"/>
              <a:t> Testing patterns can help a software team communicate more effectively about testing and better understand the forces that lead to a specific testing approach.</a:t>
            </a:r>
          </a:p>
        </p:txBody>
      </p:sp>
      <p:sp>
        <p:nvSpPr>
          <p:cNvPr id="2" name="标题 1"/>
          <p:cNvSpPr>
            <a:spLocks noGrp="1"/>
          </p:cNvSpPr>
          <p:nvPr>
            <p:ph type="title"/>
          </p:nvPr>
        </p:nvSpPr>
        <p:spPr/>
        <p:txBody>
          <a:bodyPr/>
          <a:lstStyle/>
          <a:p>
            <a:r>
              <a:rPr lang="en-US" altLang="zh-CN" dirty="0"/>
              <a:t>Testing Patterns (1)</a:t>
            </a:r>
            <a:endParaRPr lang="zh-CN" altLang="en-US" dirty="0"/>
          </a:p>
        </p:txBody>
      </p:sp>
    </p:spTree>
    <p:extLst>
      <p:ext uri="{BB962C8B-B14F-4D97-AF65-F5344CB8AC3E}">
        <p14:creationId xmlns:p14="http://schemas.microsoft.com/office/powerpoint/2010/main" val="4208936729"/>
      </p:ext>
    </p:extLst>
  </p:cSld>
  <p:clrMapOvr>
    <a:masterClrMapping/>
  </p:clrMapOvr>
  <p:transition>
    <p:random/>
    <p:sndAc>
      <p:stSnd>
        <p:snd r:embed="rId2" name="projctor.wav"/>
      </p:stSnd>
    </p:sndAc>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769938" y="1148359"/>
            <a:ext cx="7745412" cy="5034557"/>
          </a:xfrm>
          <a:prstGeom prst="rect">
            <a:avLst/>
          </a:prstGeom>
          <a:solidFill>
            <a:srgbClr val="AD278D"/>
          </a:solidFill>
          <a:ln>
            <a:noFill/>
          </a:ln>
          <a:effectLst>
            <a:outerShdw dist="7184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ctr">
              <a:lnSpc>
                <a:spcPct val="90000"/>
              </a:lnSpc>
            </a:pPr>
            <a:endParaRPr lang="zh-CN" altLang="en-US">
              <a:latin typeface="Times New Roman" pitchFamily="18" charset="0"/>
              <a:cs typeface="Times New Roman" pitchFamily="18" charset="0"/>
            </a:endParaRPr>
          </a:p>
        </p:txBody>
      </p:sp>
      <p:sp>
        <p:nvSpPr>
          <p:cNvPr id="616452" name="Text Box 4"/>
          <p:cNvSpPr txBox="1">
            <a:spLocks noChangeArrowheads="1"/>
          </p:cNvSpPr>
          <p:nvPr/>
        </p:nvSpPr>
        <p:spPr bwMode="auto">
          <a:xfrm>
            <a:off x="930275" y="1330524"/>
            <a:ext cx="7337425"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defRPr/>
            </a:pPr>
            <a:r>
              <a:rPr lang="en-US" altLang="zh-CN" sz="2000" i="1" dirty="0">
                <a:solidFill>
                  <a:schemeClr val="bg1"/>
                </a:solidFill>
                <a:latin typeface="Times New Roman" pitchFamily="18" charset="0"/>
                <a:cs typeface="Times New Roman" pitchFamily="18" charset="0"/>
              </a:rPr>
              <a:t>Pattern name:</a:t>
            </a:r>
            <a:r>
              <a:rPr lang="en-US" altLang="zh-CN" sz="2000" dirty="0">
                <a:solidFill>
                  <a:schemeClr val="bg1"/>
                </a:solidFill>
                <a:latin typeface="Times New Roman" pitchFamily="18" charset="0"/>
                <a:cs typeface="Times New Roman" pitchFamily="18" charset="0"/>
              </a:rPr>
              <a:t> pair testing</a:t>
            </a:r>
          </a:p>
          <a:p>
            <a:pPr lvl="1">
              <a:spcBef>
                <a:spcPts val="300"/>
              </a:spcBef>
              <a:defRPr/>
            </a:pPr>
            <a:r>
              <a:rPr lang="en-US" altLang="zh-CN" sz="1400" i="1" dirty="0">
                <a:solidFill>
                  <a:schemeClr val="bg1"/>
                </a:solidFill>
                <a:latin typeface="Times New Roman" pitchFamily="18" charset="0"/>
                <a:cs typeface="Times New Roman" pitchFamily="18" charset="0"/>
              </a:rPr>
              <a:t>Abstract: </a:t>
            </a:r>
            <a:r>
              <a:rPr lang="en-US" altLang="zh-CN" sz="1400" dirty="0">
                <a:solidFill>
                  <a:schemeClr val="bg1"/>
                </a:solidFill>
                <a:latin typeface="Times New Roman" pitchFamily="18" charset="0"/>
                <a:cs typeface="Times New Roman" pitchFamily="18" charset="0"/>
              </a:rPr>
              <a:t> A process-oriented pattern, pair testing describes a technique that is analogous to pair programming (Chapter 4) in which two testers work together to design and execute a series of tests that can be applied to unit, integration or validation testing activities</a:t>
            </a:r>
            <a:r>
              <a:rPr lang="en-US" altLang="zh-CN" sz="1400" dirty="0" smtClean="0">
                <a:solidFill>
                  <a:schemeClr val="bg1"/>
                </a:solidFill>
                <a:latin typeface="Times New Roman" pitchFamily="18" charset="0"/>
                <a:cs typeface="Times New Roman" pitchFamily="18" charset="0"/>
              </a:rPr>
              <a:t>.</a:t>
            </a:r>
          </a:p>
          <a:p>
            <a:pPr lvl="1">
              <a:spcBef>
                <a:spcPts val="300"/>
              </a:spcBef>
              <a:defRPr/>
            </a:pPr>
            <a:endParaRPr lang="en-US" altLang="zh-CN" sz="1400" dirty="0">
              <a:solidFill>
                <a:schemeClr val="bg1"/>
              </a:solidFill>
              <a:latin typeface="Times New Roman" pitchFamily="18" charset="0"/>
              <a:cs typeface="Times New Roman" pitchFamily="18" charset="0"/>
            </a:endParaRPr>
          </a:p>
          <a:p>
            <a:pPr>
              <a:spcBef>
                <a:spcPts val="300"/>
              </a:spcBef>
              <a:defRPr/>
            </a:pPr>
            <a:r>
              <a:rPr lang="en-US" altLang="zh-CN" sz="2000" i="1" dirty="0">
                <a:solidFill>
                  <a:schemeClr val="bg1"/>
                </a:solidFill>
                <a:latin typeface="Times New Roman" pitchFamily="18" charset="0"/>
                <a:cs typeface="Times New Roman" pitchFamily="18" charset="0"/>
              </a:rPr>
              <a:t>Pattern name: </a:t>
            </a:r>
            <a:r>
              <a:rPr lang="en-US" altLang="zh-CN" sz="2000" dirty="0">
                <a:solidFill>
                  <a:schemeClr val="bg1"/>
                </a:solidFill>
                <a:latin typeface="Times New Roman" pitchFamily="18" charset="0"/>
                <a:cs typeface="Times New Roman" pitchFamily="18" charset="0"/>
              </a:rPr>
              <a:t> separate test interface</a:t>
            </a:r>
          </a:p>
          <a:p>
            <a:pPr lvl="1">
              <a:spcBef>
                <a:spcPts val="300"/>
              </a:spcBef>
              <a:defRPr/>
            </a:pPr>
            <a:r>
              <a:rPr lang="en-US" altLang="zh-CN" sz="1400" i="1" dirty="0">
                <a:solidFill>
                  <a:schemeClr val="bg1"/>
                </a:solidFill>
                <a:latin typeface="Times New Roman" pitchFamily="18" charset="0"/>
                <a:cs typeface="Times New Roman" pitchFamily="18" charset="0"/>
              </a:rPr>
              <a:t>Abstract: </a:t>
            </a:r>
            <a:r>
              <a:rPr lang="en-US" altLang="zh-CN" sz="1400" dirty="0">
                <a:solidFill>
                  <a:schemeClr val="bg1"/>
                </a:solidFill>
                <a:latin typeface="Times New Roman" pitchFamily="18" charset="0"/>
                <a:cs typeface="Times New Roman" pitchFamily="18" charset="0"/>
              </a:rPr>
              <a:t> There is a need to test every class in an object-oriented system, including “internal classes” (i.e., classes that do not expose any interface outside of the component that used them). The separate test interface pattern describes how to create “a test interface that can be used to describe specific tests on classes that are visible only internally to a component.” [LAN01</a:t>
            </a:r>
            <a:r>
              <a:rPr lang="en-US" altLang="zh-CN" sz="1400" dirty="0" smtClean="0">
                <a:solidFill>
                  <a:schemeClr val="bg1"/>
                </a:solidFill>
                <a:latin typeface="Times New Roman" pitchFamily="18" charset="0"/>
                <a:cs typeface="Times New Roman" pitchFamily="18" charset="0"/>
              </a:rPr>
              <a:t>]</a:t>
            </a:r>
          </a:p>
          <a:p>
            <a:pPr lvl="1">
              <a:spcBef>
                <a:spcPts val="300"/>
              </a:spcBef>
              <a:defRPr/>
            </a:pPr>
            <a:endParaRPr lang="en-US" altLang="zh-CN" sz="1400" dirty="0">
              <a:solidFill>
                <a:schemeClr val="bg1"/>
              </a:solidFill>
              <a:latin typeface="Times New Roman" pitchFamily="18" charset="0"/>
              <a:cs typeface="Times New Roman" pitchFamily="18" charset="0"/>
            </a:endParaRPr>
          </a:p>
          <a:p>
            <a:pPr>
              <a:spcBef>
                <a:spcPts val="300"/>
              </a:spcBef>
              <a:defRPr/>
            </a:pPr>
            <a:r>
              <a:rPr lang="en-US" altLang="zh-CN" sz="2000" i="1" dirty="0">
                <a:solidFill>
                  <a:schemeClr val="bg1"/>
                </a:solidFill>
                <a:latin typeface="Times New Roman" pitchFamily="18" charset="0"/>
                <a:cs typeface="Times New Roman" pitchFamily="18" charset="0"/>
              </a:rPr>
              <a:t>Pattern name: </a:t>
            </a:r>
            <a:r>
              <a:rPr lang="en-US" altLang="zh-CN" sz="2000" dirty="0">
                <a:solidFill>
                  <a:schemeClr val="bg1"/>
                </a:solidFill>
                <a:latin typeface="Times New Roman" pitchFamily="18" charset="0"/>
                <a:cs typeface="Times New Roman" pitchFamily="18" charset="0"/>
              </a:rPr>
              <a:t> scenario testing</a:t>
            </a:r>
          </a:p>
          <a:p>
            <a:pPr lvl="1">
              <a:defRPr/>
            </a:pPr>
            <a:r>
              <a:rPr lang="en-US" altLang="zh-CN" sz="1400" i="1" dirty="0">
                <a:solidFill>
                  <a:schemeClr val="bg1"/>
                </a:solidFill>
                <a:latin typeface="Times New Roman" pitchFamily="18" charset="0"/>
                <a:cs typeface="Times New Roman" pitchFamily="18" charset="0"/>
              </a:rPr>
              <a:t>Abstract:  </a:t>
            </a:r>
            <a:r>
              <a:rPr lang="en-US" altLang="zh-CN" sz="1400" dirty="0">
                <a:solidFill>
                  <a:schemeClr val="bg1"/>
                </a:solidFill>
                <a:latin typeface="Times New Roman" pitchFamily="18" charset="0"/>
                <a:cs typeface="Times New Roman" pitchFamily="18" charset="0"/>
              </a:rPr>
              <a:t>Once unit and integration tests have been conducted, there is a need to determine whether the software will perform in a manner that satisfies users. The scenario testing pattern describes a technique for exercising the software from the user’s point of view. A failure at this level indicates that the software has failed to meet a user visible requirement. [KAN01]</a:t>
            </a:r>
            <a:endParaRPr lang="en-US" altLang="zh-CN" sz="2000" b="0" dirty="0">
              <a:solidFill>
                <a:schemeClr val="bg1"/>
              </a:solidFill>
              <a:latin typeface="Times New Roman" pitchFamily="18" charset="0"/>
              <a:cs typeface="Times New Roman" pitchFamily="18" charset="0"/>
            </a:endParaRPr>
          </a:p>
        </p:txBody>
      </p:sp>
      <p:sp>
        <p:nvSpPr>
          <p:cNvPr id="2" name="标题 1"/>
          <p:cNvSpPr>
            <a:spLocks noGrp="1"/>
          </p:cNvSpPr>
          <p:nvPr>
            <p:ph type="title"/>
          </p:nvPr>
        </p:nvSpPr>
        <p:spPr/>
        <p:txBody>
          <a:bodyPr/>
          <a:lstStyle/>
          <a:p>
            <a:r>
              <a:rPr lang="en-US" altLang="zh-CN" dirty="0"/>
              <a:t>Testing Patterns (2)</a:t>
            </a:r>
            <a:endParaRPr lang="zh-CN" altLang="en-US" dirty="0"/>
          </a:p>
        </p:txBody>
      </p:sp>
    </p:spTree>
    <p:extLst>
      <p:ext uri="{BB962C8B-B14F-4D97-AF65-F5344CB8AC3E}">
        <p14:creationId xmlns:p14="http://schemas.microsoft.com/office/powerpoint/2010/main" val="3597881088"/>
      </p:ext>
    </p:extLst>
  </p:cSld>
  <p:clrMapOvr>
    <a:masterClrMapping/>
  </p:clrMapOvr>
  <p:transition>
    <p:random/>
    <p:sndAc>
      <p:stSnd>
        <p:snd r:embed="rId2" name="projctor.wav"/>
      </p:stSnd>
    </p:sndAc>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6" name="Rectangle 4"/>
          <p:cNvSpPr>
            <a:spLocks noGrp="1" noChangeArrowheads="1"/>
          </p:cNvSpPr>
          <p:nvPr>
            <p:ph type="ctrTitle"/>
          </p:nvPr>
        </p:nvSpPr>
        <p:spPr>
          <a:xfrm>
            <a:off x="3276600" y="2274888"/>
            <a:ext cx="2590800" cy="533400"/>
          </a:xfrm>
        </p:spPr>
        <p:txBody>
          <a:bodyPr anchor="t"/>
          <a:lstStyle/>
          <a:p>
            <a:r>
              <a:rPr lang="en-US" altLang="zh-CN" sz="3600">
                <a:latin typeface="Times New Roman" pitchFamily="18" charset="0"/>
                <a:cs typeface="Times New Roman" pitchFamily="18" charset="0"/>
              </a:rPr>
              <a:t>OO Testing</a:t>
            </a:r>
          </a:p>
        </p:txBody>
      </p:sp>
      <p:sp>
        <p:nvSpPr>
          <p:cNvPr id="622597" name="Rectangle 5"/>
          <p:cNvSpPr>
            <a:spLocks noGrp="1" noChangeArrowheads="1"/>
          </p:cNvSpPr>
          <p:nvPr>
            <p:ph type="subTitle" idx="1"/>
          </p:nvPr>
        </p:nvSpPr>
        <p:spPr>
          <a:xfrm>
            <a:off x="1371600" y="3835400"/>
            <a:ext cx="6400800" cy="1557338"/>
          </a:xfrm>
        </p:spPr>
        <p:txBody>
          <a:bodyPr/>
          <a:lstStyle/>
          <a:p>
            <a:endParaRPr lang="zh-CN" altLang="en-US">
              <a:latin typeface="Times New Roman" pitchFamily="18" charset="0"/>
              <a:cs typeface="Times New Roman" pitchFamily="18" charset="0"/>
            </a:endParaRPr>
          </a:p>
        </p:txBody>
      </p:sp>
    </p:spTree>
    <p:extLst>
      <p:ext uri="{BB962C8B-B14F-4D97-AF65-F5344CB8AC3E}">
        <p14:creationId xmlns:p14="http://schemas.microsoft.com/office/powerpoint/2010/main" val="3698899012"/>
      </p:ext>
    </p:extLst>
  </p:cSld>
  <p:clrMapOvr>
    <a:masterClrMapping/>
  </p:clrMapOvr>
  <p:transition>
    <p:random/>
    <p:sndAc>
      <p:stSnd>
        <p:snd r:embed="rId2" name="projctor.wav"/>
      </p:stSnd>
    </p:sndAc>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39731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8C98456-41C5-4C2A-BBF0-BAE20C8E7EAF}" type="slidenum">
              <a:rPr lang="en-US" altLang="ja-JP" sz="1200">
                <a:solidFill>
                  <a:schemeClr val="bg1"/>
                </a:solidFill>
              </a:rPr>
              <a:pPr algn="r"/>
              <a:t>98</a:t>
            </a:fld>
            <a:endParaRPr lang="en-US" altLang="ja-JP" sz="900">
              <a:solidFill>
                <a:schemeClr val="bg1"/>
              </a:solidFill>
            </a:endParaRPr>
          </a:p>
        </p:txBody>
      </p:sp>
      <p:sp>
        <p:nvSpPr>
          <p:cNvPr id="397317" name="Rectangle 32"/>
          <p:cNvSpPr>
            <a:spLocks noRot="1" noChangeArrowheads="1"/>
          </p:cNvSpPr>
          <p:nvPr/>
        </p:nvSpPr>
        <p:spPr bwMode="auto">
          <a:xfrm>
            <a:off x="914400" y="1340768"/>
            <a:ext cx="8229600"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begins by evaluating the correctness and consistency of the OOA and OOD </a:t>
            </a:r>
            <a:r>
              <a:rPr lang="en-US" altLang="ja-JP" sz="2400" dirty="0" smtClean="0">
                <a:latin typeface="Times New Roman" panose="02020603050405020304" pitchFamily="18" charset="0"/>
                <a:cs typeface="Times New Roman" panose="02020603050405020304" pitchFamily="18" charset="0"/>
              </a:rPr>
              <a:t>models</a:t>
            </a: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testing strategy changes</a:t>
            </a:r>
            <a:endParaRPr lang="en-US" altLang="zh-CN" sz="24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2200" dirty="0">
                <a:latin typeface="Times New Roman" panose="02020603050405020304" pitchFamily="18" charset="0"/>
                <a:cs typeface="Times New Roman" panose="02020603050405020304" pitchFamily="18" charset="0"/>
              </a:rPr>
              <a:t>the concept of the ‘unit’ broadens due to encapsulation</a:t>
            </a:r>
            <a:endParaRPr lang="en-US" altLang="zh-CN" sz="22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2200" dirty="0">
                <a:latin typeface="Times New Roman" panose="02020603050405020304" pitchFamily="18" charset="0"/>
                <a:cs typeface="Times New Roman" panose="02020603050405020304" pitchFamily="18" charset="0"/>
              </a:rPr>
              <a:t>integration focuses on classes and their execution across a ‘thread’ or in the context of a usage scenario</a:t>
            </a:r>
            <a:endParaRPr lang="en-US" altLang="zh-CN" sz="22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2200" dirty="0">
                <a:latin typeface="Times New Roman" panose="02020603050405020304" pitchFamily="18" charset="0"/>
                <a:cs typeface="Times New Roman" panose="02020603050405020304" pitchFamily="18" charset="0"/>
              </a:rPr>
              <a:t>validation uses conventional black box </a:t>
            </a:r>
            <a:r>
              <a:rPr lang="en-US" altLang="ja-JP" sz="2200" dirty="0" smtClean="0">
                <a:latin typeface="Times New Roman" panose="02020603050405020304" pitchFamily="18" charset="0"/>
                <a:cs typeface="Times New Roman" panose="02020603050405020304" pitchFamily="18" charset="0"/>
              </a:rPr>
              <a:t>methods</a:t>
            </a:r>
          </a:p>
          <a:p>
            <a:pPr lvl="1">
              <a:spcBef>
                <a:spcPct val="20000"/>
              </a:spcBef>
              <a:buClr>
                <a:srgbClr val="0070C0"/>
              </a:buClr>
              <a:buFont typeface="Wingdings" panose="05000000000000000000" pitchFamily="2" charset="2"/>
              <a:buChar char="n"/>
            </a:pPr>
            <a:endParaRPr lang="en-US" altLang="zh-CN" sz="22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test case design draws on conventional methods, but also encompasses special features</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Object-Oriented Testing</a:t>
            </a:r>
          </a:p>
        </p:txBody>
      </p:sp>
    </p:spTree>
    <p:extLst>
      <p:ext uri="{BB962C8B-B14F-4D97-AF65-F5344CB8AC3E}">
        <p14:creationId xmlns:p14="http://schemas.microsoft.com/office/powerpoint/2010/main" val="3529934718"/>
      </p:ext>
    </p:extLst>
  </p:cSld>
  <p:clrMapOvr>
    <a:masterClrMapping/>
  </p:clrMapOvr>
  <p:transition>
    <p:random/>
    <p:sndAc>
      <p:stSnd>
        <p:snd r:embed="rId3" name="projctor.wav"/>
      </p:stSnd>
    </p:sndAc>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39833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63E2014-76D8-4D24-A145-2B8945B91652}" type="slidenum">
              <a:rPr lang="en-US" altLang="ja-JP" sz="1200">
                <a:solidFill>
                  <a:schemeClr val="bg1"/>
                </a:solidFill>
              </a:rPr>
              <a:pPr algn="r"/>
              <a:t>99</a:t>
            </a:fld>
            <a:endParaRPr lang="en-US" altLang="ja-JP" sz="900">
              <a:solidFill>
                <a:schemeClr val="bg1"/>
              </a:solidFill>
            </a:endParaRPr>
          </a:p>
        </p:txBody>
      </p:sp>
      <p:sp>
        <p:nvSpPr>
          <p:cNvPr id="733191" name="Text Box 7"/>
          <p:cNvSpPr txBox="1">
            <a:spLocks noChangeArrowheads="1"/>
          </p:cNvSpPr>
          <p:nvPr/>
        </p:nvSpPr>
        <p:spPr bwMode="auto">
          <a:xfrm>
            <a:off x="941388" y="1484784"/>
            <a:ext cx="7669212" cy="4149725"/>
          </a:xfrm>
          <a:prstGeom prst="rect">
            <a:avLst/>
          </a:prstGeom>
          <a:noFill/>
          <a:ln w="12700">
            <a:noFill/>
            <a:miter lim="800000"/>
            <a:headEnd/>
            <a:tailEnd/>
          </a:ln>
          <a:effectLst/>
        </p:spPr>
        <p:txBody>
          <a:bodyPr>
            <a:spAutoFit/>
          </a:bodyPr>
          <a:lstStyle/>
          <a:p>
            <a:pPr>
              <a:lnSpc>
                <a:spcPct val="90000"/>
              </a:lnSpc>
              <a:spcBef>
                <a:spcPct val="50000"/>
              </a:spcBef>
              <a:defRPr/>
            </a:pPr>
            <a:r>
              <a:rPr lang="en-US" altLang="ja-JP" sz="2000" dirty="0">
                <a:latin typeface="Times New Roman" panose="02020603050405020304" pitchFamily="18" charset="0"/>
                <a:cs typeface="Times New Roman" panose="02020603050405020304" pitchFamily="18" charset="0"/>
              </a:rPr>
              <a:t>1.  Revisit the CRC model and the object-relationship model.</a:t>
            </a:r>
          </a:p>
          <a:p>
            <a:pPr>
              <a:lnSpc>
                <a:spcPct val="90000"/>
              </a:lnSpc>
              <a:spcBef>
                <a:spcPct val="50000"/>
              </a:spcBef>
              <a:defRPr/>
            </a:pPr>
            <a:r>
              <a:rPr lang="en-US" altLang="ja-JP" sz="2000" dirty="0">
                <a:latin typeface="Times New Roman" panose="02020603050405020304" pitchFamily="18" charset="0"/>
                <a:cs typeface="Times New Roman" panose="02020603050405020304" pitchFamily="18" charset="0"/>
              </a:rPr>
              <a:t>2.  Inspect the description of each CRC index card to determine if a delegated responsibility is part of the collaborator’s definition.</a:t>
            </a:r>
          </a:p>
          <a:p>
            <a:pPr>
              <a:lnSpc>
                <a:spcPct val="90000"/>
              </a:lnSpc>
              <a:spcBef>
                <a:spcPct val="50000"/>
              </a:spcBef>
              <a:defRPr/>
            </a:pPr>
            <a:r>
              <a:rPr lang="en-US" altLang="ja-JP" sz="2000" dirty="0">
                <a:latin typeface="Times New Roman" panose="02020603050405020304" pitchFamily="18" charset="0"/>
                <a:cs typeface="Times New Roman" panose="02020603050405020304" pitchFamily="18" charset="0"/>
              </a:rPr>
              <a:t>3.  Invert the connection to ensure that each collaborator that is asked for service is receiving requests from a reasonable source.</a:t>
            </a:r>
          </a:p>
          <a:p>
            <a:pPr>
              <a:lnSpc>
                <a:spcPct val="90000"/>
              </a:lnSpc>
              <a:spcBef>
                <a:spcPct val="50000"/>
              </a:spcBef>
              <a:defRPr/>
            </a:pPr>
            <a:r>
              <a:rPr lang="en-US" altLang="ja-JP" sz="2000" dirty="0">
                <a:latin typeface="Times New Roman" panose="02020603050405020304" pitchFamily="18" charset="0"/>
                <a:cs typeface="Times New Roman" panose="02020603050405020304" pitchFamily="18" charset="0"/>
              </a:rPr>
              <a:t>4.  Using the inverted connections examined in step 3, determine whether other classes might be required or whether responsibilities are properly grouped among the classes.</a:t>
            </a:r>
          </a:p>
          <a:p>
            <a:pPr>
              <a:lnSpc>
                <a:spcPct val="90000"/>
              </a:lnSpc>
              <a:spcBef>
                <a:spcPct val="50000"/>
              </a:spcBef>
              <a:defRPr/>
            </a:pPr>
            <a:r>
              <a:rPr lang="en-US" altLang="ja-JP" sz="2000" dirty="0">
                <a:latin typeface="Times New Roman" panose="02020603050405020304" pitchFamily="18" charset="0"/>
                <a:cs typeface="Times New Roman" panose="02020603050405020304" pitchFamily="18" charset="0"/>
              </a:rPr>
              <a:t>5.  Determine whether widely requested responsibilities might be combined into a single responsibility.</a:t>
            </a:r>
          </a:p>
          <a:p>
            <a:pPr>
              <a:lnSpc>
                <a:spcPct val="90000"/>
              </a:lnSpc>
              <a:spcBef>
                <a:spcPct val="50000"/>
              </a:spcBef>
              <a:defRPr/>
            </a:pPr>
            <a:r>
              <a:rPr lang="en-US" altLang="ja-JP" sz="2000" dirty="0">
                <a:latin typeface="Times New Roman" panose="02020603050405020304" pitchFamily="18" charset="0"/>
                <a:cs typeface="Times New Roman" panose="02020603050405020304" pitchFamily="18" charset="0"/>
              </a:rPr>
              <a:t>6.  Steps 1 to 5 are applied iteratively to each class and through each evolution of the OOA model.</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Testing the CRC Model</a:t>
            </a:r>
          </a:p>
        </p:txBody>
      </p:sp>
    </p:spTree>
    <p:extLst>
      <p:ext uri="{BB962C8B-B14F-4D97-AF65-F5344CB8AC3E}">
        <p14:creationId xmlns:p14="http://schemas.microsoft.com/office/powerpoint/2010/main" val="3378522402"/>
      </p:ext>
    </p:extLst>
  </p:cSld>
  <p:clrMapOvr>
    <a:masterClrMapping/>
  </p:clrMapOvr>
  <p:transition>
    <p:random/>
    <p:sndAc>
      <p:stSnd>
        <p:snd r:embed="rId3" name="projctor.wav"/>
      </p:stSnd>
    </p:sndAc>
  </p:transition>
  <p:timing>
    <p:tnLst>
      <p:par>
        <p:cTn id="1" dur="indefinite" restart="never" nodeType="tmRoot"/>
      </p:par>
    </p:tnLst>
  </p:timing>
</p:sld>
</file>

<file path=ppt/theme/theme1.xml><?xml version="1.0" encoding="utf-8"?>
<a:theme xmlns:a="http://schemas.openxmlformats.org/drawingml/2006/main" name="LlosengCh01E2[1]">
  <a:themeElements>
    <a:clrScheme name="LlosengCh01E2[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losengCh01E2[1]">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pitchFamily="1"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pitchFamily="1" charset="0"/>
            <a:ea typeface="宋体" panose="02010600030101010101" pitchFamily="2" charset="-122"/>
          </a:defRPr>
        </a:defPPr>
      </a:lstStyle>
    </a:lnDef>
  </a:objectDefaults>
  <a:extraClrSchemeLst>
    <a:extraClrScheme>
      <a:clrScheme name="LlosengCh01E2[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losengCh01E2[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losengCh01E2[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losengCh01E2[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losengCh01E2[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losengCh01E2[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losengCh01E2[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Settings\hmlisa\Application Data\Microsoft\Templates\LlosengCh01E2[1].pot</Template>
  <TotalTime>662</TotalTime>
  <Words>7721</Words>
  <Application>Microsoft Office PowerPoint</Application>
  <PresentationFormat>全屏显示(4:3)</PresentationFormat>
  <Paragraphs>1367</Paragraphs>
  <Slides>123</Slides>
  <Notes>36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123</vt:i4>
      </vt:variant>
    </vt:vector>
  </HeadingPairs>
  <TitlesOfParts>
    <vt:vector size="140" baseType="lpstr">
      <vt:lpstr>Futura</vt:lpstr>
      <vt:lpstr>MS PGothic</vt:lpstr>
      <vt:lpstr>Palatino</vt:lpstr>
      <vt:lpstr>Zapf Dingbats</vt:lpstr>
      <vt:lpstr>黑体</vt:lpstr>
      <vt:lpstr>华文楷体</vt:lpstr>
      <vt:lpstr>楷体_GB2312</vt:lpstr>
      <vt:lpstr>宋体</vt:lpstr>
      <vt:lpstr>Arial</vt:lpstr>
      <vt:lpstr>Helvetica</vt:lpstr>
      <vt:lpstr>Symbol</vt:lpstr>
      <vt:lpstr>Tahoma</vt:lpstr>
      <vt:lpstr>Times</vt:lpstr>
      <vt:lpstr>Times New Roman</vt:lpstr>
      <vt:lpstr>Wingdings</vt:lpstr>
      <vt:lpstr>LlosengCh01E2[1]</vt:lpstr>
      <vt:lpstr>剪辑</vt:lpstr>
      <vt:lpstr>   Testing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Test Case Design</vt:lpstr>
      <vt:lpstr>Test Case Design</vt:lpstr>
      <vt:lpstr>Whiter-Box Testing</vt:lpstr>
      <vt:lpstr>PowerPoint 演示文稿</vt:lpstr>
      <vt:lpstr>PowerPoint 演示文稿</vt:lpstr>
      <vt:lpstr>PowerPoint 演示文稿</vt:lpstr>
      <vt:lpstr>Basis Path Testing</vt:lpstr>
      <vt:lpstr>What is Basis Path Testing?</vt:lpstr>
      <vt:lpstr>Flow Graph Notation</vt:lpstr>
      <vt:lpstr>Flow Graph</vt:lpstr>
      <vt:lpstr>Flow Chart and Flow Graph</vt:lpstr>
      <vt:lpstr>An Example of Flow Graph</vt:lpstr>
      <vt:lpstr>Example</vt:lpstr>
      <vt:lpstr>Example</vt:lpstr>
      <vt:lpstr>Cyclomatic Complexity （秩复杂性）</vt:lpstr>
      <vt:lpstr>PowerPoint 演示文稿</vt:lpstr>
      <vt:lpstr>Computing Complexity</vt:lpstr>
      <vt:lpstr>An Example</vt:lpstr>
      <vt:lpstr>Deriving Test Cases</vt:lpstr>
      <vt:lpstr>Deriving Test Cases</vt:lpstr>
      <vt:lpstr>PowerPoint 演示文稿</vt:lpstr>
      <vt:lpstr>PowerPoint 演示文稿</vt:lpstr>
      <vt:lpstr>PowerPoint 演示文稿</vt:lpstr>
      <vt:lpstr>PowerPoint 演示文稿</vt:lpstr>
      <vt:lpstr>Deriving Test Cases</vt:lpstr>
      <vt:lpstr>Deriving Test Cases</vt:lpstr>
      <vt:lpstr>Deriving Test Cases</vt:lpstr>
      <vt:lpstr>Graph Matrices</vt:lpstr>
      <vt:lpstr>Basis Path Testing Notes</vt:lpstr>
      <vt:lpstr>PowerPoint 演示文稿</vt:lpstr>
      <vt:lpstr>Condition Testing</vt:lpstr>
      <vt:lpstr>Condition Testing Strategies</vt:lpstr>
      <vt:lpstr>Data Flow Testing</vt:lpstr>
      <vt:lpstr>Loop Testing</vt:lpstr>
      <vt:lpstr>Loop Testing: Simple Loops</vt:lpstr>
      <vt:lpstr>Loop Testing: Nested Loops</vt:lpstr>
      <vt:lpstr>Example</vt:lpstr>
      <vt:lpstr>Sentences Coverage </vt:lpstr>
      <vt:lpstr>Branch Coverage</vt:lpstr>
      <vt:lpstr>Condition Coverage</vt:lpstr>
      <vt:lpstr>Condition Compound Coverage</vt:lpstr>
      <vt:lpstr>Path Coverage</vt:lpstr>
      <vt:lpstr>Black-Box Testing</vt:lpstr>
      <vt:lpstr>PowerPoint 演示文稿</vt:lpstr>
      <vt:lpstr>What is Black-Box Testing?</vt:lpstr>
      <vt:lpstr>PowerPoint 演示文稿</vt:lpstr>
      <vt:lpstr>Black-Box Testing</vt:lpstr>
      <vt:lpstr>The Steps of Black-Box Testing</vt:lpstr>
      <vt:lpstr>Graph-Based Testing Methods</vt:lpstr>
      <vt:lpstr>Graph-Based Testing Methods</vt:lpstr>
      <vt:lpstr>Graph-Based Testing Methods</vt:lpstr>
      <vt:lpstr>PowerPoint 演示文稿</vt:lpstr>
      <vt:lpstr>PowerPoint 演示文稿</vt:lpstr>
      <vt:lpstr>PowerPoint 演示文稿</vt:lpstr>
      <vt:lpstr>PowerPoint 演示文稿</vt:lpstr>
      <vt:lpstr>Sample Equivalence Classes</vt:lpstr>
      <vt:lpstr>Sample Equivalence Classes</vt:lpstr>
      <vt:lpstr>Sample Equivalence Classes</vt:lpstr>
      <vt:lpstr>Sample Equivalence Classes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An Example</vt:lpstr>
      <vt:lpstr>Boundary Value Analysis</vt:lpstr>
      <vt:lpstr>白盒测试与黑盒测试对比</vt:lpstr>
      <vt:lpstr>Orthogonal Array Testing</vt:lpstr>
      <vt:lpstr>Orthogonal Array Testing</vt:lpstr>
      <vt:lpstr>Orthogonal Array Testing</vt:lpstr>
      <vt:lpstr>Boundary Value Analysis</vt:lpstr>
      <vt:lpstr>PowerPoint 演示文稿</vt:lpstr>
      <vt:lpstr>C/S Testing Approaches</vt:lpstr>
      <vt:lpstr>Testing for Real-Time System</vt:lpstr>
      <vt:lpstr>Testing Patterns (1)</vt:lpstr>
      <vt:lpstr>Testing Patterns (2)</vt:lpstr>
      <vt:lpstr>OO Testing</vt:lpstr>
      <vt:lpstr>PowerPoint 演示文稿</vt:lpstr>
      <vt:lpstr>PowerPoint 演示文稿</vt:lpstr>
      <vt:lpstr>OOT—Test Case Design</vt:lpstr>
      <vt:lpstr>OOT—Testing Steps</vt:lpstr>
      <vt:lpstr>PowerPoint 演示文稿</vt:lpstr>
      <vt:lpstr>Fault-based testing</vt:lpstr>
      <vt:lpstr>Test Cases and Class Hierarchy</vt:lpstr>
      <vt:lpstr>Scenario-Based Test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GUI Testing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Sichuan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Lisa</dc:creator>
  <cp:lastModifiedBy>wolfitT</cp:lastModifiedBy>
  <cp:revision>736</cp:revision>
  <dcterms:created xsi:type="dcterms:W3CDTF">2008-02-25T20:13:00Z</dcterms:created>
  <dcterms:modified xsi:type="dcterms:W3CDTF">2018-12-13T03:47:48Z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