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48"/>
  </p:handoutMasterIdLst>
  <p:sldIdLst>
    <p:sldId id="370" r:id="rId3"/>
    <p:sldId id="371" r:id="rId4"/>
    <p:sldId id="256" r:id="rId5"/>
    <p:sldId id="310" r:id="rId6"/>
    <p:sldId id="311" r:id="rId7"/>
    <p:sldId id="259" r:id="rId8"/>
    <p:sldId id="260" r:id="rId9"/>
    <p:sldId id="476" r:id="rId11"/>
    <p:sldId id="375" r:id="rId12"/>
    <p:sldId id="369" r:id="rId13"/>
    <p:sldId id="372" r:id="rId14"/>
    <p:sldId id="261" r:id="rId15"/>
    <p:sldId id="373" r:id="rId16"/>
    <p:sldId id="262" r:id="rId17"/>
    <p:sldId id="263" r:id="rId18"/>
    <p:sldId id="376" r:id="rId19"/>
    <p:sldId id="264" r:id="rId20"/>
    <p:sldId id="312" r:id="rId21"/>
    <p:sldId id="265" r:id="rId22"/>
    <p:sldId id="266" r:id="rId23"/>
    <p:sldId id="377" r:id="rId24"/>
    <p:sldId id="267" r:id="rId25"/>
    <p:sldId id="268" r:id="rId26"/>
    <p:sldId id="269" r:id="rId27"/>
    <p:sldId id="313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439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314" r:id="rId47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9" autoAdjust="0"/>
    <p:restoredTop sz="94660"/>
  </p:normalViewPr>
  <p:slideViewPr>
    <p:cSldViewPr>
      <p:cViewPr varScale="1">
        <p:scale>
          <a:sx n="107" d="100"/>
          <a:sy n="107" d="100"/>
        </p:scale>
        <p:origin x="1350" y="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0DB2FAB-4DDF-4CC6-B0A0-76A60F45709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91D423-BE52-429D-A649-80BB9A6D7E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2FA8F2A-F36D-4A4C-B841-1E77F60339B8}" type="slidenum">
              <a:rPr lang="ja-JP" altLang="en-US" sz="1200"/>
            </a:fld>
            <a:endParaRPr lang="en-US" altLang="ja-JP" sz="1200"/>
          </a:p>
        </p:txBody>
      </p:sp>
      <p:sp>
        <p:nvSpPr>
          <p:cNvPr id="502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2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7D52852-598F-484A-9604-2FA98BF337ED}" type="slidenum">
              <a:rPr lang="ja-JP" altLang="en-US" sz="1200"/>
            </a:fld>
            <a:endParaRPr lang="en-US" altLang="ja-JP" sz="1200"/>
          </a:p>
        </p:txBody>
      </p:sp>
      <p:sp>
        <p:nvSpPr>
          <p:cNvPr id="50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094CFDC-6360-4241-AE2A-4AE0667F2FE1}" type="slidenum">
              <a:rPr lang="ja-JP" altLang="en-US" sz="1200"/>
            </a:fld>
            <a:endParaRPr lang="en-US" altLang="ja-JP" sz="1200"/>
          </a:p>
        </p:txBody>
      </p:sp>
      <p:sp>
        <p:nvSpPr>
          <p:cNvPr id="507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7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4FD615E-0ED6-424E-8E7D-8E32F39541EB}" type="slidenum">
              <a:rPr lang="ja-JP" altLang="en-US" sz="1200"/>
            </a:fld>
            <a:endParaRPr lang="en-US" altLang="ja-JP" sz="1200"/>
          </a:p>
        </p:txBody>
      </p:sp>
      <p:sp>
        <p:nvSpPr>
          <p:cNvPr id="508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8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D170ED-1D4E-4B7F-A190-9C2FCF479AD5}" type="slidenum">
              <a:rPr lang="ja-JP" altLang="en-US" sz="1200"/>
            </a:fld>
            <a:endParaRPr lang="en-US" altLang="ja-JP" sz="1200"/>
          </a:p>
        </p:txBody>
      </p:sp>
      <p:sp>
        <p:nvSpPr>
          <p:cNvPr id="509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9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D170ED-1D4E-4B7F-A190-9C2FCF479AD5}" type="slidenum">
              <a:rPr lang="ja-JP" altLang="en-US" sz="1200"/>
            </a:fld>
            <a:endParaRPr lang="en-US" altLang="ja-JP" sz="1200"/>
          </a:p>
        </p:txBody>
      </p:sp>
      <p:sp>
        <p:nvSpPr>
          <p:cNvPr id="509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9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37E7553-B855-4C09-90DE-0ADDDF9F6A70}" type="slidenum">
              <a:rPr lang="ja-JP" altLang="en-US" sz="1200"/>
            </a:fld>
            <a:endParaRPr lang="en-US" altLang="ja-JP" sz="1200"/>
          </a:p>
        </p:txBody>
      </p:sp>
      <p:sp>
        <p:nvSpPr>
          <p:cNvPr id="510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0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2C6B40B-44AA-4C4A-A50B-69F52457B5BD}" type="slidenum">
              <a:rPr lang="ja-JP" altLang="en-US" sz="1200"/>
            </a:fld>
            <a:endParaRPr lang="en-US" altLang="ja-JP" sz="1200"/>
          </a:p>
        </p:txBody>
      </p:sp>
      <p:sp>
        <p:nvSpPr>
          <p:cNvPr id="512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2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D1BD3B-652C-473F-80F2-AC791172DBBE}" type="slidenum">
              <a:rPr lang="ja-JP" altLang="en-US" sz="1200"/>
            </a:fld>
            <a:endParaRPr lang="en-US" altLang="ja-JP" sz="1200"/>
          </a:p>
        </p:txBody>
      </p:sp>
      <p:sp>
        <p:nvSpPr>
          <p:cNvPr id="51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3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FDFA829-0F90-4C04-9E12-38B8CA9BC898}" type="slidenum">
              <a:rPr lang="ja-JP" altLang="en-US" sz="1200"/>
            </a:fld>
            <a:endParaRPr lang="en-US" altLang="ja-JP" sz="1200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6E30FFC-B1CA-4869-B238-3EECB55839FE}" type="slidenum">
              <a:rPr lang="ja-JP" altLang="en-US" sz="1200"/>
            </a:fld>
            <a:endParaRPr lang="en-US" altLang="ja-JP" sz="1200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2FA8F2A-F36D-4A4C-B841-1E77F60339B8}" type="slidenum">
              <a:rPr lang="ja-JP" altLang="en-US" sz="1200"/>
            </a:fld>
            <a:endParaRPr lang="en-US" altLang="ja-JP" sz="1200"/>
          </a:p>
        </p:txBody>
      </p:sp>
      <p:sp>
        <p:nvSpPr>
          <p:cNvPr id="502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2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000629C-BB3A-49A7-9778-7DA1A570A41B}" type="slidenum">
              <a:rPr lang="ja-JP" altLang="en-US" sz="1200"/>
            </a:fld>
            <a:endParaRPr lang="en-US" altLang="ja-JP" sz="1200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82964B5-770D-496A-AC45-A91E66872EC9}" type="slidenum">
              <a:rPr lang="ja-JP" altLang="en-US" sz="1200"/>
            </a:fld>
            <a:endParaRPr lang="en-US" altLang="ja-JP" sz="1200"/>
          </a:p>
        </p:txBody>
      </p:sp>
      <p:sp>
        <p:nvSpPr>
          <p:cNvPr id="517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7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82964B5-770D-496A-AC45-A91E66872EC9}" type="slidenum">
              <a:rPr lang="ja-JP" altLang="en-US" sz="1200"/>
            </a:fld>
            <a:endParaRPr lang="en-US" altLang="ja-JP" sz="1200"/>
          </a:p>
        </p:txBody>
      </p:sp>
      <p:sp>
        <p:nvSpPr>
          <p:cNvPr id="517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7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B158023-0BD6-4166-B103-917A7C8726E9}" type="slidenum">
              <a:rPr lang="ja-JP" altLang="en-US" sz="1200"/>
            </a:fld>
            <a:endParaRPr lang="en-US" altLang="ja-JP" sz="1200"/>
          </a:p>
        </p:txBody>
      </p:sp>
      <p:sp>
        <p:nvSpPr>
          <p:cNvPr id="518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8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7F522D2-E324-486C-9643-EA92E9F49D6C}" type="slidenum">
              <a:rPr lang="ja-JP" altLang="en-US" sz="1200"/>
            </a:fld>
            <a:endParaRPr lang="en-US" altLang="ja-JP" sz="1200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C096C75-EA5B-402E-A710-A67E32113652}" type="slidenum">
              <a:rPr lang="ja-JP" altLang="en-US" sz="1200"/>
            </a:fld>
            <a:endParaRPr lang="en-US" altLang="ja-JP" sz="1200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C096C75-EA5B-402E-A710-A67E32113652}" type="slidenum">
              <a:rPr lang="ja-JP" altLang="en-US" sz="1200"/>
            </a:fld>
            <a:endParaRPr lang="en-US" altLang="ja-JP" sz="1200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C096C75-EA5B-402E-A710-A67E32113652}" type="slidenum">
              <a:rPr lang="ja-JP" altLang="en-US" sz="1200"/>
            </a:fld>
            <a:endParaRPr lang="en-US" altLang="ja-JP" sz="1200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3B195A5-CEE7-4F33-9355-F542667F06DA}" type="slidenum">
              <a:rPr lang="ja-JP" altLang="en-US" sz="1200"/>
            </a:fld>
            <a:endParaRPr lang="en-US" altLang="ja-JP" sz="1200"/>
          </a:p>
        </p:txBody>
      </p:sp>
      <p:sp>
        <p:nvSpPr>
          <p:cNvPr id="504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4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3B195A5-CEE7-4F33-9355-F542667F06DA}" type="slidenum">
              <a:rPr lang="ja-JP" altLang="en-US" sz="1200"/>
            </a:fld>
            <a:endParaRPr lang="en-US" altLang="ja-JP" sz="1200"/>
          </a:p>
        </p:txBody>
      </p:sp>
      <p:sp>
        <p:nvSpPr>
          <p:cNvPr id="504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4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5AC411-BD05-451D-AE56-D12D2B335514}" type="slidenum">
              <a:rPr lang="ja-JP" altLang="en-US" sz="1200"/>
            </a:fld>
            <a:endParaRPr lang="en-US" altLang="ja-JP" sz="1200"/>
          </a:p>
        </p:txBody>
      </p:sp>
      <p:sp>
        <p:nvSpPr>
          <p:cNvPr id="505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5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5AC411-BD05-451D-AE56-D12D2B335514}" type="slidenum">
              <a:rPr lang="ja-JP" altLang="en-US" sz="1200"/>
            </a:fld>
            <a:endParaRPr lang="en-US" altLang="ja-JP" sz="1200"/>
          </a:p>
        </p:txBody>
      </p:sp>
      <p:sp>
        <p:nvSpPr>
          <p:cNvPr id="505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5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9972A-6060-4213-9B7F-9A2095736F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D9505-2F1E-4C20-BC94-FA46BFBD2A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132B-EFA6-4C4D-B694-ADF58D1C88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9011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0113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011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9B7D-053D-47C7-987B-E128AE7E54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6"/>
            <a:ext cx="78867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699"/>
            <a:ext cx="78867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9011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0113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011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171C5-9AF4-4EA6-B705-4D1CAA2C9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F7BE4-6D2C-4758-98FD-E982CB7EE4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50B0F-0846-4856-A685-6B8198F7D9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F2DF3-E1E9-4805-A3EC-5748A5D628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54B5-197D-4076-BD5E-8F6F8E993E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D0F52-F830-4EE2-84EC-7738DFF3B4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33DB4-681D-4206-AAFC-E672D71EAE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99E8-98B3-45E0-8F40-7C17B10ED8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AE0DE-0898-4D42-ADD8-9F41054698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audio" Target="../media/audio1.wav"/><Relationship Id="rId18" Type="http://schemas.openxmlformats.org/officeDocument/2006/relationships/image" Target="../media/image5.jpe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1034" name="Picture 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4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6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CDD66F2-8370-4F4C-AF40-BE9098714752}" type="slidenum">
              <a:rPr lang="en-US" altLang="zh-CN"/>
            </a:fld>
            <a:endParaRPr lang="en-US" altLang="zh-CN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324600" y="5943600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pic>
        <p:nvPicPr>
          <p:cNvPr id="1033" name="Picture 13" descr="Logesc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1371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  <p:sndAc>
      <p:stSnd>
        <p:snd r:embed="rId19" name="projctor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9558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5180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4280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3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5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7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9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21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hyperlink" Target="http://en.wikipedia.org/wiki/File:Agile_Software_Development_methodology.svg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hyperlink" Target="http://www.dsdm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1694180" y="1520190"/>
            <a:ext cx="5291455" cy="2700655"/>
          </a:xfrm>
        </p:spPr>
        <p:txBody>
          <a:bodyPr vert="horz" wrap="square" lIns="0" tIns="45720" rIns="0" bIns="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正确的过程产生正确的结果。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完全的有序意味着缺乏可变性。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图片 48132" descr="320px-Agile_Software_Development_methodology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30" y="1158240"/>
            <a:ext cx="4994910" cy="4817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8"/>
          <p:cNvSpPr>
            <a:spLocks noRot="1" noChangeArrowheads="1"/>
          </p:cNvSpPr>
          <p:nvPr/>
        </p:nvSpPr>
        <p:spPr bwMode="auto">
          <a:xfrm>
            <a:off x="1056120" y="1772816"/>
            <a:ext cx="785018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driven by customer descriptions of what is required (scenarios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that plans are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short-lived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software iteratively with a heavy emphasis on construction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multiple ‘software increments’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Adapts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changes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718" name="Picture 9" descr="agile_proces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3456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An Agile Process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8"/>
          <p:cNvSpPr>
            <a:spLocks noRot="1" noChangeArrowheads="1"/>
          </p:cNvSpPr>
          <p:nvPr/>
        </p:nvSpPr>
        <p:spPr bwMode="auto">
          <a:xfrm>
            <a:off x="1183120" y="1367051"/>
            <a:ext cx="785018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 the customer early and continuous delivery of valuable software. (highest priority)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changing requirenment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working software frequently.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people and developers must work together.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projects around motivated indiviadual.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to face conversation.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An Agile Process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8"/>
          <p:cNvSpPr>
            <a:spLocks noRot="1" noChangeArrowheads="1"/>
          </p:cNvSpPr>
          <p:nvPr/>
        </p:nvSpPr>
        <p:spPr bwMode="auto">
          <a:xfrm>
            <a:off x="1111365" y="1367051"/>
            <a:ext cx="785018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is the primary measure of progress.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Continous attention totechnical excellence and good design.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architectures, requirements and designes from self-organizing teams.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reflection 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Agile Principle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 Factor</a:t>
            </a:r>
            <a:endParaRPr lang="en-US" altLang="zh-CN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4744"/>
            <a:ext cx="7543800" cy="48006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600" dirty="0" smtClean="0">
                <a:ea typeface="宋体" panose="02010600030101010101" pitchFamily="2" charset="-122"/>
              </a:rPr>
              <a:t>Emphasize the importance of </a:t>
            </a:r>
            <a:r>
              <a:rPr lang="en-US" altLang="zh-CN" sz="2600" dirty="0" smtClean="0"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en-US" altLang="zh-CN" sz="2600" dirty="0" smtClean="0">
                <a:ea typeface="宋体" panose="02010600030101010101" pitchFamily="2" charset="-122"/>
              </a:rPr>
              <a:t>people factors</a:t>
            </a:r>
            <a:r>
              <a:rPr lang="en-US" altLang="zh-CN" sz="2600" dirty="0" smtClean="0">
                <a:latin typeface="Palatino" charset="0"/>
                <a:ea typeface="宋体" panose="02010600030101010101" pitchFamily="2" charset="-122"/>
              </a:rPr>
              <a:t>”</a:t>
            </a:r>
            <a:endParaRPr lang="en-US" altLang="zh-CN" sz="2600" dirty="0" smtClean="0">
              <a:latin typeface="Palatino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6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600" dirty="0" smtClean="0">
                <a:ea typeface="宋体" panose="02010600030101010101" pitchFamily="2" charset="-122"/>
              </a:rPr>
              <a:t>Process model adapts  team and its members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6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600" dirty="0" smtClean="0">
                <a:ea typeface="宋体" panose="02010600030101010101" pitchFamily="2" charset="-122"/>
              </a:rPr>
              <a:t>Key traits of agile team and its members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Competence (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自信）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Common focus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（共同目标）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Collaboration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（精诚合作）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Decision-making ability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（决策能力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Fuzzy problem-solving agility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（模糊解决问题能力）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Mutual trust and respect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（互相信任和尊重）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Self-organization 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（自我组织）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8"/>
          <p:cNvSpPr>
            <a:spLocks noRot="1" noChangeArrowheads="1"/>
          </p:cNvSpPr>
          <p:nvPr/>
        </p:nvSpPr>
        <p:spPr bwMode="auto">
          <a:xfrm>
            <a:off x="896725" y="1412776"/>
            <a:ext cx="8229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agile process, originally proposed by Kent Beck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Comunication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Courage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Extreme Programming (XP)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8"/>
          <p:cNvSpPr>
            <a:spLocks noRot="1" noChangeArrowheads="1"/>
          </p:cNvSpPr>
          <p:nvPr/>
        </p:nvSpPr>
        <p:spPr bwMode="auto">
          <a:xfrm>
            <a:off x="913235" y="1295301"/>
            <a:ext cx="8229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Planning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the creation of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team assesses each story and assigns a cost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 are grouped to for a deliverable increment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commitment is made on delivery date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first increment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velocity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used to help define subsequent delivery dates for other increments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Extreme Programming (XP)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878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49732D5-2E1C-4C5A-85EB-3E5833386308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8789" name="Rectangle 6"/>
          <p:cNvSpPr>
            <a:spLocks noRot="1" noChangeArrowheads="1"/>
          </p:cNvSpPr>
          <p:nvPr/>
        </p:nvSpPr>
        <p:spPr bwMode="auto">
          <a:xfrm>
            <a:off x="914128" y="1412776"/>
            <a:ext cx="7848872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/>
              <a:t>XP </a:t>
            </a:r>
            <a:r>
              <a:rPr lang="en-US" altLang="ja-JP" sz="2400" dirty="0" smtClean="0"/>
              <a:t>Design</a:t>
            </a:r>
            <a:endParaRPr lang="en-US" altLang="ja-JP" sz="240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Follows the </a:t>
            </a:r>
            <a:r>
              <a:rPr lang="en-US" altLang="ja-JP" sz="2000" dirty="0">
                <a:solidFill>
                  <a:srgbClr val="FF0000"/>
                </a:solidFill>
              </a:rPr>
              <a:t>KIS</a:t>
            </a:r>
            <a:r>
              <a:rPr lang="en-US" altLang="ja-JP" sz="2000" dirty="0">
                <a:solidFill>
                  <a:schemeClr val="folHlink"/>
                </a:solidFill>
              </a:rPr>
              <a:t> </a:t>
            </a:r>
            <a:r>
              <a:rPr lang="en-US" altLang="ja-JP" sz="2000" dirty="0"/>
              <a:t>(Keep It Simple)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principle</a:t>
            </a:r>
            <a:endParaRPr lang="en-US" altLang="ja-JP" sz="2000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Encourage the use of </a:t>
            </a:r>
            <a:r>
              <a:rPr lang="en-US" altLang="ja-JP" sz="2000" dirty="0">
                <a:solidFill>
                  <a:srgbClr val="FF0000"/>
                </a:solidFill>
              </a:rPr>
              <a:t>CRC</a:t>
            </a:r>
            <a:r>
              <a:rPr lang="en-US" altLang="ja-JP" sz="2000" dirty="0">
                <a:solidFill>
                  <a:schemeClr val="folHlink"/>
                </a:solidFill>
              </a:rPr>
              <a:t> </a:t>
            </a:r>
            <a:r>
              <a:rPr lang="en-US" altLang="ja-JP" sz="2000" dirty="0"/>
              <a:t>(Class-Responsibility Collaborator) cards </a:t>
            </a:r>
            <a:endParaRPr lang="en-US" altLang="ja-JP" sz="2000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For difficult design problems, suggests the creation of </a:t>
            </a:r>
            <a:endParaRPr lang="en-US" altLang="ja-JP" sz="2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ja-JP" sz="2000" dirty="0"/>
              <a:t>   </a:t>
            </a:r>
            <a:r>
              <a:rPr lang="en-US" altLang="ja-JP" sz="2000" dirty="0">
                <a:latin typeface="Palatino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</a:rPr>
              <a:t>Spike solutions</a:t>
            </a:r>
            <a:r>
              <a:rPr lang="en-US" altLang="ja-JP" sz="2000" dirty="0">
                <a:latin typeface="Palatino" charset="0"/>
              </a:rPr>
              <a:t>”—</a:t>
            </a:r>
            <a:r>
              <a:rPr lang="en-US" altLang="ja-JP" sz="2000" dirty="0"/>
              <a:t> a design </a:t>
            </a:r>
            <a:r>
              <a:rPr lang="en-US" altLang="ja-JP" sz="2000" dirty="0" smtClean="0"/>
              <a:t>prototype</a:t>
            </a:r>
            <a:endParaRPr lang="en-US" altLang="ja-JP" sz="2000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None/>
            </a:pPr>
            <a:endParaRPr lang="en-US" altLang="ja-JP" sz="2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Encourages </a:t>
            </a:r>
            <a:r>
              <a:rPr lang="en-US" altLang="ja-JP" sz="2000" dirty="0">
                <a:latin typeface="Palatino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</a:rPr>
              <a:t>refactoring</a:t>
            </a:r>
            <a:r>
              <a:rPr lang="en-US" altLang="ja-JP" sz="2000" dirty="0">
                <a:latin typeface="Palatino" charset="0"/>
              </a:rPr>
              <a:t>”</a:t>
            </a:r>
            <a:r>
              <a:rPr lang="en-US" altLang="ja-JP" sz="2000" dirty="0"/>
              <a:t> </a:t>
            </a:r>
            <a:r>
              <a:rPr lang="en-US" altLang="ja-JP" sz="2000" dirty="0">
                <a:latin typeface="Palatino" charset="0"/>
              </a:rPr>
              <a:t>—</a:t>
            </a:r>
            <a:r>
              <a:rPr lang="en-US" altLang="ja-JP" sz="2000" dirty="0"/>
              <a:t> an iterative refinement of the internal program design</a:t>
            </a:r>
            <a:endParaRPr lang="en-US" altLang="ja-JP" sz="2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52A930"/>
              </a:buClr>
              <a:buFontTx/>
              <a:buChar char="–"/>
            </a:pPr>
            <a:endParaRPr lang="ja-JP" altLang="en-US" sz="1800" dirty="0"/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Extreme Programming (XP)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6"/>
          <p:cNvSpPr>
            <a:spLocks noRot="1" noChangeArrowheads="1"/>
          </p:cNvSpPr>
          <p:nvPr/>
        </p:nvSpPr>
        <p:spPr bwMode="auto">
          <a:xfrm>
            <a:off x="1115616" y="1295400"/>
            <a:ext cx="82296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 Coding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the construction of a unit test for a store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commences</a:t>
            </a:r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“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unit tests are executed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tests</a:t>
            </a:r>
            <a:r>
              <a:rPr lang="en-US" altLang="ja-JP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by the customer and executed to assess customer visible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Extreme Programming (XP)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78520"/>
            <a:ext cx="61849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Extreme Programming (XP)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1928813" y="1371600"/>
            <a:ext cx="6786563" cy="2700338"/>
          </a:xfrm>
        </p:spPr>
        <p:txBody>
          <a:bodyPr vert="horz" wrap="square" lIns="0" tIns="45720" rIns="0" bIns="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 风清扬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独孤九剑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:</a:t>
            </a:r>
            <a:b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以无招胜有招。</a:t>
            </a:r>
            <a:b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张三丰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太极剑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:</a:t>
            </a:r>
            <a:b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不拘于形而在于意。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</a:rPr>
              <a:t>User stories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</a:rPr>
              <a:t>Pair-programming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</a:rPr>
              <a:t>Refactoring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</a:rPr>
              <a:t>Continuous integration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</a:rPr>
              <a:t>Incremental delivery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4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Key Points of XP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290" y="1371600"/>
            <a:ext cx="7741285" cy="4800600"/>
          </a:xfrm>
        </p:spPr>
        <p:txBody>
          <a:bodyPr/>
          <a:lstStyle/>
          <a:p>
            <a:pPr marL="0" indent="0"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IXP is an organnic evolutiaon of XP. It is imbued with XP's minimalist, customer-centric, test driven spirit. IXP differs most from the original XP in its greater inclusions of management, its expanded role for customers 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Six mew practices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ea typeface="宋体" panose="02010600030101010101" pitchFamily="2" charset="-122"/>
              </a:rPr>
              <a:t>Readiness assessment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ea typeface="宋体" panose="02010600030101010101" pitchFamily="2" charset="-122"/>
              </a:rPr>
              <a:t>Project community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ea typeface="宋体" panose="02010600030101010101" pitchFamily="2" charset="-122"/>
              </a:rPr>
              <a:t>Project chartering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ea typeface="宋体" panose="02010600030101010101" pitchFamily="2" charset="-122"/>
              </a:rPr>
              <a:t>Test-driven mamagement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ea typeface="宋体" panose="02010600030101010101" pitchFamily="2" charset="-122"/>
              </a:rPr>
              <a:t>Retrospectives</a:t>
            </a:r>
            <a:endParaRPr lang="zh-CN" altLang="en-US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ea typeface="宋体" panose="02010600030101010101" pitchFamily="2" charset="-122"/>
              </a:rPr>
              <a:t>Continuous learning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Industrial XP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185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B294482-D44C-4E41-936D-8D697E41B319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1861" name="Rectangle 7"/>
          <p:cNvSpPr>
            <a:spLocks noRot="1" noChangeArrowheads="1"/>
          </p:cNvSpPr>
          <p:nvPr/>
        </p:nvSpPr>
        <p:spPr bwMode="auto">
          <a:xfrm>
            <a:off x="899592" y="1579563"/>
            <a:ext cx="769461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+mn-lt"/>
              </a:rPr>
              <a:t>Originally proposed by Jim </a:t>
            </a:r>
            <a:r>
              <a:rPr lang="en-US" altLang="ja-JP" sz="2800" dirty="0" err="1" smtClean="0">
                <a:latin typeface="+mn-lt"/>
              </a:rPr>
              <a:t>Highsmith</a:t>
            </a:r>
            <a:endParaRPr lang="en-US" altLang="ja-JP" sz="2800" dirty="0" smtClean="0">
              <a:latin typeface="+mn-lt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+mn-lt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+mn-lt"/>
              </a:rPr>
              <a:t>ASD — distinguishing  features</a:t>
            </a:r>
            <a:endParaRPr lang="en-US" altLang="ja-JP" sz="280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Mission-driven</a:t>
            </a:r>
            <a:r>
              <a:rPr lang="en-US" altLang="ja-JP" sz="2400" dirty="0">
                <a:latin typeface="+mn-lt"/>
              </a:rPr>
              <a:t> planning</a:t>
            </a:r>
            <a:endParaRPr lang="en-US" altLang="ja-JP" sz="240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+mn-lt"/>
              </a:rPr>
              <a:t>Component-based focus</a:t>
            </a:r>
            <a:endParaRPr lang="en-US" altLang="ja-JP" sz="240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+mn-lt"/>
              </a:rPr>
              <a:t>Uses 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time-boxing</a:t>
            </a:r>
            <a:r>
              <a:rPr lang="en-US" altLang="ja-JP" sz="2400" dirty="0">
                <a:latin typeface="+mn-lt"/>
              </a:rPr>
              <a:t>” </a:t>
            </a:r>
            <a:endParaRPr lang="en-US" altLang="ja-JP" sz="240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+mn-lt"/>
              </a:rPr>
              <a:t>Explicit consideration of risks  </a:t>
            </a:r>
            <a:endParaRPr lang="en-US" altLang="ja-JP" sz="240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+mn-lt"/>
              </a:rPr>
              <a:t>Emphasizes 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collaboration</a:t>
            </a:r>
            <a:r>
              <a:rPr lang="en-US" altLang="ja-JP" sz="2400" dirty="0">
                <a:latin typeface="+mn-lt"/>
              </a:rPr>
              <a:t> for requirements gathering</a:t>
            </a:r>
            <a:endParaRPr lang="en-US" altLang="ja-JP" sz="240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+mn-lt"/>
              </a:rPr>
              <a:t>Emphasizes 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learning</a:t>
            </a:r>
            <a:r>
              <a:rPr lang="en-US" altLang="ja-JP" sz="2400" dirty="0">
                <a:latin typeface="+mn-lt"/>
              </a:rPr>
              <a:t>” throughout the process</a:t>
            </a:r>
            <a:endParaRPr lang="en-US" altLang="ja-JP" sz="2400" dirty="0">
              <a:latin typeface="+mn-lt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Tx/>
              <a:buChar char="•"/>
            </a:pPr>
            <a:endParaRPr lang="ja-JP" altLang="en-US" sz="2800" dirty="0">
              <a:latin typeface="+mn-lt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Adaptive Software Development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96" y="1313904"/>
            <a:ext cx="57277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Text Box 7"/>
          <p:cNvSpPr txBox="1">
            <a:spLocks noChangeArrowheads="1"/>
          </p:cNvSpPr>
          <p:nvPr/>
        </p:nvSpPr>
        <p:spPr bwMode="auto">
          <a:xfrm>
            <a:off x="7235825" y="1304925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22887" name="Text Box 8"/>
          <p:cNvSpPr txBox="1">
            <a:spLocks noChangeArrowheads="1"/>
          </p:cNvSpPr>
          <p:nvPr/>
        </p:nvSpPr>
        <p:spPr bwMode="auto">
          <a:xfrm>
            <a:off x="7667625" y="1125538"/>
            <a:ext cx="12604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/>
              <a:t>Joint Application Development</a:t>
            </a:r>
            <a:endParaRPr lang="en-US" altLang="zh-CN" sz="1200" b="1"/>
          </a:p>
        </p:txBody>
      </p:sp>
      <p:sp>
        <p:nvSpPr>
          <p:cNvPr id="122888" name="Text Box 9"/>
          <p:cNvSpPr txBox="1">
            <a:spLocks noChangeArrowheads="1"/>
          </p:cNvSpPr>
          <p:nvPr/>
        </p:nvSpPr>
        <p:spPr bwMode="auto">
          <a:xfrm>
            <a:off x="1331640" y="5661248"/>
            <a:ext cx="370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B050"/>
                </a:solidFill>
              </a:rPr>
              <a:t>By Jim </a:t>
            </a:r>
            <a:r>
              <a:rPr lang="en-US" altLang="zh-CN" sz="1400" b="1" dirty="0" err="1">
                <a:solidFill>
                  <a:srgbClr val="00B050"/>
                </a:solidFill>
              </a:rPr>
              <a:t>Highsmith</a:t>
            </a:r>
            <a:r>
              <a:rPr lang="en-US" altLang="zh-CN" sz="1400" b="1" dirty="0">
                <a:solidFill>
                  <a:srgbClr val="00B050"/>
                </a:solidFill>
              </a:rPr>
              <a:t> in 2000</a:t>
            </a:r>
            <a:endParaRPr lang="en-US" altLang="zh-CN" sz="1400" b="1" dirty="0">
              <a:solidFill>
                <a:srgbClr val="00B050"/>
              </a:solidFill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Adaptive Software Development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7"/>
          <p:cNvSpPr>
            <a:spLocks noRot="1" noChangeArrowheads="1"/>
          </p:cNvSpPr>
          <p:nvPr/>
        </p:nvSpPr>
        <p:spPr bwMode="auto">
          <a:xfrm>
            <a:off x="899592" y="1735981"/>
            <a:ext cx="8002588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Promoted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DSDM Consortium (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www.dsdm.org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DSDM—distinguishing features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in most respects to XP and/or ASD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 principles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endParaRPr lang="en-US" altLang="ja-JP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Dynamic Systems Development Method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390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43293A8-33C9-4817-B824-0CBEF7BB7DB5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3909" name="Rectangle 7"/>
          <p:cNvSpPr>
            <a:spLocks noRot="1" noChangeArrowheads="1"/>
          </p:cNvSpPr>
          <p:nvPr/>
        </p:nvSpPr>
        <p:spPr bwMode="auto">
          <a:xfrm>
            <a:off x="760412" y="1556792"/>
            <a:ext cx="8002588" cy="41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 principles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 involvement is imperative.</a:t>
            </a:r>
            <a:r>
              <a:rPr lang="en-US" altLang="ja-JP" sz="2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0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DSDM teams must be empowered to make decisions.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frequent delivery of products.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for business purpose is the essential criterion for acceptance of deliverables.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and incremental development is necessary to converge on an accurate business solution.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during development are reversible.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baselined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high level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integrated throughout the life-cycle.</a:t>
            </a:r>
            <a:endParaRPr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Dynamic Systems Development Method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1187624" y="1398612"/>
            <a:ext cx="7069137" cy="4838700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ja-JP" altLang="en-US" sz="1200" b="1">
              <a:solidFill>
                <a:srgbClr val="000000"/>
              </a:solidFill>
            </a:endParaRPr>
          </a:p>
        </p:txBody>
      </p:sp>
      <p:pic>
        <p:nvPicPr>
          <p:cNvPr id="124934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49" y="1707232"/>
            <a:ext cx="5842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5" name="Rectangle 8"/>
          <p:cNvSpPr>
            <a:spLocks noChangeArrowheads="1"/>
          </p:cNvSpPr>
          <p:nvPr/>
        </p:nvSpPr>
        <p:spPr bwMode="auto">
          <a:xfrm>
            <a:off x="1524174" y="5708550"/>
            <a:ext cx="59705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ja-JP" sz="1600" b="1" dirty="0">
                <a:solidFill>
                  <a:srgbClr val="000000"/>
                </a:solidFill>
              </a:rPr>
              <a:t>DSDM Life Cycle (with permission of the DSDM consortium)</a:t>
            </a:r>
            <a:endParaRPr lang="en-US" altLang="ja-JP" sz="1600" b="1" dirty="0">
              <a:solidFill>
                <a:srgbClr val="000000"/>
              </a:solidFill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Dynamic Systems Development Method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412776"/>
            <a:ext cx="7543800" cy="356956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ea typeface="宋体" panose="02010600030101010101" pitchFamily="2" charset="-122"/>
              </a:rPr>
              <a:t>Feasibility study (additional)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ea typeface="宋体" panose="02010600030101010101" pitchFamily="2" charset="-122"/>
              </a:rPr>
              <a:t>Business Study  (additional)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ea typeface="宋体" panose="02010600030101010101" pitchFamily="2" charset="-122"/>
              </a:rPr>
              <a:t>Functional Iteration </a:t>
            </a:r>
            <a:r>
              <a:rPr lang="en-US" altLang="zh-CN" b="0" dirty="0" smtClean="0">
                <a:latin typeface="Palatino" charset="0"/>
                <a:ea typeface="宋体" panose="02010600030101010101" pitchFamily="2" charset="-122"/>
              </a:rPr>
              <a:t>—</a:t>
            </a:r>
            <a:r>
              <a:rPr lang="en-US" altLang="zh-CN" b="0" dirty="0" smtClean="0">
                <a:solidFill>
                  <a:srgbClr val="00B050"/>
                </a:solidFill>
                <a:ea typeface="宋体" panose="02010600030101010101" pitchFamily="2" charset="-122"/>
              </a:rPr>
              <a:t>function prototypes</a:t>
            </a:r>
            <a:endParaRPr lang="en-US" altLang="zh-CN" b="0" dirty="0" smtClean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ea typeface="宋体" panose="02010600030101010101" pitchFamily="2" charset="-122"/>
              </a:rPr>
              <a:t>Design and build iteration </a:t>
            </a:r>
            <a:r>
              <a:rPr lang="en-US" altLang="zh-CN" b="0" dirty="0" smtClean="0">
                <a:latin typeface="Palatino" charset="0"/>
                <a:ea typeface="宋体" panose="02010600030101010101" pitchFamily="2" charset="-122"/>
              </a:rPr>
              <a:t>—</a:t>
            </a:r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r>
              <a:rPr lang="en-US" altLang="zh-CN" b="0" dirty="0" smtClean="0">
                <a:solidFill>
                  <a:srgbClr val="00B050"/>
                </a:solidFill>
                <a:ea typeface="宋体" panose="02010600030101010101" pitchFamily="2" charset="-122"/>
              </a:rPr>
              <a:t>revisit prototypes</a:t>
            </a:r>
            <a:endParaRPr lang="en-US" altLang="zh-CN" b="0" dirty="0" smtClean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ea typeface="宋体" panose="02010600030101010101" pitchFamily="2" charset="-122"/>
              </a:rPr>
              <a:t>Implementation </a:t>
            </a:r>
            <a:r>
              <a:rPr lang="en-US" altLang="zh-CN" b="0" dirty="0" smtClean="0">
                <a:latin typeface="Palatino" charset="0"/>
                <a:ea typeface="宋体" panose="02010600030101010101" pitchFamily="2" charset="-122"/>
              </a:rPr>
              <a:t>—</a:t>
            </a:r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r>
              <a:rPr lang="en-US" altLang="zh-CN" b="0" dirty="0" smtClean="0">
                <a:solidFill>
                  <a:srgbClr val="00B050"/>
                </a:solidFill>
                <a:ea typeface="宋体" panose="02010600030101010101" pitchFamily="2" charset="-122"/>
              </a:rPr>
              <a:t>place the latest software increment in the operational environment</a:t>
            </a:r>
            <a:endParaRPr lang="zh-CN" altLang="en-US" b="0" dirty="0" smtClean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DSDM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Iterative lifecycle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8"/>
          <p:cNvSpPr>
            <a:spLocks noRot="1" noChangeArrowheads="1"/>
          </p:cNvSpPr>
          <p:nvPr/>
        </p:nvSpPr>
        <p:spPr bwMode="auto">
          <a:xfrm>
            <a:off x="827584" y="1268760"/>
            <a:ext cx="805008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Schwaber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ja-JP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Beedle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Scrum—distinguishing features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work is partitioned into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documentation are on-going as the product is constructed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occurs in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is derived from a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of existing requirements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Meetings are very short and sometimes conducted without chairs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delivered to the customer with the time-box allocated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Tx/>
              <a:buChar char="–"/>
            </a:pP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b="1" dirty="0"/>
              <a:t>Scrum</a:t>
            </a:r>
            <a:endParaRPr lang="en-US" altLang="ja-JP" b="1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1008063" y="1251992"/>
            <a:ext cx="7272337" cy="4913312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017588" y="1632992"/>
            <a:ext cx="6192837" cy="4387850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007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872704"/>
            <a:ext cx="50673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8" name="AutoShape 11"/>
          <p:cNvSpPr>
            <a:spLocks noChangeArrowheads="1"/>
          </p:cNvSpPr>
          <p:nvPr/>
        </p:nvSpPr>
        <p:spPr bwMode="auto">
          <a:xfrm>
            <a:off x="4946650" y="1483767"/>
            <a:ext cx="2676525" cy="323850"/>
          </a:xfrm>
          <a:prstGeom prst="wedgeRectCallout">
            <a:avLst>
              <a:gd name="adj1" fmla="val -83690"/>
              <a:gd name="adj2" fmla="val 233824"/>
            </a:avLst>
          </a:prstGeom>
          <a:noFill/>
          <a:ln w="127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24hrs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09" name="AutoShape 12"/>
          <p:cNvSpPr>
            <a:spLocks noChangeArrowheads="1"/>
          </p:cNvSpPr>
          <p:nvPr/>
        </p:nvSpPr>
        <p:spPr bwMode="auto">
          <a:xfrm>
            <a:off x="6418263" y="2495004"/>
            <a:ext cx="1646237" cy="862013"/>
          </a:xfrm>
          <a:prstGeom prst="wedgeRectCallout">
            <a:avLst>
              <a:gd name="adj1" fmla="val -111426"/>
              <a:gd name="adj2" fmla="val 43741"/>
            </a:avLst>
          </a:prstGeom>
          <a:noFill/>
          <a:ln w="127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15min meeting daily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questions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10" name="AutoShape 13"/>
          <p:cNvSpPr>
            <a:spLocks noChangeArrowheads="1"/>
          </p:cNvSpPr>
          <p:nvPr/>
        </p:nvSpPr>
        <p:spPr bwMode="auto">
          <a:xfrm>
            <a:off x="935038" y="3176042"/>
            <a:ext cx="925512" cy="396875"/>
          </a:xfrm>
          <a:prstGeom prst="wedgeRectCallout">
            <a:avLst>
              <a:gd name="adj1" fmla="val 87907"/>
              <a:gd name="adj2" fmla="val 342801"/>
            </a:avLst>
          </a:prstGeom>
          <a:noFill/>
          <a:ln w="127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Blogs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11" name="AutoShape 14"/>
          <p:cNvSpPr>
            <a:spLocks noChangeArrowheads="1"/>
          </p:cNvSpPr>
          <p:nvPr/>
        </p:nvSpPr>
        <p:spPr bwMode="auto">
          <a:xfrm>
            <a:off x="7127875" y="4688929"/>
            <a:ext cx="1008063" cy="395288"/>
          </a:xfrm>
          <a:prstGeom prst="wedgeRectCallout">
            <a:avLst>
              <a:gd name="adj1" fmla="val -170787"/>
              <a:gd name="adj2" fmla="val -136745"/>
            </a:avLst>
          </a:prstGeom>
          <a:noFill/>
          <a:ln w="127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demos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12" name="Text Box 15"/>
          <p:cNvSpPr txBox="1">
            <a:spLocks noChangeArrowheads="1"/>
          </p:cNvSpPr>
          <p:nvPr/>
        </p:nvSpPr>
        <p:spPr bwMode="auto">
          <a:xfrm>
            <a:off x="2095500" y="2787104"/>
            <a:ext cx="1046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30days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13" name="Line 16"/>
          <p:cNvSpPr>
            <a:spLocks noChangeShapeType="1"/>
          </p:cNvSpPr>
          <p:nvPr/>
        </p:nvSpPr>
        <p:spPr bwMode="auto">
          <a:xfrm>
            <a:off x="2782888" y="3064917"/>
            <a:ext cx="1666875" cy="67151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Scrum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829441"/>
          <p:cNvSpPr>
            <a:spLocks noGrp="1" noChangeArrowheads="1"/>
          </p:cNvSpPr>
          <p:nvPr>
            <p:ph type="ctrTitle"/>
          </p:nvPr>
        </p:nvSpPr>
        <p:spPr>
          <a:xfrm>
            <a:off x="1115616" y="2276872"/>
            <a:ext cx="7772400" cy="2489200"/>
          </a:xfrm>
          <a:effectLst>
            <a:outerShdw dist="35921" dir="2700000" algn="ctr" rotWithShape="0">
              <a:srgbClr val="808080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 anchor="t">
            <a:spAutoFit/>
          </a:bodyPr>
          <a:lstStyle/>
          <a:p>
            <a:br>
              <a:rPr lang="en-US" altLang="zh-CN" dirty="0" smtClean="0">
                <a:ea typeface="宋体" panose="02010600030101010101" pitchFamily="2" charset="-122"/>
              </a:rPr>
            </a:b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latin typeface="Futura" pitchFamily="6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ja-JP" b="1" dirty="0"/>
              <a:t>Agile Development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2" name="矩形 829442"/>
          <p:cNvSpPr>
            <a:spLocks noChangeArrowheads="1"/>
          </p:cNvSpPr>
          <p:nvPr/>
        </p:nvSpPr>
        <p:spPr bwMode="auto">
          <a:xfrm>
            <a:off x="1811542" y="5200651"/>
            <a:ext cx="551933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Software Engineering: A Practitioner’s </a:t>
            </a:r>
            <a:r>
              <a:rPr lang="en-US" altLang="zh-CN" sz="1800" b="1" dirty="0" smtClean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Approach</a:t>
            </a:r>
            <a:endParaRPr lang="en-US" altLang="zh-CN" sz="1800" b="1" dirty="0" smtClean="0">
              <a:solidFill>
                <a:schemeClr val="accent1"/>
              </a:solidFill>
              <a:latin typeface="Helvetica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i="1" dirty="0" smtClean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by </a:t>
            </a:r>
            <a:r>
              <a:rPr lang="en-US" altLang="zh-CN" sz="1800" i="1" dirty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Roger S. Pressman</a:t>
            </a:r>
            <a:endParaRPr lang="en-US" altLang="zh-CN" sz="1800" b="1" dirty="0">
              <a:solidFill>
                <a:schemeClr val="accent1"/>
              </a:solidFill>
              <a:latin typeface="Helvetica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7"/>
          <p:cNvSpPr>
            <a:spLocks noRot="1" noChangeArrowheads="1"/>
          </p:cNvSpPr>
          <p:nvPr/>
        </p:nvSpPr>
        <p:spPr bwMode="auto">
          <a:xfrm>
            <a:off x="811212" y="1484784"/>
            <a:ext cx="7673975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Cockburn and </a:t>
            </a:r>
            <a:r>
              <a:rPr lang="en-US" altLang="ja-JP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Highsmith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Crystal—distinguishing features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a family of process models that allow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maneuverability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based on problem characteristics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Face-to-face</a:t>
            </a:r>
            <a:r>
              <a:rPr lang="en-US" altLang="ja-JP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emphasized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the use of “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workshops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review the work habits of the team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Crystal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6"/>
          <p:cNvSpPr>
            <a:spLocks noRot="1" noChangeArrowheads="1"/>
          </p:cNvSpPr>
          <p:nvPr/>
        </p:nvSpPr>
        <p:spPr bwMode="auto">
          <a:xfrm>
            <a:off x="921006" y="1471612"/>
            <a:ext cx="8229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Peter Coad et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FDD—distinguishing features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is on defining “features”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dirty="0">
                <a:solidFill>
                  <a:srgbClr val="F3FF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“is a client-valued function that can be implemented in two weeks or less.”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feature template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Clr>
                <a:srgbClr val="0070C0"/>
              </a:buClr>
            </a:pPr>
            <a:r>
              <a:rPr lang="en-US" altLang="ja-JP" sz="1800" dirty="0">
                <a:solidFill>
                  <a:srgbClr val="29F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&lt;action&gt; the &lt;result&gt; &lt;by | for | of | to&gt; a(n) &lt;object&gt;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features list is created and “plan by feature” is conducted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construction merge in FDD</a:t>
            </a:r>
            <a:endParaRPr lang="en-US" altLang="ja-JP" sz="24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Feature Driven Development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4" y="1836266"/>
            <a:ext cx="788035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Feature Driven Development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6"/>
          <p:cNvSpPr>
            <a:spLocks noRot="1" noChangeArrowheads="1"/>
          </p:cNvSpPr>
          <p:nvPr/>
        </p:nvSpPr>
        <p:spPr bwMode="auto">
          <a:xfrm>
            <a:off x="1171575" y="1343025"/>
            <a:ext cx="7343775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Scott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Ambler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 set of agile modeling principles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a purpose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multiple models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light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is more important than representation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models and the tools you use to create them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locally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Agile Modeling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6"/>
          <p:cNvSpPr>
            <a:spLocks noRot="1" noChangeArrowheads="1"/>
          </p:cNvSpPr>
          <p:nvPr/>
        </p:nvSpPr>
        <p:spPr bwMode="auto">
          <a:xfrm>
            <a:off x="1171575" y="1343025"/>
            <a:ext cx="7343775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AUP adopts a “serial in the large” and “iterative in small” philosophy for building conputer-based system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AUP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iteration addresses: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UML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and project management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management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Agile Unified Process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7543800" cy="4800600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320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200" b="0" dirty="0" smtClean="0">
                <a:ea typeface="宋体" panose="02010600030101010101" pitchFamily="2" charset="-122"/>
              </a:rPr>
              <a:t>Four keys stressed by Agile software engineering</a:t>
            </a:r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Importance  of self-organization  that control </a:t>
            </a:r>
            <a:r>
              <a:rPr lang="en-US" altLang="zh-CN" sz="2800" dirty="0" smtClean="0">
                <a:solidFill>
                  <a:srgbClr val="FF0000"/>
                </a:solidFill>
                <a:latin typeface="Palatino" charset="0"/>
                <a:ea typeface="宋体" panose="02010600030101010101" pitchFamily="2" charset="-122"/>
              </a:rPr>
              <a:t>…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..</a:t>
            </a:r>
            <a:endParaRPr lang="zh-CN" altLang="en-US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Communication and collaboration 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Change recognition 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Rapid software delivery satisfies customer 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320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ea typeface="宋体" panose="02010600030101010101" pitchFamily="2" charset="-122"/>
              </a:rPr>
              <a:t>XP is  the most widely used agile process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Planning 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Design 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Coding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Testing     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ASD stresses: human collaboration and Team self-organization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Framework encompasses: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Speculation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Collaboration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Learning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体" panose="02010600030101010101" pitchFamily="2" charset="-122"/>
              </a:rPr>
              <a:t>DSDM defines </a:t>
            </a:r>
            <a:r>
              <a:rPr lang="en-US" altLang="zh-CN" sz="28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three different iterative cycles: functional model, Design and implementation</a:t>
            </a:r>
            <a:endParaRPr lang="en-US" altLang="zh-CN" sz="2800" b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体" panose="02010600030101010101" pitchFamily="2" charset="-122"/>
              </a:rPr>
              <a:t>Including two additional life cycles activity: Feasibility and business study</a:t>
            </a: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体" panose="02010600030101010101" pitchFamily="2" charset="-122"/>
              </a:rPr>
              <a:t>DSDM suggests:</a:t>
            </a:r>
            <a:r>
              <a:rPr lang="en-US" altLang="zh-CN" sz="28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 use time-boxing scheduling</a:t>
            </a:r>
            <a:endParaRPr lang="zh-CN" altLang="en-US" sz="2800" b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ea typeface="宋体" panose="02010600030101010101" pitchFamily="2" charset="-122"/>
              </a:rPr>
              <a:t>Scrum emphasizes: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use a set of software process pattern 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ea typeface="宋体" panose="02010600030101010101" pitchFamily="2" charset="-122"/>
              </a:rPr>
              <a:t>For project: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tight timeless, changing requirements, business critically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ea typeface="宋体" panose="02010600030101010101" pitchFamily="2" charset="-122"/>
              </a:rPr>
              <a:t>Each process pattern defines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 set of development tasks  and allow scrum team to construct a process adapted to the project needs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55496" cy="914400"/>
          </a:xfrm>
        </p:spPr>
        <p:txBody>
          <a:bodyPr/>
          <a:lstStyle/>
          <a:p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Manifesto for Agile Software </a:t>
            </a:r>
            <a:r>
              <a:rPr lang="en-US" altLang="ja-JP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ja-JP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uncovering better ways of developing software by doing it and helping others do it.  Through this work we have come to value: </a:t>
            </a:r>
            <a:endParaRPr lang="en-US" altLang="ja-JP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interactions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processes and tools</a:t>
            </a:r>
            <a:endParaRPr lang="en-US" altLang="ja-JP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software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comprehensive documentation </a:t>
            </a:r>
            <a:endParaRPr lang="en-US" altLang="ja-JP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collaboration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contract negotiation</a:t>
            </a:r>
            <a:endParaRPr lang="en-US" altLang="ja-JP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Responding to change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following a plan </a:t>
            </a:r>
            <a:endParaRPr lang="en-US" altLang="ja-JP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while there is value in the items on the right, we value the items on the left more.” by Kent Beck et al.</a:t>
            </a:r>
            <a:endParaRPr lang="en-US" altLang="ja-JP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10" descr="Agile-Manifest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82140"/>
            <a:ext cx="3311525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Crystal  is family of agile process model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Adapted  to the specific  project’s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characristics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Crystal process uses iterative approaches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体" panose="02010600030101010101" pitchFamily="2" charset="-122"/>
              </a:rPr>
              <a:t>FDD  is somewhat </a:t>
            </a:r>
            <a:r>
              <a:rPr lang="en-US" altLang="zh-CN" sz="2800" b="0" dirty="0" smtClean="0"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en-US" altLang="zh-CN" sz="2800" b="0" dirty="0" smtClean="0">
                <a:ea typeface="宋体" panose="02010600030101010101" pitchFamily="2" charset="-122"/>
              </a:rPr>
              <a:t> formal </a:t>
            </a:r>
            <a:r>
              <a:rPr lang="en-US" altLang="zh-CN" sz="2800" b="0" dirty="0" smtClean="0">
                <a:latin typeface="Palatino" charset="0"/>
                <a:ea typeface="宋体" panose="02010600030101010101" pitchFamily="2" charset="-122"/>
              </a:rPr>
              <a:t>”</a:t>
            </a:r>
            <a:r>
              <a:rPr lang="en-US" altLang="zh-CN" sz="2800" b="0" dirty="0" smtClean="0">
                <a:ea typeface="宋体" panose="02010600030101010101" pitchFamily="2" charset="-122"/>
              </a:rPr>
              <a:t> than other agile method</a:t>
            </a: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体" panose="02010600030101010101" pitchFamily="2" charset="-122"/>
              </a:rPr>
              <a:t>Focus on the development feature with project team  to keep the agility</a:t>
            </a: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0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体" panose="02010600030101010101" pitchFamily="2" charset="-122"/>
              </a:rPr>
              <a:t>Greater emphasis on project and quality management</a:t>
            </a:r>
            <a:endParaRPr lang="en-US" altLang="zh-CN" sz="2800" b="0" dirty="0" smtClean="0">
              <a:ea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Chapter Summary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304800" y="524376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 dirty="0"/>
              <a:t>Exercise</a:t>
            </a:r>
            <a:endParaRPr lang="en-US" altLang="ja-JP" sz="2800" b="1" dirty="0"/>
          </a:p>
        </p:txBody>
      </p:sp>
      <p:pic>
        <p:nvPicPr>
          <p:cNvPr id="7177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Text Box 71"/>
          <p:cNvSpPr txBox="1">
            <a:spLocks noChangeArrowheads="1"/>
          </p:cNvSpPr>
          <p:nvPr/>
        </p:nvSpPr>
        <p:spPr bwMode="auto">
          <a:xfrm>
            <a:off x="770255" y="955040"/>
            <a:ext cx="8186420" cy="550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ja-JP" sz="1600" dirty="0"/>
              <a:t>Agility is nothing more than the ability of a project team to respond rapidly to change. </a:t>
            </a:r>
            <a:r>
              <a:rPr lang="ja-JP" altLang="en-US" sz="1600" dirty="0"/>
              <a:t>　　　　　　　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True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False 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Which of the following is </a:t>
            </a:r>
            <a:r>
              <a:rPr lang="en-US" altLang="ja-JP" sz="1600" u="sng" dirty="0"/>
              <a:t>not</a:t>
            </a:r>
            <a:r>
              <a:rPr lang="en-US" altLang="ja-JP" sz="1600" dirty="0"/>
              <a:t> necessary to apply agility to a software process?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rgbClr val="FF0000"/>
                </a:solidFill>
              </a:rPr>
              <a:t>Eliminate the use of project planning and testing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1">
              <a:buFontTx/>
              <a:buAutoNum type="alphaLcPeriod"/>
            </a:pPr>
            <a:r>
              <a:rPr lang="en-US" altLang="ja-JP" sz="1600" dirty="0"/>
              <a:t>Only essential work products are produced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Process allows team to streamline tasks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Uses incremental product delivery strategy</a:t>
            </a:r>
            <a:endParaRPr lang="ja-JP" altLang="en-US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How do you create agile processes to manage unpredictability?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Requirements gathering must be conducted very carefully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Risk analysis must be conducted before planning takes place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Software increments must be delivered in short time periods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Software processes must adapt to changes incrementally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Both c and d</a:t>
            </a:r>
            <a:endParaRPr lang="en-US" altLang="zh-CN" sz="1600" dirty="0"/>
          </a:p>
          <a:p>
            <a:pPr lvl="1"/>
            <a:r>
              <a:rPr lang="en-US" altLang="zh-CN" sz="1600" dirty="0"/>
              <a:t>Answer: 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Which of the following traits need to exist among the members of an agile software team?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Competence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Decision-making ability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Mutual trust and respect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All of the above.</a:t>
            </a:r>
            <a:endParaRPr lang="en-US" altLang="ja-JP" sz="1600" dirty="0"/>
          </a:p>
          <a:p>
            <a:pPr lvl="1"/>
            <a:r>
              <a:rPr lang="en-US" altLang="zh-CN" sz="1600" dirty="0"/>
              <a:t>Answer: </a:t>
            </a:r>
            <a:endParaRPr lang="en-US" altLang="ja-JP" sz="1600" dirty="0"/>
          </a:p>
        </p:txBody>
      </p:sp>
      <p:pic>
        <p:nvPicPr>
          <p:cNvPr id="1025" name="HTMLOption1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DefaultOcx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HTMLOption2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HTMLOption3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stSnd>
        <p:snd r:embed="rId4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/>
              <a:t>Exercise</a:t>
            </a:r>
            <a:endParaRPr lang="en-US" altLang="ja-JP" sz="2800" b="1"/>
          </a:p>
        </p:txBody>
      </p:sp>
      <p:pic>
        <p:nvPicPr>
          <p:cNvPr id="8201" name="Picture 34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3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37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38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40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41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 Box 42"/>
          <p:cNvSpPr txBox="1">
            <a:spLocks noChangeArrowheads="1"/>
          </p:cNvSpPr>
          <p:nvPr/>
        </p:nvSpPr>
        <p:spPr bwMode="auto">
          <a:xfrm>
            <a:off x="827584" y="836712"/>
            <a:ext cx="8064896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1600" dirty="0"/>
              <a:t>5. All agile process models conform to a greater or lesser degree to the principles stated in the "Manifesto for Agile Software Development". </a:t>
            </a:r>
            <a:r>
              <a:rPr lang="en-US" altLang="zh-CN" sz="1600" dirty="0" smtClean="0"/>
              <a:t> </a:t>
            </a:r>
            <a:endParaRPr lang="en-US" altLang="ja-JP" sz="1600" dirty="0" smtClean="0"/>
          </a:p>
          <a:p>
            <a:pPr lvl="1">
              <a:buFontTx/>
              <a:buAutoNum type="alphaLcPeriod"/>
            </a:pPr>
            <a:r>
              <a:rPr lang="en-US" altLang="ja-JP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endParaRPr lang="en-US" altLang="ja-JP" sz="1600" dirty="0" smtClean="0"/>
          </a:p>
          <a:p>
            <a:pPr lvl="1">
              <a:buFontTx/>
              <a:buAutoNum type="alphaLcPeriod"/>
            </a:pPr>
            <a:r>
              <a:rPr lang="en-US" altLang="ja-JP" sz="1600" dirty="0" smtClean="0"/>
              <a:t>False</a:t>
            </a:r>
            <a:endParaRPr lang="en-US" altLang="ja-JP" sz="1600" dirty="0"/>
          </a:p>
          <a:p>
            <a:r>
              <a:rPr lang="en-US" altLang="ja-JP" sz="1600" dirty="0"/>
              <a:t>6. What are the four framework activities found in the Extreme Programming (XP) process model? </a:t>
            </a:r>
            <a:endParaRPr lang="en-US" altLang="ja-JP" sz="1600" dirty="0"/>
          </a:p>
          <a:p>
            <a:r>
              <a:rPr lang="en-US" altLang="ja-JP" sz="1600" dirty="0"/>
              <a:t>        a. analysis, design, coding, testing  </a:t>
            </a:r>
            <a:endParaRPr lang="en-US" altLang="ja-JP" sz="1600" dirty="0"/>
          </a:p>
          <a:p>
            <a:r>
              <a:rPr lang="en-US" altLang="ja-JP" sz="1600" dirty="0"/>
              <a:t>        b. planning, analysis, design, coding </a:t>
            </a:r>
            <a:endParaRPr lang="en-US" altLang="ja-JP" sz="1600" dirty="0"/>
          </a:p>
          <a:p>
            <a:r>
              <a:rPr lang="en-US" altLang="ja-JP" sz="1600" dirty="0"/>
              <a:t>        c. planning, analysis, coding, testing  </a:t>
            </a:r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d. planning, design, coding, </a:t>
            </a:r>
            <a:r>
              <a:rPr lang="en-US" altLang="ja-JP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testing</a:t>
            </a:r>
            <a:endParaRPr lang="en-US" altLang="ja-JP" sz="1600" dirty="0" smtClean="0"/>
          </a:p>
          <a:p>
            <a:r>
              <a:rPr lang="en-US" altLang="ja-JP" sz="1600" dirty="0" smtClean="0"/>
              <a:t>7. What are the three framework activities for the Adaptive Software Development (ASD) process model? </a:t>
            </a:r>
            <a:r>
              <a:rPr lang="en-US" altLang="zh-CN" sz="1600" dirty="0" smtClean="0"/>
              <a:t>  </a:t>
            </a:r>
            <a:endParaRPr lang="en-US" altLang="ja-JP" sz="1600" dirty="0" smtClean="0"/>
          </a:p>
          <a:p>
            <a:pPr lvl="1">
              <a:buFontTx/>
              <a:buAutoNum type="alphaLcPeriod"/>
            </a:pPr>
            <a:r>
              <a:rPr lang="en-US" altLang="ja-JP" sz="1600" dirty="0" smtClean="0"/>
              <a:t>analysis, design, coding </a:t>
            </a:r>
            <a:endParaRPr lang="en-US" altLang="ja-JP" sz="1600" dirty="0" smtClean="0"/>
          </a:p>
          <a:p>
            <a:pPr lvl="1">
              <a:buFontTx/>
              <a:buAutoNum type="alphaLcPeriod"/>
            </a:pPr>
            <a:r>
              <a:rPr lang="en-US" altLang="ja-JP" sz="1600" dirty="0" smtClean="0"/>
              <a:t>feasibility </a:t>
            </a:r>
            <a:r>
              <a:rPr lang="en-US" altLang="ja-JP" sz="1600" dirty="0"/>
              <a:t>study, functional model iteration, implementation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requirements gathering, adaptive cycle planning, iterative development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speculation, collaboration, learning </a:t>
            </a:r>
            <a:endParaRPr lang="en-US" altLang="ja-JP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ja-JP" sz="1600" dirty="0"/>
              <a:t>8. Which is not one of the key questions that is answered by each team member at each daily Scrum meeting? </a:t>
            </a:r>
            <a:r>
              <a:rPr lang="en-US" altLang="zh-CN" sz="1600" dirty="0"/>
              <a:t>Answer: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What did you do since the last meeting?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What obstacles are you encountering?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ja-JP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is the cause of the problems you are encountering? </a:t>
            </a:r>
            <a:endParaRPr lang="en-US" altLang="ja-JP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buFontTx/>
              <a:buAutoNum type="alphaLcPeriod"/>
            </a:pPr>
            <a:r>
              <a:rPr lang="en-US" altLang="ja-JP" sz="1600" dirty="0"/>
              <a:t>What do you plan to accomplish at the next team meeting? </a:t>
            </a:r>
            <a:endParaRPr lang="en-US" altLang="ja-JP" sz="1600" dirty="0"/>
          </a:p>
          <a:p>
            <a:pPr lvl="1"/>
            <a:endParaRPr lang="en-US" altLang="ja-JP" sz="1600" dirty="0"/>
          </a:p>
        </p:txBody>
      </p:sp>
      <p:pic>
        <p:nvPicPr>
          <p:cNvPr id="2049" name="HTMLOption1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HTMLOption2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HTMLOption3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HTMLOption4" descr="ppt/media/image14.wmf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6200" y="-30167263"/>
            <a:ext cx="1371600" cy="276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stSnd>
        <p:snd r:embed="rId4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spac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44" y="2809702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267744" y="2204864"/>
            <a:ext cx="757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1-B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059907" y="2204864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2-A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2069" y="2204864"/>
            <a:ext cx="757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3-E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664484" y="2204864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4-D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11" name="Picture 39" descr="spac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86" y="343359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270686" y="2828752"/>
            <a:ext cx="757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5-A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062849" y="2828752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6-D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855011" y="2828752"/>
            <a:ext cx="757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7-D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67426" y="2828752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8-C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What is Agility?</a:t>
            </a:r>
            <a:endParaRPr lang="en-US" altLang="ja-JP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An Agile process</a:t>
            </a:r>
            <a:endParaRPr lang="en-US" altLang="ja-JP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Agile Process Model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Extreme Programming (XP)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Adaptive Software Development (ASD)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Dynamic Systems Development Method (DSDM)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Scrum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Crystal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Feature Driven Development (FDD)</a:t>
            </a:r>
            <a:endParaRPr lang="en-US" altLang="ja-JP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/>
              <a:t> Agile Modeling (AM)</a:t>
            </a:r>
            <a:endParaRPr lang="en-US" altLang="ja-JP" dirty="0"/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 altLang="ja-JP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 </a:t>
            </a:r>
            <a:endParaRPr lang="en-US" altLang="zh-CN" sz="24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ea typeface="宋体" panose="02010600030101010101" pitchFamily="2" charset="-122"/>
              </a:rPr>
              <a:t>Prescriptive Process Model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ea typeface="宋体" panose="02010600030101010101" pitchFamily="2" charset="-122"/>
              </a:rPr>
              <a:t>Discipline, Systematical , rigor, work products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ea typeface="宋体" panose="02010600030101010101" pitchFamily="2" charset="-122"/>
              </a:rPr>
              <a:t>But changes occur every where in the software development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Requirements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Business Marketing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Peoples 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technologies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400" dirty="0" smtClean="0"/>
          </a:p>
        </p:txBody>
      </p:sp>
      <p:sp>
        <p:nvSpPr>
          <p:cNvPr id="4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Review</a:t>
            </a:r>
            <a:endParaRPr lang="zh-CN" altLang="en-US" kern="0" dirty="0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469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FD08AA9-F80A-4773-9125-617E92F91098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4693" name="Rectangle 9"/>
          <p:cNvSpPr>
            <a:spLocks noRot="1" noChangeArrowheads="1"/>
          </p:cNvSpPr>
          <p:nvPr/>
        </p:nvSpPr>
        <p:spPr bwMode="auto">
          <a:xfrm>
            <a:off x="971600" y="1366888"/>
            <a:ext cx="83534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(rapid and adaptive) response to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among all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the customer onto the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a team so that it is in control of the work performed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Rapid, incremental delivery of software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4" name="Picture 10" descr="agi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37112"/>
            <a:ext cx="21526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What is </a:t>
            </a:r>
            <a:r>
              <a:rPr lang="en-US" altLang="ja-JP" dirty="0">
                <a:latin typeface="Palatino" charset="0"/>
              </a:rPr>
              <a:t>“</a:t>
            </a:r>
            <a:r>
              <a:rPr lang="en-US" altLang="ja-JP" dirty="0"/>
              <a:t>Agility</a:t>
            </a:r>
            <a:r>
              <a:rPr lang="en-US" altLang="ja-JP" dirty="0">
                <a:latin typeface="Palatino" charset="0"/>
              </a:rPr>
              <a:t>”</a:t>
            </a:r>
            <a:r>
              <a:rPr lang="en-US" altLang="ja-JP" dirty="0"/>
              <a:t>?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Fig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1537970"/>
            <a:ext cx="6331585" cy="4093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Agility and the Cost of Change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469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FD08AA9-F80A-4773-9125-617E92F91098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4693" name="Rectangle 9"/>
          <p:cNvSpPr>
            <a:spLocks noRot="1" noChangeArrowheads="1"/>
          </p:cNvSpPr>
          <p:nvPr/>
        </p:nvSpPr>
        <p:spPr bwMode="auto">
          <a:xfrm>
            <a:off x="971550" y="1367155"/>
            <a:ext cx="780669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predict in advance which software requirements will persist and which will change. The same to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priorities.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types of software, design and construction are interleaved.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design, construction and testing are not predictable as we might like.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4" name="Picture 10" descr="agi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37112"/>
            <a:ext cx="21526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/>
          <p:nvPr/>
        </p:nvSpPr>
        <p:spPr bwMode="auto">
          <a:xfrm>
            <a:off x="533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What is </a:t>
            </a:r>
            <a:r>
              <a:rPr lang="en-US" altLang="ja-JP" dirty="0">
                <a:latin typeface="Palatino" charset="0"/>
              </a:rPr>
              <a:t>“</a:t>
            </a:r>
            <a:r>
              <a:rPr lang="en-US" altLang="ja-JP" dirty="0"/>
              <a:t>Agility</a:t>
            </a:r>
            <a:r>
              <a:rPr lang="en-US" altLang="ja-JP" dirty="0">
                <a:latin typeface="Palatino" charset="0"/>
              </a:rPr>
              <a:t>”</a:t>
            </a:r>
            <a:r>
              <a:rPr lang="en-US" altLang="ja-JP" dirty="0"/>
              <a:t>?</a:t>
            </a:r>
            <a:endParaRPr lang="en-US" altLang="ja-JP" dirty="0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losengCh01E2[1]">
  <a:themeElements>
    <a:clrScheme name="LlosengCh01E2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Ch01E2[1]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losengCh01E2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Ch01E2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Settings\hmlisa\Application Data\Microsoft\Templates\LlosengCh01E2[1].pot</Template>
  <TotalTime>0</TotalTime>
  <Words>10951</Words>
  <Application>WPS 演示</Application>
  <PresentationFormat>全屏显示(4:3)</PresentationFormat>
  <Paragraphs>474</Paragraphs>
  <Slides>44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Wingdings</vt:lpstr>
      <vt:lpstr>Times</vt:lpstr>
      <vt:lpstr>微软雅黑</vt:lpstr>
      <vt:lpstr>Futura</vt:lpstr>
      <vt:lpstr>Helvetica</vt:lpstr>
      <vt:lpstr>Times New Roman</vt:lpstr>
      <vt:lpstr>MS PGothic</vt:lpstr>
      <vt:lpstr>Palatino</vt:lpstr>
      <vt:lpstr>Arial Unicode MS</vt:lpstr>
      <vt:lpstr>楷体</vt:lpstr>
      <vt:lpstr>Segoe Print</vt:lpstr>
      <vt:lpstr>Palatino Linotype</vt:lpstr>
      <vt:lpstr>LlosengCh01E2[1]</vt:lpstr>
      <vt:lpstr>正确的过程产生正确的结果。 完全的有序意味着缺乏可变性。  </vt:lpstr>
      <vt:lpstr>    风清扬-独孤九剑:         以无招胜有招。  张三丰-太极剑:         不拘于形而在于意。 </vt:lpstr>
      <vt:lpstr>   Agile Development  </vt:lpstr>
      <vt:lpstr>The Manifesto for Agile Software Development</vt:lpstr>
      <vt:lpstr>Content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Human Factor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Sichuan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Lisa</dc:creator>
  <cp:lastModifiedBy>三脚猫</cp:lastModifiedBy>
  <cp:revision>213</cp:revision>
  <dcterms:created xsi:type="dcterms:W3CDTF">2008-02-25T20:13:00Z</dcterms:created>
  <dcterms:modified xsi:type="dcterms:W3CDTF">2018-12-29T09:55:49Z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2052-11.1.0.8327</vt:lpwstr>
  </property>
</Properties>
</file>