
<file path=[Content_Types].xml><?xml version="1.0" encoding="utf-8"?>
<Types xmlns="http://schemas.openxmlformats.org/package/2006/content-types">
  <Default Extension="jpeg" ContentType="image/jpeg"/>
  <Default Extension="vml" ContentType="application/vnd.openxmlformats-officedocument.vmlDrawing"/>
  <Default Extension="doc" ContentType="application/msword"/>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203"/>
  </p:handoutMasterIdLst>
  <p:sldIdLst>
    <p:sldId id="396" r:id="rId3"/>
    <p:sldId id="625" r:id="rId4"/>
    <p:sldId id="626" r:id="rId5"/>
    <p:sldId id="627" r:id="rId6"/>
    <p:sldId id="628" r:id="rId7"/>
    <p:sldId id="488" r:id="rId8"/>
    <p:sldId id="832" r:id="rId10"/>
    <p:sldId id="489" r:id="rId11"/>
    <p:sldId id="490" r:id="rId12"/>
    <p:sldId id="400" r:id="rId13"/>
    <p:sldId id="492" r:id="rId14"/>
    <p:sldId id="402" r:id="rId15"/>
    <p:sldId id="401" r:id="rId16"/>
    <p:sldId id="491" r:id="rId17"/>
    <p:sldId id="493" r:id="rId18"/>
    <p:sldId id="629" r:id="rId19"/>
    <p:sldId id="403" r:id="rId20"/>
    <p:sldId id="495" r:id="rId21"/>
    <p:sldId id="497" r:id="rId22"/>
    <p:sldId id="498" r:id="rId23"/>
    <p:sldId id="499" r:id="rId24"/>
    <p:sldId id="500" r:id="rId25"/>
    <p:sldId id="501" r:id="rId26"/>
    <p:sldId id="502" r:id="rId27"/>
    <p:sldId id="503" r:id="rId28"/>
    <p:sldId id="504" r:id="rId29"/>
    <p:sldId id="505" r:id="rId30"/>
    <p:sldId id="506" r:id="rId31"/>
    <p:sldId id="507" r:id="rId32"/>
    <p:sldId id="508" r:id="rId33"/>
    <p:sldId id="509" r:id="rId34"/>
    <p:sldId id="510" r:id="rId35"/>
    <p:sldId id="511" r:id="rId36"/>
    <p:sldId id="512" r:id="rId37"/>
    <p:sldId id="513" r:id="rId38"/>
    <p:sldId id="514" r:id="rId39"/>
    <p:sldId id="515" r:id="rId40"/>
    <p:sldId id="516" r:id="rId41"/>
    <p:sldId id="517" r:id="rId42"/>
    <p:sldId id="518" r:id="rId43"/>
    <p:sldId id="519" r:id="rId44"/>
    <p:sldId id="1034" r:id="rId45"/>
    <p:sldId id="404" r:id="rId46"/>
    <p:sldId id="630" r:id="rId47"/>
    <p:sldId id="406" r:id="rId48"/>
    <p:sldId id="407" r:id="rId49"/>
    <p:sldId id="408" r:id="rId50"/>
    <p:sldId id="409" r:id="rId51"/>
    <p:sldId id="521" r:id="rId52"/>
    <p:sldId id="410" r:id="rId53"/>
    <p:sldId id="522" r:id="rId54"/>
    <p:sldId id="523" r:id="rId55"/>
    <p:sldId id="631" r:id="rId56"/>
    <p:sldId id="526" r:id="rId57"/>
    <p:sldId id="527" r:id="rId58"/>
    <p:sldId id="528" r:id="rId59"/>
    <p:sldId id="411" r:id="rId60"/>
    <p:sldId id="412" r:id="rId61"/>
    <p:sldId id="413" r:id="rId62"/>
    <p:sldId id="414" r:id="rId63"/>
    <p:sldId id="415" r:id="rId64"/>
    <p:sldId id="416" r:id="rId65"/>
    <p:sldId id="417" r:id="rId66"/>
    <p:sldId id="418" r:id="rId67"/>
    <p:sldId id="419" r:id="rId68"/>
    <p:sldId id="420" r:id="rId69"/>
    <p:sldId id="533" r:id="rId70"/>
    <p:sldId id="421" r:id="rId71"/>
    <p:sldId id="422" r:id="rId72"/>
    <p:sldId id="534" r:id="rId73"/>
    <p:sldId id="535" r:id="rId74"/>
    <p:sldId id="532" r:id="rId75"/>
    <p:sldId id="423" r:id="rId76"/>
    <p:sldId id="551" r:id="rId77"/>
    <p:sldId id="552" r:id="rId78"/>
    <p:sldId id="553" r:id="rId79"/>
    <p:sldId id="554" r:id="rId80"/>
    <p:sldId id="555" r:id="rId81"/>
    <p:sldId id="556" r:id="rId82"/>
    <p:sldId id="557" r:id="rId83"/>
    <p:sldId id="559" r:id="rId84"/>
    <p:sldId id="560" r:id="rId85"/>
    <p:sldId id="561" r:id="rId86"/>
    <p:sldId id="562" r:id="rId87"/>
    <p:sldId id="563" r:id="rId88"/>
    <p:sldId id="427" r:id="rId89"/>
    <p:sldId id="428" r:id="rId90"/>
    <p:sldId id="429" r:id="rId91"/>
    <p:sldId id="564" r:id="rId92"/>
    <p:sldId id="632" r:id="rId93"/>
    <p:sldId id="1035" r:id="rId94"/>
    <p:sldId id="537" r:id="rId95"/>
    <p:sldId id="538" r:id="rId96"/>
    <p:sldId id="539" r:id="rId97"/>
    <p:sldId id="540" r:id="rId98"/>
    <p:sldId id="541" r:id="rId99"/>
    <p:sldId id="1036" r:id="rId100"/>
    <p:sldId id="566" r:id="rId101"/>
    <p:sldId id="432" r:id="rId102"/>
    <p:sldId id="567" r:id="rId103"/>
    <p:sldId id="433" r:id="rId104"/>
    <p:sldId id="434" r:id="rId105"/>
    <p:sldId id="435" r:id="rId106"/>
    <p:sldId id="436" r:id="rId107"/>
    <p:sldId id="437" r:id="rId108"/>
    <p:sldId id="438" r:id="rId109"/>
    <p:sldId id="439" r:id="rId110"/>
    <p:sldId id="440" r:id="rId111"/>
    <p:sldId id="441" r:id="rId112"/>
    <p:sldId id="1037" r:id="rId113"/>
    <p:sldId id="571" r:id="rId114"/>
    <p:sldId id="570" r:id="rId115"/>
    <p:sldId id="442" r:id="rId116"/>
    <p:sldId id="443" r:id="rId117"/>
    <p:sldId id="444" r:id="rId118"/>
    <p:sldId id="445" r:id="rId119"/>
    <p:sldId id="446" r:id="rId120"/>
    <p:sldId id="447" r:id="rId121"/>
    <p:sldId id="448" r:id="rId122"/>
    <p:sldId id="449" r:id="rId123"/>
    <p:sldId id="450" r:id="rId124"/>
    <p:sldId id="451" r:id="rId125"/>
    <p:sldId id="452" r:id="rId126"/>
    <p:sldId id="453" r:id="rId127"/>
    <p:sldId id="454" r:id="rId128"/>
    <p:sldId id="455" r:id="rId129"/>
    <p:sldId id="456" r:id="rId130"/>
    <p:sldId id="457" r:id="rId131"/>
    <p:sldId id="572" r:id="rId132"/>
    <p:sldId id="573" r:id="rId133"/>
    <p:sldId id="574" r:id="rId134"/>
    <p:sldId id="575" r:id="rId135"/>
    <p:sldId id="577" r:id="rId136"/>
    <p:sldId id="458" r:id="rId137"/>
    <p:sldId id="578" r:id="rId138"/>
    <p:sldId id="459" r:id="rId139"/>
    <p:sldId id="460" r:id="rId140"/>
    <p:sldId id="461" r:id="rId141"/>
    <p:sldId id="462" r:id="rId142"/>
    <p:sldId id="463" r:id="rId143"/>
    <p:sldId id="464" r:id="rId144"/>
    <p:sldId id="465" r:id="rId145"/>
    <p:sldId id="466" r:id="rId146"/>
    <p:sldId id="467" r:id="rId147"/>
    <p:sldId id="468" r:id="rId148"/>
    <p:sldId id="633" r:id="rId149"/>
    <p:sldId id="583" r:id="rId150"/>
    <p:sldId id="585" r:id="rId151"/>
    <p:sldId id="469" r:id="rId152"/>
    <p:sldId id="470" r:id="rId153"/>
    <p:sldId id="471" r:id="rId154"/>
    <p:sldId id="586" r:id="rId155"/>
    <p:sldId id="587" r:id="rId156"/>
    <p:sldId id="588" r:id="rId157"/>
    <p:sldId id="472" r:id="rId158"/>
    <p:sldId id="473" r:id="rId159"/>
    <p:sldId id="474" r:id="rId160"/>
    <p:sldId id="475" r:id="rId161"/>
    <p:sldId id="476" r:id="rId162"/>
    <p:sldId id="589" r:id="rId163"/>
    <p:sldId id="590" r:id="rId164"/>
    <p:sldId id="591" r:id="rId165"/>
    <p:sldId id="477" r:id="rId166"/>
    <p:sldId id="478" r:id="rId167"/>
    <p:sldId id="595" r:id="rId168"/>
    <p:sldId id="596" r:id="rId169"/>
    <p:sldId id="597" r:id="rId170"/>
    <p:sldId id="598" r:id="rId171"/>
    <p:sldId id="599" r:id="rId172"/>
    <p:sldId id="600" r:id="rId173"/>
    <p:sldId id="601" r:id="rId174"/>
    <p:sldId id="602" r:id="rId175"/>
    <p:sldId id="603" r:id="rId176"/>
    <p:sldId id="604" r:id="rId177"/>
    <p:sldId id="605" r:id="rId178"/>
    <p:sldId id="606" r:id="rId179"/>
    <p:sldId id="607" r:id="rId180"/>
    <p:sldId id="608" r:id="rId181"/>
    <p:sldId id="609" r:id="rId182"/>
    <p:sldId id="610" r:id="rId183"/>
    <p:sldId id="611" r:id="rId184"/>
    <p:sldId id="612" r:id="rId185"/>
    <p:sldId id="613" r:id="rId186"/>
    <p:sldId id="614" r:id="rId187"/>
    <p:sldId id="615" r:id="rId188"/>
    <p:sldId id="616" r:id="rId189"/>
    <p:sldId id="617" r:id="rId190"/>
    <p:sldId id="635" r:id="rId191"/>
    <p:sldId id="618" r:id="rId192"/>
    <p:sldId id="619" r:id="rId193"/>
    <p:sldId id="620" r:id="rId194"/>
    <p:sldId id="621" r:id="rId195"/>
    <p:sldId id="622" r:id="rId196"/>
    <p:sldId id="623" r:id="rId197"/>
    <p:sldId id="624" r:id="rId198"/>
    <p:sldId id="480" r:id="rId199"/>
    <p:sldId id="481" r:id="rId200"/>
    <p:sldId id="482" r:id="rId201"/>
    <p:sldId id="636" r:id="rId202"/>
  </p:sldIdLst>
  <p:sldSz cx="9144000" cy="6858000" type="screen4x3"/>
  <p:notesSz cx="7099300" cy="10234295"/>
  <p:defaultTextStyle>
    <a:defPPr>
      <a:defRPr lang="zh-CN"/>
    </a:defPPr>
    <a:lvl1pPr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pitchFamily="1"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pitchFamily="1"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pitchFamily="1"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pitchFamily="1"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75" autoAdjust="0"/>
    <p:restoredTop sz="94660"/>
  </p:normalViewPr>
  <p:slideViewPr>
    <p:cSldViewPr>
      <p:cViewPr varScale="1">
        <p:scale>
          <a:sx n="64" d="100"/>
          <a:sy n="64" d="100"/>
        </p:scale>
        <p:origin x="-984" y="-34"/>
      </p:cViewPr>
      <p:guideLst>
        <p:guide orient="horz" pos="2227"/>
        <p:guide pos="283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652" y="-78"/>
      </p:cViewPr>
      <p:guideLst>
        <p:guide orient="horz" pos="3323"/>
        <p:guide pos="2198"/>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notesMaster" Target="notesMasters/notesMaster1.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6" Type="http://schemas.openxmlformats.org/officeDocument/2006/relationships/tableStyles" Target="tableStyles.xml"/><Relationship Id="rId205" Type="http://schemas.openxmlformats.org/officeDocument/2006/relationships/viewProps" Target="viewProps.xml"/><Relationship Id="rId204" Type="http://schemas.openxmlformats.org/officeDocument/2006/relationships/presProps" Target="presProps.xml"/><Relationship Id="rId203" Type="http://schemas.openxmlformats.org/officeDocument/2006/relationships/handoutMaster" Target="handoutMasters/handoutMaster1.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image" Target="../media/image41.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2.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3.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048000" cy="5334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68611" name="Rectangle 3"/>
          <p:cNvSpPr>
            <a:spLocks noGrp="1" noChangeArrowheads="1"/>
          </p:cNvSpPr>
          <p:nvPr>
            <p:ph type="dt" sz="quarter" idx="1"/>
          </p:nvPr>
        </p:nvSpPr>
        <p:spPr bwMode="auto">
          <a:xfrm>
            <a:off x="4038600" y="0"/>
            <a:ext cx="3048000" cy="5334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68612" name="Rectangle 4"/>
          <p:cNvSpPr>
            <a:spLocks noGrp="1" noChangeArrowheads="1"/>
          </p:cNvSpPr>
          <p:nvPr>
            <p:ph type="ftr" sz="quarter" idx="2"/>
          </p:nvPr>
        </p:nvSpPr>
        <p:spPr bwMode="auto">
          <a:xfrm>
            <a:off x="0" y="9753600"/>
            <a:ext cx="30480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68613" name="Rectangle 5"/>
          <p:cNvSpPr>
            <a:spLocks noGrp="1" noChangeArrowheads="1"/>
          </p:cNvSpPr>
          <p:nvPr>
            <p:ph type="sldNum" sz="quarter" idx="3"/>
          </p:nvPr>
        </p:nvSpPr>
        <p:spPr bwMode="auto">
          <a:xfrm>
            <a:off x="4038600" y="9753600"/>
            <a:ext cx="30480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A0DB2FAB-4DDF-4CC6-B0A0-76A60F457093}"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eaLnBrk="1" hangingPunct="1">
              <a:defRPr sz="1300">
                <a:latin typeface="Arial" panose="020B0604020202020204" pitchFamily="34" charset="0"/>
              </a:defRPr>
            </a:lvl1pPr>
          </a:lstStyle>
          <a:p>
            <a:pPr>
              <a:defRPr/>
            </a:pPr>
            <a:endParaRPr lang="en-US" altLang="zh-CN"/>
          </a:p>
        </p:txBody>
      </p:sp>
      <p:sp>
        <p:nvSpPr>
          <p:cNvPr id="43011"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sz="1300">
                <a:latin typeface="Arial" panose="020B0604020202020204" pitchFamily="34" charset="0"/>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43014"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eaLnBrk="1" hangingPunct="1">
              <a:defRPr sz="1300">
                <a:latin typeface="Arial" panose="020B0604020202020204" pitchFamily="34" charset="0"/>
              </a:defRPr>
            </a:lvl1pPr>
          </a:lstStyle>
          <a:p>
            <a:pPr>
              <a:defRPr/>
            </a:pPr>
            <a:endParaRPr lang="en-US" altLang="zh-CN"/>
          </a:p>
        </p:txBody>
      </p:sp>
      <p:sp>
        <p:nvSpPr>
          <p:cNvPr id="43015"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latin typeface="Arial" panose="020B0604020202020204" pitchFamily="34" charset="0"/>
              </a:defRPr>
            </a:lvl1pPr>
          </a:lstStyle>
          <a:p>
            <a:pPr>
              <a:defRPr/>
            </a:pPr>
            <a:fld id="{D491D423-BE52-429D-A649-80BB9A6D7E3E}"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7.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8.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9.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1.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2.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3.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4.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5.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6.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7.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8.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9.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1.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2.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3.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4.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5.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6.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7.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8.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Rot="1" noChangeAspect="1" noChangeArrowheads="1" noTextEdit="1"/>
          </p:cNvSpPr>
          <p:nvPr>
            <p:ph type="sldImg"/>
          </p:nvPr>
        </p:nvSpPr>
        <p:spPr>
          <a:xfrm>
            <a:off x="1300163" y="877888"/>
            <a:ext cx="4511675" cy="3382962"/>
          </a:xfrm>
        </p:spPr>
      </p:sp>
      <p:sp>
        <p:nvSpPr>
          <p:cNvPr id="342019"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502" tIns="48751" rIns="97502" bIns="48751" anchor="ct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080D5392-681B-4392-BA86-439FFDE29122}" type="slidenum">
              <a:rPr lang="ja-JP" altLang="en-US" sz="1200"/>
            </a:fld>
            <a:endParaRPr lang="en-US" altLang="ja-JP" sz="1200"/>
          </a:p>
        </p:txBody>
      </p:sp>
      <p:sp>
        <p:nvSpPr>
          <p:cNvPr id="572419" name="Rectangle 2"/>
          <p:cNvSpPr>
            <a:spLocks noGrp="1" noRot="1" noChangeAspect="1" noChangeArrowheads="1" noTextEdit="1"/>
          </p:cNvSpPr>
          <p:nvPr>
            <p:ph type="sldImg"/>
          </p:nvPr>
        </p:nvSpPr>
        <p:spPr>
          <a:xfrm>
            <a:off x="992188" y="768350"/>
            <a:ext cx="5114925" cy="3836988"/>
          </a:xfrm>
        </p:spPr>
      </p:sp>
      <p:sp>
        <p:nvSpPr>
          <p:cNvPr id="57242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0D06484-7E88-49BA-B0D5-3585B1D81DB5}" type="slidenum">
              <a:rPr lang="ja-JP" altLang="en-US" sz="1200"/>
            </a:fld>
            <a:endParaRPr lang="en-US" altLang="ja-JP" sz="1200"/>
          </a:p>
        </p:txBody>
      </p:sp>
      <p:sp>
        <p:nvSpPr>
          <p:cNvPr id="629763" name="Rectangle 2"/>
          <p:cNvSpPr>
            <a:spLocks noGrp="1" noRot="1" noChangeAspect="1" noChangeArrowheads="1" noTextEdit="1"/>
          </p:cNvSpPr>
          <p:nvPr>
            <p:ph type="sldImg"/>
          </p:nvPr>
        </p:nvSpPr>
        <p:spPr>
          <a:xfrm>
            <a:off x="992188" y="768350"/>
            <a:ext cx="5114925" cy="3836988"/>
          </a:xfrm>
        </p:spPr>
      </p:sp>
      <p:sp>
        <p:nvSpPr>
          <p:cNvPr id="62976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34A764D-E6AE-49B4-BEAF-022DB69228E1}" type="slidenum">
              <a:rPr lang="ja-JP" altLang="en-US" sz="1200"/>
            </a:fld>
            <a:endParaRPr lang="en-US" altLang="ja-JP" sz="1200"/>
          </a:p>
        </p:txBody>
      </p:sp>
      <p:sp>
        <p:nvSpPr>
          <p:cNvPr id="630787" name="Rectangle 2"/>
          <p:cNvSpPr>
            <a:spLocks noGrp="1" noRot="1" noChangeAspect="1" noChangeArrowheads="1" noTextEdit="1"/>
          </p:cNvSpPr>
          <p:nvPr>
            <p:ph type="sldImg"/>
          </p:nvPr>
        </p:nvSpPr>
        <p:spPr>
          <a:xfrm>
            <a:off x="992188" y="768350"/>
            <a:ext cx="5114925" cy="3836988"/>
          </a:xfrm>
        </p:spPr>
      </p:sp>
      <p:sp>
        <p:nvSpPr>
          <p:cNvPr id="63078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E7F51D2-1074-480F-B8F1-D5F59B448933}" type="slidenum">
              <a:rPr lang="ja-JP" altLang="en-US" sz="1200"/>
            </a:fld>
            <a:endParaRPr lang="en-US" altLang="ja-JP" sz="1200"/>
          </a:p>
        </p:txBody>
      </p:sp>
      <p:sp>
        <p:nvSpPr>
          <p:cNvPr id="631811" name="Rectangle 2"/>
          <p:cNvSpPr>
            <a:spLocks noGrp="1" noRot="1" noChangeAspect="1" noChangeArrowheads="1" noTextEdit="1"/>
          </p:cNvSpPr>
          <p:nvPr>
            <p:ph type="sldImg"/>
          </p:nvPr>
        </p:nvSpPr>
        <p:spPr>
          <a:xfrm>
            <a:off x="992188" y="768350"/>
            <a:ext cx="5114925" cy="3836988"/>
          </a:xfrm>
        </p:spPr>
      </p:sp>
      <p:sp>
        <p:nvSpPr>
          <p:cNvPr id="63181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D08C0F4-B2CE-403A-9305-7331C312A419}" type="slidenum">
              <a:rPr lang="ja-JP" altLang="en-US" sz="1200"/>
            </a:fld>
            <a:endParaRPr lang="en-US" altLang="ja-JP" sz="1200"/>
          </a:p>
        </p:txBody>
      </p:sp>
      <p:sp>
        <p:nvSpPr>
          <p:cNvPr id="632835" name="Rectangle 2"/>
          <p:cNvSpPr>
            <a:spLocks noGrp="1" noRot="1" noChangeAspect="1" noChangeArrowheads="1" noTextEdit="1"/>
          </p:cNvSpPr>
          <p:nvPr>
            <p:ph type="sldImg"/>
          </p:nvPr>
        </p:nvSpPr>
        <p:spPr>
          <a:xfrm>
            <a:off x="992188" y="768350"/>
            <a:ext cx="5114925" cy="3836988"/>
          </a:xfrm>
        </p:spPr>
      </p:sp>
      <p:sp>
        <p:nvSpPr>
          <p:cNvPr id="63283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Rot="1" noChangeAspect="1" noChangeArrowheads="1" noTextEdit="1"/>
          </p:cNvSpPr>
          <p:nvPr>
            <p:ph type="sldImg"/>
          </p:nvPr>
        </p:nvSpPr>
        <p:spPr>
          <a:xfrm>
            <a:off x="1300163" y="877888"/>
            <a:ext cx="4511675" cy="3382962"/>
          </a:xfrm>
        </p:spPr>
      </p:sp>
      <p:sp>
        <p:nvSpPr>
          <p:cNvPr id="347139"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502" tIns="48751" rIns="97502" bIns="48751" anchor="ctr"/>
          <a:lstStyle/>
          <a:p>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Rot="1" noChangeAspect="1" noChangeArrowheads="1" noTextEdit="1"/>
          </p:cNvSpPr>
          <p:nvPr>
            <p:ph type="sldImg"/>
          </p:nvPr>
        </p:nvSpPr>
        <p:spPr>
          <a:xfrm>
            <a:off x="1300163" y="877888"/>
            <a:ext cx="4511675" cy="3382962"/>
          </a:xfrm>
        </p:spPr>
      </p:sp>
      <p:sp>
        <p:nvSpPr>
          <p:cNvPr id="346115"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502" tIns="48751" rIns="97502" bIns="48751" anchor="ctr"/>
          <a:lstStyle/>
          <a:p>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Rot="1" noChangeAspect="1" noChangeArrowheads="1" noTextEdit="1"/>
          </p:cNvSpPr>
          <p:nvPr>
            <p:ph type="sldImg"/>
          </p:nvPr>
        </p:nvSpPr>
        <p:spPr>
          <a:xfrm>
            <a:off x="1300163" y="877888"/>
            <a:ext cx="4511675" cy="3382962"/>
          </a:xfrm>
        </p:spPr>
      </p:sp>
      <p:sp>
        <p:nvSpPr>
          <p:cNvPr id="348163"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502" tIns="48751" rIns="97502" bIns="48751" anchor="ctr"/>
          <a:lstStyle/>
          <a:p>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9DB0F88-784C-4CDB-A366-3049520946B2}" type="slidenum">
              <a:rPr lang="ja-JP" altLang="en-US" sz="1200"/>
            </a:fld>
            <a:endParaRPr lang="en-US" altLang="ja-JP" sz="1200"/>
          </a:p>
        </p:txBody>
      </p:sp>
      <p:sp>
        <p:nvSpPr>
          <p:cNvPr id="634883" name="Rectangle 2"/>
          <p:cNvSpPr>
            <a:spLocks noGrp="1" noRot="1" noChangeAspect="1" noChangeArrowheads="1" noTextEdit="1"/>
          </p:cNvSpPr>
          <p:nvPr>
            <p:ph type="sldImg"/>
          </p:nvPr>
        </p:nvSpPr>
        <p:spPr>
          <a:xfrm>
            <a:off x="992188" y="768350"/>
            <a:ext cx="5114925" cy="3836988"/>
          </a:xfrm>
        </p:spPr>
      </p:sp>
      <p:sp>
        <p:nvSpPr>
          <p:cNvPr id="63488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5AEBE2B-CE24-47ED-ABA7-C9857D0B5457}" type="slidenum">
              <a:rPr lang="ja-JP" altLang="en-US" sz="1200"/>
            </a:fld>
            <a:endParaRPr lang="en-US" altLang="ja-JP" sz="1200"/>
          </a:p>
        </p:txBody>
      </p:sp>
      <p:sp>
        <p:nvSpPr>
          <p:cNvPr id="635907" name="Rectangle 2"/>
          <p:cNvSpPr>
            <a:spLocks noGrp="1" noRot="1" noChangeAspect="1" noChangeArrowheads="1" noTextEdit="1"/>
          </p:cNvSpPr>
          <p:nvPr>
            <p:ph type="sldImg"/>
          </p:nvPr>
        </p:nvSpPr>
        <p:spPr>
          <a:xfrm>
            <a:off x="992188" y="768350"/>
            <a:ext cx="5114925" cy="3836988"/>
          </a:xfrm>
        </p:spPr>
      </p:sp>
      <p:sp>
        <p:nvSpPr>
          <p:cNvPr id="63590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AE46BDB-BED6-41BF-AAA9-1C196E6BC4A1}" type="slidenum">
              <a:rPr lang="ja-JP" altLang="en-US" sz="1200"/>
            </a:fld>
            <a:endParaRPr lang="en-US" altLang="ja-JP" sz="1200"/>
          </a:p>
        </p:txBody>
      </p:sp>
      <p:sp>
        <p:nvSpPr>
          <p:cNvPr id="636931" name="Rectangle 2"/>
          <p:cNvSpPr>
            <a:spLocks noGrp="1" noRot="1" noChangeAspect="1" noChangeArrowheads="1" noTextEdit="1"/>
          </p:cNvSpPr>
          <p:nvPr>
            <p:ph type="sldImg"/>
          </p:nvPr>
        </p:nvSpPr>
        <p:spPr>
          <a:xfrm>
            <a:off x="992188" y="768350"/>
            <a:ext cx="5114925" cy="3836988"/>
          </a:xfrm>
        </p:spPr>
      </p:sp>
      <p:sp>
        <p:nvSpPr>
          <p:cNvPr id="63693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AE46BDB-BED6-41BF-AAA9-1C196E6BC4A1}" type="slidenum">
              <a:rPr lang="ja-JP" altLang="en-US" sz="1200"/>
            </a:fld>
            <a:endParaRPr lang="en-US" altLang="ja-JP" sz="1200"/>
          </a:p>
        </p:txBody>
      </p:sp>
      <p:sp>
        <p:nvSpPr>
          <p:cNvPr id="636931" name="Rectangle 2"/>
          <p:cNvSpPr>
            <a:spLocks noGrp="1" noRot="1" noChangeAspect="1" noChangeArrowheads="1" noTextEdit="1"/>
          </p:cNvSpPr>
          <p:nvPr>
            <p:ph type="sldImg"/>
          </p:nvPr>
        </p:nvSpPr>
        <p:spPr>
          <a:xfrm>
            <a:off x="992188" y="768350"/>
            <a:ext cx="5114925" cy="3836988"/>
          </a:xfrm>
        </p:spPr>
      </p:sp>
      <p:sp>
        <p:nvSpPr>
          <p:cNvPr id="63693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Rot="1" noChangeAspect="1" noChangeArrowheads="1" noTextEdit="1"/>
          </p:cNvSpPr>
          <p:nvPr>
            <p:ph type="sldImg"/>
          </p:nvPr>
        </p:nvSpPr>
        <p:spPr>
          <a:xfrm>
            <a:off x="1300163" y="877888"/>
            <a:ext cx="4511675" cy="3382962"/>
          </a:xfrm>
        </p:spPr>
      </p:sp>
      <p:sp>
        <p:nvSpPr>
          <p:cNvPr id="349187"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502" tIns="48751" rIns="97502" bIns="48751" anchor="ct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Rot="1" noChangeAspect="1" noChangeArrowheads="1" noTextEdit="1"/>
          </p:cNvSpPr>
          <p:nvPr>
            <p:ph type="sldImg"/>
          </p:nvPr>
        </p:nvSpPr>
        <p:spPr>
          <a:xfrm>
            <a:off x="1300163" y="877888"/>
            <a:ext cx="4511675" cy="3382962"/>
          </a:xfrm>
        </p:spPr>
      </p:sp>
      <p:sp>
        <p:nvSpPr>
          <p:cNvPr id="350211"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502" tIns="48751" rIns="97502" bIns="48751" anchor="ct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a:xfrm>
            <a:off x="1300163" y="877888"/>
            <a:ext cx="4511675" cy="3382962"/>
          </a:xfrm>
        </p:spPr>
      </p:sp>
      <p:sp>
        <p:nvSpPr>
          <p:cNvPr id="332803"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Rot="1" noChangeAspect="1" noChangeArrowheads="1" noTextEdit="1"/>
          </p:cNvSpPr>
          <p:nvPr>
            <p:ph type="sldImg"/>
          </p:nvPr>
        </p:nvSpPr>
        <p:spPr>
          <a:xfrm>
            <a:off x="1300163" y="877888"/>
            <a:ext cx="4511675" cy="3382962"/>
          </a:xfrm>
        </p:spPr>
      </p:sp>
      <p:sp>
        <p:nvSpPr>
          <p:cNvPr id="333827"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Rot="1" noChangeAspect="1" noChangeArrowheads="1" noTextEdit="1"/>
          </p:cNvSpPr>
          <p:nvPr>
            <p:ph type="sldImg"/>
          </p:nvPr>
        </p:nvSpPr>
        <p:spPr>
          <a:xfrm>
            <a:off x="1300163" y="877888"/>
            <a:ext cx="4511675" cy="3382962"/>
          </a:xfrm>
        </p:spPr>
      </p:sp>
      <p:sp>
        <p:nvSpPr>
          <p:cNvPr id="335875"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Rot="1" noChangeAspect="1" noChangeArrowheads="1" noTextEdit="1"/>
          </p:cNvSpPr>
          <p:nvPr>
            <p:ph type="sldImg"/>
          </p:nvPr>
        </p:nvSpPr>
        <p:spPr>
          <a:xfrm>
            <a:off x="1300163" y="877888"/>
            <a:ext cx="4511675" cy="3382962"/>
          </a:xfrm>
        </p:spPr>
      </p:sp>
      <p:sp>
        <p:nvSpPr>
          <p:cNvPr id="377859"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23BEF5F-68A3-452D-AA35-45A60EF30381}" type="slidenum">
              <a:rPr lang="ja-JP" altLang="en-US" sz="1200"/>
            </a:fld>
            <a:endParaRPr lang="en-US" altLang="ja-JP" sz="1200"/>
          </a:p>
        </p:txBody>
      </p:sp>
      <p:sp>
        <p:nvSpPr>
          <p:cNvPr id="568323" name="Rectangle 2"/>
          <p:cNvSpPr>
            <a:spLocks noGrp="1" noRot="1" noChangeAspect="1" noChangeArrowheads="1" noTextEdit="1"/>
          </p:cNvSpPr>
          <p:nvPr>
            <p:ph type="sldImg"/>
          </p:nvPr>
        </p:nvSpPr>
        <p:spPr>
          <a:xfrm>
            <a:off x="992188" y="768350"/>
            <a:ext cx="5114925" cy="3836988"/>
          </a:xfrm>
        </p:spPr>
      </p:sp>
      <p:sp>
        <p:nvSpPr>
          <p:cNvPr id="56832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Rot="1" noChangeAspect="1" noChangeArrowheads="1" noTextEdit="1"/>
          </p:cNvSpPr>
          <p:nvPr>
            <p:ph type="sldImg"/>
          </p:nvPr>
        </p:nvSpPr>
        <p:spPr>
          <a:xfrm>
            <a:off x="1300163" y="877888"/>
            <a:ext cx="4511675" cy="3382962"/>
          </a:xfrm>
        </p:spPr>
      </p:sp>
      <p:sp>
        <p:nvSpPr>
          <p:cNvPr id="378883"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Rot="1" noChangeAspect="1" noChangeArrowheads="1" noTextEdit="1"/>
          </p:cNvSpPr>
          <p:nvPr>
            <p:ph type="sldImg"/>
          </p:nvPr>
        </p:nvSpPr>
        <p:spPr>
          <a:xfrm>
            <a:off x="1300163" y="877888"/>
            <a:ext cx="4511675" cy="3382962"/>
          </a:xfrm>
        </p:spPr>
      </p:sp>
      <p:sp>
        <p:nvSpPr>
          <p:cNvPr id="379907"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Rot="1" noChangeAspect="1" noChangeArrowheads="1" noTextEdit="1"/>
          </p:cNvSpPr>
          <p:nvPr>
            <p:ph type="sldImg"/>
          </p:nvPr>
        </p:nvSpPr>
        <p:spPr>
          <a:xfrm>
            <a:off x="1300163" y="877888"/>
            <a:ext cx="4511675" cy="3382962"/>
          </a:xfrm>
        </p:spPr>
      </p:sp>
      <p:sp>
        <p:nvSpPr>
          <p:cNvPr id="396291"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Rot="1" noChangeAspect="1" noChangeArrowheads="1" noTextEdit="1"/>
          </p:cNvSpPr>
          <p:nvPr>
            <p:ph type="sldImg"/>
          </p:nvPr>
        </p:nvSpPr>
        <p:spPr>
          <a:xfrm>
            <a:off x="1300163" y="877888"/>
            <a:ext cx="4511675" cy="3382962"/>
          </a:xfrm>
        </p:spPr>
      </p:sp>
      <p:sp>
        <p:nvSpPr>
          <p:cNvPr id="433155"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Rot="1" noChangeAspect="1" noChangeArrowheads="1" noTextEdit="1"/>
          </p:cNvSpPr>
          <p:nvPr>
            <p:ph type="sldImg"/>
          </p:nvPr>
        </p:nvSpPr>
        <p:spPr>
          <a:xfrm>
            <a:off x="1300163" y="877888"/>
            <a:ext cx="4511675" cy="3382962"/>
          </a:xfrm>
        </p:spPr>
      </p:sp>
      <p:sp>
        <p:nvSpPr>
          <p:cNvPr id="433155"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93B16DF-1C65-4A2B-A16D-927E6DAF3694}" type="slidenum">
              <a:rPr lang="ja-JP" altLang="en-US" sz="1200"/>
            </a:fld>
            <a:endParaRPr lang="en-US" altLang="ja-JP" sz="1200"/>
          </a:p>
        </p:txBody>
      </p:sp>
      <p:sp>
        <p:nvSpPr>
          <p:cNvPr id="573443" name="Rectangle 2"/>
          <p:cNvSpPr>
            <a:spLocks noGrp="1" noRot="1" noChangeAspect="1" noChangeArrowheads="1" noTextEdit="1"/>
          </p:cNvSpPr>
          <p:nvPr>
            <p:ph type="sldImg"/>
          </p:nvPr>
        </p:nvSpPr>
        <p:spPr>
          <a:xfrm>
            <a:off x="992188" y="768350"/>
            <a:ext cx="5114925" cy="3836988"/>
          </a:xfrm>
        </p:spPr>
      </p:sp>
      <p:sp>
        <p:nvSpPr>
          <p:cNvPr id="57344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93B16DF-1C65-4A2B-A16D-927E6DAF3694}" type="slidenum">
              <a:rPr lang="ja-JP" altLang="en-US" sz="1200"/>
            </a:fld>
            <a:endParaRPr lang="en-US" altLang="ja-JP" sz="1200"/>
          </a:p>
        </p:txBody>
      </p:sp>
      <p:sp>
        <p:nvSpPr>
          <p:cNvPr id="573443" name="Rectangle 2"/>
          <p:cNvSpPr>
            <a:spLocks noGrp="1" noRot="1" noChangeAspect="1" noChangeArrowheads="1" noTextEdit="1"/>
          </p:cNvSpPr>
          <p:nvPr>
            <p:ph type="sldImg"/>
          </p:nvPr>
        </p:nvSpPr>
        <p:spPr>
          <a:xfrm>
            <a:off x="992188" y="768350"/>
            <a:ext cx="5114925" cy="3836988"/>
          </a:xfrm>
        </p:spPr>
      </p:sp>
      <p:sp>
        <p:nvSpPr>
          <p:cNvPr id="57344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699C0F9-ECD6-46BA-BE65-99CC904830F8}" type="slidenum">
              <a:rPr lang="ja-JP" altLang="en-US" sz="1200"/>
            </a:fld>
            <a:endParaRPr lang="en-US" altLang="ja-JP" sz="1200"/>
          </a:p>
        </p:txBody>
      </p:sp>
      <p:sp>
        <p:nvSpPr>
          <p:cNvPr id="575491" name="Rectangle 2"/>
          <p:cNvSpPr>
            <a:spLocks noGrp="1" noRot="1" noChangeAspect="1" noChangeArrowheads="1" noTextEdit="1"/>
          </p:cNvSpPr>
          <p:nvPr>
            <p:ph type="sldImg"/>
          </p:nvPr>
        </p:nvSpPr>
        <p:spPr>
          <a:xfrm>
            <a:off x="992188" y="768350"/>
            <a:ext cx="5114925" cy="3836988"/>
          </a:xfrm>
        </p:spPr>
      </p:sp>
      <p:sp>
        <p:nvSpPr>
          <p:cNvPr id="57549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562E9125-DA10-4674-9DFE-05C268FEC3CC}" type="slidenum">
              <a:rPr lang="ja-JP" altLang="en-US" sz="1200"/>
            </a:fld>
            <a:endParaRPr lang="en-US" altLang="ja-JP" sz="1200"/>
          </a:p>
        </p:txBody>
      </p:sp>
      <p:sp>
        <p:nvSpPr>
          <p:cNvPr id="576515" name="Rectangle 2"/>
          <p:cNvSpPr>
            <a:spLocks noGrp="1" noRot="1" noChangeAspect="1" noChangeArrowheads="1" noTextEdit="1"/>
          </p:cNvSpPr>
          <p:nvPr>
            <p:ph type="sldImg"/>
          </p:nvPr>
        </p:nvSpPr>
        <p:spPr>
          <a:xfrm>
            <a:off x="992188" y="768350"/>
            <a:ext cx="5114925" cy="3836988"/>
          </a:xfrm>
        </p:spPr>
      </p:sp>
      <p:sp>
        <p:nvSpPr>
          <p:cNvPr id="57651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E387760-CEEA-4D11-90B5-D7601A067B02}" type="slidenum">
              <a:rPr lang="ja-JP" altLang="en-US" sz="1200"/>
            </a:fld>
            <a:endParaRPr lang="en-US" altLang="ja-JP" sz="1200"/>
          </a:p>
        </p:txBody>
      </p:sp>
      <p:sp>
        <p:nvSpPr>
          <p:cNvPr id="577539" name="Rectangle 2"/>
          <p:cNvSpPr>
            <a:spLocks noGrp="1" noRot="1" noChangeAspect="1" noChangeArrowheads="1" noTextEdit="1"/>
          </p:cNvSpPr>
          <p:nvPr>
            <p:ph type="sldImg"/>
          </p:nvPr>
        </p:nvSpPr>
        <p:spPr>
          <a:xfrm>
            <a:off x="992188" y="768350"/>
            <a:ext cx="5114925" cy="3836988"/>
          </a:xfrm>
        </p:spPr>
      </p:sp>
      <p:sp>
        <p:nvSpPr>
          <p:cNvPr id="57754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Rot="1" noChangeAspect="1" noChangeArrowheads="1" noTextEdit="1"/>
          </p:cNvSpPr>
          <p:nvPr>
            <p:ph type="sldImg"/>
          </p:nvPr>
        </p:nvSpPr>
        <p:spPr>
          <a:xfrm>
            <a:off x="1300163" y="877888"/>
            <a:ext cx="4511675" cy="3382962"/>
          </a:xfrm>
        </p:spPr>
      </p:sp>
      <p:sp>
        <p:nvSpPr>
          <p:cNvPr id="338947"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502" tIns="48751" rIns="97502" bIns="48751" anchor="ct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93CAB7B-5136-42E2-A423-F771C071C6E3}" type="slidenum">
              <a:rPr lang="ja-JP" altLang="en-US" sz="1200"/>
            </a:fld>
            <a:endParaRPr lang="en-US" altLang="ja-JP" sz="1200"/>
          </a:p>
        </p:txBody>
      </p:sp>
      <p:sp>
        <p:nvSpPr>
          <p:cNvPr id="578563" name="Rectangle 2"/>
          <p:cNvSpPr>
            <a:spLocks noGrp="1" noRot="1" noChangeAspect="1" noChangeArrowheads="1" noTextEdit="1"/>
          </p:cNvSpPr>
          <p:nvPr>
            <p:ph type="sldImg"/>
          </p:nvPr>
        </p:nvSpPr>
        <p:spPr>
          <a:xfrm>
            <a:off x="992188" y="768350"/>
            <a:ext cx="5114925" cy="3836988"/>
          </a:xfrm>
        </p:spPr>
      </p:sp>
      <p:sp>
        <p:nvSpPr>
          <p:cNvPr id="57856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Rot="1" noChangeAspect="1" noChangeArrowheads="1" noTextEdit="1"/>
          </p:cNvSpPr>
          <p:nvPr>
            <p:ph type="sldImg"/>
          </p:nvPr>
        </p:nvSpPr>
        <p:spPr>
          <a:xfrm>
            <a:off x="1300163" y="877888"/>
            <a:ext cx="4511675" cy="3382962"/>
          </a:xfrm>
        </p:spPr>
      </p:sp>
      <p:sp>
        <p:nvSpPr>
          <p:cNvPr id="388099"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D4DDF02-ECD5-4081-9C82-F719EAC681F0}" type="slidenum">
              <a:rPr lang="ja-JP" altLang="en-US" sz="1200"/>
            </a:fld>
            <a:endParaRPr lang="en-US" altLang="ja-JP" sz="1200"/>
          </a:p>
        </p:txBody>
      </p:sp>
      <p:sp>
        <p:nvSpPr>
          <p:cNvPr id="579587" name="Rectangle 2"/>
          <p:cNvSpPr>
            <a:spLocks noGrp="1" noRot="1" noChangeAspect="1" noChangeArrowheads="1" noTextEdit="1"/>
          </p:cNvSpPr>
          <p:nvPr>
            <p:ph type="sldImg"/>
          </p:nvPr>
        </p:nvSpPr>
        <p:spPr>
          <a:xfrm>
            <a:off x="992188" y="768350"/>
            <a:ext cx="5114925" cy="3836988"/>
          </a:xfrm>
        </p:spPr>
      </p:sp>
      <p:sp>
        <p:nvSpPr>
          <p:cNvPr id="57958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Rot="1" noChangeAspect="1" noChangeArrowheads="1" noTextEdit="1"/>
          </p:cNvSpPr>
          <p:nvPr>
            <p:ph type="sldImg"/>
          </p:nvPr>
        </p:nvSpPr>
        <p:spPr>
          <a:xfrm>
            <a:off x="1300163" y="877888"/>
            <a:ext cx="4511675" cy="3382962"/>
          </a:xfrm>
        </p:spPr>
      </p:sp>
      <p:sp>
        <p:nvSpPr>
          <p:cNvPr id="389123"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Rot="1" noChangeAspect="1" noChangeArrowheads="1" noTextEdit="1"/>
          </p:cNvSpPr>
          <p:nvPr>
            <p:ph type="sldImg"/>
          </p:nvPr>
        </p:nvSpPr>
        <p:spPr>
          <a:xfrm>
            <a:off x="1300163" y="877888"/>
            <a:ext cx="4511675" cy="3382962"/>
          </a:xfrm>
        </p:spPr>
      </p:sp>
      <p:sp>
        <p:nvSpPr>
          <p:cNvPr id="388099"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Rot="1" noChangeAspect="1" noChangeArrowheads="1" noTextEdit="1"/>
          </p:cNvSpPr>
          <p:nvPr>
            <p:ph type="sldImg"/>
          </p:nvPr>
        </p:nvSpPr>
        <p:spPr>
          <a:xfrm>
            <a:off x="1300163" y="877888"/>
            <a:ext cx="4511675" cy="3382962"/>
          </a:xfrm>
        </p:spPr>
      </p:sp>
      <p:sp>
        <p:nvSpPr>
          <p:cNvPr id="430083"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Rot="1" noChangeAspect="1" noChangeArrowheads="1" noTextEdit="1"/>
          </p:cNvSpPr>
          <p:nvPr>
            <p:ph type="sldImg"/>
          </p:nvPr>
        </p:nvSpPr>
        <p:spPr>
          <a:xfrm>
            <a:off x="1300163" y="877888"/>
            <a:ext cx="4511675" cy="3382962"/>
          </a:xfrm>
        </p:spPr>
      </p:sp>
      <p:sp>
        <p:nvSpPr>
          <p:cNvPr id="429059"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Rot="1" noChangeAspect="1" noChangeArrowheads="1" noTextEdit="1"/>
          </p:cNvSpPr>
          <p:nvPr>
            <p:ph type="sldImg"/>
          </p:nvPr>
        </p:nvSpPr>
        <p:spPr>
          <a:xfrm>
            <a:off x="1300163" y="877888"/>
            <a:ext cx="4511675" cy="3382962"/>
          </a:xfrm>
        </p:spPr>
      </p:sp>
      <p:sp>
        <p:nvSpPr>
          <p:cNvPr id="428035"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15D03F2-03C3-4FFD-A125-26E9A647E555}" type="slidenum">
              <a:rPr lang="ja-JP" altLang="en-US" sz="1200"/>
            </a:fld>
            <a:endParaRPr lang="en-US" altLang="ja-JP" sz="1200"/>
          </a:p>
        </p:txBody>
      </p:sp>
      <p:sp>
        <p:nvSpPr>
          <p:cNvPr id="580611" name="Rectangle 2"/>
          <p:cNvSpPr>
            <a:spLocks noGrp="1" noRot="1" noChangeAspect="1" noChangeArrowheads="1" noTextEdit="1"/>
          </p:cNvSpPr>
          <p:nvPr>
            <p:ph type="sldImg"/>
          </p:nvPr>
        </p:nvSpPr>
        <p:spPr>
          <a:xfrm>
            <a:off x="992188" y="768350"/>
            <a:ext cx="5114925" cy="3836988"/>
          </a:xfrm>
        </p:spPr>
      </p:sp>
      <p:sp>
        <p:nvSpPr>
          <p:cNvPr id="58061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44BDEFD-C712-4A30-B654-C8AC37EE594A}" type="slidenum">
              <a:rPr lang="ja-JP" altLang="en-US" sz="1200"/>
            </a:fld>
            <a:endParaRPr lang="en-US" altLang="ja-JP" sz="1200"/>
          </a:p>
        </p:txBody>
      </p:sp>
      <p:sp>
        <p:nvSpPr>
          <p:cNvPr id="581635" name="Rectangle 2"/>
          <p:cNvSpPr>
            <a:spLocks noGrp="1" noRot="1" noChangeAspect="1" noChangeArrowheads="1" noTextEdit="1"/>
          </p:cNvSpPr>
          <p:nvPr>
            <p:ph type="sldImg"/>
          </p:nvPr>
        </p:nvSpPr>
        <p:spPr>
          <a:xfrm>
            <a:off x="992188" y="768350"/>
            <a:ext cx="5114925" cy="3836988"/>
          </a:xfrm>
        </p:spPr>
      </p:sp>
      <p:sp>
        <p:nvSpPr>
          <p:cNvPr id="58163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spect="1" noChangeArrowheads="1" noTextEdit="1"/>
          </p:cNvSpPr>
          <p:nvPr>
            <p:ph type="sldImg"/>
          </p:nvPr>
        </p:nvSpPr>
        <p:spPr>
          <a:xfrm>
            <a:off x="1300163" y="877888"/>
            <a:ext cx="4511675" cy="3382962"/>
          </a:xfrm>
        </p:spPr>
      </p:sp>
      <p:sp>
        <p:nvSpPr>
          <p:cNvPr id="330755"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A15818B-2563-4A8D-96F2-EE434F953CEE}" type="slidenum">
              <a:rPr lang="ja-JP" altLang="en-US" sz="1200"/>
            </a:fld>
            <a:endParaRPr lang="en-US" altLang="ja-JP" sz="1200"/>
          </a:p>
        </p:txBody>
      </p:sp>
      <p:sp>
        <p:nvSpPr>
          <p:cNvPr id="582659" name="Rectangle 2"/>
          <p:cNvSpPr>
            <a:spLocks noGrp="1" noRot="1" noChangeAspect="1" noChangeArrowheads="1" noTextEdit="1"/>
          </p:cNvSpPr>
          <p:nvPr>
            <p:ph type="sldImg"/>
          </p:nvPr>
        </p:nvSpPr>
        <p:spPr>
          <a:xfrm>
            <a:off x="992188" y="768350"/>
            <a:ext cx="5114925" cy="3836988"/>
          </a:xfrm>
        </p:spPr>
      </p:sp>
      <p:sp>
        <p:nvSpPr>
          <p:cNvPr id="58266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D50B0B5-8BF7-43A4-B502-1509F4C13A12}" type="slidenum">
              <a:rPr lang="ja-JP" altLang="en-US" sz="1200"/>
            </a:fld>
            <a:endParaRPr lang="en-US" altLang="ja-JP" sz="1200"/>
          </a:p>
        </p:txBody>
      </p:sp>
      <p:sp>
        <p:nvSpPr>
          <p:cNvPr id="583683" name="Rectangle 2"/>
          <p:cNvSpPr>
            <a:spLocks noGrp="1" noRot="1" noChangeAspect="1" noChangeArrowheads="1" noTextEdit="1"/>
          </p:cNvSpPr>
          <p:nvPr>
            <p:ph type="sldImg"/>
          </p:nvPr>
        </p:nvSpPr>
        <p:spPr>
          <a:xfrm>
            <a:off x="992188" y="768350"/>
            <a:ext cx="5114925" cy="3836988"/>
          </a:xfrm>
        </p:spPr>
      </p:sp>
      <p:sp>
        <p:nvSpPr>
          <p:cNvPr id="58368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1A3F4FB-7483-4F91-A3A3-8D9693E77926}" type="slidenum">
              <a:rPr lang="ja-JP" altLang="en-US" sz="1200"/>
            </a:fld>
            <a:endParaRPr lang="en-US" altLang="ja-JP" sz="1200"/>
          </a:p>
        </p:txBody>
      </p:sp>
      <p:sp>
        <p:nvSpPr>
          <p:cNvPr id="584707" name="Rectangle 2"/>
          <p:cNvSpPr>
            <a:spLocks noGrp="1" noRot="1" noChangeAspect="1" noChangeArrowheads="1" noTextEdit="1"/>
          </p:cNvSpPr>
          <p:nvPr>
            <p:ph type="sldImg"/>
          </p:nvPr>
        </p:nvSpPr>
        <p:spPr>
          <a:xfrm>
            <a:off x="992188" y="768350"/>
            <a:ext cx="5114925" cy="3836988"/>
          </a:xfrm>
        </p:spPr>
      </p:sp>
      <p:sp>
        <p:nvSpPr>
          <p:cNvPr id="58470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38EC364-69B9-4800-9320-9A3629844DCB}" type="slidenum">
              <a:rPr lang="ja-JP" altLang="en-US" sz="1200"/>
            </a:fld>
            <a:endParaRPr lang="en-US" altLang="ja-JP" sz="1200"/>
          </a:p>
        </p:txBody>
      </p:sp>
      <p:sp>
        <p:nvSpPr>
          <p:cNvPr id="585731" name="Rectangle 2"/>
          <p:cNvSpPr>
            <a:spLocks noGrp="1" noRot="1" noChangeAspect="1" noChangeArrowheads="1" noTextEdit="1"/>
          </p:cNvSpPr>
          <p:nvPr>
            <p:ph type="sldImg"/>
          </p:nvPr>
        </p:nvSpPr>
        <p:spPr>
          <a:xfrm>
            <a:off x="992188" y="768350"/>
            <a:ext cx="5114925" cy="3836988"/>
          </a:xfrm>
        </p:spPr>
      </p:sp>
      <p:sp>
        <p:nvSpPr>
          <p:cNvPr id="58573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0B420B09-DB76-4620-B9B3-6BEC14CB629A}" type="slidenum">
              <a:rPr lang="ja-JP" altLang="en-US" sz="1200"/>
            </a:fld>
            <a:endParaRPr lang="en-US" altLang="ja-JP" sz="1200"/>
          </a:p>
        </p:txBody>
      </p:sp>
      <p:sp>
        <p:nvSpPr>
          <p:cNvPr id="586755" name="Rectangle 2"/>
          <p:cNvSpPr>
            <a:spLocks noGrp="1" noRot="1" noChangeAspect="1" noChangeArrowheads="1" noTextEdit="1"/>
          </p:cNvSpPr>
          <p:nvPr>
            <p:ph type="sldImg"/>
          </p:nvPr>
        </p:nvSpPr>
        <p:spPr>
          <a:xfrm>
            <a:off x="992188" y="768350"/>
            <a:ext cx="5114925" cy="3836988"/>
          </a:xfrm>
        </p:spPr>
      </p:sp>
      <p:sp>
        <p:nvSpPr>
          <p:cNvPr id="58675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985B43E-9499-4E5B-B4BC-8A1BC15A2317}" type="slidenum">
              <a:rPr lang="ja-JP" altLang="en-US" sz="1200"/>
            </a:fld>
            <a:endParaRPr lang="en-US" altLang="ja-JP" sz="1200"/>
          </a:p>
        </p:txBody>
      </p:sp>
      <p:sp>
        <p:nvSpPr>
          <p:cNvPr id="587779" name="Rectangle 2"/>
          <p:cNvSpPr>
            <a:spLocks noGrp="1" noRot="1" noChangeAspect="1" noChangeArrowheads="1" noTextEdit="1"/>
          </p:cNvSpPr>
          <p:nvPr>
            <p:ph type="sldImg"/>
          </p:nvPr>
        </p:nvSpPr>
        <p:spPr>
          <a:xfrm>
            <a:off x="992188" y="768350"/>
            <a:ext cx="5114925" cy="3836988"/>
          </a:xfrm>
        </p:spPr>
      </p:sp>
      <p:sp>
        <p:nvSpPr>
          <p:cNvPr id="58778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E534318-0A83-419D-9C6B-BEE48A51E517}" type="slidenum">
              <a:rPr lang="ja-JP" altLang="en-US" sz="1200"/>
            </a:fld>
            <a:endParaRPr lang="en-US" altLang="ja-JP" sz="1200"/>
          </a:p>
        </p:txBody>
      </p:sp>
      <p:sp>
        <p:nvSpPr>
          <p:cNvPr id="588803" name="Rectangle 2"/>
          <p:cNvSpPr>
            <a:spLocks noGrp="1" noRot="1" noChangeAspect="1" noChangeArrowheads="1" noTextEdit="1"/>
          </p:cNvSpPr>
          <p:nvPr>
            <p:ph type="sldImg"/>
          </p:nvPr>
        </p:nvSpPr>
        <p:spPr>
          <a:xfrm>
            <a:off x="992188" y="768350"/>
            <a:ext cx="5114925" cy="3836988"/>
          </a:xfrm>
        </p:spPr>
      </p:sp>
      <p:sp>
        <p:nvSpPr>
          <p:cNvPr id="58880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5D47B35-0C64-4C28-8C33-E3F4A5B3264D}" type="slidenum">
              <a:rPr lang="ja-JP" altLang="en-US" sz="1200"/>
            </a:fld>
            <a:endParaRPr lang="en-US" altLang="ja-JP" sz="1200"/>
          </a:p>
        </p:txBody>
      </p:sp>
      <p:sp>
        <p:nvSpPr>
          <p:cNvPr id="589827" name="Rectangle 2"/>
          <p:cNvSpPr>
            <a:spLocks noGrp="1" noRot="1" noChangeAspect="1" noChangeArrowheads="1" noTextEdit="1"/>
          </p:cNvSpPr>
          <p:nvPr>
            <p:ph type="sldImg"/>
          </p:nvPr>
        </p:nvSpPr>
        <p:spPr>
          <a:xfrm>
            <a:off x="992188" y="768350"/>
            <a:ext cx="5114925" cy="3836988"/>
          </a:xfrm>
        </p:spPr>
      </p:sp>
      <p:sp>
        <p:nvSpPr>
          <p:cNvPr id="58982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8B148C8-C722-4F0C-89CB-0FDD66FA8A87}" type="slidenum">
              <a:rPr lang="ja-JP" altLang="en-US" sz="1200"/>
            </a:fld>
            <a:endParaRPr lang="en-US" altLang="ja-JP" sz="1200"/>
          </a:p>
        </p:txBody>
      </p:sp>
      <p:sp>
        <p:nvSpPr>
          <p:cNvPr id="590851" name="Rectangle 2"/>
          <p:cNvSpPr>
            <a:spLocks noGrp="1" noRot="1" noChangeAspect="1" noChangeArrowheads="1" noTextEdit="1"/>
          </p:cNvSpPr>
          <p:nvPr>
            <p:ph type="sldImg"/>
          </p:nvPr>
        </p:nvSpPr>
        <p:spPr>
          <a:xfrm>
            <a:off x="992188" y="768350"/>
            <a:ext cx="5114925" cy="3836988"/>
          </a:xfrm>
        </p:spPr>
      </p:sp>
      <p:sp>
        <p:nvSpPr>
          <p:cNvPr id="59085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7808183-CD15-41BA-800D-E3E55C77E6A0}" type="slidenum">
              <a:rPr lang="ja-JP" altLang="en-US" sz="1200"/>
            </a:fld>
            <a:endParaRPr lang="en-US" altLang="ja-JP" sz="1200"/>
          </a:p>
        </p:txBody>
      </p:sp>
      <p:sp>
        <p:nvSpPr>
          <p:cNvPr id="591875" name="Rectangle 2"/>
          <p:cNvSpPr>
            <a:spLocks noGrp="1" noRot="1" noChangeAspect="1" noChangeArrowheads="1" noTextEdit="1"/>
          </p:cNvSpPr>
          <p:nvPr>
            <p:ph type="sldImg"/>
          </p:nvPr>
        </p:nvSpPr>
        <p:spPr>
          <a:xfrm>
            <a:off x="992188" y="768350"/>
            <a:ext cx="5114925" cy="3836988"/>
          </a:xfrm>
        </p:spPr>
      </p:sp>
      <p:sp>
        <p:nvSpPr>
          <p:cNvPr id="59187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5E296A7-D11E-4C94-A42F-670E114DD71F}" type="slidenum">
              <a:rPr lang="ja-JP" altLang="en-US" sz="1200"/>
            </a:fld>
            <a:endParaRPr lang="en-US" altLang="ja-JP" sz="1200"/>
          </a:p>
        </p:txBody>
      </p:sp>
      <p:sp>
        <p:nvSpPr>
          <p:cNvPr id="570371" name="Rectangle 2"/>
          <p:cNvSpPr>
            <a:spLocks noGrp="1" noRot="1" noChangeAspect="1" noChangeArrowheads="1" noTextEdit="1"/>
          </p:cNvSpPr>
          <p:nvPr>
            <p:ph type="sldImg"/>
          </p:nvPr>
        </p:nvSpPr>
        <p:spPr>
          <a:xfrm>
            <a:off x="992188" y="768350"/>
            <a:ext cx="5114925" cy="3836988"/>
          </a:xfrm>
        </p:spPr>
      </p:sp>
      <p:sp>
        <p:nvSpPr>
          <p:cNvPr id="57037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00409BD2-DD7C-476E-8454-AA279403A75D}" type="slidenum">
              <a:rPr lang="ja-JP" altLang="en-US" sz="1200"/>
            </a:fld>
            <a:endParaRPr lang="en-US" altLang="ja-JP" sz="1200"/>
          </a:p>
        </p:txBody>
      </p:sp>
      <p:sp>
        <p:nvSpPr>
          <p:cNvPr id="592899" name="Rectangle 2"/>
          <p:cNvSpPr>
            <a:spLocks noGrp="1" noRot="1" noChangeAspect="1" noChangeArrowheads="1" noTextEdit="1"/>
          </p:cNvSpPr>
          <p:nvPr>
            <p:ph type="sldImg"/>
          </p:nvPr>
        </p:nvSpPr>
        <p:spPr>
          <a:xfrm>
            <a:off x="992188" y="768350"/>
            <a:ext cx="5114925" cy="3836988"/>
          </a:xfrm>
        </p:spPr>
      </p:sp>
      <p:sp>
        <p:nvSpPr>
          <p:cNvPr id="59290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Rot="1" noChangeAspect="1" noChangeArrowheads="1" noTextEdit="1"/>
          </p:cNvSpPr>
          <p:nvPr>
            <p:ph type="sldImg"/>
          </p:nvPr>
        </p:nvSpPr>
        <p:spPr>
          <a:xfrm>
            <a:off x="1300163" y="877888"/>
            <a:ext cx="4511675" cy="3382962"/>
          </a:xfrm>
        </p:spPr>
      </p:sp>
      <p:sp>
        <p:nvSpPr>
          <p:cNvPr id="418819"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Rot="1" noChangeAspect="1" noChangeArrowheads="1" noTextEdit="1"/>
          </p:cNvSpPr>
          <p:nvPr>
            <p:ph type="sldImg"/>
          </p:nvPr>
        </p:nvSpPr>
        <p:spPr>
          <a:xfrm>
            <a:off x="1300163" y="877888"/>
            <a:ext cx="4511675" cy="3382962"/>
          </a:xfrm>
        </p:spPr>
      </p:sp>
      <p:sp>
        <p:nvSpPr>
          <p:cNvPr id="417795"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Rot="1" noChangeAspect="1" noChangeArrowheads="1" noTextEdit="1"/>
          </p:cNvSpPr>
          <p:nvPr>
            <p:ph type="sldImg"/>
          </p:nvPr>
        </p:nvSpPr>
        <p:spPr>
          <a:xfrm>
            <a:off x="1300163" y="877888"/>
            <a:ext cx="4511675" cy="3382962"/>
          </a:xfrm>
        </p:spPr>
      </p:sp>
      <p:sp>
        <p:nvSpPr>
          <p:cNvPr id="416771"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Rot="1" noChangeAspect="1" noChangeArrowheads="1" noTextEdit="1"/>
          </p:cNvSpPr>
          <p:nvPr>
            <p:ph type="sldImg"/>
          </p:nvPr>
        </p:nvSpPr>
        <p:spPr>
          <a:xfrm>
            <a:off x="1300163" y="877888"/>
            <a:ext cx="4511675" cy="3382962"/>
          </a:xfrm>
        </p:spPr>
      </p:sp>
      <p:sp>
        <p:nvSpPr>
          <p:cNvPr id="415747"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Rot="1" noChangeAspect="1" noChangeArrowheads="1" noTextEdit="1"/>
          </p:cNvSpPr>
          <p:nvPr>
            <p:ph type="sldImg"/>
          </p:nvPr>
        </p:nvSpPr>
        <p:spPr>
          <a:xfrm>
            <a:off x="1300163" y="877888"/>
            <a:ext cx="4511675" cy="3382962"/>
          </a:xfrm>
        </p:spPr>
      </p:sp>
      <p:sp>
        <p:nvSpPr>
          <p:cNvPr id="413699"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1300163" y="877888"/>
            <a:ext cx="4511675" cy="3382962"/>
          </a:xfrm>
        </p:spPr>
      </p:sp>
      <p:sp>
        <p:nvSpPr>
          <p:cNvPr id="414723"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Rot="1" noChangeAspect="1" noChangeArrowheads="1" noTextEdit="1"/>
          </p:cNvSpPr>
          <p:nvPr>
            <p:ph type="sldImg"/>
          </p:nvPr>
        </p:nvSpPr>
        <p:spPr>
          <a:xfrm>
            <a:off x="1300163" y="877888"/>
            <a:ext cx="4511675" cy="3382962"/>
          </a:xfrm>
        </p:spPr>
      </p:sp>
      <p:sp>
        <p:nvSpPr>
          <p:cNvPr id="412675"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Rot="1" noChangeAspect="1" noChangeArrowheads="1" noTextEdit="1"/>
          </p:cNvSpPr>
          <p:nvPr>
            <p:ph type="sldImg"/>
          </p:nvPr>
        </p:nvSpPr>
        <p:spPr>
          <a:xfrm>
            <a:off x="1300163" y="877888"/>
            <a:ext cx="4511675" cy="3382962"/>
          </a:xfrm>
        </p:spPr>
      </p:sp>
      <p:sp>
        <p:nvSpPr>
          <p:cNvPr id="449539"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122BBD7-D791-4813-B4A2-ECEDB3C1FF44}" type="slidenum">
              <a:rPr lang="ja-JP" altLang="en-US" sz="1200"/>
            </a:fld>
            <a:endParaRPr lang="en-US" altLang="ja-JP" sz="1200"/>
          </a:p>
        </p:txBody>
      </p:sp>
      <p:sp>
        <p:nvSpPr>
          <p:cNvPr id="593923" name="Rectangle 2"/>
          <p:cNvSpPr>
            <a:spLocks noGrp="1" noRot="1" noChangeAspect="1" noChangeArrowheads="1" noTextEdit="1"/>
          </p:cNvSpPr>
          <p:nvPr>
            <p:ph type="sldImg"/>
          </p:nvPr>
        </p:nvSpPr>
        <p:spPr>
          <a:xfrm>
            <a:off x="992188" y="768350"/>
            <a:ext cx="5114925" cy="3836988"/>
          </a:xfrm>
        </p:spPr>
      </p:sp>
      <p:sp>
        <p:nvSpPr>
          <p:cNvPr id="59392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75B890D-EDB3-4462-AFBC-91EB8276EB3F}" type="slidenum">
              <a:rPr lang="ja-JP" altLang="en-US" sz="1200"/>
            </a:fld>
            <a:endParaRPr lang="en-US" altLang="ja-JP" sz="1200"/>
          </a:p>
        </p:txBody>
      </p:sp>
      <p:sp>
        <p:nvSpPr>
          <p:cNvPr id="571395" name="Rectangle 2"/>
          <p:cNvSpPr>
            <a:spLocks noGrp="1" noRot="1" noChangeAspect="1" noChangeArrowheads="1" noTextEdit="1"/>
          </p:cNvSpPr>
          <p:nvPr>
            <p:ph type="sldImg"/>
          </p:nvPr>
        </p:nvSpPr>
        <p:spPr>
          <a:xfrm>
            <a:off x="992188" y="768350"/>
            <a:ext cx="5114925" cy="3836988"/>
          </a:xfrm>
        </p:spPr>
      </p:sp>
      <p:sp>
        <p:nvSpPr>
          <p:cNvPr id="57139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EAE59CE-AA8E-4377-BFA9-5F6F31525A57}" type="slidenum">
              <a:rPr lang="ja-JP" altLang="en-US" sz="1200"/>
            </a:fld>
            <a:endParaRPr lang="en-US" altLang="ja-JP" sz="1200"/>
          </a:p>
        </p:txBody>
      </p:sp>
      <p:sp>
        <p:nvSpPr>
          <p:cNvPr id="594947" name="Rectangle 2"/>
          <p:cNvSpPr>
            <a:spLocks noGrp="1" noRot="1" noChangeAspect="1" noChangeArrowheads="1" noTextEdit="1"/>
          </p:cNvSpPr>
          <p:nvPr>
            <p:ph type="sldImg"/>
          </p:nvPr>
        </p:nvSpPr>
        <p:spPr>
          <a:xfrm>
            <a:off x="992188" y="768350"/>
            <a:ext cx="5114925" cy="3836988"/>
          </a:xfrm>
        </p:spPr>
      </p:sp>
      <p:sp>
        <p:nvSpPr>
          <p:cNvPr id="59494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0D23DAD-A2BE-45AC-A9E2-C44FB76A020E}" type="slidenum">
              <a:rPr lang="ja-JP" altLang="en-US" sz="1200"/>
            </a:fld>
            <a:endParaRPr lang="en-US" altLang="ja-JP" sz="1200"/>
          </a:p>
        </p:txBody>
      </p:sp>
      <p:sp>
        <p:nvSpPr>
          <p:cNvPr id="595971" name="Rectangle 2"/>
          <p:cNvSpPr>
            <a:spLocks noGrp="1" noRot="1" noChangeAspect="1" noChangeArrowheads="1" noTextEdit="1"/>
          </p:cNvSpPr>
          <p:nvPr>
            <p:ph type="sldImg"/>
          </p:nvPr>
        </p:nvSpPr>
        <p:spPr>
          <a:xfrm>
            <a:off x="992188" y="768350"/>
            <a:ext cx="5114925" cy="3836988"/>
          </a:xfrm>
        </p:spPr>
      </p:sp>
      <p:sp>
        <p:nvSpPr>
          <p:cNvPr id="59597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Rot="1" noChangeAspect="1" noChangeArrowheads="1" noTextEdit="1"/>
          </p:cNvSpPr>
          <p:nvPr>
            <p:ph type="sldImg"/>
          </p:nvPr>
        </p:nvSpPr>
        <p:spPr>
          <a:xfrm>
            <a:off x="1300163" y="877888"/>
            <a:ext cx="4511675" cy="3382962"/>
          </a:xfrm>
        </p:spPr>
      </p:sp>
      <p:sp>
        <p:nvSpPr>
          <p:cNvPr id="409603"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Rot="1" noChangeAspect="1" noChangeArrowheads="1" noTextEdit="1"/>
          </p:cNvSpPr>
          <p:nvPr>
            <p:ph type="sldImg"/>
          </p:nvPr>
        </p:nvSpPr>
        <p:spPr>
          <a:xfrm>
            <a:off x="1300163" y="877888"/>
            <a:ext cx="4511675" cy="3382962"/>
          </a:xfrm>
        </p:spPr>
      </p:sp>
      <p:sp>
        <p:nvSpPr>
          <p:cNvPr id="407555"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Rot="1" noChangeAspect="1" noChangeArrowheads="1" noTextEdit="1"/>
          </p:cNvSpPr>
          <p:nvPr>
            <p:ph type="sldImg"/>
          </p:nvPr>
        </p:nvSpPr>
        <p:spPr>
          <a:xfrm>
            <a:off x="1300163" y="877888"/>
            <a:ext cx="4511675" cy="3382962"/>
          </a:xfrm>
        </p:spPr>
      </p:sp>
      <p:sp>
        <p:nvSpPr>
          <p:cNvPr id="406531"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Rot="1" noChangeAspect="1" noChangeArrowheads="1" noTextEdit="1"/>
          </p:cNvSpPr>
          <p:nvPr>
            <p:ph type="sldImg"/>
          </p:nvPr>
        </p:nvSpPr>
        <p:spPr>
          <a:xfrm>
            <a:off x="1300163" y="877888"/>
            <a:ext cx="4511675" cy="3382962"/>
          </a:xfrm>
        </p:spPr>
      </p:sp>
      <p:sp>
        <p:nvSpPr>
          <p:cNvPr id="405507"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a:xfrm>
            <a:off x="1019175" y="877888"/>
            <a:ext cx="5073650" cy="3382962"/>
          </a:xfrm>
        </p:spPr>
      </p:sp>
      <p:sp>
        <p:nvSpPr>
          <p:cNvPr id="118787" name="Rectangle 3"/>
          <p:cNvSpPr>
            <a:spLocks noGrp="1"/>
          </p:cNvSpPr>
          <p:nvPr>
            <p:ph type="body" idx="1"/>
          </p:nvPr>
        </p:nvSpPr>
        <p:spPr>
          <a:xfrm>
            <a:off x="927100" y="4886325"/>
            <a:ext cx="5257800" cy="4548188"/>
          </a:xfrm>
          <a:prstGeom prst="rect">
            <a:avLst/>
          </a:prstGeom>
          <a:noFill/>
          <a:ln w="12700">
            <a:noFill/>
          </a:ln>
        </p:spPr>
        <p:txBody>
          <a:bodyPr lIns="97502" tIns="48751" rIns="97502" bIns="48751"/>
          <a:lstStyle/>
          <a:p>
            <a:pPr lvl="0"/>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Rot="1" noChangeAspect="1" noChangeArrowheads="1" noTextEdit="1"/>
          </p:cNvSpPr>
          <p:nvPr>
            <p:ph type="sldImg"/>
          </p:nvPr>
        </p:nvSpPr>
        <p:spPr>
          <a:xfrm>
            <a:off x="1465263" y="793750"/>
            <a:ext cx="4079875" cy="3060700"/>
          </a:xfrm>
        </p:spPr>
      </p:sp>
      <p:sp>
        <p:nvSpPr>
          <p:cNvPr id="628739" name="Rectangle 3"/>
          <p:cNvSpPr>
            <a:spLocks noGrp="1" noChangeArrowheads="1"/>
          </p:cNvSpPr>
          <p:nvPr>
            <p:ph type="body" idx="1"/>
          </p:nvPr>
        </p:nvSpPr>
        <p:spPr bwMode="auto">
          <a:xfrm>
            <a:off x="914400" y="4419600"/>
            <a:ext cx="51816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76B6E56-F483-4DA7-9519-2C0625074A9D}" type="slidenum">
              <a:rPr lang="ja-JP" altLang="en-US" sz="1200"/>
            </a:fld>
            <a:endParaRPr lang="en-US" altLang="ja-JP" sz="1200"/>
          </a:p>
        </p:txBody>
      </p:sp>
      <p:sp>
        <p:nvSpPr>
          <p:cNvPr id="599043" name="Rectangle 2"/>
          <p:cNvSpPr>
            <a:spLocks noGrp="1" noRot="1" noChangeAspect="1" noChangeArrowheads="1" noTextEdit="1"/>
          </p:cNvSpPr>
          <p:nvPr>
            <p:ph type="sldImg"/>
          </p:nvPr>
        </p:nvSpPr>
        <p:spPr>
          <a:xfrm>
            <a:off x="992188" y="768350"/>
            <a:ext cx="5114925" cy="3836988"/>
          </a:xfrm>
        </p:spPr>
      </p:sp>
      <p:sp>
        <p:nvSpPr>
          <p:cNvPr id="59904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D1B9E4E-3EBA-412E-B8AF-6D3AFE98EEAC}" type="slidenum">
              <a:rPr lang="ja-JP" altLang="en-US" sz="1200"/>
            </a:fld>
            <a:endParaRPr lang="en-US" altLang="ja-JP" sz="1200"/>
          </a:p>
        </p:txBody>
      </p:sp>
      <p:sp>
        <p:nvSpPr>
          <p:cNvPr id="600067" name="Rectangle 2"/>
          <p:cNvSpPr>
            <a:spLocks noGrp="1" noRot="1" noChangeAspect="1" noChangeArrowheads="1" noTextEdit="1"/>
          </p:cNvSpPr>
          <p:nvPr>
            <p:ph type="sldImg"/>
          </p:nvPr>
        </p:nvSpPr>
        <p:spPr>
          <a:xfrm>
            <a:off x="992188" y="768350"/>
            <a:ext cx="5114925" cy="3836988"/>
          </a:xfrm>
        </p:spPr>
      </p:sp>
      <p:sp>
        <p:nvSpPr>
          <p:cNvPr id="60006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xfrm>
            <a:off x="1300163" y="877888"/>
            <a:ext cx="4511675" cy="3382962"/>
          </a:xfrm>
        </p:spPr>
      </p:sp>
      <p:sp>
        <p:nvSpPr>
          <p:cNvPr id="343043"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502" tIns="48751" rIns="97502" bIns="48751" anchor="ctr"/>
          <a:lstStyle/>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267FF96-0CD8-47EE-A48C-68EEC391EA6C}" type="slidenum">
              <a:rPr lang="ja-JP" altLang="en-US" sz="1200"/>
            </a:fld>
            <a:endParaRPr lang="en-US" altLang="ja-JP" sz="1200"/>
          </a:p>
        </p:txBody>
      </p:sp>
      <p:sp>
        <p:nvSpPr>
          <p:cNvPr id="601091" name="Rectangle 2"/>
          <p:cNvSpPr>
            <a:spLocks noGrp="1" noRot="1" noChangeAspect="1" noChangeArrowheads="1" noTextEdit="1"/>
          </p:cNvSpPr>
          <p:nvPr>
            <p:ph type="sldImg"/>
          </p:nvPr>
        </p:nvSpPr>
        <p:spPr>
          <a:xfrm>
            <a:off x="992188" y="768350"/>
            <a:ext cx="5114925" cy="3836988"/>
          </a:xfrm>
        </p:spPr>
      </p:sp>
      <p:sp>
        <p:nvSpPr>
          <p:cNvPr id="60109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65332B5-91F3-4A04-B118-8AAFBC4BA1B6}" type="slidenum">
              <a:rPr lang="ja-JP" altLang="en-US" sz="1200"/>
            </a:fld>
            <a:endParaRPr lang="en-US" altLang="ja-JP" sz="1200"/>
          </a:p>
        </p:txBody>
      </p:sp>
      <p:sp>
        <p:nvSpPr>
          <p:cNvPr id="602115" name="Rectangle 2"/>
          <p:cNvSpPr>
            <a:spLocks noGrp="1" noRot="1" noChangeAspect="1" noChangeArrowheads="1" noTextEdit="1"/>
          </p:cNvSpPr>
          <p:nvPr>
            <p:ph type="sldImg"/>
          </p:nvPr>
        </p:nvSpPr>
        <p:spPr>
          <a:xfrm>
            <a:off x="992188" y="768350"/>
            <a:ext cx="5114925" cy="3836988"/>
          </a:xfrm>
        </p:spPr>
      </p:sp>
      <p:sp>
        <p:nvSpPr>
          <p:cNvPr id="60211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D4F15F6-DF8D-4232-8DF5-A41D773446A7}" type="slidenum">
              <a:rPr lang="ja-JP" altLang="en-US" sz="1200"/>
            </a:fld>
            <a:endParaRPr lang="en-US" altLang="ja-JP" sz="1200"/>
          </a:p>
        </p:txBody>
      </p:sp>
      <p:sp>
        <p:nvSpPr>
          <p:cNvPr id="603139" name="Rectangle 2"/>
          <p:cNvSpPr>
            <a:spLocks noGrp="1" noRot="1" noChangeAspect="1" noChangeArrowheads="1" noTextEdit="1"/>
          </p:cNvSpPr>
          <p:nvPr>
            <p:ph type="sldImg"/>
          </p:nvPr>
        </p:nvSpPr>
        <p:spPr>
          <a:xfrm>
            <a:off x="992188" y="768350"/>
            <a:ext cx="5114925" cy="3836988"/>
          </a:xfrm>
        </p:spPr>
      </p:sp>
      <p:sp>
        <p:nvSpPr>
          <p:cNvPr id="60314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2FF4E74-4957-46CE-AD90-5069807B2A76}" type="slidenum">
              <a:rPr lang="ja-JP" altLang="en-US" sz="1200"/>
            </a:fld>
            <a:endParaRPr lang="en-US" altLang="ja-JP" sz="1200"/>
          </a:p>
        </p:txBody>
      </p:sp>
      <p:sp>
        <p:nvSpPr>
          <p:cNvPr id="604163" name="Rectangle 2"/>
          <p:cNvSpPr>
            <a:spLocks noGrp="1" noRot="1" noChangeAspect="1" noChangeArrowheads="1" noTextEdit="1"/>
          </p:cNvSpPr>
          <p:nvPr>
            <p:ph type="sldImg"/>
          </p:nvPr>
        </p:nvSpPr>
        <p:spPr>
          <a:xfrm>
            <a:off x="992188" y="768350"/>
            <a:ext cx="5114925" cy="3836988"/>
          </a:xfrm>
        </p:spPr>
      </p:sp>
      <p:sp>
        <p:nvSpPr>
          <p:cNvPr id="60416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998922C-72EF-43FD-ACE7-D9C3384B1ADC}" type="slidenum">
              <a:rPr lang="ja-JP" altLang="en-US" sz="1200"/>
            </a:fld>
            <a:endParaRPr lang="en-US" altLang="ja-JP" sz="1200"/>
          </a:p>
        </p:txBody>
      </p:sp>
      <p:sp>
        <p:nvSpPr>
          <p:cNvPr id="605187" name="Rectangle 2"/>
          <p:cNvSpPr>
            <a:spLocks noGrp="1" noRot="1" noChangeAspect="1" noChangeArrowheads="1" noTextEdit="1"/>
          </p:cNvSpPr>
          <p:nvPr>
            <p:ph type="sldImg"/>
          </p:nvPr>
        </p:nvSpPr>
        <p:spPr>
          <a:xfrm>
            <a:off x="992188" y="768350"/>
            <a:ext cx="5114925" cy="3836988"/>
          </a:xfrm>
        </p:spPr>
      </p:sp>
      <p:sp>
        <p:nvSpPr>
          <p:cNvPr id="60518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5D1451EB-5977-4FA0-8C39-688A7BBEC333}" type="slidenum">
              <a:rPr lang="ja-JP" altLang="en-US" sz="1200"/>
            </a:fld>
            <a:endParaRPr lang="en-US" altLang="ja-JP" sz="1200"/>
          </a:p>
        </p:txBody>
      </p:sp>
      <p:sp>
        <p:nvSpPr>
          <p:cNvPr id="606211" name="Rectangle 2"/>
          <p:cNvSpPr>
            <a:spLocks noGrp="1" noRot="1" noChangeAspect="1" noChangeArrowheads="1" noTextEdit="1"/>
          </p:cNvSpPr>
          <p:nvPr>
            <p:ph type="sldImg"/>
          </p:nvPr>
        </p:nvSpPr>
        <p:spPr>
          <a:xfrm>
            <a:off x="992188" y="768350"/>
            <a:ext cx="5114925" cy="3836988"/>
          </a:xfrm>
        </p:spPr>
      </p:sp>
      <p:sp>
        <p:nvSpPr>
          <p:cNvPr id="60621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14E6ECB-905E-46BA-A57C-E041E8706777}" type="slidenum">
              <a:rPr lang="ja-JP" altLang="en-US" sz="1200"/>
            </a:fld>
            <a:endParaRPr lang="en-US" altLang="ja-JP" sz="1200"/>
          </a:p>
        </p:txBody>
      </p:sp>
      <p:sp>
        <p:nvSpPr>
          <p:cNvPr id="607235" name="Rectangle 2"/>
          <p:cNvSpPr>
            <a:spLocks noGrp="1" noRot="1" noChangeAspect="1" noChangeArrowheads="1" noTextEdit="1"/>
          </p:cNvSpPr>
          <p:nvPr>
            <p:ph type="sldImg"/>
          </p:nvPr>
        </p:nvSpPr>
        <p:spPr>
          <a:xfrm>
            <a:off x="992188" y="768350"/>
            <a:ext cx="5114925" cy="3836988"/>
          </a:xfrm>
        </p:spPr>
      </p:sp>
      <p:sp>
        <p:nvSpPr>
          <p:cNvPr id="60723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50069D85-38D3-4303-BC07-FBEF687E65DE}" type="slidenum">
              <a:rPr lang="ja-JP" altLang="en-US" sz="1200"/>
            </a:fld>
            <a:endParaRPr lang="en-US" altLang="ja-JP" sz="1200"/>
          </a:p>
        </p:txBody>
      </p:sp>
      <p:sp>
        <p:nvSpPr>
          <p:cNvPr id="608259" name="Rectangle 2"/>
          <p:cNvSpPr>
            <a:spLocks noGrp="1" noRot="1" noChangeAspect="1" noChangeArrowheads="1" noTextEdit="1"/>
          </p:cNvSpPr>
          <p:nvPr>
            <p:ph type="sldImg"/>
          </p:nvPr>
        </p:nvSpPr>
        <p:spPr>
          <a:xfrm>
            <a:off x="992188" y="768350"/>
            <a:ext cx="5114925" cy="3836988"/>
          </a:xfrm>
        </p:spPr>
      </p:sp>
      <p:sp>
        <p:nvSpPr>
          <p:cNvPr id="60826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Rot="1" noChangeAspect="1" noChangeArrowheads="1" noTextEdit="1"/>
          </p:cNvSpPr>
          <p:nvPr>
            <p:ph type="sldImg"/>
          </p:nvPr>
        </p:nvSpPr>
        <p:spPr>
          <a:xfrm>
            <a:off x="1465263" y="793750"/>
            <a:ext cx="4079875" cy="3060700"/>
          </a:xfrm>
        </p:spPr>
      </p:sp>
      <p:sp>
        <p:nvSpPr>
          <p:cNvPr id="561155" name="Rectangle 3"/>
          <p:cNvSpPr>
            <a:spLocks noGrp="1" noChangeArrowheads="1"/>
          </p:cNvSpPr>
          <p:nvPr>
            <p:ph type="body" idx="1"/>
          </p:nvPr>
        </p:nvSpPr>
        <p:spPr bwMode="auto">
          <a:xfrm>
            <a:off x="914400" y="4419600"/>
            <a:ext cx="51816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8663731-FE57-4E46-8BB2-3ED5BAD53634}" type="slidenum">
              <a:rPr lang="ja-JP" altLang="en-US" sz="1200"/>
            </a:fld>
            <a:endParaRPr lang="en-US" altLang="ja-JP" sz="1200"/>
          </a:p>
        </p:txBody>
      </p:sp>
      <p:sp>
        <p:nvSpPr>
          <p:cNvPr id="609283" name="Rectangle 2"/>
          <p:cNvSpPr>
            <a:spLocks noGrp="1" noRot="1" noChangeAspect="1" noChangeArrowheads="1" noTextEdit="1"/>
          </p:cNvSpPr>
          <p:nvPr>
            <p:ph type="sldImg"/>
          </p:nvPr>
        </p:nvSpPr>
        <p:spPr>
          <a:xfrm>
            <a:off x="992188" y="768350"/>
            <a:ext cx="5114925" cy="3836988"/>
          </a:xfrm>
        </p:spPr>
      </p:sp>
      <p:sp>
        <p:nvSpPr>
          <p:cNvPr id="60928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Rot="1" noChangeAspect="1" noChangeArrowheads="1" noTextEdit="1"/>
          </p:cNvSpPr>
          <p:nvPr>
            <p:ph type="sldImg"/>
          </p:nvPr>
        </p:nvSpPr>
        <p:spPr>
          <a:xfrm>
            <a:off x="1300163" y="877888"/>
            <a:ext cx="4511675" cy="3382962"/>
          </a:xfrm>
        </p:spPr>
      </p:sp>
      <p:sp>
        <p:nvSpPr>
          <p:cNvPr id="327683"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1FE962D-08B3-4E76-8691-E2E19046B367}" type="slidenum">
              <a:rPr lang="ja-JP" altLang="en-US" sz="1200"/>
            </a:fld>
            <a:endParaRPr lang="en-US" altLang="ja-JP" sz="1200"/>
          </a:p>
        </p:txBody>
      </p:sp>
      <p:sp>
        <p:nvSpPr>
          <p:cNvPr id="610307" name="Rectangle 2"/>
          <p:cNvSpPr>
            <a:spLocks noGrp="1" noRot="1" noChangeAspect="1" noChangeArrowheads="1" noTextEdit="1"/>
          </p:cNvSpPr>
          <p:nvPr>
            <p:ph type="sldImg"/>
          </p:nvPr>
        </p:nvSpPr>
        <p:spPr>
          <a:xfrm>
            <a:off x="992188" y="768350"/>
            <a:ext cx="5114925" cy="3836988"/>
          </a:xfrm>
        </p:spPr>
      </p:sp>
      <p:sp>
        <p:nvSpPr>
          <p:cNvPr id="61030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702E390-612A-449A-A113-B2DDAE9C4249}" type="slidenum">
              <a:rPr lang="ja-JP" altLang="en-US" sz="1200"/>
            </a:fld>
            <a:endParaRPr lang="en-US" altLang="ja-JP" sz="1200"/>
          </a:p>
        </p:txBody>
      </p:sp>
      <p:sp>
        <p:nvSpPr>
          <p:cNvPr id="611331" name="Rectangle 2"/>
          <p:cNvSpPr>
            <a:spLocks noGrp="1" noRot="1" noChangeAspect="1" noChangeArrowheads="1" noTextEdit="1"/>
          </p:cNvSpPr>
          <p:nvPr>
            <p:ph type="sldImg"/>
          </p:nvPr>
        </p:nvSpPr>
        <p:spPr>
          <a:xfrm>
            <a:off x="992188" y="768350"/>
            <a:ext cx="5114925" cy="3836988"/>
          </a:xfrm>
        </p:spPr>
      </p:sp>
      <p:sp>
        <p:nvSpPr>
          <p:cNvPr id="61133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57FCD764-4E1A-4474-B55A-6FFF7F11C5BC}" type="slidenum">
              <a:rPr lang="ja-JP" altLang="en-US" sz="1200"/>
            </a:fld>
            <a:endParaRPr lang="en-US" altLang="ja-JP" sz="1200"/>
          </a:p>
        </p:txBody>
      </p:sp>
      <p:sp>
        <p:nvSpPr>
          <p:cNvPr id="612355" name="Rectangle 2"/>
          <p:cNvSpPr>
            <a:spLocks noGrp="1" noRot="1" noChangeAspect="1" noChangeArrowheads="1" noTextEdit="1"/>
          </p:cNvSpPr>
          <p:nvPr>
            <p:ph type="sldImg"/>
          </p:nvPr>
        </p:nvSpPr>
        <p:spPr>
          <a:xfrm>
            <a:off x="992188" y="768350"/>
            <a:ext cx="5114925" cy="3836988"/>
          </a:xfrm>
        </p:spPr>
      </p:sp>
      <p:sp>
        <p:nvSpPr>
          <p:cNvPr id="61235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E949121-7B0A-4CC8-9F3D-4A662ED7391C}" type="slidenum">
              <a:rPr lang="ja-JP" altLang="en-US" sz="1200"/>
            </a:fld>
            <a:endParaRPr lang="en-US" altLang="ja-JP" sz="1200"/>
          </a:p>
        </p:txBody>
      </p:sp>
      <p:sp>
        <p:nvSpPr>
          <p:cNvPr id="613379" name="Rectangle 2"/>
          <p:cNvSpPr>
            <a:spLocks noGrp="1" noRot="1" noChangeAspect="1" noChangeArrowheads="1" noTextEdit="1"/>
          </p:cNvSpPr>
          <p:nvPr>
            <p:ph type="sldImg"/>
          </p:nvPr>
        </p:nvSpPr>
        <p:spPr>
          <a:xfrm>
            <a:off x="992188" y="768350"/>
            <a:ext cx="5114925" cy="3836988"/>
          </a:xfrm>
        </p:spPr>
      </p:sp>
      <p:sp>
        <p:nvSpPr>
          <p:cNvPr id="61338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7D54443-CE72-440C-B5DE-4FF44F6C3E19}" type="slidenum">
              <a:rPr lang="ja-JP" altLang="en-US" sz="1200"/>
            </a:fld>
            <a:endParaRPr lang="en-US" altLang="ja-JP" sz="1200"/>
          </a:p>
        </p:txBody>
      </p:sp>
      <p:sp>
        <p:nvSpPr>
          <p:cNvPr id="614403" name="Rectangle 2"/>
          <p:cNvSpPr>
            <a:spLocks noGrp="1" noRot="1" noChangeAspect="1" noChangeArrowheads="1" noTextEdit="1"/>
          </p:cNvSpPr>
          <p:nvPr>
            <p:ph type="sldImg"/>
          </p:nvPr>
        </p:nvSpPr>
        <p:spPr>
          <a:xfrm>
            <a:off x="992188" y="768350"/>
            <a:ext cx="5114925" cy="3836988"/>
          </a:xfrm>
        </p:spPr>
      </p:sp>
      <p:sp>
        <p:nvSpPr>
          <p:cNvPr id="61440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167F42B-94C7-4F35-87B3-BBA44F1C5E46}" type="slidenum">
              <a:rPr lang="ja-JP" altLang="en-US" sz="1200"/>
            </a:fld>
            <a:endParaRPr lang="en-US" altLang="ja-JP" sz="1200"/>
          </a:p>
        </p:txBody>
      </p:sp>
      <p:sp>
        <p:nvSpPr>
          <p:cNvPr id="615427" name="Rectangle 2"/>
          <p:cNvSpPr>
            <a:spLocks noGrp="1" noRot="1" noChangeAspect="1" noChangeArrowheads="1" noTextEdit="1"/>
          </p:cNvSpPr>
          <p:nvPr>
            <p:ph type="sldImg"/>
          </p:nvPr>
        </p:nvSpPr>
        <p:spPr>
          <a:xfrm>
            <a:off x="992188" y="768350"/>
            <a:ext cx="5114925" cy="3836988"/>
          </a:xfrm>
        </p:spPr>
      </p:sp>
      <p:sp>
        <p:nvSpPr>
          <p:cNvPr id="61542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24D9868-7DB6-41AE-8DDD-078677B79FE2}" type="slidenum">
              <a:rPr lang="ja-JP" altLang="en-US" sz="1200"/>
            </a:fld>
            <a:endParaRPr lang="en-US" altLang="ja-JP" sz="1200"/>
          </a:p>
        </p:txBody>
      </p:sp>
      <p:sp>
        <p:nvSpPr>
          <p:cNvPr id="616451" name="Rectangle 2"/>
          <p:cNvSpPr>
            <a:spLocks noGrp="1" noRot="1" noChangeAspect="1" noChangeArrowheads="1" noTextEdit="1"/>
          </p:cNvSpPr>
          <p:nvPr>
            <p:ph type="sldImg"/>
          </p:nvPr>
        </p:nvSpPr>
        <p:spPr>
          <a:xfrm>
            <a:off x="992188" y="768350"/>
            <a:ext cx="5114925" cy="3836988"/>
          </a:xfrm>
        </p:spPr>
      </p:sp>
      <p:sp>
        <p:nvSpPr>
          <p:cNvPr id="61645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25F1797-5712-417A-91D3-DE0E198A5BEA}" type="slidenum">
              <a:rPr lang="ja-JP" altLang="en-US" sz="1200"/>
            </a:fld>
            <a:endParaRPr lang="en-US" altLang="ja-JP" sz="1200"/>
          </a:p>
        </p:txBody>
      </p:sp>
      <p:sp>
        <p:nvSpPr>
          <p:cNvPr id="617475" name="Rectangle 2"/>
          <p:cNvSpPr>
            <a:spLocks noGrp="1" noRot="1" noChangeAspect="1" noChangeArrowheads="1" noTextEdit="1"/>
          </p:cNvSpPr>
          <p:nvPr>
            <p:ph type="sldImg"/>
          </p:nvPr>
        </p:nvSpPr>
        <p:spPr>
          <a:xfrm>
            <a:off x="992188" y="768350"/>
            <a:ext cx="5114925" cy="3836988"/>
          </a:xfrm>
        </p:spPr>
      </p:sp>
      <p:sp>
        <p:nvSpPr>
          <p:cNvPr id="61747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D632E53-0399-4AD3-B093-8AFDF541A955}" type="slidenum">
              <a:rPr lang="ja-JP" altLang="en-US" sz="1200"/>
            </a:fld>
            <a:endParaRPr lang="en-US" altLang="ja-JP" sz="1200"/>
          </a:p>
        </p:txBody>
      </p:sp>
      <p:sp>
        <p:nvSpPr>
          <p:cNvPr id="618499" name="Rectangle 2"/>
          <p:cNvSpPr>
            <a:spLocks noGrp="1" noRot="1" noChangeAspect="1" noChangeArrowheads="1" noTextEdit="1"/>
          </p:cNvSpPr>
          <p:nvPr>
            <p:ph type="sldImg"/>
          </p:nvPr>
        </p:nvSpPr>
        <p:spPr>
          <a:xfrm>
            <a:off x="992188" y="768350"/>
            <a:ext cx="5114925" cy="3836988"/>
          </a:xfrm>
        </p:spPr>
      </p:sp>
      <p:sp>
        <p:nvSpPr>
          <p:cNvPr id="61850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A14ECFB-13CE-40A6-9520-DD9966FE15C7}" type="slidenum">
              <a:rPr lang="ja-JP" altLang="en-US" sz="1200"/>
            </a:fld>
            <a:endParaRPr lang="en-US" altLang="ja-JP" sz="1200"/>
          </a:p>
        </p:txBody>
      </p:sp>
      <p:sp>
        <p:nvSpPr>
          <p:cNvPr id="619523" name="Rectangle 2"/>
          <p:cNvSpPr>
            <a:spLocks noGrp="1" noRot="1" noChangeAspect="1" noChangeArrowheads="1" noTextEdit="1"/>
          </p:cNvSpPr>
          <p:nvPr>
            <p:ph type="sldImg"/>
          </p:nvPr>
        </p:nvSpPr>
        <p:spPr>
          <a:xfrm>
            <a:off x="992188" y="768350"/>
            <a:ext cx="5114925" cy="3836988"/>
          </a:xfrm>
        </p:spPr>
      </p:sp>
      <p:sp>
        <p:nvSpPr>
          <p:cNvPr id="61952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Rot="1" noChangeAspect="1" noChangeArrowheads="1" noTextEdit="1"/>
          </p:cNvSpPr>
          <p:nvPr>
            <p:ph type="sldImg"/>
          </p:nvPr>
        </p:nvSpPr>
        <p:spPr>
          <a:xfrm>
            <a:off x="1300163" y="877888"/>
            <a:ext cx="4511675" cy="3382962"/>
          </a:xfrm>
        </p:spPr>
      </p:sp>
      <p:sp>
        <p:nvSpPr>
          <p:cNvPr id="327683"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502" tIns="48751" rIns="97502" bIns="48751"/>
          <a:lstStyle/>
          <a:p>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FB13946-2549-4A62-A843-317065BE57EC}" type="slidenum">
              <a:rPr lang="ja-JP" altLang="en-US" sz="1200"/>
            </a:fld>
            <a:endParaRPr lang="en-US" altLang="ja-JP" sz="1200"/>
          </a:p>
        </p:txBody>
      </p:sp>
      <p:sp>
        <p:nvSpPr>
          <p:cNvPr id="620547" name="Rectangle 2"/>
          <p:cNvSpPr>
            <a:spLocks noGrp="1" noRot="1" noChangeAspect="1" noChangeArrowheads="1" noTextEdit="1"/>
          </p:cNvSpPr>
          <p:nvPr>
            <p:ph type="sldImg"/>
          </p:nvPr>
        </p:nvSpPr>
        <p:spPr>
          <a:xfrm>
            <a:off x="992188" y="768350"/>
            <a:ext cx="5114925" cy="3836988"/>
          </a:xfrm>
        </p:spPr>
      </p:sp>
      <p:sp>
        <p:nvSpPr>
          <p:cNvPr id="62054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A63650A-1435-4495-B7DA-85165FEA16CA}" type="slidenum">
              <a:rPr lang="ja-JP" altLang="en-US" sz="1200"/>
            </a:fld>
            <a:endParaRPr lang="en-US" altLang="ja-JP" sz="1200"/>
          </a:p>
        </p:txBody>
      </p:sp>
      <p:sp>
        <p:nvSpPr>
          <p:cNvPr id="621571" name="Rectangle 2"/>
          <p:cNvSpPr>
            <a:spLocks noGrp="1" noRot="1" noChangeAspect="1" noChangeArrowheads="1" noTextEdit="1"/>
          </p:cNvSpPr>
          <p:nvPr>
            <p:ph type="sldImg"/>
          </p:nvPr>
        </p:nvSpPr>
        <p:spPr>
          <a:xfrm>
            <a:off x="992188" y="768350"/>
            <a:ext cx="5114925" cy="3836988"/>
          </a:xfrm>
        </p:spPr>
      </p:sp>
      <p:sp>
        <p:nvSpPr>
          <p:cNvPr id="62157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6D97F80-5974-4849-938E-294FFFAF328F}" type="slidenum">
              <a:rPr lang="ja-JP" altLang="en-US" sz="1200"/>
            </a:fld>
            <a:endParaRPr lang="en-US" altLang="ja-JP" sz="1200"/>
          </a:p>
        </p:txBody>
      </p:sp>
      <p:sp>
        <p:nvSpPr>
          <p:cNvPr id="622595" name="Rectangle 2"/>
          <p:cNvSpPr>
            <a:spLocks noGrp="1" noRot="1" noChangeAspect="1" noChangeArrowheads="1" noTextEdit="1"/>
          </p:cNvSpPr>
          <p:nvPr>
            <p:ph type="sldImg"/>
          </p:nvPr>
        </p:nvSpPr>
        <p:spPr>
          <a:xfrm>
            <a:off x="992188" y="768350"/>
            <a:ext cx="5114925" cy="3836988"/>
          </a:xfrm>
        </p:spPr>
      </p:sp>
      <p:sp>
        <p:nvSpPr>
          <p:cNvPr id="62259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6D97F80-5974-4849-938E-294FFFAF328F}" type="slidenum">
              <a:rPr lang="ja-JP" altLang="en-US" sz="1200"/>
            </a:fld>
            <a:endParaRPr lang="en-US" altLang="ja-JP" sz="1200"/>
          </a:p>
        </p:txBody>
      </p:sp>
      <p:sp>
        <p:nvSpPr>
          <p:cNvPr id="622595" name="Rectangle 2"/>
          <p:cNvSpPr>
            <a:spLocks noGrp="1" noRot="1" noChangeAspect="1" noChangeArrowheads="1" noTextEdit="1"/>
          </p:cNvSpPr>
          <p:nvPr>
            <p:ph type="sldImg"/>
          </p:nvPr>
        </p:nvSpPr>
        <p:spPr>
          <a:xfrm>
            <a:off x="992188" y="768350"/>
            <a:ext cx="5114925" cy="3836988"/>
          </a:xfrm>
        </p:spPr>
      </p:sp>
      <p:sp>
        <p:nvSpPr>
          <p:cNvPr id="62259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FC12408-362F-4786-96F1-44CC906EC79B}" type="slidenum">
              <a:rPr lang="ja-JP" altLang="en-US" sz="1200"/>
            </a:fld>
            <a:endParaRPr lang="en-US" altLang="ja-JP" sz="1200"/>
          </a:p>
        </p:txBody>
      </p:sp>
      <p:sp>
        <p:nvSpPr>
          <p:cNvPr id="623619" name="Rectangle 2"/>
          <p:cNvSpPr>
            <a:spLocks noGrp="1" noRot="1" noChangeAspect="1" noChangeArrowheads="1" noTextEdit="1"/>
          </p:cNvSpPr>
          <p:nvPr>
            <p:ph type="sldImg"/>
          </p:nvPr>
        </p:nvSpPr>
        <p:spPr>
          <a:xfrm>
            <a:off x="992188" y="768350"/>
            <a:ext cx="5114925" cy="3836988"/>
          </a:xfrm>
        </p:spPr>
      </p:sp>
      <p:sp>
        <p:nvSpPr>
          <p:cNvPr id="62362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5EB003D-6BE5-413F-A6CF-A348966D30CD}" type="slidenum">
              <a:rPr lang="ja-JP" altLang="en-US" sz="1200"/>
            </a:fld>
            <a:endParaRPr lang="en-US" altLang="ja-JP" sz="1200"/>
          </a:p>
        </p:txBody>
      </p:sp>
      <p:sp>
        <p:nvSpPr>
          <p:cNvPr id="624643" name="Rectangle 2"/>
          <p:cNvSpPr>
            <a:spLocks noGrp="1" noRot="1" noChangeAspect="1" noChangeArrowheads="1" noTextEdit="1"/>
          </p:cNvSpPr>
          <p:nvPr>
            <p:ph type="sldImg"/>
          </p:nvPr>
        </p:nvSpPr>
        <p:spPr>
          <a:xfrm>
            <a:off x="992188" y="768350"/>
            <a:ext cx="5114925" cy="3836988"/>
          </a:xfrm>
        </p:spPr>
      </p:sp>
      <p:sp>
        <p:nvSpPr>
          <p:cNvPr id="62464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5F96712-DB95-4E0F-8921-B18F3B85DB0F}" type="slidenum">
              <a:rPr lang="ja-JP" altLang="en-US" sz="1200"/>
            </a:fld>
            <a:endParaRPr lang="en-US" altLang="ja-JP" sz="1200"/>
          </a:p>
        </p:txBody>
      </p:sp>
      <p:sp>
        <p:nvSpPr>
          <p:cNvPr id="625667" name="Rectangle 2"/>
          <p:cNvSpPr>
            <a:spLocks noGrp="1" noRot="1" noChangeAspect="1" noChangeArrowheads="1" noTextEdit="1"/>
          </p:cNvSpPr>
          <p:nvPr>
            <p:ph type="sldImg"/>
          </p:nvPr>
        </p:nvSpPr>
        <p:spPr>
          <a:xfrm>
            <a:off x="992188" y="768350"/>
            <a:ext cx="5114925" cy="3836988"/>
          </a:xfrm>
        </p:spPr>
      </p:sp>
      <p:sp>
        <p:nvSpPr>
          <p:cNvPr id="62566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E9D6876-F50D-4E17-A476-E3221DC50874}" type="slidenum">
              <a:rPr lang="ja-JP" altLang="en-US" sz="1200"/>
            </a:fld>
            <a:endParaRPr lang="en-US" altLang="ja-JP" sz="1200"/>
          </a:p>
        </p:txBody>
      </p:sp>
      <p:sp>
        <p:nvSpPr>
          <p:cNvPr id="626691" name="Rectangle 2"/>
          <p:cNvSpPr>
            <a:spLocks noGrp="1" noRot="1" noChangeAspect="1" noChangeArrowheads="1" noTextEdit="1"/>
          </p:cNvSpPr>
          <p:nvPr>
            <p:ph type="sldImg"/>
          </p:nvPr>
        </p:nvSpPr>
        <p:spPr>
          <a:xfrm>
            <a:off x="992188" y="768350"/>
            <a:ext cx="5114925" cy="3836988"/>
          </a:xfrm>
        </p:spPr>
      </p:sp>
      <p:sp>
        <p:nvSpPr>
          <p:cNvPr id="62669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197FA08-244E-41AE-9C27-5EF597C49E9F}" type="slidenum">
              <a:rPr lang="ja-JP" altLang="en-US" sz="1200"/>
            </a:fld>
            <a:endParaRPr lang="en-US" altLang="ja-JP" sz="1200"/>
          </a:p>
        </p:txBody>
      </p:sp>
      <p:sp>
        <p:nvSpPr>
          <p:cNvPr id="627715" name="Rectangle 2"/>
          <p:cNvSpPr>
            <a:spLocks noGrp="1" noRot="1" noChangeAspect="1" noChangeArrowheads="1" noTextEdit="1"/>
          </p:cNvSpPr>
          <p:nvPr>
            <p:ph type="sldImg"/>
          </p:nvPr>
        </p:nvSpPr>
        <p:spPr>
          <a:xfrm>
            <a:off x="992188" y="768350"/>
            <a:ext cx="5114925" cy="3836988"/>
          </a:xfrm>
        </p:spPr>
      </p:sp>
      <p:sp>
        <p:nvSpPr>
          <p:cNvPr id="62771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FAED65B-286F-4E63-99CE-EAC04A52F092}" type="slidenum">
              <a:rPr lang="ja-JP" altLang="en-US" sz="1200"/>
            </a:fld>
            <a:endParaRPr lang="en-US" altLang="ja-JP" sz="1200"/>
          </a:p>
        </p:txBody>
      </p:sp>
      <p:sp>
        <p:nvSpPr>
          <p:cNvPr id="628739" name="Rectangle 2"/>
          <p:cNvSpPr>
            <a:spLocks noGrp="1" noRot="1" noChangeAspect="1" noChangeArrowheads="1" noTextEdit="1"/>
          </p:cNvSpPr>
          <p:nvPr>
            <p:ph type="sldImg"/>
          </p:nvPr>
        </p:nvSpPr>
        <p:spPr>
          <a:xfrm>
            <a:off x="992188" y="768350"/>
            <a:ext cx="5114925" cy="3836988"/>
          </a:xfrm>
        </p:spPr>
      </p:sp>
      <p:sp>
        <p:nvSpPr>
          <p:cNvPr id="62874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2B59972A-6060-4213-9B7F-9A2095736FAA}"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B38D9505-2F1E-4C20-BC94-FA46BFBD2A78}"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20574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228600"/>
            <a:ext cx="601980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CE9A132B-EFA6-4C4D-B694-ADF58D1C8855}"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p:txBody>
          <a:bodyPr/>
          <a:lstStyle/>
          <a:p>
            <a:endParaRPr lang="zh-CN" altLang="en-US" noProof="1"/>
          </a:p>
        </p:txBody>
      </p:sp>
      <p:sp>
        <p:nvSpPr>
          <p:cNvPr id="4" name="日期占位符 901132"/>
          <p:cNvSpPr>
            <a:spLocks noGrp="1"/>
          </p:cNvSpPr>
          <p:nvPr>
            <p:ph type="dt" sz="half" idx="10"/>
          </p:nvPr>
        </p:nvSpPr>
        <p:spPr/>
        <p:txBody>
          <a:bodyPr/>
          <a:lstStyle>
            <a:lvl1pPr>
              <a:defRPr/>
            </a:lvl1pPr>
          </a:lstStyle>
          <a:p>
            <a:endParaRPr lang="zh-CN" altLang="en-US"/>
          </a:p>
        </p:txBody>
      </p:sp>
      <p:sp>
        <p:nvSpPr>
          <p:cNvPr id="5" name="页脚占位符 901133"/>
          <p:cNvSpPr>
            <a:spLocks noGrp="1"/>
          </p:cNvSpPr>
          <p:nvPr>
            <p:ph type="ftr" sz="quarter" idx="11"/>
          </p:nvPr>
        </p:nvSpPr>
        <p:spPr/>
        <p:txBody>
          <a:bodyPr/>
          <a:lstStyle>
            <a:lvl1pPr>
              <a:defRPr/>
            </a:lvl1pPr>
          </a:lstStyle>
          <a:p>
            <a:endParaRPr lang="zh-CN" altLang="en-US"/>
          </a:p>
        </p:txBody>
      </p:sp>
      <p:sp>
        <p:nvSpPr>
          <p:cNvPr id="6" name="灯片编号占位符 901134"/>
          <p:cNvSpPr>
            <a:spLocks noGrp="1"/>
          </p:cNvSpPr>
          <p:nvPr>
            <p:ph type="sldNum" sz="quarter" idx="12"/>
          </p:nvPr>
        </p:nvSpPr>
        <p:spPr/>
        <p:txBody>
          <a:bodyPr/>
          <a:lstStyle>
            <a:lvl1pPr>
              <a:defRPr/>
            </a:lvl1pPr>
          </a:lstStyle>
          <a:p>
            <a:fld id="{2B1F9B7D-053D-47C7-987B-E128AE7E54A0}" type="slidenum">
              <a:rPr lang="zh-CN" altLang="en-US"/>
            </a:fld>
            <a:endParaRPr lang="zh-CN" altLang="en-US"/>
          </a:p>
        </p:txBody>
      </p:sp>
    </p:spTree>
  </p:cSld>
  <p:clrMapOvr>
    <a:masterClrMapping/>
  </p:clrMapOvr>
  <p:transition>
    <p:random/>
    <p:sndAc>
      <p:stSnd>
        <p:snd r:embed="rId2" name="projctor.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6"/>
            <a:ext cx="7886700" cy="2098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28650" y="4076699"/>
            <a:ext cx="7886700" cy="21002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901132"/>
          <p:cNvSpPr>
            <a:spLocks noGrp="1"/>
          </p:cNvSpPr>
          <p:nvPr>
            <p:ph type="dt" sz="half" idx="10"/>
          </p:nvPr>
        </p:nvSpPr>
        <p:spPr/>
        <p:txBody>
          <a:bodyPr/>
          <a:lstStyle>
            <a:lvl1pPr>
              <a:defRPr/>
            </a:lvl1pPr>
          </a:lstStyle>
          <a:p>
            <a:endParaRPr lang="zh-CN" altLang="en-US"/>
          </a:p>
        </p:txBody>
      </p:sp>
      <p:sp>
        <p:nvSpPr>
          <p:cNvPr id="6" name="页脚占位符 901133"/>
          <p:cNvSpPr>
            <a:spLocks noGrp="1"/>
          </p:cNvSpPr>
          <p:nvPr>
            <p:ph type="ftr" sz="quarter" idx="11"/>
          </p:nvPr>
        </p:nvSpPr>
        <p:spPr/>
        <p:txBody>
          <a:bodyPr/>
          <a:lstStyle>
            <a:lvl1pPr>
              <a:defRPr/>
            </a:lvl1pPr>
          </a:lstStyle>
          <a:p>
            <a:endParaRPr lang="zh-CN" altLang="en-US"/>
          </a:p>
        </p:txBody>
      </p:sp>
      <p:sp>
        <p:nvSpPr>
          <p:cNvPr id="7" name="灯片编号占位符 901134"/>
          <p:cNvSpPr>
            <a:spLocks noGrp="1"/>
          </p:cNvSpPr>
          <p:nvPr>
            <p:ph type="sldNum" sz="quarter" idx="12"/>
          </p:nvPr>
        </p:nvSpPr>
        <p:spPr/>
        <p:txBody>
          <a:bodyPr/>
          <a:lstStyle>
            <a:lvl1pPr>
              <a:defRPr/>
            </a:lvl1pPr>
          </a:lstStyle>
          <a:p>
            <a:fld id="{9C6171C5-9AF4-4EA6-B705-4D1CAA2C9ECB}" type="slidenum">
              <a:rPr lang="zh-CN" altLang="en-US"/>
            </a:fld>
            <a:endParaRPr lang="zh-CN" altLang="en-US"/>
          </a:p>
        </p:txBody>
      </p:sp>
    </p:spTree>
  </p:cSld>
  <p:clrMapOvr>
    <a:masterClrMapping/>
  </p:clrMapOvr>
  <p:transition>
    <p:random/>
    <p:sndAc>
      <p:stSnd>
        <p:snd r:embed="rId2" name="projctor.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CAAF7BE4-6D2C-4758-98FD-E982CB7EE4E3}"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1E350B0F-0846-4856-A685-6B8198F7D900}"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9149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21CF2DF3-E1E9-4805-A3EC-5748A5D6283D}"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p:txBody>
          <a:bodyPr/>
          <a:lstStyle>
            <a:lvl1pPr>
              <a:defRPr/>
            </a:lvl1pPr>
          </a:lstStyle>
          <a:p>
            <a:pPr>
              <a:defRPr/>
            </a:pPr>
            <a:fld id="{E13354B5-197D-4076-BD5E-8F6F8E993E4C}"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pPr>
              <a:defRPr/>
            </a:pPr>
            <a:fld id="{D54D0F52-F830-4EE2-84EC-7738DFF3B4E4}"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p:txBody>
          <a:bodyPr/>
          <a:lstStyle>
            <a:lvl1pPr>
              <a:defRPr/>
            </a:lvl1pPr>
          </a:lstStyle>
          <a:p>
            <a:pPr>
              <a:defRPr/>
            </a:pPr>
            <a:fld id="{09833DB4-681D-4206-AAFC-E672D71EAEBF}"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E59399E8-98B3-45E0-8F40-7C17B10ED873}"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832AE0DE-0898-4D42-ADD8-9F4105469872}" type="slidenum">
              <a:rPr lang="en-US" altLang="zh-CN"/>
            </a:fld>
            <a:endParaRPr lang="en-US" altLang="zh-CN"/>
          </a:p>
        </p:txBody>
      </p:sp>
    </p:spTree>
  </p:cSld>
  <p:clrMapOvr>
    <a:masterClrMapping/>
  </p:clrMapOvr>
  <p:transition>
    <p:random/>
    <p:sndAc>
      <p:stSnd>
        <p:snd r:embed="rId2" name="projctor.wav"/>
      </p:stSnd>
    </p:sndAc>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audio" Target="../media/audio1.wav"/><Relationship Id="rId18" Type="http://schemas.openxmlformats.org/officeDocument/2006/relationships/image" Target="../media/image5.jpeg"/><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215900" y="1276350"/>
            <a:ext cx="8275638" cy="5429250"/>
            <a:chOff x="136" y="768"/>
            <a:chExt cx="5213" cy="3420"/>
          </a:xfrm>
        </p:grpSpPr>
        <p:pic>
          <p:nvPicPr>
            <p:cNvPr id="1034" name="Picture 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88" y="3848"/>
              <a:ext cx="464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36" y="768"/>
              <a:ext cx="516" cy="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5"/>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rot="2678447">
              <a:off x="330" y="3631"/>
              <a:ext cx="483"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6"/>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5136" y="3840"/>
              <a:ext cx="21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Rectangle 7"/>
          <p:cNvSpPr>
            <a:spLocks noGrp="1" noChangeArrowheads="1"/>
          </p:cNvSpPr>
          <p:nvPr>
            <p:ph type="title"/>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Rectangle 8"/>
          <p:cNvSpPr>
            <a:spLocks noGrp="1" noChangeArrowheads="1"/>
          </p:cNvSpPr>
          <p:nvPr>
            <p:ph type="body" idx="1"/>
          </p:nvPr>
        </p:nvSpPr>
        <p:spPr bwMode="auto">
          <a:xfrm>
            <a:off x="1066800" y="1371600"/>
            <a:ext cx="7543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7593" name="Rectangle 9"/>
          <p:cNvSpPr>
            <a:spLocks noGrp="1" noChangeArrowheads="1"/>
          </p:cNvSpPr>
          <p:nvPr>
            <p:ph type="dt" sz="half" idx="2"/>
          </p:nvPr>
        </p:nvSpPr>
        <p:spPr bwMode="auto">
          <a:xfrm>
            <a:off x="1676400" y="6477000"/>
            <a:ext cx="19812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a:defRPr/>
            </a:pPr>
            <a:endParaRPr lang="en-US" altLang="zh-CN"/>
          </a:p>
        </p:txBody>
      </p:sp>
      <p:sp>
        <p:nvSpPr>
          <p:cNvPr id="67594" name="Rectangle 10"/>
          <p:cNvSpPr>
            <a:spLocks noGrp="1" noChangeArrowheads="1"/>
          </p:cNvSpPr>
          <p:nvPr>
            <p:ph type="ftr" sz="quarter" idx="3"/>
          </p:nvPr>
        </p:nvSpPr>
        <p:spPr bwMode="auto">
          <a:xfrm>
            <a:off x="3810000" y="6400800"/>
            <a:ext cx="41148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a:defRPr/>
            </a:pPr>
            <a:endParaRPr lang="en-US" altLang="zh-CN"/>
          </a:p>
        </p:txBody>
      </p:sp>
      <p:sp>
        <p:nvSpPr>
          <p:cNvPr id="67595" name="Rectangle 11"/>
          <p:cNvSpPr>
            <a:spLocks noGrp="1" noChangeArrowheads="1"/>
          </p:cNvSpPr>
          <p:nvPr>
            <p:ph type="sldNum" sz="quarter" idx="4"/>
          </p:nvPr>
        </p:nvSpPr>
        <p:spPr bwMode="auto">
          <a:xfrm>
            <a:off x="8077200" y="6400800"/>
            <a:ext cx="4572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a:defRPr/>
            </a:pPr>
            <a:fld id="{7CDD66F2-8370-4F4C-AF40-BE9098714752}" type="slidenum">
              <a:rPr lang="en-US" altLang="zh-CN"/>
            </a:fld>
            <a:endParaRPr lang="en-US" altLang="zh-CN"/>
          </a:p>
        </p:txBody>
      </p:sp>
      <p:sp>
        <p:nvSpPr>
          <p:cNvPr id="67596" name="Text Box 12"/>
          <p:cNvSpPr txBox="1">
            <a:spLocks noChangeArrowheads="1"/>
          </p:cNvSpPr>
          <p:nvPr/>
        </p:nvSpPr>
        <p:spPr bwMode="auto">
          <a:xfrm>
            <a:off x="6324600" y="5943600"/>
            <a:ext cx="2362200" cy="457200"/>
          </a:xfrm>
          <a:prstGeom prst="rect">
            <a:avLst/>
          </a:prstGeom>
          <a:noFill/>
          <a:ln w="9525">
            <a:noFill/>
            <a:miter lim="800000"/>
          </a:ln>
          <a:effectLst/>
        </p:spPr>
        <p:txBody>
          <a:bodyPr>
            <a:spAutoFit/>
          </a:bodyPr>
          <a:lstStyle/>
          <a:p>
            <a:pPr>
              <a:spcBef>
                <a:spcPct val="50000"/>
              </a:spcBef>
              <a:defRPr/>
            </a:pPr>
            <a:endParaRPr lang="zh-CN" altLang="zh-CN"/>
          </a:p>
        </p:txBody>
      </p:sp>
      <p:pic>
        <p:nvPicPr>
          <p:cNvPr id="1033" name="Picture 13" descr="Logescu"/>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05600" y="5562600"/>
            <a:ext cx="1371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random/>
    <p:sndAc>
      <p:stSnd>
        <p:snd r:embed="rId19" name="projctor.wav"/>
      </p:stSnd>
    </p:sndAc>
  </p:transition>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wmf"/></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2.xml.rels><?xml version="1.0" encoding="UTF-8" standalone="yes"?>
<Relationships xmlns="http://schemas.openxmlformats.org/package/2006/relationships"><Relationship Id="rId4" Type="http://schemas.openxmlformats.org/officeDocument/2006/relationships/notesSlide" Target="../notesSlides/notesSlide70.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8.wmf"/></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8.xml.rels><?xml version="1.0" encoding="UTF-8" standalone="yes"?>
<Relationships xmlns="http://schemas.openxmlformats.org/package/2006/relationships"><Relationship Id="rId4" Type="http://schemas.openxmlformats.org/officeDocument/2006/relationships/notesSlide" Target="../notesSlides/notesSlide76.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9.jpeg"/></Relationships>
</file>

<file path=ppt/slides/_rels/slide109.xml.rels><?xml version="1.0" encoding="UTF-8" standalone="yes"?>
<Relationships xmlns="http://schemas.openxmlformats.org/package/2006/relationships"><Relationship Id="rId4" Type="http://schemas.openxmlformats.org/officeDocument/2006/relationships/notesSlide" Target="../notesSlides/notesSlide77.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0.w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0.xml.rels><?xml version="1.0" encoding="UTF-8" standalone="yes"?>
<Relationships xmlns="http://schemas.openxmlformats.org/package/2006/relationships"><Relationship Id="rId6" Type="http://schemas.openxmlformats.org/officeDocument/2006/relationships/notesSlide" Target="../notesSlides/notesSlide78.xml"/><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31.png"/><Relationship Id="rId1" Type="http://schemas.openxmlformats.org/officeDocument/2006/relationships/oleObject" Target="../embeddings/oleObject24.bin"/></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2.png"/></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3.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34.png"/></Relationships>
</file>

<file path=ppt/slides/_rels/slide122.xml.rels><?xml version="1.0" encoding="UTF-8" standalone="yes"?>
<Relationships xmlns="http://schemas.openxmlformats.org/package/2006/relationships"><Relationship Id="rId4" Type="http://schemas.openxmlformats.org/officeDocument/2006/relationships/notesSlide" Target="../notesSlides/notesSlide79.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5.wmf"/></Relationships>
</file>

<file path=ppt/slides/_rels/slide123.xml.rels><?xml version="1.0" encoding="UTF-8" standalone="yes"?>
<Relationships xmlns="http://schemas.openxmlformats.org/package/2006/relationships"><Relationship Id="rId4" Type="http://schemas.openxmlformats.org/officeDocument/2006/relationships/notesSlide" Target="../notesSlides/notesSlide80.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6.wmf"/></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7.xml.rels><?xml version="1.0" encoding="UTF-8" standalone="yes"?>
<Relationships xmlns="http://schemas.openxmlformats.org/package/2006/relationships"><Relationship Id="rId4" Type="http://schemas.openxmlformats.org/officeDocument/2006/relationships/notesSlide" Target="../notesSlides/notesSlide84.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7.wmf"/></Relationships>
</file>

<file path=ppt/slides/_rels/slide128.xml.rels><?xml version="1.0" encoding="UTF-8" standalone="yes"?>
<Relationships xmlns="http://schemas.openxmlformats.org/package/2006/relationships"><Relationship Id="rId4" Type="http://schemas.openxmlformats.org/officeDocument/2006/relationships/notesSlide" Target="../notesSlides/notesSlide85.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8.wmf"/></Relationships>
</file>

<file path=ppt/slides/_rels/slide1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0.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40.png"/><Relationship Id="rId1" Type="http://schemas.openxmlformats.org/officeDocument/2006/relationships/oleObject" Target="../embeddings/oleObject25.bin"/></Relationships>
</file>

<file path=ppt/slides/_rels/slide131.xml.rels><?xml version="1.0" encoding="UTF-8" standalone="yes"?>
<Relationships xmlns="http://schemas.openxmlformats.org/package/2006/relationships"><Relationship Id="rId7" Type="http://schemas.openxmlformats.org/officeDocument/2006/relationships/vmlDrawing" Target="../drawings/vmlDrawing15.vml"/><Relationship Id="rId6"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42.png"/><Relationship Id="rId3" Type="http://schemas.openxmlformats.org/officeDocument/2006/relationships/oleObject" Target="../embeddings/oleObject27.bin"/><Relationship Id="rId2" Type="http://schemas.openxmlformats.org/officeDocument/2006/relationships/image" Target="../media/image41.png"/><Relationship Id="rId1" Type="http://schemas.openxmlformats.org/officeDocument/2006/relationships/oleObject" Target="../embeddings/oleObject26.bin"/></Relationships>
</file>

<file path=ppt/slides/_rels/slide132.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43.png"/><Relationship Id="rId1" Type="http://schemas.openxmlformats.org/officeDocument/2006/relationships/oleObject" Target="../embeddings/oleObject28.bin"/></Relationships>
</file>

<file path=ppt/slides/_rels/slide133.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44.png"/><Relationship Id="rId1" Type="http://schemas.openxmlformats.org/officeDocument/2006/relationships/oleObject" Target="../embeddings/oleObject29.bin"/></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45.jpeg"/></Relationships>
</file>

<file path=ppt/slides/_rels/slide136.xml.rels><?xml version="1.0" encoding="UTF-8" standalone="yes"?>
<Relationships xmlns="http://schemas.openxmlformats.org/package/2006/relationships"><Relationship Id="rId4" Type="http://schemas.openxmlformats.org/officeDocument/2006/relationships/notesSlide" Target="../notesSlides/notesSlide87.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6.wmf"/></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48.wmf"/><Relationship Id="rId1" Type="http://schemas.openxmlformats.org/officeDocument/2006/relationships/image" Target="../media/image47.wmf"/></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2.xml.rels><?xml version="1.0" encoding="UTF-8" standalone="yes"?>
<Relationships xmlns="http://schemas.openxmlformats.org/package/2006/relationships"><Relationship Id="rId4" Type="http://schemas.openxmlformats.org/officeDocument/2006/relationships/notesSlide" Target="../notesSlides/notesSlide90.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9.jpeg"/></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50.wmf"/></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7.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51.png"/><Relationship Id="rId1" Type="http://schemas.openxmlformats.org/officeDocument/2006/relationships/oleObject" Target="../embeddings/oleObject30.bin"/></Relationships>
</file>

<file path=ppt/slides/_rels/slide1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52.png"/></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4" Type="http://schemas.openxmlformats.org/officeDocument/2006/relationships/notesSlide" Target="../notesSlides/notesSlide95.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53.wmf"/></Relationships>
</file>

<file path=ppt/slides/_rels/slide151.xml.rels><?xml version="1.0" encoding="UTF-8" standalone="yes"?>
<Relationships xmlns="http://schemas.openxmlformats.org/package/2006/relationships"><Relationship Id="rId4" Type="http://schemas.openxmlformats.org/officeDocument/2006/relationships/notesSlide" Target="../notesSlides/notesSlide96.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54.wmf"/></Relationships>
</file>

<file path=ppt/slides/_rels/slide15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56.png"/><Relationship Id="rId1" Type="http://schemas.openxmlformats.org/officeDocument/2006/relationships/image" Target="../media/image55.png"/></Relationships>
</file>

<file path=ppt/slides/_rels/slide1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57.png"/></Relationships>
</file>

<file path=ppt/slides/_rels/slide1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58.png"/></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6.xml.rels><?xml version="1.0" encoding="UTF-8" standalone="yes"?>
<Relationships xmlns="http://schemas.openxmlformats.org/package/2006/relationships"><Relationship Id="rId4" Type="http://schemas.openxmlformats.org/officeDocument/2006/relationships/notesSlide" Target="../notesSlides/notesSlide98.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59.wmf"/></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9.xml.rels><?xml version="1.0" encoding="UTF-8" standalone="yes"?>
<Relationships xmlns="http://schemas.openxmlformats.org/package/2006/relationships"><Relationship Id="rId4" Type="http://schemas.openxmlformats.org/officeDocument/2006/relationships/notesSlide" Target="../notesSlides/notesSlide101.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60.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61.png"/><Relationship Id="rId1" Type="http://schemas.openxmlformats.org/officeDocument/2006/relationships/oleObject" Target="../embeddings/oleObject31.bin"/></Relationships>
</file>

<file path=ppt/slides/_rels/slide161.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62.png"/><Relationship Id="rId1" Type="http://schemas.openxmlformats.org/officeDocument/2006/relationships/oleObject" Target="../embeddings/oleObject32.bin"/></Relationships>
</file>

<file path=ppt/slides/_rels/slide162.xml.rels><?xml version="1.0" encoding="UTF-8" standalone="yes"?>
<Relationships xmlns="http://schemas.openxmlformats.org/package/2006/relationships"><Relationship Id="rId5" Type="http://schemas.openxmlformats.org/officeDocument/2006/relationships/vmlDrawing" Target="../drawings/vmlDrawing21.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63.png"/><Relationship Id="rId1" Type="http://schemas.openxmlformats.org/officeDocument/2006/relationships/oleObject" Target="../embeddings/oleObject33.bin"/></Relationships>
</file>

<file path=ppt/slides/_rels/slide163.xml.rels><?xml version="1.0" encoding="UTF-8" standalone="yes"?>
<Relationships xmlns="http://schemas.openxmlformats.org/package/2006/relationships"><Relationship Id="rId4" Type="http://schemas.openxmlformats.org/officeDocument/2006/relationships/notesSlide" Target="../notesSlides/notesSlide102.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64.wmf"/></Relationships>
</file>

<file path=ppt/slides/_rels/slide164.xml.rels><?xml version="1.0" encoding="UTF-8" standalone="yes"?>
<Relationships xmlns="http://schemas.openxmlformats.org/package/2006/relationships"><Relationship Id="rId4" Type="http://schemas.openxmlformats.org/officeDocument/2006/relationships/notesSlide" Target="../notesSlides/notesSlide103.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65.png"/></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72.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73.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74.xml.rels><?xml version="1.0" encoding="UTF-8" standalone="yes"?>
<Relationships xmlns="http://schemas.openxmlformats.org/package/2006/relationships"><Relationship Id="rId4" Type="http://schemas.openxmlformats.org/officeDocument/2006/relationships/notesSlide" Target="../notesSlides/notesSlide113.xml"/><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slide" Target="slide1.xml"/></Relationships>
</file>

<file path=ppt/slides/_rels/slide175.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76.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77.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6.xml"/><Relationship Id="rId1" Type="http://schemas.openxmlformats.org/officeDocument/2006/relationships/audio" Target="../media/audio1.wav"/></Relationships>
</file>

<file path=ppt/slides/_rels/slide178.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79.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80.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6.xml"/><Relationship Id="rId1" Type="http://schemas.openxmlformats.org/officeDocument/2006/relationships/audio" Target="../media/audio1.wav"/></Relationships>
</file>

<file path=ppt/slides/_rels/slide181.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82.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84.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6.xml"/><Relationship Id="rId1" Type="http://schemas.openxmlformats.org/officeDocument/2006/relationships/audio" Target="../media/audio1.wav"/></Relationships>
</file>

<file path=ppt/slides/_rels/slide185.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86.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6.xml"/><Relationship Id="rId1" Type="http://schemas.openxmlformats.org/officeDocument/2006/relationships/audio" Target="../media/audio1.wav"/></Relationships>
</file>

<file path=ppt/slides/_rels/slide187.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88.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6.xml"/><Relationship Id="rId1" Type="http://schemas.openxmlformats.org/officeDocument/2006/relationships/audio" Target="../media/audio1.wav"/></Relationships>
</file>

<file path=ppt/slides/_rels/slide189.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6.xml"/><Relationship Id="rId1" Type="http://schemas.openxmlformats.org/officeDocument/2006/relationships/audio" Target="../media/audio1.wav"/></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91.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6.xml"/><Relationship Id="rId1" Type="http://schemas.openxmlformats.org/officeDocument/2006/relationships/audio" Target="../media/audio1.wav"/></Relationships>
</file>

<file path=ppt/slides/_rels/slide192.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93.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6.xml"/><Relationship Id="rId1" Type="http://schemas.openxmlformats.org/officeDocument/2006/relationships/audio" Target="../media/audio1.wav"/></Relationships>
</file>

<file path=ppt/slides/_rels/slide194.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95.xml.rels><?xml version="1.0" encoding="UTF-8" standalone="yes"?>
<Relationships xmlns="http://schemas.openxmlformats.org/package/2006/relationships"><Relationship Id="rId5" Type="http://schemas.openxmlformats.org/officeDocument/2006/relationships/notesSlide" Target="../notesSlides/notesSlide134.xml"/><Relationship Id="rId4" Type="http://schemas.openxmlformats.org/officeDocument/2006/relationships/slideLayout" Target="../slideLayouts/slideLayout6.xml"/><Relationship Id="rId3" Type="http://schemas.openxmlformats.org/officeDocument/2006/relationships/audio" Target="../media/audio1.wav"/><Relationship Id="rId2" Type="http://schemas.openxmlformats.org/officeDocument/2006/relationships/slide" Target="slide1.xml"/><Relationship Id="rId1" Type="http://schemas.openxmlformats.org/officeDocument/2006/relationships/hyperlink" Target="../../../april1/Local%20Settings/Temporary%20Internet%20Files/Content.IE5/2LIP0ZIL/class_diag.ppt" TargetMode="External"/></Relationships>
</file>

<file path=ppt/slides/_rels/slide196.xml.rels><?xml version="1.0" encoding="UTF-8" standalone="yes"?>
<Relationships xmlns="http://schemas.openxmlformats.org/package/2006/relationships"><Relationship Id="rId6" Type="http://schemas.openxmlformats.org/officeDocument/2006/relationships/notesSlide" Target="../notesSlides/notesSlide135.xml"/><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image" Target="../media/image68.wmf"/><Relationship Id="rId2" Type="http://schemas.openxmlformats.org/officeDocument/2006/relationships/image" Target="../media/image67.png"/><Relationship Id="rId1" Type="http://schemas.openxmlformats.org/officeDocument/2006/relationships/image" Target="../media/image66.png"/></Relationships>
</file>

<file path=ppt/slides/_rels/slide197.xml.rels><?xml version="1.0" encoding="UTF-8" standalone="yes"?>
<Relationships xmlns="http://schemas.openxmlformats.org/package/2006/relationships"><Relationship Id="rId6" Type="http://schemas.openxmlformats.org/officeDocument/2006/relationships/notesSlide" Target="../notesSlides/notesSlide136.xml"/><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image" Target="../media/image69.wmf"/><Relationship Id="rId2" Type="http://schemas.openxmlformats.org/officeDocument/2006/relationships/image" Target="../media/image67.png"/><Relationship Id="rId1" Type="http://schemas.openxmlformats.org/officeDocument/2006/relationships/image" Target="../media/image66.png"/></Relationships>
</file>

<file path=ppt/slides/_rels/slide198.xml.rels><?xml version="1.0" encoding="UTF-8" standalone="yes"?>
<Relationships xmlns="http://schemas.openxmlformats.org/package/2006/relationships"><Relationship Id="rId7" Type="http://schemas.openxmlformats.org/officeDocument/2006/relationships/notesSlide" Target="../notesSlides/notesSlide137.xml"/><Relationship Id="rId6"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7.png"/><Relationship Id="rId1" Type="http://schemas.openxmlformats.org/officeDocument/2006/relationships/image" Target="../media/image66.png"/></Relationships>
</file>

<file path=ppt/slides/_rels/slide199.xml.rels><?xml version="1.0" encoding="UTF-8" standalone="yes"?>
<Relationships xmlns="http://schemas.openxmlformats.org/package/2006/relationships"><Relationship Id="rId7" Type="http://schemas.openxmlformats.org/officeDocument/2006/relationships/notesSlide" Target="../notesSlides/notesSlide138.xml"/><Relationship Id="rId6"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68.wmf"/><Relationship Id="rId3" Type="http://schemas.openxmlformats.org/officeDocument/2006/relationships/image" Target="../media/image72.wmf"/><Relationship Id="rId2" Type="http://schemas.openxmlformats.org/officeDocument/2006/relationships/image" Target="../media/image67.png"/><Relationship Id="rId1" Type="http://schemas.openxmlformats.org/officeDocument/2006/relationships/image" Target="../media/image6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1.jpeg"/></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2.wmf"/><Relationship Id="rId1"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7.xml"/><Relationship Id="rId7" Type="http://schemas.openxmlformats.org/officeDocument/2006/relationships/audio" Target="../media/audio1.wav"/><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13.wmf"/><Relationship Id="rId3" Type="http://schemas.openxmlformats.org/officeDocument/2006/relationships/oleObject" Target="../embeddings/oleObject7.bin"/><Relationship Id="rId2" Type="http://schemas.openxmlformats.org/officeDocument/2006/relationships/image" Target="../media/image9.wmf"/><Relationship Id="rId1"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7.xml"/><Relationship Id="rId7" Type="http://schemas.openxmlformats.org/officeDocument/2006/relationships/audio" Target="../media/audio1.wav"/><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 Id="rId3" Type="http://schemas.openxmlformats.org/officeDocument/2006/relationships/oleObject" Target="../embeddings/oleObject10.bin"/><Relationship Id="rId2" Type="http://schemas.openxmlformats.org/officeDocument/2006/relationships/image" Target="../media/image14.wmf"/><Relationship Id="rId1"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7" Type="http://schemas.openxmlformats.org/officeDocument/2006/relationships/vmlDrawing" Target="../drawings/vmlDrawing7.vml"/><Relationship Id="rId6"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18.wmf"/><Relationship Id="rId3" Type="http://schemas.openxmlformats.org/officeDocument/2006/relationships/oleObject" Target="../embeddings/oleObject13.bin"/><Relationship Id="rId2" Type="http://schemas.openxmlformats.org/officeDocument/2006/relationships/image" Target="../media/image17.wmf"/><Relationship Id="rId1" Type="http://schemas.openxmlformats.org/officeDocument/2006/relationships/oleObject" Target="../embeddings/oleObject12.bin"/></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19.emf"/><Relationship Id="rId1" Type="http://schemas.openxmlformats.org/officeDocument/2006/relationships/oleObject" Target="../embeddings/Document1.doc"/></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6.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oleObject" Target="../embeddings/oleObject15.bin"/><Relationship Id="rId2" Type="http://schemas.openxmlformats.org/officeDocument/2006/relationships/image" Target="../media/image8.wmf"/><Relationship Id="rId1" Type="http://schemas.openxmlformats.org/officeDocument/2006/relationships/oleObject" Target="../embeddings/oleObject14.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oleObject" Target="../embeddings/oleObject17.bin"/><Relationship Id="rId2" Type="http://schemas.openxmlformats.org/officeDocument/2006/relationships/image" Target="../media/image8.wmf"/><Relationship Id="rId1"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20.wmf"/><Relationship Id="rId1" Type="http://schemas.openxmlformats.org/officeDocument/2006/relationships/oleObject" Target="../embeddings/oleObject18.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4.xml.rels><?xml version="1.0" encoding="UTF-8" standalone="yes"?>
<Relationships xmlns="http://schemas.openxmlformats.org/package/2006/relationships"><Relationship Id="rId9" Type="http://schemas.openxmlformats.org/officeDocument/2006/relationships/vmlDrawing" Target="../drawings/vmlDrawing12.vml"/><Relationship Id="rId8" Type="http://schemas.openxmlformats.org/officeDocument/2006/relationships/slideLayout" Target="../slideLayouts/slideLayout7.xml"/><Relationship Id="rId7" Type="http://schemas.openxmlformats.org/officeDocument/2006/relationships/audio" Target="../media/audio1.wav"/><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 Id="rId3" Type="http://schemas.openxmlformats.org/officeDocument/2006/relationships/oleObject" Target="../embeddings/oleObject20.bin"/><Relationship Id="rId2" Type="http://schemas.openxmlformats.org/officeDocument/2006/relationships/image" Target="../media/image8.wmf"/><Relationship Id="rId1" Type="http://schemas.openxmlformats.org/officeDocument/2006/relationships/oleObject" Target="../embeddings/oleObject19.bin"/></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8.wmf"/><Relationship Id="rId3" Type="http://schemas.openxmlformats.org/officeDocument/2006/relationships/oleObject" Target="../embeddings/oleObject3.bin"/><Relationship Id="rId2" Type="http://schemas.openxmlformats.org/officeDocument/2006/relationships/image" Target="../media/image7.wmf"/><Relationship Id="rId1"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1.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22.w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23.wmf"/></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24.w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9.wmf"/><Relationship Id="rId1"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0.jpe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5.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8.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6.wmf"/></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829441"/>
          <p:cNvSpPr>
            <a:spLocks noGrp="1" noChangeArrowheads="1"/>
          </p:cNvSpPr>
          <p:nvPr>
            <p:ph type="ctrTitle"/>
          </p:nvPr>
        </p:nvSpPr>
        <p:spPr>
          <a:xfrm>
            <a:off x="1115616" y="2276872"/>
            <a:ext cx="7772400" cy="2575064"/>
          </a:xfrm>
          <a:effectLst>
            <a:outerShdw dist="35921" dir="2700000" algn="ctr" rotWithShape="0">
              <a:srgbClr val="808080">
                <a:alpha val="75000"/>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nchor="t">
            <a:spAutoFit/>
          </a:bodyPr>
          <a:lstStyle/>
          <a:p>
            <a:br>
              <a:rPr lang="en-US" altLang="zh-CN" dirty="0" smtClean="0">
                <a:ea typeface="宋体" panose="02010600030101010101" pitchFamily="2" charset="-122"/>
              </a:rPr>
            </a:br>
            <a:br>
              <a:rPr lang="en-US" altLang="zh-CN" dirty="0" smtClean="0">
                <a:ea typeface="宋体" panose="02010600030101010101" pitchFamily="2" charset="-122"/>
              </a:rPr>
            </a:br>
            <a:r>
              <a:rPr lang="en-US" altLang="zh-CN" kern="1200" dirty="0">
                <a:latin typeface="Futura" pitchFamily="68" charset="0"/>
                <a:ea typeface="宋体" panose="02010600030101010101" pitchFamily="2" charset="-122"/>
                <a:sym typeface="+mn-ea"/>
              </a:rPr>
              <a:t> </a:t>
            </a:r>
            <a:r>
              <a:rPr lang="en-US" altLang="zh-CN" b="1" dirty="0"/>
              <a:t>Requirement</a:t>
            </a:r>
            <a:r>
              <a:rPr lang="en-US" altLang="ja-JP" b="1" dirty="0"/>
              <a:t> </a:t>
            </a:r>
            <a:r>
              <a:rPr lang="en-US" altLang="zh-CN" b="1" dirty="0"/>
              <a:t>Analysis</a:t>
            </a:r>
            <a:br>
              <a:rPr lang="en-US" altLang="ja-JP" b="1" dirty="0"/>
            </a:br>
            <a:br>
              <a:rPr lang="en-US" altLang="zh-CN" dirty="0" smtClean="0">
                <a:ea typeface="宋体" panose="02010600030101010101" pitchFamily="2" charset="-122"/>
              </a:rPr>
            </a:br>
            <a:endParaRPr lang="en-US" altLang="zh-CN" dirty="0" smtClean="0">
              <a:ea typeface="宋体" panose="02010600030101010101" pitchFamily="2" charset="-122"/>
            </a:endParaRPr>
          </a:p>
        </p:txBody>
      </p:sp>
      <p:sp>
        <p:nvSpPr>
          <p:cNvPr id="5122" name="矩形 829442"/>
          <p:cNvSpPr>
            <a:spLocks noChangeArrowheads="1"/>
          </p:cNvSpPr>
          <p:nvPr/>
        </p:nvSpPr>
        <p:spPr bwMode="auto">
          <a:xfrm>
            <a:off x="1811542" y="5200651"/>
            <a:ext cx="5519331"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eaLnBrk="0" hangingPunct="0">
              <a:lnSpc>
                <a:spcPct val="90000"/>
              </a:lnSpc>
              <a:spcBef>
                <a:spcPct val="0"/>
              </a:spcBef>
            </a:pPr>
            <a:r>
              <a:rPr lang="en-US" altLang="zh-CN" sz="1800" b="1" dirty="0">
                <a:solidFill>
                  <a:schemeClr val="accent1"/>
                </a:solidFill>
                <a:latin typeface="Helvetica" charset="0"/>
                <a:ea typeface="宋体" panose="02010600030101010101" pitchFamily="2" charset="-122"/>
              </a:rPr>
              <a:t>Software Engineering: A Practitioner’s </a:t>
            </a:r>
            <a:r>
              <a:rPr lang="en-US" altLang="zh-CN" sz="1800" b="1" dirty="0" smtClean="0">
                <a:solidFill>
                  <a:schemeClr val="accent1"/>
                </a:solidFill>
                <a:latin typeface="Helvetica" charset="0"/>
                <a:ea typeface="宋体" panose="02010600030101010101" pitchFamily="2" charset="-122"/>
              </a:rPr>
              <a:t>Approach</a:t>
            </a:r>
            <a:endParaRPr lang="en-US" altLang="zh-CN" sz="1800" b="1" dirty="0" smtClean="0">
              <a:solidFill>
                <a:schemeClr val="accent1"/>
              </a:solidFill>
              <a:latin typeface="Helvetica" charset="0"/>
              <a:ea typeface="宋体" panose="02010600030101010101" pitchFamily="2" charset="-122"/>
            </a:endParaRPr>
          </a:p>
          <a:p>
            <a:pPr algn="ctr" eaLnBrk="0" hangingPunct="0">
              <a:lnSpc>
                <a:spcPct val="90000"/>
              </a:lnSpc>
              <a:spcBef>
                <a:spcPct val="0"/>
              </a:spcBef>
            </a:pPr>
            <a:r>
              <a:rPr lang="en-US" altLang="zh-CN" sz="1800" i="1" dirty="0" smtClean="0">
                <a:solidFill>
                  <a:schemeClr val="accent1"/>
                </a:solidFill>
                <a:latin typeface="Helvetica" charset="0"/>
                <a:ea typeface="宋体" panose="02010600030101010101" pitchFamily="2" charset="-122"/>
              </a:rPr>
              <a:t>by </a:t>
            </a:r>
            <a:r>
              <a:rPr lang="en-US" altLang="zh-CN" sz="1800" i="1" dirty="0">
                <a:solidFill>
                  <a:schemeClr val="accent1"/>
                </a:solidFill>
                <a:latin typeface="Helvetica" charset="0"/>
                <a:ea typeface="宋体" panose="02010600030101010101" pitchFamily="2" charset="-122"/>
              </a:rPr>
              <a:t>Roger S. Pressman</a:t>
            </a:r>
            <a:endParaRPr lang="en-US" altLang="zh-CN" sz="1800" b="1" dirty="0">
              <a:solidFill>
                <a:schemeClr val="accent1"/>
              </a:solidFill>
              <a:latin typeface="Helvetica"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8534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9DA99BB-A653-4599-A923-8296B1669748}" type="slidenum">
              <a:rPr lang="en-US" altLang="ja-JP" sz="1200">
                <a:solidFill>
                  <a:schemeClr val="bg1"/>
                </a:solidFill>
              </a:rPr>
            </a:fld>
            <a:endParaRPr lang="en-US" altLang="ja-JP" sz="900">
              <a:solidFill>
                <a:schemeClr val="bg1"/>
              </a:solidFill>
            </a:endParaRPr>
          </a:p>
        </p:txBody>
      </p:sp>
      <p:sp>
        <p:nvSpPr>
          <p:cNvPr id="185349" name="Rectangle 7"/>
          <p:cNvSpPr>
            <a:spLocks noRot="1" noChangeArrowheads="1"/>
          </p:cNvSpPr>
          <p:nvPr/>
        </p:nvSpPr>
        <p:spPr bwMode="auto">
          <a:xfrm>
            <a:off x="971600" y="1662335"/>
            <a:ext cx="7377113" cy="399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ts val="3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The model should focus on requirements that are visible within the problem or business domain. The level of abstraction should be relatively high. </a:t>
            </a:r>
            <a:endParaRPr lang="en-US" altLang="ja-JP" sz="2000" dirty="0">
              <a:latin typeface="Times New Roman" panose="02020603050405020304" pitchFamily="18" charset="0"/>
              <a:cs typeface="Times New Roman" panose="02020603050405020304" pitchFamily="18" charset="0"/>
              <a:sym typeface="Symbol" panose="05050102010706020507" pitchFamily="18" charset="2"/>
            </a:endParaRPr>
          </a:p>
          <a:p>
            <a:pPr>
              <a:lnSpc>
                <a:spcPct val="90000"/>
              </a:lnSpc>
              <a:spcBef>
                <a:spcPts val="3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Each element of the analysis model should add to an overall understanding of software requirements and provide insight into the information domain, function and behavior of the system</a:t>
            </a:r>
            <a:r>
              <a:rPr lang="en-US" altLang="ja-JP" sz="2000" dirty="0" smtClean="0">
                <a:latin typeface="Times New Roman" panose="02020603050405020304" pitchFamily="18" charset="0"/>
                <a:cs typeface="Times New Roman" panose="02020603050405020304" pitchFamily="18" charset="0"/>
              </a:rPr>
              <a:t>.</a:t>
            </a:r>
            <a:endParaRPr lang="en-US" altLang="ja-JP"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Delay consideration of infrastructure and other non-functional models until design. </a:t>
            </a:r>
            <a:endParaRPr lang="en-US" altLang="ja-JP"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Minimize coupling throughout the system. </a:t>
            </a:r>
            <a:endParaRPr lang="en-US" altLang="ja-JP"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Be certain that the analysis model provides value to all stakeholders. </a:t>
            </a:r>
            <a:endParaRPr lang="en-US" altLang="ja-JP"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Keep the model as simple as it can be. </a:t>
            </a:r>
            <a:endParaRPr lang="en-US" altLang="ja-JP" sz="2000" dirty="0">
              <a:latin typeface="Times New Roman" panose="02020603050405020304" pitchFamily="18" charset="0"/>
              <a:cs typeface="Times New Roman" panose="02020603050405020304" pitchFamily="18"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Rules of Thumb</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3026" name="Group 2"/>
          <p:cNvGrpSpPr/>
          <p:nvPr/>
        </p:nvGrpSpPr>
        <p:grpSpPr bwMode="auto">
          <a:xfrm>
            <a:off x="355601" y="1384300"/>
            <a:ext cx="8397875" cy="4667250"/>
            <a:chOff x="968" y="632"/>
            <a:chExt cx="4112" cy="2528"/>
          </a:xfrm>
        </p:grpSpPr>
        <p:sp>
          <p:nvSpPr>
            <p:cNvPr id="513027" name="Rectangle 3"/>
            <p:cNvSpPr>
              <a:spLocks noChangeArrowheads="1"/>
            </p:cNvSpPr>
            <p:nvPr/>
          </p:nvSpPr>
          <p:spPr bwMode="auto">
            <a:xfrm>
              <a:off x="1008" y="705"/>
              <a:ext cx="4072" cy="2455"/>
            </a:xfrm>
            <a:prstGeom prst="rect">
              <a:avLst/>
            </a:prstGeom>
            <a:solidFill>
              <a:schemeClr val="tx1"/>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28" name="Rectangle 4"/>
            <p:cNvSpPr>
              <a:spLocks noChangeArrowheads="1"/>
            </p:cNvSpPr>
            <p:nvPr/>
          </p:nvSpPr>
          <p:spPr bwMode="auto">
            <a:xfrm>
              <a:off x="968" y="632"/>
              <a:ext cx="4072" cy="2455"/>
            </a:xfrm>
            <a:prstGeom prst="rect">
              <a:avLst/>
            </a:prstGeom>
            <a:solidFill>
              <a:schemeClr val="bg1"/>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3029" name="Rectangle 5"/>
          <p:cNvSpPr>
            <a:spLocks noGrp="1" noChangeArrowheads="1"/>
          </p:cNvSpPr>
          <p:nvPr>
            <p:ph type="title"/>
          </p:nvPr>
        </p:nvSpPr>
        <p:spPr>
          <a:xfrm>
            <a:off x="2273300" y="736600"/>
            <a:ext cx="4775200" cy="533400"/>
          </a:xfrm>
          <a:noFill/>
        </p:spPr>
        <p:txBody>
          <a:bodyPr/>
          <a:lstStyle/>
          <a:p>
            <a:r>
              <a:rPr lang="en-US" altLang="zh-CN" dirty="0"/>
              <a:t>OOA- A Generic View</a:t>
            </a:r>
            <a:endParaRPr lang="en-US" altLang="zh-CN" dirty="0"/>
          </a:p>
        </p:txBody>
      </p:sp>
      <p:sp>
        <p:nvSpPr>
          <p:cNvPr id="513030" name="Rectangle 6"/>
          <p:cNvSpPr>
            <a:spLocks noChangeArrowheads="1"/>
          </p:cNvSpPr>
          <p:nvPr/>
        </p:nvSpPr>
        <p:spPr bwMode="auto">
          <a:xfrm>
            <a:off x="550863" y="1535113"/>
            <a:ext cx="7905750" cy="41513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457200" indent="-457200">
              <a:defRPr sz="2400">
                <a:solidFill>
                  <a:schemeClr val="tx1"/>
                </a:solidFill>
                <a:latin typeface="Times" pitchFamily="1" charset="0"/>
                <a:ea typeface="宋体" panose="02010600030101010101" pitchFamily="2" charset="-122"/>
              </a:defRPr>
            </a:lvl1pPr>
            <a:lvl2pPr marL="914400" indent="-457200">
              <a:defRPr sz="2400">
                <a:solidFill>
                  <a:schemeClr val="tx1"/>
                </a:solidFill>
                <a:latin typeface="Times" pitchFamily="1" charset="0"/>
                <a:ea typeface="宋体" panose="02010600030101010101" pitchFamily="2" charset="-122"/>
              </a:defRPr>
            </a:lvl2pPr>
            <a:lvl3pPr marL="1371600" indent="-457200">
              <a:defRPr sz="2400">
                <a:solidFill>
                  <a:schemeClr val="tx1"/>
                </a:solidFill>
                <a:latin typeface="Times" pitchFamily="1" charset="0"/>
                <a:ea typeface="宋体" panose="02010600030101010101" pitchFamily="2" charset="-122"/>
              </a:defRPr>
            </a:lvl3pPr>
            <a:lvl4pPr marL="1828800" indent="-457200">
              <a:defRPr sz="2400">
                <a:solidFill>
                  <a:schemeClr val="tx1"/>
                </a:solidFill>
                <a:latin typeface="Times" pitchFamily="1" charset="0"/>
                <a:ea typeface="宋体" panose="02010600030101010101" pitchFamily="2" charset="-122"/>
              </a:defRPr>
            </a:lvl4pPr>
            <a:lvl5pPr marL="2286000" indent="-457200">
              <a:defRPr sz="2400">
                <a:solidFill>
                  <a:schemeClr val="tx1"/>
                </a:solidFill>
                <a:latin typeface="Times" pitchFamily="1" charset="0"/>
                <a:ea typeface="宋体" panose="02010600030101010101" pitchFamily="2" charset="-122"/>
              </a:defRPr>
            </a:lvl5pPr>
            <a:lvl6pPr marL="2743200" indent="-457200" eaLnBrk="0" fontAlgn="base" hangingPunct="0">
              <a:spcBef>
                <a:spcPct val="0"/>
              </a:spcBef>
              <a:spcAft>
                <a:spcPct val="0"/>
              </a:spcAft>
              <a:defRPr sz="2400">
                <a:solidFill>
                  <a:schemeClr val="tx1"/>
                </a:solidFill>
                <a:latin typeface="Times" pitchFamily="1" charset="0"/>
                <a:ea typeface="宋体" panose="02010600030101010101" pitchFamily="2" charset="-122"/>
              </a:defRPr>
            </a:lvl6pPr>
            <a:lvl7pPr marL="3200400" indent="-457200" eaLnBrk="0" fontAlgn="base" hangingPunct="0">
              <a:spcBef>
                <a:spcPct val="0"/>
              </a:spcBef>
              <a:spcAft>
                <a:spcPct val="0"/>
              </a:spcAft>
              <a:defRPr sz="2400">
                <a:solidFill>
                  <a:schemeClr val="tx1"/>
                </a:solidFill>
                <a:latin typeface="Times" pitchFamily="1" charset="0"/>
                <a:ea typeface="宋体" panose="02010600030101010101" pitchFamily="2" charset="-122"/>
              </a:defRPr>
            </a:lvl7pPr>
            <a:lvl8pPr marL="3657600" indent="-457200" eaLnBrk="0" fontAlgn="base" hangingPunct="0">
              <a:spcBef>
                <a:spcPct val="0"/>
              </a:spcBef>
              <a:spcAft>
                <a:spcPct val="0"/>
              </a:spcAft>
              <a:defRPr sz="2400">
                <a:solidFill>
                  <a:schemeClr val="tx1"/>
                </a:solidFill>
                <a:latin typeface="Times" pitchFamily="1" charset="0"/>
                <a:ea typeface="宋体" panose="02010600030101010101" pitchFamily="2" charset="-122"/>
              </a:defRPr>
            </a:lvl8pPr>
            <a:lvl9pPr marL="4114800" indent="-457200" eaLnBrk="0" fontAlgn="base" hangingPunct="0">
              <a:spcBef>
                <a:spcPct val="0"/>
              </a:spcBef>
              <a:spcAft>
                <a:spcPct val="0"/>
              </a:spcAft>
              <a:defRPr sz="2400">
                <a:solidFill>
                  <a:schemeClr val="tx1"/>
                </a:solidFill>
                <a:latin typeface="Times" pitchFamily="1" charset="0"/>
                <a:ea typeface="宋体" panose="02010600030101010101" pitchFamily="2" charset="-122"/>
              </a:defRPr>
            </a:lvl9pPr>
          </a:lstStyle>
          <a:p>
            <a:pPr>
              <a:lnSpc>
                <a:spcPct val="80000"/>
              </a:lnSpc>
              <a:spcBef>
                <a:spcPct val="30000"/>
              </a:spcBef>
              <a:buClr>
                <a:schemeClr val="tx2"/>
              </a:buClr>
              <a:buFont typeface="Helvetica" charset="0"/>
              <a:buAutoNum type="arabicPeriod"/>
            </a:pPr>
            <a:r>
              <a:rPr lang="en-US" altLang="zh-CN" dirty="0">
                <a:latin typeface="Times New Roman" panose="02020603050405020304" pitchFamily="18" charset="0"/>
                <a:cs typeface="Times New Roman" panose="02020603050405020304" pitchFamily="18" charset="0"/>
              </a:rPr>
              <a:t>Define use cases</a:t>
            </a:r>
            <a:endParaRPr lang="en-US" altLang="zh-CN" dirty="0">
              <a:latin typeface="Times New Roman" panose="02020603050405020304" pitchFamily="18" charset="0"/>
              <a:cs typeface="Times New Roman" panose="02020603050405020304" pitchFamily="18" charset="0"/>
            </a:endParaRPr>
          </a:p>
          <a:p>
            <a:pPr>
              <a:lnSpc>
                <a:spcPct val="80000"/>
              </a:lnSpc>
              <a:spcBef>
                <a:spcPct val="30000"/>
              </a:spcBef>
              <a:buClr>
                <a:schemeClr val="tx2"/>
              </a:buClr>
              <a:buFont typeface="Helvetica" charset="0"/>
              <a:buAutoNum type="arabicPeriod"/>
            </a:pPr>
            <a:r>
              <a:rPr lang="en-US" altLang="zh-CN" dirty="0">
                <a:latin typeface="Times New Roman" panose="02020603050405020304" pitchFamily="18" charset="0"/>
                <a:cs typeface="Times New Roman" panose="02020603050405020304" pitchFamily="18" charset="0"/>
              </a:rPr>
              <a:t>Extract candidate classes</a:t>
            </a:r>
            <a:endParaRPr lang="en-US" altLang="zh-CN" dirty="0">
              <a:latin typeface="Times New Roman" panose="02020603050405020304" pitchFamily="18" charset="0"/>
              <a:cs typeface="Times New Roman" panose="02020603050405020304" pitchFamily="18" charset="0"/>
            </a:endParaRPr>
          </a:p>
          <a:p>
            <a:pPr lvl="1">
              <a:lnSpc>
                <a:spcPct val="80000"/>
              </a:lnSpc>
              <a:spcBef>
                <a:spcPct val="30000"/>
              </a:spcBef>
              <a:buClr>
                <a:schemeClr val="tx2"/>
              </a:buClr>
              <a:buFont typeface="Helvetica" charset="0"/>
              <a:buAutoNum type="circleNumDbPlain"/>
            </a:pPr>
            <a:r>
              <a:rPr lang="en-US" altLang="zh-CN" dirty="0">
                <a:latin typeface="Times New Roman" panose="02020603050405020304" pitchFamily="18" charset="0"/>
                <a:cs typeface="Times New Roman" panose="02020603050405020304" pitchFamily="18" charset="0"/>
              </a:rPr>
              <a:t>Identify attributes for each class</a:t>
            </a:r>
            <a:endParaRPr lang="en-US" altLang="zh-CN" dirty="0">
              <a:latin typeface="Times New Roman" panose="02020603050405020304" pitchFamily="18" charset="0"/>
              <a:cs typeface="Times New Roman" panose="02020603050405020304" pitchFamily="18" charset="0"/>
            </a:endParaRPr>
          </a:p>
          <a:p>
            <a:pPr lvl="1">
              <a:lnSpc>
                <a:spcPct val="80000"/>
              </a:lnSpc>
              <a:spcBef>
                <a:spcPct val="30000"/>
              </a:spcBef>
              <a:buClr>
                <a:schemeClr val="tx2"/>
              </a:buClr>
              <a:buFont typeface="Helvetica" charset="0"/>
              <a:buAutoNum type="circleNumDbPlain"/>
            </a:pPr>
            <a:r>
              <a:rPr lang="en-US" altLang="zh-CN" dirty="0">
                <a:latin typeface="Times New Roman" panose="02020603050405020304" pitchFamily="18" charset="0"/>
                <a:cs typeface="Times New Roman" panose="02020603050405020304" pitchFamily="18" charset="0"/>
              </a:rPr>
              <a:t>Specify methods that service the attributes</a:t>
            </a:r>
            <a:endParaRPr lang="en-US" altLang="zh-CN" dirty="0">
              <a:latin typeface="Times New Roman" panose="02020603050405020304" pitchFamily="18" charset="0"/>
              <a:cs typeface="Times New Roman" panose="02020603050405020304" pitchFamily="18" charset="0"/>
            </a:endParaRPr>
          </a:p>
          <a:p>
            <a:pPr>
              <a:lnSpc>
                <a:spcPct val="80000"/>
              </a:lnSpc>
              <a:spcBef>
                <a:spcPct val="30000"/>
              </a:spcBef>
              <a:buClr>
                <a:schemeClr val="tx2"/>
              </a:buClr>
              <a:buFont typeface="Helvetica" charset="0"/>
              <a:buAutoNum type="arabicPeriod"/>
            </a:pPr>
            <a:r>
              <a:rPr lang="en-US" altLang="zh-CN" dirty="0">
                <a:latin typeface="Times New Roman" panose="02020603050405020304" pitchFamily="18" charset="0"/>
                <a:cs typeface="Times New Roman" panose="02020603050405020304" pitchFamily="18" charset="0"/>
              </a:rPr>
              <a:t>Define a class hierarchy</a:t>
            </a:r>
            <a:endParaRPr lang="en-US" altLang="zh-CN" dirty="0">
              <a:latin typeface="Times New Roman" panose="02020603050405020304" pitchFamily="18" charset="0"/>
              <a:cs typeface="Times New Roman" panose="02020603050405020304" pitchFamily="18" charset="0"/>
            </a:endParaRPr>
          </a:p>
          <a:p>
            <a:pPr>
              <a:lnSpc>
                <a:spcPct val="80000"/>
              </a:lnSpc>
              <a:spcBef>
                <a:spcPct val="30000"/>
              </a:spcBef>
              <a:buClr>
                <a:schemeClr val="tx2"/>
              </a:buClr>
              <a:buFont typeface="Helvetica" charset="0"/>
              <a:buAutoNum type="arabicPeriod"/>
            </a:pPr>
            <a:r>
              <a:rPr lang="en-US" altLang="zh-CN" dirty="0">
                <a:latin typeface="Times New Roman" panose="02020603050405020304" pitchFamily="18" charset="0"/>
                <a:cs typeface="Times New Roman" panose="02020603050405020304" pitchFamily="18" charset="0"/>
              </a:rPr>
              <a:t>Establish basic class relationships</a:t>
            </a:r>
            <a:endParaRPr lang="en-US" altLang="zh-CN" dirty="0">
              <a:latin typeface="Times New Roman" panose="02020603050405020304" pitchFamily="18" charset="0"/>
              <a:cs typeface="Times New Roman" panose="02020603050405020304" pitchFamily="18" charset="0"/>
            </a:endParaRPr>
          </a:p>
          <a:p>
            <a:pPr lvl="1">
              <a:lnSpc>
                <a:spcPct val="80000"/>
              </a:lnSpc>
              <a:spcBef>
                <a:spcPct val="30000"/>
              </a:spcBef>
              <a:buClr>
                <a:schemeClr val="tx2"/>
              </a:buClr>
              <a:buFont typeface="Helvetica" charset="0"/>
              <a:buAutoNum type="circleNumDbPlain"/>
            </a:pPr>
            <a:r>
              <a:rPr lang="en-US" altLang="zh-CN" dirty="0">
                <a:latin typeface="Times New Roman" panose="02020603050405020304" pitchFamily="18" charset="0"/>
                <a:cs typeface="Times New Roman" panose="02020603050405020304" pitchFamily="18" charset="0"/>
              </a:rPr>
              <a:t>Indicate how classes/objects are related</a:t>
            </a:r>
            <a:endParaRPr lang="en-US" altLang="zh-CN" dirty="0">
              <a:latin typeface="Times New Roman" panose="02020603050405020304" pitchFamily="18" charset="0"/>
              <a:cs typeface="Times New Roman" panose="02020603050405020304" pitchFamily="18" charset="0"/>
            </a:endParaRPr>
          </a:p>
          <a:p>
            <a:pPr>
              <a:lnSpc>
                <a:spcPct val="80000"/>
              </a:lnSpc>
              <a:spcBef>
                <a:spcPct val="30000"/>
              </a:spcBef>
              <a:buClr>
                <a:schemeClr val="tx2"/>
              </a:buClr>
              <a:buFont typeface="Helvetica" charset="0"/>
              <a:buAutoNum type="arabicPeriod"/>
            </a:pPr>
            <a:r>
              <a:rPr lang="en-US" altLang="zh-CN" dirty="0">
                <a:latin typeface="Times New Roman" panose="02020603050405020304" pitchFamily="18" charset="0"/>
                <a:cs typeface="Times New Roman" panose="02020603050405020304" pitchFamily="18" charset="0"/>
              </a:rPr>
              <a:t>Build a behavioral model </a:t>
            </a:r>
            <a:endParaRPr lang="en-US" altLang="zh-CN" dirty="0">
              <a:latin typeface="Times New Roman" panose="02020603050405020304" pitchFamily="18" charset="0"/>
              <a:cs typeface="Times New Roman" panose="02020603050405020304" pitchFamily="18" charset="0"/>
            </a:endParaRPr>
          </a:p>
          <a:p>
            <a:pPr>
              <a:lnSpc>
                <a:spcPct val="80000"/>
              </a:lnSpc>
              <a:spcBef>
                <a:spcPct val="30000"/>
              </a:spcBef>
              <a:buClr>
                <a:schemeClr val="tx2"/>
              </a:buClr>
              <a:buFont typeface="Helvetica" charset="0"/>
              <a:buAutoNum type="arabicPeriod"/>
            </a:pPr>
            <a:r>
              <a:rPr lang="en-US" altLang="zh-CN" dirty="0">
                <a:latin typeface="Times New Roman" panose="02020603050405020304" pitchFamily="18" charset="0"/>
                <a:cs typeface="Times New Roman" panose="02020603050405020304" pitchFamily="18" charset="0"/>
              </a:rPr>
              <a:t>Iterate on the first five steps</a:t>
            </a:r>
            <a:endParaRPr lang="en-US" altLang="zh-CN" dirty="0">
              <a:latin typeface="Times New Roman" panose="02020603050405020304" pitchFamily="18" charset="0"/>
              <a:cs typeface="Times New Roman" panose="02020603050405020304" pitchFamily="18" charset="0"/>
            </a:endParaRPr>
          </a:p>
        </p:txBody>
      </p:sp>
      <p:pic>
        <p:nvPicPr>
          <p:cNvPr id="513031" name="Picture 7" descr="MC90038402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23050" y="4276726"/>
            <a:ext cx="1944688" cy="1597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1913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A1840AA-14B0-413D-BA2E-CC99909C3B27}" type="slidenum">
              <a:rPr lang="en-US" altLang="ja-JP" sz="1200">
                <a:solidFill>
                  <a:schemeClr val="bg1"/>
                </a:solidFill>
              </a:rPr>
            </a:fld>
            <a:endParaRPr lang="en-US" altLang="ja-JP" sz="900">
              <a:solidFill>
                <a:schemeClr val="bg1"/>
              </a:solidFill>
            </a:endParaRPr>
          </a:p>
        </p:txBody>
      </p:sp>
      <p:sp>
        <p:nvSpPr>
          <p:cNvPr id="219141" name="Rectangle 7"/>
          <p:cNvSpPr>
            <a:spLocks noRot="1" noChangeArrowheads="1"/>
          </p:cNvSpPr>
          <p:nvPr/>
        </p:nvSpPr>
        <p:spPr bwMode="auto">
          <a:xfrm>
            <a:off x="1187624" y="1358900"/>
            <a:ext cx="8135938" cy="527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52A930"/>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Attributes</a:t>
            </a:r>
            <a:endParaRPr lang="en-US" altLang="zh-CN"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52A930"/>
              </a:buClr>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a collection of data values that describe a class</a:t>
            </a:r>
            <a:endParaRPr lang="en-US" altLang="zh-CN"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52A930"/>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C</a:t>
            </a:r>
            <a:r>
              <a:rPr lang="en-US" altLang="ja-JP" sz="2000" dirty="0">
                <a:latin typeface="Times New Roman" panose="02020603050405020304" pitchFamily="18" charset="0"/>
                <a:cs typeface="Times New Roman" panose="02020603050405020304" pitchFamily="18" charset="0"/>
              </a:rPr>
              <a:t>lass</a:t>
            </a:r>
            <a:endParaRPr lang="en-US" altLang="zh-CN"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52A930"/>
              </a:buClr>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encapsulates the data and procedural abstractions required to describe the content and behavior of some real world entity.</a:t>
            </a:r>
            <a:endParaRPr lang="en-US" altLang="ja-JP"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52A930"/>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Objects</a:t>
            </a:r>
            <a:endParaRPr lang="en-US" altLang="zh-CN"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52A930"/>
              </a:buClr>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instances of a specific class</a:t>
            </a:r>
            <a:endParaRPr lang="en-US" altLang="zh-CN"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52A930"/>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Operations</a:t>
            </a:r>
            <a:endParaRPr lang="en-US" altLang="zh-CN"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52A930"/>
              </a:buClr>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also called methods and services</a:t>
            </a:r>
            <a:endParaRPr lang="en-US" altLang="zh-CN"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52A930"/>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S</a:t>
            </a:r>
            <a:r>
              <a:rPr lang="en-US" altLang="ja-JP" sz="2000" dirty="0">
                <a:latin typeface="Times New Roman" panose="02020603050405020304" pitchFamily="18" charset="0"/>
                <a:cs typeface="Times New Roman" panose="02020603050405020304" pitchFamily="18" charset="0"/>
              </a:rPr>
              <a:t>uperclass</a:t>
            </a:r>
            <a:endParaRPr lang="en-US" altLang="zh-CN"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52A930"/>
              </a:buClr>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also called a base class, is a generalization of classes that are related to it.</a:t>
            </a:r>
            <a:r>
              <a:rPr lang="en-US" altLang="ja-JP"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52A930"/>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Subclass</a:t>
            </a:r>
            <a:endParaRPr lang="en-US" altLang="zh-CN"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52A930"/>
              </a:buClr>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a specialization of the superclass</a:t>
            </a:r>
            <a:endParaRPr lang="en-US" altLang="ja-JP" sz="2000" dirty="0">
              <a:latin typeface="Times New Roman" panose="02020603050405020304" pitchFamily="18" charset="0"/>
              <a:cs typeface="Times New Roman" panose="02020603050405020304" pitchFamily="18"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Classes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2016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5949004C-6CBF-485B-B422-A9448227581B}" type="slidenum">
              <a:rPr lang="en-US" altLang="ja-JP" sz="1200">
                <a:solidFill>
                  <a:schemeClr val="bg1"/>
                </a:solidFill>
              </a:rPr>
            </a:fld>
            <a:endParaRPr lang="en-US" altLang="ja-JP" sz="900">
              <a:solidFill>
                <a:schemeClr val="bg1"/>
              </a:solidFill>
            </a:endParaRPr>
          </a:p>
        </p:txBody>
      </p:sp>
      <p:pic>
        <p:nvPicPr>
          <p:cNvPr id="220165" name="Picture 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79600" y="1766540"/>
            <a:ext cx="53594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Building a Class</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2118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2434343-1993-4324-A01A-CD71C177C564}" type="slidenum">
              <a:rPr lang="en-US" altLang="ja-JP" sz="1200">
                <a:solidFill>
                  <a:schemeClr val="bg1"/>
                </a:solidFill>
              </a:rPr>
            </a:fld>
            <a:endParaRPr lang="en-US" altLang="ja-JP" sz="900">
              <a:solidFill>
                <a:schemeClr val="bg1"/>
              </a:solidFill>
            </a:endParaRPr>
          </a:p>
        </p:txBody>
      </p:sp>
      <p:grpSp>
        <p:nvGrpSpPr>
          <p:cNvPr id="221189" name="Group 52"/>
          <p:cNvGrpSpPr/>
          <p:nvPr/>
        </p:nvGrpSpPr>
        <p:grpSpPr bwMode="auto">
          <a:xfrm>
            <a:off x="1835150" y="1341438"/>
            <a:ext cx="4465638" cy="4079875"/>
            <a:chOff x="1555" y="675"/>
            <a:chExt cx="2813" cy="2570"/>
          </a:xfrm>
        </p:grpSpPr>
        <p:sp>
          <p:nvSpPr>
            <p:cNvPr id="221190" name="Rectangle 7"/>
            <p:cNvSpPr>
              <a:spLocks noChangeArrowheads="1"/>
            </p:cNvSpPr>
            <p:nvPr/>
          </p:nvSpPr>
          <p:spPr bwMode="auto">
            <a:xfrm>
              <a:off x="1555" y="1157"/>
              <a:ext cx="91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500" b="1">
                  <a:latin typeface="Helvetica" charset="0"/>
                </a:rPr>
                <a:t>external entities</a:t>
              </a:r>
              <a:endParaRPr lang="en-US" altLang="ja-JP" sz="1800" b="1">
                <a:latin typeface="Helvetica" charset="0"/>
              </a:endParaRPr>
            </a:p>
          </p:txBody>
        </p:sp>
        <p:sp>
          <p:nvSpPr>
            <p:cNvPr id="221191" name="Rectangle 8"/>
            <p:cNvSpPr>
              <a:spLocks noChangeArrowheads="1"/>
            </p:cNvSpPr>
            <p:nvPr/>
          </p:nvSpPr>
          <p:spPr bwMode="auto">
            <a:xfrm>
              <a:off x="2107" y="894"/>
              <a:ext cx="36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500" b="1">
                  <a:latin typeface="Helvetica" charset="0"/>
                </a:rPr>
                <a:t>things</a:t>
              </a:r>
              <a:endParaRPr lang="en-US" altLang="ja-JP" sz="1800" b="1">
                <a:latin typeface="Helvetica" charset="0"/>
              </a:endParaRPr>
            </a:p>
          </p:txBody>
        </p:sp>
        <p:sp>
          <p:nvSpPr>
            <p:cNvPr id="221192" name="Rectangle 9"/>
            <p:cNvSpPr>
              <a:spLocks noChangeArrowheads="1"/>
            </p:cNvSpPr>
            <p:nvPr/>
          </p:nvSpPr>
          <p:spPr bwMode="auto">
            <a:xfrm>
              <a:off x="1896" y="675"/>
              <a:ext cx="71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500" b="1">
                  <a:latin typeface="Helvetica" charset="0"/>
                </a:rPr>
                <a:t>occurrences</a:t>
              </a:r>
              <a:endParaRPr lang="en-US" altLang="ja-JP" sz="1800" b="1">
                <a:latin typeface="Helvetica" charset="0"/>
              </a:endParaRPr>
            </a:p>
          </p:txBody>
        </p:sp>
        <p:sp>
          <p:nvSpPr>
            <p:cNvPr id="221193" name="Rectangle 10"/>
            <p:cNvSpPr>
              <a:spLocks noChangeArrowheads="1"/>
            </p:cNvSpPr>
            <p:nvPr/>
          </p:nvSpPr>
          <p:spPr bwMode="auto">
            <a:xfrm>
              <a:off x="3155" y="691"/>
              <a:ext cx="28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500" b="1">
                  <a:latin typeface="Helvetica" charset="0"/>
                </a:rPr>
                <a:t>roles</a:t>
              </a:r>
              <a:endParaRPr lang="en-US" altLang="ja-JP" sz="1800" b="1">
                <a:latin typeface="Helvetica" charset="0"/>
              </a:endParaRPr>
            </a:p>
          </p:txBody>
        </p:sp>
        <p:sp>
          <p:nvSpPr>
            <p:cNvPr id="221194" name="Rectangle 11"/>
            <p:cNvSpPr>
              <a:spLocks noChangeArrowheads="1"/>
            </p:cNvSpPr>
            <p:nvPr/>
          </p:nvSpPr>
          <p:spPr bwMode="auto">
            <a:xfrm>
              <a:off x="3237" y="871"/>
              <a:ext cx="11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500" b="1">
                  <a:latin typeface="Helvetica" charset="0"/>
                </a:rPr>
                <a:t>organizational units</a:t>
              </a:r>
              <a:endParaRPr lang="en-US" altLang="ja-JP" sz="1800" b="1">
                <a:latin typeface="Helvetica" charset="0"/>
              </a:endParaRPr>
            </a:p>
          </p:txBody>
        </p:sp>
        <p:sp>
          <p:nvSpPr>
            <p:cNvPr id="221195" name="Rectangle 12"/>
            <p:cNvSpPr>
              <a:spLocks noChangeArrowheads="1"/>
            </p:cNvSpPr>
            <p:nvPr/>
          </p:nvSpPr>
          <p:spPr bwMode="auto">
            <a:xfrm>
              <a:off x="3305" y="1059"/>
              <a:ext cx="37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500" b="1">
                  <a:latin typeface="Helvetica" charset="0"/>
                </a:rPr>
                <a:t>places</a:t>
              </a:r>
              <a:endParaRPr lang="en-US" altLang="ja-JP" sz="1800" b="1">
                <a:latin typeface="Helvetica" charset="0"/>
              </a:endParaRPr>
            </a:p>
          </p:txBody>
        </p:sp>
        <p:sp>
          <p:nvSpPr>
            <p:cNvPr id="221196" name="Rectangle 13"/>
            <p:cNvSpPr>
              <a:spLocks noChangeArrowheads="1"/>
            </p:cNvSpPr>
            <p:nvPr/>
          </p:nvSpPr>
          <p:spPr bwMode="auto">
            <a:xfrm>
              <a:off x="3443" y="1238"/>
              <a:ext cx="58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500" b="1">
                  <a:latin typeface="Helvetica" charset="0"/>
                </a:rPr>
                <a:t>structures</a:t>
              </a:r>
              <a:endParaRPr lang="en-US" altLang="ja-JP" sz="1800" b="1">
                <a:latin typeface="Helvetica" charset="0"/>
              </a:endParaRPr>
            </a:p>
          </p:txBody>
        </p:sp>
        <p:sp>
          <p:nvSpPr>
            <p:cNvPr id="221197" name="AutoShape 14"/>
            <p:cNvSpPr>
              <a:spLocks noChangeArrowheads="1"/>
            </p:cNvSpPr>
            <p:nvPr/>
          </p:nvSpPr>
          <p:spPr bwMode="auto">
            <a:xfrm>
              <a:off x="2414" y="1665"/>
              <a:ext cx="973" cy="1580"/>
            </a:xfrm>
            <a:prstGeom prst="roundRect">
              <a:avLst>
                <a:gd name="adj" fmla="val 8838"/>
              </a:avLst>
            </a:prstGeom>
            <a:solidFill>
              <a:srgbClr val="FFFFFF"/>
            </a:solidFill>
            <a:ln w="20638">
              <a:solidFill>
                <a:srgbClr val="000000"/>
              </a:solidFill>
              <a:roun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198" name="Line 15"/>
            <p:cNvSpPr>
              <a:spLocks noChangeShapeType="1"/>
            </p:cNvSpPr>
            <p:nvPr/>
          </p:nvSpPr>
          <p:spPr bwMode="auto">
            <a:xfrm>
              <a:off x="2414" y="1866"/>
              <a:ext cx="961" cy="1"/>
            </a:xfrm>
            <a:prstGeom prst="line">
              <a:avLst/>
            </a:prstGeom>
            <a:noFill/>
            <a:ln w="206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1199" name="Line 16"/>
            <p:cNvSpPr>
              <a:spLocks noChangeShapeType="1"/>
            </p:cNvSpPr>
            <p:nvPr/>
          </p:nvSpPr>
          <p:spPr bwMode="auto">
            <a:xfrm>
              <a:off x="2414" y="2569"/>
              <a:ext cx="961" cy="1"/>
            </a:xfrm>
            <a:prstGeom prst="line">
              <a:avLst/>
            </a:prstGeom>
            <a:noFill/>
            <a:ln w="206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1200" name="Rectangle 17"/>
            <p:cNvSpPr>
              <a:spLocks noChangeArrowheads="1"/>
            </p:cNvSpPr>
            <p:nvPr/>
          </p:nvSpPr>
          <p:spPr bwMode="auto">
            <a:xfrm>
              <a:off x="2523" y="1733"/>
              <a:ext cx="51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200" b="1">
                  <a:solidFill>
                    <a:srgbClr val="000000"/>
                  </a:solidFill>
                  <a:latin typeface="Helvetica" charset="0"/>
                </a:rPr>
                <a:t>class name</a:t>
              </a:r>
              <a:endParaRPr lang="en-US" altLang="ja-JP" sz="1800" b="1">
                <a:latin typeface="Helvetica" charset="0"/>
              </a:endParaRPr>
            </a:p>
          </p:txBody>
        </p:sp>
        <p:sp>
          <p:nvSpPr>
            <p:cNvPr id="221201" name="Rectangle 18"/>
            <p:cNvSpPr>
              <a:spLocks noChangeArrowheads="1"/>
            </p:cNvSpPr>
            <p:nvPr/>
          </p:nvSpPr>
          <p:spPr bwMode="auto">
            <a:xfrm>
              <a:off x="2417" y="1861"/>
              <a:ext cx="969" cy="721"/>
            </a:xfrm>
            <a:prstGeom prst="rect">
              <a:avLst/>
            </a:prstGeom>
            <a:solidFill>
              <a:srgbClr val="EEEEEE"/>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02" name="Rectangle 19"/>
            <p:cNvSpPr>
              <a:spLocks noChangeArrowheads="1"/>
            </p:cNvSpPr>
            <p:nvPr/>
          </p:nvSpPr>
          <p:spPr bwMode="auto">
            <a:xfrm>
              <a:off x="2507" y="1925"/>
              <a:ext cx="469"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200" b="1">
                  <a:solidFill>
                    <a:srgbClr val="000000"/>
                  </a:solidFill>
                  <a:latin typeface="Helvetica" charset="0"/>
                </a:rPr>
                <a:t>attributes:</a:t>
              </a:r>
              <a:endParaRPr lang="en-US" altLang="ja-JP" sz="1800" b="1">
                <a:latin typeface="Helvetica" charset="0"/>
              </a:endParaRPr>
            </a:p>
          </p:txBody>
        </p:sp>
        <p:sp>
          <p:nvSpPr>
            <p:cNvPr id="221203" name="Rectangle 20"/>
            <p:cNvSpPr>
              <a:spLocks noChangeArrowheads="1"/>
            </p:cNvSpPr>
            <p:nvPr/>
          </p:nvSpPr>
          <p:spPr bwMode="auto">
            <a:xfrm>
              <a:off x="2513" y="2046"/>
              <a:ext cx="127" cy="134"/>
            </a:xfrm>
            <a:prstGeom prst="rect">
              <a:avLst/>
            </a:prstGeom>
            <a:solidFill>
              <a:srgbClr val="888888"/>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04" name="Rectangle 21"/>
            <p:cNvSpPr>
              <a:spLocks noChangeArrowheads="1"/>
            </p:cNvSpPr>
            <p:nvPr/>
          </p:nvSpPr>
          <p:spPr bwMode="auto">
            <a:xfrm>
              <a:off x="2653" y="2046"/>
              <a:ext cx="127" cy="134"/>
            </a:xfrm>
            <a:prstGeom prst="rect">
              <a:avLst/>
            </a:prstGeom>
            <a:solidFill>
              <a:srgbClr val="888888"/>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05" name="Rectangle 22"/>
            <p:cNvSpPr>
              <a:spLocks noChangeArrowheads="1"/>
            </p:cNvSpPr>
            <p:nvPr/>
          </p:nvSpPr>
          <p:spPr bwMode="auto">
            <a:xfrm>
              <a:off x="2793" y="2046"/>
              <a:ext cx="128" cy="134"/>
            </a:xfrm>
            <a:prstGeom prst="rect">
              <a:avLst/>
            </a:prstGeom>
            <a:solidFill>
              <a:srgbClr val="888888"/>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06" name="Rectangle 23"/>
            <p:cNvSpPr>
              <a:spLocks noChangeArrowheads="1"/>
            </p:cNvSpPr>
            <p:nvPr/>
          </p:nvSpPr>
          <p:spPr bwMode="auto">
            <a:xfrm>
              <a:off x="2513" y="2193"/>
              <a:ext cx="127" cy="134"/>
            </a:xfrm>
            <a:prstGeom prst="rect">
              <a:avLst/>
            </a:prstGeom>
            <a:solidFill>
              <a:srgbClr val="888888"/>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07" name="Rectangle 24"/>
            <p:cNvSpPr>
              <a:spLocks noChangeArrowheads="1"/>
            </p:cNvSpPr>
            <p:nvPr/>
          </p:nvSpPr>
          <p:spPr bwMode="auto">
            <a:xfrm>
              <a:off x="2653" y="2193"/>
              <a:ext cx="127" cy="134"/>
            </a:xfrm>
            <a:prstGeom prst="rect">
              <a:avLst/>
            </a:prstGeom>
            <a:solidFill>
              <a:srgbClr val="888888"/>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08" name="Rectangle 25"/>
            <p:cNvSpPr>
              <a:spLocks noChangeArrowheads="1"/>
            </p:cNvSpPr>
            <p:nvPr/>
          </p:nvSpPr>
          <p:spPr bwMode="auto">
            <a:xfrm>
              <a:off x="2793" y="2193"/>
              <a:ext cx="128" cy="134"/>
            </a:xfrm>
            <a:prstGeom prst="rect">
              <a:avLst/>
            </a:prstGeom>
            <a:solidFill>
              <a:srgbClr val="888888"/>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09" name="Rectangle 26"/>
            <p:cNvSpPr>
              <a:spLocks noChangeArrowheads="1"/>
            </p:cNvSpPr>
            <p:nvPr/>
          </p:nvSpPr>
          <p:spPr bwMode="auto">
            <a:xfrm>
              <a:off x="2513" y="2339"/>
              <a:ext cx="127" cy="134"/>
            </a:xfrm>
            <a:prstGeom prst="rect">
              <a:avLst/>
            </a:prstGeom>
            <a:solidFill>
              <a:srgbClr val="888888"/>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10" name="Rectangle 27"/>
            <p:cNvSpPr>
              <a:spLocks noChangeArrowheads="1"/>
            </p:cNvSpPr>
            <p:nvPr/>
          </p:nvSpPr>
          <p:spPr bwMode="auto">
            <a:xfrm>
              <a:off x="2653" y="2339"/>
              <a:ext cx="127" cy="134"/>
            </a:xfrm>
            <a:prstGeom prst="rect">
              <a:avLst/>
            </a:prstGeom>
            <a:solidFill>
              <a:srgbClr val="888888"/>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11" name="Rectangle 28"/>
            <p:cNvSpPr>
              <a:spLocks noChangeArrowheads="1"/>
            </p:cNvSpPr>
            <p:nvPr/>
          </p:nvSpPr>
          <p:spPr bwMode="auto">
            <a:xfrm>
              <a:off x="2793" y="2339"/>
              <a:ext cx="128" cy="134"/>
            </a:xfrm>
            <a:prstGeom prst="rect">
              <a:avLst/>
            </a:prstGeom>
            <a:solidFill>
              <a:srgbClr val="888888"/>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12" name="Rectangle 29"/>
            <p:cNvSpPr>
              <a:spLocks noChangeArrowheads="1"/>
            </p:cNvSpPr>
            <p:nvPr/>
          </p:nvSpPr>
          <p:spPr bwMode="auto">
            <a:xfrm>
              <a:off x="2494" y="2613"/>
              <a:ext cx="52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200" b="1">
                  <a:solidFill>
                    <a:srgbClr val="000000"/>
                  </a:solidFill>
                  <a:latin typeface="Helvetica" charset="0"/>
                </a:rPr>
                <a:t>operations:</a:t>
              </a:r>
              <a:endParaRPr lang="en-US" altLang="ja-JP" sz="1800" b="1">
                <a:latin typeface="Helvetica" charset="0"/>
              </a:endParaRPr>
            </a:p>
          </p:txBody>
        </p:sp>
        <p:sp>
          <p:nvSpPr>
            <p:cNvPr id="221213" name="Rectangle 30"/>
            <p:cNvSpPr>
              <a:spLocks noChangeArrowheads="1"/>
            </p:cNvSpPr>
            <p:nvPr/>
          </p:nvSpPr>
          <p:spPr bwMode="auto">
            <a:xfrm>
              <a:off x="2506" y="2747"/>
              <a:ext cx="370" cy="147"/>
            </a:xfrm>
            <a:prstGeom prst="rect">
              <a:avLst/>
            </a:prstGeom>
            <a:solidFill>
              <a:srgbClr val="BBBBBB"/>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14" name="Rectangle 31"/>
            <p:cNvSpPr>
              <a:spLocks noChangeArrowheads="1"/>
            </p:cNvSpPr>
            <p:nvPr/>
          </p:nvSpPr>
          <p:spPr bwMode="auto">
            <a:xfrm>
              <a:off x="2570" y="2811"/>
              <a:ext cx="370" cy="147"/>
            </a:xfrm>
            <a:prstGeom prst="rect">
              <a:avLst/>
            </a:prstGeom>
            <a:solidFill>
              <a:srgbClr val="BBBBBB"/>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15" name="Rectangle 32"/>
            <p:cNvSpPr>
              <a:spLocks noChangeArrowheads="1"/>
            </p:cNvSpPr>
            <p:nvPr/>
          </p:nvSpPr>
          <p:spPr bwMode="auto">
            <a:xfrm>
              <a:off x="2634" y="2875"/>
              <a:ext cx="369" cy="147"/>
            </a:xfrm>
            <a:prstGeom prst="rect">
              <a:avLst/>
            </a:prstGeom>
            <a:solidFill>
              <a:srgbClr val="BBBBBB"/>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16" name="Rectangle 33"/>
            <p:cNvSpPr>
              <a:spLocks noChangeArrowheads="1"/>
            </p:cNvSpPr>
            <p:nvPr/>
          </p:nvSpPr>
          <p:spPr bwMode="auto">
            <a:xfrm>
              <a:off x="2698" y="2939"/>
              <a:ext cx="369" cy="146"/>
            </a:xfrm>
            <a:prstGeom prst="rect">
              <a:avLst/>
            </a:prstGeom>
            <a:solidFill>
              <a:srgbClr val="BBBBBB"/>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17" name="Rectangle 34"/>
            <p:cNvSpPr>
              <a:spLocks noChangeArrowheads="1"/>
            </p:cNvSpPr>
            <p:nvPr/>
          </p:nvSpPr>
          <p:spPr bwMode="auto">
            <a:xfrm>
              <a:off x="2761" y="3003"/>
              <a:ext cx="370" cy="146"/>
            </a:xfrm>
            <a:prstGeom prst="rect">
              <a:avLst/>
            </a:prstGeom>
            <a:solidFill>
              <a:srgbClr val="BBBBBB"/>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18" name="Arc 35"/>
            <p:cNvSpPr/>
            <p:nvPr/>
          </p:nvSpPr>
          <p:spPr bwMode="auto">
            <a:xfrm>
              <a:off x="2629" y="1491"/>
              <a:ext cx="78" cy="115"/>
            </a:xfrm>
            <a:custGeom>
              <a:avLst/>
              <a:gdLst>
                <a:gd name="T0" fmla="*/ 0 w 14722"/>
                <a:gd name="T1" fmla="*/ 0 h 21600"/>
                <a:gd name="T2" fmla="*/ 0 w 14722"/>
                <a:gd name="T3" fmla="*/ 0 h 21600"/>
                <a:gd name="T4" fmla="*/ 0 w 14722"/>
                <a:gd name="T5" fmla="*/ 0 h 21600"/>
                <a:gd name="T6" fmla="*/ 0 60000 65536"/>
                <a:gd name="T7" fmla="*/ 0 60000 65536"/>
                <a:gd name="T8" fmla="*/ 0 60000 65536"/>
                <a:gd name="T9" fmla="*/ 0 w 14722"/>
                <a:gd name="T10" fmla="*/ 0 h 21600"/>
                <a:gd name="T11" fmla="*/ 14722 w 14722"/>
                <a:gd name="T12" fmla="*/ 21600 h 21600"/>
              </a:gdLst>
              <a:ahLst/>
              <a:cxnLst>
                <a:cxn ang="T6">
                  <a:pos x="T0" y="T1"/>
                </a:cxn>
                <a:cxn ang="T7">
                  <a:pos x="T2" y="T3"/>
                </a:cxn>
                <a:cxn ang="T8">
                  <a:pos x="T4" y="T5"/>
                </a:cxn>
              </a:cxnLst>
              <a:rect l="T9" t="T10" r="T11" b="T12"/>
              <a:pathLst>
                <a:path w="14722" h="21600" fill="none" extrusionOk="0">
                  <a:moveTo>
                    <a:pt x="-1" y="1584"/>
                  </a:moveTo>
                  <a:cubicBezTo>
                    <a:pt x="2578" y="537"/>
                    <a:pt x="5335" y="-1"/>
                    <a:pt x="8119" y="0"/>
                  </a:cubicBezTo>
                  <a:cubicBezTo>
                    <a:pt x="10360" y="0"/>
                    <a:pt x="12588" y="348"/>
                    <a:pt x="14722" y="1034"/>
                  </a:cubicBezTo>
                </a:path>
                <a:path w="14722" h="21600" stroke="0" extrusionOk="0">
                  <a:moveTo>
                    <a:pt x="-1" y="1584"/>
                  </a:moveTo>
                  <a:cubicBezTo>
                    <a:pt x="2578" y="537"/>
                    <a:pt x="5335" y="-1"/>
                    <a:pt x="8119" y="0"/>
                  </a:cubicBezTo>
                  <a:cubicBezTo>
                    <a:pt x="10360" y="0"/>
                    <a:pt x="12588" y="348"/>
                    <a:pt x="14722" y="1034"/>
                  </a:cubicBezTo>
                  <a:lnTo>
                    <a:pt x="8119" y="2160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19" name="Arc 36"/>
            <p:cNvSpPr/>
            <p:nvPr/>
          </p:nvSpPr>
          <p:spPr bwMode="auto">
            <a:xfrm>
              <a:off x="2443" y="940"/>
              <a:ext cx="237" cy="666"/>
            </a:xfrm>
            <a:custGeom>
              <a:avLst/>
              <a:gdLst>
                <a:gd name="T0" fmla="*/ 0 w 21391"/>
                <a:gd name="T1" fmla="*/ 0 h 21600"/>
                <a:gd name="T2" fmla="*/ 0 w 21391"/>
                <a:gd name="T3" fmla="*/ 0 h 21600"/>
                <a:gd name="T4" fmla="*/ 0 w 21391"/>
                <a:gd name="T5" fmla="*/ 0 h 21600"/>
                <a:gd name="T6" fmla="*/ 0 60000 65536"/>
                <a:gd name="T7" fmla="*/ 0 60000 65536"/>
                <a:gd name="T8" fmla="*/ 0 60000 65536"/>
                <a:gd name="T9" fmla="*/ 0 w 21391"/>
                <a:gd name="T10" fmla="*/ 0 h 21600"/>
                <a:gd name="T11" fmla="*/ 21391 w 21391"/>
                <a:gd name="T12" fmla="*/ 21600 h 21600"/>
              </a:gdLst>
              <a:ahLst/>
              <a:cxnLst>
                <a:cxn ang="T6">
                  <a:pos x="T0" y="T1"/>
                </a:cxn>
                <a:cxn ang="T7">
                  <a:pos x="T2" y="T3"/>
                </a:cxn>
                <a:cxn ang="T8">
                  <a:pos x="T4" y="T5"/>
                </a:cxn>
              </a:cxnLst>
              <a:rect l="T9" t="T10" r="T11" b="T12"/>
              <a:pathLst>
                <a:path w="21391" h="21600" fill="none" extrusionOk="0">
                  <a:moveTo>
                    <a:pt x="-1" y="0"/>
                  </a:moveTo>
                  <a:cubicBezTo>
                    <a:pt x="10773" y="0"/>
                    <a:pt x="19899" y="7938"/>
                    <a:pt x="21391" y="18607"/>
                  </a:cubicBezTo>
                </a:path>
                <a:path w="21391" h="21600" stroke="0" extrusionOk="0">
                  <a:moveTo>
                    <a:pt x="-1" y="0"/>
                  </a:moveTo>
                  <a:cubicBezTo>
                    <a:pt x="10773" y="0"/>
                    <a:pt x="19899" y="7938"/>
                    <a:pt x="21391" y="18607"/>
                  </a:cubicBezTo>
                  <a:lnTo>
                    <a:pt x="0" y="21600"/>
                  </a:lnTo>
                  <a:close/>
                </a:path>
              </a:pathLst>
            </a:cu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20" name="Arc 37"/>
            <p:cNvSpPr/>
            <p:nvPr/>
          </p:nvSpPr>
          <p:spPr bwMode="auto">
            <a:xfrm>
              <a:off x="2733" y="1485"/>
              <a:ext cx="77" cy="115"/>
            </a:xfrm>
            <a:custGeom>
              <a:avLst/>
              <a:gdLst>
                <a:gd name="T0" fmla="*/ 0 w 14552"/>
                <a:gd name="T1" fmla="*/ 0 h 21600"/>
                <a:gd name="T2" fmla="*/ 0 w 14552"/>
                <a:gd name="T3" fmla="*/ 0 h 21600"/>
                <a:gd name="T4" fmla="*/ 0 w 14552"/>
                <a:gd name="T5" fmla="*/ 0 h 21600"/>
                <a:gd name="T6" fmla="*/ 0 60000 65536"/>
                <a:gd name="T7" fmla="*/ 0 60000 65536"/>
                <a:gd name="T8" fmla="*/ 0 60000 65536"/>
                <a:gd name="T9" fmla="*/ 0 w 14552"/>
                <a:gd name="T10" fmla="*/ 0 h 21600"/>
                <a:gd name="T11" fmla="*/ 14552 w 14552"/>
                <a:gd name="T12" fmla="*/ 21600 h 21600"/>
              </a:gdLst>
              <a:ahLst/>
              <a:cxnLst>
                <a:cxn ang="T6">
                  <a:pos x="T0" y="T1"/>
                </a:cxn>
                <a:cxn ang="T7">
                  <a:pos x="T2" y="T3"/>
                </a:cxn>
                <a:cxn ang="T8">
                  <a:pos x="T4" y="T5"/>
                </a:cxn>
              </a:cxnLst>
              <a:rect l="T9" t="T10" r="T11" b="T12"/>
              <a:pathLst>
                <a:path w="14552" h="21600" fill="none" extrusionOk="0">
                  <a:moveTo>
                    <a:pt x="-1" y="1395"/>
                  </a:moveTo>
                  <a:cubicBezTo>
                    <a:pt x="2440" y="472"/>
                    <a:pt x="5027" y="-1"/>
                    <a:pt x="7637" y="0"/>
                  </a:cubicBezTo>
                  <a:cubicBezTo>
                    <a:pt x="9988" y="0"/>
                    <a:pt x="12324" y="384"/>
                    <a:pt x="14552" y="1136"/>
                  </a:cubicBezTo>
                </a:path>
                <a:path w="14552" h="21600" stroke="0" extrusionOk="0">
                  <a:moveTo>
                    <a:pt x="-1" y="1395"/>
                  </a:moveTo>
                  <a:cubicBezTo>
                    <a:pt x="2440" y="472"/>
                    <a:pt x="5027" y="-1"/>
                    <a:pt x="7637" y="0"/>
                  </a:cubicBezTo>
                  <a:cubicBezTo>
                    <a:pt x="9988" y="0"/>
                    <a:pt x="12324" y="384"/>
                    <a:pt x="14552" y="1136"/>
                  </a:cubicBezTo>
                  <a:lnTo>
                    <a:pt x="7637" y="2160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21" name="Arc 38"/>
            <p:cNvSpPr/>
            <p:nvPr/>
          </p:nvSpPr>
          <p:spPr bwMode="auto">
            <a:xfrm>
              <a:off x="2551" y="729"/>
              <a:ext cx="232" cy="871"/>
            </a:xfrm>
            <a:custGeom>
              <a:avLst/>
              <a:gdLst>
                <a:gd name="T0" fmla="*/ 0 w 21480"/>
                <a:gd name="T1" fmla="*/ 0 h 21600"/>
                <a:gd name="T2" fmla="*/ 0 w 21480"/>
                <a:gd name="T3" fmla="*/ 0 h 21600"/>
                <a:gd name="T4" fmla="*/ 0 w 21480"/>
                <a:gd name="T5" fmla="*/ 0 h 21600"/>
                <a:gd name="T6" fmla="*/ 0 60000 65536"/>
                <a:gd name="T7" fmla="*/ 0 60000 65536"/>
                <a:gd name="T8" fmla="*/ 0 60000 65536"/>
                <a:gd name="T9" fmla="*/ 0 w 21480"/>
                <a:gd name="T10" fmla="*/ 0 h 21600"/>
                <a:gd name="T11" fmla="*/ 21480 w 21480"/>
                <a:gd name="T12" fmla="*/ 21600 h 21600"/>
              </a:gdLst>
              <a:ahLst/>
              <a:cxnLst>
                <a:cxn ang="T6">
                  <a:pos x="T0" y="T1"/>
                </a:cxn>
                <a:cxn ang="T7">
                  <a:pos x="T2" y="T3"/>
                </a:cxn>
                <a:cxn ang="T8">
                  <a:pos x="T4" y="T5"/>
                </a:cxn>
              </a:cxnLst>
              <a:rect l="T9" t="T10" r="T11" b="T12"/>
              <a:pathLst>
                <a:path w="21480" h="21600" fill="none" extrusionOk="0">
                  <a:moveTo>
                    <a:pt x="-1" y="0"/>
                  </a:moveTo>
                  <a:cubicBezTo>
                    <a:pt x="11052" y="0"/>
                    <a:pt x="20321" y="8343"/>
                    <a:pt x="21480" y="19334"/>
                  </a:cubicBezTo>
                </a:path>
                <a:path w="21480" h="21600" stroke="0" extrusionOk="0">
                  <a:moveTo>
                    <a:pt x="-1" y="0"/>
                  </a:moveTo>
                  <a:cubicBezTo>
                    <a:pt x="11052" y="0"/>
                    <a:pt x="20321" y="8343"/>
                    <a:pt x="21480" y="19334"/>
                  </a:cubicBezTo>
                  <a:lnTo>
                    <a:pt x="0" y="21600"/>
                  </a:lnTo>
                  <a:close/>
                </a:path>
              </a:pathLst>
            </a:cu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22" name="Arc 39"/>
            <p:cNvSpPr/>
            <p:nvPr/>
          </p:nvSpPr>
          <p:spPr bwMode="auto">
            <a:xfrm>
              <a:off x="2392" y="1204"/>
              <a:ext cx="163" cy="402"/>
            </a:xfrm>
            <a:custGeom>
              <a:avLst/>
              <a:gdLst>
                <a:gd name="T0" fmla="*/ 0 w 21600"/>
                <a:gd name="T1" fmla="*/ 0 h 21464"/>
                <a:gd name="T2" fmla="*/ 0 w 21600"/>
                <a:gd name="T3" fmla="*/ 0 h 21464"/>
                <a:gd name="T4" fmla="*/ 0 w 21600"/>
                <a:gd name="T5" fmla="*/ 0 h 21464"/>
                <a:gd name="T6" fmla="*/ 0 60000 65536"/>
                <a:gd name="T7" fmla="*/ 0 60000 65536"/>
                <a:gd name="T8" fmla="*/ 0 60000 65536"/>
                <a:gd name="T9" fmla="*/ 0 w 21600"/>
                <a:gd name="T10" fmla="*/ 0 h 21464"/>
                <a:gd name="T11" fmla="*/ 21600 w 21600"/>
                <a:gd name="T12" fmla="*/ 21464 h 21464"/>
              </a:gdLst>
              <a:ahLst/>
              <a:cxnLst>
                <a:cxn ang="T6">
                  <a:pos x="T0" y="T1"/>
                </a:cxn>
                <a:cxn ang="T7">
                  <a:pos x="T2" y="T3"/>
                </a:cxn>
                <a:cxn ang="T8">
                  <a:pos x="T4" y="T5"/>
                </a:cxn>
              </a:cxnLst>
              <a:rect l="T9" t="T10" r="T11" b="T12"/>
              <a:pathLst>
                <a:path w="21600" h="21464" fill="none" extrusionOk="0">
                  <a:moveTo>
                    <a:pt x="2413" y="-1"/>
                  </a:moveTo>
                  <a:cubicBezTo>
                    <a:pt x="13339" y="1227"/>
                    <a:pt x="21600" y="10468"/>
                    <a:pt x="21600" y="21464"/>
                  </a:cubicBezTo>
                </a:path>
                <a:path w="21600" h="21464" stroke="0" extrusionOk="0">
                  <a:moveTo>
                    <a:pt x="2413" y="-1"/>
                  </a:moveTo>
                  <a:cubicBezTo>
                    <a:pt x="13339" y="1227"/>
                    <a:pt x="21600" y="10468"/>
                    <a:pt x="21600" y="21464"/>
                  </a:cubicBezTo>
                  <a:lnTo>
                    <a:pt x="0" y="21464"/>
                  </a:lnTo>
                  <a:close/>
                </a:path>
              </a:pathLst>
            </a:cu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23" name="Arc 40"/>
            <p:cNvSpPr/>
            <p:nvPr/>
          </p:nvSpPr>
          <p:spPr bwMode="auto">
            <a:xfrm>
              <a:off x="2871" y="1479"/>
              <a:ext cx="77" cy="115"/>
            </a:xfrm>
            <a:custGeom>
              <a:avLst/>
              <a:gdLst>
                <a:gd name="T0" fmla="*/ 0 w 14552"/>
                <a:gd name="T1" fmla="*/ 0 h 21600"/>
                <a:gd name="T2" fmla="*/ 0 w 14552"/>
                <a:gd name="T3" fmla="*/ 0 h 21600"/>
                <a:gd name="T4" fmla="*/ 0 w 14552"/>
                <a:gd name="T5" fmla="*/ 0 h 21600"/>
                <a:gd name="T6" fmla="*/ 0 60000 65536"/>
                <a:gd name="T7" fmla="*/ 0 60000 65536"/>
                <a:gd name="T8" fmla="*/ 0 60000 65536"/>
                <a:gd name="T9" fmla="*/ 0 w 14552"/>
                <a:gd name="T10" fmla="*/ 0 h 21600"/>
                <a:gd name="T11" fmla="*/ 14552 w 14552"/>
                <a:gd name="T12" fmla="*/ 21600 h 21600"/>
              </a:gdLst>
              <a:ahLst/>
              <a:cxnLst>
                <a:cxn ang="T6">
                  <a:pos x="T0" y="T1"/>
                </a:cxn>
                <a:cxn ang="T7">
                  <a:pos x="T2" y="T3"/>
                </a:cxn>
                <a:cxn ang="T8">
                  <a:pos x="T4" y="T5"/>
                </a:cxn>
              </a:cxnLst>
              <a:rect l="T9" t="T10" r="T11" b="T12"/>
              <a:pathLst>
                <a:path w="14552" h="21600" fill="none" extrusionOk="0">
                  <a:moveTo>
                    <a:pt x="-1" y="1136"/>
                  </a:moveTo>
                  <a:cubicBezTo>
                    <a:pt x="2227" y="384"/>
                    <a:pt x="4563" y="-1"/>
                    <a:pt x="6915" y="0"/>
                  </a:cubicBezTo>
                  <a:cubicBezTo>
                    <a:pt x="9524" y="0"/>
                    <a:pt x="12111" y="472"/>
                    <a:pt x="14552" y="1395"/>
                  </a:cubicBezTo>
                </a:path>
                <a:path w="14552" h="21600" stroke="0" extrusionOk="0">
                  <a:moveTo>
                    <a:pt x="-1" y="1136"/>
                  </a:moveTo>
                  <a:cubicBezTo>
                    <a:pt x="2227" y="384"/>
                    <a:pt x="4563" y="-1"/>
                    <a:pt x="6915" y="0"/>
                  </a:cubicBezTo>
                  <a:cubicBezTo>
                    <a:pt x="9524" y="0"/>
                    <a:pt x="12111" y="472"/>
                    <a:pt x="14552" y="1395"/>
                  </a:cubicBezTo>
                  <a:lnTo>
                    <a:pt x="6915" y="2160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24" name="Arc 41"/>
            <p:cNvSpPr/>
            <p:nvPr/>
          </p:nvSpPr>
          <p:spPr bwMode="auto">
            <a:xfrm>
              <a:off x="2899" y="755"/>
              <a:ext cx="219" cy="839"/>
            </a:xfrm>
            <a:custGeom>
              <a:avLst/>
              <a:gdLst>
                <a:gd name="T0" fmla="*/ 0 w 21487"/>
                <a:gd name="T1" fmla="*/ 0 h 21600"/>
                <a:gd name="T2" fmla="*/ 0 w 21487"/>
                <a:gd name="T3" fmla="*/ 0 h 21600"/>
                <a:gd name="T4" fmla="*/ 0 w 21487"/>
                <a:gd name="T5" fmla="*/ 0 h 21600"/>
                <a:gd name="T6" fmla="*/ 0 60000 65536"/>
                <a:gd name="T7" fmla="*/ 0 60000 65536"/>
                <a:gd name="T8" fmla="*/ 0 60000 65536"/>
                <a:gd name="T9" fmla="*/ 0 w 21487"/>
                <a:gd name="T10" fmla="*/ 0 h 21600"/>
                <a:gd name="T11" fmla="*/ 21487 w 21487"/>
                <a:gd name="T12" fmla="*/ 21600 h 21600"/>
              </a:gdLst>
              <a:ahLst/>
              <a:cxnLst>
                <a:cxn ang="T6">
                  <a:pos x="T0" y="T1"/>
                </a:cxn>
                <a:cxn ang="T7">
                  <a:pos x="T2" y="T3"/>
                </a:cxn>
                <a:cxn ang="T8">
                  <a:pos x="T4" y="T5"/>
                </a:cxn>
              </a:cxnLst>
              <a:rect l="T9" t="T10" r="T11" b="T12"/>
              <a:pathLst>
                <a:path w="21487" h="21600" fill="none" extrusionOk="0">
                  <a:moveTo>
                    <a:pt x="-1" y="19401"/>
                  </a:moveTo>
                  <a:cubicBezTo>
                    <a:pt x="1126" y="8381"/>
                    <a:pt x="10408" y="0"/>
                    <a:pt x="21486" y="0"/>
                  </a:cubicBezTo>
                </a:path>
                <a:path w="21487" h="21600" stroke="0" extrusionOk="0">
                  <a:moveTo>
                    <a:pt x="-1" y="19401"/>
                  </a:moveTo>
                  <a:cubicBezTo>
                    <a:pt x="1126" y="8381"/>
                    <a:pt x="10408" y="0"/>
                    <a:pt x="21486" y="0"/>
                  </a:cubicBezTo>
                  <a:lnTo>
                    <a:pt x="21487" y="21600"/>
                  </a:lnTo>
                  <a:close/>
                </a:path>
              </a:pathLst>
            </a:cu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25" name="Arc 42"/>
            <p:cNvSpPr/>
            <p:nvPr/>
          </p:nvSpPr>
          <p:spPr bwMode="auto">
            <a:xfrm>
              <a:off x="2994" y="927"/>
              <a:ext cx="175" cy="64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0"/>
                    <a:pt x="9670" y="0"/>
                    <a:pt x="21599" y="0"/>
                  </a:cubicBezTo>
                </a:path>
                <a:path w="21600" h="21600" stroke="0" extrusionOk="0">
                  <a:moveTo>
                    <a:pt x="0" y="21600"/>
                  </a:moveTo>
                  <a:cubicBezTo>
                    <a:pt x="0" y="9670"/>
                    <a:pt x="9670" y="0"/>
                    <a:pt x="21599" y="0"/>
                  </a:cubicBezTo>
                  <a:lnTo>
                    <a:pt x="21600" y="21600"/>
                  </a:lnTo>
                  <a:close/>
                </a:path>
              </a:pathLst>
            </a:cu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26" name="Arc 43"/>
            <p:cNvSpPr/>
            <p:nvPr/>
          </p:nvSpPr>
          <p:spPr bwMode="auto">
            <a:xfrm>
              <a:off x="3089" y="1131"/>
              <a:ext cx="163" cy="437"/>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21"/>
                    <a:pt x="9589" y="72"/>
                    <a:pt x="21466" y="-1"/>
                  </a:cubicBezTo>
                </a:path>
                <a:path w="21600" h="21599" stroke="0" extrusionOk="0">
                  <a:moveTo>
                    <a:pt x="0" y="21599"/>
                  </a:moveTo>
                  <a:cubicBezTo>
                    <a:pt x="0" y="9721"/>
                    <a:pt x="9589" y="72"/>
                    <a:pt x="21466" y="-1"/>
                  </a:cubicBezTo>
                  <a:lnTo>
                    <a:pt x="21600" y="21599"/>
                  </a:lnTo>
                  <a:close/>
                </a:path>
              </a:pathLst>
            </a:cu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27" name="Arc 44"/>
            <p:cNvSpPr/>
            <p:nvPr/>
          </p:nvSpPr>
          <p:spPr bwMode="auto">
            <a:xfrm>
              <a:off x="3182" y="1491"/>
              <a:ext cx="77" cy="115"/>
            </a:xfrm>
            <a:custGeom>
              <a:avLst/>
              <a:gdLst>
                <a:gd name="T0" fmla="*/ 0 w 14562"/>
                <a:gd name="T1" fmla="*/ 0 h 21600"/>
                <a:gd name="T2" fmla="*/ 0 w 14562"/>
                <a:gd name="T3" fmla="*/ 0 h 21600"/>
                <a:gd name="T4" fmla="*/ 0 w 14562"/>
                <a:gd name="T5" fmla="*/ 0 h 21600"/>
                <a:gd name="T6" fmla="*/ 0 60000 65536"/>
                <a:gd name="T7" fmla="*/ 0 60000 65536"/>
                <a:gd name="T8" fmla="*/ 0 60000 65536"/>
                <a:gd name="T9" fmla="*/ 0 w 14562"/>
                <a:gd name="T10" fmla="*/ 0 h 21600"/>
                <a:gd name="T11" fmla="*/ 14562 w 14562"/>
                <a:gd name="T12" fmla="*/ 21600 h 21600"/>
              </a:gdLst>
              <a:ahLst/>
              <a:cxnLst>
                <a:cxn ang="T6">
                  <a:pos x="T0" y="T1"/>
                </a:cxn>
                <a:cxn ang="T7">
                  <a:pos x="T2" y="T3"/>
                </a:cxn>
                <a:cxn ang="T8">
                  <a:pos x="T4" y="T5"/>
                </a:cxn>
              </a:cxnLst>
              <a:rect l="T9" t="T10" r="T11" b="T12"/>
              <a:pathLst>
                <a:path w="14562" h="21600" fill="none" extrusionOk="0">
                  <a:moveTo>
                    <a:pt x="-1" y="573"/>
                  </a:moveTo>
                  <a:cubicBezTo>
                    <a:pt x="1620" y="192"/>
                    <a:pt x="3280" y="-1"/>
                    <a:pt x="4946" y="0"/>
                  </a:cubicBezTo>
                  <a:cubicBezTo>
                    <a:pt x="8282" y="0"/>
                    <a:pt x="11574" y="773"/>
                    <a:pt x="14562" y="2258"/>
                  </a:cubicBezTo>
                </a:path>
                <a:path w="14562" h="21600" stroke="0" extrusionOk="0">
                  <a:moveTo>
                    <a:pt x="-1" y="573"/>
                  </a:moveTo>
                  <a:cubicBezTo>
                    <a:pt x="1620" y="192"/>
                    <a:pt x="3280" y="-1"/>
                    <a:pt x="4946" y="0"/>
                  </a:cubicBezTo>
                  <a:cubicBezTo>
                    <a:pt x="8282" y="0"/>
                    <a:pt x="11574" y="773"/>
                    <a:pt x="14562" y="2258"/>
                  </a:cubicBezTo>
                  <a:lnTo>
                    <a:pt x="4946" y="2160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28" name="Arc 45"/>
            <p:cNvSpPr/>
            <p:nvPr/>
          </p:nvSpPr>
          <p:spPr bwMode="auto">
            <a:xfrm>
              <a:off x="3210" y="1278"/>
              <a:ext cx="214" cy="328"/>
            </a:xfrm>
            <a:custGeom>
              <a:avLst/>
              <a:gdLst>
                <a:gd name="T0" fmla="*/ 0 w 20432"/>
                <a:gd name="T1" fmla="*/ 0 h 21600"/>
                <a:gd name="T2" fmla="*/ 0 w 20432"/>
                <a:gd name="T3" fmla="*/ 0 h 21600"/>
                <a:gd name="T4" fmla="*/ 0 w 20432"/>
                <a:gd name="T5" fmla="*/ 0 h 21600"/>
                <a:gd name="T6" fmla="*/ 0 60000 65536"/>
                <a:gd name="T7" fmla="*/ 0 60000 65536"/>
                <a:gd name="T8" fmla="*/ 0 60000 65536"/>
                <a:gd name="T9" fmla="*/ 0 w 20432"/>
                <a:gd name="T10" fmla="*/ 0 h 21600"/>
                <a:gd name="T11" fmla="*/ 20432 w 20432"/>
                <a:gd name="T12" fmla="*/ 21600 h 21600"/>
              </a:gdLst>
              <a:ahLst/>
              <a:cxnLst>
                <a:cxn ang="T6">
                  <a:pos x="T0" y="T1"/>
                </a:cxn>
                <a:cxn ang="T7">
                  <a:pos x="T2" y="T3"/>
                </a:cxn>
                <a:cxn ang="T8">
                  <a:pos x="T4" y="T5"/>
                </a:cxn>
              </a:cxnLst>
              <a:rect l="T9" t="T10" r="T11" b="T12"/>
              <a:pathLst>
                <a:path w="20432" h="21600" fill="none" extrusionOk="0">
                  <a:moveTo>
                    <a:pt x="-1" y="14593"/>
                  </a:moveTo>
                  <a:cubicBezTo>
                    <a:pt x="2993" y="5863"/>
                    <a:pt x="11202" y="0"/>
                    <a:pt x="20431" y="0"/>
                  </a:cubicBezTo>
                </a:path>
                <a:path w="20432" h="21600" stroke="0" extrusionOk="0">
                  <a:moveTo>
                    <a:pt x="-1" y="14593"/>
                  </a:moveTo>
                  <a:cubicBezTo>
                    <a:pt x="2993" y="5863"/>
                    <a:pt x="11202" y="0"/>
                    <a:pt x="20431" y="0"/>
                  </a:cubicBezTo>
                  <a:lnTo>
                    <a:pt x="20432" y="21600"/>
                  </a:lnTo>
                  <a:close/>
                </a:path>
              </a:pathLst>
            </a:cu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29" name="Arc 46"/>
            <p:cNvSpPr/>
            <p:nvPr/>
          </p:nvSpPr>
          <p:spPr bwMode="auto">
            <a:xfrm>
              <a:off x="3070" y="1504"/>
              <a:ext cx="78" cy="115"/>
            </a:xfrm>
            <a:custGeom>
              <a:avLst/>
              <a:gdLst>
                <a:gd name="T0" fmla="*/ 0 w 14743"/>
                <a:gd name="T1" fmla="*/ 0 h 21600"/>
                <a:gd name="T2" fmla="*/ 0 w 14743"/>
                <a:gd name="T3" fmla="*/ 0 h 21600"/>
                <a:gd name="T4" fmla="*/ 0 w 14743"/>
                <a:gd name="T5" fmla="*/ 0 h 21600"/>
                <a:gd name="T6" fmla="*/ 0 60000 65536"/>
                <a:gd name="T7" fmla="*/ 0 60000 65536"/>
                <a:gd name="T8" fmla="*/ 0 60000 65536"/>
                <a:gd name="T9" fmla="*/ 0 w 14743"/>
                <a:gd name="T10" fmla="*/ 0 h 21600"/>
                <a:gd name="T11" fmla="*/ 14743 w 14743"/>
                <a:gd name="T12" fmla="*/ 21600 h 21600"/>
              </a:gdLst>
              <a:ahLst/>
              <a:cxnLst>
                <a:cxn ang="T6">
                  <a:pos x="T0" y="T1"/>
                </a:cxn>
                <a:cxn ang="T7">
                  <a:pos x="T2" y="T3"/>
                </a:cxn>
                <a:cxn ang="T8">
                  <a:pos x="T4" y="T5"/>
                </a:cxn>
              </a:cxnLst>
              <a:rect l="T9" t="T10" r="T11" b="T12"/>
              <a:pathLst>
                <a:path w="14743" h="21600" fill="none" extrusionOk="0">
                  <a:moveTo>
                    <a:pt x="-1" y="1117"/>
                  </a:moveTo>
                  <a:cubicBezTo>
                    <a:pt x="2210" y="377"/>
                    <a:pt x="4525" y="-1"/>
                    <a:pt x="6857" y="0"/>
                  </a:cubicBezTo>
                  <a:cubicBezTo>
                    <a:pt x="9555" y="0"/>
                    <a:pt x="12230" y="505"/>
                    <a:pt x="14743" y="1491"/>
                  </a:cubicBezTo>
                </a:path>
                <a:path w="14743" h="21600" stroke="0" extrusionOk="0">
                  <a:moveTo>
                    <a:pt x="-1" y="1117"/>
                  </a:moveTo>
                  <a:cubicBezTo>
                    <a:pt x="2210" y="377"/>
                    <a:pt x="4525" y="-1"/>
                    <a:pt x="6857" y="0"/>
                  </a:cubicBezTo>
                  <a:cubicBezTo>
                    <a:pt x="9555" y="0"/>
                    <a:pt x="12230" y="505"/>
                    <a:pt x="14743" y="1491"/>
                  </a:cubicBezTo>
                  <a:lnTo>
                    <a:pt x="6857" y="2160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30" name="Line 47"/>
            <p:cNvSpPr>
              <a:spLocks noChangeShapeType="1"/>
            </p:cNvSpPr>
            <p:nvPr/>
          </p:nvSpPr>
          <p:spPr bwMode="auto">
            <a:xfrm flipV="1">
              <a:off x="3099" y="1386"/>
              <a:ext cx="3" cy="110"/>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1231" name="Arc 48"/>
            <p:cNvSpPr/>
            <p:nvPr/>
          </p:nvSpPr>
          <p:spPr bwMode="auto">
            <a:xfrm>
              <a:off x="2968" y="1498"/>
              <a:ext cx="77" cy="115"/>
            </a:xfrm>
            <a:custGeom>
              <a:avLst/>
              <a:gdLst>
                <a:gd name="T0" fmla="*/ 0 w 14566"/>
                <a:gd name="T1" fmla="*/ 0 h 21600"/>
                <a:gd name="T2" fmla="*/ 0 w 14566"/>
                <a:gd name="T3" fmla="*/ 0 h 21600"/>
                <a:gd name="T4" fmla="*/ 0 w 14566"/>
                <a:gd name="T5" fmla="*/ 0 h 21600"/>
                <a:gd name="T6" fmla="*/ 0 60000 65536"/>
                <a:gd name="T7" fmla="*/ 0 60000 65536"/>
                <a:gd name="T8" fmla="*/ 0 60000 65536"/>
                <a:gd name="T9" fmla="*/ 0 w 14566"/>
                <a:gd name="T10" fmla="*/ 0 h 21600"/>
                <a:gd name="T11" fmla="*/ 14566 w 14566"/>
                <a:gd name="T12" fmla="*/ 21600 h 21600"/>
              </a:gdLst>
              <a:ahLst/>
              <a:cxnLst>
                <a:cxn ang="T6">
                  <a:pos x="T0" y="T1"/>
                </a:cxn>
                <a:cxn ang="T7">
                  <a:pos x="T2" y="T3"/>
                </a:cxn>
                <a:cxn ang="T8">
                  <a:pos x="T4" y="T5"/>
                </a:cxn>
              </a:cxnLst>
              <a:rect l="T9" t="T10" r="T11" b="T12"/>
              <a:pathLst>
                <a:path w="14566" h="21600" fill="none" extrusionOk="0">
                  <a:moveTo>
                    <a:pt x="-1" y="1089"/>
                  </a:moveTo>
                  <a:cubicBezTo>
                    <a:pt x="2185" y="367"/>
                    <a:pt x="4472" y="-1"/>
                    <a:pt x="6774" y="0"/>
                  </a:cubicBezTo>
                  <a:cubicBezTo>
                    <a:pt x="9438" y="0"/>
                    <a:pt x="12080" y="493"/>
                    <a:pt x="14566" y="1454"/>
                  </a:cubicBezTo>
                </a:path>
                <a:path w="14566" h="21600" stroke="0" extrusionOk="0">
                  <a:moveTo>
                    <a:pt x="-1" y="1089"/>
                  </a:moveTo>
                  <a:cubicBezTo>
                    <a:pt x="2185" y="367"/>
                    <a:pt x="4472" y="-1"/>
                    <a:pt x="6774" y="0"/>
                  </a:cubicBezTo>
                  <a:cubicBezTo>
                    <a:pt x="9438" y="0"/>
                    <a:pt x="12080" y="493"/>
                    <a:pt x="14566" y="1454"/>
                  </a:cubicBezTo>
                  <a:lnTo>
                    <a:pt x="6774" y="2160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32" name="Line 49"/>
            <p:cNvSpPr>
              <a:spLocks noChangeShapeType="1"/>
            </p:cNvSpPr>
            <p:nvPr/>
          </p:nvSpPr>
          <p:spPr bwMode="auto">
            <a:xfrm flipV="1">
              <a:off x="2997" y="1380"/>
              <a:ext cx="3" cy="110"/>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1233" name="Arc 50"/>
            <p:cNvSpPr/>
            <p:nvPr/>
          </p:nvSpPr>
          <p:spPr bwMode="auto">
            <a:xfrm>
              <a:off x="2497" y="1524"/>
              <a:ext cx="76" cy="115"/>
            </a:xfrm>
            <a:custGeom>
              <a:avLst/>
              <a:gdLst>
                <a:gd name="T0" fmla="*/ 0 w 14347"/>
                <a:gd name="T1" fmla="*/ 0 h 21600"/>
                <a:gd name="T2" fmla="*/ 0 w 14347"/>
                <a:gd name="T3" fmla="*/ 0 h 21600"/>
                <a:gd name="T4" fmla="*/ 0 w 14347"/>
                <a:gd name="T5" fmla="*/ 0 h 21600"/>
                <a:gd name="T6" fmla="*/ 0 60000 65536"/>
                <a:gd name="T7" fmla="*/ 0 60000 65536"/>
                <a:gd name="T8" fmla="*/ 0 60000 65536"/>
                <a:gd name="T9" fmla="*/ 0 w 14347"/>
                <a:gd name="T10" fmla="*/ 0 h 21600"/>
                <a:gd name="T11" fmla="*/ 14347 w 14347"/>
                <a:gd name="T12" fmla="*/ 21600 h 21600"/>
              </a:gdLst>
              <a:ahLst/>
              <a:cxnLst>
                <a:cxn ang="T6">
                  <a:pos x="T0" y="T1"/>
                </a:cxn>
                <a:cxn ang="T7">
                  <a:pos x="T2" y="T3"/>
                </a:cxn>
                <a:cxn ang="T8">
                  <a:pos x="T4" y="T5"/>
                </a:cxn>
              </a:cxnLst>
              <a:rect l="T9" t="T10" r="T11" b="T12"/>
              <a:pathLst>
                <a:path w="14347" h="21600" fill="none" extrusionOk="0">
                  <a:moveTo>
                    <a:pt x="-1" y="2551"/>
                  </a:moveTo>
                  <a:cubicBezTo>
                    <a:pt x="3133" y="876"/>
                    <a:pt x="6631" y="-1"/>
                    <a:pt x="10184" y="0"/>
                  </a:cubicBezTo>
                  <a:cubicBezTo>
                    <a:pt x="11581" y="0"/>
                    <a:pt x="12975" y="135"/>
                    <a:pt x="14347" y="405"/>
                  </a:cubicBezTo>
                </a:path>
                <a:path w="14347" h="21600" stroke="0" extrusionOk="0">
                  <a:moveTo>
                    <a:pt x="-1" y="2551"/>
                  </a:moveTo>
                  <a:cubicBezTo>
                    <a:pt x="3133" y="876"/>
                    <a:pt x="6631" y="-1"/>
                    <a:pt x="10184" y="0"/>
                  </a:cubicBezTo>
                  <a:cubicBezTo>
                    <a:pt x="11581" y="0"/>
                    <a:pt x="12975" y="135"/>
                    <a:pt x="14347" y="405"/>
                  </a:cubicBezTo>
                  <a:lnTo>
                    <a:pt x="10184" y="2160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1234" name="Line 51"/>
            <p:cNvSpPr>
              <a:spLocks noChangeShapeType="1"/>
            </p:cNvSpPr>
            <p:nvPr/>
          </p:nvSpPr>
          <p:spPr bwMode="auto">
            <a:xfrm flipH="1" flipV="1">
              <a:off x="2516" y="1392"/>
              <a:ext cx="16" cy="118"/>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2"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What is a Class?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77D06E7-6D15-4353-BCDD-1F6806DDB67F}" type="slidenum">
              <a:rPr lang="en-US" altLang="ja-JP" sz="1200">
                <a:solidFill>
                  <a:schemeClr val="bg1"/>
                </a:solidFill>
              </a:rPr>
            </a:fld>
            <a:endParaRPr lang="en-US" altLang="ja-JP" sz="900">
              <a:solidFill>
                <a:schemeClr val="bg1"/>
              </a:solidFill>
            </a:endParaRPr>
          </a:p>
        </p:txBody>
      </p:sp>
      <p:grpSp>
        <p:nvGrpSpPr>
          <p:cNvPr id="222213" name="Group 79"/>
          <p:cNvGrpSpPr/>
          <p:nvPr/>
        </p:nvGrpSpPr>
        <p:grpSpPr bwMode="auto">
          <a:xfrm>
            <a:off x="1420813" y="1706339"/>
            <a:ext cx="5969000" cy="4103688"/>
            <a:chOff x="895" y="609"/>
            <a:chExt cx="3760" cy="2585"/>
          </a:xfrm>
        </p:grpSpPr>
        <p:sp>
          <p:nvSpPr>
            <p:cNvPr id="222214" name="Rectangle 52"/>
            <p:cNvSpPr>
              <a:spLocks noChangeArrowheads="1"/>
            </p:cNvSpPr>
            <p:nvPr/>
          </p:nvSpPr>
          <p:spPr bwMode="auto">
            <a:xfrm>
              <a:off x="895" y="609"/>
              <a:ext cx="2018" cy="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2400" dirty="0">
                  <a:latin typeface="Times New Roman" panose="02020603050405020304" pitchFamily="18" charset="0"/>
                  <a:cs typeface="Times New Roman" panose="02020603050405020304" pitchFamily="18" charset="0"/>
                </a:rPr>
                <a:t>The object encapsulates</a:t>
              </a:r>
              <a:endParaRPr lang="en-US" altLang="ja-JP" sz="2400" dirty="0">
                <a:latin typeface="Times New Roman" panose="02020603050405020304" pitchFamily="18" charset="0"/>
                <a:cs typeface="Times New Roman" panose="02020603050405020304" pitchFamily="18" charset="0"/>
              </a:endParaRPr>
            </a:p>
            <a:p>
              <a:pPr>
                <a:lnSpc>
                  <a:spcPct val="90000"/>
                </a:lnSpc>
              </a:pPr>
              <a:r>
                <a:rPr lang="en-US" altLang="ja-JP" sz="2400" dirty="0">
                  <a:latin typeface="Times New Roman" panose="02020603050405020304" pitchFamily="18" charset="0"/>
                  <a:cs typeface="Times New Roman" panose="02020603050405020304" pitchFamily="18" charset="0"/>
                </a:rPr>
                <a:t>both data and the logical</a:t>
              </a:r>
              <a:endParaRPr lang="en-US" altLang="ja-JP" sz="2400" dirty="0">
                <a:latin typeface="Times New Roman" panose="02020603050405020304" pitchFamily="18" charset="0"/>
                <a:cs typeface="Times New Roman" panose="02020603050405020304" pitchFamily="18" charset="0"/>
              </a:endParaRPr>
            </a:p>
            <a:p>
              <a:pPr>
                <a:lnSpc>
                  <a:spcPct val="90000"/>
                </a:lnSpc>
              </a:pPr>
              <a:r>
                <a:rPr lang="en-US" altLang="ja-JP" sz="2400" dirty="0">
                  <a:latin typeface="Times New Roman" panose="02020603050405020304" pitchFamily="18" charset="0"/>
                  <a:cs typeface="Times New Roman" panose="02020603050405020304" pitchFamily="18" charset="0"/>
                </a:rPr>
                <a:t>procedures required to</a:t>
              </a:r>
              <a:endParaRPr lang="en-US" altLang="ja-JP" sz="2400" dirty="0">
                <a:latin typeface="Times New Roman" panose="02020603050405020304" pitchFamily="18" charset="0"/>
                <a:cs typeface="Times New Roman" panose="02020603050405020304" pitchFamily="18" charset="0"/>
              </a:endParaRPr>
            </a:p>
            <a:p>
              <a:pPr>
                <a:lnSpc>
                  <a:spcPct val="90000"/>
                </a:lnSpc>
              </a:pPr>
              <a:r>
                <a:rPr lang="en-US" altLang="ja-JP" sz="2400" dirty="0">
                  <a:latin typeface="Times New Roman" panose="02020603050405020304" pitchFamily="18" charset="0"/>
                  <a:cs typeface="Times New Roman" panose="02020603050405020304" pitchFamily="18" charset="0"/>
                </a:rPr>
                <a:t>manipulate the data</a:t>
              </a:r>
              <a:endParaRPr lang="en-US" altLang="ja-JP" sz="2400" dirty="0">
                <a:latin typeface="Times New Roman" panose="02020603050405020304" pitchFamily="18" charset="0"/>
                <a:cs typeface="Times New Roman" panose="02020603050405020304" pitchFamily="18" charset="0"/>
              </a:endParaRPr>
            </a:p>
          </p:txBody>
        </p:sp>
        <p:sp>
          <p:nvSpPr>
            <p:cNvPr id="222215" name="Rectangle 53"/>
            <p:cNvSpPr>
              <a:spLocks noChangeArrowheads="1"/>
            </p:cNvSpPr>
            <p:nvPr/>
          </p:nvSpPr>
          <p:spPr bwMode="auto">
            <a:xfrm>
              <a:off x="943" y="2928"/>
              <a:ext cx="2513"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2400">
                  <a:latin typeface="Times New Roman" panose="02020603050405020304" pitchFamily="18" charset="0"/>
                  <a:cs typeface="Times New Roman" panose="02020603050405020304" pitchFamily="18" charset="0"/>
                </a:rPr>
                <a:t>Achieves “information hiding”</a:t>
              </a:r>
              <a:endParaRPr lang="en-US" altLang="ja-JP" sz="2400">
                <a:latin typeface="Times New Roman" panose="02020603050405020304" pitchFamily="18" charset="0"/>
                <a:cs typeface="Times New Roman" panose="02020603050405020304" pitchFamily="18" charset="0"/>
              </a:endParaRPr>
            </a:p>
          </p:txBody>
        </p:sp>
        <p:sp>
          <p:nvSpPr>
            <p:cNvPr id="222216" name="Oval 54"/>
            <p:cNvSpPr>
              <a:spLocks noChangeArrowheads="1"/>
            </p:cNvSpPr>
            <p:nvPr/>
          </p:nvSpPr>
          <p:spPr bwMode="auto">
            <a:xfrm>
              <a:off x="2541" y="1146"/>
              <a:ext cx="2068" cy="1747"/>
            </a:xfrm>
            <a:prstGeom prst="ellipse">
              <a:avLst/>
            </a:prstGeom>
            <a:solidFill>
              <a:srgbClr val="DADADA"/>
            </a:solidFill>
            <a:ln w="25400">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222217" name="Oval 55"/>
            <p:cNvSpPr>
              <a:spLocks noChangeArrowheads="1"/>
            </p:cNvSpPr>
            <p:nvPr/>
          </p:nvSpPr>
          <p:spPr bwMode="auto">
            <a:xfrm>
              <a:off x="2990" y="1522"/>
              <a:ext cx="1189" cy="995"/>
            </a:xfrm>
            <a:prstGeom prst="ellipse">
              <a:avLst/>
            </a:prstGeom>
            <a:solidFill>
              <a:schemeClr val="bg1"/>
            </a:solidFill>
            <a:ln w="25400">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222218" name="Line 56"/>
            <p:cNvSpPr>
              <a:spLocks noChangeShapeType="1"/>
            </p:cNvSpPr>
            <p:nvPr/>
          </p:nvSpPr>
          <p:spPr bwMode="auto">
            <a:xfrm flipV="1">
              <a:off x="3562" y="1144"/>
              <a:ext cx="0" cy="3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22219" name="Line 57"/>
            <p:cNvSpPr>
              <a:spLocks noChangeShapeType="1"/>
            </p:cNvSpPr>
            <p:nvPr/>
          </p:nvSpPr>
          <p:spPr bwMode="auto">
            <a:xfrm flipV="1">
              <a:off x="4091" y="1519"/>
              <a:ext cx="336" cy="22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22220" name="Line 58"/>
            <p:cNvSpPr>
              <a:spLocks noChangeShapeType="1"/>
            </p:cNvSpPr>
            <p:nvPr/>
          </p:nvSpPr>
          <p:spPr bwMode="auto">
            <a:xfrm>
              <a:off x="4104" y="2296"/>
              <a:ext cx="349" cy="1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22221" name="Line 59"/>
            <p:cNvSpPr>
              <a:spLocks noChangeShapeType="1"/>
            </p:cNvSpPr>
            <p:nvPr/>
          </p:nvSpPr>
          <p:spPr bwMode="auto">
            <a:xfrm>
              <a:off x="3595" y="2533"/>
              <a:ext cx="0" cy="3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22222" name="Line 60"/>
            <p:cNvSpPr>
              <a:spLocks noChangeShapeType="1"/>
            </p:cNvSpPr>
            <p:nvPr/>
          </p:nvSpPr>
          <p:spPr bwMode="auto">
            <a:xfrm flipH="1">
              <a:off x="2787" y="2372"/>
              <a:ext cx="352" cy="21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22223" name="Line 61"/>
            <p:cNvSpPr>
              <a:spLocks noChangeShapeType="1"/>
            </p:cNvSpPr>
            <p:nvPr/>
          </p:nvSpPr>
          <p:spPr bwMode="auto">
            <a:xfrm flipH="1" flipV="1">
              <a:off x="2670" y="1588"/>
              <a:ext cx="371" cy="20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22224" name="Rectangle 62"/>
            <p:cNvSpPr>
              <a:spLocks noChangeArrowheads="1"/>
            </p:cNvSpPr>
            <p:nvPr/>
          </p:nvSpPr>
          <p:spPr bwMode="auto">
            <a:xfrm>
              <a:off x="3270" y="1788"/>
              <a:ext cx="147" cy="128"/>
            </a:xfrm>
            <a:prstGeom prst="rect">
              <a:avLst/>
            </a:prstGeom>
            <a:solidFill>
              <a:srgbClr val="037C03"/>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222225" name="Rectangle 63"/>
            <p:cNvSpPr>
              <a:spLocks noChangeArrowheads="1"/>
            </p:cNvSpPr>
            <p:nvPr/>
          </p:nvSpPr>
          <p:spPr bwMode="auto">
            <a:xfrm>
              <a:off x="3485" y="1788"/>
              <a:ext cx="147" cy="128"/>
            </a:xfrm>
            <a:prstGeom prst="rect">
              <a:avLst/>
            </a:prstGeom>
            <a:solidFill>
              <a:srgbClr val="037C03"/>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222226" name="Rectangle 64"/>
            <p:cNvSpPr>
              <a:spLocks noChangeArrowheads="1"/>
            </p:cNvSpPr>
            <p:nvPr/>
          </p:nvSpPr>
          <p:spPr bwMode="auto">
            <a:xfrm>
              <a:off x="3700" y="1788"/>
              <a:ext cx="147" cy="128"/>
            </a:xfrm>
            <a:prstGeom prst="rect">
              <a:avLst/>
            </a:prstGeom>
            <a:solidFill>
              <a:srgbClr val="037C03"/>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222227" name="Rectangle 65"/>
            <p:cNvSpPr>
              <a:spLocks noChangeArrowheads="1"/>
            </p:cNvSpPr>
            <p:nvPr/>
          </p:nvSpPr>
          <p:spPr bwMode="auto">
            <a:xfrm>
              <a:off x="3270" y="1967"/>
              <a:ext cx="147" cy="128"/>
            </a:xfrm>
            <a:prstGeom prst="rect">
              <a:avLst/>
            </a:prstGeom>
            <a:solidFill>
              <a:srgbClr val="037C03"/>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222228" name="Rectangle 66"/>
            <p:cNvSpPr>
              <a:spLocks noChangeArrowheads="1"/>
            </p:cNvSpPr>
            <p:nvPr/>
          </p:nvSpPr>
          <p:spPr bwMode="auto">
            <a:xfrm>
              <a:off x="3485" y="1967"/>
              <a:ext cx="147" cy="128"/>
            </a:xfrm>
            <a:prstGeom prst="rect">
              <a:avLst/>
            </a:prstGeom>
            <a:solidFill>
              <a:srgbClr val="037C03"/>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222229" name="Rectangle 67"/>
            <p:cNvSpPr>
              <a:spLocks noChangeArrowheads="1"/>
            </p:cNvSpPr>
            <p:nvPr/>
          </p:nvSpPr>
          <p:spPr bwMode="auto">
            <a:xfrm>
              <a:off x="3700" y="1967"/>
              <a:ext cx="147" cy="128"/>
            </a:xfrm>
            <a:prstGeom prst="rect">
              <a:avLst/>
            </a:prstGeom>
            <a:solidFill>
              <a:srgbClr val="037C03"/>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222230" name="Rectangle 68"/>
            <p:cNvSpPr>
              <a:spLocks noChangeArrowheads="1"/>
            </p:cNvSpPr>
            <p:nvPr/>
          </p:nvSpPr>
          <p:spPr bwMode="auto">
            <a:xfrm>
              <a:off x="3270" y="2146"/>
              <a:ext cx="147" cy="129"/>
            </a:xfrm>
            <a:prstGeom prst="rect">
              <a:avLst/>
            </a:prstGeom>
            <a:solidFill>
              <a:srgbClr val="037C03"/>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222231" name="Rectangle 69"/>
            <p:cNvSpPr>
              <a:spLocks noChangeArrowheads="1"/>
            </p:cNvSpPr>
            <p:nvPr/>
          </p:nvSpPr>
          <p:spPr bwMode="auto">
            <a:xfrm>
              <a:off x="3485" y="2146"/>
              <a:ext cx="147" cy="129"/>
            </a:xfrm>
            <a:prstGeom prst="rect">
              <a:avLst/>
            </a:prstGeom>
            <a:solidFill>
              <a:srgbClr val="037C03"/>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222232" name="Rectangle 70"/>
            <p:cNvSpPr>
              <a:spLocks noChangeArrowheads="1"/>
            </p:cNvSpPr>
            <p:nvPr/>
          </p:nvSpPr>
          <p:spPr bwMode="auto">
            <a:xfrm>
              <a:off x="3700" y="2146"/>
              <a:ext cx="147" cy="129"/>
            </a:xfrm>
            <a:prstGeom prst="rect">
              <a:avLst/>
            </a:prstGeom>
            <a:solidFill>
              <a:srgbClr val="037C03"/>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222233" name="Rectangle 71"/>
            <p:cNvSpPr>
              <a:spLocks noChangeArrowheads="1"/>
            </p:cNvSpPr>
            <p:nvPr/>
          </p:nvSpPr>
          <p:spPr bwMode="auto">
            <a:xfrm>
              <a:off x="2894" y="1306"/>
              <a:ext cx="53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75000"/>
                </a:lnSpc>
              </a:pPr>
              <a:r>
                <a:rPr lang="en-US" altLang="ja-JP" sz="1600">
                  <a:solidFill>
                    <a:srgbClr val="AD278D"/>
                  </a:solidFill>
                  <a:latin typeface="Times New Roman" panose="02020603050405020304" pitchFamily="18" charset="0"/>
                  <a:cs typeface="Times New Roman" panose="02020603050405020304" pitchFamily="18" charset="0"/>
                </a:rPr>
                <a:t>method </a:t>
              </a:r>
              <a:endParaRPr lang="en-US" altLang="ja-JP" sz="1600">
                <a:solidFill>
                  <a:srgbClr val="AD278D"/>
                </a:solidFill>
                <a:latin typeface="Times New Roman" panose="02020603050405020304" pitchFamily="18" charset="0"/>
                <a:cs typeface="Times New Roman" panose="02020603050405020304" pitchFamily="18" charset="0"/>
              </a:endParaRPr>
            </a:p>
            <a:p>
              <a:pPr algn="ctr">
                <a:lnSpc>
                  <a:spcPct val="75000"/>
                </a:lnSpc>
              </a:pPr>
              <a:r>
                <a:rPr lang="en-US" altLang="ja-JP" sz="1600">
                  <a:solidFill>
                    <a:srgbClr val="AD278D"/>
                  </a:solidFill>
                  <a:latin typeface="Times New Roman" panose="02020603050405020304" pitchFamily="18" charset="0"/>
                  <a:cs typeface="Times New Roman" panose="02020603050405020304" pitchFamily="18" charset="0"/>
                </a:rPr>
                <a:t># 1</a:t>
              </a:r>
              <a:endParaRPr lang="en-US" altLang="ja-JP" sz="1600">
                <a:solidFill>
                  <a:srgbClr val="AD278D"/>
                </a:solidFill>
                <a:latin typeface="Times New Roman" panose="02020603050405020304" pitchFamily="18" charset="0"/>
                <a:cs typeface="Times New Roman" panose="02020603050405020304" pitchFamily="18" charset="0"/>
              </a:endParaRPr>
            </a:p>
          </p:txBody>
        </p:sp>
        <p:sp>
          <p:nvSpPr>
            <p:cNvPr id="222234" name="Rectangle 72"/>
            <p:cNvSpPr>
              <a:spLocks noChangeArrowheads="1"/>
            </p:cNvSpPr>
            <p:nvPr/>
          </p:nvSpPr>
          <p:spPr bwMode="auto">
            <a:xfrm>
              <a:off x="3399" y="1585"/>
              <a:ext cx="30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a:latin typeface="Times New Roman" panose="02020603050405020304" pitchFamily="18" charset="0"/>
                  <a:cs typeface="Times New Roman" panose="02020603050405020304" pitchFamily="18" charset="0"/>
                </a:rPr>
                <a:t>data</a:t>
              </a:r>
              <a:endParaRPr lang="en-US" altLang="ja-JP" sz="1400">
                <a:latin typeface="Times New Roman" panose="02020603050405020304" pitchFamily="18" charset="0"/>
                <a:cs typeface="Times New Roman" panose="02020603050405020304" pitchFamily="18" charset="0"/>
              </a:endParaRPr>
            </a:p>
          </p:txBody>
        </p:sp>
        <p:sp>
          <p:nvSpPr>
            <p:cNvPr id="222235" name="Rectangle 73"/>
            <p:cNvSpPr>
              <a:spLocks noChangeArrowheads="1"/>
            </p:cNvSpPr>
            <p:nvPr/>
          </p:nvSpPr>
          <p:spPr bwMode="auto">
            <a:xfrm>
              <a:off x="3694" y="1282"/>
              <a:ext cx="53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75000"/>
                </a:lnSpc>
              </a:pPr>
              <a:r>
                <a:rPr lang="en-US" altLang="ja-JP" sz="1600">
                  <a:solidFill>
                    <a:srgbClr val="AD278D"/>
                  </a:solidFill>
                  <a:latin typeface="Times New Roman" panose="02020603050405020304" pitchFamily="18" charset="0"/>
                  <a:cs typeface="Times New Roman" panose="02020603050405020304" pitchFamily="18" charset="0"/>
                </a:rPr>
                <a:t>method </a:t>
              </a:r>
              <a:endParaRPr lang="en-US" altLang="ja-JP" sz="1600">
                <a:solidFill>
                  <a:srgbClr val="AD278D"/>
                </a:solidFill>
                <a:latin typeface="Times New Roman" panose="02020603050405020304" pitchFamily="18" charset="0"/>
                <a:cs typeface="Times New Roman" panose="02020603050405020304" pitchFamily="18" charset="0"/>
              </a:endParaRPr>
            </a:p>
            <a:p>
              <a:pPr algn="ctr">
                <a:lnSpc>
                  <a:spcPct val="75000"/>
                </a:lnSpc>
              </a:pPr>
              <a:r>
                <a:rPr lang="en-US" altLang="ja-JP" sz="1600">
                  <a:solidFill>
                    <a:srgbClr val="AD278D"/>
                  </a:solidFill>
                  <a:latin typeface="Times New Roman" panose="02020603050405020304" pitchFamily="18" charset="0"/>
                  <a:cs typeface="Times New Roman" panose="02020603050405020304" pitchFamily="18" charset="0"/>
                </a:rPr>
                <a:t># 2</a:t>
              </a:r>
              <a:endParaRPr lang="en-US" altLang="ja-JP" sz="1600">
                <a:solidFill>
                  <a:srgbClr val="AD278D"/>
                </a:solidFill>
                <a:latin typeface="Times New Roman" panose="02020603050405020304" pitchFamily="18" charset="0"/>
                <a:cs typeface="Times New Roman" panose="02020603050405020304" pitchFamily="18" charset="0"/>
              </a:endParaRPr>
            </a:p>
          </p:txBody>
        </p:sp>
        <p:sp>
          <p:nvSpPr>
            <p:cNvPr id="222236" name="Rectangle 74"/>
            <p:cNvSpPr>
              <a:spLocks noChangeArrowheads="1"/>
            </p:cNvSpPr>
            <p:nvPr/>
          </p:nvSpPr>
          <p:spPr bwMode="auto">
            <a:xfrm>
              <a:off x="3734" y="2490"/>
              <a:ext cx="53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75000"/>
                </a:lnSpc>
              </a:pPr>
              <a:r>
                <a:rPr lang="en-US" altLang="ja-JP" sz="1600">
                  <a:solidFill>
                    <a:srgbClr val="AD278D"/>
                  </a:solidFill>
                  <a:latin typeface="Times New Roman" panose="02020603050405020304" pitchFamily="18" charset="0"/>
                  <a:cs typeface="Times New Roman" panose="02020603050405020304" pitchFamily="18" charset="0"/>
                </a:rPr>
                <a:t>method </a:t>
              </a:r>
              <a:endParaRPr lang="en-US" altLang="ja-JP" sz="1600">
                <a:solidFill>
                  <a:srgbClr val="AD278D"/>
                </a:solidFill>
                <a:latin typeface="Times New Roman" panose="02020603050405020304" pitchFamily="18" charset="0"/>
                <a:cs typeface="Times New Roman" panose="02020603050405020304" pitchFamily="18" charset="0"/>
              </a:endParaRPr>
            </a:p>
            <a:p>
              <a:pPr algn="ctr">
                <a:lnSpc>
                  <a:spcPct val="75000"/>
                </a:lnSpc>
              </a:pPr>
              <a:r>
                <a:rPr lang="en-US" altLang="ja-JP" sz="1600">
                  <a:solidFill>
                    <a:srgbClr val="AD278D"/>
                  </a:solidFill>
                  <a:latin typeface="Times New Roman" panose="02020603050405020304" pitchFamily="18" charset="0"/>
                  <a:cs typeface="Times New Roman" panose="02020603050405020304" pitchFamily="18" charset="0"/>
                </a:rPr>
                <a:t># 4</a:t>
              </a:r>
              <a:endParaRPr lang="en-US" altLang="ja-JP" sz="1600">
                <a:solidFill>
                  <a:srgbClr val="AD278D"/>
                </a:solidFill>
                <a:latin typeface="Times New Roman" panose="02020603050405020304" pitchFamily="18" charset="0"/>
                <a:cs typeface="Times New Roman" panose="02020603050405020304" pitchFamily="18" charset="0"/>
              </a:endParaRPr>
            </a:p>
          </p:txBody>
        </p:sp>
        <p:sp>
          <p:nvSpPr>
            <p:cNvPr id="222237" name="Rectangle 75"/>
            <p:cNvSpPr>
              <a:spLocks noChangeArrowheads="1"/>
            </p:cNvSpPr>
            <p:nvPr/>
          </p:nvSpPr>
          <p:spPr bwMode="auto">
            <a:xfrm>
              <a:off x="2982" y="2514"/>
              <a:ext cx="53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75000"/>
                </a:lnSpc>
              </a:pPr>
              <a:r>
                <a:rPr lang="en-US" altLang="ja-JP" sz="1600">
                  <a:solidFill>
                    <a:srgbClr val="AD278D"/>
                  </a:solidFill>
                  <a:latin typeface="Times New Roman" panose="02020603050405020304" pitchFamily="18" charset="0"/>
                  <a:cs typeface="Times New Roman" panose="02020603050405020304" pitchFamily="18" charset="0"/>
                </a:rPr>
                <a:t>method </a:t>
              </a:r>
              <a:endParaRPr lang="en-US" altLang="ja-JP" sz="1600">
                <a:solidFill>
                  <a:srgbClr val="AD278D"/>
                </a:solidFill>
                <a:latin typeface="Times New Roman" panose="02020603050405020304" pitchFamily="18" charset="0"/>
                <a:cs typeface="Times New Roman" panose="02020603050405020304" pitchFamily="18" charset="0"/>
              </a:endParaRPr>
            </a:p>
            <a:p>
              <a:pPr algn="ctr">
                <a:lnSpc>
                  <a:spcPct val="75000"/>
                </a:lnSpc>
              </a:pPr>
              <a:r>
                <a:rPr lang="en-US" altLang="ja-JP" sz="1600">
                  <a:solidFill>
                    <a:srgbClr val="AD278D"/>
                  </a:solidFill>
                  <a:latin typeface="Times New Roman" panose="02020603050405020304" pitchFamily="18" charset="0"/>
                  <a:cs typeface="Times New Roman" panose="02020603050405020304" pitchFamily="18" charset="0"/>
                </a:rPr>
                <a:t># 5</a:t>
              </a:r>
              <a:endParaRPr lang="en-US" altLang="ja-JP" sz="1600">
                <a:solidFill>
                  <a:srgbClr val="AD278D"/>
                </a:solidFill>
                <a:latin typeface="Times New Roman" panose="02020603050405020304" pitchFamily="18" charset="0"/>
                <a:cs typeface="Times New Roman" panose="02020603050405020304" pitchFamily="18" charset="0"/>
              </a:endParaRPr>
            </a:p>
          </p:txBody>
        </p:sp>
        <p:sp>
          <p:nvSpPr>
            <p:cNvPr id="222238" name="Rectangle 76"/>
            <p:cNvSpPr>
              <a:spLocks noChangeArrowheads="1"/>
            </p:cNvSpPr>
            <p:nvPr/>
          </p:nvSpPr>
          <p:spPr bwMode="auto">
            <a:xfrm>
              <a:off x="2515" y="1941"/>
              <a:ext cx="53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75000"/>
                </a:lnSpc>
              </a:pPr>
              <a:r>
                <a:rPr lang="en-US" altLang="ja-JP" sz="1600">
                  <a:solidFill>
                    <a:srgbClr val="AD278D"/>
                  </a:solidFill>
                  <a:latin typeface="Times New Roman" panose="02020603050405020304" pitchFamily="18" charset="0"/>
                  <a:cs typeface="Times New Roman" panose="02020603050405020304" pitchFamily="18" charset="0"/>
                </a:rPr>
                <a:t>method </a:t>
              </a:r>
              <a:endParaRPr lang="en-US" altLang="ja-JP" sz="1600">
                <a:solidFill>
                  <a:srgbClr val="AD278D"/>
                </a:solidFill>
                <a:latin typeface="Times New Roman" panose="02020603050405020304" pitchFamily="18" charset="0"/>
                <a:cs typeface="Times New Roman" panose="02020603050405020304" pitchFamily="18" charset="0"/>
              </a:endParaRPr>
            </a:p>
            <a:p>
              <a:pPr algn="ctr">
                <a:lnSpc>
                  <a:spcPct val="75000"/>
                </a:lnSpc>
              </a:pPr>
              <a:r>
                <a:rPr lang="en-US" altLang="ja-JP" sz="1600">
                  <a:solidFill>
                    <a:srgbClr val="AD278D"/>
                  </a:solidFill>
                  <a:latin typeface="Times New Roman" panose="02020603050405020304" pitchFamily="18" charset="0"/>
                  <a:cs typeface="Times New Roman" panose="02020603050405020304" pitchFamily="18" charset="0"/>
                </a:rPr>
                <a:t># 6</a:t>
              </a:r>
              <a:endParaRPr lang="en-US" altLang="ja-JP" sz="1600">
                <a:solidFill>
                  <a:srgbClr val="AD278D"/>
                </a:solidFill>
                <a:latin typeface="Times New Roman" panose="02020603050405020304" pitchFamily="18" charset="0"/>
                <a:cs typeface="Times New Roman" panose="02020603050405020304" pitchFamily="18" charset="0"/>
              </a:endParaRPr>
            </a:p>
          </p:txBody>
        </p:sp>
        <p:sp>
          <p:nvSpPr>
            <p:cNvPr id="222239" name="Rectangle 77"/>
            <p:cNvSpPr>
              <a:spLocks noChangeArrowheads="1"/>
            </p:cNvSpPr>
            <p:nvPr/>
          </p:nvSpPr>
          <p:spPr bwMode="auto">
            <a:xfrm>
              <a:off x="4119" y="1835"/>
              <a:ext cx="53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75000"/>
                </a:lnSpc>
              </a:pPr>
              <a:r>
                <a:rPr lang="en-US" altLang="ja-JP" sz="1600">
                  <a:solidFill>
                    <a:srgbClr val="AD278D"/>
                  </a:solidFill>
                  <a:latin typeface="Times New Roman" panose="02020603050405020304" pitchFamily="18" charset="0"/>
                  <a:cs typeface="Times New Roman" panose="02020603050405020304" pitchFamily="18" charset="0"/>
                </a:rPr>
                <a:t>method </a:t>
              </a:r>
              <a:endParaRPr lang="en-US" altLang="ja-JP" sz="1600">
                <a:solidFill>
                  <a:srgbClr val="AD278D"/>
                </a:solidFill>
                <a:latin typeface="Times New Roman" panose="02020603050405020304" pitchFamily="18" charset="0"/>
                <a:cs typeface="Times New Roman" panose="02020603050405020304" pitchFamily="18" charset="0"/>
              </a:endParaRPr>
            </a:p>
            <a:p>
              <a:pPr algn="ctr">
                <a:lnSpc>
                  <a:spcPct val="75000"/>
                </a:lnSpc>
              </a:pPr>
              <a:r>
                <a:rPr lang="en-US" altLang="ja-JP" sz="1600">
                  <a:solidFill>
                    <a:srgbClr val="AD278D"/>
                  </a:solidFill>
                  <a:latin typeface="Times New Roman" panose="02020603050405020304" pitchFamily="18" charset="0"/>
                  <a:cs typeface="Times New Roman" panose="02020603050405020304" pitchFamily="18" charset="0"/>
                </a:rPr>
                <a:t># 3</a:t>
              </a:r>
              <a:endParaRPr lang="en-US" altLang="ja-JP" sz="1600">
                <a:solidFill>
                  <a:srgbClr val="AD278D"/>
                </a:solidFill>
                <a:latin typeface="Times New Roman" panose="02020603050405020304" pitchFamily="18" charset="0"/>
                <a:cs typeface="Times New Roman" panose="02020603050405020304" pitchFamily="18" charset="0"/>
              </a:endParaRPr>
            </a:p>
          </p:txBody>
        </p:sp>
        <p:sp>
          <p:nvSpPr>
            <p:cNvPr id="222240" name="AutoShape 78"/>
            <p:cNvSpPr>
              <a:spLocks noChangeArrowheads="1"/>
            </p:cNvSpPr>
            <p:nvPr/>
          </p:nvSpPr>
          <p:spPr bwMode="auto">
            <a:xfrm>
              <a:off x="1390" y="1784"/>
              <a:ext cx="931" cy="53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20 h 21600"/>
                <a:gd name="T14" fmla="*/ 18909 w 21600"/>
                <a:gd name="T15" fmla="*/ 1622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AD278D"/>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grpSp>
      <p:sp>
        <p:nvSpPr>
          <p:cNvPr id="33"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Encapsulation/Hiding</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2323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656387A-8ADB-4EE7-8243-1146F86B475A}" type="slidenum">
              <a:rPr lang="en-US" altLang="ja-JP" sz="1200">
                <a:solidFill>
                  <a:schemeClr val="bg1"/>
                </a:solidFill>
              </a:rPr>
            </a:fld>
            <a:endParaRPr lang="en-US" altLang="ja-JP" sz="900">
              <a:solidFill>
                <a:schemeClr val="bg1"/>
              </a:solidFill>
            </a:endParaRPr>
          </a:p>
        </p:txBody>
      </p:sp>
      <p:grpSp>
        <p:nvGrpSpPr>
          <p:cNvPr id="223237" name="Group 142"/>
          <p:cNvGrpSpPr/>
          <p:nvPr/>
        </p:nvGrpSpPr>
        <p:grpSpPr bwMode="auto">
          <a:xfrm>
            <a:off x="1792288" y="1268413"/>
            <a:ext cx="5905500" cy="4371975"/>
            <a:chOff x="1129" y="799"/>
            <a:chExt cx="3720" cy="2754"/>
          </a:xfrm>
        </p:grpSpPr>
        <p:grpSp>
          <p:nvGrpSpPr>
            <p:cNvPr id="223238" name="Group 34"/>
            <p:cNvGrpSpPr/>
            <p:nvPr/>
          </p:nvGrpSpPr>
          <p:grpSpPr bwMode="auto">
            <a:xfrm>
              <a:off x="2486" y="960"/>
              <a:ext cx="814" cy="840"/>
              <a:chOff x="2373" y="847"/>
              <a:chExt cx="814" cy="840"/>
            </a:xfrm>
          </p:grpSpPr>
          <p:sp>
            <p:nvSpPr>
              <p:cNvPr id="223330" name="Oval 35"/>
              <p:cNvSpPr>
                <a:spLocks noChangeArrowheads="1"/>
              </p:cNvSpPr>
              <p:nvPr/>
            </p:nvSpPr>
            <p:spPr bwMode="auto">
              <a:xfrm>
                <a:off x="2373" y="847"/>
                <a:ext cx="814" cy="840"/>
              </a:xfrm>
              <a:prstGeom prst="ellipse">
                <a:avLst/>
              </a:prstGeom>
              <a:solidFill>
                <a:srgbClr val="BBBBBB"/>
              </a:solidFill>
              <a:ln w="9525">
                <a:solidFill>
                  <a:srgbClr val="000000"/>
                </a:solidFill>
                <a:roun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31" name="Oval 36"/>
              <p:cNvSpPr>
                <a:spLocks noChangeArrowheads="1"/>
              </p:cNvSpPr>
              <p:nvPr/>
            </p:nvSpPr>
            <p:spPr bwMode="auto">
              <a:xfrm>
                <a:off x="2557" y="1033"/>
                <a:ext cx="471" cy="477"/>
              </a:xfrm>
              <a:prstGeom prst="ellipse">
                <a:avLst/>
              </a:prstGeom>
              <a:solidFill>
                <a:srgbClr val="EEEEEE"/>
              </a:solidFill>
              <a:ln w="9525">
                <a:solidFill>
                  <a:srgbClr val="000000"/>
                </a:solidFill>
                <a:roun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32" name="Rectangle 37"/>
              <p:cNvSpPr>
                <a:spLocks noChangeArrowheads="1"/>
              </p:cNvSpPr>
              <p:nvPr/>
            </p:nvSpPr>
            <p:spPr bwMode="auto">
              <a:xfrm>
                <a:off x="2690" y="1161"/>
                <a:ext cx="64" cy="67"/>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33" name="Rectangle 38"/>
              <p:cNvSpPr>
                <a:spLocks noChangeArrowheads="1"/>
              </p:cNvSpPr>
              <p:nvPr/>
            </p:nvSpPr>
            <p:spPr bwMode="auto">
              <a:xfrm>
                <a:off x="2760" y="1161"/>
                <a:ext cx="64" cy="67"/>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34" name="Rectangle 39"/>
              <p:cNvSpPr>
                <a:spLocks noChangeArrowheads="1"/>
              </p:cNvSpPr>
              <p:nvPr/>
            </p:nvSpPr>
            <p:spPr bwMode="auto">
              <a:xfrm>
                <a:off x="2830" y="1161"/>
                <a:ext cx="64" cy="67"/>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35" name="Rectangle 40"/>
              <p:cNvSpPr>
                <a:spLocks noChangeArrowheads="1"/>
              </p:cNvSpPr>
              <p:nvPr/>
            </p:nvSpPr>
            <p:spPr bwMode="auto">
              <a:xfrm>
                <a:off x="2690" y="1234"/>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36" name="Rectangle 41"/>
              <p:cNvSpPr>
                <a:spLocks noChangeArrowheads="1"/>
              </p:cNvSpPr>
              <p:nvPr/>
            </p:nvSpPr>
            <p:spPr bwMode="auto">
              <a:xfrm>
                <a:off x="2760" y="1234"/>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37" name="Rectangle 42"/>
              <p:cNvSpPr>
                <a:spLocks noChangeArrowheads="1"/>
              </p:cNvSpPr>
              <p:nvPr/>
            </p:nvSpPr>
            <p:spPr bwMode="auto">
              <a:xfrm>
                <a:off x="2830" y="1234"/>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38" name="Rectangle 43"/>
              <p:cNvSpPr>
                <a:spLocks noChangeArrowheads="1"/>
              </p:cNvSpPr>
              <p:nvPr/>
            </p:nvSpPr>
            <p:spPr bwMode="auto">
              <a:xfrm>
                <a:off x="2690" y="1308"/>
                <a:ext cx="64" cy="66"/>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39" name="Rectangle 44"/>
              <p:cNvSpPr>
                <a:spLocks noChangeArrowheads="1"/>
              </p:cNvSpPr>
              <p:nvPr/>
            </p:nvSpPr>
            <p:spPr bwMode="auto">
              <a:xfrm>
                <a:off x="2760" y="1308"/>
                <a:ext cx="64" cy="66"/>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40" name="Rectangle 45"/>
              <p:cNvSpPr>
                <a:spLocks noChangeArrowheads="1"/>
              </p:cNvSpPr>
              <p:nvPr/>
            </p:nvSpPr>
            <p:spPr bwMode="auto">
              <a:xfrm>
                <a:off x="2830" y="1308"/>
                <a:ext cx="64" cy="66"/>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41" name="Line 46"/>
              <p:cNvSpPr>
                <a:spLocks noChangeShapeType="1"/>
              </p:cNvSpPr>
              <p:nvPr/>
            </p:nvSpPr>
            <p:spPr bwMode="auto">
              <a:xfrm>
                <a:off x="2485" y="973"/>
                <a:ext cx="132" cy="13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342" name="Line 47"/>
              <p:cNvSpPr>
                <a:spLocks noChangeShapeType="1"/>
              </p:cNvSpPr>
              <p:nvPr/>
            </p:nvSpPr>
            <p:spPr bwMode="auto">
              <a:xfrm flipH="1">
                <a:off x="2926" y="947"/>
                <a:ext cx="110" cy="12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343" name="Line 48"/>
              <p:cNvSpPr>
                <a:spLocks noChangeShapeType="1"/>
              </p:cNvSpPr>
              <p:nvPr/>
            </p:nvSpPr>
            <p:spPr bwMode="auto">
              <a:xfrm flipH="1" flipV="1">
                <a:off x="2996" y="1374"/>
                <a:ext cx="141" cy="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344" name="Line 49"/>
              <p:cNvSpPr>
                <a:spLocks noChangeShapeType="1"/>
              </p:cNvSpPr>
              <p:nvPr/>
            </p:nvSpPr>
            <p:spPr bwMode="auto">
              <a:xfrm flipV="1">
                <a:off x="2786" y="1506"/>
                <a:ext cx="1" cy="17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345" name="Line 50"/>
              <p:cNvSpPr>
                <a:spLocks noChangeShapeType="1"/>
              </p:cNvSpPr>
              <p:nvPr/>
            </p:nvSpPr>
            <p:spPr bwMode="auto">
              <a:xfrm flipV="1">
                <a:off x="2421" y="1374"/>
                <a:ext cx="154" cy="9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23239" name="Group 51"/>
            <p:cNvGrpSpPr/>
            <p:nvPr/>
          </p:nvGrpSpPr>
          <p:grpSpPr bwMode="auto">
            <a:xfrm>
              <a:off x="1129" y="2053"/>
              <a:ext cx="814" cy="840"/>
              <a:chOff x="1016" y="1940"/>
              <a:chExt cx="814" cy="840"/>
            </a:xfrm>
          </p:grpSpPr>
          <p:sp>
            <p:nvSpPr>
              <p:cNvPr id="223314" name="Oval 52"/>
              <p:cNvSpPr>
                <a:spLocks noChangeArrowheads="1"/>
              </p:cNvSpPr>
              <p:nvPr/>
            </p:nvSpPr>
            <p:spPr bwMode="auto">
              <a:xfrm>
                <a:off x="1016" y="1940"/>
                <a:ext cx="814" cy="840"/>
              </a:xfrm>
              <a:prstGeom prst="ellipse">
                <a:avLst/>
              </a:prstGeom>
              <a:solidFill>
                <a:srgbClr val="BBBBBB"/>
              </a:solidFill>
              <a:ln w="9525">
                <a:solidFill>
                  <a:srgbClr val="000000"/>
                </a:solidFill>
                <a:roun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15" name="Oval 53"/>
              <p:cNvSpPr>
                <a:spLocks noChangeArrowheads="1"/>
              </p:cNvSpPr>
              <p:nvPr/>
            </p:nvSpPr>
            <p:spPr bwMode="auto">
              <a:xfrm>
                <a:off x="1200" y="2126"/>
                <a:ext cx="471" cy="476"/>
              </a:xfrm>
              <a:prstGeom prst="ellipse">
                <a:avLst/>
              </a:prstGeom>
              <a:solidFill>
                <a:srgbClr val="EEEEEE"/>
              </a:solidFill>
              <a:ln w="9525">
                <a:solidFill>
                  <a:srgbClr val="000000"/>
                </a:solidFill>
                <a:roun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16" name="Rectangle 54"/>
              <p:cNvSpPr>
                <a:spLocks noChangeArrowheads="1"/>
              </p:cNvSpPr>
              <p:nvPr/>
            </p:nvSpPr>
            <p:spPr bwMode="auto">
              <a:xfrm>
                <a:off x="1333" y="2253"/>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17" name="Rectangle 55"/>
              <p:cNvSpPr>
                <a:spLocks noChangeArrowheads="1"/>
              </p:cNvSpPr>
              <p:nvPr/>
            </p:nvSpPr>
            <p:spPr bwMode="auto">
              <a:xfrm>
                <a:off x="1403" y="2253"/>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18" name="Rectangle 56"/>
              <p:cNvSpPr>
                <a:spLocks noChangeArrowheads="1"/>
              </p:cNvSpPr>
              <p:nvPr/>
            </p:nvSpPr>
            <p:spPr bwMode="auto">
              <a:xfrm>
                <a:off x="1473" y="2253"/>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19" name="Rectangle 57"/>
              <p:cNvSpPr>
                <a:spLocks noChangeArrowheads="1"/>
              </p:cNvSpPr>
              <p:nvPr/>
            </p:nvSpPr>
            <p:spPr bwMode="auto">
              <a:xfrm>
                <a:off x="1333" y="2327"/>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20" name="Rectangle 58"/>
              <p:cNvSpPr>
                <a:spLocks noChangeArrowheads="1"/>
              </p:cNvSpPr>
              <p:nvPr/>
            </p:nvSpPr>
            <p:spPr bwMode="auto">
              <a:xfrm>
                <a:off x="1403" y="2327"/>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21" name="Rectangle 59"/>
              <p:cNvSpPr>
                <a:spLocks noChangeArrowheads="1"/>
              </p:cNvSpPr>
              <p:nvPr/>
            </p:nvSpPr>
            <p:spPr bwMode="auto">
              <a:xfrm>
                <a:off x="1473" y="2327"/>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22" name="Rectangle 60"/>
              <p:cNvSpPr>
                <a:spLocks noChangeArrowheads="1"/>
              </p:cNvSpPr>
              <p:nvPr/>
            </p:nvSpPr>
            <p:spPr bwMode="auto">
              <a:xfrm>
                <a:off x="1333" y="2401"/>
                <a:ext cx="64" cy="66"/>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23" name="Rectangle 61"/>
              <p:cNvSpPr>
                <a:spLocks noChangeArrowheads="1"/>
              </p:cNvSpPr>
              <p:nvPr/>
            </p:nvSpPr>
            <p:spPr bwMode="auto">
              <a:xfrm>
                <a:off x="1403" y="2401"/>
                <a:ext cx="64" cy="66"/>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24" name="Rectangle 62"/>
              <p:cNvSpPr>
                <a:spLocks noChangeArrowheads="1"/>
              </p:cNvSpPr>
              <p:nvPr/>
            </p:nvSpPr>
            <p:spPr bwMode="auto">
              <a:xfrm>
                <a:off x="1473" y="2401"/>
                <a:ext cx="64" cy="66"/>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25" name="Line 63"/>
              <p:cNvSpPr>
                <a:spLocks noChangeShapeType="1"/>
              </p:cNvSpPr>
              <p:nvPr/>
            </p:nvSpPr>
            <p:spPr bwMode="auto">
              <a:xfrm>
                <a:off x="1128" y="2066"/>
                <a:ext cx="131" cy="13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326" name="Line 64"/>
              <p:cNvSpPr>
                <a:spLocks noChangeShapeType="1"/>
              </p:cNvSpPr>
              <p:nvPr/>
            </p:nvSpPr>
            <p:spPr bwMode="auto">
              <a:xfrm flipH="1">
                <a:off x="1569" y="2040"/>
                <a:ext cx="110" cy="12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327" name="Line 65"/>
              <p:cNvSpPr>
                <a:spLocks noChangeShapeType="1"/>
              </p:cNvSpPr>
              <p:nvPr/>
            </p:nvSpPr>
            <p:spPr bwMode="auto">
              <a:xfrm flipH="1" flipV="1">
                <a:off x="1639" y="2467"/>
                <a:ext cx="141" cy="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328" name="Line 66"/>
              <p:cNvSpPr>
                <a:spLocks noChangeShapeType="1"/>
              </p:cNvSpPr>
              <p:nvPr/>
            </p:nvSpPr>
            <p:spPr bwMode="auto">
              <a:xfrm flipV="1">
                <a:off x="1429" y="2598"/>
                <a:ext cx="1" cy="17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329" name="Line 67"/>
              <p:cNvSpPr>
                <a:spLocks noChangeShapeType="1"/>
              </p:cNvSpPr>
              <p:nvPr/>
            </p:nvSpPr>
            <p:spPr bwMode="auto">
              <a:xfrm flipV="1">
                <a:off x="1064" y="2467"/>
                <a:ext cx="154" cy="9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23240" name="Group 68"/>
            <p:cNvGrpSpPr/>
            <p:nvPr/>
          </p:nvGrpSpPr>
          <p:grpSpPr bwMode="auto">
            <a:xfrm>
              <a:off x="2103" y="2037"/>
              <a:ext cx="814" cy="840"/>
              <a:chOff x="1990" y="1924"/>
              <a:chExt cx="814" cy="840"/>
            </a:xfrm>
          </p:grpSpPr>
          <p:sp>
            <p:nvSpPr>
              <p:cNvPr id="223298" name="Oval 69"/>
              <p:cNvSpPr>
                <a:spLocks noChangeArrowheads="1"/>
              </p:cNvSpPr>
              <p:nvPr/>
            </p:nvSpPr>
            <p:spPr bwMode="auto">
              <a:xfrm>
                <a:off x="1990" y="1924"/>
                <a:ext cx="814" cy="840"/>
              </a:xfrm>
              <a:prstGeom prst="ellipse">
                <a:avLst/>
              </a:prstGeom>
              <a:solidFill>
                <a:srgbClr val="BBBBBB"/>
              </a:solidFill>
              <a:ln w="9525">
                <a:solidFill>
                  <a:srgbClr val="000000"/>
                </a:solidFill>
                <a:roun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99" name="Oval 70"/>
              <p:cNvSpPr>
                <a:spLocks noChangeArrowheads="1"/>
              </p:cNvSpPr>
              <p:nvPr/>
            </p:nvSpPr>
            <p:spPr bwMode="auto">
              <a:xfrm>
                <a:off x="2174" y="2110"/>
                <a:ext cx="470" cy="476"/>
              </a:xfrm>
              <a:prstGeom prst="ellipse">
                <a:avLst/>
              </a:prstGeom>
              <a:solidFill>
                <a:srgbClr val="EEEEEE"/>
              </a:solidFill>
              <a:ln w="9525">
                <a:solidFill>
                  <a:srgbClr val="000000"/>
                </a:solidFill>
                <a:roun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00" name="Rectangle 71"/>
              <p:cNvSpPr>
                <a:spLocks noChangeArrowheads="1"/>
              </p:cNvSpPr>
              <p:nvPr/>
            </p:nvSpPr>
            <p:spPr bwMode="auto">
              <a:xfrm>
                <a:off x="2307" y="2237"/>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01" name="Rectangle 72"/>
              <p:cNvSpPr>
                <a:spLocks noChangeArrowheads="1"/>
              </p:cNvSpPr>
              <p:nvPr/>
            </p:nvSpPr>
            <p:spPr bwMode="auto">
              <a:xfrm>
                <a:off x="2377" y="2237"/>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02" name="Rectangle 73"/>
              <p:cNvSpPr>
                <a:spLocks noChangeArrowheads="1"/>
              </p:cNvSpPr>
              <p:nvPr/>
            </p:nvSpPr>
            <p:spPr bwMode="auto">
              <a:xfrm>
                <a:off x="2447" y="2237"/>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03" name="Rectangle 74"/>
              <p:cNvSpPr>
                <a:spLocks noChangeArrowheads="1"/>
              </p:cNvSpPr>
              <p:nvPr/>
            </p:nvSpPr>
            <p:spPr bwMode="auto">
              <a:xfrm>
                <a:off x="2307" y="2311"/>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04" name="Rectangle 75"/>
              <p:cNvSpPr>
                <a:spLocks noChangeArrowheads="1"/>
              </p:cNvSpPr>
              <p:nvPr/>
            </p:nvSpPr>
            <p:spPr bwMode="auto">
              <a:xfrm>
                <a:off x="2377" y="2311"/>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05" name="Rectangle 76"/>
              <p:cNvSpPr>
                <a:spLocks noChangeArrowheads="1"/>
              </p:cNvSpPr>
              <p:nvPr/>
            </p:nvSpPr>
            <p:spPr bwMode="auto">
              <a:xfrm>
                <a:off x="2447" y="2311"/>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06" name="Rectangle 77"/>
              <p:cNvSpPr>
                <a:spLocks noChangeArrowheads="1"/>
              </p:cNvSpPr>
              <p:nvPr/>
            </p:nvSpPr>
            <p:spPr bwMode="auto">
              <a:xfrm>
                <a:off x="2307" y="2385"/>
                <a:ext cx="64" cy="66"/>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07" name="Rectangle 78"/>
              <p:cNvSpPr>
                <a:spLocks noChangeArrowheads="1"/>
              </p:cNvSpPr>
              <p:nvPr/>
            </p:nvSpPr>
            <p:spPr bwMode="auto">
              <a:xfrm>
                <a:off x="2377" y="2385"/>
                <a:ext cx="64" cy="66"/>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08" name="Rectangle 79"/>
              <p:cNvSpPr>
                <a:spLocks noChangeArrowheads="1"/>
              </p:cNvSpPr>
              <p:nvPr/>
            </p:nvSpPr>
            <p:spPr bwMode="auto">
              <a:xfrm>
                <a:off x="2447" y="2385"/>
                <a:ext cx="64" cy="66"/>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309" name="Line 80"/>
              <p:cNvSpPr>
                <a:spLocks noChangeShapeType="1"/>
              </p:cNvSpPr>
              <p:nvPr/>
            </p:nvSpPr>
            <p:spPr bwMode="auto">
              <a:xfrm>
                <a:off x="2102" y="2050"/>
                <a:ext cx="131" cy="13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310" name="Line 81"/>
              <p:cNvSpPr>
                <a:spLocks noChangeShapeType="1"/>
              </p:cNvSpPr>
              <p:nvPr/>
            </p:nvSpPr>
            <p:spPr bwMode="auto">
              <a:xfrm flipH="1">
                <a:off x="2543" y="2024"/>
                <a:ext cx="109" cy="12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311" name="Line 82"/>
              <p:cNvSpPr>
                <a:spLocks noChangeShapeType="1"/>
              </p:cNvSpPr>
              <p:nvPr/>
            </p:nvSpPr>
            <p:spPr bwMode="auto">
              <a:xfrm flipH="1" flipV="1">
                <a:off x="2613" y="2451"/>
                <a:ext cx="141" cy="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312" name="Line 83"/>
              <p:cNvSpPr>
                <a:spLocks noChangeShapeType="1"/>
              </p:cNvSpPr>
              <p:nvPr/>
            </p:nvSpPr>
            <p:spPr bwMode="auto">
              <a:xfrm flipV="1">
                <a:off x="2403" y="2582"/>
                <a:ext cx="1" cy="17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313" name="Line 84"/>
              <p:cNvSpPr>
                <a:spLocks noChangeShapeType="1"/>
              </p:cNvSpPr>
              <p:nvPr/>
            </p:nvSpPr>
            <p:spPr bwMode="auto">
              <a:xfrm flipV="1">
                <a:off x="2038" y="2451"/>
                <a:ext cx="153" cy="9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23241" name="Group 85"/>
            <p:cNvGrpSpPr/>
            <p:nvPr/>
          </p:nvGrpSpPr>
          <p:grpSpPr bwMode="auto">
            <a:xfrm>
              <a:off x="3085" y="2045"/>
              <a:ext cx="814" cy="840"/>
              <a:chOff x="2972" y="1932"/>
              <a:chExt cx="814" cy="840"/>
            </a:xfrm>
          </p:grpSpPr>
          <p:sp>
            <p:nvSpPr>
              <p:cNvPr id="223282" name="Oval 86"/>
              <p:cNvSpPr>
                <a:spLocks noChangeArrowheads="1"/>
              </p:cNvSpPr>
              <p:nvPr/>
            </p:nvSpPr>
            <p:spPr bwMode="auto">
              <a:xfrm>
                <a:off x="2972" y="1932"/>
                <a:ext cx="814" cy="840"/>
              </a:xfrm>
              <a:prstGeom prst="ellipse">
                <a:avLst/>
              </a:prstGeom>
              <a:solidFill>
                <a:srgbClr val="BBBBBB"/>
              </a:solidFill>
              <a:ln w="9525">
                <a:solidFill>
                  <a:srgbClr val="000000"/>
                </a:solidFill>
                <a:roun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83" name="Oval 87"/>
              <p:cNvSpPr>
                <a:spLocks noChangeArrowheads="1"/>
              </p:cNvSpPr>
              <p:nvPr/>
            </p:nvSpPr>
            <p:spPr bwMode="auto">
              <a:xfrm>
                <a:off x="3155" y="2118"/>
                <a:ext cx="471" cy="476"/>
              </a:xfrm>
              <a:prstGeom prst="ellipse">
                <a:avLst/>
              </a:prstGeom>
              <a:solidFill>
                <a:srgbClr val="EEEEEE"/>
              </a:solidFill>
              <a:ln w="9525">
                <a:solidFill>
                  <a:srgbClr val="000000"/>
                </a:solidFill>
                <a:roun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84" name="Rectangle 88"/>
              <p:cNvSpPr>
                <a:spLocks noChangeArrowheads="1"/>
              </p:cNvSpPr>
              <p:nvPr/>
            </p:nvSpPr>
            <p:spPr bwMode="auto">
              <a:xfrm>
                <a:off x="3289" y="2245"/>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85" name="Rectangle 89"/>
              <p:cNvSpPr>
                <a:spLocks noChangeArrowheads="1"/>
              </p:cNvSpPr>
              <p:nvPr/>
            </p:nvSpPr>
            <p:spPr bwMode="auto">
              <a:xfrm>
                <a:off x="3359" y="2245"/>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86" name="Rectangle 90"/>
              <p:cNvSpPr>
                <a:spLocks noChangeArrowheads="1"/>
              </p:cNvSpPr>
              <p:nvPr/>
            </p:nvSpPr>
            <p:spPr bwMode="auto">
              <a:xfrm>
                <a:off x="3429" y="2245"/>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87" name="Rectangle 91"/>
              <p:cNvSpPr>
                <a:spLocks noChangeArrowheads="1"/>
              </p:cNvSpPr>
              <p:nvPr/>
            </p:nvSpPr>
            <p:spPr bwMode="auto">
              <a:xfrm>
                <a:off x="3289" y="2319"/>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88" name="Rectangle 92"/>
              <p:cNvSpPr>
                <a:spLocks noChangeArrowheads="1"/>
              </p:cNvSpPr>
              <p:nvPr/>
            </p:nvSpPr>
            <p:spPr bwMode="auto">
              <a:xfrm>
                <a:off x="3359" y="2319"/>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89" name="Rectangle 93"/>
              <p:cNvSpPr>
                <a:spLocks noChangeArrowheads="1"/>
              </p:cNvSpPr>
              <p:nvPr/>
            </p:nvSpPr>
            <p:spPr bwMode="auto">
              <a:xfrm>
                <a:off x="3429" y="2319"/>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90" name="Rectangle 94"/>
              <p:cNvSpPr>
                <a:spLocks noChangeArrowheads="1"/>
              </p:cNvSpPr>
              <p:nvPr/>
            </p:nvSpPr>
            <p:spPr bwMode="auto">
              <a:xfrm>
                <a:off x="3289" y="2393"/>
                <a:ext cx="64" cy="66"/>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91" name="Rectangle 95"/>
              <p:cNvSpPr>
                <a:spLocks noChangeArrowheads="1"/>
              </p:cNvSpPr>
              <p:nvPr/>
            </p:nvSpPr>
            <p:spPr bwMode="auto">
              <a:xfrm>
                <a:off x="3359" y="2393"/>
                <a:ext cx="64" cy="66"/>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92" name="Rectangle 96"/>
              <p:cNvSpPr>
                <a:spLocks noChangeArrowheads="1"/>
              </p:cNvSpPr>
              <p:nvPr/>
            </p:nvSpPr>
            <p:spPr bwMode="auto">
              <a:xfrm>
                <a:off x="3429" y="2393"/>
                <a:ext cx="64" cy="66"/>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93" name="Line 97"/>
              <p:cNvSpPr>
                <a:spLocks noChangeShapeType="1"/>
              </p:cNvSpPr>
              <p:nvPr/>
            </p:nvSpPr>
            <p:spPr bwMode="auto">
              <a:xfrm>
                <a:off x="3084" y="2058"/>
                <a:ext cx="131" cy="13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294" name="Line 98"/>
              <p:cNvSpPr>
                <a:spLocks noChangeShapeType="1"/>
              </p:cNvSpPr>
              <p:nvPr/>
            </p:nvSpPr>
            <p:spPr bwMode="auto">
              <a:xfrm flipH="1">
                <a:off x="3525" y="2032"/>
                <a:ext cx="109" cy="12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295" name="Line 99"/>
              <p:cNvSpPr>
                <a:spLocks noChangeShapeType="1"/>
              </p:cNvSpPr>
              <p:nvPr/>
            </p:nvSpPr>
            <p:spPr bwMode="auto">
              <a:xfrm flipH="1" flipV="1">
                <a:off x="3594" y="2459"/>
                <a:ext cx="142" cy="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296" name="Line 100"/>
              <p:cNvSpPr>
                <a:spLocks noChangeShapeType="1"/>
              </p:cNvSpPr>
              <p:nvPr/>
            </p:nvSpPr>
            <p:spPr bwMode="auto">
              <a:xfrm flipV="1">
                <a:off x="3385" y="2590"/>
                <a:ext cx="1" cy="17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297" name="Line 101"/>
              <p:cNvSpPr>
                <a:spLocks noChangeShapeType="1"/>
              </p:cNvSpPr>
              <p:nvPr/>
            </p:nvSpPr>
            <p:spPr bwMode="auto">
              <a:xfrm flipV="1">
                <a:off x="3020" y="2459"/>
                <a:ext cx="153" cy="9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23242" name="Group 102"/>
            <p:cNvGrpSpPr/>
            <p:nvPr/>
          </p:nvGrpSpPr>
          <p:grpSpPr bwMode="auto">
            <a:xfrm>
              <a:off x="4035" y="2037"/>
              <a:ext cx="814" cy="840"/>
              <a:chOff x="3922" y="1924"/>
              <a:chExt cx="814" cy="840"/>
            </a:xfrm>
          </p:grpSpPr>
          <p:sp>
            <p:nvSpPr>
              <p:cNvPr id="223266" name="Oval 103"/>
              <p:cNvSpPr>
                <a:spLocks noChangeArrowheads="1"/>
              </p:cNvSpPr>
              <p:nvPr/>
            </p:nvSpPr>
            <p:spPr bwMode="auto">
              <a:xfrm>
                <a:off x="3922" y="1924"/>
                <a:ext cx="814" cy="840"/>
              </a:xfrm>
              <a:prstGeom prst="ellipse">
                <a:avLst/>
              </a:prstGeom>
              <a:solidFill>
                <a:srgbClr val="BBBBBB"/>
              </a:solidFill>
              <a:ln w="9525">
                <a:solidFill>
                  <a:srgbClr val="000000"/>
                </a:solidFill>
                <a:roun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67" name="Oval 104"/>
              <p:cNvSpPr>
                <a:spLocks noChangeArrowheads="1"/>
              </p:cNvSpPr>
              <p:nvPr/>
            </p:nvSpPr>
            <p:spPr bwMode="auto">
              <a:xfrm>
                <a:off x="4105" y="2110"/>
                <a:ext cx="471" cy="476"/>
              </a:xfrm>
              <a:prstGeom prst="ellipse">
                <a:avLst/>
              </a:prstGeom>
              <a:solidFill>
                <a:srgbClr val="EEEEEE"/>
              </a:solidFill>
              <a:ln w="9525">
                <a:solidFill>
                  <a:srgbClr val="000000"/>
                </a:solidFill>
                <a:roun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68" name="Rectangle 105"/>
              <p:cNvSpPr>
                <a:spLocks noChangeArrowheads="1"/>
              </p:cNvSpPr>
              <p:nvPr/>
            </p:nvSpPr>
            <p:spPr bwMode="auto">
              <a:xfrm>
                <a:off x="4239" y="2237"/>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69" name="Rectangle 106"/>
              <p:cNvSpPr>
                <a:spLocks noChangeArrowheads="1"/>
              </p:cNvSpPr>
              <p:nvPr/>
            </p:nvSpPr>
            <p:spPr bwMode="auto">
              <a:xfrm>
                <a:off x="4309" y="2237"/>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70" name="Rectangle 107"/>
              <p:cNvSpPr>
                <a:spLocks noChangeArrowheads="1"/>
              </p:cNvSpPr>
              <p:nvPr/>
            </p:nvSpPr>
            <p:spPr bwMode="auto">
              <a:xfrm>
                <a:off x="4379" y="2237"/>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71" name="Rectangle 108"/>
              <p:cNvSpPr>
                <a:spLocks noChangeArrowheads="1"/>
              </p:cNvSpPr>
              <p:nvPr/>
            </p:nvSpPr>
            <p:spPr bwMode="auto">
              <a:xfrm>
                <a:off x="4239" y="2311"/>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72" name="Rectangle 109"/>
              <p:cNvSpPr>
                <a:spLocks noChangeArrowheads="1"/>
              </p:cNvSpPr>
              <p:nvPr/>
            </p:nvSpPr>
            <p:spPr bwMode="auto">
              <a:xfrm>
                <a:off x="4309" y="2311"/>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73" name="Rectangle 110"/>
              <p:cNvSpPr>
                <a:spLocks noChangeArrowheads="1"/>
              </p:cNvSpPr>
              <p:nvPr/>
            </p:nvSpPr>
            <p:spPr bwMode="auto">
              <a:xfrm>
                <a:off x="4379" y="2311"/>
                <a:ext cx="64" cy="68"/>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74" name="Rectangle 111"/>
              <p:cNvSpPr>
                <a:spLocks noChangeArrowheads="1"/>
              </p:cNvSpPr>
              <p:nvPr/>
            </p:nvSpPr>
            <p:spPr bwMode="auto">
              <a:xfrm>
                <a:off x="4239" y="2385"/>
                <a:ext cx="64" cy="66"/>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75" name="Rectangle 112"/>
              <p:cNvSpPr>
                <a:spLocks noChangeArrowheads="1"/>
              </p:cNvSpPr>
              <p:nvPr/>
            </p:nvSpPr>
            <p:spPr bwMode="auto">
              <a:xfrm>
                <a:off x="4309" y="2385"/>
                <a:ext cx="64" cy="66"/>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76" name="Rectangle 113"/>
              <p:cNvSpPr>
                <a:spLocks noChangeArrowheads="1"/>
              </p:cNvSpPr>
              <p:nvPr/>
            </p:nvSpPr>
            <p:spPr bwMode="auto">
              <a:xfrm>
                <a:off x="4379" y="2385"/>
                <a:ext cx="64" cy="66"/>
              </a:xfrm>
              <a:prstGeom prst="rect">
                <a:avLst/>
              </a:prstGeom>
              <a:solidFill>
                <a:srgbClr val="888888"/>
              </a:solidFill>
              <a:ln w="9525">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77" name="Line 114"/>
              <p:cNvSpPr>
                <a:spLocks noChangeShapeType="1"/>
              </p:cNvSpPr>
              <p:nvPr/>
            </p:nvSpPr>
            <p:spPr bwMode="auto">
              <a:xfrm>
                <a:off x="4034" y="2050"/>
                <a:ext cx="131" cy="13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278" name="Line 115"/>
              <p:cNvSpPr>
                <a:spLocks noChangeShapeType="1"/>
              </p:cNvSpPr>
              <p:nvPr/>
            </p:nvSpPr>
            <p:spPr bwMode="auto">
              <a:xfrm flipH="1">
                <a:off x="4475" y="2024"/>
                <a:ext cx="109" cy="12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279" name="Line 116"/>
              <p:cNvSpPr>
                <a:spLocks noChangeShapeType="1"/>
              </p:cNvSpPr>
              <p:nvPr/>
            </p:nvSpPr>
            <p:spPr bwMode="auto">
              <a:xfrm flipH="1" flipV="1">
                <a:off x="4544" y="2451"/>
                <a:ext cx="142" cy="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280" name="Line 117"/>
              <p:cNvSpPr>
                <a:spLocks noChangeShapeType="1"/>
              </p:cNvSpPr>
              <p:nvPr/>
            </p:nvSpPr>
            <p:spPr bwMode="auto">
              <a:xfrm flipV="1">
                <a:off x="4335" y="2582"/>
                <a:ext cx="1" cy="17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281" name="Line 118"/>
              <p:cNvSpPr>
                <a:spLocks noChangeShapeType="1"/>
              </p:cNvSpPr>
              <p:nvPr/>
            </p:nvSpPr>
            <p:spPr bwMode="auto">
              <a:xfrm flipV="1">
                <a:off x="3970" y="2451"/>
                <a:ext cx="153" cy="9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23243" name="Arc 119"/>
            <p:cNvSpPr/>
            <p:nvPr/>
          </p:nvSpPr>
          <p:spPr bwMode="auto">
            <a:xfrm>
              <a:off x="2506" y="1895"/>
              <a:ext cx="98" cy="115"/>
            </a:xfrm>
            <a:custGeom>
              <a:avLst/>
              <a:gdLst>
                <a:gd name="T0" fmla="*/ 0 w 17636"/>
                <a:gd name="T1" fmla="*/ 0 h 20873"/>
                <a:gd name="T2" fmla="*/ 0 w 17636"/>
                <a:gd name="T3" fmla="*/ 0 h 20873"/>
                <a:gd name="T4" fmla="*/ 0 w 17636"/>
                <a:gd name="T5" fmla="*/ 0 h 20873"/>
                <a:gd name="T6" fmla="*/ 0 60000 65536"/>
                <a:gd name="T7" fmla="*/ 0 60000 65536"/>
                <a:gd name="T8" fmla="*/ 0 60000 65536"/>
                <a:gd name="T9" fmla="*/ 0 w 17636"/>
                <a:gd name="T10" fmla="*/ 0 h 20873"/>
                <a:gd name="T11" fmla="*/ 17636 w 17636"/>
                <a:gd name="T12" fmla="*/ 20873 h 20873"/>
              </a:gdLst>
              <a:ahLst/>
              <a:cxnLst>
                <a:cxn ang="T6">
                  <a:pos x="T0" y="T1"/>
                </a:cxn>
                <a:cxn ang="T7">
                  <a:pos x="T2" y="T3"/>
                </a:cxn>
                <a:cxn ang="T8">
                  <a:pos x="T4" y="T5"/>
                </a:cxn>
              </a:cxnLst>
              <a:rect l="T9" t="T10" r="T11" b="T12"/>
              <a:pathLst>
                <a:path w="17636" h="20873" fill="none" extrusionOk="0">
                  <a:moveTo>
                    <a:pt x="5555" y="-1"/>
                  </a:moveTo>
                  <a:cubicBezTo>
                    <a:pt x="10441" y="1300"/>
                    <a:pt x="14717" y="4274"/>
                    <a:pt x="17637" y="8403"/>
                  </a:cubicBezTo>
                </a:path>
                <a:path w="17636" h="20873" stroke="0" extrusionOk="0">
                  <a:moveTo>
                    <a:pt x="5555" y="-1"/>
                  </a:moveTo>
                  <a:cubicBezTo>
                    <a:pt x="10441" y="1300"/>
                    <a:pt x="14717" y="4274"/>
                    <a:pt x="17637" y="8403"/>
                  </a:cubicBezTo>
                  <a:lnTo>
                    <a:pt x="0" y="2087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44" name="Line 120"/>
            <p:cNvSpPr>
              <a:spLocks noChangeShapeType="1"/>
            </p:cNvSpPr>
            <p:nvPr/>
          </p:nvSpPr>
          <p:spPr bwMode="auto">
            <a:xfrm flipH="1">
              <a:off x="2564" y="1770"/>
              <a:ext cx="94" cy="134"/>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245" name="Arc 121"/>
            <p:cNvSpPr/>
            <p:nvPr/>
          </p:nvSpPr>
          <p:spPr bwMode="auto">
            <a:xfrm>
              <a:off x="3191" y="1927"/>
              <a:ext cx="98" cy="115"/>
            </a:xfrm>
            <a:custGeom>
              <a:avLst/>
              <a:gdLst>
                <a:gd name="T0" fmla="*/ 0 w 17661"/>
                <a:gd name="T1" fmla="*/ 0 h 20855"/>
                <a:gd name="T2" fmla="*/ 0 w 17661"/>
                <a:gd name="T3" fmla="*/ 0 h 20855"/>
                <a:gd name="T4" fmla="*/ 0 w 17661"/>
                <a:gd name="T5" fmla="*/ 0 h 20855"/>
                <a:gd name="T6" fmla="*/ 0 60000 65536"/>
                <a:gd name="T7" fmla="*/ 0 60000 65536"/>
                <a:gd name="T8" fmla="*/ 0 60000 65536"/>
                <a:gd name="T9" fmla="*/ 0 w 17661"/>
                <a:gd name="T10" fmla="*/ 0 h 20855"/>
                <a:gd name="T11" fmla="*/ 17661 w 17661"/>
                <a:gd name="T12" fmla="*/ 20855 h 20855"/>
              </a:gdLst>
              <a:ahLst/>
              <a:cxnLst>
                <a:cxn ang="T6">
                  <a:pos x="T0" y="T1"/>
                </a:cxn>
                <a:cxn ang="T7">
                  <a:pos x="T2" y="T3"/>
                </a:cxn>
                <a:cxn ang="T8">
                  <a:pos x="T4" y="T5"/>
                </a:cxn>
              </a:cxnLst>
              <a:rect l="T9" t="T10" r="T11" b="T12"/>
              <a:pathLst>
                <a:path w="17661" h="20855" fill="none" extrusionOk="0">
                  <a:moveTo>
                    <a:pt x="-1" y="8419"/>
                  </a:moveTo>
                  <a:cubicBezTo>
                    <a:pt x="2905" y="4292"/>
                    <a:pt x="7165" y="1312"/>
                    <a:pt x="12039" y="-1"/>
                  </a:cubicBezTo>
                </a:path>
                <a:path w="17661" h="20855" stroke="0" extrusionOk="0">
                  <a:moveTo>
                    <a:pt x="-1" y="8419"/>
                  </a:moveTo>
                  <a:cubicBezTo>
                    <a:pt x="2905" y="4292"/>
                    <a:pt x="7165" y="1312"/>
                    <a:pt x="12039" y="-1"/>
                  </a:cubicBezTo>
                  <a:lnTo>
                    <a:pt x="17661" y="2085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46" name="Line 122"/>
            <p:cNvSpPr>
              <a:spLocks noChangeShapeType="1"/>
            </p:cNvSpPr>
            <p:nvPr/>
          </p:nvSpPr>
          <p:spPr bwMode="auto">
            <a:xfrm>
              <a:off x="3113" y="1794"/>
              <a:ext cx="100" cy="144"/>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247" name="Arc 123"/>
            <p:cNvSpPr/>
            <p:nvPr/>
          </p:nvSpPr>
          <p:spPr bwMode="auto">
            <a:xfrm>
              <a:off x="2174" y="3238"/>
              <a:ext cx="78" cy="120"/>
            </a:xfrm>
            <a:custGeom>
              <a:avLst/>
              <a:gdLst>
                <a:gd name="T0" fmla="*/ 0 w 14040"/>
                <a:gd name="T1" fmla="*/ 0 h 21600"/>
                <a:gd name="T2" fmla="*/ 0 w 14040"/>
                <a:gd name="T3" fmla="*/ 0 h 21600"/>
                <a:gd name="T4" fmla="*/ 0 w 14040"/>
                <a:gd name="T5" fmla="*/ 0 h 21600"/>
                <a:gd name="T6" fmla="*/ 0 60000 65536"/>
                <a:gd name="T7" fmla="*/ 0 60000 65536"/>
                <a:gd name="T8" fmla="*/ 0 60000 65536"/>
                <a:gd name="T9" fmla="*/ 0 w 14040"/>
                <a:gd name="T10" fmla="*/ 0 h 21600"/>
                <a:gd name="T11" fmla="*/ 14040 w 14040"/>
                <a:gd name="T12" fmla="*/ 21600 h 21600"/>
              </a:gdLst>
              <a:ahLst/>
              <a:cxnLst>
                <a:cxn ang="T6">
                  <a:pos x="T0" y="T1"/>
                </a:cxn>
                <a:cxn ang="T7">
                  <a:pos x="T2" y="T3"/>
                </a:cxn>
                <a:cxn ang="T8">
                  <a:pos x="T4" y="T5"/>
                </a:cxn>
              </a:cxnLst>
              <a:rect l="T9" t="T10" r="T11" b="T12"/>
              <a:pathLst>
                <a:path w="14040" h="21600" fill="none" extrusionOk="0">
                  <a:moveTo>
                    <a:pt x="-1" y="19"/>
                  </a:moveTo>
                  <a:cubicBezTo>
                    <a:pt x="301" y="6"/>
                    <a:pt x="603" y="-1"/>
                    <a:pt x="906" y="0"/>
                  </a:cubicBezTo>
                  <a:cubicBezTo>
                    <a:pt x="5654" y="0"/>
                    <a:pt x="10270" y="1564"/>
                    <a:pt x="14040" y="4452"/>
                  </a:cubicBezTo>
                </a:path>
                <a:path w="14040" h="21600" stroke="0" extrusionOk="0">
                  <a:moveTo>
                    <a:pt x="-1" y="19"/>
                  </a:moveTo>
                  <a:cubicBezTo>
                    <a:pt x="301" y="6"/>
                    <a:pt x="603" y="-1"/>
                    <a:pt x="906" y="0"/>
                  </a:cubicBezTo>
                  <a:cubicBezTo>
                    <a:pt x="5654" y="0"/>
                    <a:pt x="10270" y="1564"/>
                    <a:pt x="14040" y="4452"/>
                  </a:cubicBezTo>
                  <a:lnTo>
                    <a:pt x="906" y="2160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48" name="Line 124"/>
            <p:cNvSpPr>
              <a:spLocks noChangeShapeType="1"/>
            </p:cNvSpPr>
            <p:nvPr/>
          </p:nvSpPr>
          <p:spPr bwMode="auto">
            <a:xfrm flipH="1">
              <a:off x="2207" y="2895"/>
              <a:ext cx="107" cy="343"/>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249" name="Arc 125"/>
            <p:cNvSpPr/>
            <p:nvPr/>
          </p:nvSpPr>
          <p:spPr bwMode="auto">
            <a:xfrm>
              <a:off x="2368" y="3238"/>
              <a:ext cx="79" cy="120"/>
            </a:xfrm>
            <a:custGeom>
              <a:avLst/>
              <a:gdLst>
                <a:gd name="T0" fmla="*/ 0 w 14305"/>
                <a:gd name="T1" fmla="*/ 0 h 21600"/>
                <a:gd name="T2" fmla="*/ 0 w 14305"/>
                <a:gd name="T3" fmla="*/ 0 h 21600"/>
                <a:gd name="T4" fmla="*/ 0 w 14305"/>
                <a:gd name="T5" fmla="*/ 0 h 21600"/>
                <a:gd name="T6" fmla="*/ 0 60000 65536"/>
                <a:gd name="T7" fmla="*/ 0 60000 65536"/>
                <a:gd name="T8" fmla="*/ 0 60000 65536"/>
                <a:gd name="T9" fmla="*/ 0 w 14305"/>
                <a:gd name="T10" fmla="*/ 0 h 21600"/>
                <a:gd name="T11" fmla="*/ 14305 w 14305"/>
                <a:gd name="T12" fmla="*/ 21600 h 21600"/>
              </a:gdLst>
              <a:ahLst/>
              <a:cxnLst>
                <a:cxn ang="T6">
                  <a:pos x="T0" y="T1"/>
                </a:cxn>
                <a:cxn ang="T7">
                  <a:pos x="T2" y="T3"/>
                </a:cxn>
                <a:cxn ang="T8">
                  <a:pos x="T4" y="T5"/>
                </a:cxn>
              </a:cxnLst>
              <a:rect l="T9" t="T10" r="T11" b="T12"/>
              <a:pathLst>
                <a:path w="14305" h="21600" fill="none" extrusionOk="0">
                  <a:moveTo>
                    <a:pt x="-1" y="274"/>
                  </a:moveTo>
                  <a:cubicBezTo>
                    <a:pt x="1135" y="91"/>
                    <a:pt x="2283" y="-1"/>
                    <a:pt x="3433" y="0"/>
                  </a:cubicBezTo>
                  <a:cubicBezTo>
                    <a:pt x="7252" y="0"/>
                    <a:pt x="11004" y="1012"/>
                    <a:pt x="14305" y="2935"/>
                  </a:cubicBezTo>
                </a:path>
                <a:path w="14305" h="21600" stroke="0" extrusionOk="0">
                  <a:moveTo>
                    <a:pt x="-1" y="274"/>
                  </a:moveTo>
                  <a:cubicBezTo>
                    <a:pt x="1135" y="91"/>
                    <a:pt x="2283" y="-1"/>
                    <a:pt x="3433" y="0"/>
                  </a:cubicBezTo>
                  <a:cubicBezTo>
                    <a:pt x="7252" y="0"/>
                    <a:pt x="11004" y="1012"/>
                    <a:pt x="14305" y="2935"/>
                  </a:cubicBezTo>
                  <a:lnTo>
                    <a:pt x="3433" y="2160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50" name="Line 126"/>
            <p:cNvSpPr>
              <a:spLocks noChangeShapeType="1"/>
            </p:cNvSpPr>
            <p:nvPr/>
          </p:nvSpPr>
          <p:spPr bwMode="auto">
            <a:xfrm flipH="1">
              <a:off x="2400" y="2927"/>
              <a:ext cx="58" cy="30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251" name="Arc 127"/>
            <p:cNvSpPr/>
            <p:nvPr/>
          </p:nvSpPr>
          <p:spPr bwMode="auto">
            <a:xfrm>
              <a:off x="2650" y="3238"/>
              <a:ext cx="79" cy="120"/>
            </a:xfrm>
            <a:custGeom>
              <a:avLst/>
              <a:gdLst>
                <a:gd name="T0" fmla="*/ 0 w 14284"/>
                <a:gd name="T1" fmla="*/ 0 h 21600"/>
                <a:gd name="T2" fmla="*/ 0 w 14284"/>
                <a:gd name="T3" fmla="*/ 0 h 21600"/>
                <a:gd name="T4" fmla="*/ 0 w 14284"/>
                <a:gd name="T5" fmla="*/ 0 h 21600"/>
                <a:gd name="T6" fmla="*/ 0 60000 65536"/>
                <a:gd name="T7" fmla="*/ 0 60000 65536"/>
                <a:gd name="T8" fmla="*/ 0 60000 65536"/>
                <a:gd name="T9" fmla="*/ 0 w 14284"/>
                <a:gd name="T10" fmla="*/ 0 h 21600"/>
                <a:gd name="T11" fmla="*/ 14284 w 14284"/>
                <a:gd name="T12" fmla="*/ 21600 h 21600"/>
              </a:gdLst>
              <a:ahLst/>
              <a:cxnLst>
                <a:cxn ang="T6">
                  <a:pos x="T0" y="T1"/>
                </a:cxn>
                <a:cxn ang="T7">
                  <a:pos x="T2" y="T3"/>
                </a:cxn>
                <a:cxn ang="T8">
                  <a:pos x="T4" y="T5"/>
                </a:cxn>
              </a:cxnLst>
              <a:rect l="T9" t="T10" r="T11" b="T12"/>
              <a:pathLst>
                <a:path w="14284" h="21600" fill="none" extrusionOk="0">
                  <a:moveTo>
                    <a:pt x="-1" y="3354"/>
                  </a:moveTo>
                  <a:cubicBezTo>
                    <a:pt x="3457" y="1163"/>
                    <a:pt x="7467" y="-1"/>
                    <a:pt x="11561" y="0"/>
                  </a:cubicBezTo>
                  <a:cubicBezTo>
                    <a:pt x="12471" y="0"/>
                    <a:pt x="13380" y="57"/>
                    <a:pt x="14284" y="172"/>
                  </a:cubicBezTo>
                </a:path>
                <a:path w="14284" h="21600" stroke="0" extrusionOk="0">
                  <a:moveTo>
                    <a:pt x="-1" y="3354"/>
                  </a:moveTo>
                  <a:cubicBezTo>
                    <a:pt x="3457" y="1163"/>
                    <a:pt x="7467" y="-1"/>
                    <a:pt x="11561" y="0"/>
                  </a:cubicBezTo>
                  <a:cubicBezTo>
                    <a:pt x="12471" y="0"/>
                    <a:pt x="13380" y="57"/>
                    <a:pt x="14284" y="172"/>
                  </a:cubicBezTo>
                  <a:lnTo>
                    <a:pt x="11561" y="2160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52" name="Line 128"/>
            <p:cNvSpPr>
              <a:spLocks noChangeShapeType="1"/>
            </p:cNvSpPr>
            <p:nvPr/>
          </p:nvSpPr>
          <p:spPr bwMode="auto">
            <a:xfrm>
              <a:off x="2618" y="2927"/>
              <a:ext cx="64" cy="30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253" name="Arc 129"/>
            <p:cNvSpPr/>
            <p:nvPr/>
          </p:nvSpPr>
          <p:spPr bwMode="auto">
            <a:xfrm>
              <a:off x="2859" y="3230"/>
              <a:ext cx="78" cy="120"/>
            </a:xfrm>
            <a:custGeom>
              <a:avLst/>
              <a:gdLst>
                <a:gd name="T0" fmla="*/ 0 w 13950"/>
                <a:gd name="T1" fmla="*/ 0 h 21600"/>
                <a:gd name="T2" fmla="*/ 0 w 13950"/>
                <a:gd name="T3" fmla="*/ 0 h 21600"/>
                <a:gd name="T4" fmla="*/ 0 w 13950"/>
                <a:gd name="T5" fmla="*/ 0 h 21600"/>
                <a:gd name="T6" fmla="*/ 0 60000 65536"/>
                <a:gd name="T7" fmla="*/ 0 60000 65536"/>
                <a:gd name="T8" fmla="*/ 0 60000 65536"/>
                <a:gd name="T9" fmla="*/ 0 w 13950"/>
                <a:gd name="T10" fmla="*/ 0 h 21600"/>
                <a:gd name="T11" fmla="*/ 13950 w 13950"/>
                <a:gd name="T12" fmla="*/ 21600 h 21600"/>
              </a:gdLst>
              <a:ahLst/>
              <a:cxnLst>
                <a:cxn ang="T6">
                  <a:pos x="T0" y="T1"/>
                </a:cxn>
                <a:cxn ang="T7">
                  <a:pos x="T2" y="T3"/>
                </a:cxn>
                <a:cxn ang="T8">
                  <a:pos x="T4" y="T5"/>
                </a:cxn>
              </a:cxnLst>
              <a:rect l="T9" t="T10" r="T11" b="T12"/>
              <a:pathLst>
                <a:path w="13950" h="21600" fill="none" extrusionOk="0">
                  <a:moveTo>
                    <a:pt x="-1" y="3998"/>
                  </a:moveTo>
                  <a:cubicBezTo>
                    <a:pt x="3656" y="1397"/>
                    <a:pt x="8032" y="-1"/>
                    <a:pt x="12520" y="0"/>
                  </a:cubicBezTo>
                  <a:cubicBezTo>
                    <a:pt x="12997" y="0"/>
                    <a:pt x="13474" y="15"/>
                    <a:pt x="13950" y="47"/>
                  </a:cubicBezTo>
                </a:path>
                <a:path w="13950" h="21600" stroke="0" extrusionOk="0">
                  <a:moveTo>
                    <a:pt x="-1" y="3998"/>
                  </a:moveTo>
                  <a:cubicBezTo>
                    <a:pt x="3656" y="1397"/>
                    <a:pt x="8032" y="-1"/>
                    <a:pt x="12520" y="0"/>
                  </a:cubicBezTo>
                  <a:cubicBezTo>
                    <a:pt x="12997" y="0"/>
                    <a:pt x="13474" y="15"/>
                    <a:pt x="13950" y="47"/>
                  </a:cubicBezTo>
                  <a:lnTo>
                    <a:pt x="12520" y="2160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54" name="Line 130"/>
            <p:cNvSpPr>
              <a:spLocks noChangeShapeType="1"/>
            </p:cNvSpPr>
            <p:nvPr/>
          </p:nvSpPr>
          <p:spPr bwMode="auto">
            <a:xfrm>
              <a:off x="2793" y="2903"/>
              <a:ext cx="96" cy="325"/>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255" name="Arc 131"/>
            <p:cNvSpPr/>
            <p:nvPr/>
          </p:nvSpPr>
          <p:spPr bwMode="auto">
            <a:xfrm>
              <a:off x="1796" y="1980"/>
              <a:ext cx="117" cy="94"/>
            </a:xfrm>
            <a:custGeom>
              <a:avLst/>
              <a:gdLst>
                <a:gd name="T0" fmla="*/ 0 w 21180"/>
                <a:gd name="T1" fmla="*/ 0 h 16990"/>
                <a:gd name="T2" fmla="*/ 0 w 21180"/>
                <a:gd name="T3" fmla="*/ 0 h 16990"/>
                <a:gd name="T4" fmla="*/ 0 w 21180"/>
                <a:gd name="T5" fmla="*/ 0 h 16990"/>
                <a:gd name="T6" fmla="*/ 0 60000 65536"/>
                <a:gd name="T7" fmla="*/ 0 60000 65536"/>
                <a:gd name="T8" fmla="*/ 0 60000 65536"/>
                <a:gd name="T9" fmla="*/ 0 w 21180"/>
                <a:gd name="T10" fmla="*/ 0 h 16990"/>
                <a:gd name="T11" fmla="*/ 21180 w 21180"/>
                <a:gd name="T12" fmla="*/ 16990 h 16990"/>
              </a:gdLst>
              <a:ahLst/>
              <a:cxnLst>
                <a:cxn ang="T6">
                  <a:pos x="T0" y="T1"/>
                </a:cxn>
                <a:cxn ang="T7">
                  <a:pos x="T2" y="T3"/>
                </a:cxn>
                <a:cxn ang="T8">
                  <a:pos x="T4" y="T5"/>
                </a:cxn>
              </a:cxnLst>
              <a:rect l="T9" t="T10" r="T11" b="T12"/>
              <a:pathLst>
                <a:path w="21180" h="16990" fill="none" extrusionOk="0">
                  <a:moveTo>
                    <a:pt x="13336" y="-1"/>
                  </a:moveTo>
                  <a:cubicBezTo>
                    <a:pt x="17388" y="3179"/>
                    <a:pt x="20170" y="7703"/>
                    <a:pt x="21180" y="12753"/>
                  </a:cubicBezTo>
                </a:path>
                <a:path w="21180" h="16990" stroke="0" extrusionOk="0">
                  <a:moveTo>
                    <a:pt x="13336" y="-1"/>
                  </a:moveTo>
                  <a:cubicBezTo>
                    <a:pt x="17388" y="3179"/>
                    <a:pt x="20170" y="7703"/>
                    <a:pt x="21180" y="12753"/>
                  </a:cubicBezTo>
                  <a:lnTo>
                    <a:pt x="0" y="1699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56" name="Line 132"/>
            <p:cNvSpPr>
              <a:spLocks noChangeShapeType="1"/>
            </p:cNvSpPr>
            <p:nvPr/>
          </p:nvSpPr>
          <p:spPr bwMode="auto">
            <a:xfrm flipH="1">
              <a:off x="1889" y="1643"/>
              <a:ext cx="609" cy="36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257" name="Arc 133"/>
            <p:cNvSpPr/>
            <p:nvPr/>
          </p:nvSpPr>
          <p:spPr bwMode="auto">
            <a:xfrm>
              <a:off x="4000" y="1958"/>
              <a:ext cx="119" cy="84"/>
            </a:xfrm>
            <a:custGeom>
              <a:avLst/>
              <a:gdLst>
                <a:gd name="T0" fmla="*/ 0 w 21508"/>
                <a:gd name="T1" fmla="*/ 0 h 15273"/>
                <a:gd name="T2" fmla="*/ 0 w 21508"/>
                <a:gd name="T3" fmla="*/ 0 h 15273"/>
                <a:gd name="T4" fmla="*/ 0 w 21508"/>
                <a:gd name="T5" fmla="*/ 0 h 15273"/>
                <a:gd name="T6" fmla="*/ 0 60000 65536"/>
                <a:gd name="T7" fmla="*/ 0 60000 65536"/>
                <a:gd name="T8" fmla="*/ 0 60000 65536"/>
                <a:gd name="T9" fmla="*/ 0 w 21508"/>
                <a:gd name="T10" fmla="*/ 0 h 15273"/>
                <a:gd name="T11" fmla="*/ 21508 w 21508"/>
                <a:gd name="T12" fmla="*/ 15273 h 15273"/>
              </a:gdLst>
              <a:ahLst/>
              <a:cxnLst>
                <a:cxn ang="T6">
                  <a:pos x="T0" y="T1"/>
                </a:cxn>
                <a:cxn ang="T7">
                  <a:pos x="T2" y="T3"/>
                </a:cxn>
                <a:cxn ang="T8">
                  <a:pos x="T4" y="T5"/>
                </a:cxn>
              </a:cxnLst>
              <a:rect l="T9" t="T10" r="T11" b="T12"/>
              <a:pathLst>
                <a:path w="21508" h="15273" fill="none" extrusionOk="0">
                  <a:moveTo>
                    <a:pt x="-1" y="13284"/>
                  </a:moveTo>
                  <a:cubicBezTo>
                    <a:pt x="463" y="8264"/>
                    <a:pt x="2669" y="3564"/>
                    <a:pt x="6234" y="-1"/>
                  </a:cubicBezTo>
                </a:path>
                <a:path w="21508" h="15273" stroke="0" extrusionOk="0">
                  <a:moveTo>
                    <a:pt x="-1" y="13284"/>
                  </a:moveTo>
                  <a:cubicBezTo>
                    <a:pt x="463" y="8264"/>
                    <a:pt x="2669" y="3564"/>
                    <a:pt x="6234" y="-1"/>
                  </a:cubicBezTo>
                  <a:lnTo>
                    <a:pt x="21508" y="1527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3258" name="Line 134"/>
            <p:cNvSpPr>
              <a:spLocks noChangeShapeType="1"/>
            </p:cNvSpPr>
            <p:nvPr/>
          </p:nvSpPr>
          <p:spPr bwMode="auto">
            <a:xfrm>
              <a:off x="3280" y="1651"/>
              <a:ext cx="723" cy="333"/>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259" name="Rectangle 135"/>
            <p:cNvSpPr>
              <a:spLocks noChangeArrowheads="1"/>
            </p:cNvSpPr>
            <p:nvPr/>
          </p:nvSpPr>
          <p:spPr bwMode="auto">
            <a:xfrm>
              <a:off x="2181" y="1900"/>
              <a:ext cx="28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b="1">
                  <a:latin typeface="Helvetica" charset="0"/>
                </a:rPr>
                <a:t>Chair</a:t>
              </a:r>
              <a:endParaRPr lang="en-US" altLang="ja-JP" sz="1800" b="1">
                <a:latin typeface="Helvetica" charset="0"/>
              </a:endParaRPr>
            </a:p>
          </p:txBody>
        </p:sp>
        <p:sp>
          <p:nvSpPr>
            <p:cNvPr id="223260" name="Rectangle 136"/>
            <p:cNvSpPr>
              <a:spLocks noChangeArrowheads="1"/>
            </p:cNvSpPr>
            <p:nvPr/>
          </p:nvSpPr>
          <p:spPr bwMode="auto">
            <a:xfrm>
              <a:off x="1351" y="1892"/>
              <a:ext cx="293"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b="1">
                  <a:latin typeface="Helvetica" charset="0"/>
                </a:rPr>
                <a:t>Table</a:t>
              </a:r>
              <a:endParaRPr lang="en-US" altLang="ja-JP" sz="1800" b="1">
                <a:latin typeface="Helvetica" charset="0"/>
              </a:endParaRPr>
            </a:p>
          </p:txBody>
        </p:sp>
        <p:sp>
          <p:nvSpPr>
            <p:cNvPr id="223261" name="Rectangle 137"/>
            <p:cNvSpPr>
              <a:spLocks noChangeArrowheads="1"/>
            </p:cNvSpPr>
            <p:nvPr/>
          </p:nvSpPr>
          <p:spPr bwMode="auto">
            <a:xfrm>
              <a:off x="3371" y="1900"/>
              <a:ext cx="26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b="1">
                  <a:latin typeface="Helvetica" charset="0"/>
                </a:rPr>
                <a:t>Desk</a:t>
              </a:r>
              <a:endParaRPr lang="en-US" altLang="ja-JP" sz="1800" b="1">
                <a:latin typeface="Helvetica" charset="0"/>
              </a:endParaRPr>
            </a:p>
          </p:txBody>
        </p:sp>
        <p:sp>
          <p:nvSpPr>
            <p:cNvPr id="223262" name="Rectangle 138"/>
            <p:cNvSpPr>
              <a:spLocks noChangeArrowheads="1"/>
            </p:cNvSpPr>
            <p:nvPr/>
          </p:nvSpPr>
          <p:spPr bwMode="auto">
            <a:xfrm>
              <a:off x="4305" y="1900"/>
              <a:ext cx="21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zh-CN" sz="1400" b="1">
                  <a:latin typeface="Helvetica" charset="0"/>
                </a:rPr>
                <a:t>Bed</a:t>
              </a:r>
              <a:endParaRPr lang="en-US" altLang="ja-JP" sz="1400" b="1">
                <a:latin typeface="Helvetica" charset="0"/>
              </a:endParaRPr>
            </a:p>
          </p:txBody>
        </p:sp>
        <p:sp>
          <p:nvSpPr>
            <p:cNvPr id="223263" name="Rectangle 139"/>
            <p:cNvSpPr>
              <a:spLocks noChangeArrowheads="1"/>
            </p:cNvSpPr>
            <p:nvPr/>
          </p:nvSpPr>
          <p:spPr bwMode="auto">
            <a:xfrm>
              <a:off x="2101" y="3432"/>
              <a:ext cx="967"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b="1">
                  <a:latin typeface="Helvetica" charset="0"/>
                </a:rPr>
                <a:t>instances of Chair</a:t>
              </a:r>
              <a:endParaRPr lang="en-US" altLang="ja-JP" sz="1800" b="1">
                <a:latin typeface="Helvetica" charset="0"/>
              </a:endParaRPr>
            </a:p>
          </p:txBody>
        </p:sp>
        <p:sp>
          <p:nvSpPr>
            <p:cNvPr id="223264" name="Rectangle 140"/>
            <p:cNvSpPr>
              <a:spLocks noChangeArrowheads="1"/>
            </p:cNvSpPr>
            <p:nvPr/>
          </p:nvSpPr>
          <p:spPr bwMode="auto">
            <a:xfrm>
              <a:off x="2668" y="799"/>
              <a:ext cx="160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b="1">
                  <a:latin typeface="Helvetica" charset="0"/>
                </a:rPr>
                <a:t>PieceOfFurniture (superclass)</a:t>
              </a:r>
              <a:endParaRPr lang="en-US" altLang="ja-JP" sz="1800" b="1">
                <a:latin typeface="Helvetica" charset="0"/>
              </a:endParaRPr>
            </a:p>
          </p:txBody>
        </p:sp>
        <p:sp>
          <p:nvSpPr>
            <p:cNvPr id="223265" name="Rectangle 141"/>
            <p:cNvSpPr>
              <a:spLocks noChangeArrowheads="1"/>
            </p:cNvSpPr>
            <p:nvPr/>
          </p:nvSpPr>
          <p:spPr bwMode="auto">
            <a:xfrm>
              <a:off x="3584" y="2957"/>
              <a:ext cx="80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200" b="1">
                  <a:latin typeface="Helvetica" charset="0"/>
                </a:rPr>
                <a:t>subclasses of the</a:t>
              </a:r>
              <a:endParaRPr lang="en-US" altLang="ja-JP" sz="1800" b="1">
                <a:latin typeface="Helvetica" charset="0"/>
              </a:endParaRPr>
            </a:p>
          </p:txBody>
        </p:sp>
      </p:grpSp>
      <p:sp>
        <p:nvSpPr>
          <p:cNvPr id="11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Class Hierarchy</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2425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83C7626-15AB-4BBC-8CC1-DBC61BB680C9}" type="slidenum">
              <a:rPr lang="en-US" altLang="ja-JP" sz="1200">
                <a:solidFill>
                  <a:schemeClr val="bg1"/>
                </a:solidFill>
              </a:rPr>
            </a:fld>
            <a:endParaRPr lang="en-US" altLang="ja-JP" sz="900">
              <a:solidFill>
                <a:schemeClr val="bg1"/>
              </a:solidFill>
            </a:endParaRPr>
          </a:p>
        </p:txBody>
      </p:sp>
      <p:grpSp>
        <p:nvGrpSpPr>
          <p:cNvPr id="224261" name="Group 115"/>
          <p:cNvGrpSpPr/>
          <p:nvPr/>
        </p:nvGrpSpPr>
        <p:grpSpPr bwMode="auto">
          <a:xfrm>
            <a:off x="2909887" y="3861048"/>
            <a:ext cx="2352675" cy="2185988"/>
            <a:chOff x="3131" y="1823"/>
            <a:chExt cx="1482" cy="1377"/>
          </a:xfrm>
        </p:grpSpPr>
        <p:sp>
          <p:nvSpPr>
            <p:cNvPr id="224263" name="Oval 116"/>
            <p:cNvSpPr>
              <a:spLocks noChangeArrowheads="1"/>
            </p:cNvSpPr>
            <p:nvPr/>
          </p:nvSpPr>
          <p:spPr bwMode="auto">
            <a:xfrm>
              <a:off x="3131" y="1826"/>
              <a:ext cx="1482" cy="1374"/>
            </a:xfrm>
            <a:prstGeom prst="ellipse">
              <a:avLst/>
            </a:prstGeom>
            <a:solidFill>
              <a:schemeClr val="accent2"/>
            </a:solidFill>
            <a:ln w="25400">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4264" name="Oval 117"/>
            <p:cNvSpPr>
              <a:spLocks noChangeArrowheads="1"/>
            </p:cNvSpPr>
            <p:nvPr/>
          </p:nvSpPr>
          <p:spPr bwMode="auto">
            <a:xfrm>
              <a:off x="3453" y="2122"/>
              <a:ext cx="851" cy="782"/>
            </a:xfrm>
            <a:prstGeom prst="ellipse">
              <a:avLst/>
            </a:prstGeom>
            <a:solidFill>
              <a:schemeClr val="folHlink"/>
            </a:solidFill>
            <a:ln w="25400">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4265" name="Line 118"/>
            <p:cNvSpPr>
              <a:spLocks noChangeShapeType="1"/>
            </p:cNvSpPr>
            <p:nvPr/>
          </p:nvSpPr>
          <p:spPr bwMode="auto">
            <a:xfrm flipV="1">
              <a:off x="3862" y="1823"/>
              <a:ext cx="0" cy="2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4266" name="Line 119"/>
            <p:cNvSpPr>
              <a:spLocks noChangeShapeType="1"/>
            </p:cNvSpPr>
            <p:nvPr/>
          </p:nvSpPr>
          <p:spPr bwMode="auto">
            <a:xfrm flipV="1">
              <a:off x="4245" y="2119"/>
              <a:ext cx="237" cy="17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4267" name="Line 120"/>
            <p:cNvSpPr>
              <a:spLocks noChangeShapeType="1"/>
            </p:cNvSpPr>
            <p:nvPr/>
          </p:nvSpPr>
          <p:spPr bwMode="auto">
            <a:xfrm>
              <a:off x="4255" y="2733"/>
              <a:ext cx="245"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4268" name="Line 121"/>
            <p:cNvSpPr>
              <a:spLocks noChangeShapeType="1"/>
            </p:cNvSpPr>
            <p:nvPr/>
          </p:nvSpPr>
          <p:spPr bwMode="auto">
            <a:xfrm>
              <a:off x="3886" y="2920"/>
              <a:ext cx="0" cy="28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4269" name="Line 122"/>
            <p:cNvSpPr>
              <a:spLocks noChangeShapeType="1"/>
            </p:cNvSpPr>
            <p:nvPr/>
          </p:nvSpPr>
          <p:spPr bwMode="auto">
            <a:xfrm flipH="1">
              <a:off x="3305" y="2792"/>
              <a:ext cx="253"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4270" name="Line 123"/>
            <p:cNvSpPr>
              <a:spLocks noChangeShapeType="1"/>
            </p:cNvSpPr>
            <p:nvPr/>
          </p:nvSpPr>
          <p:spPr bwMode="auto">
            <a:xfrm flipH="1" flipV="1">
              <a:off x="3221" y="2174"/>
              <a:ext cx="267"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4271" name="Rectangle 124"/>
            <p:cNvSpPr>
              <a:spLocks noChangeArrowheads="1"/>
            </p:cNvSpPr>
            <p:nvPr/>
          </p:nvSpPr>
          <p:spPr bwMode="auto">
            <a:xfrm>
              <a:off x="3655" y="2333"/>
              <a:ext cx="102" cy="96"/>
            </a:xfrm>
            <a:prstGeom prst="rect">
              <a:avLst/>
            </a:prstGeom>
            <a:solidFill>
              <a:srgbClr val="037C03"/>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4272" name="Rectangle 125"/>
            <p:cNvSpPr>
              <a:spLocks noChangeArrowheads="1"/>
            </p:cNvSpPr>
            <p:nvPr/>
          </p:nvSpPr>
          <p:spPr bwMode="auto">
            <a:xfrm>
              <a:off x="3810" y="2333"/>
              <a:ext cx="100" cy="96"/>
            </a:xfrm>
            <a:prstGeom prst="rect">
              <a:avLst/>
            </a:prstGeom>
            <a:solidFill>
              <a:srgbClr val="037C03"/>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4273" name="Rectangle 126"/>
            <p:cNvSpPr>
              <a:spLocks noChangeArrowheads="1"/>
            </p:cNvSpPr>
            <p:nvPr/>
          </p:nvSpPr>
          <p:spPr bwMode="auto">
            <a:xfrm>
              <a:off x="3964" y="2333"/>
              <a:ext cx="102" cy="96"/>
            </a:xfrm>
            <a:prstGeom prst="rect">
              <a:avLst/>
            </a:prstGeom>
            <a:solidFill>
              <a:srgbClr val="037C03"/>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4274" name="Rectangle 127"/>
            <p:cNvSpPr>
              <a:spLocks noChangeArrowheads="1"/>
            </p:cNvSpPr>
            <p:nvPr/>
          </p:nvSpPr>
          <p:spPr bwMode="auto">
            <a:xfrm>
              <a:off x="3655" y="2473"/>
              <a:ext cx="102" cy="99"/>
            </a:xfrm>
            <a:prstGeom prst="rect">
              <a:avLst/>
            </a:prstGeom>
            <a:solidFill>
              <a:srgbClr val="037C03"/>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4275" name="Rectangle 128"/>
            <p:cNvSpPr>
              <a:spLocks noChangeArrowheads="1"/>
            </p:cNvSpPr>
            <p:nvPr/>
          </p:nvSpPr>
          <p:spPr bwMode="auto">
            <a:xfrm>
              <a:off x="3810" y="2473"/>
              <a:ext cx="100" cy="99"/>
            </a:xfrm>
            <a:prstGeom prst="rect">
              <a:avLst/>
            </a:prstGeom>
            <a:solidFill>
              <a:srgbClr val="037C03"/>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4276" name="Rectangle 129"/>
            <p:cNvSpPr>
              <a:spLocks noChangeArrowheads="1"/>
            </p:cNvSpPr>
            <p:nvPr/>
          </p:nvSpPr>
          <p:spPr bwMode="auto">
            <a:xfrm>
              <a:off x="3964" y="2473"/>
              <a:ext cx="102" cy="99"/>
            </a:xfrm>
            <a:prstGeom prst="rect">
              <a:avLst/>
            </a:prstGeom>
            <a:solidFill>
              <a:srgbClr val="037C03"/>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4277" name="Rectangle 130"/>
            <p:cNvSpPr>
              <a:spLocks noChangeArrowheads="1"/>
            </p:cNvSpPr>
            <p:nvPr/>
          </p:nvSpPr>
          <p:spPr bwMode="auto">
            <a:xfrm>
              <a:off x="3655" y="2614"/>
              <a:ext cx="102" cy="99"/>
            </a:xfrm>
            <a:prstGeom prst="rect">
              <a:avLst/>
            </a:prstGeom>
            <a:solidFill>
              <a:srgbClr val="037C03"/>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4278" name="Rectangle 131"/>
            <p:cNvSpPr>
              <a:spLocks noChangeArrowheads="1"/>
            </p:cNvSpPr>
            <p:nvPr/>
          </p:nvSpPr>
          <p:spPr bwMode="auto">
            <a:xfrm>
              <a:off x="3810" y="2614"/>
              <a:ext cx="100" cy="99"/>
            </a:xfrm>
            <a:prstGeom prst="rect">
              <a:avLst/>
            </a:prstGeom>
            <a:solidFill>
              <a:srgbClr val="037C03"/>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4279" name="Rectangle 132"/>
            <p:cNvSpPr>
              <a:spLocks noChangeArrowheads="1"/>
            </p:cNvSpPr>
            <p:nvPr/>
          </p:nvSpPr>
          <p:spPr bwMode="auto">
            <a:xfrm>
              <a:off x="3964" y="2614"/>
              <a:ext cx="102" cy="99"/>
            </a:xfrm>
            <a:prstGeom prst="rect">
              <a:avLst/>
            </a:prstGeom>
            <a:solidFill>
              <a:srgbClr val="037C03"/>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grpSp>
      <p:sp>
        <p:nvSpPr>
          <p:cNvPr id="224262" name="Rectangle 133"/>
          <p:cNvSpPr>
            <a:spLocks noChangeArrowheads="1"/>
          </p:cNvSpPr>
          <p:nvPr/>
        </p:nvSpPr>
        <p:spPr bwMode="auto">
          <a:xfrm>
            <a:off x="971600" y="1711474"/>
            <a:ext cx="7920880" cy="1862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marL="342900" indent="-342900">
              <a:lnSpc>
                <a:spcPct val="80000"/>
              </a:lnSpc>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rPr>
              <a:t>An executable procedure that is encapsulated in a </a:t>
            </a:r>
            <a:r>
              <a:rPr lang="en-US" altLang="ja-JP" sz="2400" dirty="0" smtClean="0">
                <a:latin typeface="Times New Roman" panose="02020603050405020304" pitchFamily="18" charset="0"/>
                <a:cs typeface="Times New Roman" panose="02020603050405020304" pitchFamily="18" charset="0"/>
              </a:rPr>
              <a:t>class </a:t>
            </a:r>
            <a:r>
              <a:rPr lang="en-US" altLang="ja-JP" sz="2400" dirty="0">
                <a:latin typeface="Times New Roman" panose="02020603050405020304" pitchFamily="18" charset="0"/>
                <a:cs typeface="Times New Roman" panose="02020603050405020304" pitchFamily="18" charset="0"/>
              </a:rPr>
              <a:t>and is designed to operate on one or more </a:t>
            </a:r>
            <a:r>
              <a:rPr lang="en-US" altLang="ja-JP" sz="2400" dirty="0" smtClean="0">
                <a:latin typeface="Times New Roman" panose="02020603050405020304" pitchFamily="18" charset="0"/>
                <a:cs typeface="Times New Roman" panose="02020603050405020304" pitchFamily="18" charset="0"/>
              </a:rPr>
              <a:t>data</a:t>
            </a:r>
            <a:r>
              <a:rPr lang="en-US" altLang="zh-CN" sz="2400" dirty="0" smtClean="0">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rPr>
              <a:t>attributes that are defined as part of the class</a:t>
            </a:r>
            <a:r>
              <a:rPr lang="en-US" altLang="ja-JP" sz="2400" dirty="0" smtClean="0">
                <a:latin typeface="Times New Roman" panose="02020603050405020304" pitchFamily="18" charset="0"/>
                <a:cs typeface="Times New Roman" panose="02020603050405020304" pitchFamily="18" charset="0"/>
              </a:rPr>
              <a:t>.</a:t>
            </a:r>
            <a:endParaRPr lang="en-US" altLang="ja-JP" sz="2400" dirty="0" smtClean="0">
              <a:latin typeface="Times New Roman" panose="02020603050405020304" pitchFamily="18" charset="0"/>
              <a:cs typeface="Times New Roman" panose="02020603050405020304" pitchFamily="18" charset="0"/>
            </a:endParaRPr>
          </a:p>
          <a:p>
            <a:pPr marL="342900" indent="-342900">
              <a:lnSpc>
                <a:spcPct val="80000"/>
              </a:lnSpc>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a:p>
            <a:pPr marL="342900" indent="-342900">
              <a:lnSpc>
                <a:spcPct val="40000"/>
              </a:lnSpc>
              <a:spcBef>
                <a:spcPct val="40000"/>
              </a:spcBef>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rPr>
              <a:t>A method is invoked via message passing.</a:t>
            </a:r>
            <a:endParaRPr lang="en-US" altLang="zh-CN" sz="2400" dirty="0">
              <a:latin typeface="Times New Roman" panose="02020603050405020304" pitchFamily="18" charset="0"/>
              <a:cs typeface="Times New Roman" panose="02020603050405020304" pitchFamily="18" charset="0"/>
            </a:endParaRPr>
          </a:p>
          <a:p>
            <a:pPr>
              <a:lnSpc>
                <a:spcPct val="40000"/>
              </a:lnSpc>
              <a:spcBef>
                <a:spcPct val="40000"/>
              </a:spcBef>
              <a:buClr>
                <a:schemeClr val="folHlink"/>
              </a:buClr>
              <a:buFont typeface="Wingdings" panose="05000000000000000000" pitchFamily="2" charset="2"/>
              <a:buNone/>
            </a:pPr>
            <a:endParaRPr lang="en-US" altLang="ja-JP" sz="2400" dirty="0">
              <a:latin typeface="Helvetica" charset="0"/>
            </a:endParaRPr>
          </a:p>
        </p:txBody>
      </p:sp>
      <p:sp>
        <p:nvSpPr>
          <p:cNvPr id="2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Methods</a:t>
            </a:r>
            <a:r>
              <a:rPr lang="en-US" altLang="zh-CN" dirty="0"/>
              <a:t> </a:t>
            </a:r>
            <a:r>
              <a:rPr lang="en-US" altLang="ja-JP" dirty="0"/>
              <a:t>(a.k.a. Operations, Services)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2528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A16278B-97B6-4965-947D-D6C4B304D7FC}" type="slidenum">
              <a:rPr lang="en-US" altLang="ja-JP" sz="1200">
                <a:solidFill>
                  <a:schemeClr val="bg1"/>
                </a:solidFill>
              </a:rPr>
            </a:fld>
            <a:endParaRPr lang="en-US" altLang="ja-JP" sz="900">
              <a:solidFill>
                <a:schemeClr val="bg1"/>
              </a:solidFill>
            </a:endParaRPr>
          </a:p>
        </p:txBody>
      </p:sp>
      <p:sp>
        <p:nvSpPr>
          <p:cNvPr id="225285" name="Rectangle 26"/>
          <p:cNvSpPr>
            <a:spLocks noRot="1" noChangeArrowheads="1"/>
          </p:cNvSpPr>
          <p:nvPr/>
        </p:nvSpPr>
        <p:spPr bwMode="auto">
          <a:xfrm>
            <a:off x="1187624" y="1340768"/>
            <a:ext cx="7162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52A930"/>
              </a:buClr>
              <a:buFont typeface="Wingdings" panose="05000000000000000000" pitchFamily="2" charset="2"/>
              <a:buNone/>
            </a:pPr>
            <a:r>
              <a:rPr lang="en-US" altLang="zh-CN" sz="2800" b="1" dirty="0">
                <a:latin typeface="Times New Roman" panose="02020603050405020304" pitchFamily="18" charset="0"/>
                <a:cs typeface="Times New Roman" panose="02020603050405020304" pitchFamily="18" charset="0"/>
              </a:rPr>
              <a:t>Writing </a:t>
            </a:r>
            <a:r>
              <a:rPr lang="en-US" altLang="zh-CN" sz="2800" b="1" dirty="0" smtClean="0">
                <a:latin typeface="Times New Roman" panose="02020603050405020304" pitchFamily="18" charset="0"/>
                <a:cs typeface="Times New Roman" panose="02020603050405020304" pitchFamily="18" charset="0"/>
              </a:rPr>
              <a:t>use-case</a:t>
            </a:r>
            <a:endParaRPr lang="en-US" altLang="zh-CN" sz="2800" b="1"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Use-cases are simply an aid to defining what exists outside the system and what should be performed by the system.</a:t>
            </a: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smtClean="0">
                <a:latin typeface="Times New Roman" panose="02020603050405020304" pitchFamily="18" charset="0"/>
                <a:cs typeface="Times New Roman" panose="02020603050405020304" pitchFamily="18" charset="0"/>
              </a:rPr>
              <a:t>a </a:t>
            </a:r>
            <a:r>
              <a:rPr lang="en-US" altLang="ja-JP" sz="2400" dirty="0">
                <a:latin typeface="Times New Roman" panose="02020603050405020304" pitchFamily="18" charset="0"/>
                <a:cs typeface="Times New Roman" panose="02020603050405020304" pitchFamily="18" charset="0"/>
              </a:rPr>
              <a:t>scenario that describes a “thread of usage” for a </a:t>
            </a:r>
            <a:r>
              <a:rPr lang="en-US" altLang="ja-JP" sz="2400" dirty="0" smtClean="0">
                <a:latin typeface="Times New Roman" panose="02020603050405020304" pitchFamily="18" charset="0"/>
                <a:cs typeface="Times New Roman" panose="02020603050405020304" pitchFamily="18" charset="0"/>
              </a:rPr>
              <a:t>system</a:t>
            </a:r>
            <a:endParaRPr lang="en-US" altLang="ja-JP"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i="1" dirty="0">
                <a:solidFill>
                  <a:srgbClr val="FF0000"/>
                </a:solidFill>
                <a:latin typeface="Times New Roman" panose="02020603050405020304" pitchFamily="18" charset="0"/>
                <a:cs typeface="Times New Roman" panose="02020603050405020304" pitchFamily="18" charset="0"/>
              </a:rPr>
              <a:t>actors</a:t>
            </a:r>
            <a:r>
              <a:rPr lang="en-US" altLang="ja-JP" sz="2400" dirty="0">
                <a:latin typeface="Times New Roman" panose="02020603050405020304" pitchFamily="18" charset="0"/>
                <a:cs typeface="Times New Roman" panose="02020603050405020304" pitchFamily="18" charset="0"/>
              </a:rPr>
              <a:t> represent roles people or devices play as the system </a:t>
            </a:r>
            <a:r>
              <a:rPr lang="en-US" altLang="ja-JP" sz="2400" dirty="0" smtClean="0">
                <a:latin typeface="Times New Roman" panose="02020603050405020304" pitchFamily="18" charset="0"/>
                <a:cs typeface="Times New Roman" panose="02020603050405020304" pitchFamily="18" charset="0"/>
              </a:rPr>
              <a:t>functions</a:t>
            </a:r>
            <a:endParaRPr lang="en-US" altLang="ja-JP"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i="1" dirty="0">
                <a:solidFill>
                  <a:srgbClr val="FF0000"/>
                </a:solidFill>
                <a:latin typeface="Times New Roman" panose="02020603050405020304" pitchFamily="18" charset="0"/>
                <a:cs typeface="Times New Roman" panose="02020603050405020304" pitchFamily="18" charset="0"/>
              </a:rPr>
              <a:t>users</a:t>
            </a:r>
            <a:r>
              <a:rPr lang="en-US" altLang="ja-JP" sz="2400" dirty="0">
                <a:latin typeface="Times New Roman" panose="02020603050405020304" pitchFamily="18" charset="0"/>
                <a:cs typeface="Times New Roman" panose="02020603050405020304" pitchFamily="18" charset="0"/>
              </a:rPr>
              <a:t> can play a number of different roles for a given scenario</a:t>
            </a:r>
            <a:endParaRPr lang="en-US" altLang="ja-JP" sz="2400" dirty="0">
              <a:latin typeface="Times New Roman" panose="02020603050405020304" pitchFamily="18" charset="0"/>
              <a:cs typeface="Times New Roman" panose="02020603050405020304" pitchFamily="18"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Scenario-Based Modeling</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2630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B770E68-ED76-4FE4-81FE-7695183299F7}" type="slidenum">
              <a:rPr lang="en-US" altLang="ja-JP" sz="1200">
                <a:solidFill>
                  <a:schemeClr val="bg1"/>
                </a:solidFill>
              </a:rPr>
            </a:fld>
            <a:endParaRPr lang="en-US" altLang="ja-JP" sz="900">
              <a:solidFill>
                <a:schemeClr val="bg1"/>
              </a:solidFill>
            </a:endParaRPr>
          </a:p>
        </p:txBody>
      </p:sp>
      <p:sp>
        <p:nvSpPr>
          <p:cNvPr id="226309" name="Rectangle 7"/>
          <p:cNvSpPr>
            <a:spLocks noRot="1" noChangeArrowheads="1"/>
          </p:cNvSpPr>
          <p:nvPr/>
        </p:nvSpPr>
        <p:spPr bwMode="auto">
          <a:xfrm>
            <a:off x="971600" y="1556792"/>
            <a:ext cx="79928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What are the main tasks or functions that are performed by the actor</a:t>
            </a:r>
            <a:r>
              <a:rPr lang="en-US" altLang="ja-JP" sz="2000" dirty="0" smtClean="0">
                <a:latin typeface="Times New Roman" panose="02020603050405020304" pitchFamily="18" charset="0"/>
                <a:cs typeface="Times New Roman" panose="02020603050405020304" pitchFamily="18" charset="0"/>
              </a:rPr>
              <a:t>?</a:t>
            </a:r>
            <a:endParaRPr lang="en-US" altLang="ja-JP" sz="20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zh-CN" sz="20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What system information will the </a:t>
            </a:r>
            <a:r>
              <a:rPr lang="en-US" altLang="ja-JP" sz="2000" dirty="0" smtClean="0">
                <a:latin typeface="Times New Roman" panose="02020603050405020304" pitchFamily="18" charset="0"/>
                <a:cs typeface="Times New Roman" panose="02020603050405020304" pitchFamily="18" charset="0"/>
              </a:rPr>
              <a:t>actor </a:t>
            </a:r>
            <a:r>
              <a:rPr lang="en-US" altLang="ja-JP" sz="2000" dirty="0">
                <a:latin typeface="Times New Roman" panose="02020603050405020304" pitchFamily="18" charset="0"/>
                <a:cs typeface="Times New Roman" panose="02020603050405020304" pitchFamily="18" charset="0"/>
              </a:rPr>
              <a:t>acquire, produce or change</a:t>
            </a:r>
            <a:r>
              <a:rPr lang="en-US" altLang="ja-JP" sz="2000" dirty="0" smtClean="0">
                <a:latin typeface="Times New Roman" panose="02020603050405020304" pitchFamily="18" charset="0"/>
                <a:cs typeface="Times New Roman" panose="02020603050405020304" pitchFamily="18" charset="0"/>
              </a:rPr>
              <a:t>?</a:t>
            </a:r>
            <a:endParaRPr lang="en-US" altLang="ja-JP" sz="20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zh-CN" sz="20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Will the actor have to inform the system about changes in the external environment</a:t>
            </a:r>
            <a:r>
              <a:rPr lang="en-US" altLang="ja-JP" sz="2000" dirty="0" smtClean="0">
                <a:latin typeface="Times New Roman" panose="02020603050405020304" pitchFamily="18" charset="0"/>
                <a:cs typeface="Times New Roman" panose="02020603050405020304" pitchFamily="18" charset="0"/>
              </a:rPr>
              <a:t>?</a:t>
            </a:r>
            <a:endParaRPr lang="en-US" altLang="ja-JP" sz="20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zh-CN" sz="20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What information does the actor desire from the system</a:t>
            </a:r>
            <a:r>
              <a:rPr lang="en-US" altLang="ja-JP" sz="2000" dirty="0" smtClean="0">
                <a:latin typeface="Times New Roman" panose="02020603050405020304" pitchFamily="18" charset="0"/>
                <a:cs typeface="Times New Roman" panose="02020603050405020304" pitchFamily="18" charset="0"/>
              </a:rPr>
              <a:t>?</a:t>
            </a:r>
            <a:endParaRPr lang="en-US" altLang="ja-JP" sz="20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zh-CN" sz="20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Does the actor wish to be informed about unexpected changes?</a:t>
            </a:r>
            <a:endParaRPr lang="en-US" altLang="ja-JP" sz="2000" dirty="0">
              <a:latin typeface="Times New Roman" panose="02020603050405020304" pitchFamily="18" charset="0"/>
              <a:cs typeface="Times New Roman" panose="02020603050405020304" pitchFamily="18"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Developing a Use-Case</a:t>
            </a:r>
            <a:endParaRPr lang="en-US" altLang="ja-JP" dirty="0"/>
          </a:p>
        </p:txBody>
      </p:sp>
      <p:pic>
        <p:nvPicPr>
          <p:cNvPr id="7" name="Picture 4" descr="MC900385446[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02338" y="228600"/>
            <a:ext cx="1962150" cy="1401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sndAc>
      <p:stSnd>
        <p:snd r:embed="rId2" name="projctor.wav"/>
      </p:stSnd>
    </p:sndAc>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2733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0EE62AB9-8918-475C-8D88-CD5E3E972866}" type="slidenum">
              <a:rPr lang="en-US" altLang="ja-JP" sz="1200">
                <a:solidFill>
                  <a:schemeClr val="bg1"/>
                </a:solidFill>
              </a:rPr>
            </a:fld>
            <a:endParaRPr lang="en-US" altLang="ja-JP" sz="900">
              <a:solidFill>
                <a:schemeClr val="bg1"/>
              </a:solidFill>
            </a:endParaRPr>
          </a:p>
        </p:txBody>
      </p:sp>
      <p:pic>
        <p:nvPicPr>
          <p:cNvPr id="22733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3688" y="1341732"/>
            <a:ext cx="5340375" cy="475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Use-Case Diagram</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noChangeArrowheads="1"/>
          </p:cNvSpPr>
          <p:nvPr>
            <p:ph type="body" idx="1"/>
          </p:nvPr>
        </p:nvSpPr>
        <p:spPr>
          <a:xfrm>
            <a:off x="1043608" y="1412776"/>
            <a:ext cx="7162800" cy="4267200"/>
          </a:xfrm>
        </p:spPr>
        <p:txBody>
          <a:bodyPr/>
          <a:lstStyle/>
          <a:p>
            <a:pPr>
              <a:buClr>
                <a:srgbClr val="0070C0"/>
              </a:buClr>
              <a:buFont typeface="Wingdings" panose="05000000000000000000" pitchFamily="2" charset="2"/>
              <a:buChar char="n"/>
            </a:pPr>
            <a:r>
              <a:rPr lang="zh-CN" altLang="en-US" dirty="0">
                <a:solidFill>
                  <a:srgbClr val="FF0000"/>
                </a:solidFill>
              </a:rPr>
              <a:t> </a:t>
            </a:r>
            <a:r>
              <a:rPr lang="en-US" altLang="zh-CN" dirty="0">
                <a:solidFill>
                  <a:srgbClr val="FF0000"/>
                </a:solidFill>
              </a:rPr>
              <a:t>What? </a:t>
            </a:r>
            <a:r>
              <a:rPr lang="en-US" altLang="zh-CN" dirty="0"/>
              <a:t>The identification, analysis, and specification of common requirements</a:t>
            </a:r>
            <a:r>
              <a:rPr lang="en-US" altLang="zh-CN" dirty="0" smtClean="0"/>
              <a:t>;</a:t>
            </a:r>
            <a:endParaRPr lang="en-US" altLang="zh-CN" dirty="0" smtClean="0"/>
          </a:p>
          <a:p>
            <a:pPr>
              <a:buClr>
                <a:srgbClr val="0070C0"/>
              </a:buClr>
              <a:buFont typeface="Wingdings" panose="05000000000000000000" pitchFamily="2" charset="2"/>
              <a:buChar char="n"/>
            </a:pPr>
            <a:endParaRPr lang="en-US" altLang="zh-CN" dirty="0"/>
          </a:p>
          <a:p>
            <a:pPr>
              <a:buClr>
                <a:srgbClr val="0070C0"/>
              </a:buClr>
              <a:buFont typeface="Wingdings" panose="05000000000000000000" pitchFamily="2" charset="2"/>
              <a:buChar char="n"/>
            </a:pPr>
            <a:r>
              <a:rPr lang="en-US" altLang="zh-CN" dirty="0">
                <a:solidFill>
                  <a:srgbClr val="FF0000"/>
                </a:solidFill>
              </a:rPr>
              <a:t> Why? </a:t>
            </a:r>
            <a:r>
              <a:rPr lang="en-US" altLang="zh-CN" dirty="0"/>
              <a:t>For reuse on multiple projects in the domain</a:t>
            </a:r>
            <a:r>
              <a:rPr lang="en-US" altLang="zh-CN" dirty="0" smtClean="0"/>
              <a:t>;</a:t>
            </a:r>
            <a:endParaRPr lang="en-US" altLang="zh-CN" dirty="0" smtClean="0"/>
          </a:p>
          <a:p>
            <a:pPr>
              <a:buClr>
                <a:srgbClr val="0070C0"/>
              </a:buClr>
              <a:buFont typeface="Wingdings" panose="05000000000000000000" pitchFamily="2" charset="2"/>
              <a:buChar char="n"/>
            </a:pPr>
            <a:endParaRPr lang="en-US" altLang="zh-CN" sz="2000" dirty="0"/>
          </a:p>
          <a:p>
            <a:pPr>
              <a:buClr>
                <a:srgbClr val="0070C0"/>
              </a:buClr>
              <a:buFont typeface="Wingdings" panose="05000000000000000000" pitchFamily="2" charset="2"/>
              <a:buChar char="n"/>
            </a:pPr>
            <a:r>
              <a:rPr lang="en-US" altLang="zh-CN" dirty="0"/>
              <a:t> </a:t>
            </a:r>
            <a:r>
              <a:rPr lang="en-US" altLang="zh-CN" dirty="0">
                <a:solidFill>
                  <a:srgbClr val="FF0000"/>
                </a:solidFill>
              </a:rPr>
              <a:t>How? </a:t>
            </a:r>
            <a:endParaRPr lang="en-US" altLang="zh-CN" dirty="0">
              <a:solidFill>
                <a:srgbClr val="FF0000"/>
              </a:solidFill>
            </a:endParaRPr>
          </a:p>
          <a:p>
            <a:pPr lvl="1">
              <a:buClr>
                <a:srgbClr val="0070C0"/>
              </a:buClr>
              <a:buFont typeface="Wingdings" panose="05000000000000000000" pitchFamily="2" charset="2"/>
              <a:buChar char="n"/>
            </a:pPr>
            <a:r>
              <a:rPr lang="en-US" altLang="zh-CN" sz="1600" dirty="0">
                <a:solidFill>
                  <a:schemeClr val="bg2"/>
                </a:solidFill>
              </a:rPr>
              <a:t> </a:t>
            </a:r>
            <a:r>
              <a:rPr lang="en-US" altLang="zh-CN" sz="1600" dirty="0"/>
              <a:t>Input: technical literature, existing applications, customer surveys, expert advice, current/future requirements;</a:t>
            </a:r>
            <a:endParaRPr lang="en-US" altLang="zh-CN" sz="1600" dirty="0"/>
          </a:p>
          <a:p>
            <a:pPr lvl="1">
              <a:buClr>
                <a:srgbClr val="0070C0"/>
              </a:buClr>
              <a:buFont typeface="Wingdings" panose="05000000000000000000" pitchFamily="2" charset="2"/>
              <a:buChar char="n"/>
            </a:pPr>
            <a:r>
              <a:rPr lang="en-US" altLang="zh-CN" sz="1600" dirty="0"/>
              <a:t> Output: Class taxonomies, reuse standards, functional models, domain language</a:t>
            </a:r>
            <a:r>
              <a:rPr lang="en-US" altLang="zh-CN" sz="1600" dirty="0" smtClean="0"/>
              <a:t>;</a:t>
            </a:r>
            <a:endParaRPr lang="en-US" altLang="zh-CN" sz="1600" dirty="0" smtClean="0"/>
          </a:p>
          <a:p>
            <a:pPr lvl="1"/>
            <a:endParaRPr lang="en-US" altLang="zh-CN" sz="1600" dirty="0" smtClean="0"/>
          </a:p>
          <a:p>
            <a:pPr lvl="1" algn="ctr">
              <a:buFont typeface="Zapf Dingbats" charset="2"/>
              <a:buNone/>
            </a:pPr>
            <a:endParaRPr lang="en-US" altLang="zh-CN" sz="2000" dirty="0" smtClean="0">
              <a:solidFill>
                <a:srgbClr val="FF0000"/>
              </a:solidFill>
            </a:endParaRPr>
          </a:p>
          <a:p>
            <a:pPr lvl="1" algn="r">
              <a:buFont typeface="Zapf Dingbats" charset="2"/>
              <a:buNone/>
            </a:pPr>
            <a:r>
              <a:rPr lang="en-US" altLang="zh-CN" sz="2000" dirty="0" smtClean="0">
                <a:solidFill>
                  <a:srgbClr val="FF0000"/>
                </a:solidFill>
              </a:rPr>
              <a:t>- </a:t>
            </a:r>
            <a:r>
              <a:rPr lang="en-US" altLang="zh-CN" sz="2000" dirty="0">
                <a:solidFill>
                  <a:srgbClr val="FF0000"/>
                </a:solidFill>
              </a:rPr>
              <a:t>John Locke </a:t>
            </a:r>
            <a:endParaRPr lang="en-US" altLang="zh-CN" sz="2000" dirty="0">
              <a:solidFill>
                <a:srgbClr val="FF0000"/>
              </a:solidFill>
            </a:endParaRPr>
          </a:p>
        </p:txBody>
      </p:sp>
      <p:sp>
        <p:nvSpPr>
          <p:cNvPr id="2" name="标题 1"/>
          <p:cNvSpPr>
            <a:spLocks noGrp="1"/>
          </p:cNvSpPr>
          <p:nvPr>
            <p:ph type="title"/>
          </p:nvPr>
        </p:nvSpPr>
        <p:spPr/>
        <p:txBody>
          <a:bodyPr/>
          <a:lstStyle/>
          <a:p>
            <a:r>
              <a:rPr lang="en-US" altLang="zh-CN" dirty="0"/>
              <a:t>Domain Analysis</a:t>
            </a:r>
            <a:endParaRPr lang="zh-CN" altLang="en-US" dirty="0"/>
          </a:p>
        </p:txBody>
      </p:sp>
    </p:spTree>
  </p:cSld>
  <p:clrMapOvr>
    <a:masterClrMapping/>
  </p:clrMapOvr>
  <p:transition>
    <p:random/>
    <p:sndAc>
      <p:stSnd>
        <p:snd r:embed="rId1" name="projctor.wav"/>
      </p:stSnd>
    </p:sndAc>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a:xfrm>
            <a:off x="2471739" y="736600"/>
            <a:ext cx="4378325" cy="533400"/>
          </a:xfrm>
        </p:spPr>
        <p:txBody>
          <a:bodyPr/>
          <a:lstStyle/>
          <a:p>
            <a:r>
              <a:rPr lang="zh-CN" altLang="en-US" dirty="0">
                <a:latin typeface="华文楷体" panose="02010600040101010101" pitchFamily="2" charset="-122"/>
                <a:ea typeface="华文楷体" panose="02010600040101010101" pitchFamily="2" charset="-122"/>
              </a:rPr>
              <a:t>例子：</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Use Case View</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560131" name="Object 3"/>
          <p:cNvGraphicFramePr>
            <a:graphicFrameLocks noGrp="1" noChangeAspect="1"/>
          </p:cNvGraphicFramePr>
          <p:nvPr>
            <p:ph type="body" idx="1"/>
          </p:nvPr>
        </p:nvGraphicFramePr>
        <p:xfrm>
          <a:off x="401639" y="1355726"/>
          <a:ext cx="8448675" cy="4564063"/>
        </p:xfrm>
        <a:graphic>
          <a:graphicData uri="http://schemas.openxmlformats.org/presentationml/2006/ole">
            <mc:AlternateContent xmlns:mc="http://schemas.openxmlformats.org/markup-compatibility/2006">
              <mc:Choice xmlns:v="urn:schemas-microsoft-com:vml" Requires="v">
                <p:oleObj spid="_x0000_s55299" name="BMP 图象" r:id="rId1" imgW="4817745" imgH="3154045" progId="Paint.Picture">
                  <p:embed/>
                </p:oleObj>
              </mc:Choice>
              <mc:Fallback>
                <p:oleObj name="BMP 图象" r:id="rId1" imgW="4817745" imgH="3154045" progId="Paint.Picture">
                  <p:embed/>
                  <p:pic>
                    <p:nvPicPr>
                      <p:cNvPr id="0" name="图片 552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639" y="1355726"/>
                        <a:ext cx="8448675" cy="456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sndAc>
      <p:stSnd>
        <p:snd r:embed="rId3" name="projctor.wav"/>
      </p:stSnd>
    </p:sndAc>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4770" name="Group 2050"/>
          <p:cNvGrpSpPr/>
          <p:nvPr/>
        </p:nvGrpSpPr>
        <p:grpSpPr bwMode="auto">
          <a:xfrm>
            <a:off x="927101" y="714375"/>
            <a:ext cx="7364413" cy="4552950"/>
            <a:chOff x="537" y="830"/>
            <a:chExt cx="4639" cy="2868"/>
          </a:xfrm>
        </p:grpSpPr>
        <p:pic>
          <p:nvPicPr>
            <p:cNvPr id="544771" name="Picture 205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7" y="1340"/>
              <a:ext cx="4639" cy="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4772" name="AutoShape 2052"/>
            <p:cNvSpPr>
              <a:spLocks noChangeArrowheads="1"/>
            </p:cNvSpPr>
            <p:nvPr/>
          </p:nvSpPr>
          <p:spPr bwMode="auto">
            <a:xfrm>
              <a:off x="904" y="1865"/>
              <a:ext cx="814" cy="362"/>
            </a:xfrm>
            <a:prstGeom prst="wedgeRoundRectCallout">
              <a:avLst>
                <a:gd name="adj1" fmla="val 60194"/>
                <a:gd name="adj2" fmla="val 126519"/>
                <a:gd name="adj3" fmla="val 16667"/>
              </a:avLst>
            </a:prstGeom>
            <a:solidFill>
              <a:srgbClr val="99FFCC"/>
            </a:solidFill>
            <a:ln w="12700">
              <a:solidFill>
                <a:srgbClr val="7C004A"/>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lang="zh-CN" altLang="en-US" sz="2000">
                  <a:latin typeface="华文楷体" panose="02010600040101010101" pitchFamily="2" charset="-122"/>
                  <a:ea typeface="华文楷体" panose="02010600040101010101" pitchFamily="2" charset="-122"/>
                </a:rPr>
                <a:t>自定义关联</a:t>
              </a:r>
              <a:endParaRPr lang="zh-CN" altLang="en-US">
                <a:latin typeface="华文楷体" panose="02010600040101010101" pitchFamily="2" charset="-122"/>
                <a:ea typeface="华文楷体" panose="02010600040101010101" pitchFamily="2" charset="-122"/>
              </a:endParaRPr>
            </a:p>
          </p:txBody>
        </p:sp>
        <p:sp>
          <p:nvSpPr>
            <p:cNvPr id="544773" name="AutoShape 2053"/>
            <p:cNvSpPr>
              <a:spLocks noChangeArrowheads="1"/>
            </p:cNvSpPr>
            <p:nvPr/>
          </p:nvSpPr>
          <p:spPr bwMode="auto">
            <a:xfrm>
              <a:off x="3781" y="830"/>
              <a:ext cx="805" cy="361"/>
            </a:xfrm>
            <a:prstGeom prst="wedgeRoundRectCallout">
              <a:avLst>
                <a:gd name="adj1" fmla="val -50870"/>
                <a:gd name="adj2" fmla="val 163852"/>
                <a:gd name="adj3" fmla="val 16667"/>
              </a:avLst>
            </a:prstGeom>
            <a:solidFill>
              <a:srgbClr val="99FFCC"/>
            </a:solidFill>
            <a:ln w="12700">
              <a:solidFill>
                <a:srgbClr val="7C004A"/>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lang="zh-CN" altLang="en-US" sz="2000">
                  <a:latin typeface="华文楷体" panose="02010600040101010101" pitchFamily="2" charset="-122"/>
                  <a:ea typeface="华文楷体" panose="02010600040101010101" pitchFamily="2" charset="-122"/>
                </a:rPr>
                <a:t>可能继承</a:t>
              </a:r>
              <a:endParaRPr lang="zh-CN" altLang="en-US">
                <a:latin typeface="华文楷体" panose="02010600040101010101" pitchFamily="2" charset="-122"/>
                <a:ea typeface="华文楷体" panose="02010600040101010101" pitchFamily="2" charset="-122"/>
              </a:endParaRPr>
            </a:p>
          </p:txBody>
        </p:sp>
      </p:grpSp>
    </p:spTree>
  </p:cSld>
  <p:clrMapOvr>
    <a:masterClrMapping/>
  </p:clrMapOvr>
  <p:transition>
    <p:random/>
    <p:sndAc>
      <p:stSnd>
        <p:snd r:embed="rId2" name="projctor.wav"/>
      </p:stSnd>
    </p:sndAc>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3747" name="Group 3"/>
          <p:cNvGrpSpPr/>
          <p:nvPr/>
        </p:nvGrpSpPr>
        <p:grpSpPr bwMode="auto">
          <a:xfrm>
            <a:off x="0" y="381001"/>
            <a:ext cx="9144000" cy="5688013"/>
            <a:chOff x="181" y="346"/>
            <a:chExt cx="4889" cy="3583"/>
          </a:xfrm>
        </p:grpSpPr>
        <p:pic>
          <p:nvPicPr>
            <p:cNvPr id="54374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4" y="912"/>
              <a:ext cx="4446" cy="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3749" name="AutoShape 5"/>
            <p:cNvSpPr>
              <a:spLocks noChangeArrowheads="1"/>
            </p:cNvSpPr>
            <p:nvPr/>
          </p:nvSpPr>
          <p:spPr bwMode="auto">
            <a:xfrm>
              <a:off x="181" y="1996"/>
              <a:ext cx="600" cy="321"/>
            </a:xfrm>
            <a:prstGeom prst="wedgeRoundRectCallout">
              <a:avLst>
                <a:gd name="adj1" fmla="val 277000"/>
                <a:gd name="adj2" fmla="val -203273"/>
                <a:gd name="adj3" fmla="val 16667"/>
              </a:avLst>
            </a:prstGeom>
            <a:solidFill>
              <a:srgbClr val="99FFCC"/>
            </a:solidFill>
            <a:ln w="12700">
              <a:solidFill>
                <a:srgbClr val="7C004A"/>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lang="zh-CN" altLang="en-US" sz="2000">
                  <a:latin typeface="华文楷体" panose="02010600040101010101" pitchFamily="2" charset="-122"/>
                  <a:ea typeface="华文楷体" panose="02010600040101010101" pitchFamily="2" charset="-122"/>
                </a:rPr>
                <a:t>使用者</a:t>
              </a:r>
              <a:endParaRPr lang="zh-CN" altLang="en-US">
                <a:latin typeface="华文楷体" panose="02010600040101010101" pitchFamily="2" charset="-122"/>
                <a:ea typeface="华文楷体" panose="02010600040101010101" pitchFamily="2" charset="-122"/>
              </a:endParaRPr>
            </a:p>
          </p:txBody>
        </p:sp>
        <p:sp>
          <p:nvSpPr>
            <p:cNvPr id="543750" name="AutoShape 6"/>
            <p:cNvSpPr>
              <a:spLocks noChangeArrowheads="1"/>
            </p:cNvSpPr>
            <p:nvPr/>
          </p:nvSpPr>
          <p:spPr bwMode="auto">
            <a:xfrm>
              <a:off x="4175" y="469"/>
              <a:ext cx="773" cy="287"/>
            </a:xfrm>
            <a:prstGeom prst="wedgeRoundRectCallout">
              <a:avLst>
                <a:gd name="adj1" fmla="val -96315"/>
                <a:gd name="adj2" fmla="val 278921"/>
                <a:gd name="adj3" fmla="val 16667"/>
              </a:avLst>
            </a:prstGeom>
            <a:solidFill>
              <a:srgbClr val="99FFCC"/>
            </a:solidFill>
            <a:ln w="12700">
              <a:solidFill>
                <a:srgbClr val="7C004A"/>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lang="zh-CN" altLang="en-US" sz="2000">
                  <a:latin typeface="华文楷体" panose="02010600040101010101" pitchFamily="2" charset="-122"/>
                  <a:ea typeface="华文楷体" panose="02010600040101010101" pitchFamily="2" charset="-122"/>
                </a:rPr>
                <a:t>使用用例</a:t>
              </a:r>
              <a:endParaRPr lang="zh-CN" altLang="en-US">
                <a:latin typeface="华文楷体" panose="02010600040101010101" pitchFamily="2" charset="-122"/>
                <a:ea typeface="华文楷体" panose="02010600040101010101" pitchFamily="2" charset="-122"/>
              </a:endParaRPr>
            </a:p>
          </p:txBody>
        </p:sp>
        <p:sp>
          <p:nvSpPr>
            <p:cNvPr id="543751" name="AutoShape 7"/>
            <p:cNvSpPr>
              <a:spLocks noChangeArrowheads="1"/>
            </p:cNvSpPr>
            <p:nvPr/>
          </p:nvSpPr>
          <p:spPr bwMode="auto">
            <a:xfrm>
              <a:off x="2308" y="346"/>
              <a:ext cx="632" cy="328"/>
            </a:xfrm>
            <a:prstGeom prst="wedgeRoundRectCallout">
              <a:avLst>
                <a:gd name="adj1" fmla="val -1741"/>
                <a:gd name="adj2" fmla="val 357926"/>
                <a:gd name="adj3" fmla="val 16667"/>
              </a:avLst>
            </a:prstGeom>
            <a:solidFill>
              <a:srgbClr val="99FFCC"/>
            </a:solidFill>
            <a:ln w="12700">
              <a:solidFill>
                <a:srgbClr val="7C004A"/>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lang="zh-CN" altLang="en-US" sz="2000">
                  <a:latin typeface="华文楷体" panose="02010600040101010101" pitchFamily="2" charset="-122"/>
                  <a:ea typeface="华文楷体" panose="02010600040101010101" pitchFamily="2" charset="-122"/>
                </a:rPr>
                <a:t>单向关联</a:t>
              </a:r>
              <a:endParaRPr lang="zh-CN" altLang="en-US">
                <a:latin typeface="华文楷体" panose="02010600040101010101" pitchFamily="2" charset="-122"/>
                <a:ea typeface="华文楷体" panose="02010600040101010101" pitchFamily="2" charset="-122"/>
              </a:endParaRPr>
            </a:p>
          </p:txBody>
        </p:sp>
        <p:sp>
          <p:nvSpPr>
            <p:cNvPr id="543752" name="AutoShape 8"/>
            <p:cNvSpPr>
              <a:spLocks noChangeArrowheads="1"/>
            </p:cNvSpPr>
            <p:nvPr/>
          </p:nvSpPr>
          <p:spPr bwMode="auto">
            <a:xfrm>
              <a:off x="3986" y="1997"/>
              <a:ext cx="666" cy="304"/>
            </a:xfrm>
            <a:prstGeom prst="wedgeRoundRectCallout">
              <a:avLst>
                <a:gd name="adj1" fmla="val -53602"/>
                <a:gd name="adj2" fmla="val 151644"/>
                <a:gd name="adj3" fmla="val 16667"/>
              </a:avLst>
            </a:prstGeom>
            <a:solidFill>
              <a:srgbClr val="99FFCC"/>
            </a:solidFill>
            <a:ln w="12700">
              <a:solidFill>
                <a:srgbClr val="7C004A"/>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lang="zh-CN" altLang="en-US" sz="2000" dirty="0">
                  <a:latin typeface="华文楷体" panose="02010600040101010101" pitchFamily="2" charset="-122"/>
                  <a:ea typeface="华文楷体" panose="02010600040101010101" pitchFamily="2" charset="-122"/>
                </a:rPr>
                <a:t>共享继承</a:t>
              </a:r>
              <a:endParaRPr lang="zh-CN" altLang="en-US" dirty="0">
                <a:latin typeface="华文楷体" panose="02010600040101010101" pitchFamily="2" charset="-122"/>
                <a:ea typeface="华文楷体" panose="02010600040101010101" pitchFamily="2" charset="-122"/>
              </a:endParaRPr>
            </a:p>
          </p:txBody>
        </p:sp>
        <p:sp>
          <p:nvSpPr>
            <p:cNvPr id="543753" name="AutoShape 9"/>
            <p:cNvSpPr>
              <a:spLocks noChangeArrowheads="1"/>
            </p:cNvSpPr>
            <p:nvPr/>
          </p:nvSpPr>
          <p:spPr bwMode="auto">
            <a:xfrm>
              <a:off x="4093" y="3212"/>
              <a:ext cx="814" cy="362"/>
            </a:xfrm>
            <a:prstGeom prst="wedgeRoundRectCallout">
              <a:avLst>
                <a:gd name="adj1" fmla="val -73097"/>
                <a:gd name="adj2" fmla="val -152486"/>
                <a:gd name="adj3" fmla="val 16667"/>
              </a:avLst>
            </a:prstGeom>
            <a:solidFill>
              <a:srgbClr val="99FFCC"/>
            </a:solidFill>
            <a:ln w="12700">
              <a:solidFill>
                <a:srgbClr val="7C004A"/>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lang="zh-CN" altLang="en-US" sz="2000">
                  <a:latin typeface="华文楷体" panose="02010600040101010101" pitchFamily="2" charset="-122"/>
                  <a:ea typeface="华文楷体" panose="02010600040101010101" pitchFamily="2" charset="-122"/>
                </a:rPr>
                <a:t>自定义关联</a:t>
              </a:r>
              <a:endParaRPr lang="zh-CN" altLang="en-US">
                <a:latin typeface="华文楷体" panose="02010600040101010101" pitchFamily="2" charset="-122"/>
                <a:ea typeface="华文楷体" panose="02010600040101010101" pitchFamily="2" charset="-122"/>
              </a:endParaRPr>
            </a:p>
          </p:txBody>
        </p:sp>
      </p:grpSp>
    </p:spTree>
  </p:cSld>
  <p:clrMapOvr>
    <a:masterClrMapping/>
  </p:clrMapOvr>
  <p:transition>
    <p:random/>
    <p:sndAc>
      <p:stSnd>
        <p:snd r:embed="rId2" name="projctor.wav"/>
      </p:stSnd>
    </p:sndAc>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ltLang="zh-CN" dirty="0" smtClean="0">
                <a:ea typeface="宋体" panose="02010600030101010101" pitchFamily="2" charset="-122"/>
              </a:rPr>
              <a:t>ACS-DCV Use Case</a:t>
            </a:r>
            <a:endParaRPr lang="en-US" altLang="zh-CN" dirty="0" smtClean="0">
              <a:ea typeface="宋体" panose="02010600030101010101" pitchFamily="2" charset="-122"/>
            </a:endParaRPr>
          </a:p>
        </p:txBody>
      </p:sp>
      <p:sp>
        <p:nvSpPr>
          <p:cNvPr id="228355" name="Rectangle 3"/>
          <p:cNvSpPr>
            <a:spLocks noGrp="1" noChangeArrowheads="1"/>
          </p:cNvSpPr>
          <p:nvPr>
            <p:ph type="body" idx="1"/>
          </p:nvPr>
        </p:nvSpPr>
        <p:spPr/>
        <p:txBody>
          <a:bodyPr/>
          <a:lstStyle/>
          <a:p>
            <a:pPr>
              <a:buClr>
                <a:srgbClr val="0070C0"/>
              </a:buClr>
              <a:buFont typeface="Wingdings" panose="05000000000000000000" pitchFamily="2" charset="2"/>
              <a:buChar char="n"/>
            </a:pPr>
            <a:endParaRPr lang="en-US" altLang="zh-CN" dirty="0" smtClean="0">
              <a:ea typeface="宋体" panose="02010600030101010101" pitchFamily="2" charset="-122"/>
            </a:endParaRPr>
          </a:p>
          <a:p>
            <a:pPr>
              <a:buClr>
                <a:srgbClr val="0070C0"/>
              </a:buClr>
              <a:buFont typeface="Wingdings" panose="05000000000000000000" pitchFamily="2" charset="2"/>
              <a:buChar char="n"/>
            </a:pPr>
            <a:r>
              <a:rPr lang="en-US" altLang="zh-CN" dirty="0" smtClean="0">
                <a:ea typeface="宋体" panose="02010600030101010101" pitchFamily="2" charset="-122"/>
              </a:rPr>
              <a:t>ACS-DCV: access camera </a:t>
            </a:r>
            <a:r>
              <a:rPr lang="en-US" altLang="zh-CN" dirty="0" err="1" smtClean="0">
                <a:ea typeface="宋体" panose="02010600030101010101" pitchFamily="2" charset="-122"/>
              </a:rPr>
              <a:t>surveilliance-dispaly</a:t>
            </a:r>
            <a:r>
              <a:rPr lang="en-US" altLang="zh-CN" dirty="0" smtClean="0">
                <a:ea typeface="宋体" panose="02010600030101010101" pitchFamily="2" charset="-122"/>
              </a:rPr>
              <a:t> camera views</a:t>
            </a:r>
            <a:endParaRPr lang="en-US" altLang="zh-CN" dirty="0" smtClean="0">
              <a:ea typeface="宋体" panose="02010600030101010101" pitchFamily="2" charset="-122"/>
            </a:endParaRPr>
          </a:p>
          <a:p>
            <a:pPr>
              <a:buClr>
                <a:srgbClr val="0070C0"/>
              </a:buClr>
              <a:buFont typeface="Wingdings" panose="05000000000000000000" pitchFamily="2" charset="2"/>
              <a:buChar char="n"/>
            </a:pPr>
            <a:endParaRPr lang="en-US" altLang="zh-CN" dirty="0" smtClean="0">
              <a:ea typeface="宋体" panose="02010600030101010101" pitchFamily="2" charset="-122"/>
            </a:endParaRPr>
          </a:p>
          <a:p>
            <a:pPr>
              <a:buClr>
                <a:srgbClr val="0070C0"/>
              </a:buClr>
              <a:buFont typeface="Wingdings" panose="05000000000000000000" pitchFamily="2" charset="2"/>
              <a:buChar char="n"/>
            </a:pPr>
            <a:r>
              <a:rPr lang="en-US" altLang="zh-CN" dirty="0" smtClean="0">
                <a:ea typeface="宋体" panose="02010600030101010101" pitchFamily="2" charset="-122"/>
              </a:rPr>
              <a:t>Write use case</a:t>
            </a:r>
            <a:endParaRPr lang="en-US" altLang="zh-CN" dirty="0" smtClean="0">
              <a:ea typeface="宋体" panose="02010600030101010101" pitchFamily="2" charset="-122"/>
            </a:endParaRPr>
          </a:p>
          <a:p>
            <a:pPr>
              <a:buFontTx/>
              <a:buNone/>
            </a:pPr>
            <a:r>
              <a:rPr lang="en-US" altLang="zh-CN" dirty="0" smtClean="0">
                <a:ea typeface="宋体" panose="02010600030101010101" pitchFamily="2" charset="-122"/>
              </a:rPr>
              <a:t> </a:t>
            </a:r>
            <a:endParaRPr lang="en-US" altLang="zh-CN" dirty="0" smtClean="0">
              <a:ea typeface="宋体" panose="02010600030101010101" pitchFamily="2" charset="-122"/>
            </a:endParaRPr>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zh-CN" smtClean="0">
                <a:ea typeface="宋体" panose="02010600030101010101" pitchFamily="2" charset="-122"/>
              </a:rPr>
              <a:t>ACS-DCV Description</a:t>
            </a:r>
            <a:endParaRPr lang="en-US" altLang="zh-CN" smtClean="0">
              <a:ea typeface="宋体" panose="02010600030101010101" pitchFamily="2" charset="-122"/>
            </a:endParaRPr>
          </a:p>
        </p:txBody>
      </p:sp>
      <p:sp>
        <p:nvSpPr>
          <p:cNvPr id="229379" name="Rectangle 3"/>
          <p:cNvSpPr>
            <a:spLocks noGrp="1" noChangeArrowheads="1"/>
          </p:cNvSpPr>
          <p:nvPr>
            <p:ph type="body" idx="1"/>
          </p:nvPr>
        </p:nvSpPr>
        <p:spPr/>
        <p:txBody>
          <a:bodyPr/>
          <a:lstStyle/>
          <a:p>
            <a:pPr marL="457200" indent="-457200">
              <a:lnSpc>
                <a:spcPct val="80000"/>
              </a:lnSpc>
            </a:pPr>
            <a:r>
              <a:rPr lang="en-US" altLang="zh-CN" sz="2000" b="0" dirty="0" smtClean="0">
                <a:solidFill>
                  <a:srgbClr val="FF0000"/>
                </a:solidFill>
                <a:ea typeface="宋体" panose="02010600030101010101" pitchFamily="2" charset="-122"/>
              </a:rPr>
              <a:t>Use case</a:t>
            </a:r>
            <a:r>
              <a:rPr lang="en-US" altLang="zh-CN" sz="2000" b="0" dirty="0" smtClean="0">
                <a:ea typeface="宋体" panose="02010600030101010101" pitchFamily="2" charset="-122"/>
              </a:rPr>
              <a:t>: access camera surveillance-display</a:t>
            </a:r>
            <a:endParaRPr lang="en-US" altLang="zh-CN" sz="2000" b="0" dirty="0" smtClean="0">
              <a:ea typeface="宋体" panose="02010600030101010101" pitchFamily="2" charset="-122"/>
            </a:endParaRPr>
          </a:p>
          <a:p>
            <a:pPr marL="457200" indent="-457200">
              <a:lnSpc>
                <a:spcPct val="80000"/>
              </a:lnSpc>
            </a:pPr>
            <a:r>
              <a:rPr lang="en-US" altLang="zh-CN" sz="2000" b="0" dirty="0" smtClean="0">
                <a:solidFill>
                  <a:srgbClr val="FF0000"/>
                </a:solidFill>
                <a:ea typeface="宋体" panose="02010600030101010101" pitchFamily="2" charset="-122"/>
              </a:rPr>
              <a:t>Actor</a:t>
            </a:r>
            <a:r>
              <a:rPr lang="en-US" altLang="zh-CN" sz="2000" b="0" dirty="0" smtClean="0">
                <a:ea typeface="宋体" panose="02010600030101010101" pitchFamily="2" charset="-122"/>
              </a:rPr>
              <a:t>: homeowner</a:t>
            </a:r>
            <a:endParaRPr lang="en-US" altLang="zh-CN" sz="2000" b="0" dirty="0" smtClean="0">
              <a:ea typeface="宋体" panose="02010600030101010101" pitchFamily="2" charset="-122"/>
            </a:endParaRPr>
          </a:p>
          <a:p>
            <a:pPr marL="457200" indent="-457200">
              <a:lnSpc>
                <a:spcPct val="80000"/>
              </a:lnSpc>
              <a:buFontTx/>
              <a:buNone/>
            </a:pPr>
            <a:r>
              <a:rPr lang="en-US" altLang="zh-CN" sz="2000" b="0" dirty="0" smtClean="0">
                <a:solidFill>
                  <a:schemeClr val="hlink"/>
                </a:solidFill>
                <a:ea typeface="宋体" panose="02010600030101010101" pitchFamily="2" charset="-122"/>
              </a:rPr>
              <a:t>1</a:t>
            </a:r>
            <a:r>
              <a:rPr lang="en-US" altLang="zh-CN" sz="2000" b="0" dirty="0" smtClean="0">
                <a:ea typeface="宋体" panose="02010600030101010101" pitchFamily="2" charset="-122"/>
              </a:rPr>
              <a:t>.    The homeowner logs on to the </a:t>
            </a:r>
            <a:r>
              <a:rPr lang="en-US" altLang="zh-CN" sz="2000" b="0" dirty="0" err="1" smtClean="0">
                <a:ea typeface="宋体" panose="02010600030101010101" pitchFamily="2" charset="-122"/>
              </a:rPr>
              <a:t>Safehome</a:t>
            </a:r>
            <a:r>
              <a:rPr lang="en-US" altLang="zh-CN" sz="2000" b="0" dirty="0" smtClean="0">
                <a:ea typeface="宋体" panose="02010600030101010101" pitchFamily="2" charset="-122"/>
              </a:rPr>
              <a:t> Products web site</a:t>
            </a:r>
            <a:endParaRPr lang="en-US" altLang="zh-CN" sz="2000" b="0" dirty="0" smtClean="0">
              <a:ea typeface="宋体" panose="02010600030101010101" pitchFamily="2" charset="-122"/>
            </a:endParaRPr>
          </a:p>
          <a:p>
            <a:pPr marL="457200" indent="-457200">
              <a:lnSpc>
                <a:spcPct val="80000"/>
              </a:lnSpc>
              <a:buFont typeface="Wingdings" panose="05000000000000000000" pitchFamily="2" charset="2"/>
              <a:buAutoNum type="arabicPeriod" startAt="2"/>
            </a:pPr>
            <a:r>
              <a:rPr lang="en-US" altLang="zh-CN" sz="2000" b="0" dirty="0" smtClean="0">
                <a:ea typeface="宋体" panose="02010600030101010101" pitchFamily="2" charset="-122"/>
              </a:rPr>
              <a:t>The homeowner enters his or her use ID</a:t>
            </a:r>
            <a:endParaRPr lang="en-US" altLang="zh-CN" sz="2000" b="0" dirty="0" smtClean="0">
              <a:ea typeface="宋体" panose="02010600030101010101" pitchFamily="2" charset="-122"/>
            </a:endParaRPr>
          </a:p>
          <a:p>
            <a:pPr marL="457200" indent="-457200">
              <a:lnSpc>
                <a:spcPct val="80000"/>
              </a:lnSpc>
              <a:buFont typeface="Wingdings" panose="05000000000000000000" pitchFamily="2" charset="2"/>
              <a:buAutoNum type="arabicPeriod" startAt="2"/>
            </a:pPr>
            <a:r>
              <a:rPr lang="en-US" altLang="zh-CN" sz="2000" b="0" dirty="0" smtClean="0">
                <a:ea typeface="宋体" panose="02010600030101010101" pitchFamily="2" charset="-122"/>
              </a:rPr>
              <a:t>The homeowner enters two </a:t>
            </a:r>
            <a:r>
              <a:rPr lang="en-US" altLang="zh-CN" sz="2000" b="0" dirty="0" err="1" smtClean="0">
                <a:ea typeface="宋体" panose="02010600030101010101" pitchFamily="2" charset="-122"/>
              </a:rPr>
              <a:t>pwd</a:t>
            </a:r>
            <a:r>
              <a:rPr lang="en-US" altLang="zh-CN" sz="2000" b="0" dirty="0" smtClean="0">
                <a:ea typeface="宋体" panose="02010600030101010101" pitchFamily="2" charset="-122"/>
              </a:rPr>
              <a:t> (each at least eight char in length)</a:t>
            </a:r>
            <a:endParaRPr lang="en-US" altLang="zh-CN" sz="2000" b="0" dirty="0" smtClean="0">
              <a:ea typeface="宋体" panose="02010600030101010101" pitchFamily="2" charset="-122"/>
            </a:endParaRPr>
          </a:p>
          <a:p>
            <a:pPr marL="457200" indent="-457200">
              <a:lnSpc>
                <a:spcPct val="80000"/>
              </a:lnSpc>
              <a:buFont typeface="Wingdings" panose="05000000000000000000" pitchFamily="2" charset="2"/>
              <a:buAutoNum type="arabicPeriod" startAt="2"/>
            </a:pPr>
            <a:r>
              <a:rPr lang="en-US" altLang="zh-CN" sz="2000" b="0" dirty="0" smtClean="0">
                <a:ea typeface="宋体" panose="02010600030101010101" pitchFamily="2" charset="-122"/>
              </a:rPr>
              <a:t>The system displays all major functions buttons</a:t>
            </a:r>
            <a:endParaRPr lang="en-US" altLang="zh-CN" sz="2000" b="0" dirty="0" smtClean="0">
              <a:ea typeface="宋体" panose="02010600030101010101" pitchFamily="2" charset="-122"/>
            </a:endParaRPr>
          </a:p>
          <a:p>
            <a:pPr marL="457200" indent="-457200">
              <a:lnSpc>
                <a:spcPct val="80000"/>
              </a:lnSpc>
              <a:buFont typeface="Wingdings" panose="05000000000000000000" pitchFamily="2" charset="2"/>
              <a:buAutoNum type="arabicPeriod" startAt="2"/>
            </a:pPr>
            <a:r>
              <a:rPr lang="en-US" altLang="zh-CN" sz="2000" b="0" dirty="0" smtClean="0">
                <a:ea typeface="宋体" panose="02010600030101010101" pitchFamily="2" charset="-122"/>
              </a:rPr>
              <a:t>The homeowner selects the </a:t>
            </a:r>
            <a:r>
              <a:rPr lang="en-US" altLang="zh-CN" sz="2000" b="0" dirty="0" smtClean="0">
                <a:latin typeface="Palatino" charset="0"/>
                <a:ea typeface="宋体" panose="02010600030101010101" pitchFamily="2" charset="-122"/>
              </a:rPr>
              <a:t>“</a:t>
            </a:r>
            <a:r>
              <a:rPr lang="en-US" altLang="zh-CN" sz="2000" b="0" dirty="0" smtClean="0">
                <a:ea typeface="宋体" panose="02010600030101010101" pitchFamily="2" charset="-122"/>
              </a:rPr>
              <a:t>surveillance</a:t>
            </a:r>
            <a:r>
              <a:rPr lang="en-US" altLang="zh-CN" sz="2000" b="0" dirty="0" smtClean="0">
                <a:latin typeface="Palatino" charset="0"/>
                <a:ea typeface="宋体" panose="02010600030101010101" pitchFamily="2" charset="-122"/>
              </a:rPr>
              <a:t>”</a:t>
            </a:r>
            <a:r>
              <a:rPr lang="en-US" altLang="zh-CN" sz="2000" b="0" dirty="0" smtClean="0">
                <a:ea typeface="宋体" panose="02010600030101010101" pitchFamily="2" charset="-122"/>
              </a:rPr>
              <a:t> from the major function buttons</a:t>
            </a:r>
            <a:endParaRPr lang="en-US" altLang="zh-CN" sz="2000" b="0" dirty="0" smtClean="0">
              <a:ea typeface="宋体" panose="02010600030101010101" pitchFamily="2" charset="-122"/>
            </a:endParaRPr>
          </a:p>
          <a:p>
            <a:pPr marL="457200" indent="-457200">
              <a:lnSpc>
                <a:spcPct val="80000"/>
              </a:lnSpc>
              <a:buFont typeface="Wingdings" panose="05000000000000000000" pitchFamily="2" charset="2"/>
              <a:buAutoNum type="arabicPeriod" startAt="2"/>
            </a:pPr>
            <a:r>
              <a:rPr lang="en-US" altLang="zh-CN" sz="2000" b="0" dirty="0" smtClean="0">
                <a:ea typeface="宋体" panose="02010600030101010101" pitchFamily="2" charset="-122"/>
              </a:rPr>
              <a:t>The homeowner selects </a:t>
            </a:r>
            <a:r>
              <a:rPr lang="en-US" altLang="zh-CN" sz="2000" b="0" dirty="0" smtClean="0">
                <a:latin typeface="Palatino" charset="0"/>
                <a:ea typeface="宋体" panose="02010600030101010101" pitchFamily="2" charset="-122"/>
              </a:rPr>
              <a:t>“</a:t>
            </a:r>
            <a:r>
              <a:rPr lang="en-US" altLang="zh-CN" sz="2000" b="0" dirty="0" smtClean="0">
                <a:ea typeface="宋体" panose="02010600030101010101" pitchFamily="2" charset="-122"/>
              </a:rPr>
              <a:t>pick a camera</a:t>
            </a:r>
            <a:r>
              <a:rPr lang="en-US" altLang="zh-CN" sz="2000" b="0" dirty="0" smtClean="0">
                <a:latin typeface="Palatino" charset="0"/>
                <a:ea typeface="宋体" panose="02010600030101010101" pitchFamily="2" charset="-122"/>
              </a:rPr>
              <a:t>”</a:t>
            </a:r>
            <a:endParaRPr lang="en-US" altLang="zh-CN" sz="2000" b="0" dirty="0" smtClean="0">
              <a:ea typeface="宋体" panose="02010600030101010101" pitchFamily="2" charset="-122"/>
            </a:endParaRPr>
          </a:p>
          <a:p>
            <a:pPr marL="457200" indent="-457200">
              <a:lnSpc>
                <a:spcPct val="80000"/>
              </a:lnSpc>
              <a:buFont typeface="Wingdings" panose="05000000000000000000" pitchFamily="2" charset="2"/>
              <a:buAutoNum type="arabicPeriod" startAt="2"/>
            </a:pPr>
            <a:r>
              <a:rPr lang="en-US" altLang="zh-CN" sz="2000" b="0" dirty="0" smtClean="0">
                <a:ea typeface="宋体" panose="02010600030101010101" pitchFamily="2" charset="-122"/>
              </a:rPr>
              <a:t>The system displays the floor plan of the house</a:t>
            </a:r>
            <a:endParaRPr lang="en-US" altLang="zh-CN" sz="2000" b="0" dirty="0" smtClean="0">
              <a:ea typeface="宋体" panose="02010600030101010101" pitchFamily="2" charset="-122"/>
            </a:endParaRPr>
          </a:p>
          <a:p>
            <a:pPr marL="457200" indent="-457200">
              <a:lnSpc>
                <a:spcPct val="80000"/>
              </a:lnSpc>
              <a:buFont typeface="Wingdings" panose="05000000000000000000" pitchFamily="2" charset="2"/>
              <a:buAutoNum type="arabicPeriod" startAt="2"/>
            </a:pPr>
            <a:r>
              <a:rPr lang="en-US" altLang="zh-CN" sz="2000" b="0" dirty="0" smtClean="0">
                <a:ea typeface="宋体" panose="02010600030101010101" pitchFamily="2" charset="-122"/>
              </a:rPr>
              <a:t>The homeowner selects a camera icon from the floor plan</a:t>
            </a:r>
            <a:endParaRPr lang="en-US" altLang="zh-CN" sz="2000" b="0" dirty="0" smtClean="0">
              <a:ea typeface="宋体" panose="02010600030101010101" pitchFamily="2" charset="-122"/>
            </a:endParaRPr>
          </a:p>
          <a:p>
            <a:pPr marL="457200" indent="-457200">
              <a:lnSpc>
                <a:spcPct val="80000"/>
              </a:lnSpc>
              <a:buFont typeface="Wingdings" panose="05000000000000000000" pitchFamily="2" charset="2"/>
              <a:buAutoNum type="arabicPeriod" startAt="2"/>
            </a:pPr>
            <a:r>
              <a:rPr lang="en-US" altLang="zh-CN" sz="2000" b="0" dirty="0" smtClean="0">
                <a:ea typeface="宋体" panose="02010600030101010101" pitchFamily="2" charset="-122"/>
              </a:rPr>
              <a:t>The homeowner selects the </a:t>
            </a:r>
            <a:r>
              <a:rPr lang="en-US" altLang="zh-CN" sz="2000" b="0" dirty="0" smtClean="0">
                <a:latin typeface="Palatino" charset="0"/>
                <a:ea typeface="宋体" panose="02010600030101010101" pitchFamily="2" charset="-122"/>
              </a:rPr>
              <a:t>“</a:t>
            </a:r>
            <a:r>
              <a:rPr lang="en-US" altLang="zh-CN" sz="2000" b="0" dirty="0" smtClean="0">
                <a:ea typeface="宋体" panose="02010600030101010101" pitchFamily="2" charset="-122"/>
              </a:rPr>
              <a:t>View</a:t>
            </a:r>
            <a:r>
              <a:rPr lang="en-US" altLang="zh-CN" sz="2000" b="0" dirty="0" smtClean="0">
                <a:latin typeface="Palatino" charset="0"/>
                <a:ea typeface="宋体" panose="02010600030101010101" pitchFamily="2" charset="-122"/>
              </a:rPr>
              <a:t>”</a:t>
            </a:r>
            <a:r>
              <a:rPr lang="en-US" altLang="zh-CN" sz="2000" b="0" dirty="0" smtClean="0">
                <a:ea typeface="宋体" panose="02010600030101010101" pitchFamily="2" charset="-122"/>
              </a:rPr>
              <a:t> button</a:t>
            </a:r>
            <a:endParaRPr lang="en-US" altLang="zh-CN" sz="2000" b="0" dirty="0" smtClean="0">
              <a:ea typeface="宋体" panose="02010600030101010101" pitchFamily="2" charset="-122"/>
            </a:endParaRPr>
          </a:p>
          <a:p>
            <a:pPr marL="457200" indent="-457200">
              <a:lnSpc>
                <a:spcPct val="80000"/>
              </a:lnSpc>
              <a:buFont typeface="Wingdings" panose="05000000000000000000" pitchFamily="2" charset="2"/>
              <a:buAutoNum type="arabicPeriod" startAt="2"/>
            </a:pPr>
            <a:r>
              <a:rPr lang="en-US" altLang="zh-CN" sz="2000" b="0" dirty="0" smtClean="0">
                <a:ea typeface="宋体" panose="02010600030101010101" pitchFamily="2" charset="-122"/>
              </a:rPr>
              <a:t>The system displays a viewing window that is identified by the camera ID</a:t>
            </a:r>
            <a:endParaRPr lang="en-US" altLang="zh-CN" sz="2000" b="0" dirty="0" smtClean="0">
              <a:ea typeface="宋体" panose="02010600030101010101" pitchFamily="2" charset="-122"/>
            </a:endParaRPr>
          </a:p>
          <a:p>
            <a:pPr marL="457200" indent="-457200">
              <a:lnSpc>
                <a:spcPct val="80000"/>
              </a:lnSpc>
              <a:buFont typeface="Wingdings" panose="05000000000000000000" pitchFamily="2" charset="2"/>
              <a:buAutoNum type="arabicPeriod" startAt="2"/>
            </a:pPr>
            <a:r>
              <a:rPr lang="en-US" altLang="zh-CN" sz="2000" b="0" dirty="0" smtClean="0">
                <a:ea typeface="宋体" panose="02010600030101010101" pitchFamily="2" charset="-122"/>
              </a:rPr>
              <a:t>The system displays video output within the viewing  window at one frame per second</a:t>
            </a:r>
            <a:endParaRPr lang="en-US" altLang="zh-CN" sz="2000" b="0" dirty="0" smtClean="0">
              <a:ea typeface="宋体" panose="02010600030101010101" pitchFamily="2" charset="-122"/>
            </a:endParaRPr>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ltLang="zh-CN" dirty="0" smtClean="0">
                <a:ea typeface="宋体" panose="02010600030101010101" pitchFamily="2" charset="-122"/>
              </a:rPr>
              <a:t>Considering step 6 and 7</a:t>
            </a:r>
            <a:endParaRPr lang="en-US" altLang="zh-CN" dirty="0" smtClean="0">
              <a:ea typeface="宋体" panose="02010600030101010101" pitchFamily="2" charset="-122"/>
            </a:endParaRPr>
          </a:p>
        </p:txBody>
      </p:sp>
      <p:sp>
        <p:nvSpPr>
          <p:cNvPr id="230403" name="Rectangle 3"/>
          <p:cNvSpPr>
            <a:spLocks noGrp="1" noChangeArrowheads="1"/>
          </p:cNvSpPr>
          <p:nvPr>
            <p:ph type="body" idx="1"/>
          </p:nvPr>
        </p:nvSpPr>
        <p:spPr/>
        <p:txBody>
          <a:bodyPr/>
          <a:lstStyle/>
          <a:p>
            <a:pPr marL="457200" indent="-457200">
              <a:buFontTx/>
              <a:buNone/>
            </a:pPr>
            <a:r>
              <a:rPr lang="en-US" altLang="zh-CN" b="0" dirty="0" smtClean="0">
                <a:ea typeface="宋体" panose="02010600030101010101" pitchFamily="2" charset="-122"/>
              </a:rPr>
              <a:t>6.The homeowner selects </a:t>
            </a:r>
            <a:r>
              <a:rPr lang="en-US" altLang="zh-CN" b="0" dirty="0" smtClean="0">
                <a:latin typeface="Palatino" charset="0"/>
                <a:ea typeface="宋体" panose="02010600030101010101" pitchFamily="2" charset="-122"/>
              </a:rPr>
              <a:t>“</a:t>
            </a:r>
            <a:r>
              <a:rPr lang="en-US" altLang="zh-CN" b="0" dirty="0" smtClean="0">
                <a:ea typeface="宋体" panose="02010600030101010101" pitchFamily="2" charset="-122"/>
              </a:rPr>
              <a:t>pick a camera</a:t>
            </a:r>
            <a:r>
              <a:rPr lang="en-US" altLang="zh-CN" b="0" dirty="0" smtClean="0">
                <a:latin typeface="Palatino" charset="0"/>
                <a:ea typeface="宋体" panose="02010600030101010101" pitchFamily="2" charset="-122"/>
              </a:rPr>
              <a:t>”</a:t>
            </a:r>
            <a:endParaRPr lang="en-US" altLang="zh-CN" b="0" dirty="0" smtClean="0">
              <a:ea typeface="宋体" panose="02010600030101010101" pitchFamily="2" charset="-122"/>
            </a:endParaRPr>
          </a:p>
          <a:p>
            <a:pPr marL="457200" indent="-457200">
              <a:buFontTx/>
              <a:buNone/>
            </a:pPr>
            <a:r>
              <a:rPr lang="en-US" altLang="zh-CN" b="0" dirty="0" smtClean="0">
                <a:ea typeface="宋体" panose="02010600030101010101" pitchFamily="2" charset="-122"/>
              </a:rPr>
              <a:t>7.The system displays the floor plan of the house</a:t>
            </a:r>
            <a:endParaRPr lang="en-US" altLang="zh-CN" b="0" dirty="0" smtClean="0">
              <a:ea typeface="宋体" panose="02010600030101010101" pitchFamily="2" charset="-122"/>
            </a:endParaRPr>
          </a:p>
          <a:p>
            <a:pPr marL="457200" indent="-457200">
              <a:buFontTx/>
              <a:buNone/>
            </a:pPr>
            <a:r>
              <a:rPr lang="en-US" altLang="zh-CN" b="0" dirty="0" smtClean="0">
                <a:ea typeface="宋体" panose="02010600030101010101" pitchFamily="2" charset="-122"/>
              </a:rPr>
              <a:t>Question:</a:t>
            </a:r>
            <a:endParaRPr lang="en-US" altLang="zh-CN" b="0" dirty="0" smtClean="0">
              <a:ea typeface="宋体" panose="02010600030101010101" pitchFamily="2" charset="-122"/>
            </a:endParaRPr>
          </a:p>
          <a:p>
            <a:pPr marL="457200" indent="-457200">
              <a:buFont typeface="Wingdings" panose="05000000000000000000" pitchFamily="2" charset="2"/>
              <a:buAutoNum type="arabicParenBoth"/>
            </a:pPr>
            <a:r>
              <a:rPr lang="en-US" altLang="zh-CN" b="0" dirty="0" smtClean="0">
                <a:ea typeface="宋体" panose="02010600030101010101" pitchFamily="2" charset="-122"/>
              </a:rPr>
              <a:t>If  floor plan with camera icons never configured</a:t>
            </a:r>
            <a:endParaRPr lang="en-US" altLang="zh-CN" b="0" dirty="0" smtClean="0">
              <a:ea typeface="宋体" panose="02010600030101010101" pitchFamily="2" charset="-122"/>
            </a:endParaRPr>
          </a:p>
          <a:p>
            <a:pPr marL="457200" indent="-457200">
              <a:buFont typeface="Wingdings" panose="05000000000000000000" pitchFamily="2" charset="2"/>
              <a:buNone/>
            </a:pPr>
            <a:r>
              <a:rPr lang="en-US" altLang="zh-CN" b="0" dirty="0" smtClean="0">
                <a:ea typeface="宋体" panose="02010600030101010101" pitchFamily="2" charset="-122"/>
              </a:rPr>
              <a:t>  these abnormal condition will be treated in a separate use case </a:t>
            </a:r>
            <a:r>
              <a:rPr lang="en-US" altLang="zh-CN" b="0" dirty="0" smtClean="0">
                <a:latin typeface="Palatino" charset="0"/>
                <a:ea typeface="宋体" panose="02010600030101010101" pitchFamily="2" charset="-122"/>
              </a:rPr>
              <a:t>“</a:t>
            </a:r>
            <a:r>
              <a:rPr lang="en-US" altLang="zh-CN" b="0" dirty="0" smtClean="0">
                <a:ea typeface="宋体" panose="02010600030101010101" pitchFamily="2" charset="-122"/>
              </a:rPr>
              <a:t>Alarm condition encountered</a:t>
            </a:r>
            <a:r>
              <a:rPr lang="en-US" altLang="zh-CN" b="0" dirty="0" smtClean="0">
                <a:latin typeface="Palatino" charset="0"/>
                <a:ea typeface="宋体" panose="02010600030101010101" pitchFamily="2" charset="-122"/>
              </a:rPr>
              <a:t>”</a:t>
            </a:r>
            <a:r>
              <a:rPr lang="en-US" altLang="zh-CN" b="0" dirty="0" smtClean="0">
                <a:ea typeface="宋体" panose="02010600030101010101" pitchFamily="2" charset="-122"/>
              </a:rPr>
              <a:t> </a:t>
            </a:r>
            <a:endParaRPr lang="en-US" altLang="zh-CN" b="0" dirty="0" smtClean="0">
              <a:ea typeface="宋体" panose="02010600030101010101" pitchFamily="2" charset="-122"/>
            </a:endParaRPr>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zh-CN" dirty="0" smtClean="0">
                <a:ea typeface="宋体" panose="02010600030101010101" pitchFamily="2" charset="-122"/>
              </a:rPr>
              <a:t>Use case Template for ACS-DCV</a:t>
            </a:r>
            <a:endParaRPr lang="en-US" altLang="zh-CN" dirty="0" smtClean="0">
              <a:ea typeface="宋体" panose="02010600030101010101" pitchFamily="2" charset="-122"/>
            </a:endParaRPr>
          </a:p>
        </p:txBody>
      </p:sp>
      <p:sp>
        <p:nvSpPr>
          <p:cNvPr id="231427" name="Rectangle 3"/>
          <p:cNvSpPr>
            <a:spLocks noGrp="1" noChangeArrowheads="1"/>
          </p:cNvSpPr>
          <p:nvPr>
            <p:ph type="body" idx="1"/>
          </p:nvPr>
        </p:nvSpPr>
        <p:spPr>
          <a:xfrm>
            <a:off x="1066800" y="1196752"/>
            <a:ext cx="7543800" cy="4800600"/>
          </a:xfrm>
        </p:spPr>
        <p:txBody>
          <a:bodyPr/>
          <a:lstStyle/>
          <a:p>
            <a:pPr>
              <a:lnSpc>
                <a:spcPct val="90000"/>
              </a:lnSpc>
              <a:buClr>
                <a:srgbClr val="0070C0"/>
              </a:buClr>
              <a:buFont typeface="Wingdings" panose="05000000000000000000" pitchFamily="2" charset="2"/>
              <a:buChar char="n"/>
            </a:pPr>
            <a:r>
              <a:rPr lang="en-US" altLang="zh-CN" b="0" dirty="0" smtClean="0">
                <a:solidFill>
                  <a:srgbClr val="FF0000"/>
                </a:solidFill>
                <a:ea typeface="宋体" panose="02010600030101010101" pitchFamily="2" charset="-122"/>
              </a:rPr>
              <a:t>Use case</a:t>
            </a:r>
            <a:r>
              <a:rPr lang="en-US" altLang="zh-CN" b="0" dirty="0" smtClean="0">
                <a:ea typeface="宋体" panose="02010600030101010101" pitchFamily="2" charset="-122"/>
              </a:rPr>
              <a:t>: access camera surveillance-display (ACS-DCV)</a:t>
            </a:r>
            <a:endParaRPr lang="en-US" altLang="zh-CN" b="0" dirty="0" smtClean="0">
              <a:ea typeface="宋体" panose="02010600030101010101" pitchFamily="2" charset="-122"/>
            </a:endParaRPr>
          </a:p>
          <a:p>
            <a:pPr>
              <a:lnSpc>
                <a:spcPct val="90000"/>
              </a:lnSpc>
              <a:buClr>
                <a:srgbClr val="0070C0"/>
              </a:buClr>
              <a:buFont typeface="Wingdings" panose="05000000000000000000" pitchFamily="2" charset="2"/>
              <a:buChar char="n"/>
            </a:pPr>
            <a:endParaRPr lang="en-US" altLang="zh-CN" b="0" dirty="0" smtClean="0">
              <a:ea typeface="宋体" panose="02010600030101010101" pitchFamily="2" charset="-122"/>
            </a:endParaRPr>
          </a:p>
          <a:p>
            <a:pPr>
              <a:lnSpc>
                <a:spcPct val="90000"/>
              </a:lnSpc>
              <a:buClr>
                <a:srgbClr val="0070C0"/>
              </a:buClr>
              <a:buFont typeface="Wingdings" panose="05000000000000000000" pitchFamily="2" charset="2"/>
              <a:buChar char="n"/>
            </a:pPr>
            <a:r>
              <a:rPr lang="en-US" altLang="zh-CN" b="0" dirty="0" smtClean="0">
                <a:solidFill>
                  <a:srgbClr val="FF0000"/>
                </a:solidFill>
                <a:ea typeface="宋体" panose="02010600030101010101" pitchFamily="2" charset="-122"/>
              </a:rPr>
              <a:t>Primary Actor</a:t>
            </a:r>
            <a:r>
              <a:rPr lang="en-US" altLang="zh-CN" b="0" dirty="0" smtClean="0">
                <a:ea typeface="宋体" panose="02010600030101010101" pitchFamily="2" charset="-122"/>
              </a:rPr>
              <a:t>: homeowner</a:t>
            </a:r>
            <a:endParaRPr lang="en-US" altLang="zh-CN" b="0" dirty="0" smtClean="0">
              <a:ea typeface="宋体" panose="02010600030101010101" pitchFamily="2" charset="-122"/>
            </a:endParaRPr>
          </a:p>
          <a:p>
            <a:pPr>
              <a:lnSpc>
                <a:spcPct val="90000"/>
              </a:lnSpc>
              <a:buClr>
                <a:srgbClr val="0070C0"/>
              </a:buClr>
              <a:buFont typeface="Wingdings" panose="05000000000000000000" pitchFamily="2" charset="2"/>
              <a:buChar char="n"/>
            </a:pPr>
            <a:endParaRPr lang="en-US" altLang="zh-CN" b="0" dirty="0" smtClean="0">
              <a:ea typeface="宋体" panose="02010600030101010101" pitchFamily="2" charset="-122"/>
            </a:endParaRPr>
          </a:p>
          <a:p>
            <a:pPr>
              <a:lnSpc>
                <a:spcPct val="90000"/>
              </a:lnSpc>
              <a:buClr>
                <a:srgbClr val="0070C0"/>
              </a:buClr>
              <a:buFont typeface="Wingdings" panose="05000000000000000000" pitchFamily="2" charset="2"/>
              <a:buChar char="n"/>
            </a:pPr>
            <a:r>
              <a:rPr lang="en-US" altLang="zh-CN" b="0" dirty="0" smtClean="0">
                <a:solidFill>
                  <a:srgbClr val="FF0000"/>
                </a:solidFill>
                <a:ea typeface="宋体" panose="02010600030101010101" pitchFamily="2" charset="-122"/>
              </a:rPr>
              <a:t>Goal in context</a:t>
            </a:r>
            <a:r>
              <a:rPr lang="en-US" altLang="zh-CN" b="0" dirty="0">
                <a:ea typeface="宋体" panose="02010600030101010101" pitchFamily="2" charset="-122"/>
              </a:rPr>
              <a:t>:</a:t>
            </a:r>
            <a:r>
              <a:rPr lang="en-US" altLang="zh-CN" b="0" dirty="0" smtClean="0">
                <a:ea typeface="宋体" panose="02010600030101010101" pitchFamily="2" charset="-122"/>
              </a:rPr>
              <a:t> To view output of camera placed throughout the house from any remote location via Internet</a:t>
            </a:r>
            <a:endParaRPr lang="en-US" altLang="zh-CN" b="0" dirty="0" smtClean="0">
              <a:ea typeface="宋体" panose="02010600030101010101" pitchFamily="2" charset="-122"/>
            </a:endParaRPr>
          </a:p>
          <a:p>
            <a:pPr>
              <a:lnSpc>
                <a:spcPct val="90000"/>
              </a:lnSpc>
              <a:buClr>
                <a:srgbClr val="0070C0"/>
              </a:buClr>
              <a:buFont typeface="Wingdings" panose="05000000000000000000" pitchFamily="2" charset="2"/>
              <a:buChar char="n"/>
            </a:pPr>
            <a:endParaRPr lang="en-US" altLang="zh-CN" b="0" dirty="0" smtClean="0">
              <a:ea typeface="宋体" panose="02010600030101010101" pitchFamily="2" charset="-122"/>
            </a:endParaRPr>
          </a:p>
          <a:p>
            <a:pPr>
              <a:lnSpc>
                <a:spcPct val="90000"/>
              </a:lnSpc>
              <a:buClr>
                <a:srgbClr val="0070C0"/>
              </a:buClr>
              <a:buFont typeface="Wingdings" panose="05000000000000000000" pitchFamily="2" charset="2"/>
              <a:buChar char="n"/>
            </a:pPr>
            <a:r>
              <a:rPr lang="en-US" altLang="zh-CN" b="0" dirty="0" smtClean="0">
                <a:solidFill>
                  <a:srgbClr val="FF0000"/>
                </a:solidFill>
                <a:ea typeface="宋体" panose="02010600030101010101" pitchFamily="2" charset="-122"/>
              </a:rPr>
              <a:t>Precondition</a:t>
            </a:r>
            <a:r>
              <a:rPr lang="en-US" altLang="zh-CN" b="0" dirty="0" smtClean="0">
                <a:ea typeface="宋体" panose="02010600030101010101" pitchFamily="2" charset="-122"/>
              </a:rPr>
              <a:t>: System must be fully configured; Appropriate User ID and </a:t>
            </a:r>
            <a:r>
              <a:rPr lang="en-US" altLang="zh-CN" b="0" dirty="0" err="1" smtClean="0">
                <a:ea typeface="宋体" panose="02010600030101010101" pitchFamily="2" charset="-122"/>
              </a:rPr>
              <a:t>Pwd</a:t>
            </a:r>
            <a:r>
              <a:rPr lang="en-US" altLang="zh-CN" b="0" dirty="0" smtClean="0">
                <a:ea typeface="宋体" panose="02010600030101010101" pitchFamily="2" charset="-122"/>
              </a:rPr>
              <a:t> must be obtained</a:t>
            </a:r>
            <a:endParaRPr lang="en-US" altLang="zh-CN" b="0" dirty="0" smtClean="0">
              <a:ea typeface="宋体" panose="02010600030101010101" pitchFamily="2" charset="-122"/>
            </a:endParaRPr>
          </a:p>
          <a:p>
            <a:pPr>
              <a:lnSpc>
                <a:spcPct val="90000"/>
              </a:lnSpc>
              <a:buClr>
                <a:srgbClr val="0070C0"/>
              </a:buClr>
              <a:buFont typeface="Wingdings" panose="05000000000000000000" pitchFamily="2" charset="2"/>
              <a:buChar char="n"/>
            </a:pPr>
            <a:endParaRPr lang="en-US" altLang="zh-CN" b="0" dirty="0" smtClean="0">
              <a:ea typeface="宋体" panose="02010600030101010101" pitchFamily="2" charset="-122"/>
            </a:endParaRPr>
          </a:p>
          <a:p>
            <a:pPr>
              <a:lnSpc>
                <a:spcPct val="90000"/>
              </a:lnSpc>
              <a:buClr>
                <a:srgbClr val="0070C0"/>
              </a:buClr>
              <a:buFont typeface="Wingdings" panose="05000000000000000000" pitchFamily="2" charset="2"/>
              <a:buChar char="n"/>
            </a:pPr>
            <a:r>
              <a:rPr lang="en-US" altLang="zh-CN" b="0" dirty="0" smtClean="0">
                <a:solidFill>
                  <a:srgbClr val="FF0000"/>
                </a:solidFill>
                <a:ea typeface="宋体" panose="02010600030101010101" pitchFamily="2" charset="-122"/>
              </a:rPr>
              <a:t>Trigger</a:t>
            </a:r>
            <a:r>
              <a:rPr lang="en-US" altLang="zh-CN" b="0" dirty="0" smtClean="0">
                <a:ea typeface="宋体" panose="02010600030101010101" pitchFamily="2" charset="-122"/>
              </a:rPr>
              <a:t>: The homeowner decides to take a look inside the house while away</a:t>
            </a:r>
            <a:endParaRPr lang="en-US" altLang="zh-CN" b="0" dirty="0" smtClean="0">
              <a:ea typeface="宋体" panose="02010600030101010101" pitchFamily="2" charset="-122"/>
            </a:endParaRPr>
          </a:p>
          <a:p>
            <a:pPr>
              <a:lnSpc>
                <a:spcPct val="90000"/>
              </a:lnSpc>
              <a:buFontTx/>
              <a:buNone/>
            </a:pPr>
            <a:endParaRPr lang="zh-CN" altLang="en-US" dirty="0" smtClean="0">
              <a:ea typeface="宋体" panose="02010600030101010101" pitchFamily="2" charset="-122"/>
            </a:endParaRPr>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ltLang="zh-CN" smtClean="0">
                <a:ea typeface="宋体" panose="02010600030101010101" pitchFamily="2" charset="-122"/>
              </a:rPr>
              <a:t>Use case Template for ACS-DCV</a:t>
            </a:r>
            <a:endParaRPr lang="zh-CN" altLang="en-US" smtClean="0">
              <a:ea typeface="宋体" panose="02010600030101010101" pitchFamily="2" charset="-122"/>
            </a:endParaRPr>
          </a:p>
        </p:txBody>
      </p:sp>
      <p:sp>
        <p:nvSpPr>
          <p:cNvPr id="232451" name="Rectangle 3"/>
          <p:cNvSpPr>
            <a:spLocks noGrp="1" noChangeArrowheads="1"/>
          </p:cNvSpPr>
          <p:nvPr>
            <p:ph type="body" idx="1"/>
          </p:nvPr>
        </p:nvSpPr>
        <p:spPr>
          <a:xfrm>
            <a:off x="1066800" y="1268760"/>
            <a:ext cx="7543800" cy="4800600"/>
          </a:xfrm>
        </p:spPr>
        <p:txBody>
          <a:bodyPr/>
          <a:lstStyle/>
          <a:p>
            <a:pPr marL="0" indent="0">
              <a:lnSpc>
                <a:spcPct val="90000"/>
              </a:lnSpc>
              <a:buNone/>
            </a:pPr>
            <a:r>
              <a:rPr lang="en-US" altLang="zh-CN" dirty="0" smtClean="0">
                <a:solidFill>
                  <a:srgbClr val="FF0000"/>
                </a:solidFill>
                <a:ea typeface="宋体" panose="02010600030101010101" pitchFamily="2" charset="-122"/>
              </a:rPr>
              <a:t>Scenario:</a:t>
            </a:r>
            <a:endParaRPr lang="en-US" altLang="zh-CN" dirty="0" smtClean="0">
              <a:solidFill>
                <a:srgbClr val="FF0000"/>
              </a:solidFill>
              <a:ea typeface="宋体" panose="02010600030101010101" pitchFamily="2" charset="-122"/>
            </a:endParaRPr>
          </a:p>
          <a:p>
            <a:pPr>
              <a:lnSpc>
                <a:spcPct val="90000"/>
              </a:lnSpc>
              <a:buFontTx/>
              <a:buNone/>
            </a:pPr>
            <a:r>
              <a:rPr lang="en-US" altLang="zh-CN" sz="2000" b="0" dirty="0" smtClean="0">
                <a:ea typeface="宋体" panose="02010600030101010101" pitchFamily="2" charset="-122"/>
              </a:rPr>
              <a:t>1.  The homeowner logs on to the </a:t>
            </a:r>
            <a:r>
              <a:rPr lang="en-US" altLang="zh-CN" sz="2000" b="0" dirty="0" err="1" smtClean="0">
                <a:ea typeface="宋体" panose="02010600030101010101" pitchFamily="2" charset="-122"/>
              </a:rPr>
              <a:t>Safehome</a:t>
            </a:r>
            <a:r>
              <a:rPr lang="en-US" altLang="zh-CN" sz="2000" b="0" dirty="0" smtClean="0">
                <a:ea typeface="宋体" panose="02010600030101010101" pitchFamily="2" charset="-122"/>
              </a:rPr>
              <a:t> Products web site</a:t>
            </a:r>
            <a:endParaRPr lang="en-US" altLang="zh-CN" sz="2000" b="0" dirty="0" smtClean="0">
              <a:ea typeface="宋体" panose="02010600030101010101" pitchFamily="2" charset="-122"/>
            </a:endParaRPr>
          </a:p>
          <a:p>
            <a:pPr>
              <a:lnSpc>
                <a:spcPct val="90000"/>
              </a:lnSpc>
              <a:buFont typeface="Wingdings" panose="05000000000000000000" pitchFamily="2" charset="2"/>
              <a:buAutoNum type="arabicPeriod" startAt="2"/>
            </a:pPr>
            <a:r>
              <a:rPr lang="en-US" altLang="zh-CN" sz="2000" b="0" dirty="0" smtClean="0">
                <a:ea typeface="宋体" panose="02010600030101010101" pitchFamily="2" charset="-122"/>
              </a:rPr>
              <a:t>The homeowner enters his or her use ID</a:t>
            </a:r>
            <a:endParaRPr lang="en-US" altLang="zh-CN" sz="2000" b="0" dirty="0" smtClean="0">
              <a:ea typeface="宋体" panose="02010600030101010101" pitchFamily="2" charset="-122"/>
            </a:endParaRPr>
          </a:p>
          <a:p>
            <a:pPr>
              <a:lnSpc>
                <a:spcPct val="90000"/>
              </a:lnSpc>
              <a:buFont typeface="Wingdings" panose="05000000000000000000" pitchFamily="2" charset="2"/>
              <a:buAutoNum type="arabicPeriod" startAt="2"/>
            </a:pPr>
            <a:r>
              <a:rPr lang="en-US" altLang="zh-CN" sz="2000" b="0" dirty="0" smtClean="0">
                <a:ea typeface="宋体" panose="02010600030101010101" pitchFamily="2" charset="-122"/>
              </a:rPr>
              <a:t>The homeowner enters two </a:t>
            </a:r>
            <a:r>
              <a:rPr lang="en-US" altLang="zh-CN" sz="2000" b="0" dirty="0" err="1" smtClean="0">
                <a:ea typeface="宋体" panose="02010600030101010101" pitchFamily="2" charset="-122"/>
              </a:rPr>
              <a:t>pwd</a:t>
            </a:r>
            <a:r>
              <a:rPr lang="en-US" altLang="zh-CN" sz="2000" b="0" dirty="0" smtClean="0">
                <a:ea typeface="宋体" panose="02010600030101010101" pitchFamily="2" charset="-122"/>
              </a:rPr>
              <a:t> (each at least eight char in length)</a:t>
            </a:r>
            <a:endParaRPr lang="en-US" altLang="zh-CN" sz="2000" b="0" dirty="0" smtClean="0">
              <a:ea typeface="宋体" panose="02010600030101010101" pitchFamily="2" charset="-122"/>
            </a:endParaRPr>
          </a:p>
          <a:p>
            <a:pPr>
              <a:lnSpc>
                <a:spcPct val="90000"/>
              </a:lnSpc>
              <a:buFont typeface="Wingdings" panose="05000000000000000000" pitchFamily="2" charset="2"/>
              <a:buAutoNum type="arabicPeriod" startAt="2"/>
            </a:pPr>
            <a:r>
              <a:rPr lang="en-US" altLang="zh-CN" sz="2000" b="0" dirty="0" smtClean="0">
                <a:ea typeface="宋体" panose="02010600030101010101" pitchFamily="2" charset="-122"/>
              </a:rPr>
              <a:t>The system displays all major functions buttons</a:t>
            </a:r>
            <a:endParaRPr lang="en-US" altLang="zh-CN" sz="2000" b="0" dirty="0" smtClean="0">
              <a:ea typeface="宋体" panose="02010600030101010101" pitchFamily="2" charset="-122"/>
            </a:endParaRPr>
          </a:p>
          <a:p>
            <a:pPr>
              <a:lnSpc>
                <a:spcPct val="90000"/>
              </a:lnSpc>
              <a:buFont typeface="Wingdings" panose="05000000000000000000" pitchFamily="2" charset="2"/>
              <a:buAutoNum type="arabicPeriod" startAt="2"/>
            </a:pPr>
            <a:r>
              <a:rPr lang="en-US" altLang="zh-CN" sz="2000" b="0" dirty="0" smtClean="0">
                <a:ea typeface="宋体" panose="02010600030101010101" pitchFamily="2" charset="-122"/>
              </a:rPr>
              <a:t>The homeowner selects the </a:t>
            </a:r>
            <a:r>
              <a:rPr lang="en-US" altLang="zh-CN" sz="2000" b="0" dirty="0" smtClean="0">
                <a:latin typeface="Palatino" charset="0"/>
                <a:ea typeface="宋体" panose="02010600030101010101" pitchFamily="2" charset="-122"/>
              </a:rPr>
              <a:t>“</a:t>
            </a:r>
            <a:r>
              <a:rPr lang="en-US" altLang="zh-CN" sz="2000" b="0" dirty="0" smtClean="0">
                <a:ea typeface="宋体" panose="02010600030101010101" pitchFamily="2" charset="-122"/>
              </a:rPr>
              <a:t>surveillance</a:t>
            </a:r>
            <a:r>
              <a:rPr lang="en-US" altLang="zh-CN" sz="2000" b="0" dirty="0" smtClean="0">
                <a:latin typeface="Palatino" charset="0"/>
                <a:ea typeface="宋体" panose="02010600030101010101" pitchFamily="2" charset="-122"/>
              </a:rPr>
              <a:t>”</a:t>
            </a:r>
            <a:r>
              <a:rPr lang="en-US" altLang="zh-CN" sz="2000" b="0" dirty="0" smtClean="0">
                <a:ea typeface="宋体" panose="02010600030101010101" pitchFamily="2" charset="-122"/>
              </a:rPr>
              <a:t> from the major function buttons</a:t>
            </a:r>
            <a:endParaRPr lang="en-US" altLang="zh-CN" sz="2000" b="0" dirty="0" smtClean="0">
              <a:ea typeface="宋体" panose="02010600030101010101" pitchFamily="2" charset="-122"/>
            </a:endParaRPr>
          </a:p>
          <a:p>
            <a:pPr>
              <a:lnSpc>
                <a:spcPct val="90000"/>
              </a:lnSpc>
              <a:buFont typeface="Wingdings" panose="05000000000000000000" pitchFamily="2" charset="2"/>
              <a:buAutoNum type="arabicPeriod" startAt="2"/>
            </a:pPr>
            <a:r>
              <a:rPr lang="en-US" altLang="zh-CN" sz="2000" b="0" dirty="0" smtClean="0">
                <a:ea typeface="宋体" panose="02010600030101010101" pitchFamily="2" charset="-122"/>
              </a:rPr>
              <a:t>The homeowner selects </a:t>
            </a:r>
            <a:r>
              <a:rPr lang="en-US" altLang="zh-CN" sz="2000" b="0" dirty="0" smtClean="0">
                <a:latin typeface="Palatino" charset="0"/>
                <a:ea typeface="宋体" panose="02010600030101010101" pitchFamily="2" charset="-122"/>
              </a:rPr>
              <a:t>“</a:t>
            </a:r>
            <a:r>
              <a:rPr lang="en-US" altLang="zh-CN" sz="2000" b="0" dirty="0" smtClean="0">
                <a:ea typeface="宋体" panose="02010600030101010101" pitchFamily="2" charset="-122"/>
              </a:rPr>
              <a:t>pick a camera</a:t>
            </a:r>
            <a:r>
              <a:rPr lang="en-US" altLang="zh-CN" sz="2000" b="0" dirty="0" smtClean="0">
                <a:latin typeface="Palatino" charset="0"/>
                <a:ea typeface="宋体" panose="02010600030101010101" pitchFamily="2" charset="-122"/>
              </a:rPr>
              <a:t>”</a:t>
            </a:r>
            <a:endParaRPr lang="en-US" altLang="zh-CN" sz="2000" b="0" dirty="0" smtClean="0">
              <a:ea typeface="宋体" panose="02010600030101010101" pitchFamily="2" charset="-122"/>
            </a:endParaRPr>
          </a:p>
          <a:p>
            <a:pPr>
              <a:lnSpc>
                <a:spcPct val="90000"/>
              </a:lnSpc>
              <a:buFont typeface="Wingdings" panose="05000000000000000000" pitchFamily="2" charset="2"/>
              <a:buAutoNum type="arabicPeriod" startAt="2"/>
            </a:pPr>
            <a:r>
              <a:rPr lang="en-US" altLang="zh-CN" sz="2000" b="0" dirty="0" smtClean="0">
                <a:ea typeface="宋体" panose="02010600030101010101" pitchFamily="2" charset="-122"/>
              </a:rPr>
              <a:t>The system displays the floor plan of the house</a:t>
            </a:r>
            <a:endParaRPr lang="en-US" altLang="zh-CN" sz="2000" b="0" dirty="0" smtClean="0">
              <a:ea typeface="宋体" panose="02010600030101010101" pitchFamily="2" charset="-122"/>
            </a:endParaRPr>
          </a:p>
          <a:p>
            <a:pPr>
              <a:lnSpc>
                <a:spcPct val="90000"/>
              </a:lnSpc>
              <a:buFont typeface="Wingdings" panose="05000000000000000000" pitchFamily="2" charset="2"/>
              <a:buAutoNum type="arabicPeriod" startAt="2"/>
            </a:pPr>
            <a:r>
              <a:rPr lang="en-US" altLang="zh-CN" sz="2000" b="0" dirty="0" smtClean="0">
                <a:ea typeface="宋体" panose="02010600030101010101" pitchFamily="2" charset="-122"/>
              </a:rPr>
              <a:t>The homeowner selects a camera icon from the floor plan</a:t>
            </a:r>
            <a:endParaRPr lang="en-US" altLang="zh-CN" sz="2000" b="0" dirty="0" smtClean="0">
              <a:ea typeface="宋体" panose="02010600030101010101" pitchFamily="2" charset="-122"/>
            </a:endParaRPr>
          </a:p>
          <a:p>
            <a:pPr>
              <a:lnSpc>
                <a:spcPct val="90000"/>
              </a:lnSpc>
              <a:buFont typeface="Wingdings" panose="05000000000000000000" pitchFamily="2" charset="2"/>
              <a:buAutoNum type="arabicPeriod" startAt="2"/>
            </a:pPr>
            <a:r>
              <a:rPr lang="en-US" altLang="zh-CN" sz="2000" b="0" dirty="0" smtClean="0">
                <a:ea typeface="宋体" panose="02010600030101010101" pitchFamily="2" charset="-122"/>
              </a:rPr>
              <a:t>The homeowner selects the </a:t>
            </a:r>
            <a:r>
              <a:rPr lang="en-US" altLang="zh-CN" sz="2000" b="0" dirty="0" smtClean="0">
                <a:latin typeface="Palatino" charset="0"/>
                <a:ea typeface="宋体" panose="02010600030101010101" pitchFamily="2" charset="-122"/>
              </a:rPr>
              <a:t>“</a:t>
            </a:r>
            <a:r>
              <a:rPr lang="en-US" altLang="zh-CN" sz="2000" b="0" dirty="0" smtClean="0">
                <a:ea typeface="宋体" panose="02010600030101010101" pitchFamily="2" charset="-122"/>
              </a:rPr>
              <a:t>View</a:t>
            </a:r>
            <a:r>
              <a:rPr lang="en-US" altLang="zh-CN" sz="2000" b="0" dirty="0" smtClean="0">
                <a:latin typeface="Palatino" charset="0"/>
                <a:ea typeface="宋体" panose="02010600030101010101" pitchFamily="2" charset="-122"/>
              </a:rPr>
              <a:t>”</a:t>
            </a:r>
            <a:r>
              <a:rPr lang="en-US" altLang="zh-CN" sz="2000" b="0" dirty="0" smtClean="0">
                <a:ea typeface="宋体" panose="02010600030101010101" pitchFamily="2" charset="-122"/>
              </a:rPr>
              <a:t> button</a:t>
            </a:r>
            <a:endParaRPr lang="en-US" altLang="zh-CN" sz="2000" b="0" dirty="0" smtClean="0">
              <a:ea typeface="宋体" panose="02010600030101010101" pitchFamily="2" charset="-122"/>
            </a:endParaRPr>
          </a:p>
          <a:p>
            <a:pPr>
              <a:lnSpc>
                <a:spcPct val="90000"/>
              </a:lnSpc>
              <a:buFont typeface="Wingdings" panose="05000000000000000000" pitchFamily="2" charset="2"/>
              <a:buAutoNum type="arabicPeriod" startAt="2"/>
            </a:pPr>
            <a:r>
              <a:rPr lang="en-US" altLang="zh-CN" sz="2000" b="0" dirty="0" smtClean="0">
                <a:ea typeface="宋体" panose="02010600030101010101" pitchFamily="2" charset="-122"/>
              </a:rPr>
              <a:t>The system displays a viewing window that is identified by the camera ID</a:t>
            </a:r>
            <a:endParaRPr lang="en-US" altLang="zh-CN" sz="2000" b="0" dirty="0" smtClean="0">
              <a:ea typeface="宋体" panose="02010600030101010101" pitchFamily="2" charset="-122"/>
            </a:endParaRPr>
          </a:p>
          <a:p>
            <a:pPr>
              <a:lnSpc>
                <a:spcPct val="90000"/>
              </a:lnSpc>
              <a:buFont typeface="Wingdings" panose="05000000000000000000" pitchFamily="2" charset="2"/>
              <a:buAutoNum type="arabicPeriod" startAt="2"/>
            </a:pPr>
            <a:r>
              <a:rPr lang="en-US" altLang="zh-CN" sz="2000" b="0" dirty="0" smtClean="0">
                <a:ea typeface="宋体" panose="02010600030101010101" pitchFamily="2" charset="-122"/>
              </a:rPr>
              <a:t>The system displays video output within the viewing  window at one frame per second</a:t>
            </a:r>
            <a:endParaRPr lang="en-US" altLang="zh-CN" sz="2000" b="0" dirty="0" smtClean="0">
              <a:ea typeface="宋体" panose="02010600030101010101" pitchFamily="2" charset="-122"/>
            </a:endParaRPr>
          </a:p>
          <a:p>
            <a:pPr>
              <a:lnSpc>
                <a:spcPct val="90000"/>
              </a:lnSpc>
            </a:pPr>
            <a:endParaRPr lang="zh-CN" altLang="en-US" sz="2000" dirty="0" smtClean="0">
              <a:ea typeface="宋体" panose="02010600030101010101" pitchFamily="2" charset="-122"/>
            </a:endParaRPr>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type="body" idx="1"/>
          </p:nvPr>
        </p:nvSpPr>
        <p:spPr>
          <a:xfrm>
            <a:off x="1041031" y="1340768"/>
            <a:ext cx="7543800" cy="4800600"/>
          </a:xfrm>
        </p:spPr>
        <p:txBody>
          <a:bodyPr/>
          <a:lstStyle/>
          <a:p>
            <a:pPr marL="0" indent="0">
              <a:lnSpc>
                <a:spcPct val="90000"/>
              </a:lnSpc>
              <a:spcBef>
                <a:spcPts val="2400"/>
              </a:spcBef>
              <a:buNone/>
            </a:pPr>
            <a:r>
              <a:rPr lang="en-US" altLang="zh-CN" dirty="0" smtClean="0">
                <a:solidFill>
                  <a:srgbClr val="FF0000"/>
                </a:solidFill>
                <a:ea typeface="宋体" panose="02010600030101010101" pitchFamily="2" charset="-122"/>
              </a:rPr>
              <a:t>Exception:</a:t>
            </a:r>
            <a:endParaRPr lang="en-US" altLang="zh-CN" dirty="0" smtClean="0">
              <a:solidFill>
                <a:srgbClr val="FF0000"/>
              </a:solidFill>
              <a:ea typeface="宋体" panose="02010600030101010101" pitchFamily="2" charset="-122"/>
            </a:endParaRPr>
          </a:p>
          <a:p>
            <a:pPr>
              <a:lnSpc>
                <a:spcPct val="90000"/>
              </a:lnSpc>
              <a:spcBef>
                <a:spcPts val="2400"/>
              </a:spcBef>
              <a:buFontTx/>
              <a:buNone/>
            </a:pPr>
            <a:r>
              <a:rPr lang="en-US" altLang="zh-CN" sz="2000" b="0" dirty="0" smtClean="0">
                <a:solidFill>
                  <a:schemeClr val="tx2"/>
                </a:solidFill>
                <a:ea typeface="宋体" panose="02010600030101010101" pitchFamily="2" charset="-122"/>
              </a:rPr>
              <a:t>   1:ID or PWD are incorrect or not recognized</a:t>
            </a:r>
            <a:r>
              <a:rPr lang="en-US" altLang="zh-CN" sz="2000" b="0" dirty="0" smtClean="0">
                <a:solidFill>
                  <a:schemeClr val="tx2"/>
                </a:solidFill>
                <a:latin typeface="Palatino" charset="0"/>
                <a:ea typeface="宋体" panose="02010600030101010101" pitchFamily="2" charset="-122"/>
              </a:rPr>
              <a:t>—</a:t>
            </a:r>
            <a:r>
              <a:rPr lang="en-US" altLang="zh-CN" sz="2000" b="0" dirty="0" smtClean="0">
                <a:solidFill>
                  <a:schemeClr val="tx2"/>
                </a:solidFill>
                <a:ea typeface="宋体" panose="02010600030101010101" pitchFamily="2" charset="-122"/>
              </a:rPr>
              <a:t>see use case: </a:t>
            </a:r>
            <a:r>
              <a:rPr lang="en-US" altLang="zh-CN" sz="2000" b="0" dirty="0" smtClean="0">
                <a:solidFill>
                  <a:schemeClr val="tx2"/>
                </a:solidFill>
                <a:latin typeface="Palatino" charset="0"/>
                <a:ea typeface="宋体" panose="02010600030101010101" pitchFamily="2" charset="-122"/>
              </a:rPr>
              <a:t>”</a:t>
            </a:r>
            <a:r>
              <a:rPr lang="en-US" altLang="zh-CN" sz="2000" b="0" dirty="0" smtClean="0">
                <a:solidFill>
                  <a:schemeClr val="tx2"/>
                </a:solidFill>
                <a:ea typeface="宋体" panose="02010600030101010101" pitchFamily="2" charset="-122"/>
              </a:rPr>
              <a:t>Validate ID and passwords</a:t>
            </a:r>
            <a:r>
              <a:rPr lang="en-US" altLang="zh-CN" sz="2000" b="0" dirty="0" smtClean="0">
                <a:solidFill>
                  <a:schemeClr val="tx2"/>
                </a:solidFill>
                <a:latin typeface="Palatino" charset="0"/>
                <a:ea typeface="宋体" panose="02010600030101010101" pitchFamily="2" charset="-122"/>
              </a:rPr>
              <a:t>”</a:t>
            </a:r>
            <a:endParaRPr lang="en-US" altLang="zh-CN" sz="2000" b="0" dirty="0" smtClean="0">
              <a:solidFill>
                <a:schemeClr val="tx2"/>
              </a:solidFill>
              <a:ea typeface="宋体" panose="02010600030101010101" pitchFamily="2" charset="-122"/>
            </a:endParaRPr>
          </a:p>
          <a:p>
            <a:pPr>
              <a:lnSpc>
                <a:spcPct val="90000"/>
              </a:lnSpc>
              <a:spcBef>
                <a:spcPts val="2400"/>
              </a:spcBef>
              <a:buFontTx/>
              <a:buNone/>
            </a:pPr>
            <a:r>
              <a:rPr lang="en-US" altLang="zh-CN" sz="2000" b="0" dirty="0" smtClean="0">
                <a:solidFill>
                  <a:schemeClr val="tx2"/>
                </a:solidFill>
                <a:ea typeface="宋体" panose="02010600030101010101" pitchFamily="2" charset="-122"/>
              </a:rPr>
              <a:t>   2: Surveillance function not configured for this system</a:t>
            </a:r>
            <a:r>
              <a:rPr lang="en-US" altLang="zh-CN" sz="2000" b="0" dirty="0" smtClean="0">
                <a:solidFill>
                  <a:schemeClr val="tx2"/>
                </a:solidFill>
                <a:latin typeface="Palatino" charset="0"/>
                <a:ea typeface="宋体" panose="02010600030101010101" pitchFamily="2" charset="-122"/>
              </a:rPr>
              <a:t>—</a:t>
            </a:r>
            <a:r>
              <a:rPr lang="en-US" altLang="zh-CN" sz="2000" b="0" dirty="0" smtClean="0">
                <a:solidFill>
                  <a:schemeClr val="tx2"/>
                </a:solidFill>
                <a:ea typeface="宋体" panose="02010600030101010101" pitchFamily="2" charset="-122"/>
              </a:rPr>
              <a:t> system displays appropriate error message; see use case : </a:t>
            </a:r>
            <a:r>
              <a:rPr lang="en-US" altLang="zh-CN" sz="2000" b="0" dirty="0" smtClean="0">
                <a:solidFill>
                  <a:schemeClr val="tx2"/>
                </a:solidFill>
                <a:latin typeface="Palatino" charset="0"/>
                <a:ea typeface="宋体" panose="02010600030101010101" pitchFamily="2" charset="-122"/>
              </a:rPr>
              <a:t>“</a:t>
            </a:r>
            <a:r>
              <a:rPr lang="en-US" altLang="zh-CN" sz="2000" b="0" dirty="0" smtClean="0">
                <a:solidFill>
                  <a:schemeClr val="tx2"/>
                </a:solidFill>
                <a:ea typeface="宋体" panose="02010600030101010101" pitchFamily="2" charset="-122"/>
              </a:rPr>
              <a:t>configure surveillance function</a:t>
            </a:r>
            <a:r>
              <a:rPr lang="en-US" altLang="zh-CN" sz="2000" b="0" dirty="0" smtClean="0">
                <a:solidFill>
                  <a:schemeClr val="tx2"/>
                </a:solidFill>
                <a:latin typeface="Palatino" charset="0"/>
                <a:ea typeface="宋体" panose="02010600030101010101" pitchFamily="2" charset="-122"/>
              </a:rPr>
              <a:t>”</a:t>
            </a:r>
            <a:endParaRPr lang="en-US" altLang="zh-CN" sz="2000" b="0" dirty="0" smtClean="0">
              <a:solidFill>
                <a:schemeClr val="tx2"/>
              </a:solidFill>
              <a:ea typeface="宋体" panose="02010600030101010101" pitchFamily="2" charset="-122"/>
            </a:endParaRPr>
          </a:p>
          <a:p>
            <a:pPr>
              <a:lnSpc>
                <a:spcPct val="90000"/>
              </a:lnSpc>
              <a:spcBef>
                <a:spcPts val="2400"/>
              </a:spcBef>
              <a:buFontTx/>
              <a:buNone/>
            </a:pPr>
            <a:r>
              <a:rPr lang="en-US" altLang="zh-CN" sz="2000" b="0" dirty="0" smtClean="0">
                <a:solidFill>
                  <a:schemeClr val="tx2"/>
                </a:solidFill>
                <a:ea typeface="宋体" panose="02010600030101010101" pitchFamily="2" charset="-122"/>
              </a:rPr>
              <a:t>  3: Homeowner selects </a:t>
            </a:r>
            <a:r>
              <a:rPr lang="en-US" altLang="zh-CN" sz="2000" b="0" dirty="0" smtClean="0">
                <a:solidFill>
                  <a:schemeClr val="tx2"/>
                </a:solidFill>
                <a:latin typeface="Palatino" charset="0"/>
                <a:ea typeface="宋体" panose="02010600030101010101" pitchFamily="2" charset="-122"/>
              </a:rPr>
              <a:t>“</a:t>
            </a:r>
            <a:r>
              <a:rPr lang="en-US" altLang="zh-CN" sz="2000" b="0" dirty="0" smtClean="0">
                <a:solidFill>
                  <a:schemeClr val="tx2"/>
                </a:solidFill>
                <a:ea typeface="宋体" panose="02010600030101010101" pitchFamily="2" charset="-122"/>
              </a:rPr>
              <a:t>View thumbnail snapshots for all cameras</a:t>
            </a:r>
            <a:r>
              <a:rPr lang="en-US" altLang="zh-CN" sz="2000" b="0" dirty="0" smtClean="0">
                <a:solidFill>
                  <a:schemeClr val="tx2"/>
                </a:solidFill>
                <a:latin typeface="Palatino" charset="0"/>
                <a:ea typeface="宋体" panose="02010600030101010101" pitchFamily="2" charset="-122"/>
              </a:rPr>
              <a:t>”</a:t>
            </a:r>
            <a:r>
              <a:rPr lang="en-US" altLang="zh-CN" sz="2000" b="0" dirty="0" smtClean="0">
                <a:solidFill>
                  <a:schemeClr val="tx2"/>
                </a:solidFill>
                <a:ea typeface="宋体" panose="02010600030101010101" pitchFamily="2" charset="-122"/>
              </a:rPr>
              <a:t> </a:t>
            </a:r>
            <a:r>
              <a:rPr lang="en-US" altLang="zh-CN" sz="2000" b="0" dirty="0" smtClean="0">
                <a:solidFill>
                  <a:schemeClr val="tx2"/>
                </a:solidFill>
                <a:latin typeface="Palatino" charset="0"/>
                <a:ea typeface="宋体" panose="02010600030101010101" pitchFamily="2" charset="-122"/>
              </a:rPr>
              <a:t>–</a:t>
            </a:r>
            <a:r>
              <a:rPr lang="en-US" altLang="zh-CN" sz="2000" b="0" dirty="0" smtClean="0">
                <a:solidFill>
                  <a:schemeClr val="tx2"/>
                </a:solidFill>
                <a:ea typeface="宋体" panose="02010600030101010101" pitchFamily="2" charset="-122"/>
              </a:rPr>
              <a:t> see use case </a:t>
            </a:r>
            <a:r>
              <a:rPr lang="en-US" altLang="zh-CN" sz="2000" b="0" dirty="0" smtClean="0">
                <a:solidFill>
                  <a:schemeClr val="tx2"/>
                </a:solidFill>
                <a:latin typeface="Palatino" charset="0"/>
                <a:ea typeface="宋体" panose="02010600030101010101" pitchFamily="2" charset="-122"/>
              </a:rPr>
              <a:t>“</a:t>
            </a:r>
            <a:r>
              <a:rPr lang="en-US" altLang="zh-CN" sz="2000" b="0" dirty="0" smtClean="0">
                <a:solidFill>
                  <a:schemeClr val="tx2"/>
                </a:solidFill>
                <a:ea typeface="宋体" panose="02010600030101010101" pitchFamily="2" charset="-122"/>
              </a:rPr>
              <a:t>View thumbnail snapshots for all cameras</a:t>
            </a:r>
            <a:r>
              <a:rPr lang="en-US" altLang="zh-CN" sz="2000" b="0" dirty="0" smtClean="0">
                <a:solidFill>
                  <a:schemeClr val="tx2"/>
                </a:solidFill>
                <a:latin typeface="Palatino" charset="0"/>
                <a:ea typeface="宋体" panose="02010600030101010101" pitchFamily="2" charset="-122"/>
              </a:rPr>
              <a:t>”</a:t>
            </a:r>
            <a:endParaRPr lang="en-US" altLang="zh-CN" sz="2000" b="0" dirty="0" smtClean="0">
              <a:solidFill>
                <a:schemeClr val="tx2"/>
              </a:solidFill>
              <a:ea typeface="宋体" panose="02010600030101010101" pitchFamily="2" charset="-122"/>
            </a:endParaRPr>
          </a:p>
          <a:p>
            <a:pPr>
              <a:lnSpc>
                <a:spcPct val="90000"/>
              </a:lnSpc>
              <a:spcBef>
                <a:spcPts val="2400"/>
              </a:spcBef>
              <a:buFontTx/>
              <a:buNone/>
            </a:pPr>
            <a:r>
              <a:rPr lang="en-US" altLang="zh-CN" sz="2000" b="0" dirty="0" smtClean="0">
                <a:solidFill>
                  <a:schemeClr val="tx2"/>
                </a:solidFill>
                <a:ea typeface="宋体" panose="02010600030101010101" pitchFamily="2" charset="-122"/>
              </a:rPr>
              <a:t>  4: A floor plan is not available or has not been configured </a:t>
            </a:r>
            <a:r>
              <a:rPr lang="en-US" altLang="zh-CN" sz="2000" b="0" dirty="0" smtClean="0">
                <a:solidFill>
                  <a:schemeClr val="tx2"/>
                </a:solidFill>
                <a:latin typeface="Palatino" charset="0"/>
                <a:ea typeface="宋体" panose="02010600030101010101" pitchFamily="2" charset="-122"/>
              </a:rPr>
              <a:t>–</a:t>
            </a:r>
            <a:r>
              <a:rPr lang="en-US" altLang="zh-CN" sz="2000" b="0" dirty="0" smtClean="0">
                <a:solidFill>
                  <a:schemeClr val="tx2"/>
                </a:solidFill>
                <a:ea typeface="宋体" panose="02010600030101010101" pitchFamily="2" charset="-122"/>
              </a:rPr>
              <a:t> displays appropriate error message and see use case </a:t>
            </a:r>
            <a:r>
              <a:rPr lang="en-US" altLang="zh-CN" sz="2000" b="0" dirty="0" smtClean="0">
                <a:solidFill>
                  <a:schemeClr val="tx2"/>
                </a:solidFill>
                <a:latin typeface="Palatino" charset="0"/>
                <a:ea typeface="宋体" panose="02010600030101010101" pitchFamily="2" charset="-122"/>
              </a:rPr>
              <a:t>“</a:t>
            </a:r>
            <a:r>
              <a:rPr lang="en-US" altLang="zh-CN" sz="2000" b="0" dirty="0" smtClean="0">
                <a:solidFill>
                  <a:schemeClr val="tx2"/>
                </a:solidFill>
                <a:ea typeface="宋体" panose="02010600030101010101" pitchFamily="2" charset="-122"/>
              </a:rPr>
              <a:t>configure floor plan</a:t>
            </a:r>
            <a:r>
              <a:rPr lang="en-US" altLang="zh-CN" sz="2000" b="0" dirty="0" smtClean="0">
                <a:solidFill>
                  <a:schemeClr val="tx2"/>
                </a:solidFill>
                <a:latin typeface="Palatino" charset="0"/>
                <a:ea typeface="宋体" panose="02010600030101010101" pitchFamily="2" charset="-122"/>
              </a:rPr>
              <a:t>”</a:t>
            </a:r>
            <a:endParaRPr lang="en-US" altLang="zh-CN" sz="2000" b="0" dirty="0" smtClean="0">
              <a:solidFill>
                <a:schemeClr val="tx2"/>
              </a:solidFill>
              <a:ea typeface="宋体" panose="02010600030101010101" pitchFamily="2" charset="-122"/>
            </a:endParaRPr>
          </a:p>
          <a:p>
            <a:pPr>
              <a:lnSpc>
                <a:spcPct val="90000"/>
              </a:lnSpc>
              <a:spcBef>
                <a:spcPts val="2400"/>
              </a:spcBef>
              <a:buFontTx/>
              <a:buNone/>
            </a:pPr>
            <a:r>
              <a:rPr lang="en-US" altLang="zh-CN" sz="2000" b="0" dirty="0" smtClean="0">
                <a:solidFill>
                  <a:schemeClr val="tx2"/>
                </a:solidFill>
                <a:ea typeface="宋体" panose="02010600030101010101" pitchFamily="2" charset="-122"/>
              </a:rPr>
              <a:t>  5: An alarm condition is encountered </a:t>
            </a:r>
            <a:r>
              <a:rPr lang="en-US" altLang="zh-CN" sz="2000" b="0" dirty="0" smtClean="0">
                <a:solidFill>
                  <a:schemeClr val="tx2"/>
                </a:solidFill>
                <a:latin typeface="Palatino" charset="0"/>
                <a:ea typeface="宋体" panose="02010600030101010101" pitchFamily="2" charset="-122"/>
              </a:rPr>
              <a:t>–</a:t>
            </a:r>
            <a:r>
              <a:rPr lang="en-US" altLang="zh-CN" sz="2000" b="0" dirty="0" smtClean="0">
                <a:solidFill>
                  <a:schemeClr val="tx2"/>
                </a:solidFill>
                <a:ea typeface="宋体" panose="02010600030101010101" pitchFamily="2" charset="-122"/>
              </a:rPr>
              <a:t>see use case </a:t>
            </a:r>
            <a:r>
              <a:rPr lang="en-US" altLang="zh-CN" sz="2000" b="0" dirty="0" smtClean="0">
                <a:solidFill>
                  <a:schemeClr val="tx2"/>
                </a:solidFill>
                <a:latin typeface="Palatino" charset="0"/>
                <a:ea typeface="宋体" panose="02010600030101010101" pitchFamily="2" charset="-122"/>
              </a:rPr>
              <a:t>“</a:t>
            </a:r>
            <a:r>
              <a:rPr lang="en-US" altLang="zh-CN" sz="2000" b="0" dirty="0" smtClean="0">
                <a:solidFill>
                  <a:schemeClr val="tx2"/>
                </a:solidFill>
                <a:ea typeface="宋体" panose="02010600030101010101" pitchFamily="2" charset="-122"/>
              </a:rPr>
              <a:t>alarm condition encountered</a:t>
            </a:r>
            <a:r>
              <a:rPr lang="en-US" altLang="zh-CN" sz="2000" b="0" dirty="0" smtClean="0">
                <a:solidFill>
                  <a:schemeClr val="tx2"/>
                </a:solidFill>
                <a:latin typeface="Palatino" charset="0"/>
                <a:ea typeface="宋体" panose="02010600030101010101" pitchFamily="2" charset="-122"/>
              </a:rPr>
              <a:t>”</a:t>
            </a:r>
            <a:r>
              <a:rPr lang="en-US" altLang="zh-CN" sz="2000" b="0" dirty="0" smtClean="0">
                <a:solidFill>
                  <a:schemeClr val="tx2"/>
                </a:solidFill>
                <a:ea typeface="宋体" panose="02010600030101010101" pitchFamily="2" charset="-122"/>
              </a:rPr>
              <a:t> </a:t>
            </a:r>
            <a:endParaRPr lang="en-US" altLang="zh-CN" sz="2000" b="0" dirty="0" smtClean="0">
              <a:solidFill>
                <a:schemeClr val="tx2"/>
              </a:solidFill>
              <a:ea typeface="宋体" panose="02010600030101010101" pitchFamily="2" charset="-122"/>
            </a:endParaRPr>
          </a:p>
        </p:txBody>
      </p:sp>
      <p:sp>
        <p:nvSpPr>
          <p:cNvPr id="2" name="标题 1"/>
          <p:cNvSpPr>
            <a:spLocks noGrp="1"/>
          </p:cNvSpPr>
          <p:nvPr>
            <p:ph type="title"/>
          </p:nvPr>
        </p:nvSpPr>
        <p:spPr/>
        <p:txBody>
          <a:bodyPr/>
          <a:lstStyle/>
          <a:p>
            <a:r>
              <a:rPr lang="en-US" altLang="zh-CN" dirty="0">
                <a:ea typeface="宋体" panose="02010600030101010101" pitchFamily="2" charset="-122"/>
              </a:rPr>
              <a:t>Use case Template for ACS-DCV</a:t>
            </a:r>
            <a:endParaRPr lang="zh-CN" altLang="en-US"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ltLang="zh-CN" dirty="0" smtClean="0">
                <a:ea typeface="宋体" panose="02010600030101010101" pitchFamily="2" charset="-122"/>
              </a:rPr>
              <a:t>Use case Template for ACS-DCV</a:t>
            </a:r>
            <a:endParaRPr lang="zh-CN" altLang="en-US" dirty="0" smtClean="0">
              <a:ea typeface="宋体" panose="02010600030101010101" pitchFamily="2" charset="-122"/>
            </a:endParaRPr>
          </a:p>
        </p:txBody>
      </p:sp>
      <p:sp>
        <p:nvSpPr>
          <p:cNvPr id="234499" name="Rectangle 3"/>
          <p:cNvSpPr>
            <a:spLocks noGrp="1" noChangeArrowheads="1"/>
          </p:cNvSpPr>
          <p:nvPr>
            <p:ph type="body" idx="1"/>
          </p:nvPr>
        </p:nvSpPr>
        <p:spPr/>
        <p:txBody>
          <a:bodyPr/>
          <a:lstStyle/>
          <a:p>
            <a:pPr>
              <a:spcBef>
                <a:spcPts val="1200"/>
              </a:spcBef>
              <a:buClr>
                <a:srgbClr val="0070C0"/>
              </a:buClr>
              <a:buFont typeface="Wingdings" panose="05000000000000000000" pitchFamily="2" charset="2"/>
              <a:buChar char="n"/>
            </a:pPr>
            <a:r>
              <a:rPr lang="en-US" altLang="zh-CN" b="0" dirty="0" smtClean="0">
                <a:solidFill>
                  <a:srgbClr val="FF0000"/>
                </a:solidFill>
                <a:ea typeface="宋体" panose="02010600030101010101" pitchFamily="2" charset="-122"/>
              </a:rPr>
              <a:t>Priority</a:t>
            </a:r>
            <a:r>
              <a:rPr lang="en-US" altLang="zh-CN" b="0" dirty="0" smtClean="0">
                <a:ea typeface="宋体" panose="02010600030101010101" pitchFamily="2" charset="-122"/>
              </a:rPr>
              <a:t>:  Moderate priority , to be implemented after  basic functions</a:t>
            </a:r>
            <a:endParaRPr lang="en-US" altLang="zh-CN" b="0" dirty="0" smtClean="0">
              <a:ea typeface="宋体" panose="02010600030101010101" pitchFamily="2" charset="-122"/>
            </a:endParaRPr>
          </a:p>
          <a:p>
            <a:pPr>
              <a:spcBef>
                <a:spcPts val="1200"/>
              </a:spcBef>
              <a:buClr>
                <a:srgbClr val="0070C0"/>
              </a:buClr>
              <a:buFont typeface="Wingdings" panose="05000000000000000000" pitchFamily="2" charset="2"/>
              <a:buChar char="n"/>
            </a:pPr>
            <a:r>
              <a:rPr lang="en-US" altLang="zh-CN" b="0" dirty="0" smtClean="0">
                <a:solidFill>
                  <a:srgbClr val="FF0000"/>
                </a:solidFill>
                <a:ea typeface="宋体" panose="02010600030101010101" pitchFamily="2" charset="-122"/>
              </a:rPr>
              <a:t>When available</a:t>
            </a:r>
            <a:r>
              <a:rPr lang="en-US" altLang="zh-CN" b="0" dirty="0" smtClean="0">
                <a:ea typeface="宋体" panose="02010600030101010101" pitchFamily="2" charset="-122"/>
              </a:rPr>
              <a:t>: third increment </a:t>
            </a:r>
            <a:endParaRPr lang="en-US" altLang="zh-CN" b="0" dirty="0" smtClean="0">
              <a:ea typeface="宋体" panose="02010600030101010101" pitchFamily="2" charset="-122"/>
            </a:endParaRPr>
          </a:p>
          <a:p>
            <a:pPr>
              <a:spcBef>
                <a:spcPts val="1200"/>
              </a:spcBef>
              <a:buClr>
                <a:srgbClr val="0070C0"/>
              </a:buClr>
              <a:buFont typeface="Wingdings" panose="05000000000000000000" pitchFamily="2" charset="2"/>
              <a:buChar char="n"/>
            </a:pPr>
            <a:r>
              <a:rPr lang="en-US" altLang="zh-CN" b="0" dirty="0" smtClean="0">
                <a:solidFill>
                  <a:srgbClr val="FF0000"/>
                </a:solidFill>
                <a:ea typeface="宋体" panose="02010600030101010101" pitchFamily="2" charset="-122"/>
              </a:rPr>
              <a:t>Frequency</a:t>
            </a:r>
            <a:r>
              <a:rPr lang="en-US" altLang="zh-CN" b="0" dirty="0" smtClean="0">
                <a:ea typeface="宋体" panose="02010600030101010101" pitchFamily="2" charset="-122"/>
              </a:rPr>
              <a:t>: Infrequent</a:t>
            </a:r>
            <a:endParaRPr lang="en-US" altLang="zh-CN" b="0" dirty="0" smtClean="0">
              <a:ea typeface="宋体" panose="02010600030101010101" pitchFamily="2" charset="-122"/>
            </a:endParaRPr>
          </a:p>
          <a:p>
            <a:pPr>
              <a:spcBef>
                <a:spcPts val="1200"/>
              </a:spcBef>
              <a:buClr>
                <a:srgbClr val="0070C0"/>
              </a:buClr>
              <a:buFont typeface="Wingdings" panose="05000000000000000000" pitchFamily="2" charset="2"/>
              <a:buChar char="n"/>
            </a:pPr>
            <a:r>
              <a:rPr lang="en-US" altLang="zh-CN" b="0" dirty="0" smtClean="0">
                <a:solidFill>
                  <a:srgbClr val="FF0000"/>
                </a:solidFill>
                <a:ea typeface="宋体" panose="02010600030101010101" pitchFamily="2" charset="-122"/>
              </a:rPr>
              <a:t>Channel to actor</a:t>
            </a:r>
            <a:r>
              <a:rPr lang="en-US" altLang="zh-CN" b="0" dirty="0" smtClean="0">
                <a:ea typeface="宋体" panose="02010600030101010101" pitchFamily="2" charset="-122"/>
              </a:rPr>
              <a:t>: Via PC-based browser and internet connection to </a:t>
            </a:r>
            <a:r>
              <a:rPr lang="en-US" altLang="zh-CN" b="0" dirty="0" err="1" smtClean="0">
                <a:ea typeface="宋体" panose="02010600030101010101" pitchFamily="2" charset="-122"/>
              </a:rPr>
              <a:t>Safehome</a:t>
            </a:r>
            <a:r>
              <a:rPr lang="en-US" altLang="zh-CN" b="0" dirty="0" smtClean="0">
                <a:ea typeface="宋体" panose="02010600030101010101" pitchFamily="2" charset="-122"/>
              </a:rPr>
              <a:t> website</a:t>
            </a:r>
            <a:endParaRPr lang="en-US" altLang="zh-CN" b="0" dirty="0" smtClean="0">
              <a:ea typeface="宋体" panose="02010600030101010101" pitchFamily="2" charset="-122"/>
            </a:endParaRPr>
          </a:p>
          <a:p>
            <a:pPr>
              <a:spcBef>
                <a:spcPts val="1200"/>
              </a:spcBef>
              <a:buClr>
                <a:srgbClr val="0070C0"/>
              </a:buClr>
              <a:buFont typeface="Wingdings" panose="05000000000000000000" pitchFamily="2" charset="2"/>
              <a:buChar char="n"/>
            </a:pPr>
            <a:r>
              <a:rPr lang="en-US" altLang="zh-CN" b="0" dirty="0" smtClean="0">
                <a:solidFill>
                  <a:srgbClr val="FF0000"/>
                </a:solidFill>
                <a:ea typeface="宋体" panose="02010600030101010101" pitchFamily="2" charset="-122"/>
              </a:rPr>
              <a:t>Secondary actor</a:t>
            </a:r>
            <a:r>
              <a:rPr lang="en-US" altLang="zh-CN" b="0" dirty="0" smtClean="0">
                <a:ea typeface="宋体" panose="02010600030101010101" pitchFamily="2" charset="-122"/>
              </a:rPr>
              <a:t>: System administrator, camera</a:t>
            </a:r>
            <a:endParaRPr lang="en-US" altLang="zh-CN" b="0" dirty="0" smtClean="0">
              <a:ea typeface="宋体" panose="02010600030101010101" pitchFamily="2" charset="-122"/>
            </a:endParaRPr>
          </a:p>
          <a:p>
            <a:pPr>
              <a:spcBef>
                <a:spcPts val="1200"/>
              </a:spcBef>
              <a:buClr>
                <a:srgbClr val="0070C0"/>
              </a:buClr>
              <a:buFont typeface="Wingdings" panose="05000000000000000000" pitchFamily="2" charset="2"/>
              <a:buChar char="n"/>
            </a:pPr>
            <a:r>
              <a:rPr lang="en-US" altLang="zh-CN" b="0" dirty="0" smtClean="0">
                <a:solidFill>
                  <a:srgbClr val="FF0000"/>
                </a:solidFill>
                <a:ea typeface="宋体" panose="02010600030101010101" pitchFamily="2" charset="-122"/>
              </a:rPr>
              <a:t>Channels to secondary actors</a:t>
            </a:r>
            <a:r>
              <a:rPr lang="en-US" altLang="zh-CN" b="0" dirty="0" smtClean="0">
                <a:ea typeface="宋体" panose="02010600030101010101" pitchFamily="2" charset="-122"/>
              </a:rPr>
              <a:t>: 1. System administrator: PC-based system; 2. Camera: wireless connectivity</a:t>
            </a:r>
            <a:endParaRPr lang="en-US" altLang="zh-CN" b="0" dirty="0" smtClean="0">
              <a:ea typeface="宋体" panose="02010600030101010101" pitchFamily="2" charset="-122"/>
            </a:endParaRPr>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ChangeArrowheads="1"/>
          </p:cNvSpPr>
          <p:nvPr/>
        </p:nvSpPr>
        <p:spPr bwMode="auto">
          <a:xfrm>
            <a:off x="358775" y="2197100"/>
            <a:ext cx="1778000" cy="1743075"/>
          </a:xfrm>
          <a:prstGeom prst="rect">
            <a:avLst/>
          </a:prstGeom>
          <a:solidFill>
            <a:schemeClr val="accent1"/>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Source of </a:t>
            </a:r>
            <a:endParaRPr lang="en-US" altLang="zh-CN" sz="1600" b="1">
              <a:latin typeface="Times New Roman" panose="02020603050405020304" pitchFamily="18" charset="0"/>
              <a:ea typeface="宋体" panose="02010600030101010101" pitchFamily="2" charset="-122"/>
              <a:cs typeface="Times New Roman" panose="02020603050405020304" pitchFamily="18" charset="0"/>
            </a:endParaRPr>
          </a:p>
          <a:p>
            <a:pPr algn="ctr">
              <a:lnSpc>
                <a:spcPct val="90000"/>
              </a:lnSpc>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domain knowledge</a:t>
            </a:r>
            <a:endParaRPr lang="en-US" altLang="zh-CN" sz="16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7396" name="Oval 4"/>
          <p:cNvSpPr>
            <a:spLocks noChangeArrowheads="1"/>
          </p:cNvSpPr>
          <p:nvPr/>
        </p:nvSpPr>
        <p:spPr bwMode="auto">
          <a:xfrm>
            <a:off x="4157836" y="2425700"/>
            <a:ext cx="1638300" cy="1728788"/>
          </a:xfrm>
          <a:prstGeom prst="ellipse">
            <a:avLst/>
          </a:prstGeom>
          <a:solidFill>
            <a:schemeClr val="accent1"/>
          </a:solidFill>
          <a:ln w="12700">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zh-CN" sz="1800" b="1">
                <a:latin typeface="Times New Roman" panose="02020603050405020304" pitchFamily="18" charset="0"/>
                <a:ea typeface="宋体" panose="02010600030101010101" pitchFamily="2" charset="-122"/>
                <a:cs typeface="Times New Roman" panose="02020603050405020304" pitchFamily="18" charset="0"/>
              </a:rPr>
              <a:t>Domain </a:t>
            </a:r>
            <a:endParaRPr lang="en-US" altLang="zh-CN" sz="1800" b="1">
              <a:latin typeface="Times New Roman" panose="02020603050405020304" pitchFamily="18" charset="0"/>
              <a:ea typeface="宋体" panose="02010600030101010101" pitchFamily="2" charset="-122"/>
              <a:cs typeface="Times New Roman" panose="02020603050405020304" pitchFamily="18" charset="0"/>
            </a:endParaRPr>
          </a:p>
          <a:p>
            <a:pPr algn="ctr">
              <a:lnSpc>
                <a:spcPct val="90000"/>
              </a:lnSpc>
            </a:pPr>
            <a:r>
              <a:rPr lang="en-US" altLang="zh-CN" sz="1800" b="1">
                <a:latin typeface="Times New Roman" panose="02020603050405020304" pitchFamily="18" charset="0"/>
                <a:ea typeface="宋体" panose="02010600030101010101" pitchFamily="2" charset="-122"/>
                <a:cs typeface="Times New Roman" panose="02020603050405020304" pitchFamily="18" charset="0"/>
              </a:rPr>
              <a:t>Analysis</a:t>
            </a:r>
            <a:endParaRPr lang="en-US" altLang="zh-CN" sz="1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7397" name="Rectangle 5"/>
          <p:cNvSpPr>
            <a:spLocks noChangeArrowheads="1"/>
          </p:cNvSpPr>
          <p:nvPr/>
        </p:nvSpPr>
        <p:spPr bwMode="auto">
          <a:xfrm>
            <a:off x="7656388" y="2168525"/>
            <a:ext cx="1308100" cy="2343150"/>
          </a:xfrm>
          <a:prstGeom prst="rect">
            <a:avLst/>
          </a:prstGeom>
          <a:solidFill>
            <a:schemeClr val="accent1"/>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zh-CN" sz="1800" b="1">
                <a:latin typeface="Times New Roman" panose="02020603050405020304" pitchFamily="18" charset="0"/>
                <a:ea typeface="宋体" panose="02010600030101010101" pitchFamily="2" charset="-122"/>
                <a:cs typeface="Times New Roman" panose="02020603050405020304" pitchFamily="18" charset="0"/>
              </a:rPr>
              <a:t>Domain</a:t>
            </a:r>
            <a:endParaRPr lang="en-US" altLang="zh-CN" sz="1800" b="1">
              <a:latin typeface="Times New Roman" panose="02020603050405020304" pitchFamily="18" charset="0"/>
              <a:ea typeface="宋体" panose="02010600030101010101" pitchFamily="2" charset="-122"/>
              <a:cs typeface="Times New Roman" panose="02020603050405020304" pitchFamily="18" charset="0"/>
            </a:endParaRPr>
          </a:p>
          <a:p>
            <a:pPr algn="ctr">
              <a:lnSpc>
                <a:spcPct val="90000"/>
              </a:lnSpc>
            </a:pPr>
            <a:r>
              <a:rPr lang="en-US" altLang="zh-CN" sz="1800" b="1">
                <a:latin typeface="Times New Roman" panose="02020603050405020304" pitchFamily="18" charset="0"/>
                <a:ea typeface="宋体" panose="02010600030101010101" pitchFamily="2" charset="-122"/>
                <a:cs typeface="Times New Roman" panose="02020603050405020304" pitchFamily="18" charset="0"/>
              </a:rPr>
              <a:t>Analysis</a:t>
            </a:r>
            <a:endParaRPr lang="en-US" altLang="zh-CN" sz="1800" b="1">
              <a:latin typeface="Times New Roman" panose="02020603050405020304" pitchFamily="18" charset="0"/>
              <a:ea typeface="宋体" panose="02010600030101010101" pitchFamily="2" charset="-122"/>
              <a:cs typeface="Times New Roman" panose="02020603050405020304" pitchFamily="18" charset="0"/>
            </a:endParaRPr>
          </a:p>
          <a:p>
            <a:pPr algn="ctr">
              <a:lnSpc>
                <a:spcPct val="90000"/>
              </a:lnSpc>
            </a:pPr>
            <a:r>
              <a:rPr lang="en-US" altLang="zh-CN" sz="1800" b="1">
                <a:latin typeface="Times New Roman" panose="02020603050405020304" pitchFamily="18" charset="0"/>
                <a:ea typeface="宋体" panose="02010600030101010101" pitchFamily="2" charset="-122"/>
                <a:cs typeface="Times New Roman" panose="02020603050405020304" pitchFamily="18" charset="0"/>
              </a:rPr>
              <a:t>model</a:t>
            </a:r>
            <a:endParaRPr lang="en-US" altLang="zh-CN" sz="1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7398" name="Line 6"/>
          <p:cNvSpPr>
            <a:spLocks noChangeShapeType="1"/>
          </p:cNvSpPr>
          <p:nvPr/>
        </p:nvSpPr>
        <p:spPr bwMode="auto">
          <a:xfrm>
            <a:off x="2174875" y="3140075"/>
            <a:ext cx="18923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7399" name="Text Box 7"/>
          <p:cNvSpPr txBox="1">
            <a:spLocks noChangeArrowheads="1"/>
          </p:cNvSpPr>
          <p:nvPr/>
        </p:nvSpPr>
        <p:spPr bwMode="auto">
          <a:xfrm>
            <a:off x="2150616" y="2464742"/>
            <a:ext cx="256540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Technical literature</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90000"/>
              </a:lnSpc>
              <a:spcBef>
                <a:spcPct val="50000"/>
              </a:spcBef>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Existing application</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90000"/>
              </a:lnSpc>
              <a:spcBef>
                <a:spcPct val="50000"/>
              </a:spcBef>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Customer surveys</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90000"/>
              </a:lnSpc>
              <a:spcBef>
                <a:spcPct val="50000"/>
              </a:spcBef>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Expert advice</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90000"/>
              </a:lnSpc>
              <a:spcBef>
                <a:spcPct val="50000"/>
              </a:spcBef>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Current /future req.</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7400" name="Text Box 8"/>
          <p:cNvSpPr txBox="1">
            <a:spLocks noChangeArrowheads="1"/>
          </p:cNvSpPr>
          <p:nvPr/>
        </p:nvSpPr>
        <p:spPr bwMode="auto">
          <a:xfrm>
            <a:off x="5823024" y="2464743"/>
            <a:ext cx="2565400"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Class taxonomies</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90000"/>
              </a:lnSpc>
              <a:spcBef>
                <a:spcPct val="50000"/>
              </a:spcBef>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Reuse standards</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90000"/>
              </a:lnSpc>
              <a:spcBef>
                <a:spcPct val="50000"/>
              </a:spcBef>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Functional models</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90000"/>
              </a:lnSpc>
              <a:spcBef>
                <a:spcPct val="50000"/>
              </a:spcBef>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Domain language</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90000"/>
              </a:lnSpc>
              <a:spcBef>
                <a:spcPct val="50000"/>
              </a:spcBef>
            </a:pP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7401" name="Line 9"/>
          <p:cNvSpPr>
            <a:spLocks noChangeShapeType="1"/>
          </p:cNvSpPr>
          <p:nvPr/>
        </p:nvSpPr>
        <p:spPr bwMode="auto">
          <a:xfrm>
            <a:off x="5792936" y="3168650"/>
            <a:ext cx="18034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en-US" altLang="zh-CN" dirty="0">
                <a:ea typeface="宋体" panose="02010600030101010101" pitchFamily="2" charset="-122"/>
              </a:rPr>
              <a:t>The input and output for Domain Analysis</a:t>
            </a:r>
            <a:endParaRPr lang="zh-CN" altLang="en-US" dirty="0"/>
          </a:p>
        </p:txBody>
      </p:sp>
    </p:spTree>
  </p:cSld>
  <p:clrMapOvr>
    <a:masterClrMapping/>
  </p:clrMapOvr>
  <p:transition>
    <p:random/>
    <p:sndAc>
      <p:stSnd>
        <p:snd r:embed="rId1" name="projctor.wav"/>
      </p:stSnd>
    </p:sndAc>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smtClean="0">
                <a:ea typeface="宋体" panose="02010600030101010101" pitchFamily="2" charset="-122"/>
              </a:rPr>
              <a:t>Use case Template for ACS-DCV</a:t>
            </a:r>
            <a:endParaRPr lang="zh-CN" altLang="en-US" smtClean="0">
              <a:ea typeface="宋体" panose="02010600030101010101" pitchFamily="2" charset="-122"/>
            </a:endParaRPr>
          </a:p>
        </p:txBody>
      </p:sp>
      <p:sp>
        <p:nvSpPr>
          <p:cNvPr id="235523" name="Rectangle 3"/>
          <p:cNvSpPr>
            <a:spLocks noGrp="1" noChangeArrowheads="1"/>
          </p:cNvSpPr>
          <p:nvPr>
            <p:ph type="body" idx="1"/>
          </p:nvPr>
        </p:nvSpPr>
        <p:spPr/>
        <p:txBody>
          <a:bodyPr/>
          <a:lstStyle/>
          <a:p>
            <a:pPr marL="0" indent="0">
              <a:lnSpc>
                <a:spcPct val="90000"/>
              </a:lnSpc>
              <a:buNone/>
            </a:pPr>
            <a:r>
              <a:rPr lang="en-US" altLang="zh-CN" sz="2400" dirty="0" smtClean="0">
                <a:solidFill>
                  <a:srgbClr val="FF0000"/>
                </a:solidFill>
                <a:ea typeface="宋体" panose="02010600030101010101" pitchFamily="2" charset="-122"/>
              </a:rPr>
              <a:t>Open issues:</a:t>
            </a:r>
            <a:endParaRPr lang="en-US" altLang="zh-CN" sz="2400" dirty="0" smtClean="0">
              <a:solidFill>
                <a:srgbClr val="FF0000"/>
              </a:solidFill>
              <a:ea typeface="宋体" panose="02010600030101010101" pitchFamily="2" charset="-122"/>
            </a:endParaRPr>
          </a:p>
          <a:p>
            <a:pPr marL="0" indent="0">
              <a:lnSpc>
                <a:spcPct val="90000"/>
              </a:lnSpc>
              <a:buNone/>
            </a:pPr>
            <a:endParaRPr lang="en-US" altLang="zh-CN" sz="2400" dirty="0" smtClean="0">
              <a:solidFill>
                <a:srgbClr val="FF0000"/>
              </a:solidFill>
              <a:ea typeface="宋体" panose="02010600030101010101" pitchFamily="2" charset="-122"/>
            </a:endParaRPr>
          </a:p>
          <a:p>
            <a:pPr>
              <a:lnSpc>
                <a:spcPct val="90000"/>
              </a:lnSpc>
              <a:buFontTx/>
              <a:buNone/>
            </a:pPr>
            <a:r>
              <a:rPr lang="en-US" altLang="zh-CN" sz="2000" b="0" dirty="0" smtClean="0">
                <a:ea typeface="宋体" panose="02010600030101010101" pitchFamily="2" charset="-122"/>
              </a:rPr>
              <a:t>    1.What mechanisms protects unauthorized use of this capability by employees of the company</a:t>
            </a:r>
            <a:endParaRPr lang="en-US" altLang="zh-CN" sz="2000" b="0" dirty="0" smtClean="0">
              <a:ea typeface="宋体" panose="02010600030101010101" pitchFamily="2" charset="-122"/>
            </a:endParaRPr>
          </a:p>
          <a:p>
            <a:pPr>
              <a:lnSpc>
                <a:spcPct val="90000"/>
              </a:lnSpc>
              <a:buFontTx/>
              <a:buNone/>
            </a:pPr>
            <a:endParaRPr lang="en-US" altLang="zh-CN" sz="2000" b="0" dirty="0" smtClean="0">
              <a:ea typeface="宋体" panose="02010600030101010101" pitchFamily="2" charset="-122"/>
            </a:endParaRPr>
          </a:p>
          <a:p>
            <a:pPr>
              <a:lnSpc>
                <a:spcPct val="90000"/>
              </a:lnSpc>
              <a:buFontTx/>
              <a:buNone/>
            </a:pPr>
            <a:r>
              <a:rPr lang="en-US" altLang="zh-CN" sz="2000" b="0" dirty="0" smtClean="0">
                <a:ea typeface="宋体" panose="02010600030101010101" pitchFamily="2" charset="-122"/>
              </a:rPr>
              <a:t>    2. Is security sufficient? Hacking into this feature would represent a major invasion of privacy?</a:t>
            </a:r>
            <a:endParaRPr lang="en-US" altLang="zh-CN" sz="2000" b="0" dirty="0" smtClean="0">
              <a:ea typeface="宋体" panose="02010600030101010101" pitchFamily="2" charset="-122"/>
            </a:endParaRPr>
          </a:p>
          <a:p>
            <a:pPr>
              <a:lnSpc>
                <a:spcPct val="90000"/>
              </a:lnSpc>
              <a:buFontTx/>
              <a:buNone/>
            </a:pPr>
            <a:endParaRPr lang="en-US" altLang="zh-CN" sz="2000" b="0" dirty="0" smtClean="0">
              <a:ea typeface="宋体" panose="02010600030101010101" pitchFamily="2" charset="-122"/>
            </a:endParaRPr>
          </a:p>
          <a:p>
            <a:pPr>
              <a:lnSpc>
                <a:spcPct val="90000"/>
              </a:lnSpc>
              <a:buFontTx/>
              <a:buNone/>
            </a:pPr>
            <a:r>
              <a:rPr lang="en-US" altLang="zh-CN" sz="2000" b="0" dirty="0" smtClean="0">
                <a:ea typeface="宋体" panose="02010600030101010101" pitchFamily="2" charset="-122"/>
              </a:rPr>
              <a:t>    3. Will system response via the internet be acceptable given the bandwidth required  for camera views?</a:t>
            </a:r>
            <a:endParaRPr lang="en-US" altLang="zh-CN" sz="2000" b="0" dirty="0" smtClean="0">
              <a:ea typeface="宋体" panose="02010600030101010101" pitchFamily="2" charset="-122"/>
            </a:endParaRPr>
          </a:p>
          <a:p>
            <a:pPr>
              <a:lnSpc>
                <a:spcPct val="90000"/>
              </a:lnSpc>
              <a:buFontTx/>
              <a:buNone/>
            </a:pPr>
            <a:endParaRPr lang="en-US" altLang="zh-CN" sz="2000" b="0" dirty="0" smtClean="0">
              <a:ea typeface="宋体" panose="02010600030101010101" pitchFamily="2" charset="-122"/>
            </a:endParaRPr>
          </a:p>
          <a:p>
            <a:pPr>
              <a:lnSpc>
                <a:spcPct val="90000"/>
              </a:lnSpc>
              <a:buFontTx/>
              <a:buNone/>
            </a:pPr>
            <a:r>
              <a:rPr lang="en-US" altLang="zh-CN" sz="2000" b="0" dirty="0" smtClean="0">
                <a:ea typeface="宋体" panose="02010600030101010101" pitchFamily="2" charset="-122"/>
              </a:rPr>
              <a:t>    4. Will we develop a capability to protect video at a higher frames-per-second rate when high bandwidth connection are available?</a:t>
            </a:r>
            <a:endParaRPr lang="en-US" altLang="zh-CN" sz="2000" b="0" dirty="0" smtClean="0">
              <a:ea typeface="宋体" panose="02010600030101010101" pitchFamily="2" charset="-122"/>
            </a:endParaRPr>
          </a:p>
          <a:p>
            <a:pPr>
              <a:lnSpc>
                <a:spcPct val="90000"/>
              </a:lnSpc>
            </a:pPr>
            <a:endParaRPr lang="zh-CN" altLang="en-US" sz="2400" dirty="0" smtClean="0">
              <a:ea typeface="宋体" panose="02010600030101010101" pitchFamily="2" charset="-122"/>
            </a:endParaRPr>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2092325" y="0"/>
            <a:ext cx="5021263" cy="1143000"/>
          </a:xfrm>
        </p:spPr>
        <p:txBody>
          <a:bodyPr/>
          <a:lstStyle/>
          <a:p>
            <a:r>
              <a:rPr lang="en-US" altLang="zh-CN" smtClean="0">
                <a:ea typeface="宋体" panose="02010600030101010101" pitchFamily="2" charset="-122"/>
              </a:rPr>
              <a:t>Activity Diagram</a:t>
            </a:r>
            <a:endParaRPr lang="en-US" altLang="zh-CN" smtClean="0">
              <a:ea typeface="宋体" panose="02010600030101010101" pitchFamily="2" charset="-122"/>
            </a:endParaRPr>
          </a:p>
        </p:txBody>
      </p:sp>
      <p:sp>
        <p:nvSpPr>
          <p:cNvPr id="896003" name="Text Box 3"/>
          <p:cNvSpPr txBox="1">
            <a:spLocks noChangeArrowheads="1"/>
          </p:cNvSpPr>
          <p:nvPr/>
        </p:nvSpPr>
        <p:spPr bwMode="auto">
          <a:xfrm>
            <a:off x="1139825" y="1023938"/>
            <a:ext cx="6851650" cy="842962"/>
          </a:xfrm>
          <a:prstGeom prst="rect">
            <a:avLst/>
          </a:prstGeom>
          <a:noFill/>
          <a:ln w="12700">
            <a:noFill/>
            <a:miter lim="800000"/>
          </a:ln>
          <a:effectLst/>
        </p:spPr>
        <p:txBody>
          <a:bodyPr>
            <a:spAutoFit/>
          </a:bodyPr>
          <a:lstStyle/>
          <a:p>
            <a:pPr>
              <a:lnSpc>
                <a:spcPct val="90000"/>
              </a:lnSpc>
              <a:spcBef>
                <a:spcPct val="50000"/>
              </a:spcBef>
              <a:buFont typeface="Wingdings" panose="05000000000000000000" pitchFamily="2" charset="2"/>
              <a:buChar char="n"/>
              <a:defRPr/>
            </a:pPr>
            <a:r>
              <a:rPr lang="en-US" altLang="zh-CN" sz="2400">
                <a:effectLst>
                  <a:outerShdw blurRad="38100" dist="38100" dir="2700000" algn="tl">
                    <a:srgbClr val="C0C0C0"/>
                  </a:outerShdw>
                </a:effectLst>
                <a:latin typeface="Palatino" charset="0"/>
                <a:ea typeface="宋体" panose="02010600030101010101" pitchFamily="2" charset="-122"/>
              </a:rPr>
              <a:t>Supplements the use-case by providing a diagrammatic representation of procedural flow </a:t>
            </a:r>
            <a:endParaRPr lang="en-US" altLang="zh-CN" sz="2400">
              <a:effectLst>
                <a:outerShdw blurRad="38100" dist="38100" dir="2700000" algn="tl">
                  <a:srgbClr val="C0C0C0"/>
                </a:outerShdw>
              </a:effectLst>
              <a:latin typeface="Palatino" charset="0"/>
              <a:ea typeface="宋体" panose="02010600030101010101" pitchFamily="2" charset="-122"/>
            </a:endParaRPr>
          </a:p>
        </p:txBody>
      </p:sp>
      <p:pic>
        <p:nvPicPr>
          <p:cNvPr id="89600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1103313"/>
            <a:ext cx="8189912"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896004"/>
                                        </p:tgtEl>
                                        <p:attrNameLst>
                                          <p:attrName>style.visibility</p:attrName>
                                        </p:attrNameLst>
                                      </p:cBhvr>
                                      <p:to>
                                        <p:strVal val="visible"/>
                                      </p:to>
                                    </p:set>
                                    <p:animEffect transition="in" filter="fade">
                                      <p:cBhvr>
                                        <p:cTn id="7" dur="1000"/>
                                        <p:tgtEl>
                                          <p:spTgt spid="896004"/>
                                        </p:tgtEl>
                                      </p:cBhvr>
                                    </p:animEffect>
                                    <p:anim calcmode="lin" valueType="num">
                                      <p:cBhvr>
                                        <p:cTn id="8" dur="1000" fill="hold"/>
                                        <p:tgtEl>
                                          <p:spTgt spid="896004"/>
                                        </p:tgtEl>
                                        <p:attrNameLst>
                                          <p:attrName>ppt_x</p:attrName>
                                        </p:attrNameLst>
                                      </p:cBhvr>
                                      <p:tavLst>
                                        <p:tav tm="0">
                                          <p:val>
                                            <p:strVal val="#ppt_x"/>
                                          </p:val>
                                        </p:tav>
                                        <p:tav tm="100000">
                                          <p:val>
                                            <p:strVal val="#ppt_x"/>
                                          </p:val>
                                        </p:tav>
                                      </p:tavLst>
                                    </p:anim>
                                    <p:anim calcmode="lin" valueType="num">
                                      <p:cBhvr>
                                        <p:cTn id="9" dur="1000" fill="hold"/>
                                        <p:tgtEl>
                                          <p:spTgt spid="8960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3757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BC3750F-40CB-4F1F-B62B-FD46FD56071E}" type="slidenum">
              <a:rPr lang="en-US" altLang="ja-JP" sz="1200">
                <a:solidFill>
                  <a:schemeClr val="bg1"/>
                </a:solidFill>
              </a:rPr>
            </a:fld>
            <a:endParaRPr lang="en-US" altLang="ja-JP" sz="900">
              <a:solidFill>
                <a:schemeClr val="bg1"/>
              </a:solidFill>
            </a:endParaRPr>
          </a:p>
        </p:txBody>
      </p:sp>
      <p:sp>
        <p:nvSpPr>
          <p:cNvPr id="323592" name="Text Box 8"/>
          <p:cNvSpPr txBox="1">
            <a:spLocks noChangeArrowheads="1"/>
          </p:cNvSpPr>
          <p:nvPr/>
        </p:nvSpPr>
        <p:spPr bwMode="auto">
          <a:xfrm>
            <a:off x="1331640" y="1950420"/>
            <a:ext cx="2304256" cy="2419124"/>
          </a:xfrm>
          <a:prstGeom prst="rect">
            <a:avLst/>
          </a:prstGeom>
          <a:noFill/>
          <a:ln w="12700">
            <a:noFill/>
            <a:miter lim="800000"/>
          </a:ln>
          <a:effectLst/>
        </p:spPr>
        <p:txBody>
          <a:bodyPr wrap="square">
            <a:spAutoFit/>
          </a:bodyPr>
          <a:lstStyle/>
          <a:p>
            <a:pPr marL="342900" indent="-342900">
              <a:lnSpc>
                <a:spcPct val="90000"/>
              </a:lnSpc>
              <a:spcBef>
                <a:spcPct val="50000"/>
              </a:spcBef>
              <a:buClr>
                <a:srgbClr val="0070C0"/>
              </a:buClr>
              <a:buFont typeface="Wingdings" panose="05000000000000000000" pitchFamily="2" charset="2"/>
              <a:buChar char="n"/>
              <a:defRPr/>
            </a:pPr>
            <a:r>
              <a:rPr lang="en-US" altLang="ja-JP" dirty="0">
                <a:latin typeface="Times New Roman" panose="02020603050405020304" pitchFamily="18" charset="0"/>
                <a:cs typeface="Times New Roman" panose="02020603050405020304" pitchFamily="18" charset="0"/>
              </a:rPr>
              <a:t>Supplements the use-case by providing a diagrammatic representation of procedural flow</a:t>
            </a:r>
            <a:endParaRPr lang="en-US" altLang="ja-JP" dirty="0">
              <a:latin typeface="Times New Roman" panose="02020603050405020304" pitchFamily="18" charset="0"/>
              <a:cs typeface="Times New Roman" panose="02020603050405020304" pitchFamily="18" charset="0"/>
            </a:endParaRPr>
          </a:p>
        </p:txBody>
      </p:sp>
      <p:sp>
        <p:nvSpPr>
          <p:cNvPr id="8"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Activity Diagram</a:t>
            </a:r>
            <a:endParaRPr lang="en-US" altLang="ja-JP" dirty="0"/>
          </a:p>
        </p:txBody>
      </p:sp>
      <p:sp>
        <p:nvSpPr>
          <p:cNvPr id="9" name="Rectangle 9"/>
          <p:cNvSpPr>
            <a:spLocks noChangeArrowheads="1"/>
          </p:cNvSpPr>
          <p:nvPr/>
        </p:nvSpPr>
        <p:spPr bwMode="auto">
          <a:xfrm>
            <a:off x="4597400" y="44624"/>
            <a:ext cx="4367088" cy="6230716"/>
          </a:xfrm>
          <a:prstGeom prst="rect">
            <a:avLst/>
          </a:prstGeom>
          <a:solidFill>
            <a:srgbClr val="96E3FE"/>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pic>
        <p:nvPicPr>
          <p:cNvPr id="237575"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16016" y="44624"/>
            <a:ext cx="4175445" cy="6230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random/>
    <p:sndAc>
      <p:stSnd>
        <p:snd r:embed="rId2" name="projctor.wav"/>
      </p:stSnd>
    </p:sndAc>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3859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54C0787-B8F5-4231-9829-999EFC5C9243}" type="slidenum">
              <a:rPr lang="en-US" altLang="ja-JP" sz="1200">
                <a:solidFill>
                  <a:schemeClr val="bg1"/>
                </a:solidFill>
              </a:rPr>
            </a:fld>
            <a:endParaRPr lang="en-US" altLang="ja-JP" sz="900">
              <a:solidFill>
                <a:schemeClr val="bg1"/>
              </a:solidFill>
            </a:endParaRPr>
          </a:p>
        </p:txBody>
      </p:sp>
      <p:sp>
        <p:nvSpPr>
          <p:cNvPr id="238597" name="Rectangle 9"/>
          <p:cNvSpPr>
            <a:spLocks noChangeArrowheads="1"/>
          </p:cNvSpPr>
          <p:nvPr/>
        </p:nvSpPr>
        <p:spPr bwMode="auto">
          <a:xfrm>
            <a:off x="3491879" y="713074"/>
            <a:ext cx="5622727" cy="6125417"/>
          </a:xfrm>
          <a:prstGeom prst="rect">
            <a:avLst/>
          </a:prstGeom>
          <a:solidFill>
            <a:srgbClr val="96E3FE"/>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25642" name="Text Box 10"/>
          <p:cNvSpPr txBox="1">
            <a:spLocks noChangeArrowheads="1"/>
          </p:cNvSpPr>
          <p:nvPr/>
        </p:nvSpPr>
        <p:spPr bwMode="auto">
          <a:xfrm>
            <a:off x="899592" y="1681411"/>
            <a:ext cx="2562893" cy="4247317"/>
          </a:xfrm>
          <a:prstGeom prst="rect">
            <a:avLst/>
          </a:prstGeom>
          <a:noFill/>
          <a:ln w="12700">
            <a:noFill/>
            <a:miter lim="800000"/>
          </a:ln>
          <a:effectLst/>
        </p:spPr>
        <p:txBody>
          <a:bodyPr wrap="square">
            <a:spAutoFit/>
          </a:bodyPr>
          <a:lstStyle/>
          <a:p>
            <a:pPr marL="342900" indent="-342900">
              <a:lnSpc>
                <a:spcPct val="90000"/>
              </a:lnSpc>
              <a:spcBef>
                <a:spcPct val="50000"/>
              </a:spcBef>
              <a:buClr>
                <a:srgbClr val="0070C0"/>
              </a:buClr>
              <a:buFont typeface="Wingdings" panose="05000000000000000000" pitchFamily="2" charset="2"/>
              <a:buChar char="n"/>
              <a:defRPr/>
            </a:pPr>
            <a:r>
              <a:rPr lang="en-US" altLang="ja-JP" sz="2000" dirty="0">
                <a:latin typeface="Times New Roman" panose="02020603050405020304" pitchFamily="18" charset="0"/>
              </a:rPr>
              <a:t>Allows the modeler to represent the flow of activities described by the use-case and at the same time indicate which actor (if there are multiple actors involved in a specific use-case) or analysis class has responsibility for the action described by an activity rectangle</a:t>
            </a:r>
            <a:endParaRPr lang="en-US" altLang="ja-JP" sz="2000" dirty="0">
              <a:latin typeface="Times New Roman" panose="02020603050405020304" pitchFamily="18" charset="0"/>
            </a:endParaRPr>
          </a:p>
        </p:txBody>
      </p:sp>
      <p:pic>
        <p:nvPicPr>
          <p:cNvPr id="238599"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63888" y="713075"/>
            <a:ext cx="5459269" cy="5957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 name="Rectangle 2"/>
          <p:cNvSpPr txBox="1">
            <a:spLocks noChangeArrowheads="1"/>
          </p:cNvSpPr>
          <p:nvPr/>
        </p:nvSpPr>
        <p:spPr>
          <a:xfrm>
            <a:off x="323528"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ja-JP" dirty="0" err="1"/>
              <a:t>Swimlane</a:t>
            </a:r>
            <a:r>
              <a:rPr lang="en-US" altLang="ja-JP" dirty="0"/>
              <a:t> Diagrams</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3961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5F2C80F-1E56-4AED-9C7D-7245E25F504A}" type="slidenum">
              <a:rPr lang="en-US" altLang="ja-JP" sz="1200">
                <a:solidFill>
                  <a:schemeClr val="bg1"/>
                </a:solidFill>
              </a:rPr>
            </a:fld>
            <a:endParaRPr lang="en-US" altLang="ja-JP" sz="900">
              <a:solidFill>
                <a:schemeClr val="bg1"/>
              </a:solidFill>
            </a:endParaRPr>
          </a:p>
        </p:txBody>
      </p:sp>
      <p:sp>
        <p:nvSpPr>
          <p:cNvPr id="239620" name="Line 4"/>
          <p:cNvSpPr>
            <a:spLocks noChangeShapeType="1"/>
          </p:cNvSpPr>
          <p:nvPr/>
        </p:nvSpPr>
        <p:spPr bwMode="auto">
          <a:xfrm>
            <a:off x="4552950" y="1117600"/>
            <a:ext cx="1588" cy="5318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5563">
                <a:solidFill>
                  <a:srgbClr val="000000"/>
                </a:solidFill>
                <a:round/>
              </a14:hiddenLine>
            </a:ext>
          </a:extLst>
        </p:spPr>
        <p:txBody>
          <a:bodyPr/>
          <a:lstStyle/>
          <a:p>
            <a:endParaRPr lang="zh-CN" altLang="en-US"/>
          </a:p>
        </p:txBody>
      </p:sp>
      <p:sp>
        <p:nvSpPr>
          <p:cNvPr id="239622" name="Rectangle 8"/>
          <p:cNvSpPr>
            <a:spLocks noRot="1" noChangeArrowheads="1"/>
          </p:cNvSpPr>
          <p:nvPr/>
        </p:nvSpPr>
        <p:spPr bwMode="auto">
          <a:xfrm>
            <a:off x="899592" y="1518320"/>
            <a:ext cx="8101012"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Identify analysis classes by examining the problem </a:t>
            </a:r>
            <a:r>
              <a:rPr lang="en-US" altLang="ja-JP" sz="2400" dirty="0" smtClean="0">
                <a:latin typeface="Times New Roman" panose="02020603050405020304" pitchFamily="18" charset="0"/>
                <a:cs typeface="Times New Roman" panose="02020603050405020304" pitchFamily="18" charset="0"/>
              </a:rPr>
              <a:t>statement</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Use a “grammatical parse” to isolate potential </a:t>
            </a:r>
            <a:r>
              <a:rPr lang="en-US" altLang="ja-JP" sz="2400" dirty="0" smtClean="0">
                <a:latin typeface="Times New Roman" panose="02020603050405020304" pitchFamily="18" charset="0"/>
                <a:cs typeface="Times New Roman" panose="02020603050405020304" pitchFamily="18" charset="0"/>
              </a:rPr>
              <a:t>classes</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Identify the attributes of each </a:t>
            </a:r>
            <a:r>
              <a:rPr lang="en-US" altLang="ja-JP" sz="2400" dirty="0" smtClean="0">
                <a:latin typeface="Times New Roman" panose="02020603050405020304" pitchFamily="18" charset="0"/>
                <a:cs typeface="Times New Roman" panose="02020603050405020304" pitchFamily="18" charset="0"/>
              </a:rPr>
              <a:t>class</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Identify operations that manipulate the attributes</a:t>
            </a:r>
            <a:endParaRPr lang="en-US" altLang="ja-JP" sz="2400" dirty="0">
              <a:latin typeface="Times New Roman" panose="02020603050405020304" pitchFamily="18" charset="0"/>
              <a:cs typeface="Times New Roman" panose="02020603050405020304" pitchFamily="18" charset="0"/>
            </a:endParaRPr>
          </a:p>
        </p:txBody>
      </p:sp>
      <p:sp>
        <p:nvSpPr>
          <p:cNvPr id="7"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Class-Based Modeling</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4064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6A53AE3-7CBD-4E95-9A7F-6B262BF26521}" type="slidenum">
              <a:rPr lang="en-US" altLang="ja-JP" sz="1200">
                <a:solidFill>
                  <a:schemeClr val="bg1"/>
                </a:solidFill>
              </a:rPr>
            </a:fld>
            <a:endParaRPr lang="en-US" altLang="ja-JP" sz="900">
              <a:solidFill>
                <a:schemeClr val="bg1"/>
              </a:solidFill>
            </a:endParaRPr>
          </a:p>
        </p:txBody>
      </p:sp>
      <p:sp>
        <p:nvSpPr>
          <p:cNvPr id="240644" name="Line 4"/>
          <p:cNvSpPr>
            <a:spLocks noChangeShapeType="1"/>
          </p:cNvSpPr>
          <p:nvPr/>
        </p:nvSpPr>
        <p:spPr bwMode="auto">
          <a:xfrm>
            <a:off x="4552950" y="1117600"/>
            <a:ext cx="1588" cy="5318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5563">
                <a:solidFill>
                  <a:srgbClr val="000000"/>
                </a:solidFill>
                <a:round/>
              </a14:hiddenLine>
            </a:ext>
          </a:extLst>
        </p:spPr>
        <p:txBody>
          <a:bodyPr/>
          <a:lstStyle/>
          <a:p>
            <a:endParaRPr lang="zh-CN" altLang="en-US"/>
          </a:p>
        </p:txBody>
      </p:sp>
      <p:sp>
        <p:nvSpPr>
          <p:cNvPr id="240646" name="Rectangle 8"/>
          <p:cNvSpPr>
            <a:spLocks noRot="1" noChangeArrowheads="1"/>
          </p:cNvSpPr>
          <p:nvPr/>
        </p:nvSpPr>
        <p:spPr bwMode="auto">
          <a:xfrm>
            <a:off x="899592" y="1383506"/>
            <a:ext cx="80708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ts val="300"/>
              </a:spcBef>
              <a:buClr>
                <a:srgbClr val="0070C0"/>
              </a:buClr>
              <a:buFont typeface="Wingdings" panose="05000000000000000000" pitchFamily="2" charset="2"/>
              <a:buChar char="n"/>
            </a:pPr>
            <a:r>
              <a:rPr lang="en-US" altLang="ja-JP" sz="2000" b="1" dirty="0">
                <a:latin typeface="Times New Roman" panose="02020603050405020304" pitchFamily="18" charset="0"/>
                <a:cs typeface="Times New Roman" panose="02020603050405020304" pitchFamily="18" charset="0"/>
              </a:rPr>
              <a:t>External entities</a:t>
            </a:r>
            <a:r>
              <a:rPr lang="en-US" altLang="ja-JP" sz="2000" dirty="0">
                <a:latin typeface="Times New Roman" panose="02020603050405020304" pitchFamily="18" charset="0"/>
                <a:cs typeface="Times New Roman" panose="02020603050405020304" pitchFamily="18" charset="0"/>
              </a:rPr>
              <a:t> (e.g., other systems, devices, people) that produce or consume information to be used by a computer-based system.</a:t>
            </a:r>
            <a:endParaRPr lang="en-US" altLang="ja-JP"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0070C0"/>
              </a:buClr>
              <a:buFont typeface="Wingdings" panose="05000000000000000000" pitchFamily="2" charset="2"/>
              <a:buChar char="n"/>
            </a:pPr>
            <a:r>
              <a:rPr lang="en-US" altLang="ja-JP" sz="2000" b="1" dirty="0">
                <a:latin typeface="Times New Roman" panose="02020603050405020304" pitchFamily="18" charset="0"/>
                <a:cs typeface="Times New Roman" panose="02020603050405020304" pitchFamily="18" charset="0"/>
              </a:rPr>
              <a:t>Things </a:t>
            </a:r>
            <a:r>
              <a:rPr lang="en-US" altLang="ja-JP" sz="2000" dirty="0">
                <a:latin typeface="Times New Roman" panose="02020603050405020304" pitchFamily="18" charset="0"/>
                <a:cs typeface="Times New Roman" panose="02020603050405020304" pitchFamily="18" charset="0"/>
              </a:rPr>
              <a:t>(</a:t>
            </a:r>
            <a:r>
              <a:rPr lang="en-US" altLang="ja-JP" sz="2000" dirty="0" err="1">
                <a:latin typeface="Times New Roman" panose="02020603050405020304" pitchFamily="18" charset="0"/>
                <a:cs typeface="Times New Roman" panose="02020603050405020304" pitchFamily="18" charset="0"/>
              </a:rPr>
              <a:t>e.g</a:t>
            </a:r>
            <a:r>
              <a:rPr lang="en-US" altLang="ja-JP" sz="2000" dirty="0">
                <a:latin typeface="Times New Roman" panose="02020603050405020304" pitchFamily="18" charset="0"/>
                <a:cs typeface="Times New Roman" panose="02020603050405020304" pitchFamily="18" charset="0"/>
              </a:rPr>
              <a:t>, reports, displays, letters, signals) that are part of the information domain for the problem.</a:t>
            </a:r>
            <a:endParaRPr lang="en-US" altLang="ja-JP"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0070C0"/>
              </a:buClr>
              <a:buFont typeface="Wingdings" panose="05000000000000000000" pitchFamily="2" charset="2"/>
              <a:buChar char="n"/>
            </a:pPr>
            <a:r>
              <a:rPr lang="en-US" altLang="ja-JP" sz="2000" b="1" dirty="0">
                <a:latin typeface="Times New Roman" panose="02020603050405020304" pitchFamily="18" charset="0"/>
                <a:cs typeface="Times New Roman" panose="02020603050405020304" pitchFamily="18" charset="0"/>
              </a:rPr>
              <a:t>Occurrences or events</a:t>
            </a:r>
            <a:r>
              <a:rPr lang="en-US" altLang="ja-JP" sz="2000" dirty="0">
                <a:latin typeface="Times New Roman" panose="02020603050405020304" pitchFamily="18" charset="0"/>
                <a:cs typeface="Times New Roman" panose="02020603050405020304" pitchFamily="18" charset="0"/>
              </a:rPr>
              <a:t> (e.g., a property transfer or the completion of a series of robot movements) that occur within the context of system operation.</a:t>
            </a:r>
            <a:endParaRPr lang="en-US" altLang="ja-JP"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0070C0"/>
              </a:buClr>
              <a:buFont typeface="Wingdings" panose="05000000000000000000" pitchFamily="2" charset="2"/>
              <a:buChar char="n"/>
            </a:pPr>
            <a:r>
              <a:rPr lang="en-US" altLang="ja-JP" sz="2000" b="1" dirty="0">
                <a:latin typeface="Times New Roman" panose="02020603050405020304" pitchFamily="18" charset="0"/>
                <a:cs typeface="Times New Roman" panose="02020603050405020304" pitchFamily="18" charset="0"/>
              </a:rPr>
              <a:t>Roles </a:t>
            </a:r>
            <a:r>
              <a:rPr lang="en-US" altLang="ja-JP" sz="2000" dirty="0">
                <a:latin typeface="Times New Roman" panose="02020603050405020304" pitchFamily="18" charset="0"/>
                <a:cs typeface="Times New Roman" panose="02020603050405020304" pitchFamily="18" charset="0"/>
              </a:rPr>
              <a:t>(e.g., manager, engineer, salesperson) played by people who interact with the system.</a:t>
            </a:r>
            <a:endParaRPr lang="en-US" altLang="ja-JP"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0070C0"/>
              </a:buClr>
              <a:buFont typeface="Wingdings" panose="05000000000000000000" pitchFamily="2" charset="2"/>
              <a:buChar char="n"/>
            </a:pPr>
            <a:r>
              <a:rPr lang="en-US" altLang="ja-JP" sz="2000" b="1" dirty="0">
                <a:latin typeface="Times New Roman" panose="02020603050405020304" pitchFamily="18" charset="0"/>
                <a:cs typeface="Times New Roman" panose="02020603050405020304" pitchFamily="18" charset="0"/>
              </a:rPr>
              <a:t>Organizational units</a:t>
            </a:r>
            <a:r>
              <a:rPr lang="en-US" altLang="ja-JP" sz="2000" dirty="0">
                <a:latin typeface="Times New Roman" panose="02020603050405020304" pitchFamily="18" charset="0"/>
                <a:cs typeface="Times New Roman" panose="02020603050405020304" pitchFamily="18" charset="0"/>
              </a:rPr>
              <a:t> (e.g., division, group, team) that are relevant to an application.</a:t>
            </a:r>
            <a:endParaRPr lang="en-US" altLang="ja-JP"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0070C0"/>
              </a:buClr>
              <a:buFont typeface="Wingdings" panose="05000000000000000000" pitchFamily="2" charset="2"/>
              <a:buChar char="n"/>
            </a:pPr>
            <a:r>
              <a:rPr lang="en-US" altLang="ja-JP" sz="2000" b="1" dirty="0">
                <a:latin typeface="Times New Roman" panose="02020603050405020304" pitchFamily="18" charset="0"/>
                <a:cs typeface="Times New Roman" panose="02020603050405020304" pitchFamily="18" charset="0"/>
              </a:rPr>
              <a:t>Places </a:t>
            </a:r>
            <a:r>
              <a:rPr lang="en-US" altLang="ja-JP" sz="2000" dirty="0">
                <a:latin typeface="Times New Roman" panose="02020603050405020304" pitchFamily="18" charset="0"/>
                <a:cs typeface="Times New Roman" panose="02020603050405020304" pitchFamily="18" charset="0"/>
              </a:rPr>
              <a:t>(e.g., manufacturing floor or loading dock) that establish the context of the problem and the overall function of the system.</a:t>
            </a:r>
            <a:endParaRPr lang="en-US" altLang="ja-JP"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0070C0"/>
              </a:buClr>
              <a:buFont typeface="Wingdings" panose="05000000000000000000" pitchFamily="2" charset="2"/>
              <a:buChar char="n"/>
            </a:pPr>
            <a:r>
              <a:rPr lang="en-US" altLang="ja-JP" sz="2000" b="1" dirty="0">
                <a:latin typeface="Times New Roman" panose="02020603050405020304" pitchFamily="18" charset="0"/>
                <a:cs typeface="Times New Roman" panose="02020603050405020304" pitchFamily="18" charset="0"/>
              </a:rPr>
              <a:t>Structures </a:t>
            </a:r>
            <a:r>
              <a:rPr lang="en-US" altLang="ja-JP" sz="2000" dirty="0">
                <a:latin typeface="Times New Roman" panose="02020603050405020304" pitchFamily="18" charset="0"/>
                <a:cs typeface="Times New Roman" panose="02020603050405020304" pitchFamily="18" charset="0"/>
              </a:rPr>
              <a:t>(e.g., sensors, four-wheeled vehicles, or computers) that define a class of objects or related classes of objects.</a:t>
            </a:r>
            <a:endParaRPr lang="en-US" altLang="ja-JP" sz="2000" dirty="0">
              <a:latin typeface="Times New Roman" panose="02020603050405020304" pitchFamily="18" charset="0"/>
              <a:cs typeface="Times New Roman" panose="02020603050405020304" pitchFamily="18" charset="0"/>
            </a:endParaRPr>
          </a:p>
        </p:txBody>
      </p:sp>
      <p:sp>
        <p:nvSpPr>
          <p:cNvPr id="7"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Analysis Classes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4166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8451004-8E0E-44DC-9702-74C9E6B6A1BD}" type="slidenum">
              <a:rPr lang="en-US" altLang="ja-JP" sz="1200">
                <a:solidFill>
                  <a:schemeClr val="bg1"/>
                </a:solidFill>
              </a:rPr>
            </a:fld>
            <a:endParaRPr lang="en-US" altLang="ja-JP" sz="900">
              <a:solidFill>
                <a:schemeClr val="bg1"/>
              </a:solidFill>
            </a:endParaRPr>
          </a:p>
        </p:txBody>
      </p:sp>
      <p:sp>
        <p:nvSpPr>
          <p:cNvPr id="241668" name="Line 4"/>
          <p:cNvSpPr>
            <a:spLocks noChangeShapeType="1"/>
          </p:cNvSpPr>
          <p:nvPr/>
        </p:nvSpPr>
        <p:spPr bwMode="auto">
          <a:xfrm>
            <a:off x="4552950" y="1117600"/>
            <a:ext cx="1588" cy="5318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5563">
                <a:solidFill>
                  <a:srgbClr val="000000"/>
                </a:solidFill>
                <a:round/>
              </a14:hiddenLine>
            </a:ext>
          </a:extLst>
        </p:spPr>
        <p:txBody>
          <a:bodyPr/>
          <a:lstStyle/>
          <a:p>
            <a:endParaRPr lang="zh-CN" altLang="en-US"/>
          </a:p>
        </p:txBody>
      </p:sp>
      <p:sp>
        <p:nvSpPr>
          <p:cNvPr id="374792" name="Rectangle 8"/>
          <p:cNvSpPr>
            <a:spLocks noChangeArrowheads="1"/>
          </p:cNvSpPr>
          <p:nvPr/>
        </p:nvSpPr>
        <p:spPr bwMode="auto">
          <a:xfrm>
            <a:off x="2411760" y="1484784"/>
            <a:ext cx="4320480" cy="4154984"/>
          </a:xfrm>
          <a:prstGeom prst="rect">
            <a:avLst/>
          </a:prstGeom>
          <a:noFill/>
          <a:ln w="9525" algn="ctr">
            <a:noFill/>
            <a:miter lim="800000"/>
          </a:ln>
          <a:effectLst/>
        </p:spPr>
        <p:txBody>
          <a:bodyPr wrap="square">
            <a:spAutoFit/>
          </a:bodyPr>
          <a:lstStyle/>
          <a:p>
            <a:pPr>
              <a:buClr>
                <a:srgbClr val="0070C0"/>
              </a:buClr>
              <a:buFont typeface="Wingdings" panose="05000000000000000000" pitchFamily="2" charset="2"/>
              <a:buChar char="n"/>
              <a:defRPr/>
            </a:pPr>
            <a:r>
              <a:rPr lang="en-US" altLang="zh-CN" sz="2400" dirty="0"/>
              <a:t> </a:t>
            </a:r>
            <a:r>
              <a:rPr lang="en-US" altLang="ja-JP" sz="2400" dirty="0"/>
              <a:t>retained </a:t>
            </a:r>
            <a:r>
              <a:rPr lang="en-US" altLang="ja-JP" sz="2400" dirty="0" smtClean="0"/>
              <a:t>information</a:t>
            </a:r>
            <a:endParaRPr lang="en-US" altLang="ja-JP" sz="2400" dirty="0" smtClean="0"/>
          </a:p>
          <a:p>
            <a:pPr>
              <a:buClr>
                <a:srgbClr val="0070C0"/>
              </a:buClr>
              <a:buFont typeface="Wingdings" panose="05000000000000000000" pitchFamily="2" charset="2"/>
              <a:buChar char="n"/>
              <a:defRPr/>
            </a:pPr>
            <a:endParaRPr lang="en-US" altLang="zh-CN" sz="2400" dirty="0"/>
          </a:p>
          <a:p>
            <a:pPr>
              <a:buClr>
                <a:srgbClr val="0070C0"/>
              </a:buClr>
              <a:buFont typeface="Wingdings" panose="05000000000000000000" pitchFamily="2" charset="2"/>
              <a:buChar char="n"/>
              <a:defRPr/>
            </a:pPr>
            <a:r>
              <a:rPr lang="ja-JP" altLang="en-US" sz="2400" dirty="0"/>
              <a:t> </a:t>
            </a:r>
            <a:r>
              <a:rPr lang="en-US" altLang="ja-JP" sz="2400" dirty="0"/>
              <a:t>needed </a:t>
            </a:r>
            <a:r>
              <a:rPr lang="en-US" altLang="ja-JP" sz="2400" dirty="0" smtClean="0"/>
              <a:t>services</a:t>
            </a:r>
            <a:endParaRPr lang="en-US" altLang="ja-JP" sz="2400" dirty="0" smtClean="0"/>
          </a:p>
          <a:p>
            <a:pPr>
              <a:buClr>
                <a:srgbClr val="0070C0"/>
              </a:buClr>
              <a:buFont typeface="Wingdings" panose="05000000000000000000" pitchFamily="2" charset="2"/>
              <a:buChar char="n"/>
              <a:defRPr/>
            </a:pPr>
            <a:endParaRPr lang="en-US" altLang="zh-CN" sz="2400" dirty="0"/>
          </a:p>
          <a:p>
            <a:pPr>
              <a:buClr>
                <a:srgbClr val="0070C0"/>
              </a:buClr>
              <a:buFont typeface="Wingdings" panose="05000000000000000000" pitchFamily="2" charset="2"/>
              <a:buChar char="n"/>
              <a:defRPr/>
            </a:pPr>
            <a:r>
              <a:rPr lang="ja-JP" altLang="en-US" sz="2400" dirty="0"/>
              <a:t> </a:t>
            </a:r>
            <a:r>
              <a:rPr lang="en-US" altLang="ja-JP" sz="2400" dirty="0"/>
              <a:t>multiple </a:t>
            </a:r>
            <a:r>
              <a:rPr lang="en-US" altLang="ja-JP" sz="2400" dirty="0" smtClean="0"/>
              <a:t>attributes</a:t>
            </a:r>
            <a:endParaRPr lang="en-US" altLang="ja-JP" sz="2400" dirty="0" smtClean="0"/>
          </a:p>
          <a:p>
            <a:pPr>
              <a:buClr>
                <a:srgbClr val="0070C0"/>
              </a:buClr>
              <a:buFont typeface="Wingdings" panose="05000000000000000000" pitchFamily="2" charset="2"/>
              <a:buChar char="n"/>
              <a:defRPr/>
            </a:pPr>
            <a:endParaRPr lang="en-US" altLang="zh-CN" sz="2400" dirty="0"/>
          </a:p>
          <a:p>
            <a:pPr>
              <a:buClr>
                <a:srgbClr val="0070C0"/>
              </a:buClr>
              <a:buFont typeface="Wingdings" panose="05000000000000000000" pitchFamily="2" charset="2"/>
              <a:buChar char="n"/>
              <a:defRPr/>
            </a:pPr>
            <a:r>
              <a:rPr lang="ja-JP" altLang="en-US" sz="2400" dirty="0"/>
              <a:t> </a:t>
            </a:r>
            <a:r>
              <a:rPr lang="en-US" altLang="ja-JP" sz="2400" dirty="0"/>
              <a:t>common </a:t>
            </a:r>
            <a:r>
              <a:rPr lang="en-US" altLang="ja-JP" sz="2400" dirty="0" smtClean="0"/>
              <a:t>attributes</a:t>
            </a:r>
            <a:endParaRPr lang="en-US" altLang="ja-JP" sz="2400" dirty="0" smtClean="0"/>
          </a:p>
          <a:p>
            <a:pPr>
              <a:buClr>
                <a:srgbClr val="0070C0"/>
              </a:buClr>
              <a:buFont typeface="Wingdings" panose="05000000000000000000" pitchFamily="2" charset="2"/>
              <a:buChar char="n"/>
              <a:defRPr/>
            </a:pPr>
            <a:endParaRPr lang="en-US" altLang="ja-JP" sz="2400" dirty="0"/>
          </a:p>
          <a:p>
            <a:pPr>
              <a:buClr>
                <a:srgbClr val="0070C0"/>
              </a:buClr>
              <a:buFont typeface="Wingdings" panose="05000000000000000000" pitchFamily="2" charset="2"/>
              <a:buChar char="n"/>
              <a:defRPr/>
            </a:pPr>
            <a:r>
              <a:rPr lang="ja-JP" altLang="en-US" sz="2400" dirty="0"/>
              <a:t> </a:t>
            </a:r>
            <a:r>
              <a:rPr lang="en-US" altLang="ja-JP" sz="2400" dirty="0"/>
              <a:t>common </a:t>
            </a:r>
            <a:r>
              <a:rPr lang="en-US" altLang="ja-JP" sz="2400" dirty="0" smtClean="0"/>
              <a:t>operations</a:t>
            </a:r>
            <a:endParaRPr lang="en-US" altLang="ja-JP" sz="2400" dirty="0" smtClean="0"/>
          </a:p>
          <a:p>
            <a:pPr>
              <a:buClr>
                <a:srgbClr val="0070C0"/>
              </a:buClr>
              <a:buFont typeface="Wingdings" panose="05000000000000000000" pitchFamily="2" charset="2"/>
              <a:buChar char="n"/>
              <a:defRPr/>
            </a:pPr>
            <a:endParaRPr lang="en-US" altLang="zh-CN" sz="2400" dirty="0"/>
          </a:p>
          <a:p>
            <a:pPr>
              <a:buClr>
                <a:srgbClr val="0070C0"/>
              </a:buClr>
              <a:buFont typeface="Wingdings" panose="05000000000000000000" pitchFamily="2" charset="2"/>
              <a:buChar char="n"/>
              <a:defRPr/>
            </a:pPr>
            <a:r>
              <a:rPr lang="ja-JP" altLang="en-US" sz="2400" dirty="0"/>
              <a:t> </a:t>
            </a:r>
            <a:r>
              <a:rPr lang="en-US" altLang="ja-JP" sz="2400" dirty="0"/>
              <a:t>essential requirements</a:t>
            </a:r>
            <a:endParaRPr lang="ja-JP" altLang="en-US" sz="2400" dirty="0"/>
          </a:p>
        </p:txBody>
      </p:sp>
      <p:sp>
        <p:nvSpPr>
          <p:cNvPr id="7"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Selecting Classes</a:t>
            </a:r>
            <a:r>
              <a:rPr lang="en-US" altLang="ja-JP" dirty="0">
                <a:latin typeface="Palatino" charset="0"/>
              </a:rPr>
              <a:t>—</a:t>
            </a:r>
            <a:r>
              <a:rPr lang="en-US" altLang="ja-JP" dirty="0"/>
              <a:t>Criteria</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4269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6FC640A-D80E-4743-AF35-7811C24A756F}" type="slidenum">
              <a:rPr lang="en-US" altLang="ja-JP" sz="1200">
                <a:solidFill>
                  <a:schemeClr val="bg1"/>
                </a:solidFill>
              </a:rPr>
            </a:fld>
            <a:endParaRPr lang="en-US" altLang="ja-JP" sz="900">
              <a:solidFill>
                <a:schemeClr val="bg1"/>
              </a:solidFill>
            </a:endParaRPr>
          </a:p>
        </p:txBody>
      </p:sp>
      <p:sp>
        <p:nvSpPr>
          <p:cNvPr id="242692" name="Line 4"/>
          <p:cNvSpPr>
            <a:spLocks noChangeShapeType="1"/>
          </p:cNvSpPr>
          <p:nvPr/>
        </p:nvSpPr>
        <p:spPr bwMode="auto">
          <a:xfrm>
            <a:off x="4552950" y="1991394"/>
            <a:ext cx="1588" cy="5318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5563">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pic>
        <p:nvPicPr>
          <p:cNvPr id="242694"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36938" y="2050132"/>
            <a:ext cx="23241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2695" name="Text Box 9"/>
          <p:cNvSpPr txBox="1">
            <a:spLocks noChangeArrowheads="1"/>
          </p:cNvSpPr>
          <p:nvPr/>
        </p:nvSpPr>
        <p:spPr bwMode="auto">
          <a:xfrm>
            <a:off x="1568450" y="1851694"/>
            <a:ext cx="1306768"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800" b="1">
                <a:latin typeface="Times New Roman" panose="02020603050405020304" pitchFamily="18" charset="0"/>
                <a:cs typeface="Times New Roman" panose="02020603050405020304" pitchFamily="18" charset="0"/>
              </a:rPr>
              <a:t>Class name</a:t>
            </a:r>
            <a:endParaRPr lang="en-US" altLang="ja-JP" sz="1800" b="1">
              <a:latin typeface="Times New Roman" panose="02020603050405020304" pitchFamily="18" charset="0"/>
              <a:cs typeface="Times New Roman" panose="02020603050405020304" pitchFamily="18" charset="0"/>
            </a:endParaRPr>
          </a:p>
        </p:txBody>
      </p:sp>
      <p:sp>
        <p:nvSpPr>
          <p:cNvPr id="242696" name="Text Box 10"/>
          <p:cNvSpPr txBox="1">
            <a:spLocks noChangeArrowheads="1"/>
          </p:cNvSpPr>
          <p:nvPr/>
        </p:nvSpPr>
        <p:spPr bwMode="auto">
          <a:xfrm>
            <a:off x="6369050" y="2772444"/>
            <a:ext cx="1146468"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800" b="1">
                <a:latin typeface="Times New Roman" panose="02020603050405020304" pitchFamily="18" charset="0"/>
                <a:cs typeface="Times New Roman" panose="02020603050405020304" pitchFamily="18" charset="0"/>
              </a:rPr>
              <a:t>attributes</a:t>
            </a:r>
            <a:endParaRPr lang="en-US" altLang="ja-JP" sz="1800" b="1">
              <a:latin typeface="Times New Roman" panose="02020603050405020304" pitchFamily="18" charset="0"/>
              <a:cs typeface="Times New Roman" panose="02020603050405020304" pitchFamily="18" charset="0"/>
            </a:endParaRPr>
          </a:p>
        </p:txBody>
      </p:sp>
      <p:sp>
        <p:nvSpPr>
          <p:cNvPr id="242697" name="Text Box 11"/>
          <p:cNvSpPr txBox="1">
            <a:spLocks noChangeArrowheads="1"/>
          </p:cNvSpPr>
          <p:nvPr/>
        </p:nvSpPr>
        <p:spPr bwMode="auto">
          <a:xfrm>
            <a:off x="6523038" y="4671094"/>
            <a:ext cx="1223412"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800" b="1">
                <a:latin typeface="Times New Roman" panose="02020603050405020304" pitchFamily="18" charset="0"/>
                <a:cs typeface="Times New Roman" panose="02020603050405020304" pitchFamily="18" charset="0"/>
              </a:rPr>
              <a:t>operations</a:t>
            </a:r>
            <a:endParaRPr lang="en-US" altLang="ja-JP" sz="1800" b="1">
              <a:latin typeface="Times New Roman" panose="02020603050405020304" pitchFamily="18" charset="0"/>
              <a:cs typeface="Times New Roman" panose="02020603050405020304" pitchFamily="18" charset="0"/>
            </a:endParaRPr>
          </a:p>
        </p:txBody>
      </p:sp>
      <p:sp>
        <p:nvSpPr>
          <p:cNvPr id="242698" name="Line 12"/>
          <p:cNvSpPr>
            <a:spLocks noChangeShapeType="1"/>
          </p:cNvSpPr>
          <p:nvPr/>
        </p:nvSpPr>
        <p:spPr bwMode="auto">
          <a:xfrm>
            <a:off x="3000375" y="2059657"/>
            <a:ext cx="1031875" cy="22383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42699" name="Line 13"/>
          <p:cNvSpPr>
            <a:spLocks noChangeShapeType="1"/>
          </p:cNvSpPr>
          <p:nvPr/>
        </p:nvSpPr>
        <p:spPr bwMode="auto">
          <a:xfrm flipH="1">
            <a:off x="5121275" y="2939132"/>
            <a:ext cx="1214438" cy="2794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42700" name="Line 14"/>
          <p:cNvSpPr>
            <a:spLocks noChangeShapeType="1"/>
          </p:cNvSpPr>
          <p:nvPr/>
        </p:nvSpPr>
        <p:spPr bwMode="auto">
          <a:xfrm flipH="1" flipV="1">
            <a:off x="4395788" y="4683794"/>
            <a:ext cx="2106612" cy="1682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Class Diagram</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4371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7E33D8D-4BB9-4981-A043-52092CBC992C}" type="slidenum">
              <a:rPr lang="en-US" altLang="ja-JP" sz="1200">
                <a:solidFill>
                  <a:schemeClr val="bg1"/>
                </a:solidFill>
              </a:rPr>
            </a:fld>
            <a:endParaRPr lang="en-US" altLang="ja-JP" sz="900">
              <a:solidFill>
                <a:schemeClr val="bg1"/>
              </a:solidFill>
            </a:endParaRPr>
          </a:p>
        </p:txBody>
      </p:sp>
      <p:pic>
        <p:nvPicPr>
          <p:cNvPr id="243717"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55776" y="202555"/>
            <a:ext cx="5056906" cy="6357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Class Diagram</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5796" name="Group 1028"/>
          <p:cNvGrpSpPr/>
          <p:nvPr/>
        </p:nvGrpSpPr>
        <p:grpSpPr bwMode="auto">
          <a:xfrm>
            <a:off x="177800" y="1114425"/>
            <a:ext cx="8789988" cy="4832350"/>
            <a:chOff x="0" y="353"/>
            <a:chExt cx="5760" cy="3967"/>
          </a:xfrm>
        </p:grpSpPr>
        <p:pic>
          <p:nvPicPr>
            <p:cNvPr id="545797" name="Picture 102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9" y="754"/>
              <a:ext cx="4931" cy="3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5798" name="AutoShape 1030"/>
            <p:cNvSpPr>
              <a:spLocks noChangeArrowheads="1"/>
            </p:cNvSpPr>
            <p:nvPr/>
          </p:nvSpPr>
          <p:spPr bwMode="auto">
            <a:xfrm>
              <a:off x="1149" y="353"/>
              <a:ext cx="707" cy="468"/>
            </a:xfrm>
            <a:prstGeom prst="wedgeRoundRectCallout">
              <a:avLst>
                <a:gd name="adj1" fmla="val 80125"/>
                <a:gd name="adj2" fmla="val 84829"/>
                <a:gd name="adj3" fmla="val 16667"/>
              </a:avLst>
            </a:prstGeom>
            <a:solidFill>
              <a:srgbClr val="99FFCC"/>
            </a:solidFill>
            <a:ln w="28575">
              <a:solidFill>
                <a:srgbClr val="7C004A"/>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kumimoji="1" lang="zh-CN" altLang="en-US" sz="2000" u="sng">
                  <a:latin typeface="华文楷体" panose="02010600040101010101" pitchFamily="2" charset="-122"/>
                  <a:ea typeface="华文楷体" panose="02010600040101010101" pitchFamily="2" charset="-122"/>
                </a:rPr>
                <a:t>对象: 类</a:t>
              </a:r>
              <a:endParaRPr kumimoji="1" lang="zh-CN" altLang="en-US" sz="2800">
                <a:latin typeface="华文楷体" panose="02010600040101010101" pitchFamily="2" charset="-122"/>
                <a:ea typeface="华文楷体" panose="02010600040101010101" pitchFamily="2" charset="-122"/>
              </a:endParaRPr>
            </a:p>
          </p:txBody>
        </p:sp>
        <p:sp>
          <p:nvSpPr>
            <p:cNvPr id="545799" name="Line 1031"/>
            <p:cNvSpPr>
              <a:spLocks noChangeShapeType="1"/>
            </p:cNvSpPr>
            <p:nvPr/>
          </p:nvSpPr>
          <p:spPr bwMode="auto">
            <a:xfrm>
              <a:off x="994" y="1570"/>
              <a:ext cx="0" cy="1676"/>
            </a:xfrm>
            <a:prstGeom prst="line">
              <a:avLst/>
            </a:prstGeom>
            <a:noFill/>
            <a:ln w="38100">
              <a:solidFill>
                <a:srgbClr val="7C004A"/>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楷体" panose="02010600040101010101" pitchFamily="2" charset="-122"/>
                <a:ea typeface="华文楷体" panose="02010600040101010101" pitchFamily="2" charset="-122"/>
              </a:endParaRPr>
            </a:p>
          </p:txBody>
        </p:sp>
        <p:sp>
          <p:nvSpPr>
            <p:cNvPr id="545800" name="AutoShape 1032"/>
            <p:cNvSpPr>
              <a:spLocks noChangeArrowheads="1"/>
            </p:cNvSpPr>
            <p:nvPr/>
          </p:nvSpPr>
          <p:spPr bwMode="auto">
            <a:xfrm>
              <a:off x="0" y="1881"/>
              <a:ext cx="871" cy="584"/>
            </a:xfrm>
            <a:prstGeom prst="wedgeRoundRectCallout">
              <a:avLst>
                <a:gd name="adj1" fmla="val 82491"/>
                <a:gd name="adj2" fmla="val 88014"/>
                <a:gd name="adj3" fmla="val 16667"/>
              </a:avLst>
            </a:prstGeom>
            <a:solidFill>
              <a:srgbClr val="99FFCC"/>
            </a:solidFill>
            <a:ln w="28575">
              <a:solidFill>
                <a:srgbClr val="7C004A"/>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kumimoji="1" lang="zh-CN" altLang="en-US" sz="2000">
                  <a:latin typeface="华文楷体" panose="02010600040101010101" pitchFamily="2" charset="-122"/>
                  <a:ea typeface="华文楷体" panose="02010600040101010101" pitchFamily="2" charset="-122"/>
                </a:rPr>
                <a:t>各种说明和</a:t>
              </a:r>
              <a:endParaRPr kumimoji="1" lang="zh-CN" altLang="en-US" sz="2000">
                <a:latin typeface="华文楷体" panose="02010600040101010101" pitchFamily="2" charset="-122"/>
                <a:ea typeface="华文楷体" panose="02010600040101010101" pitchFamily="2" charset="-122"/>
              </a:endParaRPr>
            </a:p>
            <a:p>
              <a:pPr algn="ctr">
                <a:lnSpc>
                  <a:spcPct val="100000"/>
                </a:lnSpc>
              </a:pPr>
              <a:r>
                <a:rPr kumimoji="1" lang="zh-CN" altLang="en-US" sz="2000">
                  <a:latin typeface="华文楷体" panose="02010600040101010101" pitchFamily="2" charset="-122"/>
                  <a:ea typeface="华文楷体" panose="02010600040101010101" pitchFamily="2" charset="-122"/>
                </a:rPr>
                <a:t>标记说明</a:t>
              </a:r>
              <a:endParaRPr kumimoji="1" lang="zh-CN" altLang="en-US" sz="2000">
                <a:latin typeface="华文楷体" panose="02010600040101010101" pitchFamily="2" charset="-122"/>
                <a:ea typeface="华文楷体" panose="02010600040101010101" pitchFamily="2" charset="-122"/>
              </a:endParaRPr>
            </a:p>
          </p:txBody>
        </p:sp>
        <p:sp>
          <p:nvSpPr>
            <p:cNvPr id="545801" name="AutoShape 1033"/>
            <p:cNvSpPr>
              <a:spLocks noChangeArrowheads="1"/>
            </p:cNvSpPr>
            <p:nvPr/>
          </p:nvSpPr>
          <p:spPr bwMode="auto">
            <a:xfrm>
              <a:off x="3929" y="1611"/>
              <a:ext cx="872" cy="403"/>
            </a:xfrm>
            <a:prstGeom prst="wedgeRoundRectCallout">
              <a:avLst>
                <a:gd name="adj1" fmla="val -104014"/>
                <a:gd name="adj2" fmla="val 96648"/>
                <a:gd name="adj3" fmla="val 16667"/>
              </a:avLst>
            </a:prstGeom>
            <a:solidFill>
              <a:srgbClr val="99FFCC"/>
            </a:solidFill>
            <a:ln w="28575">
              <a:solidFill>
                <a:srgbClr val="7C004A"/>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kumimoji="1" lang="zh-CN" altLang="en-US" sz="2000">
                  <a:latin typeface="华文楷体" panose="02010600040101010101" pitchFamily="2" charset="-122"/>
                  <a:ea typeface="华文楷体" panose="02010600040101010101" pitchFamily="2" charset="-122"/>
                </a:rPr>
                <a:t>事件流</a:t>
              </a:r>
              <a:endParaRPr kumimoji="1" lang="zh-CN" altLang="en-US" sz="2000">
                <a:latin typeface="华文楷体" panose="02010600040101010101" pitchFamily="2" charset="-122"/>
                <a:ea typeface="华文楷体" panose="02010600040101010101" pitchFamily="2" charset="-122"/>
              </a:endParaRPr>
            </a:p>
            <a:p>
              <a:pPr algn="ctr">
                <a:lnSpc>
                  <a:spcPct val="100000"/>
                </a:lnSpc>
              </a:pPr>
              <a:r>
                <a:rPr kumimoji="1" lang="zh-CN" altLang="en-US" sz="2000">
                  <a:latin typeface="华文楷体" panose="02010600040101010101" pitchFamily="2" charset="-122"/>
                  <a:ea typeface="华文楷体" panose="02010600040101010101" pitchFamily="2" charset="-122"/>
                </a:rPr>
                <a:t>及其方向</a:t>
              </a:r>
              <a:endParaRPr kumimoji="1" lang="zh-CN" altLang="en-US" sz="2000">
                <a:latin typeface="华文楷体" panose="02010600040101010101" pitchFamily="2" charset="-122"/>
                <a:ea typeface="华文楷体" panose="02010600040101010101" pitchFamily="2" charset="-122"/>
              </a:endParaRPr>
            </a:p>
          </p:txBody>
        </p:sp>
        <p:sp>
          <p:nvSpPr>
            <p:cNvPr id="545802" name="Line 1034"/>
            <p:cNvSpPr>
              <a:spLocks noChangeShapeType="1"/>
            </p:cNvSpPr>
            <p:nvPr/>
          </p:nvSpPr>
          <p:spPr bwMode="auto">
            <a:xfrm>
              <a:off x="2614" y="4134"/>
              <a:ext cx="2210" cy="0"/>
            </a:xfrm>
            <a:prstGeom prst="line">
              <a:avLst/>
            </a:prstGeom>
            <a:noFill/>
            <a:ln w="38100">
              <a:solidFill>
                <a:srgbClr val="7C004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楷体" panose="02010600040101010101" pitchFamily="2" charset="-122"/>
                <a:ea typeface="华文楷体" panose="02010600040101010101" pitchFamily="2" charset="-122"/>
              </a:endParaRPr>
            </a:p>
          </p:txBody>
        </p:sp>
        <p:sp>
          <p:nvSpPr>
            <p:cNvPr id="545803" name="AutoShape 1035"/>
            <p:cNvSpPr>
              <a:spLocks noChangeArrowheads="1"/>
            </p:cNvSpPr>
            <p:nvPr/>
          </p:nvSpPr>
          <p:spPr bwMode="auto">
            <a:xfrm>
              <a:off x="4249" y="2465"/>
              <a:ext cx="806" cy="387"/>
            </a:xfrm>
            <a:prstGeom prst="wedgeRoundRectCallout">
              <a:avLst>
                <a:gd name="adj1" fmla="val -151861"/>
                <a:gd name="adj2" fmla="val 377907"/>
                <a:gd name="adj3" fmla="val 16667"/>
              </a:avLst>
            </a:prstGeom>
            <a:solidFill>
              <a:srgbClr val="99FFCC"/>
            </a:solidFill>
            <a:ln w="12700">
              <a:solidFill>
                <a:srgbClr val="7C004A"/>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kumimoji="1" lang="zh-CN" altLang="en-US" sz="2000">
                  <a:latin typeface="华文楷体" panose="02010600040101010101" pitchFamily="2" charset="-122"/>
                  <a:ea typeface="华文楷体" panose="02010600040101010101" pitchFamily="2" charset="-122"/>
                </a:rPr>
                <a:t>不同的类</a:t>
              </a:r>
              <a:endParaRPr kumimoji="1" lang="zh-CN" altLang="en-US" sz="3200">
                <a:latin typeface="华文楷体" panose="02010600040101010101" pitchFamily="2" charset="-122"/>
                <a:ea typeface="华文楷体" panose="02010600040101010101" pitchFamily="2" charset="-122"/>
              </a:endParaRPr>
            </a:p>
          </p:txBody>
        </p:sp>
        <p:sp>
          <p:nvSpPr>
            <p:cNvPr id="545804" name="AutoShape 1036"/>
            <p:cNvSpPr>
              <a:spLocks noChangeArrowheads="1"/>
            </p:cNvSpPr>
            <p:nvPr/>
          </p:nvSpPr>
          <p:spPr bwMode="auto">
            <a:xfrm>
              <a:off x="107" y="2712"/>
              <a:ext cx="657" cy="288"/>
            </a:xfrm>
            <a:prstGeom prst="wedgeRoundRectCallout">
              <a:avLst>
                <a:gd name="adj1" fmla="val 86227"/>
                <a:gd name="adj2" fmla="val 78472"/>
                <a:gd name="adj3" fmla="val 16667"/>
              </a:avLst>
            </a:prstGeom>
            <a:solidFill>
              <a:srgbClr val="99FFCC"/>
            </a:solidFill>
            <a:ln w="12700">
              <a:solidFill>
                <a:srgbClr val="7C004A"/>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kumimoji="1" lang="zh-CN" altLang="en-US" sz="2000">
                  <a:latin typeface="华文楷体" panose="02010600040101010101" pitchFamily="2" charset="-122"/>
                  <a:ea typeface="华文楷体" panose="02010600040101010101" pitchFamily="2" charset="-122"/>
                </a:rPr>
                <a:t>时间</a:t>
              </a:r>
              <a:endParaRPr kumimoji="1" lang="zh-CN" altLang="en-US" sz="2000">
                <a:latin typeface="华文楷体" panose="02010600040101010101" pitchFamily="2" charset="-122"/>
                <a:ea typeface="华文楷体" panose="02010600040101010101" pitchFamily="2" charset="-122"/>
              </a:endParaRPr>
            </a:p>
          </p:txBody>
        </p:sp>
      </p:grpSp>
      <p:sp>
        <p:nvSpPr>
          <p:cNvPr id="2" name="标题 1"/>
          <p:cNvSpPr>
            <a:spLocks noGrp="1"/>
          </p:cNvSpPr>
          <p:nvPr>
            <p:ph type="title"/>
          </p:nvPr>
        </p:nvSpPr>
        <p:spPr/>
        <p:txBody>
          <a:bodyPr/>
          <a:lstStyle/>
          <a:p>
            <a:r>
              <a:rPr lang="en-US" altLang="zh-CN" dirty="0"/>
              <a:t>Sequence Diagram</a:t>
            </a:r>
            <a:endParaRPr lang="zh-CN" altLang="en-US" dirty="0"/>
          </a:p>
        </p:txBody>
      </p:sp>
    </p:spTree>
  </p:cSld>
  <p:clrMapOvr>
    <a:masterClrMapping/>
  </p:clrMapOvr>
  <p:transition>
    <p:random/>
    <p:sndAc>
      <p:stSnd>
        <p:snd r:embed="rId2" name="projctor.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8637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8D75EA0-BA4E-4DC9-850C-1200E08318CA}" type="slidenum">
              <a:rPr lang="en-US" altLang="ja-JP" sz="1200">
                <a:solidFill>
                  <a:schemeClr val="bg1"/>
                </a:solidFill>
              </a:rPr>
            </a:fld>
            <a:endParaRPr lang="en-US" altLang="ja-JP" sz="900">
              <a:solidFill>
                <a:schemeClr val="bg1"/>
              </a:solidFill>
            </a:endParaRPr>
          </a:p>
        </p:txBody>
      </p:sp>
      <p:sp>
        <p:nvSpPr>
          <p:cNvPr id="186373" name="Rectangle 7"/>
          <p:cNvSpPr>
            <a:spLocks noRot="1" noChangeArrowheads="1"/>
          </p:cNvSpPr>
          <p:nvPr/>
        </p:nvSpPr>
        <p:spPr bwMode="auto">
          <a:xfrm>
            <a:off x="1115616" y="1700808"/>
            <a:ext cx="7162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Define the domain to be investigated</a:t>
            </a:r>
            <a:r>
              <a:rPr lang="en-US" altLang="ja-JP" sz="2400" dirty="0" smtClean="0">
                <a:latin typeface="Times New Roman" panose="02020603050405020304" pitchFamily="18" charset="0"/>
                <a:cs typeface="Times New Roman" panose="02020603050405020304" pitchFamily="18" charset="0"/>
              </a:rPr>
              <a:t>.</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Collect a representative sample of applications in the domain</a:t>
            </a:r>
            <a:r>
              <a:rPr lang="en-US" altLang="ja-JP" sz="2400" dirty="0" smtClean="0">
                <a:latin typeface="Times New Roman" panose="02020603050405020304" pitchFamily="18" charset="0"/>
                <a:cs typeface="Times New Roman" panose="02020603050405020304" pitchFamily="18" charset="0"/>
              </a:rPr>
              <a:t>.</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Analyze each application in the sample</a:t>
            </a:r>
            <a:r>
              <a:rPr lang="en-US" altLang="ja-JP" sz="2400" dirty="0" smtClean="0">
                <a:latin typeface="Times New Roman" panose="02020603050405020304" pitchFamily="18" charset="0"/>
                <a:cs typeface="Times New Roman" panose="02020603050405020304" pitchFamily="18" charset="0"/>
              </a:rPr>
              <a:t>.</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Develop an analysis model for the objects. </a:t>
            </a:r>
            <a:endParaRPr lang="en-US" altLang="ja-JP" sz="2400" dirty="0">
              <a:latin typeface="Times New Roman" panose="02020603050405020304" pitchFamily="18" charset="0"/>
              <a:cs typeface="Times New Roman" panose="02020603050405020304" pitchFamily="18"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kern="0" dirty="0" smtClean="0"/>
              <a:t>Domain Analysis</a:t>
            </a:r>
            <a:endParaRPr lang="zh-CN" altLang="en-US" kern="0"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6818" name="Group 1026"/>
          <p:cNvGrpSpPr/>
          <p:nvPr/>
        </p:nvGrpSpPr>
        <p:grpSpPr bwMode="auto">
          <a:xfrm>
            <a:off x="1155700" y="944563"/>
            <a:ext cx="6781800" cy="4887912"/>
            <a:chOff x="912" y="1343"/>
            <a:chExt cx="4272" cy="2497"/>
          </a:xfrm>
        </p:grpSpPr>
        <p:graphicFrame>
          <p:nvGraphicFramePr>
            <p:cNvPr id="546819" name="Object 1027"/>
            <p:cNvGraphicFramePr>
              <a:graphicFrameLocks noChangeAspect="1"/>
            </p:cNvGraphicFramePr>
            <p:nvPr/>
          </p:nvGraphicFramePr>
          <p:xfrm>
            <a:off x="912" y="1968"/>
            <a:ext cx="4272" cy="1872"/>
          </p:xfrm>
          <a:graphic>
            <a:graphicData uri="http://schemas.openxmlformats.org/presentationml/2006/ole">
              <mc:AlternateContent xmlns:mc="http://schemas.openxmlformats.org/markup-compatibility/2006">
                <mc:Choice xmlns:v="urn:schemas-microsoft-com:vml" Requires="v">
                  <p:oleObj spid="_x0000_s38061" name="BMP 图象" r:id="rId1" imgW="5303520" imgH="2704465" progId="Paint.Picture">
                    <p:embed/>
                  </p:oleObj>
                </mc:Choice>
                <mc:Fallback>
                  <p:oleObj name="BMP 图象" r:id="rId1" imgW="5303520" imgH="2704465" progId="Paint.Picture">
                    <p:embed/>
                    <p:pic>
                      <p:nvPicPr>
                        <p:cNvPr id="0" name="图片 380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 y="1968"/>
                          <a:ext cx="4272"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6820" name="Text Box 1028"/>
            <p:cNvSpPr txBox="1">
              <a:spLocks noChangeArrowheads="1"/>
            </p:cNvSpPr>
            <p:nvPr/>
          </p:nvSpPr>
          <p:spPr bwMode="auto">
            <a:xfrm>
              <a:off x="960" y="1361"/>
              <a:ext cx="558"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pPr>
              <a:r>
                <a:rPr lang="en-US" altLang="zh-CN">
                  <a:latin typeface="华文楷体" panose="02010600040101010101" pitchFamily="2" charset="-122"/>
                  <a:ea typeface="华文楷体" panose="02010600040101010101" pitchFamily="2" charset="-122"/>
                </a:rPr>
                <a:t>Actor</a:t>
              </a:r>
              <a:endParaRPr lang="en-US" altLang="zh-CN">
                <a:latin typeface="华文楷体" panose="02010600040101010101" pitchFamily="2" charset="-122"/>
                <a:ea typeface="华文楷体" panose="02010600040101010101" pitchFamily="2" charset="-122"/>
              </a:endParaRPr>
            </a:p>
          </p:txBody>
        </p:sp>
        <p:sp>
          <p:nvSpPr>
            <p:cNvPr id="546821" name="Text Box 1029"/>
            <p:cNvSpPr txBox="1">
              <a:spLocks noChangeArrowheads="1"/>
            </p:cNvSpPr>
            <p:nvPr/>
          </p:nvSpPr>
          <p:spPr bwMode="auto">
            <a:xfrm>
              <a:off x="1728" y="1344"/>
              <a:ext cx="504"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pPr>
              <a:r>
                <a:rPr lang="zh-CN" altLang="en-US" dirty="0">
                  <a:latin typeface="华文楷体" panose="02010600040101010101" pitchFamily="2" charset="-122"/>
                  <a:ea typeface="华文楷体" panose="02010600040101010101" pitchFamily="2" charset="-122"/>
                </a:rPr>
                <a:t>对象</a:t>
              </a:r>
              <a:endParaRPr lang="zh-CN" altLang="en-US" dirty="0">
                <a:latin typeface="华文楷体" panose="02010600040101010101" pitchFamily="2" charset="-122"/>
                <a:ea typeface="华文楷体" panose="02010600040101010101" pitchFamily="2" charset="-122"/>
              </a:endParaRPr>
            </a:p>
            <a:p>
              <a:pPr>
                <a:lnSpc>
                  <a:spcPct val="100000"/>
                </a:lnSpc>
              </a:pPr>
              <a:r>
                <a:rPr lang="zh-CN" altLang="en-US" dirty="0">
                  <a:latin typeface="华文楷体" panose="02010600040101010101" pitchFamily="2" charset="-122"/>
                  <a:ea typeface="华文楷体" panose="02010600040101010101" pitchFamily="2" charset="-122"/>
                </a:rPr>
                <a:t>和类</a:t>
              </a:r>
              <a:endParaRPr lang="zh-CN" altLang="en-US" dirty="0">
                <a:latin typeface="华文楷体" panose="02010600040101010101" pitchFamily="2" charset="-122"/>
                <a:ea typeface="华文楷体" panose="02010600040101010101" pitchFamily="2" charset="-122"/>
              </a:endParaRPr>
            </a:p>
          </p:txBody>
        </p:sp>
        <p:sp>
          <p:nvSpPr>
            <p:cNvPr id="546822" name="Text Box 1030"/>
            <p:cNvSpPr txBox="1">
              <a:spLocks noChangeArrowheads="1"/>
            </p:cNvSpPr>
            <p:nvPr/>
          </p:nvSpPr>
          <p:spPr bwMode="auto">
            <a:xfrm>
              <a:off x="2688" y="1343"/>
              <a:ext cx="308"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pPr>
              <a:r>
                <a:rPr lang="zh-CN" altLang="en-US">
                  <a:latin typeface="华文楷体" panose="02010600040101010101" pitchFamily="2" charset="-122"/>
                  <a:ea typeface="华文楷体" panose="02010600040101010101" pitchFamily="2" charset="-122"/>
                </a:rPr>
                <a:t>类</a:t>
              </a:r>
              <a:endParaRPr lang="zh-CN" altLang="en-US">
                <a:latin typeface="华文楷体" panose="02010600040101010101" pitchFamily="2" charset="-122"/>
                <a:ea typeface="华文楷体" panose="02010600040101010101" pitchFamily="2" charset="-122"/>
              </a:endParaRPr>
            </a:p>
          </p:txBody>
        </p:sp>
        <p:sp>
          <p:nvSpPr>
            <p:cNvPr id="546823" name="Text Box 1031"/>
            <p:cNvSpPr txBox="1">
              <a:spLocks noChangeArrowheads="1"/>
            </p:cNvSpPr>
            <p:nvPr/>
          </p:nvSpPr>
          <p:spPr bwMode="auto">
            <a:xfrm>
              <a:off x="3936" y="1344"/>
              <a:ext cx="504"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pPr>
              <a:r>
                <a:rPr lang="zh-CN" altLang="en-US">
                  <a:latin typeface="华文楷体" panose="02010600040101010101" pitchFamily="2" charset="-122"/>
                  <a:ea typeface="华文楷体" panose="02010600040101010101" pitchFamily="2" charset="-122"/>
                </a:rPr>
                <a:t>对象</a:t>
              </a:r>
              <a:endParaRPr lang="zh-CN" altLang="en-US">
                <a:latin typeface="华文楷体" panose="02010600040101010101" pitchFamily="2" charset="-122"/>
                <a:ea typeface="华文楷体" panose="02010600040101010101" pitchFamily="2" charset="-122"/>
              </a:endParaRPr>
            </a:p>
          </p:txBody>
        </p:sp>
        <p:sp>
          <p:nvSpPr>
            <p:cNvPr id="546824" name="Line 1032"/>
            <p:cNvSpPr>
              <a:spLocks noChangeShapeType="1"/>
            </p:cNvSpPr>
            <p:nvPr/>
          </p:nvSpPr>
          <p:spPr bwMode="auto">
            <a:xfrm>
              <a:off x="1296" y="1680"/>
              <a:ext cx="0" cy="288"/>
            </a:xfrm>
            <a:prstGeom prst="line">
              <a:avLst/>
            </a:prstGeom>
            <a:noFill/>
            <a:ln w="412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楷体" panose="02010600040101010101" pitchFamily="2" charset="-122"/>
                <a:ea typeface="华文楷体" panose="02010600040101010101" pitchFamily="2" charset="-122"/>
              </a:endParaRPr>
            </a:p>
          </p:txBody>
        </p:sp>
        <p:sp>
          <p:nvSpPr>
            <p:cNvPr id="546825" name="Line 1033"/>
            <p:cNvSpPr>
              <a:spLocks noChangeShapeType="1"/>
            </p:cNvSpPr>
            <p:nvPr/>
          </p:nvSpPr>
          <p:spPr bwMode="auto">
            <a:xfrm>
              <a:off x="1968" y="1872"/>
              <a:ext cx="0" cy="432"/>
            </a:xfrm>
            <a:prstGeom prst="line">
              <a:avLst/>
            </a:prstGeom>
            <a:noFill/>
            <a:ln w="412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楷体" panose="02010600040101010101" pitchFamily="2" charset="-122"/>
                <a:ea typeface="华文楷体" panose="02010600040101010101" pitchFamily="2" charset="-122"/>
              </a:endParaRPr>
            </a:p>
          </p:txBody>
        </p:sp>
        <p:sp>
          <p:nvSpPr>
            <p:cNvPr id="546826" name="Line 1034"/>
            <p:cNvSpPr>
              <a:spLocks noChangeShapeType="1"/>
            </p:cNvSpPr>
            <p:nvPr/>
          </p:nvSpPr>
          <p:spPr bwMode="auto">
            <a:xfrm>
              <a:off x="2832" y="1680"/>
              <a:ext cx="0" cy="624"/>
            </a:xfrm>
            <a:prstGeom prst="line">
              <a:avLst/>
            </a:prstGeom>
            <a:noFill/>
            <a:ln w="412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楷体" panose="02010600040101010101" pitchFamily="2" charset="-122"/>
                <a:ea typeface="华文楷体" panose="02010600040101010101" pitchFamily="2" charset="-122"/>
              </a:endParaRPr>
            </a:p>
          </p:txBody>
        </p:sp>
        <p:sp>
          <p:nvSpPr>
            <p:cNvPr id="546827" name="Line 1035"/>
            <p:cNvSpPr>
              <a:spLocks noChangeShapeType="1"/>
            </p:cNvSpPr>
            <p:nvPr/>
          </p:nvSpPr>
          <p:spPr bwMode="auto">
            <a:xfrm rot="1435049" flipH="1">
              <a:off x="3840" y="1680"/>
              <a:ext cx="71" cy="714"/>
            </a:xfrm>
            <a:prstGeom prst="line">
              <a:avLst/>
            </a:prstGeom>
            <a:noFill/>
            <a:ln w="412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楷体" panose="02010600040101010101" pitchFamily="2" charset="-122"/>
                <a:ea typeface="华文楷体" panose="02010600040101010101" pitchFamily="2" charset="-122"/>
              </a:endParaRPr>
            </a:p>
          </p:txBody>
        </p:sp>
        <p:sp>
          <p:nvSpPr>
            <p:cNvPr id="546828" name="Line 1036"/>
            <p:cNvSpPr>
              <a:spLocks noChangeShapeType="1"/>
            </p:cNvSpPr>
            <p:nvPr/>
          </p:nvSpPr>
          <p:spPr bwMode="auto">
            <a:xfrm rot="-1435049">
              <a:off x="4416" y="1680"/>
              <a:ext cx="71" cy="714"/>
            </a:xfrm>
            <a:prstGeom prst="line">
              <a:avLst/>
            </a:prstGeom>
            <a:noFill/>
            <a:ln w="412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楷体" panose="02010600040101010101" pitchFamily="2" charset="-122"/>
                <a:ea typeface="华文楷体" panose="02010600040101010101" pitchFamily="2" charset="-122"/>
              </a:endParaRPr>
            </a:p>
          </p:txBody>
        </p:sp>
      </p:grpSp>
    </p:spTree>
  </p:cSld>
  <p:clrMapOvr>
    <a:masterClrMapping/>
  </p:clrMapOvr>
  <p:transition>
    <p:random/>
    <p:sndAc>
      <p:stSnd>
        <p:snd r:embed="rId3" name="projctor.wav"/>
      </p:stSnd>
    </p:sndAc>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7843" name="Object 3"/>
          <p:cNvGraphicFramePr>
            <a:graphicFrameLocks noChangeAspect="1"/>
          </p:cNvGraphicFramePr>
          <p:nvPr/>
        </p:nvGraphicFramePr>
        <p:xfrm>
          <a:off x="1" y="896938"/>
          <a:ext cx="4568825" cy="5060950"/>
        </p:xfrm>
        <a:graphic>
          <a:graphicData uri="http://schemas.openxmlformats.org/presentationml/2006/ole">
            <mc:AlternateContent xmlns:mc="http://schemas.openxmlformats.org/markup-compatibility/2006">
              <mc:Choice xmlns:v="urn:schemas-microsoft-com:vml" Requires="v">
                <p:oleObj spid="_x0000_s39252" name="BMP 图象" r:id="rId1" imgW="4130040" imgH="3378835" progId="Paint.Picture">
                  <p:embed/>
                </p:oleObj>
              </mc:Choice>
              <mc:Fallback>
                <p:oleObj name="BMP 图象" r:id="rId1" imgW="4130040" imgH="3378835" progId="Paint.Picture">
                  <p:embed/>
                  <p:pic>
                    <p:nvPicPr>
                      <p:cNvPr id="0" name="图片 392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96938"/>
                        <a:ext cx="4568825" cy="506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7844" name="Object 4"/>
          <p:cNvGraphicFramePr>
            <a:graphicFrameLocks noChangeAspect="1"/>
          </p:cNvGraphicFramePr>
          <p:nvPr/>
        </p:nvGraphicFramePr>
        <p:xfrm>
          <a:off x="4611688" y="882651"/>
          <a:ext cx="4532312" cy="5084763"/>
        </p:xfrm>
        <a:graphic>
          <a:graphicData uri="http://schemas.openxmlformats.org/presentationml/2006/ole">
            <mc:AlternateContent xmlns:mc="http://schemas.openxmlformats.org/markup-compatibility/2006">
              <mc:Choice xmlns:v="urn:schemas-microsoft-com:vml" Requires="v">
                <p:oleObj spid="_x0000_s39253" name="BMP 图象" r:id="rId3" imgW="3959860" imgH="3549015" progId="Paint.Picture">
                  <p:embed/>
                </p:oleObj>
              </mc:Choice>
              <mc:Fallback>
                <p:oleObj name="BMP 图象" r:id="rId3" imgW="3959860" imgH="3549015" progId="Paint.Picture">
                  <p:embed/>
                  <p:pic>
                    <p:nvPicPr>
                      <p:cNvPr id="0" name="图片 392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1688" y="882651"/>
                        <a:ext cx="4532312" cy="50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sndAc>
      <p:stSnd>
        <p:snd r:embed="rId5" name="projctor.wav"/>
      </p:stSnd>
    </p:sndAc>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8866" name="Object 2"/>
          <p:cNvGraphicFramePr>
            <a:graphicFrameLocks noChangeAspect="1"/>
          </p:cNvGraphicFramePr>
          <p:nvPr/>
        </p:nvGraphicFramePr>
        <p:xfrm>
          <a:off x="633413" y="260648"/>
          <a:ext cx="8064500" cy="6480719"/>
        </p:xfrm>
        <a:graphic>
          <a:graphicData uri="http://schemas.openxmlformats.org/presentationml/2006/ole">
            <mc:AlternateContent xmlns:mc="http://schemas.openxmlformats.org/markup-compatibility/2006">
              <mc:Choice xmlns:v="urn:schemas-microsoft-com:vml" Requires="v">
                <p:oleObj spid="_x0000_s40108" name="BMP 图象" r:id="rId1" imgW="4130040" imgH="3495040" progId="Paint.Picture">
                  <p:embed/>
                </p:oleObj>
              </mc:Choice>
              <mc:Fallback>
                <p:oleObj name="BMP 图象" r:id="rId1" imgW="4130040" imgH="3495040" progId="Paint.Picture">
                  <p:embed/>
                  <p:pic>
                    <p:nvPicPr>
                      <p:cNvPr id="0" name="图片 400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260648"/>
                        <a:ext cx="8064500" cy="6480719"/>
                      </a:xfrm>
                      <a:prstGeom prst="rect">
                        <a:avLst/>
                      </a:prstGeom>
                      <a:noFill/>
                      <a:ln>
                        <a:noFill/>
                      </a:ln>
                      <a:effectLst/>
                    </p:spPr>
                  </p:pic>
                </p:oleObj>
              </mc:Fallback>
            </mc:AlternateContent>
          </a:graphicData>
        </a:graphic>
      </p:graphicFrame>
    </p:spTree>
  </p:cSld>
  <p:clrMapOvr>
    <a:masterClrMapping/>
  </p:clrMapOvr>
  <p:transition>
    <p:random/>
    <p:sndAc>
      <p:stSnd>
        <p:snd r:embed="rId3" name="projctor.wav"/>
      </p:stSnd>
    </p:sndAc>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0914" name="Object 2"/>
          <p:cNvGraphicFramePr>
            <a:graphicFrameLocks noChangeAspect="1"/>
          </p:cNvGraphicFramePr>
          <p:nvPr/>
        </p:nvGraphicFramePr>
        <p:xfrm>
          <a:off x="298451" y="188640"/>
          <a:ext cx="8386763" cy="6480720"/>
        </p:xfrm>
        <a:graphic>
          <a:graphicData uri="http://schemas.openxmlformats.org/presentationml/2006/ole">
            <mc:AlternateContent xmlns:mc="http://schemas.openxmlformats.org/markup-compatibility/2006">
              <mc:Choice xmlns:v="urn:schemas-microsoft-com:vml" Requires="v">
                <p:oleObj spid="_x0000_s42156" name="BMP 图象" r:id="rId1" imgW="4130040" imgH="3479165" progId="Paint.Picture">
                  <p:embed/>
                </p:oleObj>
              </mc:Choice>
              <mc:Fallback>
                <p:oleObj name="BMP 图象" r:id="rId1" imgW="4130040" imgH="3479165" progId="Paint.Picture">
                  <p:embed/>
                  <p:pic>
                    <p:nvPicPr>
                      <p:cNvPr id="0" name="图片 421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1" y="188640"/>
                        <a:ext cx="8386763" cy="6480720"/>
                      </a:xfrm>
                      <a:prstGeom prst="rect">
                        <a:avLst/>
                      </a:prstGeom>
                      <a:noFill/>
                      <a:ln>
                        <a:noFill/>
                      </a:ln>
                      <a:effectLst/>
                    </p:spPr>
                  </p:pic>
                </p:oleObj>
              </mc:Fallback>
            </mc:AlternateContent>
          </a:graphicData>
        </a:graphic>
      </p:graphicFrame>
    </p:spTree>
  </p:cSld>
  <p:clrMapOvr>
    <a:masterClrMapping/>
  </p:clrMapOvr>
  <p:transition>
    <p:random/>
    <p:sndAc>
      <p:stSnd>
        <p:snd r:embed="rId3" name="projctor.wav"/>
      </p:stSnd>
    </p:sndAc>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4473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168A6B1-0714-4067-BBC0-DB4A903B5FF6}" type="slidenum">
              <a:rPr lang="en-US" altLang="ja-JP" sz="1200">
                <a:solidFill>
                  <a:schemeClr val="bg1"/>
                </a:solidFill>
              </a:rPr>
            </a:fld>
            <a:endParaRPr lang="en-US" altLang="ja-JP" sz="900">
              <a:solidFill>
                <a:schemeClr val="bg1"/>
              </a:solidFill>
            </a:endParaRPr>
          </a:p>
        </p:txBody>
      </p:sp>
      <p:sp>
        <p:nvSpPr>
          <p:cNvPr id="244741" name="Rectangle 7"/>
          <p:cNvSpPr>
            <a:spLocks noRot="1" noChangeArrowheads="1"/>
          </p:cNvSpPr>
          <p:nvPr/>
        </p:nvSpPr>
        <p:spPr bwMode="auto">
          <a:xfrm>
            <a:off x="899592" y="1556792"/>
            <a:ext cx="8229600"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52A93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Analysis classes have “responsibilities”</a:t>
            </a:r>
            <a:endParaRPr lang="en-US" altLang="ja-JP" sz="2400" dirty="0">
              <a:latin typeface="Times New Roman" panose="02020603050405020304" pitchFamily="18" charset="0"/>
              <a:cs typeface="Times New Roman" panose="02020603050405020304" pitchFamily="18" charset="0"/>
            </a:endParaRPr>
          </a:p>
          <a:p>
            <a:pPr lvl="1">
              <a:spcBef>
                <a:spcPct val="20000"/>
              </a:spcBef>
              <a:buClr>
                <a:srgbClr val="52A930"/>
              </a:buClr>
              <a:buFont typeface="Wingdings" panose="05000000000000000000" pitchFamily="2" charset="2"/>
              <a:buChar char="n"/>
            </a:pPr>
            <a:r>
              <a:rPr lang="en-US" altLang="ja-JP" sz="2000" i="1" dirty="0">
                <a:solidFill>
                  <a:srgbClr val="FF0000"/>
                </a:solidFill>
                <a:latin typeface="Times New Roman" panose="02020603050405020304" pitchFamily="18" charset="0"/>
                <a:cs typeface="Times New Roman" panose="02020603050405020304" pitchFamily="18" charset="0"/>
              </a:rPr>
              <a:t>Responsibilities</a:t>
            </a:r>
            <a:r>
              <a:rPr lang="en-US" altLang="ja-JP" sz="2000" dirty="0">
                <a:latin typeface="Times New Roman" panose="02020603050405020304" pitchFamily="18" charset="0"/>
                <a:cs typeface="Times New Roman" panose="02020603050405020304" pitchFamily="18" charset="0"/>
              </a:rPr>
              <a:t> are the attributes and operations encapsulated by the </a:t>
            </a:r>
            <a:r>
              <a:rPr lang="en-US" altLang="ja-JP" sz="2000" dirty="0" smtClean="0">
                <a:latin typeface="Times New Roman" panose="02020603050405020304" pitchFamily="18" charset="0"/>
                <a:cs typeface="Times New Roman" panose="02020603050405020304" pitchFamily="18" charset="0"/>
              </a:rPr>
              <a:t>class</a:t>
            </a:r>
            <a:endParaRPr lang="en-US" altLang="ja-JP" sz="2000" dirty="0" smtClean="0">
              <a:latin typeface="Times New Roman" panose="02020603050405020304" pitchFamily="18" charset="0"/>
              <a:cs typeface="Times New Roman" panose="02020603050405020304" pitchFamily="18" charset="0"/>
            </a:endParaRPr>
          </a:p>
          <a:p>
            <a:pPr lvl="1">
              <a:spcBef>
                <a:spcPct val="20000"/>
              </a:spcBef>
              <a:buClr>
                <a:srgbClr val="52A930"/>
              </a:buClr>
              <a:buFont typeface="Wingdings" panose="05000000000000000000" pitchFamily="2" charset="2"/>
              <a:buChar char="n"/>
            </a:pPr>
            <a:endParaRPr lang="en-US" altLang="ja-JP" sz="2000" dirty="0">
              <a:latin typeface="Times New Roman" panose="02020603050405020304" pitchFamily="18" charset="0"/>
              <a:cs typeface="Times New Roman" panose="02020603050405020304" pitchFamily="18" charset="0"/>
            </a:endParaRPr>
          </a:p>
          <a:p>
            <a:pPr>
              <a:spcBef>
                <a:spcPct val="20000"/>
              </a:spcBef>
              <a:buClr>
                <a:srgbClr val="52A93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Analysis classes collaborate with one another</a:t>
            </a:r>
            <a:endParaRPr lang="en-US" altLang="ja-JP" sz="2400" dirty="0">
              <a:latin typeface="Times New Roman" panose="02020603050405020304" pitchFamily="18" charset="0"/>
              <a:cs typeface="Times New Roman" panose="02020603050405020304" pitchFamily="18" charset="0"/>
            </a:endParaRPr>
          </a:p>
          <a:p>
            <a:pPr lvl="1">
              <a:spcBef>
                <a:spcPts val="600"/>
              </a:spcBef>
              <a:buClr>
                <a:srgbClr val="52A930"/>
              </a:buClr>
              <a:buFont typeface="Wingdings" panose="05000000000000000000" pitchFamily="2" charset="2"/>
              <a:buChar char="n"/>
            </a:pPr>
            <a:r>
              <a:rPr lang="en-US" altLang="ja-JP" sz="2000" i="1" dirty="0">
                <a:solidFill>
                  <a:srgbClr val="FF0000"/>
                </a:solidFill>
                <a:latin typeface="Times New Roman" panose="02020603050405020304" pitchFamily="18" charset="0"/>
                <a:cs typeface="Times New Roman" panose="02020603050405020304" pitchFamily="18" charset="0"/>
              </a:rPr>
              <a:t>Collaborators</a:t>
            </a:r>
            <a:r>
              <a:rPr lang="en-US" altLang="ja-JP" sz="2000" dirty="0">
                <a:solidFill>
                  <a:srgbClr val="FF0000"/>
                </a:solidFill>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are those classes that are required to provide a class with the information needed to complete a responsibility. </a:t>
            </a:r>
            <a:endParaRPr lang="en-US" altLang="ja-JP" sz="2000" dirty="0">
              <a:latin typeface="Times New Roman" panose="02020603050405020304" pitchFamily="18" charset="0"/>
              <a:cs typeface="Times New Roman" panose="02020603050405020304" pitchFamily="18" charset="0"/>
            </a:endParaRPr>
          </a:p>
          <a:p>
            <a:pPr lvl="1">
              <a:spcBef>
                <a:spcPts val="600"/>
              </a:spcBef>
              <a:buClr>
                <a:srgbClr val="52A93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In general, a collaboration implies either a request for information or a request for some action.</a:t>
            </a:r>
            <a:endParaRPr lang="en-US" altLang="ja-JP" sz="2000" dirty="0">
              <a:latin typeface="Times New Roman" panose="02020603050405020304" pitchFamily="18" charset="0"/>
              <a:cs typeface="Times New Roman" panose="02020603050405020304" pitchFamily="18"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smtClean="0"/>
              <a:t>Class-Responsibility-Collaborator(CRC) Modelling</a:t>
            </a:r>
            <a:endParaRPr lang="zh-CN" altLang="en-US" kern="0"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3"/>
          <p:cNvSpPr>
            <a:spLocks noGrp="1" noChangeArrowheads="1"/>
          </p:cNvSpPr>
          <p:nvPr>
            <p:ph type="body" idx="1"/>
          </p:nvPr>
        </p:nvSpPr>
        <p:spPr>
          <a:xfrm>
            <a:off x="1115616" y="1556792"/>
            <a:ext cx="7162800" cy="3657600"/>
          </a:xfrm>
        </p:spPr>
        <p:txBody>
          <a:bodyPr/>
          <a:lstStyle/>
          <a:p>
            <a:pPr>
              <a:buClr>
                <a:srgbClr val="0070C0"/>
              </a:buClr>
              <a:buFont typeface="Wingdings" panose="05000000000000000000" pitchFamily="2" charset="2"/>
              <a:buChar char="n"/>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 CRC model is really a collection of standard index cards that represent classes.</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marL="190500" lvl="1" indent="0">
              <a:buClr>
                <a:srgbClr val="0070C0"/>
              </a:buClr>
              <a:buNone/>
            </a:pPr>
            <a:endPar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n"/>
            </a:pPr>
            <a:r>
              <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rPr>
              <a:t>The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name of class</a:t>
            </a:r>
            <a:r>
              <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n"/>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n"/>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The class responsibilities</a:t>
            </a:r>
            <a:r>
              <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n"/>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n"/>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The collaborators</a:t>
            </a:r>
            <a:r>
              <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n"/>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Clr>
                <a:srgbClr val="0070C0"/>
              </a:buClr>
              <a:buNone/>
            </a:pP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538628" name="Picture 4" descr="MP900449117[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53176" y="3368676"/>
            <a:ext cx="2009775" cy="24288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Class-Responsibility-Collaborator(CRC) Modelling</a:t>
            </a:r>
            <a:endParaRPr lang="zh-CN" altLang="en-US" dirty="0"/>
          </a:p>
        </p:txBody>
      </p:sp>
    </p:spTree>
  </p:cSld>
  <p:clrMapOvr>
    <a:masterClrMapping/>
  </p:clrMapOvr>
  <p:transition>
    <p:random/>
    <p:sndAc>
      <p:stSnd>
        <p:snd r:embed="rId2" name="projctor.wav"/>
      </p:stSnd>
    </p:sndAc>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4576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6C32CBD-3F5C-4149-90E4-3E0FE4762B5C}" type="slidenum">
              <a:rPr lang="en-US" altLang="ja-JP" sz="1200">
                <a:solidFill>
                  <a:schemeClr val="bg1"/>
                </a:solidFill>
              </a:rPr>
            </a:fld>
            <a:endParaRPr lang="en-US" altLang="ja-JP" sz="900">
              <a:solidFill>
                <a:schemeClr val="bg1"/>
              </a:solidFill>
            </a:endParaRPr>
          </a:p>
        </p:txBody>
      </p:sp>
      <p:pic>
        <p:nvPicPr>
          <p:cNvPr id="245765"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5813" y="1905992"/>
            <a:ext cx="50292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kern="0" dirty="0" smtClean="0"/>
              <a:t>CRC Modelling</a:t>
            </a:r>
            <a:endParaRPr lang="zh-CN" altLang="en-US" kern="0"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4678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4287048-85FB-488E-B3AD-B7EF35BCBFDE}" type="slidenum">
              <a:rPr lang="en-US" altLang="ja-JP" sz="1200">
                <a:solidFill>
                  <a:schemeClr val="bg1"/>
                </a:solidFill>
              </a:rPr>
            </a:fld>
            <a:endParaRPr lang="en-US" altLang="ja-JP" sz="900">
              <a:solidFill>
                <a:schemeClr val="bg1"/>
              </a:solidFill>
            </a:endParaRPr>
          </a:p>
        </p:txBody>
      </p:sp>
      <p:sp>
        <p:nvSpPr>
          <p:cNvPr id="246789" name="Rectangle 7"/>
          <p:cNvSpPr>
            <a:spLocks noRot="1" noChangeArrowheads="1"/>
          </p:cNvSpPr>
          <p:nvPr/>
        </p:nvSpPr>
        <p:spPr bwMode="auto">
          <a:xfrm>
            <a:off x="914400" y="1499592"/>
            <a:ext cx="7162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ts val="1200"/>
              </a:spcBef>
              <a:buClr>
                <a:srgbClr val="0070C0"/>
              </a:buClr>
              <a:buFont typeface="Wingdings" panose="05000000000000000000" pitchFamily="2" charset="2"/>
              <a:buChar char="n"/>
            </a:pPr>
            <a:r>
              <a:rPr lang="en-US" altLang="ja-JP" sz="2000" i="1" dirty="0">
                <a:solidFill>
                  <a:srgbClr val="FF0000"/>
                </a:solidFill>
                <a:latin typeface="Times New Roman" panose="02020603050405020304" pitchFamily="18" charset="0"/>
                <a:cs typeface="Times New Roman" panose="02020603050405020304" pitchFamily="18" charset="0"/>
              </a:rPr>
              <a:t>Entity classes</a:t>
            </a:r>
            <a:r>
              <a:rPr lang="en-US" altLang="ja-JP" sz="2000" dirty="0">
                <a:latin typeface="Times New Roman" panose="02020603050405020304" pitchFamily="18" charset="0"/>
                <a:cs typeface="Times New Roman" panose="02020603050405020304" pitchFamily="18" charset="0"/>
              </a:rPr>
              <a:t>, also called</a:t>
            </a:r>
            <a:r>
              <a:rPr lang="en-US" altLang="ja-JP" sz="2000" i="1" dirty="0">
                <a:latin typeface="Times New Roman" panose="02020603050405020304" pitchFamily="18" charset="0"/>
                <a:cs typeface="Times New Roman" panose="02020603050405020304" pitchFamily="18" charset="0"/>
              </a:rPr>
              <a:t> model</a:t>
            </a:r>
            <a:r>
              <a:rPr lang="en-US" altLang="ja-JP" sz="2000" dirty="0">
                <a:latin typeface="Times New Roman" panose="02020603050405020304" pitchFamily="18" charset="0"/>
                <a:cs typeface="Times New Roman" panose="02020603050405020304" pitchFamily="18" charset="0"/>
              </a:rPr>
              <a:t> or </a:t>
            </a:r>
            <a:r>
              <a:rPr lang="en-US" altLang="ja-JP" sz="2000" i="1" dirty="0">
                <a:latin typeface="Times New Roman" panose="02020603050405020304" pitchFamily="18" charset="0"/>
                <a:cs typeface="Times New Roman" panose="02020603050405020304" pitchFamily="18" charset="0"/>
              </a:rPr>
              <a:t>business</a:t>
            </a:r>
            <a:r>
              <a:rPr lang="en-US" altLang="ja-JP" sz="2000" dirty="0">
                <a:latin typeface="Times New Roman" panose="02020603050405020304" pitchFamily="18" charset="0"/>
                <a:cs typeface="Times New Roman" panose="02020603050405020304" pitchFamily="18" charset="0"/>
              </a:rPr>
              <a:t> classes, are extracted directly from the statement of the problem (e.g., </a:t>
            </a:r>
            <a:r>
              <a:rPr lang="en-US" altLang="ja-JP" sz="2000" dirty="0" err="1">
                <a:latin typeface="Times New Roman" panose="02020603050405020304" pitchFamily="18" charset="0"/>
                <a:cs typeface="Times New Roman" panose="02020603050405020304" pitchFamily="18" charset="0"/>
              </a:rPr>
              <a:t>FloorPlan</a:t>
            </a:r>
            <a:r>
              <a:rPr lang="en-US" altLang="ja-JP" sz="2000" dirty="0">
                <a:latin typeface="Times New Roman" panose="02020603050405020304" pitchFamily="18" charset="0"/>
                <a:cs typeface="Times New Roman" panose="02020603050405020304" pitchFamily="18" charset="0"/>
              </a:rPr>
              <a:t> and Sensor). </a:t>
            </a:r>
            <a:endParaRPr lang="en-US" altLang="ja-JP" sz="2000" dirty="0">
              <a:latin typeface="Times New Roman" panose="02020603050405020304" pitchFamily="18" charset="0"/>
              <a:cs typeface="Times New Roman" panose="02020603050405020304" pitchFamily="18" charset="0"/>
            </a:endParaRPr>
          </a:p>
          <a:p>
            <a:pPr>
              <a:lnSpc>
                <a:spcPct val="90000"/>
              </a:lnSpc>
              <a:spcBef>
                <a:spcPts val="1200"/>
              </a:spcBef>
              <a:buClr>
                <a:srgbClr val="0070C0"/>
              </a:buClr>
              <a:buFont typeface="Wingdings" panose="05000000000000000000" pitchFamily="2" charset="2"/>
              <a:buChar char="n"/>
            </a:pPr>
            <a:r>
              <a:rPr lang="en-US" altLang="ja-JP" sz="2000" i="1" dirty="0">
                <a:solidFill>
                  <a:srgbClr val="FF0000"/>
                </a:solidFill>
                <a:latin typeface="Times New Roman" panose="02020603050405020304" pitchFamily="18" charset="0"/>
                <a:cs typeface="Times New Roman" panose="02020603050405020304" pitchFamily="18" charset="0"/>
              </a:rPr>
              <a:t>Boundary classes</a:t>
            </a:r>
            <a:r>
              <a:rPr lang="en-US" altLang="ja-JP" sz="2000" i="1"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are used to create the interface (e.g., interactive screen or printed reports) that the user sees and interacts with as the software is used. </a:t>
            </a:r>
            <a:endParaRPr lang="en-US" altLang="ja-JP" sz="2000" dirty="0">
              <a:latin typeface="Times New Roman" panose="02020603050405020304" pitchFamily="18" charset="0"/>
              <a:cs typeface="Times New Roman" panose="02020603050405020304" pitchFamily="18" charset="0"/>
            </a:endParaRPr>
          </a:p>
          <a:p>
            <a:pPr>
              <a:lnSpc>
                <a:spcPct val="90000"/>
              </a:lnSpc>
              <a:spcBef>
                <a:spcPts val="600"/>
              </a:spcBef>
              <a:buClr>
                <a:srgbClr val="0070C0"/>
              </a:buClr>
              <a:buFont typeface="Wingdings" panose="05000000000000000000" pitchFamily="2" charset="2"/>
              <a:buChar char="n"/>
            </a:pPr>
            <a:r>
              <a:rPr lang="en-US" altLang="ja-JP" sz="2000" i="1" dirty="0">
                <a:solidFill>
                  <a:srgbClr val="FF0000"/>
                </a:solidFill>
                <a:latin typeface="Times New Roman" panose="02020603050405020304" pitchFamily="18" charset="0"/>
                <a:cs typeface="Times New Roman" panose="02020603050405020304" pitchFamily="18" charset="0"/>
              </a:rPr>
              <a:t>Controller classes</a:t>
            </a:r>
            <a:r>
              <a:rPr lang="en-US" altLang="ja-JP" sz="2000" i="1"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manage a “unit of work” [UML03] from start to finish. That is, controller classes can be designed to manage </a:t>
            </a:r>
            <a:endParaRPr lang="en-US" altLang="ja-JP" sz="2000" dirty="0">
              <a:latin typeface="Times New Roman" panose="02020603050405020304" pitchFamily="18" charset="0"/>
              <a:cs typeface="Times New Roman" panose="02020603050405020304" pitchFamily="18" charset="0"/>
            </a:endParaRPr>
          </a:p>
          <a:p>
            <a:pPr lvl="1">
              <a:lnSpc>
                <a:spcPct val="90000"/>
              </a:lnSpc>
              <a:spcBef>
                <a:spcPts val="600"/>
              </a:spcBef>
              <a:buClr>
                <a:srgbClr val="0070C0"/>
              </a:buClr>
              <a:buFont typeface="Wingdings" panose="05000000000000000000" pitchFamily="2" charset="2"/>
              <a:buChar char="n"/>
            </a:pPr>
            <a:r>
              <a:rPr lang="en-US" altLang="ja-JP" sz="1800" dirty="0">
                <a:latin typeface="Times New Roman" panose="02020603050405020304" pitchFamily="18" charset="0"/>
                <a:cs typeface="Times New Roman" panose="02020603050405020304" pitchFamily="18" charset="0"/>
              </a:rPr>
              <a:t>the creation or update of entity objects; </a:t>
            </a:r>
            <a:endParaRPr lang="en-US" altLang="ja-JP" sz="1800" dirty="0">
              <a:latin typeface="Times New Roman" panose="02020603050405020304" pitchFamily="18" charset="0"/>
              <a:cs typeface="Times New Roman" panose="02020603050405020304" pitchFamily="18" charset="0"/>
            </a:endParaRPr>
          </a:p>
          <a:p>
            <a:pPr lvl="1">
              <a:lnSpc>
                <a:spcPct val="90000"/>
              </a:lnSpc>
              <a:spcBef>
                <a:spcPts val="600"/>
              </a:spcBef>
              <a:buClr>
                <a:srgbClr val="0070C0"/>
              </a:buClr>
              <a:buFont typeface="Wingdings" panose="05000000000000000000" pitchFamily="2" charset="2"/>
              <a:buChar char="n"/>
            </a:pPr>
            <a:r>
              <a:rPr lang="en-US" altLang="ja-JP" sz="1800" dirty="0">
                <a:latin typeface="Times New Roman" panose="02020603050405020304" pitchFamily="18" charset="0"/>
                <a:cs typeface="Times New Roman" panose="02020603050405020304" pitchFamily="18" charset="0"/>
              </a:rPr>
              <a:t>the instantiation of boundary objects as they obtain information from entity objects; </a:t>
            </a:r>
            <a:endParaRPr lang="en-US" altLang="ja-JP" sz="1800" dirty="0">
              <a:latin typeface="Times New Roman" panose="02020603050405020304" pitchFamily="18" charset="0"/>
              <a:cs typeface="Times New Roman" panose="02020603050405020304" pitchFamily="18" charset="0"/>
            </a:endParaRPr>
          </a:p>
          <a:p>
            <a:pPr lvl="1">
              <a:lnSpc>
                <a:spcPct val="90000"/>
              </a:lnSpc>
              <a:spcBef>
                <a:spcPts val="600"/>
              </a:spcBef>
              <a:buClr>
                <a:srgbClr val="0070C0"/>
              </a:buClr>
              <a:buFont typeface="Wingdings" panose="05000000000000000000" pitchFamily="2" charset="2"/>
              <a:buChar char="n"/>
            </a:pPr>
            <a:r>
              <a:rPr lang="en-US" altLang="ja-JP" sz="1800" dirty="0">
                <a:latin typeface="Times New Roman" panose="02020603050405020304" pitchFamily="18" charset="0"/>
                <a:cs typeface="Times New Roman" panose="02020603050405020304" pitchFamily="18" charset="0"/>
              </a:rPr>
              <a:t>complex communication between sets of objects; </a:t>
            </a:r>
            <a:endParaRPr lang="en-US" altLang="ja-JP" sz="1800" dirty="0">
              <a:latin typeface="Times New Roman" panose="02020603050405020304" pitchFamily="18" charset="0"/>
              <a:cs typeface="Times New Roman" panose="02020603050405020304" pitchFamily="18" charset="0"/>
            </a:endParaRPr>
          </a:p>
          <a:p>
            <a:pPr lvl="1">
              <a:lnSpc>
                <a:spcPct val="90000"/>
              </a:lnSpc>
              <a:spcBef>
                <a:spcPts val="600"/>
              </a:spcBef>
              <a:buClr>
                <a:srgbClr val="0070C0"/>
              </a:buClr>
              <a:buFont typeface="Wingdings" panose="05000000000000000000" pitchFamily="2" charset="2"/>
              <a:buChar char="n"/>
            </a:pPr>
            <a:r>
              <a:rPr lang="en-US" altLang="ja-JP" sz="1800" dirty="0">
                <a:latin typeface="Times New Roman" panose="02020603050405020304" pitchFamily="18" charset="0"/>
                <a:cs typeface="Times New Roman" panose="02020603050405020304" pitchFamily="18" charset="0"/>
              </a:rPr>
              <a:t>validation of data communicated between objects or between the user and the application. </a:t>
            </a:r>
            <a:endParaRPr lang="en-US" altLang="ja-JP" sz="1800" dirty="0">
              <a:latin typeface="Times New Roman" panose="02020603050405020304" pitchFamily="18" charset="0"/>
              <a:cs typeface="Times New Roman" panose="02020603050405020304" pitchFamily="18"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Class Types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Grp="1" noChangeArrowheads="1"/>
          </p:cNvSpPr>
          <p:nvPr>
            <p:ph type="body" idx="1"/>
          </p:nvPr>
        </p:nvSpPr>
        <p:spPr>
          <a:xfrm>
            <a:off x="1079500" y="1491252"/>
            <a:ext cx="7772400" cy="993775"/>
          </a:xfrm>
        </p:spPr>
        <p:txBody>
          <a:bodyPr/>
          <a:lstStyle/>
          <a:p>
            <a:pPr>
              <a:buClr>
                <a:srgbClr val="0070C0"/>
              </a:buClr>
              <a:buFont typeface="Wingdings" panose="05000000000000000000" pitchFamily="2" charset="2"/>
              <a:buChar char="n"/>
            </a:pPr>
            <a:r>
              <a:rPr lang="en-US" altLang="zh-CN" dirty="0" smtClean="0"/>
              <a:t>Analysis Class is </a:t>
            </a:r>
            <a:r>
              <a:rPr lang="en-US" altLang="zh-CN" dirty="0" err="1" smtClean="0"/>
              <a:t>refered</a:t>
            </a:r>
            <a:r>
              <a:rPr lang="en-US" altLang="zh-CN" dirty="0" smtClean="0"/>
              <a:t> as stereotype(</a:t>
            </a:r>
            <a:r>
              <a:rPr lang="zh-CN" altLang="en-US" dirty="0" smtClean="0"/>
              <a:t>构造型</a:t>
            </a:r>
            <a:r>
              <a:rPr lang="en-US" altLang="zh-CN" dirty="0" smtClean="0"/>
              <a:t>)</a:t>
            </a:r>
            <a:endParaRPr lang="en-US" altLang="zh-CN" dirty="0" smtClean="0"/>
          </a:p>
          <a:p>
            <a:endParaRPr lang="en-US" altLang="zh-CN" dirty="0" smtClean="0"/>
          </a:p>
        </p:txBody>
      </p:sp>
      <p:pic>
        <p:nvPicPr>
          <p:cNvPr id="24781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9500" y="2082130"/>
            <a:ext cx="6711950"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8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938" y="3918867"/>
            <a:ext cx="686435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7814" name="Line 6"/>
          <p:cNvSpPr>
            <a:spLocks noChangeShapeType="1"/>
          </p:cNvSpPr>
          <p:nvPr/>
        </p:nvSpPr>
        <p:spPr bwMode="auto">
          <a:xfrm>
            <a:off x="1403350" y="4747542"/>
            <a:ext cx="16557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15" name="Line 7"/>
          <p:cNvSpPr>
            <a:spLocks noChangeShapeType="1"/>
          </p:cNvSpPr>
          <p:nvPr/>
        </p:nvSpPr>
        <p:spPr bwMode="auto">
          <a:xfrm>
            <a:off x="1403350" y="5107905"/>
            <a:ext cx="16557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16" name="Line 8"/>
          <p:cNvSpPr>
            <a:spLocks noChangeShapeType="1"/>
          </p:cNvSpPr>
          <p:nvPr/>
        </p:nvSpPr>
        <p:spPr bwMode="auto">
          <a:xfrm>
            <a:off x="3743325" y="4674517"/>
            <a:ext cx="16557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17" name="Line 9"/>
          <p:cNvSpPr>
            <a:spLocks noChangeShapeType="1"/>
          </p:cNvSpPr>
          <p:nvPr/>
        </p:nvSpPr>
        <p:spPr bwMode="auto">
          <a:xfrm>
            <a:off x="3744913" y="5107905"/>
            <a:ext cx="16557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标题 1"/>
          <p:cNvSpPr>
            <a:spLocks noGrp="1"/>
          </p:cNvSpPr>
          <p:nvPr>
            <p:ph type="title"/>
          </p:nvPr>
        </p:nvSpPr>
        <p:spPr/>
        <p:txBody>
          <a:bodyPr/>
          <a:lstStyle/>
          <a:p>
            <a:r>
              <a:rPr lang="en-US" altLang="zh-CN" dirty="0"/>
              <a:t>Analysis Class</a:t>
            </a:r>
            <a:endParaRPr lang="zh-CN" altLang="en-US" dirty="0"/>
          </a:p>
        </p:txBody>
      </p:sp>
    </p:spTree>
  </p:cSld>
  <p:clrMapOvr>
    <a:masterClrMapping/>
  </p:clrMapOvr>
  <p:transition>
    <p:random/>
    <p:sndAc>
      <p:stSnd>
        <p:snd r:embed="rId3" name="projctor.wav"/>
      </p:stSnd>
    </p:sndAc>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Text Box 2"/>
          <p:cNvSpPr txBox="1">
            <a:spLocks noChangeArrowheads="1"/>
          </p:cNvSpPr>
          <p:nvPr/>
        </p:nvSpPr>
        <p:spPr bwMode="auto">
          <a:xfrm>
            <a:off x="715406" y="5766296"/>
            <a:ext cx="838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spcBef>
                <a:spcPct val="50000"/>
              </a:spcBef>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Model interaction between the system and its environment.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48835" name="Group 3"/>
          <p:cNvGrpSpPr/>
          <p:nvPr/>
        </p:nvGrpSpPr>
        <p:grpSpPr bwMode="auto">
          <a:xfrm>
            <a:off x="1047194" y="1359396"/>
            <a:ext cx="528637" cy="808037"/>
            <a:chOff x="7654" y="3380"/>
            <a:chExt cx="554" cy="754"/>
          </a:xfrm>
        </p:grpSpPr>
        <p:sp>
          <p:nvSpPr>
            <p:cNvPr id="248883" name="Oval 4"/>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48884" name="Line 5"/>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885" name="Line 6"/>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886" name="Freeform 7"/>
            <p:cNvSpPr/>
            <p:nvPr/>
          </p:nvSpPr>
          <p:spPr bwMode="auto">
            <a:xfrm>
              <a:off x="7654" y="3862"/>
              <a:ext cx="554" cy="272"/>
            </a:xfrm>
            <a:custGeom>
              <a:avLst/>
              <a:gdLst>
                <a:gd name="T0" fmla="*/ 0 w 108"/>
                <a:gd name="T1" fmla="*/ 6901 h 54"/>
                <a:gd name="T2" fmla="*/ 7289 w 108"/>
                <a:gd name="T3" fmla="*/ 0 h 54"/>
                <a:gd name="T4" fmla="*/ 14578 w 108"/>
                <a:gd name="T5" fmla="*/ 6901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grpSp>
      <p:sp>
        <p:nvSpPr>
          <p:cNvPr id="248836" name="Text Box 8"/>
          <p:cNvSpPr txBox="1">
            <a:spLocks noChangeArrowheads="1"/>
          </p:cNvSpPr>
          <p:nvPr/>
        </p:nvSpPr>
        <p:spPr bwMode="auto">
          <a:xfrm>
            <a:off x="962852" y="2188071"/>
            <a:ext cx="698909" cy="276999"/>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Actor 1</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48837" name="Group 9"/>
          <p:cNvGrpSpPr/>
          <p:nvPr/>
        </p:nvGrpSpPr>
        <p:grpSpPr bwMode="auto">
          <a:xfrm>
            <a:off x="8295719" y="1484808"/>
            <a:ext cx="528637" cy="808038"/>
            <a:chOff x="7654" y="3380"/>
            <a:chExt cx="554" cy="754"/>
          </a:xfrm>
        </p:grpSpPr>
        <p:sp>
          <p:nvSpPr>
            <p:cNvPr id="248879" name="Oval 10"/>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48880" name="Line 11"/>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881" name="Line 12"/>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882" name="Freeform 13"/>
            <p:cNvSpPr/>
            <p:nvPr/>
          </p:nvSpPr>
          <p:spPr bwMode="auto">
            <a:xfrm>
              <a:off x="7654" y="3862"/>
              <a:ext cx="554" cy="272"/>
            </a:xfrm>
            <a:custGeom>
              <a:avLst/>
              <a:gdLst>
                <a:gd name="T0" fmla="*/ 0 w 108"/>
                <a:gd name="T1" fmla="*/ 6901 h 54"/>
                <a:gd name="T2" fmla="*/ 7289 w 108"/>
                <a:gd name="T3" fmla="*/ 0 h 54"/>
                <a:gd name="T4" fmla="*/ 14578 w 108"/>
                <a:gd name="T5" fmla="*/ 6901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grpSp>
      <p:sp>
        <p:nvSpPr>
          <p:cNvPr id="902158" name="Line 14"/>
          <p:cNvSpPr>
            <a:spLocks noChangeShapeType="1"/>
          </p:cNvSpPr>
          <p:nvPr/>
        </p:nvSpPr>
        <p:spPr bwMode="auto">
          <a:xfrm>
            <a:off x="7894081" y="1994396"/>
            <a:ext cx="401638" cy="793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902159" name="Line 15"/>
          <p:cNvSpPr>
            <a:spLocks noChangeShapeType="1"/>
          </p:cNvSpPr>
          <p:nvPr/>
        </p:nvSpPr>
        <p:spPr bwMode="auto">
          <a:xfrm>
            <a:off x="4026931" y="1935658"/>
            <a:ext cx="250825" cy="1588"/>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902160" name="Line 16"/>
          <p:cNvSpPr>
            <a:spLocks noChangeShapeType="1"/>
          </p:cNvSpPr>
          <p:nvPr/>
        </p:nvSpPr>
        <p:spPr bwMode="auto">
          <a:xfrm flipV="1">
            <a:off x="4022169" y="2481758"/>
            <a:ext cx="609600" cy="17145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902161" name="Line 17"/>
          <p:cNvSpPr>
            <a:spLocks noChangeShapeType="1"/>
          </p:cNvSpPr>
          <p:nvPr/>
        </p:nvSpPr>
        <p:spPr bwMode="auto">
          <a:xfrm>
            <a:off x="5554106" y="2484933"/>
            <a:ext cx="754063" cy="1711325"/>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902162" name="Line 18"/>
          <p:cNvSpPr>
            <a:spLocks noChangeShapeType="1"/>
          </p:cNvSpPr>
          <p:nvPr/>
        </p:nvSpPr>
        <p:spPr bwMode="auto">
          <a:xfrm flipH="1">
            <a:off x="4920694" y="4831258"/>
            <a:ext cx="704850"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902163" name="AutoShape 19"/>
          <p:cNvSpPr>
            <a:spLocks noChangeArrowheads="1"/>
          </p:cNvSpPr>
          <p:nvPr/>
        </p:nvSpPr>
        <p:spPr bwMode="auto">
          <a:xfrm>
            <a:off x="2153681" y="1421308"/>
            <a:ext cx="1803400" cy="1660525"/>
          </a:xfrm>
          <a:prstGeom prst="roundRect">
            <a:avLst>
              <a:gd name="adj" fmla="val 16667"/>
            </a:avLst>
          </a:prstGeom>
          <a:noFill/>
          <a:ln w="28575">
            <a:solidFill>
              <a:srgbClr val="8C4881"/>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902164" name="AutoShape 20"/>
          <p:cNvSpPr>
            <a:spLocks noChangeArrowheads="1"/>
          </p:cNvSpPr>
          <p:nvPr/>
        </p:nvSpPr>
        <p:spPr bwMode="auto">
          <a:xfrm>
            <a:off x="6087506" y="1492746"/>
            <a:ext cx="1725613" cy="1628775"/>
          </a:xfrm>
          <a:prstGeom prst="roundRect">
            <a:avLst>
              <a:gd name="adj" fmla="val 16667"/>
            </a:avLst>
          </a:prstGeom>
          <a:noFill/>
          <a:ln w="28575">
            <a:solidFill>
              <a:srgbClr val="8C4881"/>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grpSp>
        <p:nvGrpSpPr>
          <p:cNvPr id="4" name="Group 21"/>
          <p:cNvGrpSpPr/>
          <p:nvPr/>
        </p:nvGrpSpPr>
        <p:grpSpPr bwMode="auto">
          <a:xfrm>
            <a:off x="2341981" y="1876921"/>
            <a:ext cx="1464602" cy="884237"/>
            <a:chOff x="144" y="1440"/>
            <a:chExt cx="881" cy="510"/>
          </a:xfrm>
        </p:grpSpPr>
        <p:grpSp>
          <p:nvGrpSpPr>
            <p:cNvPr id="248874" name="Group 22"/>
            <p:cNvGrpSpPr/>
            <p:nvPr/>
          </p:nvGrpSpPr>
          <p:grpSpPr bwMode="auto">
            <a:xfrm>
              <a:off x="144" y="1440"/>
              <a:ext cx="881" cy="510"/>
              <a:chOff x="144" y="1440"/>
              <a:chExt cx="881" cy="510"/>
            </a:xfrm>
          </p:grpSpPr>
          <p:sp>
            <p:nvSpPr>
              <p:cNvPr id="248876" name="Rectangle 23"/>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48877" name="Line 2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48878" name="Line 2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248875" name="Text Box 26"/>
            <p:cNvSpPr txBox="1">
              <a:spLocks noChangeArrowheads="1"/>
            </p:cNvSpPr>
            <p:nvPr/>
          </p:nvSpPr>
          <p:spPr bwMode="auto">
            <a:xfrm>
              <a:off x="168" y="1477"/>
              <a:ext cx="837" cy="16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&lt;&lt;boundary&gt;&gt;</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6" name="Group 27"/>
          <p:cNvGrpSpPr/>
          <p:nvPr/>
        </p:nvGrpSpPr>
        <p:grpSpPr bwMode="auto">
          <a:xfrm>
            <a:off x="4322206" y="1488182"/>
            <a:ext cx="1466850" cy="884237"/>
            <a:chOff x="2632" y="1245"/>
            <a:chExt cx="924" cy="495"/>
          </a:xfrm>
        </p:grpSpPr>
        <p:grpSp>
          <p:nvGrpSpPr>
            <p:cNvPr id="248869" name="Group 28"/>
            <p:cNvGrpSpPr/>
            <p:nvPr/>
          </p:nvGrpSpPr>
          <p:grpSpPr bwMode="auto">
            <a:xfrm>
              <a:off x="2632" y="1245"/>
              <a:ext cx="924" cy="495"/>
              <a:chOff x="144" y="1438"/>
              <a:chExt cx="881" cy="509"/>
            </a:xfrm>
          </p:grpSpPr>
          <p:sp>
            <p:nvSpPr>
              <p:cNvPr id="248871" name="Rectangle 29"/>
              <p:cNvSpPr>
                <a:spLocks noChangeArrowheads="1"/>
              </p:cNvSpPr>
              <p:nvPr/>
            </p:nvSpPr>
            <p:spPr bwMode="auto">
              <a:xfrm>
                <a:off x="144" y="1438"/>
                <a:ext cx="881" cy="509"/>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48872" name="Line 3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48873" name="Line 3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248870" name="Text Box 32"/>
            <p:cNvSpPr txBox="1">
              <a:spLocks noChangeArrowheads="1"/>
            </p:cNvSpPr>
            <p:nvPr/>
          </p:nvSpPr>
          <p:spPr bwMode="auto">
            <a:xfrm>
              <a:off x="2726" y="1280"/>
              <a:ext cx="739" cy="155"/>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&lt;&lt;control&gt;&gt;</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 name="Group 33"/>
          <p:cNvGrpSpPr/>
          <p:nvPr/>
        </p:nvGrpSpPr>
        <p:grpSpPr bwMode="auto">
          <a:xfrm>
            <a:off x="6199606" y="1907083"/>
            <a:ext cx="1464602" cy="884238"/>
            <a:chOff x="144" y="1440"/>
            <a:chExt cx="881" cy="510"/>
          </a:xfrm>
        </p:grpSpPr>
        <p:grpSp>
          <p:nvGrpSpPr>
            <p:cNvPr id="248864" name="Group 34"/>
            <p:cNvGrpSpPr/>
            <p:nvPr/>
          </p:nvGrpSpPr>
          <p:grpSpPr bwMode="auto">
            <a:xfrm>
              <a:off x="144" y="1440"/>
              <a:ext cx="881" cy="510"/>
              <a:chOff x="144" y="1440"/>
              <a:chExt cx="881" cy="510"/>
            </a:xfrm>
          </p:grpSpPr>
          <p:sp>
            <p:nvSpPr>
              <p:cNvPr id="248866" name="Rectangle 35"/>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48867" name="Line 3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48868" name="Line 3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248865" name="Text Box 38"/>
            <p:cNvSpPr txBox="1">
              <a:spLocks noChangeArrowheads="1"/>
            </p:cNvSpPr>
            <p:nvPr/>
          </p:nvSpPr>
          <p:spPr bwMode="auto">
            <a:xfrm>
              <a:off x="168" y="1477"/>
              <a:ext cx="837" cy="16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&lt;&lt;boundary&gt;&gt;</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902183" name="Line 39"/>
          <p:cNvSpPr>
            <a:spLocks noChangeShapeType="1"/>
          </p:cNvSpPr>
          <p:nvPr/>
        </p:nvSpPr>
        <p:spPr bwMode="auto">
          <a:xfrm flipH="1">
            <a:off x="5854144" y="1962646"/>
            <a:ext cx="192087" cy="158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grpSp>
        <p:nvGrpSpPr>
          <p:cNvPr id="10" name="Group 40"/>
          <p:cNvGrpSpPr/>
          <p:nvPr/>
        </p:nvGrpSpPr>
        <p:grpSpPr bwMode="auto">
          <a:xfrm>
            <a:off x="3385581" y="4294882"/>
            <a:ext cx="1466850" cy="884237"/>
            <a:chOff x="2042" y="2817"/>
            <a:chExt cx="924" cy="495"/>
          </a:xfrm>
        </p:grpSpPr>
        <p:grpSp>
          <p:nvGrpSpPr>
            <p:cNvPr id="248859" name="Group 41"/>
            <p:cNvGrpSpPr/>
            <p:nvPr/>
          </p:nvGrpSpPr>
          <p:grpSpPr bwMode="auto">
            <a:xfrm>
              <a:off x="2042" y="2817"/>
              <a:ext cx="924" cy="495"/>
              <a:chOff x="144" y="1438"/>
              <a:chExt cx="881" cy="509"/>
            </a:xfrm>
          </p:grpSpPr>
          <p:sp>
            <p:nvSpPr>
              <p:cNvPr id="248861" name="Rectangle 42"/>
              <p:cNvSpPr>
                <a:spLocks noChangeArrowheads="1"/>
              </p:cNvSpPr>
              <p:nvPr/>
            </p:nvSpPr>
            <p:spPr bwMode="auto">
              <a:xfrm>
                <a:off x="144" y="1438"/>
                <a:ext cx="881" cy="509"/>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48862" name="Line 4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48863" name="Line 4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248860" name="Text Box 45"/>
            <p:cNvSpPr txBox="1">
              <a:spLocks noChangeArrowheads="1"/>
            </p:cNvSpPr>
            <p:nvPr/>
          </p:nvSpPr>
          <p:spPr bwMode="auto">
            <a:xfrm>
              <a:off x="2177" y="2852"/>
              <a:ext cx="658" cy="155"/>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800">
                  <a:latin typeface="Times New Roman" panose="02020603050405020304" pitchFamily="18" charset="0"/>
                  <a:ea typeface="宋体" panose="02010600030101010101" pitchFamily="2" charset="-122"/>
                  <a:cs typeface="Times New Roman" panose="02020603050405020304" pitchFamily="18" charset="0"/>
                </a:rPr>
                <a:t>&lt;&lt;entity&gt;&gt;</a:t>
              </a:r>
              <a:endParaRPr lang="en-US" altLang="zh-CN" sz="180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2" name="Group 46"/>
          <p:cNvGrpSpPr/>
          <p:nvPr/>
        </p:nvGrpSpPr>
        <p:grpSpPr bwMode="auto">
          <a:xfrm>
            <a:off x="5679519" y="4294882"/>
            <a:ext cx="1466850" cy="884237"/>
            <a:chOff x="3487" y="2817"/>
            <a:chExt cx="924" cy="495"/>
          </a:xfrm>
        </p:grpSpPr>
        <p:grpSp>
          <p:nvGrpSpPr>
            <p:cNvPr id="248854" name="Group 47"/>
            <p:cNvGrpSpPr/>
            <p:nvPr/>
          </p:nvGrpSpPr>
          <p:grpSpPr bwMode="auto">
            <a:xfrm>
              <a:off x="3487" y="2817"/>
              <a:ext cx="924" cy="495"/>
              <a:chOff x="144" y="1438"/>
              <a:chExt cx="881" cy="509"/>
            </a:xfrm>
          </p:grpSpPr>
          <p:sp>
            <p:nvSpPr>
              <p:cNvPr id="248856" name="Rectangle 48"/>
              <p:cNvSpPr>
                <a:spLocks noChangeArrowheads="1"/>
              </p:cNvSpPr>
              <p:nvPr/>
            </p:nvSpPr>
            <p:spPr bwMode="auto">
              <a:xfrm>
                <a:off x="144" y="1438"/>
                <a:ext cx="881" cy="509"/>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48857" name="Line 4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48858" name="Line 5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248855" name="Text Box 51"/>
            <p:cNvSpPr txBox="1">
              <a:spLocks noChangeArrowheads="1"/>
            </p:cNvSpPr>
            <p:nvPr/>
          </p:nvSpPr>
          <p:spPr bwMode="auto">
            <a:xfrm>
              <a:off x="3622" y="2852"/>
              <a:ext cx="658" cy="155"/>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&lt;&lt;entity&gt;&gt;</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48851" name="Text Box 52"/>
          <p:cNvSpPr txBox="1">
            <a:spLocks noChangeArrowheads="1"/>
          </p:cNvSpPr>
          <p:nvPr/>
        </p:nvSpPr>
        <p:spPr bwMode="auto">
          <a:xfrm>
            <a:off x="8100456" y="2238871"/>
            <a:ext cx="948978" cy="38600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Actor 2</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02197" name="Line 53"/>
          <p:cNvSpPr>
            <a:spLocks noChangeShapeType="1"/>
          </p:cNvSpPr>
          <p:nvPr/>
        </p:nvSpPr>
        <p:spPr bwMode="auto">
          <a:xfrm>
            <a:off x="1632981" y="1951533"/>
            <a:ext cx="401638" cy="7938"/>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3" name="标题 2"/>
          <p:cNvSpPr>
            <a:spLocks noGrp="1"/>
          </p:cNvSpPr>
          <p:nvPr>
            <p:ph type="title"/>
          </p:nvPr>
        </p:nvSpPr>
        <p:spPr/>
        <p:txBody>
          <a:bodyPr/>
          <a:lstStyle/>
          <a:p>
            <a:r>
              <a:rPr lang="en-GB" altLang="zh-CN" dirty="0"/>
              <a:t>The Role of a Boundary </a:t>
            </a:r>
            <a:r>
              <a:rPr lang="en-GB" altLang="zh-CN" dirty="0" smtClean="0"/>
              <a:t>Class</a:t>
            </a:r>
            <a:endParaRPr lang="zh-CN" altLang="en-US" dirty="0"/>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2163"/>
                                        </p:tgtEl>
                                        <p:attrNameLst>
                                          <p:attrName>style.visibility</p:attrName>
                                        </p:attrNameLst>
                                      </p:cBhvr>
                                      <p:to>
                                        <p:strVal val="visible"/>
                                      </p:to>
                                    </p:set>
                                    <p:anim calcmode="lin" valueType="num">
                                      <p:cBhvr additive="base">
                                        <p:cTn id="7" dur="500" fill="hold"/>
                                        <p:tgtEl>
                                          <p:spTgt spid="902163"/>
                                        </p:tgtEl>
                                        <p:attrNameLst>
                                          <p:attrName>ppt_x</p:attrName>
                                        </p:attrNameLst>
                                      </p:cBhvr>
                                      <p:tavLst>
                                        <p:tav tm="0">
                                          <p:val>
                                            <p:strVal val="#ppt_x"/>
                                          </p:val>
                                        </p:tav>
                                        <p:tav tm="100000">
                                          <p:val>
                                            <p:strVal val="#ppt_x"/>
                                          </p:val>
                                        </p:tav>
                                      </p:tavLst>
                                    </p:anim>
                                    <p:anim calcmode="lin" valueType="num">
                                      <p:cBhvr additive="base">
                                        <p:cTn id="8" dur="500" fill="hold"/>
                                        <p:tgtEl>
                                          <p:spTgt spid="90216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02197"/>
                                        </p:tgtEl>
                                        <p:attrNameLst>
                                          <p:attrName>style.visibility</p:attrName>
                                        </p:attrNameLst>
                                      </p:cBhvr>
                                      <p:to>
                                        <p:strVal val="visible"/>
                                      </p:to>
                                    </p:set>
                                    <p:anim calcmode="lin" valueType="num">
                                      <p:cBhvr additive="base">
                                        <p:cTn id="15" dur="500" fill="hold"/>
                                        <p:tgtEl>
                                          <p:spTgt spid="902197"/>
                                        </p:tgtEl>
                                        <p:attrNameLst>
                                          <p:attrName>ppt_x</p:attrName>
                                        </p:attrNameLst>
                                      </p:cBhvr>
                                      <p:tavLst>
                                        <p:tav tm="0">
                                          <p:val>
                                            <p:strVal val="#ppt_x"/>
                                          </p:val>
                                        </p:tav>
                                        <p:tav tm="100000">
                                          <p:val>
                                            <p:strVal val="#ppt_x"/>
                                          </p:val>
                                        </p:tav>
                                      </p:tavLst>
                                    </p:anim>
                                    <p:anim calcmode="lin" valueType="num">
                                      <p:cBhvr additive="base">
                                        <p:cTn id="16" dur="500" fill="hold"/>
                                        <p:tgtEl>
                                          <p:spTgt spid="90219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02158"/>
                                        </p:tgtEl>
                                        <p:attrNameLst>
                                          <p:attrName>style.visibility</p:attrName>
                                        </p:attrNameLst>
                                      </p:cBhvr>
                                      <p:to>
                                        <p:strVal val="visible"/>
                                      </p:to>
                                    </p:set>
                                    <p:anim calcmode="lin" valueType="num">
                                      <p:cBhvr additive="base">
                                        <p:cTn id="21" dur="500" fill="hold"/>
                                        <p:tgtEl>
                                          <p:spTgt spid="902158"/>
                                        </p:tgtEl>
                                        <p:attrNameLst>
                                          <p:attrName>ppt_x</p:attrName>
                                        </p:attrNameLst>
                                      </p:cBhvr>
                                      <p:tavLst>
                                        <p:tav tm="0">
                                          <p:val>
                                            <p:strVal val="#ppt_x"/>
                                          </p:val>
                                        </p:tav>
                                        <p:tav tm="100000">
                                          <p:val>
                                            <p:strVal val="#ppt_x"/>
                                          </p:val>
                                        </p:tav>
                                      </p:tavLst>
                                    </p:anim>
                                    <p:anim calcmode="lin" valueType="num">
                                      <p:cBhvr additive="base">
                                        <p:cTn id="22" dur="500" fill="hold"/>
                                        <p:tgtEl>
                                          <p:spTgt spid="90215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02164"/>
                                        </p:tgtEl>
                                        <p:attrNameLst>
                                          <p:attrName>style.visibility</p:attrName>
                                        </p:attrNameLst>
                                      </p:cBhvr>
                                      <p:to>
                                        <p:strVal val="visible"/>
                                      </p:to>
                                    </p:set>
                                    <p:anim calcmode="lin" valueType="num">
                                      <p:cBhvr additive="base">
                                        <p:cTn id="25" dur="500" fill="hold"/>
                                        <p:tgtEl>
                                          <p:spTgt spid="902164"/>
                                        </p:tgtEl>
                                        <p:attrNameLst>
                                          <p:attrName>ppt_x</p:attrName>
                                        </p:attrNameLst>
                                      </p:cBhvr>
                                      <p:tavLst>
                                        <p:tav tm="0">
                                          <p:val>
                                            <p:strVal val="#ppt_x"/>
                                          </p:val>
                                        </p:tav>
                                        <p:tav tm="100000">
                                          <p:val>
                                            <p:strVal val="#ppt_x"/>
                                          </p:val>
                                        </p:tav>
                                      </p:tavLst>
                                    </p:anim>
                                    <p:anim calcmode="lin" valueType="num">
                                      <p:cBhvr additive="base">
                                        <p:cTn id="26" dur="500" fill="hold"/>
                                        <p:tgtEl>
                                          <p:spTgt spid="90216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02183"/>
                                        </p:tgtEl>
                                        <p:attrNameLst>
                                          <p:attrName>style.visibility</p:attrName>
                                        </p:attrNameLst>
                                      </p:cBhvr>
                                      <p:to>
                                        <p:strVal val="visible"/>
                                      </p:to>
                                    </p:set>
                                    <p:anim calcmode="lin" valueType="num">
                                      <p:cBhvr additive="base">
                                        <p:cTn id="33" dur="500" fill="hold"/>
                                        <p:tgtEl>
                                          <p:spTgt spid="902183"/>
                                        </p:tgtEl>
                                        <p:attrNameLst>
                                          <p:attrName>ppt_x</p:attrName>
                                        </p:attrNameLst>
                                      </p:cBhvr>
                                      <p:tavLst>
                                        <p:tav tm="0">
                                          <p:val>
                                            <p:strVal val="#ppt_x"/>
                                          </p:val>
                                        </p:tav>
                                        <p:tav tm="100000">
                                          <p:val>
                                            <p:strVal val="#ppt_x"/>
                                          </p:val>
                                        </p:tav>
                                      </p:tavLst>
                                    </p:anim>
                                    <p:anim calcmode="lin" valueType="num">
                                      <p:cBhvr additive="base">
                                        <p:cTn id="34" dur="500" fill="hold"/>
                                        <p:tgtEl>
                                          <p:spTgt spid="90218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02159"/>
                                        </p:tgtEl>
                                        <p:attrNameLst>
                                          <p:attrName>style.visibility</p:attrName>
                                        </p:attrNameLst>
                                      </p:cBhvr>
                                      <p:to>
                                        <p:strVal val="visible"/>
                                      </p:to>
                                    </p:set>
                                    <p:anim calcmode="lin" valueType="num">
                                      <p:cBhvr additive="base">
                                        <p:cTn id="39" dur="500" fill="hold"/>
                                        <p:tgtEl>
                                          <p:spTgt spid="902159"/>
                                        </p:tgtEl>
                                        <p:attrNameLst>
                                          <p:attrName>ppt_x</p:attrName>
                                        </p:attrNameLst>
                                      </p:cBhvr>
                                      <p:tavLst>
                                        <p:tav tm="0">
                                          <p:val>
                                            <p:strVal val="#ppt_x"/>
                                          </p:val>
                                        </p:tav>
                                        <p:tav tm="100000">
                                          <p:val>
                                            <p:strVal val="#ppt_x"/>
                                          </p:val>
                                        </p:tav>
                                      </p:tavLst>
                                    </p:anim>
                                    <p:anim calcmode="lin" valueType="num">
                                      <p:cBhvr additive="base">
                                        <p:cTn id="40" dur="500" fill="hold"/>
                                        <p:tgtEl>
                                          <p:spTgt spid="90215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902183"/>
                                        </p:tgtEl>
                                        <p:attrNameLst>
                                          <p:attrName>style.visibility</p:attrName>
                                        </p:attrNameLst>
                                      </p:cBhvr>
                                      <p:to>
                                        <p:strVal val="visible"/>
                                      </p:to>
                                    </p:set>
                                    <p:anim calcmode="lin" valueType="num">
                                      <p:cBhvr additive="base">
                                        <p:cTn id="47" dur="500" fill="hold"/>
                                        <p:tgtEl>
                                          <p:spTgt spid="902183"/>
                                        </p:tgtEl>
                                        <p:attrNameLst>
                                          <p:attrName>ppt_x</p:attrName>
                                        </p:attrNameLst>
                                      </p:cBhvr>
                                      <p:tavLst>
                                        <p:tav tm="0">
                                          <p:val>
                                            <p:strVal val="#ppt_x"/>
                                          </p:val>
                                        </p:tav>
                                        <p:tav tm="100000">
                                          <p:val>
                                            <p:strVal val="#ppt_x"/>
                                          </p:val>
                                        </p:tav>
                                      </p:tavLst>
                                    </p:anim>
                                    <p:anim calcmode="lin" valueType="num">
                                      <p:cBhvr additive="base">
                                        <p:cTn id="48" dur="500" fill="hold"/>
                                        <p:tgtEl>
                                          <p:spTgt spid="90218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902160"/>
                                        </p:tgtEl>
                                        <p:attrNameLst>
                                          <p:attrName>style.visibility</p:attrName>
                                        </p:attrNameLst>
                                      </p:cBhvr>
                                      <p:to>
                                        <p:strVal val="visible"/>
                                      </p:to>
                                    </p:set>
                                    <p:animEffect transition="in" filter="box(in)">
                                      <p:cBhvr>
                                        <p:cTn id="53" dur="500"/>
                                        <p:tgtEl>
                                          <p:spTgt spid="902160"/>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902161"/>
                                        </p:tgtEl>
                                        <p:attrNameLst>
                                          <p:attrName>style.visibility</p:attrName>
                                        </p:attrNameLst>
                                      </p:cBhvr>
                                      <p:to>
                                        <p:strVal val="visible"/>
                                      </p:to>
                                    </p:set>
                                    <p:animEffect transition="in" filter="box(in)">
                                      <p:cBhvr>
                                        <p:cTn id="56" dur="500"/>
                                        <p:tgtEl>
                                          <p:spTgt spid="902161"/>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902162"/>
                                        </p:tgtEl>
                                        <p:attrNameLst>
                                          <p:attrName>style.visibility</p:attrName>
                                        </p:attrNameLst>
                                      </p:cBhvr>
                                      <p:to>
                                        <p:strVal val="visible"/>
                                      </p:to>
                                    </p:set>
                                    <p:animEffect transition="in" filter="box(in)">
                                      <p:cBhvr>
                                        <p:cTn id="59" dur="500"/>
                                        <p:tgtEl>
                                          <p:spTgt spid="902162"/>
                                        </p:tgtEl>
                                      </p:cBhvr>
                                    </p:animEffect>
                                  </p:childTnLst>
                                </p:cTn>
                              </p:par>
                              <p:par>
                                <p:cTn id="60" presetID="4" presetClass="entr" presetSubtype="16"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box(in)">
                                      <p:cBhvr>
                                        <p:cTn id="62" dur="500"/>
                                        <p:tgtEl>
                                          <p:spTgt spid="10"/>
                                        </p:tgtEl>
                                      </p:cBhvr>
                                    </p:animEffect>
                                  </p:childTnLst>
                                </p:cTn>
                              </p:par>
                              <p:par>
                                <p:cTn id="63" presetID="4" presetClass="entr" presetSubtype="16" fill="hold" nodeType="with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box(in)">
                                      <p:cBhvr>
                                        <p:cTn id="6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58" grpId="0" animBg="1"/>
      <p:bldP spid="902159" grpId="0" animBg="1"/>
      <p:bldP spid="902160" grpId="0" animBg="1"/>
      <p:bldP spid="902161" grpId="0" animBg="1"/>
      <p:bldP spid="902162" grpId="0" animBg="1"/>
      <p:bldP spid="902163" grpId="0" animBg="1"/>
      <p:bldP spid="902164" grpId="0" animBg="1"/>
      <p:bldP spid="902183" grpId="0" animBg="1"/>
      <p:bldP spid="902183" grpId="1" animBg="1"/>
      <p:bldP spid="90219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AutoShape 3"/>
          <p:cNvSpPr>
            <a:spLocks noChangeArrowheads="1"/>
          </p:cNvSpPr>
          <p:nvPr/>
        </p:nvSpPr>
        <p:spPr bwMode="auto">
          <a:xfrm>
            <a:off x="3987800" y="1751013"/>
            <a:ext cx="1968500" cy="1041400"/>
          </a:xfrm>
          <a:prstGeom prst="homePlate">
            <a:avLst>
              <a:gd name="adj" fmla="val 63008"/>
            </a:avLst>
          </a:prstGeom>
          <a:solidFill>
            <a:srgbClr val="CF0E30"/>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p>
            <a:endParaRPr lang="zh-CN" altLang="en-US"/>
          </a:p>
        </p:txBody>
      </p:sp>
      <p:sp>
        <p:nvSpPr>
          <p:cNvPr id="316420" name="AutoShape 4"/>
          <p:cNvSpPr>
            <a:spLocks noChangeArrowheads="1"/>
          </p:cNvSpPr>
          <p:nvPr/>
        </p:nvSpPr>
        <p:spPr bwMode="auto">
          <a:xfrm>
            <a:off x="4025900" y="4367213"/>
            <a:ext cx="1968500" cy="1041400"/>
          </a:xfrm>
          <a:prstGeom prst="homePlate">
            <a:avLst>
              <a:gd name="adj" fmla="val 63008"/>
            </a:avLst>
          </a:prstGeom>
          <a:solidFill>
            <a:srgbClr val="E5405D"/>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p>
            <a:endParaRPr lang="zh-CN" altLang="en-US"/>
          </a:p>
        </p:txBody>
      </p:sp>
      <p:sp>
        <p:nvSpPr>
          <p:cNvPr id="316421" name="Freeform 5"/>
          <p:cNvSpPr/>
          <p:nvPr/>
        </p:nvSpPr>
        <p:spPr bwMode="auto">
          <a:xfrm>
            <a:off x="1143000" y="2728914"/>
            <a:ext cx="2084388" cy="1779587"/>
          </a:xfrm>
          <a:custGeom>
            <a:avLst/>
            <a:gdLst>
              <a:gd name="T0" fmla="*/ 560 w 1313"/>
              <a:gd name="T1" fmla="*/ 8 h 1121"/>
              <a:gd name="T2" fmla="*/ 496 w 1313"/>
              <a:gd name="T3" fmla="*/ 0 h 1121"/>
              <a:gd name="T4" fmla="*/ 432 w 1313"/>
              <a:gd name="T5" fmla="*/ 0 h 1121"/>
              <a:gd name="T6" fmla="*/ 368 w 1313"/>
              <a:gd name="T7" fmla="*/ 24 h 1121"/>
              <a:gd name="T8" fmla="*/ 296 w 1313"/>
              <a:gd name="T9" fmla="*/ 80 h 1121"/>
              <a:gd name="T10" fmla="*/ 232 w 1313"/>
              <a:gd name="T11" fmla="*/ 128 h 1121"/>
              <a:gd name="T12" fmla="*/ 168 w 1313"/>
              <a:gd name="T13" fmla="*/ 192 h 1121"/>
              <a:gd name="T14" fmla="*/ 128 w 1313"/>
              <a:gd name="T15" fmla="*/ 272 h 1121"/>
              <a:gd name="T16" fmla="*/ 80 w 1313"/>
              <a:gd name="T17" fmla="*/ 336 h 1121"/>
              <a:gd name="T18" fmla="*/ 40 w 1313"/>
              <a:gd name="T19" fmla="*/ 400 h 1121"/>
              <a:gd name="T20" fmla="*/ 8 w 1313"/>
              <a:gd name="T21" fmla="*/ 480 h 1121"/>
              <a:gd name="T22" fmla="*/ 0 w 1313"/>
              <a:gd name="T23" fmla="*/ 544 h 1121"/>
              <a:gd name="T24" fmla="*/ 0 w 1313"/>
              <a:gd name="T25" fmla="*/ 608 h 1121"/>
              <a:gd name="T26" fmla="*/ 8 w 1313"/>
              <a:gd name="T27" fmla="*/ 672 h 1121"/>
              <a:gd name="T28" fmla="*/ 32 w 1313"/>
              <a:gd name="T29" fmla="*/ 736 h 1121"/>
              <a:gd name="T30" fmla="*/ 56 w 1313"/>
              <a:gd name="T31" fmla="*/ 800 h 1121"/>
              <a:gd name="T32" fmla="*/ 96 w 1313"/>
              <a:gd name="T33" fmla="*/ 864 h 1121"/>
              <a:gd name="T34" fmla="*/ 168 w 1313"/>
              <a:gd name="T35" fmla="*/ 920 h 1121"/>
              <a:gd name="T36" fmla="*/ 232 w 1313"/>
              <a:gd name="T37" fmla="*/ 960 h 1121"/>
              <a:gd name="T38" fmla="*/ 296 w 1313"/>
              <a:gd name="T39" fmla="*/ 992 h 1121"/>
              <a:gd name="T40" fmla="*/ 360 w 1313"/>
              <a:gd name="T41" fmla="*/ 1032 h 1121"/>
              <a:gd name="T42" fmla="*/ 424 w 1313"/>
              <a:gd name="T43" fmla="*/ 1096 h 1121"/>
              <a:gd name="T44" fmla="*/ 496 w 1313"/>
              <a:gd name="T45" fmla="*/ 1120 h 1121"/>
              <a:gd name="T46" fmla="*/ 560 w 1313"/>
              <a:gd name="T47" fmla="*/ 1112 h 1121"/>
              <a:gd name="T48" fmla="*/ 632 w 1313"/>
              <a:gd name="T49" fmla="*/ 1072 h 1121"/>
              <a:gd name="T50" fmla="*/ 696 w 1313"/>
              <a:gd name="T51" fmla="*/ 1032 h 1121"/>
              <a:gd name="T52" fmla="*/ 760 w 1313"/>
              <a:gd name="T53" fmla="*/ 1008 h 1121"/>
              <a:gd name="T54" fmla="*/ 824 w 1313"/>
              <a:gd name="T55" fmla="*/ 984 h 1121"/>
              <a:gd name="T56" fmla="*/ 888 w 1313"/>
              <a:gd name="T57" fmla="*/ 976 h 1121"/>
              <a:gd name="T58" fmla="*/ 952 w 1313"/>
              <a:gd name="T59" fmla="*/ 976 h 1121"/>
              <a:gd name="T60" fmla="*/ 1016 w 1313"/>
              <a:gd name="T61" fmla="*/ 984 h 1121"/>
              <a:gd name="T62" fmla="*/ 1080 w 1313"/>
              <a:gd name="T63" fmla="*/ 984 h 1121"/>
              <a:gd name="T64" fmla="*/ 1144 w 1313"/>
              <a:gd name="T65" fmla="*/ 952 h 1121"/>
              <a:gd name="T66" fmla="*/ 1208 w 1313"/>
              <a:gd name="T67" fmla="*/ 912 h 1121"/>
              <a:gd name="T68" fmla="*/ 1264 w 1313"/>
              <a:gd name="T69" fmla="*/ 832 h 1121"/>
              <a:gd name="T70" fmla="*/ 1296 w 1313"/>
              <a:gd name="T71" fmla="*/ 752 h 1121"/>
              <a:gd name="T72" fmla="*/ 1304 w 1313"/>
              <a:gd name="T73" fmla="*/ 688 h 1121"/>
              <a:gd name="T74" fmla="*/ 1312 w 1313"/>
              <a:gd name="T75" fmla="*/ 624 h 1121"/>
              <a:gd name="T76" fmla="*/ 1304 w 1313"/>
              <a:gd name="T77" fmla="*/ 560 h 1121"/>
              <a:gd name="T78" fmla="*/ 1264 w 1313"/>
              <a:gd name="T79" fmla="*/ 480 h 1121"/>
              <a:gd name="T80" fmla="*/ 1248 w 1313"/>
              <a:gd name="T81" fmla="*/ 416 h 1121"/>
              <a:gd name="T82" fmla="*/ 1240 w 1313"/>
              <a:gd name="T83" fmla="*/ 352 h 1121"/>
              <a:gd name="T84" fmla="*/ 1232 w 1313"/>
              <a:gd name="T85" fmla="*/ 288 h 1121"/>
              <a:gd name="T86" fmla="*/ 1216 w 1313"/>
              <a:gd name="T87" fmla="*/ 224 h 1121"/>
              <a:gd name="T88" fmla="*/ 1176 w 1313"/>
              <a:gd name="T89" fmla="*/ 160 h 1121"/>
              <a:gd name="T90" fmla="*/ 1112 w 1313"/>
              <a:gd name="T91" fmla="*/ 96 h 1121"/>
              <a:gd name="T92" fmla="*/ 1048 w 1313"/>
              <a:gd name="T93" fmla="*/ 56 h 1121"/>
              <a:gd name="T94" fmla="*/ 976 w 1313"/>
              <a:gd name="T95" fmla="*/ 48 h 1121"/>
              <a:gd name="T96" fmla="*/ 912 w 1313"/>
              <a:gd name="T97" fmla="*/ 40 h 1121"/>
              <a:gd name="T98" fmla="*/ 848 w 1313"/>
              <a:gd name="T99" fmla="*/ 40 h 1121"/>
              <a:gd name="T100" fmla="*/ 776 w 1313"/>
              <a:gd name="T101" fmla="*/ 40 h 1121"/>
              <a:gd name="T102" fmla="*/ 704 w 1313"/>
              <a:gd name="T103" fmla="*/ 40 h 1121"/>
              <a:gd name="T104" fmla="*/ 640 w 1313"/>
              <a:gd name="T105" fmla="*/ 2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13" h="1121">
                <a:moveTo>
                  <a:pt x="608" y="16"/>
                </a:moveTo>
                <a:lnTo>
                  <a:pt x="592" y="16"/>
                </a:lnTo>
                <a:lnTo>
                  <a:pt x="576" y="8"/>
                </a:lnTo>
                <a:lnTo>
                  <a:pt x="560" y="8"/>
                </a:lnTo>
                <a:lnTo>
                  <a:pt x="544" y="0"/>
                </a:lnTo>
                <a:lnTo>
                  <a:pt x="528" y="0"/>
                </a:lnTo>
                <a:lnTo>
                  <a:pt x="512" y="0"/>
                </a:lnTo>
                <a:lnTo>
                  <a:pt x="496" y="0"/>
                </a:lnTo>
                <a:lnTo>
                  <a:pt x="480" y="0"/>
                </a:lnTo>
                <a:lnTo>
                  <a:pt x="464" y="0"/>
                </a:lnTo>
                <a:lnTo>
                  <a:pt x="448" y="0"/>
                </a:lnTo>
                <a:lnTo>
                  <a:pt x="432" y="0"/>
                </a:lnTo>
                <a:lnTo>
                  <a:pt x="416" y="0"/>
                </a:lnTo>
                <a:lnTo>
                  <a:pt x="400" y="16"/>
                </a:lnTo>
                <a:lnTo>
                  <a:pt x="384" y="16"/>
                </a:lnTo>
                <a:lnTo>
                  <a:pt x="368" y="24"/>
                </a:lnTo>
                <a:lnTo>
                  <a:pt x="352" y="32"/>
                </a:lnTo>
                <a:lnTo>
                  <a:pt x="336" y="40"/>
                </a:lnTo>
                <a:lnTo>
                  <a:pt x="320" y="56"/>
                </a:lnTo>
                <a:lnTo>
                  <a:pt x="296" y="80"/>
                </a:lnTo>
                <a:lnTo>
                  <a:pt x="280" y="96"/>
                </a:lnTo>
                <a:lnTo>
                  <a:pt x="264" y="104"/>
                </a:lnTo>
                <a:lnTo>
                  <a:pt x="248" y="120"/>
                </a:lnTo>
                <a:lnTo>
                  <a:pt x="232" y="128"/>
                </a:lnTo>
                <a:lnTo>
                  <a:pt x="216" y="144"/>
                </a:lnTo>
                <a:lnTo>
                  <a:pt x="200" y="152"/>
                </a:lnTo>
                <a:lnTo>
                  <a:pt x="184" y="176"/>
                </a:lnTo>
                <a:lnTo>
                  <a:pt x="168" y="192"/>
                </a:lnTo>
                <a:lnTo>
                  <a:pt x="160" y="208"/>
                </a:lnTo>
                <a:lnTo>
                  <a:pt x="144" y="224"/>
                </a:lnTo>
                <a:lnTo>
                  <a:pt x="144" y="240"/>
                </a:lnTo>
                <a:lnTo>
                  <a:pt x="128" y="272"/>
                </a:lnTo>
                <a:lnTo>
                  <a:pt x="112" y="288"/>
                </a:lnTo>
                <a:lnTo>
                  <a:pt x="112" y="304"/>
                </a:lnTo>
                <a:lnTo>
                  <a:pt x="96" y="320"/>
                </a:lnTo>
                <a:lnTo>
                  <a:pt x="80" y="336"/>
                </a:lnTo>
                <a:lnTo>
                  <a:pt x="64" y="352"/>
                </a:lnTo>
                <a:lnTo>
                  <a:pt x="48" y="368"/>
                </a:lnTo>
                <a:lnTo>
                  <a:pt x="48" y="384"/>
                </a:lnTo>
                <a:lnTo>
                  <a:pt x="40" y="400"/>
                </a:lnTo>
                <a:lnTo>
                  <a:pt x="32" y="416"/>
                </a:lnTo>
                <a:lnTo>
                  <a:pt x="24" y="432"/>
                </a:lnTo>
                <a:lnTo>
                  <a:pt x="24" y="448"/>
                </a:lnTo>
                <a:lnTo>
                  <a:pt x="8" y="480"/>
                </a:lnTo>
                <a:lnTo>
                  <a:pt x="8" y="496"/>
                </a:lnTo>
                <a:lnTo>
                  <a:pt x="8" y="512"/>
                </a:lnTo>
                <a:lnTo>
                  <a:pt x="0" y="528"/>
                </a:lnTo>
                <a:lnTo>
                  <a:pt x="0" y="544"/>
                </a:lnTo>
                <a:lnTo>
                  <a:pt x="0" y="560"/>
                </a:lnTo>
                <a:lnTo>
                  <a:pt x="0" y="576"/>
                </a:lnTo>
                <a:lnTo>
                  <a:pt x="0" y="592"/>
                </a:lnTo>
                <a:lnTo>
                  <a:pt x="0" y="608"/>
                </a:lnTo>
                <a:lnTo>
                  <a:pt x="8" y="624"/>
                </a:lnTo>
                <a:lnTo>
                  <a:pt x="8" y="640"/>
                </a:lnTo>
                <a:lnTo>
                  <a:pt x="8" y="656"/>
                </a:lnTo>
                <a:lnTo>
                  <a:pt x="8" y="672"/>
                </a:lnTo>
                <a:lnTo>
                  <a:pt x="16" y="688"/>
                </a:lnTo>
                <a:lnTo>
                  <a:pt x="16" y="704"/>
                </a:lnTo>
                <a:lnTo>
                  <a:pt x="16" y="720"/>
                </a:lnTo>
                <a:lnTo>
                  <a:pt x="32" y="736"/>
                </a:lnTo>
                <a:lnTo>
                  <a:pt x="32" y="752"/>
                </a:lnTo>
                <a:lnTo>
                  <a:pt x="40" y="768"/>
                </a:lnTo>
                <a:lnTo>
                  <a:pt x="56" y="784"/>
                </a:lnTo>
                <a:lnTo>
                  <a:pt x="56" y="800"/>
                </a:lnTo>
                <a:lnTo>
                  <a:pt x="72" y="816"/>
                </a:lnTo>
                <a:lnTo>
                  <a:pt x="72" y="832"/>
                </a:lnTo>
                <a:lnTo>
                  <a:pt x="80" y="848"/>
                </a:lnTo>
                <a:lnTo>
                  <a:pt x="96" y="864"/>
                </a:lnTo>
                <a:lnTo>
                  <a:pt x="112" y="880"/>
                </a:lnTo>
                <a:lnTo>
                  <a:pt x="136" y="896"/>
                </a:lnTo>
                <a:lnTo>
                  <a:pt x="152" y="912"/>
                </a:lnTo>
                <a:lnTo>
                  <a:pt x="168" y="920"/>
                </a:lnTo>
                <a:lnTo>
                  <a:pt x="184" y="936"/>
                </a:lnTo>
                <a:lnTo>
                  <a:pt x="200" y="944"/>
                </a:lnTo>
                <a:lnTo>
                  <a:pt x="216" y="952"/>
                </a:lnTo>
                <a:lnTo>
                  <a:pt x="232" y="960"/>
                </a:lnTo>
                <a:lnTo>
                  <a:pt x="248" y="968"/>
                </a:lnTo>
                <a:lnTo>
                  <a:pt x="264" y="976"/>
                </a:lnTo>
                <a:lnTo>
                  <a:pt x="280" y="992"/>
                </a:lnTo>
                <a:lnTo>
                  <a:pt x="296" y="992"/>
                </a:lnTo>
                <a:lnTo>
                  <a:pt x="312" y="1008"/>
                </a:lnTo>
                <a:lnTo>
                  <a:pt x="328" y="1016"/>
                </a:lnTo>
                <a:lnTo>
                  <a:pt x="344" y="1016"/>
                </a:lnTo>
                <a:lnTo>
                  <a:pt x="360" y="1032"/>
                </a:lnTo>
                <a:lnTo>
                  <a:pt x="376" y="1048"/>
                </a:lnTo>
                <a:lnTo>
                  <a:pt x="392" y="1064"/>
                </a:lnTo>
                <a:lnTo>
                  <a:pt x="408" y="1080"/>
                </a:lnTo>
                <a:lnTo>
                  <a:pt x="424" y="1096"/>
                </a:lnTo>
                <a:lnTo>
                  <a:pt x="448" y="1104"/>
                </a:lnTo>
                <a:lnTo>
                  <a:pt x="464" y="1112"/>
                </a:lnTo>
                <a:lnTo>
                  <a:pt x="480" y="1112"/>
                </a:lnTo>
                <a:lnTo>
                  <a:pt x="496" y="1120"/>
                </a:lnTo>
                <a:lnTo>
                  <a:pt x="512" y="1120"/>
                </a:lnTo>
                <a:lnTo>
                  <a:pt x="528" y="1120"/>
                </a:lnTo>
                <a:lnTo>
                  <a:pt x="544" y="1120"/>
                </a:lnTo>
                <a:lnTo>
                  <a:pt x="560" y="1112"/>
                </a:lnTo>
                <a:lnTo>
                  <a:pt x="576" y="1096"/>
                </a:lnTo>
                <a:lnTo>
                  <a:pt x="592" y="1096"/>
                </a:lnTo>
                <a:lnTo>
                  <a:pt x="608" y="1088"/>
                </a:lnTo>
                <a:lnTo>
                  <a:pt x="632" y="1072"/>
                </a:lnTo>
                <a:lnTo>
                  <a:pt x="648" y="1056"/>
                </a:lnTo>
                <a:lnTo>
                  <a:pt x="664" y="1048"/>
                </a:lnTo>
                <a:lnTo>
                  <a:pt x="680" y="1040"/>
                </a:lnTo>
                <a:lnTo>
                  <a:pt x="696" y="1032"/>
                </a:lnTo>
                <a:lnTo>
                  <a:pt x="712" y="1024"/>
                </a:lnTo>
                <a:lnTo>
                  <a:pt x="728" y="1024"/>
                </a:lnTo>
                <a:lnTo>
                  <a:pt x="744" y="1016"/>
                </a:lnTo>
                <a:lnTo>
                  <a:pt x="760" y="1008"/>
                </a:lnTo>
                <a:lnTo>
                  <a:pt x="776" y="1000"/>
                </a:lnTo>
                <a:lnTo>
                  <a:pt x="792" y="992"/>
                </a:lnTo>
                <a:lnTo>
                  <a:pt x="808" y="992"/>
                </a:lnTo>
                <a:lnTo>
                  <a:pt x="824" y="984"/>
                </a:lnTo>
                <a:lnTo>
                  <a:pt x="840" y="976"/>
                </a:lnTo>
                <a:lnTo>
                  <a:pt x="856" y="976"/>
                </a:lnTo>
                <a:lnTo>
                  <a:pt x="872" y="976"/>
                </a:lnTo>
                <a:lnTo>
                  <a:pt x="888" y="976"/>
                </a:lnTo>
                <a:lnTo>
                  <a:pt x="904" y="976"/>
                </a:lnTo>
                <a:lnTo>
                  <a:pt x="920" y="976"/>
                </a:lnTo>
                <a:lnTo>
                  <a:pt x="936" y="976"/>
                </a:lnTo>
                <a:lnTo>
                  <a:pt x="952" y="976"/>
                </a:lnTo>
                <a:lnTo>
                  <a:pt x="968" y="976"/>
                </a:lnTo>
                <a:lnTo>
                  <a:pt x="984" y="984"/>
                </a:lnTo>
                <a:lnTo>
                  <a:pt x="1000" y="984"/>
                </a:lnTo>
                <a:lnTo>
                  <a:pt x="1016" y="984"/>
                </a:lnTo>
                <a:lnTo>
                  <a:pt x="1032" y="984"/>
                </a:lnTo>
                <a:lnTo>
                  <a:pt x="1048" y="984"/>
                </a:lnTo>
                <a:lnTo>
                  <a:pt x="1064" y="984"/>
                </a:lnTo>
                <a:lnTo>
                  <a:pt x="1080" y="984"/>
                </a:lnTo>
                <a:lnTo>
                  <a:pt x="1096" y="984"/>
                </a:lnTo>
                <a:lnTo>
                  <a:pt x="1112" y="976"/>
                </a:lnTo>
                <a:lnTo>
                  <a:pt x="1128" y="960"/>
                </a:lnTo>
                <a:lnTo>
                  <a:pt x="1144" y="952"/>
                </a:lnTo>
                <a:lnTo>
                  <a:pt x="1160" y="944"/>
                </a:lnTo>
                <a:lnTo>
                  <a:pt x="1176" y="936"/>
                </a:lnTo>
                <a:lnTo>
                  <a:pt x="1192" y="928"/>
                </a:lnTo>
                <a:lnTo>
                  <a:pt x="1208" y="912"/>
                </a:lnTo>
                <a:lnTo>
                  <a:pt x="1224" y="888"/>
                </a:lnTo>
                <a:lnTo>
                  <a:pt x="1240" y="872"/>
                </a:lnTo>
                <a:lnTo>
                  <a:pt x="1256" y="856"/>
                </a:lnTo>
                <a:lnTo>
                  <a:pt x="1264" y="832"/>
                </a:lnTo>
                <a:lnTo>
                  <a:pt x="1272" y="808"/>
                </a:lnTo>
                <a:lnTo>
                  <a:pt x="1280" y="784"/>
                </a:lnTo>
                <a:lnTo>
                  <a:pt x="1288" y="768"/>
                </a:lnTo>
                <a:lnTo>
                  <a:pt x="1296" y="752"/>
                </a:lnTo>
                <a:lnTo>
                  <a:pt x="1304" y="736"/>
                </a:lnTo>
                <a:lnTo>
                  <a:pt x="1304" y="720"/>
                </a:lnTo>
                <a:lnTo>
                  <a:pt x="1304" y="704"/>
                </a:lnTo>
                <a:lnTo>
                  <a:pt x="1304" y="688"/>
                </a:lnTo>
                <a:lnTo>
                  <a:pt x="1312" y="672"/>
                </a:lnTo>
                <a:lnTo>
                  <a:pt x="1312" y="656"/>
                </a:lnTo>
                <a:lnTo>
                  <a:pt x="1312" y="640"/>
                </a:lnTo>
                <a:lnTo>
                  <a:pt x="1312" y="624"/>
                </a:lnTo>
                <a:lnTo>
                  <a:pt x="1312" y="608"/>
                </a:lnTo>
                <a:lnTo>
                  <a:pt x="1312" y="592"/>
                </a:lnTo>
                <a:lnTo>
                  <a:pt x="1312" y="576"/>
                </a:lnTo>
                <a:lnTo>
                  <a:pt x="1304" y="560"/>
                </a:lnTo>
                <a:lnTo>
                  <a:pt x="1296" y="544"/>
                </a:lnTo>
                <a:lnTo>
                  <a:pt x="1296" y="528"/>
                </a:lnTo>
                <a:lnTo>
                  <a:pt x="1288" y="512"/>
                </a:lnTo>
                <a:lnTo>
                  <a:pt x="1264" y="480"/>
                </a:lnTo>
                <a:lnTo>
                  <a:pt x="1264" y="464"/>
                </a:lnTo>
                <a:lnTo>
                  <a:pt x="1248" y="448"/>
                </a:lnTo>
                <a:lnTo>
                  <a:pt x="1248" y="432"/>
                </a:lnTo>
                <a:lnTo>
                  <a:pt x="1248" y="416"/>
                </a:lnTo>
                <a:lnTo>
                  <a:pt x="1248" y="400"/>
                </a:lnTo>
                <a:lnTo>
                  <a:pt x="1240" y="384"/>
                </a:lnTo>
                <a:lnTo>
                  <a:pt x="1240" y="368"/>
                </a:lnTo>
                <a:lnTo>
                  <a:pt x="1240" y="352"/>
                </a:lnTo>
                <a:lnTo>
                  <a:pt x="1232" y="336"/>
                </a:lnTo>
                <a:lnTo>
                  <a:pt x="1232" y="320"/>
                </a:lnTo>
                <a:lnTo>
                  <a:pt x="1232" y="304"/>
                </a:lnTo>
                <a:lnTo>
                  <a:pt x="1232" y="288"/>
                </a:lnTo>
                <a:lnTo>
                  <a:pt x="1224" y="272"/>
                </a:lnTo>
                <a:lnTo>
                  <a:pt x="1224" y="256"/>
                </a:lnTo>
                <a:lnTo>
                  <a:pt x="1216" y="240"/>
                </a:lnTo>
                <a:lnTo>
                  <a:pt x="1216" y="224"/>
                </a:lnTo>
                <a:lnTo>
                  <a:pt x="1200" y="208"/>
                </a:lnTo>
                <a:lnTo>
                  <a:pt x="1192" y="192"/>
                </a:lnTo>
                <a:lnTo>
                  <a:pt x="1184" y="176"/>
                </a:lnTo>
                <a:lnTo>
                  <a:pt x="1176" y="160"/>
                </a:lnTo>
                <a:lnTo>
                  <a:pt x="1160" y="144"/>
                </a:lnTo>
                <a:lnTo>
                  <a:pt x="1144" y="128"/>
                </a:lnTo>
                <a:lnTo>
                  <a:pt x="1128" y="112"/>
                </a:lnTo>
                <a:lnTo>
                  <a:pt x="1112" y="96"/>
                </a:lnTo>
                <a:lnTo>
                  <a:pt x="1096" y="88"/>
                </a:lnTo>
                <a:lnTo>
                  <a:pt x="1080" y="80"/>
                </a:lnTo>
                <a:lnTo>
                  <a:pt x="1064" y="64"/>
                </a:lnTo>
                <a:lnTo>
                  <a:pt x="1048" y="56"/>
                </a:lnTo>
                <a:lnTo>
                  <a:pt x="1032" y="48"/>
                </a:lnTo>
                <a:lnTo>
                  <a:pt x="1008" y="48"/>
                </a:lnTo>
                <a:lnTo>
                  <a:pt x="992" y="48"/>
                </a:lnTo>
                <a:lnTo>
                  <a:pt x="976" y="48"/>
                </a:lnTo>
                <a:lnTo>
                  <a:pt x="960" y="40"/>
                </a:lnTo>
                <a:lnTo>
                  <a:pt x="944" y="40"/>
                </a:lnTo>
                <a:lnTo>
                  <a:pt x="928" y="40"/>
                </a:lnTo>
                <a:lnTo>
                  <a:pt x="912" y="40"/>
                </a:lnTo>
                <a:lnTo>
                  <a:pt x="896" y="40"/>
                </a:lnTo>
                <a:lnTo>
                  <a:pt x="880" y="40"/>
                </a:lnTo>
                <a:lnTo>
                  <a:pt x="864" y="40"/>
                </a:lnTo>
                <a:lnTo>
                  <a:pt x="848" y="40"/>
                </a:lnTo>
                <a:lnTo>
                  <a:pt x="832" y="40"/>
                </a:lnTo>
                <a:lnTo>
                  <a:pt x="816" y="40"/>
                </a:lnTo>
                <a:lnTo>
                  <a:pt x="800" y="40"/>
                </a:lnTo>
                <a:lnTo>
                  <a:pt x="776" y="40"/>
                </a:lnTo>
                <a:lnTo>
                  <a:pt x="752" y="40"/>
                </a:lnTo>
                <a:lnTo>
                  <a:pt x="736" y="40"/>
                </a:lnTo>
                <a:lnTo>
                  <a:pt x="720" y="40"/>
                </a:lnTo>
                <a:lnTo>
                  <a:pt x="704" y="40"/>
                </a:lnTo>
                <a:lnTo>
                  <a:pt x="688" y="32"/>
                </a:lnTo>
                <a:lnTo>
                  <a:pt x="672" y="32"/>
                </a:lnTo>
                <a:lnTo>
                  <a:pt x="656" y="32"/>
                </a:lnTo>
                <a:lnTo>
                  <a:pt x="640" y="24"/>
                </a:lnTo>
                <a:lnTo>
                  <a:pt x="624" y="24"/>
                </a:lnTo>
                <a:lnTo>
                  <a:pt x="608" y="16"/>
                </a:lnTo>
                <a:lnTo>
                  <a:pt x="608" y="16"/>
                </a:lnTo>
              </a:path>
            </a:pathLst>
          </a:custGeom>
          <a:solidFill>
            <a:schemeClr val="folHlink"/>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6422" name="Rectangle 6"/>
          <p:cNvSpPr>
            <a:spLocks noChangeArrowheads="1"/>
          </p:cNvSpPr>
          <p:nvPr/>
        </p:nvSpPr>
        <p:spPr bwMode="auto">
          <a:xfrm>
            <a:off x="1230313" y="3443289"/>
            <a:ext cx="140102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zh-CN" sz="1800">
                <a:effectLst>
                  <a:outerShdw blurRad="38100" dist="38100" dir="2700000" algn="tl">
                    <a:srgbClr val="FFFFFF"/>
                  </a:outerShdw>
                </a:effectLst>
                <a:latin typeface="Arial" panose="020B0604020202020204" pitchFamily="34" charset="0"/>
              </a:rPr>
              <a:t>the problem</a:t>
            </a:r>
            <a:endParaRPr lang="en-US" altLang="zh-CN" sz="1800">
              <a:effectLst>
                <a:outerShdw blurRad="38100" dist="38100" dir="2700000" algn="tl">
                  <a:srgbClr val="FFFFFF"/>
                </a:outerShdw>
              </a:effectLst>
              <a:latin typeface="Arial" panose="020B0604020202020204" pitchFamily="34" charset="0"/>
            </a:endParaRPr>
          </a:p>
        </p:txBody>
      </p:sp>
      <p:sp>
        <p:nvSpPr>
          <p:cNvPr id="316423" name="AutoShape 7"/>
          <p:cNvSpPr>
            <a:spLocks noChangeArrowheads="1"/>
          </p:cNvSpPr>
          <p:nvPr/>
        </p:nvSpPr>
        <p:spPr bwMode="auto">
          <a:xfrm>
            <a:off x="2654300" y="3109913"/>
            <a:ext cx="1968500" cy="1041400"/>
          </a:xfrm>
          <a:prstGeom prst="homePlate">
            <a:avLst>
              <a:gd name="adj" fmla="val 63008"/>
            </a:avLst>
          </a:prstGeom>
          <a:solidFill>
            <a:srgbClr val="003E00"/>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p>
            <a:endParaRPr lang="zh-CN" altLang="en-US"/>
          </a:p>
        </p:txBody>
      </p:sp>
      <p:sp>
        <p:nvSpPr>
          <p:cNvPr id="316424" name="AutoShape 8"/>
          <p:cNvSpPr>
            <a:spLocks noChangeArrowheads="1"/>
          </p:cNvSpPr>
          <p:nvPr/>
        </p:nvSpPr>
        <p:spPr bwMode="auto">
          <a:xfrm>
            <a:off x="5803900" y="3113088"/>
            <a:ext cx="1968500" cy="1041400"/>
          </a:xfrm>
          <a:prstGeom prst="homePlate">
            <a:avLst>
              <a:gd name="adj" fmla="val 63008"/>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p>
            <a:endParaRPr lang="zh-CN" altLang="en-US"/>
          </a:p>
        </p:txBody>
      </p:sp>
      <p:sp>
        <p:nvSpPr>
          <p:cNvPr id="316425" name="Rectangle 9"/>
          <p:cNvSpPr>
            <a:spLocks noChangeArrowheads="1"/>
          </p:cNvSpPr>
          <p:nvPr/>
        </p:nvSpPr>
        <p:spPr bwMode="auto">
          <a:xfrm>
            <a:off x="2659063" y="3290889"/>
            <a:ext cx="1529264"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1800" dirty="0">
                <a:solidFill>
                  <a:schemeClr val="accent3"/>
                </a:solidFill>
                <a:effectLst>
                  <a:outerShdw blurRad="38100" dist="38100" dir="2700000" algn="tl">
                    <a:srgbClr val="000000"/>
                  </a:outerShdw>
                </a:effectLst>
                <a:latin typeface="Arial" panose="020B0604020202020204" pitchFamily="34" charset="0"/>
              </a:rPr>
              <a:t>requirements</a:t>
            </a:r>
            <a:endParaRPr lang="en-US" altLang="zh-CN" sz="1800" dirty="0">
              <a:solidFill>
                <a:schemeClr val="accent3"/>
              </a:solidFill>
              <a:effectLst>
                <a:outerShdw blurRad="38100" dist="38100" dir="2700000" algn="tl">
                  <a:srgbClr val="000000"/>
                </a:outerShdw>
              </a:effectLst>
              <a:latin typeface="Arial" panose="020B0604020202020204" pitchFamily="34" charset="0"/>
            </a:endParaRPr>
          </a:p>
          <a:p>
            <a:r>
              <a:rPr lang="en-US" altLang="zh-CN" sz="1800" dirty="0">
                <a:solidFill>
                  <a:schemeClr val="accent3"/>
                </a:solidFill>
                <a:effectLst>
                  <a:outerShdw blurRad="38100" dist="38100" dir="2700000" algn="tl">
                    <a:srgbClr val="000000"/>
                  </a:outerShdw>
                </a:effectLst>
                <a:latin typeface="Arial" panose="020B0604020202020204" pitchFamily="34" charset="0"/>
              </a:rPr>
              <a:t>elicitation</a:t>
            </a:r>
            <a:endParaRPr lang="en-US" altLang="zh-CN" sz="1800" dirty="0">
              <a:solidFill>
                <a:schemeClr val="accent3"/>
              </a:solidFill>
              <a:effectLst>
                <a:outerShdw blurRad="38100" dist="38100" dir="2700000" algn="tl">
                  <a:srgbClr val="000000"/>
                </a:outerShdw>
              </a:effectLst>
              <a:latin typeface="Arial" panose="020B0604020202020204" pitchFamily="34" charset="0"/>
            </a:endParaRPr>
          </a:p>
          <a:p>
            <a:endParaRPr lang="zh-CN" altLang="en-US" sz="1800" dirty="0">
              <a:effectLst>
                <a:outerShdw blurRad="38100" dist="38100" dir="2700000" algn="tl">
                  <a:srgbClr val="000000"/>
                </a:outerShdw>
              </a:effectLst>
              <a:latin typeface="Arial" panose="020B0604020202020204" pitchFamily="34" charset="0"/>
            </a:endParaRPr>
          </a:p>
        </p:txBody>
      </p:sp>
      <p:sp>
        <p:nvSpPr>
          <p:cNvPr id="316426" name="Rectangle 10"/>
          <p:cNvSpPr>
            <a:spLocks noChangeArrowheads="1"/>
          </p:cNvSpPr>
          <p:nvPr/>
        </p:nvSpPr>
        <p:spPr bwMode="auto">
          <a:xfrm>
            <a:off x="4214814" y="1978025"/>
            <a:ext cx="114454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1800" dirty="0">
                <a:solidFill>
                  <a:schemeClr val="accent3"/>
                </a:solidFill>
                <a:effectLst>
                  <a:outerShdw blurRad="38100" dist="38100" dir="2700000" algn="tl">
                    <a:srgbClr val="000000"/>
                  </a:outerShdw>
                </a:effectLst>
                <a:latin typeface="Arial" panose="020B0604020202020204" pitchFamily="34" charset="0"/>
              </a:rPr>
              <a:t>build a</a:t>
            </a:r>
            <a:endParaRPr lang="en-US" altLang="zh-CN" sz="1800" dirty="0">
              <a:solidFill>
                <a:schemeClr val="accent3"/>
              </a:solidFill>
              <a:effectLst>
                <a:outerShdw blurRad="38100" dist="38100" dir="2700000" algn="tl">
                  <a:srgbClr val="000000"/>
                </a:outerShdw>
              </a:effectLst>
              <a:latin typeface="Arial" panose="020B0604020202020204" pitchFamily="34" charset="0"/>
            </a:endParaRPr>
          </a:p>
          <a:p>
            <a:r>
              <a:rPr lang="en-US" altLang="zh-CN" sz="1800" dirty="0">
                <a:solidFill>
                  <a:schemeClr val="accent3"/>
                </a:solidFill>
                <a:effectLst>
                  <a:outerShdw blurRad="38100" dist="38100" dir="2700000" algn="tl">
                    <a:srgbClr val="000000"/>
                  </a:outerShdw>
                </a:effectLst>
                <a:latin typeface="Arial" panose="020B0604020202020204" pitchFamily="34" charset="0"/>
              </a:rPr>
              <a:t>prototype</a:t>
            </a:r>
            <a:endParaRPr lang="en-US" altLang="zh-CN" sz="1800" dirty="0">
              <a:solidFill>
                <a:schemeClr val="accent3"/>
              </a:solidFill>
              <a:effectLst>
                <a:outerShdw blurRad="38100" dist="38100" dir="2700000" algn="tl">
                  <a:srgbClr val="000000"/>
                </a:outerShdw>
              </a:effectLst>
              <a:latin typeface="Arial" panose="020B0604020202020204" pitchFamily="34" charset="0"/>
            </a:endParaRPr>
          </a:p>
        </p:txBody>
      </p:sp>
      <p:sp>
        <p:nvSpPr>
          <p:cNvPr id="316427" name="Rectangle 11"/>
          <p:cNvSpPr>
            <a:spLocks noChangeArrowheads="1"/>
          </p:cNvSpPr>
          <p:nvPr/>
        </p:nvSpPr>
        <p:spPr bwMode="auto">
          <a:xfrm>
            <a:off x="4303714" y="4479926"/>
            <a:ext cx="1016303"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1800" dirty="0">
                <a:solidFill>
                  <a:schemeClr val="accent3"/>
                </a:solidFill>
                <a:effectLst>
                  <a:outerShdw blurRad="38100" dist="38100" dir="2700000" algn="tl">
                    <a:srgbClr val="000000"/>
                  </a:outerShdw>
                </a:effectLst>
                <a:latin typeface="Arial" panose="020B0604020202020204" pitchFamily="34" charset="0"/>
              </a:rPr>
              <a:t>create</a:t>
            </a:r>
            <a:endParaRPr lang="en-US" altLang="zh-CN" sz="1800" dirty="0">
              <a:solidFill>
                <a:schemeClr val="accent3"/>
              </a:solidFill>
              <a:effectLst>
                <a:outerShdw blurRad="38100" dist="38100" dir="2700000" algn="tl">
                  <a:srgbClr val="000000"/>
                </a:outerShdw>
              </a:effectLst>
              <a:latin typeface="Arial" panose="020B0604020202020204" pitchFamily="34" charset="0"/>
            </a:endParaRPr>
          </a:p>
          <a:p>
            <a:r>
              <a:rPr lang="en-US" altLang="zh-CN" sz="1800" dirty="0">
                <a:solidFill>
                  <a:schemeClr val="accent3"/>
                </a:solidFill>
                <a:effectLst>
                  <a:outerShdw blurRad="38100" dist="38100" dir="2700000" algn="tl">
                    <a:srgbClr val="000000"/>
                  </a:outerShdw>
                </a:effectLst>
                <a:latin typeface="Arial" panose="020B0604020202020204" pitchFamily="34" charset="0"/>
              </a:rPr>
              <a:t>analysis</a:t>
            </a:r>
            <a:endParaRPr lang="en-US" altLang="zh-CN" sz="1800" dirty="0">
              <a:solidFill>
                <a:schemeClr val="accent3"/>
              </a:solidFill>
              <a:effectLst>
                <a:outerShdw blurRad="38100" dist="38100" dir="2700000" algn="tl">
                  <a:srgbClr val="000000"/>
                </a:outerShdw>
              </a:effectLst>
              <a:latin typeface="Arial" panose="020B0604020202020204" pitchFamily="34" charset="0"/>
            </a:endParaRPr>
          </a:p>
          <a:p>
            <a:r>
              <a:rPr lang="en-US" altLang="zh-CN" sz="1800" dirty="0">
                <a:solidFill>
                  <a:schemeClr val="accent3"/>
                </a:solidFill>
                <a:effectLst>
                  <a:outerShdw blurRad="38100" dist="38100" dir="2700000" algn="tl">
                    <a:srgbClr val="000000"/>
                  </a:outerShdw>
                </a:effectLst>
                <a:latin typeface="Arial" panose="020B0604020202020204" pitchFamily="34" charset="0"/>
              </a:rPr>
              <a:t>models</a:t>
            </a:r>
            <a:endParaRPr lang="en-US" altLang="zh-CN" sz="1800" dirty="0">
              <a:solidFill>
                <a:schemeClr val="accent3"/>
              </a:solidFill>
              <a:effectLst>
                <a:outerShdw blurRad="38100" dist="38100" dir="2700000" algn="tl">
                  <a:srgbClr val="000000"/>
                </a:outerShdw>
              </a:effectLst>
              <a:latin typeface="Arial" panose="020B0604020202020204" pitchFamily="34" charset="0"/>
            </a:endParaRPr>
          </a:p>
        </p:txBody>
      </p:sp>
      <p:sp>
        <p:nvSpPr>
          <p:cNvPr id="316428" name="AutoShape 12"/>
          <p:cNvSpPr>
            <a:spLocks noChangeArrowheads="1"/>
          </p:cNvSpPr>
          <p:nvPr/>
        </p:nvSpPr>
        <p:spPr bwMode="auto">
          <a:xfrm>
            <a:off x="4914900" y="3113088"/>
            <a:ext cx="1968500" cy="1041400"/>
          </a:xfrm>
          <a:prstGeom prst="homePlate">
            <a:avLst>
              <a:gd name="adj" fmla="val 63008"/>
            </a:avLst>
          </a:prstGeom>
          <a:solidFill>
            <a:schemeClr val="bg1"/>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p>
            <a:endParaRPr lang="zh-CN" altLang="en-US"/>
          </a:p>
        </p:txBody>
      </p:sp>
      <p:sp>
        <p:nvSpPr>
          <p:cNvPr id="316429" name="Rectangle 13"/>
          <p:cNvSpPr>
            <a:spLocks noChangeArrowheads="1"/>
          </p:cNvSpPr>
          <p:nvPr/>
        </p:nvSpPr>
        <p:spPr bwMode="auto">
          <a:xfrm>
            <a:off x="5008563" y="3302000"/>
            <a:ext cx="1490792"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1800">
                <a:latin typeface="Arial" panose="020B0604020202020204" pitchFamily="34" charset="0"/>
              </a:rPr>
              <a:t>develop</a:t>
            </a:r>
            <a:endParaRPr lang="en-US" altLang="zh-CN" sz="1800">
              <a:latin typeface="Arial" panose="020B0604020202020204" pitchFamily="34" charset="0"/>
            </a:endParaRPr>
          </a:p>
          <a:p>
            <a:r>
              <a:rPr lang="en-US" altLang="zh-CN" sz="1800">
                <a:latin typeface="Arial" panose="020B0604020202020204" pitchFamily="34" charset="0"/>
              </a:rPr>
              <a:t>Specification</a:t>
            </a:r>
            <a:endParaRPr lang="en-US" altLang="zh-CN" sz="1800">
              <a:latin typeface="Arial" panose="020B0604020202020204" pitchFamily="34" charset="0"/>
            </a:endParaRPr>
          </a:p>
        </p:txBody>
      </p:sp>
      <p:sp>
        <p:nvSpPr>
          <p:cNvPr id="316430" name="Rectangle 14"/>
          <p:cNvSpPr>
            <a:spLocks noChangeArrowheads="1"/>
          </p:cNvSpPr>
          <p:nvPr/>
        </p:nvSpPr>
        <p:spPr bwMode="auto">
          <a:xfrm>
            <a:off x="6850064" y="3429000"/>
            <a:ext cx="93935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1800" dirty="0">
                <a:solidFill>
                  <a:schemeClr val="accent3"/>
                </a:solidFill>
                <a:effectLst>
                  <a:outerShdw blurRad="38100" dist="38100" dir="2700000" algn="tl">
                    <a:srgbClr val="000000"/>
                  </a:outerShdw>
                </a:effectLst>
                <a:latin typeface="Arial" panose="020B0604020202020204" pitchFamily="34" charset="0"/>
              </a:rPr>
              <a:t>Review</a:t>
            </a:r>
            <a:endParaRPr lang="en-US" altLang="zh-CN" sz="1800" dirty="0">
              <a:solidFill>
                <a:schemeClr val="accent3"/>
              </a:solidFill>
              <a:effectLst>
                <a:outerShdw blurRad="38100" dist="38100" dir="2700000" algn="tl">
                  <a:srgbClr val="000000"/>
                </a:outerShdw>
              </a:effectLst>
              <a:latin typeface="Arial" panose="020B0604020202020204" pitchFamily="34" charset="0"/>
            </a:endParaRPr>
          </a:p>
        </p:txBody>
      </p:sp>
      <p:sp>
        <p:nvSpPr>
          <p:cNvPr id="316431" name="Arc 15"/>
          <p:cNvSpPr/>
          <p:nvPr/>
        </p:nvSpPr>
        <p:spPr bwMode="auto">
          <a:xfrm>
            <a:off x="3367088" y="4225926"/>
            <a:ext cx="558800" cy="80327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76200" cap="rnd">
            <a:solidFill>
              <a:schemeClr val="tx1"/>
            </a:solidFill>
            <a:round/>
            <a:head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32" name="Arc 16"/>
          <p:cNvSpPr/>
          <p:nvPr/>
        </p:nvSpPr>
        <p:spPr bwMode="auto">
          <a:xfrm>
            <a:off x="3303588" y="2266951"/>
            <a:ext cx="609600" cy="836613"/>
          </a:xfrm>
          <a:custGeom>
            <a:avLst/>
            <a:gdLst>
              <a:gd name="G0" fmla="+- 21600 0 0"/>
              <a:gd name="G1" fmla="+- 21599 0 0"/>
              <a:gd name="G2" fmla="+- 21600 0 0"/>
              <a:gd name="T0" fmla="*/ 0 w 21600"/>
              <a:gd name="T1" fmla="*/ 21599 h 21599"/>
              <a:gd name="T2" fmla="*/ 21544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8"/>
                </a:moveTo>
                <a:cubicBezTo>
                  <a:pt x="0" y="9691"/>
                  <a:pt x="9636" y="29"/>
                  <a:pt x="21543" y="-1"/>
                </a:cubicBezTo>
              </a:path>
              <a:path w="21600" h="21599" stroke="0" extrusionOk="0">
                <a:moveTo>
                  <a:pt x="0" y="21598"/>
                </a:moveTo>
                <a:cubicBezTo>
                  <a:pt x="0" y="9691"/>
                  <a:pt x="9636" y="29"/>
                  <a:pt x="21543" y="-1"/>
                </a:cubicBezTo>
                <a:lnTo>
                  <a:pt x="21600" y="21599"/>
                </a:lnTo>
                <a:close/>
              </a:path>
            </a:pathLst>
          </a:custGeom>
          <a:noFill/>
          <a:ln w="76200" cap="rnd">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33" name="Arc 17"/>
          <p:cNvSpPr/>
          <p:nvPr/>
        </p:nvSpPr>
        <p:spPr bwMode="auto">
          <a:xfrm>
            <a:off x="6083300" y="4235450"/>
            <a:ext cx="127000" cy="628650"/>
          </a:xfrm>
          <a:custGeom>
            <a:avLst/>
            <a:gdLst>
              <a:gd name="G0" fmla="+- 0 0 0"/>
              <a:gd name="G1" fmla="+- 54 0 0"/>
              <a:gd name="G2" fmla="+- 21600 0 0"/>
              <a:gd name="T0" fmla="*/ 21599 w 21600"/>
              <a:gd name="T1" fmla="*/ 0 h 21654"/>
              <a:gd name="T2" fmla="*/ 0 w 21600"/>
              <a:gd name="T3" fmla="*/ 21654 h 21654"/>
              <a:gd name="T4" fmla="*/ 0 w 21600"/>
              <a:gd name="T5" fmla="*/ 54 h 21654"/>
            </a:gdLst>
            <a:ahLst/>
            <a:cxnLst>
              <a:cxn ang="0">
                <a:pos x="T0" y="T1"/>
              </a:cxn>
              <a:cxn ang="0">
                <a:pos x="T2" y="T3"/>
              </a:cxn>
              <a:cxn ang="0">
                <a:pos x="T4" y="T5"/>
              </a:cxn>
            </a:cxnLst>
            <a:rect l="0" t="0" r="r" b="b"/>
            <a:pathLst>
              <a:path w="21600" h="21654" fill="none" extrusionOk="0">
                <a:moveTo>
                  <a:pt x="21599" y="-1"/>
                </a:moveTo>
                <a:cubicBezTo>
                  <a:pt x="21599" y="17"/>
                  <a:pt x="21600" y="35"/>
                  <a:pt x="21600" y="54"/>
                </a:cubicBezTo>
                <a:cubicBezTo>
                  <a:pt x="21600" y="11983"/>
                  <a:pt x="11929" y="21653"/>
                  <a:pt x="0" y="21654"/>
                </a:cubicBezTo>
              </a:path>
              <a:path w="21600" h="21654" stroke="0" extrusionOk="0">
                <a:moveTo>
                  <a:pt x="21599" y="-1"/>
                </a:moveTo>
                <a:cubicBezTo>
                  <a:pt x="21599" y="17"/>
                  <a:pt x="21600" y="35"/>
                  <a:pt x="21600" y="54"/>
                </a:cubicBezTo>
                <a:cubicBezTo>
                  <a:pt x="21600" y="11983"/>
                  <a:pt x="11929" y="21653"/>
                  <a:pt x="0" y="21654"/>
                </a:cubicBezTo>
                <a:lnTo>
                  <a:pt x="0" y="54"/>
                </a:lnTo>
                <a:close/>
              </a:path>
            </a:pathLst>
          </a:custGeom>
          <a:noFill/>
          <a:ln w="76200" cap="rnd">
            <a:solidFill>
              <a:schemeClr val="tx1"/>
            </a:solidFill>
            <a:round/>
            <a:head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34" name="Arc 18"/>
          <p:cNvSpPr/>
          <p:nvPr/>
        </p:nvSpPr>
        <p:spPr bwMode="auto">
          <a:xfrm>
            <a:off x="6057900" y="2336800"/>
            <a:ext cx="139700" cy="6985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76200" cap="rnd">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标题 1"/>
          <p:cNvSpPr>
            <a:spLocks noGrp="1"/>
          </p:cNvSpPr>
          <p:nvPr>
            <p:ph type="title"/>
          </p:nvPr>
        </p:nvSpPr>
        <p:spPr/>
        <p:txBody>
          <a:bodyPr/>
          <a:lstStyle/>
          <a:p>
            <a:r>
              <a:rPr lang="en-US" altLang="zh-CN" dirty="0"/>
              <a:t>The Software requirements Analysis Process</a:t>
            </a:r>
            <a:endParaRPr lang="zh-CN" altLang="en-US" dirty="0"/>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Text Box 3"/>
          <p:cNvSpPr txBox="1">
            <a:spLocks noChangeArrowheads="1"/>
          </p:cNvSpPr>
          <p:nvPr/>
        </p:nvSpPr>
        <p:spPr bwMode="auto">
          <a:xfrm>
            <a:off x="2771204" y="5650954"/>
            <a:ext cx="4965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spcBef>
                <a:spcPct val="50000"/>
              </a:spcBef>
            </a:pPr>
            <a:r>
              <a:rPr lang="en-US" altLang="zh-CN" sz="2400">
                <a:latin typeface="Times New Roman" panose="02020603050405020304" pitchFamily="18" charset="0"/>
                <a:ea typeface="宋体" panose="02010600030101010101" pitchFamily="2" charset="-122"/>
                <a:cs typeface="Times New Roman" panose="02020603050405020304" pitchFamily="18" charset="0"/>
              </a:rPr>
              <a:t>Coordinate the use-case behavior.</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标题 8"/>
          <p:cNvSpPr>
            <a:spLocks noGrp="1"/>
          </p:cNvSpPr>
          <p:nvPr>
            <p:ph type="title"/>
          </p:nvPr>
        </p:nvSpPr>
        <p:spPr/>
        <p:txBody>
          <a:bodyPr/>
          <a:lstStyle/>
          <a:p>
            <a:r>
              <a:rPr lang="en-GB" altLang="zh-CN" dirty="0"/>
              <a:t>The Role of a Control Class</a:t>
            </a:r>
            <a:endParaRPr lang="zh-CN" altLang="en-US" dirty="0"/>
          </a:p>
        </p:txBody>
      </p:sp>
      <p:grpSp>
        <p:nvGrpSpPr>
          <p:cNvPr id="50" name="Group 3"/>
          <p:cNvGrpSpPr/>
          <p:nvPr/>
        </p:nvGrpSpPr>
        <p:grpSpPr bwMode="auto">
          <a:xfrm>
            <a:off x="1047194" y="1359396"/>
            <a:ext cx="528637" cy="808037"/>
            <a:chOff x="7654" y="3380"/>
            <a:chExt cx="554" cy="754"/>
          </a:xfrm>
        </p:grpSpPr>
        <p:sp>
          <p:nvSpPr>
            <p:cNvPr id="51" name="Oval 4"/>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52" name="Line 5"/>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6"/>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 name="Freeform 7"/>
            <p:cNvSpPr/>
            <p:nvPr/>
          </p:nvSpPr>
          <p:spPr bwMode="auto">
            <a:xfrm>
              <a:off x="7654" y="3862"/>
              <a:ext cx="554" cy="272"/>
            </a:xfrm>
            <a:custGeom>
              <a:avLst/>
              <a:gdLst>
                <a:gd name="T0" fmla="*/ 0 w 108"/>
                <a:gd name="T1" fmla="*/ 6901 h 54"/>
                <a:gd name="T2" fmla="*/ 7289 w 108"/>
                <a:gd name="T3" fmla="*/ 0 h 54"/>
                <a:gd name="T4" fmla="*/ 14578 w 108"/>
                <a:gd name="T5" fmla="*/ 6901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grpSp>
      <p:sp>
        <p:nvSpPr>
          <p:cNvPr id="55" name="Text Box 8"/>
          <p:cNvSpPr txBox="1">
            <a:spLocks noChangeArrowheads="1"/>
          </p:cNvSpPr>
          <p:nvPr/>
        </p:nvSpPr>
        <p:spPr bwMode="auto">
          <a:xfrm>
            <a:off x="962852" y="2188071"/>
            <a:ext cx="698909" cy="276999"/>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Actor 1</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56" name="Group 9"/>
          <p:cNvGrpSpPr/>
          <p:nvPr/>
        </p:nvGrpSpPr>
        <p:grpSpPr bwMode="auto">
          <a:xfrm>
            <a:off x="8295719" y="1484808"/>
            <a:ext cx="528637" cy="808038"/>
            <a:chOff x="7654" y="3380"/>
            <a:chExt cx="554" cy="754"/>
          </a:xfrm>
        </p:grpSpPr>
        <p:sp>
          <p:nvSpPr>
            <p:cNvPr id="57" name="Oval 10"/>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58" name="Line 11"/>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 name="Line 12"/>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 name="Freeform 13"/>
            <p:cNvSpPr/>
            <p:nvPr/>
          </p:nvSpPr>
          <p:spPr bwMode="auto">
            <a:xfrm>
              <a:off x="7654" y="3862"/>
              <a:ext cx="554" cy="272"/>
            </a:xfrm>
            <a:custGeom>
              <a:avLst/>
              <a:gdLst>
                <a:gd name="T0" fmla="*/ 0 w 108"/>
                <a:gd name="T1" fmla="*/ 6901 h 54"/>
                <a:gd name="T2" fmla="*/ 7289 w 108"/>
                <a:gd name="T3" fmla="*/ 0 h 54"/>
                <a:gd name="T4" fmla="*/ 14578 w 108"/>
                <a:gd name="T5" fmla="*/ 6901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grpSp>
      <p:sp>
        <p:nvSpPr>
          <p:cNvPr id="61" name="Line 14"/>
          <p:cNvSpPr>
            <a:spLocks noChangeShapeType="1"/>
          </p:cNvSpPr>
          <p:nvPr/>
        </p:nvSpPr>
        <p:spPr bwMode="auto">
          <a:xfrm>
            <a:off x="7894081" y="1994396"/>
            <a:ext cx="401638" cy="793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62" name="Line 15"/>
          <p:cNvSpPr>
            <a:spLocks noChangeShapeType="1"/>
          </p:cNvSpPr>
          <p:nvPr/>
        </p:nvSpPr>
        <p:spPr bwMode="auto">
          <a:xfrm flipV="1">
            <a:off x="3922293" y="1941072"/>
            <a:ext cx="39196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square" lIns="0" tIns="0" rIns="0" bIns="0" anchor="ctr">
            <a:spAutoFit/>
          </a:bodyPr>
          <a:lstStyle/>
          <a:p>
            <a:endParaRPr lang="zh-CN" altLang="en-US"/>
          </a:p>
        </p:txBody>
      </p:sp>
      <p:sp>
        <p:nvSpPr>
          <p:cNvPr id="63" name="Line 16"/>
          <p:cNvSpPr>
            <a:spLocks noChangeShapeType="1"/>
          </p:cNvSpPr>
          <p:nvPr/>
        </p:nvSpPr>
        <p:spPr bwMode="auto">
          <a:xfrm flipV="1">
            <a:off x="4022169" y="2481758"/>
            <a:ext cx="609600" cy="17145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64" name="Line 17"/>
          <p:cNvSpPr>
            <a:spLocks noChangeShapeType="1"/>
          </p:cNvSpPr>
          <p:nvPr/>
        </p:nvSpPr>
        <p:spPr bwMode="auto">
          <a:xfrm>
            <a:off x="5554106" y="2484933"/>
            <a:ext cx="754063" cy="1711325"/>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65" name="Line 18"/>
          <p:cNvSpPr>
            <a:spLocks noChangeShapeType="1"/>
          </p:cNvSpPr>
          <p:nvPr/>
        </p:nvSpPr>
        <p:spPr bwMode="auto">
          <a:xfrm flipH="1">
            <a:off x="4920694" y="4831258"/>
            <a:ext cx="704850"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66" name="AutoShape 19"/>
          <p:cNvSpPr>
            <a:spLocks noChangeArrowheads="1"/>
          </p:cNvSpPr>
          <p:nvPr/>
        </p:nvSpPr>
        <p:spPr bwMode="auto">
          <a:xfrm>
            <a:off x="4171128" y="1135643"/>
            <a:ext cx="1803400" cy="1660525"/>
          </a:xfrm>
          <a:prstGeom prst="roundRect">
            <a:avLst>
              <a:gd name="adj" fmla="val 16667"/>
            </a:avLst>
          </a:prstGeom>
          <a:noFill/>
          <a:ln w="28575">
            <a:solidFill>
              <a:srgbClr val="8C4881"/>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grpSp>
        <p:nvGrpSpPr>
          <p:cNvPr id="68" name="Group 21"/>
          <p:cNvGrpSpPr/>
          <p:nvPr/>
        </p:nvGrpSpPr>
        <p:grpSpPr bwMode="auto">
          <a:xfrm>
            <a:off x="2341981" y="1876921"/>
            <a:ext cx="1464602" cy="884237"/>
            <a:chOff x="144" y="1440"/>
            <a:chExt cx="881" cy="510"/>
          </a:xfrm>
        </p:grpSpPr>
        <p:grpSp>
          <p:nvGrpSpPr>
            <p:cNvPr id="69" name="Group 22"/>
            <p:cNvGrpSpPr/>
            <p:nvPr/>
          </p:nvGrpSpPr>
          <p:grpSpPr bwMode="auto">
            <a:xfrm>
              <a:off x="144" y="1440"/>
              <a:ext cx="881" cy="510"/>
              <a:chOff x="144" y="1440"/>
              <a:chExt cx="881" cy="510"/>
            </a:xfrm>
          </p:grpSpPr>
          <p:sp>
            <p:nvSpPr>
              <p:cNvPr id="71" name="Rectangle 23"/>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72" name="Line 2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73" name="Line 2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70" name="Text Box 26"/>
            <p:cNvSpPr txBox="1">
              <a:spLocks noChangeArrowheads="1"/>
            </p:cNvSpPr>
            <p:nvPr/>
          </p:nvSpPr>
          <p:spPr bwMode="auto">
            <a:xfrm>
              <a:off x="168" y="1477"/>
              <a:ext cx="837" cy="16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&lt;&lt;boundary&gt;&gt;</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74" name="Group 27"/>
          <p:cNvGrpSpPr/>
          <p:nvPr/>
        </p:nvGrpSpPr>
        <p:grpSpPr bwMode="auto">
          <a:xfrm>
            <a:off x="4322206" y="1488182"/>
            <a:ext cx="1466850" cy="884237"/>
            <a:chOff x="2632" y="1245"/>
            <a:chExt cx="924" cy="495"/>
          </a:xfrm>
        </p:grpSpPr>
        <p:grpSp>
          <p:nvGrpSpPr>
            <p:cNvPr id="75" name="Group 28"/>
            <p:cNvGrpSpPr/>
            <p:nvPr/>
          </p:nvGrpSpPr>
          <p:grpSpPr bwMode="auto">
            <a:xfrm>
              <a:off x="2632" y="1245"/>
              <a:ext cx="924" cy="495"/>
              <a:chOff x="144" y="1438"/>
              <a:chExt cx="881" cy="509"/>
            </a:xfrm>
          </p:grpSpPr>
          <p:sp>
            <p:nvSpPr>
              <p:cNvPr id="77" name="Rectangle 29"/>
              <p:cNvSpPr>
                <a:spLocks noChangeArrowheads="1"/>
              </p:cNvSpPr>
              <p:nvPr/>
            </p:nvSpPr>
            <p:spPr bwMode="auto">
              <a:xfrm>
                <a:off x="144" y="1438"/>
                <a:ext cx="881" cy="509"/>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78" name="Line 3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79" name="Line 3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76" name="Text Box 32"/>
            <p:cNvSpPr txBox="1">
              <a:spLocks noChangeArrowheads="1"/>
            </p:cNvSpPr>
            <p:nvPr/>
          </p:nvSpPr>
          <p:spPr bwMode="auto">
            <a:xfrm>
              <a:off x="2726" y="1280"/>
              <a:ext cx="739" cy="155"/>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&lt;&lt;control&gt;&gt;</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0" name="Group 33"/>
          <p:cNvGrpSpPr/>
          <p:nvPr/>
        </p:nvGrpSpPr>
        <p:grpSpPr bwMode="auto">
          <a:xfrm>
            <a:off x="6199606" y="1907083"/>
            <a:ext cx="1464602" cy="884238"/>
            <a:chOff x="144" y="1440"/>
            <a:chExt cx="881" cy="510"/>
          </a:xfrm>
        </p:grpSpPr>
        <p:grpSp>
          <p:nvGrpSpPr>
            <p:cNvPr id="81" name="Group 34"/>
            <p:cNvGrpSpPr/>
            <p:nvPr/>
          </p:nvGrpSpPr>
          <p:grpSpPr bwMode="auto">
            <a:xfrm>
              <a:off x="144" y="1440"/>
              <a:ext cx="881" cy="510"/>
              <a:chOff x="144" y="1440"/>
              <a:chExt cx="881" cy="510"/>
            </a:xfrm>
          </p:grpSpPr>
          <p:sp>
            <p:nvSpPr>
              <p:cNvPr id="83" name="Rectangle 35"/>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84" name="Line 3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85" name="Line 3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82" name="Text Box 38"/>
            <p:cNvSpPr txBox="1">
              <a:spLocks noChangeArrowheads="1"/>
            </p:cNvSpPr>
            <p:nvPr/>
          </p:nvSpPr>
          <p:spPr bwMode="auto">
            <a:xfrm>
              <a:off x="168" y="1477"/>
              <a:ext cx="837" cy="16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&lt;&lt;boundary&gt;&gt;</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86" name="Line 39"/>
          <p:cNvSpPr>
            <a:spLocks noChangeShapeType="1"/>
          </p:cNvSpPr>
          <p:nvPr/>
        </p:nvSpPr>
        <p:spPr bwMode="auto">
          <a:xfrm flipH="1">
            <a:off x="5854143" y="1951532"/>
            <a:ext cx="240615" cy="1270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grpSp>
        <p:nvGrpSpPr>
          <p:cNvPr id="87" name="Group 40"/>
          <p:cNvGrpSpPr/>
          <p:nvPr/>
        </p:nvGrpSpPr>
        <p:grpSpPr bwMode="auto">
          <a:xfrm>
            <a:off x="3385581" y="4294882"/>
            <a:ext cx="1466850" cy="884237"/>
            <a:chOff x="2042" y="2817"/>
            <a:chExt cx="924" cy="495"/>
          </a:xfrm>
        </p:grpSpPr>
        <p:grpSp>
          <p:nvGrpSpPr>
            <p:cNvPr id="88" name="Group 41"/>
            <p:cNvGrpSpPr/>
            <p:nvPr/>
          </p:nvGrpSpPr>
          <p:grpSpPr bwMode="auto">
            <a:xfrm>
              <a:off x="2042" y="2817"/>
              <a:ext cx="924" cy="495"/>
              <a:chOff x="144" y="1438"/>
              <a:chExt cx="881" cy="509"/>
            </a:xfrm>
          </p:grpSpPr>
          <p:sp>
            <p:nvSpPr>
              <p:cNvPr id="90" name="Rectangle 42"/>
              <p:cNvSpPr>
                <a:spLocks noChangeArrowheads="1"/>
              </p:cNvSpPr>
              <p:nvPr/>
            </p:nvSpPr>
            <p:spPr bwMode="auto">
              <a:xfrm>
                <a:off x="144" y="1438"/>
                <a:ext cx="881" cy="509"/>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91" name="Line 4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92" name="Line 4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89" name="Text Box 45"/>
            <p:cNvSpPr txBox="1">
              <a:spLocks noChangeArrowheads="1"/>
            </p:cNvSpPr>
            <p:nvPr/>
          </p:nvSpPr>
          <p:spPr bwMode="auto">
            <a:xfrm>
              <a:off x="2177" y="2852"/>
              <a:ext cx="658" cy="155"/>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800">
                  <a:latin typeface="Times New Roman" panose="02020603050405020304" pitchFamily="18" charset="0"/>
                  <a:ea typeface="宋体" panose="02010600030101010101" pitchFamily="2" charset="-122"/>
                  <a:cs typeface="Times New Roman" panose="02020603050405020304" pitchFamily="18" charset="0"/>
                </a:rPr>
                <a:t>&lt;&lt;entity&gt;&gt;</a:t>
              </a:r>
              <a:endParaRPr lang="en-US" altLang="zh-CN" sz="180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93" name="Group 46"/>
          <p:cNvGrpSpPr/>
          <p:nvPr/>
        </p:nvGrpSpPr>
        <p:grpSpPr bwMode="auto">
          <a:xfrm>
            <a:off x="5679519" y="4294882"/>
            <a:ext cx="1466850" cy="884237"/>
            <a:chOff x="3487" y="2817"/>
            <a:chExt cx="924" cy="495"/>
          </a:xfrm>
        </p:grpSpPr>
        <p:grpSp>
          <p:nvGrpSpPr>
            <p:cNvPr id="94" name="Group 47"/>
            <p:cNvGrpSpPr/>
            <p:nvPr/>
          </p:nvGrpSpPr>
          <p:grpSpPr bwMode="auto">
            <a:xfrm>
              <a:off x="3487" y="2817"/>
              <a:ext cx="924" cy="495"/>
              <a:chOff x="144" y="1438"/>
              <a:chExt cx="881" cy="509"/>
            </a:xfrm>
          </p:grpSpPr>
          <p:sp>
            <p:nvSpPr>
              <p:cNvPr id="96" name="Rectangle 48"/>
              <p:cNvSpPr>
                <a:spLocks noChangeArrowheads="1"/>
              </p:cNvSpPr>
              <p:nvPr/>
            </p:nvSpPr>
            <p:spPr bwMode="auto">
              <a:xfrm>
                <a:off x="144" y="1438"/>
                <a:ext cx="881" cy="509"/>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97" name="Line 4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98" name="Line 5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95" name="Text Box 51"/>
            <p:cNvSpPr txBox="1">
              <a:spLocks noChangeArrowheads="1"/>
            </p:cNvSpPr>
            <p:nvPr/>
          </p:nvSpPr>
          <p:spPr bwMode="auto">
            <a:xfrm>
              <a:off x="3622" y="2852"/>
              <a:ext cx="658" cy="155"/>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&lt;&lt;entity&gt;&gt;</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99" name="Text Box 52"/>
          <p:cNvSpPr txBox="1">
            <a:spLocks noChangeArrowheads="1"/>
          </p:cNvSpPr>
          <p:nvPr/>
        </p:nvSpPr>
        <p:spPr bwMode="auto">
          <a:xfrm>
            <a:off x="8100456" y="2238871"/>
            <a:ext cx="948978" cy="38600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Actor 2</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0" name="Line 53"/>
          <p:cNvSpPr>
            <a:spLocks noChangeShapeType="1"/>
          </p:cNvSpPr>
          <p:nvPr/>
        </p:nvSpPr>
        <p:spPr bwMode="auto">
          <a:xfrm>
            <a:off x="1632981" y="1951532"/>
            <a:ext cx="643912" cy="1111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square" lIns="0" tIns="0" rIns="0" bIns="0" anchor="ctr">
            <a:spAutoFit/>
          </a:bodyPr>
          <a:lstStyle/>
          <a:p>
            <a:endParaRPr lang="zh-CN" altLang="en-US"/>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fill="hold"/>
                                        <p:tgtEl>
                                          <p:spTgt spid="66"/>
                                        </p:tgtEl>
                                        <p:attrNameLst>
                                          <p:attrName>ppt_x</p:attrName>
                                        </p:attrNameLst>
                                      </p:cBhvr>
                                      <p:tavLst>
                                        <p:tav tm="0">
                                          <p:val>
                                            <p:strVal val="#ppt_x"/>
                                          </p:val>
                                        </p:tav>
                                        <p:tav tm="100000">
                                          <p:val>
                                            <p:strVal val="#ppt_x"/>
                                          </p:val>
                                        </p:tav>
                                      </p:tavLst>
                                    </p:anim>
                                    <p:anim calcmode="lin" valueType="num">
                                      <p:cBhvr additive="base">
                                        <p:cTn id="8" dur="500" fill="hold"/>
                                        <p:tgtEl>
                                          <p:spTgt spid="6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ppt_x"/>
                                          </p:val>
                                        </p:tav>
                                        <p:tav tm="100000">
                                          <p:val>
                                            <p:strVal val="#ppt_x"/>
                                          </p:val>
                                        </p:tav>
                                      </p:tavLst>
                                    </p:anim>
                                    <p:anim calcmode="lin" valueType="num">
                                      <p:cBhvr additive="base">
                                        <p:cTn id="12" dur="500" fill="hold"/>
                                        <p:tgtEl>
                                          <p:spTgt spid="6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anim calcmode="lin" valueType="num">
                                      <p:cBhvr additive="base">
                                        <p:cTn id="15" dur="500" fill="hold"/>
                                        <p:tgtEl>
                                          <p:spTgt spid="100"/>
                                        </p:tgtEl>
                                        <p:attrNameLst>
                                          <p:attrName>ppt_x</p:attrName>
                                        </p:attrNameLst>
                                      </p:cBhvr>
                                      <p:tavLst>
                                        <p:tav tm="0">
                                          <p:val>
                                            <p:strVal val="#ppt_x"/>
                                          </p:val>
                                        </p:tav>
                                        <p:tav tm="100000">
                                          <p:val>
                                            <p:strVal val="#ppt_x"/>
                                          </p:val>
                                        </p:tav>
                                      </p:tavLst>
                                    </p:anim>
                                    <p:anim calcmode="lin" valueType="num">
                                      <p:cBhvr additive="base">
                                        <p:cTn id="16"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additive="base">
                                        <p:cTn id="21" dur="500" fill="hold"/>
                                        <p:tgtEl>
                                          <p:spTgt spid="61"/>
                                        </p:tgtEl>
                                        <p:attrNameLst>
                                          <p:attrName>ppt_x</p:attrName>
                                        </p:attrNameLst>
                                      </p:cBhvr>
                                      <p:tavLst>
                                        <p:tav tm="0">
                                          <p:val>
                                            <p:strVal val="#ppt_x"/>
                                          </p:val>
                                        </p:tav>
                                        <p:tav tm="100000">
                                          <p:val>
                                            <p:strVal val="#ppt_x"/>
                                          </p:val>
                                        </p:tav>
                                      </p:tavLst>
                                    </p:anim>
                                    <p:anim calcmode="lin" valueType="num">
                                      <p:cBhvr additive="base">
                                        <p:cTn id="22" dur="500" fill="hold"/>
                                        <p:tgtEl>
                                          <p:spTgt spid="6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0"/>
                                        </p:tgtEl>
                                        <p:attrNameLst>
                                          <p:attrName>style.visibility</p:attrName>
                                        </p:attrNameLst>
                                      </p:cBhvr>
                                      <p:to>
                                        <p:strVal val="visible"/>
                                      </p:to>
                                    </p:set>
                                    <p:anim calcmode="lin" valueType="num">
                                      <p:cBhvr additive="base">
                                        <p:cTn id="25" dur="500" fill="hold"/>
                                        <p:tgtEl>
                                          <p:spTgt spid="80"/>
                                        </p:tgtEl>
                                        <p:attrNameLst>
                                          <p:attrName>ppt_x</p:attrName>
                                        </p:attrNameLst>
                                      </p:cBhvr>
                                      <p:tavLst>
                                        <p:tav tm="0">
                                          <p:val>
                                            <p:strVal val="#ppt_x"/>
                                          </p:val>
                                        </p:tav>
                                        <p:tav tm="100000">
                                          <p:val>
                                            <p:strVal val="#ppt_x"/>
                                          </p:val>
                                        </p:tav>
                                      </p:tavLst>
                                    </p:anim>
                                    <p:anim calcmode="lin" valueType="num">
                                      <p:cBhvr additive="base">
                                        <p:cTn id="26" dur="500" fill="hold"/>
                                        <p:tgtEl>
                                          <p:spTgt spid="8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6"/>
                                        </p:tgtEl>
                                        <p:attrNameLst>
                                          <p:attrName>style.visibility</p:attrName>
                                        </p:attrNameLst>
                                      </p:cBhvr>
                                      <p:to>
                                        <p:strVal val="visible"/>
                                      </p:to>
                                    </p:set>
                                    <p:anim calcmode="lin" valueType="num">
                                      <p:cBhvr additive="base">
                                        <p:cTn id="29" dur="500" fill="hold"/>
                                        <p:tgtEl>
                                          <p:spTgt spid="86"/>
                                        </p:tgtEl>
                                        <p:attrNameLst>
                                          <p:attrName>ppt_x</p:attrName>
                                        </p:attrNameLst>
                                      </p:cBhvr>
                                      <p:tavLst>
                                        <p:tav tm="0">
                                          <p:val>
                                            <p:strVal val="#ppt_x"/>
                                          </p:val>
                                        </p:tav>
                                        <p:tav tm="100000">
                                          <p:val>
                                            <p:strVal val="#ppt_x"/>
                                          </p:val>
                                        </p:tav>
                                      </p:tavLst>
                                    </p:anim>
                                    <p:anim calcmode="lin" valueType="num">
                                      <p:cBhvr additive="base">
                                        <p:cTn id="30"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2"/>
                                        </p:tgtEl>
                                        <p:attrNameLst>
                                          <p:attrName>style.visibility</p:attrName>
                                        </p:attrNameLst>
                                      </p:cBhvr>
                                      <p:to>
                                        <p:strVal val="visible"/>
                                      </p:to>
                                    </p:set>
                                    <p:anim calcmode="lin" valueType="num">
                                      <p:cBhvr additive="base">
                                        <p:cTn id="35" dur="500" fill="hold"/>
                                        <p:tgtEl>
                                          <p:spTgt spid="62"/>
                                        </p:tgtEl>
                                        <p:attrNameLst>
                                          <p:attrName>ppt_x</p:attrName>
                                        </p:attrNameLst>
                                      </p:cBhvr>
                                      <p:tavLst>
                                        <p:tav tm="0">
                                          <p:val>
                                            <p:strVal val="#ppt_x"/>
                                          </p:val>
                                        </p:tav>
                                        <p:tav tm="100000">
                                          <p:val>
                                            <p:strVal val="#ppt_x"/>
                                          </p:val>
                                        </p:tav>
                                      </p:tavLst>
                                    </p:anim>
                                    <p:anim calcmode="lin" valueType="num">
                                      <p:cBhvr additive="base">
                                        <p:cTn id="36" dur="500" fill="hold"/>
                                        <p:tgtEl>
                                          <p:spTgt spid="6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anim calcmode="lin" valueType="num">
                                      <p:cBhvr additive="base">
                                        <p:cTn id="39" dur="500" fill="hold"/>
                                        <p:tgtEl>
                                          <p:spTgt spid="74"/>
                                        </p:tgtEl>
                                        <p:attrNameLst>
                                          <p:attrName>ppt_x</p:attrName>
                                        </p:attrNameLst>
                                      </p:cBhvr>
                                      <p:tavLst>
                                        <p:tav tm="0">
                                          <p:val>
                                            <p:strVal val="#ppt_x"/>
                                          </p:val>
                                        </p:tav>
                                        <p:tav tm="100000">
                                          <p:val>
                                            <p:strVal val="#ppt_x"/>
                                          </p:val>
                                        </p:tav>
                                      </p:tavLst>
                                    </p:anim>
                                    <p:anim calcmode="lin" valueType="num">
                                      <p:cBhvr additive="base">
                                        <p:cTn id="40" dur="500" fill="hold"/>
                                        <p:tgtEl>
                                          <p:spTgt spid="74"/>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86"/>
                                        </p:tgtEl>
                                        <p:attrNameLst>
                                          <p:attrName>style.visibility</p:attrName>
                                        </p:attrNameLst>
                                      </p:cBhvr>
                                      <p:to>
                                        <p:strVal val="visible"/>
                                      </p:to>
                                    </p:set>
                                    <p:anim calcmode="lin" valueType="num">
                                      <p:cBhvr additive="base">
                                        <p:cTn id="43" dur="500" fill="hold"/>
                                        <p:tgtEl>
                                          <p:spTgt spid="86"/>
                                        </p:tgtEl>
                                        <p:attrNameLst>
                                          <p:attrName>ppt_x</p:attrName>
                                        </p:attrNameLst>
                                      </p:cBhvr>
                                      <p:tavLst>
                                        <p:tav tm="0">
                                          <p:val>
                                            <p:strVal val="#ppt_x"/>
                                          </p:val>
                                        </p:tav>
                                        <p:tav tm="100000">
                                          <p:val>
                                            <p:strVal val="#ppt_x"/>
                                          </p:val>
                                        </p:tav>
                                      </p:tavLst>
                                    </p:anim>
                                    <p:anim calcmode="lin" valueType="num">
                                      <p:cBhvr additive="base">
                                        <p:cTn id="44"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box(in)">
                                      <p:cBhvr>
                                        <p:cTn id="49" dur="500"/>
                                        <p:tgtEl>
                                          <p:spTgt spid="63"/>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box(in)">
                                      <p:cBhvr>
                                        <p:cTn id="52" dur="500"/>
                                        <p:tgtEl>
                                          <p:spTgt spid="64"/>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box(in)">
                                      <p:cBhvr>
                                        <p:cTn id="55" dur="500"/>
                                        <p:tgtEl>
                                          <p:spTgt spid="65"/>
                                        </p:tgtEl>
                                      </p:cBhvr>
                                    </p:animEffect>
                                  </p:childTnLst>
                                </p:cTn>
                              </p:par>
                              <p:par>
                                <p:cTn id="56" presetID="4" presetClass="entr" presetSubtype="16" fill="hold" nodeType="withEffect">
                                  <p:stCondLst>
                                    <p:cond delay="0"/>
                                  </p:stCondLst>
                                  <p:childTnLst>
                                    <p:set>
                                      <p:cBhvr>
                                        <p:cTn id="57" dur="1" fill="hold">
                                          <p:stCondLst>
                                            <p:cond delay="0"/>
                                          </p:stCondLst>
                                        </p:cTn>
                                        <p:tgtEl>
                                          <p:spTgt spid="87"/>
                                        </p:tgtEl>
                                        <p:attrNameLst>
                                          <p:attrName>style.visibility</p:attrName>
                                        </p:attrNameLst>
                                      </p:cBhvr>
                                      <p:to>
                                        <p:strVal val="visible"/>
                                      </p:to>
                                    </p:set>
                                    <p:animEffect transition="in" filter="box(in)">
                                      <p:cBhvr>
                                        <p:cTn id="58" dur="500"/>
                                        <p:tgtEl>
                                          <p:spTgt spid="87"/>
                                        </p:tgtEl>
                                      </p:cBhvr>
                                    </p:animEffect>
                                  </p:childTnLst>
                                </p:cTn>
                              </p:par>
                              <p:par>
                                <p:cTn id="59" presetID="4" presetClass="entr" presetSubtype="16" fill="hold" nodeType="withEffect">
                                  <p:stCondLst>
                                    <p:cond delay="0"/>
                                  </p:stCondLst>
                                  <p:childTnLst>
                                    <p:set>
                                      <p:cBhvr>
                                        <p:cTn id="60" dur="1" fill="hold">
                                          <p:stCondLst>
                                            <p:cond delay="0"/>
                                          </p:stCondLst>
                                        </p:cTn>
                                        <p:tgtEl>
                                          <p:spTgt spid="93"/>
                                        </p:tgtEl>
                                        <p:attrNameLst>
                                          <p:attrName>style.visibility</p:attrName>
                                        </p:attrNameLst>
                                      </p:cBhvr>
                                      <p:to>
                                        <p:strVal val="visible"/>
                                      </p:to>
                                    </p:set>
                                    <p:animEffect transition="in" filter="box(in)">
                                      <p:cBhvr>
                                        <p:cTn id="61"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86" grpId="0" animBg="1"/>
      <p:bldP spid="86" grpId="1" animBg="1"/>
      <p:bldP spid="100"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5088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5666083-6FFC-414D-B1CA-8266EEABE42E}" type="slidenum">
              <a:rPr lang="en-US" altLang="ja-JP" sz="1200">
                <a:solidFill>
                  <a:schemeClr val="bg1"/>
                </a:solidFill>
              </a:rPr>
            </a:fld>
            <a:endParaRPr lang="en-US" altLang="ja-JP" sz="900">
              <a:solidFill>
                <a:schemeClr val="bg1"/>
              </a:solidFill>
            </a:endParaRPr>
          </a:p>
        </p:txBody>
      </p:sp>
      <p:sp>
        <p:nvSpPr>
          <p:cNvPr id="250885" name="Rectangle 7"/>
          <p:cNvSpPr>
            <a:spLocks noRot="1" noChangeArrowheads="1"/>
          </p:cNvSpPr>
          <p:nvPr/>
        </p:nvSpPr>
        <p:spPr bwMode="auto">
          <a:xfrm>
            <a:off x="1043608" y="1556792"/>
            <a:ext cx="7704856"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System intelligence should be distributed across classes to best address the needs of the problem</a:t>
            </a:r>
            <a:endParaRPr lang="en-US" altLang="ja-JP" sz="2400" dirty="0">
              <a:latin typeface="Times New Roman" panose="02020603050405020304" pitchFamily="18" charset="0"/>
              <a:cs typeface="Times New Roman" panose="02020603050405020304" pitchFamily="18" charset="0"/>
            </a:endParaRPr>
          </a:p>
          <a:p>
            <a:pPr>
              <a:lnSpc>
                <a:spcPct val="90000"/>
              </a:lnSpc>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Each responsibility should be stated as generally as possible</a:t>
            </a:r>
            <a:endParaRPr lang="en-US" altLang="ja-JP" sz="2400" dirty="0">
              <a:latin typeface="Times New Roman" panose="02020603050405020304" pitchFamily="18" charset="0"/>
              <a:cs typeface="Times New Roman" panose="02020603050405020304" pitchFamily="18" charset="0"/>
            </a:endParaRPr>
          </a:p>
          <a:p>
            <a:pPr>
              <a:lnSpc>
                <a:spcPct val="90000"/>
              </a:lnSpc>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Information and the behavior related to it should reside within the same class</a:t>
            </a:r>
            <a:endParaRPr lang="en-US" altLang="ja-JP" sz="2400" dirty="0">
              <a:latin typeface="Times New Roman" panose="02020603050405020304" pitchFamily="18" charset="0"/>
              <a:cs typeface="Times New Roman" panose="02020603050405020304" pitchFamily="18" charset="0"/>
            </a:endParaRPr>
          </a:p>
          <a:p>
            <a:pPr>
              <a:lnSpc>
                <a:spcPct val="90000"/>
              </a:lnSpc>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Information about one thing should be localized with a single class, not distributed across multiple classes.</a:t>
            </a:r>
            <a:r>
              <a:rPr lang="en-US" altLang="ja-JP" sz="2400" b="1" dirty="0">
                <a:latin typeface="Times New Roman" panose="02020603050405020304" pitchFamily="18" charset="0"/>
                <a:cs typeface="Times New Roman" panose="02020603050405020304" pitchFamily="18" charset="0"/>
              </a:rPr>
              <a:t> </a:t>
            </a:r>
            <a:endParaRPr lang="en-US" altLang="ja-JP" sz="2400" b="1" dirty="0">
              <a:latin typeface="Times New Roman" panose="02020603050405020304" pitchFamily="18" charset="0"/>
              <a:cs typeface="Times New Roman" panose="02020603050405020304" pitchFamily="18" charset="0"/>
            </a:endParaRPr>
          </a:p>
          <a:p>
            <a:pPr>
              <a:lnSpc>
                <a:spcPct val="90000"/>
              </a:lnSpc>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Responsibilities should be shared among related classes, when appropriate. </a:t>
            </a:r>
            <a:endParaRPr lang="en-US" altLang="ja-JP" sz="2400" dirty="0">
              <a:latin typeface="Times New Roman" panose="02020603050405020304" pitchFamily="18" charset="0"/>
              <a:cs typeface="Times New Roman" panose="02020603050405020304" pitchFamily="18" charset="0"/>
            </a:endParaRPr>
          </a:p>
        </p:txBody>
      </p:sp>
      <p:sp>
        <p:nvSpPr>
          <p:cNvPr id="6" name="标题 8"/>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smtClean="0"/>
              <a:t>Responsibilities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5190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31881E5-88FE-4888-B9B9-4FBBED75B3CD}" type="slidenum">
              <a:rPr lang="en-US" altLang="ja-JP" sz="1200">
                <a:solidFill>
                  <a:schemeClr val="bg1"/>
                </a:solidFill>
              </a:rPr>
            </a:fld>
            <a:endParaRPr lang="en-US" altLang="ja-JP" sz="900">
              <a:solidFill>
                <a:schemeClr val="bg1"/>
              </a:solidFill>
            </a:endParaRPr>
          </a:p>
        </p:txBody>
      </p:sp>
      <p:sp>
        <p:nvSpPr>
          <p:cNvPr id="251909" name="Rectangle 7"/>
          <p:cNvSpPr>
            <a:spLocks noRot="1" noChangeArrowheads="1"/>
          </p:cNvSpPr>
          <p:nvPr/>
        </p:nvSpPr>
        <p:spPr bwMode="auto">
          <a:xfrm>
            <a:off x="923909" y="1412776"/>
            <a:ext cx="8229600"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Classes fulfill their responsibilities in one of two ways:</a:t>
            </a:r>
            <a:endParaRPr lang="en-US" altLang="ja-JP" sz="20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ja-JP" sz="1800" dirty="0">
                <a:latin typeface="Times New Roman" panose="02020603050405020304" pitchFamily="18" charset="0"/>
                <a:cs typeface="Times New Roman" panose="02020603050405020304" pitchFamily="18" charset="0"/>
              </a:rPr>
              <a:t>A class can use its own operations to manipulate its own attributes, thereby fulfilling a particular responsibility, or </a:t>
            </a:r>
            <a:endParaRPr lang="en-US" altLang="ja-JP" sz="18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zh-CN" sz="1800" dirty="0">
                <a:latin typeface="Times New Roman" panose="02020603050405020304" pitchFamily="18" charset="0"/>
                <a:cs typeface="Times New Roman" panose="02020603050405020304" pitchFamily="18" charset="0"/>
              </a:rPr>
              <a:t>A</a:t>
            </a:r>
            <a:r>
              <a:rPr lang="en-US" altLang="ja-JP" sz="1800" dirty="0">
                <a:latin typeface="Times New Roman" panose="02020603050405020304" pitchFamily="18" charset="0"/>
                <a:cs typeface="Times New Roman" panose="02020603050405020304" pitchFamily="18" charset="0"/>
              </a:rPr>
              <a:t> class can collaborate with other classes.</a:t>
            </a:r>
            <a:endParaRPr lang="en-US" altLang="ja-JP" sz="18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Collaborations identify relationships between classes</a:t>
            </a:r>
            <a:endParaRPr lang="en-US" altLang="ja-JP" sz="20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Collaborations are identified by determining whether a class can fulfill each responsibility itself</a:t>
            </a:r>
            <a:endParaRPr lang="en-US" altLang="ja-JP" sz="20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T</a:t>
            </a:r>
            <a:r>
              <a:rPr lang="en-US" altLang="ja-JP" sz="2000" dirty="0">
                <a:latin typeface="Times New Roman" panose="02020603050405020304" pitchFamily="18" charset="0"/>
                <a:cs typeface="Times New Roman" panose="02020603050405020304" pitchFamily="18" charset="0"/>
              </a:rPr>
              <a:t>hree different generic relationships between classes [WIR90]: </a:t>
            </a:r>
            <a:endParaRPr lang="en-US" altLang="ja-JP" sz="20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ja-JP" sz="1800" dirty="0">
                <a:latin typeface="Times New Roman" panose="02020603050405020304" pitchFamily="18" charset="0"/>
                <a:cs typeface="Times New Roman" panose="02020603050405020304" pitchFamily="18" charset="0"/>
              </a:rPr>
              <a:t>the </a:t>
            </a:r>
            <a:r>
              <a:rPr lang="en-US" altLang="ja-JP" sz="1800" i="1" dirty="0">
                <a:solidFill>
                  <a:srgbClr val="FF0000"/>
                </a:solidFill>
                <a:latin typeface="Times New Roman" panose="02020603050405020304" pitchFamily="18" charset="0"/>
                <a:cs typeface="Times New Roman" panose="02020603050405020304" pitchFamily="18" charset="0"/>
              </a:rPr>
              <a:t>is-part-of</a:t>
            </a:r>
            <a:r>
              <a:rPr lang="en-US" altLang="ja-JP" sz="1800" i="1"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relationship</a:t>
            </a:r>
            <a:endParaRPr lang="en-US" altLang="zh-CN" sz="18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ja-JP" sz="1800" dirty="0">
                <a:latin typeface="Times New Roman" panose="02020603050405020304" pitchFamily="18" charset="0"/>
                <a:cs typeface="Times New Roman" panose="02020603050405020304" pitchFamily="18" charset="0"/>
              </a:rPr>
              <a:t>the </a:t>
            </a:r>
            <a:r>
              <a:rPr lang="en-US" altLang="ja-JP" sz="1800" i="1" dirty="0">
                <a:solidFill>
                  <a:srgbClr val="FF0000"/>
                </a:solidFill>
                <a:latin typeface="Times New Roman" panose="02020603050405020304" pitchFamily="18" charset="0"/>
                <a:cs typeface="Times New Roman" panose="02020603050405020304" pitchFamily="18" charset="0"/>
              </a:rPr>
              <a:t>has-knowledge-of</a:t>
            </a:r>
            <a:r>
              <a:rPr lang="en-US" altLang="ja-JP" sz="1800" dirty="0">
                <a:latin typeface="Times New Roman" panose="02020603050405020304" pitchFamily="18" charset="0"/>
                <a:cs typeface="Times New Roman" panose="02020603050405020304" pitchFamily="18" charset="0"/>
              </a:rPr>
              <a:t> relationship</a:t>
            </a:r>
            <a:endParaRPr lang="en-US" altLang="zh-CN" sz="18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ja-JP" sz="1800" dirty="0">
                <a:latin typeface="Times New Roman" panose="02020603050405020304" pitchFamily="18" charset="0"/>
                <a:cs typeface="Times New Roman" panose="02020603050405020304" pitchFamily="18" charset="0"/>
              </a:rPr>
              <a:t>the </a:t>
            </a:r>
            <a:r>
              <a:rPr lang="en-US" altLang="ja-JP" sz="1800" i="1" dirty="0">
                <a:solidFill>
                  <a:srgbClr val="FF0000"/>
                </a:solidFill>
                <a:latin typeface="Times New Roman" panose="02020603050405020304" pitchFamily="18" charset="0"/>
                <a:cs typeface="Times New Roman" panose="02020603050405020304" pitchFamily="18" charset="0"/>
              </a:rPr>
              <a:t>depends-upon</a:t>
            </a:r>
            <a:r>
              <a:rPr lang="en-US" altLang="ja-JP" sz="1800" i="1"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relationship</a:t>
            </a:r>
            <a:endParaRPr lang="en-US" altLang="ja-JP" sz="1800" dirty="0">
              <a:latin typeface="Times New Roman" panose="02020603050405020304" pitchFamily="18" charset="0"/>
              <a:cs typeface="Times New Roman" panose="02020603050405020304" pitchFamily="18" charset="0"/>
            </a:endParaRPr>
          </a:p>
        </p:txBody>
      </p:sp>
      <p:pic>
        <p:nvPicPr>
          <p:cNvPr id="6" name="Picture 4" descr="MC900439273[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06143" y="4177997"/>
            <a:ext cx="3040062" cy="2281237"/>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8"/>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Collaborations</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52932" name="Rectangle 6"/>
          <p:cNvSpPr>
            <a:spLocks noRot="1" noChangeArrowheads="1"/>
          </p:cNvSpPr>
          <p:nvPr/>
        </p:nvSpPr>
        <p:spPr bwMode="auto">
          <a:xfrm>
            <a:off x="4644578" y="2210395"/>
            <a:ext cx="33480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Clr>
                <a:schemeClr val="folHlink"/>
              </a:buClr>
              <a:buFont typeface="Wingdings" panose="05000000000000000000" pitchFamily="2" charset="2"/>
              <a:buNone/>
            </a:pPr>
            <a:r>
              <a:rPr lang="en-US" altLang="ja-JP" sz="2400" dirty="0">
                <a:latin typeface="Times New Roman" panose="02020603050405020304" pitchFamily="18" charset="0"/>
                <a:cs typeface="Times New Roman" panose="02020603050405020304" pitchFamily="18" charset="0"/>
              </a:rPr>
              <a:t>Aggregate</a:t>
            </a:r>
            <a:r>
              <a:rPr lang="en-US" altLang="zh-CN" sz="2400" dirty="0">
                <a:latin typeface="Times New Roman" panose="02020603050405020304" pitchFamily="18" charset="0"/>
                <a:cs typeface="Times New Roman" panose="02020603050405020304" pitchFamily="18" charset="0"/>
              </a:rPr>
              <a:t> (is-part-of)</a:t>
            </a:r>
            <a:endParaRPr lang="en-US" altLang="ja-JP" sz="2400" dirty="0">
              <a:latin typeface="Times New Roman" panose="02020603050405020304" pitchFamily="18" charset="0"/>
              <a:cs typeface="Times New Roman" panose="02020603050405020304" pitchFamily="18" charset="0"/>
            </a:endParaRPr>
          </a:p>
        </p:txBody>
      </p:sp>
      <p:sp>
        <p:nvSpPr>
          <p:cNvPr id="252934" name="Rectangle 9"/>
          <p:cNvSpPr>
            <a:spLocks noRot="1" noChangeArrowheads="1"/>
          </p:cNvSpPr>
          <p:nvPr/>
        </p:nvSpPr>
        <p:spPr bwMode="auto">
          <a:xfrm>
            <a:off x="4681091" y="3758207"/>
            <a:ext cx="46434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Clr>
                <a:schemeClr val="folHlink"/>
              </a:buClr>
              <a:buFont typeface="Wingdings" panose="05000000000000000000" pitchFamily="2" charset="2"/>
              <a:buNone/>
            </a:pPr>
            <a:r>
              <a:rPr lang="en-US" altLang="zh-CN" sz="2400">
                <a:latin typeface="Times New Roman" panose="02020603050405020304" pitchFamily="18" charset="0"/>
                <a:cs typeface="Times New Roman" panose="02020603050405020304" pitchFamily="18" charset="0"/>
              </a:rPr>
              <a:t>Associate (has-knowledge-of)</a:t>
            </a:r>
            <a:endParaRPr lang="en-US" altLang="ja-JP" sz="2400">
              <a:latin typeface="Times New Roman" panose="02020603050405020304" pitchFamily="18" charset="0"/>
              <a:cs typeface="Times New Roman" panose="02020603050405020304" pitchFamily="18" charset="0"/>
            </a:endParaRPr>
          </a:p>
        </p:txBody>
      </p:sp>
      <p:sp>
        <p:nvSpPr>
          <p:cNvPr id="252935" name="Rectangle 10"/>
          <p:cNvSpPr>
            <a:spLocks noRot="1" noChangeArrowheads="1"/>
          </p:cNvSpPr>
          <p:nvPr/>
        </p:nvSpPr>
        <p:spPr bwMode="auto">
          <a:xfrm>
            <a:off x="4681091" y="5379045"/>
            <a:ext cx="45005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Clr>
                <a:schemeClr val="folHlink"/>
              </a:buClr>
              <a:buFont typeface="Wingdings" panose="05000000000000000000" pitchFamily="2" charset="2"/>
              <a:buNone/>
            </a:pPr>
            <a:r>
              <a:rPr lang="en-US" altLang="zh-CN" sz="2400">
                <a:latin typeface="Times New Roman" panose="02020603050405020304" pitchFamily="18" charset="0"/>
                <a:cs typeface="Times New Roman" panose="02020603050405020304" pitchFamily="18" charset="0"/>
              </a:rPr>
              <a:t>Dependency (depends-upon)</a:t>
            </a:r>
            <a:endParaRPr lang="en-US" altLang="ja-JP" sz="2400">
              <a:latin typeface="Times New Roman" panose="02020603050405020304" pitchFamily="18" charset="0"/>
              <a:cs typeface="Times New Roman" panose="02020603050405020304" pitchFamily="18" charset="0"/>
            </a:endParaRPr>
          </a:p>
        </p:txBody>
      </p:sp>
      <p:sp>
        <p:nvSpPr>
          <p:cNvPr id="252936" name="Text Box 13"/>
          <p:cNvSpPr txBox="1">
            <a:spLocks noChangeArrowheads="1"/>
          </p:cNvSpPr>
          <p:nvPr/>
        </p:nvSpPr>
        <p:spPr bwMode="auto">
          <a:xfrm>
            <a:off x="3976241" y="3794720"/>
            <a:ext cx="1855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endParaRPr lang="ja-JP" altLang="en-US" sz="2400"/>
          </a:p>
        </p:txBody>
      </p:sp>
      <p:grpSp>
        <p:nvGrpSpPr>
          <p:cNvPr id="252937" name="Group 69"/>
          <p:cNvGrpSpPr/>
          <p:nvPr/>
        </p:nvGrpSpPr>
        <p:grpSpPr bwMode="auto">
          <a:xfrm>
            <a:off x="396428" y="3542307"/>
            <a:ext cx="3743325" cy="1044575"/>
            <a:chOff x="2313" y="2364"/>
            <a:chExt cx="2358" cy="658"/>
          </a:xfrm>
        </p:grpSpPr>
        <p:sp>
          <p:nvSpPr>
            <p:cNvPr id="253057" name="Rectangle 11"/>
            <p:cNvSpPr>
              <a:spLocks noChangeArrowheads="1"/>
            </p:cNvSpPr>
            <p:nvPr/>
          </p:nvSpPr>
          <p:spPr bwMode="auto">
            <a:xfrm>
              <a:off x="2336" y="2364"/>
              <a:ext cx="1020" cy="658"/>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53058" name="Line 12"/>
            <p:cNvSpPr>
              <a:spLocks noChangeShapeType="1"/>
            </p:cNvSpPr>
            <p:nvPr/>
          </p:nvSpPr>
          <p:spPr bwMode="auto">
            <a:xfrm>
              <a:off x="2336" y="2568"/>
              <a:ext cx="10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3059" name="Text Box 14"/>
            <p:cNvSpPr txBox="1">
              <a:spLocks noChangeArrowheads="1"/>
            </p:cNvSpPr>
            <p:nvPr/>
          </p:nvSpPr>
          <p:spPr bwMode="auto">
            <a:xfrm>
              <a:off x="2358" y="2364"/>
              <a:ext cx="5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000"/>
                <a:t>ControlPanel</a:t>
              </a:r>
              <a:endParaRPr lang="en-US" altLang="ja-JP" sz="1000"/>
            </a:p>
          </p:txBody>
        </p:sp>
        <p:sp>
          <p:nvSpPr>
            <p:cNvPr id="253060" name="Rectangle 15"/>
            <p:cNvSpPr>
              <a:spLocks noChangeArrowheads="1"/>
            </p:cNvSpPr>
            <p:nvPr/>
          </p:nvSpPr>
          <p:spPr bwMode="auto">
            <a:xfrm>
              <a:off x="4014" y="2364"/>
              <a:ext cx="657" cy="658"/>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53061" name="Line 16"/>
            <p:cNvSpPr>
              <a:spLocks noChangeShapeType="1"/>
            </p:cNvSpPr>
            <p:nvPr/>
          </p:nvSpPr>
          <p:spPr bwMode="auto">
            <a:xfrm>
              <a:off x="4014" y="2568"/>
              <a:ext cx="65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3062" name="Text Box 17"/>
            <p:cNvSpPr txBox="1">
              <a:spLocks noChangeArrowheads="1"/>
            </p:cNvSpPr>
            <p:nvPr/>
          </p:nvSpPr>
          <p:spPr bwMode="auto">
            <a:xfrm>
              <a:off x="4127" y="2409"/>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000"/>
                <a:t>Sensor</a:t>
              </a:r>
              <a:endParaRPr lang="en-US" altLang="ja-JP" sz="1000"/>
            </a:p>
          </p:txBody>
        </p:sp>
        <p:sp>
          <p:nvSpPr>
            <p:cNvPr id="253063" name="Line 18"/>
            <p:cNvSpPr>
              <a:spLocks noChangeShapeType="1"/>
            </p:cNvSpPr>
            <p:nvPr/>
          </p:nvSpPr>
          <p:spPr bwMode="auto">
            <a:xfrm>
              <a:off x="3334" y="2750"/>
              <a:ext cx="7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3064" name="Text Box 19"/>
            <p:cNvSpPr txBox="1">
              <a:spLocks noChangeArrowheads="1"/>
            </p:cNvSpPr>
            <p:nvPr/>
          </p:nvSpPr>
          <p:spPr bwMode="auto">
            <a:xfrm>
              <a:off x="2313" y="2659"/>
              <a:ext cx="10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000"/>
                <a:t>Determine-sensor-status()</a:t>
              </a:r>
              <a:endParaRPr lang="en-US" altLang="ja-JP" sz="1000"/>
            </a:p>
          </p:txBody>
        </p:sp>
        <p:sp>
          <p:nvSpPr>
            <p:cNvPr id="253065" name="Text Box 20"/>
            <p:cNvSpPr txBox="1">
              <a:spLocks noChangeArrowheads="1"/>
            </p:cNvSpPr>
            <p:nvPr/>
          </p:nvSpPr>
          <p:spPr bwMode="auto">
            <a:xfrm>
              <a:off x="4105" y="2659"/>
              <a:ext cx="51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000"/>
                <a:t>get-status()</a:t>
              </a:r>
              <a:endParaRPr lang="en-US" altLang="ja-JP" sz="1000"/>
            </a:p>
          </p:txBody>
        </p:sp>
      </p:grpSp>
      <p:grpSp>
        <p:nvGrpSpPr>
          <p:cNvPr id="252938" name="Group 23"/>
          <p:cNvGrpSpPr>
            <a:grpSpLocks noChangeAspect="1"/>
          </p:cNvGrpSpPr>
          <p:nvPr/>
        </p:nvGrpSpPr>
        <p:grpSpPr bwMode="auto">
          <a:xfrm>
            <a:off x="323403" y="4982170"/>
            <a:ext cx="4033838" cy="1327150"/>
            <a:chOff x="2540" y="3158"/>
            <a:chExt cx="2864" cy="904"/>
          </a:xfrm>
        </p:grpSpPr>
        <p:sp>
          <p:nvSpPr>
            <p:cNvPr id="253011" name="AutoShape 22"/>
            <p:cNvSpPr>
              <a:spLocks noChangeAspect="1" noChangeArrowheads="1" noTextEdit="1"/>
            </p:cNvSpPr>
            <p:nvPr/>
          </p:nvSpPr>
          <p:spPr bwMode="auto">
            <a:xfrm>
              <a:off x="2540" y="3158"/>
              <a:ext cx="2864" cy="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3012" name="Rectangle 24"/>
            <p:cNvSpPr>
              <a:spLocks noChangeArrowheads="1"/>
            </p:cNvSpPr>
            <p:nvPr/>
          </p:nvSpPr>
          <p:spPr bwMode="auto">
            <a:xfrm>
              <a:off x="4620" y="3158"/>
              <a:ext cx="776" cy="8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53013" name="Line 25"/>
            <p:cNvSpPr>
              <a:spLocks noChangeShapeType="1"/>
            </p:cNvSpPr>
            <p:nvPr/>
          </p:nvSpPr>
          <p:spPr bwMode="auto">
            <a:xfrm>
              <a:off x="4620" y="3158"/>
              <a:ext cx="77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14" name="Line 26"/>
            <p:cNvSpPr>
              <a:spLocks noChangeShapeType="1"/>
            </p:cNvSpPr>
            <p:nvPr/>
          </p:nvSpPr>
          <p:spPr bwMode="auto">
            <a:xfrm>
              <a:off x="5396" y="3158"/>
              <a:ext cx="1"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15" name="Line 27"/>
            <p:cNvSpPr>
              <a:spLocks noChangeShapeType="1"/>
            </p:cNvSpPr>
            <p:nvPr/>
          </p:nvSpPr>
          <p:spPr bwMode="auto">
            <a:xfrm>
              <a:off x="5396" y="3158"/>
              <a:ext cx="1" cy="87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16" name="Line 28"/>
            <p:cNvSpPr>
              <a:spLocks noChangeShapeType="1"/>
            </p:cNvSpPr>
            <p:nvPr/>
          </p:nvSpPr>
          <p:spPr bwMode="auto">
            <a:xfrm>
              <a:off x="5396" y="4030"/>
              <a:ext cx="1"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17" name="Line 29"/>
            <p:cNvSpPr>
              <a:spLocks noChangeShapeType="1"/>
            </p:cNvSpPr>
            <p:nvPr/>
          </p:nvSpPr>
          <p:spPr bwMode="auto">
            <a:xfrm flipH="1">
              <a:off x="4620" y="4030"/>
              <a:ext cx="77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18" name="Line 30"/>
            <p:cNvSpPr>
              <a:spLocks noChangeShapeType="1"/>
            </p:cNvSpPr>
            <p:nvPr/>
          </p:nvSpPr>
          <p:spPr bwMode="auto">
            <a:xfrm>
              <a:off x="4620" y="4030"/>
              <a:ext cx="1"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19" name="Line 31"/>
            <p:cNvSpPr>
              <a:spLocks noChangeShapeType="1"/>
            </p:cNvSpPr>
            <p:nvPr/>
          </p:nvSpPr>
          <p:spPr bwMode="auto">
            <a:xfrm flipV="1">
              <a:off x="4620" y="3158"/>
              <a:ext cx="1" cy="87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20" name="Line 32"/>
            <p:cNvSpPr>
              <a:spLocks noChangeShapeType="1"/>
            </p:cNvSpPr>
            <p:nvPr/>
          </p:nvSpPr>
          <p:spPr bwMode="auto">
            <a:xfrm>
              <a:off x="4620" y="3158"/>
              <a:ext cx="1"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21" name="Rectangle 33"/>
            <p:cNvSpPr>
              <a:spLocks noChangeArrowheads="1"/>
            </p:cNvSpPr>
            <p:nvPr/>
          </p:nvSpPr>
          <p:spPr bwMode="auto">
            <a:xfrm>
              <a:off x="4804" y="3206"/>
              <a:ext cx="384"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ja-JP" sz="1200">
                  <a:solidFill>
                    <a:srgbClr val="000000"/>
                  </a:solidFill>
                  <a:latin typeface="Geneva" charset="0"/>
                </a:rPr>
                <a:t>Camera</a:t>
              </a:r>
              <a:endParaRPr lang="en-US" altLang="ja-JP" sz="2400"/>
            </a:p>
          </p:txBody>
        </p:sp>
        <p:sp>
          <p:nvSpPr>
            <p:cNvPr id="253022" name="Line 34"/>
            <p:cNvSpPr>
              <a:spLocks noChangeShapeType="1"/>
            </p:cNvSpPr>
            <p:nvPr/>
          </p:nvSpPr>
          <p:spPr bwMode="auto">
            <a:xfrm>
              <a:off x="4620" y="3382"/>
              <a:ext cx="768"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23" name="Rectangle 35"/>
            <p:cNvSpPr>
              <a:spLocks noChangeArrowheads="1"/>
            </p:cNvSpPr>
            <p:nvPr/>
          </p:nvSpPr>
          <p:spPr bwMode="auto">
            <a:xfrm>
              <a:off x="2540" y="3182"/>
              <a:ext cx="776" cy="8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53024" name="Line 36"/>
            <p:cNvSpPr>
              <a:spLocks noChangeShapeType="1"/>
            </p:cNvSpPr>
            <p:nvPr/>
          </p:nvSpPr>
          <p:spPr bwMode="auto">
            <a:xfrm>
              <a:off x="2540" y="3182"/>
              <a:ext cx="77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25" name="Line 37"/>
            <p:cNvSpPr>
              <a:spLocks noChangeShapeType="1"/>
            </p:cNvSpPr>
            <p:nvPr/>
          </p:nvSpPr>
          <p:spPr bwMode="auto">
            <a:xfrm>
              <a:off x="3316" y="3182"/>
              <a:ext cx="1"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26" name="Line 38"/>
            <p:cNvSpPr>
              <a:spLocks noChangeShapeType="1"/>
            </p:cNvSpPr>
            <p:nvPr/>
          </p:nvSpPr>
          <p:spPr bwMode="auto">
            <a:xfrm>
              <a:off x="3316" y="3182"/>
              <a:ext cx="1" cy="87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27" name="Line 39"/>
            <p:cNvSpPr>
              <a:spLocks noChangeShapeType="1"/>
            </p:cNvSpPr>
            <p:nvPr/>
          </p:nvSpPr>
          <p:spPr bwMode="auto">
            <a:xfrm>
              <a:off x="3316" y="4054"/>
              <a:ext cx="1"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28" name="Line 40"/>
            <p:cNvSpPr>
              <a:spLocks noChangeShapeType="1"/>
            </p:cNvSpPr>
            <p:nvPr/>
          </p:nvSpPr>
          <p:spPr bwMode="auto">
            <a:xfrm flipH="1">
              <a:off x="2540" y="4054"/>
              <a:ext cx="77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29" name="Line 41"/>
            <p:cNvSpPr>
              <a:spLocks noChangeShapeType="1"/>
            </p:cNvSpPr>
            <p:nvPr/>
          </p:nvSpPr>
          <p:spPr bwMode="auto">
            <a:xfrm>
              <a:off x="2540" y="4054"/>
              <a:ext cx="1"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30" name="Line 42"/>
            <p:cNvSpPr>
              <a:spLocks noChangeShapeType="1"/>
            </p:cNvSpPr>
            <p:nvPr/>
          </p:nvSpPr>
          <p:spPr bwMode="auto">
            <a:xfrm flipV="1">
              <a:off x="2540" y="3182"/>
              <a:ext cx="1" cy="87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31" name="Line 43"/>
            <p:cNvSpPr>
              <a:spLocks noChangeShapeType="1"/>
            </p:cNvSpPr>
            <p:nvPr/>
          </p:nvSpPr>
          <p:spPr bwMode="auto">
            <a:xfrm>
              <a:off x="2540" y="3182"/>
              <a:ext cx="1"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32" name="Rectangle 44"/>
            <p:cNvSpPr>
              <a:spLocks noChangeArrowheads="1"/>
            </p:cNvSpPr>
            <p:nvPr/>
          </p:nvSpPr>
          <p:spPr bwMode="auto">
            <a:xfrm>
              <a:off x="2579" y="3222"/>
              <a:ext cx="736"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ja-JP" sz="1200">
                  <a:solidFill>
                    <a:srgbClr val="000000"/>
                  </a:solidFill>
                  <a:latin typeface="Geneva" charset="0"/>
                </a:rPr>
                <a:t>DisplayWindow</a:t>
              </a:r>
              <a:endParaRPr lang="en-US" altLang="ja-JP" sz="2400"/>
            </a:p>
          </p:txBody>
        </p:sp>
        <p:sp>
          <p:nvSpPr>
            <p:cNvPr id="253033" name="Line 45"/>
            <p:cNvSpPr>
              <a:spLocks noChangeShapeType="1"/>
            </p:cNvSpPr>
            <p:nvPr/>
          </p:nvSpPr>
          <p:spPr bwMode="auto">
            <a:xfrm>
              <a:off x="2540" y="3406"/>
              <a:ext cx="768"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34" name="Line 46"/>
            <p:cNvSpPr>
              <a:spLocks noChangeShapeType="1"/>
            </p:cNvSpPr>
            <p:nvPr/>
          </p:nvSpPr>
          <p:spPr bwMode="auto">
            <a:xfrm>
              <a:off x="3332" y="3590"/>
              <a:ext cx="24"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35" name="Line 47"/>
            <p:cNvSpPr>
              <a:spLocks noChangeShapeType="1"/>
            </p:cNvSpPr>
            <p:nvPr/>
          </p:nvSpPr>
          <p:spPr bwMode="auto">
            <a:xfrm>
              <a:off x="3396" y="3590"/>
              <a:ext cx="24"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36" name="Line 48"/>
            <p:cNvSpPr>
              <a:spLocks noChangeShapeType="1"/>
            </p:cNvSpPr>
            <p:nvPr/>
          </p:nvSpPr>
          <p:spPr bwMode="auto">
            <a:xfrm>
              <a:off x="3460" y="3590"/>
              <a:ext cx="24"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37" name="Line 49"/>
            <p:cNvSpPr>
              <a:spLocks noChangeShapeType="1"/>
            </p:cNvSpPr>
            <p:nvPr/>
          </p:nvSpPr>
          <p:spPr bwMode="auto">
            <a:xfrm>
              <a:off x="3524" y="3590"/>
              <a:ext cx="24"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38" name="Line 50"/>
            <p:cNvSpPr>
              <a:spLocks noChangeShapeType="1"/>
            </p:cNvSpPr>
            <p:nvPr/>
          </p:nvSpPr>
          <p:spPr bwMode="auto">
            <a:xfrm>
              <a:off x="3588" y="3590"/>
              <a:ext cx="24"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39" name="Line 51"/>
            <p:cNvSpPr>
              <a:spLocks noChangeShapeType="1"/>
            </p:cNvSpPr>
            <p:nvPr/>
          </p:nvSpPr>
          <p:spPr bwMode="auto">
            <a:xfrm>
              <a:off x="3652" y="3590"/>
              <a:ext cx="24"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40" name="Line 52"/>
            <p:cNvSpPr>
              <a:spLocks noChangeShapeType="1"/>
            </p:cNvSpPr>
            <p:nvPr/>
          </p:nvSpPr>
          <p:spPr bwMode="auto">
            <a:xfrm>
              <a:off x="3716" y="3590"/>
              <a:ext cx="24"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41" name="Line 53"/>
            <p:cNvSpPr>
              <a:spLocks noChangeShapeType="1"/>
            </p:cNvSpPr>
            <p:nvPr/>
          </p:nvSpPr>
          <p:spPr bwMode="auto">
            <a:xfrm>
              <a:off x="3780" y="3590"/>
              <a:ext cx="24"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42" name="Line 54"/>
            <p:cNvSpPr>
              <a:spLocks noChangeShapeType="1"/>
            </p:cNvSpPr>
            <p:nvPr/>
          </p:nvSpPr>
          <p:spPr bwMode="auto">
            <a:xfrm>
              <a:off x="3844" y="3590"/>
              <a:ext cx="24"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43" name="Line 55"/>
            <p:cNvSpPr>
              <a:spLocks noChangeShapeType="1"/>
            </p:cNvSpPr>
            <p:nvPr/>
          </p:nvSpPr>
          <p:spPr bwMode="auto">
            <a:xfrm>
              <a:off x="3908" y="3590"/>
              <a:ext cx="24"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44" name="Line 56"/>
            <p:cNvSpPr>
              <a:spLocks noChangeShapeType="1"/>
            </p:cNvSpPr>
            <p:nvPr/>
          </p:nvSpPr>
          <p:spPr bwMode="auto">
            <a:xfrm>
              <a:off x="3972" y="3590"/>
              <a:ext cx="24"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45" name="Line 57"/>
            <p:cNvSpPr>
              <a:spLocks noChangeShapeType="1"/>
            </p:cNvSpPr>
            <p:nvPr/>
          </p:nvSpPr>
          <p:spPr bwMode="auto">
            <a:xfrm>
              <a:off x="4036" y="3590"/>
              <a:ext cx="24"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46" name="Line 58"/>
            <p:cNvSpPr>
              <a:spLocks noChangeShapeType="1"/>
            </p:cNvSpPr>
            <p:nvPr/>
          </p:nvSpPr>
          <p:spPr bwMode="auto">
            <a:xfrm>
              <a:off x="4100" y="3590"/>
              <a:ext cx="24"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47" name="Line 59"/>
            <p:cNvSpPr>
              <a:spLocks noChangeShapeType="1"/>
            </p:cNvSpPr>
            <p:nvPr/>
          </p:nvSpPr>
          <p:spPr bwMode="auto">
            <a:xfrm>
              <a:off x="4164" y="3590"/>
              <a:ext cx="24"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48" name="Line 60"/>
            <p:cNvSpPr>
              <a:spLocks noChangeShapeType="1"/>
            </p:cNvSpPr>
            <p:nvPr/>
          </p:nvSpPr>
          <p:spPr bwMode="auto">
            <a:xfrm>
              <a:off x="4228" y="3590"/>
              <a:ext cx="24"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49" name="Line 61"/>
            <p:cNvSpPr>
              <a:spLocks noChangeShapeType="1"/>
            </p:cNvSpPr>
            <p:nvPr/>
          </p:nvSpPr>
          <p:spPr bwMode="auto">
            <a:xfrm>
              <a:off x="4292" y="3590"/>
              <a:ext cx="24"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50" name="Line 62"/>
            <p:cNvSpPr>
              <a:spLocks noChangeShapeType="1"/>
            </p:cNvSpPr>
            <p:nvPr/>
          </p:nvSpPr>
          <p:spPr bwMode="auto">
            <a:xfrm>
              <a:off x="4356" y="3590"/>
              <a:ext cx="24"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51" name="Line 63"/>
            <p:cNvSpPr>
              <a:spLocks noChangeShapeType="1"/>
            </p:cNvSpPr>
            <p:nvPr/>
          </p:nvSpPr>
          <p:spPr bwMode="auto">
            <a:xfrm>
              <a:off x="4420" y="3590"/>
              <a:ext cx="24"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52" name="Line 64"/>
            <p:cNvSpPr>
              <a:spLocks noChangeShapeType="1"/>
            </p:cNvSpPr>
            <p:nvPr/>
          </p:nvSpPr>
          <p:spPr bwMode="auto">
            <a:xfrm>
              <a:off x="4484" y="3590"/>
              <a:ext cx="24"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53" name="Line 65"/>
            <p:cNvSpPr>
              <a:spLocks noChangeShapeType="1"/>
            </p:cNvSpPr>
            <p:nvPr/>
          </p:nvSpPr>
          <p:spPr bwMode="auto">
            <a:xfrm>
              <a:off x="4548" y="3590"/>
              <a:ext cx="24"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054" name="Freeform 66"/>
            <p:cNvSpPr/>
            <p:nvPr/>
          </p:nvSpPr>
          <p:spPr bwMode="auto">
            <a:xfrm>
              <a:off x="4524" y="3558"/>
              <a:ext cx="96" cy="56"/>
            </a:xfrm>
            <a:custGeom>
              <a:avLst/>
              <a:gdLst>
                <a:gd name="T0" fmla="*/ 8 w 96"/>
                <a:gd name="T1" fmla="*/ 0 h 56"/>
                <a:gd name="T2" fmla="*/ 0 w 96"/>
                <a:gd name="T3" fmla="*/ 0 h 56"/>
                <a:gd name="T4" fmla="*/ 0 w 96"/>
                <a:gd name="T5" fmla="*/ 16 h 56"/>
                <a:gd name="T6" fmla="*/ 0 w 96"/>
                <a:gd name="T7" fmla="*/ 40 h 56"/>
                <a:gd name="T8" fmla="*/ 8 w 96"/>
                <a:gd name="T9" fmla="*/ 56 h 56"/>
                <a:gd name="T10" fmla="*/ 8 w 96"/>
                <a:gd name="T11" fmla="*/ 56 h 56"/>
                <a:gd name="T12" fmla="*/ 24 w 96"/>
                <a:gd name="T13" fmla="*/ 56 h 56"/>
                <a:gd name="T14" fmla="*/ 56 w 96"/>
                <a:gd name="T15" fmla="*/ 40 h 56"/>
                <a:gd name="T16" fmla="*/ 80 w 96"/>
                <a:gd name="T17" fmla="*/ 32 h 56"/>
                <a:gd name="T18" fmla="*/ 96 w 96"/>
                <a:gd name="T19" fmla="*/ 32 h 56"/>
                <a:gd name="T20" fmla="*/ 96 w 96"/>
                <a:gd name="T21" fmla="*/ 32 h 56"/>
                <a:gd name="T22" fmla="*/ 8 w 96"/>
                <a:gd name="T23" fmla="*/ 0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
                <a:gd name="T37" fmla="*/ 0 h 56"/>
                <a:gd name="T38" fmla="*/ 96 w 96"/>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 h="56">
                  <a:moveTo>
                    <a:pt x="8" y="0"/>
                  </a:moveTo>
                  <a:lnTo>
                    <a:pt x="0" y="0"/>
                  </a:lnTo>
                  <a:lnTo>
                    <a:pt x="0" y="16"/>
                  </a:lnTo>
                  <a:lnTo>
                    <a:pt x="0" y="40"/>
                  </a:lnTo>
                  <a:lnTo>
                    <a:pt x="8" y="56"/>
                  </a:lnTo>
                  <a:lnTo>
                    <a:pt x="24" y="56"/>
                  </a:lnTo>
                  <a:lnTo>
                    <a:pt x="56" y="40"/>
                  </a:lnTo>
                  <a:lnTo>
                    <a:pt x="80" y="32"/>
                  </a:lnTo>
                  <a:lnTo>
                    <a:pt x="96" y="3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53055" name="Rectangle 67"/>
            <p:cNvSpPr>
              <a:spLocks noChangeArrowheads="1"/>
            </p:cNvSpPr>
            <p:nvPr/>
          </p:nvSpPr>
          <p:spPr bwMode="auto">
            <a:xfrm>
              <a:off x="4173" y="3669"/>
              <a:ext cx="445"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ja-JP" sz="1000">
                  <a:solidFill>
                    <a:srgbClr val="000000"/>
                  </a:solidFill>
                </a:rPr>
                <a:t>{password}</a:t>
              </a:r>
              <a:endParaRPr lang="en-US" altLang="ja-JP" sz="2400"/>
            </a:p>
          </p:txBody>
        </p:sp>
        <p:sp>
          <p:nvSpPr>
            <p:cNvPr id="253056" name="Rectangle 68"/>
            <p:cNvSpPr>
              <a:spLocks noChangeArrowheads="1"/>
            </p:cNvSpPr>
            <p:nvPr/>
          </p:nvSpPr>
          <p:spPr bwMode="auto">
            <a:xfrm>
              <a:off x="3674" y="3406"/>
              <a:ext cx="588"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ja-JP" sz="1200">
                  <a:solidFill>
                    <a:srgbClr val="000000"/>
                  </a:solidFill>
                  <a:latin typeface="Geneva" charset="0"/>
                </a:rPr>
                <a:t>&lt;&lt;access&gt;&gt;</a:t>
              </a:r>
              <a:endParaRPr lang="en-US" altLang="ja-JP" sz="2400"/>
            </a:p>
          </p:txBody>
        </p:sp>
      </p:grpSp>
      <p:grpSp>
        <p:nvGrpSpPr>
          <p:cNvPr id="252939" name="Group 71"/>
          <p:cNvGrpSpPr>
            <a:grpSpLocks noChangeAspect="1"/>
          </p:cNvGrpSpPr>
          <p:nvPr/>
        </p:nvGrpSpPr>
        <p:grpSpPr bwMode="auto">
          <a:xfrm>
            <a:off x="396428" y="1057870"/>
            <a:ext cx="3548063" cy="2124075"/>
            <a:chOff x="136" y="527"/>
            <a:chExt cx="2235" cy="1338"/>
          </a:xfrm>
        </p:grpSpPr>
        <p:sp>
          <p:nvSpPr>
            <p:cNvPr id="252940" name="AutoShape 70"/>
            <p:cNvSpPr>
              <a:spLocks noChangeAspect="1" noChangeArrowheads="1" noTextEdit="1"/>
            </p:cNvSpPr>
            <p:nvPr/>
          </p:nvSpPr>
          <p:spPr bwMode="auto">
            <a:xfrm>
              <a:off x="136" y="527"/>
              <a:ext cx="2235" cy="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a:p>
          </p:txBody>
        </p:sp>
        <p:sp>
          <p:nvSpPr>
            <p:cNvPr id="252941" name="Rectangle 72"/>
            <p:cNvSpPr>
              <a:spLocks noChangeArrowheads="1"/>
            </p:cNvSpPr>
            <p:nvPr/>
          </p:nvSpPr>
          <p:spPr bwMode="auto">
            <a:xfrm>
              <a:off x="999" y="527"/>
              <a:ext cx="525" cy="5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sz="1000"/>
            </a:p>
          </p:txBody>
        </p:sp>
        <p:sp>
          <p:nvSpPr>
            <p:cNvPr id="252942" name="Line 73"/>
            <p:cNvSpPr>
              <a:spLocks noChangeShapeType="1"/>
            </p:cNvSpPr>
            <p:nvPr/>
          </p:nvSpPr>
          <p:spPr bwMode="auto">
            <a:xfrm>
              <a:off x="999" y="527"/>
              <a:ext cx="525"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43" name="Line 74"/>
            <p:cNvSpPr>
              <a:spLocks noChangeShapeType="1"/>
            </p:cNvSpPr>
            <p:nvPr/>
          </p:nvSpPr>
          <p:spPr bwMode="auto">
            <a:xfrm>
              <a:off x="1524" y="527"/>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44" name="Line 75"/>
            <p:cNvSpPr>
              <a:spLocks noChangeShapeType="1"/>
            </p:cNvSpPr>
            <p:nvPr/>
          </p:nvSpPr>
          <p:spPr bwMode="auto">
            <a:xfrm>
              <a:off x="1524" y="527"/>
              <a:ext cx="1" cy="515"/>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45" name="Line 76"/>
            <p:cNvSpPr>
              <a:spLocks noChangeShapeType="1"/>
            </p:cNvSpPr>
            <p:nvPr/>
          </p:nvSpPr>
          <p:spPr bwMode="auto">
            <a:xfrm>
              <a:off x="1524" y="1042"/>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46" name="Line 77"/>
            <p:cNvSpPr>
              <a:spLocks noChangeShapeType="1"/>
            </p:cNvSpPr>
            <p:nvPr/>
          </p:nvSpPr>
          <p:spPr bwMode="auto">
            <a:xfrm flipH="1">
              <a:off x="999" y="1042"/>
              <a:ext cx="525"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47" name="Line 78"/>
            <p:cNvSpPr>
              <a:spLocks noChangeShapeType="1"/>
            </p:cNvSpPr>
            <p:nvPr/>
          </p:nvSpPr>
          <p:spPr bwMode="auto">
            <a:xfrm>
              <a:off x="999" y="1042"/>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48" name="Line 79"/>
            <p:cNvSpPr>
              <a:spLocks noChangeShapeType="1"/>
            </p:cNvSpPr>
            <p:nvPr/>
          </p:nvSpPr>
          <p:spPr bwMode="auto">
            <a:xfrm flipV="1">
              <a:off x="999" y="527"/>
              <a:ext cx="1" cy="515"/>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49" name="Line 80"/>
            <p:cNvSpPr>
              <a:spLocks noChangeShapeType="1"/>
            </p:cNvSpPr>
            <p:nvPr/>
          </p:nvSpPr>
          <p:spPr bwMode="auto">
            <a:xfrm>
              <a:off x="999" y="527"/>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50" name="Rectangle 81"/>
            <p:cNvSpPr>
              <a:spLocks noChangeArrowheads="1"/>
            </p:cNvSpPr>
            <p:nvPr/>
          </p:nvSpPr>
          <p:spPr bwMode="auto">
            <a:xfrm>
              <a:off x="1174" y="560"/>
              <a:ext cx="22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ja-JP" sz="1000">
                  <a:solidFill>
                    <a:srgbClr val="000000"/>
                  </a:solidFill>
                  <a:latin typeface="Geneva" charset="0"/>
                </a:rPr>
                <a:t>Player</a:t>
              </a:r>
              <a:endParaRPr lang="en-US" altLang="ja-JP" sz="1000"/>
            </a:p>
          </p:txBody>
        </p:sp>
        <p:sp>
          <p:nvSpPr>
            <p:cNvPr id="252951" name="Line 82"/>
            <p:cNvSpPr>
              <a:spLocks noChangeShapeType="1"/>
            </p:cNvSpPr>
            <p:nvPr/>
          </p:nvSpPr>
          <p:spPr bwMode="auto">
            <a:xfrm>
              <a:off x="999" y="659"/>
              <a:ext cx="520"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52" name="Rectangle 83"/>
            <p:cNvSpPr>
              <a:spLocks noChangeArrowheads="1"/>
            </p:cNvSpPr>
            <p:nvPr/>
          </p:nvSpPr>
          <p:spPr bwMode="auto">
            <a:xfrm>
              <a:off x="136" y="1345"/>
              <a:ext cx="520" cy="5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sz="1000"/>
            </a:p>
          </p:txBody>
        </p:sp>
        <p:sp>
          <p:nvSpPr>
            <p:cNvPr id="252953" name="Line 84"/>
            <p:cNvSpPr>
              <a:spLocks noChangeShapeType="1"/>
            </p:cNvSpPr>
            <p:nvPr/>
          </p:nvSpPr>
          <p:spPr bwMode="auto">
            <a:xfrm>
              <a:off x="136" y="1345"/>
              <a:ext cx="520"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54" name="Line 85"/>
            <p:cNvSpPr>
              <a:spLocks noChangeShapeType="1"/>
            </p:cNvSpPr>
            <p:nvPr/>
          </p:nvSpPr>
          <p:spPr bwMode="auto">
            <a:xfrm>
              <a:off x="656" y="1345"/>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55" name="Line 86"/>
            <p:cNvSpPr>
              <a:spLocks noChangeShapeType="1"/>
            </p:cNvSpPr>
            <p:nvPr/>
          </p:nvSpPr>
          <p:spPr bwMode="auto">
            <a:xfrm>
              <a:off x="656" y="1345"/>
              <a:ext cx="1" cy="515"/>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56" name="Line 87"/>
            <p:cNvSpPr>
              <a:spLocks noChangeShapeType="1"/>
            </p:cNvSpPr>
            <p:nvPr/>
          </p:nvSpPr>
          <p:spPr bwMode="auto">
            <a:xfrm>
              <a:off x="656" y="1860"/>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57" name="Line 88"/>
            <p:cNvSpPr>
              <a:spLocks noChangeShapeType="1"/>
            </p:cNvSpPr>
            <p:nvPr/>
          </p:nvSpPr>
          <p:spPr bwMode="auto">
            <a:xfrm flipH="1">
              <a:off x="136" y="1860"/>
              <a:ext cx="520"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58" name="Line 89"/>
            <p:cNvSpPr>
              <a:spLocks noChangeShapeType="1"/>
            </p:cNvSpPr>
            <p:nvPr/>
          </p:nvSpPr>
          <p:spPr bwMode="auto">
            <a:xfrm>
              <a:off x="136" y="1860"/>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59" name="Line 90"/>
            <p:cNvSpPr>
              <a:spLocks noChangeShapeType="1"/>
            </p:cNvSpPr>
            <p:nvPr/>
          </p:nvSpPr>
          <p:spPr bwMode="auto">
            <a:xfrm flipV="1">
              <a:off x="136" y="1345"/>
              <a:ext cx="1" cy="515"/>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60" name="Line 91"/>
            <p:cNvSpPr>
              <a:spLocks noChangeShapeType="1"/>
            </p:cNvSpPr>
            <p:nvPr/>
          </p:nvSpPr>
          <p:spPr bwMode="auto">
            <a:xfrm>
              <a:off x="136" y="1345"/>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61" name="Rectangle 92"/>
            <p:cNvSpPr>
              <a:spLocks noChangeArrowheads="1"/>
            </p:cNvSpPr>
            <p:nvPr/>
          </p:nvSpPr>
          <p:spPr bwMode="auto">
            <a:xfrm>
              <a:off x="228" y="1378"/>
              <a:ext cx="42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ja-JP" sz="1000">
                  <a:solidFill>
                    <a:srgbClr val="000000"/>
                  </a:solidFill>
                  <a:latin typeface="Geneva" charset="0"/>
                </a:rPr>
                <a:t>PlayerHead</a:t>
              </a:r>
              <a:endParaRPr lang="en-US" altLang="ja-JP" sz="1000"/>
            </a:p>
          </p:txBody>
        </p:sp>
        <p:sp>
          <p:nvSpPr>
            <p:cNvPr id="252962" name="Line 93"/>
            <p:cNvSpPr>
              <a:spLocks noChangeShapeType="1"/>
            </p:cNvSpPr>
            <p:nvPr/>
          </p:nvSpPr>
          <p:spPr bwMode="auto">
            <a:xfrm>
              <a:off x="136" y="1477"/>
              <a:ext cx="515"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63" name="Rectangle 94"/>
            <p:cNvSpPr>
              <a:spLocks noChangeArrowheads="1"/>
            </p:cNvSpPr>
            <p:nvPr/>
          </p:nvSpPr>
          <p:spPr bwMode="auto">
            <a:xfrm>
              <a:off x="1278" y="1340"/>
              <a:ext cx="520" cy="5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sz="1000"/>
            </a:p>
          </p:txBody>
        </p:sp>
        <p:sp>
          <p:nvSpPr>
            <p:cNvPr id="252964" name="Line 95"/>
            <p:cNvSpPr>
              <a:spLocks noChangeShapeType="1"/>
            </p:cNvSpPr>
            <p:nvPr/>
          </p:nvSpPr>
          <p:spPr bwMode="auto">
            <a:xfrm>
              <a:off x="1278" y="1340"/>
              <a:ext cx="520"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65" name="Line 96"/>
            <p:cNvSpPr>
              <a:spLocks noChangeShapeType="1"/>
            </p:cNvSpPr>
            <p:nvPr/>
          </p:nvSpPr>
          <p:spPr bwMode="auto">
            <a:xfrm>
              <a:off x="1798" y="1340"/>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66" name="Line 97"/>
            <p:cNvSpPr>
              <a:spLocks noChangeShapeType="1"/>
            </p:cNvSpPr>
            <p:nvPr/>
          </p:nvSpPr>
          <p:spPr bwMode="auto">
            <a:xfrm>
              <a:off x="1798" y="1340"/>
              <a:ext cx="1" cy="516"/>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67" name="Line 98"/>
            <p:cNvSpPr>
              <a:spLocks noChangeShapeType="1"/>
            </p:cNvSpPr>
            <p:nvPr/>
          </p:nvSpPr>
          <p:spPr bwMode="auto">
            <a:xfrm>
              <a:off x="1798" y="1856"/>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68" name="Line 99"/>
            <p:cNvSpPr>
              <a:spLocks noChangeShapeType="1"/>
            </p:cNvSpPr>
            <p:nvPr/>
          </p:nvSpPr>
          <p:spPr bwMode="auto">
            <a:xfrm flipH="1">
              <a:off x="1278" y="1856"/>
              <a:ext cx="520"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69" name="Line 100"/>
            <p:cNvSpPr>
              <a:spLocks noChangeShapeType="1"/>
            </p:cNvSpPr>
            <p:nvPr/>
          </p:nvSpPr>
          <p:spPr bwMode="auto">
            <a:xfrm>
              <a:off x="1278" y="1856"/>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70" name="Line 101"/>
            <p:cNvSpPr>
              <a:spLocks noChangeShapeType="1"/>
            </p:cNvSpPr>
            <p:nvPr/>
          </p:nvSpPr>
          <p:spPr bwMode="auto">
            <a:xfrm flipV="1">
              <a:off x="1278" y="1340"/>
              <a:ext cx="1" cy="516"/>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71" name="Line 102"/>
            <p:cNvSpPr>
              <a:spLocks noChangeShapeType="1"/>
            </p:cNvSpPr>
            <p:nvPr/>
          </p:nvSpPr>
          <p:spPr bwMode="auto">
            <a:xfrm>
              <a:off x="1278" y="1340"/>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72" name="Rectangle 103"/>
            <p:cNvSpPr>
              <a:spLocks noChangeArrowheads="1"/>
            </p:cNvSpPr>
            <p:nvPr/>
          </p:nvSpPr>
          <p:spPr bwMode="auto">
            <a:xfrm>
              <a:off x="1369" y="1373"/>
              <a:ext cx="41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ja-JP" sz="1000">
                  <a:solidFill>
                    <a:srgbClr val="000000"/>
                  </a:solidFill>
                  <a:latin typeface="Geneva" charset="0"/>
                </a:rPr>
                <a:t>PlayerArms</a:t>
              </a:r>
              <a:endParaRPr lang="en-US" altLang="ja-JP" sz="1000"/>
            </a:p>
          </p:txBody>
        </p:sp>
        <p:sp>
          <p:nvSpPr>
            <p:cNvPr id="252973" name="Line 104"/>
            <p:cNvSpPr>
              <a:spLocks noChangeShapeType="1"/>
            </p:cNvSpPr>
            <p:nvPr/>
          </p:nvSpPr>
          <p:spPr bwMode="auto">
            <a:xfrm>
              <a:off x="1278" y="1473"/>
              <a:ext cx="514"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74" name="Rectangle 105"/>
            <p:cNvSpPr>
              <a:spLocks noChangeArrowheads="1"/>
            </p:cNvSpPr>
            <p:nvPr/>
          </p:nvSpPr>
          <p:spPr bwMode="auto">
            <a:xfrm>
              <a:off x="1846" y="1335"/>
              <a:ext cx="520" cy="5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sz="1000"/>
            </a:p>
          </p:txBody>
        </p:sp>
        <p:sp>
          <p:nvSpPr>
            <p:cNvPr id="252975" name="Line 106"/>
            <p:cNvSpPr>
              <a:spLocks noChangeShapeType="1"/>
            </p:cNvSpPr>
            <p:nvPr/>
          </p:nvSpPr>
          <p:spPr bwMode="auto">
            <a:xfrm>
              <a:off x="1846" y="1335"/>
              <a:ext cx="520"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76" name="Line 107"/>
            <p:cNvSpPr>
              <a:spLocks noChangeShapeType="1"/>
            </p:cNvSpPr>
            <p:nvPr/>
          </p:nvSpPr>
          <p:spPr bwMode="auto">
            <a:xfrm>
              <a:off x="2366" y="1335"/>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77" name="Line 108"/>
            <p:cNvSpPr>
              <a:spLocks noChangeShapeType="1"/>
            </p:cNvSpPr>
            <p:nvPr/>
          </p:nvSpPr>
          <p:spPr bwMode="auto">
            <a:xfrm>
              <a:off x="2366" y="1335"/>
              <a:ext cx="1" cy="516"/>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78" name="Line 109"/>
            <p:cNvSpPr>
              <a:spLocks noChangeShapeType="1"/>
            </p:cNvSpPr>
            <p:nvPr/>
          </p:nvSpPr>
          <p:spPr bwMode="auto">
            <a:xfrm>
              <a:off x="2366" y="1851"/>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79" name="Line 110"/>
            <p:cNvSpPr>
              <a:spLocks noChangeShapeType="1"/>
            </p:cNvSpPr>
            <p:nvPr/>
          </p:nvSpPr>
          <p:spPr bwMode="auto">
            <a:xfrm flipH="1">
              <a:off x="1846" y="1851"/>
              <a:ext cx="520"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80" name="Line 111"/>
            <p:cNvSpPr>
              <a:spLocks noChangeShapeType="1"/>
            </p:cNvSpPr>
            <p:nvPr/>
          </p:nvSpPr>
          <p:spPr bwMode="auto">
            <a:xfrm>
              <a:off x="1846" y="1851"/>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81" name="Line 112"/>
            <p:cNvSpPr>
              <a:spLocks noChangeShapeType="1"/>
            </p:cNvSpPr>
            <p:nvPr/>
          </p:nvSpPr>
          <p:spPr bwMode="auto">
            <a:xfrm flipV="1">
              <a:off x="1846" y="1335"/>
              <a:ext cx="1" cy="516"/>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82" name="Line 113"/>
            <p:cNvSpPr>
              <a:spLocks noChangeShapeType="1"/>
            </p:cNvSpPr>
            <p:nvPr/>
          </p:nvSpPr>
          <p:spPr bwMode="auto">
            <a:xfrm>
              <a:off x="1846" y="1335"/>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83" name="Rectangle 114"/>
            <p:cNvSpPr>
              <a:spLocks noChangeArrowheads="1"/>
            </p:cNvSpPr>
            <p:nvPr/>
          </p:nvSpPr>
          <p:spPr bwMode="auto">
            <a:xfrm>
              <a:off x="1943" y="1368"/>
              <a:ext cx="40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ja-JP" sz="1000">
                  <a:solidFill>
                    <a:srgbClr val="000000"/>
                  </a:solidFill>
                  <a:latin typeface="Geneva" charset="0"/>
                </a:rPr>
                <a:t>PlayerLegs</a:t>
              </a:r>
              <a:endParaRPr lang="en-US" altLang="ja-JP" sz="1000"/>
            </a:p>
          </p:txBody>
        </p:sp>
        <p:sp>
          <p:nvSpPr>
            <p:cNvPr id="252984" name="Line 115"/>
            <p:cNvSpPr>
              <a:spLocks noChangeShapeType="1"/>
            </p:cNvSpPr>
            <p:nvPr/>
          </p:nvSpPr>
          <p:spPr bwMode="auto">
            <a:xfrm>
              <a:off x="1846" y="1468"/>
              <a:ext cx="514"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85" name="Rectangle 116"/>
            <p:cNvSpPr>
              <a:spLocks noChangeArrowheads="1"/>
            </p:cNvSpPr>
            <p:nvPr/>
          </p:nvSpPr>
          <p:spPr bwMode="auto">
            <a:xfrm>
              <a:off x="704" y="1340"/>
              <a:ext cx="520" cy="5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sz="1000"/>
            </a:p>
          </p:txBody>
        </p:sp>
        <p:sp>
          <p:nvSpPr>
            <p:cNvPr id="252986" name="Line 117"/>
            <p:cNvSpPr>
              <a:spLocks noChangeShapeType="1"/>
            </p:cNvSpPr>
            <p:nvPr/>
          </p:nvSpPr>
          <p:spPr bwMode="auto">
            <a:xfrm>
              <a:off x="704" y="1340"/>
              <a:ext cx="520"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87" name="Line 118"/>
            <p:cNvSpPr>
              <a:spLocks noChangeShapeType="1"/>
            </p:cNvSpPr>
            <p:nvPr/>
          </p:nvSpPr>
          <p:spPr bwMode="auto">
            <a:xfrm>
              <a:off x="1224" y="1340"/>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88" name="Line 119"/>
            <p:cNvSpPr>
              <a:spLocks noChangeShapeType="1"/>
            </p:cNvSpPr>
            <p:nvPr/>
          </p:nvSpPr>
          <p:spPr bwMode="auto">
            <a:xfrm>
              <a:off x="1224" y="1340"/>
              <a:ext cx="1" cy="516"/>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89" name="Line 120"/>
            <p:cNvSpPr>
              <a:spLocks noChangeShapeType="1"/>
            </p:cNvSpPr>
            <p:nvPr/>
          </p:nvSpPr>
          <p:spPr bwMode="auto">
            <a:xfrm>
              <a:off x="1224" y="1856"/>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90" name="Line 121"/>
            <p:cNvSpPr>
              <a:spLocks noChangeShapeType="1"/>
            </p:cNvSpPr>
            <p:nvPr/>
          </p:nvSpPr>
          <p:spPr bwMode="auto">
            <a:xfrm flipH="1">
              <a:off x="704" y="1856"/>
              <a:ext cx="520"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91" name="Line 122"/>
            <p:cNvSpPr>
              <a:spLocks noChangeShapeType="1"/>
            </p:cNvSpPr>
            <p:nvPr/>
          </p:nvSpPr>
          <p:spPr bwMode="auto">
            <a:xfrm>
              <a:off x="704" y="1856"/>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92" name="Line 123"/>
            <p:cNvSpPr>
              <a:spLocks noChangeShapeType="1"/>
            </p:cNvSpPr>
            <p:nvPr/>
          </p:nvSpPr>
          <p:spPr bwMode="auto">
            <a:xfrm flipV="1">
              <a:off x="704" y="1340"/>
              <a:ext cx="1" cy="516"/>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93" name="Line 124"/>
            <p:cNvSpPr>
              <a:spLocks noChangeShapeType="1"/>
            </p:cNvSpPr>
            <p:nvPr/>
          </p:nvSpPr>
          <p:spPr bwMode="auto">
            <a:xfrm>
              <a:off x="704" y="1340"/>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94" name="Rectangle 125"/>
            <p:cNvSpPr>
              <a:spLocks noChangeArrowheads="1"/>
            </p:cNvSpPr>
            <p:nvPr/>
          </p:nvSpPr>
          <p:spPr bwMode="auto">
            <a:xfrm>
              <a:off x="799" y="1373"/>
              <a:ext cx="41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ja-JP" sz="1000">
                  <a:solidFill>
                    <a:srgbClr val="000000"/>
                  </a:solidFill>
                  <a:latin typeface="Geneva" charset="0"/>
                </a:rPr>
                <a:t>PlayerBody</a:t>
              </a:r>
              <a:endParaRPr lang="en-US" altLang="ja-JP" sz="1000"/>
            </a:p>
          </p:txBody>
        </p:sp>
        <p:sp>
          <p:nvSpPr>
            <p:cNvPr id="252995" name="Line 126"/>
            <p:cNvSpPr>
              <a:spLocks noChangeShapeType="1"/>
            </p:cNvSpPr>
            <p:nvPr/>
          </p:nvSpPr>
          <p:spPr bwMode="auto">
            <a:xfrm>
              <a:off x="704" y="1473"/>
              <a:ext cx="515"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96" name="Line 127"/>
            <p:cNvSpPr>
              <a:spLocks noChangeShapeType="1"/>
            </p:cNvSpPr>
            <p:nvPr/>
          </p:nvSpPr>
          <p:spPr bwMode="auto">
            <a:xfrm>
              <a:off x="372" y="1241"/>
              <a:ext cx="1726"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97" name="Line 128"/>
            <p:cNvSpPr>
              <a:spLocks noChangeShapeType="1"/>
            </p:cNvSpPr>
            <p:nvPr/>
          </p:nvSpPr>
          <p:spPr bwMode="auto">
            <a:xfrm>
              <a:off x="377" y="1241"/>
              <a:ext cx="1" cy="10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98" name="Line 129"/>
            <p:cNvSpPr>
              <a:spLocks noChangeShapeType="1"/>
            </p:cNvSpPr>
            <p:nvPr/>
          </p:nvSpPr>
          <p:spPr bwMode="auto">
            <a:xfrm>
              <a:off x="961" y="1236"/>
              <a:ext cx="1" cy="109"/>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2999" name="Line 130"/>
            <p:cNvSpPr>
              <a:spLocks noChangeShapeType="1"/>
            </p:cNvSpPr>
            <p:nvPr/>
          </p:nvSpPr>
          <p:spPr bwMode="auto">
            <a:xfrm>
              <a:off x="1546" y="1236"/>
              <a:ext cx="1" cy="10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3000" name="Line 131"/>
            <p:cNvSpPr>
              <a:spLocks noChangeShapeType="1"/>
            </p:cNvSpPr>
            <p:nvPr/>
          </p:nvSpPr>
          <p:spPr bwMode="auto">
            <a:xfrm>
              <a:off x="2098" y="1236"/>
              <a:ext cx="1" cy="10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3001" name="Freeform 132"/>
            <p:cNvSpPr/>
            <p:nvPr/>
          </p:nvSpPr>
          <p:spPr bwMode="auto">
            <a:xfrm>
              <a:off x="1197" y="1047"/>
              <a:ext cx="102" cy="90"/>
            </a:xfrm>
            <a:custGeom>
              <a:avLst/>
              <a:gdLst>
                <a:gd name="T0" fmla="*/ 0 w 102"/>
                <a:gd name="T1" fmla="*/ 43 h 90"/>
                <a:gd name="T2" fmla="*/ 54 w 102"/>
                <a:gd name="T3" fmla="*/ 0 h 90"/>
                <a:gd name="T4" fmla="*/ 102 w 102"/>
                <a:gd name="T5" fmla="*/ 43 h 90"/>
                <a:gd name="T6" fmla="*/ 54 w 102"/>
                <a:gd name="T7" fmla="*/ 90 h 90"/>
                <a:gd name="T8" fmla="*/ 0 w 102"/>
                <a:gd name="T9" fmla="*/ 43 h 90"/>
                <a:gd name="T10" fmla="*/ 0 60000 65536"/>
                <a:gd name="T11" fmla="*/ 0 60000 65536"/>
                <a:gd name="T12" fmla="*/ 0 60000 65536"/>
                <a:gd name="T13" fmla="*/ 0 60000 65536"/>
                <a:gd name="T14" fmla="*/ 0 60000 65536"/>
                <a:gd name="T15" fmla="*/ 0 w 102"/>
                <a:gd name="T16" fmla="*/ 0 h 90"/>
                <a:gd name="T17" fmla="*/ 102 w 102"/>
                <a:gd name="T18" fmla="*/ 90 h 90"/>
              </a:gdLst>
              <a:ahLst/>
              <a:cxnLst>
                <a:cxn ang="T10">
                  <a:pos x="T0" y="T1"/>
                </a:cxn>
                <a:cxn ang="T11">
                  <a:pos x="T2" y="T3"/>
                </a:cxn>
                <a:cxn ang="T12">
                  <a:pos x="T4" y="T5"/>
                </a:cxn>
                <a:cxn ang="T13">
                  <a:pos x="T6" y="T7"/>
                </a:cxn>
                <a:cxn ang="T14">
                  <a:pos x="T8" y="T9"/>
                </a:cxn>
              </a:cxnLst>
              <a:rect l="T15" t="T16" r="T17" b="T18"/>
              <a:pathLst>
                <a:path w="102" h="90">
                  <a:moveTo>
                    <a:pt x="0" y="43"/>
                  </a:moveTo>
                  <a:lnTo>
                    <a:pt x="54" y="0"/>
                  </a:lnTo>
                  <a:lnTo>
                    <a:pt x="102" y="43"/>
                  </a:lnTo>
                  <a:lnTo>
                    <a:pt x="54" y="90"/>
                  </a:lnTo>
                  <a:lnTo>
                    <a:pt x="0" y="4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sz="1000"/>
            </a:p>
          </p:txBody>
        </p:sp>
        <p:sp>
          <p:nvSpPr>
            <p:cNvPr id="253002" name="Line 133"/>
            <p:cNvSpPr>
              <a:spLocks noChangeShapeType="1"/>
            </p:cNvSpPr>
            <p:nvPr/>
          </p:nvSpPr>
          <p:spPr bwMode="auto">
            <a:xfrm flipV="1">
              <a:off x="1197" y="1047"/>
              <a:ext cx="54" cy="43"/>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3003" name="Line 134"/>
            <p:cNvSpPr>
              <a:spLocks noChangeShapeType="1"/>
            </p:cNvSpPr>
            <p:nvPr/>
          </p:nvSpPr>
          <p:spPr bwMode="auto">
            <a:xfrm>
              <a:off x="1251" y="1047"/>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3004" name="Line 135"/>
            <p:cNvSpPr>
              <a:spLocks noChangeShapeType="1"/>
            </p:cNvSpPr>
            <p:nvPr/>
          </p:nvSpPr>
          <p:spPr bwMode="auto">
            <a:xfrm>
              <a:off x="1251" y="1047"/>
              <a:ext cx="48" cy="43"/>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3005" name="Line 136"/>
            <p:cNvSpPr>
              <a:spLocks noChangeShapeType="1"/>
            </p:cNvSpPr>
            <p:nvPr/>
          </p:nvSpPr>
          <p:spPr bwMode="auto">
            <a:xfrm>
              <a:off x="1299" y="1090"/>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3006" name="Line 137"/>
            <p:cNvSpPr>
              <a:spLocks noChangeShapeType="1"/>
            </p:cNvSpPr>
            <p:nvPr/>
          </p:nvSpPr>
          <p:spPr bwMode="auto">
            <a:xfrm flipH="1">
              <a:off x="1251" y="1090"/>
              <a:ext cx="48" cy="47"/>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3007" name="Line 138"/>
            <p:cNvSpPr>
              <a:spLocks noChangeShapeType="1"/>
            </p:cNvSpPr>
            <p:nvPr/>
          </p:nvSpPr>
          <p:spPr bwMode="auto">
            <a:xfrm>
              <a:off x="1251" y="1137"/>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3008" name="Line 139"/>
            <p:cNvSpPr>
              <a:spLocks noChangeShapeType="1"/>
            </p:cNvSpPr>
            <p:nvPr/>
          </p:nvSpPr>
          <p:spPr bwMode="auto">
            <a:xfrm flipH="1" flipV="1">
              <a:off x="1197" y="1090"/>
              <a:ext cx="54" cy="47"/>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3009" name="Line 140"/>
            <p:cNvSpPr>
              <a:spLocks noChangeShapeType="1"/>
            </p:cNvSpPr>
            <p:nvPr/>
          </p:nvSpPr>
          <p:spPr bwMode="auto">
            <a:xfrm>
              <a:off x="1197" y="1090"/>
              <a:ext cx="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sp>
          <p:nvSpPr>
            <p:cNvPr id="253010" name="Line 141"/>
            <p:cNvSpPr>
              <a:spLocks noChangeShapeType="1"/>
            </p:cNvSpPr>
            <p:nvPr/>
          </p:nvSpPr>
          <p:spPr bwMode="auto">
            <a:xfrm>
              <a:off x="1251" y="1127"/>
              <a:ext cx="1" cy="11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sz="1000"/>
            </a:p>
          </p:txBody>
        </p:sp>
      </p:grpSp>
      <p:sp>
        <p:nvSpPr>
          <p:cNvPr id="138" name="标题 8"/>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smtClean="0"/>
              <a:t>Relationships </a:t>
            </a:r>
            <a:r>
              <a:rPr lang="en-US" altLang="ja-JP" dirty="0"/>
              <a:t>between classes</a:t>
            </a:r>
            <a:endParaRPr lang="ja-JP" altLang="en-US"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ltLang="zh-CN" dirty="0" smtClean="0"/>
              <a:t>Generalization  relationship between Class</a:t>
            </a:r>
            <a:endParaRPr lang="en-US" altLang="zh-CN" dirty="0" smtClean="0"/>
          </a:p>
        </p:txBody>
      </p:sp>
      <p:sp>
        <p:nvSpPr>
          <p:cNvPr id="253955" name="Rectangle 3"/>
          <p:cNvSpPr>
            <a:spLocks noGrp="1" noChangeArrowheads="1"/>
          </p:cNvSpPr>
          <p:nvPr>
            <p:ph type="body" idx="1"/>
          </p:nvPr>
        </p:nvSpPr>
        <p:spPr>
          <a:xfrm>
            <a:off x="903503" y="1748821"/>
            <a:ext cx="6264696" cy="2506663"/>
          </a:xfrm>
        </p:spPr>
        <p:txBody>
          <a:bodyPr/>
          <a:lstStyle/>
          <a:p>
            <a:pPr>
              <a:buClr>
                <a:srgbClr val="0070C0"/>
              </a:buClr>
              <a:buFont typeface="Wingdings" panose="05000000000000000000" pitchFamily="2" charset="2"/>
              <a:buChar char="n"/>
            </a:pPr>
            <a:r>
              <a:rPr lang="en-US" altLang="zh-CN" b="0" dirty="0" smtClean="0"/>
              <a:t>“Is a kind of” relationship</a:t>
            </a:r>
            <a:endParaRPr lang="en-US" altLang="zh-CN" b="0" dirty="0" smtClean="0"/>
          </a:p>
          <a:p>
            <a:pPr>
              <a:buClr>
                <a:srgbClr val="0070C0"/>
              </a:buClr>
              <a:buFont typeface="Wingdings" panose="05000000000000000000" pitchFamily="2" charset="2"/>
              <a:buChar char="n"/>
            </a:pPr>
            <a:endParaRPr lang="en-US" altLang="zh-CN" b="0" dirty="0" smtClean="0"/>
          </a:p>
          <a:p>
            <a:pPr>
              <a:buClr>
                <a:srgbClr val="0070C0"/>
              </a:buClr>
              <a:buFont typeface="Wingdings" panose="05000000000000000000" pitchFamily="2" charset="2"/>
              <a:buChar char="n"/>
            </a:pPr>
            <a:r>
              <a:rPr lang="en-US" altLang="zh-CN" b="0" dirty="0" smtClean="0"/>
              <a:t>Is a special kind of association relationship</a:t>
            </a:r>
            <a:endParaRPr lang="en-US" altLang="zh-CN" b="0" dirty="0" smtClean="0"/>
          </a:p>
          <a:p>
            <a:pPr>
              <a:buClr>
                <a:srgbClr val="0070C0"/>
              </a:buClr>
              <a:buFont typeface="Wingdings" panose="05000000000000000000" pitchFamily="2" charset="2"/>
              <a:buChar char="n"/>
            </a:pPr>
            <a:endParaRPr lang="en-US" altLang="zh-CN" b="0" dirty="0" smtClean="0"/>
          </a:p>
          <a:p>
            <a:pPr>
              <a:buClr>
                <a:srgbClr val="0070C0"/>
              </a:buClr>
              <a:buFont typeface="Wingdings" panose="05000000000000000000" pitchFamily="2" charset="2"/>
              <a:buChar char="n"/>
            </a:pPr>
            <a:r>
              <a:rPr lang="en-US" altLang="zh-CN" b="0" dirty="0" smtClean="0"/>
              <a:t>Represents different level of abstraction between classes</a:t>
            </a:r>
            <a:endParaRPr lang="en-US" altLang="zh-CN" b="0" dirty="0" smtClean="0"/>
          </a:p>
          <a:p>
            <a:pPr>
              <a:buClr>
                <a:srgbClr val="0070C0"/>
              </a:buClr>
              <a:buFont typeface="Wingdings" panose="05000000000000000000" pitchFamily="2" charset="2"/>
              <a:buChar char="n"/>
            </a:pPr>
            <a:endParaRPr lang="en-US" altLang="zh-CN" b="0" dirty="0" smtClean="0"/>
          </a:p>
          <a:p>
            <a:pPr>
              <a:buClr>
                <a:srgbClr val="0070C0"/>
              </a:buClr>
              <a:buFont typeface="Wingdings" panose="05000000000000000000" pitchFamily="2" charset="2"/>
              <a:buChar char="n"/>
            </a:pPr>
            <a:r>
              <a:rPr lang="en-US" altLang="zh-CN" b="0" dirty="0" smtClean="0"/>
              <a:t>Yields inheritance </a:t>
            </a:r>
            <a:endParaRPr lang="en-US" altLang="zh-CN" b="0" dirty="0" smtClean="0"/>
          </a:p>
        </p:txBody>
      </p:sp>
      <p:pic>
        <p:nvPicPr>
          <p:cNvPr id="25395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72200" y="1315250"/>
            <a:ext cx="2590683" cy="434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57" name="Line 7"/>
          <p:cNvSpPr>
            <a:spLocks noChangeShapeType="1"/>
          </p:cNvSpPr>
          <p:nvPr/>
        </p:nvSpPr>
        <p:spPr bwMode="auto">
          <a:xfrm>
            <a:off x="7200900" y="3105150"/>
            <a:ext cx="1295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3958" name="Line 8"/>
          <p:cNvSpPr>
            <a:spLocks noChangeShapeType="1"/>
          </p:cNvSpPr>
          <p:nvPr/>
        </p:nvSpPr>
        <p:spPr bwMode="auto">
          <a:xfrm>
            <a:off x="7200900" y="3500438"/>
            <a:ext cx="1295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random/>
    <p:sndAc>
      <p:stSnd>
        <p:snd r:embed="rId2" name="projctor.wav"/>
      </p:stSnd>
    </p:sndAc>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5497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5D76602-08EE-4D1B-8115-392EA5DD6D4F}" type="slidenum">
              <a:rPr lang="en-US" altLang="ja-JP" sz="1200">
                <a:solidFill>
                  <a:schemeClr val="bg1"/>
                </a:solidFill>
              </a:rPr>
            </a:fld>
            <a:endParaRPr lang="en-US" altLang="ja-JP" sz="900">
              <a:solidFill>
                <a:schemeClr val="bg1"/>
              </a:solidFill>
            </a:endParaRPr>
          </a:p>
        </p:txBody>
      </p:sp>
      <p:sp>
        <p:nvSpPr>
          <p:cNvPr id="254981" name="Rectangle 7"/>
          <p:cNvSpPr>
            <a:spLocks noRot="1" noChangeArrowheads="1"/>
          </p:cNvSpPr>
          <p:nvPr/>
        </p:nvSpPr>
        <p:spPr bwMode="auto">
          <a:xfrm>
            <a:off x="892175" y="1700808"/>
            <a:ext cx="7496249"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ts val="6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All participants in the review (of the CRC model) are given a subset of the CRC model index cards. </a:t>
            </a:r>
            <a:endParaRPr lang="en-US" altLang="ja-JP" sz="2000" dirty="0">
              <a:latin typeface="Times New Roman" panose="02020603050405020304" pitchFamily="18" charset="0"/>
              <a:cs typeface="Times New Roman" panose="02020603050405020304" pitchFamily="18" charset="0"/>
            </a:endParaRPr>
          </a:p>
          <a:p>
            <a:pPr lvl="1">
              <a:lnSpc>
                <a:spcPct val="90000"/>
              </a:lnSpc>
              <a:spcBef>
                <a:spcPts val="600"/>
              </a:spcBef>
              <a:buClr>
                <a:srgbClr val="0070C0"/>
              </a:buClr>
              <a:buFont typeface="Wingdings" panose="05000000000000000000" pitchFamily="2" charset="2"/>
              <a:buChar char="n"/>
            </a:pPr>
            <a:r>
              <a:rPr lang="en-US" altLang="ja-JP" sz="1800" dirty="0">
                <a:latin typeface="Times New Roman" panose="02020603050405020304" pitchFamily="18" charset="0"/>
                <a:cs typeface="Times New Roman" panose="02020603050405020304" pitchFamily="18" charset="0"/>
              </a:rPr>
              <a:t>Cards that collaborate should be separated (i.e., no reviewer should have two cards that collaborate).</a:t>
            </a:r>
            <a:endParaRPr lang="en-US" altLang="ja-JP" sz="1800" dirty="0">
              <a:latin typeface="Times New Roman" panose="02020603050405020304" pitchFamily="18" charset="0"/>
              <a:cs typeface="Times New Roman" panose="02020603050405020304" pitchFamily="18" charset="0"/>
            </a:endParaRPr>
          </a:p>
          <a:p>
            <a:pPr>
              <a:lnSpc>
                <a:spcPct val="90000"/>
              </a:lnSpc>
              <a:spcBef>
                <a:spcPts val="300"/>
              </a:spcBef>
              <a:buClr>
                <a:srgbClr val="0070C0"/>
              </a:buClr>
              <a:buFont typeface="Wingdings" panose="05000000000000000000" pitchFamily="2" charset="2"/>
              <a:buChar char="n"/>
            </a:pPr>
            <a:endParaRPr lang="en-US" altLang="ja-JP" sz="1800" dirty="0" smtClean="0">
              <a:latin typeface="Times New Roman" panose="02020603050405020304" pitchFamily="18" charset="0"/>
              <a:cs typeface="Times New Roman" panose="02020603050405020304" pitchFamily="18" charset="0"/>
            </a:endParaRPr>
          </a:p>
          <a:p>
            <a:pPr>
              <a:lnSpc>
                <a:spcPct val="90000"/>
              </a:lnSpc>
              <a:spcBef>
                <a:spcPts val="300"/>
              </a:spcBef>
              <a:buClr>
                <a:srgbClr val="0070C0"/>
              </a:buClr>
              <a:buFont typeface="Wingdings" panose="05000000000000000000" pitchFamily="2" charset="2"/>
              <a:buChar char="n"/>
            </a:pPr>
            <a:r>
              <a:rPr lang="en-US" altLang="ja-JP" sz="2000" dirty="0" smtClean="0">
                <a:latin typeface="Times New Roman" panose="02020603050405020304" pitchFamily="18" charset="0"/>
                <a:cs typeface="Times New Roman" panose="02020603050405020304" pitchFamily="18" charset="0"/>
              </a:rPr>
              <a:t>All </a:t>
            </a:r>
            <a:r>
              <a:rPr lang="en-US" altLang="ja-JP" sz="2000" dirty="0">
                <a:latin typeface="Times New Roman" panose="02020603050405020304" pitchFamily="18" charset="0"/>
                <a:cs typeface="Times New Roman" panose="02020603050405020304" pitchFamily="18" charset="0"/>
              </a:rPr>
              <a:t>use-case scenarios (and corresponding use-case diagrams) should be organized into categories.</a:t>
            </a:r>
            <a:endParaRPr lang="en-US" altLang="ja-JP"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0070C0"/>
              </a:buClr>
              <a:buFont typeface="Wingdings" panose="05000000000000000000" pitchFamily="2" charset="2"/>
              <a:buChar char="n"/>
            </a:pPr>
            <a:endParaRPr lang="en-US" altLang="ja-JP" sz="2000" dirty="0" smtClean="0">
              <a:latin typeface="Times New Roman" panose="02020603050405020304" pitchFamily="18" charset="0"/>
              <a:cs typeface="Times New Roman" panose="02020603050405020304" pitchFamily="18" charset="0"/>
            </a:endParaRPr>
          </a:p>
          <a:p>
            <a:pPr>
              <a:lnSpc>
                <a:spcPct val="90000"/>
              </a:lnSpc>
              <a:spcBef>
                <a:spcPct val="20000"/>
              </a:spcBef>
              <a:buClr>
                <a:srgbClr val="0070C0"/>
              </a:buClr>
              <a:buFont typeface="Wingdings" panose="05000000000000000000" pitchFamily="2" charset="2"/>
              <a:buChar char="n"/>
            </a:pPr>
            <a:r>
              <a:rPr lang="en-US" altLang="ja-JP" sz="2000" dirty="0" smtClean="0">
                <a:latin typeface="Times New Roman" panose="02020603050405020304" pitchFamily="18" charset="0"/>
                <a:cs typeface="Times New Roman" panose="02020603050405020304" pitchFamily="18" charset="0"/>
              </a:rPr>
              <a:t>The </a:t>
            </a:r>
            <a:r>
              <a:rPr lang="en-US" altLang="ja-JP" sz="2000" dirty="0">
                <a:latin typeface="Times New Roman" panose="02020603050405020304" pitchFamily="18" charset="0"/>
                <a:cs typeface="Times New Roman" panose="02020603050405020304" pitchFamily="18" charset="0"/>
              </a:rPr>
              <a:t>review leader reads the use-case deliberately. </a:t>
            </a:r>
            <a:endParaRPr lang="en-US" altLang="ja-JP" sz="2000" dirty="0">
              <a:latin typeface="Times New Roman" panose="02020603050405020304" pitchFamily="18" charset="0"/>
              <a:cs typeface="Times New Roman" panose="02020603050405020304" pitchFamily="18" charset="0"/>
            </a:endParaRPr>
          </a:p>
          <a:p>
            <a:pPr lvl="1">
              <a:lnSpc>
                <a:spcPct val="90000"/>
              </a:lnSpc>
              <a:spcBef>
                <a:spcPct val="20000"/>
              </a:spcBef>
              <a:buClr>
                <a:srgbClr val="0070C0"/>
              </a:buClr>
              <a:buFont typeface="Wingdings" panose="05000000000000000000" pitchFamily="2" charset="2"/>
              <a:buChar char="n"/>
            </a:pPr>
            <a:r>
              <a:rPr lang="en-US" altLang="ja-JP" sz="1800" dirty="0">
                <a:latin typeface="Times New Roman" panose="02020603050405020304" pitchFamily="18" charset="0"/>
                <a:cs typeface="Times New Roman" panose="02020603050405020304" pitchFamily="18" charset="0"/>
              </a:rPr>
              <a:t>As the review leader comes to a named object, she passes a token to the person holding the corresponding class index card.</a:t>
            </a:r>
            <a:endParaRPr lang="en-US" altLang="ja-JP" sz="1800" dirty="0">
              <a:latin typeface="Times New Roman" panose="02020603050405020304" pitchFamily="18" charset="0"/>
              <a:cs typeface="Times New Roman" panose="02020603050405020304" pitchFamily="18" charset="0"/>
            </a:endParaRPr>
          </a:p>
          <a:p>
            <a:pPr marL="0" indent="0">
              <a:lnSpc>
                <a:spcPct val="90000"/>
              </a:lnSpc>
              <a:spcBef>
                <a:spcPct val="20000"/>
              </a:spcBef>
              <a:buClr>
                <a:srgbClr val="52A930"/>
              </a:buClr>
            </a:pPr>
            <a:r>
              <a:rPr lang="en-US" altLang="ja-JP" sz="1600" dirty="0"/>
              <a:t>	</a:t>
            </a:r>
            <a:endParaRPr lang="en-US" altLang="ja-JP" sz="1800" dirty="0"/>
          </a:p>
        </p:txBody>
      </p:sp>
      <p:sp>
        <p:nvSpPr>
          <p:cNvPr id="6" name="标题 8"/>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Reviewing the CRC Model</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5497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5D76602-08EE-4D1B-8115-392EA5DD6D4F}" type="slidenum">
              <a:rPr lang="en-US" altLang="ja-JP" sz="1200">
                <a:solidFill>
                  <a:schemeClr val="bg1"/>
                </a:solidFill>
              </a:rPr>
            </a:fld>
            <a:endParaRPr lang="en-US" altLang="ja-JP" sz="900">
              <a:solidFill>
                <a:schemeClr val="bg1"/>
              </a:solidFill>
            </a:endParaRPr>
          </a:p>
        </p:txBody>
      </p:sp>
      <p:sp>
        <p:nvSpPr>
          <p:cNvPr id="254981" name="Rectangle 7"/>
          <p:cNvSpPr>
            <a:spLocks noRot="1" noChangeArrowheads="1"/>
          </p:cNvSpPr>
          <p:nvPr/>
        </p:nvSpPr>
        <p:spPr bwMode="auto">
          <a:xfrm>
            <a:off x="892175" y="1412776"/>
            <a:ext cx="756825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0070C0"/>
              </a:buClr>
              <a:buFont typeface="Wingdings" panose="05000000000000000000" pitchFamily="2" charset="2"/>
              <a:buChar char="n"/>
            </a:pPr>
            <a:r>
              <a:rPr lang="en-US" altLang="ja-JP" sz="2000" dirty="0" smtClean="0">
                <a:latin typeface="Times New Roman" panose="02020603050405020304" pitchFamily="18" charset="0"/>
                <a:cs typeface="Times New Roman" panose="02020603050405020304" pitchFamily="18" charset="0"/>
              </a:rPr>
              <a:t>When </a:t>
            </a:r>
            <a:r>
              <a:rPr lang="en-US" altLang="ja-JP" sz="2000" dirty="0">
                <a:latin typeface="Times New Roman" panose="02020603050405020304" pitchFamily="18" charset="0"/>
                <a:cs typeface="Times New Roman" panose="02020603050405020304" pitchFamily="18" charset="0"/>
              </a:rPr>
              <a:t>the token is passed, the holder of the class card is asked to describe the responsibilities noted on the card.</a:t>
            </a:r>
            <a:endParaRPr lang="en-US" altLang="ja-JP" sz="2000" dirty="0">
              <a:latin typeface="Times New Roman" panose="02020603050405020304" pitchFamily="18" charset="0"/>
              <a:cs typeface="Times New Roman" panose="02020603050405020304" pitchFamily="18" charset="0"/>
            </a:endParaRPr>
          </a:p>
          <a:p>
            <a:pPr lvl="1">
              <a:lnSpc>
                <a:spcPct val="90000"/>
              </a:lnSpc>
              <a:spcBef>
                <a:spcPct val="20000"/>
              </a:spcBef>
              <a:buClr>
                <a:srgbClr val="0070C0"/>
              </a:buClr>
              <a:buFont typeface="Wingdings" panose="05000000000000000000" pitchFamily="2" charset="2"/>
              <a:buChar char="n"/>
            </a:pPr>
            <a:r>
              <a:rPr lang="en-US" altLang="ja-JP" sz="1800" dirty="0">
                <a:latin typeface="Times New Roman" panose="02020603050405020304" pitchFamily="18" charset="0"/>
                <a:cs typeface="Times New Roman" panose="02020603050405020304" pitchFamily="18" charset="0"/>
              </a:rPr>
              <a:t>The group determines whether one (or more) of the responsibilities satisfies the use-case requirement</a:t>
            </a:r>
            <a:r>
              <a:rPr lang="en-US" altLang="ja-JP" sz="1800" dirty="0" smtClean="0">
                <a:latin typeface="Times New Roman" panose="02020603050405020304" pitchFamily="18" charset="0"/>
                <a:cs typeface="Times New Roman" panose="02020603050405020304" pitchFamily="18" charset="0"/>
              </a:rPr>
              <a:t>.</a:t>
            </a:r>
            <a:endParaRPr lang="en-US" altLang="ja-JP" sz="1800" dirty="0">
              <a:latin typeface="Times New Roman" panose="02020603050405020304" pitchFamily="18" charset="0"/>
              <a:cs typeface="Times New Roman" panose="02020603050405020304" pitchFamily="18" charset="0"/>
            </a:endParaRPr>
          </a:p>
          <a:p>
            <a:pPr lvl="1">
              <a:lnSpc>
                <a:spcPct val="90000"/>
              </a:lnSpc>
              <a:spcBef>
                <a:spcPct val="20000"/>
              </a:spcBef>
              <a:buClr>
                <a:srgbClr val="0070C0"/>
              </a:buClr>
              <a:buFont typeface="Wingdings" panose="05000000000000000000" pitchFamily="2" charset="2"/>
              <a:buChar char="n"/>
            </a:pPr>
            <a:endParaRPr lang="en-US" altLang="ja-JP" sz="1600" dirty="0">
              <a:latin typeface="Times New Roman" panose="02020603050405020304" pitchFamily="18" charset="0"/>
              <a:cs typeface="Times New Roman" panose="02020603050405020304" pitchFamily="18" charset="0"/>
            </a:endParaRPr>
          </a:p>
          <a:p>
            <a:pPr>
              <a:lnSpc>
                <a:spcPct val="90000"/>
              </a:lnSpc>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If the responsibilities and collaborations noted on the index cards cannot accommodate the use-case, modifications are made to the cards.</a:t>
            </a:r>
            <a:endParaRPr lang="en-US" altLang="ja-JP" sz="2000" dirty="0">
              <a:latin typeface="Times New Roman" panose="02020603050405020304" pitchFamily="18" charset="0"/>
              <a:cs typeface="Times New Roman" panose="02020603050405020304" pitchFamily="18" charset="0"/>
            </a:endParaRPr>
          </a:p>
          <a:p>
            <a:pPr lvl="1">
              <a:lnSpc>
                <a:spcPct val="90000"/>
              </a:lnSpc>
              <a:spcBef>
                <a:spcPct val="20000"/>
              </a:spcBef>
              <a:buClr>
                <a:srgbClr val="0070C0"/>
              </a:buClr>
              <a:buFont typeface="Wingdings" panose="05000000000000000000" pitchFamily="2" charset="2"/>
              <a:buChar char="n"/>
            </a:pPr>
            <a:r>
              <a:rPr lang="en-US" altLang="ja-JP" sz="1800" dirty="0">
                <a:latin typeface="Times New Roman" panose="02020603050405020304" pitchFamily="18" charset="0"/>
                <a:cs typeface="Times New Roman" panose="02020603050405020304" pitchFamily="18" charset="0"/>
              </a:rPr>
              <a:t> This may include the definition of new classes (and corresponding CRC index cards) or the specification of new or revised responsibilities or collaborations on existing cards.</a:t>
            </a:r>
            <a:r>
              <a:rPr lang="en-US" altLang="ja-JP" sz="1800" dirty="0"/>
              <a:t>	</a:t>
            </a:r>
            <a:endParaRPr lang="en-US" altLang="ja-JP" sz="1800" dirty="0"/>
          </a:p>
        </p:txBody>
      </p:sp>
      <p:sp>
        <p:nvSpPr>
          <p:cNvPr id="6" name="标题 8"/>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Reviewing the CRC Model</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24" name="Object 4"/>
          <p:cNvGraphicFramePr>
            <a:graphicFrameLocks noChangeAspect="1"/>
          </p:cNvGraphicFramePr>
          <p:nvPr/>
        </p:nvGraphicFramePr>
        <p:xfrm>
          <a:off x="619126" y="1052736"/>
          <a:ext cx="8185658" cy="5616624"/>
        </p:xfrm>
        <a:graphic>
          <a:graphicData uri="http://schemas.openxmlformats.org/presentationml/2006/ole">
            <mc:AlternateContent xmlns:mc="http://schemas.openxmlformats.org/markup-compatibility/2006">
              <mc:Choice xmlns:v="urn:schemas-microsoft-com:vml" Requires="v">
                <p:oleObj spid="_x0000_s45225" name="BMP 图象" r:id="rId1" imgW="4130040" imgH="3185160" progId="Paint.Picture">
                  <p:embed/>
                </p:oleObj>
              </mc:Choice>
              <mc:Fallback>
                <p:oleObj name="BMP 图象" r:id="rId1" imgW="4130040" imgH="3185160" progId="Paint.Picture">
                  <p:embed/>
                  <p:pic>
                    <p:nvPicPr>
                      <p:cNvPr id="0" name="图片 45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6" y="1052736"/>
                        <a:ext cx="8185658" cy="5616624"/>
                      </a:xfrm>
                      <a:prstGeom prst="rect">
                        <a:avLst/>
                      </a:prstGeom>
                      <a:noFill/>
                      <a:ln>
                        <a:noFill/>
                      </a:ln>
                      <a:effectLst/>
                    </p:spPr>
                  </p:pic>
                </p:oleObj>
              </mc:Fallback>
            </mc:AlternateContent>
          </a:graphicData>
        </a:graphic>
      </p:graphicFrame>
      <p:sp>
        <p:nvSpPr>
          <p:cNvPr id="2" name="标题 1"/>
          <p:cNvSpPr>
            <a:spLocks noGrp="1"/>
          </p:cNvSpPr>
          <p:nvPr>
            <p:ph type="title"/>
          </p:nvPr>
        </p:nvSpPr>
        <p:spPr/>
        <p:txBody>
          <a:bodyPr/>
          <a:lstStyle/>
          <a:p>
            <a:r>
              <a:rPr lang="en-US" altLang="zh-CN" dirty="0"/>
              <a:t>Collaborations Diagram</a:t>
            </a:r>
            <a:endParaRPr lang="zh-CN" altLang="en-US" dirty="0"/>
          </a:p>
        </p:txBody>
      </p:sp>
    </p:spTree>
  </p:cSld>
  <p:clrMapOvr>
    <a:masterClrMapping/>
  </p:clrMapOvr>
  <p:transition>
    <p:random/>
    <p:sndAc>
      <p:stSnd>
        <p:snd r:embed="rId3" name="projctor.wav"/>
      </p:stSnd>
    </p:sndAc>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5250" name="Picture 10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381000"/>
            <a:ext cx="9144000" cy="612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
    <p:sndAc>
      <p:stSnd>
        <p:snd r:embed="rId2" name="projctor.wav"/>
      </p:stSnd>
    </p:sndAc>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5600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F28DA75-580E-4A67-998A-2E6958A8556D}" type="slidenum">
              <a:rPr lang="en-US" altLang="ja-JP" sz="1200">
                <a:solidFill>
                  <a:schemeClr val="bg1"/>
                </a:solidFill>
              </a:rPr>
            </a:fld>
            <a:endParaRPr lang="en-US" altLang="ja-JP" sz="900">
              <a:solidFill>
                <a:schemeClr val="bg1"/>
              </a:solidFill>
            </a:endParaRPr>
          </a:p>
        </p:txBody>
      </p:sp>
      <p:sp>
        <p:nvSpPr>
          <p:cNvPr id="256005" name="Rectangle 7"/>
          <p:cNvSpPr>
            <a:spLocks noRot="1" noChangeArrowheads="1"/>
          </p:cNvSpPr>
          <p:nvPr/>
        </p:nvSpPr>
        <p:spPr bwMode="auto">
          <a:xfrm>
            <a:off x="924200" y="1446312"/>
            <a:ext cx="8229600"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Two analysis classes are often related to one another in some fashion</a:t>
            </a:r>
            <a:endParaRPr lang="en-US" altLang="ja-JP" sz="24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In UML these relationships are called </a:t>
            </a:r>
            <a:r>
              <a:rPr lang="en-US" altLang="ja-JP" sz="2000" i="1" dirty="0">
                <a:solidFill>
                  <a:srgbClr val="FF0000"/>
                </a:solidFill>
                <a:latin typeface="Times New Roman" panose="02020603050405020304" pitchFamily="18" charset="0"/>
                <a:cs typeface="Times New Roman" panose="02020603050405020304" pitchFamily="18" charset="0"/>
              </a:rPr>
              <a:t>associations</a:t>
            </a:r>
            <a:endParaRPr lang="en-US" altLang="ja-JP" sz="2000" i="1" dirty="0">
              <a:solidFill>
                <a:srgbClr val="FF0000"/>
              </a:solidFill>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Associations can be refined by indicating</a:t>
            </a:r>
            <a:r>
              <a:rPr lang="en-US" altLang="ja-JP" sz="2000" i="1" dirty="0">
                <a:latin typeface="Times New Roman" panose="02020603050405020304" pitchFamily="18" charset="0"/>
                <a:cs typeface="Times New Roman" panose="02020603050405020304" pitchFamily="18" charset="0"/>
              </a:rPr>
              <a:t> </a:t>
            </a:r>
            <a:r>
              <a:rPr lang="en-US" altLang="ja-JP" sz="2000" i="1" dirty="0">
                <a:solidFill>
                  <a:srgbClr val="FF0000"/>
                </a:solidFill>
                <a:latin typeface="Times New Roman" panose="02020603050405020304" pitchFamily="18" charset="0"/>
                <a:cs typeface="Times New Roman" panose="02020603050405020304" pitchFamily="18" charset="0"/>
              </a:rPr>
              <a:t>multiplicity</a:t>
            </a:r>
            <a:r>
              <a:rPr lang="en-US" altLang="ja-JP" sz="2000" i="1"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(the term </a:t>
            </a:r>
            <a:r>
              <a:rPr lang="en-US" altLang="ja-JP" sz="2000" i="1" dirty="0">
                <a:solidFill>
                  <a:srgbClr val="FF0000"/>
                </a:solidFill>
                <a:latin typeface="Times New Roman" panose="02020603050405020304" pitchFamily="18" charset="0"/>
                <a:cs typeface="Times New Roman" panose="02020603050405020304" pitchFamily="18" charset="0"/>
              </a:rPr>
              <a:t>cardinality</a:t>
            </a:r>
            <a:r>
              <a:rPr lang="en-US" altLang="ja-JP" sz="2000" dirty="0">
                <a:solidFill>
                  <a:srgbClr val="F3FF07"/>
                </a:solidFill>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is used in data </a:t>
            </a:r>
            <a:r>
              <a:rPr lang="en-US" altLang="ja-JP" sz="2000" dirty="0" smtClean="0">
                <a:latin typeface="Times New Roman" panose="02020603050405020304" pitchFamily="18" charset="0"/>
                <a:cs typeface="Times New Roman" panose="02020603050405020304" pitchFamily="18" charset="0"/>
              </a:rPr>
              <a:t>modeling</a:t>
            </a:r>
            <a:endParaRPr lang="en-US" altLang="ja-JP" sz="2000" dirty="0" smtClean="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endParaRPr lang="en-US" altLang="ja-JP" sz="20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In many instances, a client-server relationship exists between two analysis classes. </a:t>
            </a:r>
            <a:endParaRPr lang="en-US" altLang="ja-JP" sz="24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In such cases, a client-class depends on the server-class in some way and a </a:t>
            </a:r>
            <a:r>
              <a:rPr lang="en-US" altLang="ja-JP" sz="2000" i="1" dirty="0">
                <a:solidFill>
                  <a:srgbClr val="FF0000"/>
                </a:solidFill>
                <a:latin typeface="Times New Roman" panose="02020603050405020304" pitchFamily="18" charset="0"/>
                <a:cs typeface="Times New Roman" panose="02020603050405020304" pitchFamily="18" charset="0"/>
              </a:rPr>
              <a:t>dependency relationship</a:t>
            </a:r>
            <a:r>
              <a:rPr lang="en-US" altLang="ja-JP" sz="2000" dirty="0">
                <a:latin typeface="Times New Roman" panose="02020603050405020304" pitchFamily="18" charset="0"/>
                <a:cs typeface="Times New Roman" panose="02020603050405020304" pitchFamily="18" charset="0"/>
              </a:rPr>
              <a:t> is established</a:t>
            </a:r>
            <a:endParaRPr lang="en-US" altLang="ja-JP" sz="2000" dirty="0">
              <a:latin typeface="Times New Roman" panose="02020603050405020304" pitchFamily="18" charset="0"/>
              <a:cs typeface="Times New Roman" panose="02020603050405020304" pitchFamily="18"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Associations and Dependencies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type="body" idx="1"/>
          </p:nvPr>
        </p:nvSpPr>
        <p:spPr>
          <a:xfrm>
            <a:off x="1043608" y="1340768"/>
            <a:ext cx="7566992" cy="3962400"/>
          </a:xfrm>
          <a:noFill/>
        </p:spPr>
        <p:txBody>
          <a:bodyPr/>
          <a:lstStyle/>
          <a:p>
            <a:pPr>
              <a:spcBef>
                <a:spcPts val="0"/>
              </a:spcBef>
              <a:buClr>
                <a:srgbClr val="0070C0"/>
              </a:buClr>
              <a:buFont typeface="Wingdings" panose="05000000000000000000" pitchFamily="2" charset="2"/>
              <a:buChar char="Ø"/>
            </a:pPr>
            <a:r>
              <a:rPr lang="en-US" altLang="zh-CN" b="0" dirty="0">
                <a:latin typeface="Times New Roman" panose="02020603050405020304" pitchFamily="18" charset="0"/>
                <a:cs typeface="Times New Roman" panose="02020603050405020304" pitchFamily="18" charset="0"/>
              </a:rPr>
              <a:t> identify the “customer” and work together to negotiate “product-level” </a:t>
            </a:r>
            <a:r>
              <a:rPr lang="en-US" altLang="zh-CN" b="0" dirty="0" smtClean="0">
                <a:latin typeface="Times New Roman" panose="02020603050405020304" pitchFamily="18" charset="0"/>
                <a:cs typeface="Times New Roman" panose="02020603050405020304" pitchFamily="18" charset="0"/>
              </a:rPr>
              <a:t>requirements</a:t>
            </a:r>
            <a:endParaRPr lang="en-US" altLang="zh-CN" b="0" dirty="0" smtClean="0">
              <a:latin typeface="Times New Roman" panose="02020603050405020304" pitchFamily="18" charset="0"/>
              <a:cs typeface="Times New Roman" panose="02020603050405020304" pitchFamily="18" charset="0"/>
            </a:endParaRPr>
          </a:p>
          <a:p>
            <a:pPr>
              <a:spcBef>
                <a:spcPts val="0"/>
              </a:spcBef>
              <a:buClr>
                <a:srgbClr val="0070C0"/>
              </a:buClr>
              <a:buFont typeface="Wingdings" panose="05000000000000000000" pitchFamily="2" charset="2"/>
              <a:buChar char="Ø"/>
            </a:pPr>
            <a:endParaRPr lang="en-US" altLang="zh-CN" b="0" dirty="0">
              <a:latin typeface="Times New Roman" panose="02020603050405020304" pitchFamily="18" charset="0"/>
              <a:cs typeface="Times New Roman" panose="02020603050405020304" pitchFamily="18" charset="0"/>
            </a:endParaRPr>
          </a:p>
          <a:p>
            <a:pPr>
              <a:spcBef>
                <a:spcPts val="0"/>
              </a:spcBef>
              <a:buClr>
                <a:srgbClr val="0070C0"/>
              </a:buClr>
              <a:buFont typeface="Wingdings" panose="05000000000000000000" pitchFamily="2" charset="2"/>
              <a:buChar char="Ø"/>
            </a:pPr>
            <a:r>
              <a:rPr lang="en-US" altLang="zh-CN" b="0" dirty="0">
                <a:latin typeface="Times New Roman" panose="02020603050405020304" pitchFamily="18" charset="0"/>
                <a:cs typeface="Times New Roman" panose="02020603050405020304" pitchFamily="18" charset="0"/>
              </a:rPr>
              <a:t> build an analysis model</a:t>
            </a:r>
            <a:endParaRPr lang="en-US" altLang="zh-CN" b="0" dirty="0">
              <a:latin typeface="Times New Roman" panose="02020603050405020304" pitchFamily="18" charset="0"/>
              <a:cs typeface="Times New Roman" panose="02020603050405020304" pitchFamily="18" charset="0"/>
            </a:endParaRPr>
          </a:p>
          <a:p>
            <a:pPr lvl="1">
              <a:spcBef>
                <a:spcPts val="0"/>
              </a:spcBef>
              <a:buClr>
                <a:srgbClr val="0070C0"/>
              </a:buClr>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 focus on data</a:t>
            </a:r>
            <a:endParaRPr lang="en-US" altLang="zh-CN" sz="2000" dirty="0">
              <a:latin typeface="Times New Roman" panose="02020603050405020304" pitchFamily="18" charset="0"/>
              <a:cs typeface="Times New Roman" panose="02020603050405020304" pitchFamily="18" charset="0"/>
            </a:endParaRPr>
          </a:p>
          <a:p>
            <a:pPr lvl="1">
              <a:spcBef>
                <a:spcPts val="0"/>
              </a:spcBef>
              <a:buClr>
                <a:srgbClr val="0070C0"/>
              </a:buClr>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 define function</a:t>
            </a:r>
            <a:endParaRPr lang="en-US" altLang="zh-CN" sz="2000" dirty="0">
              <a:latin typeface="Times New Roman" panose="02020603050405020304" pitchFamily="18" charset="0"/>
              <a:cs typeface="Times New Roman" panose="02020603050405020304" pitchFamily="18" charset="0"/>
            </a:endParaRPr>
          </a:p>
          <a:p>
            <a:pPr lvl="1">
              <a:spcBef>
                <a:spcPts val="0"/>
              </a:spcBef>
              <a:buClr>
                <a:srgbClr val="0070C0"/>
              </a:buClr>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 represent </a:t>
            </a:r>
            <a:r>
              <a:rPr lang="en-US" altLang="zh-CN" sz="2000" dirty="0" smtClean="0">
                <a:latin typeface="Times New Roman" panose="02020603050405020304" pitchFamily="18" charset="0"/>
                <a:cs typeface="Times New Roman" panose="02020603050405020304" pitchFamily="18" charset="0"/>
              </a:rPr>
              <a:t>behavior</a:t>
            </a:r>
            <a:endParaRPr lang="en-US" altLang="zh-CN" sz="2000" dirty="0" smtClean="0">
              <a:latin typeface="Times New Roman" panose="02020603050405020304" pitchFamily="18" charset="0"/>
              <a:cs typeface="Times New Roman" panose="02020603050405020304" pitchFamily="18" charset="0"/>
            </a:endParaRPr>
          </a:p>
          <a:p>
            <a:pPr lvl="1">
              <a:spcBef>
                <a:spcPts val="0"/>
              </a:spcBef>
              <a:buClr>
                <a:srgbClr val="0070C0"/>
              </a:buClr>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a:spcBef>
                <a:spcPts val="0"/>
              </a:spcBef>
              <a:buClr>
                <a:srgbClr val="0070C0"/>
              </a:buClr>
              <a:buFont typeface="Wingdings" panose="05000000000000000000" pitchFamily="2" charset="2"/>
              <a:buChar char="Ø"/>
            </a:pPr>
            <a:r>
              <a:rPr lang="en-US" altLang="zh-CN" b="0" dirty="0">
                <a:latin typeface="Times New Roman" panose="02020603050405020304" pitchFamily="18" charset="0"/>
                <a:cs typeface="Times New Roman" panose="02020603050405020304" pitchFamily="18" charset="0"/>
              </a:rPr>
              <a:t> give out prototype areas of </a:t>
            </a:r>
            <a:r>
              <a:rPr lang="en-US" altLang="zh-CN" b="0" dirty="0" smtClean="0">
                <a:latin typeface="Times New Roman" panose="02020603050405020304" pitchFamily="18" charset="0"/>
                <a:cs typeface="Times New Roman" panose="02020603050405020304" pitchFamily="18" charset="0"/>
              </a:rPr>
              <a:t>uncertainty</a:t>
            </a:r>
            <a:endParaRPr lang="en-US" altLang="zh-CN" b="0" dirty="0" smtClean="0">
              <a:latin typeface="Times New Roman" panose="02020603050405020304" pitchFamily="18" charset="0"/>
              <a:cs typeface="Times New Roman" panose="02020603050405020304" pitchFamily="18" charset="0"/>
            </a:endParaRPr>
          </a:p>
          <a:p>
            <a:pPr>
              <a:spcBef>
                <a:spcPts val="0"/>
              </a:spcBef>
              <a:buClr>
                <a:srgbClr val="0070C0"/>
              </a:buClr>
              <a:buFont typeface="Wingdings" panose="05000000000000000000" pitchFamily="2" charset="2"/>
              <a:buChar char="Ø"/>
            </a:pPr>
            <a:endParaRPr lang="en-US" altLang="zh-CN" b="0" dirty="0">
              <a:latin typeface="Times New Roman" panose="02020603050405020304" pitchFamily="18" charset="0"/>
              <a:cs typeface="Times New Roman" panose="02020603050405020304" pitchFamily="18" charset="0"/>
            </a:endParaRPr>
          </a:p>
          <a:p>
            <a:pPr>
              <a:spcBef>
                <a:spcPts val="0"/>
              </a:spcBef>
              <a:buClr>
                <a:srgbClr val="0070C0"/>
              </a:buClr>
              <a:buFont typeface="Wingdings" panose="05000000000000000000" pitchFamily="2" charset="2"/>
              <a:buChar char="Ø"/>
            </a:pPr>
            <a:r>
              <a:rPr lang="en-US" altLang="zh-CN" b="0" dirty="0">
                <a:latin typeface="Times New Roman" panose="02020603050405020304" pitchFamily="18" charset="0"/>
                <a:cs typeface="Times New Roman" panose="02020603050405020304" pitchFamily="18" charset="0"/>
              </a:rPr>
              <a:t> develop a specification that will guide </a:t>
            </a:r>
            <a:r>
              <a:rPr lang="en-US" altLang="zh-CN" b="0" dirty="0" smtClean="0">
                <a:latin typeface="Times New Roman" panose="02020603050405020304" pitchFamily="18" charset="0"/>
                <a:cs typeface="Times New Roman" panose="02020603050405020304" pitchFamily="18" charset="0"/>
              </a:rPr>
              <a:t>design</a:t>
            </a:r>
            <a:endParaRPr lang="en-US" altLang="zh-CN" b="0" dirty="0" smtClean="0">
              <a:latin typeface="Times New Roman" panose="02020603050405020304" pitchFamily="18" charset="0"/>
              <a:cs typeface="Times New Roman" panose="02020603050405020304" pitchFamily="18" charset="0"/>
            </a:endParaRPr>
          </a:p>
          <a:p>
            <a:pPr>
              <a:spcBef>
                <a:spcPts val="0"/>
              </a:spcBef>
              <a:buClr>
                <a:srgbClr val="0070C0"/>
              </a:buClr>
              <a:buFont typeface="Wingdings" panose="05000000000000000000" pitchFamily="2" charset="2"/>
              <a:buChar char="Ø"/>
            </a:pPr>
            <a:endParaRPr lang="en-US" altLang="zh-CN" b="0" dirty="0">
              <a:latin typeface="Times New Roman" panose="02020603050405020304" pitchFamily="18" charset="0"/>
              <a:cs typeface="Times New Roman" panose="02020603050405020304" pitchFamily="18" charset="0"/>
            </a:endParaRPr>
          </a:p>
          <a:p>
            <a:pPr>
              <a:spcBef>
                <a:spcPts val="0"/>
              </a:spcBef>
              <a:buClr>
                <a:srgbClr val="0070C0"/>
              </a:buClr>
              <a:buFont typeface="Wingdings" panose="05000000000000000000" pitchFamily="2" charset="2"/>
              <a:buChar char="Ø"/>
            </a:pPr>
            <a:r>
              <a:rPr lang="en-US" altLang="zh-CN" b="0" dirty="0">
                <a:latin typeface="Times New Roman" panose="02020603050405020304" pitchFamily="18" charset="0"/>
                <a:cs typeface="Times New Roman" panose="02020603050405020304" pitchFamily="18" charset="0"/>
              </a:rPr>
              <a:t> conduct formal technical reviews</a:t>
            </a:r>
            <a:endParaRPr lang="en-US" altLang="zh-CN"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en-US" altLang="zh-CN" dirty="0"/>
              <a:t>The Phases of Analysis</a:t>
            </a:r>
            <a:endParaRPr lang="zh-CN" altLang="en-US" dirty="0"/>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5702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627DD2A-0270-44C3-96C3-CD2002D3A472}" type="slidenum">
              <a:rPr lang="en-US" altLang="ja-JP" sz="1200">
                <a:solidFill>
                  <a:schemeClr val="bg1"/>
                </a:solidFill>
              </a:rPr>
            </a:fld>
            <a:endParaRPr lang="en-US" altLang="ja-JP" sz="900">
              <a:solidFill>
                <a:schemeClr val="bg1"/>
              </a:solidFill>
            </a:endParaRPr>
          </a:p>
        </p:txBody>
      </p:sp>
      <p:pic>
        <p:nvPicPr>
          <p:cNvPr id="257029"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9632" y="1373188"/>
            <a:ext cx="5616624" cy="476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Multiplicity</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5805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0AF4F16C-6445-428C-AFA5-3ABD6BE4F3D9}" type="slidenum">
              <a:rPr lang="en-US" altLang="ja-JP" sz="1200">
                <a:solidFill>
                  <a:schemeClr val="bg1"/>
                </a:solidFill>
              </a:rPr>
            </a:fld>
            <a:endParaRPr lang="en-US" altLang="ja-JP" sz="900">
              <a:solidFill>
                <a:schemeClr val="bg1"/>
              </a:solidFill>
            </a:endParaRPr>
          </a:p>
        </p:txBody>
      </p:sp>
      <p:pic>
        <p:nvPicPr>
          <p:cNvPr id="25805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4208" y="2204864"/>
            <a:ext cx="5931420"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b="1" dirty="0"/>
              <a:t>Dependencies</a:t>
            </a:r>
            <a:endParaRPr lang="en-US" altLang="ja-JP" b="1"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4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1791" y="2107903"/>
            <a:ext cx="4258556" cy="3200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0824" y="2015570"/>
            <a:ext cx="3109415" cy="3357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45" name="Text Box 5"/>
          <p:cNvSpPr txBox="1">
            <a:spLocks noChangeArrowheads="1"/>
          </p:cNvSpPr>
          <p:nvPr/>
        </p:nvSpPr>
        <p:spPr bwMode="auto">
          <a:xfrm>
            <a:off x="1547664" y="5660155"/>
            <a:ext cx="32908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1800" dirty="0">
                <a:latin typeface="Times New Roman" panose="02020603050405020304" pitchFamily="18" charset="0"/>
                <a:cs typeface="Times New Roman" panose="02020603050405020304" pitchFamily="18" charset="0"/>
              </a:rPr>
              <a:t>Generalization-specialization</a:t>
            </a:r>
            <a:endParaRPr lang="en-US" altLang="zh-CN" sz="1800" dirty="0">
              <a:latin typeface="Times New Roman" panose="02020603050405020304" pitchFamily="18" charset="0"/>
              <a:cs typeface="Times New Roman" panose="02020603050405020304" pitchFamily="18" charset="0"/>
            </a:endParaRPr>
          </a:p>
        </p:txBody>
      </p:sp>
      <p:sp>
        <p:nvSpPr>
          <p:cNvPr id="522246" name="Text Box 6"/>
          <p:cNvSpPr txBox="1">
            <a:spLocks noChangeArrowheads="1"/>
          </p:cNvSpPr>
          <p:nvPr/>
        </p:nvSpPr>
        <p:spPr bwMode="auto">
          <a:xfrm>
            <a:off x="5652120" y="5660155"/>
            <a:ext cx="2733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1800" dirty="0">
                <a:latin typeface="Times New Roman" panose="02020603050405020304" pitchFamily="18" charset="0"/>
                <a:cs typeface="Times New Roman" panose="02020603050405020304" pitchFamily="18" charset="0"/>
              </a:rPr>
              <a:t>Composite aggregates</a:t>
            </a:r>
            <a:endParaRPr lang="en-US" altLang="zh-CN" sz="1800" dirty="0">
              <a:latin typeface="Times New Roman" panose="02020603050405020304" pitchFamily="18" charset="0"/>
              <a:cs typeface="Times New Roman" panose="02020603050405020304" pitchFamily="18" charset="0"/>
            </a:endParaRPr>
          </a:p>
        </p:txBody>
      </p:sp>
      <p:sp>
        <p:nvSpPr>
          <p:cNvPr id="522247" name="Text Box 7"/>
          <p:cNvSpPr txBox="1">
            <a:spLocks noChangeArrowheads="1"/>
          </p:cNvSpPr>
          <p:nvPr/>
        </p:nvSpPr>
        <p:spPr bwMode="auto">
          <a:xfrm>
            <a:off x="342901" y="1646238"/>
            <a:ext cx="4200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zh-CN" altLang="en-US" sz="1800">
              <a:latin typeface="Helvetica" charset="0"/>
            </a:endParaRPr>
          </a:p>
        </p:txBody>
      </p:sp>
      <p:sp>
        <p:nvSpPr>
          <p:cNvPr id="522248" name="Text Box 8"/>
          <p:cNvSpPr txBox="1">
            <a:spLocks noChangeArrowheads="1"/>
          </p:cNvSpPr>
          <p:nvPr/>
        </p:nvSpPr>
        <p:spPr bwMode="auto">
          <a:xfrm>
            <a:off x="1062523" y="1347680"/>
            <a:ext cx="3590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dirty="0">
                <a:latin typeface="Times New Roman" panose="02020603050405020304" pitchFamily="18" charset="0"/>
                <a:cs typeface="Times New Roman" panose="02020603050405020304" pitchFamily="18" charset="0"/>
              </a:rPr>
              <a:t>UML: </a:t>
            </a:r>
            <a:r>
              <a:rPr lang="en-US" altLang="zh-CN" dirty="0">
                <a:latin typeface="Times New Roman" panose="02020603050405020304" pitchFamily="18" charset="0"/>
                <a:cs typeface="Times New Roman" panose="02020603050405020304" pitchFamily="18" charset="0"/>
              </a:rPr>
              <a:t>Class Diagrams</a:t>
            </a:r>
            <a:endParaRPr lang="en-US" altLang="zh-CN"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en-US" altLang="zh-CN" dirty="0"/>
              <a:t>Defining Structures and Hierarchies</a:t>
            </a:r>
            <a:endParaRPr lang="zh-CN" altLang="en-US" dirty="0"/>
          </a:p>
        </p:txBody>
      </p:sp>
    </p:spTree>
  </p:cSld>
  <p:clrMapOvr>
    <a:masterClrMapping/>
  </p:clrMapOvr>
  <p:transition>
    <p:random/>
    <p:sndAc>
      <p:stSnd>
        <p:snd r:embed="rId3" name="projctor.wav"/>
      </p:stSnd>
    </p:sndAc>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326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5696" y="1658417"/>
            <a:ext cx="5803854" cy="5154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3268" name="Text Box 4"/>
          <p:cNvSpPr txBox="1">
            <a:spLocks noChangeArrowheads="1"/>
          </p:cNvSpPr>
          <p:nvPr/>
        </p:nvSpPr>
        <p:spPr bwMode="auto">
          <a:xfrm>
            <a:off x="2267744" y="1196752"/>
            <a:ext cx="46212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dirty="0">
                <a:latin typeface="Times New Roman" panose="02020603050405020304" pitchFamily="18" charset="0"/>
                <a:cs typeface="Times New Roman" panose="02020603050405020304" pitchFamily="18" charset="0"/>
              </a:rPr>
              <a:t>UML: Package Reference</a:t>
            </a:r>
            <a:endParaRPr lang="en-US" altLang="zh-CN"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en-US" altLang="zh-CN" dirty="0"/>
              <a:t>Defining Subjects and Subsystems</a:t>
            </a:r>
            <a:endParaRPr lang="zh-CN" altLang="en-US" dirty="0"/>
          </a:p>
        </p:txBody>
      </p:sp>
    </p:spTree>
  </p:cSld>
  <p:clrMapOvr>
    <a:masterClrMapping/>
  </p:clrMapOvr>
  <p:transition>
    <p:random/>
    <p:sndAc>
      <p:stSnd>
        <p:snd r:embed="rId2" name="projctor.wav"/>
      </p:stSnd>
    </p:sndAc>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429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47838" y="1882775"/>
            <a:ext cx="6352554" cy="434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4292" name="Text Box 4"/>
          <p:cNvSpPr txBox="1">
            <a:spLocks noChangeArrowheads="1"/>
          </p:cNvSpPr>
          <p:nvPr/>
        </p:nvSpPr>
        <p:spPr bwMode="auto">
          <a:xfrm>
            <a:off x="1907704" y="1282055"/>
            <a:ext cx="4262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dirty="0"/>
              <a:t>Relationships between Objects:</a:t>
            </a:r>
            <a:endParaRPr lang="en-US" altLang="zh-CN" dirty="0"/>
          </a:p>
        </p:txBody>
      </p:sp>
      <p:sp>
        <p:nvSpPr>
          <p:cNvPr id="6" name="Rectangle 2"/>
          <p:cNvSpPr>
            <a:spLocks noGrp="1" noChangeArrowheads="1"/>
          </p:cNvSpPr>
          <p:nvPr>
            <p:ph type="title"/>
          </p:nvPr>
        </p:nvSpPr>
        <p:spPr/>
        <p:txBody>
          <a:bodyPr/>
          <a:lstStyle/>
          <a:p>
            <a:r>
              <a:rPr lang="en-US" altLang="zh-CN" dirty="0"/>
              <a:t>The Object-Relationship Model</a:t>
            </a:r>
            <a:endParaRPr lang="en-US" altLang="zh-CN" dirty="0"/>
          </a:p>
        </p:txBody>
      </p:sp>
    </p:spTree>
  </p:cSld>
  <p:clrMapOvr>
    <a:masterClrMapping/>
  </p:clrMapOvr>
  <p:transition>
    <p:random/>
    <p:sndAc>
      <p:stSnd>
        <p:snd r:embed="rId2" name="projctor.wav"/>
      </p:stSnd>
    </p:sndAc>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5907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F51FE73-E30A-45BD-8CB4-CF56A9169F1E}" type="slidenum">
              <a:rPr lang="en-US" altLang="ja-JP" sz="1200">
                <a:solidFill>
                  <a:schemeClr val="bg1"/>
                </a:solidFill>
              </a:rPr>
            </a:fld>
            <a:endParaRPr lang="en-US" altLang="ja-JP" sz="900">
              <a:solidFill>
                <a:schemeClr val="bg1"/>
              </a:solidFill>
            </a:endParaRPr>
          </a:p>
        </p:txBody>
      </p:sp>
      <p:sp>
        <p:nvSpPr>
          <p:cNvPr id="259077" name="Rectangle 7"/>
          <p:cNvSpPr>
            <a:spLocks noRot="1" noChangeArrowheads="1"/>
          </p:cNvSpPr>
          <p:nvPr/>
        </p:nvSpPr>
        <p:spPr bwMode="auto">
          <a:xfrm>
            <a:off x="1043608" y="1412776"/>
            <a:ext cx="7704856"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0070C0"/>
              </a:buClr>
              <a:buFont typeface="Wingdings" panose="05000000000000000000" pitchFamily="2" charset="2"/>
              <a:buChar char="n"/>
            </a:pPr>
            <a:r>
              <a:rPr lang="en-US" altLang="ja-JP" sz="2200" dirty="0">
                <a:latin typeface="Times New Roman" panose="02020603050405020304" pitchFamily="18" charset="0"/>
                <a:cs typeface="Times New Roman" panose="02020603050405020304" pitchFamily="18" charset="0"/>
              </a:rPr>
              <a:t>Various elements of the analysis model (e.g., use-cases, analysis classes) are categorized in a manner that packages them as a grouping</a:t>
            </a:r>
            <a:endParaRPr lang="en-US" altLang="zh-CN" sz="2200" dirty="0">
              <a:latin typeface="Times New Roman" panose="02020603050405020304" pitchFamily="18" charset="0"/>
              <a:cs typeface="Times New Roman" panose="02020603050405020304" pitchFamily="18" charset="0"/>
            </a:endParaRPr>
          </a:p>
          <a:p>
            <a:pPr>
              <a:lnSpc>
                <a:spcPct val="90000"/>
              </a:lnSpc>
              <a:spcBef>
                <a:spcPct val="20000"/>
              </a:spcBef>
              <a:buClr>
                <a:srgbClr val="0070C0"/>
              </a:buClr>
              <a:buFont typeface="Wingdings" panose="05000000000000000000" pitchFamily="2" charset="2"/>
              <a:buChar char="n"/>
            </a:pPr>
            <a:endParaRPr lang="en-US" altLang="ja-JP" sz="2200" dirty="0">
              <a:latin typeface="Times New Roman" panose="02020603050405020304" pitchFamily="18" charset="0"/>
              <a:cs typeface="Times New Roman" panose="02020603050405020304" pitchFamily="18" charset="0"/>
            </a:endParaRPr>
          </a:p>
          <a:p>
            <a:pPr>
              <a:lnSpc>
                <a:spcPct val="90000"/>
              </a:lnSpc>
              <a:spcBef>
                <a:spcPct val="20000"/>
              </a:spcBef>
              <a:buClr>
                <a:srgbClr val="0070C0"/>
              </a:buClr>
              <a:buFont typeface="Wingdings" panose="05000000000000000000" pitchFamily="2" charset="2"/>
              <a:buChar char="n"/>
            </a:pPr>
            <a:r>
              <a:rPr lang="en-US" altLang="ja-JP" sz="2200" dirty="0">
                <a:latin typeface="Times New Roman" panose="02020603050405020304" pitchFamily="18" charset="0"/>
                <a:cs typeface="Times New Roman" panose="02020603050405020304" pitchFamily="18" charset="0"/>
              </a:rPr>
              <a:t>The plus sign preceding the analysis class name in each package indicates that the classes have public visibility and are therefore accessible from other packages.</a:t>
            </a:r>
            <a:endParaRPr lang="en-US" altLang="zh-CN" sz="2200" dirty="0">
              <a:latin typeface="Times New Roman" panose="02020603050405020304" pitchFamily="18" charset="0"/>
              <a:cs typeface="Times New Roman" panose="02020603050405020304" pitchFamily="18" charset="0"/>
            </a:endParaRPr>
          </a:p>
          <a:p>
            <a:pPr>
              <a:lnSpc>
                <a:spcPct val="90000"/>
              </a:lnSpc>
              <a:spcBef>
                <a:spcPct val="20000"/>
              </a:spcBef>
              <a:buClr>
                <a:srgbClr val="0070C0"/>
              </a:buClr>
              <a:buFont typeface="Wingdings" panose="05000000000000000000" pitchFamily="2" charset="2"/>
              <a:buChar char="n"/>
            </a:pPr>
            <a:endParaRPr lang="en-US" altLang="ja-JP" sz="2200" dirty="0">
              <a:latin typeface="Times New Roman" panose="02020603050405020304" pitchFamily="18" charset="0"/>
              <a:cs typeface="Times New Roman" panose="02020603050405020304" pitchFamily="18" charset="0"/>
            </a:endParaRPr>
          </a:p>
          <a:p>
            <a:pPr>
              <a:lnSpc>
                <a:spcPct val="90000"/>
              </a:lnSpc>
              <a:spcBef>
                <a:spcPts val="300"/>
              </a:spcBef>
              <a:buClr>
                <a:srgbClr val="0070C0"/>
              </a:buClr>
              <a:buFont typeface="Wingdings" panose="05000000000000000000" pitchFamily="2" charset="2"/>
              <a:buChar char="n"/>
            </a:pPr>
            <a:r>
              <a:rPr lang="en-US" altLang="ja-JP" sz="2200" dirty="0">
                <a:latin typeface="Times New Roman" panose="02020603050405020304" pitchFamily="18" charset="0"/>
                <a:cs typeface="Times New Roman" panose="02020603050405020304" pitchFamily="18" charset="0"/>
              </a:rPr>
              <a:t>Other symbols can precede an element within a package. A minus sign indicates that an element is hidden from all other packages and a # symbol indicates that an element is accessible only to packages contained within a given package.</a:t>
            </a:r>
            <a:endParaRPr lang="en-US" altLang="ja-JP" sz="2200" dirty="0">
              <a:latin typeface="Times New Roman" panose="02020603050405020304" pitchFamily="18" charset="0"/>
              <a:cs typeface="Times New Roman" panose="02020603050405020304" pitchFamily="18" charset="0"/>
            </a:endParaRPr>
          </a:p>
        </p:txBody>
      </p:sp>
      <p:sp>
        <p:nvSpPr>
          <p:cNvPr id="6"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Analysis Packages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6009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18E6252-BACC-42B1-A81A-03C6157E6181}" type="slidenum">
              <a:rPr lang="en-US" altLang="ja-JP" sz="1200">
                <a:solidFill>
                  <a:schemeClr val="bg1"/>
                </a:solidFill>
              </a:rPr>
            </a:fld>
            <a:endParaRPr lang="en-US" altLang="ja-JP" sz="900">
              <a:solidFill>
                <a:schemeClr val="bg1"/>
              </a:solidFill>
            </a:endParaRPr>
          </a:p>
        </p:txBody>
      </p:sp>
      <p:pic>
        <p:nvPicPr>
          <p:cNvPr id="260101"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6124" y="1196975"/>
            <a:ext cx="5436195" cy="562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Analysis Packages</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6112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66F2D5C-63E0-4DD8-96E8-13CDF4524E1B}" type="slidenum">
              <a:rPr lang="en-US" altLang="ja-JP" sz="1200">
                <a:solidFill>
                  <a:schemeClr val="bg1"/>
                </a:solidFill>
              </a:rPr>
            </a:fld>
            <a:endParaRPr lang="en-US" altLang="ja-JP" sz="900">
              <a:solidFill>
                <a:schemeClr val="bg1"/>
              </a:solidFill>
            </a:endParaRPr>
          </a:p>
        </p:txBody>
      </p:sp>
      <p:sp>
        <p:nvSpPr>
          <p:cNvPr id="261125" name="Rectangle 7"/>
          <p:cNvSpPr>
            <a:spLocks noRot="1" noChangeArrowheads="1"/>
          </p:cNvSpPr>
          <p:nvPr/>
        </p:nvSpPr>
        <p:spPr bwMode="auto">
          <a:xfrm>
            <a:off x="856129" y="1484784"/>
            <a:ext cx="8229600"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ts val="3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The behavioral model indicates how software will respond to external events or stimuli. To create the model, the analyst must perform the following steps</a:t>
            </a:r>
            <a:r>
              <a:rPr lang="en-US" altLang="ja-JP" sz="2400" dirty="0" smtClean="0">
                <a:latin typeface="Times New Roman" panose="02020603050405020304" pitchFamily="18" charset="0"/>
                <a:cs typeface="Times New Roman" panose="02020603050405020304" pitchFamily="18" charset="0"/>
              </a:rPr>
              <a:t>:</a:t>
            </a:r>
            <a:endParaRPr lang="en-US" altLang="ja-JP" sz="2400" dirty="0" smtClean="0">
              <a:latin typeface="Times New Roman" panose="02020603050405020304" pitchFamily="18" charset="0"/>
              <a:cs typeface="Times New Roman" panose="02020603050405020304" pitchFamily="18" charset="0"/>
            </a:endParaRPr>
          </a:p>
          <a:p>
            <a:pPr>
              <a:spcBef>
                <a:spcPts val="300"/>
              </a:spcBef>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a:p>
            <a:pPr lvl="2">
              <a:spcBef>
                <a:spcPts val="6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Evaluate all use-cases to fully understand the sequence of interaction within the system.</a:t>
            </a:r>
            <a:endParaRPr lang="en-US" altLang="zh-CN" sz="2000" dirty="0">
              <a:latin typeface="Times New Roman" panose="02020603050405020304" pitchFamily="18" charset="0"/>
              <a:cs typeface="Times New Roman" panose="02020603050405020304" pitchFamily="18" charset="0"/>
            </a:endParaRPr>
          </a:p>
          <a:p>
            <a:pPr lvl="2">
              <a:spcBef>
                <a:spcPts val="6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Identify events that drive the interaction sequence and understand how these events relate to specific objects.</a:t>
            </a:r>
            <a:endParaRPr lang="en-US" altLang="zh-CN" sz="2000" dirty="0">
              <a:latin typeface="Times New Roman" panose="02020603050405020304" pitchFamily="18" charset="0"/>
              <a:cs typeface="Times New Roman" panose="02020603050405020304" pitchFamily="18" charset="0"/>
            </a:endParaRPr>
          </a:p>
          <a:p>
            <a:pPr lvl="2">
              <a:spcBef>
                <a:spcPts val="6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Create a sequence for each use-case.</a:t>
            </a:r>
            <a:endParaRPr lang="en-US" altLang="zh-CN" sz="2000" dirty="0">
              <a:latin typeface="Times New Roman" panose="02020603050405020304" pitchFamily="18" charset="0"/>
              <a:cs typeface="Times New Roman" panose="02020603050405020304" pitchFamily="18" charset="0"/>
            </a:endParaRPr>
          </a:p>
          <a:p>
            <a:pPr lvl="2">
              <a:spcBef>
                <a:spcPts val="6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Build a state diagram for the system.</a:t>
            </a:r>
            <a:endParaRPr lang="en-US" altLang="zh-CN" sz="2000" dirty="0">
              <a:latin typeface="Times New Roman" panose="02020603050405020304" pitchFamily="18" charset="0"/>
              <a:cs typeface="Times New Roman" panose="02020603050405020304" pitchFamily="18" charset="0"/>
            </a:endParaRPr>
          </a:p>
          <a:p>
            <a:pPr lvl="2">
              <a:spcBef>
                <a:spcPts val="6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Review the behavioral model to verify accuracy and consistency.</a:t>
            </a:r>
            <a:endParaRPr lang="en-US" altLang="ja-JP" sz="2000" dirty="0">
              <a:latin typeface="Times New Roman" panose="02020603050405020304" pitchFamily="18" charset="0"/>
              <a:cs typeface="Times New Roman" panose="02020603050405020304" pitchFamily="18" charset="0"/>
            </a:endParaRPr>
          </a:p>
        </p:txBody>
      </p:sp>
      <p:sp>
        <p:nvSpPr>
          <p:cNvPr id="6"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spcBef>
                <a:spcPts val="300"/>
              </a:spcBef>
            </a:pPr>
            <a:r>
              <a:rPr lang="en-US" altLang="ja-JP" dirty="0"/>
              <a:t>Behavioral Modeling</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6214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F2EDC31-514B-45AD-87B1-042BBFE83C96}" type="slidenum">
              <a:rPr lang="en-US" altLang="ja-JP" sz="1200">
                <a:solidFill>
                  <a:schemeClr val="bg1"/>
                </a:solidFill>
              </a:rPr>
            </a:fld>
            <a:endParaRPr lang="en-US" altLang="ja-JP" sz="900">
              <a:solidFill>
                <a:schemeClr val="bg1"/>
              </a:solidFill>
            </a:endParaRPr>
          </a:p>
        </p:txBody>
      </p:sp>
      <p:sp>
        <p:nvSpPr>
          <p:cNvPr id="262149" name="Rectangle 7"/>
          <p:cNvSpPr>
            <a:spLocks noRot="1" noChangeArrowheads="1"/>
          </p:cNvSpPr>
          <p:nvPr/>
        </p:nvSpPr>
        <p:spPr bwMode="auto">
          <a:xfrm>
            <a:off x="924200" y="1484784"/>
            <a:ext cx="7686400" cy="4430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In the context of behavioral modeling, two different characterizations of states must be considered: </a:t>
            </a:r>
            <a:endParaRPr lang="en-US" altLang="ja-JP" sz="2400" dirty="0">
              <a:latin typeface="Times New Roman" panose="02020603050405020304" pitchFamily="18" charset="0"/>
              <a:cs typeface="Times New Roman" panose="02020603050405020304" pitchFamily="18" charset="0"/>
            </a:endParaRPr>
          </a:p>
          <a:p>
            <a:pPr lvl="1">
              <a:lnSpc>
                <a:spcPct val="90000"/>
              </a:lnSpc>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the state of each class as the system performs its function and</a:t>
            </a:r>
            <a:endParaRPr lang="en-US" altLang="zh-CN" sz="2000" dirty="0">
              <a:latin typeface="Times New Roman" panose="02020603050405020304" pitchFamily="18" charset="0"/>
              <a:cs typeface="Times New Roman" panose="02020603050405020304" pitchFamily="18" charset="0"/>
            </a:endParaRPr>
          </a:p>
          <a:p>
            <a:pPr lvl="1">
              <a:lnSpc>
                <a:spcPct val="90000"/>
              </a:lnSpc>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the state of the system as observed from the outside as the system performs its </a:t>
            </a:r>
            <a:r>
              <a:rPr lang="en-US" altLang="ja-JP" sz="2000" dirty="0" smtClean="0">
                <a:latin typeface="Times New Roman" panose="02020603050405020304" pitchFamily="18" charset="0"/>
                <a:cs typeface="Times New Roman" panose="02020603050405020304" pitchFamily="18" charset="0"/>
              </a:rPr>
              <a:t>function</a:t>
            </a:r>
            <a:endParaRPr lang="en-US" altLang="ja-JP" sz="2000" dirty="0" smtClean="0">
              <a:latin typeface="Times New Roman" panose="02020603050405020304" pitchFamily="18" charset="0"/>
              <a:cs typeface="Times New Roman" panose="02020603050405020304" pitchFamily="18" charset="0"/>
            </a:endParaRPr>
          </a:p>
          <a:p>
            <a:pPr lvl="1">
              <a:lnSpc>
                <a:spcPct val="90000"/>
              </a:lnSpc>
              <a:spcBef>
                <a:spcPct val="20000"/>
              </a:spcBef>
              <a:buClr>
                <a:srgbClr val="0070C0"/>
              </a:buClr>
              <a:buFont typeface="Wingdings" panose="05000000000000000000" pitchFamily="2" charset="2"/>
              <a:buChar char="n"/>
            </a:pPr>
            <a:endParaRPr lang="en-US" altLang="ja-JP" sz="2000" dirty="0">
              <a:latin typeface="Times New Roman" panose="02020603050405020304" pitchFamily="18" charset="0"/>
              <a:cs typeface="Times New Roman" panose="02020603050405020304" pitchFamily="18" charset="0"/>
            </a:endParaRPr>
          </a:p>
          <a:p>
            <a:pPr>
              <a:lnSpc>
                <a:spcPct val="90000"/>
              </a:lnSpc>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The state of a class takes on both passive and active characteristics </a:t>
            </a:r>
            <a:endParaRPr lang="en-US" altLang="ja-JP" sz="2400" dirty="0">
              <a:latin typeface="Times New Roman" panose="02020603050405020304" pitchFamily="18" charset="0"/>
              <a:cs typeface="Times New Roman" panose="02020603050405020304" pitchFamily="18" charset="0"/>
            </a:endParaRPr>
          </a:p>
          <a:p>
            <a:pPr lvl="1">
              <a:lnSpc>
                <a:spcPct val="90000"/>
              </a:lnSpc>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A </a:t>
            </a:r>
            <a:r>
              <a:rPr lang="en-US" altLang="ja-JP" sz="2000" i="1" dirty="0">
                <a:solidFill>
                  <a:srgbClr val="FF0000"/>
                </a:solidFill>
                <a:latin typeface="Times New Roman" panose="02020603050405020304" pitchFamily="18" charset="0"/>
                <a:cs typeface="Times New Roman" panose="02020603050405020304" pitchFamily="18" charset="0"/>
              </a:rPr>
              <a:t>passive state</a:t>
            </a:r>
            <a:r>
              <a:rPr lang="en-US" altLang="ja-JP" sz="2000" dirty="0">
                <a:latin typeface="Times New Roman" panose="02020603050405020304" pitchFamily="18" charset="0"/>
                <a:cs typeface="Times New Roman" panose="02020603050405020304" pitchFamily="18" charset="0"/>
              </a:rPr>
              <a:t> is simply the current status of all of an object’s attributes.</a:t>
            </a:r>
            <a:endParaRPr lang="en-US" altLang="zh-CN" sz="2000" dirty="0">
              <a:latin typeface="Times New Roman" panose="02020603050405020304" pitchFamily="18" charset="0"/>
              <a:cs typeface="Times New Roman" panose="02020603050405020304" pitchFamily="18" charset="0"/>
            </a:endParaRPr>
          </a:p>
          <a:p>
            <a:pPr lvl="1">
              <a:lnSpc>
                <a:spcPct val="90000"/>
              </a:lnSpc>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The </a:t>
            </a:r>
            <a:r>
              <a:rPr lang="en-US" altLang="ja-JP" sz="2000" i="1" dirty="0">
                <a:solidFill>
                  <a:srgbClr val="FF0000"/>
                </a:solidFill>
                <a:latin typeface="Times New Roman" panose="02020603050405020304" pitchFamily="18" charset="0"/>
                <a:cs typeface="Times New Roman" panose="02020603050405020304" pitchFamily="18" charset="0"/>
              </a:rPr>
              <a:t>active state</a:t>
            </a:r>
            <a:r>
              <a:rPr lang="en-US" altLang="ja-JP" sz="2000" dirty="0">
                <a:latin typeface="Times New Roman" panose="02020603050405020304" pitchFamily="18" charset="0"/>
                <a:cs typeface="Times New Roman" panose="02020603050405020304" pitchFamily="18" charset="0"/>
              </a:rPr>
              <a:t> of an object indicates the current status of the object as it undergoes a continuing transformation or processing. </a:t>
            </a:r>
            <a:endParaRPr lang="en-US" altLang="ja-JP" sz="2000" dirty="0">
              <a:latin typeface="Times New Roman" panose="02020603050405020304" pitchFamily="18" charset="0"/>
              <a:cs typeface="Times New Roman" panose="02020603050405020304" pitchFamily="18" charset="0"/>
            </a:endParaRPr>
          </a:p>
        </p:txBody>
      </p:sp>
      <p:sp>
        <p:nvSpPr>
          <p:cNvPr id="6"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spcBef>
                <a:spcPts val="300"/>
              </a:spcBef>
            </a:pPr>
            <a:r>
              <a:rPr lang="en-US" altLang="ja-JP" dirty="0"/>
              <a:t>State Representations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6317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56B1A6F-6EB3-4DB2-A447-4BD900DE72CA}" type="slidenum">
              <a:rPr lang="en-US" altLang="ja-JP" sz="1200">
                <a:solidFill>
                  <a:schemeClr val="bg1"/>
                </a:solidFill>
              </a:rPr>
            </a:fld>
            <a:endParaRPr lang="en-US" altLang="ja-JP" sz="900">
              <a:solidFill>
                <a:schemeClr val="bg1"/>
              </a:solidFill>
            </a:endParaRPr>
          </a:p>
        </p:txBody>
      </p:sp>
      <p:pic>
        <p:nvPicPr>
          <p:cNvPr id="26317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9632" y="1252873"/>
            <a:ext cx="6267038" cy="491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State Diagram for the </a:t>
            </a:r>
            <a:r>
              <a:rPr lang="en-US" altLang="ja-JP" dirty="0" err="1"/>
              <a:t>ControlPanel</a:t>
            </a:r>
            <a:r>
              <a:rPr lang="en-US" altLang="ja-JP" dirty="0"/>
              <a:t> Class</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type="body" idx="1"/>
          </p:nvPr>
        </p:nvSpPr>
        <p:spPr>
          <a:xfrm>
            <a:off x="1043608" y="1340768"/>
            <a:ext cx="7566992" cy="3962400"/>
          </a:xfrm>
          <a:noFill/>
        </p:spPr>
        <p:txBody>
          <a:bodyPr/>
          <a:lstStyle/>
          <a:p>
            <a:pPr>
              <a:buClr>
                <a:srgbClr val="0070C0"/>
              </a:buClr>
              <a:buFont typeface="Wingdings" panose="05000000000000000000" pitchFamily="2" charset="2"/>
              <a:buChar char="n"/>
            </a:pPr>
            <a:r>
              <a:rPr lang="en-US" altLang="zh-CN" b="0" dirty="0">
                <a:latin typeface="Times New Roman" panose="02020603050405020304" pitchFamily="18" charset="0"/>
                <a:cs typeface="Times New Roman" panose="02020603050405020304" pitchFamily="18" charset="0"/>
              </a:rPr>
              <a:t>the customer has only a vague idea of what </a:t>
            </a:r>
            <a:r>
              <a:rPr lang="en-US" altLang="zh-CN" b="0" dirty="0" smtClean="0">
                <a:latin typeface="Times New Roman" panose="02020603050405020304" pitchFamily="18" charset="0"/>
                <a:cs typeface="Times New Roman" panose="02020603050405020304" pitchFamily="18" charset="0"/>
              </a:rPr>
              <a:t>is required</a:t>
            </a:r>
            <a:endParaRPr lang="en-US" altLang="zh-CN" b="0" dirty="0" smtClean="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endParaRPr lang="en-US" altLang="zh-CN" b="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r>
              <a:rPr lang="en-US" altLang="zh-CN" b="0" dirty="0" smtClean="0">
                <a:latin typeface="Times New Roman" panose="02020603050405020304" pitchFamily="18" charset="0"/>
                <a:cs typeface="Times New Roman" panose="02020603050405020304" pitchFamily="18" charset="0"/>
              </a:rPr>
              <a:t> </a:t>
            </a:r>
            <a:r>
              <a:rPr lang="en-US" altLang="zh-CN" b="0" dirty="0">
                <a:latin typeface="Times New Roman" panose="02020603050405020304" pitchFamily="18" charset="0"/>
                <a:cs typeface="Times New Roman" panose="02020603050405020304" pitchFamily="18" charset="0"/>
              </a:rPr>
              <a:t>the developer is willing to proceed with the </a:t>
            </a:r>
            <a:r>
              <a:rPr lang="zh-CN" altLang="en-US" b="0" dirty="0">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rPr>
              <a:t>vague idea" on the assumption that "we'll fill in the details as we go</a:t>
            </a:r>
            <a:r>
              <a:rPr lang="en-US" altLang="zh-CN" b="0" dirty="0" smtClean="0">
                <a:latin typeface="Times New Roman" panose="02020603050405020304" pitchFamily="18" charset="0"/>
                <a:cs typeface="Times New Roman" panose="02020603050405020304" pitchFamily="18" charset="0"/>
              </a:rPr>
              <a:t>"</a:t>
            </a:r>
            <a:endParaRPr lang="en-US" altLang="zh-CN" b="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endParaRPr lang="en-US" altLang="zh-CN" b="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r>
              <a:rPr lang="en-US" altLang="zh-CN" b="0" dirty="0">
                <a:latin typeface="Times New Roman" panose="02020603050405020304" pitchFamily="18" charset="0"/>
                <a:cs typeface="Times New Roman" panose="02020603050405020304" pitchFamily="18" charset="0"/>
              </a:rPr>
              <a:t>the customer keeps changing </a:t>
            </a:r>
            <a:r>
              <a:rPr lang="en-US" altLang="zh-CN" b="0" dirty="0" smtClean="0">
                <a:latin typeface="Times New Roman" panose="02020603050405020304" pitchFamily="18" charset="0"/>
                <a:cs typeface="Times New Roman" panose="02020603050405020304" pitchFamily="18" charset="0"/>
              </a:rPr>
              <a:t>requirements</a:t>
            </a:r>
            <a:endParaRPr lang="en-US" altLang="zh-CN" b="0" dirty="0" smtClean="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endParaRPr lang="en-US" altLang="zh-CN" b="0" dirty="0" smtClean="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r>
              <a:rPr lang="en-US" altLang="zh-CN" b="0" dirty="0">
                <a:latin typeface="Times New Roman" panose="02020603050405020304" pitchFamily="18" charset="0"/>
                <a:cs typeface="Times New Roman" panose="02020603050405020304" pitchFamily="18" charset="0"/>
              </a:rPr>
              <a:t>the developer is “racketed（</a:t>
            </a:r>
            <a:r>
              <a:rPr lang="zh-CN" altLang="en-US" b="0" dirty="0">
                <a:latin typeface="Times New Roman" panose="02020603050405020304" pitchFamily="18" charset="0"/>
                <a:cs typeface="Times New Roman" panose="02020603050405020304" pitchFamily="18" charset="0"/>
              </a:rPr>
              <a:t>敲诈）" </a:t>
            </a:r>
            <a:r>
              <a:rPr lang="en-US" altLang="zh-CN" b="0" dirty="0">
                <a:latin typeface="Times New Roman" panose="02020603050405020304" pitchFamily="18" charset="0"/>
                <a:cs typeface="Times New Roman" panose="02020603050405020304" pitchFamily="18" charset="0"/>
              </a:rPr>
              <a:t>by these changes, making errors in specifications and development </a:t>
            </a:r>
            <a:endParaRPr lang="en-US" altLang="zh-CN" b="0" dirty="0" smtClean="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endParaRPr lang="en-US" altLang="zh-CN" b="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r>
              <a:rPr lang="en-US" altLang="zh-CN" b="0" i="1" dirty="0">
                <a:latin typeface="Times New Roman" panose="02020603050405020304" pitchFamily="18" charset="0"/>
                <a:cs typeface="Times New Roman" panose="02020603050405020304" pitchFamily="18" charset="0"/>
              </a:rPr>
              <a:t>and so it goes </a:t>
            </a:r>
            <a:r>
              <a:rPr lang="en-US" altLang="zh-CN" b="0" i="1" dirty="0" smtClean="0">
                <a:latin typeface="Times New Roman" panose="02020603050405020304" pitchFamily="18" charset="0"/>
                <a:cs typeface="Times New Roman" panose="02020603050405020304" pitchFamily="18" charset="0"/>
              </a:rPr>
              <a:t>...</a:t>
            </a:r>
            <a:endParaRPr lang="en-US" altLang="zh-CN"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en-US" altLang="zh-CN" dirty="0"/>
              <a:t>What Are the Real Problems of Analysis?</a:t>
            </a:r>
            <a:endParaRPr lang="zh-CN" altLang="en-US" dirty="0"/>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3" name="Rectangle 3"/>
          <p:cNvSpPr>
            <a:spLocks noGrp="1" noChangeArrowheads="1"/>
          </p:cNvSpPr>
          <p:nvPr>
            <p:ph type="body" idx="1"/>
          </p:nvPr>
        </p:nvSpPr>
        <p:spPr/>
        <p:txBody>
          <a:bodyPr/>
          <a:lstStyle/>
          <a:p>
            <a:endParaRPr lang="zh-CN" altLang="en-US"/>
          </a:p>
        </p:txBody>
      </p:sp>
      <p:graphicFrame>
        <p:nvGraphicFramePr>
          <p:cNvPr id="552964" name="Object 4"/>
          <p:cNvGraphicFramePr>
            <a:graphicFrameLocks noChangeAspect="1"/>
          </p:cNvGraphicFramePr>
          <p:nvPr/>
        </p:nvGraphicFramePr>
        <p:xfrm>
          <a:off x="477838" y="1266825"/>
          <a:ext cx="8274050" cy="4960938"/>
        </p:xfrm>
        <a:graphic>
          <a:graphicData uri="http://schemas.openxmlformats.org/presentationml/2006/ole">
            <mc:AlternateContent xmlns:mc="http://schemas.openxmlformats.org/markup-compatibility/2006">
              <mc:Choice xmlns:v="urn:schemas-microsoft-com:vml" Requires="v">
                <p:oleObj spid="_x0000_s46248" name="BMP 图象" r:id="rId1" imgW="4379595" imgH="3190875" progId="Paint.Picture">
                  <p:embed/>
                </p:oleObj>
              </mc:Choice>
              <mc:Fallback>
                <p:oleObj name="BMP 图象" r:id="rId1" imgW="4379595" imgH="3190875" progId="Paint.Picture">
                  <p:embed/>
                  <p:pic>
                    <p:nvPicPr>
                      <p:cNvPr id="0" name="图片 462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38" y="1266825"/>
                        <a:ext cx="8274050" cy="496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en-US" altLang="zh-CN" dirty="0"/>
              <a:t>State Diagram</a:t>
            </a:r>
            <a:endParaRPr lang="zh-CN" altLang="en-US" dirty="0"/>
          </a:p>
        </p:txBody>
      </p:sp>
    </p:spTree>
  </p:cSld>
  <p:clrMapOvr>
    <a:masterClrMapping/>
  </p:clrMapOvr>
  <p:transition>
    <p:random/>
    <p:sndAc>
      <p:stSnd>
        <p:snd r:embed="rId3" name="projctor.wav"/>
      </p:stSnd>
    </p:sndAc>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3986" name="Object 2"/>
          <p:cNvGraphicFramePr>
            <a:graphicFrameLocks noChangeAspect="1"/>
          </p:cNvGraphicFramePr>
          <p:nvPr/>
        </p:nvGraphicFramePr>
        <p:xfrm>
          <a:off x="631826" y="673101"/>
          <a:ext cx="8062913" cy="5249863"/>
        </p:xfrm>
        <a:graphic>
          <a:graphicData uri="http://schemas.openxmlformats.org/presentationml/2006/ole">
            <mc:AlternateContent xmlns:mc="http://schemas.openxmlformats.org/markup-compatibility/2006">
              <mc:Choice xmlns:v="urn:schemas-microsoft-com:vml" Requires="v">
                <p:oleObj spid="_x0000_s47272" name="BMP 图象" r:id="rId1" imgW="3832860" imgH="3443605" progId="Paint.Picture">
                  <p:embed/>
                </p:oleObj>
              </mc:Choice>
              <mc:Fallback>
                <p:oleObj name="BMP 图象" r:id="rId1" imgW="3832860" imgH="3443605" progId="Paint.Picture">
                  <p:embed/>
                  <p:pic>
                    <p:nvPicPr>
                      <p:cNvPr id="0" name="图片 472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6" y="673101"/>
                        <a:ext cx="8062913" cy="524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sndAc>
      <p:stSnd>
        <p:snd r:embed="rId3" name="projctor.wav"/>
      </p:stSnd>
    </p:sndAc>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5010" name="Object 2"/>
          <p:cNvGraphicFramePr>
            <a:graphicFrameLocks noChangeAspect="1"/>
          </p:cNvGraphicFramePr>
          <p:nvPr/>
        </p:nvGraphicFramePr>
        <p:xfrm>
          <a:off x="366713" y="968375"/>
          <a:ext cx="8551862" cy="5295900"/>
        </p:xfrm>
        <a:graphic>
          <a:graphicData uri="http://schemas.openxmlformats.org/presentationml/2006/ole">
            <mc:AlternateContent xmlns:mc="http://schemas.openxmlformats.org/markup-compatibility/2006">
              <mc:Choice xmlns:v="urn:schemas-microsoft-com:vml" Requires="v">
                <p:oleObj spid="_x0000_s48296" name="BMP 图象" r:id="rId1" imgW="5890895" imgH="3463290" progId="Paint.Picture">
                  <p:embed/>
                </p:oleObj>
              </mc:Choice>
              <mc:Fallback>
                <p:oleObj name="BMP 图象" r:id="rId1" imgW="5890895" imgH="3463290" progId="Paint.Picture">
                  <p:embed/>
                  <p:pic>
                    <p:nvPicPr>
                      <p:cNvPr id="0" name="图片 482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3" y="968375"/>
                        <a:ext cx="8551862"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sndAc>
      <p:stSnd>
        <p:snd r:embed="rId3" name="projctor.wav"/>
      </p:stSnd>
    </p:sndAc>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6419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CD6CBA1-4122-4479-AF98-25D4965B6E7B}" type="slidenum">
              <a:rPr lang="en-US" altLang="ja-JP" sz="1200">
                <a:solidFill>
                  <a:schemeClr val="bg1"/>
                </a:solidFill>
              </a:rPr>
            </a:fld>
            <a:endParaRPr lang="en-US" altLang="ja-JP" sz="900">
              <a:solidFill>
                <a:schemeClr val="bg1"/>
              </a:solidFill>
            </a:endParaRPr>
          </a:p>
        </p:txBody>
      </p:sp>
      <p:pic>
        <p:nvPicPr>
          <p:cNvPr id="264197"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7812" y="2108701"/>
            <a:ext cx="6437670" cy="434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64198" name="Text Box 8"/>
          <p:cNvSpPr txBox="1">
            <a:spLocks noChangeArrowheads="1"/>
          </p:cNvSpPr>
          <p:nvPr/>
        </p:nvSpPr>
        <p:spPr bwMode="auto">
          <a:xfrm>
            <a:off x="1331640" y="1328807"/>
            <a:ext cx="67250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2000" dirty="0">
                <a:latin typeface="Times New Roman" panose="02020603050405020304" pitchFamily="18" charset="0"/>
                <a:cs typeface="Times New Roman" panose="02020603050405020304" pitchFamily="18" charset="0"/>
              </a:rPr>
              <a:t>UML Sequence diagram: indicates how events cause transitions</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from object to object.</a:t>
            </a:r>
            <a:endParaRPr lang="en-US" altLang="ja-JP" sz="2000" dirty="0">
              <a:latin typeface="Times New Roman" panose="02020603050405020304" pitchFamily="18" charset="0"/>
              <a:cs typeface="Times New Roman" panose="02020603050405020304" pitchFamily="18" charset="0"/>
            </a:endParaRPr>
          </a:p>
        </p:txBody>
      </p:sp>
      <p:sp>
        <p:nvSpPr>
          <p:cNvPr id="7"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Sequence Diagram</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6521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76B3FEF-A952-4F4B-B11D-5243F84958F0}" type="slidenum">
              <a:rPr lang="en-US" altLang="ja-JP" sz="1200">
                <a:solidFill>
                  <a:schemeClr val="bg1"/>
                </a:solidFill>
              </a:rPr>
            </a:fld>
            <a:endParaRPr lang="en-US" altLang="ja-JP" sz="900">
              <a:solidFill>
                <a:schemeClr val="bg1"/>
              </a:solidFill>
            </a:endParaRPr>
          </a:p>
        </p:txBody>
      </p:sp>
      <p:sp>
        <p:nvSpPr>
          <p:cNvPr id="265221" name="AutoShape 7"/>
          <p:cNvSpPr>
            <a:spLocks noChangeArrowheads="1"/>
          </p:cNvSpPr>
          <p:nvPr/>
        </p:nvSpPr>
        <p:spPr bwMode="auto">
          <a:xfrm>
            <a:off x="3789363" y="1933922"/>
            <a:ext cx="4105275" cy="1978025"/>
          </a:xfrm>
          <a:prstGeom prst="cloudCallout">
            <a:avLst>
              <a:gd name="adj1" fmla="val -65546"/>
              <a:gd name="adj2" fmla="val 21588"/>
            </a:avLst>
          </a:prstGeom>
          <a:solidFill>
            <a:srgbClr val="AD278D"/>
          </a:solidFill>
          <a:ln w="12700">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endParaRPr lang="ja-JP" altLang="en-US" sz="1800" b="1">
              <a:latin typeface="Helvetica" charset="0"/>
            </a:endParaRPr>
          </a:p>
        </p:txBody>
      </p:sp>
      <p:sp>
        <p:nvSpPr>
          <p:cNvPr id="265222" name="Oval 8"/>
          <p:cNvSpPr>
            <a:spLocks noChangeArrowheads="1"/>
          </p:cNvSpPr>
          <p:nvPr/>
        </p:nvSpPr>
        <p:spPr bwMode="auto">
          <a:xfrm>
            <a:off x="2589213" y="2954685"/>
            <a:ext cx="404812" cy="106203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65223" name="Oval 9"/>
          <p:cNvSpPr>
            <a:spLocks noChangeArrowheads="1"/>
          </p:cNvSpPr>
          <p:nvPr/>
        </p:nvSpPr>
        <p:spPr bwMode="auto">
          <a:xfrm>
            <a:off x="2576513" y="2941985"/>
            <a:ext cx="430212" cy="1087437"/>
          </a:xfrm>
          <a:prstGeom prst="ellipse">
            <a:avLst/>
          </a:pr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65224" name="Freeform 10"/>
          <p:cNvSpPr/>
          <p:nvPr/>
        </p:nvSpPr>
        <p:spPr bwMode="auto">
          <a:xfrm>
            <a:off x="2398713" y="4054822"/>
            <a:ext cx="747712" cy="1822450"/>
          </a:xfrm>
          <a:custGeom>
            <a:avLst/>
            <a:gdLst>
              <a:gd name="T0" fmla="*/ 2147483647 w 471"/>
              <a:gd name="T1" fmla="*/ 2147483647 h 1148"/>
              <a:gd name="T2" fmla="*/ 0 w 471"/>
              <a:gd name="T3" fmla="*/ 0 h 1148"/>
              <a:gd name="T4" fmla="*/ 2147483647 w 471"/>
              <a:gd name="T5" fmla="*/ 0 h 1148"/>
              <a:gd name="T6" fmla="*/ 2147483647 w 471"/>
              <a:gd name="T7" fmla="*/ 2147483647 h 1148"/>
              <a:gd name="T8" fmla="*/ 2147483647 w 471"/>
              <a:gd name="T9" fmla="*/ 2147483647 h 1148"/>
              <a:gd name="T10" fmla="*/ 0 60000 65536"/>
              <a:gd name="T11" fmla="*/ 0 60000 65536"/>
              <a:gd name="T12" fmla="*/ 0 60000 65536"/>
              <a:gd name="T13" fmla="*/ 0 60000 65536"/>
              <a:gd name="T14" fmla="*/ 0 60000 65536"/>
              <a:gd name="T15" fmla="*/ 0 w 471"/>
              <a:gd name="T16" fmla="*/ 0 h 1148"/>
              <a:gd name="T17" fmla="*/ 471 w 471"/>
              <a:gd name="T18" fmla="*/ 1148 h 1148"/>
            </a:gdLst>
            <a:ahLst/>
            <a:cxnLst>
              <a:cxn ang="T10">
                <a:pos x="T0" y="T1"/>
              </a:cxn>
              <a:cxn ang="T11">
                <a:pos x="T2" y="T3"/>
              </a:cxn>
              <a:cxn ang="T12">
                <a:pos x="T4" y="T5"/>
              </a:cxn>
              <a:cxn ang="T13">
                <a:pos x="T6" y="T7"/>
              </a:cxn>
              <a:cxn ang="T14">
                <a:pos x="T8" y="T9"/>
              </a:cxn>
            </a:cxnLst>
            <a:rect l="T15" t="T16" r="T17" b="T18"/>
            <a:pathLst>
              <a:path w="471" h="1148">
                <a:moveTo>
                  <a:pt x="72" y="1092"/>
                </a:moveTo>
                <a:lnTo>
                  <a:pt x="0" y="0"/>
                </a:lnTo>
                <a:lnTo>
                  <a:pt x="471" y="0"/>
                </a:lnTo>
                <a:lnTo>
                  <a:pt x="383" y="1148"/>
                </a:lnTo>
                <a:lnTo>
                  <a:pt x="72" y="1092"/>
                </a:lnTo>
                <a:close/>
              </a:path>
            </a:pathLst>
          </a:cu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65225" name="Freeform 11"/>
          <p:cNvSpPr/>
          <p:nvPr/>
        </p:nvSpPr>
        <p:spPr bwMode="auto">
          <a:xfrm>
            <a:off x="2398713" y="4054822"/>
            <a:ext cx="747712" cy="1822450"/>
          </a:xfrm>
          <a:custGeom>
            <a:avLst/>
            <a:gdLst>
              <a:gd name="T0" fmla="*/ 2147483647 w 471"/>
              <a:gd name="T1" fmla="*/ 2147483647 h 1148"/>
              <a:gd name="T2" fmla="*/ 0 w 471"/>
              <a:gd name="T3" fmla="*/ 0 h 1148"/>
              <a:gd name="T4" fmla="*/ 0 w 471"/>
              <a:gd name="T5" fmla="*/ 0 h 1148"/>
              <a:gd name="T6" fmla="*/ 2147483647 w 471"/>
              <a:gd name="T7" fmla="*/ 0 h 1148"/>
              <a:gd name="T8" fmla="*/ 2147483647 w 471"/>
              <a:gd name="T9" fmla="*/ 0 h 1148"/>
              <a:gd name="T10" fmla="*/ 2147483647 w 471"/>
              <a:gd name="T11" fmla="*/ 2147483647 h 1148"/>
              <a:gd name="T12" fmla="*/ 2147483647 w 471"/>
              <a:gd name="T13" fmla="*/ 2147483647 h 1148"/>
              <a:gd name="T14" fmla="*/ 0 60000 65536"/>
              <a:gd name="T15" fmla="*/ 0 60000 65536"/>
              <a:gd name="T16" fmla="*/ 0 60000 65536"/>
              <a:gd name="T17" fmla="*/ 0 60000 65536"/>
              <a:gd name="T18" fmla="*/ 0 60000 65536"/>
              <a:gd name="T19" fmla="*/ 0 60000 65536"/>
              <a:gd name="T20" fmla="*/ 0 60000 65536"/>
              <a:gd name="T21" fmla="*/ 0 w 471"/>
              <a:gd name="T22" fmla="*/ 0 h 1148"/>
              <a:gd name="T23" fmla="*/ 471 w 471"/>
              <a:gd name="T24" fmla="*/ 1148 h 11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1" h="1148">
                <a:moveTo>
                  <a:pt x="72" y="1092"/>
                </a:moveTo>
                <a:lnTo>
                  <a:pt x="0" y="0"/>
                </a:lnTo>
                <a:lnTo>
                  <a:pt x="471" y="0"/>
                </a:lnTo>
                <a:lnTo>
                  <a:pt x="383" y="1148"/>
                </a:lnTo>
              </a:path>
            </a:pathLst>
          </a:cu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65226" name="Freeform 12"/>
          <p:cNvSpPr/>
          <p:nvPr/>
        </p:nvSpPr>
        <p:spPr bwMode="auto">
          <a:xfrm>
            <a:off x="2386013" y="4042122"/>
            <a:ext cx="747712" cy="1822450"/>
          </a:xfrm>
          <a:custGeom>
            <a:avLst/>
            <a:gdLst>
              <a:gd name="T0" fmla="*/ 2147483647 w 471"/>
              <a:gd name="T1" fmla="*/ 2147483647 h 1148"/>
              <a:gd name="T2" fmla="*/ 0 w 471"/>
              <a:gd name="T3" fmla="*/ 0 h 1148"/>
              <a:gd name="T4" fmla="*/ 2147483647 w 471"/>
              <a:gd name="T5" fmla="*/ 0 h 1148"/>
              <a:gd name="T6" fmla="*/ 2147483647 w 471"/>
              <a:gd name="T7" fmla="*/ 2147483647 h 1148"/>
              <a:gd name="T8" fmla="*/ 0 60000 65536"/>
              <a:gd name="T9" fmla="*/ 0 60000 65536"/>
              <a:gd name="T10" fmla="*/ 0 60000 65536"/>
              <a:gd name="T11" fmla="*/ 0 60000 65536"/>
              <a:gd name="T12" fmla="*/ 0 w 471"/>
              <a:gd name="T13" fmla="*/ 0 h 1148"/>
              <a:gd name="T14" fmla="*/ 471 w 471"/>
              <a:gd name="T15" fmla="*/ 1148 h 1148"/>
            </a:gdLst>
            <a:ahLst/>
            <a:cxnLst>
              <a:cxn ang="T8">
                <a:pos x="T0" y="T1"/>
              </a:cxn>
              <a:cxn ang="T9">
                <a:pos x="T2" y="T3"/>
              </a:cxn>
              <a:cxn ang="T10">
                <a:pos x="T4" y="T5"/>
              </a:cxn>
              <a:cxn ang="T11">
                <a:pos x="T6" y="T7"/>
              </a:cxn>
            </a:cxnLst>
            <a:rect l="T12" t="T13" r="T14" b="T15"/>
            <a:pathLst>
              <a:path w="471" h="1148">
                <a:moveTo>
                  <a:pt x="72" y="1092"/>
                </a:moveTo>
                <a:lnTo>
                  <a:pt x="0" y="0"/>
                </a:lnTo>
                <a:lnTo>
                  <a:pt x="471" y="0"/>
                </a:lnTo>
                <a:lnTo>
                  <a:pt x="383" y="1148"/>
                </a:lnTo>
              </a:path>
            </a:pathLst>
          </a:cu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65227" name="Freeform 13"/>
          <p:cNvSpPr/>
          <p:nvPr/>
        </p:nvSpPr>
        <p:spPr bwMode="auto">
          <a:xfrm>
            <a:off x="1689100" y="4054822"/>
            <a:ext cx="684213" cy="620713"/>
          </a:xfrm>
          <a:custGeom>
            <a:avLst/>
            <a:gdLst>
              <a:gd name="T0" fmla="*/ 2147483647 w 431"/>
              <a:gd name="T1" fmla="*/ 0 h 391"/>
              <a:gd name="T2" fmla="*/ 2147483647 w 431"/>
              <a:gd name="T3" fmla="*/ 2147483647 h 391"/>
              <a:gd name="T4" fmla="*/ 2147483647 w 431"/>
              <a:gd name="T5" fmla="*/ 2147483647 h 391"/>
              <a:gd name="T6" fmla="*/ 0 w 431"/>
              <a:gd name="T7" fmla="*/ 0 h 391"/>
              <a:gd name="T8" fmla="*/ 0 w 431"/>
              <a:gd name="T9" fmla="*/ 0 h 391"/>
              <a:gd name="T10" fmla="*/ 0 60000 65536"/>
              <a:gd name="T11" fmla="*/ 0 60000 65536"/>
              <a:gd name="T12" fmla="*/ 0 60000 65536"/>
              <a:gd name="T13" fmla="*/ 0 60000 65536"/>
              <a:gd name="T14" fmla="*/ 0 60000 65536"/>
              <a:gd name="T15" fmla="*/ 0 w 431"/>
              <a:gd name="T16" fmla="*/ 0 h 391"/>
              <a:gd name="T17" fmla="*/ 431 w 431"/>
              <a:gd name="T18" fmla="*/ 391 h 391"/>
            </a:gdLst>
            <a:ahLst/>
            <a:cxnLst>
              <a:cxn ang="T10">
                <a:pos x="T0" y="T1"/>
              </a:cxn>
              <a:cxn ang="T11">
                <a:pos x="T2" y="T3"/>
              </a:cxn>
              <a:cxn ang="T12">
                <a:pos x="T4" y="T5"/>
              </a:cxn>
              <a:cxn ang="T13">
                <a:pos x="T6" y="T7"/>
              </a:cxn>
              <a:cxn ang="T14">
                <a:pos x="T8" y="T9"/>
              </a:cxn>
            </a:cxnLst>
            <a:rect l="T15" t="T16" r="T17" b="T18"/>
            <a:pathLst>
              <a:path w="431" h="391">
                <a:moveTo>
                  <a:pt x="431" y="0"/>
                </a:moveTo>
                <a:lnTo>
                  <a:pt x="303" y="391"/>
                </a:lnTo>
                <a:lnTo>
                  <a:pt x="0" y="0"/>
                </a:lnTo>
              </a:path>
            </a:pathLst>
          </a:cu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65228" name="Freeform 14"/>
          <p:cNvSpPr/>
          <p:nvPr/>
        </p:nvSpPr>
        <p:spPr bwMode="auto">
          <a:xfrm>
            <a:off x="1676400" y="4042122"/>
            <a:ext cx="684213" cy="620713"/>
          </a:xfrm>
          <a:custGeom>
            <a:avLst/>
            <a:gdLst>
              <a:gd name="T0" fmla="*/ 2147483647 w 431"/>
              <a:gd name="T1" fmla="*/ 0 h 391"/>
              <a:gd name="T2" fmla="*/ 2147483647 w 431"/>
              <a:gd name="T3" fmla="*/ 2147483647 h 391"/>
              <a:gd name="T4" fmla="*/ 0 w 431"/>
              <a:gd name="T5" fmla="*/ 0 h 391"/>
              <a:gd name="T6" fmla="*/ 0 60000 65536"/>
              <a:gd name="T7" fmla="*/ 0 60000 65536"/>
              <a:gd name="T8" fmla="*/ 0 60000 65536"/>
              <a:gd name="T9" fmla="*/ 0 w 431"/>
              <a:gd name="T10" fmla="*/ 0 h 391"/>
              <a:gd name="T11" fmla="*/ 431 w 431"/>
              <a:gd name="T12" fmla="*/ 391 h 391"/>
            </a:gdLst>
            <a:ahLst/>
            <a:cxnLst>
              <a:cxn ang="T6">
                <a:pos x="T0" y="T1"/>
              </a:cxn>
              <a:cxn ang="T7">
                <a:pos x="T2" y="T3"/>
              </a:cxn>
              <a:cxn ang="T8">
                <a:pos x="T4" y="T5"/>
              </a:cxn>
            </a:cxnLst>
            <a:rect l="T9" t="T10" r="T11" b="T12"/>
            <a:pathLst>
              <a:path w="431" h="391">
                <a:moveTo>
                  <a:pt x="431" y="0"/>
                </a:moveTo>
                <a:lnTo>
                  <a:pt x="303" y="391"/>
                </a:lnTo>
                <a:lnTo>
                  <a:pt x="0" y="0"/>
                </a:lnTo>
              </a:path>
            </a:pathLst>
          </a:cu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65229" name="Freeform 15"/>
          <p:cNvSpPr/>
          <p:nvPr/>
        </p:nvSpPr>
        <p:spPr bwMode="auto">
          <a:xfrm>
            <a:off x="3146425" y="4054822"/>
            <a:ext cx="1001713" cy="544513"/>
          </a:xfrm>
          <a:custGeom>
            <a:avLst/>
            <a:gdLst>
              <a:gd name="T0" fmla="*/ 0 w 631"/>
              <a:gd name="T1" fmla="*/ 0 h 343"/>
              <a:gd name="T2" fmla="*/ 2147483647 w 631"/>
              <a:gd name="T3" fmla="*/ 2147483647 h 343"/>
              <a:gd name="T4" fmla="*/ 2147483647 w 631"/>
              <a:gd name="T5" fmla="*/ 2147483647 h 343"/>
              <a:gd name="T6" fmla="*/ 2147483647 w 631"/>
              <a:gd name="T7" fmla="*/ 2147483647 h 343"/>
              <a:gd name="T8" fmla="*/ 2147483647 w 631"/>
              <a:gd name="T9" fmla="*/ 2147483647 h 343"/>
              <a:gd name="T10" fmla="*/ 0 60000 65536"/>
              <a:gd name="T11" fmla="*/ 0 60000 65536"/>
              <a:gd name="T12" fmla="*/ 0 60000 65536"/>
              <a:gd name="T13" fmla="*/ 0 60000 65536"/>
              <a:gd name="T14" fmla="*/ 0 60000 65536"/>
              <a:gd name="T15" fmla="*/ 0 w 631"/>
              <a:gd name="T16" fmla="*/ 0 h 343"/>
              <a:gd name="T17" fmla="*/ 631 w 631"/>
              <a:gd name="T18" fmla="*/ 343 h 343"/>
            </a:gdLst>
            <a:ahLst/>
            <a:cxnLst>
              <a:cxn ang="T10">
                <a:pos x="T0" y="T1"/>
              </a:cxn>
              <a:cxn ang="T11">
                <a:pos x="T2" y="T3"/>
              </a:cxn>
              <a:cxn ang="T12">
                <a:pos x="T4" y="T5"/>
              </a:cxn>
              <a:cxn ang="T13">
                <a:pos x="T6" y="T7"/>
              </a:cxn>
              <a:cxn ang="T14">
                <a:pos x="T8" y="T9"/>
              </a:cxn>
            </a:cxnLst>
            <a:rect l="T15" t="T16" r="T17" b="T18"/>
            <a:pathLst>
              <a:path w="631" h="343">
                <a:moveTo>
                  <a:pt x="0" y="0"/>
                </a:moveTo>
                <a:lnTo>
                  <a:pt x="287" y="343"/>
                </a:lnTo>
                <a:lnTo>
                  <a:pt x="631" y="343"/>
                </a:lnTo>
              </a:path>
            </a:pathLst>
          </a:cu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65230" name="Freeform 16"/>
          <p:cNvSpPr/>
          <p:nvPr/>
        </p:nvSpPr>
        <p:spPr bwMode="auto">
          <a:xfrm>
            <a:off x="3133725" y="4042122"/>
            <a:ext cx="1001713" cy="544513"/>
          </a:xfrm>
          <a:custGeom>
            <a:avLst/>
            <a:gdLst>
              <a:gd name="T0" fmla="*/ 0 w 631"/>
              <a:gd name="T1" fmla="*/ 0 h 343"/>
              <a:gd name="T2" fmla="*/ 2147483647 w 631"/>
              <a:gd name="T3" fmla="*/ 2147483647 h 343"/>
              <a:gd name="T4" fmla="*/ 2147483647 w 631"/>
              <a:gd name="T5" fmla="*/ 2147483647 h 343"/>
              <a:gd name="T6" fmla="*/ 0 60000 65536"/>
              <a:gd name="T7" fmla="*/ 0 60000 65536"/>
              <a:gd name="T8" fmla="*/ 0 60000 65536"/>
              <a:gd name="T9" fmla="*/ 0 w 631"/>
              <a:gd name="T10" fmla="*/ 0 h 343"/>
              <a:gd name="T11" fmla="*/ 631 w 631"/>
              <a:gd name="T12" fmla="*/ 343 h 343"/>
            </a:gdLst>
            <a:ahLst/>
            <a:cxnLst>
              <a:cxn ang="T6">
                <a:pos x="T0" y="T1"/>
              </a:cxn>
              <a:cxn ang="T7">
                <a:pos x="T2" y="T3"/>
              </a:cxn>
              <a:cxn ang="T8">
                <a:pos x="T4" y="T5"/>
              </a:cxn>
            </a:cxnLst>
            <a:rect l="T9" t="T10" r="T11" b="T12"/>
            <a:pathLst>
              <a:path w="631" h="343">
                <a:moveTo>
                  <a:pt x="0" y="0"/>
                </a:moveTo>
                <a:lnTo>
                  <a:pt x="287" y="343"/>
                </a:lnTo>
                <a:lnTo>
                  <a:pt x="631" y="343"/>
                </a:lnTo>
              </a:path>
            </a:pathLst>
          </a:cu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65231" name="Line 17"/>
          <p:cNvSpPr>
            <a:spLocks noChangeShapeType="1"/>
          </p:cNvSpPr>
          <p:nvPr/>
        </p:nvSpPr>
        <p:spPr bwMode="auto">
          <a:xfrm>
            <a:off x="2462213" y="5762972"/>
            <a:ext cx="519112" cy="88900"/>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5232" name="Text Box 18"/>
          <p:cNvSpPr txBox="1">
            <a:spLocks noChangeArrowheads="1"/>
          </p:cNvSpPr>
          <p:nvPr/>
        </p:nvSpPr>
        <p:spPr bwMode="auto">
          <a:xfrm>
            <a:off x="4529138" y="2413347"/>
            <a:ext cx="2757487"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ja-JP" sz="1800" b="1" dirty="0">
                <a:solidFill>
                  <a:schemeClr val="bg1"/>
                </a:solidFill>
                <a:latin typeface="Times New Roman" panose="02020603050405020304" pitchFamily="18" charset="0"/>
                <a:cs typeface="Times New Roman" panose="02020603050405020304" pitchFamily="18" charset="0"/>
              </a:rPr>
              <a:t>Everyone knew exactly what had to be done until someone wrote it down!</a:t>
            </a:r>
            <a:endParaRPr lang="en-US" altLang="ja-JP" sz="1800" b="1" dirty="0">
              <a:solidFill>
                <a:schemeClr val="bg1"/>
              </a:solidFill>
              <a:latin typeface="Times New Roman" panose="02020603050405020304" pitchFamily="18" charset="0"/>
              <a:cs typeface="Times New Roman" panose="02020603050405020304" pitchFamily="18" charset="0"/>
            </a:endParaRPr>
          </a:p>
        </p:txBody>
      </p:sp>
      <p:sp>
        <p:nvSpPr>
          <p:cNvPr id="17"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Writing the Software Specification</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1763688" y="908720"/>
            <a:ext cx="5947842" cy="242888"/>
          </a:xfrm>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用</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UML</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建立学籍管理过程模型</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7299" name="Rectangle 3"/>
          <p:cNvSpPr>
            <a:spLocks noGrp="1" noChangeArrowheads="1"/>
          </p:cNvSpPr>
          <p:nvPr>
            <p:ph type="body" idx="1"/>
          </p:nvPr>
        </p:nvSpPr>
        <p:spPr>
          <a:xfrm>
            <a:off x="806450" y="1556792"/>
            <a:ext cx="8337550" cy="4198937"/>
          </a:xfrm>
        </p:spPr>
        <p:txBody>
          <a:bodyPr/>
          <a:lstStyle/>
          <a:p>
            <a:pPr>
              <a:buClr>
                <a:srgbClr val="0070C0"/>
              </a:buClr>
              <a:buFont typeface="Wingdings" panose="05000000000000000000" pitchFamily="2" charset="2"/>
              <a:buChar char="Ø"/>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上海交通大学想开发一个学籍管理系统，包括下列内容：</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Ø"/>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研究生院/教务处建立一个本学期的课程目录</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a:p>
            <a:pPr lvl="2">
              <a:buClr>
                <a:srgbClr val="0070C0"/>
              </a:buClr>
              <a:buFont typeface="Wingdings" panose="05000000000000000000" pitchFamily="2" charset="2"/>
              <a:buChar char="Ø"/>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一种课程可能有不同的时间、地点和听课对象的安排</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a:p>
            <a:pPr lvl="2">
              <a:buClr>
                <a:srgbClr val="0070C0"/>
              </a:buClr>
              <a:buFont typeface="Wingdings" panose="05000000000000000000" pitchFamily="2" charset="2"/>
              <a:buChar char="Ø"/>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有不同的数据库来管理有关课程，学生和教师的不同信息</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Ø"/>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每个学生可选4门必修课和2门选修课</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Ø"/>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一旦学生进行了选课注册，学校财务系统根据学生的注册和奖学金状态向学生发出交款通知</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Ø"/>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学生可以利用这个系统在注册后的一段时间内修改选课计划</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Ø"/>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教授们可以用这个系统查询他要上的课程的注册情况</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Ø"/>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系统的每一个用户通过他自己的口令验证来访问系统</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random/>
    <p:sndAc>
      <p:stSnd>
        <p:snd r:embed="rId1" name="projctor.wav"/>
      </p:stSnd>
    </p:sndAc>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3436061" y="820807"/>
            <a:ext cx="2604764" cy="527050"/>
          </a:xfrm>
          <a:noFill/>
        </p:spPr>
        <p:txBody>
          <a:bodyPr vert="horz" wrap="square" lIns="55562" tIns="22225" rIns="55562" bIns="22225" numCol="1" anchor="ctr" anchorCtr="0" compatLnSpc="1"/>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确定系统用户</a:t>
            </a:r>
            <a:endParaRPr lang="zh-CN" altLang="en-US" dirty="0">
              <a:solidFill>
                <a:schemeClr val="tx1"/>
              </a:solidFill>
              <a:effectLst>
                <a:outerShdw blurRad="38100" dist="38100" dir="2700000" algn="tl">
                  <a:srgbClr val="FFFFFF"/>
                </a:outerShdw>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9347" name="Rectangle 3"/>
          <p:cNvSpPr>
            <a:spLocks noGrp="1" noChangeArrowheads="1"/>
          </p:cNvSpPr>
          <p:nvPr>
            <p:ph type="body" idx="1"/>
          </p:nvPr>
        </p:nvSpPr>
        <p:spPr>
          <a:xfrm>
            <a:off x="1115616" y="1779698"/>
            <a:ext cx="7543800" cy="4313598"/>
          </a:xfrm>
          <a:noFill/>
        </p:spPr>
        <p:txBody>
          <a:bodyPr vert="horz" wrap="square" lIns="107950" tIns="53975" rIns="107950" bIns="53975" numCol="1" anchor="t" anchorCtr="0" compatLnSpc="1"/>
          <a:lstStyle/>
          <a:p>
            <a:pPr>
              <a:buClr>
                <a:srgbClr val="0070C0"/>
              </a:buClr>
              <a:buFont typeface="Wingdings" panose="05000000000000000000" pitchFamily="2" charset="2"/>
              <a:buChar char="Ø"/>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系统用户是人或其它外部系统他/它将在系统开发和运行过程中和系统进行交互、对话。</a:t>
            </a:r>
            <a:endParaRPr lang="zh-CN" altLang="en-US" sz="2000" dirty="0">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69348" name="Group 4"/>
          <p:cNvGrpSpPr/>
          <p:nvPr/>
        </p:nvGrpSpPr>
        <p:grpSpPr bwMode="auto">
          <a:xfrm>
            <a:off x="5072063" y="3902076"/>
            <a:ext cx="379412" cy="735013"/>
            <a:chOff x="3195" y="2495"/>
            <a:chExt cx="239" cy="521"/>
          </a:xfrm>
        </p:grpSpPr>
        <p:sp>
          <p:nvSpPr>
            <p:cNvPr id="569349" name="Oval 5"/>
            <p:cNvSpPr>
              <a:spLocks noChangeArrowheads="1"/>
            </p:cNvSpPr>
            <p:nvPr/>
          </p:nvSpPr>
          <p:spPr bwMode="auto">
            <a:xfrm>
              <a:off x="3222" y="2495"/>
              <a:ext cx="200" cy="197"/>
            </a:xfrm>
            <a:prstGeom prst="ellipse">
              <a:avLst/>
            </a:prstGeom>
            <a:noFill/>
            <a:ln w="25400">
              <a:solidFill>
                <a:srgbClr val="00B05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69350" name="Group 6"/>
            <p:cNvGrpSpPr/>
            <p:nvPr/>
          </p:nvGrpSpPr>
          <p:grpSpPr bwMode="auto">
            <a:xfrm>
              <a:off x="3195" y="2874"/>
              <a:ext cx="239" cy="142"/>
              <a:chOff x="3195" y="2874"/>
              <a:chExt cx="239" cy="142"/>
            </a:xfrm>
          </p:grpSpPr>
          <p:sp>
            <p:nvSpPr>
              <p:cNvPr id="569351" name="Line 7"/>
              <p:cNvSpPr>
                <a:spLocks noChangeShapeType="1"/>
              </p:cNvSpPr>
              <p:nvPr/>
            </p:nvSpPr>
            <p:spPr bwMode="auto">
              <a:xfrm flipH="1">
                <a:off x="3195" y="2874"/>
                <a:ext cx="136" cy="142"/>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9352" name="Line 8"/>
              <p:cNvSpPr>
                <a:spLocks noChangeShapeType="1"/>
              </p:cNvSpPr>
              <p:nvPr/>
            </p:nvSpPr>
            <p:spPr bwMode="auto">
              <a:xfrm>
                <a:off x="3330" y="2874"/>
                <a:ext cx="104" cy="142"/>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69353" name="Group 9"/>
            <p:cNvGrpSpPr/>
            <p:nvPr/>
          </p:nvGrpSpPr>
          <p:grpSpPr bwMode="auto">
            <a:xfrm>
              <a:off x="3212" y="2708"/>
              <a:ext cx="221" cy="146"/>
              <a:chOff x="3212" y="2708"/>
              <a:chExt cx="221" cy="146"/>
            </a:xfrm>
          </p:grpSpPr>
          <p:sp>
            <p:nvSpPr>
              <p:cNvPr id="569354" name="Line 10"/>
              <p:cNvSpPr>
                <a:spLocks noChangeShapeType="1"/>
              </p:cNvSpPr>
              <p:nvPr/>
            </p:nvSpPr>
            <p:spPr bwMode="auto">
              <a:xfrm>
                <a:off x="3322" y="2708"/>
                <a:ext cx="0" cy="146"/>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9355" name="Line 11"/>
              <p:cNvSpPr>
                <a:spLocks noChangeShapeType="1"/>
              </p:cNvSpPr>
              <p:nvPr/>
            </p:nvSpPr>
            <p:spPr bwMode="auto">
              <a:xfrm>
                <a:off x="3212" y="2760"/>
                <a:ext cx="221" cy="0"/>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sp>
        <p:nvSpPr>
          <p:cNvPr id="569356" name="Rectangle 12"/>
          <p:cNvSpPr>
            <a:spLocks noChangeArrowheads="1"/>
          </p:cNvSpPr>
          <p:nvPr/>
        </p:nvSpPr>
        <p:spPr bwMode="auto">
          <a:xfrm>
            <a:off x="4784760" y="4668812"/>
            <a:ext cx="97783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lnSpc>
                <a:spcPct val="100000"/>
              </a:lnSpc>
            </a:pPr>
            <a:r>
              <a:rPr kumimoji="1" lang="en-US" altLang="zh-CN" sz="1800">
                <a:latin typeface="Times New Roman" panose="02020603050405020304" pitchFamily="18" charset="0"/>
                <a:ea typeface="华文楷体" panose="02010600040101010101" pitchFamily="2" charset="-122"/>
                <a:cs typeface="Times New Roman" panose="02020603050405020304" pitchFamily="18" charset="0"/>
              </a:rPr>
              <a:t>Students</a:t>
            </a:r>
            <a:endParaRPr kumimoji="1" lang="en-US" altLang="zh-CN" sz="1800">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69357" name="Group 13"/>
          <p:cNvGrpSpPr/>
          <p:nvPr/>
        </p:nvGrpSpPr>
        <p:grpSpPr bwMode="auto">
          <a:xfrm>
            <a:off x="1998663" y="2886076"/>
            <a:ext cx="379412" cy="735013"/>
            <a:chOff x="1259" y="1775"/>
            <a:chExt cx="239" cy="521"/>
          </a:xfrm>
        </p:grpSpPr>
        <p:sp>
          <p:nvSpPr>
            <p:cNvPr id="569358" name="Oval 14"/>
            <p:cNvSpPr>
              <a:spLocks noChangeArrowheads="1"/>
            </p:cNvSpPr>
            <p:nvPr/>
          </p:nvSpPr>
          <p:spPr bwMode="auto">
            <a:xfrm>
              <a:off x="1286" y="1775"/>
              <a:ext cx="200" cy="197"/>
            </a:xfrm>
            <a:prstGeom prst="ellipse">
              <a:avLst/>
            </a:prstGeom>
            <a:noFill/>
            <a:ln w="25400">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69359" name="Group 15"/>
            <p:cNvGrpSpPr/>
            <p:nvPr/>
          </p:nvGrpSpPr>
          <p:grpSpPr bwMode="auto">
            <a:xfrm>
              <a:off x="1259" y="2154"/>
              <a:ext cx="239" cy="142"/>
              <a:chOff x="1259" y="2154"/>
              <a:chExt cx="239" cy="142"/>
            </a:xfrm>
          </p:grpSpPr>
          <p:sp>
            <p:nvSpPr>
              <p:cNvPr id="569360" name="Line 16"/>
              <p:cNvSpPr>
                <a:spLocks noChangeShapeType="1"/>
              </p:cNvSpPr>
              <p:nvPr/>
            </p:nvSpPr>
            <p:spPr bwMode="auto">
              <a:xfrm flipH="1">
                <a:off x="1259" y="2154"/>
                <a:ext cx="136" cy="142"/>
              </a:xfrm>
              <a:prstGeom prst="line">
                <a:avLst/>
              </a:prstGeom>
              <a:noFill/>
              <a:ln w="2540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9361" name="Line 17"/>
              <p:cNvSpPr>
                <a:spLocks noChangeShapeType="1"/>
              </p:cNvSpPr>
              <p:nvPr/>
            </p:nvSpPr>
            <p:spPr bwMode="auto">
              <a:xfrm>
                <a:off x="1394" y="2154"/>
                <a:ext cx="104" cy="142"/>
              </a:xfrm>
              <a:prstGeom prst="line">
                <a:avLst/>
              </a:prstGeom>
              <a:noFill/>
              <a:ln w="2540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69362" name="Group 18"/>
            <p:cNvGrpSpPr/>
            <p:nvPr/>
          </p:nvGrpSpPr>
          <p:grpSpPr bwMode="auto">
            <a:xfrm>
              <a:off x="1276" y="1988"/>
              <a:ext cx="221" cy="146"/>
              <a:chOff x="1276" y="1988"/>
              <a:chExt cx="221" cy="146"/>
            </a:xfrm>
          </p:grpSpPr>
          <p:sp>
            <p:nvSpPr>
              <p:cNvPr id="569363" name="Line 19"/>
              <p:cNvSpPr>
                <a:spLocks noChangeShapeType="1"/>
              </p:cNvSpPr>
              <p:nvPr/>
            </p:nvSpPr>
            <p:spPr bwMode="auto">
              <a:xfrm>
                <a:off x="1386" y="1988"/>
                <a:ext cx="0" cy="146"/>
              </a:xfrm>
              <a:prstGeom prst="line">
                <a:avLst/>
              </a:prstGeom>
              <a:noFill/>
              <a:ln w="2540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9364" name="Line 20"/>
              <p:cNvSpPr>
                <a:spLocks noChangeShapeType="1"/>
              </p:cNvSpPr>
              <p:nvPr/>
            </p:nvSpPr>
            <p:spPr bwMode="auto">
              <a:xfrm>
                <a:off x="1276" y="2040"/>
                <a:ext cx="221" cy="0"/>
              </a:xfrm>
              <a:prstGeom prst="line">
                <a:avLst/>
              </a:prstGeom>
              <a:noFill/>
              <a:ln w="2540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sp>
        <p:nvSpPr>
          <p:cNvPr id="569365" name="Rectangle 21"/>
          <p:cNvSpPr>
            <a:spLocks noChangeArrowheads="1"/>
          </p:cNvSpPr>
          <p:nvPr/>
        </p:nvSpPr>
        <p:spPr bwMode="auto">
          <a:xfrm>
            <a:off x="1424344" y="3652812"/>
            <a:ext cx="156773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lnSpc>
                <a:spcPct val="100000"/>
              </a:lnSpc>
            </a:pPr>
            <a:r>
              <a:rPr kumimoji="1" lang="en-US" altLang="zh-CN" sz="1800">
                <a:latin typeface="Times New Roman" panose="02020603050405020304" pitchFamily="18" charset="0"/>
                <a:ea typeface="华文楷体" panose="02010600040101010101" pitchFamily="2" charset="-122"/>
                <a:cs typeface="Times New Roman" panose="02020603050405020304" pitchFamily="18" charset="0"/>
              </a:rPr>
              <a:t>Administrators</a:t>
            </a:r>
            <a:endParaRPr kumimoji="1" lang="en-US" altLang="zh-CN" sz="1800">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69366" name="Group 22"/>
          <p:cNvGrpSpPr/>
          <p:nvPr/>
        </p:nvGrpSpPr>
        <p:grpSpPr bwMode="auto">
          <a:xfrm>
            <a:off x="3543301" y="3292476"/>
            <a:ext cx="379413" cy="735013"/>
            <a:chOff x="2232" y="2063"/>
            <a:chExt cx="239" cy="521"/>
          </a:xfrm>
        </p:grpSpPr>
        <p:sp>
          <p:nvSpPr>
            <p:cNvPr id="569367" name="Oval 23"/>
            <p:cNvSpPr>
              <a:spLocks noChangeArrowheads="1"/>
            </p:cNvSpPr>
            <p:nvPr/>
          </p:nvSpPr>
          <p:spPr bwMode="auto">
            <a:xfrm>
              <a:off x="2259" y="2063"/>
              <a:ext cx="200" cy="197"/>
            </a:xfrm>
            <a:prstGeom prst="ellipse">
              <a:avLst/>
            </a:prstGeom>
            <a:noFill/>
            <a:ln w="254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69368" name="Group 24"/>
            <p:cNvGrpSpPr/>
            <p:nvPr/>
          </p:nvGrpSpPr>
          <p:grpSpPr bwMode="auto">
            <a:xfrm>
              <a:off x="2232" y="2442"/>
              <a:ext cx="239" cy="142"/>
              <a:chOff x="2232" y="2442"/>
              <a:chExt cx="239" cy="142"/>
            </a:xfrm>
          </p:grpSpPr>
          <p:sp>
            <p:nvSpPr>
              <p:cNvPr id="569369" name="Line 25"/>
              <p:cNvSpPr>
                <a:spLocks noChangeShapeType="1"/>
              </p:cNvSpPr>
              <p:nvPr/>
            </p:nvSpPr>
            <p:spPr bwMode="auto">
              <a:xfrm flipH="1">
                <a:off x="2232" y="2442"/>
                <a:ext cx="136" cy="142"/>
              </a:xfrm>
              <a:prstGeom prst="line">
                <a:avLst/>
              </a:prstGeom>
              <a:noFill/>
              <a:ln w="254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9370" name="Line 26"/>
              <p:cNvSpPr>
                <a:spLocks noChangeShapeType="1"/>
              </p:cNvSpPr>
              <p:nvPr/>
            </p:nvSpPr>
            <p:spPr bwMode="auto">
              <a:xfrm>
                <a:off x="2367" y="2442"/>
                <a:ext cx="104" cy="142"/>
              </a:xfrm>
              <a:prstGeom prst="line">
                <a:avLst/>
              </a:prstGeom>
              <a:noFill/>
              <a:ln w="254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69371" name="Group 27"/>
            <p:cNvGrpSpPr/>
            <p:nvPr/>
          </p:nvGrpSpPr>
          <p:grpSpPr bwMode="auto">
            <a:xfrm>
              <a:off x="2249" y="2276"/>
              <a:ext cx="221" cy="146"/>
              <a:chOff x="2249" y="2276"/>
              <a:chExt cx="221" cy="146"/>
            </a:xfrm>
          </p:grpSpPr>
          <p:sp>
            <p:nvSpPr>
              <p:cNvPr id="569372" name="Line 28"/>
              <p:cNvSpPr>
                <a:spLocks noChangeShapeType="1"/>
              </p:cNvSpPr>
              <p:nvPr/>
            </p:nvSpPr>
            <p:spPr bwMode="auto">
              <a:xfrm>
                <a:off x="2359" y="2276"/>
                <a:ext cx="0" cy="146"/>
              </a:xfrm>
              <a:prstGeom prst="line">
                <a:avLst/>
              </a:prstGeom>
              <a:noFill/>
              <a:ln w="254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9373" name="Line 29"/>
              <p:cNvSpPr>
                <a:spLocks noChangeShapeType="1"/>
              </p:cNvSpPr>
              <p:nvPr/>
            </p:nvSpPr>
            <p:spPr bwMode="auto">
              <a:xfrm>
                <a:off x="2249" y="2328"/>
                <a:ext cx="221" cy="0"/>
              </a:xfrm>
              <a:prstGeom prst="line">
                <a:avLst/>
              </a:prstGeom>
              <a:noFill/>
              <a:ln w="254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sp>
        <p:nvSpPr>
          <p:cNvPr id="569374" name="Rectangle 30"/>
          <p:cNvSpPr>
            <a:spLocks noChangeArrowheads="1"/>
          </p:cNvSpPr>
          <p:nvPr/>
        </p:nvSpPr>
        <p:spPr bwMode="auto">
          <a:xfrm>
            <a:off x="3175816" y="4059212"/>
            <a:ext cx="114454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lnSpc>
                <a:spcPct val="100000"/>
              </a:lnSpc>
            </a:pPr>
            <a:r>
              <a:rPr kumimoji="1" lang="en-US" altLang="zh-CN" sz="1800">
                <a:latin typeface="Times New Roman" panose="02020603050405020304" pitchFamily="18" charset="0"/>
                <a:ea typeface="华文楷体" panose="02010600040101010101" pitchFamily="2" charset="-122"/>
                <a:cs typeface="Times New Roman" panose="02020603050405020304" pitchFamily="18" charset="0"/>
              </a:rPr>
              <a:t>Professors</a:t>
            </a:r>
            <a:endParaRPr kumimoji="1" lang="en-US" altLang="zh-CN" sz="1800">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69375" name="Group 31"/>
          <p:cNvGrpSpPr/>
          <p:nvPr/>
        </p:nvGrpSpPr>
        <p:grpSpPr bwMode="auto">
          <a:xfrm>
            <a:off x="6613526" y="4375150"/>
            <a:ext cx="379413" cy="736600"/>
            <a:chOff x="4166" y="2831"/>
            <a:chExt cx="239" cy="521"/>
          </a:xfrm>
        </p:grpSpPr>
        <p:sp>
          <p:nvSpPr>
            <p:cNvPr id="569376" name="Oval 32"/>
            <p:cNvSpPr>
              <a:spLocks noChangeArrowheads="1"/>
            </p:cNvSpPr>
            <p:nvPr/>
          </p:nvSpPr>
          <p:spPr bwMode="auto">
            <a:xfrm>
              <a:off x="4193" y="2831"/>
              <a:ext cx="200" cy="197"/>
            </a:xfrm>
            <a:prstGeom prst="ellipse">
              <a:avLst/>
            </a:prstGeom>
            <a:noFill/>
            <a:ln w="25400">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69377" name="Group 33"/>
            <p:cNvGrpSpPr/>
            <p:nvPr/>
          </p:nvGrpSpPr>
          <p:grpSpPr bwMode="auto">
            <a:xfrm>
              <a:off x="4166" y="3210"/>
              <a:ext cx="239" cy="142"/>
              <a:chOff x="4166" y="3210"/>
              <a:chExt cx="239" cy="142"/>
            </a:xfrm>
          </p:grpSpPr>
          <p:sp>
            <p:nvSpPr>
              <p:cNvPr id="569378" name="Line 34"/>
              <p:cNvSpPr>
                <a:spLocks noChangeShapeType="1"/>
              </p:cNvSpPr>
              <p:nvPr/>
            </p:nvSpPr>
            <p:spPr bwMode="auto">
              <a:xfrm flipH="1">
                <a:off x="4166" y="3210"/>
                <a:ext cx="136" cy="142"/>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9379" name="Line 35"/>
              <p:cNvSpPr>
                <a:spLocks noChangeShapeType="1"/>
              </p:cNvSpPr>
              <p:nvPr/>
            </p:nvSpPr>
            <p:spPr bwMode="auto">
              <a:xfrm>
                <a:off x="4301" y="3210"/>
                <a:ext cx="104" cy="142"/>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69380" name="Group 36"/>
            <p:cNvGrpSpPr/>
            <p:nvPr/>
          </p:nvGrpSpPr>
          <p:grpSpPr bwMode="auto">
            <a:xfrm>
              <a:off x="4183" y="3044"/>
              <a:ext cx="221" cy="146"/>
              <a:chOff x="4183" y="3044"/>
              <a:chExt cx="221" cy="146"/>
            </a:xfrm>
          </p:grpSpPr>
          <p:sp>
            <p:nvSpPr>
              <p:cNvPr id="569381" name="Line 37"/>
              <p:cNvSpPr>
                <a:spLocks noChangeShapeType="1"/>
              </p:cNvSpPr>
              <p:nvPr/>
            </p:nvSpPr>
            <p:spPr bwMode="auto">
              <a:xfrm>
                <a:off x="4293" y="3044"/>
                <a:ext cx="0" cy="146"/>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9382" name="Line 38"/>
              <p:cNvSpPr>
                <a:spLocks noChangeShapeType="1"/>
              </p:cNvSpPr>
              <p:nvPr/>
            </p:nvSpPr>
            <p:spPr bwMode="auto">
              <a:xfrm>
                <a:off x="4183" y="3096"/>
                <a:ext cx="221" cy="0"/>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sp>
        <p:nvSpPr>
          <p:cNvPr id="569383" name="Rectangle 39"/>
          <p:cNvSpPr>
            <a:spLocks noChangeArrowheads="1"/>
          </p:cNvSpPr>
          <p:nvPr/>
        </p:nvSpPr>
        <p:spPr bwMode="auto">
          <a:xfrm>
            <a:off x="6040825" y="5141887"/>
            <a:ext cx="156132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lnSpc>
                <a:spcPct val="100000"/>
              </a:lnSpc>
            </a:pPr>
            <a:r>
              <a:rPr kumimoji="1" lang="en-US" altLang="zh-CN" sz="1800">
                <a:latin typeface="Times New Roman" panose="02020603050405020304" pitchFamily="18" charset="0"/>
                <a:ea typeface="华文楷体" panose="02010600040101010101" pitchFamily="2" charset="-122"/>
                <a:cs typeface="Times New Roman" panose="02020603050405020304" pitchFamily="18" charset="0"/>
              </a:rPr>
              <a:t>Billing System</a:t>
            </a:r>
            <a:endParaRPr kumimoji="1" lang="en-US" altLang="zh-CN" sz="180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random/>
    <p:sndAc>
      <p:stSnd>
        <p:snd r:embed="rId1" name="projctor.wav"/>
      </p:stSnd>
    </p:sndAc>
  </p:transition>
</p:sld>
</file>

<file path=ppt/slides/slide1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1394" name="Oval 2"/>
          <p:cNvSpPr>
            <a:spLocks noChangeArrowheads="1"/>
          </p:cNvSpPr>
          <p:nvPr/>
        </p:nvSpPr>
        <p:spPr bwMode="auto">
          <a:xfrm>
            <a:off x="6716714" y="4918076"/>
            <a:ext cx="1146175" cy="409575"/>
          </a:xfrm>
          <a:prstGeom prst="ellipse">
            <a:avLst/>
          </a:prstGeom>
          <a:noFill/>
          <a:ln w="25400">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楷体" panose="02010600040101010101" pitchFamily="2" charset="-122"/>
              <a:ea typeface="华文楷体" panose="02010600040101010101" pitchFamily="2" charset="-122"/>
            </a:endParaRPr>
          </a:p>
        </p:txBody>
      </p:sp>
      <p:sp>
        <p:nvSpPr>
          <p:cNvPr id="571395" name="Rectangle 3"/>
          <p:cNvSpPr>
            <a:spLocks noChangeArrowheads="1"/>
          </p:cNvSpPr>
          <p:nvPr/>
        </p:nvSpPr>
        <p:spPr bwMode="auto">
          <a:xfrm>
            <a:off x="6385629" y="5345087"/>
            <a:ext cx="18242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lnSpc>
                <a:spcPct val="100000"/>
              </a:lnSpc>
            </a:pPr>
            <a:r>
              <a:rPr kumimoji="1" lang="en-US" altLang="zh-CN" sz="1800">
                <a:latin typeface="华文楷体" panose="02010600040101010101" pitchFamily="2" charset="-122"/>
                <a:ea typeface="华文楷体" panose="02010600040101010101" pitchFamily="2" charset="-122"/>
              </a:rPr>
              <a:t>Maintain Schedule</a:t>
            </a:r>
            <a:endParaRPr kumimoji="1" lang="en-US" altLang="zh-CN" sz="1800">
              <a:latin typeface="华文楷体" panose="02010600040101010101" pitchFamily="2" charset="-122"/>
              <a:ea typeface="华文楷体" panose="02010600040101010101" pitchFamily="2" charset="-122"/>
            </a:endParaRPr>
          </a:p>
        </p:txBody>
      </p:sp>
      <p:sp>
        <p:nvSpPr>
          <p:cNvPr id="571396" name="Oval 4"/>
          <p:cNvSpPr>
            <a:spLocks noChangeArrowheads="1"/>
          </p:cNvSpPr>
          <p:nvPr/>
        </p:nvSpPr>
        <p:spPr bwMode="auto">
          <a:xfrm>
            <a:off x="1146176" y="4918076"/>
            <a:ext cx="1146175" cy="409575"/>
          </a:xfrm>
          <a:prstGeom prst="ellipse">
            <a:avLst/>
          </a:prstGeom>
          <a:noFill/>
          <a:ln w="25400">
            <a:solidFill>
              <a:schemeClr val="accent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楷体" panose="02010600040101010101" pitchFamily="2" charset="-122"/>
              <a:ea typeface="华文楷体" panose="02010600040101010101" pitchFamily="2" charset="-122"/>
            </a:endParaRPr>
          </a:p>
        </p:txBody>
      </p:sp>
      <p:sp>
        <p:nvSpPr>
          <p:cNvPr id="571397" name="Rectangle 5"/>
          <p:cNvSpPr>
            <a:spLocks noChangeArrowheads="1"/>
          </p:cNvSpPr>
          <p:nvPr/>
        </p:nvSpPr>
        <p:spPr bwMode="auto">
          <a:xfrm>
            <a:off x="694159" y="5345087"/>
            <a:ext cx="204703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lnSpc>
                <a:spcPct val="100000"/>
              </a:lnSpc>
            </a:pPr>
            <a:r>
              <a:rPr kumimoji="1" lang="en-US" altLang="zh-CN" sz="1800" dirty="0">
                <a:latin typeface="华文楷体" panose="02010600040101010101" pitchFamily="2" charset="-122"/>
                <a:ea typeface="华文楷体" panose="02010600040101010101" pitchFamily="2" charset="-122"/>
              </a:rPr>
              <a:t>Maintain Curriculum</a:t>
            </a:r>
            <a:endParaRPr kumimoji="1" lang="en-US" altLang="zh-CN" sz="1800" dirty="0">
              <a:latin typeface="华文楷体" panose="02010600040101010101" pitchFamily="2" charset="-122"/>
              <a:ea typeface="华文楷体" panose="02010600040101010101" pitchFamily="2" charset="-122"/>
            </a:endParaRPr>
          </a:p>
        </p:txBody>
      </p:sp>
      <p:sp>
        <p:nvSpPr>
          <p:cNvPr id="571398" name="Oval 6"/>
          <p:cNvSpPr>
            <a:spLocks noChangeArrowheads="1"/>
          </p:cNvSpPr>
          <p:nvPr/>
        </p:nvSpPr>
        <p:spPr bwMode="auto">
          <a:xfrm>
            <a:off x="3962401" y="4918076"/>
            <a:ext cx="1146175" cy="409575"/>
          </a:xfrm>
          <a:prstGeom prst="ellipse">
            <a:avLst/>
          </a:prstGeom>
          <a:noFill/>
          <a:ln w="254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楷体" panose="02010600040101010101" pitchFamily="2" charset="-122"/>
              <a:ea typeface="华文楷体" panose="02010600040101010101" pitchFamily="2" charset="-122"/>
            </a:endParaRPr>
          </a:p>
        </p:txBody>
      </p:sp>
      <p:sp>
        <p:nvSpPr>
          <p:cNvPr id="571399" name="Rectangle 7"/>
          <p:cNvSpPr>
            <a:spLocks noChangeArrowheads="1"/>
          </p:cNvSpPr>
          <p:nvPr/>
        </p:nvSpPr>
        <p:spPr bwMode="auto">
          <a:xfrm>
            <a:off x="3449635" y="5345087"/>
            <a:ext cx="229870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lnSpc>
                <a:spcPct val="100000"/>
              </a:lnSpc>
            </a:pPr>
            <a:r>
              <a:rPr kumimoji="1" lang="en-US" altLang="zh-CN" sz="1800">
                <a:latin typeface="华文楷体" panose="02010600040101010101" pitchFamily="2" charset="-122"/>
                <a:ea typeface="华文楷体" panose="02010600040101010101" pitchFamily="2" charset="-122"/>
              </a:rPr>
              <a:t>Request Course Roster</a:t>
            </a:r>
            <a:endParaRPr kumimoji="1" lang="en-US" altLang="zh-CN" sz="1800">
              <a:latin typeface="华文楷体" panose="02010600040101010101" pitchFamily="2" charset="-122"/>
              <a:ea typeface="华文楷体" panose="02010600040101010101" pitchFamily="2" charset="-122"/>
            </a:endParaRPr>
          </a:p>
        </p:txBody>
      </p:sp>
      <p:sp>
        <p:nvSpPr>
          <p:cNvPr id="571400" name="Rectangle 8"/>
          <p:cNvSpPr>
            <a:spLocks noGrp="1" noChangeArrowheads="1"/>
          </p:cNvSpPr>
          <p:nvPr>
            <p:ph type="title"/>
          </p:nvPr>
        </p:nvSpPr>
        <p:spPr>
          <a:xfrm>
            <a:off x="3823320" y="536798"/>
            <a:ext cx="2030760" cy="738336"/>
          </a:xfrm>
        </p:spPr>
        <p:txBody>
          <a:bodyPr/>
          <a:lstStyle/>
          <a:p>
            <a:r>
              <a:rPr lang="zh-CN" altLang="en-US" dirty="0">
                <a:latin typeface="华文楷体" panose="02010600040101010101" pitchFamily="2" charset="-122"/>
                <a:ea typeface="华文楷体" panose="02010600040101010101" pitchFamily="2" charset="-122"/>
              </a:rPr>
              <a:t>使用用例</a:t>
            </a:r>
            <a:endParaRPr lang="zh-CN" altLang="en-US" dirty="0">
              <a:latin typeface="华文楷体" panose="02010600040101010101" pitchFamily="2" charset="-122"/>
              <a:ea typeface="华文楷体" panose="02010600040101010101" pitchFamily="2" charset="-122"/>
            </a:endParaRPr>
          </a:p>
        </p:txBody>
      </p:sp>
      <p:sp>
        <p:nvSpPr>
          <p:cNvPr id="571401" name="Rectangle 9"/>
          <p:cNvSpPr>
            <a:spLocks noGrp="1" noChangeArrowheads="1"/>
          </p:cNvSpPr>
          <p:nvPr>
            <p:ph type="body" idx="1"/>
          </p:nvPr>
        </p:nvSpPr>
        <p:spPr>
          <a:xfrm>
            <a:off x="1066800" y="1515616"/>
            <a:ext cx="7543800" cy="2921496"/>
          </a:xfrm>
        </p:spPr>
        <p:txBody>
          <a:bodyPr/>
          <a:lstStyle/>
          <a:p>
            <a:pPr>
              <a:buClr>
                <a:srgbClr val="0070C0"/>
              </a:buClr>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使用用例描述了系统对外表现的特征和性能</a:t>
            </a:r>
            <a:endParaRPr lang="zh-CN" altLang="en-US" sz="2000"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每个使用用例是由系统用户通过对话框进行的一系列相关</a:t>
            </a:r>
            <a:r>
              <a:rPr lang="zh-CN" altLang="en-US" sz="2000" dirty="0" smtClean="0">
                <a:latin typeface="华文楷体" panose="02010600040101010101" pitchFamily="2" charset="-122"/>
                <a:ea typeface="华文楷体" panose="02010600040101010101" pitchFamily="2" charset="-122"/>
              </a:rPr>
              <a:t>活动</a:t>
            </a:r>
            <a:endParaRPr lang="en-US" altLang="zh-CN" sz="2000" dirty="0" smtClean="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endParaRPr lang="zh-CN" altLang="en-US" sz="2000" dirty="0">
              <a:latin typeface="华文楷体" panose="02010600040101010101" pitchFamily="2" charset="-122"/>
              <a:ea typeface="华文楷体" panose="02010600040101010101" pitchFamily="2" charset="-122"/>
            </a:endParaRPr>
          </a:p>
          <a:p>
            <a:pPr>
              <a:buClr>
                <a:srgbClr val="0070C0"/>
              </a:buClr>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对每个系统用户进行分析，抽象他和系统之间可能的交互方法</a:t>
            </a:r>
            <a:endParaRPr lang="zh-CN" altLang="en-US" sz="2000"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系统管理员－维护课程数据库，学生数据库和教师数据库</a:t>
            </a:r>
            <a:endParaRPr lang="zh-CN" altLang="en-US" sz="2000"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教授－选课，课程注册情况查询</a:t>
            </a:r>
            <a:endParaRPr lang="zh-CN" altLang="en-US" sz="2000"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学生－注册，浏览，增加，删除具体课程</a:t>
            </a:r>
            <a:endParaRPr lang="zh-CN" altLang="en-US" sz="2000"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财务系统－接受注册情况、计算注册费用，发出交款通知</a:t>
            </a:r>
            <a:endParaRPr lang="zh-CN" altLang="en-US" sz="2000" dirty="0">
              <a:latin typeface="华文楷体" panose="02010600040101010101" pitchFamily="2" charset="-122"/>
              <a:ea typeface="华文楷体" panose="02010600040101010101" pitchFamily="2" charset="-122"/>
            </a:endParaRPr>
          </a:p>
          <a:p>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1401">
                                            <p:txEl>
                                              <p:pRg st="0" end="0"/>
                                            </p:txEl>
                                          </p:spTgt>
                                        </p:tgtEl>
                                        <p:attrNameLst>
                                          <p:attrName>style.visibility</p:attrName>
                                        </p:attrNameLst>
                                      </p:cBhvr>
                                      <p:to>
                                        <p:strVal val="visible"/>
                                      </p:to>
                                    </p:set>
                                    <p:anim calcmode="lin" valueType="num">
                                      <p:cBhvr additive="base">
                                        <p:cTn id="7" dur="500" fill="hold"/>
                                        <p:tgtEl>
                                          <p:spTgt spid="57140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140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71401">
                                            <p:txEl>
                                              <p:pRg st="1" end="1"/>
                                            </p:txEl>
                                          </p:spTgt>
                                        </p:tgtEl>
                                        <p:attrNameLst>
                                          <p:attrName>style.visibility</p:attrName>
                                        </p:attrNameLst>
                                      </p:cBhvr>
                                      <p:to>
                                        <p:strVal val="visible"/>
                                      </p:to>
                                    </p:set>
                                    <p:anim calcmode="lin" valueType="num">
                                      <p:cBhvr additive="base">
                                        <p:cTn id="11" dur="500" fill="hold"/>
                                        <p:tgtEl>
                                          <p:spTgt spid="57140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7140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71401">
                                            <p:txEl>
                                              <p:pRg st="3" end="3"/>
                                            </p:txEl>
                                          </p:spTgt>
                                        </p:tgtEl>
                                        <p:attrNameLst>
                                          <p:attrName>style.visibility</p:attrName>
                                        </p:attrNameLst>
                                      </p:cBhvr>
                                      <p:to>
                                        <p:strVal val="visible"/>
                                      </p:to>
                                    </p:set>
                                    <p:anim calcmode="lin" valueType="num">
                                      <p:cBhvr additive="base">
                                        <p:cTn id="17" dur="500" fill="hold"/>
                                        <p:tgtEl>
                                          <p:spTgt spid="571401">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71401">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71401">
                                            <p:txEl>
                                              <p:pRg st="4" end="4"/>
                                            </p:txEl>
                                          </p:spTgt>
                                        </p:tgtEl>
                                        <p:attrNameLst>
                                          <p:attrName>style.visibility</p:attrName>
                                        </p:attrNameLst>
                                      </p:cBhvr>
                                      <p:to>
                                        <p:strVal val="visible"/>
                                      </p:to>
                                    </p:set>
                                    <p:anim calcmode="lin" valueType="num">
                                      <p:cBhvr additive="base">
                                        <p:cTn id="21" dur="500" fill="hold"/>
                                        <p:tgtEl>
                                          <p:spTgt spid="571401">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71401">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71401">
                                            <p:txEl>
                                              <p:pRg st="5" end="5"/>
                                            </p:txEl>
                                          </p:spTgt>
                                        </p:tgtEl>
                                        <p:attrNameLst>
                                          <p:attrName>style.visibility</p:attrName>
                                        </p:attrNameLst>
                                      </p:cBhvr>
                                      <p:to>
                                        <p:strVal val="visible"/>
                                      </p:to>
                                    </p:set>
                                    <p:anim calcmode="lin" valueType="num">
                                      <p:cBhvr additive="base">
                                        <p:cTn id="25" dur="500" fill="hold"/>
                                        <p:tgtEl>
                                          <p:spTgt spid="57140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71401">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571401">
                                            <p:txEl>
                                              <p:pRg st="6" end="6"/>
                                            </p:txEl>
                                          </p:spTgt>
                                        </p:tgtEl>
                                        <p:attrNameLst>
                                          <p:attrName>style.visibility</p:attrName>
                                        </p:attrNameLst>
                                      </p:cBhvr>
                                      <p:to>
                                        <p:strVal val="visible"/>
                                      </p:to>
                                    </p:set>
                                    <p:anim calcmode="lin" valueType="num">
                                      <p:cBhvr additive="base">
                                        <p:cTn id="29" dur="500" fill="hold"/>
                                        <p:tgtEl>
                                          <p:spTgt spid="571401">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71401">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571401">
                                            <p:txEl>
                                              <p:pRg st="7" end="7"/>
                                            </p:txEl>
                                          </p:spTgt>
                                        </p:tgtEl>
                                        <p:attrNameLst>
                                          <p:attrName>style.visibility</p:attrName>
                                        </p:attrNameLst>
                                      </p:cBhvr>
                                      <p:to>
                                        <p:strVal val="visible"/>
                                      </p:to>
                                    </p:set>
                                    <p:anim calcmode="lin" valueType="num">
                                      <p:cBhvr additive="base">
                                        <p:cTn id="33" dur="500" fill="hold"/>
                                        <p:tgtEl>
                                          <p:spTgt spid="571401">
                                            <p:txEl>
                                              <p:pRg st="7" end="7"/>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7140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401" grpId="0" autoUpdateAnimBg="0" build="p"/>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a:xfrm>
            <a:off x="1270818" y="736600"/>
            <a:ext cx="7621662" cy="533400"/>
          </a:xfrm>
        </p:spPr>
        <p:txBody>
          <a:bodyPr/>
          <a:lstStyle/>
          <a:p>
            <a:r>
              <a:rPr lang="zh-CN" altLang="en-US" dirty="0">
                <a:latin typeface="华文楷体" panose="02010600040101010101" pitchFamily="2" charset="-122"/>
                <a:ea typeface="华文楷体" panose="02010600040101010101" pitchFamily="2" charset="-122"/>
              </a:rPr>
              <a:t>通过顺序事件流描述说明每一个使用用例</a:t>
            </a:r>
            <a:endParaRPr lang="zh-CN" altLang="en-US" dirty="0">
              <a:latin typeface="华文楷体" panose="02010600040101010101" pitchFamily="2" charset="-122"/>
              <a:ea typeface="华文楷体" panose="02010600040101010101" pitchFamily="2" charset="-122"/>
            </a:endParaRPr>
          </a:p>
        </p:txBody>
      </p:sp>
      <p:sp>
        <p:nvSpPr>
          <p:cNvPr id="573443" name="Rectangle 3"/>
          <p:cNvSpPr>
            <a:spLocks noGrp="1" noChangeArrowheads="1"/>
          </p:cNvSpPr>
          <p:nvPr>
            <p:ph type="body" idx="1"/>
          </p:nvPr>
        </p:nvSpPr>
        <p:spPr>
          <a:xfrm>
            <a:off x="1163513" y="1371600"/>
            <a:ext cx="7543800" cy="4800600"/>
          </a:xfrm>
        </p:spPr>
        <p:txBody>
          <a:bodyPr/>
          <a:lstStyle/>
          <a:p>
            <a:pPr>
              <a:buClr>
                <a:srgbClr val="0070C0"/>
              </a:buClr>
              <a:buFont typeface="Wingdings" panose="05000000000000000000" pitchFamily="2" charset="2"/>
              <a:buChar char="Ø"/>
            </a:pPr>
            <a:r>
              <a:rPr lang="zh-CN" altLang="en-US" sz="2200" dirty="0">
                <a:latin typeface="华文楷体" panose="02010600040101010101" pitchFamily="2" charset="-122"/>
                <a:ea typeface="华文楷体" panose="02010600040101010101" pitchFamily="2" charset="-122"/>
              </a:rPr>
              <a:t>对每一个使用用例，从系统用户的角度，写出它的正常事件</a:t>
            </a:r>
            <a:r>
              <a:rPr lang="zh-CN" altLang="en-US" sz="2200" dirty="0" smtClean="0">
                <a:latin typeface="华文楷体" panose="02010600040101010101" pitchFamily="2" charset="-122"/>
                <a:ea typeface="华文楷体" panose="02010600040101010101" pitchFamily="2" charset="-122"/>
              </a:rPr>
              <a:t>流</a:t>
            </a:r>
            <a:endParaRPr lang="en-US" altLang="zh-CN" sz="2200" dirty="0" smtClean="0">
              <a:latin typeface="华文楷体" panose="02010600040101010101" pitchFamily="2" charset="-122"/>
              <a:ea typeface="华文楷体" panose="02010600040101010101" pitchFamily="2" charset="-122"/>
            </a:endParaRPr>
          </a:p>
          <a:p>
            <a:pPr>
              <a:buClr>
                <a:srgbClr val="0070C0"/>
              </a:buClr>
              <a:buFont typeface="Wingdings" panose="05000000000000000000" pitchFamily="2" charset="2"/>
              <a:buChar char="Ø"/>
            </a:pPr>
            <a:endParaRPr lang="zh-CN" altLang="en-US" sz="2200" dirty="0">
              <a:latin typeface="华文楷体" panose="02010600040101010101" pitchFamily="2" charset="-122"/>
              <a:ea typeface="华文楷体" panose="02010600040101010101" pitchFamily="2" charset="-122"/>
            </a:endParaRPr>
          </a:p>
          <a:p>
            <a:pPr>
              <a:buClr>
                <a:srgbClr val="0070C0"/>
              </a:buClr>
              <a:buFont typeface="Wingdings" panose="05000000000000000000" pitchFamily="2" charset="2"/>
              <a:buChar char="Ø"/>
            </a:pPr>
            <a:r>
              <a:rPr lang="zh-CN" altLang="en-US" sz="2200" dirty="0">
                <a:latin typeface="华文楷体" panose="02010600040101010101" pitchFamily="2" charset="-122"/>
                <a:ea typeface="华文楷体" panose="02010600040101010101" pitchFamily="2" charset="-122"/>
              </a:rPr>
              <a:t>具体说明为了执行这样一个使用用例，系统需要经历哪些过程</a:t>
            </a:r>
            <a:r>
              <a:rPr lang="zh-CN" altLang="en-US" sz="2200" dirty="0" smtClean="0">
                <a:latin typeface="华文楷体" panose="02010600040101010101" pitchFamily="2" charset="-122"/>
                <a:ea typeface="华文楷体" panose="02010600040101010101" pitchFamily="2" charset="-122"/>
              </a:rPr>
              <a:t>内容</a:t>
            </a:r>
            <a:endParaRPr lang="en-US" altLang="zh-CN" sz="2200" dirty="0" smtClean="0">
              <a:latin typeface="华文楷体" panose="02010600040101010101" pitchFamily="2" charset="-122"/>
              <a:ea typeface="华文楷体" panose="02010600040101010101" pitchFamily="2" charset="-122"/>
            </a:endParaRPr>
          </a:p>
          <a:p>
            <a:pPr>
              <a:buClr>
                <a:srgbClr val="0070C0"/>
              </a:buClr>
              <a:buFont typeface="Wingdings" panose="05000000000000000000" pitchFamily="2" charset="2"/>
              <a:buChar char="Ø"/>
            </a:pPr>
            <a:endParaRPr lang="zh-CN" altLang="en-US" sz="2200" dirty="0">
              <a:latin typeface="华文楷体" panose="02010600040101010101" pitchFamily="2" charset="-122"/>
              <a:ea typeface="华文楷体" panose="02010600040101010101" pitchFamily="2" charset="-122"/>
            </a:endParaRPr>
          </a:p>
          <a:p>
            <a:pPr>
              <a:buClr>
                <a:srgbClr val="0070C0"/>
              </a:buClr>
              <a:buFont typeface="Wingdings" panose="05000000000000000000" pitchFamily="2" charset="2"/>
              <a:buChar char="Ø"/>
            </a:pPr>
            <a:r>
              <a:rPr lang="zh-CN" altLang="en-US" sz="2200" dirty="0">
                <a:latin typeface="华文楷体" panose="02010600040101010101" pitchFamily="2" charset="-122"/>
                <a:ea typeface="华文楷体" panose="02010600040101010101" pitchFamily="2" charset="-122"/>
              </a:rPr>
              <a:t>典型的过程内容包括：</a:t>
            </a:r>
            <a:endParaRPr lang="zh-CN" altLang="en-US" sz="2200"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sz="2200" dirty="0">
                <a:latin typeface="华文楷体" panose="02010600040101010101" pitchFamily="2" charset="-122"/>
                <a:ea typeface="华文楷体" panose="02010600040101010101" pitchFamily="2" charset="-122"/>
              </a:rPr>
              <a:t>使用用例的激发和停止方法</a:t>
            </a:r>
            <a:endParaRPr lang="zh-CN" altLang="en-US" sz="2200"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sz="2200" dirty="0">
                <a:latin typeface="华文楷体" panose="02010600040101010101" pitchFamily="2" charset="-122"/>
                <a:ea typeface="华文楷体" panose="02010600040101010101" pitchFamily="2" charset="-122"/>
              </a:rPr>
              <a:t>正常事件流</a:t>
            </a:r>
            <a:endParaRPr lang="zh-CN" altLang="en-US" sz="2200"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sz="2200" dirty="0">
                <a:latin typeface="华文楷体" panose="02010600040101010101" pitchFamily="2" charset="-122"/>
                <a:ea typeface="华文楷体" panose="02010600040101010101" pitchFamily="2" charset="-122"/>
              </a:rPr>
              <a:t>其它可能的正常事件流</a:t>
            </a:r>
            <a:endParaRPr lang="zh-CN" altLang="en-US" sz="2200"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sz="2200" dirty="0">
                <a:latin typeface="华文楷体" panose="02010600040101010101" pitchFamily="2" charset="-122"/>
                <a:ea typeface="华文楷体" panose="02010600040101010101" pitchFamily="2" charset="-122"/>
              </a:rPr>
              <a:t>所有的异常事件流</a:t>
            </a:r>
            <a:endParaRPr lang="zh-CN" altLang="en-US" sz="2200" dirty="0">
              <a:latin typeface="华文楷体" panose="02010600040101010101" pitchFamily="2" charset="-122"/>
              <a:ea typeface="华文楷体" panose="02010600040101010101" pitchFamily="2" charset="-122"/>
            </a:endParaRPr>
          </a:p>
        </p:txBody>
      </p:sp>
    </p:spTree>
  </p:cSld>
  <p:clrMapOvr>
    <a:masterClrMapping/>
  </p:clrMapOvr>
  <p:transition>
    <p:random/>
    <p:sndAc>
      <p:stSnd>
        <p:snd r:embed="rId1" name="projctor.wav"/>
      </p:stSnd>
    </p:sndAc>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1907704" y="548680"/>
            <a:ext cx="5544616" cy="914400"/>
          </a:xfrm>
        </p:spPr>
        <p:txBody>
          <a:bodyPr/>
          <a:lstStyle/>
          <a:p>
            <a:r>
              <a:rPr lang="zh-CN" altLang="en-US" dirty="0">
                <a:latin typeface="华文楷体" panose="02010600040101010101" pitchFamily="2" charset="-122"/>
                <a:ea typeface="华文楷体" panose="02010600040101010101" pitchFamily="2" charset="-122"/>
              </a:rPr>
              <a:t>确定不同事件间的相关关系</a:t>
            </a:r>
            <a:endParaRPr lang="zh-CN" altLang="en-US" dirty="0">
              <a:latin typeface="华文楷体" panose="02010600040101010101" pitchFamily="2" charset="-122"/>
              <a:ea typeface="华文楷体" panose="02010600040101010101" pitchFamily="2" charset="-122"/>
            </a:endParaRPr>
          </a:p>
        </p:txBody>
      </p:sp>
      <p:sp>
        <p:nvSpPr>
          <p:cNvPr id="575491" name="Rectangle 3"/>
          <p:cNvSpPr>
            <a:spLocks noGrp="1" noChangeArrowheads="1"/>
          </p:cNvSpPr>
          <p:nvPr>
            <p:ph type="body" idx="1"/>
          </p:nvPr>
        </p:nvSpPr>
        <p:spPr>
          <a:xfrm>
            <a:off x="1043608" y="1700808"/>
            <a:ext cx="7645400" cy="3657600"/>
          </a:xfrm>
        </p:spPr>
        <p:txBody>
          <a:bodyPr/>
          <a:lstStyle/>
          <a:p>
            <a:pPr>
              <a:buClr>
                <a:srgbClr val="0070C0"/>
              </a:buClr>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我们从学生注册开始。为了注册，他需要先行登录到学籍管理系统中来。首先，他先要输入他的口令进行身份验证。系统在验证了身份之后将检查他的注册状态：如果没有注册，弹出对话框请他选课注册；如果已经注册了，提示他选择对现有的课程目录做些什么</a:t>
            </a:r>
            <a:r>
              <a:rPr lang="zh-CN" altLang="en-US" sz="2000" dirty="0" smtClean="0">
                <a:latin typeface="华文楷体" panose="02010600040101010101" pitchFamily="2" charset="-122"/>
                <a:ea typeface="华文楷体" panose="02010600040101010101" pitchFamily="2" charset="-122"/>
              </a:rPr>
              <a:t>改动</a:t>
            </a:r>
            <a:endParaRPr lang="en-US" altLang="zh-CN" sz="2000" dirty="0" smtClean="0">
              <a:latin typeface="华文楷体" panose="02010600040101010101" pitchFamily="2" charset="-122"/>
              <a:ea typeface="华文楷体" panose="02010600040101010101" pitchFamily="2" charset="-122"/>
            </a:endParaRPr>
          </a:p>
          <a:p>
            <a:pPr>
              <a:buClr>
                <a:srgbClr val="0070C0"/>
              </a:buClr>
              <a:buFont typeface="Wingdings" panose="05000000000000000000" pitchFamily="2" charset="2"/>
              <a:buChar char="Ø"/>
            </a:pPr>
            <a:endParaRPr lang="zh-CN" altLang="en-US" sz="2000"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如果选择的操作是增加，那么加课的子事件流将被激发。</a:t>
            </a:r>
            <a:endParaRPr lang="zh-CN" altLang="en-US" sz="2000"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如果选择的操作是删除，那么删除课程的子事件流将被激发。</a:t>
            </a:r>
            <a:endParaRPr lang="zh-CN" altLang="en-US" sz="2000"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如果选择的操作是浏览，那么浏览的子事件流将被激发。</a:t>
            </a:r>
            <a:endParaRPr lang="zh-CN" altLang="en-US" sz="2000"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如果选择的操作是退出，那就标志着该事件流的结束，注册管理员将自动退出系统。</a:t>
            </a:r>
            <a:endParaRPr lang="zh-CN" altLang="en-US" sz="2000"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transition>
    <p:random/>
    <p:sndAc>
      <p:stSnd>
        <p:snd r:embed="rId1" name="projctor.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8841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991A6D3-2924-4EEB-9AE6-382FC1C21234}" type="slidenum">
              <a:rPr lang="en-US" altLang="ja-JP" sz="1200">
                <a:solidFill>
                  <a:schemeClr val="bg1"/>
                </a:solidFill>
              </a:rPr>
            </a:fld>
            <a:endParaRPr lang="en-US" altLang="ja-JP" sz="900">
              <a:solidFill>
                <a:schemeClr val="bg1"/>
              </a:solidFill>
            </a:endParaRPr>
          </a:p>
        </p:txBody>
      </p:sp>
      <p:sp>
        <p:nvSpPr>
          <p:cNvPr id="188421" name="Rectangle 5"/>
          <p:cNvSpPr>
            <a:spLocks noRot="1" noChangeArrowheads="1"/>
          </p:cNvSpPr>
          <p:nvPr/>
        </p:nvSpPr>
        <p:spPr bwMode="auto">
          <a:xfrm>
            <a:off x="1206501" y="1163638"/>
            <a:ext cx="71628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Structured Analysis</a:t>
            </a:r>
            <a:endParaRPr lang="en-US" altLang="ja-JP" sz="24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Data and Processes</a:t>
            </a:r>
            <a:endParaRPr lang="en-US" altLang="ja-JP" sz="20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Object-oriented Analysis</a:t>
            </a:r>
            <a:endParaRPr lang="en-US" altLang="ja-JP" sz="24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Classes and Unified Process (UML)</a:t>
            </a:r>
            <a:endParaRPr lang="en-US" altLang="zh-CN" sz="20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Analysis Model</a:t>
            </a:r>
            <a:endParaRPr lang="en-US" altLang="zh-CN" sz="24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Combine features of above both approaches</a:t>
            </a:r>
            <a:r>
              <a:rPr lang="en-US" altLang="ja-JP" sz="2000" dirty="0">
                <a:latin typeface="Times New Roman" panose="02020603050405020304" pitchFamily="18" charset="0"/>
                <a:cs typeface="Times New Roman" panose="02020603050405020304" pitchFamily="18" charset="0"/>
              </a:rPr>
              <a:t> </a:t>
            </a:r>
            <a:endParaRPr lang="en-US" altLang="ja-JP" sz="2000" dirty="0">
              <a:latin typeface="Times New Roman" panose="02020603050405020304" pitchFamily="18" charset="0"/>
              <a:cs typeface="Times New Roman" panose="02020603050405020304" pitchFamily="18" charset="0"/>
            </a:endParaRPr>
          </a:p>
        </p:txBody>
      </p:sp>
      <p:grpSp>
        <p:nvGrpSpPr>
          <p:cNvPr id="188422" name="Group 20"/>
          <p:cNvGrpSpPr/>
          <p:nvPr/>
        </p:nvGrpSpPr>
        <p:grpSpPr bwMode="auto">
          <a:xfrm>
            <a:off x="2087563" y="3716933"/>
            <a:ext cx="4321175" cy="2592387"/>
            <a:chOff x="1315" y="2137"/>
            <a:chExt cx="2722" cy="1633"/>
          </a:xfrm>
        </p:grpSpPr>
        <p:sp>
          <p:nvSpPr>
            <p:cNvPr id="188423" name="Oval 7"/>
            <p:cNvSpPr>
              <a:spLocks noChangeArrowheads="1"/>
            </p:cNvSpPr>
            <p:nvPr/>
          </p:nvSpPr>
          <p:spPr bwMode="auto">
            <a:xfrm>
              <a:off x="2018" y="2478"/>
              <a:ext cx="1225" cy="961"/>
            </a:xfrm>
            <a:prstGeom prst="ellipse">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88424" name="Oval 8"/>
            <p:cNvSpPr>
              <a:spLocks noChangeArrowheads="1"/>
            </p:cNvSpPr>
            <p:nvPr/>
          </p:nvSpPr>
          <p:spPr bwMode="auto">
            <a:xfrm>
              <a:off x="2086" y="2546"/>
              <a:ext cx="1089" cy="839"/>
            </a:xfrm>
            <a:prstGeom prst="ellipse">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88425" name="Rectangle 10"/>
            <p:cNvSpPr>
              <a:spLocks noChangeArrowheads="1"/>
            </p:cNvSpPr>
            <p:nvPr/>
          </p:nvSpPr>
          <p:spPr bwMode="auto">
            <a:xfrm>
              <a:off x="1360" y="2409"/>
              <a:ext cx="998" cy="431"/>
            </a:xfrm>
            <a:prstGeom prst="rect">
              <a:avLst/>
            </a:prstGeom>
            <a:solidFill>
              <a:schemeClr val="accent1"/>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200"/>
                <a:t>Use-cases text</a:t>
              </a:r>
              <a:endParaRPr lang="en-US" altLang="zh-CN" sz="1200"/>
            </a:p>
            <a:p>
              <a:r>
                <a:rPr lang="en-US" altLang="zh-CN" sz="1200"/>
                <a:t>Use-case diagrams</a:t>
              </a:r>
              <a:endParaRPr lang="en-US" altLang="zh-CN" sz="1200"/>
            </a:p>
            <a:p>
              <a:r>
                <a:rPr lang="en-US" altLang="zh-CN" sz="1200"/>
                <a:t>Activity diagrams</a:t>
              </a:r>
              <a:endParaRPr lang="en-US" altLang="zh-CN" sz="1200"/>
            </a:p>
            <a:p>
              <a:r>
                <a:rPr lang="en-US" altLang="zh-CN" sz="1200"/>
                <a:t>Swim lane diagrams</a:t>
              </a:r>
              <a:endParaRPr lang="en-US" altLang="ja-JP" sz="1200"/>
            </a:p>
          </p:txBody>
        </p:sp>
        <p:sp>
          <p:nvSpPr>
            <p:cNvPr id="188426" name="Rectangle 11"/>
            <p:cNvSpPr>
              <a:spLocks noChangeArrowheads="1"/>
            </p:cNvSpPr>
            <p:nvPr/>
          </p:nvSpPr>
          <p:spPr bwMode="auto">
            <a:xfrm>
              <a:off x="1360" y="2137"/>
              <a:ext cx="998" cy="272"/>
            </a:xfrm>
            <a:prstGeom prst="rect">
              <a:avLst/>
            </a:prstGeom>
            <a:solidFill>
              <a:srgbClr val="FFFF00"/>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400"/>
                <a:t>Scenario-based</a:t>
              </a:r>
              <a:endParaRPr lang="en-US" altLang="zh-CN" sz="1400"/>
            </a:p>
            <a:p>
              <a:pPr algn="ctr"/>
              <a:r>
                <a:rPr lang="en-US" altLang="zh-CN" sz="1400"/>
                <a:t>elements</a:t>
              </a:r>
              <a:endParaRPr lang="en-US" altLang="ja-JP" sz="1400"/>
            </a:p>
          </p:txBody>
        </p:sp>
        <p:sp>
          <p:nvSpPr>
            <p:cNvPr id="188427" name="Rectangle 12"/>
            <p:cNvSpPr>
              <a:spLocks noChangeArrowheads="1"/>
            </p:cNvSpPr>
            <p:nvPr/>
          </p:nvSpPr>
          <p:spPr bwMode="auto">
            <a:xfrm>
              <a:off x="1315" y="3317"/>
              <a:ext cx="1020" cy="431"/>
            </a:xfrm>
            <a:prstGeom prst="rect">
              <a:avLst/>
            </a:prstGeom>
            <a:solidFill>
              <a:schemeClr val="accent1"/>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200" dirty="0"/>
                <a:t>Class diagrams      </a:t>
              </a:r>
              <a:endParaRPr lang="en-US" altLang="zh-CN" sz="1200" dirty="0"/>
            </a:p>
            <a:p>
              <a:r>
                <a:rPr lang="en-US" altLang="zh-CN" sz="1200" dirty="0"/>
                <a:t>Analysis packages</a:t>
              </a:r>
              <a:endParaRPr lang="en-US" altLang="zh-CN" sz="1200" dirty="0"/>
            </a:p>
            <a:p>
              <a:r>
                <a:rPr lang="en-US" altLang="zh-CN" sz="1200" dirty="0"/>
                <a:t>CRC models</a:t>
              </a:r>
              <a:endParaRPr lang="en-US" altLang="zh-CN" sz="1200" dirty="0"/>
            </a:p>
            <a:p>
              <a:r>
                <a:rPr lang="en-US" altLang="zh-CN" sz="1200" dirty="0"/>
                <a:t>Collaboration diagrams</a:t>
              </a:r>
              <a:endParaRPr lang="en-US" altLang="ja-JP" sz="1200" dirty="0"/>
            </a:p>
          </p:txBody>
        </p:sp>
        <p:sp>
          <p:nvSpPr>
            <p:cNvPr id="188428" name="Rectangle 13"/>
            <p:cNvSpPr>
              <a:spLocks noChangeArrowheads="1"/>
            </p:cNvSpPr>
            <p:nvPr/>
          </p:nvSpPr>
          <p:spPr bwMode="auto">
            <a:xfrm>
              <a:off x="1315" y="3045"/>
              <a:ext cx="1020" cy="272"/>
            </a:xfrm>
            <a:prstGeom prst="rect">
              <a:avLst/>
            </a:prstGeom>
            <a:solidFill>
              <a:srgbClr val="FFFF00"/>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400"/>
                <a:t>Class-based</a:t>
              </a:r>
              <a:endParaRPr lang="en-US" altLang="zh-CN" sz="1400"/>
            </a:p>
            <a:p>
              <a:pPr algn="ctr"/>
              <a:r>
                <a:rPr lang="en-US" altLang="zh-CN" sz="1400"/>
                <a:t>elements</a:t>
              </a:r>
              <a:endParaRPr lang="en-US" altLang="ja-JP" sz="1400"/>
            </a:p>
          </p:txBody>
        </p:sp>
        <p:sp>
          <p:nvSpPr>
            <p:cNvPr id="188429" name="Rectangle 14"/>
            <p:cNvSpPr>
              <a:spLocks noChangeArrowheads="1"/>
            </p:cNvSpPr>
            <p:nvPr/>
          </p:nvSpPr>
          <p:spPr bwMode="auto">
            <a:xfrm>
              <a:off x="3016" y="3339"/>
              <a:ext cx="998" cy="431"/>
            </a:xfrm>
            <a:prstGeom prst="rect">
              <a:avLst/>
            </a:prstGeom>
            <a:solidFill>
              <a:schemeClr val="accent1"/>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200"/>
                <a:t>State diagrams</a:t>
              </a:r>
              <a:endParaRPr lang="en-US" altLang="zh-CN" sz="1200"/>
            </a:p>
            <a:p>
              <a:r>
                <a:rPr lang="en-US" altLang="zh-CN" sz="1200"/>
                <a:t>Sequence diagrams</a:t>
              </a:r>
              <a:endParaRPr lang="en-US" altLang="ja-JP" sz="1200"/>
            </a:p>
          </p:txBody>
        </p:sp>
        <p:sp>
          <p:nvSpPr>
            <p:cNvPr id="188430" name="Rectangle 15"/>
            <p:cNvSpPr>
              <a:spLocks noChangeArrowheads="1"/>
            </p:cNvSpPr>
            <p:nvPr/>
          </p:nvSpPr>
          <p:spPr bwMode="auto">
            <a:xfrm>
              <a:off x="3016" y="3067"/>
              <a:ext cx="998" cy="272"/>
            </a:xfrm>
            <a:prstGeom prst="rect">
              <a:avLst/>
            </a:prstGeom>
            <a:solidFill>
              <a:srgbClr val="FFFF00"/>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400"/>
                <a:t>Behavioral</a:t>
              </a:r>
              <a:endParaRPr lang="en-US" altLang="zh-CN" sz="1400"/>
            </a:p>
            <a:p>
              <a:pPr algn="ctr"/>
              <a:r>
                <a:rPr lang="en-US" altLang="zh-CN" sz="1400"/>
                <a:t>elements</a:t>
              </a:r>
              <a:endParaRPr lang="en-US" altLang="ja-JP" sz="1400"/>
            </a:p>
          </p:txBody>
        </p:sp>
        <p:sp>
          <p:nvSpPr>
            <p:cNvPr id="188431" name="Rectangle 16"/>
            <p:cNvSpPr>
              <a:spLocks noChangeArrowheads="1"/>
            </p:cNvSpPr>
            <p:nvPr/>
          </p:nvSpPr>
          <p:spPr bwMode="auto">
            <a:xfrm>
              <a:off x="3016" y="2432"/>
              <a:ext cx="1021" cy="454"/>
            </a:xfrm>
            <a:prstGeom prst="rect">
              <a:avLst/>
            </a:prstGeom>
            <a:solidFill>
              <a:schemeClr val="accent1"/>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200"/>
                <a:t>Data flow diagrams</a:t>
              </a:r>
              <a:endParaRPr lang="en-US" altLang="zh-CN" sz="1200"/>
            </a:p>
            <a:p>
              <a:r>
                <a:rPr lang="en-US" altLang="zh-CN" sz="1200"/>
                <a:t>Control flow diagrams</a:t>
              </a:r>
              <a:endParaRPr lang="en-US" altLang="zh-CN" sz="1200"/>
            </a:p>
            <a:p>
              <a:r>
                <a:rPr lang="en-US" altLang="zh-CN" sz="1200"/>
                <a:t>Processing diagrams</a:t>
              </a:r>
              <a:endParaRPr lang="en-US" altLang="ja-JP" sz="1200"/>
            </a:p>
          </p:txBody>
        </p:sp>
        <p:sp>
          <p:nvSpPr>
            <p:cNvPr id="188432" name="Rectangle 17"/>
            <p:cNvSpPr>
              <a:spLocks noChangeArrowheads="1"/>
            </p:cNvSpPr>
            <p:nvPr/>
          </p:nvSpPr>
          <p:spPr bwMode="auto">
            <a:xfrm>
              <a:off x="3016" y="2137"/>
              <a:ext cx="1021" cy="295"/>
            </a:xfrm>
            <a:prstGeom prst="rect">
              <a:avLst/>
            </a:prstGeom>
            <a:solidFill>
              <a:srgbClr val="FFFF00"/>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400"/>
                <a:t>Flow-oriented</a:t>
              </a:r>
              <a:endParaRPr lang="en-US" altLang="zh-CN" sz="1400"/>
            </a:p>
            <a:p>
              <a:pPr algn="ctr"/>
              <a:r>
                <a:rPr lang="en-US" altLang="zh-CN" sz="1400"/>
                <a:t>elements</a:t>
              </a:r>
              <a:endParaRPr lang="en-US" altLang="ja-JP" sz="1400"/>
            </a:p>
          </p:txBody>
        </p:sp>
        <p:sp>
          <p:nvSpPr>
            <p:cNvPr id="188433" name="Text Box 18"/>
            <p:cNvSpPr txBox="1">
              <a:spLocks noChangeArrowheads="1"/>
            </p:cNvSpPr>
            <p:nvPr/>
          </p:nvSpPr>
          <p:spPr bwMode="auto">
            <a:xfrm>
              <a:off x="2200" y="2840"/>
              <a:ext cx="8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400">
                  <a:solidFill>
                    <a:srgbClr val="FF0000"/>
                  </a:solidFill>
                </a:rPr>
                <a:t>Analysis Model</a:t>
              </a:r>
              <a:endParaRPr lang="en-US" altLang="ja-JP" sz="1400">
                <a:solidFill>
                  <a:srgbClr val="FF0000"/>
                </a:solidFill>
              </a:endParaRPr>
            </a:p>
          </p:txBody>
        </p:sp>
      </p:grpSp>
      <p:sp>
        <p:nvSpPr>
          <p:cNvPr id="18"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Analysis</a:t>
            </a:r>
            <a:r>
              <a:rPr lang="en-US" altLang="zh-CN" dirty="0"/>
              <a:t> Modeling Approaches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7538" name="Group 2"/>
          <p:cNvGrpSpPr/>
          <p:nvPr/>
        </p:nvGrpSpPr>
        <p:grpSpPr bwMode="auto">
          <a:xfrm>
            <a:off x="1194243" y="2886075"/>
            <a:ext cx="977900" cy="1131709"/>
            <a:chOff x="326" y="1775"/>
            <a:chExt cx="616" cy="803"/>
          </a:xfrm>
        </p:grpSpPr>
        <p:grpSp>
          <p:nvGrpSpPr>
            <p:cNvPr id="577539" name="Group 3"/>
            <p:cNvGrpSpPr/>
            <p:nvPr/>
          </p:nvGrpSpPr>
          <p:grpSpPr bwMode="auto">
            <a:xfrm>
              <a:off x="507" y="1775"/>
              <a:ext cx="239" cy="521"/>
              <a:chOff x="507" y="1775"/>
              <a:chExt cx="239" cy="521"/>
            </a:xfrm>
          </p:grpSpPr>
          <p:sp>
            <p:nvSpPr>
              <p:cNvPr id="577540" name="Oval 4"/>
              <p:cNvSpPr>
                <a:spLocks noChangeArrowheads="1"/>
              </p:cNvSpPr>
              <p:nvPr/>
            </p:nvSpPr>
            <p:spPr bwMode="auto">
              <a:xfrm>
                <a:off x="534" y="1775"/>
                <a:ext cx="200" cy="197"/>
              </a:xfrm>
              <a:prstGeom prst="ellipse">
                <a:avLst/>
              </a:prstGeom>
              <a:noFill/>
              <a:ln w="25400">
                <a:solidFill>
                  <a:schemeClr val="fo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77541" name="Group 5"/>
              <p:cNvGrpSpPr/>
              <p:nvPr/>
            </p:nvGrpSpPr>
            <p:grpSpPr bwMode="auto">
              <a:xfrm>
                <a:off x="507" y="2154"/>
                <a:ext cx="239" cy="142"/>
                <a:chOff x="507" y="2154"/>
                <a:chExt cx="239" cy="142"/>
              </a:xfrm>
            </p:grpSpPr>
            <p:sp>
              <p:nvSpPr>
                <p:cNvPr id="577542" name="Line 6"/>
                <p:cNvSpPr>
                  <a:spLocks noChangeShapeType="1"/>
                </p:cNvSpPr>
                <p:nvPr/>
              </p:nvSpPr>
              <p:spPr bwMode="auto">
                <a:xfrm flipH="1">
                  <a:off x="507" y="2154"/>
                  <a:ext cx="136" cy="142"/>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7543" name="Line 7"/>
                <p:cNvSpPr>
                  <a:spLocks noChangeShapeType="1"/>
                </p:cNvSpPr>
                <p:nvPr/>
              </p:nvSpPr>
              <p:spPr bwMode="auto">
                <a:xfrm>
                  <a:off x="642" y="2154"/>
                  <a:ext cx="104" cy="142"/>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77544" name="Group 8"/>
              <p:cNvGrpSpPr/>
              <p:nvPr/>
            </p:nvGrpSpPr>
            <p:grpSpPr bwMode="auto">
              <a:xfrm>
                <a:off x="524" y="1988"/>
                <a:ext cx="221" cy="146"/>
                <a:chOff x="524" y="1988"/>
                <a:chExt cx="221" cy="146"/>
              </a:xfrm>
            </p:grpSpPr>
            <p:sp>
              <p:nvSpPr>
                <p:cNvPr id="577545" name="Line 9"/>
                <p:cNvSpPr>
                  <a:spLocks noChangeShapeType="1"/>
                </p:cNvSpPr>
                <p:nvPr/>
              </p:nvSpPr>
              <p:spPr bwMode="auto">
                <a:xfrm>
                  <a:off x="634" y="1988"/>
                  <a:ext cx="0" cy="146"/>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7546" name="Line 10"/>
                <p:cNvSpPr>
                  <a:spLocks noChangeShapeType="1"/>
                </p:cNvSpPr>
                <p:nvPr/>
              </p:nvSpPr>
              <p:spPr bwMode="auto">
                <a:xfrm>
                  <a:off x="524" y="2040"/>
                  <a:ext cx="221" cy="0"/>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sp>
          <p:nvSpPr>
            <p:cNvPr id="577547" name="Rectangle 11"/>
            <p:cNvSpPr>
              <a:spLocks noChangeArrowheads="1"/>
            </p:cNvSpPr>
            <p:nvPr/>
          </p:nvSpPr>
          <p:spPr bwMode="auto">
            <a:xfrm>
              <a:off x="326" y="2318"/>
              <a:ext cx="616"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lnSpc>
                  <a:spcPct val="100000"/>
                </a:lnSpc>
              </a:pPr>
              <a:r>
                <a:rPr kumimoji="1" lang="en-US" altLang="zh-CN" sz="1800">
                  <a:latin typeface="Times New Roman" panose="02020603050405020304" pitchFamily="18" charset="0"/>
                  <a:ea typeface="华文楷体" panose="02010600040101010101" pitchFamily="2" charset="-122"/>
                  <a:cs typeface="Times New Roman" panose="02020603050405020304" pitchFamily="18" charset="0"/>
                </a:rPr>
                <a:t>Students</a:t>
              </a:r>
              <a:endParaRPr kumimoji="1" lang="en-US" altLang="zh-CN" sz="18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77548" name="Group 12"/>
          <p:cNvGrpSpPr/>
          <p:nvPr/>
        </p:nvGrpSpPr>
        <p:grpSpPr bwMode="auto">
          <a:xfrm>
            <a:off x="4386705" y="4646612"/>
            <a:ext cx="1568450" cy="1133298"/>
            <a:chOff x="2337" y="3023"/>
            <a:chExt cx="988" cy="803"/>
          </a:xfrm>
        </p:grpSpPr>
        <p:grpSp>
          <p:nvGrpSpPr>
            <p:cNvPr id="577549" name="Group 13"/>
            <p:cNvGrpSpPr/>
            <p:nvPr/>
          </p:nvGrpSpPr>
          <p:grpSpPr bwMode="auto">
            <a:xfrm>
              <a:off x="2699" y="3023"/>
              <a:ext cx="239" cy="521"/>
              <a:chOff x="2699" y="3023"/>
              <a:chExt cx="239" cy="521"/>
            </a:xfrm>
          </p:grpSpPr>
          <p:sp>
            <p:nvSpPr>
              <p:cNvPr id="577550" name="Oval 14"/>
              <p:cNvSpPr>
                <a:spLocks noChangeArrowheads="1"/>
              </p:cNvSpPr>
              <p:nvPr/>
            </p:nvSpPr>
            <p:spPr bwMode="auto">
              <a:xfrm>
                <a:off x="2726" y="3023"/>
                <a:ext cx="200" cy="197"/>
              </a:xfrm>
              <a:prstGeom prst="ellipse">
                <a:avLst/>
              </a:prstGeom>
              <a:noFill/>
              <a:ln w="25400">
                <a:solidFill>
                  <a:schemeClr val="fo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77551" name="Group 15"/>
              <p:cNvGrpSpPr/>
              <p:nvPr/>
            </p:nvGrpSpPr>
            <p:grpSpPr bwMode="auto">
              <a:xfrm>
                <a:off x="2699" y="3402"/>
                <a:ext cx="239" cy="142"/>
                <a:chOff x="2699" y="3402"/>
                <a:chExt cx="239" cy="142"/>
              </a:xfrm>
            </p:grpSpPr>
            <p:sp>
              <p:nvSpPr>
                <p:cNvPr id="577552" name="Line 16"/>
                <p:cNvSpPr>
                  <a:spLocks noChangeShapeType="1"/>
                </p:cNvSpPr>
                <p:nvPr/>
              </p:nvSpPr>
              <p:spPr bwMode="auto">
                <a:xfrm flipH="1">
                  <a:off x="2699" y="3402"/>
                  <a:ext cx="136" cy="142"/>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7553" name="Line 17"/>
                <p:cNvSpPr>
                  <a:spLocks noChangeShapeType="1"/>
                </p:cNvSpPr>
                <p:nvPr/>
              </p:nvSpPr>
              <p:spPr bwMode="auto">
                <a:xfrm>
                  <a:off x="2834" y="3402"/>
                  <a:ext cx="104" cy="142"/>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77554" name="Group 18"/>
              <p:cNvGrpSpPr/>
              <p:nvPr/>
            </p:nvGrpSpPr>
            <p:grpSpPr bwMode="auto">
              <a:xfrm>
                <a:off x="2716" y="3236"/>
                <a:ext cx="221" cy="146"/>
                <a:chOff x="2716" y="3236"/>
                <a:chExt cx="221" cy="146"/>
              </a:xfrm>
            </p:grpSpPr>
            <p:sp>
              <p:nvSpPr>
                <p:cNvPr id="577555" name="Line 19"/>
                <p:cNvSpPr>
                  <a:spLocks noChangeShapeType="1"/>
                </p:cNvSpPr>
                <p:nvPr/>
              </p:nvSpPr>
              <p:spPr bwMode="auto">
                <a:xfrm>
                  <a:off x="2826" y="3236"/>
                  <a:ext cx="0" cy="146"/>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7556" name="Line 20"/>
                <p:cNvSpPr>
                  <a:spLocks noChangeShapeType="1"/>
                </p:cNvSpPr>
                <p:nvPr/>
              </p:nvSpPr>
              <p:spPr bwMode="auto">
                <a:xfrm>
                  <a:off x="2716" y="3288"/>
                  <a:ext cx="221" cy="0"/>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sp>
          <p:nvSpPr>
            <p:cNvPr id="577557" name="Rectangle 21"/>
            <p:cNvSpPr>
              <a:spLocks noChangeArrowheads="1"/>
            </p:cNvSpPr>
            <p:nvPr/>
          </p:nvSpPr>
          <p:spPr bwMode="auto">
            <a:xfrm>
              <a:off x="2337" y="3566"/>
              <a:ext cx="98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lnSpc>
                  <a:spcPct val="100000"/>
                </a:lnSpc>
              </a:pPr>
              <a:r>
                <a:rPr kumimoji="1" lang="en-US" altLang="zh-CN" sz="1800">
                  <a:latin typeface="Times New Roman" panose="02020603050405020304" pitchFamily="18" charset="0"/>
                  <a:ea typeface="华文楷体" panose="02010600040101010101" pitchFamily="2" charset="-122"/>
                  <a:cs typeface="Times New Roman" panose="02020603050405020304" pitchFamily="18" charset="0"/>
                </a:rPr>
                <a:t>Administrators</a:t>
              </a:r>
              <a:endParaRPr kumimoji="1" lang="en-US" altLang="zh-CN" sz="18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77558" name="Group 22"/>
          <p:cNvGrpSpPr/>
          <p:nvPr/>
        </p:nvGrpSpPr>
        <p:grpSpPr bwMode="auto">
          <a:xfrm>
            <a:off x="7891908" y="2817812"/>
            <a:ext cx="1144588" cy="1133298"/>
            <a:chOff x="4545" y="1727"/>
            <a:chExt cx="721" cy="803"/>
          </a:xfrm>
        </p:grpSpPr>
        <p:grpSp>
          <p:nvGrpSpPr>
            <p:cNvPr id="577559" name="Group 23"/>
            <p:cNvGrpSpPr/>
            <p:nvPr/>
          </p:nvGrpSpPr>
          <p:grpSpPr bwMode="auto">
            <a:xfrm>
              <a:off x="4776" y="1727"/>
              <a:ext cx="239" cy="521"/>
              <a:chOff x="4776" y="1727"/>
              <a:chExt cx="239" cy="521"/>
            </a:xfrm>
          </p:grpSpPr>
          <p:sp>
            <p:nvSpPr>
              <p:cNvPr id="577560" name="Oval 24"/>
              <p:cNvSpPr>
                <a:spLocks noChangeArrowheads="1"/>
              </p:cNvSpPr>
              <p:nvPr/>
            </p:nvSpPr>
            <p:spPr bwMode="auto">
              <a:xfrm>
                <a:off x="4803" y="1727"/>
                <a:ext cx="200" cy="197"/>
              </a:xfrm>
              <a:prstGeom prst="ellipse">
                <a:avLst/>
              </a:prstGeom>
              <a:noFill/>
              <a:ln w="25400">
                <a:solidFill>
                  <a:schemeClr val="fo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77561" name="Group 25"/>
              <p:cNvGrpSpPr/>
              <p:nvPr/>
            </p:nvGrpSpPr>
            <p:grpSpPr bwMode="auto">
              <a:xfrm>
                <a:off x="4776" y="2106"/>
                <a:ext cx="239" cy="142"/>
                <a:chOff x="4776" y="2106"/>
                <a:chExt cx="239" cy="142"/>
              </a:xfrm>
            </p:grpSpPr>
            <p:sp>
              <p:nvSpPr>
                <p:cNvPr id="577562" name="Line 26"/>
                <p:cNvSpPr>
                  <a:spLocks noChangeShapeType="1"/>
                </p:cNvSpPr>
                <p:nvPr/>
              </p:nvSpPr>
              <p:spPr bwMode="auto">
                <a:xfrm flipH="1">
                  <a:off x="4776" y="2106"/>
                  <a:ext cx="136" cy="142"/>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7563" name="Line 27"/>
                <p:cNvSpPr>
                  <a:spLocks noChangeShapeType="1"/>
                </p:cNvSpPr>
                <p:nvPr/>
              </p:nvSpPr>
              <p:spPr bwMode="auto">
                <a:xfrm>
                  <a:off x="4911" y="2106"/>
                  <a:ext cx="104" cy="142"/>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77564" name="Group 28"/>
              <p:cNvGrpSpPr/>
              <p:nvPr/>
            </p:nvGrpSpPr>
            <p:grpSpPr bwMode="auto">
              <a:xfrm>
                <a:off x="4793" y="1940"/>
                <a:ext cx="221" cy="146"/>
                <a:chOff x="4793" y="1940"/>
                <a:chExt cx="221" cy="146"/>
              </a:xfrm>
            </p:grpSpPr>
            <p:sp>
              <p:nvSpPr>
                <p:cNvPr id="577565" name="Line 29"/>
                <p:cNvSpPr>
                  <a:spLocks noChangeShapeType="1"/>
                </p:cNvSpPr>
                <p:nvPr/>
              </p:nvSpPr>
              <p:spPr bwMode="auto">
                <a:xfrm>
                  <a:off x="4903" y="1940"/>
                  <a:ext cx="0" cy="146"/>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7566" name="Line 30"/>
                <p:cNvSpPr>
                  <a:spLocks noChangeShapeType="1"/>
                </p:cNvSpPr>
                <p:nvPr/>
              </p:nvSpPr>
              <p:spPr bwMode="auto">
                <a:xfrm>
                  <a:off x="4793" y="1992"/>
                  <a:ext cx="221" cy="0"/>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sp>
          <p:nvSpPr>
            <p:cNvPr id="577567" name="Rectangle 31"/>
            <p:cNvSpPr>
              <a:spLocks noChangeArrowheads="1"/>
            </p:cNvSpPr>
            <p:nvPr/>
          </p:nvSpPr>
          <p:spPr bwMode="auto">
            <a:xfrm>
              <a:off x="4545" y="2270"/>
              <a:ext cx="721"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lnSpc>
                  <a:spcPct val="100000"/>
                </a:lnSpc>
              </a:pPr>
              <a:r>
                <a:rPr kumimoji="1" lang="en-US" altLang="zh-CN" sz="1800">
                  <a:latin typeface="Times New Roman" panose="02020603050405020304" pitchFamily="18" charset="0"/>
                  <a:ea typeface="华文楷体" panose="02010600040101010101" pitchFamily="2" charset="-122"/>
                  <a:cs typeface="Times New Roman" panose="02020603050405020304" pitchFamily="18" charset="0"/>
                </a:rPr>
                <a:t>Professors</a:t>
              </a:r>
              <a:endParaRPr kumimoji="1" lang="en-US" altLang="zh-CN" sz="18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77568" name="Group 32"/>
          <p:cNvGrpSpPr/>
          <p:nvPr/>
        </p:nvGrpSpPr>
        <p:grpSpPr bwMode="auto">
          <a:xfrm>
            <a:off x="2640457" y="3630615"/>
            <a:ext cx="1920876" cy="793572"/>
            <a:chOff x="1237" y="2303"/>
            <a:chExt cx="1210" cy="563"/>
          </a:xfrm>
        </p:grpSpPr>
        <p:sp>
          <p:nvSpPr>
            <p:cNvPr id="577569" name="Oval 33"/>
            <p:cNvSpPr>
              <a:spLocks noChangeArrowheads="1"/>
            </p:cNvSpPr>
            <p:nvPr/>
          </p:nvSpPr>
          <p:spPr bwMode="auto">
            <a:xfrm>
              <a:off x="1476" y="2303"/>
              <a:ext cx="722" cy="290"/>
            </a:xfrm>
            <a:prstGeom prst="ellipse">
              <a:avLst/>
            </a:prstGeom>
            <a:noFill/>
            <a:ln w="25400">
              <a:solidFill>
                <a:schemeClr val="fo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7570" name="Rectangle 34"/>
            <p:cNvSpPr>
              <a:spLocks noChangeArrowheads="1"/>
            </p:cNvSpPr>
            <p:nvPr/>
          </p:nvSpPr>
          <p:spPr bwMode="auto">
            <a:xfrm>
              <a:off x="1237" y="2606"/>
              <a:ext cx="1210"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lnSpc>
                  <a:spcPct val="100000"/>
                </a:lnSpc>
              </a:pPr>
              <a:r>
                <a:rPr kumimoji="1" lang="en-US" altLang="zh-CN" sz="1800">
                  <a:latin typeface="Times New Roman" panose="02020603050405020304" pitchFamily="18" charset="0"/>
                  <a:ea typeface="华文楷体" panose="02010600040101010101" pitchFamily="2" charset="-122"/>
                  <a:cs typeface="Times New Roman" panose="02020603050405020304" pitchFamily="18" charset="0"/>
                </a:rPr>
                <a:t>Maintain Schedule</a:t>
              </a:r>
              <a:endParaRPr kumimoji="1" lang="en-US" altLang="zh-CN" sz="18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77571" name="Group 35"/>
          <p:cNvGrpSpPr/>
          <p:nvPr/>
        </p:nvGrpSpPr>
        <p:grpSpPr bwMode="auto">
          <a:xfrm>
            <a:off x="6761607" y="4578348"/>
            <a:ext cx="2138363" cy="795162"/>
            <a:chOff x="3833" y="2975"/>
            <a:chExt cx="1347" cy="563"/>
          </a:xfrm>
        </p:grpSpPr>
        <p:sp>
          <p:nvSpPr>
            <p:cNvPr id="577572" name="Oval 36"/>
            <p:cNvSpPr>
              <a:spLocks noChangeArrowheads="1"/>
            </p:cNvSpPr>
            <p:nvPr/>
          </p:nvSpPr>
          <p:spPr bwMode="auto">
            <a:xfrm>
              <a:off x="4147" y="2975"/>
              <a:ext cx="722" cy="290"/>
            </a:xfrm>
            <a:prstGeom prst="ellipse">
              <a:avLst/>
            </a:prstGeom>
            <a:noFill/>
            <a:ln w="25400">
              <a:solidFill>
                <a:schemeClr val="fo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7573" name="Rectangle 37"/>
            <p:cNvSpPr>
              <a:spLocks noChangeArrowheads="1"/>
            </p:cNvSpPr>
            <p:nvPr/>
          </p:nvSpPr>
          <p:spPr bwMode="auto">
            <a:xfrm>
              <a:off x="3833" y="3278"/>
              <a:ext cx="1347"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lnSpc>
                  <a:spcPct val="100000"/>
                </a:lnSpc>
              </a:pPr>
              <a:r>
                <a:rPr kumimoji="1" lang="en-US" altLang="zh-CN" sz="1800">
                  <a:latin typeface="Times New Roman" panose="02020603050405020304" pitchFamily="18" charset="0"/>
                  <a:ea typeface="华文楷体" panose="02010600040101010101" pitchFamily="2" charset="-122"/>
                  <a:cs typeface="Times New Roman" panose="02020603050405020304" pitchFamily="18" charset="0"/>
                </a:rPr>
                <a:t>Maintain Curriculum</a:t>
              </a:r>
              <a:endParaRPr kumimoji="1" lang="en-US" altLang="zh-CN" sz="18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77574" name="Group 38"/>
          <p:cNvGrpSpPr/>
          <p:nvPr/>
        </p:nvGrpSpPr>
        <p:grpSpPr bwMode="auto">
          <a:xfrm>
            <a:off x="4962968" y="2817814"/>
            <a:ext cx="2298700" cy="793572"/>
            <a:chOff x="2700" y="1727"/>
            <a:chExt cx="1448" cy="563"/>
          </a:xfrm>
        </p:grpSpPr>
        <p:sp>
          <p:nvSpPr>
            <p:cNvPr id="577575" name="Oval 39"/>
            <p:cNvSpPr>
              <a:spLocks noChangeArrowheads="1"/>
            </p:cNvSpPr>
            <p:nvPr/>
          </p:nvSpPr>
          <p:spPr bwMode="auto">
            <a:xfrm>
              <a:off x="3023" y="1727"/>
              <a:ext cx="722" cy="290"/>
            </a:xfrm>
            <a:prstGeom prst="ellipse">
              <a:avLst/>
            </a:prstGeom>
            <a:noFill/>
            <a:ln w="25400">
              <a:solidFill>
                <a:schemeClr val="fo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7576" name="Rectangle 40"/>
            <p:cNvSpPr>
              <a:spLocks noChangeArrowheads="1"/>
            </p:cNvSpPr>
            <p:nvPr/>
          </p:nvSpPr>
          <p:spPr bwMode="auto">
            <a:xfrm>
              <a:off x="2700" y="2030"/>
              <a:ext cx="144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lnSpc>
                  <a:spcPct val="100000"/>
                </a:lnSpc>
              </a:pPr>
              <a:r>
                <a:rPr kumimoji="1" lang="en-US" altLang="zh-CN" sz="1800">
                  <a:latin typeface="Times New Roman" panose="02020603050405020304" pitchFamily="18" charset="0"/>
                  <a:ea typeface="华文楷体" panose="02010600040101010101" pitchFamily="2" charset="-122"/>
                  <a:cs typeface="Times New Roman" panose="02020603050405020304" pitchFamily="18" charset="0"/>
                </a:rPr>
                <a:t>Request Course Roster</a:t>
              </a:r>
              <a:endParaRPr kumimoji="1" lang="en-US" altLang="zh-CN" sz="18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77577" name="Group 41"/>
          <p:cNvGrpSpPr/>
          <p:nvPr/>
        </p:nvGrpSpPr>
        <p:grpSpPr bwMode="auto">
          <a:xfrm>
            <a:off x="986281" y="4240212"/>
            <a:ext cx="1562101" cy="1133298"/>
            <a:chOff x="195" y="2735"/>
            <a:chExt cx="984" cy="803"/>
          </a:xfrm>
        </p:grpSpPr>
        <p:grpSp>
          <p:nvGrpSpPr>
            <p:cNvPr id="577578" name="Group 42"/>
            <p:cNvGrpSpPr/>
            <p:nvPr/>
          </p:nvGrpSpPr>
          <p:grpSpPr bwMode="auto">
            <a:xfrm>
              <a:off x="555" y="2735"/>
              <a:ext cx="239" cy="521"/>
              <a:chOff x="555" y="2735"/>
              <a:chExt cx="239" cy="521"/>
            </a:xfrm>
          </p:grpSpPr>
          <p:sp>
            <p:nvSpPr>
              <p:cNvPr id="577579" name="Oval 43"/>
              <p:cNvSpPr>
                <a:spLocks noChangeArrowheads="1"/>
              </p:cNvSpPr>
              <p:nvPr/>
            </p:nvSpPr>
            <p:spPr bwMode="auto">
              <a:xfrm>
                <a:off x="582" y="2735"/>
                <a:ext cx="200" cy="197"/>
              </a:xfrm>
              <a:prstGeom prst="ellipse">
                <a:avLst/>
              </a:prstGeom>
              <a:noFill/>
              <a:ln w="25400">
                <a:solidFill>
                  <a:schemeClr val="fo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77580" name="Group 44"/>
              <p:cNvGrpSpPr/>
              <p:nvPr/>
            </p:nvGrpSpPr>
            <p:grpSpPr bwMode="auto">
              <a:xfrm>
                <a:off x="555" y="3114"/>
                <a:ext cx="239" cy="142"/>
                <a:chOff x="555" y="3114"/>
                <a:chExt cx="239" cy="142"/>
              </a:xfrm>
            </p:grpSpPr>
            <p:sp>
              <p:nvSpPr>
                <p:cNvPr id="577581" name="Line 45"/>
                <p:cNvSpPr>
                  <a:spLocks noChangeShapeType="1"/>
                </p:cNvSpPr>
                <p:nvPr/>
              </p:nvSpPr>
              <p:spPr bwMode="auto">
                <a:xfrm flipH="1">
                  <a:off x="555" y="3114"/>
                  <a:ext cx="136" cy="142"/>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7582" name="Line 46"/>
                <p:cNvSpPr>
                  <a:spLocks noChangeShapeType="1"/>
                </p:cNvSpPr>
                <p:nvPr/>
              </p:nvSpPr>
              <p:spPr bwMode="auto">
                <a:xfrm>
                  <a:off x="690" y="3114"/>
                  <a:ext cx="104" cy="142"/>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77583" name="Group 47"/>
              <p:cNvGrpSpPr/>
              <p:nvPr/>
            </p:nvGrpSpPr>
            <p:grpSpPr bwMode="auto">
              <a:xfrm>
                <a:off x="572" y="2948"/>
                <a:ext cx="221" cy="146"/>
                <a:chOff x="572" y="2948"/>
                <a:chExt cx="221" cy="146"/>
              </a:xfrm>
            </p:grpSpPr>
            <p:sp>
              <p:nvSpPr>
                <p:cNvPr id="577584" name="Line 48"/>
                <p:cNvSpPr>
                  <a:spLocks noChangeShapeType="1"/>
                </p:cNvSpPr>
                <p:nvPr/>
              </p:nvSpPr>
              <p:spPr bwMode="auto">
                <a:xfrm>
                  <a:off x="682" y="2948"/>
                  <a:ext cx="0" cy="146"/>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7585" name="Line 49"/>
                <p:cNvSpPr>
                  <a:spLocks noChangeShapeType="1"/>
                </p:cNvSpPr>
                <p:nvPr/>
              </p:nvSpPr>
              <p:spPr bwMode="auto">
                <a:xfrm>
                  <a:off x="572" y="3000"/>
                  <a:ext cx="221" cy="0"/>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sp>
          <p:nvSpPr>
            <p:cNvPr id="577586" name="Rectangle 50"/>
            <p:cNvSpPr>
              <a:spLocks noChangeArrowheads="1"/>
            </p:cNvSpPr>
            <p:nvPr/>
          </p:nvSpPr>
          <p:spPr bwMode="auto">
            <a:xfrm>
              <a:off x="195" y="3278"/>
              <a:ext cx="98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lnSpc>
                  <a:spcPct val="100000"/>
                </a:lnSpc>
              </a:pPr>
              <a:r>
                <a:rPr kumimoji="1" lang="en-US" altLang="zh-CN" sz="1800">
                  <a:latin typeface="Times New Roman" panose="02020603050405020304" pitchFamily="18" charset="0"/>
                  <a:ea typeface="华文楷体" panose="02010600040101010101" pitchFamily="2" charset="-122"/>
                  <a:cs typeface="Times New Roman" panose="02020603050405020304" pitchFamily="18" charset="0"/>
                </a:rPr>
                <a:t>Billing System</a:t>
              </a:r>
              <a:endParaRPr kumimoji="1" lang="en-US" altLang="zh-CN" sz="18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77587" name="Group 51"/>
          <p:cNvGrpSpPr/>
          <p:nvPr/>
        </p:nvGrpSpPr>
        <p:grpSpPr bwMode="auto">
          <a:xfrm>
            <a:off x="1910205" y="3079750"/>
            <a:ext cx="6170612" cy="1917700"/>
            <a:chOff x="777" y="1913"/>
            <a:chExt cx="3887" cy="1359"/>
          </a:xfrm>
        </p:grpSpPr>
        <p:sp>
          <p:nvSpPr>
            <p:cNvPr id="577588" name="Line 52"/>
            <p:cNvSpPr>
              <a:spLocks noChangeShapeType="1"/>
            </p:cNvSpPr>
            <p:nvPr/>
          </p:nvSpPr>
          <p:spPr bwMode="auto">
            <a:xfrm flipH="1" flipV="1">
              <a:off x="3833" y="1913"/>
              <a:ext cx="831" cy="111"/>
            </a:xfrm>
            <a:prstGeom prst="line">
              <a:avLst/>
            </a:prstGeom>
            <a:noFill/>
            <a:ln w="254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7589" name="Line 53"/>
            <p:cNvSpPr>
              <a:spLocks noChangeShapeType="1"/>
            </p:cNvSpPr>
            <p:nvPr/>
          </p:nvSpPr>
          <p:spPr bwMode="auto">
            <a:xfrm>
              <a:off x="777" y="2121"/>
              <a:ext cx="655" cy="223"/>
            </a:xfrm>
            <a:prstGeom prst="line">
              <a:avLst/>
            </a:prstGeom>
            <a:noFill/>
            <a:ln w="254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7590" name="Line 54"/>
            <p:cNvSpPr>
              <a:spLocks noChangeShapeType="1"/>
            </p:cNvSpPr>
            <p:nvPr/>
          </p:nvSpPr>
          <p:spPr bwMode="auto">
            <a:xfrm flipH="1">
              <a:off x="857" y="2553"/>
              <a:ext cx="639" cy="223"/>
            </a:xfrm>
            <a:prstGeom prst="line">
              <a:avLst/>
            </a:prstGeom>
            <a:noFill/>
            <a:ln w="254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7591" name="Line 55"/>
            <p:cNvSpPr>
              <a:spLocks noChangeShapeType="1"/>
            </p:cNvSpPr>
            <p:nvPr/>
          </p:nvSpPr>
          <p:spPr bwMode="auto">
            <a:xfrm flipV="1">
              <a:off x="3081" y="3161"/>
              <a:ext cx="943" cy="111"/>
            </a:xfrm>
            <a:prstGeom prst="line">
              <a:avLst/>
            </a:prstGeom>
            <a:noFill/>
            <a:ln w="254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577592" name="Rectangle 56"/>
          <p:cNvSpPr>
            <a:spLocks noGrp="1" noChangeArrowheads="1"/>
          </p:cNvSpPr>
          <p:nvPr>
            <p:ph type="title"/>
          </p:nvPr>
        </p:nvSpPr>
        <p:spPr>
          <a:xfrm>
            <a:off x="3226022" y="443050"/>
            <a:ext cx="2670617" cy="914400"/>
          </a:xfrm>
        </p:spPr>
        <p:txBody>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Use Case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图</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7593" name="Rectangle 57"/>
          <p:cNvSpPr>
            <a:spLocks noGrp="1" noChangeArrowheads="1"/>
          </p:cNvSpPr>
          <p:nvPr>
            <p:ph type="body" idx="1"/>
          </p:nvPr>
        </p:nvSpPr>
        <p:spPr>
          <a:xfrm>
            <a:off x="1113281" y="1549576"/>
            <a:ext cx="7786690" cy="4276725"/>
          </a:xfrm>
        </p:spPr>
        <p:txBody>
          <a:bodyPr/>
          <a:lstStyle/>
          <a:p>
            <a:pPr>
              <a:buClr>
                <a:srgbClr val="0070C0"/>
              </a:buClr>
              <a:buFont typeface="Wingdings" panose="05000000000000000000" pitchFamily="2" charset="2"/>
              <a:buChar char="Ø"/>
            </a:pPr>
            <a:r>
              <a:rPr lang="en-US" altLang="zh-CN" b="0" dirty="0">
                <a:latin typeface="Times New Roman" panose="02020603050405020304" pitchFamily="18" charset="0"/>
                <a:ea typeface="华文楷体" panose="02010600040101010101" pitchFamily="2" charset="-122"/>
                <a:cs typeface="Times New Roman" panose="02020603050405020304" pitchFamily="18" charset="0"/>
              </a:rPr>
              <a:t>Use case</a:t>
            </a:r>
            <a:r>
              <a:rPr lang="zh-CN" altLang="en-US" b="0" dirty="0">
                <a:latin typeface="Times New Roman" panose="02020603050405020304" pitchFamily="18" charset="0"/>
                <a:ea typeface="华文楷体" panose="02010600040101010101" pitchFamily="2" charset="-122"/>
                <a:cs typeface="Times New Roman" panose="02020603050405020304" pitchFamily="18" charset="0"/>
              </a:rPr>
              <a:t>图用来描述系统用户和使用用例之间的关系</a:t>
            </a:r>
            <a:endParaRPr lang="zh-CN" altLang="en-US" b="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random/>
    <p:sndAc>
      <p:stSnd>
        <p:snd r:embed="rId1" name="projctor.wav"/>
      </p:stSnd>
    </p:sndAc>
  </p:transition>
</p:sld>
</file>

<file path=ppt/slides/slide1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79586" name="Group 2"/>
          <p:cNvGrpSpPr/>
          <p:nvPr/>
        </p:nvGrpSpPr>
        <p:grpSpPr bwMode="auto">
          <a:xfrm>
            <a:off x="2817814" y="3787775"/>
            <a:ext cx="4168775" cy="2147888"/>
            <a:chOff x="1775" y="2353"/>
            <a:chExt cx="2626" cy="1523"/>
          </a:xfrm>
        </p:grpSpPr>
        <p:sp>
          <p:nvSpPr>
            <p:cNvPr id="579587" name="Oval 3"/>
            <p:cNvSpPr>
              <a:spLocks noChangeArrowheads="1"/>
            </p:cNvSpPr>
            <p:nvPr/>
          </p:nvSpPr>
          <p:spPr bwMode="auto">
            <a:xfrm>
              <a:off x="1929" y="2353"/>
              <a:ext cx="493" cy="257"/>
            </a:xfrm>
            <a:prstGeom prst="ellipse">
              <a:avLst/>
            </a:prstGeom>
            <a:noFill/>
            <a:ln w="12700">
              <a:solidFill>
                <a:schemeClr val="fo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9588" name="Rectangle 4"/>
            <p:cNvSpPr>
              <a:spLocks noChangeArrowheads="1"/>
            </p:cNvSpPr>
            <p:nvPr/>
          </p:nvSpPr>
          <p:spPr bwMode="auto">
            <a:xfrm>
              <a:off x="1775" y="2686"/>
              <a:ext cx="115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a:latin typeface="Times New Roman" panose="02020603050405020304" pitchFamily="18" charset="0"/>
                  <a:ea typeface="华文楷体" panose="02010600040101010101" pitchFamily="2" charset="-122"/>
                  <a:cs typeface="Times New Roman" panose="02020603050405020304" pitchFamily="18" charset="0"/>
                </a:rPr>
                <a:t>Register for courses</a:t>
              </a:r>
              <a:endParaRPr kumimoji="1" lang="en-US" altLang="zh-CN" sz="1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9589" name="Rectangle 5"/>
            <p:cNvSpPr>
              <a:spLocks noChangeArrowheads="1"/>
            </p:cNvSpPr>
            <p:nvPr/>
          </p:nvSpPr>
          <p:spPr bwMode="auto">
            <a:xfrm>
              <a:off x="2734" y="2514"/>
              <a:ext cx="578"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800">
                  <a:latin typeface="Times New Roman" panose="02020603050405020304" pitchFamily="18" charset="0"/>
                  <a:ea typeface="华文楷体" panose="02010600040101010101" pitchFamily="2" charset="-122"/>
                  <a:cs typeface="Times New Roman" panose="02020603050405020304" pitchFamily="18" charset="0"/>
                </a:rPr>
                <a:t>&lt;&lt;</a:t>
              </a:r>
              <a:r>
                <a:rPr kumimoji="1" lang="en-US" altLang="zh-CN" sz="1800">
                  <a:latin typeface="Times New Roman" panose="02020603050405020304" pitchFamily="18" charset="0"/>
                  <a:ea typeface="华文楷体" panose="02010600040101010101" pitchFamily="2" charset="-122"/>
                  <a:cs typeface="Times New Roman" panose="02020603050405020304" pitchFamily="18" charset="0"/>
                </a:rPr>
                <a:t>uses&gt;&gt;</a:t>
              </a:r>
              <a:endParaRPr kumimoji="1" lang="en-US" altLang="zh-CN" sz="1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9590" name="Line 6"/>
            <p:cNvSpPr>
              <a:spLocks noChangeShapeType="1"/>
            </p:cNvSpPr>
            <p:nvPr/>
          </p:nvSpPr>
          <p:spPr bwMode="auto">
            <a:xfrm>
              <a:off x="2424" y="2548"/>
              <a:ext cx="1050" cy="277"/>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9591" name="Freeform 7"/>
            <p:cNvSpPr/>
            <p:nvPr/>
          </p:nvSpPr>
          <p:spPr bwMode="auto">
            <a:xfrm>
              <a:off x="3335" y="2743"/>
              <a:ext cx="144" cy="101"/>
            </a:xfrm>
            <a:custGeom>
              <a:avLst/>
              <a:gdLst>
                <a:gd name="T0" fmla="*/ 143 w 144"/>
                <a:gd name="T1" fmla="*/ 86 h 101"/>
                <a:gd name="T2" fmla="*/ 21 w 144"/>
                <a:gd name="T3" fmla="*/ 0 h 101"/>
                <a:gd name="T4" fmla="*/ 0 w 144"/>
                <a:gd name="T5" fmla="*/ 100 h 101"/>
                <a:gd name="T6" fmla="*/ 143 w 144"/>
                <a:gd name="T7" fmla="*/ 86 h 101"/>
              </a:gdLst>
              <a:ahLst/>
              <a:cxnLst>
                <a:cxn ang="0">
                  <a:pos x="T0" y="T1"/>
                </a:cxn>
                <a:cxn ang="0">
                  <a:pos x="T2" y="T3"/>
                </a:cxn>
                <a:cxn ang="0">
                  <a:pos x="T4" y="T5"/>
                </a:cxn>
                <a:cxn ang="0">
                  <a:pos x="T6" y="T7"/>
                </a:cxn>
              </a:cxnLst>
              <a:rect l="0" t="0" r="r" b="b"/>
              <a:pathLst>
                <a:path w="144" h="101">
                  <a:moveTo>
                    <a:pt x="143" y="86"/>
                  </a:moveTo>
                  <a:lnTo>
                    <a:pt x="21" y="0"/>
                  </a:lnTo>
                  <a:lnTo>
                    <a:pt x="0" y="100"/>
                  </a:lnTo>
                  <a:lnTo>
                    <a:pt x="143" y="86"/>
                  </a:lnTo>
                </a:path>
              </a:pathLst>
            </a:custGeom>
            <a:solidFill>
              <a:srgbClr val="0000FF"/>
            </a:solidFill>
            <a:ln w="12700"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9592" name="Oval 8"/>
            <p:cNvSpPr>
              <a:spLocks noChangeArrowheads="1"/>
            </p:cNvSpPr>
            <p:nvPr/>
          </p:nvSpPr>
          <p:spPr bwMode="auto">
            <a:xfrm>
              <a:off x="3489" y="2776"/>
              <a:ext cx="493" cy="257"/>
            </a:xfrm>
            <a:prstGeom prst="ellipse">
              <a:avLst/>
            </a:prstGeom>
            <a:noFill/>
            <a:ln w="12700">
              <a:solidFill>
                <a:schemeClr val="fo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9593" name="Rectangle 9"/>
            <p:cNvSpPr>
              <a:spLocks noChangeArrowheads="1"/>
            </p:cNvSpPr>
            <p:nvPr/>
          </p:nvSpPr>
          <p:spPr bwMode="auto">
            <a:xfrm>
              <a:off x="3413" y="3116"/>
              <a:ext cx="988"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a:latin typeface="Times New Roman" panose="02020603050405020304" pitchFamily="18" charset="0"/>
                  <a:ea typeface="华文楷体" panose="02010600040101010101" pitchFamily="2" charset="-122"/>
                  <a:cs typeface="Times New Roman" panose="02020603050405020304" pitchFamily="18" charset="0"/>
                </a:rPr>
                <a:t>Logon validation</a:t>
              </a:r>
              <a:endParaRPr kumimoji="1" lang="en-US" altLang="zh-CN" sz="1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9594" name="Rectangle 10"/>
            <p:cNvSpPr>
              <a:spLocks noChangeArrowheads="1"/>
            </p:cNvSpPr>
            <p:nvPr/>
          </p:nvSpPr>
          <p:spPr bwMode="auto">
            <a:xfrm>
              <a:off x="2562" y="3031"/>
              <a:ext cx="578"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800">
                  <a:latin typeface="Times New Roman" panose="02020603050405020304" pitchFamily="18" charset="0"/>
                  <a:ea typeface="华文楷体" panose="02010600040101010101" pitchFamily="2" charset="-122"/>
                  <a:cs typeface="Times New Roman" panose="02020603050405020304" pitchFamily="18" charset="0"/>
                </a:rPr>
                <a:t>&lt;&lt;</a:t>
              </a:r>
              <a:r>
                <a:rPr kumimoji="1" lang="en-US" altLang="zh-CN" sz="1800">
                  <a:latin typeface="Times New Roman" panose="02020603050405020304" pitchFamily="18" charset="0"/>
                  <a:ea typeface="华文楷体" panose="02010600040101010101" pitchFamily="2" charset="-122"/>
                  <a:cs typeface="Times New Roman" panose="02020603050405020304" pitchFamily="18" charset="0"/>
                </a:rPr>
                <a:t>uses&gt;&gt;</a:t>
              </a:r>
              <a:endParaRPr kumimoji="1" lang="en-US" altLang="zh-CN" sz="1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9595" name="Line 11"/>
            <p:cNvSpPr>
              <a:spLocks noChangeShapeType="1"/>
            </p:cNvSpPr>
            <p:nvPr/>
          </p:nvSpPr>
          <p:spPr bwMode="auto">
            <a:xfrm flipV="1">
              <a:off x="2423" y="2984"/>
              <a:ext cx="1050" cy="393"/>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9596" name="Freeform 12"/>
            <p:cNvSpPr/>
            <p:nvPr/>
          </p:nvSpPr>
          <p:spPr bwMode="auto">
            <a:xfrm>
              <a:off x="3335" y="2987"/>
              <a:ext cx="144" cy="101"/>
            </a:xfrm>
            <a:custGeom>
              <a:avLst/>
              <a:gdLst>
                <a:gd name="T0" fmla="*/ 143 w 144"/>
                <a:gd name="T1" fmla="*/ 0 h 101"/>
                <a:gd name="T2" fmla="*/ 35 w 144"/>
                <a:gd name="T3" fmla="*/ 100 h 101"/>
                <a:gd name="T4" fmla="*/ 0 w 144"/>
                <a:gd name="T5" fmla="*/ 0 h 101"/>
                <a:gd name="T6" fmla="*/ 143 w 144"/>
                <a:gd name="T7" fmla="*/ 0 h 101"/>
              </a:gdLst>
              <a:ahLst/>
              <a:cxnLst>
                <a:cxn ang="0">
                  <a:pos x="T0" y="T1"/>
                </a:cxn>
                <a:cxn ang="0">
                  <a:pos x="T2" y="T3"/>
                </a:cxn>
                <a:cxn ang="0">
                  <a:pos x="T4" y="T5"/>
                </a:cxn>
                <a:cxn ang="0">
                  <a:pos x="T6" y="T7"/>
                </a:cxn>
              </a:cxnLst>
              <a:rect l="0" t="0" r="r" b="b"/>
              <a:pathLst>
                <a:path w="144" h="101">
                  <a:moveTo>
                    <a:pt x="143" y="0"/>
                  </a:moveTo>
                  <a:lnTo>
                    <a:pt x="35" y="100"/>
                  </a:lnTo>
                  <a:lnTo>
                    <a:pt x="0" y="0"/>
                  </a:lnTo>
                  <a:lnTo>
                    <a:pt x="143" y="0"/>
                  </a:lnTo>
                </a:path>
              </a:pathLst>
            </a:custGeom>
            <a:solidFill>
              <a:srgbClr val="0000FF"/>
            </a:solidFill>
            <a:ln w="12700"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9597" name="Oval 13"/>
            <p:cNvSpPr>
              <a:spLocks noChangeArrowheads="1"/>
            </p:cNvSpPr>
            <p:nvPr/>
          </p:nvSpPr>
          <p:spPr bwMode="auto">
            <a:xfrm>
              <a:off x="1929" y="3349"/>
              <a:ext cx="493" cy="257"/>
            </a:xfrm>
            <a:prstGeom prst="ellipse">
              <a:avLst/>
            </a:prstGeom>
            <a:noFill/>
            <a:ln w="12700">
              <a:solidFill>
                <a:schemeClr val="fo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9598" name="Rectangle 14"/>
            <p:cNvSpPr>
              <a:spLocks noChangeArrowheads="1"/>
            </p:cNvSpPr>
            <p:nvPr/>
          </p:nvSpPr>
          <p:spPr bwMode="auto">
            <a:xfrm>
              <a:off x="1790" y="3681"/>
              <a:ext cx="1188"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a:latin typeface="Times New Roman" panose="02020603050405020304" pitchFamily="18" charset="0"/>
                  <a:ea typeface="华文楷体" panose="02010600040101010101" pitchFamily="2" charset="-122"/>
                  <a:cs typeface="Times New Roman" panose="02020603050405020304" pitchFamily="18" charset="0"/>
                </a:rPr>
                <a:t>Maintain curriculum</a:t>
              </a:r>
              <a:endParaRPr kumimoji="1" lang="en-US" altLang="zh-CN" sz="1800">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579599" name="Rectangle 15"/>
          <p:cNvSpPr>
            <a:spLocks noGrp="1" noChangeArrowheads="1"/>
          </p:cNvSpPr>
          <p:nvPr>
            <p:ph type="title"/>
          </p:nvPr>
        </p:nvSpPr>
        <p:spPr>
          <a:xfrm>
            <a:off x="1686138" y="373373"/>
            <a:ext cx="7143328" cy="914400"/>
          </a:xfrm>
        </p:spPr>
        <p:txBody>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Uses and Extends Use Case Relationships</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9600" name="Rectangle 16"/>
          <p:cNvSpPr>
            <a:spLocks noGrp="1" noChangeArrowheads="1"/>
          </p:cNvSpPr>
          <p:nvPr>
            <p:ph type="body" idx="1"/>
          </p:nvPr>
        </p:nvSpPr>
        <p:spPr>
          <a:xfrm>
            <a:off x="1231900" y="1471136"/>
            <a:ext cx="7912100" cy="3760787"/>
          </a:xfrm>
        </p:spPr>
        <p:txBody>
          <a:bodyPr/>
          <a:lstStyle/>
          <a:p>
            <a:pPr>
              <a:buClr>
                <a:srgbClr val="0070C0"/>
              </a:buClr>
              <a:buFont typeface="Wingdings" panose="05000000000000000000" pitchFamily="2" charset="2"/>
              <a:buChar char="Ø"/>
            </a:pPr>
            <a:r>
              <a:rPr lang="zh-CN" altLang="en-US" sz="2200" b="0" dirty="0">
                <a:latin typeface="Times New Roman" panose="02020603050405020304" pitchFamily="18" charset="0"/>
                <a:ea typeface="华文楷体" panose="02010600040101010101" pitchFamily="2" charset="-122"/>
                <a:cs typeface="Times New Roman" panose="02020603050405020304" pitchFamily="18" charset="0"/>
              </a:rPr>
              <a:t>随着使用用例的细化，我们将发现更多的使用用例之间的关系</a:t>
            </a:r>
            <a:endParaRPr lang="zh-CN" altLang="en-US" sz="2200" b="0" dirty="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Ø"/>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uses»</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关系可用来描述某一个特性可能为一个或多个其它使用用例所共有。</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Ø"/>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extends »</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关系描述的是可能扩展（ </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optional ）</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的特性</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9600">
                                            <p:txEl>
                                              <p:pRg st="0" end="0"/>
                                            </p:txEl>
                                          </p:spTgt>
                                        </p:tgtEl>
                                        <p:attrNameLst>
                                          <p:attrName>style.visibility</p:attrName>
                                        </p:attrNameLst>
                                      </p:cBhvr>
                                      <p:to>
                                        <p:strVal val="visible"/>
                                      </p:to>
                                    </p:set>
                                    <p:anim calcmode="lin" valueType="num">
                                      <p:cBhvr additive="base">
                                        <p:cTn id="7" dur="500" fill="hold"/>
                                        <p:tgtEl>
                                          <p:spTgt spid="57960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960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79600">
                                            <p:txEl>
                                              <p:pRg st="1" end="1"/>
                                            </p:txEl>
                                          </p:spTgt>
                                        </p:tgtEl>
                                        <p:attrNameLst>
                                          <p:attrName>style.visibility</p:attrName>
                                        </p:attrNameLst>
                                      </p:cBhvr>
                                      <p:to>
                                        <p:strVal val="visible"/>
                                      </p:to>
                                    </p:set>
                                    <p:anim calcmode="lin" valueType="num">
                                      <p:cBhvr additive="base">
                                        <p:cTn id="11" dur="500" fill="hold"/>
                                        <p:tgtEl>
                                          <p:spTgt spid="579600">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79600">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79600">
                                            <p:txEl>
                                              <p:pRg st="2" end="2"/>
                                            </p:txEl>
                                          </p:spTgt>
                                        </p:tgtEl>
                                        <p:attrNameLst>
                                          <p:attrName>style.visibility</p:attrName>
                                        </p:attrNameLst>
                                      </p:cBhvr>
                                      <p:to>
                                        <p:strVal val="visible"/>
                                      </p:to>
                                    </p:set>
                                    <p:anim calcmode="lin" valueType="num">
                                      <p:cBhvr additive="base">
                                        <p:cTn id="15" dur="500" fill="hold"/>
                                        <p:tgtEl>
                                          <p:spTgt spid="579600">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7960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600" grpId="0" autoUpdateAnimBg="0" build="p"/>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a:xfrm>
            <a:off x="2699792" y="430687"/>
            <a:ext cx="3974976" cy="914400"/>
          </a:xfrm>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使用用例之间的关系</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81635" name="Rectangle 3"/>
          <p:cNvSpPr>
            <a:spLocks noGrp="1" noChangeArrowheads="1"/>
          </p:cNvSpPr>
          <p:nvPr>
            <p:ph type="body" idx="1"/>
          </p:nvPr>
        </p:nvSpPr>
        <p:spPr>
          <a:xfrm>
            <a:off x="1276672" y="1436712"/>
            <a:ext cx="7543800" cy="4800600"/>
          </a:xfrm>
        </p:spPr>
        <p:txBody>
          <a:bodyPr/>
          <a:lstStyle/>
          <a:p>
            <a:pPr>
              <a:buClr>
                <a:srgbClr val="0070C0"/>
              </a:buClr>
              <a:buFont typeface="Wingdings" panose="05000000000000000000" pitchFamily="2" charset="2"/>
              <a:buChar char="Ø"/>
            </a:pPr>
            <a:endParaRPr lang="en-US" altLang="zh-CN" sz="2200" dirty="0" smtClean="0">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Ø"/>
            </a:pPr>
            <a:r>
              <a:rPr lang="zh-CN" altLang="en-US" sz="2200" dirty="0" smtClean="0">
                <a:latin typeface="Times New Roman" panose="02020603050405020304" pitchFamily="18" charset="0"/>
                <a:ea typeface="华文楷体" panose="02010600040101010101" pitchFamily="2" charset="-122"/>
                <a:cs typeface="Times New Roman" panose="02020603050405020304" pitchFamily="18" charset="0"/>
              </a:rPr>
              <a:t>使用</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用例描述了系统的外在</a:t>
            </a:r>
            <a:r>
              <a:rPr lang="zh-CN" altLang="en-US" sz="2200" dirty="0" smtClean="0">
                <a:latin typeface="Times New Roman" panose="02020603050405020304" pitchFamily="18" charset="0"/>
                <a:ea typeface="华文楷体" panose="02010600040101010101" pitchFamily="2" charset="-122"/>
                <a:cs typeface="Times New Roman" panose="02020603050405020304" pitchFamily="18" charset="0"/>
              </a:rPr>
              <a:t>特性</a:t>
            </a:r>
            <a:endParaRPr lang="en-US" altLang="zh-CN" sz="2200" dirty="0" smtClean="0">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Ø"/>
            </a:pP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Ø"/>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交互过程图描述了不同的使用用例的执行过程和不同对象之间的关系</a:t>
            </a:r>
            <a:r>
              <a:rPr lang="zh-CN" altLang="en-US" sz="22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200" dirty="0" smtClean="0">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Ø"/>
            </a:pP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Ø"/>
            </a:pP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UML</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提供了两种不同的交互过程图</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Ø"/>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事件顺序图（</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Sequence diagrams）</a:t>
            </a:r>
            <a:endParaRPr lang="en-US" altLang="zh-CN" sz="2200" dirty="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Ø"/>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对象合作图（</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Collaboration diagrams</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random/>
    <p:sndAc>
      <p:stSnd>
        <p:snd r:embed="rId1" name="projctor.wav"/>
      </p:stSnd>
    </p:sndAc>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5" name="Oval 5"/>
          <p:cNvSpPr>
            <a:spLocks noChangeArrowheads="1"/>
          </p:cNvSpPr>
          <p:nvPr/>
        </p:nvSpPr>
        <p:spPr bwMode="auto">
          <a:xfrm>
            <a:off x="1424752" y="2523325"/>
            <a:ext cx="175578" cy="131721"/>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686" name="Line 6"/>
          <p:cNvSpPr>
            <a:spLocks noChangeShapeType="1"/>
          </p:cNvSpPr>
          <p:nvPr/>
        </p:nvSpPr>
        <p:spPr bwMode="auto">
          <a:xfrm>
            <a:off x="1513465" y="2667525"/>
            <a:ext cx="1848" cy="13033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687" name="Line 7"/>
          <p:cNvSpPr>
            <a:spLocks noChangeShapeType="1"/>
          </p:cNvSpPr>
          <p:nvPr/>
        </p:nvSpPr>
        <p:spPr bwMode="auto">
          <a:xfrm>
            <a:off x="1367459" y="2704962"/>
            <a:ext cx="292013" cy="138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688" name="Freeform 8"/>
          <p:cNvSpPr/>
          <p:nvPr/>
        </p:nvSpPr>
        <p:spPr bwMode="auto">
          <a:xfrm>
            <a:off x="1299076" y="2803406"/>
            <a:ext cx="428779" cy="160839"/>
          </a:xfrm>
          <a:custGeom>
            <a:avLst/>
            <a:gdLst>
              <a:gd name="T0" fmla="*/ 0 w 232"/>
              <a:gd name="T1" fmla="*/ 115 h 116"/>
              <a:gd name="T2" fmla="*/ 115 w 232"/>
              <a:gd name="T3" fmla="*/ 0 h 116"/>
              <a:gd name="T4" fmla="*/ 231 w 232"/>
              <a:gd name="T5" fmla="*/ 115 h 116"/>
            </a:gdLst>
            <a:ahLst/>
            <a:cxnLst>
              <a:cxn ang="0">
                <a:pos x="T0" y="T1"/>
              </a:cxn>
              <a:cxn ang="0">
                <a:pos x="T2" y="T3"/>
              </a:cxn>
              <a:cxn ang="0">
                <a:pos x="T4" y="T5"/>
              </a:cxn>
            </a:cxnLst>
            <a:rect l="0" t="0" r="r" b="b"/>
            <a:pathLst>
              <a:path w="232" h="116">
                <a:moveTo>
                  <a:pt x="0" y="115"/>
                </a:moveTo>
                <a:lnTo>
                  <a:pt x="115" y="0"/>
                </a:lnTo>
                <a:lnTo>
                  <a:pt x="231" y="115"/>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583689" name="Rectangle 9"/>
          <p:cNvSpPr>
            <a:spLocks noChangeArrowheads="1"/>
          </p:cNvSpPr>
          <p:nvPr/>
        </p:nvSpPr>
        <p:spPr bwMode="auto">
          <a:xfrm>
            <a:off x="1160462" y="3046051"/>
            <a:ext cx="591419" cy="184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200" u="sng" dirty="0"/>
              <a:t> : </a:t>
            </a:r>
            <a:r>
              <a:rPr kumimoji="1" lang="en-US" altLang="zh-CN" sz="1200" u="sng" dirty="0"/>
              <a:t>Student</a:t>
            </a:r>
            <a:endParaRPr kumimoji="1" lang="en-US" altLang="zh-CN" sz="1200" u="sng" dirty="0"/>
          </a:p>
        </p:txBody>
      </p:sp>
      <p:sp>
        <p:nvSpPr>
          <p:cNvPr id="583690" name="Line 10"/>
          <p:cNvSpPr>
            <a:spLocks noChangeShapeType="1"/>
          </p:cNvSpPr>
          <p:nvPr/>
        </p:nvSpPr>
        <p:spPr bwMode="auto">
          <a:xfrm>
            <a:off x="1513465" y="3424576"/>
            <a:ext cx="1848" cy="2149138"/>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692" name="Rectangle 12"/>
          <p:cNvSpPr>
            <a:spLocks noChangeArrowheads="1"/>
          </p:cNvSpPr>
          <p:nvPr/>
        </p:nvSpPr>
        <p:spPr bwMode="auto">
          <a:xfrm>
            <a:off x="2603500" y="3176206"/>
            <a:ext cx="1171740" cy="340107"/>
          </a:xfrm>
          <a:prstGeom prst="rect">
            <a:avLst/>
          </a:prstGeom>
          <a:noFill/>
          <a:ln w="12700">
            <a:solidFill>
              <a:srgbClr val="00206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693" name="Rectangle 13"/>
          <p:cNvSpPr>
            <a:spLocks noChangeArrowheads="1"/>
          </p:cNvSpPr>
          <p:nvPr/>
        </p:nvSpPr>
        <p:spPr bwMode="auto">
          <a:xfrm>
            <a:off x="2759075" y="3212782"/>
            <a:ext cx="89516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00000"/>
              </a:lnSpc>
            </a:pPr>
            <a:r>
              <a:rPr kumimoji="1" lang="en-US" altLang="zh-CN" sz="1200" u="sng" dirty="0"/>
              <a:t>registration </a:t>
            </a:r>
            <a:endParaRPr kumimoji="1" lang="en-US" altLang="zh-CN" sz="1200" u="sng" dirty="0"/>
          </a:p>
        </p:txBody>
      </p:sp>
      <p:sp>
        <p:nvSpPr>
          <p:cNvPr id="583694" name="Rectangle 14"/>
          <p:cNvSpPr>
            <a:spLocks noChangeArrowheads="1"/>
          </p:cNvSpPr>
          <p:nvPr/>
        </p:nvSpPr>
        <p:spPr bwMode="auto">
          <a:xfrm>
            <a:off x="3009900" y="3349307"/>
            <a:ext cx="38948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00000"/>
              </a:lnSpc>
            </a:pPr>
            <a:r>
              <a:rPr kumimoji="1" lang="en-US" altLang="zh-CN" sz="1200" u="sng" dirty="0"/>
              <a:t>form</a:t>
            </a:r>
            <a:endParaRPr kumimoji="1" lang="en-US" altLang="zh-CN" sz="1200" u="sng" dirty="0"/>
          </a:p>
        </p:txBody>
      </p:sp>
      <p:sp>
        <p:nvSpPr>
          <p:cNvPr id="583695" name="Line 15"/>
          <p:cNvSpPr>
            <a:spLocks noChangeShapeType="1"/>
          </p:cNvSpPr>
          <p:nvPr/>
        </p:nvSpPr>
        <p:spPr bwMode="auto">
          <a:xfrm>
            <a:off x="3152774" y="3423815"/>
            <a:ext cx="1691" cy="2149898"/>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697" name="Rectangle 17"/>
          <p:cNvSpPr>
            <a:spLocks noChangeArrowheads="1"/>
          </p:cNvSpPr>
          <p:nvPr/>
        </p:nvSpPr>
        <p:spPr bwMode="auto">
          <a:xfrm>
            <a:off x="4205288" y="2949779"/>
            <a:ext cx="1171047" cy="339780"/>
          </a:xfrm>
          <a:prstGeom prst="rect">
            <a:avLst/>
          </a:prstGeom>
          <a:noFill/>
          <a:ln w="12700">
            <a:solidFill>
              <a:srgbClr val="00206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698" name="Rectangle 18"/>
          <p:cNvSpPr>
            <a:spLocks noChangeArrowheads="1"/>
          </p:cNvSpPr>
          <p:nvPr/>
        </p:nvSpPr>
        <p:spPr bwMode="auto">
          <a:xfrm>
            <a:off x="4375219" y="2973356"/>
            <a:ext cx="742525" cy="184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200" u="sng"/>
              <a:t>registration </a:t>
            </a:r>
            <a:endParaRPr kumimoji="1" lang="en-US" altLang="zh-CN" sz="1200" u="sng"/>
          </a:p>
        </p:txBody>
      </p:sp>
      <p:sp>
        <p:nvSpPr>
          <p:cNvPr id="583699" name="Rectangle 19"/>
          <p:cNvSpPr>
            <a:spLocks noChangeArrowheads="1"/>
          </p:cNvSpPr>
          <p:nvPr/>
        </p:nvSpPr>
        <p:spPr bwMode="auto">
          <a:xfrm>
            <a:off x="4482350" y="3124523"/>
            <a:ext cx="531958" cy="184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200" u="sng"/>
              <a:t>manager</a:t>
            </a:r>
            <a:endParaRPr kumimoji="1" lang="en-US" altLang="zh-CN" sz="1200" u="sng"/>
          </a:p>
        </p:txBody>
      </p:sp>
      <p:sp>
        <p:nvSpPr>
          <p:cNvPr id="583700" name="Line 20"/>
          <p:cNvSpPr>
            <a:spLocks noChangeShapeType="1"/>
          </p:cNvSpPr>
          <p:nvPr/>
        </p:nvSpPr>
        <p:spPr bwMode="auto">
          <a:xfrm>
            <a:off x="4790812" y="3424084"/>
            <a:ext cx="1847" cy="2149629"/>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702" name="Rectangle 22"/>
          <p:cNvSpPr>
            <a:spLocks noChangeArrowheads="1"/>
          </p:cNvSpPr>
          <p:nvPr/>
        </p:nvSpPr>
        <p:spPr bwMode="auto">
          <a:xfrm>
            <a:off x="5721350" y="2978354"/>
            <a:ext cx="1171740" cy="339780"/>
          </a:xfrm>
          <a:prstGeom prst="rect">
            <a:avLst/>
          </a:prstGeom>
          <a:noFill/>
          <a:ln w="12700">
            <a:solidFill>
              <a:srgbClr val="00206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703" name="Rectangle 23"/>
          <p:cNvSpPr>
            <a:spLocks noChangeArrowheads="1"/>
          </p:cNvSpPr>
          <p:nvPr/>
        </p:nvSpPr>
        <p:spPr bwMode="auto">
          <a:xfrm>
            <a:off x="5974549" y="3001931"/>
            <a:ext cx="578477" cy="184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200" u="sng"/>
              <a:t>math 101</a:t>
            </a:r>
            <a:endParaRPr kumimoji="1" lang="en-US" altLang="zh-CN" sz="1200" u="sng"/>
          </a:p>
        </p:txBody>
      </p:sp>
      <p:sp>
        <p:nvSpPr>
          <p:cNvPr id="583704" name="Line 24"/>
          <p:cNvSpPr>
            <a:spLocks noChangeShapeType="1"/>
          </p:cNvSpPr>
          <p:nvPr/>
        </p:nvSpPr>
        <p:spPr bwMode="auto">
          <a:xfrm>
            <a:off x="6307220" y="3452659"/>
            <a:ext cx="1848" cy="2149629"/>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grpSp>
        <p:nvGrpSpPr>
          <p:cNvPr id="583706" name="Group 26"/>
          <p:cNvGrpSpPr/>
          <p:nvPr/>
        </p:nvGrpSpPr>
        <p:grpSpPr bwMode="auto">
          <a:xfrm>
            <a:off x="1503364" y="3824289"/>
            <a:ext cx="1760145" cy="87701"/>
            <a:chOff x="1316" y="2400"/>
            <a:chExt cx="953" cy="63"/>
          </a:xfrm>
        </p:grpSpPr>
        <p:sp>
          <p:nvSpPr>
            <p:cNvPr id="583707" name="Line 27"/>
            <p:cNvSpPr>
              <a:spLocks noChangeShapeType="1"/>
            </p:cNvSpPr>
            <p:nvPr/>
          </p:nvSpPr>
          <p:spPr bwMode="auto">
            <a:xfrm>
              <a:off x="1316" y="2435"/>
              <a:ext cx="945" cy="1"/>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708" name="Line 28"/>
            <p:cNvSpPr>
              <a:spLocks noChangeShapeType="1"/>
            </p:cNvSpPr>
            <p:nvPr/>
          </p:nvSpPr>
          <p:spPr bwMode="auto">
            <a:xfrm flipH="1">
              <a:off x="2185" y="2440"/>
              <a:ext cx="84" cy="23"/>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709" name="Line 29"/>
            <p:cNvSpPr>
              <a:spLocks noChangeShapeType="1"/>
            </p:cNvSpPr>
            <p:nvPr/>
          </p:nvSpPr>
          <p:spPr bwMode="auto">
            <a:xfrm flipH="1" flipV="1">
              <a:off x="2184" y="2400"/>
              <a:ext cx="84" cy="39"/>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grpSp>
      <p:sp>
        <p:nvSpPr>
          <p:cNvPr id="583710" name="Rectangle 30"/>
          <p:cNvSpPr>
            <a:spLocks noChangeArrowheads="1"/>
          </p:cNvSpPr>
          <p:nvPr/>
        </p:nvSpPr>
        <p:spPr bwMode="auto">
          <a:xfrm>
            <a:off x="1974337" y="3668377"/>
            <a:ext cx="784954" cy="18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200"/>
              <a:t>1: </a:t>
            </a:r>
            <a:r>
              <a:rPr kumimoji="1" lang="en-US" altLang="zh-CN" sz="1200"/>
              <a:t>fill in info</a:t>
            </a:r>
            <a:endParaRPr kumimoji="1" lang="en-US" altLang="zh-CN" sz="1200"/>
          </a:p>
        </p:txBody>
      </p:sp>
      <p:grpSp>
        <p:nvGrpSpPr>
          <p:cNvPr id="583712" name="Group 32"/>
          <p:cNvGrpSpPr/>
          <p:nvPr/>
        </p:nvGrpSpPr>
        <p:grpSpPr bwMode="auto">
          <a:xfrm>
            <a:off x="1503364" y="4123993"/>
            <a:ext cx="1760145" cy="87701"/>
            <a:chOff x="1316" y="2640"/>
            <a:chExt cx="953" cy="63"/>
          </a:xfrm>
        </p:grpSpPr>
        <p:sp>
          <p:nvSpPr>
            <p:cNvPr id="583713" name="Line 33"/>
            <p:cNvSpPr>
              <a:spLocks noChangeShapeType="1"/>
            </p:cNvSpPr>
            <p:nvPr/>
          </p:nvSpPr>
          <p:spPr bwMode="auto">
            <a:xfrm>
              <a:off x="1316" y="2675"/>
              <a:ext cx="945" cy="1"/>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714" name="Line 34"/>
            <p:cNvSpPr>
              <a:spLocks noChangeShapeType="1"/>
            </p:cNvSpPr>
            <p:nvPr/>
          </p:nvSpPr>
          <p:spPr bwMode="auto">
            <a:xfrm flipH="1">
              <a:off x="2185" y="2680"/>
              <a:ext cx="84" cy="23"/>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715" name="Line 35"/>
            <p:cNvSpPr>
              <a:spLocks noChangeShapeType="1"/>
            </p:cNvSpPr>
            <p:nvPr/>
          </p:nvSpPr>
          <p:spPr bwMode="auto">
            <a:xfrm flipH="1" flipV="1">
              <a:off x="2184" y="2640"/>
              <a:ext cx="84" cy="39"/>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grpSp>
      <p:sp>
        <p:nvSpPr>
          <p:cNvPr id="583716" name="Rectangle 36"/>
          <p:cNvSpPr>
            <a:spLocks noChangeArrowheads="1"/>
          </p:cNvSpPr>
          <p:nvPr/>
        </p:nvSpPr>
        <p:spPr bwMode="auto">
          <a:xfrm>
            <a:off x="2042674" y="3966689"/>
            <a:ext cx="578096" cy="18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200" dirty="0"/>
              <a:t>2: </a:t>
            </a:r>
            <a:r>
              <a:rPr kumimoji="1" lang="en-US" altLang="zh-CN" sz="1200" dirty="0"/>
              <a:t>submit</a:t>
            </a:r>
            <a:endParaRPr kumimoji="1" lang="en-US" altLang="zh-CN" sz="1200" dirty="0"/>
          </a:p>
        </p:txBody>
      </p:sp>
      <p:grpSp>
        <p:nvGrpSpPr>
          <p:cNvPr id="583718" name="Group 38"/>
          <p:cNvGrpSpPr/>
          <p:nvPr/>
        </p:nvGrpSpPr>
        <p:grpSpPr bwMode="auto">
          <a:xfrm>
            <a:off x="3173863" y="4421246"/>
            <a:ext cx="1697861" cy="90484"/>
            <a:chOff x="2274" y="2878"/>
            <a:chExt cx="919" cy="65"/>
          </a:xfrm>
        </p:grpSpPr>
        <p:sp>
          <p:nvSpPr>
            <p:cNvPr id="583719" name="Line 39"/>
            <p:cNvSpPr>
              <a:spLocks noChangeShapeType="1"/>
            </p:cNvSpPr>
            <p:nvPr/>
          </p:nvSpPr>
          <p:spPr bwMode="auto">
            <a:xfrm>
              <a:off x="2274" y="2915"/>
              <a:ext cx="911" cy="1"/>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720" name="Line 40"/>
            <p:cNvSpPr>
              <a:spLocks noChangeShapeType="1"/>
            </p:cNvSpPr>
            <p:nvPr/>
          </p:nvSpPr>
          <p:spPr bwMode="auto">
            <a:xfrm flipH="1">
              <a:off x="3109" y="2920"/>
              <a:ext cx="84" cy="23"/>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721" name="Line 41"/>
            <p:cNvSpPr>
              <a:spLocks noChangeShapeType="1"/>
            </p:cNvSpPr>
            <p:nvPr/>
          </p:nvSpPr>
          <p:spPr bwMode="auto">
            <a:xfrm flipH="1" flipV="1">
              <a:off x="3108" y="2878"/>
              <a:ext cx="84" cy="40"/>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grpSp>
      <p:sp>
        <p:nvSpPr>
          <p:cNvPr id="583722" name="Rectangle 42"/>
          <p:cNvSpPr>
            <a:spLocks noChangeArrowheads="1"/>
          </p:cNvSpPr>
          <p:nvPr/>
        </p:nvSpPr>
        <p:spPr bwMode="auto">
          <a:xfrm>
            <a:off x="3035300" y="4266727"/>
            <a:ext cx="1692318" cy="185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200"/>
              <a:t>3: </a:t>
            </a:r>
            <a:r>
              <a:rPr kumimoji="1" lang="en-US" altLang="zh-CN" sz="1200"/>
              <a:t>add course(joe, math 01)</a:t>
            </a:r>
            <a:endParaRPr kumimoji="1" lang="en-US" altLang="zh-CN" sz="1200"/>
          </a:p>
        </p:txBody>
      </p:sp>
      <p:grpSp>
        <p:nvGrpSpPr>
          <p:cNvPr id="583724" name="Group 44"/>
          <p:cNvGrpSpPr/>
          <p:nvPr/>
        </p:nvGrpSpPr>
        <p:grpSpPr bwMode="auto">
          <a:xfrm>
            <a:off x="4767266" y="4680262"/>
            <a:ext cx="1571983" cy="87302"/>
            <a:chOff x="3198" y="3085"/>
            <a:chExt cx="851" cy="63"/>
          </a:xfrm>
        </p:grpSpPr>
        <p:sp>
          <p:nvSpPr>
            <p:cNvPr id="583725" name="Line 45"/>
            <p:cNvSpPr>
              <a:spLocks noChangeShapeType="1"/>
            </p:cNvSpPr>
            <p:nvPr/>
          </p:nvSpPr>
          <p:spPr bwMode="auto">
            <a:xfrm>
              <a:off x="3198" y="3120"/>
              <a:ext cx="843" cy="1"/>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726" name="Line 46"/>
            <p:cNvSpPr>
              <a:spLocks noChangeShapeType="1"/>
            </p:cNvSpPr>
            <p:nvPr/>
          </p:nvSpPr>
          <p:spPr bwMode="auto">
            <a:xfrm flipH="1">
              <a:off x="3965" y="3125"/>
              <a:ext cx="84" cy="23"/>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727" name="Line 47"/>
            <p:cNvSpPr>
              <a:spLocks noChangeShapeType="1"/>
            </p:cNvSpPr>
            <p:nvPr/>
          </p:nvSpPr>
          <p:spPr bwMode="auto">
            <a:xfrm flipH="1" flipV="1">
              <a:off x="3964" y="3085"/>
              <a:ext cx="84" cy="39"/>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grpSp>
      <p:sp>
        <p:nvSpPr>
          <p:cNvPr id="583728" name="Rectangle 48"/>
          <p:cNvSpPr>
            <a:spLocks noChangeArrowheads="1"/>
          </p:cNvSpPr>
          <p:nvPr/>
        </p:nvSpPr>
        <p:spPr bwMode="auto">
          <a:xfrm>
            <a:off x="4948293" y="4522287"/>
            <a:ext cx="1025206" cy="18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200"/>
              <a:t>4: </a:t>
            </a:r>
            <a:r>
              <a:rPr kumimoji="1" lang="en-US" altLang="zh-CN" sz="1200"/>
              <a:t>are you open?</a:t>
            </a:r>
            <a:endParaRPr kumimoji="1" lang="en-US" altLang="zh-CN" sz="1200"/>
          </a:p>
        </p:txBody>
      </p:sp>
      <p:sp>
        <p:nvSpPr>
          <p:cNvPr id="583730" name="Rectangle 50"/>
          <p:cNvSpPr>
            <a:spLocks noChangeArrowheads="1"/>
          </p:cNvSpPr>
          <p:nvPr/>
        </p:nvSpPr>
        <p:spPr bwMode="auto">
          <a:xfrm>
            <a:off x="6562364" y="4710812"/>
            <a:ext cx="1023551" cy="18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200"/>
              <a:t>5: </a:t>
            </a:r>
            <a:r>
              <a:rPr kumimoji="1" lang="en-US" altLang="zh-CN" sz="1200"/>
              <a:t>are you open?</a:t>
            </a:r>
            <a:endParaRPr kumimoji="1" lang="en-US" altLang="zh-CN" sz="1200"/>
          </a:p>
        </p:txBody>
      </p:sp>
      <p:grpSp>
        <p:nvGrpSpPr>
          <p:cNvPr id="583731" name="Group 51"/>
          <p:cNvGrpSpPr/>
          <p:nvPr/>
        </p:nvGrpSpPr>
        <p:grpSpPr bwMode="auto">
          <a:xfrm>
            <a:off x="6305552" y="4840274"/>
            <a:ext cx="1572278" cy="87700"/>
            <a:chOff x="4085" y="3213"/>
            <a:chExt cx="851" cy="63"/>
          </a:xfrm>
        </p:grpSpPr>
        <p:sp>
          <p:nvSpPr>
            <p:cNvPr id="583732" name="Line 52"/>
            <p:cNvSpPr>
              <a:spLocks noChangeShapeType="1"/>
            </p:cNvSpPr>
            <p:nvPr/>
          </p:nvSpPr>
          <p:spPr bwMode="auto">
            <a:xfrm>
              <a:off x="4085" y="3248"/>
              <a:ext cx="843" cy="1"/>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733" name="Line 53"/>
            <p:cNvSpPr>
              <a:spLocks noChangeShapeType="1"/>
            </p:cNvSpPr>
            <p:nvPr/>
          </p:nvSpPr>
          <p:spPr bwMode="auto">
            <a:xfrm flipH="1">
              <a:off x="4852" y="3253"/>
              <a:ext cx="84" cy="23"/>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734" name="Line 54"/>
            <p:cNvSpPr>
              <a:spLocks noChangeShapeType="1"/>
            </p:cNvSpPr>
            <p:nvPr/>
          </p:nvSpPr>
          <p:spPr bwMode="auto">
            <a:xfrm flipH="1" flipV="1">
              <a:off x="4851" y="3213"/>
              <a:ext cx="84" cy="39"/>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grpSp>
      <p:sp>
        <p:nvSpPr>
          <p:cNvPr id="583736" name="Rectangle 56"/>
          <p:cNvSpPr>
            <a:spLocks noChangeArrowheads="1"/>
          </p:cNvSpPr>
          <p:nvPr/>
        </p:nvSpPr>
        <p:spPr bwMode="auto">
          <a:xfrm>
            <a:off x="5244147" y="4890204"/>
            <a:ext cx="712478" cy="18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200"/>
              <a:t>6: </a:t>
            </a:r>
            <a:r>
              <a:rPr kumimoji="1" lang="en-US" altLang="zh-CN" sz="1200"/>
              <a:t>add (joe)</a:t>
            </a:r>
            <a:endParaRPr kumimoji="1" lang="en-US" altLang="zh-CN" sz="1200"/>
          </a:p>
        </p:txBody>
      </p:sp>
      <p:grpSp>
        <p:nvGrpSpPr>
          <p:cNvPr id="583737" name="Group 57"/>
          <p:cNvGrpSpPr/>
          <p:nvPr/>
        </p:nvGrpSpPr>
        <p:grpSpPr bwMode="auto">
          <a:xfrm>
            <a:off x="4808539" y="5019667"/>
            <a:ext cx="1570773" cy="87700"/>
            <a:chOff x="3221" y="3357"/>
            <a:chExt cx="851" cy="63"/>
          </a:xfrm>
        </p:grpSpPr>
        <p:sp>
          <p:nvSpPr>
            <p:cNvPr id="583738" name="Line 58"/>
            <p:cNvSpPr>
              <a:spLocks noChangeShapeType="1"/>
            </p:cNvSpPr>
            <p:nvPr/>
          </p:nvSpPr>
          <p:spPr bwMode="auto">
            <a:xfrm>
              <a:off x="3221" y="3392"/>
              <a:ext cx="843" cy="1"/>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739" name="Line 59"/>
            <p:cNvSpPr>
              <a:spLocks noChangeShapeType="1"/>
            </p:cNvSpPr>
            <p:nvPr/>
          </p:nvSpPr>
          <p:spPr bwMode="auto">
            <a:xfrm flipH="1">
              <a:off x="3988" y="3397"/>
              <a:ext cx="84" cy="23"/>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740" name="Line 60"/>
            <p:cNvSpPr>
              <a:spLocks noChangeShapeType="1"/>
            </p:cNvSpPr>
            <p:nvPr/>
          </p:nvSpPr>
          <p:spPr bwMode="auto">
            <a:xfrm flipH="1" flipV="1">
              <a:off x="3987" y="3357"/>
              <a:ext cx="84" cy="39"/>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grpSp>
      <p:sp>
        <p:nvSpPr>
          <p:cNvPr id="583742" name="Rectangle 62"/>
          <p:cNvSpPr>
            <a:spLocks noChangeArrowheads="1"/>
          </p:cNvSpPr>
          <p:nvPr/>
        </p:nvSpPr>
        <p:spPr bwMode="auto">
          <a:xfrm>
            <a:off x="6726846" y="5043226"/>
            <a:ext cx="711397" cy="184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200"/>
              <a:t>7: </a:t>
            </a:r>
            <a:r>
              <a:rPr kumimoji="1" lang="en-US" altLang="zh-CN" sz="1200"/>
              <a:t>add (joe)</a:t>
            </a:r>
            <a:endParaRPr kumimoji="1" lang="en-US" altLang="zh-CN" sz="1200"/>
          </a:p>
        </p:txBody>
      </p:sp>
      <p:grpSp>
        <p:nvGrpSpPr>
          <p:cNvPr id="583743" name="Group 63"/>
          <p:cNvGrpSpPr/>
          <p:nvPr/>
        </p:nvGrpSpPr>
        <p:grpSpPr bwMode="auto">
          <a:xfrm>
            <a:off x="6305551" y="5199106"/>
            <a:ext cx="1572464" cy="86907"/>
            <a:chOff x="4085" y="3501"/>
            <a:chExt cx="851" cy="63"/>
          </a:xfrm>
        </p:grpSpPr>
        <p:sp>
          <p:nvSpPr>
            <p:cNvPr id="583744" name="Line 64"/>
            <p:cNvSpPr>
              <a:spLocks noChangeShapeType="1"/>
            </p:cNvSpPr>
            <p:nvPr/>
          </p:nvSpPr>
          <p:spPr bwMode="auto">
            <a:xfrm>
              <a:off x="4085" y="3536"/>
              <a:ext cx="843" cy="1"/>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745" name="Line 65"/>
            <p:cNvSpPr>
              <a:spLocks noChangeShapeType="1"/>
            </p:cNvSpPr>
            <p:nvPr/>
          </p:nvSpPr>
          <p:spPr bwMode="auto">
            <a:xfrm flipH="1">
              <a:off x="4852" y="3541"/>
              <a:ext cx="84" cy="23"/>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746" name="Line 66"/>
            <p:cNvSpPr>
              <a:spLocks noChangeShapeType="1"/>
            </p:cNvSpPr>
            <p:nvPr/>
          </p:nvSpPr>
          <p:spPr bwMode="auto">
            <a:xfrm flipH="1" flipV="1">
              <a:off x="4851" y="3501"/>
              <a:ext cx="84" cy="39"/>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grpSp>
      <p:grpSp>
        <p:nvGrpSpPr>
          <p:cNvPr id="583748" name="Group 68"/>
          <p:cNvGrpSpPr/>
          <p:nvPr/>
        </p:nvGrpSpPr>
        <p:grpSpPr bwMode="auto">
          <a:xfrm>
            <a:off x="7535592" y="3004284"/>
            <a:ext cx="617307" cy="317514"/>
            <a:chOff x="4785" y="1949"/>
            <a:chExt cx="334" cy="229"/>
          </a:xfrm>
        </p:grpSpPr>
        <p:sp>
          <p:nvSpPr>
            <p:cNvPr id="583749" name="Rectangle 69"/>
            <p:cNvSpPr>
              <a:spLocks noChangeArrowheads="1"/>
            </p:cNvSpPr>
            <p:nvPr/>
          </p:nvSpPr>
          <p:spPr bwMode="auto">
            <a:xfrm>
              <a:off x="4785" y="1949"/>
              <a:ext cx="334" cy="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200" u="sng" dirty="0"/>
                <a:t>math 101 </a:t>
              </a:r>
              <a:endParaRPr kumimoji="1" lang="en-US" altLang="zh-CN" sz="1200" u="sng" dirty="0"/>
            </a:p>
          </p:txBody>
        </p:sp>
        <p:sp>
          <p:nvSpPr>
            <p:cNvPr id="583750" name="Rectangle 70"/>
            <p:cNvSpPr>
              <a:spLocks noChangeArrowheads="1"/>
            </p:cNvSpPr>
            <p:nvPr/>
          </p:nvSpPr>
          <p:spPr bwMode="auto">
            <a:xfrm>
              <a:off x="4799" y="2045"/>
              <a:ext cx="299" cy="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200" u="sng"/>
                <a:t>section 1</a:t>
              </a:r>
              <a:endParaRPr kumimoji="1" lang="en-US" altLang="zh-CN" sz="1200" u="sng"/>
            </a:p>
          </p:txBody>
        </p:sp>
      </p:grpSp>
      <p:sp>
        <p:nvSpPr>
          <p:cNvPr id="583751" name="Line 71"/>
          <p:cNvSpPr>
            <a:spLocks noChangeShapeType="1"/>
          </p:cNvSpPr>
          <p:nvPr/>
        </p:nvSpPr>
        <p:spPr bwMode="auto">
          <a:xfrm>
            <a:off x="7829460" y="3370327"/>
            <a:ext cx="1848" cy="2311338"/>
          </a:xfrm>
          <a:prstGeom prst="line">
            <a:avLst/>
          </a:prstGeom>
          <a:noFill/>
          <a:ln w="12700">
            <a:solidFill>
              <a:srgbClr val="00206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752" name="Rectangle 72"/>
          <p:cNvSpPr>
            <a:spLocks noChangeArrowheads="1"/>
          </p:cNvSpPr>
          <p:nvPr/>
        </p:nvSpPr>
        <p:spPr bwMode="auto">
          <a:xfrm>
            <a:off x="7278689" y="2969621"/>
            <a:ext cx="1171775" cy="339699"/>
          </a:xfrm>
          <a:prstGeom prst="rect">
            <a:avLst/>
          </a:prstGeom>
          <a:noFill/>
          <a:ln w="12700">
            <a:solidFill>
              <a:srgbClr val="00206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83753" name="Rectangle 73"/>
          <p:cNvSpPr>
            <a:spLocks noGrp="1" noChangeArrowheads="1"/>
          </p:cNvSpPr>
          <p:nvPr>
            <p:ph type="title"/>
          </p:nvPr>
        </p:nvSpPr>
        <p:spPr>
          <a:xfrm>
            <a:off x="2082064" y="475704"/>
            <a:ext cx="5575625" cy="914400"/>
          </a:xfrm>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事件顺序图-</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Sequence Diagram</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83754" name="Rectangle 74"/>
          <p:cNvSpPr>
            <a:spLocks noGrp="1" noChangeArrowheads="1"/>
          </p:cNvSpPr>
          <p:nvPr>
            <p:ph type="body" idx="1"/>
          </p:nvPr>
        </p:nvSpPr>
        <p:spPr/>
        <p:txBody>
          <a:bodyPr/>
          <a:lstStyle/>
          <a:p>
            <a:pPr>
              <a:buClr>
                <a:srgbClr val="0070C0"/>
              </a:buClr>
              <a:buFont typeface="Wingdings" panose="05000000000000000000" pitchFamily="2" charset="2"/>
              <a:buChar char="Ø"/>
            </a:pPr>
            <a:r>
              <a:rPr lang="zh-CN" altLang="en-US" b="0" dirty="0">
                <a:latin typeface="华文楷体" panose="02010600040101010101" pitchFamily="2" charset="-122"/>
                <a:ea typeface="华文楷体" panose="02010600040101010101" pitchFamily="2" charset="-122"/>
              </a:rPr>
              <a:t>事件顺序图按事件发生的时间顺序来描述不同对象之间的交互和联系</a:t>
            </a:r>
            <a:endParaRPr lang="zh-CN" altLang="en-US" b="0" dirty="0">
              <a:latin typeface="华文楷体" panose="02010600040101010101" pitchFamily="2" charset="-122"/>
              <a:ea typeface="华文楷体" panose="02010600040101010101" pitchFamily="2" charset="-122"/>
            </a:endParaRPr>
          </a:p>
        </p:txBody>
      </p:sp>
    </p:spTree>
  </p:cSld>
  <p:clrMapOvr>
    <a:masterClrMapping/>
  </p:clrMapOvr>
  <p:transition>
    <p:random/>
    <p:sndAc>
      <p:stSnd>
        <p:snd r:embed="rId1" name="projctor.wav"/>
      </p:stSnd>
    </p:sndAc>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3" name="Oval 5"/>
          <p:cNvSpPr>
            <a:spLocks noChangeArrowheads="1"/>
          </p:cNvSpPr>
          <p:nvPr/>
        </p:nvSpPr>
        <p:spPr bwMode="auto">
          <a:xfrm>
            <a:off x="2628900" y="3379703"/>
            <a:ext cx="211138" cy="18906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85734" name="Line 6"/>
          <p:cNvSpPr>
            <a:spLocks noChangeShapeType="1"/>
          </p:cNvSpPr>
          <p:nvPr/>
        </p:nvSpPr>
        <p:spPr bwMode="auto">
          <a:xfrm>
            <a:off x="2733675" y="3570181"/>
            <a:ext cx="1588" cy="1523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85735" name="Line 7"/>
          <p:cNvSpPr>
            <a:spLocks noChangeShapeType="1"/>
          </p:cNvSpPr>
          <p:nvPr/>
        </p:nvSpPr>
        <p:spPr bwMode="auto">
          <a:xfrm>
            <a:off x="2568575" y="3606866"/>
            <a:ext cx="320675" cy="141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85736" name="Freeform 8"/>
          <p:cNvSpPr/>
          <p:nvPr/>
        </p:nvSpPr>
        <p:spPr bwMode="auto">
          <a:xfrm>
            <a:off x="2498725" y="3728208"/>
            <a:ext cx="460375" cy="201766"/>
          </a:xfrm>
          <a:custGeom>
            <a:avLst/>
            <a:gdLst>
              <a:gd name="T0" fmla="*/ 0 w 290"/>
              <a:gd name="T1" fmla="*/ 142 h 143"/>
              <a:gd name="T2" fmla="*/ 148 w 290"/>
              <a:gd name="T3" fmla="*/ 0 h 143"/>
              <a:gd name="T4" fmla="*/ 289 w 290"/>
              <a:gd name="T5" fmla="*/ 142 h 143"/>
            </a:gdLst>
            <a:ahLst/>
            <a:cxnLst>
              <a:cxn ang="0">
                <a:pos x="T0" y="T1"/>
              </a:cxn>
              <a:cxn ang="0">
                <a:pos x="T2" y="T3"/>
              </a:cxn>
              <a:cxn ang="0">
                <a:pos x="T4" y="T5"/>
              </a:cxn>
            </a:cxnLst>
            <a:rect l="0" t="0" r="r" b="b"/>
            <a:pathLst>
              <a:path w="290" h="143">
                <a:moveTo>
                  <a:pt x="0" y="142"/>
                </a:moveTo>
                <a:lnTo>
                  <a:pt x="148" y="0"/>
                </a:lnTo>
                <a:lnTo>
                  <a:pt x="289" y="14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585737" name="Rectangle 9"/>
          <p:cNvSpPr>
            <a:spLocks noChangeArrowheads="1"/>
          </p:cNvSpPr>
          <p:nvPr/>
        </p:nvSpPr>
        <p:spPr bwMode="auto">
          <a:xfrm>
            <a:off x="2349500" y="4049905"/>
            <a:ext cx="798513" cy="215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400" u="sng"/>
              <a:t> : </a:t>
            </a:r>
            <a:r>
              <a:rPr kumimoji="1" lang="en-US" altLang="zh-CN" sz="1400" u="sng"/>
              <a:t>Registrar</a:t>
            </a:r>
            <a:endParaRPr kumimoji="1" lang="en-US" altLang="zh-CN" sz="1400" u="sng"/>
          </a:p>
        </p:txBody>
      </p:sp>
      <p:sp>
        <p:nvSpPr>
          <p:cNvPr id="585738" name="Rectangle 10"/>
          <p:cNvSpPr>
            <a:spLocks noChangeArrowheads="1"/>
          </p:cNvSpPr>
          <p:nvPr/>
        </p:nvSpPr>
        <p:spPr bwMode="auto">
          <a:xfrm>
            <a:off x="5794375" y="2605089"/>
            <a:ext cx="1203325" cy="564381"/>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85739" name="Rectangle 11"/>
          <p:cNvSpPr>
            <a:spLocks noChangeArrowheads="1"/>
          </p:cNvSpPr>
          <p:nvPr/>
        </p:nvSpPr>
        <p:spPr bwMode="auto">
          <a:xfrm>
            <a:off x="5862638" y="2631897"/>
            <a:ext cx="1001713" cy="215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u="sng"/>
              <a:t>course form : </a:t>
            </a:r>
            <a:endParaRPr kumimoji="1" lang="en-US" altLang="zh-CN" sz="1400" u="sng"/>
          </a:p>
        </p:txBody>
      </p:sp>
      <p:sp>
        <p:nvSpPr>
          <p:cNvPr id="585740" name="Rectangle 12"/>
          <p:cNvSpPr>
            <a:spLocks noChangeArrowheads="1"/>
          </p:cNvSpPr>
          <p:nvPr/>
        </p:nvSpPr>
        <p:spPr bwMode="auto">
          <a:xfrm>
            <a:off x="5899150" y="2798390"/>
            <a:ext cx="896938" cy="215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u="sng"/>
              <a:t>CourseForm</a:t>
            </a:r>
            <a:endParaRPr kumimoji="1" lang="en-US" altLang="zh-CN" sz="1400" u="sng"/>
          </a:p>
        </p:txBody>
      </p:sp>
      <p:sp>
        <p:nvSpPr>
          <p:cNvPr id="585741" name="Rectangle 13"/>
          <p:cNvSpPr>
            <a:spLocks noChangeArrowheads="1"/>
          </p:cNvSpPr>
          <p:nvPr/>
        </p:nvSpPr>
        <p:spPr bwMode="auto">
          <a:xfrm>
            <a:off x="5495925" y="4919053"/>
            <a:ext cx="1730375" cy="564381"/>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85742" name="Rectangle 14"/>
          <p:cNvSpPr>
            <a:spLocks noChangeArrowheads="1"/>
          </p:cNvSpPr>
          <p:nvPr/>
        </p:nvSpPr>
        <p:spPr bwMode="auto">
          <a:xfrm>
            <a:off x="5824538" y="4959971"/>
            <a:ext cx="998538" cy="215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u="sng"/>
              <a:t>theManager : </a:t>
            </a:r>
            <a:endParaRPr kumimoji="1" lang="en-US" altLang="zh-CN" sz="1400" u="sng"/>
          </a:p>
        </p:txBody>
      </p:sp>
      <p:sp>
        <p:nvSpPr>
          <p:cNvPr id="585743" name="Rectangle 15"/>
          <p:cNvSpPr>
            <a:spLocks noChangeArrowheads="1"/>
          </p:cNvSpPr>
          <p:nvPr/>
        </p:nvSpPr>
        <p:spPr bwMode="auto">
          <a:xfrm>
            <a:off x="5600700" y="5125052"/>
            <a:ext cx="1466850" cy="215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u="sng"/>
              <a:t>CurriculumManager</a:t>
            </a:r>
            <a:endParaRPr kumimoji="1" lang="en-US" altLang="zh-CN" sz="1400" u="sng"/>
          </a:p>
        </p:txBody>
      </p:sp>
      <p:sp>
        <p:nvSpPr>
          <p:cNvPr id="585744" name="Rectangle 16"/>
          <p:cNvSpPr>
            <a:spLocks noChangeArrowheads="1"/>
          </p:cNvSpPr>
          <p:nvPr/>
        </p:nvSpPr>
        <p:spPr bwMode="auto">
          <a:xfrm>
            <a:off x="2654300" y="4996655"/>
            <a:ext cx="917575" cy="564381"/>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85745" name="Rectangle 17"/>
          <p:cNvSpPr>
            <a:spLocks noChangeArrowheads="1"/>
          </p:cNvSpPr>
          <p:nvPr/>
        </p:nvSpPr>
        <p:spPr bwMode="auto">
          <a:xfrm>
            <a:off x="2730500" y="5037573"/>
            <a:ext cx="728663" cy="215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u="sng"/>
              <a:t>aCourse : </a:t>
            </a:r>
            <a:endParaRPr kumimoji="1" lang="en-US" altLang="zh-CN" sz="1400" u="sng"/>
          </a:p>
        </p:txBody>
      </p:sp>
      <p:sp>
        <p:nvSpPr>
          <p:cNvPr id="585746" name="Rectangle 18"/>
          <p:cNvSpPr>
            <a:spLocks noChangeArrowheads="1"/>
          </p:cNvSpPr>
          <p:nvPr/>
        </p:nvSpPr>
        <p:spPr bwMode="auto">
          <a:xfrm>
            <a:off x="2882900" y="5240750"/>
            <a:ext cx="509588" cy="215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u="sng"/>
              <a:t>Course</a:t>
            </a:r>
            <a:endParaRPr kumimoji="1" lang="en-US" altLang="zh-CN" sz="1400" u="sng"/>
          </a:p>
        </p:txBody>
      </p:sp>
      <p:sp>
        <p:nvSpPr>
          <p:cNvPr id="585747" name="Line 19"/>
          <p:cNvSpPr>
            <a:spLocks noChangeShapeType="1"/>
          </p:cNvSpPr>
          <p:nvPr/>
        </p:nvSpPr>
        <p:spPr bwMode="auto">
          <a:xfrm flipV="1">
            <a:off x="2963863" y="2993101"/>
            <a:ext cx="2803525" cy="60812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85748" name="Line 20"/>
          <p:cNvSpPr>
            <a:spLocks noChangeShapeType="1"/>
          </p:cNvSpPr>
          <p:nvPr/>
        </p:nvSpPr>
        <p:spPr bwMode="auto">
          <a:xfrm flipV="1">
            <a:off x="4106863" y="3091868"/>
            <a:ext cx="446088" cy="9876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85749" name="Line 21"/>
          <p:cNvSpPr>
            <a:spLocks noChangeShapeType="1"/>
          </p:cNvSpPr>
          <p:nvPr/>
        </p:nvSpPr>
        <p:spPr bwMode="auto">
          <a:xfrm flipH="1">
            <a:off x="4430713" y="3104567"/>
            <a:ext cx="134938" cy="649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85750" name="Line 22"/>
          <p:cNvSpPr>
            <a:spLocks noChangeShapeType="1"/>
          </p:cNvSpPr>
          <p:nvPr/>
        </p:nvSpPr>
        <p:spPr bwMode="auto">
          <a:xfrm flipH="1" flipV="1">
            <a:off x="4405313" y="3070704"/>
            <a:ext cx="160338" cy="3245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85751" name="Rectangle 23"/>
          <p:cNvSpPr>
            <a:spLocks noChangeArrowheads="1"/>
          </p:cNvSpPr>
          <p:nvPr/>
        </p:nvSpPr>
        <p:spPr bwMode="auto">
          <a:xfrm>
            <a:off x="3714750" y="2754650"/>
            <a:ext cx="1233488" cy="215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400" dirty="0"/>
              <a:t>1: </a:t>
            </a:r>
            <a:r>
              <a:rPr kumimoji="1" lang="en-US" altLang="zh-CN" sz="1400" dirty="0"/>
              <a:t>set course info</a:t>
            </a:r>
            <a:endParaRPr kumimoji="1" lang="en-US" altLang="zh-CN" sz="1400" dirty="0"/>
          </a:p>
        </p:txBody>
      </p:sp>
      <p:sp>
        <p:nvSpPr>
          <p:cNvPr id="585752" name="Rectangle 24"/>
          <p:cNvSpPr>
            <a:spLocks noChangeArrowheads="1"/>
          </p:cNvSpPr>
          <p:nvPr/>
        </p:nvSpPr>
        <p:spPr bwMode="auto">
          <a:xfrm>
            <a:off x="3938588" y="2909855"/>
            <a:ext cx="723900" cy="215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400"/>
              <a:t>2: </a:t>
            </a:r>
            <a:r>
              <a:rPr kumimoji="1" lang="en-US" altLang="zh-CN" sz="1400"/>
              <a:t>process</a:t>
            </a:r>
            <a:endParaRPr kumimoji="1" lang="en-US" altLang="zh-CN" sz="1400"/>
          </a:p>
        </p:txBody>
      </p:sp>
      <p:sp>
        <p:nvSpPr>
          <p:cNvPr id="585753" name="Line 25"/>
          <p:cNvSpPr>
            <a:spLocks noChangeShapeType="1"/>
          </p:cNvSpPr>
          <p:nvPr/>
        </p:nvSpPr>
        <p:spPr bwMode="auto">
          <a:xfrm>
            <a:off x="6388100" y="3141251"/>
            <a:ext cx="0" cy="176087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85754" name="Line 26"/>
          <p:cNvSpPr>
            <a:spLocks noChangeShapeType="1"/>
          </p:cNvSpPr>
          <p:nvPr/>
        </p:nvSpPr>
        <p:spPr bwMode="auto">
          <a:xfrm>
            <a:off x="6483350" y="3835441"/>
            <a:ext cx="1588" cy="4190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85755" name="Line 27"/>
          <p:cNvSpPr>
            <a:spLocks noChangeShapeType="1"/>
          </p:cNvSpPr>
          <p:nvPr/>
        </p:nvSpPr>
        <p:spPr bwMode="auto">
          <a:xfrm flipV="1">
            <a:off x="6489700" y="4123275"/>
            <a:ext cx="47625" cy="142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85756" name="Line 28"/>
          <p:cNvSpPr>
            <a:spLocks noChangeShapeType="1"/>
          </p:cNvSpPr>
          <p:nvPr/>
        </p:nvSpPr>
        <p:spPr bwMode="auto">
          <a:xfrm flipH="1" flipV="1">
            <a:off x="6415088" y="4123275"/>
            <a:ext cx="73025" cy="142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85757" name="Rectangle 29"/>
          <p:cNvSpPr>
            <a:spLocks noChangeArrowheads="1"/>
          </p:cNvSpPr>
          <p:nvPr/>
        </p:nvSpPr>
        <p:spPr bwMode="auto">
          <a:xfrm>
            <a:off x="6607175" y="3983591"/>
            <a:ext cx="958850" cy="215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400"/>
              <a:t>3: </a:t>
            </a:r>
            <a:r>
              <a:rPr kumimoji="1" lang="en-US" altLang="zh-CN" sz="1400"/>
              <a:t>add course</a:t>
            </a:r>
            <a:endParaRPr kumimoji="1" lang="en-US" altLang="zh-CN" sz="1400"/>
          </a:p>
        </p:txBody>
      </p:sp>
      <p:sp>
        <p:nvSpPr>
          <p:cNvPr id="585758" name="Line 30"/>
          <p:cNvSpPr>
            <a:spLocks noChangeShapeType="1"/>
          </p:cNvSpPr>
          <p:nvPr/>
        </p:nvSpPr>
        <p:spPr bwMode="auto">
          <a:xfrm flipH="1">
            <a:off x="3568700" y="5240750"/>
            <a:ext cx="19812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85759" name="Line 31"/>
          <p:cNvSpPr>
            <a:spLocks noChangeShapeType="1"/>
          </p:cNvSpPr>
          <p:nvPr/>
        </p:nvSpPr>
        <p:spPr bwMode="auto">
          <a:xfrm flipH="1">
            <a:off x="4294188" y="5401599"/>
            <a:ext cx="482600" cy="9877"/>
          </a:xfrm>
          <a:prstGeom prst="line">
            <a:avLst/>
          </a:prstGeom>
          <a:noFill/>
          <a:ln w="127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85760" name="Line 32"/>
          <p:cNvSpPr>
            <a:spLocks noChangeShapeType="1"/>
          </p:cNvSpPr>
          <p:nvPr/>
        </p:nvSpPr>
        <p:spPr bwMode="auto">
          <a:xfrm>
            <a:off x="4306888" y="5418530"/>
            <a:ext cx="133350" cy="43740"/>
          </a:xfrm>
          <a:prstGeom prst="line">
            <a:avLst/>
          </a:prstGeom>
          <a:noFill/>
          <a:ln w="127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85761" name="Line 33"/>
          <p:cNvSpPr>
            <a:spLocks noChangeShapeType="1"/>
          </p:cNvSpPr>
          <p:nvPr/>
        </p:nvSpPr>
        <p:spPr bwMode="auto">
          <a:xfrm flipV="1">
            <a:off x="4306888" y="5350805"/>
            <a:ext cx="122238" cy="649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85762" name="Rectangle 34"/>
          <p:cNvSpPr>
            <a:spLocks noChangeArrowheads="1"/>
          </p:cNvSpPr>
          <p:nvPr/>
        </p:nvSpPr>
        <p:spPr bwMode="auto">
          <a:xfrm>
            <a:off x="4062413" y="5489078"/>
            <a:ext cx="998538" cy="215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400"/>
              <a:t>4: </a:t>
            </a:r>
            <a:r>
              <a:rPr kumimoji="1" lang="en-US" altLang="zh-CN" sz="1400"/>
              <a:t>new course</a:t>
            </a:r>
            <a:endParaRPr kumimoji="1" lang="en-US" altLang="zh-CN" sz="1400"/>
          </a:p>
        </p:txBody>
      </p:sp>
      <p:sp>
        <p:nvSpPr>
          <p:cNvPr id="585763" name="Rectangle 35"/>
          <p:cNvSpPr>
            <a:spLocks noChangeArrowheads="1"/>
          </p:cNvSpPr>
          <p:nvPr/>
        </p:nvSpPr>
        <p:spPr bwMode="auto">
          <a:xfrm>
            <a:off x="384570" y="5795964"/>
            <a:ext cx="5421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pPr>
            <a:r>
              <a:rPr kumimoji="1" lang="zh-CN" altLang="en-US" sz="3200">
                <a:solidFill>
                  <a:srgbClr val="FFFFFF"/>
                </a:solidFill>
                <a:latin typeface="Times New Roman" panose="02020603050405020304" pitchFamily="18" charset="0"/>
                <a:sym typeface="Wingdings" panose="05000000000000000000" pitchFamily="2" charset="2"/>
                <a:hlinkClick r:id="rId1" action="ppaction://hlinksldjump"/>
              </a:rPr>
              <a:t></a:t>
            </a:r>
            <a:endParaRPr kumimoji="1" lang="zh-CN" altLang="en-US" sz="3200">
              <a:solidFill>
                <a:srgbClr val="FFFFFF"/>
              </a:solidFill>
              <a:latin typeface="Times New Roman" panose="02020603050405020304" pitchFamily="18" charset="0"/>
              <a:sym typeface="Wingdings" panose="05000000000000000000" pitchFamily="2" charset="2"/>
            </a:endParaRPr>
          </a:p>
        </p:txBody>
      </p:sp>
      <p:sp>
        <p:nvSpPr>
          <p:cNvPr id="585764" name="Rectangle 36"/>
          <p:cNvSpPr>
            <a:spLocks noGrp="1" noChangeArrowheads="1"/>
          </p:cNvSpPr>
          <p:nvPr>
            <p:ph type="title"/>
          </p:nvPr>
        </p:nvSpPr>
        <p:spPr>
          <a:xfrm>
            <a:off x="1725612" y="318068"/>
            <a:ext cx="6226175" cy="914400"/>
          </a:xfrm>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对象合作图-</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Collaboration Diagram</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85765" name="Rectangle 37"/>
          <p:cNvSpPr>
            <a:spLocks noGrp="1" noChangeArrowheads="1"/>
          </p:cNvSpPr>
          <p:nvPr>
            <p:ph type="body" idx="1"/>
          </p:nvPr>
        </p:nvSpPr>
        <p:spPr>
          <a:xfrm>
            <a:off x="1066800" y="1371600"/>
            <a:ext cx="7543800" cy="1113558"/>
          </a:xfrm>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对象合作图以对象为核心来表示各个不同对象之间的连接关系</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random/>
    <p:sndAc>
      <p:stSnd>
        <p:snd r:embed="rId2" name="projctor.wav"/>
      </p:stSnd>
    </p:sndAc>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xfrm>
            <a:off x="4067944" y="548680"/>
            <a:ext cx="1238672" cy="914400"/>
          </a:xfrm>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类图</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87779" name="Rectangle 3"/>
          <p:cNvSpPr>
            <a:spLocks noGrp="1" noChangeArrowheads="1"/>
          </p:cNvSpPr>
          <p:nvPr>
            <p:ph type="body" idx="1"/>
          </p:nvPr>
        </p:nvSpPr>
        <p:spPr/>
        <p:txBody>
          <a:bodyPr/>
          <a:lstStyle/>
          <a:p>
            <a:pPr>
              <a:buClr>
                <a:srgbClr val="0070C0"/>
              </a:buClr>
              <a:buFont typeface="Wingdings" panose="05000000000000000000" pitchFamily="2" charset="2"/>
              <a:buChar char="Ø"/>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类图是系统逻辑视图的表示方法。它用来描述对象的特性以及不同对象之间的</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关系</a:t>
            </a:r>
            <a:endParaRPr lang="en-US" altLang="zh-CN" dirty="0" smtClean="0">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Ø"/>
            </a:pP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Ø"/>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UML</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通过类图来描述下列基本元素</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Ø"/>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不同的类以及它们的属性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attribute)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和行为特性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behavior)</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Ø"/>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不同类之间的关联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association)、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聚合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aggregate)、</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相关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dependence)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和继承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inheritance)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关系</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Ø"/>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类的实例数量特性（</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Multiplicity）</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和边历方向（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navigation indicators）</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Ø"/>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角色名（</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Role names）</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random/>
    <p:sndAc>
      <p:stSnd>
        <p:snd r:embed="rId1" name="projctor.wav"/>
      </p:stSnd>
    </p:sndAc>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3419872" y="390890"/>
            <a:ext cx="2750840" cy="914400"/>
          </a:xfrm>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类（</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Classes）</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89827" name="Rectangle 3"/>
          <p:cNvSpPr>
            <a:spLocks noGrp="1" noChangeArrowheads="1"/>
          </p:cNvSpPr>
          <p:nvPr>
            <p:ph type="body" idx="1"/>
          </p:nvPr>
        </p:nvSpPr>
        <p:spPr>
          <a:xfrm>
            <a:off x="1066800" y="1340768"/>
            <a:ext cx="7543800" cy="4800600"/>
          </a:xfrm>
        </p:spPr>
        <p:txBody>
          <a:bodyPr/>
          <a:lstStyle/>
          <a:p>
            <a:pPr>
              <a:buClr>
                <a:srgbClr val="0070C0"/>
              </a:buClr>
              <a:buFont typeface="Wingdings" panose="05000000000000000000" pitchFamily="2" charset="2"/>
              <a:buChar char="Ø"/>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类是具有相同结构，相同特性，相同关系和相同语义的对象的</a:t>
            </a:r>
            <a:r>
              <a:rPr lang="zh-CN" altLang="en-US" sz="2200" dirty="0" smtClean="0">
                <a:latin typeface="Times New Roman" panose="02020603050405020304" pitchFamily="18" charset="0"/>
                <a:ea typeface="华文楷体" panose="02010600040101010101" pitchFamily="2" charset="-122"/>
                <a:cs typeface="Times New Roman" panose="02020603050405020304" pitchFamily="18" charset="0"/>
              </a:rPr>
              <a:t>集合</a:t>
            </a:r>
            <a:endParaRPr lang="en-US" altLang="zh-CN" sz="2200" dirty="0" smtClean="0">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Ø"/>
            </a:pP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Ø"/>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类是通过考察事件顺序图和对象合作图中的对象总结、抽象出来</a:t>
            </a:r>
            <a:r>
              <a:rPr lang="zh-CN" altLang="en-US" sz="2200" dirty="0" smtClean="0">
                <a:latin typeface="Times New Roman" panose="02020603050405020304" pitchFamily="18" charset="0"/>
                <a:ea typeface="华文楷体" panose="02010600040101010101" pitchFamily="2" charset="-122"/>
                <a:cs typeface="Times New Roman" panose="02020603050405020304" pitchFamily="18" charset="0"/>
              </a:rPr>
              <a:t>的</a:t>
            </a:r>
            <a:endParaRPr lang="en-US" altLang="zh-CN" sz="2200" dirty="0" smtClean="0">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Ø"/>
            </a:pP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Ø"/>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类用一个分成三部分的矩形来</a:t>
            </a:r>
            <a:r>
              <a:rPr lang="zh-CN" altLang="en-US" sz="2200" dirty="0" smtClean="0">
                <a:latin typeface="Times New Roman" panose="02020603050405020304" pitchFamily="18" charset="0"/>
                <a:ea typeface="华文楷体" panose="02010600040101010101" pitchFamily="2" charset="-122"/>
                <a:cs typeface="Times New Roman" panose="02020603050405020304" pitchFamily="18" charset="0"/>
              </a:rPr>
              <a:t>表示</a:t>
            </a:r>
            <a:endParaRPr lang="en-US" altLang="zh-CN" sz="2200" dirty="0" smtClean="0">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Ø"/>
            </a:pP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Ø"/>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类应该用特定领域的通用词汇来命名</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Ø"/>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应该建立一个类名的命名规范</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Ø"/>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如：可以规定所有的类都用第一个字母大写的名词或名词组合来命名。在名词组合中，要求每一个单词的第一个字母大写</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random/>
    <p:sndAc>
      <p:stSnd>
        <p:snd r:embed="rId1" name="projctor.wav"/>
      </p:stSnd>
    </p:sndAc>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1876" name="Group 4"/>
          <p:cNvGrpSpPr/>
          <p:nvPr/>
        </p:nvGrpSpPr>
        <p:grpSpPr bwMode="auto">
          <a:xfrm>
            <a:off x="1404939" y="2073275"/>
            <a:ext cx="2003199" cy="869950"/>
            <a:chOff x="895" y="990"/>
            <a:chExt cx="921" cy="388"/>
          </a:xfrm>
        </p:grpSpPr>
        <p:sp>
          <p:nvSpPr>
            <p:cNvPr id="591877" name="Rectangle 5"/>
            <p:cNvSpPr>
              <a:spLocks noChangeArrowheads="1"/>
            </p:cNvSpPr>
            <p:nvPr/>
          </p:nvSpPr>
          <p:spPr bwMode="auto">
            <a:xfrm>
              <a:off x="895" y="990"/>
              <a:ext cx="921" cy="388"/>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1878" name="Rectangle 6"/>
            <p:cNvSpPr>
              <a:spLocks noChangeArrowheads="1"/>
            </p:cNvSpPr>
            <p:nvPr/>
          </p:nvSpPr>
          <p:spPr bwMode="auto">
            <a:xfrm>
              <a:off x="944" y="1049"/>
              <a:ext cx="668" cy="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600" dirty="0" err="1">
                  <a:latin typeface="Times New Roman" panose="02020603050405020304" pitchFamily="18" charset="0"/>
                  <a:ea typeface="华文楷体" panose="02010600040101010101" pitchFamily="2" charset="-122"/>
                  <a:cs typeface="Times New Roman" panose="02020603050405020304" pitchFamily="18" charset="0"/>
                </a:rPr>
                <a:t>RegistrationForm</a:t>
              </a:r>
              <a:endParaRPr kumimoji="1" lang="en-US" altLang="zh-CN" sz="16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1879" name="Line 7"/>
            <p:cNvSpPr>
              <a:spLocks noChangeShapeType="1"/>
            </p:cNvSpPr>
            <p:nvPr/>
          </p:nvSpPr>
          <p:spPr bwMode="auto">
            <a:xfrm>
              <a:off x="896" y="1248"/>
              <a:ext cx="918"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1880" name="Line 8"/>
            <p:cNvSpPr>
              <a:spLocks noChangeShapeType="1"/>
            </p:cNvSpPr>
            <p:nvPr/>
          </p:nvSpPr>
          <p:spPr bwMode="auto">
            <a:xfrm>
              <a:off x="896" y="1296"/>
              <a:ext cx="918"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91881" name="Group 9"/>
          <p:cNvGrpSpPr/>
          <p:nvPr/>
        </p:nvGrpSpPr>
        <p:grpSpPr bwMode="auto">
          <a:xfrm>
            <a:off x="3557589" y="2536826"/>
            <a:ext cx="2581275" cy="855663"/>
            <a:chOff x="2375" y="1302"/>
            <a:chExt cx="1156" cy="502"/>
          </a:xfrm>
        </p:grpSpPr>
        <p:sp>
          <p:nvSpPr>
            <p:cNvPr id="591882" name="Rectangle 10"/>
            <p:cNvSpPr>
              <a:spLocks noChangeArrowheads="1"/>
            </p:cNvSpPr>
            <p:nvPr/>
          </p:nvSpPr>
          <p:spPr bwMode="auto">
            <a:xfrm>
              <a:off x="2375" y="1302"/>
              <a:ext cx="1156" cy="502"/>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1883" name="Rectangle 11"/>
            <p:cNvSpPr>
              <a:spLocks noChangeArrowheads="1"/>
            </p:cNvSpPr>
            <p:nvPr/>
          </p:nvSpPr>
          <p:spPr bwMode="auto">
            <a:xfrm>
              <a:off x="2535" y="1343"/>
              <a:ext cx="77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600" dirty="0" err="1">
                  <a:latin typeface="Times New Roman" panose="02020603050405020304" pitchFamily="18" charset="0"/>
                  <a:ea typeface="华文楷体" panose="02010600040101010101" pitchFamily="2" charset="-122"/>
                  <a:cs typeface="Times New Roman" panose="02020603050405020304" pitchFamily="18" charset="0"/>
                </a:rPr>
                <a:t>RegistrationManager</a:t>
              </a:r>
              <a:endParaRPr kumimoji="1" lang="en-US" altLang="zh-CN" sz="16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1884" name="Line 12"/>
            <p:cNvSpPr>
              <a:spLocks noChangeShapeType="1"/>
            </p:cNvSpPr>
            <p:nvPr/>
          </p:nvSpPr>
          <p:spPr bwMode="auto">
            <a:xfrm>
              <a:off x="2376" y="1559"/>
              <a:ext cx="1153"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1885" name="Line 13"/>
            <p:cNvSpPr>
              <a:spLocks noChangeShapeType="1"/>
            </p:cNvSpPr>
            <p:nvPr/>
          </p:nvSpPr>
          <p:spPr bwMode="auto">
            <a:xfrm>
              <a:off x="2376" y="1607"/>
              <a:ext cx="1153"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91886" name="Group 14"/>
          <p:cNvGrpSpPr/>
          <p:nvPr/>
        </p:nvGrpSpPr>
        <p:grpSpPr bwMode="auto">
          <a:xfrm>
            <a:off x="6454776" y="2887664"/>
            <a:ext cx="1865313" cy="731837"/>
            <a:chOff x="4333" y="1618"/>
            <a:chExt cx="864" cy="791"/>
          </a:xfrm>
        </p:grpSpPr>
        <p:sp>
          <p:nvSpPr>
            <p:cNvPr id="591887" name="Rectangle 15"/>
            <p:cNvSpPr>
              <a:spLocks noChangeArrowheads="1"/>
            </p:cNvSpPr>
            <p:nvPr/>
          </p:nvSpPr>
          <p:spPr bwMode="auto">
            <a:xfrm>
              <a:off x="4333" y="1618"/>
              <a:ext cx="864" cy="791"/>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1888" name="Rectangle 16"/>
            <p:cNvSpPr>
              <a:spLocks noChangeArrowheads="1"/>
            </p:cNvSpPr>
            <p:nvPr/>
          </p:nvSpPr>
          <p:spPr bwMode="auto">
            <a:xfrm>
              <a:off x="4590" y="1626"/>
              <a:ext cx="270"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600" dirty="0">
                  <a:latin typeface="Times New Roman" panose="02020603050405020304" pitchFamily="18" charset="0"/>
                  <a:ea typeface="华文楷体" panose="02010600040101010101" pitchFamily="2" charset="-122"/>
                  <a:cs typeface="Times New Roman" panose="02020603050405020304" pitchFamily="18" charset="0"/>
                </a:rPr>
                <a:t>Course</a:t>
              </a:r>
              <a:endParaRPr kumimoji="1" lang="en-US" altLang="zh-CN" sz="16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1889" name="Line 17"/>
            <p:cNvSpPr>
              <a:spLocks noChangeShapeType="1"/>
            </p:cNvSpPr>
            <p:nvPr/>
          </p:nvSpPr>
          <p:spPr bwMode="auto">
            <a:xfrm>
              <a:off x="4334" y="1875"/>
              <a:ext cx="861"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1890" name="Line 18"/>
            <p:cNvSpPr>
              <a:spLocks noChangeShapeType="1"/>
            </p:cNvSpPr>
            <p:nvPr/>
          </p:nvSpPr>
          <p:spPr bwMode="auto">
            <a:xfrm>
              <a:off x="4334" y="2116"/>
              <a:ext cx="861"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91891" name="Group 19"/>
          <p:cNvGrpSpPr/>
          <p:nvPr/>
        </p:nvGrpSpPr>
        <p:grpSpPr bwMode="auto">
          <a:xfrm>
            <a:off x="3760789" y="3582993"/>
            <a:ext cx="2135187" cy="638176"/>
            <a:chOff x="2604" y="2075"/>
            <a:chExt cx="637" cy="492"/>
          </a:xfrm>
        </p:grpSpPr>
        <p:sp>
          <p:nvSpPr>
            <p:cNvPr id="591892" name="Rectangle 20"/>
            <p:cNvSpPr>
              <a:spLocks noChangeArrowheads="1"/>
            </p:cNvSpPr>
            <p:nvPr/>
          </p:nvSpPr>
          <p:spPr bwMode="auto">
            <a:xfrm>
              <a:off x="2604" y="2075"/>
              <a:ext cx="637" cy="492"/>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1893" name="Rectangle 21"/>
            <p:cNvSpPr>
              <a:spLocks noChangeArrowheads="1"/>
            </p:cNvSpPr>
            <p:nvPr/>
          </p:nvSpPr>
          <p:spPr bwMode="auto">
            <a:xfrm>
              <a:off x="2785" y="2099"/>
              <a:ext cx="187"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600" dirty="0">
                  <a:latin typeface="Times New Roman" panose="02020603050405020304" pitchFamily="18" charset="0"/>
                  <a:ea typeface="华文楷体" panose="02010600040101010101" pitchFamily="2" charset="-122"/>
                  <a:cs typeface="Times New Roman" panose="02020603050405020304" pitchFamily="18" charset="0"/>
                </a:rPr>
                <a:t>Student</a:t>
              </a:r>
              <a:endParaRPr kumimoji="1" lang="en-US" altLang="zh-CN" sz="16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1894" name="Line 22"/>
            <p:cNvSpPr>
              <a:spLocks noChangeShapeType="1"/>
            </p:cNvSpPr>
            <p:nvPr/>
          </p:nvSpPr>
          <p:spPr bwMode="auto">
            <a:xfrm>
              <a:off x="2605" y="2236"/>
              <a:ext cx="634"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1895" name="Line 23"/>
            <p:cNvSpPr>
              <a:spLocks noChangeShapeType="1"/>
            </p:cNvSpPr>
            <p:nvPr/>
          </p:nvSpPr>
          <p:spPr bwMode="auto">
            <a:xfrm>
              <a:off x="2605" y="2477"/>
              <a:ext cx="634"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91896" name="Group 24"/>
          <p:cNvGrpSpPr/>
          <p:nvPr/>
        </p:nvGrpSpPr>
        <p:grpSpPr bwMode="auto">
          <a:xfrm>
            <a:off x="5599114" y="4623106"/>
            <a:ext cx="1876425" cy="791857"/>
            <a:chOff x="3748" y="2957"/>
            <a:chExt cx="867" cy="610"/>
          </a:xfrm>
        </p:grpSpPr>
        <p:sp>
          <p:nvSpPr>
            <p:cNvPr id="591897" name="Rectangle 25"/>
            <p:cNvSpPr>
              <a:spLocks noChangeArrowheads="1"/>
            </p:cNvSpPr>
            <p:nvPr/>
          </p:nvSpPr>
          <p:spPr bwMode="auto">
            <a:xfrm>
              <a:off x="3748" y="2980"/>
              <a:ext cx="867" cy="587"/>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1898" name="Rectangle 26"/>
            <p:cNvSpPr>
              <a:spLocks noChangeArrowheads="1"/>
            </p:cNvSpPr>
            <p:nvPr/>
          </p:nvSpPr>
          <p:spPr bwMode="auto">
            <a:xfrm>
              <a:off x="3872" y="2957"/>
              <a:ext cx="59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600" dirty="0" err="1">
                  <a:latin typeface="Times New Roman" panose="02020603050405020304" pitchFamily="18" charset="0"/>
                  <a:ea typeface="华文楷体" panose="02010600040101010101" pitchFamily="2" charset="-122"/>
                  <a:cs typeface="Times New Roman" panose="02020603050405020304" pitchFamily="18" charset="0"/>
                </a:rPr>
                <a:t>CourseOffering</a:t>
              </a:r>
              <a:endParaRPr kumimoji="1" lang="en-US" altLang="zh-CN" sz="16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1899" name="Line 27"/>
            <p:cNvSpPr>
              <a:spLocks noChangeShapeType="1"/>
            </p:cNvSpPr>
            <p:nvPr/>
          </p:nvSpPr>
          <p:spPr bwMode="auto">
            <a:xfrm>
              <a:off x="3749" y="3141"/>
              <a:ext cx="864"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1900" name="Line 28"/>
            <p:cNvSpPr>
              <a:spLocks noChangeShapeType="1"/>
            </p:cNvSpPr>
            <p:nvPr/>
          </p:nvSpPr>
          <p:spPr bwMode="auto">
            <a:xfrm>
              <a:off x="3749" y="3285"/>
              <a:ext cx="864"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91901" name="Group 29"/>
          <p:cNvGrpSpPr/>
          <p:nvPr/>
        </p:nvGrpSpPr>
        <p:grpSpPr bwMode="auto">
          <a:xfrm>
            <a:off x="1919288" y="4436639"/>
            <a:ext cx="1916112" cy="676698"/>
            <a:chOff x="1235" y="2812"/>
            <a:chExt cx="733" cy="523"/>
          </a:xfrm>
        </p:grpSpPr>
        <p:sp>
          <p:nvSpPr>
            <p:cNvPr id="591902" name="Rectangle 30"/>
            <p:cNvSpPr>
              <a:spLocks noChangeArrowheads="1"/>
            </p:cNvSpPr>
            <p:nvPr/>
          </p:nvSpPr>
          <p:spPr bwMode="auto">
            <a:xfrm>
              <a:off x="1235" y="2843"/>
              <a:ext cx="733" cy="492"/>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1903" name="Rectangle 31"/>
            <p:cNvSpPr>
              <a:spLocks noChangeArrowheads="1"/>
            </p:cNvSpPr>
            <p:nvPr/>
          </p:nvSpPr>
          <p:spPr bwMode="auto">
            <a:xfrm>
              <a:off x="1411" y="2812"/>
              <a:ext cx="297"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600" dirty="0">
                  <a:latin typeface="Times New Roman" panose="02020603050405020304" pitchFamily="18" charset="0"/>
                  <a:ea typeface="华文楷体" panose="02010600040101010101" pitchFamily="2" charset="-122"/>
                  <a:cs typeface="Times New Roman" panose="02020603050405020304" pitchFamily="18" charset="0"/>
                </a:rPr>
                <a:t>Professor</a:t>
              </a:r>
              <a:endParaRPr kumimoji="1" lang="en-US" altLang="zh-CN" sz="16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1904" name="Line 32"/>
            <p:cNvSpPr>
              <a:spLocks noChangeShapeType="1"/>
            </p:cNvSpPr>
            <p:nvPr/>
          </p:nvSpPr>
          <p:spPr bwMode="auto">
            <a:xfrm>
              <a:off x="1236" y="3005"/>
              <a:ext cx="730"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1905" name="Line 33"/>
            <p:cNvSpPr>
              <a:spLocks noChangeShapeType="1"/>
            </p:cNvSpPr>
            <p:nvPr/>
          </p:nvSpPr>
          <p:spPr bwMode="auto">
            <a:xfrm>
              <a:off x="1236" y="3245"/>
              <a:ext cx="730"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91906" name="Group 34"/>
          <p:cNvGrpSpPr/>
          <p:nvPr/>
        </p:nvGrpSpPr>
        <p:grpSpPr bwMode="auto">
          <a:xfrm>
            <a:off x="6245226" y="1993900"/>
            <a:ext cx="2104473" cy="738188"/>
            <a:chOff x="4059" y="929"/>
            <a:chExt cx="982" cy="388"/>
          </a:xfrm>
        </p:grpSpPr>
        <p:sp>
          <p:nvSpPr>
            <p:cNvPr id="591907" name="Rectangle 35"/>
            <p:cNvSpPr>
              <a:spLocks noChangeArrowheads="1"/>
            </p:cNvSpPr>
            <p:nvPr/>
          </p:nvSpPr>
          <p:spPr bwMode="auto">
            <a:xfrm>
              <a:off x="4059" y="929"/>
              <a:ext cx="982" cy="388"/>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1908" name="Rectangle 36"/>
            <p:cNvSpPr>
              <a:spLocks noChangeArrowheads="1"/>
            </p:cNvSpPr>
            <p:nvPr/>
          </p:nvSpPr>
          <p:spPr bwMode="auto">
            <a:xfrm>
              <a:off x="4173" y="1002"/>
              <a:ext cx="752" cy="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600" dirty="0" err="1">
                  <a:latin typeface="Times New Roman" panose="02020603050405020304" pitchFamily="18" charset="0"/>
                  <a:ea typeface="华文楷体" panose="02010600040101010101" pitchFamily="2" charset="-122"/>
                  <a:cs typeface="Times New Roman" panose="02020603050405020304" pitchFamily="18" charset="0"/>
                </a:rPr>
                <a:t>ScheduleAlgorithm</a:t>
              </a:r>
              <a:endParaRPr kumimoji="1" lang="en-US" altLang="zh-CN" sz="16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1909" name="Line 37"/>
            <p:cNvSpPr>
              <a:spLocks noChangeShapeType="1"/>
            </p:cNvSpPr>
            <p:nvPr/>
          </p:nvSpPr>
          <p:spPr bwMode="auto">
            <a:xfrm>
              <a:off x="4060" y="1186"/>
              <a:ext cx="980"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1910" name="Line 38"/>
            <p:cNvSpPr>
              <a:spLocks noChangeShapeType="1"/>
            </p:cNvSpPr>
            <p:nvPr/>
          </p:nvSpPr>
          <p:spPr bwMode="auto">
            <a:xfrm>
              <a:off x="4060" y="1234"/>
              <a:ext cx="980"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591911" name="Rectangle 39"/>
          <p:cNvSpPr>
            <a:spLocks noGrp="1" noChangeArrowheads="1"/>
          </p:cNvSpPr>
          <p:nvPr>
            <p:ph type="title"/>
          </p:nvPr>
        </p:nvSpPr>
        <p:spPr>
          <a:xfrm>
            <a:off x="3126489" y="433968"/>
            <a:ext cx="3686944" cy="914400"/>
          </a:xfrm>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类举例（</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Classes）</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random/>
    <p:sndAc>
      <p:stSnd>
        <p:snd r:embed="rId1" name="projctor.wav"/>
      </p:stSnd>
    </p:sndAc>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4" name="Rectangle 4"/>
          <p:cNvSpPr>
            <a:spLocks noChangeArrowheads="1"/>
          </p:cNvSpPr>
          <p:nvPr/>
        </p:nvSpPr>
        <p:spPr bwMode="auto">
          <a:xfrm>
            <a:off x="1259632" y="2924944"/>
            <a:ext cx="963659" cy="431897"/>
          </a:xfrm>
          <a:prstGeom prst="rect">
            <a:avLst/>
          </a:prstGeom>
          <a:noFill/>
          <a:ln w="12700">
            <a:solidFill>
              <a:schemeClr val="accent4"/>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3925" name="Rectangle 5"/>
          <p:cNvSpPr>
            <a:spLocks noChangeArrowheads="1"/>
          </p:cNvSpPr>
          <p:nvPr/>
        </p:nvSpPr>
        <p:spPr bwMode="auto">
          <a:xfrm>
            <a:off x="1396429" y="2938715"/>
            <a:ext cx="741744" cy="18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200" u="sng" dirty="0">
                <a:latin typeface="Times New Roman" panose="02020603050405020304" pitchFamily="18" charset="0"/>
                <a:ea typeface="华文楷体" panose="02010600040101010101" pitchFamily="2" charset="-122"/>
                <a:cs typeface="Times New Roman" panose="02020603050405020304" pitchFamily="18" charset="0"/>
              </a:rPr>
              <a:t>registration </a:t>
            </a:r>
            <a:endParaRPr kumimoji="1" lang="en-US" altLang="zh-CN" sz="1200" u="sng"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3926" name="Rectangle 6"/>
          <p:cNvSpPr>
            <a:spLocks noChangeArrowheads="1"/>
          </p:cNvSpPr>
          <p:nvPr/>
        </p:nvSpPr>
        <p:spPr bwMode="auto">
          <a:xfrm>
            <a:off x="1613784" y="3113977"/>
            <a:ext cx="299434" cy="18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200" u="sng" dirty="0">
                <a:latin typeface="Times New Roman" panose="02020603050405020304" pitchFamily="18" charset="0"/>
                <a:ea typeface="华文楷体" panose="02010600040101010101" pitchFamily="2" charset="-122"/>
                <a:cs typeface="Times New Roman" panose="02020603050405020304" pitchFamily="18" charset="0"/>
              </a:rPr>
              <a:t>form</a:t>
            </a:r>
            <a:endParaRPr kumimoji="1" lang="en-US" altLang="zh-CN" sz="1200" u="sng"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3927" name="Line 7"/>
          <p:cNvSpPr>
            <a:spLocks noChangeShapeType="1"/>
          </p:cNvSpPr>
          <p:nvPr/>
        </p:nvSpPr>
        <p:spPr bwMode="auto">
          <a:xfrm>
            <a:off x="1741462" y="3478273"/>
            <a:ext cx="1520" cy="1940409"/>
          </a:xfrm>
          <a:prstGeom prst="line">
            <a:avLst/>
          </a:prstGeom>
          <a:noFill/>
          <a:ln w="12700">
            <a:solidFill>
              <a:schemeClr val="accent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3928" name="Rectangle 8"/>
          <p:cNvSpPr>
            <a:spLocks noChangeArrowheads="1"/>
          </p:cNvSpPr>
          <p:nvPr/>
        </p:nvSpPr>
        <p:spPr bwMode="auto">
          <a:xfrm>
            <a:off x="2664082" y="2938715"/>
            <a:ext cx="963659" cy="418127"/>
          </a:xfrm>
          <a:prstGeom prst="rect">
            <a:avLst/>
          </a:prstGeom>
          <a:noFill/>
          <a:ln w="12700">
            <a:solidFill>
              <a:schemeClr val="accent4"/>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3929" name="Rectangle 9"/>
          <p:cNvSpPr>
            <a:spLocks noChangeArrowheads="1"/>
          </p:cNvSpPr>
          <p:nvPr/>
        </p:nvSpPr>
        <p:spPr bwMode="auto">
          <a:xfrm>
            <a:off x="2802399" y="2938715"/>
            <a:ext cx="741744" cy="18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200" u="sng" dirty="0">
                <a:latin typeface="Times New Roman" panose="02020603050405020304" pitchFamily="18" charset="0"/>
                <a:ea typeface="华文楷体" panose="02010600040101010101" pitchFamily="2" charset="-122"/>
                <a:cs typeface="Times New Roman" panose="02020603050405020304" pitchFamily="18" charset="0"/>
              </a:rPr>
              <a:t>registration </a:t>
            </a:r>
            <a:endParaRPr kumimoji="1" lang="en-US" altLang="zh-CN" sz="1200" u="sng"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3930" name="Rectangle 10"/>
          <p:cNvSpPr>
            <a:spLocks noChangeArrowheads="1"/>
          </p:cNvSpPr>
          <p:nvPr/>
        </p:nvSpPr>
        <p:spPr bwMode="auto">
          <a:xfrm>
            <a:off x="2892077" y="3155289"/>
            <a:ext cx="531989" cy="18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200" u="sng" dirty="0">
                <a:latin typeface="Times New Roman" panose="02020603050405020304" pitchFamily="18" charset="0"/>
                <a:ea typeface="华文楷体" panose="02010600040101010101" pitchFamily="2" charset="-122"/>
                <a:cs typeface="Times New Roman" panose="02020603050405020304" pitchFamily="18" charset="0"/>
              </a:rPr>
              <a:t>manager</a:t>
            </a:r>
            <a:endParaRPr kumimoji="1" lang="en-US" altLang="zh-CN" sz="1200" u="sng"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3931" name="Line 11"/>
          <p:cNvSpPr>
            <a:spLocks noChangeShapeType="1"/>
          </p:cNvSpPr>
          <p:nvPr/>
        </p:nvSpPr>
        <p:spPr bwMode="auto">
          <a:xfrm>
            <a:off x="3145912" y="3478273"/>
            <a:ext cx="1520" cy="1940409"/>
          </a:xfrm>
          <a:prstGeom prst="line">
            <a:avLst/>
          </a:prstGeom>
          <a:noFill/>
          <a:ln w="12700">
            <a:solidFill>
              <a:schemeClr val="accent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93933" name="Group 13"/>
          <p:cNvGrpSpPr/>
          <p:nvPr/>
        </p:nvGrpSpPr>
        <p:grpSpPr bwMode="auto">
          <a:xfrm>
            <a:off x="1752102" y="4271963"/>
            <a:ext cx="1396850" cy="81372"/>
            <a:chOff x="856" y="3092"/>
            <a:chExt cx="919" cy="65"/>
          </a:xfrm>
        </p:grpSpPr>
        <p:sp>
          <p:nvSpPr>
            <p:cNvPr id="593934" name="Line 14"/>
            <p:cNvSpPr>
              <a:spLocks noChangeShapeType="1"/>
            </p:cNvSpPr>
            <p:nvPr/>
          </p:nvSpPr>
          <p:spPr bwMode="auto">
            <a:xfrm>
              <a:off x="856" y="3129"/>
              <a:ext cx="911" cy="1"/>
            </a:xfrm>
            <a:prstGeom prst="line">
              <a:avLst/>
            </a:prstGeom>
            <a:noFill/>
            <a:ln w="12700">
              <a:solidFill>
                <a:schemeClr val="accent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3935" name="Line 15"/>
            <p:cNvSpPr>
              <a:spLocks noChangeShapeType="1"/>
            </p:cNvSpPr>
            <p:nvPr/>
          </p:nvSpPr>
          <p:spPr bwMode="auto">
            <a:xfrm flipH="1">
              <a:off x="1691" y="3134"/>
              <a:ext cx="84" cy="23"/>
            </a:xfrm>
            <a:prstGeom prst="line">
              <a:avLst/>
            </a:prstGeom>
            <a:noFill/>
            <a:ln w="12700">
              <a:solidFill>
                <a:schemeClr val="accent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3936" name="Line 16"/>
            <p:cNvSpPr>
              <a:spLocks noChangeShapeType="1"/>
            </p:cNvSpPr>
            <p:nvPr/>
          </p:nvSpPr>
          <p:spPr bwMode="auto">
            <a:xfrm flipH="1" flipV="1">
              <a:off x="1690" y="3092"/>
              <a:ext cx="84" cy="40"/>
            </a:xfrm>
            <a:prstGeom prst="line">
              <a:avLst/>
            </a:prstGeom>
            <a:noFill/>
            <a:ln w="12700">
              <a:solidFill>
                <a:schemeClr val="accent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593937" name="Rectangle 17"/>
          <p:cNvSpPr>
            <a:spLocks noChangeArrowheads="1"/>
          </p:cNvSpPr>
          <p:nvPr/>
        </p:nvSpPr>
        <p:spPr bwMode="auto">
          <a:xfrm>
            <a:off x="1679143" y="4105207"/>
            <a:ext cx="1693244" cy="18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200" dirty="0">
                <a:latin typeface="Times New Roman" panose="02020603050405020304" pitchFamily="18" charset="0"/>
                <a:ea typeface="华文楷体" panose="02010600040101010101" pitchFamily="2" charset="-122"/>
                <a:cs typeface="Times New Roman" panose="02020603050405020304" pitchFamily="18" charset="0"/>
              </a:rPr>
              <a:t>3: </a:t>
            </a:r>
            <a:r>
              <a:rPr kumimoji="1" lang="en-US" altLang="zh-CN" sz="1200" dirty="0">
                <a:latin typeface="Times New Roman" panose="02020603050405020304" pitchFamily="18" charset="0"/>
                <a:ea typeface="华文楷体" panose="02010600040101010101" pitchFamily="2" charset="-122"/>
                <a:cs typeface="Times New Roman" panose="02020603050405020304" pitchFamily="18" charset="0"/>
              </a:rPr>
              <a:t>add course(</a:t>
            </a:r>
            <a:r>
              <a:rPr kumimoji="1" lang="en-US" altLang="zh-CN" sz="1200" dirty="0" err="1">
                <a:latin typeface="Times New Roman" panose="02020603050405020304" pitchFamily="18" charset="0"/>
                <a:ea typeface="华文楷体" panose="02010600040101010101" pitchFamily="2" charset="-122"/>
                <a:cs typeface="Times New Roman" panose="02020603050405020304" pitchFamily="18" charset="0"/>
              </a:rPr>
              <a:t>joe</a:t>
            </a:r>
            <a:r>
              <a:rPr kumimoji="1" lang="en-US" altLang="zh-CN" sz="1200" dirty="0">
                <a:latin typeface="Times New Roman" panose="02020603050405020304" pitchFamily="18" charset="0"/>
                <a:ea typeface="华文楷体" panose="02010600040101010101" pitchFamily="2" charset="-122"/>
                <a:cs typeface="Times New Roman" panose="02020603050405020304" pitchFamily="18" charset="0"/>
              </a:rPr>
              <a:t>, math 01)</a:t>
            </a:r>
            <a:endParaRPr kumimoji="1" lang="en-US" altLang="zh-CN" sz="1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3939" name="Freeform 19"/>
          <p:cNvSpPr/>
          <p:nvPr/>
        </p:nvSpPr>
        <p:spPr bwMode="auto">
          <a:xfrm>
            <a:off x="5301226" y="3638514"/>
            <a:ext cx="66879" cy="662243"/>
          </a:xfrm>
          <a:custGeom>
            <a:avLst/>
            <a:gdLst>
              <a:gd name="T0" fmla="*/ 43 w 44"/>
              <a:gd name="T1" fmla="*/ 0 h 529"/>
              <a:gd name="T2" fmla="*/ 43 w 44"/>
              <a:gd name="T3" fmla="*/ 528 h 529"/>
              <a:gd name="T4" fmla="*/ 0 w 44"/>
              <a:gd name="T5" fmla="*/ 387 h 529"/>
              <a:gd name="T6" fmla="*/ 0 w 44"/>
              <a:gd name="T7" fmla="*/ 140 h 529"/>
              <a:gd name="T8" fmla="*/ 43 w 44"/>
              <a:gd name="T9" fmla="*/ 0 h 529"/>
            </a:gdLst>
            <a:ahLst/>
            <a:cxnLst>
              <a:cxn ang="0">
                <a:pos x="T0" y="T1"/>
              </a:cxn>
              <a:cxn ang="0">
                <a:pos x="T2" y="T3"/>
              </a:cxn>
              <a:cxn ang="0">
                <a:pos x="T4" y="T5"/>
              </a:cxn>
              <a:cxn ang="0">
                <a:pos x="T6" y="T7"/>
              </a:cxn>
              <a:cxn ang="0">
                <a:pos x="T8" y="T9"/>
              </a:cxn>
            </a:cxnLst>
            <a:rect l="0" t="0" r="r" b="b"/>
            <a:pathLst>
              <a:path w="44" h="529">
                <a:moveTo>
                  <a:pt x="43" y="0"/>
                </a:moveTo>
                <a:lnTo>
                  <a:pt x="43" y="528"/>
                </a:lnTo>
                <a:lnTo>
                  <a:pt x="0" y="387"/>
                </a:lnTo>
                <a:lnTo>
                  <a:pt x="0" y="140"/>
                </a:lnTo>
                <a:lnTo>
                  <a:pt x="43" y="0"/>
                </a:lnTo>
              </a:path>
            </a:pathLst>
          </a:custGeom>
          <a:solidFill>
            <a:srgbClr val="800000"/>
          </a:solidFill>
          <a:ln>
            <a:noFill/>
          </a:ln>
          <a:effectLst/>
          <a:extLst>
            <a:ext uri="{91240B29-F687-4F45-9708-019B960494DF}">
              <a14:hiddenLine xmlns:a14="http://schemas.microsoft.com/office/drawing/2010/main" w="127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3940" name="Freeform 20"/>
          <p:cNvSpPr/>
          <p:nvPr/>
        </p:nvSpPr>
        <p:spPr bwMode="auto">
          <a:xfrm>
            <a:off x="3597342" y="3638514"/>
            <a:ext cx="1971398" cy="662243"/>
          </a:xfrm>
          <a:custGeom>
            <a:avLst/>
            <a:gdLst>
              <a:gd name="T0" fmla="*/ 1164 w 1297"/>
              <a:gd name="T1" fmla="*/ 176 h 529"/>
              <a:gd name="T2" fmla="*/ 1164 w 1297"/>
              <a:gd name="T3" fmla="*/ 0 h 529"/>
              <a:gd name="T4" fmla="*/ 1296 w 1297"/>
              <a:gd name="T5" fmla="*/ 282 h 529"/>
              <a:gd name="T6" fmla="*/ 1164 w 1297"/>
              <a:gd name="T7" fmla="*/ 528 h 529"/>
              <a:gd name="T8" fmla="*/ 1164 w 1297"/>
              <a:gd name="T9" fmla="*/ 352 h 529"/>
              <a:gd name="T10" fmla="*/ 0 w 1297"/>
              <a:gd name="T11" fmla="*/ 352 h 529"/>
              <a:gd name="T12" fmla="*/ 0 w 1297"/>
              <a:gd name="T13" fmla="*/ 176 h 529"/>
              <a:gd name="T14" fmla="*/ 1164 w 1297"/>
              <a:gd name="T15" fmla="*/ 176 h 5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7" h="529">
                <a:moveTo>
                  <a:pt x="1164" y="176"/>
                </a:moveTo>
                <a:lnTo>
                  <a:pt x="1164" y="0"/>
                </a:lnTo>
                <a:lnTo>
                  <a:pt x="1296" y="282"/>
                </a:lnTo>
                <a:lnTo>
                  <a:pt x="1164" y="528"/>
                </a:lnTo>
                <a:lnTo>
                  <a:pt x="1164" y="352"/>
                </a:lnTo>
                <a:lnTo>
                  <a:pt x="0" y="352"/>
                </a:lnTo>
                <a:lnTo>
                  <a:pt x="0" y="176"/>
                </a:lnTo>
                <a:lnTo>
                  <a:pt x="1164" y="176"/>
                </a:lnTo>
              </a:path>
            </a:pathLst>
          </a:custGeom>
          <a:solidFill>
            <a:srgbClr val="FF0000"/>
          </a:solidFill>
          <a:ln>
            <a:noFill/>
          </a:ln>
          <a:effectLst/>
          <a:extLst>
            <a:ext uri="{91240B29-F687-4F45-9708-019B960494DF}">
              <a14:hiddenLine xmlns:a14="http://schemas.microsoft.com/office/drawing/2010/main" w="127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3942" name="Rectangle 22"/>
          <p:cNvSpPr>
            <a:spLocks noChangeArrowheads="1"/>
          </p:cNvSpPr>
          <p:nvPr/>
        </p:nvSpPr>
        <p:spPr bwMode="auto">
          <a:xfrm>
            <a:off x="5585459" y="3619735"/>
            <a:ext cx="2445628" cy="817475"/>
          </a:xfrm>
          <a:prstGeom prst="rect">
            <a:avLst/>
          </a:prstGeom>
          <a:noFill/>
          <a:ln w="12700">
            <a:solidFill>
              <a:schemeClr val="accent4"/>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3943" name="Rectangle 23"/>
          <p:cNvSpPr>
            <a:spLocks noChangeArrowheads="1"/>
          </p:cNvSpPr>
          <p:nvPr/>
        </p:nvSpPr>
        <p:spPr bwMode="auto">
          <a:xfrm>
            <a:off x="5897052" y="3659795"/>
            <a:ext cx="1302612" cy="18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200">
                <a:latin typeface="Times New Roman" panose="02020603050405020304" pitchFamily="18" charset="0"/>
                <a:ea typeface="华文楷体" panose="02010600040101010101" pitchFamily="2" charset="-122"/>
                <a:cs typeface="Times New Roman" panose="02020603050405020304" pitchFamily="18" charset="0"/>
              </a:rPr>
              <a:t>RegistrationManager</a:t>
            </a:r>
            <a:endParaRPr kumimoji="1" lang="en-US" altLang="zh-CN" sz="12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3944" name="Line 24"/>
          <p:cNvSpPr>
            <a:spLocks noChangeShapeType="1"/>
          </p:cNvSpPr>
          <p:nvPr/>
        </p:nvSpPr>
        <p:spPr bwMode="auto">
          <a:xfrm>
            <a:off x="5586979" y="3875118"/>
            <a:ext cx="2425868" cy="1252"/>
          </a:xfrm>
          <a:prstGeom prst="line">
            <a:avLst/>
          </a:prstGeom>
          <a:noFill/>
          <a:ln w="12700">
            <a:solidFill>
              <a:schemeClr val="accent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3945" name="Line 25"/>
          <p:cNvSpPr>
            <a:spLocks noChangeShapeType="1"/>
          </p:cNvSpPr>
          <p:nvPr/>
        </p:nvSpPr>
        <p:spPr bwMode="auto">
          <a:xfrm>
            <a:off x="5586979" y="4181827"/>
            <a:ext cx="2425868" cy="1252"/>
          </a:xfrm>
          <a:prstGeom prst="line">
            <a:avLst/>
          </a:prstGeom>
          <a:noFill/>
          <a:ln w="12700">
            <a:solidFill>
              <a:schemeClr val="accent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3946" name="Rectangle 26"/>
          <p:cNvSpPr>
            <a:spLocks noChangeArrowheads="1"/>
          </p:cNvSpPr>
          <p:nvPr/>
        </p:nvSpPr>
        <p:spPr bwMode="auto">
          <a:xfrm>
            <a:off x="5687297" y="4230650"/>
            <a:ext cx="1706924" cy="18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200">
                <a:latin typeface="Times New Roman" panose="02020603050405020304" pitchFamily="18" charset="0"/>
                <a:ea typeface="华文楷体" panose="02010600040101010101" pitchFamily="2" charset="-122"/>
                <a:cs typeface="Times New Roman" panose="02020603050405020304" pitchFamily="18" charset="0"/>
              </a:rPr>
              <a:t>addCourse(Student,Course)</a:t>
            </a:r>
            <a:endParaRPr kumimoji="1" lang="en-US" altLang="zh-CN" sz="12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3947" name="Rectangle 27"/>
          <p:cNvSpPr>
            <a:spLocks noGrp="1" noChangeArrowheads="1"/>
          </p:cNvSpPr>
          <p:nvPr>
            <p:ph type="title"/>
          </p:nvPr>
        </p:nvSpPr>
        <p:spPr>
          <a:xfrm>
            <a:off x="2802399" y="500544"/>
            <a:ext cx="4191000" cy="914400"/>
          </a:xfrm>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操作（</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Operations）</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3948" name="Rectangle 28"/>
          <p:cNvSpPr>
            <a:spLocks noGrp="1" noChangeArrowheads="1"/>
          </p:cNvSpPr>
          <p:nvPr>
            <p:ph type="body" idx="1"/>
          </p:nvPr>
        </p:nvSpPr>
        <p:spPr>
          <a:xfrm>
            <a:off x="1066800" y="1606047"/>
            <a:ext cx="7543800" cy="1176462"/>
          </a:xfrm>
        </p:spPr>
        <p:txBody>
          <a:bodyPr/>
          <a:lstStyle/>
          <a:p>
            <a:pPr>
              <a:buClr>
                <a:srgbClr val="0070C0"/>
              </a:buClr>
              <a:buFont typeface="Wingdings" panose="05000000000000000000" pitchFamily="2" charset="2"/>
              <a:buChar char="Ø"/>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类的活动特性是由它的操作来定义的</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Ø"/>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类的操作可以有观察交互过程图来确定</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random/>
    <p:sndAc>
      <p:stSnd>
        <p:snd r:embed="rId1" name="projctor.wav"/>
      </p:stSnd>
    </p:sndAc>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ChangeArrowheads="1"/>
          </p:cNvSpPr>
          <p:nvPr/>
        </p:nvSpPr>
        <p:spPr bwMode="auto">
          <a:xfrm>
            <a:off x="1314322" y="4017777"/>
            <a:ext cx="2554546" cy="101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nSpc>
                <a:spcPct val="100000"/>
              </a:lnSpc>
            </a:pPr>
            <a:r>
              <a:rPr kumimoji="1" lang="en-US" altLang="zh-CN" sz="2000" dirty="0">
                <a:latin typeface="Times New Roman" panose="02020603050405020304" pitchFamily="18" charset="0"/>
                <a:ea typeface="华文楷体" panose="02010600040101010101" pitchFamily="2" charset="-122"/>
                <a:cs typeface="Times New Roman" panose="02020603050405020304" pitchFamily="18" charset="0"/>
              </a:rPr>
              <a:t>Each course offering</a:t>
            </a:r>
            <a:endParaRPr kumimoji="1"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00000"/>
              </a:lnSpc>
            </a:pPr>
            <a:r>
              <a:rPr kumimoji="1" lang="en-US" altLang="zh-CN" sz="2000" dirty="0">
                <a:latin typeface="Times New Roman" panose="02020603050405020304" pitchFamily="18" charset="0"/>
                <a:ea typeface="华文楷体" panose="02010600040101010101" pitchFamily="2" charset="-122"/>
                <a:cs typeface="Times New Roman" panose="02020603050405020304" pitchFamily="18" charset="0"/>
              </a:rPr>
              <a:t>has a number, location </a:t>
            </a:r>
            <a:endParaRPr kumimoji="1"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00000"/>
              </a:lnSpc>
            </a:pPr>
            <a:r>
              <a:rPr kumimoji="1" lang="en-US" altLang="zh-CN" sz="2000" dirty="0">
                <a:latin typeface="Times New Roman" panose="02020603050405020304" pitchFamily="18" charset="0"/>
                <a:ea typeface="华文楷体" panose="02010600040101010101" pitchFamily="2" charset="-122"/>
                <a:cs typeface="Times New Roman" panose="02020603050405020304" pitchFamily="18" charset="0"/>
              </a:rPr>
              <a:t>and time</a:t>
            </a:r>
            <a:endParaRPr kumimoji="1"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95971" name="Group 3"/>
          <p:cNvGrpSpPr/>
          <p:nvPr/>
        </p:nvGrpSpPr>
        <p:grpSpPr bwMode="auto">
          <a:xfrm>
            <a:off x="4116389" y="4111626"/>
            <a:ext cx="1785937" cy="746125"/>
            <a:chOff x="2304" y="2688"/>
            <a:chExt cx="1297" cy="529"/>
          </a:xfrm>
        </p:grpSpPr>
        <p:sp>
          <p:nvSpPr>
            <p:cNvPr id="595972" name="Freeform 4"/>
            <p:cNvSpPr/>
            <p:nvPr/>
          </p:nvSpPr>
          <p:spPr bwMode="auto">
            <a:xfrm>
              <a:off x="3425" y="2688"/>
              <a:ext cx="44" cy="529"/>
            </a:xfrm>
            <a:custGeom>
              <a:avLst/>
              <a:gdLst>
                <a:gd name="T0" fmla="*/ 43 w 44"/>
                <a:gd name="T1" fmla="*/ 0 h 529"/>
                <a:gd name="T2" fmla="*/ 43 w 44"/>
                <a:gd name="T3" fmla="*/ 528 h 529"/>
                <a:gd name="T4" fmla="*/ 0 w 44"/>
                <a:gd name="T5" fmla="*/ 387 h 529"/>
                <a:gd name="T6" fmla="*/ 0 w 44"/>
                <a:gd name="T7" fmla="*/ 140 h 529"/>
                <a:gd name="T8" fmla="*/ 43 w 44"/>
                <a:gd name="T9" fmla="*/ 0 h 529"/>
              </a:gdLst>
              <a:ahLst/>
              <a:cxnLst>
                <a:cxn ang="0">
                  <a:pos x="T0" y="T1"/>
                </a:cxn>
                <a:cxn ang="0">
                  <a:pos x="T2" y="T3"/>
                </a:cxn>
                <a:cxn ang="0">
                  <a:pos x="T4" y="T5"/>
                </a:cxn>
                <a:cxn ang="0">
                  <a:pos x="T6" y="T7"/>
                </a:cxn>
                <a:cxn ang="0">
                  <a:pos x="T8" y="T9"/>
                </a:cxn>
              </a:cxnLst>
              <a:rect l="0" t="0" r="r" b="b"/>
              <a:pathLst>
                <a:path w="44" h="529">
                  <a:moveTo>
                    <a:pt x="43" y="0"/>
                  </a:moveTo>
                  <a:lnTo>
                    <a:pt x="43" y="528"/>
                  </a:lnTo>
                  <a:lnTo>
                    <a:pt x="0" y="387"/>
                  </a:lnTo>
                  <a:lnTo>
                    <a:pt x="0" y="140"/>
                  </a:lnTo>
                  <a:lnTo>
                    <a:pt x="43" y="0"/>
                  </a:lnTo>
                </a:path>
              </a:pathLst>
            </a:custGeom>
            <a:solidFill>
              <a:srgbClr val="800000"/>
            </a:solidFill>
            <a:ln>
              <a:noFill/>
            </a:ln>
            <a:effectLst/>
            <a:extLst>
              <a:ext uri="{91240B29-F687-4F45-9708-019B960494DF}">
                <a14:hiddenLine xmlns:a14="http://schemas.microsoft.com/office/drawing/2010/main" w="127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5973" name="Freeform 5"/>
            <p:cNvSpPr/>
            <p:nvPr/>
          </p:nvSpPr>
          <p:spPr bwMode="auto">
            <a:xfrm>
              <a:off x="2304" y="2688"/>
              <a:ext cx="1297" cy="529"/>
            </a:xfrm>
            <a:custGeom>
              <a:avLst/>
              <a:gdLst>
                <a:gd name="T0" fmla="*/ 1164 w 1297"/>
                <a:gd name="T1" fmla="*/ 176 h 529"/>
                <a:gd name="T2" fmla="*/ 1164 w 1297"/>
                <a:gd name="T3" fmla="*/ 0 h 529"/>
                <a:gd name="T4" fmla="*/ 1296 w 1297"/>
                <a:gd name="T5" fmla="*/ 282 h 529"/>
                <a:gd name="T6" fmla="*/ 1164 w 1297"/>
                <a:gd name="T7" fmla="*/ 528 h 529"/>
                <a:gd name="T8" fmla="*/ 1164 w 1297"/>
                <a:gd name="T9" fmla="*/ 352 h 529"/>
                <a:gd name="T10" fmla="*/ 0 w 1297"/>
                <a:gd name="T11" fmla="*/ 352 h 529"/>
                <a:gd name="T12" fmla="*/ 0 w 1297"/>
                <a:gd name="T13" fmla="*/ 176 h 529"/>
                <a:gd name="T14" fmla="*/ 1164 w 1297"/>
                <a:gd name="T15" fmla="*/ 176 h 5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7" h="529">
                  <a:moveTo>
                    <a:pt x="1164" y="176"/>
                  </a:moveTo>
                  <a:lnTo>
                    <a:pt x="1164" y="0"/>
                  </a:lnTo>
                  <a:lnTo>
                    <a:pt x="1296" y="282"/>
                  </a:lnTo>
                  <a:lnTo>
                    <a:pt x="1164" y="528"/>
                  </a:lnTo>
                  <a:lnTo>
                    <a:pt x="1164" y="352"/>
                  </a:lnTo>
                  <a:lnTo>
                    <a:pt x="0" y="352"/>
                  </a:lnTo>
                  <a:lnTo>
                    <a:pt x="0" y="176"/>
                  </a:lnTo>
                  <a:lnTo>
                    <a:pt x="1164" y="176"/>
                  </a:lnTo>
                </a:path>
              </a:pathLst>
            </a:custGeom>
            <a:solidFill>
              <a:srgbClr val="FF0000"/>
            </a:solidFill>
            <a:ln>
              <a:noFill/>
            </a:ln>
            <a:effectLst/>
            <a:extLst>
              <a:ext uri="{91240B29-F687-4F45-9708-019B960494DF}">
                <a14:hiddenLine xmlns:a14="http://schemas.microsoft.com/office/drawing/2010/main" w="127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95974" name="Group 6"/>
          <p:cNvGrpSpPr/>
          <p:nvPr/>
        </p:nvGrpSpPr>
        <p:grpSpPr bwMode="auto">
          <a:xfrm>
            <a:off x="6272214" y="3802064"/>
            <a:ext cx="1857375" cy="1423987"/>
            <a:chOff x="3951" y="2424"/>
            <a:chExt cx="1170" cy="1010"/>
          </a:xfrm>
        </p:grpSpPr>
        <p:sp>
          <p:nvSpPr>
            <p:cNvPr id="595975" name="Rectangle 7"/>
            <p:cNvSpPr>
              <a:spLocks noChangeArrowheads="1"/>
            </p:cNvSpPr>
            <p:nvPr/>
          </p:nvSpPr>
          <p:spPr bwMode="auto">
            <a:xfrm>
              <a:off x="3951" y="2424"/>
              <a:ext cx="1170" cy="101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5976" name="Rectangle 8"/>
            <p:cNvSpPr>
              <a:spLocks noChangeArrowheads="1"/>
            </p:cNvSpPr>
            <p:nvPr/>
          </p:nvSpPr>
          <p:spPr bwMode="auto">
            <a:xfrm>
              <a:off x="4041" y="2468"/>
              <a:ext cx="101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2000">
                  <a:latin typeface="Times New Roman" panose="02020603050405020304" pitchFamily="18" charset="0"/>
                  <a:ea typeface="华文楷体" panose="02010600040101010101" pitchFamily="2" charset="-122"/>
                  <a:cs typeface="Times New Roman" panose="02020603050405020304" pitchFamily="18" charset="0"/>
                </a:rPr>
                <a:t>CourseOffering</a:t>
              </a:r>
              <a:endParaRPr kumimoji="1" lang="en-US" altLang="zh-CN" sz="20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5977" name="Line 9"/>
            <p:cNvSpPr>
              <a:spLocks noChangeShapeType="1"/>
            </p:cNvSpPr>
            <p:nvPr/>
          </p:nvSpPr>
          <p:spPr bwMode="auto">
            <a:xfrm>
              <a:off x="3952" y="2657"/>
              <a:ext cx="1169"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5978" name="Line 10"/>
            <p:cNvSpPr>
              <a:spLocks noChangeShapeType="1"/>
            </p:cNvSpPr>
            <p:nvPr/>
          </p:nvSpPr>
          <p:spPr bwMode="auto">
            <a:xfrm>
              <a:off x="3952" y="3272"/>
              <a:ext cx="1169"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5979" name="Rectangle 11"/>
            <p:cNvSpPr>
              <a:spLocks noChangeArrowheads="1"/>
            </p:cNvSpPr>
            <p:nvPr/>
          </p:nvSpPr>
          <p:spPr bwMode="auto">
            <a:xfrm>
              <a:off x="3982" y="2681"/>
              <a:ext cx="493"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2000">
                  <a:latin typeface="Times New Roman" panose="02020603050405020304" pitchFamily="18" charset="0"/>
                  <a:ea typeface="华文楷体" panose="02010600040101010101" pitchFamily="2" charset="-122"/>
                  <a:cs typeface="Times New Roman" panose="02020603050405020304" pitchFamily="18" charset="0"/>
                </a:rPr>
                <a:t>number</a:t>
              </a:r>
              <a:endParaRPr kumimoji="1" lang="en-US" altLang="zh-CN" sz="20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5980" name="Rectangle 12"/>
            <p:cNvSpPr>
              <a:spLocks noChangeArrowheads="1"/>
            </p:cNvSpPr>
            <p:nvPr/>
          </p:nvSpPr>
          <p:spPr bwMode="auto">
            <a:xfrm>
              <a:off x="3982" y="2858"/>
              <a:ext cx="519"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2000">
                  <a:latin typeface="Times New Roman" panose="02020603050405020304" pitchFamily="18" charset="0"/>
                  <a:ea typeface="华文楷体" panose="02010600040101010101" pitchFamily="2" charset="-122"/>
                  <a:cs typeface="Times New Roman" panose="02020603050405020304" pitchFamily="18" charset="0"/>
                </a:rPr>
                <a:t>location</a:t>
              </a:r>
              <a:endParaRPr kumimoji="1" lang="en-US" altLang="zh-CN" sz="20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5981" name="Rectangle 13"/>
            <p:cNvSpPr>
              <a:spLocks noChangeArrowheads="1"/>
            </p:cNvSpPr>
            <p:nvPr/>
          </p:nvSpPr>
          <p:spPr bwMode="auto">
            <a:xfrm>
              <a:off x="3982" y="3035"/>
              <a:ext cx="286"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2000">
                  <a:latin typeface="Times New Roman" panose="02020603050405020304" pitchFamily="18" charset="0"/>
                  <a:ea typeface="华文楷体" panose="02010600040101010101" pitchFamily="2" charset="-122"/>
                  <a:cs typeface="Times New Roman" panose="02020603050405020304" pitchFamily="18" charset="0"/>
                </a:rPr>
                <a:t>time</a:t>
              </a:r>
              <a:endParaRPr kumimoji="1" lang="en-US" altLang="zh-CN" sz="2000">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595982" name="Rectangle 14"/>
          <p:cNvSpPr>
            <a:spLocks noGrp="1" noChangeArrowheads="1"/>
          </p:cNvSpPr>
          <p:nvPr>
            <p:ph type="title"/>
          </p:nvPr>
        </p:nvSpPr>
        <p:spPr>
          <a:xfrm>
            <a:off x="3301993" y="442207"/>
            <a:ext cx="3487868" cy="914400"/>
          </a:xfrm>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属性（</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Attributes）</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5983" name="Rectangle 15"/>
          <p:cNvSpPr>
            <a:spLocks noGrp="1" noChangeArrowheads="1"/>
          </p:cNvSpPr>
          <p:nvPr>
            <p:ph type="body" idx="1"/>
          </p:nvPr>
        </p:nvSpPr>
        <p:spPr>
          <a:xfrm>
            <a:off x="1066800" y="1844824"/>
            <a:ext cx="7543800" cy="4327376"/>
          </a:xfrm>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类的静态结构是通过它的属性来描述的</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类的属性可以通过观察类的定义，问题的需求定义和通过领域知识的分析来逐步确定</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random/>
    <p:sndAc>
      <p:stSnd>
        <p:snd r:embed="rId1" name="projctor.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2471738" y="736600"/>
            <a:ext cx="4394200" cy="533400"/>
          </a:xfrm>
        </p:spPr>
        <p:txBody>
          <a:bodyPr/>
          <a:lstStyle/>
          <a:p>
            <a:r>
              <a:rPr lang="en-US" altLang="zh-CN" dirty="0"/>
              <a:t>The Analysis Model</a:t>
            </a:r>
            <a:endParaRPr lang="en-US" altLang="zh-CN" dirty="0"/>
          </a:p>
        </p:txBody>
      </p:sp>
      <p:sp>
        <p:nvSpPr>
          <p:cNvPr id="323587" name="Oval 3"/>
          <p:cNvSpPr>
            <a:spLocks noChangeArrowheads="1"/>
          </p:cNvSpPr>
          <p:nvPr/>
        </p:nvSpPr>
        <p:spPr bwMode="auto">
          <a:xfrm>
            <a:off x="1957389" y="1576388"/>
            <a:ext cx="5483225" cy="3829050"/>
          </a:xfrm>
          <a:prstGeom prst="ellipse">
            <a:avLst/>
          </a:prstGeom>
          <a:solidFill>
            <a:srgbClr val="8C488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588" name="Oval 4"/>
          <p:cNvSpPr>
            <a:spLocks noChangeArrowheads="1"/>
          </p:cNvSpPr>
          <p:nvPr/>
        </p:nvSpPr>
        <p:spPr bwMode="auto">
          <a:xfrm>
            <a:off x="3013075" y="2190751"/>
            <a:ext cx="3386138" cy="2492375"/>
          </a:xfrm>
          <a:prstGeom prst="ellipse">
            <a:avLst/>
          </a:prstGeom>
          <a:solidFill>
            <a:srgbClr val="AD278D"/>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Helvetica" charset="0"/>
            </a:endParaRPr>
          </a:p>
        </p:txBody>
      </p:sp>
      <p:sp>
        <p:nvSpPr>
          <p:cNvPr id="323589" name="Oval 5"/>
          <p:cNvSpPr>
            <a:spLocks noChangeArrowheads="1"/>
          </p:cNvSpPr>
          <p:nvPr/>
        </p:nvSpPr>
        <p:spPr bwMode="auto">
          <a:xfrm>
            <a:off x="3703639" y="2738438"/>
            <a:ext cx="2022475" cy="1344612"/>
          </a:xfrm>
          <a:prstGeom prst="ellipse">
            <a:avLst/>
          </a:prstGeom>
          <a:solidFill>
            <a:srgbClr val="D1039B"/>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latin typeface="Helvetica" charset="0"/>
              </a:rPr>
              <a:t>Data Model</a:t>
            </a:r>
            <a:endParaRPr lang="en-US" altLang="zh-CN" sz="1800">
              <a:latin typeface="Helvetica" charset="0"/>
            </a:endParaRPr>
          </a:p>
        </p:txBody>
      </p:sp>
      <p:sp>
        <p:nvSpPr>
          <p:cNvPr id="323590" name="Text Box 6"/>
          <p:cNvSpPr txBox="1">
            <a:spLocks noChangeArrowheads="1"/>
          </p:cNvSpPr>
          <p:nvPr/>
        </p:nvSpPr>
        <p:spPr bwMode="auto">
          <a:xfrm>
            <a:off x="4075113" y="4745039"/>
            <a:ext cx="12747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latin typeface="Helvetica" charset="0"/>
              </a:rPr>
              <a:t>Behavioral</a:t>
            </a:r>
            <a:endParaRPr lang="en-US" altLang="zh-CN" sz="1800">
              <a:latin typeface="Helvetica" charset="0"/>
            </a:endParaRPr>
          </a:p>
          <a:p>
            <a:r>
              <a:rPr lang="en-US" altLang="zh-CN" sz="1800">
                <a:latin typeface="Helvetica" charset="0"/>
              </a:rPr>
              <a:t>Model</a:t>
            </a:r>
            <a:endParaRPr lang="en-US" altLang="zh-CN" sz="1800">
              <a:solidFill>
                <a:schemeClr val="folHlink"/>
              </a:solidFill>
              <a:latin typeface="Helvetica" charset="0"/>
            </a:endParaRPr>
          </a:p>
        </p:txBody>
      </p:sp>
      <p:sp>
        <p:nvSpPr>
          <p:cNvPr id="323591" name="Text Box 7"/>
          <p:cNvSpPr txBox="1">
            <a:spLocks noChangeArrowheads="1"/>
          </p:cNvSpPr>
          <p:nvPr/>
        </p:nvSpPr>
        <p:spPr bwMode="auto">
          <a:xfrm>
            <a:off x="4094163" y="4086226"/>
            <a:ext cx="12490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latin typeface="Helvetica" charset="0"/>
              </a:rPr>
              <a:t>Functional</a:t>
            </a:r>
            <a:endParaRPr lang="en-US" altLang="zh-CN" sz="1800">
              <a:latin typeface="Helvetica" charset="0"/>
            </a:endParaRPr>
          </a:p>
          <a:p>
            <a:r>
              <a:rPr lang="en-US" altLang="zh-CN" sz="1800">
                <a:latin typeface="Helvetica" charset="0"/>
              </a:rPr>
              <a:t>Model</a:t>
            </a:r>
            <a:endParaRPr lang="en-US" altLang="zh-CN" sz="1800">
              <a:latin typeface="Helvetica" charset="0"/>
            </a:endParaRPr>
          </a:p>
        </p:txBody>
      </p:sp>
    </p:spTree>
  </p:cSld>
  <p:clrMapOvr>
    <a:masterClrMapping/>
  </p:clrMapOvr>
  <p:transition>
    <p:random/>
    <p:sndAc>
      <p:stSnd>
        <p:snd r:embed="rId1" name="projctor.wav"/>
      </p:stSnd>
    </p:sndAc>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a:xfrm>
            <a:off x="2574696" y="736143"/>
            <a:ext cx="4382207" cy="527050"/>
          </a:xfrm>
          <a:noFill/>
        </p:spPr>
        <p:txBody>
          <a:bodyPr vert="horz" wrap="square" lIns="55562" tIns="22225" rIns="55562" bIns="22225" numCol="1" anchor="ctr" anchorCtr="0" compatLnSpc="1"/>
          <a:lstStyle/>
          <a:p>
            <a:r>
              <a:rPr lang="zh-CN" altLang="en-US" dirty="0">
                <a:latin typeface="华文楷体" panose="02010600040101010101" pitchFamily="2" charset="-122"/>
                <a:ea typeface="华文楷体" panose="02010600040101010101" pitchFamily="2" charset="-122"/>
              </a:rPr>
              <a:t>类的三部分的描述方法</a:t>
            </a:r>
            <a:endParaRPr lang="zh-CN" altLang="en-US" dirty="0">
              <a:solidFill>
                <a:schemeClr val="tx1"/>
              </a:solidFill>
              <a:effectLst>
                <a:outerShdw blurRad="38100" dist="38100" dir="2700000" algn="tl">
                  <a:srgbClr val="FFFFFF"/>
                </a:outerShdw>
              </a:effectLst>
              <a:latin typeface="华文楷体" panose="02010600040101010101" pitchFamily="2" charset="-122"/>
              <a:ea typeface="华文楷体" panose="02010600040101010101" pitchFamily="2" charset="-122"/>
            </a:endParaRPr>
          </a:p>
        </p:txBody>
      </p:sp>
      <p:grpSp>
        <p:nvGrpSpPr>
          <p:cNvPr id="598019" name="Group 3"/>
          <p:cNvGrpSpPr/>
          <p:nvPr/>
        </p:nvGrpSpPr>
        <p:grpSpPr bwMode="auto">
          <a:xfrm>
            <a:off x="1071563" y="1773230"/>
            <a:ext cx="2203450" cy="573095"/>
            <a:chOff x="895" y="972"/>
            <a:chExt cx="921" cy="406"/>
          </a:xfrm>
        </p:grpSpPr>
        <p:sp>
          <p:nvSpPr>
            <p:cNvPr id="598020" name="Rectangle 4"/>
            <p:cNvSpPr>
              <a:spLocks noChangeArrowheads="1"/>
            </p:cNvSpPr>
            <p:nvPr/>
          </p:nvSpPr>
          <p:spPr bwMode="auto">
            <a:xfrm>
              <a:off x="895" y="990"/>
              <a:ext cx="921" cy="388"/>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98021" name="Rectangle 5"/>
            <p:cNvSpPr>
              <a:spLocks noChangeArrowheads="1"/>
            </p:cNvSpPr>
            <p:nvPr/>
          </p:nvSpPr>
          <p:spPr bwMode="auto">
            <a:xfrm>
              <a:off x="945" y="972"/>
              <a:ext cx="681"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dirty="0" err="1"/>
                <a:t>RegistrationForm</a:t>
              </a:r>
              <a:endParaRPr kumimoji="1" lang="en-US" altLang="zh-CN" sz="1800" dirty="0"/>
            </a:p>
          </p:txBody>
        </p:sp>
        <p:sp>
          <p:nvSpPr>
            <p:cNvPr id="598022" name="Line 6"/>
            <p:cNvSpPr>
              <a:spLocks noChangeShapeType="1"/>
            </p:cNvSpPr>
            <p:nvPr/>
          </p:nvSpPr>
          <p:spPr bwMode="auto">
            <a:xfrm>
              <a:off x="896" y="1248"/>
              <a:ext cx="918"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98023" name="Line 7"/>
            <p:cNvSpPr>
              <a:spLocks noChangeShapeType="1"/>
            </p:cNvSpPr>
            <p:nvPr/>
          </p:nvSpPr>
          <p:spPr bwMode="auto">
            <a:xfrm>
              <a:off x="896" y="1296"/>
              <a:ext cx="918"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nvGrpSpPr>
          <p:cNvPr id="598024" name="Group 8"/>
          <p:cNvGrpSpPr/>
          <p:nvPr/>
        </p:nvGrpSpPr>
        <p:grpSpPr bwMode="auto">
          <a:xfrm>
            <a:off x="1122364" y="2609851"/>
            <a:ext cx="3649751" cy="1114425"/>
            <a:chOff x="2375" y="1302"/>
            <a:chExt cx="1156" cy="502"/>
          </a:xfrm>
        </p:grpSpPr>
        <p:grpSp>
          <p:nvGrpSpPr>
            <p:cNvPr id="598025" name="Group 9"/>
            <p:cNvGrpSpPr/>
            <p:nvPr/>
          </p:nvGrpSpPr>
          <p:grpSpPr bwMode="auto">
            <a:xfrm>
              <a:off x="2375" y="1302"/>
              <a:ext cx="1156" cy="502"/>
              <a:chOff x="2375" y="1302"/>
              <a:chExt cx="1156" cy="502"/>
            </a:xfrm>
          </p:grpSpPr>
          <p:sp>
            <p:nvSpPr>
              <p:cNvPr id="598026" name="Rectangle 10"/>
              <p:cNvSpPr>
                <a:spLocks noChangeArrowheads="1"/>
              </p:cNvSpPr>
              <p:nvPr/>
            </p:nvSpPr>
            <p:spPr bwMode="auto">
              <a:xfrm>
                <a:off x="2375" y="1302"/>
                <a:ext cx="1156" cy="502"/>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98027" name="Rectangle 11"/>
              <p:cNvSpPr>
                <a:spLocks noChangeArrowheads="1"/>
              </p:cNvSpPr>
              <p:nvPr/>
            </p:nvSpPr>
            <p:spPr bwMode="auto">
              <a:xfrm>
                <a:off x="2452" y="1347"/>
                <a:ext cx="617"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dirty="0" err="1"/>
                  <a:t>RegistrationManager</a:t>
                </a:r>
                <a:endParaRPr kumimoji="1" lang="en-US" altLang="zh-CN" sz="1800" dirty="0"/>
              </a:p>
            </p:txBody>
          </p:sp>
          <p:sp>
            <p:nvSpPr>
              <p:cNvPr id="598028" name="Line 12"/>
              <p:cNvSpPr>
                <a:spLocks noChangeShapeType="1"/>
              </p:cNvSpPr>
              <p:nvPr/>
            </p:nvSpPr>
            <p:spPr bwMode="auto">
              <a:xfrm>
                <a:off x="2376" y="1559"/>
                <a:ext cx="1153"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98029" name="Line 13"/>
              <p:cNvSpPr>
                <a:spLocks noChangeShapeType="1"/>
              </p:cNvSpPr>
              <p:nvPr/>
            </p:nvSpPr>
            <p:spPr bwMode="auto">
              <a:xfrm>
                <a:off x="2376" y="1607"/>
                <a:ext cx="1153"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598030" name="Rectangle 14"/>
            <p:cNvSpPr>
              <a:spLocks noChangeArrowheads="1"/>
            </p:cNvSpPr>
            <p:nvPr/>
          </p:nvSpPr>
          <p:spPr bwMode="auto">
            <a:xfrm>
              <a:off x="2388" y="1666"/>
              <a:ext cx="967"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a:t>addStudent(Course, StudentInfo)</a:t>
              </a:r>
              <a:endParaRPr kumimoji="1" lang="en-US" altLang="zh-CN" sz="1800"/>
            </a:p>
          </p:txBody>
        </p:sp>
      </p:grpSp>
      <p:grpSp>
        <p:nvGrpSpPr>
          <p:cNvPr id="598031" name="Group 15"/>
          <p:cNvGrpSpPr/>
          <p:nvPr/>
        </p:nvGrpSpPr>
        <p:grpSpPr bwMode="auto">
          <a:xfrm>
            <a:off x="5019675" y="2478089"/>
            <a:ext cx="3087688" cy="1661695"/>
            <a:chOff x="4333" y="1618"/>
            <a:chExt cx="864" cy="791"/>
          </a:xfrm>
        </p:grpSpPr>
        <p:grpSp>
          <p:nvGrpSpPr>
            <p:cNvPr id="598032" name="Group 16"/>
            <p:cNvGrpSpPr/>
            <p:nvPr/>
          </p:nvGrpSpPr>
          <p:grpSpPr bwMode="auto">
            <a:xfrm>
              <a:off x="4333" y="1618"/>
              <a:ext cx="864" cy="791"/>
              <a:chOff x="4333" y="1618"/>
              <a:chExt cx="864" cy="791"/>
            </a:xfrm>
          </p:grpSpPr>
          <p:sp>
            <p:nvSpPr>
              <p:cNvPr id="598033" name="Rectangle 17"/>
              <p:cNvSpPr>
                <a:spLocks noChangeArrowheads="1"/>
              </p:cNvSpPr>
              <p:nvPr/>
            </p:nvSpPr>
            <p:spPr bwMode="auto">
              <a:xfrm>
                <a:off x="4333" y="1618"/>
                <a:ext cx="864" cy="791"/>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98034" name="Rectangle 18"/>
              <p:cNvSpPr>
                <a:spLocks noChangeArrowheads="1"/>
              </p:cNvSpPr>
              <p:nvPr/>
            </p:nvSpPr>
            <p:spPr bwMode="auto">
              <a:xfrm>
                <a:off x="4590" y="1741"/>
                <a:ext cx="183" cy="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a:t>Course</a:t>
                </a:r>
                <a:endParaRPr kumimoji="1" lang="en-US" altLang="zh-CN" sz="1800"/>
              </a:p>
            </p:txBody>
          </p:sp>
          <p:sp>
            <p:nvSpPr>
              <p:cNvPr id="598035" name="Line 19"/>
              <p:cNvSpPr>
                <a:spLocks noChangeShapeType="1"/>
              </p:cNvSpPr>
              <p:nvPr/>
            </p:nvSpPr>
            <p:spPr bwMode="auto">
              <a:xfrm>
                <a:off x="4334" y="1875"/>
                <a:ext cx="861"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98036" name="Line 20"/>
              <p:cNvSpPr>
                <a:spLocks noChangeShapeType="1"/>
              </p:cNvSpPr>
              <p:nvPr/>
            </p:nvSpPr>
            <p:spPr bwMode="auto">
              <a:xfrm>
                <a:off x="4334" y="2116"/>
                <a:ext cx="861"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598037" name="Rectangle 21"/>
            <p:cNvSpPr>
              <a:spLocks noChangeArrowheads="1"/>
            </p:cNvSpPr>
            <p:nvPr/>
          </p:nvSpPr>
          <p:spPr bwMode="auto">
            <a:xfrm>
              <a:off x="4347" y="1887"/>
              <a:ext cx="140" cy="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a:t>name</a:t>
              </a:r>
              <a:endParaRPr kumimoji="1" lang="en-US" altLang="zh-CN" sz="1800"/>
            </a:p>
          </p:txBody>
        </p:sp>
        <p:sp>
          <p:nvSpPr>
            <p:cNvPr id="598038" name="Rectangle 22"/>
            <p:cNvSpPr>
              <a:spLocks noChangeArrowheads="1"/>
            </p:cNvSpPr>
            <p:nvPr/>
          </p:nvSpPr>
          <p:spPr bwMode="auto">
            <a:xfrm>
              <a:off x="4347" y="1983"/>
              <a:ext cx="384" cy="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a:t>numberCredits</a:t>
              </a:r>
              <a:endParaRPr kumimoji="1" lang="en-US" altLang="zh-CN" sz="1800"/>
            </a:p>
          </p:txBody>
        </p:sp>
        <p:sp>
          <p:nvSpPr>
            <p:cNvPr id="598039" name="Rectangle 23"/>
            <p:cNvSpPr>
              <a:spLocks noChangeArrowheads="1"/>
            </p:cNvSpPr>
            <p:nvPr/>
          </p:nvSpPr>
          <p:spPr bwMode="auto">
            <a:xfrm>
              <a:off x="4347" y="2175"/>
              <a:ext cx="169" cy="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a:t>open()</a:t>
              </a:r>
              <a:endParaRPr kumimoji="1" lang="en-US" altLang="zh-CN" sz="1800"/>
            </a:p>
          </p:txBody>
        </p:sp>
        <p:sp>
          <p:nvSpPr>
            <p:cNvPr id="598040" name="Rectangle 24"/>
            <p:cNvSpPr>
              <a:spLocks noChangeArrowheads="1"/>
            </p:cNvSpPr>
            <p:nvPr/>
          </p:nvSpPr>
          <p:spPr bwMode="auto">
            <a:xfrm>
              <a:off x="4347" y="2271"/>
              <a:ext cx="639" cy="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a:t>addStudent(StudentInfo)</a:t>
              </a:r>
              <a:endParaRPr kumimoji="1" lang="en-US" altLang="zh-CN" sz="1800"/>
            </a:p>
          </p:txBody>
        </p:sp>
      </p:grpSp>
      <p:grpSp>
        <p:nvGrpSpPr>
          <p:cNvPr id="598041" name="Group 25"/>
          <p:cNvGrpSpPr/>
          <p:nvPr/>
        </p:nvGrpSpPr>
        <p:grpSpPr bwMode="auto">
          <a:xfrm>
            <a:off x="3043239" y="4425951"/>
            <a:ext cx="1011237" cy="1044575"/>
            <a:chOff x="2604" y="2075"/>
            <a:chExt cx="637" cy="492"/>
          </a:xfrm>
        </p:grpSpPr>
        <p:grpSp>
          <p:nvGrpSpPr>
            <p:cNvPr id="598042" name="Group 26"/>
            <p:cNvGrpSpPr/>
            <p:nvPr/>
          </p:nvGrpSpPr>
          <p:grpSpPr bwMode="auto">
            <a:xfrm>
              <a:off x="2604" y="2075"/>
              <a:ext cx="637" cy="492"/>
              <a:chOff x="2604" y="2075"/>
              <a:chExt cx="637" cy="492"/>
            </a:xfrm>
          </p:grpSpPr>
          <p:sp>
            <p:nvSpPr>
              <p:cNvPr id="598043" name="Rectangle 27"/>
              <p:cNvSpPr>
                <a:spLocks noChangeArrowheads="1"/>
              </p:cNvSpPr>
              <p:nvPr/>
            </p:nvSpPr>
            <p:spPr bwMode="auto">
              <a:xfrm>
                <a:off x="2604" y="2075"/>
                <a:ext cx="637" cy="492"/>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98044" name="Rectangle 28"/>
              <p:cNvSpPr>
                <a:spLocks noChangeArrowheads="1"/>
              </p:cNvSpPr>
              <p:nvPr/>
            </p:nvSpPr>
            <p:spPr bwMode="auto">
              <a:xfrm>
                <a:off x="2650" y="2102"/>
                <a:ext cx="44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a:t>Student</a:t>
                </a:r>
                <a:endParaRPr kumimoji="1" lang="en-US" altLang="zh-CN" sz="1800"/>
              </a:p>
            </p:txBody>
          </p:sp>
          <p:sp>
            <p:nvSpPr>
              <p:cNvPr id="598045" name="Line 29"/>
              <p:cNvSpPr>
                <a:spLocks noChangeShapeType="1"/>
              </p:cNvSpPr>
              <p:nvPr/>
            </p:nvSpPr>
            <p:spPr bwMode="auto">
              <a:xfrm>
                <a:off x="2605" y="2236"/>
                <a:ext cx="634"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98046" name="Line 30"/>
              <p:cNvSpPr>
                <a:spLocks noChangeShapeType="1"/>
              </p:cNvSpPr>
              <p:nvPr/>
            </p:nvSpPr>
            <p:spPr bwMode="auto">
              <a:xfrm>
                <a:off x="2605" y="2477"/>
                <a:ext cx="634"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598047" name="Rectangle 31"/>
            <p:cNvSpPr>
              <a:spLocks noChangeArrowheads="1"/>
            </p:cNvSpPr>
            <p:nvPr/>
          </p:nvSpPr>
          <p:spPr bwMode="auto">
            <a:xfrm>
              <a:off x="2617" y="2248"/>
              <a:ext cx="315"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a:t>name</a:t>
              </a:r>
              <a:endParaRPr kumimoji="1" lang="en-US" altLang="zh-CN" sz="1800"/>
            </a:p>
          </p:txBody>
        </p:sp>
        <p:sp>
          <p:nvSpPr>
            <p:cNvPr id="598048" name="Rectangle 32"/>
            <p:cNvSpPr>
              <a:spLocks noChangeArrowheads="1"/>
            </p:cNvSpPr>
            <p:nvPr/>
          </p:nvSpPr>
          <p:spPr bwMode="auto">
            <a:xfrm>
              <a:off x="2617" y="2344"/>
              <a:ext cx="339"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a:t>major</a:t>
              </a:r>
              <a:endParaRPr kumimoji="1" lang="en-US" altLang="zh-CN" sz="1800"/>
            </a:p>
          </p:txBody>
        </p:sp>
      </p:grpSp>
      <p:grpSp>
        <p:nvGrpSpPr>
          <p:cNvPr id="598049" name="Group 33"/>
          <p:cNvGrpSpPr/>
          <p:nvPr/>
        </p:nvGrpSpPr>
        <p:grpSpPr bwMode="auto">
          <a:xfrm>
            <a:off x="4997453" y="4276725"/>
            <a:ext cx="2744843" cy="1443038"/>
            <a:chOff x="3748" y="2980"/>
            <a:chExt cx="867" cy="587"/>
          </a:xfrm>
        </p:grpSpPr>
        <p:grpSp>
          <p:nvGrpSpPr>
            <p:cNvPr id="598050" name="Group 34"/>
            <p:cNvGrpSpPr/>
            <p:nvPr/>
          </p:nvGrpSpPr>
          <p:grpSpPr bwMode="auto">
            <a:xfrm>
              <a:off x="3748" y="2980"/>
              <a:ext cx="867" cy="587"/>
              <a:chOff x="3748" y="2980"/>
              <a:chExt cx="867" cy="587"/>
            </a:xfrm>
          </p:grpSpPr>
          <p:sp>
            <p:nvSpPr>
              <p:cNvPr id="598051" name="Rectangle 35"/>
              <p:cNvSpPr>
                <a:spLocks noChangeArrowheads="1"/>
              </p:cNvSpPr>
              <p:nvPr/>
            </p:nvSpPr>
            <p:spPr bwMode="auto">
              <a:xfrm>
                <a:off x="3748" y="2980"/>
                <a:ext cx="867" cy="587"/>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98052" name="Rectangle 36"/>
              <p:cNvSpPr>
                <a:spLocks noChangeArrowheads="1"/>
              </p:cNvSpPr>
              <p:nvPr/>
            </p:nvSpPr>
            <p:spPr bwMode="auto">
              <a:xfrm>
                <a:off x="3815" y="3006"/>
                <a:ext cx="456" cy="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a:t>CourseOffering</a:t>
                </a:r>
                <a:endParaRPr kumimoji="1" lang="en-US" altLang="zh-CN" sz="1800"/>
              </a:p>
            </p:txBody>
          </p:sp>
          <p:sp>
            <p:nvSpPr>
              <p:cNvPr id="598053" name="Line 37"/>
              <p:cNvSpPr>
                <a:spLocks noChangeShapeType="1"/>
              </p:cNvSpPr>
              <p:nvPr/>
            </p:nvSpPr>
            <p:spPr bwMode="auto">
              <a:xfrm>
                <a:off x="3749" y="3141"/>
                <a:ext cx="864"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98054" name="Line 38"/>
              <p:cNvSpPr>
                <a:spLocks noChangeShapeType="1"/>
              </p:cNvSpPr>
              <p:nvPr/>
            </p:nvSpPr>
            <p:spPr bwMode="auto">
              <a:xfrm>
                <a:off x="3749" y="3285"/>
                <a:ext cx="864"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598055" name="Rectangle 39"/>
            <p:cNvSpPr>
              <a:spLocks noChangeArrowheads="1"/>
            </p:cNvSpPr>
            <p:nvPr/>
          </p:nvSpPr>
          <p:spPr bwMode="auto">
            <a:xfrm>
              <a:off x="3761" y="3152"/>
              <a:ext cx="235" cy="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a:t>location</a:t>
              </a:r>
              <a:endParaRPr kumimoji="1" lang="en-US" altLang="zh-CN" sz="1800"/>
            </a:p>
          </p:txBody>
        </p:sp>
        <p:sp>
          <p:nvSpPr>
            <p:cNvPr id="598056" name="Rectangle 40"/>
            <p:cNvSpPr>
              <a:spLocks noChangeArrowheads="1"/>
            </p:cNvSpPr>
            <p:nvPr/>
          </p:nvSpPr>
          <p:spPr bwMode="auto">
            <a:xfrm>
              <a:off x="3761" y="3344"/>
              <a:ext cx="190" cy="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a:t>open()</a:t>
              </a:r>
              <a:endParaRPr kumimoji="1" lang="en-US" altLang="zh-CN" sz="1800"/>
            </a:p>
          </p:txBody>
        </p:sp>
        <p:sp>
          <p:nvSpPr>
            <p:cNvPr id="598057" name="Rectangle 41"/>
            <p:cNvSpPr>
              <a:spLocks noChangeArrowheads="1"/>
            </p:cNvSpPr>
            <p:nvPr/>
          </p:nvSpPr>
          <p:spPr bwMode="auto">
            <a:xfrm>
              <a:off x="3761" y="3440"/>
              <a:ext cx="721" cy="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a:t>addStudent(StudentInfo)</a:t>
              </a:r>
              <a:endParaRPr kumimoji="1" lang="en-US" altLang="zh-CN" sz="1800"/>
            </a:p>
          </p:txBody>
        </p:sp>
      </p:grpSp>
      <p:grpSp>
        <p:nvGrpSpPr>
          <p:cNvPr id="598058" name="Group 42"/>
          <p:cNvGrpSpPr/>
          <p:nvPr/>
        </p:nvGrpSpPr>
        <p:grpSpPr bwMode="auto">
          <a:xfrm>
            <a:off x="1193800" y="4413251"/>
            <a:ext cx="1601788" cy="1046163"/>
            <a:chOff x="1235" y="2843"/>
            <a:chExt cx="733" cy="492"/>
          </a:xfrm>
        </p:grpSpPr>
        <p:grpSp>
          <p:nvGrpSpPr>
            <p:cNvPr id="598059" name="Group 43"/>
            <p:cNvGrpSpPr/>
            <p:nvPr/>
          </p:nvGrpSpPr>
          <p:grpSpPr bwMode="auto">
            <a:xfrm>
              <a:off x="1235" y="2843"/>
              <a:ext cx="733" cy="492"/>
              <a:chOff x="1235" y="2843"/>
              <a:chExt cx="733" cy="492"/>
            </a:xfrm>
          </p:grpSpPr>
          <p:sp>
            <p:nvSpPr>
              <p:cNvPr id="598060" name="Rectangle 44"/>
              <p:cNvSpPr>
                <a:spLocks noChangeArrowheads="1"/>
              </p:cNvSpPr>
              <p:nvPr/>
            </p:nvSpPr>
            <p:spPr bwMode="auto">
              <a:xfrm>
                <a:off x="1235" y="2843"/>
                <a:ext cx="733" cy="492"/>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98061" name="Rectangle 45"/>
              <p:cNvSpPr>
                <a:spLocks noChangeArrowheads="1"/>
              </p:cNvSpPr>
              <p:nvPr/>
            </p:nvSpPr>
            <p:spPr bwMode="auto">
              <a:xfrm>
                <a:off x="1283" y="2870"/>
                <a:ext cx="399"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a:t>Professor</a:t>
                </a:r>
                <a:endParaRPr kumimoji="1" lang="en-US" altLang="zh-CN" sz="1800"/>
              </a:p>
            </p:txBody>
          </p:sp>
          <p:sp>
            <p:nvSpPr>
              <p:cNvPr id="598062" name="Line 46"/>
              <p:cNvSpPr>
                <a:spLocks noChangeShapeType="1"/>
              </p:cNvSpPr>
              <p:nvPr/>
            </p:nvSpPr>
            <p:spPr bwMode="auto">
              <a:xfrm>
                <a:off x="1236" y="3005"/>
                <a:ext cx="730"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98063" name="Line 47"/>
              <p:cNvSpPr>
                <a:spLocks noChangeShapeType="1"/>
              </p:cNvSpPr>
              <p:nvPr/>
            </p:nvSpPr>
            <p:spPr bwMode="auto">
              <a:xfrm>
                <a:off x="1236" y="3245"/>
                <a:ext cx="730"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598064" name="Rectangle 48"/>
            <p:cNvSpPr>
              <a:spLocks noChangeArrowheads="1"/>
            </p:cNvSpPr>
            <p:nvPr/>
          </p:nvSpPr>
          <p:spPr bwMode="auto">
            <a:xfrm>
              <a:off x="1248" y="3016"/>
              <a:ext cx="229"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a:t>name</a:t>
              </a:r>
              <a:endParaRPr kumimoji="1" lang="en-US" altLang="zh-CN" sz="1800"/>
            </a:p>
          </p:txBody>
        </p:sp>
        <p:sp>
          <p:nvSpPr>
            <p:cNvPr id="598065" name="Rectangle 49"/>
            <p:cNvSpPr>
              <a:spLocks noChangeArrowheads="1"/>
            </p:cNvSpPr>
            <p:nvPr/>
          </p:nvSpPr>
          <p:spPr bwMode="auto">
            <a:xfrm>
              <a:off x="1248" y="3112"/>
              <a:ext cx="522"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a:t>tenureStatus</a:t>
              </a:r>
              <a:endParaRPr kumimoji="1" lang="en-US" altLang="zh-CN" sz="1800"/>
            </a:p>
          </p:txBody>
        </p:sp>
      </p:grpSp>
      <p:grpSp>
        <p:nvGrpSpPr>
          <p:cNvPr id="598066" name="Group 50"/>
          <p:cNvGrpSpPr/>
          <p:nvPr/>
        </p:nvGrpSpPr>
        <p:grpSpPr bwMode="auto">
          <a:xfrm>
            <a:off x="4979988" y="1692275"/>
            <a:ext cx="2252662" cy="547688"/>
            <a:chOff x="4059" y="929"/>
            <a:chExt cx="982" cy="388"/>
          </a:xfrm>
        </p:grpSpPr>
        <p:sp>
          <p:nvSpPr>
            <p:cNvPr id="598067" name="Rectangle 51"/>
            <p:cNvSpPr>
              <a:spLocks noChangeArrowheads="1"/>
            </p:cNvSpPr>
            <p:nvPr/>
          </p:nvSpPr>
          <p:spPr bwMode="auto">
            <a:xfrm>
              <a:off x="4059" y="929"/>
              <a:ext cx="982" cy="388"/>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98068" name="Rectangle 52"/>
            <p:cNvSpPr>
              <a:spLocks noChangeArrowheads="1"/>
            </p:cNvSpPr>
            <p:nvPr/>
          </p:nvSpPr>
          <p:spPr bwMode="auto">
            <a:xfrm>
              <a:off x="4103" y="943"/>
              <a:ext cx="788"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800" dirty="0" err="1"/>
                <a:t>ScheduleAlgorithm</a:t>
              </a:r>
              <a:endParaRPr kumimoji="1" lang="en-US" altLang="zh-CN" sz="1800" dirty="0"/>
            </a:p>
          </p:txBody>
        </p:sp>
        <p:sp>
          <p:nvSpPr>
            <p:cNvPr id="598069" name="Line 53"/>
            <p:cNvSpPr>
              <a:spLocks noChangeShapeType="1"/>
            </p:cNvSpPr>
            <p:nvPr/>
          </p:nvSpPr>
          <p:spPr bwMode="auto">
            <a:xfrm>
              <a:off x="4060" y="1186"/>
              <a:ext cx="980"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98070" name="Line 54"/>
            <p:cNvSpPr>
              <a:spLocks noChangeShapeType="1"/>
            </p:cNvSpPr>
            <p:nvPr/>
          </p:nvSpPr>
          <p:spPr bwMode="auto">
            <a:xfrm>
              <a:off x="4060" y="1234"/>
              <a:ext cx="980"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Tree>
  </p:cSld>
  <p:clrMapOvr>
    <a:masterClrMapping/>
  </p:clrMapOvr>
  <p:transition>
    <p:random/>
    <p:sndAc>
      <p:stSnd>
        <p:snd r:embed="rId1" name="projctor.wav"/>
      </p:stSnd>
    </p:sndAc>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2195736" y="332656"/>
            <a:ext cx="5847184" cy="914400"/>
          </a:xfrm>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对象间关系（</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Relationships）</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0067" name="Rectangle 3"/>
          <p:cNvSpPr>
            <a:spLocks noGrp="1" noChangeArrowheads="1"/>
          </p:cNvSpPr>
          <p:nvPr>
            <p:ph type="body" idx="1"/>
          </p:nvPr>
        </p:nvSpPr>
        <p:spPr/>
        <p:txBody>
          <a:body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对象之间的关系为不同对象之间通信通过了一条通道</a:t>
            </a:r>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a:latin typeface="Times New Roman" panose="02020603050405020304" pitchFamily="18" charset="0"/>
                <a:ea typeface="华文楷体" panose="02010600040101010101" pitchFamily="2" charset="-122"/>
                <a:cs typeface="Times New Roman" panose="02020603050405020304" pitchFamily="18" charset="0"/>
              </a:rPr>
              <a:t>可以通过对事件顺序图/对象合作图的观测来确定两个对象是否存在关系，如果有，属于哪一类关系</a:t>
            </a:r>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a:latin typeface="Times New Roman" panose="02020603050405020304" pitchFamily="18" charset="0"/>
                <a:ea typeface="华文楷体" panose="02010600040101010101" pitchFamily="2" charset="-122"/>
                <a:cs typeface="Times New Roman" panose="02020603050405020304" pitchFamily="18" charset="0"/>
              </a:rPr>
              <a:t>UML</a:t>
            </a:r>
            <a:r>
              <a:rPr lang="zh-CN" altLang="en-US">
                <a:latin typeface="Times New Roman" panose="02020603050405020304" pitchFamily="18" charset="0"/>
                <a:ea typeface="华文楷体" panose="02010600040101010101" pitchFamily="2" charset="-122"/>
                <a:cs typeface="Times New Roman" panose="02020603050405020304" pitchFamily="18" charset="0"/>
              </a:rPr>
              <a:t>规定了三种关系</a:t>
            </a:r>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a:latin typeface="Times New Roman" panose="02020603050405020304" pitchFamily="18" charset="0"/>
                <a:ea typeface="华文楷体" panose="02010600040101010101" pitchFamily="2" charset="-122"/>
                <a:cs typeface="Times New Roman" panose="02020603050405020304" pitchFamily="18" charset="0"/>
              </a:rPr>
              <a:t>关联</a:t>
            </a:r>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a:latin typeface="Times New Roman" panose="02020603050405020304" pitchFamily="18" charset="0"/>
                <a:ea typeface="华文楷体" panose="02010600040101010101" pitchFamily="2" charset="-122"/>
                <a:cs typeface="Times New Roman" panose="02020603050405020304" pitchFamily="18" charset="0"/>
              </a:rPr>
              <a:t>聚合</a:t>
            </a:r>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a:latin typeface="Times New Roman" panose="02020603050405020304" pitchFamily="18" charset="0"/>
                <a:ea typeface="华文楷体" panose="02010600040101010101" pitchFamily="2" charset="-122"/>
                <a:cs typeface="Times New Roman" panose="02020603050405020304" pitchFamily="18" charset="0"/>
              </a:rPr>
              <a:t>相关</a:t>
            </a:r>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random/>
    <p:sndAc>
      <p:stSnd>
        <p:snd r:embed="rId1" name="projctor.wav"/>
      </p:stSnd>
    </p:sndAc>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2411760" y="332656"/>
            <a:ext cx="5415136" cy="914400"/>
          </a:xfrm>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对象间关系（</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Relationships）</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2115" name="Rectangle 3"/>
          <p:cNvSpPr>
            <a:spLocks noGrp="1" noChangeArrowheads="1"/>
          </p:cNvSpPr>
          <p:nvPr>
            <p:ph type="body" idx="1"/>
          </p:nvPr>
        </p:nvSpPr>
        <p:spPr/>
        <p:txBody>
          <a:body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关联描述了两个类之间的双向联系</a:t>
            </a:r>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a:latin typeface="Times New Roman" panose="02020603050405020304" pitchFamily="18" charset="0"/>
                <a:ea typeface="华文楷体" panose="02010600040101010101" pitchFamily="2" charset="-122"/>
                <a:cs typeface="Times New Roman" panose="02020603050405020304" pitchFamily="18" charset="0"/>
              </a:rPr>
              <a:t>关联是用连接两个类的一根实线来描述的</a:t>
            </a:r>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a:latin typeface="Times New Roman" panose="02020603050405020304" pitchFamily="18" charset="0"/>
                <a:ea typeface="华文楷体" panose="02010600040101010101" pitchFamily="2" charset="-122"/>
                <a:cs typeface="Times New Roman" panose="02020603050405020304" pitchFamily="18" charset="0"/>
              </a:rPr>
              <a:t>聚合描述的是一种比较紧密的相关关系。它描述的整体和部分之间的关系</a:t>
            </a:r>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a:latin typeface="Times New Roman" panose="02020603050405020304" pitchFamily="18" charset="0"/>
                <a:ea typeface="华文楷体" panose="02010600040101010101" pitchFamily="2" charset="-122"/>
                <a:cs typeface="Times New Roman" panose="02020603050405020304" pitchFamily="18" charset="0"/>
              </a:rPr>
              <a:t>聚合用一根实线来连接相关的类。在表示整体的一端有一个菱形记号</a:t>
            </a:r>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a:latin typeface="Times New Roman" panose="02020603050405020304" pitchFamily="18" charset="0"/>
                <a:ea typeface="华文楷体" panose="02010600040101010101" pitchFamily="2" charset="-122"/>
                <a:cs typeface="Times New Roman" panose="02020603050405020304" pitchFamily="18" charset="0"/>
              </a:rPr>
              <a:t>相关关联（ </a:t>
            </a:r>
            <a:r>
              <a:rPr lang="en-US" altLang="zh-CN">
                <a:latin typeface="Times New Roman" panose="02020603050405020304" pitchFamily="18" charset="0"/>
                <a:ea typeface="华文楷体" panose="02010600040101010101" pitchFamily="2" charset="-122"/>
                <a:cs typeface="Times New Roman" panose="02020603050405020304" pitchFamily="18" charset="0"/>
              </a:rPr>
              <a:t>dependency relationship）</a:t>
            </a:r>
            <a:r>
              <a:rPr lang="zh-CN" altLang="en-US">
                <a:latin typeface="Times New Roman" panose="02020603050405020304" pitchFamily="18" charset="0"/>
                <a:ea typeface="华文楷体" panose="02010600040101010101" pitchFamily="2" charset="-122"/>
                <a:cs typeface="Times New Roman" panose="02020603050405020304" pitchFamily="18" charset="0"/>
              </a:rPr>
              <a:t>表示的是一种弱相关关系。她表示的是类似客户、服务方的关系，其中客户并不了解服务方的语义信息</a:t>
            </a:r>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a:latin typeface="Times New Roman" panose="02020603050405020304" pitchFamily="18" charset="0"/>
                <a:ea typeface="华文楷体" panose="02010600040101010101" pitchFamily="2" charset="-122"/>
                <a:cs typeface="Times New Roman" panose="02020603050405020304" pitchFamily="18" charset="0"/>
              </a:rPr>
              <a:t>相关关联用一个虚线从客户方指向服务方</a:t>
            </a:r>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random/>
    <p:sndAc>
      <p:stSnd>
        <p:snd r:embed="rId1" name="projctor.wav"/>
      </p:stSnd>
    </p:sndAc>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3" name="Rectangle 3"/>
          <p:cNvSpPr>
            <a:spLocks noChangeArrowheads="1"/>
          </p:cNvSpPr>
          <p:nvPr/>
        </p:nvSpPr>
        <p:spPr bwMode="auto">
          <a:xfrm>
            <a:off x="1206823" y="3381375"/>
            <a:ext cx="1622425" cy="48418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4164" name="Rectangle 4"/>
          <p:cNvSpPr>
            <a:spLocks noChangeArrowheads="1"/>
          </p:cNvSpPr>
          <p:nvPr/>
        </p:nvSpPr>
        <p:spPr bwMode="auto">
          <a:xfrm>
            <a:off x="1488430" y="3373439"/>
            <a:ext cx="923330" cy="215444"/>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u="sng" dirty="0">
                <a:latin typeface="Times New Roman" panose="02020603050405020304" pitchFamily="18" charset="0"/>
                <a:ea typeface="华文楷体" panose="02010600040101010101" pitchFamily="2" charset="-122"/>
                <a:cs typeface="Times New Roman" panose="02020603050405020304" pitchFamily="18" charset="0"/>
              </a:rPr>
              <a:t>Registration </a:t>
            </a:r>
            <a:endParaRPr kumimoji="1" lang="en-US" altLang="zh-CN" sz="1400" u="sng"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4165" name="Rectangle 5"/>
          <p:cNvSpPr>
            <a:spLocks noChangeArrowheads="1"/>
          </p:cNvSpPr>
          <p:nvPr/>
        </p:nvSpPr>
        <p:spPr bwMode="auto">
          <a:xfrm>
            <a:off x="1628145" y="3624264"/>
            <a:ext cx="639599" cy="215444"/>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u="sng" dirty="0">
                <a:latin typeface="Times New Roman" panose="02020603050405020304" pitchFamily="18" charset="0"/>
                <a:ea typeface="华文楷体" panose="02010600040101010101" pitchFamily="2" charset="-122"/>
                <a:cs typeface="Times New Roman" panose="02020603050405020304" pitchFamily="18" charset="0"/>
              </a:rPr>
              <a:t>Manager</a:t>
            </a:r>
            <a:endParaRPr kumimoji="1" lang="en-US" altLang="zh-CN" sz="1400" u="sng"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4166" name="Rectangle 6"/>
          <p:cNvSpPr>
            <a:spLocks noChangeArrowheads="1"/>
          </p:cNvSpPr>
          <p:nvPr/>
        </p:nvSpPr>
        <p:spPr bwMode="auto">
          <a:xfrm>
            <a:off x="2900684" y="3381375"/>
            <a:ext cx="1608138" cy="48418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4167" name="Rectangle 7"/>
          <p:cNvSpPr>
            <a:spLocks noChangeArrowheads="1"/>
          </p:cNvSpPr>
          <p:nvPr/>
        </p:nvSpPr>
        <p:spPr bwMode="auto">
          <a:xfrm>
            <a:off x="3207259" y="3413126"/>
            <a:ext cx="788677" cy="215444"/>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u="sng" dirty="0">
                <a:latin typeface="Times New Roman" panose="02020603050405020304" pitchFamily="18" charset="0"/>
                <a:ea typeface="华文楷体" panose="02010600040101010101" pitchFamily="2" charset="-122"/>
                <a:cs typeface="Times New Roman" panose="02020603050405020304" pitchFamily="18" charset="0"/>
              </a:rPr>
              <a:t>Math 101: </a:t>
            </a:r>
            <a:endParaRPr kumimoji="1" lang="en-US" altLang="zh-CN" sz="1400" u="sng"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4168" name="Rectangle 8"/>
          <p:cNvSpPr>
            <a:spLocks noChangeArrowheads="1"/>
          </p:cNvSpPr>
          <p:nvPr/>
        </p:nvSpPr>
        <p:spPr bwMode="auto">
          <a:xfrm>
            <a:off x="3342165" y="3624264"/>
            <a:ext cx="509755" cy="215444"/>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u="sng" dirty="0">
                <a:latin typeface="Times New Roman" panose="02020603050405020304" pitchFamily="18" charset="0"/>
                <a:ea typeface="华文楷体" panose="02010600040101010101" pitchFamily="2" charset="-122"/>
                <a:cs typeface="Times New Roman" panose="02020603050405020304" pitchFamily="18" charset="0"/>
              </a:rPr>
              <a:t>Course</a:t>
            </a:r>
            <a:endParaRPr kumimoji="1" lang="en-US" altLang="zh-CN" sz="1400" u="sng"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4169" name="Line 9"/>
          <p:cNvSpPr>
            <a:spLocks noChangeShapeType="1"/>
          </p:cNvSpPr>
          <p:nvPr/>
        </p:nvSpPr>
        <p:spPr bwMode="auto">
          <a:xfrm>
            <a:off x="3405510" y="4057650"/>
            <a:ext cx="3175" cy="13970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604170" name="Group 10"/>
          <p:cNvGrpSpPr/>
          <p:nvPr/>
        </p:nvGrpSpPr>
        <p:grpSpPr bwMode="auto">
          <a:xfrm>
            <a:off x="1835473" y="4227513"/>
            <a:ext cx="1446213" cy="349250"/>
            <a:chOff x="929" y="2976"/>
            <a:chExt cx="911" cy="176"/>
          </a:xfrm>
        </p:grpSpPr>
        <p:grpSp>
          <p:nvGrpSpPr>
            <p:cNvPr id="604171" name="Group 11"/>
            <p:cNvGrpSpPr/>
            <p:nvPr/>
          </p:nvGrpSpPr>
          <p:grpSpPr bwMode="auto">
            <a:xfrm>
              <a:off x="929" y="3087"/>
              <a:ext cx="911" cy="65"/>
              <a:chOff x="929" y="3087"/>
              <a:chExt cx="911" cy="65"/>
            </a:xfrm>
          </p:grpSpPr>
          <p:sp>
            <p:nvSpPr>
              <p:cNvPr id="604172" name="Line 12"/>
              <p:cNvSpPr>
                <a:spLocks noChangeShapeType="1"/>
              </p:cNvSpPr>
              <p:nvPr/>
            </p:nvSpPr>
            <p:spPr bwMode="auto">
              <a:xfrm>
                <a:off x="929" y="3124"/>
                <a:ext cx="911"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4173" name="Line 13"/>
              <p:cNvSpPr>
                <a:spLocks noChangeShapeType="1"/>
              </p:cNvSpPr>
              <p:nvPr/>
            </p:nvSpPr>
            <p:spPr bwMode="auto">
              <a:xfrm flipH="1">
                <a:off x="1746" y="3129"/>
                <a:ext cx="84" cy="2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4174" name="Line 14"/>
              <p:cNvSpPr>
                <a:spLocks noChangeShapeType="1"/>
              </p:cNvSpPr>
              <p:nvPr/>
            </p:nvSpPr>
            <p:spPr bwMode="auto">
              <a:xfrm flipH="1" flipV="1">
                <a:off x="1746" y="3087"/>
                <a:ext cx="84" cy="4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604175" name="Rectangle 15"/>
            <p:cNvSpPr>
              <a:spLocks noChangeArrowheads="1"/>
            </p:cNvSpPr>
            <p:nvPr/>
          </p:nvSpPr>
          <p:spPr bwMode="auto">
            <a:xfrm>
              <a:off x="960" y="2976"/>
              <a:ext cx="848" cy="109"/>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400" dirty="0">
                  <a:latin typeface="Times New Roman" panose="02020603050405020304" pitchFamily="18" charset="0"/>
                  <a:ea typeface="华文楷体" panose="02010600040101010101" pitchFamily="2" charset="-122"/>
                  <a:cs typeface="Times New Roman" panose="02020603050405020304" pitchFamily="18" charset="0"/>
                </a:rPr>
                <a:t>3: </a:t>
              </a:r>
              <a:r>
                <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rPr>
                <a:t>add student(</a:t>
              </a:r>
              <a:r>
                <a:rPr kumimoji="1" lang="en-US" altLang="zh-CN" sz="1400" dirty="0" err="1">
                  <a:latin typeface="Times New Roman" panose="02020603050405020304" pitchFamily="18" charset="0"/>
                  <a:ea typeface="华文楷体" panose="02010600040101010101" pitchFamily="2" charset="-122"/>
                  <a:cs typeface="Times New Roman" panose="02020603050405020304" pitchFamily="18" charset="0"/>
                </a:rPr>
                <a:t>joe</a:t>
              </a:r>
              <a:r>
                <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604176" name="Line 16"/>
          <p:cNvSpPr>
            <a:spLocks noChangeShapeType="1"/>
          </p:cNvSpPr>
          <p:nvPr/>
        </p:nvSpPr>
        <p:spPr bwMode="auto">
          <a:xfrm>
            <a:off x="1706885" y="4057650"/>
            <a:ext cx="3175" cy="13970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604177" name="Group 17"/>
          <p:cNvGrpSpPr/>
          <p:nvPr/>
        </p:nvGrpSpPr>
        <p:grpSpPr bwMode="auto">
          <a:xfrm>
            <a:off x="4329434" y="4041776"/>
            <a:ext cx="2058988" cy="746125"/>
            <a:chOff x="2544" y="2784"/>
            <a:chExt cx="1297" cy="529"/>
          </a:xfrm>
        </p:grpSpPr>
        <p:sp>
          <p:nvSpPr>
            <p:cNvPr id="604178" name="Freeform 18"/>
            <p:cNvSpPr/>
            <p:nvPr/>
          </p:nvSpPr>
          <p:spPr bwMode="auto">
            <a:xfrm>
              <a:off x="3665" y="2784"/>
              <a:ext cx="44" cy="529"/>
            </a:xfrm>
            <a:custGeom>
              <a:avLst/>
              <a:gdLst>
                <a:gd name="T0" fmla="*/ 43 w 44"/>
                <a:gd name="T1" fmla="*/ 0 h 529"/>
                <a:gd name="T2" fmla="*/ 43 w 44"/>
                <a:gd name="T3" fmla="*/ 528 h 529"/>
                <a:gd name="T4" fmla="*/ 0 w 44"/>
                <a:gd name="T5" fmla="*/ 387 h 529"/>
                <a:gd name="T6" fmla="*/ 0 w 44"/>
                <a:gd name="T7" fmla="*/ 140 h 529"/>
                <a:gd name="T8" fmla="*/ 43 w 44"/>
                <a:gd name="T9" fmla="*/ 0 h 529"/>
              </a:gdLst>
              <a:ahLst/>
              <a:cxnLst>
                <a:cxn ang="0">
                  <a:pos x="T0" y="T1"/>
                </a:cxn>
                <a:cxn ang="0">
                  <a:pos x="T2" y="T3"/>
                </a:cxn>
                <a:cxn ang="0">
                  <a:pos x="T4" y="T5"/>
                </a:cxn>
                <a:cxn ang="0">
                  <a:pos x="T6" y="T7"/>
                </a:cxn>
                <a:cxn ang="0">
                  <a:pos x="T8" y="T9"/>
                </a:cxn>
              </a:cxnLst>
              <a:rect l="0" t="0" r="r" b="b"/>
              <a:pathLst>
                <a:path w="44" h="529">
                  <a:moveTo>
                    <a:pt x="43" y="0"/>
                  </a:moveTo>
                  <a:lnTo>
                    <a:pt x="43" y="528"/>
                  </a:lnTo>
                  <a:lnTo>
                    <a:pt x="0" y="387"/>
                  </a:lnTo>
                  <a:lnTo>
                    <a:pt x="0" y="140"/>
                  </a:lnTo>
                  <a:lnTo>
                    <a:pt x="43" y="0"/>
                  </a:lnTo>
                </a:path>
              </a:pathLst>
            </a:custGeom>
            <a:solidFill>
              <a:srgbClr val="800000"/>
            </a:solidFill>
            <a:ln w="12700"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4179" name="Freeform 19"/>
            <p:cNvSpPr/>
            <p:nvPr/>
          </p:nvSpPr>
          <p:spPr bwMode="auto">
            <a:xfrm>
              <a:off x="2544" y="2784"/>
              <a:ext cx="1297" cy="529"/>
            </a:xfrm>
            <a:custGeom>
              <a:avLst/>
              <a:gdLst>
                <a:gd name="T0" fmla="*/ 1164 w 1297"/>
                <a:gd name="T1" fmla="*/ 176 h 529"/>
                <a:gd name="T2" fmla="*/ 1164 w 1297"/>
                <a:gd name="T3" fmla="*/ 0 h 529"/>
                <a:gd name="T4" fmla="*/ 1296 w 1297"/>
                <a:gd name="T5" fmla="*/ 282 h 529"/>
                <a:gd name="T6" fmla="*/ 1164 w 1297"/>
                <a:gd name="T7" fmla="*/ 528 h 529"/>
                <a:gd name="T8" fmla="*/ 1164 w 1297"/>
                <a:gd name="T9" fmla="*/ 352 h 529"/>
                <a:gd name="T10" fmla="*/ 0 w 1297"/>
                <a:gd name="T11" fmla="*/ 352 h 529"/>
                <a:gd name="T12" fmla="*/ 0 w 1297"/>
                <a:gd name="T13" fmla="*/ 176 h 529"/>
                <a:gd name="T14" fmla="*/ 1164 w 1297"/>
                <a:gd name="T15" fmla="*/ 176 h 5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7" h="529">
                  <a:moveTo>
                    <a:pt x="1164" y="176"/>
                  </a:moveTo>
                  <a:lnTo>
                    <a:pt x="1164" y="0"/>
                  </a:lnTo>
                  <a:lnTo>
                    <a:pt x="1296" y="282"/>
                  </a:lnTo>
                  <a:lnTo>
                    <a:pt x="1164" y="528"/>
                  </a:lnTo>
                  <a:lnTo>
                    <a:pt x="1164" y="352"/>
                  </a:lnTo>
                  <a:lnTo>
                    <a:pt x="0" y="352"/>
                  </a:lnTo>
                  <a:lnTo>
                    <a:pt x="0" y="176"/>
                  </a:lnTo>
                  <a:lnTo>
                    <a:pt x="1164" y="176"/>
                  </a:lnTo>
                </a:path>
              </a:pathLst>
            </a:custGeom>
            <a:solidFill>
              <a:srgbClr val="FF0000"/>
            </a:solidFill>
            <a:ln w="12700"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604180" name="Group 20"/>
          <p:cNvGrpSpPr/>
          <p:nvPr/>
        </p:nvGrpSpPr>
        <p:grpSpPr bwMode="auto">
          <a:xfrm>
            <a:off x="6077272" y="3319463"/>
            <a:ext cx="2743200" cy="2038350"/>
            <a:chOff x="4084" y="2404"/>
            <a:chExt cx="1192" cy="1138"/>
          </a:xfrm>
        </p:grpSpPr>
        <p:grpSp>
          <p:nvGrpSpPr>
            <p:cNvPr id="604181" name="Group 21"/>
            <p:cNvGrpSpPr/>
            <p:nvPr/>
          </p:nvGrpSpPr>
          <p:grpSpPr bwMode="auto">
            <a:xfrm>
              <a:off x="4084" y="2404"/>
              <a:ext cx="1192" cy="257"/>
              <a:chOff x="4084" y="2404"/>
              <a:chExt cx="1192" cy="257"/>
            </a:xfrm>
          </p:grpSpPr>
          <p:sp>
            <p:nvSpPr>
              <p:cNvPr id="604182" name="Rectangle 22"/>
              <p:cNvSpPr>
                <a:spLocks noChangeArrowheads="1"/>
              </p:cNvSpPr>
              <p:nvPr/>
            </p:nvSpPr>
            <p:spPr bwMode="auto">
              <a:xfrm>
                <a:off x="4084" y="2404"/>
                <a:ext cx="1184" cy="257"/>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4183" name="Line 23"/>
              <p:cNvSpPr>
                <a:spLocks noChangeShapeType="1"/>
              </p:cNvSpPr>
              <p:nvPr/>
            </p:nvSpPr>
            <p:spPr bwMode="auto">
              <a:xfrm>
                <a:off x="4093" y="2542"/>
                <a:ext cx="1183"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4184" name="Line 24"/>
              <p:cNvSpPr>
                <a:spLocks noChangeShapeType="1"/>
              </p:cNvSpPr>
              <p:nvPr/>
            </p:nvSpPr>
            <p:spPr bwMode="auto">
              <a:xfrm>
                <a:off x="4093" y="2596"/>
                <a:ext cx="1183"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604185" name="Group 25"/>
            <p:cNvGrpSpPr/>
            <p:nvPr/>
          </p:nvGrpSpPr>
          <p:grpSpPr bwMode="auto">
            <a:xfrm>
              <a:off x="4334" y="2426"/>
              <a:ext cx="789" cy="1116"/>
              <a:chOff x="4334" y="2426"/>
              <a:chExt cx="789" cy="1116"/>
            </a:xfrm>
          </p:grpSpPr>
          <p:sp>
            <p:nvSpPr>
              <p:cNvPr id="604186" name="Rectangle 26"/>
              <p:cNvSpPr>
                <a:spLocks noChangeArrowheads="1"/>
              </p:cNvSpPr>
              <p:nvPr/>
            </p:nvSpPr>
            <p:spPr bwMode="auto">
              <a:xfrm>
                <a:off x="4334" y="2426"/>
                <a:ext cx="660" cy="120"/>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err="1">
                    <a:latin typeface="Times New Roman" panose="02020603050405020304" pitchFamily="18" charset="0"/>
                    <a:ea typeface="华文楷体" panose="02010600040101010101" pitchFamily="2" charset="-122"/>
                    <a:cs typeface="Times New Roman" panose="02020603050405020304" pitchFamily="18" charset="0"/>
                  </a:rPr>
                  <a:t>RegistrationManager</a:t>
                </a:r>
                <a:endPar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4187" name="Rectangle 27"/>
              <p:cNvSpPr>
                <a:spLocks noChangeArrowheads="1"/>
              </p:cNvSpPr>
              <p:nvPr/>
            </p:nvSpPr>
            <p:spPr bwMode="auto">
              <a:xfrm>
                <a:off x="4746" y="3285"/>
                <a:ext cx="377" cy="257"/>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4188" name="Rectangle 28"/>
              <p:cNvSpPr>
                <a:spLocks noChangeArrowheads="1"/>
              </p:cNvSpPr>
              <p:nvPr/>
            </p:nvSpPr>
            <p:spPr bwMode="auto">
              <a:xfrm>
                <a:off x="4798" y="3269"/>
                <a:ext cx="222" cy="120"/>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rPr>
                  <a:t>Course</a:t>
                </a:r>
                <a:endPar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4189" name="Line 29"/>
              <p:cNvSpPr>
                <a:spLocks noChangeShapeType="1"/>
              </p:cNvSpPr>
              <p:nvPr/>
            </p:nvSpPr>
            <p:spPr bwMode="auto">
              <a:xfrm>
                <a:off x="4747" y="3417"/>
                <a:ext cx="376"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4190" name="Line 30"/>
              <p:cNvSpPr>
                <a:spLocks noChangeShapeType="1"/>
              </p:cNvSpPr>
              <p:nvPr/>
            </p:nvSpPr>
            <p:spPr bwMode="auto">
              <a:xfrm>
                <a:off x="4747" y="3471"/>
                <a:ext cx="376"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4191" name="Line 31"/>
              <p:cNvSpPr>
                <a:spLocks noChangeShapeType="1"/>
              </p:cNvSpPr>
              <p:nvPr/>
            </p:nvSpPr>
            <p:spPr bwMode="auto">
              <a:xfrm>
                <a:off x="4733" y="2981"/>
                <a:ext cx="133" cy="29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4192" name="Line 32"/>
              <p:cNvSpPr>
                <a:spLocks noChangeShapeType="1"/>
              </p:cNvSpPr>
              <p:nvPr/>
            </p:nvSpPr>
            <p:spPr bwMode="auto">
              <a:xfrm flipH="1" flipV="1">
                <a:off x="4589" y="2667"/>
                <a:ext cx="142" cy="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sp>
        <p:nvSpPr>
          <p:cNvPr id="604193" name="Rectangle 33"/>
          <p:cNvSpPr>
            <a:spLocks noGrp="1" noChangeArrowheads="1"/>
          </p:cNvSpPr>
          <p:nvPr>
            <p:ph type="title"/>
          </p:nvPr>
        </p:nvSpPr>
        <p:spPr>
          <a:xfrm>
            <a:off x="2760418" y="306722"/>
            <a:ext cx="4479032" cy="914400"/>
          </a:xfrm>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确定不同类之间的关系</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4194" name="Rectangle 34"/>
          <p:cNvSpPr>
            <a:spLocks noGrp="1" noChangeArrowheads="1"/>
          </p:cNvSpPr>
          <p:nvPr>
            <p:ph type="body" idx="1"/>
          </p:nvPr>
        </p:nvSpPr>
        <p:spPr>
          <a:xfrm>
            <a:off x="1066800" y="1564471"/>
            <a:ext cx="7543800" cy="1432481"/>
          </a:xfrm>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类之间的关系主要是通过考察交互过程图来确定的</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如果两个对象要通信，它们之间必修存在一个通道（关系）。</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random/>
    <p:sndAc>
      <p:stSnd>
        <p:snd r:embed="rId1" name="projctor.wav"/>
      </p:stSnd>
    </p:sndAc>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6212" name="Group 4"/>
          <p:cNvGrpSpPr/>
          <p:nvPr/>
        </p:nvGrpSpPr>
        <p:grpSpPr bwMode="auto">
          <a:xfrm>
            <a:off x="1771651" y="2651125"/>
            <a:ext cx="1273175" cy="369888"/>
            <a:chOff x="1816" y="1286"/>
            <a:chExt cx="549" cy="127"/>
          </a:xfrm>
        </p:grpSpPr>
        <p:sp>
          <p:nvSpPr>
            <p:cNvPr id="606213" name="Line 5"/>
            <p:cNvSpPr>
              <a:spLocks noChangeShapeType="1"/>
            </p:cNvSpPr>
            <p:nvPr/>
          </p:nvSpPr>
          <p:spPr bwMode="auto">
            <a:xfrm>
              <a:off x="2100" y="1358"/>
              <a:ext cx="265" cy="5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14" name="Line 6"/>
            <p:cNvSpPr>
              <a:spLocks noChangeShapeType="1"/>
            </p:cNvSpPr>
            <p:nvPr/>
          </p:nvSpPr>
          <p:spPr bwMode="auto">
            <a:xfrm flipH="1" flipV="1">
              <a:off x="1816" y="1286"/>
              <a:ext cx="282" cy="7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606215" name="Group 7"/>
          <p:cNvGrpSpPr/>
          <p:nvPr/>
        </p:nvGrpSpPr>
        <p:grpSpPr bwMode="auto">
          <a:xfrm>
            <a:off x="4456113" y="3209925"/>
            <a:ext cx="1827212" cy="508000"/>
            <a:chOff x="3531" y="1696"/>
            <a:chExt cx="792" cy="200"/>
          </a:xfrm>
        </p:grpSpPr>
        <p:sp>
          <p:nvSpPr>
            <p:cNvPr id="606216" name="Line 8"/>
            <p:cNvSpPr>
              <a:spLocks noChangeShapeType="1"/>
            </p:cNvSpPr>
            <p:nvPr/>
          </p:nvSpPr>
          <p:spPr bwMode="auto">
            <a:xfrm>
              <a:off x="3935" y="1804"/>
              <a:ext cx="388" cy="9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17" name="Line 9"/>
            <p:cNvSpPr>
              <a:spLocks noChangeShapeType="1"/>
            </p:cNvSpPr>
            <p:nvPr/>
          </p:nvSpPr>
          <p:spPr bwMode="auto">
            <a:xfrm flipH="1" flipV="1">
              <a:off x="3531" y="1696"/>
              <a:ext cx="402" cy="10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606218" name="Group 10"/>
          <p:cNvGrpSpPr/>
          <p:nvPr/>
        </p:nvGrpSpPr>
        <p:grpSpPr bwMode="auto">
          <a:xfrm>
            <a:off x="3957638" y="4148138"/>
            <a:ext cx="1376362" cy="603250"/>
            <a:chOff x="3242" y="2559"/>
            <a:chExt cx="540" cy="411"/>
          </a:xfrm>
        </p:grpSpPr>
        <p:sp>
          <p:nvSpPr>
            <p:cNvPr id="606219" name="Line 11"/>
            <p:cNvSpPr>
              <a:spLocks noChangeShapeType="1"/>
            </p:cNvSpPr>
            <p:nvPr/>
          </p:nvSpPr>
          <p:spPr bwMode="auto">
            <a:xfrm>
              <a:off x="3520" y="2773"/>
              <a:ext cx="262" cy="19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20" name="Line 12"/>
            <p:cNvSpPr>
              <a:spLocks noChangeShapeType="1"/>
            </p:cNvSpPr>
            <p:nvPr/>
          </p:nvSpPr>
          <p:spPr bwMode="auto">
            <a:xfrm flipH="1" flipV="1">
              <a:off x="3242" y="2559"/>
              <a:ext cx="277" cy="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606221" name="Group 13"/>
          <p:cNvGrpSpPr/>
          <p:nvPr/>
        </p:nvGrpSpPr>
        <p:grpSpPr bwMode="auto">
          <a:xfrm>
            <a:off x="2351089" y="4962526"/>
            <a:ext cx="2922587" cy="74613"/>
            <a:chOff x="1968" y="3110"/>
            <a:chExt cx="1770" cy="127"/>
          </a:xfrm>
        </p:grpSpPr>
        <p:sp>
          <p:nvSpPr>
            <p:cNvPr id="606222" name="Line 14"/>
            <p:cNvSpPr>
              <a:spLocks noChangeShapeType="1"/>
            </p:cNvSpPr>
            <p:nvPr/>
          </p:nvSpPr>
          <p:spPr bwMode="auto">
            <a:xfrm>
              <a:off x="2862" y="3182"/>
              <a:ext cx="876" cy="5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23" name="Line 15"/>
            <p:cNvSpPr>
              <a:spLocks noChangeShapeType="1"/>
            </p:cNvSpPr>
            <p:nvPr/>
          </p:nvSpPr>
          <p:spPr bwMode="auto">
            <a:xfrm flipH="1" flipV="1">
              <a:off x="1968" y="3110"/>
              <a:ext cx="892" cy="7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606224" name="Group 16"/>
          <p:cNvGrpSpPr/>
          <p:nvPr/>
        </p:nvGrpSpPr>
        <p:grpSpPr bwMode="auto">
          <a:xfrm>
            <a:off x="534989" y="2138363"/>
            <a:ext cx="2111375" cy="500062"/>
            <a:chOff x="895" y="990"/>
            <a:chExt cx="921" cy="388"/>
          </a:xfrm>
        </p:grpSpPr>
        <p:sp>
          <p:nvSpPr>
            <p:cNvPr id="606225" name="Rectangle 17"/>
            <p:cNvSpPr>
              <a:spLocks noChangeArrowheads="1"/>
            </p:cNvSpPr>
            <p:nvPr/>
          </p:nvSpPr>
          <p:spPr bwMode="auto">
            <a:xfrm>
              <a:off x="895" y="990"/>
              <a:ext cx="921" cy="38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26" name="Rectangle 18"/>
            <p:cNvSpPr>
              <a:spLocks noChangeArrowheads="1"/>
            </p:cNvSpPr>
            <p:nvPr/>
          </p:nvSpPr>
          <p:spPr bwMode="auto">
            <a:xfrm>
              <a:off x="1036" y="1042"/>
              <a:ext cx="552" cy="16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err="1">
                  <a:latin typeface="Times New Roman" panose="02020603050405020304" pitchFamily="18" charset="0"/>
                  <a:ea typeface="华文楷体" panose="02010600040101010101" pitchFamily="2" charset="-122"/>
                  <a:cs typeface="Times New Roman" panose="02020603050405020304" pitchFamily="18" charset="0"/>
                </a:rPr>
                <a:t>RegistrationForm</a:t>
              </a:r>
              <a:endPar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27" name="Line 19"/>
            <p:cNvSpPr>
              <a:spLocks noChangeShapeType="1"/>
            </p:cNvSpPr>
            <p:nvPr/>
          </p:nvSpPr>
          <p:spPr bwMode="auto">
            <a:xfrm>
              <a:off x="896" y="1248"/>
              <a:ext cx="918"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28" name="Line 20"/>
            <p:cNvSpPr>
              <a:spLocks noChangeShapeType="1"/>
            </p:cNvSpPr>
            <p:nvPr/>
          </p:nvSpPr>
          <p:spPr bwMode="auto">
            <a:xfrm>
              <a:off x="896" y="1296"/>
              <a:ext cx="918"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606229" name="Group 21"/>
          <p:cNvGrpSpPr/>
          <p:nvPr/>
        </p:nvGrpSpPr>
        <p:grpSpPr bwMode="auto">
          <a:xfrm>
            <a:off x="3016251" y="2540000"/>
            <a:ext cx="3629025" cy="647700"/>
            <a:chOff x="2375" y="1302"/>
            <a:chExt cx="1156" cy="502"/>
          </a:xfrm>
        </p:grpSpPr>
        <p:sp>
          <p:nvSpPr>
            <p:cNvPr id="606230" name="Rectangle 22"/>
            <p:cNvSpPr>
              <a:spLocks noChangeArrowheads="1"/>
            </p:cNvSpPr>
            <p:nvPr/>
          </p:nvSpPr>
          <p:spPr bwMode="auto">
            <a:xfrm>
              <a:off x="2375" y="1302"/>
              <a:ext cx="1156" cy="50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31" name="Rectangle 23"/>
            <p:cNvSpPr>
              <a:spLocks noChangeArrowheads="1"/>
            </p:cNvSpPr>
            <p:nvPr/>
          </p:nvSpPr>
          <p:spPr bwMode="auto">
            <a:xfrm>
              <a:off x="2639" y="1321"/>
              <a:ext cx="484" cy="16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err="1">
                  <a:latin typeface="Times New Roman" panose="02020603050405020304" pitchFamily="18" charset="0"/>
                  <a:ea typeface="华文楷体" panose="02010600040101010101" pitchFamily="2" charset="-122"/>
                  <a:cs typeface="Times New Roman" panose="02020603050405020304" pitchFamily="18" charset="0"/>
                </a:rPr>
                <a:t>RegistrationManager</a:t>
              </a:r>
              <a:endPar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32" name="Line 24"/>
            <p:cNvSpPr>
              <a:spLocks noChangeShapeType="1"/>
            </p:cNvSpPr>
            <p:nvPr/>
          </p:nvSpPr>
          <p:spPr bwMode="auto">
            <a:xfrm>
              <a:off x="2376" y="1559"/>
              <a:ext cx="1153"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33" name="Line 25"/>
            <p:cNvSpPr>
              <a:spLocks noChangeShapeType="1"/>
            </p:cNvSpPr>
            <p:nvPr/>
          </p:nvSpPr>
          <p:spPr bwMode="auto">
            <a:xfrm>
              <a:off x="2376" y="1607"/>
              <a:ext cx="1153"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606234" name="Group 26"/>
          <p:cNvGrpSpPr/>
          <p:nvPr/>
        </p:nvGrpSpPr>
        <p:grpSpPr bwMode="auto">
          <a:xfrm>
            <a:off x="6299200" y="2947989"/>
            <a:ext cx="2844800" cy="1373187"/>
            <a:chOff x="4333" y="1618"/>
            <a:chExt cx="864" cy="791"/>
          </a:xfrm>
        </p:grpSpPr>
        <p:sp>
          <p:nvSpPr>
            <p:cNvPr id="606235" name="Rectangle 27"/>
            <p:cNvSpPr>
              <a:spLocks noChangeArrowheads="1"/>
            </p:cNvSpPr>
            <p:nvPr/>
          </p:nvSpPr>
          <p:spPr bwMode="auto">
            <a:xfrm>
              <a:off x="4333" y="1618"/>
              <a:ext cx="864" cy="791"/>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36" name="Rectangle 28"/>
            <p:cNvSpPr>
              <a:spLocks noChangeArrowheads="1"/>
            </p:cNvSpPr>
            <p:nvPr/>
          </p:nvSpPr>
          <p:spPr bwMode="auto">
            <a:xfrm>
              <a:off x="4638" y="1688"/>
              <a:ext cx="155" cy="124"/>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rPr>
                <a:t>Course</a:t>
              </a:r>
              <a:endPar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37" name="Line 29"/>
            <p:cNvSpPr>
              <a:spLocks noChangeShapeType="1"/>
            </p:cNvSpPr>
            <p:nvPr/>
          </p:nvSpPr>
          <p:spPr bwMode="auto">
            <a:xfrm>
              <a:off x="4334" y="1875"/>
              <a:ext cx="861"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38" name="Line 30"/>
            <p:cNvSpPr>
              <a:spLocks noChangeShapeType="1"/>
            </p:cNvSpPr>
            <p:nvPr/>
          </p:nvSpPr>
          <p:spPr bwMode="auto">
            <a:xfrm>
              <a:off x="4334" y="2116"/>
              <a:ext cx="861"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606239" name="Group 31"/>
          <p:cNvGrpSpPr/>
          <p:nvPr/>
        </p:nvGrpSpPr>
        <p:grpSpPr bwMode="auto">
          <a:xfrm>
            <a:off x="3400425" y="3501109"/>
            <a:ext cx="1098550" cy="635000"/>
            <a:chOff x="2604" y="2046"/>
            <a:chExt cx="637" cy="492"/>
          </a:xfrm>
        </p:grpSpPr>
        <p:sp>
          <p:nvSpPr>
            <p:cNvPr id="606240" name="Rectangle 32"/>
            <p:cNvSpPr>
              <a:spLocks noChangeArrowheads="1"/>
            </p:cNvSpPr>
            <p:nvPr/>
          </p:nvSpPr>
          <p:spPr bwMode="auto">
            <a:xfrm>
              <a:off x="2604" y="2046"/>
              <a:ext cx="637" cy="49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41" name="Rectangle 33"/>
            <p:cNvSpPr>
              <a:spLocks noChangeArrowheads="1"/>
            </p:cNvSpPr>
            <p:nvPr/>
          </p:nvSpPr>
          <p:spPr bwMode="auto">
            <a:xfrm>
              <a:off x="2757" y="2046"/>
              <a:ext cx="318" cy="16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rPr>
                <a:t>Student</a:t>
              </a:r>
              <a:endPar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42" name="Line 34"/>
            <p:cNvSpPr>
              <a:spLocks noChangeShapeType="1"/>
            </p:cNvSpPr>
            <p:nvPr/>
          </p:nvSpPr>
          <p:spPr bwMode="auto">
            <a:xfrm>
              <a:off x="2605" y="2236"/>
              <a:ext cx="634"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43" name="Line 35"/>
            <p:cNvSpPr>
              <a:spLocks noChangeShapeType="1"/>
            </p:cNvSpPr>
            <p:nvPr/>
          </p:nvSpPr>
          <p:spPr bwMode="auto">
            <a:xfrm>
              <a:off x="2605" y="2477"/>
              <a:ext cx="634"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606244" name="Group 36"/>
          <p:cNvGrpSpPr/>
          <p:nvPr/>
        </p:nvGrpSpPr>
        <p:grpSpPr bwMode="auto">
          <a:xfrm>
            <a:off x="5318126" y="4705351"/>
            <a:ext cx="2790825" cy="1020763"/>
            <a:chOff x="3748" y="2980"/>
            <a:chExt cx="867" cy="587"/>
          </a:xfrm>
        </p:grpSpPr>
        <p:sp>
          <p:nvSpPr>
            <p:cNvPr id="606245" name="Rectangle 37"/>
            <p:cNvSpPr>
              <a:spLocks noChangeArrowheads="1"/>
            </p:cNvSpPr>
            <p:nvPr/>
          </p:nvSpPr>
          <p:spPr bwMode="auto">
            <a:xfrm>
              <a:off x="3748" y="2980"/>
              <a:ext cx="867" cy="587"/>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46" name="Rectangle 38"/>
            <p:cNvSpPr>
              <a:spLocks noChangeArrowheads="1"/>
            </p:cNvSpPr>
            <p:nvPr/>
          </p:nvSpPr>
          <p:spPr bwMode="auto">
            <a:xfrm>
              <a:off x="4040" y="3007"/>
              <a:ext cx="349" cy="124"/>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a:latin typeface="Times New Roman" panose="02020603050405020304" pitchFamily="18" charset="0"/>
                  <a:ea typeface="华文楷体" panose="02010600040101010101" pitchFamily="2" charset="-122"/>
                  <a:cs typeface="Times New Roman" panose="02020603050405020304" pitchFamily="18" charset="0"/>
                </a:rPr>
                <a:t>CourseOffering</a:t>
              </a:r>
              <a:endParaRPr kumimoji="1" lang="en-US" altLang="zh-CN"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47" name="Line 39"/>
            <p:cNvSpPr>
              <a:spLocks noChangeShapeType="1"/>
            </p:cNvSpPr>
            <p:nvPr/>
          </p:nvSpPr>
          <p:spPr bwMode="auto">
            <a:xfrm>
              <a:off x="3749" y="3141"/>
              <a:ext cx="864"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48" name="Line 40"/>
            <p:cNvSpPr>
              <a:spLocks noChangeShapeType="1"/>
            </p:cNvSpPr>
            <p:nvPr/>
          </p:nvSpPr>
          <p:spPr bwMode="auto">
            <a:xfrm>
              <a:off x="3749" y="3285"/>
              <a:ext cx="864"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606249" name="Group 41"/>
          <p:cNvGrpSpPr/>
          <p:nvPr/>
        </p:nvGrpSpPr>
        <p:grpSpPr bwMode="auto">
          <a:xfrm>
            <a:off x="649288" y="4509139"/>
            <a:ext cx="1638300" cy="801049"/>
            <a:chOff x="1235" y="2821"/>
            <a:chExt cx="733" cy="514"/>
          </a:xfrm>
        </p:grpSpPr>
        <p:sp>
          <p:nvSpPr>
            <p:cNvPr id="606250" name="Rectangle 42"/>
            <p:cNvSpPr>
              <a:spLocks noChangeArrowheads="1"/>
            </p:cNvSpPr>
            <p:nvPr/>
          </p:nvSpPr>
          <p:spPr bwMode="auto">
            <a:xfrm>
              <a:off x="1235" y="2843"/>
              <a:ext cx="733" cy="49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51" name="Rectangle 43"/>
            <p:cNvSpPr>
              <a:spLocks noChangeArrowheads="1"/>
            </p:cNvSpPr>
            <p:nvPr/>
          </p:nvSpPr>
          <p:spPr bwMode="auto">
            <a:xfrm>
              <a:off x="1476" y="2821"/>
              <a:ext cx="303" cy="138"/>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rPr>
                <a:t>Professor</a:t>
              </a:r>
              <a:endPar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52" name="Line 44"/>
            <p:cNvSpPr>
              <a:spLocks noChangeShapeType="1"/>
            </p:cNvSpPr>
            <p:nvPr/>
          </p:nvSpPr>
          <p:spPr bwMode="auto">
            <a:xfrm>
              <a:off x="1236" y="3005"/>
              <a:ext cx="730"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53" name="Line 45"/>
            <p:cNvSpPr>
              <a:spLocks noChangeShapeType="1"/>
            </p:cNvSpPr>
            <p:nvPr/>
          </p:nvSpPr>
          <p:spPr bwMode="auto">
            <a:xfrm>
              <a:off x="1236" y="3245"/>
              <a:ext cx="730"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606254" name="Group 46"/>
          <p:cNvGrpSpPr/>
          <p:nvPr/>
        </p:nvGrpSpPr>
        <p:grpSpPr bwMode="auto">
          <a:xfrm>
            <a:off x="1127125" y="2924724"/>
            <a:ext cx="7261396" cy="2735933"/>
            <a:chOff x="1248" y="1600"/>
            <a:chExt cx="4331" cy="2120"/>
          </a:xfrm>
        </p:grpSpPr>
        <p:sp>
          <p:nvSpPr>
            <p:cNvPr id="606255" name="Rectangle 47"/>
            <p:cNvSpPr>
              <a:spLocks noChangeArrowheads="1"/>
            </p:cNvSpPr>
            <p:nvPr/>
          </p:nvSpPr>
          <p:spPr bwMode="auto">
            <a:xfrm>
              <a:off x="2661" y="1600"/>
              <a:ext cx="1415" cy="16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err="1">
                  <a:latin typeface="Times New Roman" panose="02020603050405020304" pitchFamily="18" charset="0"/>
                  <a:ea typeface="华文楷体" panose="02010600040101010101" pitchFamily="2" charset="-122"/>
                  <a:cs typeface="Times New Roman" panose="02020603050405020304" pitchFamily="18" charset="0"/>
                </a:rPr>
                <a:t>addStudent</a:t>
              </a:r>
              <a:r>
                <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rPr>
                <a:t>(Course, </a:t>
              </a:r>
              <a:r>
                <a:rPr kumimoji="1" lang="en-US" altLang="zh-CN" sz="1400" dirty="0" err="1">
                  <a:latin typeface="Times New Roman" panose="02020603050405020304" pitchFamily="18" charset="0"/>
                  <a:ea typeface="华文楷体" panose="02010600040101010101" pitchFamily="2" charset="-122"/>
                  <a:cs typeface="Times New Roman" panose="02020603050405020304" pitchFamily="18" charset="0"/>
                </a:rPr>
                <a:t>StudentInfo</a:t>
              </a:r>
              <a:r>
                <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56" name="Rectangle 48"/>
            <p:cNvSpPr>
              <a:spLocks noChangeArrowheads="1"/>
            </p:cNvSpPr>
            <p:nvPr/>
          </p:nvSpPr>
          <p:spPr bwMode="auto">
            <a:xfrm>
              <a:off x="5046" y="1935"/>
              <a:ext cx="232" cy="16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rPr>
                <a:t>name</a:t>
              </a:r>
              <a:endPar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57" name="Rectangle 49"/>
            <p:cNvSpPr>
              <a:spLocks noChangeArrowheads="1"/>
            </p:cNvSpPr>
            <p:nvPr/>
          </p:nvSpPr>
          <p:spPr bwMode="auto">
            <a:xfrm>
              <a:off x="4856" y="2103"/>
              <a:ext cx="637" cy="16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err="1">
                  <a:latin typeface="Times New Roman" panose="02020603050405020304" pitchFamily="18" charset="0"/>
                  <a:ea typeface="华文楷体" panose="02010600040101010101" pitchFamily="2" charset="-122"/>
                  <a:cs typeface="Times New Roman" panose="02020603050405020304" pitchFamily="18" charset="0"/>
                </a:rPr>
                <a:t>numberCredits</a:t>
              </a:r>
              <a:endPar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58" name="Rectangle 50"/>
            <p:cNvSpPr>
              <a:spLocks noChangeArrowheads="1"/>
            </p:cNvSpPr>
            <p:nvPr/>
          </p:nvSpPr>
          <p:spPr bwMode="auto">
            <a:xfrm>
              <a:off x="4978" y="2326"/>
              <a:ext cx="279" cy="16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rPr>
                <a:t>open()</a:t>
              </a:r>
              <a:endPar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59" name="Rectangle 51"/>
            <p:cNvSpPr>
              <a:spLocks noChangeArrowheads="1"/>
            </p:cNvSpPr>
            <p:nvPr/>
          </p:nvSpPr>
          <p:spPr bwMode="auto">
            <a:xfrm>
              <a:off x="4522" y="2493"/>
              <a:ext cx="1057" cy="16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err="1">
                  <a:latin typeface="Times New Roman" panose="02020603050405020304" pitchFamily="18" charset="0"/>
                  <a:ea typeface="华文楷体" panose="02010600040101010101" pitchFamily="2" charset="-122"/>
                  <a:cs typeface="Times New Roman" panose="02020603050405020304" pitchFamily="18" charset="0"/>
                </a:rPr>
                <a:t>addStudent</a:t>
              </a:r>
              <a:r>
                <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1400" dirty="0" err="1">
                  <a:latin typeface="Times New Roman" panose="02020603050405020304" pitchFamily="18" charset="0"/>
                  <a:ea typeface="华文楷体" panose="02010600040101010101" pitchFamily="2" charset="-122"/>
                  <a:cs typeface="Times New Roman" panose="02020603050405020304" pitchFamily="18" charset="0"/>
                </a:rPr>
                <a:t>StudentInfo</a:t>
              </a:r>
              <a:r>
                <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60" name="Rectangle 52"/>
            <p:cNvSpPr>
              <a:spLocks noChangeArrowheads="1"/>
            </p:cNvSpPr>
            <p:nvPr/>
          </p:nvSpPr>
          <p:spPr bwMode="auto">
            <a:xfrm>
              <a:off x="2787" y="2214"/>
              <a:ext cx="232" cy="16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rPr>
                <a:t>name</a:t>
              </a:r>
              <a:endPar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61" name="Rectangle 53"/>
            <p:cNvSpPr>
              <a:spLocks noChangeArrowheads="1"/>
            </p:cNvSpPr>
            <p:nvPr/>
          </p:nvSpPr>
          <p:spPr bwMode="auto">
            <a:xfrm>
              <a:off x="2795" y="2326"/>
              <a:ext cx="250" cy="16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rPr>
                <a:t>major</a:t>
              </a:r>
              <a:endPar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62" name="Rectangle 54"/>
            <p:cNvSpPr>
              <a:spLocks noChangeArrowheads="1"/>
            </p:cNvSpPr>
            <p:nvPr/>
          </p:nvSpPr>
          <p:spPr bwMode="auto">
            <a:xfrm>
              <a:off x="4461" y="3219"/>
              <a:ext cx="345" cy="16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rPr>
                <a:t>location</a:t>
              </a:r>
              <a:endPar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63" name="Rectangle 55"/>
            <p:cNvSpPr>
              <a:spLocks noChangeArrowheads="1"/>
            </p:cNvSpPr>
            <p:nvPr/>
          </p:nvSpPr>
          <p:spPr bwMode="auto">
            <a:xfrm>
              <a:off x="4484" y="3386"/>
              <a:ext cx="279" cy="16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a:latin typeface="Times New Roman" panose="02020603050405020304" pitchFamily="18" charset="0"/>
                  <a:ea typeface="华文楷体" panose="02010600040101010101" pitchFamily="2" charset="-122"/>
                  <a:cs typeface="Times New Roman" panose="02020603050405020304" pitchFamily="18" charset="0"/>
                </a:rPr>
                <a:t>open()</a:t>
              </a:r>
              <a:endParaRPr kumimoji="1" lang="en-US" altLang="zh-CN"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64" name="Rectangle 56"/>
            <p:cNvSpPr>
              <a:spLocks noChangeArrowheads="1"/>
            </p:cNvSpPr>
            <p:nvPr/>
          </p:nvSpPr>
          <p:spPr bwMode="auto">
            <a:xfrm>
              <a:off x="4050" y="3553"/>
              <a:ext cx="1057" cy="16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err="1">
                  <a:latin typeface="Times New Roman" panose="02020603050405020304" pitchFamily="18" charset="0"/>
                  <a:ea typeface="华文楷体" panose="02010600040101010101" pitchFamily="2" charset="-122"/>
                  <a:cs typeface="Times New Roman" panose="02020603050405020304" pitchFamily="18" charset="0"/>
                </a:rPr>
                <a:t>addStudent</a:t>
              </a:r>
              <a:r>
                <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1400" dirty="0" err="1">
                  <a:latin typeface="Times New Roman" panose="02020603050405020304" pitchFamily="18" charset="0"/>
                  <a:ea typeface="华文楷体" panose="02010600040101010101" pitchFamily="2" charset="-122"/>
                  <a:cs typeface="Times New Roman" panose="02020603050405020304" pitchFamily="18" charset="0"/>
                </a:rPr>
                <a:t>StudentInfo</a:t>
              </a:r>
              <a:r>
                <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65" name="Rectangle 57"/>
            <p:cNvSpPr>
              <a:spLocks noChangeArrowheads="1"/>
            </p:cNvSpPr>
            <p:nvPr/>
          </p:nvSpPr>
          <p:spPr bwMode="auto">
            <a:xfrm>
              <a:off x="1370" y="3051"/>
              <a:ext cx="232" cy="16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a:latin typeface="Times New Roman" panose="02020603050405020304" pitchFamily="18" charset="0"/>
                  <a:ea typeface="华文楷体" panose="02010600040101010101" pitchFamily="2" charset="-122"/>
                  <a:cs typeface="Times New Roman" panose="02020603050405020304" pitchFamily="18" charset="0"/>
                </a:rPr>
                <a:t>name</a:t>
              </a:r>
              <a:endParaRPr kumimoji="1" lang="en-US" altLang="zh-CN"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66" name="Rectangle 58"/>
            <p:cNvSpPr>
              <a:spLocks noChangeArrowheads="1"/>
            </p:cNvSpPr>
            <p:nvPr/>
          </p:nvSpPr>
          <p:spPr bwMode="auto">
            <a:xfrm>
              <a:off x="1248" y="3163"/>
              <a:ext cx="530" cy="16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err="1">
                  <a:latin typeface="Times New Roman" panose="02020603050405020304" pitchFamily="18" charset="0"/>
                  <a:ea typeface="华文楷体" panose="02010600040101010101" pitchFamily="2" charset="-122"/>
                  <a:cs typeface="Times New Roman" panose="02020603050405020304" pitchFamily="18" charset="0"/>
                </a:rPr>
                <a:t>tenureStatus</a:t>
              </a:r>
              <a:endPar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606267" name="Group 59"/>
          <p:cNvGrpSpPr/>
          <p:nvPr/>
        </p:nvGrpSpPr>
        <p:grpSpPr bwMode="auto">
          <a:xfrm>
            <a:off x="6324600" y="1809751"/>
            <a:ext cx="2222500" cy="500063"/>
            <a:chOff x="4059" y="929"/>
            <a:chExt cx="982" cy="388"/>
          </a:xfrm>
        </p:grpSpPr>
        <p:sp>
          <p:nvSpPr>
            <p:cNvPr id="606268" name="Rectangle 60"/>
            <p:cNvSpPr>
              <a:spLocks noChangeArrowheads="1"/>
            </p:cNvSpPr>
            <p:nvPr/>
          </p:nvSpPr>
          <p:spPr bwMode="auto">
            <a:xfrm>
              <a:off x="4059" y="929"/>
              <a:ext cx="982" cy="38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69" name="Rectangle 61"/>
            <p:cNvSpPr>
              <a:spLocks noChangeArrowheads="1"/>
            </p:cNvSpPr>
            <p:nvPr/>
          </p:nvSpPr>
          <p:spPr bwMode="auto">
            <a:xfrm>
              <a:off x="4254" y="956"/>
              <a:ext cx="621" cy="16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err="1">
                  <a:latin typeface="Times New Roman" panose="02020603050405020304" pitchFamily="18" charset="0"/>
                  <a:ea typeface="华文楷体" panose="02010600040101010101" pitchFamily="2" charset="-122"/>
                  <a:cs typeface="Times New Roman" panose="02020603050405020304" pitchFamily="18" charset="0"/>
                </a:rPr>
                <a:t>ScheduleAlgorithm</a:t>
              </a:r>
              <a:endParaRPr kumimoji="1" lang="en-US" altLang="zh-CN" sz="1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70" name="Line 62"/>
            <p:cNvSpPr>
              <a:spLocks noChangeShapeType="1"/>
            </p:cNvSpPr>
            <p:nvPr/>
          </p:nvSpPr>
          <p:spPr bwMode="auto">
            <a:xfrm>
              <a:off x="4060" y="1186"/>
              <a:ext cx="980"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71" name="Line 63"/>
            <p:cNvSpPr>
              <a:spLocks noChangeShapeType="1"/>
            </p:cNvSpPr>
            <p:nvPr/>
          </p:nvSpPr>
          <p:spPr bwMode="auto">
            <a:xfrm>
              <a:off x="4060" y="1234"/>
              <a:ext cx="980"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606272" name="Group 64"/>
          <p:cNvGrpSpPr/>
          <p:nvPr/>
        </p:nvGrpSpPr>
        <p:grpSpPr bwMode="auto">
          <a:xfrm>
            <a:off x="4618038" y="2024064"/>
            <a:ext cx="1746250" cy="477837"/>
            <a:chOff x="3540" y="1242"/>
            <a:chExt cx="517" cy="155"/>
          </a:xfrm>
        </p:grpSpPr>
        <p:sp>
          <p:nvSpPr>
            <p:cNvPr id="606273" name="Line 65"/>
            <p:cNvSpPr>
              <a:spLocks noChangeShapeType="1"/>
            </p:cNvSpPr>
            <p:nvPr/>
          </p:nvSpPr>
          <p:spPr bwMode="auto">
            <a:xfrm flipV="1">
              <a:off x="3540" y="1251"/>
              <a:ext cx="509" cy="146"/>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74" name="Line 66"/>
            <p:cNvSpPr>
              <a:spLocks noChangeShapeType="1"/>
            </p:cNvSpPr>
            <p:nvPr/>
          </p:nvSpPr>
          <p:spPr bwMode="auto">
            <a:xfrm flipH="1">
              <a:off x="3990" y="1260"/>
              <a:ext cx="67" cy="3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75" name="Line 67"/>
            <p:cNvSpPr>
              <a:spLocks noChangeShapeType="1"/>
            </p:cNvSpPr>
            <p:nvPr/>
          </p:nvSpPr>
          <p:spPr bwMode="auto">
            <a:xfrm flipH="1" flipV="1">
              <a:off x="3974" y="1242"/>
              <a:ext cx="82" cy="1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606276" name="Group 68"/>
          <p:cNvGrpSpPr/>
          <p:nvPr/>
        </p:nvGrpSpPr>
        <p:grpSpPr bwMode="auto">
          <a:xfrm>
            <a:off x="5829300" y="3956051"/>
            <a:ext cx="450850" cy="722313"/>
            <a:chOff x="4315" y="2410"/>
            <a:chExt cx="269" cy="560"/>
          </a:xfrm>
        </p:grpSpPr>
        <p:grpSp>
          <p:nvGrpSpPr>
            <p:cNvPr id="606277" name="Group 69"/>
            <p:cNvGrpSpPr/>
            <p:nvPr/>
          </p:nvGrpSpPr>
          <p:grpSpPr bwMode="auto">
            <a:xfrm>
              <a:off x="4315" y="2410"/>
              <a:ext cx="258" cy="560"/>
              <a:chOff x="4315" y="2410"/>
              <a:chExt cx="258" cy="560"/>
            </a:xfrm>
          </p:grpSpPr>
          <p:sp>
            <p:nvSpPr>
              <p:cNvPr id="606278" name="Line 70"/>
              <p:cNvSpPr>
                <a:spLocks noChangeShapeType="1"/>
              </p:cNvSpPr>
              <p:nvPr/>
            </p:nvSpPr>
            <p:spPr bwMode="auto">
              <a:xfrm flipV="1">
                <a:off x="4452" y="2410"/>
                <a:ext cx="121" cy="28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79" name="Line 71"/>
              <p:cNvSpPr>
                <a:spLocks noChangeShapeType="1"/>
              </p:cNvSpPr>
              <p:nvPr/>
            </p:nvSpPr>
            <p:spPr bwMode="auto">
              <a:xfrm flipH="1">
                <a:off x="4315" y="2698"/>
                <a:ext cx="136" cy="27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606280" name="Freeform 72"/>
            <p:cNvSpPr/>
            <p:nvPr/>
          </p:nvSpPr>
          <p:spPr bwMode="auto">
            <a:xfrm>
              <a:off x="4529" y="2413"/>
              <a:ext cx="55" cy="95"/>
            </a:xfrm>
            <a:custGeom>
              <a:avLst/>
              <a:gdLst>
                <a:gd name="T0" fmla="*/ 48 w 55"/>
                <a:gd name="T1" fmla="*/ 0 h 95"/>
                <a:gd name="T2" fmla="*/ 54 w 55"/>
                <a:gd name="T3" fmla="*/ 58 h 95"/>
                <a:gd name="T4" fmla="*/ 4 w 55"/>
                <a:gd name="T5" fmla="*/ 94 h 95"/>
                <a:gd name="T6" fmla="*/ 0 w 55"/>
                <a:gd name="T7" fmla="*/ 35 h 95"/>
                <a:gd name="T8" fmla="*/ 48 w 55"/>
                <a:gd name="T9" fmla="*/ 0 h 95"/>
              </a:gdLst>
              <a:ahLst/>
              <a:cxnLst>
                <a:cxn ang="0">
                  <a:pos x="T0" y="T1"/>
                </a:cxn>
                <a:cxn ang="0">
                  <a:pos x="T2" y="T3"/>
                </a:cxn>
                <a:cxn ang="0">
                  <a:pos x="T4" y="T5"/>
                </a:cxn>
                <a:cxn ang="0">
                  <a:pos x="T6" y="T7"/>
                </a:cxn>
                <a:cxn ang="0">
                  <a:pos x="T8" y="T9"/>
                </a:cxn>
              </a:cxnLst>
              <a:rect l="0" t="0" r="r" b="b"/>
              <a:pathLst>
                <a:path w="55" h="95">
                  <a:moveTo>
                    <a:pt x="48" y="0"/>
                  </a:moveTo>
                  <a:lnTo>
                    <a:pt x="54" y="58"/>
                  </a:lnTo>
                  <a:lnTo>
                    <a:pt x="4" y="94"/>
                  </a:lnTo>
                  <a:lnTo>
                    <a:pt x="0" y="35"/>
                  </a:lnTo>
                  <a:lnTo>
                    <a:pt x="48" y="0"/>
                  </a:lnTo>
                </a:path>
              </a:pathLst>
            </a:custGeom>
            <a:solidFill>
              <a:schemeClr val="tx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606281" name="Rectangle 73"/>
          <p:cNvSpPr>
            <a:spLocks noGrp="1" noChangeArrowheads="1"/>
          </p:cNvSpPr>
          <p:nvPr>
            <p:ph type="title"/>
          </p:nvPr>
        </p:nvSpPr>
        <p:spPr>
          <a:xfrm>
            <a:off x="2283118" y="274078"/>
            <a:ext cx="5943600" cy="914400"/>
          </a:xfrm>
          <a:ln>
            <a:noFill/>
          </a:ln>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各种关系示例（</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Relationships）</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random/>
    <p:sndAc>
      <p:stSnd>
        <p:snd r:embed="rId1" name="projctor.wav"/>
      </p:stSnd>
    </p:sndAc>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2779204" y="260648"/>
            <a:ext cx="4118992" cy="914400"/>
          </a:xfrm>
        </p:spPr>
        <p:txBody>
          <a:bodyPr/>
          <a:lstStyle/>
          <a:p>
            <a:r>
              <a:rPr lang="zh-CN" altLang="en-US" dirty="0">
                <a:latin typeface="华文楷体" panose="02010600040101010101" pitchFamily="2" charset="-122"/>
                <a:ea typeface="华文楷体" panose="02010600040101010101" pitchFamily="2" charset="-122"/>
              </a:rPr>
              <a:t>数量修饰和边历方向</a:t>
            </a:r>
            <a:endParaRPr lang="zh-CN" altLang="en-US" dirty="0">
              <a:latin typeface="华文楷体" panose="02010600040101010101" pitchFamily="2" charset="-122"/>
              <a:ea typeface="华文楷体" panose="02010600040101010101" pitchFamily="2" charset="-122"/>
            </a:endParaRPr>
          </a:p>
        </p:txBody>
      </p:sp>
      <p:sp>
        <p:nvSpPr>
          <p:cNvPr id="608259" name="Rectangle 3"/>
          <p:cNvSpPr>
            <a:spLocks noGrp="1" noChangeArrowheads="1"/>
          </p:cNvSpPr>
          <p:nvPr>
            <p:ph type="body" idx="1"/>
          </p:nvPr>
        </p:nvSpPr>
        <p:spPr/>
        <p:txBody>
          <a:bodyPr/>
          <a:lstStyle/>
          <a:p>
            <a:pPr>
              <a:buClr>
                <a:srgbClr val="0070C0"/>
              </a:buClr>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数量修饰定义有多少对象参与了这一关联关系</a:t>
            </a:r>
            <a:endParaRPr lang="zh-CN" altLang="en-US"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数量修饰是指某个类相对于另一个类的一个实例，这个类可能有的实例的数量</a:t>
            </a:r>
            <a:endParaRPr lang="zh-CN" altLang="en-US"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对于每一个关联和聚合关系而言，我们要分别确定关系两端的数量修饰</a:t>
            </a:r>
            <a:endParaRPr lang="zh-CN" altLang="en-US" dirty="0">
              <a:latin typeface="华文楷体" panose="02010600040101010101" pitchFamily="2" charset="-122"/>
              <a:ea typeface="华文楷体" panose="02010600040101010101" pitchFamily="2" charset="-122"/>
            </a:endParaRPr>
          </a:p>
          <a:p>
            <a:pPr>
              <a:buClr>
                <a:srgbClr val="0070C0"/>
              </a:buClr>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虽然关联和聚合在缺省情况下都定义成是双向关联的，但在很多情况下我们需要对此缺省值做出调整以确定明确的边历方向</a:t>
            </a:r>
            <a:endParaRPr lang="zh-CN" altLang="en-US" dirty="0">
              <a:latin typeface="华文楷体" panose="02010600040101010101" pitchFamily="2" charset="-122"/>
              <a:ea typeface="华文楷体" panose="02010600040101010101" pitchFamily="2" charset="-122"/>
            </a:endParaRPr>
          </a:p>
          <a:p>
            <a:pPr>
              <a:buClr>
                <a:srgbClr val="0070C0"/>
              </a:buClr>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如果有了明确的边历方向，则用箭头来指明边历方向</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transition>
    <p:random/>
    <p:sndAc>
      <p:stSnd>
        <p:snd r:embed="rId1" name="projctor.wav"/>
      </p:stSnd>
    </p:sndAc>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0308" name="Group 4"/>
          <p:cNvGrpSpPr/>
          <p:nvPr/>
        </p:nvGrpSpPr>
        <p:grpSpPr bwMode="auto">
          <a:xfrm>
            <a:off x="1312366" y="1838326"/>
            <a:ext cx="6829425" cy="3701196"/>
            <a:chOff x="895" y="929"/>
            <a:chExt cx="4302" cy="2638"/>
          </a:xfrm>
        </p:grpSpPr>
        <p:grpSp>
          <p:nvGrpSpPr>
            <p:cNvPr id="610309" name="Group 5"/>
            <p:cNvGrpSpPr/>
            <p:nvPr/>
          </p:nvGrpSpPr>
          <p:grpSpPr bwMode="auto">
            <a:xfrm>
              <a:off x="3242" y="2559"/>
              <a:ext cx="540" cy="411"/>
              <a:chOff x="3242" y="2559"/>
              <a:chExt cx="540" cy="411"/>
            </a:xfrm>
          </p:grpSpPr>
          <p:sp>
            <p:nvSpPr>
              <p:cNvPr id="610310" name="Line 6"/>
              <p:cNvSpPr>
                <a:spLocks noChangeShapeType="1"/>
              </p:cNvSpPr>
              <p:nvPr/>
            </p:nvSpPr>
            <p:spPr bwMode="auto">
              <a:xfrm>
                <a:off x="3520" y="2773"/>
                <a:ext cx="262" cy="19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11" name="Line 7"/>
              <p:cNvSpPr>
                <a:spLocks noChangeShapeType="1"/>
              </p:cNvSpPr>
              <p:nvPr/>
            </p:nvSpPr>
            <p:spPr bwMode="auto">
              <a:xfrm flipH="1" flipV="1">
                <a:off x="3242" y="2559"/>
                <a:ext cx="277" cy="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0312" name="Group 8"/>
            <p:cNvGrpSpPr/>
            <p:nvPr/>
          </p:nvGrpSpPr>
          <p:grpSpPr bwMode="auto">
            <a:xfrm>
              <a:off x="1968" y="3110"/>
              <a:ext cx="1770" cy="127"/>
              <a:chOff x="1968" y="3110"/>
              <a:chExt cx="1770" cy="127"/>
            </a:xfrm>
          </p:grpSpPr>
          <p:sp>
            <p:nvSpPr>
              <p:cNvPr id="610313" name="Line 9"/>
              <p:cNvSpPr>
                <a:spLocks noChangeShapeType="1"/>
              </p:cNvSpPr>
              <p:nvPr/>
            </p:nvSpPr>
            <p:spPr bwMode="auto">
              <a:xfrm>
                <a:off x="2862" y="3182"/>
                <a:ext cx="876" cy="5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14" name="Line 10"/>
              <p:cNvSpPr>
                <a:spLocks noChangeShapeType="1"/>
              </p:cNvSpPr>
              <p:nvPr/>
            </p:nvSpPr>
            <p:spPr bwMode="auto">
              <a:xfrm flipH="1" flipV="1">
                <a:off x="1968" y="3110"/>
                <a:ext cx="892" cy="7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0315" name="Group 11"/>
            <p:cNvGrpSpPr/>
            <p:nvPr/>
          </p:nvGrpSpPr>
          <p:grpSpPr bwMode="auto">
            <a:xfrm>
              <a:off x="895" y="929"/>
              <a:ext cx="4302" cy="2638"/>
              <a:chOff x="895" y="929"/>
              <a:chExt cx="4302" cy="2638"/>
            </a:xfrm>
          </p:grpSpPr>
          <p:grpSp>
            <p:nvGrpSpPr>
              <p:cNvPr id="610316" name="Group 12"/>
              <p:cNvGrpSpPr/>
              <p:nvPr/>
            </p:nvGrpSpPr>
            <p:grpSpPr bwMode="auto">
              <a:xfrm>
                <a:off x="895" y="990"/>
                <a:ext cx="921" cy="388"/>
                <a:chOff x="895" y="990"/>
                <a:chExt cx="921" cy="388"/>
              </a:xfrm>
            </p:grpSpPr>
            <p:sp>
              <p:nvSpPr>
                <p:cNvPr id="610317" name="Rectangle 13"/>
                <p:cNvSpPr>
                  <a:spLocks noChangeArrowheads="1"/>
                </p:cNvSpPr>
                <p:nvPr/>
              </p:nvSpPr>
              <p:spPr bwMode="auto">
                <a:xfrm>
                  <a:off x="895" y="990"/>
                  <a:ext cx="921" cy="38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18" name="Rectangle 14"/>
                <p:cNvSpPr>
                  <a:spLocks noChangeArrowheads="1"/>
                </p:cNvSpPr>
                <p:nvPr/>
              </p:nvSpPr>
              <p:spPr bwMode="auto">
                <a:xfrm>
                  <a:off x="1036" y="1075"/>
                  <a:ext cx="597"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err="1"/>
                    <a:t>RegistrationForm</a:t>
                  </a:r>
                  <a:endParaRPr kumimoji="1" lang="en-US" altLang="zh-CN" sz="1050" dirty="0"/>
                </a:p>
              </p:txBody>
            </p:sp>
            <p:sp>
              <p:nvSpPr>
                <p:cNvPr id="610319" name="Line 15"/>
                <p:cNvSpPr>
                  <a:spLocks noChangeShapeType="1"/>
                </p:cNvSpPr>
                <p:nvPr/>
              </p:nvSpPr>
              <p:spPr bwMode="auto">
                <a:xfrm>
                  <a:off x="896" y="1248"/>
                  <a:ext cx="918"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20" name="Line 16"/>
                <p:cNvSpPr>
                  <a:spLocks noChangeShapeType="1"/>
                </p:cNvSpPr>
                <p:nvPr/>
              </p:nvSpPr>
              <p:spPr bwMode="auto">
                <a:xfrm>
                  <a:off x="896" y="1296"/>
                  <a:ext cx="918"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0321" name="Group 17"/>
              <p:cNvGrpSpPr/>
              <p:nvPr/>
            </p:nvGrpSpPr>
            <p:grpSpPr bwMode="auto">
              <a:xfrm>
                <a:off x="2375" y="1302"/>
                <a:ext cx="1156" cy="502"/>
                <a:chOff x="2375" y="1302"/>
                <a:chExt cx="1156" cy="502"/>
              </a:xfrm>
            </p:grpSpPr>
            <p:sp>
              <p:nvSpPr>
                <p:cNvPr id="610322" name="Rectangle 18"/>
                <p:cNvSpPr>
                  <a:spLocks noChangeArrowheads="1"/>
                </p:cNvSpPr>
                <p:nvPr/>
              </p:nvSpPr>
              <p:spPr bwMode="auto">
                <a:xfrm>
                  <a:off x="2375" y="1302"/>
                  <a:ext cx="1156" cy="50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23" name="Rectangle 19"/>
                <p:cNvSpPr>
                  <a:spLocks noChangeArrowheads="1"/>
                </p:cNvSpPr>
                <p:nvPr/>
              </p:nvSpPr>
              <p:spPr bwMode="auto">
                <a:xfrm>
                  <a:off x="2597" y="1383"/>
                  <a:ext cx="714"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err="1"/>
                    <a:t>RegistrationManager</a:t>
                  </a:r>
                  <a:endParaRPr kumimoji="1" lang="en-US" altLang="zh-CN" sz="1050" dirty="0"/>
                </a:p>
              </p:txBody>
            </p:sp>
            <p:sp>
              <p:nvSpPr>
                <p:cNvPr id="610324" name="Line 20"/>
                <p:cNvSpPr>
                  <a:spLocks noChangeShapeType="1"/>
                </p:cNvSpPr>
                <p:nvPr/>
              </p:nvSpPr>
              <p:spPr bwMode="auto">
                <a:xfrm>
                  <a:off x="2376" y="1559"/>
                  <a:ext cx="1153"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25" name="Line 21"/>
                <p:cNvSpPr>
                  <a:spLocks noChangeShapeType="1"/>
                </p:cNvSpPr>
                <p:nvPr/>
              </p:nvSpPr>
              <p:spPr bwMode="auto">
                <a:xfrm>
                  <a:off x="2376" y="1607"/>
                  <a:ext cx="1153"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0326" name="Group 22"/>
              <p:cNvGrpSpPr/>
              <p:nvPr/>
            </p:nvGrpSpPr>
            <p:grpSpPr bwMode="auto">
              <a:xfrm>
                <a:off x="4333" y="1618"/>
                <a:ext cx="864" cy="791"/>
                <a:chOff x="4333" y="1618"/>
                <a:chExt cx="864" cy="791"/>
              </a:xfrm>
            </p:grpSpPr>
            <p:sp>
              <p:nvSpPr>
                <p:cNvPr id="610327" name="Rectangle 23"/>
                <p:cNvSpPr>
                  <a:spLocks noChangeArrowheads="1"/>
                </p:cNvSpPr>
                <p:nvPr/>
              </p:nvSpPr>
              <p:spPr bwMode="auto">
                <a:xfrm>
                  <a:off x="4333" y="1618"/>
                  <a:ext cx="864" cy="791"/>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28" name="Rectangle 24"/>
                <p:cNvSpPr>
                  <a:spLocks noChangeArrowheads="1"/>
                </p:cNvSpPr>
                <p:nvPr/>
              </p:nvSpPr>
              <p:spPr bwMode="auto">
                <a:xfrm>
                  <a:off x="4590" y="1703"/>
                  <a:ext cx="240"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a:t>Course</a:t>
                  </a:r>
                  <a:endParaRPr kumimoji="1" lang="en-US" altLang="zh-CN" sz="1050" dirty="0"/>
                </a:p>
              </p:txBody>
            </p:sp>
            <p:sp>
              <p:nvSpPr>
                <p:cNvPr id="610329" name="Line 25"/>
                <p:cNvSpPr>
                  <a:spLocks noChangeShapeType="1"/>
                </p:cNvSpPr>
                <p:nvPr/>
              </p:nvSpPr>
              <p:spPr bwMode="auto">
                <a:xfrm>
                  <a:off x="4334" y="1875"/>
                  <a:ext cx="861"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30" name="Line 26"/>
                <p:cNvSpPr>
                  <a:spLocks noChangeShapeType="1"/>
                </p:cNvSpPr>
                <p:nvPr/>
              </p:nvSpPr>
              <p:spPr bwMode="auto">
                <a:xfrm>
                  <a:off x="4334" y="2116"/>
                  <a:ext cx="861"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0331" name="Group 27"/>
              <p:cNvGrpSpPr/>
              <p:nvPr/>
            </p:nvGrpSpPr>
            <p:grpSpPr bwMode="auto">
              <a:xfrm>
                <a:off x="2604" y="2075"/>
                <a:ext cx="637" cy="492"/>
                <a:chOff x="2604" y="2075"/>
                <a:chExt cx="637" cy="492"/>
              </a:xfrm>
            </p:grpSpPr>
            <p:sp>
              <p:nvSpPr>
                <p:cNvPr id="610332" name="Rectangle 28"/>
                <p:cNvSpPr>
                  <a:spLocks noChangeArrowheads="1"/>
                </p:cNvSpPr>
                <p:nvPr/>
              </p:nvSpPr>
              <p:spPr bwMode="auto">
                <a:xfrm>
                  <a:off x="2604" y="2075"/>
                  <a:ext cx="637" cy="49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33" name="Rectangle 29"/>
                <p:cNvSpPr>
                  <a:spLocks noChangeArrowheads="1"/>
                </p:cNvSpPr>
                <p:nvPr/>
              </p:nvSpPr>
              <p:spPr bwMode="auto">
                <a:xfrm>
                  <a:off x="2735" y="2102"/>
                  <a:ext cx="259"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a:t>Student</a:t>
                  </a:r>
                  <a:endParaRPr kumimoji="1" lang="en-US" altLang="zh-CN" sz="1050" dirty="0"/>
                </a:p>
              </p:txBody>
            </p:sp>
            <p:sp>
              <p:nvSpPr>
                <p:cNvPr id="610334" name="Line 30"/>
                <p:cNvSpPr>
                  <a:spLocks noChangeShapeType="1"/>
                </p:cNvSpPr>
                <p:nvPr/>
              </p:nvSpPr>
              <p:spPr bwMode="auto">
                <a:xfrm>
                  <a:off x="2605" y="2236"/>
                  <a:ext cx="634"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35" name="Line 31"/>
                <p:cNvSpPr>
                  <a:spLocks noChangeShapeType="1"/>
                </p:cNvSpPr>
                <p:nvPr/>
              </p:nvSpPr>
              <p:spPr bwMode="auto">
                <a:xfrm>
                  <a:off x="2605" y="2477"/>
                  <a:ext cx="634"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0336" name="Group 32"/>
              <p:cNvGrpSpPr/>
              <p:nvPr/>
            </p:nvGrpSpPr>
            <p:grpSpPr bwMode="auto">
              <a:xfrm>
                <a:off x="3748" y="2980"/>
                <a:ext cx="867" cy="587"/>
                <a:chOff x="3748" y="2980"/>
                <a:chExt cx="867" cy="587"/>
              </a:xfrm>
            </p:grpSpPr>
            <p:sp>
              <p:nvSpPr>
                <p:cNvPr id="610337" name="Rectangle 33"/>
                <p:cNvSpPr>
                  <a:spLocks noChangeArrowheads="1"/>
                </p:cNvSpPr>
                <p:nvPr/>
              </p:nvSpPr>
              <p:spPr bwMode="auto">
                <a:xfrm>
                  <a:off x="3748" y="2980"/>
                  <a:ext cx="867" cy="587"/>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38" name="Rectangle 34"/>
                <p:cNvSpPr>
                  <a:spLocks noChangeArrowheads="1"/>
                </p:cNvSpPr>
                <p:nvPr/>
              </p:nvSpPr>
              <p:spPr bwMode="auto">
                <a:xfrm>
                  <a:off x="3815" y="3006"/>
                  <a:ext cx="532"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err="1"/>
                    <a:t>CourseOffering</a:t>
                  </a:r>
                  <a:endParaRPr kumimoji="1" lang="en-US" altLang="zh-CN" sz="1050" dirty="0"/>
                </a:p>
              </p:txBody>
            </p:sp>
            <p:sp>
              <p:nvSpPr>
                <p:cNvPr id="610339" name="Line 35"/>
                <p:cNvSpPr>
                  <a:spLocks noChangeShapeType="1"/>
                </p:cNvSpPr>
                <p:nvPr/>
              </p:nvSpPr>
              <p:spPr bwMode="auto">
                <a:xfrm>
                  <a:off x="3749" y="3141"/>
                  <a:ext cx="864"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40" name="Line 36"/>
                <p:cNvSpPr>
                  <a:spLocks noChangeShapeType="1"/>
                </p:cNvSpPr>
                <p:nvPr/>
              </p:nvSpPr>
              <p:spPr bwMode="auto">
                <a:xfrm>
                  <a:off x="3749" y="3285"/>
                  <a:ext cx="864"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0341" name="Group 37"/>
              <p:cNvGrpSpPr/>
              <p:nvPr/>
            </p:nvGrpSpPr>
            <p:grpSpPr bwMode="auto">
              <a:xfrm>
                <a:off x="1234" y="2834"/>
                <a:ext cx="733" cy="492"/>
                <a:chOff x="1234" y="2834"/>
                <a:chExt cx="733" cy="492"/>
              </a:xfrm>
            </p:grpSpPr>
            <p:sp>
              <p:nvSpPr>
                <p:cNvPr id="610342" name="Rectangle 38"/>
                <p:cNvSpPr>
                  <a:spLocks noChangeArrowheads="1"/>
                </p:cNvSpPr>
                <p:nvPr/>
              </p:nvSpPr>
              <p:spPr bwMode="auto">
                <a:xfrm>
                  <a:off x="1234" y="2834"/>
                  <a:ext cx="733" cy="49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43" name="Rectangle 39"/>
                <p:cNvSpPr>
                  <a:spLocks noChangeArrowheads="1"/>
                </p:cNvSpPr>
                <p:nvPr/>
              </p:nvSpPr>
              <p:spPr bwMode="auto">
                <a:xfrm>
                  <a:off x="1403" y="2873"/>
                  <a:ext cx="321"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Professor</a:t>
                  </a:r>
                  <a:endParaRPr kumimoji="1" lang="en-US" altLang="zh-CN" sz="1050"/>
                </a:p>
              </p:txBody>
            </p:sp>
            <p:sp>
              <p:nvSpPr>
                <p:cNvPr id="610344" name="Line 40"/>
                <p:cNvSpPr>
                  <a:spLocks noChangeShapeType="1"/>
                </p:cNvSpPr>
                <p:nvPr/>
              </p:nvSpPr>
              <p:spPr bwMode="auto">
                <a:xfrm>
                  <a:off x="1236" y="3005"/>
                  <a:ext cx="730"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45" name="Line 41"/>
                <p:cNvSpPr>
                  <a:spLocks noChangeShapeType="1"/>
                </p:cNvSpPr>
                <p:nvPr/>
              </p:nvSpPr>
              <p:spPr bwMode="auto">
                <a:xfrm>
                  <a:off x="1236" y="3245"/>
                  <a:ext cx="730"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0346" name="Group 42"/>
              <p:cNvGrpSpPr/>
              <p:nvPr/>
            </p:nvGrpSpPr>
            <p:grpSpPr bwMode="auto">
              <a:xfrm>
                <a:off x="1351" y="1652"/>
                <a:ext cx="3833" cy="1903"/>
                <a:chOff x="1351" y="1652"/>
                <a:chExt cx="3833" cy="1903"/>
              </a:xfrm>
            </p:grpSpPr>
            <p:sp>
              <p:nvSpPr>
                <p:cNvPr id="610347" name="Rectangle 43"/>
                <p:cNvSpPr>
                  <a:spLocks noChangeArrowheads="1"/>
                </p:cNvSpPr>
                <p:nvPr/>
              </p:nvSpPr>
              <p:spPr bwMode="auto">
                <a:xfrm>
                  <a:off x="2418" y="1652"/>
                  <a:ext cx="1120"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err="1"/>
                    <a:t>addStudent</a:t>
                  </a:r>
                  <a:r>
                    <a:rPr kumimoji="1" lang="en-US" altLang="zh-CN" sz="1050" dirty="0"/>
                    <a:t>(Course, </a:t>
                  </a:r>
                  <a:r>
                    <a:rPr kumimoji="1" lang="en-US" altLang="zh-CN" sz="1050" dirty="0" err="1"/>
                    <a:t>StudentInfo</a:t>
                  </a:r>
                  <a:r>
                    <a:rPr kumimoji="1" lang="en-US" altLang="zh-CN" sz="1050" dirty="0"/>
                    <a:t>)</a:t>
                  </a:r>
                  <a:endParaRPr kumimoji="1" lang="en-US" altLang="zh-CN" sz="1050" dirty="0"/>
                </a:p>
              </p:txBody>
            </p:sp>
            <p:sp>
              <p:nvSpPr>
                <p:cNvPr id="610348" name="Rectangle 44"/>
                <p:cNvSpPr>
                  <a:spLocks noChangeArrowheads="1"/>
                </p:cNvSpPr>
                <p:nvPr/>
              </p:nvSpPr>
              <p:spPr bwMode="auto">
                <a:xfrm>
                  <a:off x="4347" y="1885"/>
                  <a:ext cx="183"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a:t>name</a:t>
                  </a:r>
                  <a:endParaRPr kumimoji="1" lang="en-US" altLang="zh-CN" sz="1050" dirty="0"/>
                </a:p>
              </p:txBody>
            </p:sp>
            <p:sp>
              <p:nvSpPr>
                <p:cNvPr id="610349" name="Rectangle 45"/>
                <p:cNvSpPr>
                  <a:spLocks noChangeArrowheads="1"/>
                </p:cNvSpPr>
                <p:nvPr/>
              </p:nvSpPr>
              <p:spPr bwMode="auto">
                <a:xfrm>
                  <a:off x="4347" y="1980"/>
                  <a:ext cx="503"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err="1"/>
                    <a:t>numberCredits</a:t>
                  </a:r>
                  <a:endParaRPr kumimoji="1" lang="en-US" altLang="zh-CN" sz="1050" dirty="0"/>
                </a:p>
              </p:txBody>
            </p:sp>
            <p:sp>
              <p:nvSpPr>
                <p:cNvPr id="610350" name="Rectangle 46"/>
                <p:cNvSpPr>
                  <a:spLocks noChangeArrowheads="1"/>
                </p:cNvSpPr>
                <p:nvPr/>
              </p:nvSpPr>
              <p:spPr bwMode="auto">
                <a:xfrm>
                  <a:off x="4354" y="2114"/>
                  <a:ext cx="221"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open()</a:t>
                  </a:r>
                  <a:endParaRPr kumimoji="1" lang="en-US" altLang="zh-CN" sz="1050"/>
                </a:p>
              </p:txBody>
            </p:sp>
            <p:sp>
              <p:nvSpPr>
                <p:cNvPr id="610351" name="Rectangle 47"/>
                <p:cNvSpPr>
                  <a:spLocks noChangeArrowheads="1"/>
                </p:cNvSpPr>
                <p:nvPr/>
              </p:nvSpPr>
              <p:spPr bwMode="auto">
                <a:xfrm>
                  <a:off x="4347" y="2271"/>
                  <a:ext cx="837"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err="1"/>
                    <a:t>addStudent</a:t>
                  </a:r>
                  <a:r>
                    <a:rPr kumimoji="1" lang="en-US" altLang="zh-CN" sz="1050" dirty="0"/>
                    <a:t>(</a:t>
                  </a:r>
                  <a:r>
                    <a:rPr kumimoji="1" lang="en-US" altLang="zh-CN" sz="1050" dirty="0" err="1"/>
                    <a:t>StudentInfo</a:t>
                  </a:r>
                  <a:r>
                    <a:rPr kumimoji="1" lang="en-US" altLang="zh-CN" sz="1050" dirty="0"/>
                    <a:t>)</a:t>
                  </a:r>
                  <a:endParaRPr kumimoji="1" lang="en-US" altLang="zh-CN" sz="1050" dirty="0"/>
                </a:p>
              </p:txBody>
            </p:sp>
            <p:sp>
              <p:nvSpPr>
                <p:cNvPr id="610353" name="Rectangle 49"/>
                <p:cNvSpPr>
                  <a:spLocks noChangeArrowheads="1"/>
                </p:cNvSpPr>
                <p:nvPr/>
              </p:nvSpPr>
              <p:spPr bwMode="auto">
                <a:xfrm>
                  <a:off x="2751" y="2268"/>
                  <a:ext cx="197"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a:t>major</a:t>
                  </a:r>
                  <a:endParaRPr kumimoji="1" lang="en-US" altLang="zh-CN" sz="1050" dirty="0"/>
                </a:p>
              </p:txBody>
            </p:sp>
            <p:sp>
              <p:nvSpPr>
                <p:cNvPr id="610354" name="Rectangle 50"/>
                <p:cNvSpPr>
                  <a:spLocks noChangeArrowheads="1"/>
                </p:cNvSpPr>
                <p:nvPr/>
              </p:nvSpPr>
              <p:spPr bwMode="auto">
                <a:xfrm>
                  <a:off x="3761" y="3152"/>
                  <a:ext cx="272"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a:t>location</a:t>
                  </a:r>
                  <a:endParaRPr kumimoji="1" lang="en-US" altLang="zh-CN" sz="1050" dirty="0"/>
                </a:p>
              </p:txBody>
            </p:sp>
            <p:sp>
              <p:nvSpPr>
                <p:cNvPr id="610355" name="Rectangle 51"/>
                <p:cNvSpPr>
                  <a:spLocks noChangeArrowheads="1"/>
                </p:cNvSpPr>
                <p:nvPr/>
              </p:nvSpPr>
              <p:spPr bwMode="auto">
                <a:xfrm>
                  <a:off x="3761" y="3294"/>
                  <a:ext cx="221"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a:t>open()</a:t>
                  </a:r>
                  <a:endParaRPr kumimoji="1" lang="en-US" altLang="zh-CN" sz="1050" dirty="0"/>
                </a:p>
              </p:txBody>
            </p:sp>
            <p:sp>
              <p:nvSpPr>
                <p:cNvPr id="610356" name="Rectangle 52"/>
                <p:cNvSpPr>
                  <a:spLocks noChangeArrowheads="1"/>
                </p:cNvSpPr>
                <p:nvPr/>
              </p:nvSpPr>
              <p:spPr bwMode="auto">
                <a:xfrm>
                  <a:off x="3761" y="3440"/>
                  <a:ext cx="837"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err="1"/>
                    <a:t>addStudent</a:t>
                  </a:r>
                  <a:r>
                    <a:rPr kumimoji="1" lang="en-US" altLang="zh-CN" sz="1050" dirty="0"/>
                    <a:t>(</a:t>
                  </a:r>
                  <a:r>
                    <a:rPr kumimoji="1" lang="en-US" altLang="zh-CN" sz="1050" dirty="0" err="1"/>
                    <a:t>StudentInfo</a:t>
                  </a:r>
                  <a:r>
                    <a:rPr kumimoji="1" lang="en-US" altLang="zh-CN" sz="1050" dirty="0"/>
                    <a:t>)</a:t>
                  </a:r>
                  <a:endParaRPr kumimoji="1" lang="en-US" altLang="zh-CN" sz="1050" dirty="0"/>
                </a:p>
              </p:txBody>
            </p:sp>
            <p:sp>
              <p:nvSpPr>
                <p:cNvPr id="610358" name="Rectangle 54"/>
                <p:cNvSpPr>
                  <a:spLocks noChangeArrowheads="1"/>
                </p:cNvSpPr>
                <p:nvPr/>
              </p:nvSpPr>
              <p:spPr bwMode="auto">
                <a:xfrm>
                  <a:off x="1351" y="3038"/>
                  <a:ext cx="418"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err="1"/>
                    <a:t>tenureStatus</a:t>
                  </a:r>
                  <a:endParaRPr kumimoji="1" lang="en-US" altLang="zh-CN" sz="1050" dirty="0"/>
                </a:p>
              </p:txBody>
            </p:sp>
          </p:grpSp>
          <p:grpSp>
            <p:nvGrpSpPr>
              <p:cNvPr id="610359" name="Group 55"/>
              <p:cNvGrpSpPr/>
              <p:nvPr/>
            </p:nvGrpSpPr>
            <p:grpSpPr bwMode="auto">
              <a:xfrm>
                <a:off x="4059" y="929"/>
                <a:ext cx="982" cy="388"/>
                <a:chOff x="4059" y="929"/>
                <a:chExt cx="982" cy="388"/>
              </a:xfrm>
            </p:grpSpPr>
            <p:sp>
              <p:nvSpPr>
                <p:cNvPr id="610360" name="Rectangle 56"/>
                <p:cNvSpPr>
                  <a:spLocks noChangeArrowheads="1"/>
                </p:cNvSpPr>
                <p:nvPr/>
              </p:nvSpPr>
              <p:spPr bwMode="auto">
                <a:xfrm>
                  <a:off x="4059" y="929"/>
                  <a:ext cx="982" cy="38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61" name="Rectangle 57"/>
                <p:cNvSpPr>
                  <a:spLocks noChangeArrowheads="1"/>
                </p:cNvSpPr>
                <p:nvPr/>
              </p:nvSpPr>
              <p:spPr bwMode="auto">
                <a:xfrm>
                  <a:off x="4218" y="1024"/>
                  <a:ext cx="662"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err="1"/>
                    <a:t>ScheduleAlgorithm</a:t>
                  </a:r>
                  <a:endParaRPr kumimoji="1" lang="en-US" altLang="zh-CN" sz="1050" dirty="0"/>
                </a:p>
              </p:txBody>
            </p:sp>
            <p:sp>
              <p:nvSpPr>
                <p:cNvPr id="610362" name="Line 58"/>
                <p:cNvSpPr>
                  <a:spLocks noChangeShapeType="1"/>
                </p:cNvSpPr>
                <p:nvPr/>
              </p:nvSpPr>
              <p:spPr bwMode="auto">
                <a:xfrm>
                  <a:off x="4060" y="1186"/>
                  <a:ext cx="980"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63" name="Line 59"/>
                <p:cNvSpPr>
                  <a:spLocks noChangeShapeType="1"/>
                </p:cNvSpPr>
                <p:nvPr/>
              </p:nvSpPr>
              <p:spPr bwMode="auto">
                <a:xfrm>
                  <a:off x="4060" y="1234"/>
                  <a:ext cx="980"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grpSp>
          <p:nvGrpSpPr>
            <p:cNvPr id="610364" name="Group 60"/>
            <p:cNvGrpSpPr/>
            <p:nvPr/>
          </p:nvGrpSpPr>
          <p:grpSpPr bwMode="auto">
            <a:xfrm>
              <a:off x="3540" y="1242"/>
              <a:ext cx="517" cy="155"/>
              <a:chOff x="3540" y="1242"/>
              <a:chExt cx="517" cy="155"/>
            </a:xfrm>
          </p:grpSpPr>
          <p:sp>
            <p:nvSpPr>
              <p:cNvPr id="610365" name="Line 61"/>
              <p:cNvSpPr>
                <a:spLocks noChangeShapeType="1"/>
              </p:cNvSpPr>
              <p:nvPr/>
            </p:nvSpPr>
            <p:spPr bwMode="auto">
              <a:xfrm flipV="1">
                <a:off x="3540" y="1251"/>
                <a:ext cx="509" cy="146"/>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66" name="Line 62"/>
              <p:cNvSpPr>
                <a:spLocks noChangeShapeType="1"/>
              </p:cNvSpPr>
              <p:nvPr/>
            </p:nvSpPr>
            <p:spPr bwMode="auto">
              <a:xfrm flipH="1">
                <a:off x="3990" y="1260"/>
                <a:ext cx="67" cy="3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67" name="Line 63"/>
              <p:cNvSpPr>
                <a:spLocks noChangeShapeType="1"/>
              </p:cNvSpPr>
              <p:nvPr/>
            </p:nvSpPr>
            <p:spPr bwMode="auto">
              <a:xfrm flipH="1" flipV="1">
                <a:off x="3974" y="1242"/>
                <a:ext cx="82" cy="1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grpSp>
        <p:nvGrpSpPr>
          <p:cNvPr id="610368" name="Group 64"/>
          <p:cNvGrpSpPr/>
          <p:nvPr/>
        </p:nvGrpSpPr>
        <p:grpSpPr bwMode="auto">
          <a:xfrm>
            <a:off x="2774453" y="2339975"/>
            <a:ext cx="4394200" cy="2362200"/>
            <a:chOff x="1816" y="1286"/>
            <a:chExt cx="2768" cy="1684"/>
          </a:xfrm>
        </p:grpSpPr>
        <p:grpSp>
          <p:nvGrpSpPr>
            <p:cNvPr id="610369" name="Group 65"/>
            <p:cNvGrpSpPr/>
            <p:nvPr/>
          </p:nvGrpSpPr>
          <p:grpSpPr bwMode="auto">
            <a:xfrm>
              <a:off x="1816" y="1286"/>
              <a:ext cx="549" cy="127"/>
              <a:chOff x="1816" y="1286"/>
              <a:chExt cx="549" cy="127"/>
            </a:xfrm>
          </p:grpSpPr>
          <p:sp>
            <p:nvSpPr>
              <p:cNvPr id="610370" name="Line 66"/>
              <p:cNvSpPr>
                <a:spLocks noChangeShapeType="1"/>
              </p:cNvSpPr>
              <p:nvPr/>
            </p:nvSpPr>
            <p:spPr bwMode="auto">
              <a:xfrm>
                <a:off x="2100" y="1358"/>
                <a:ext cx="265" cy="5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71" name="Line 67"/>
              <p:cNvSpPr>
                <a:spLocks noChangeShapeType="1"/>
              </p:cNvSpPr>
              <p:nvPr/>
            </p:nvSpPr>
            <p:spPr bwMode="auto">
              <a:xfrm flipH="1" flipV="1">
                <a:off x="1816" y="1286"/>
                <a:ext cx="282" cy="7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0372" name="Group 68"/>
            <p:cNvGrpSpPr/>
            <p:nvPr/>
          </p:nvGrpSpPr>
          <p:grpSpPr bwMode="auto">
            <a:xfrm>
              <a:off x="3531" y="1696"/>
              <a:ext cx="792" cy="200"/>
              <a:chOff x="3531" y="1696"/>
              <a:chExt cx="792" cy="200"/>
            </a:xfrm>
          </p:grpSpPr>
          <p:sp>
            <p:nvSpPr>
              <p:cNvPr id="610373" name="Line 69"/>
              <p:cNvSpPr>
                <a:spLocks noChangeShapeType="1"/>
              </p:cNvSpPr>
              <p:nvPr/>
            </p:nvSpPr>
            <p:spPr bwMode="auto">
              <a:xfrm>
                <a:off x="3935" y="1804"/>
                <a:ext cx="388" cy="9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74" name="Line 70"/>
              <p:cNvSpPr>
                <a:spLocks noChangeShapeType="1"/>
              </p:cNvSpPr>
              <p:nvPr/>
            </p:nvSpPr>
            <p:spPr bwMode="auto">
              <a:xfrm flipH="1" flipV="1">
                <a:off x="3531" y="1696"/>
                <a:ext cx="402" cy="10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0375" name="Group 71"/>
            <p:cNvGrpSpPr/>
            <p:nvPr/>
          </p:nvGrpSpPr>
          <p:grpSpPr bwMode="auto">
            <a:xfrm>
              <a:off x="4315" y="2410"/>
              <a:ext cx="269" cy="560"/>
              <a:chOff x="4315" y="2410"/>
              <a:chExt cx="269" cy="560"/>
            </a:xfrm>
          </p:grpSpPr>
          <p:grpSp>
            <p:nvGrpSpPr>
              <p:cNvPr id="610376" name="Group 72"/>
              <p:cNvGrpSpPr/>
              <p:nvPr/>
            </p:nvGrpSpPr>
            <p:grpSpPr bwMode="auto">
              <a:xfrm>
                <a:off x="4315" y="2410"/>
                <a:ext cx="258" cy="560"/>
                <a:chOff x="4315" y="2410"/>
                <a:chExt cx="258" cy="560"/>
              </a:xfrm>
            </p:grpSpPr>
            <p:sp>
              <p:nvSpPr>
                <p:cNvPr id="610377" name="Line 73"/>
                <p:cNvSpPr>
                  <a:spLocks noChangeShapeType="1"/>
                </p:cNvSpPr>
                <p:nvPr/>
              </p:nvSpPr>
              <p:spPr bwMode="auto">
                <a:xfrm flipV="1">
                  <a:off x="4452" y="2410"/>
                  <a:ext cx="121" cy="287"/>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78" name="Line 74"/>
                <p:cNvSpPr>
                  <a:spLocks noChangeShapeType="1"/>
                </p:cNvSpPr>
                <p:nvPr/>
              </p:nvSpPr>
              <p:spPr bwMode="auto">
                <a:xfrm flipH="1">
                  <a:off x="4315" y="2698"/>
                  <a:ext cx="136" cy="27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sp>
            <p:nvSpPr>
              <p:cNvPr id="610379" name="Freeform 75"/>
              <p:cNvSpPr/>
              <p:nvPr/>
            </p:nvSpPr>
            <p:spPr bwMode="auto">
              <a:xfrm>
                <a:off x="4529" y="2413"/>
                <a:ext cx="55" cy="95"/>
              </a:xfrm>
              <a:custGeom>
                <a:avLst/>
                <a:gdLst>
                  <a:gd name="T0" fmla="*/ 48 w 55"/>
                  <a:gd name="T1" fmla="*/ 0 h 95"/>
                  <a:gd name="T2" fmla="*/ 54 w 55"/>
                  <a:gd name="T3" fmla="*/ 58 h 95"/>
                  <a:gd name="T4" fmla="*/ 4 w 55"/>
                  <a:gd name="T5" fmla="*/ 94 h 95"/>
                  <a:gd name="T6" fmla="*/ 0 w 55"/>
                  <a:gd name="T7" fmla="*/ 35 h 95"/>
                  <a:gd name="T8" fmla="*/ 48 w 55"/>
                  <a:gd name="T9" fmla="*/ 0 h 95"/>
                </a:gdLst>
                <a:ahLst/>
                <a:cxnLst>
                  <a:cxn ang="0">
                    <a:pos x="T0" y="T1"/>
                  </a:cxn>
                  <a:cxn ang="0">
                    <a:pos x="T2" y="T3"/>
                  </a:cxn>
                  <a:cxn ang="0">
                    <a:pos x="T4" y="T5"/>
                  </a:cxn>
                  <a:cxn ang="0">
                    <a:pos x="T6" y="T7"/>
                  </a:cxn>
                  <a:cxn ang="0">
                    <a:pos x="T8" y="T9"/>
                  </a:cxn>
                </a:cxnLst>
                <a:rect l="0" t="0" r="r" b="b"/>
                <a:pathLst>
                  <a:path w="55" h="95">
                    <a:moveTo>
                      <a:pt x="48" y="0"/>
                    </a:moveTo>
                    <a:lnTo>
                      <a:pt x="54" y="58"/>
                    </a:lnTo>
                    <a:lnTo>
                      <a:pt x="4" y="94"/>
                    </a:lnTo>
                    <a:lnTo>
                      <a:pt x="0" y="35"/>
                    </a:lnTo>
                    <a:lnTo>
                      <a:pt x="48" y="0"/>
                    </a:lnTo>
                  </a:path>
                </a:pathLst>
              </a:custGeom>
              <a:solidFill>
                <a:schemeClr val="tx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a:p>
            </p:txBody>
          </p:sp>
        </p:grpSp>
      </p:grpSp>
      <p:grpSp>
        <p:nvGrpSpPr>
          <p:cNvPr id="610380" name="Group 76"/>
          <p:cNvGrpSpPr/>
          <p:nvPr/>
        </p:nvGrpSpPr>
        <p:grpSpPr bwMode="auto">
          <a:xfrm>
            <a:off x="2939553" y="2487613"/>
            <a:ext cx="4271963" cy="2787392"/>
            <a:chOff x="1920" y="1392"/>
            <a:chExt cx="2691" cy="1986"/>
          </a:xfrm>
        </p:grpSpPr>
        <p:sp>
          <p:nvSpPr>
            <p:cNvPr id="610381" name="Rectangle 77"/>
            <p:cNvSpPr>
              <a:spLocks noChangeArrowheads="1"/>
            </p:cNvSpPr>
            <p:nvPr/>
          </p:nvSpPr>
          <p:spPr bwMode="auto">
            <a:xfrm>
              <a:off x="2302" y="1469"/>
              <a:ext cx="42"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050" dirty="0"/>
                <a:t>1</a:t>
              </a:r>
              <a:endParaRPr kumimoji="1" lang="zh-CN" altLang="en-US" sz="1050" dirty="0"/>
            </a:p>
          </p:txBody>
        </p:sp>
        <p:sp>
          <p:nvSpPr>
            <p:cNvPr id="610382" name="Rectangle 78"/>
            <p:cNvSpPr>
              <a:spLocks noChangeArrowheads="1"/>
            </p:cNvSpPr>
            <p:nvPr/>
          </p:nvSpPr>
          <p:spPr bwMode="auto">
            <a:xfrm>
              <a:off x="1920" y="1392"/>
              <a:ext cx="127"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050" dirty="0"/>
                <a:t>0..*</a:t>
              </a:r>
              <a:endParaRPr kumimoji="1" lang="zh-CN" altLang="en-US" sz="1050" dirty="0"/>
            </a:p>
          </p:txBody>
        </p:sp>
        <p:sp>
          <p:nvSpPr>
            <p:cNvPr id="610383" name="Rectangle 79"/>
            <p:cNvSpPr>
              <a:spLocks noChangeArrowheads="1"/>
            </p:cNvSpPr>
            <p:nvPr/>
          </p:nvSpPr>
          <p:spPr bwMode="auto">
            <a:xfrm>
              <a:off x="4135" y="1948"/>
              <a:ext cx="127"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050"/>
                <a:t>0..*</a:t>
              </a:r>
              <a:endParaRPr kumimoji="1" lang="zh-CN" altLang="en-US" sz="1050"/>
            </a:p>
          </p:txBody>
        </p:sp>
        <p:sp>
          <p:nvSpPr>
            <p:cNvPr id="610384" name="Rectangle 80"/>
            <p:cNvSpPr>
              <a:spLocks noChangeArrowheads="1"/>
            </p:cNvSpPr>
            <p:nvPr/>
          </p:nvSpPr>
          <p:spPr bwMode="auto">
            <a:xfrm>
              <a:off x="3601" y="1773"/>
              <a:ext cx="42"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050" dirty="0"/>
                <a:t>1</a:t>
              </a:r>
              <a:endParaRPr kumimoji="1" lang="zh-CN" altLang="en-US" sz="1050" dirty="0"/>
            </a:p>
          </p:txBody>
        </p:sp>
        <p:sp>
          <p:nvSpPr>
            <p:cNvPr id="610385" name="Rectangle 81"/>
            <p:cNvSpPr>
              <a:spLocks noChangeArrowheads="1"/>
            </p:cNvSpPr>
            <p:nvPr/>
          </p:nvSpPr>
          <p:spPr bwMode="auto">
            <a:xfrm>
              <a:off x="4569" y="2522"/>
              <a:ext cx="42"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050" dirty="0"/>
                <a:t>1</a:t>
              </a:r>
              <a:endParaRPr kumimoji="1" lang="zh-CN" altLang="en-US" sz="1050" dirty="0"/>
            </a:p>
          </p:txBody>
        </p:sp>
        <p:sp>
          <p:nvSpPr>
            <p:cNvPr id="610386" name="Rectangle 82"/>
            <p:cNvSpPr>
              <a:spLocks noChangeArrowheads="1"/>
            </p:cNvSpPr>
            <p:nvPr/>
          </p:nvSpPr>
          <p:spPr bwMode="auto">
            <a:xfrm>
              <a:off x="4396" y="2860"/>
              <a:ext cx="127"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050" dirty="0"/>
                <a:t>1..*</a:t>
              </a:r>
              <a:endParaRPr kumimoji="1" lang="zh-CN" altLang="en-US" sz="1050" dirty="0"/>
            </a:p>
          </p:txBody>
        </p:sp>
        <p:sp>
          <p:nvSpPr>
            <p:cNvPr id="610387" name="Rectangle 83"/>
            <p:cNvSpPr>
              <a:spLocks noChangeArrowheads="1"/>
            </p:cNvSpPr>
            <p:nvPr/>
          </p:nvSpPr>
          <p:spPr bwMode="auto">
            <a:xfrm>
              <a:off x="3620" y="2965"/>
              <a:ext cx="42"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050" dirty="0"/>
                <a:t>4</a:t>
              </a:r>
              <a:endParaRPr kumimoji="1" lang="zh-CN" altLang="en-US" sz="1050" dirty="0"/>
            </a:p>
          </p:txBody>
        </p:sp>
        <p:sp>
          <p:nvSpPr>
            <p:cNvPr id="610388" name="Rectangle 84"/>
            <p:cNvSpPr>
              <a:spLocks noChangeArrowheads="1"/>
            </p:cNvSpPr>
            <p:nvPr/>
          </p:nvSpPr>
          <p:spPr bwMode="auto">
            <a:xfrm>
              <a:off x="3056" y="2662"/>
              <a:ext cx="170"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050" dirty="0"/>
                <a:t>3..10</a:t>
              </a:r>
              <a:endParaRPr kumimoji="1" lang="zh-CN" altLang="en-US" sz="1050" dirty="0"/>
            </a:p>
          </p:txBody>
        </p:sp>
        <p:sp>
          <p:nvSpPr>
            <p:cNvPr id="610389" name="Rectangle 85"/>
            <p:cNvSpPr>
              <a:spLocks noChangeArrowheads="1"/>
            </p:cNvSpPr>
            <p:nvPr/>
          </p:nvSpPr>
          <p:spPr bwMode="auto">
            <a:xfrm>
              <a:off x="3538" y="3263"/>
              <a:ext cx="127"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050" dirty="0"/>
                <a:t>0..4</a:t>
              </a:r>
              <a:endParaRPr kumimoji="1" lang="zh-CN" altLang="en-US" sz="1050" dirty="0"/>
            </a:p>
          </p:txBody>
        </p:sp>
        <p:sp>
          <p:nvSpPr>
            <p:cNvPr id="610390" name="Rectangle 86"/>
            <p:cNvSpPr>
              <a:spLocks noChangeArrowheads="1"/>
            </p:cNvSpPr>
            <p:nvPr/>
          </p:nvSpPr>
          <p:spPr bwMode="auto">
            <a:xfrm>
              <a:off x="2035" y="3183"/>
              <a:ext cx="42"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050" dirty="0"/>
                <a:t>1</a:t>
              </a:r>
              <a:endParaRPr kumimoji="1" lang="zh-CN" altLang="en-US" sz="1050" dirty="0"/>
            </a:p>
          </p:txBody>
        </p:sp>
      </p:grpSp>
      <p:sp>
        <p:nvSpPr>
          <p:cNvPr id="610391" name="Rectangle 87"/>
          <p:cNvSpPr>
            <a:spLocks noGrp="1" noChangeArrowheads="1"/>
          </p:cNvSpPr>
          <p:nvPr>
            <p:ph type="title"/>
          </p:nvPr>
        </p:nvSpPr>
        <p:spPr>
          <a:xfrm>
            <a:off x="1569207" y="838384"/>
            <a:ext cx="6696744" cy="241300"/>
          </a:xfrm>
        </p:spPr>
        <p:txBody>
          <a:bodyPr/>
          <a:lstStyle/>
          <a:p>
            <a:r>
              <a:rPr lang="zh-CN" altLang="en-US" dirty="0">
                <a:latin typeface="华文楷体" panose="02010600040101010101" pitchFamily="2" charset="-122"/>
                <a:ea typeface="华文楷体" panose="02010600040101010101" pitchFamily="2" charset="-122"/>
              </a:rPr>
              <a:t>数量修饰和边历方向应用用例</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transition>
    <p:random/>
    <p:sndAc>
      <p:stSnd>
        <p:snd r:embed="rId1" name="projctor.wav"/>
      </p:stSnd>
    </p:sndAc>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4355976" y="332656"/>
            <a:ext cx="1166664" cy="914400"/>
          </a:xfrm>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继承</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12355" name="Rectangle 3"/>
          <p:cNvSpPr>
            <a:spLocks noGrp="1" noChangeArrowheads="1"/>
          </p:cNvSpPr>
          <p:nvPr>
            <p:ph type="body" idx="1"/>
          </p:nvPr>
        </p:nvSpPr>
        <p:spPr/>
        <p:txBody>
          <a:bodyPr/>
          <a:lstStyle/>
          <a:p>
            <a:pPr>
              <a:buClr>
                <a:srgbClr val="0070C0"/>
              </a:buClr>
              <a:buFont typeface="Wingdings" panose="05000000000000000000" pitchFamily="2" charset="2"/>
              <a:buChar char="Ø"/>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继承描述的是父类和子类之间的继承关系</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Ø"/>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UML</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中定义了两种不同的继承描述方法:</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Ø"/>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Generalization</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Ø"/>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Specialization</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Ø"/>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通过继承关系，我们可以把系统的类构造成一个具有不同层次关系的结构树。并将其中不同类所共有的属性、操作和关系定义在较高的层次。</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a:p>
            <a:pPr lvl="1">
              <a:buClr>
                <a:srgbClr val="0070C0"/>
              </a:buClr>
              <a:buFont typeface="Wingdings" panose="05000000000000000000" pitchFamily="2" charset="2"/>
              <a:buChar char="Ø"/>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继承用一根实线来连接相关的类。在表示父类的一端有一个三角形记号</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random/>
    <p:sndAc>
      <p:stSnd>
        <p:snd r:embed="rId1" name="projctor.wav"/>
      </p:stSnd>
    </p:sndAc>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0308" name="Group 4"/>
          <p:cNvGrpSpPr/>
          <p:nvPr/>
        </p:nvGrpSpPr>
        <p:grpSpPr bwMode="auto">
          <a:xfrm>
            <a:off x="1312366" y="1838326"/>
            <a:ext cx="6829425" cy="3701196"/>
            <a:chOff x="895" y="929"/>
            <a:chExt cx="4302" cy="2638"/>
          </a:xfrm>
        </p:grpSpPr>
        <p:grpSp>
          <p:nvGrpSpPr>
            <p:cNvPr id="610309" name="Group 5"/>
            <p:cNvGrpSpPr/>
            <p:nvPr/>
          </p:nvGrpSpPr>
          <p:grpSpPr bwMode="auto">
            <a:xfrm>
              <a:off x="3242" y="2559"/>
              <a:ext cx="540" cy="411"/>
              <a:chOff x="3242" y="2559"/>
              <a:chExt cx="540" cy="411"/>
            </a:xfrm>
          </p:grpSpPr>
          <p:sp>
            <p:nvSpPr>
              <p:cNvPr id="610310" name="Line 6"/>
              <p:cNvSpPr>
                <a:spLocks noChangeShapeType="1"/>
              </p:cNvSpPr>
              <p:nvPr/>
            </p:nvSpPr>
            <p:spPr bwMode="auto">
              <a:xfrm>
                <a:off x="3520" y="2773"/>
                <a:ext cx="262" cy="19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11" name="Line 7"/>
              <p:cNvSpPr>
                <a:spLocks noChangeShapeType="1"/>
              </p:cNvSpPr>
              <p:nvPr/>
            </p:nvSpPr>
            <p:spPr bwMode="auto">
              <a:xfrm flipH="1" flipV="1">
                <a:off x="3242" y="2559"/>
                <a:ext cx="277" cy="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0312" name="Group 8"/>
            <p:cNvGrpSpPr/>
            <p:nvPr/>
          </p:nvGrpSpPr>
          <p:grpSpPr bwMode="auto">
            <a:xfrm>
              <a:off x="1968" y="3110"/>
              <a:ext cx="1770" cy="127"/>
              <a:chOff x="1968" y="3110"/>
              <a:chExt cx="1770" cy="127"/>
            </a:xfrm>
          </p:grpSpPr>
          <p:sp>
            <p:nvSpPr>
              <p:cNvPr id="610313" name="Line 9"/>
              <p:cNvSpPr>
                <a:spLocks noChangeShapeType="1"/>
              </p:cNvSpPr>
              <p:nvPr/>
            </p:nvSpPr>
            <p:spPr bwMode="auto">
              <a:xfrm>
                <a:off x="2862" y="3182"/>
                <a:ext cx="876" cy="5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14" name="Line 10"/>
              <p:cNvSpPr>
                <a:spLocks noChangeShapeType="1"/>
              </p:cNvSpPr>
              <p:nvPr/>
            </p:nvSpPr>
            <p:spPr bwMode="auto">
              <a:xfrm flipH="1" flipV="1">
                <a:off x="1968" y="3110"/>
                <a:ext cx="892" cy="7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0315" name="Group 11"/>
            <p:cNvGrpSpPr/>
            <p:nvPr/>
          </p:nvGrpSpPr>
          <p:grpSpPr bwMode="auto">
            <a:xfrm>
              <a:off x="895" y="929"/>
              <a:ext cx="4302" cy="2638"/>
              <a:chOff x="895" y="929"/>
              <a:chExt cx="4302" cy="2638"/>
            </a:xfrm>
          </p:grpSpPr>
          <p:grpSp>
            <p:nvGrpSpPr>
              <p:cNvPr id="610316" name="Group 12"/>
              <p:cNvGrpSpPr/>
              <p:nvPr/>
            </p:nvGrpSpPr>
            <p:grpSpPr bwMode="auto">
              <a:xfrm>
                <a:off x="895" y="990"/>
                <a:ext cx="921" cy="388"/>
                <a:chOff x="895" y="990"/>
                <a:chExt cx="921" cy="388"/>
              </a:xfrm>
            </p:grpSpPr>
            <p:sp>
              <p:nvSpPr>
                <p:cNvPr id="610317" name="Rectangle 13"/>
                <p:cNvSpPr>
                  <a:spLocks noChangeArrowheads="1"/>
                </p:cNvSpPr>
                <p:nvPr/>
              </p:nvSpPr>
              <p:spPr bwMode="auto">
                <a:xfrm>
                  <a:off x="895" y="990"/>
                  <a:ext cx="921" cy="38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18" name="Rectangle 14"/>
                <p:cNvSpPr>
                  <a:spLocks noChangeArrowheads="1"/>
                </p:cNvSpPr>
                <p:nvPr/>
              </p:nvSpPr>
              <p:spPr bwMode="auto">
                <a:xfrm>
                  <a:off x="1036" y="1075"/>
                  <a:ext cx="597"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err="1"/>
                    <a:t>RegistrationForm</a:t>
                  </a:r>
                  <a:endParaRPr kumimoji="1" lang="en-US" altLang="zh-CN" sz="1050" dirty="0"/>
                </a:p>
              </p:txBody>
            </p:sp>
            <p:sp>
              <p:nvSpPr>
                <p:cNvPr id="610319" name="Line 15"/>
                <p:cNvSpPr>
                  <a:spLocks noChangeShapeType="1"/>
                </p:cNvSpPr>
                <p:nvPr/>
              </p:nvSpPr>
              <p:spPr bwMode="auto">
                <a:xfrm>
                  <a:off x="896" y="1248"/>
                  <a:ext cx="918"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20" name="Line 16"/>
                <p:cNvSpPr>
                  <a:spLocks noChangeShapeType="1"/>
                </p:cNvSpPr>
                <p:nvPr/>
              </p:nvSpPr>
              <p:spPr bwMode="auto">
                <a:xfrm>
                  <a:off x="896" y="1296"/>
                  <a:ext cx="918"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0321" name="Group 17"/>
              <p:cNvGrpSpPr/>
              <p:nvPr/>
            </p:nvGrpSpPr>
            <p:grpSpPr bwMode="auto">
              <a:xfrm>
                <a:off x="2375" y="1302"/>
                <a:ext cx="1156" cy="502"/>
                <a:chOff x="2375" y="1302"/>
                <a:chExt cx="1156" cy="502"/>
              </a:xfrm>
            </p:grpSpPr>
            <p:sp>
              <p:nvSpPr>
                <p:cNvPr id="610322" name="Rectangle 18"/>
                <p:cNvSpPr>
                  <a:spLocks noChangeArrowheads="1"/>
                </p:cNvSpPr>
                <p:nvPr/>
              </p:nvSpPr>
              <p:spPr bwMode="auto">
                <a:xfrm>
                  <a:off x="2375" y="1302"/>
                  <a:ext cx="1156" cy="50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23" name="Rectangle 19"/>
                <p:cNvSpPr>
                  <a:spLocks noChangeArrowheads="1"/>
                </p:cNvSpPr>
                <p:nvPr/>
              </p:nvSpPr>
              <p:spPr bwMode="auto">
                <a:xfrm>
                  <a:off x="2597" y="1383"/>
                  <a:ext cx="714"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err="1"/>
                    <a:t>RegistrationManager</a:t>
                  </a:r>
                  <a:endParaRPr kumimoji="1" lang="en-US" altLang="zh-CN" sz="1050" dirty="0"/>
                </a:p>
              </p:txBody>
            </p:sp>
            <p:sp>
              <p:nvSpPr>
                <p:cNvPr id="610324" name="Line 20"/>
                <p:cNvSpPr>
                  <a:spLocks noChangeShapeType="1"/>
                </p:cNvSpPr>
                <p:nvPr/>
              </p:nvSpPr>
              <p:spPr bwMode="auto">
                <a:xfrm>
                  <a:off x="2376" y="1559"/>
                  <a:ext cx="1153"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25" name="Line 21"/>
                <p:cNvSpPr>
                  <a:spLocks noChangeShapeType="1"/>
                </p:cNvSpPr>
                <p:nvPr/>
              </p:nvSpPr>
              <p:spPr bwMode="auto">
                <a:xfrm>
                  <a:off x="2376" y="1607"/>
                  <a:ext cx="1153"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0326" name="Group 22"/>
              <p:cNvGrpSpPr/>
              <p:nvPr/>
            </p:nvGrpSpPr>
            <p:grpSpPr bwMode="auto">
              <a:xfrm>
                <a:off x="4333" y="1618"/>
                <a:ext cx="864" cy="791"/>
                <a:chOff x="4333" y="1618"/>
                <a:chExt cx="864" cy="791"/>
              </a:xfrm>
            </p:grpSpPr>
            <p:sp>
              <p:nvSpPr>
                <p:cNvPr id="610327" name="Rectangle 23"/>
                <p:cNvSpPr>
                  <a:spLocks noChangeArrowheads="1"/>
                </p:cNvSpPr>
                <p:nvPr/>
              </p:nvSpPr>
              <p:spPr bwMode="auto">
                <a:xfrm>
                  <a:off x="4333" y="1618"/>
                  <a:ext cx="864" cy="791"/>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28" name="Rectangle 24"/>
                <p:cNvSpPr>
                  <a:spLocks noChangeArrowheads="1"/>
                </p:cNvSpPr>
                <p:nvPr/>
              </p:nvSpPr>
              <p:spPr bwMode="auto">
                <a:xfrm>
                  <a:off x="4590" y="1703"/>
                  <a:ext cx="240"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a:t>Course</a:t>
                  </a:r>
                  <a:endParaRPr kumimoji="1" lang="en-US" altLang="zh-CN" sz="1050" dirty="0"/>
                </a:p>
              </p:txBody>
            </p:sp>
            <p:sp>
              <p:nvSpPr>
                <p:cNvPr id="610329" name="Line 25"/>
                <p:cNvSpPr>
                  <a:spLocks noChangeShapeType="1"/>
                </p:cNvSpPr>
                <p:nvPr/>
              </p:nvSpPr>
              <p:spPr bwMode="auto">
                <a:xfrm>
                  <a:off x="4334" y="1875"/>
                  <a:ext cx="861"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30" name="Line 26"/>
                <p:cNvSpPr>
                  <a:spLocks noChangeShapeType="1"/>
                </p:cNvSpPr>
                <p:nvPr/>
              </p:nvSpPr>
              <p:spPr bwMode="auto">
                <a:xfrm>
                  <a:off x="4334" y="2116"/>
                  <a:ext cx="861"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0331" name="Group 27"/>
              <p:cNvGrpSpPr/>
              <p:nvPr/>
            </p:nvGrpSpPr>
            <p:grpSpPr bwMode="auto">
              <a:xfrm>
                <a:off x="2604" y="2075"/>
                <a:ext cx="637" cy="492"/>
                <a:chOff x="2604" y="2075"/>
                <a:chExt cx="637" cy="492"/>
              </a:xfrm>
            </p:grpSpPr>
            <p:sp>
              <p:nvSpPr>
                <p:cNvPr id="610332" name="Rectangle 28"/>
                <p:cNvSpPr>
                  <a:spLocks noChangeArrowheads="1"/>
                </p:cNvSpPr>
                <p:nvPr/>
              </p:nvSpPr>
              <p:spPr bwMode="auto">
                <a:xfrm>
                  <a:off x="2604" y="2075"/>
                  <a:ext cx="637" cy="49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33" name="Rectangle 29"/>
                <p:cNvSpPr>
                  <a:spLocks noChangeArrowheads="1"/>
                </p:cNvSpPr>
                <p:nvPr/>
              </p:nvSpPr>
              <p:spPr bwMode="auto">
                <a:xfrm>
                  <a:off x="2735" y="2102"/>
                  <a:ext cx="259"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a:t>Student</a:t>
                  </a:r>
                  <a:endParaRPr kumimoji="1" lang="en-US" altLang="zh-CN" sz="1050" dirty="0"/>
                </a:p>
              </p:txBody>
            </p:sp>
            <p:sp>
              <p:nvSpPr>
                <p:cNvPr id="610334" name="Line 30"/>
                <p:cNvSpPr>
                  <a:spLocks noChangeShapeType="1"/>
                </p:cNvSpPr>
                <p:nvPr/>
              </p:nvSpPr>
              <p:spPr bwMode="auto">
                <a:xfrm>
                  <a:off x="2605" y="2236"/>
                  <a:ext cx="634"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35" name="Line 31"/>
                <p:cNvSpPr>
                  <a:spLocks noChangeShapeType="1"/>
                </p:cNvSpPr>
                <p:nvPr/>
              </p:nvSpPr>
              <p:spPr bwMode="auto">
                <a:xfrm>
                  <a:off x="2605" y="2477"/>
                  <a:ext cx="634"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0336" name="Group 32"/>
              <p:cNvGrpSpPr/>
              <p:nvPr/>
            </p:nvGrpSpPr>
            <p:grpSpPr bwMode="auto">
              <a:xfrm>
                <a:off x="3748" y="2980"/>
                <a:ext cx="867" cy="587"/>
                <a:chOff x="3748" y="2980"/>
                <a:chExt cx="867" cy="587"/>
              </a:xfrm>
            </p:grpSpPr>
            <p:sp>
              <p:nvSpPr>
                <p:cNvPr id="610337" name="Rectangle 33"/>
                <p:cNvSpPr>
                  <a:spLocks noChangeArrowheads="1"/>
                </p:cNvSpPr>
                <p:nvPr/>
              </p:nvSpPr>
              <p:spPr bwMode="auto">
                <a:xfrm>
                  <a:off x="3748" y="2980"/>
                  <a:ext cx="867" cy="587"/>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38" name="Rectangle 34"/>
                <p:cNvSpPr>
                  <a:spLocks noChangeArrowheads="1"/>
                </p:cNvSpPr>
                <p:nvPr/>
              </p:nvSpPr>
              <p:spPr bwMode="auto">
                <a:xfrm>
                  <a:off x="3815" y="3006"/>
                  <a:ext cx="532"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err="1"/>
                    <a:t>CourseOffering</a:t>
                  </a:r>
                  <a:endParaRPr kumimoji="1" lang="en-US" altLang="zh-CN" sz="1050" dirty="0"/>
                </a:p>
              </p:txBody>
            </p:sp>
            <p:sp>
              <p:nvSpPr>
                <p:cNvPr id="610339" name="Line 35"/>
                <p:cNvSpPr>
                  <a:spLocks noChangeShapeType="1"/>
                </p:cNvSpPr>
                <p:nvPr/>
              </p:nvSpPr>
              <p:spPr bwMode="auto">
                <a:xfrm>
                  <a:off x="3749" y="3141"/>
                  <a:ext cx="864"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40" name="Line 36"/>
                <p:cNvSpPr>
                  <a:spLocks noChangeShapeType="1"/>
                </p:cNvSpPr>
                <p:nvPr/>
              </p:nvSpPr>
              <p:spPr bwMode="auto">
                <a:xfrm>
                  <a:off x="3749" y="3285"/>
                  <a:ext cx="864"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0341" name="Group 37"/>
              <p:cNvGrpSpPr/>
              <p:nvPr/>
            </p:nvGrpSpPr>
            <p:grpSpPr bwMode="auto">
              <a:xfrm>
                <a:off x="1234" y="2834"/>
                <a:ext cx="733" cy="492"/>
                <a:chOff x="1234" y="2834"/>
                <a:chExt cx="733" cy="492"/>
              </a:xfrm>
            </p:grpSpPr>
            <p:sp>
              <p:nvSpPr>
                <p:cNvPr id="610342" name="Rectangle 38"/>
                <p:cNvSpPr>
                  <a:spLocks noChangeArrowheads="1"/>
                </p:cNvSpPr>
                <p:nvPr/>
              </p:nvSpPr>
              <p:spPr bwMode="auto">
                <a:xfrm>
                  <a:off x="1234" y="2834"/>
                  <a:ext cx="733" cy="49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43" name="Rectangle 39"/>
                <p:cNvSpPr>
                  <a:spLocks noChangeArrowheads="1"/>
                </p:cNvSpPr>
                <p:nvPr/>
              </p:nvSpPr>
              <p:spPr bwMode="auto">
                <a:xfrm>
                  <a:off x="1403" y="2873"/>
                  <a:ext cx="321"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Professor</a:t>
                  </a:r>
                  <a:endParaRPr kumimoji="1" lang="en-US" altLang="zh-CN" sz="1050"/>
                </a:p>
              </p:txBody>
            </p:sp>
            <p:sp>
              <p:nvSpPr>
                <p:cNvPr id="610344" name="Line 40"/>
                <p:cNvSpPr>
                  <a:spLocks noChangeShapeType="1"/>
                </p:cNvSpPr>
                <p:nvPr/>
              </p:nvSpPr>
              <p:spPr bwMode="auto">
                <a:xfrm>
                  <a:off x="1236" y="3005"/>
                  <a:ext cx="730"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45" name="Line 41"/>
                <p:cNvSpPr>
                  <a:spLocks noChangeShapeType="1"/>
                </p:cNvSpPr>
                <p:nvPr/>
              </p:nvSpPr>
              <p:spPr bwMode="auto">
                <a:xfrm>
                  <a:off x="1236" y="3245"/>
                  <a:ext cx="730"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0346" name="Group 42"/>
              <p:cNvGrpSpPr/>
              <p:nvPr/>
            </p:nvGrpSpPr>
            <p:grpSpPr bwMode="auto">
              <a:xfrm>
                <a:off x="1351" y="1652"/>
                <a:ext cx="3833" cy="1903"/>
                <a:chOff x="1351" y="1652"/>
                <a:chExt cx="3833" cy="1903"/>
              </a:xfrm>
            </p:grpSpPr>
            <p:sp>
              <p:nvSpPr>
                <p:cNvPr id="610347" name="Rectangle 43"/>
                <p:cNvSpPr>
                  <a:spLocks noChangeArrowheads="1"/>
                </p:cNvSpPr>
                <p:nvPr/>
              </p:nvSpPr>
              <p:spPr bwMode="auto">
                <a:xfrm>
                  <a:off x="2418" y="1652"/>
                  <a:ext cx="1120"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err="1"/>
                    <a:t>addStudent</a:t>
                  </a:r>
                  <a:r>
                    <a:rPr kumimoji="1" lang="en-US" altLang="zh-CN" sz="1050" dirty="0"/>
                    <a:t>(Course, </a:t>
                  </a:r>
                  <a:r>
                    <a:rPr kumimoji="1" lang="en-US" altLang="zh-CN" sz="1050" dirty="0" err="1"/>
                    <a:t>StudentInfo</a:t>
                  </a:r>
                  <a:r>
                    <a:rPr kumimoji="1" lang="en-US" altLang="zh-CN" sz="1050" dirty="0"/>
                    <a:t>)</a:t>
                  </a:r>
                  <a:endParaRPr kumimoji="1" lang="en-US" altLang="zh-CN" sz="1050" dirty="0"/>
                </a:p>
              </p:txBody>
            </p:sp>
            <p:sp>
              <p:nvSpPr>
                <p:cNvPr id="610348" name="Rectangle 44"/>
                <p:cNvSpPr>
                  <a:spLocks noChangeArrowheads="1"/>
                </p:cNvSpPr>
                <p:nvPr/>
              </p:nvSpPr>
              <p:spPr bwMode="auto">
                <a:xfrm>
                  <a:off x="4347" y="1885"/>
                  <a:ext cx="183"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a:t>name</a:t>
                  </a:r>
                  <a:endParaRPr kumimoji="1" lang="en-US" altLang="zh-CN" sz="1050" dirty="0"/>
                </a:p>
              </p:txBody>
            </p:sp>
            <p:sp>
              <p:nvSpPr>
                <p:cNvPr id="610349" name="Rectangle 45"/>
                <p:cNvSpPr>
                  <a:spLocks noChangeArrowheads="1"/>
                </p:cNvSpPr>
                <p:nvPr/>
              </p:nvSpPr>
              <p:spPr bwMode="auto">
                <a:xfrm>
                  <a:off x="4347" y="1980"/>
                  <a:ext cx="503"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err="1"/>
                    <a:t>numberCredits</a:t>
                  </a:r>
                  <a:endParaRPr kumimoji="1" lang="en-US" altLang="zh-CN" sz="1050" dirty="0"/>
                </a:p>
              </p:txBody>
            </p:sp>
            <p:sp>
              <p:nvSpPr>
                <p:cNvPr id="610350" name="Rectangle 46"/>
                <p:cNvSpPr>
                  <a:spLocks noChangeArrowheads="1"/>
                </p:cNvSpPr>
                <p:nvPr/>
              </p:nvSpPr>
              <p:spPr bwMode="auto">
                <a:xfrm>
                  <a:off x="4354" y="2114"/>
                  <a:ext cx="221"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open()</a:t>
                  </a:r>
                  <a:endParaRPr kumimoji="1" lang="en-US" altLang="zh-CN" sz="1050"/>
                </a:p>
              </p:txBody>
            </p:sp>
            <p:sp>
              <p:nvSpPr>
                <p:cNvPr id="610351" name="Rectangle 47"/>
                <p:cNvSpPr>
                  <a:spLocks noChangeArrowheads="1"/>
                </p:cNvSpPr>
                <p:nvPr/>
              </p:nvSpPr>
              <p:spPr bwMode="auto">
                <a:xfrm>
                  <a:off x="4347" y="2271"/>
                  <a:ext cx="837"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err="1"/>
                    <a:t>addStudent</a:t>
                  </a:r>
                  <a:r>
                    <a:rPr kumimoji="1" lang="en-US" altLang="zh-CN" sz="1050" dirty="0"/>
                    <a:t>(</a:t>
                  </a:r>
                  <a:r>
                    <a:rPr kumimoji="1" lang="en-US" altLang="zh-CN" sz="1050" dirty="0" err="1"/>
                    <a:t>StudentInfo</a:t>
                  </a:r>
                  <a:r>
                    <a:rPr kumimoji="1" lang="en-US" altLang="zh-CN" sz="1050" dirty="0"/>
                    <a:t>)</a:t>
                  </a:r>
                  <a:endParaRPr kumimoji="1" lang="en-US" altLang="zh-CN" sz="1050" dirty="0"/>
                </a:p>
              </p:txBody>
            </p:sp>
            <p:sp>
              <p:nvSpPr>
                <p:cNvPr id="610353" name="Rectangle 49"/>
                <p:cNvSpPr>
                  <a:spLocks noChangeArrowheads="1"/>
                </p:cNvSpPr>
                <p:nvPr/>
              </p:nvSpPr>
              <p:spPr bwMode="auto">
                <a:xfrm>
                  <a:off x="2751" y="2268"/>
                  <a:ext cx="197"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a:t>major</a:t>
                  </a:r>
                  <a:endParaRPr kumimoji="1" lang="en-US" altLang="zh-CN" sz="1050" dirty="0"/>
                </a:p>
              </p:txBody>
            </p:sp>
            <p:sp>
              <p:nvSpPr>
                <p:cNvPr id="610354" name="Rectangle 50"/>
                <p:cNvSpPr>
                  <a:spLocks noChangeArrowheads="1"/>
                </p:cNvSpPr>
                <p:nvPr/>
              </p:nvSpPr>
              <p:spPr bwMode="auto">
                <a:xfrm>
                  <a:off x="3761" y="3152"/>
                  <a:ext cx="272"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a:t>location</a:t>
                  </a:r>
                  <a:endParaRPr kumimoji="1" lang="en-US" altLang="zh-CN" sz="1050" dirty="0"/>
                </a:p>
              </p:txBody>
            </p:sp>
            <p:sp>
              <p:nvSpPr>
                <p:cNvPr id="610355" name="Rectangle 51"/>
                <p:cNvSpPr>
                  <a:spLocks noChangeArrowheads="1"/>
                </p:cNvSpPr>
                <p:nvPr/>
              </p:nvSpPr>
              <p:spPr bwMode="auto">
                <a:xfrm>
                  <a:off x="3761" y="3294"/>
                  <a:ext cx="221"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a:t>open()</a:t>
                  </a:r>
                  <a:endParaRPr kumimoji="1" lang="en-US" altLang="zh-CN" sz="1050" dirty="0"/>
                </a:p>
              </p:txBody>
            </p:sp>
            <p:sp>
              <p:nvSpPr>
                <p:cNvPr id="610356" name="Rectangle 52"/>
                <p:cNvSpPr>
                  <a:spLocks noChangeArrowheads="1"/>
                </p:cNvSpPr>
                <p:nvPr/>
              </p:nvSpPr>
              <p:spPr bwMode="auto">
                <a:xfrm>
                  <a:off x="3761" y="3440"/>
                  <a:ext cx="837"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err="1"/>
                    <a:t>addStudent</a:t>
                  </a:r>
                  <a:r>
                    <a:rPr kumimoji="1" lang="en-US" altLang="zh-CN" sz="1050" dirty="0"/>
                    <a:t>(</a:t>
                  </a:r>
                  <a:r>
                    <a:rPr kumimoji="1" lang="en-US" altLang="zh-CN" sz="1050" dirty="0" err="1"/>
                    <a:t>StudentInfo</a:t>
                  </a:r>
                  <a:r>
                    <a:rPr kumimoji="1" lang="en-US" altLang="zh-CN" sz="1050" dirty="0"/>
                    <a:t>)</a:t>
                  </a:r>
                  <a:endParaRPr kumimoji="1" lang="en-US" altLang="zh-CN" sz="1050" dirty="0"/>
                </a:p>
              </p:txBody>
            </p:sp>
            <p:sp>
              <p:nvSpPr>
                <p:cNvPr id="610358" name="Rectangle 54"/>
                <p:cNvSpPr>
                  <a:spLocks noChangeArrowheads="1"/>
                </p:cNvSpPr>
                <p:nvPr/>
              </p:nvSpPr>
              <p:spPr bwMode="auto">
                <a:xfrm>
                  <a:off x="1351" y="3038"/>
                  <a:ext cx="418"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err="1"/>
                    <a:t>tenureStatus</a:t>
                  </a:r>
                  <a:endParaRPr kumimoji="1" lang="en-US" altLang="zh-CN" sz="1050" dirty="0"/>
                </a:p>
              </p:txBody>
            </p:sp>
          </p:grpSp>
          <p:grpSp>
            <p:nvGrpSpPr>
              <p:cNvPr id="610359" name="Group 55"/>
              <p:cNvGrpSpPr/>
              <p:nvPr/>
            </p:nvGrpSpPr>
            <p:grpSpPr bwMode="auto">
              <a:xfrm>
                <a:off x="4059" y="929"/>
                <a:ext cx="982" cy="388"/>
                <a:chOff x="4059" y="929"/>
                <a:chExt cx="982" cy="388"/>
              </a:xfrm>
            </p:grpSpPr>
            <p:sp>
              <p:nvSpPr>
                <p:cNvPr id="610360" name="Rectangle 56"/>
                <p:cNvSpPr>
                  <a:spLocks noChangeArrowheads="1"/>
                </p:cNvSpPr>
                <p:nvPr/>
              </p:nvSpPr>
              <p:spPr bwMode="auto">
                <a:xfrm>
                  <a:off x="4059" y="929"/>
                  <a:ext cx="982" cy="38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61" name="Rectangle 57"/>
                <p:cNvSpPr>
                  <a:spLocks noChangeArrowheads="1"/>
                </p:cNvSpPr>
                <p:nvPr/>
              </p:nvSpPr>
              <p:spPr bwMode="auto">
                <a:xfrm>
                  <a:off x="4218" y="1024"/>
                  <a:ext cx="662"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err="1"/>
                    <a:t>ScheduleAlgorithm</a:t>
                  </a:r>
                  <a:endParaRPr kumimoji="1" lang="en-US" altLang="zh-CN" sz="1050" dirty="0"/>
                </a:p>
              </p:txBody>
            </p:sp>
            <p:sp>
              <p:nvSpPr>
                <p:cNvPr id="610362" name="Line 58"/>
                <p:cNvSpPr>
                  <a:spLocks noChangeShapeType="1"/>
                </p:cNvSpPr>
                <p:nvPr/>
              </p:nvSpPr>
              <p:spPr bwMode="auto">
                <a:xfrm>
                  <a:off x="4060" y="1186"/>
                  <a:ext cx="980"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63" name="Line 59"/>
                <p:cNvSpPr>
                  <a:spLocks noChangeShapeType="1"/>
                </p:cNvSpPr>
                <p:nvPr/>
              </p:nvSpPr>
              <p:spPr bwMode="auto">
                <a:xfrm>
                  <a:off x="4060" y="1234"/>
                  <a:ext cx="980"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grpSp>
          <p:nvGrpSpPr>
            <p:cNvPr id="610364" name="Group 60"/>
            <p:cNvGrpSpPr/>
            <p:nvPr/>
          </p:nvGrpSpPr>
          <p:grpSpPr bwMode="auto">
            <a:xfrm>
              <a:off x="3540" y="1242"/>
              <a:ext cx="517" cy="155"/>
              <a:chOff x="3540" y="1242"/>
              <a:chExt cx="517" cy="155"/>
            </a:xfrm>
          </p:grpSpPr>
          <p:sp>
            <p:nvSpPr>
              <p:cNvPr id="610365" name="Line 61"/>
              <p:cNvSpPr>
                <a:spLocks noChangeShapeType="1"/>
              </p:cNvSpPr>
              <p:nvPr/>
            </p:nvSpPr>
            <p:spPr bwMode="auto">
              <a:xfrm flipV="1">
                <a:off x="3540" y="1251"/>
                <a:ext cx="509" cy="146"/>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66" name="Line 62"/>
              <p:cNvSpPr>
                <a:spLocks noChangeShapeType="1"/>
              </p:cNvSpPr>
              <p:nvPr/>
            </p:nvSpPr>
            <p:spPr bwMode="auto">
              <a:xfrm flipH="1">
                <a:off x="3990" y="1260"/>
                <a:ext cx="67" cy="3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67" name="Line 63"/>
              <p:cNvSpPr>
                <a:spLocks noChangeShapeType="1"/>
              </p:cNvSpPr>
              <p:nvPr/>
            </p:nvSpPr>
            <p:spPr bwMode="auto">
              <a:xfrm flipH="1" flipV="1">
                <a:off x="3974" y="1242"/>
                <a:ext cx="82" cy="1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grpSp>
        <p:nvGrpSpPr>
          <p:cNvPr id="610368" name="Group 64"/>
          <p:cNvGrpSpPr/>
          <p:nvPr/>
        </p:nvGrpSpPr>
        <p:grpSpPr bwMode="auto">
          <a:xfrm>
            <a:off x="2774453" y="2339975"/>
            <a:ext cx="4394200" cy="2362200"/>
            <a:chOff x="1816" y="1286"/>
            <a:chExt cx="2768" cy="1684"/>
          </a:xfrm>
        </p:grpSpPr>
        <p:grpSp>
          <p:nvGrpSpPr>
            <p:cNvPr id="610369" name="Group 65"/>
            <p:cNvGrpSpPr/>
            <p:nvPr/>
          </p:nvGrpSpPr>
          <p:grpSpPr bwMode="auto">
            <a:xfrm>
              <a:off x="1816" y="1286"/>
              <a:ext cx="549" cy="127"/>
              <a:chOff x="1816" y="1286"/>
              <a:chExt cx="549" cy="127"/>
            </a:xfrm>
          </p:grpSpPr>
          <p:sp>
            <p:nvSpPr>
              <p:cNvPr id="610370" name="Line 66"/>
              <p:cNvSpPr>
                <a:spLocks noChangeShapeType="1"/>
              </p:cNvSpPr>
              <p:nvPr/>
            </p:nvSpPr>
            <p:spPr bwMode="auto">
              <a:xfrm>
                <a:off x="2100" y="1358"/>
                <a:ext cx="265" cy="5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71" name="Line 67"/>
              <p:cNvSpPr>
                <a:spLocks noChangeShapeType="1"/>
              </p:cNvSpPr>
              <p:nvPr/>
            </p:nvSpPr>
            <p:spPr bwMode="auto">
              <a:xfrm flipH="1" flipV="1">
                <a:off x="1816" y="1286"/>
                <a:ext cx="282" cy="7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0372" name="Group 68"/>
            <p:cNvGrpSpPr/>
            <p:nvPr/>
          </p:nvGrpSpPr>
          <p:grpSpPr bwMode="auto">
            <a:xfrm>
              <a:off x="3531" y="1696"/>
              <a:ext cx="792" cy="200"/>
              <a:chOff x="3531" y="1696"/>
              <a:chExt cx="792" cy="200"/>
            </a:xfrm>
          </p:grpSpPr>
          <p:sp>
            <p:nvSpPr>
              <p:cNvPr id="610373" name="Line 69"/>
              <p:cNvSpPr>
                <a:spLocks noChangeShapeType="1"/>
              </p:cNvSpPr>
              <p:nvPr/>
            </p:nvSpPr>
            <p:spPr bwMode="auto">
              <a:xfrm>
                <a:off x="3935" y="1804"/>
                <a:ext cx="388" cy="9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74" name="Line 70"/>
              <p:cNvSpPr>
                <a:spLocks noChangeShapeType="1"/>
              </p:cNvSpPr>
              <p:nvPr/>
            </p:nvSpPr>
            <p:spPr bwMode="auto">
              <a:xfrm flipH="1" flipV="1">
                <a:off x="3531" y="1696"/>
                <a:ext cx="402" cy="10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0375" name="Group 71"/>
            <p:cNvGrpSpPr/>
            <p:nvPr/>
          </p:nvGrpSpPr>
          <p:grpSpPr bwMode="auto">
            <a:xfrm>
              <a:off x="4315" y="2410"/>
              <a:ext cx="269" cy="560"/>
              <a:chOff x="4315" y="2410"/>
              <a:chExt cx="269" cy="560"/>
            </a:xfrm>
          </p:grpSpPr>
          <p:grpSp>
            <p:nvGrpSpPr>
              <p:cNvPr id="610376" name="Group 72"/>
              <p:cNvGrpSpPr/>
              <p:nvPr/>
            </p:nvGrpSpPr>
            <p:grpSpPr bwMode="auto">
              <a:xfrm>
                <a:off x="4315" y="2410"/>
                <a:ext cx="258" cy="560"/>
                <a:chOff x="4315" y="2410"/>
                <a:chExt cx="258" cy="560"/>
              </a:xfrm>
            </p:grpSpPr>
            <p:sp>
              <p:nvSpPr>
                <p:cNvPr id="610377" name="Line 73"/>
                <p:cNvSpPr>
                  <a:spLocks noChangeShapeType="1"/>
                </p:cNvSpPr>
                <p:nvPr/>
              </p:nvSpPr>
              <p:spPr bwMode="auto">
                <a:xfrm flipV="1">
                  <a:off x="4452" y="2410"/>
                  <a:ext cx="121" cy="287"/>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0378" name="Line 74"/>
                <p:cNvSpPr>
                  <a:spLocks noChangeShapeType="1"/>
                </p:cNvSpPr>
                <p:nvPr/>
              </p:nvSpPr>
              <p:spPr bwMode="auto">
                <a:xfrm flipH="1">
                  <a:off x="4315" y="2698"/>
                  <a:ext cx="136" cy="27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sp>
            <p:nvSpPr>
              <p:cNvPr id="610379" name="Freeform 75"/>
              <p:cNvSpPr/>
              <p:nvPr/>
            </p:nvSpPr>
            <p:spPr bwMode="auto">
              <a:xfrm>
                <a:off x="4529" y="2413"/>
                <a:ext cx="55" cy="95"/>
              </a:xfrm>
              <a:custGeom>
                <a:avLst/>
                <a:gdLst>
                  <a:gd name="T0" fmla="*/ 48 w 55"/>
                  <a:gd name="T1" fmla="*/ 0 h 95"/>
                  <a:gd name="T2" fmla="*/ 54 w 55"/>
                  <a:gd name="T3" fmla="*/ 58 h 95"/>
                  <a:gd name="T4" fmla="*/ 4 w 55"/>
                  <a:gd name="T5" fmla="*/ 94 h 95"/>
                  <a:gd name="T6" fmla="*/ 0 w 55"/>
                  <a:gd name="T7" fmla="*/ 35 h 95"/>
                  <a:gd name="T8" fmla="*/ 48 w 55"/>
                  <a:gd name="T9" fmla="*/ 0 h 95"/>
                </a:gdLst>
                <a:ahLst/>
                <a:cxnLst>
                  <a:cxn ang="0">
                    <a:pos x="T0" y="T1"/>
                  </a:cxn>
                  <a:cxn ang="0">
                    <a:pos x="T2" y="T3"/>
                  </a:cxn>
                  <a:cxn ang="0">
                    <a:pos x="T4" y="T5"/>
                  </a:cxn>
                  <a:cxn ang="0">
                    <a:pos x="T6" y="T7"/>
                  </a:cxn>
                  <a:cxn ang="0">
                    <a:pos x="T8" y="T9"/>
                  </a:cxn>
                </a:cxnLst>
                <a:rect l="0" t="0" r="r" b="b"/>
                <a:pathLst>
                  <a:path w="55" h="95">
                    <a:moveTo>
                      <a:pt x="48" y="0"/>
                    </a:moveTo>
                    <a:lnTo>
                      <a:pt x="54" y="58"/>
                    </a:lnTo>
                    <a:lnTo>
                      <a:pt x="4" y="94"/>
                    </a:lnTo>
                    <a:lnTo>
                      <a:pt x="0" y="35"/>
                    </a:lnTo>
                    <a:lnTo>
                      <a:pt x="48" y="0"/>
                    </a:lnTo>
                  </a:path>
                </a:pathLst>
              </a:custGeom>
              <a:solidFill>
                <a:schemeClr val="tx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a:p>
            </p:txBody>
          </p:sp>
        </p:grpSp>
      </p:grpSp>
      <p:sp>
        <p:nvSpPr>
          <p:cNvPr id="610391" name="Rectangle 87"/>
          <p:cNvSpPr>
            <a:spLocks noGrp="1" noChangeArrowheads="1"/>
          </p:cNvSpPr>
          <p:nvPr>
            <p:ph type="title"/>
          </p:nvPr>
        </p:nvSpPr>
        <p:spPr>
          <a:xfrm>
            <a:off x="3082889" y="850592"/>
            <a:ext cx="3443621" cy="241300"/>
          </a:xfrm>
        </p:spPr>
        <p:txBody>
          <a:bodyPr/>
          <a:lstStyle/>
          <a:p>
            <a:r>
              <a:rPr lang="zh-CN" altLang="en-US" dirty="0">
                <a:latin typeface="华文楷体" panose="02010600040101010101" pitchFamily="2" charset="-122"/>
                <a:ea typeface="华文楷体" panose="02010600040101010101" pitchFamily="2" charset="-122"/>
              </a:rPr>
              <a:t>继承关系的图示</a:t>
            </a:r>
            <a:endParaRPr lang="zh-CN" altLang="en-US" dirty="0">
              <a:latin typeface="华文楷体" panose="02010600040101010101" pitchFamily="2" charset="-122"/>
              <a:ea typeface="华文楷体" panose="02010600040101010101" pitchFamily="2" charset="-122"/>
            </a:endParaRPr>
          </a:p>
        </p:txBody>
      </p:sp>
      <p:grpSp>
        <p:nvGrpSpPr>
          <p:cNvPr id="84" name="Group 75"/>
          <p:cNvGrpSpPr/>
          <p:nvPr/>
        </p:nvGrpSpPr>
        <p:grpSpPr bwMode="auto">
          <a:xfrm>
            <a:off x="1676922" y="3254995"/>
            <a:ext cx="2409825" cy="1254125"/>
            <a:chOff x="1060" y="1924"/>
            <a:chExt cx="1518" cy="889"/>
          </a:xfrm>
        </p:grpSpPr>
        <p:sp>
          <p:nvSpPr>
            <p:cNvPr id="85" name="Rectangle 76"/>
            <p:cNvSpPr>
              <a:spLocks noChangeArrowheads="1"/>
            </p:cNvSpPr>
            <p:nvPr/>
          </p:nvSpPr>
          <p:spPr bwMode="auto">
            <a:xfrm>
              <a:off x="1113" y="2097"/>
              <a:ext cx="183"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dirty="0"/>
                <a:t>name</a:t>
              </a:r>
              <a:endParaRPr kumimoji="1" lang="en-US" altLang="zh-CN" sz="1050" dirty="0"/>
            </a:p>
          </p:txBody>
        </p:sp>
        <p:grpSp>
          <p:nvGrpSpPr>
            <p:cNvPr id="86" name="Group 77"/>
            <p:cNvGrpSpPr/>
            <p:nvPr/>
          </p:nvGrpSpPr>
          <p:grpSpPr bwMode="auto">
            <a:xfrm>
              <a:off x="1060" y="1924"/>
              <a:ext cx="1518" cy="889"/>
              <a:chOff x="1060" y="1924"/>
              <a:chExt cx="1518" cy="889"/>
            </a:xfrm>
          </p:grpSpPr>
          <p:sp>
            <p:nvSpPr>
              <p:cNvPr id="87" name="Rectangle 78"/>
              <p:cNvSpPr>
                <a:spLocks noChangeArrowheads="1"/>
              </p:cNvSpPr>
              <p:nvPr/>
            </p:nvSpPr>
            <p:spPr bwMode="auto">
              <a:xfrm>
                <a:off x="1060" y="1924"/>
                <a:ext cx="894" cy="395"/>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88" name="Rectangle 79"/>
              <p:cNvSpPr>
                <a:spLocks noChangeArrowheads="1"/>
              </p:cNvSpPr>
              <p:nvPr/>
            </p:nvSpPr>
            <p:spPr bwMode="auto">
              <a:xfrm>
                <a:off x="1106" y="1951"/>
                <a:ext cx="574" cy="11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RegistrationUser</a:t>
                </a:r>
                <a:endParaRPr kumimoji="1" lang="en-US" altLang="zh-CN" sz="1050"/>
              </a:p>
            </p:txBody>
          </p:sp>
          <p:sp>
            <p:nvSpPr>
              <p:cNvPr id="89" name="Line 80"/>
              <p:cNvSpPr>
                <a:spLocks noChangeShapeType="1"/>
              </p:cNvSpPr>
              <p:nvPr/>
            </p:nvSpPr>
            <p:spPr bwMode="auto">
              <a:xfrm>
                <a:off x="1061" y="2085"/>
                <a:ext cx="892"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90" name="Line 81"/>
              <p:cNvSpPr>
                <a:spLocks noChangeShapeType="1"/>
              </p:cNvSpPr>
              <p:nvPr/>
            </p:nvSpPr>
            <p:spPr bwMode="auto">
              <a:xfrm>
                <a:off x="1061" y="2229"/>
                <a:ext cx="892"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91" name="Line 82"/>
              <p:cNvSpPr>
                <a:spLocks noChangeShapeType="1"/>
              </p:cNvSpPr>
              <p:nvPr/>
            </p:nvSpPr>
            <p:spPr bwMode="auto">
              <a:xfrm flipH="1" flipV="1">
                <a:off x="1518" y="2320"/>
                <a:ext cx="39" cy="49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92" name="Freeform 83"/>
              <p:cNvSpPr/>
              <p:nvPr/>
            </p:nvSpPr>
            <p:spPr bwMode="auto">
              <a:xfrm>
                <a:off x="1486" y="2323"/>
                <a:ext cx="86" cy="118"/>
              </a:xfrm>
              <a:custGeom>
                <a:avLst/>
                <a:gdLst>
                  <a:gd name="T0" fmla="*/ 35 w 86"/>
                  <a:gd name="T1" fmla="*/ 0 h 118"/>
                  <a:gd name="T2" fmla="*/ 85 w 86"/>
                  <a:gd name="T3" fmla="*/ 114 h 118"/>
                  <a:gd name="T4" fmla="*/ 0 w 86"/>
                  <a:gd name="T5" fmla="*/ 117 h 118"/>
                  <a:gd name="T6" fmla="*/ 35 w 86"/>
                  <a:gd name="T7" fmla="*/ 0 h 118"/>
                </a:gdLst>
                <a:ahLst/>
                <a:cxnLst>
                  <a:cxn ang="0">
                    <a:pos x="T0" y="T1"/>
                  </a:cxn>
                  <a:cxn ang="0">
                    <a:pos x="T2" y="T3"/>
                  </a:cxn>
                  <a:cxn ang="0">
                    <a:pos x="T4" y="T5"/>
                  </a:cxn>
                  <a:cxn ang="0">
                    <a:pos x="T6" y="T7"/>
                  </a:cxn>
                </a:cxnLst>
                <a:rect l="0" t="0" r="r" b="b"/>
                <a:pathLst>
                  <a:path w="86" h="118">
                    <a:moveTo>
                      <a:pt x="35" y="0"/>
                    </a:moveTo>
                    <a:lnTo>
                      <a:pt x="85" y="114"/>
                    </a:lnTo>
                    <a:lnTo>
                      <a:pt x="0" y="117"/>
                    </a:lnTo>
                    <a:lnTo>
                      <a:pt x="35" y="0"/>
                    </a:lnTo>
                  </a:path>
                </a:pathLst>
              </a:custGeom>
              <a:solidFill>
                <a:schemeClr val="tx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a:p>
            </p:txBody>
          </p:sp>
          <p:sp>
            <p:nvSpPr>
              <p:cNvPr id="93" name="Line 84"/>
              <p:cNvSpPr>
                <a:spLocks noChangeShapeType="1"/>
              </p:cNvSpPr>
              <p:nvPr/>
            </p:nvSpPr>
            <p:spPr bwMode="auto">
              <a:xfrm flipH="1" flipV="1">
                <a:off x="1964" y="2157"/>
                <a:ext cx="614" cy="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94" name="Freeform 85"/>
              <p:cNvSpPr/>
              <p:nvPr/>
            </p:nvSpPr>
            <p:spPr bwMode="auto">
              <a:xfrm>
                <a:off x="1958" y="2127"/>
                <a:ext cx="120" cy="86"/>
              </a:xfrm>
              <a:custGeom>
                <a:avLst/>
                <a:gdLst>
                  <a:gd name="T0" fmla="*/ 0 w 120"/>
                  <a:gd name="T1" fmla="*/ 33 h 86"/>
                  <a:gd name="T2" fmla="*/ 119 w 120"/>
                  <a:gd name="T3" fmla="*/ 0 h 86"/>
                  <a:gd name="T4" fmla="*/ 112 w 120"/>
                  <a:gd name="T5" fmla="*/ 85 h 86"/>
                  <a:gd name="T6" fmla="*/ 0 w 120"/>
                  <a:gd name="T7" fmla="*/ 33 h 86"/>
                </a:gdLst>
                <a:ahLst/>
                <a:cxnLst>
                  <a:cxn ang="0">
                    <a:pos x="T0" y="T1"/>
                  </a:cxn>
                  <a:cxn ang="0">
                    <a:pos x="T2" y="T3"/>
                  </a:cxn>
                  <a:cxn ang="0">
                    <a:pos x="T4" y="T5"/>
                  </a:cxn>
                  <a:cxn ang="0">
                    <a:pos x="T6" y="T7"/>
                  </a:cxn>
                </a:cxnLst>
                <a:rect l="0" t="0" r="r" b="b"/>
                <a:pathLst>
                  <a:path w="120" h="86">
                    <a:moveTo>
                      <a:pt x="0" y="33"/>
                    </a:moveTo>
                    <a:lnTo>
                      <a:pt x="119" y="0"/>
                    </a:lnTo>
                    <a:lnTo>
                      <a:pt x="112" y="85"/>
                    </a:lnTo>
                    <a:lnTo>
                      <a:pt x="0" y="33"/>
                    </a:lnTo>
                  </a:path>
                </a:pathLst>
              </a:custGeom>
              <a:solidFill>
                <a:schemeClr val="tx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a:p>
            </p:txBody>
          </p:sp>
        </p:grpSp>
      </p:grpSp>
    </p:spTree>
  </p:cSld>
  <p:clrMapOvr>
    <a:masterClrMapping/>
  </p:clrMapOvr>
  <p:transition>
    <p:random/>
    <p:sndAc>
      <p:stSnd>
        <p:snd r:embed="rId1" name="projctor.wav"/>
      </p:stSnd>
    </p:sndAc>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3007246" y="742052"/>
            <a:ext cx="4451350" cy="527050"/>
          </a:xfrm>
          <a:noFill/>
        </p:spPr>
        <p:txBody>
          <a:bodyPr vert="horz" wrap="square" lIns="55562" tIns="22225" rIns="55562" bIns="22225" numCol="1" anchor="ctr" anchorCtr="0" compatLnSpc="1"/>
          <a:lstStyle/>
          <a:p>
            <a:r>
              <a:rPr lang="zh-CN" altLang="en-US" dirty="0">
                <a:latin typeface="华文楷体" panose="02010600040101010101" pitchFamily="2" charset="-122"/>
                <a:ea typeface="华文楷体" panose="02010600040101010101" pitchFamily="2" charset="-122"/>
              </a:rPr>
              <a:t>继承关系的图示</a:t>
            </a:r>
            <a:endParaRPr lang="zh-CN" altLang="en-US" dirty="0">
              <a:solidFill>
                <a:schemeClr val="tx1"/>
              </a:solidFill>
              <a:effectLst>
                <a:outerShdw blurRad="38100" dist="38100" dir="2700000" algn="tl">
                  <a:srgbClr val="FFFFFF"/>
                </a:outerShdw>
              </a:effectLst>
              <a:latin typeface="华文楷体" panose="02010600040101010101" pitchFamily="2" charset="-122"/>
              <a:ea typeface="华文楷体" panose="02010600040101010101" pitchFamily="2" charset="-122"/>
            </a:endParaRPr>
          </a:p>
        </p:txBody>
      </p:sp>
      <p:grpSp>
        <p:nvGrpSpPr>
          <p:cNvPr id="614403" name="Group 3"/>
          <p:cNvGrpSpPr/>
          <p:nvPr/>
        </p:nvGrpSpPr>
        <p:grpSpPr bwMode="auto">
          <a:xfrm>
            <a:off x="1414983" y="1773238"/>
            <a:ext cx="6829425" cy="3722858"/>
            <a:chOff x="895" y="929"/>
            <a:chExt cx="4302" cy="2638"/>
          </a:xfrm>
        </p:grpSpPr>
        <p:grpSp>
          <p:nvGrpSpPr>
            <p:cNvPr id="614404" name="Group 4"/>
            <p:cNvGrpSpPr/>
            <p:nvPr/>
          </p:nvGrpSpPr>
          <p:grpSpPr bwMode="auto">
            <a:xfrm>
              <a:off x="1816" y="1286"/>
              <a:ext cx="2507" cy="1951"/>
              <a:chOff x="1816" y="1286"/>
              <a:chExt cx="2507" cy="1951"/>
            </a:xfrm>
          </p:grpSpPr>
          <p:grpSp>
            <p:nvGrpSpPr>
              <p:cNvPr id="614405" name="Group 5"/>
              <p:cNvGrpSpPr/>
              <p:nvPr/>
            </p:nvGrpSpPr>
            <p:grpSpPr bwMode="auto">
              <a:xfrm>
                <a:off x="1816" y="1286"/>
                <a:ext cx="549" cy="127"/>
                <a:chOff x="1816" y="1286"/>
                <a:chExt cx="549" cy="127"/>
              </a:xfrm>
            </p:grpSpPr>
            <p:sp>
              <p:nvSpPr>
                <p:cNvPr id="614406" name="Line 6"/>
                <p:cNvSpPr>
                  <a:spLocks noChangeShapeType="1"/>
                </p:cNvSpPr>
                <p:nvPr/>
              </p:nvSpPr>
              <p:spPr bwMode="auto">
                <a:xfrm>
                  <a:off x="2100" y="1358"/>
                  <a:ext cx="265" cy="55"/>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07" name="Line 7"/>
                <p:cNvSpPr>
                  <a:spLocks noChangeShapeType="1"/>
                </p:cNvSpPr>
                <p:nvPr/>
              </p:nvSpPr>
              <p:spPr bwMode="auto">
                <a:xfrm flipH="1" flipV="1">
                  <a:off x="1816" y="1286"/>
                  <a:ext cx="282" cy="7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4408" name="Group 8"/>
              <p:cNvGrpSpPr/>
              <p:nvPr/>
            </p:nvGrpSpPr>
            <p:grpSpPr bwMode="auto">
              <a:xfrm>
                <a:off x="3531" y="1696"/>
                <a:ext cx="792" cy="200"/>
                <a:chOff x="3531" y="1696"/>
                <a:chExt cx="792" cy="200"/>
              </a:xfrm>
            </p:grpSpPr>
            <p:sp>
              <p:nvSpPr>
                <p:cNvPr id="614409" name="Line 9"/>
                <p:cNvSpPr>
                  <a:spLocks noChangeShapeType="1"/>
                </p:cNvSpPr>
                <p:nvPr/>
              </p:nvSpPr>
              <p:spPr bwMode="auto">
                <a:xfrm>
                  <a:off x="3935" y="1804"/>
                  <a:ext cx="388" cy="92"/>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10" name="Line 10"/>
                <p:cNvSpPr>
                  <a:spLocks noChangeShapeType="1"/>
                </p:cNvSpPr>
                <p:nvPr/>
              </p:nvSpPr>
              <p:spPr bwMode="auto">
                <a:xfrm flipH="1" flipV="1">
                  <a:off x="3531" y="1696"/>
                  <a:ext cx="402" cy="107"/>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4411" name="Group 11"/>
              <p:cNvGrpSpPr/>
              <p:nvPr/>
            </p:nvGrpSpPr>
            <p:grpSpPr bwMode="auto">
              <a:xfrm>
                <a:off x="3242" y="2559"/>
                <a:ext cx="540" cy="411"/>
                <a:chOff x="3242" y="2559"/>
                <a:chExt cx="540" cy="411"/>
              </a:xfrm>
            </p:grpSpPr>
            <p:sp>
              <p:nvSpPr>
                <p:cNvPr id="614412" name="Line 12"/>
                <p:cNvSpPr>
                  <a:spLocks noChangeShapeType="1"/>
                </p:cNvSpPr>
                <p:nvPr/>
              </p:nvSpPr>
              <p:spPr bwMode="auto">
                <a:xfrm>
                  <a:off x="3520" y="2773"/>
                  <a:ext cx="262" cy="197"/>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13" name="Line 13"/>
                <p:cNvSpPr>
                  <a:spLocks noChangeShapeType="1"/>
                </p:cNvSpPr>
                <p:nvPr/>
              </p:nvSpPr>
              <p:spPr bwMode="auto">
                <a:xfrm flipH="1" flipV="1">
                  <a:off x="3242" y="2559"/>
                  <a:ext cx="277" cy="212"/>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4414" name="Group 14"/>
              <p:cNvGrpSpPr/>
              <p:nvPr/>
            </p:nvGrpSpPr>
            <p:grpSpPr bwMode="auto">
              <a:xfrm>
                <a:off x="1968" y="3110"/>
                <a:ext cx="1770" cy="127"/>
                <a:chOff x="1968" y="3110"/>
                <a:chExt cx="1770" cy="127"/>
              </a:xfrm>
            </p:grpSpPr>
            <p:sp>
              <p:nvSpPr>
                <p:cNvPr id="614415" name="Line 15"/>
                <p:cNvSpPr>
                  <a:spLocks noChangeShapeType="1"/>
                </p:cNvSpPr>
                <p:nvPr/>
              </p:nvSpPr>
              <p:spPr bwMode="auto">
                <a:xfrm>
                  <a:off x="2862" y="3182"/>
                  <a:ext cx="876" cy="55"/>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16" name="Line 16"/>
                <p:cNvSpPr>
                  <a:spLocks noChangeShapeType="1"/>
                </p:cNvSpPr>
                <p:nvPr/>
              </p:nvSpPr>
              <p:spPr bwMode="auto">
                <a:xfrm flipH="1" flipV="1">
                  <a:off x="1968" y="3110"/>
                  <a:ext cx="892" cy="7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grpSp>
          <p:nvGrpSpPr>
            <p:cNvPr id="614417" name="Group 17"/>
            <p:cNvGrpSpPr/>
            <p:nvPr/>
          </p:nvGrpSpPr>
          <p:grpSpPr bwMode="auto">
            <a:xfrm>
              <a:off x="895" y="929"/>
              <a:ext cx="4302" cy="2638"/>
              <a:chOff x="895" y="929"/>
              <a:chExt cx="4302" cy="2638"/>
            </a:xfrm>
          </p:grpSpPr>
          <p:grpSp>
            <p:nvGrpSpPr>
              <p:cNvPr id="614418" name="Group 18"/>
              <p:cNvGrpSpPr/>
              <p:nvPr/>
            </p:nvGrpSpPr>
            <p:grpSpPr bwMode="auto">
              <a:xfrm>
                <a:off x="895" y="990"/>
                <a:ext cx="921" cy="388"/>
                <a:chOff x="895" y="990"/>
                <a:chExt cx="921" cy="388"/>
              </a:xfrm>
            </p:grpSpPr>
            <p:sp>
              <p:nvSpPr>
                <p:cNvPr id="614419" name="Rectangle 19"/>
                <p:cNvSpPr>
                  <a:spLocks noChangeArrowheads="1"/>
                </p:cNvSpPr>
                <p:nvPr/>
              </p:nvSpPr>
              <p:spPr bwMode="auto">
                <a:xfrm>
                  <a:off x="895" y="990"/>
                  <a:ext cx="921" cy="388"/>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20" name="Rectangle 20"/>
                <p:cNvSpPr>
                  <a:spLocks noChangeArrowheads="1"/>
                </p:cNvSpPr>
                <p:nvPr/>
              </p:nvSpPr>
              <p:spPr bwMode="auto">
                <a:xfrm>
                  <a:off x="945" y="1112"/>
                  <a:ext cx="59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RegistrationForm</a:t>
                  </a:r>
                  <a:endParaRPr kumimoji="1" lang="en-US" altLang="zh-CN" sz="1050"/>
                </a:p>
              </p:txBody>
            </p:sp>
            <p:sp>
              <p:nvSpPr>
                <p:cNvPr id="614421" name="Line 21"/>
                <p:cNvSpPr>
                  <a:spLocks noChangeShapeType="1"/>
                </p:cNvSpPr>
                <p:nvPr/>
              </p:nvSpPr>
              <p:spPr bwMode="auto">
                <a:xfrm>
                  <a:off x="896" y="1248"/>
                  <a:ext cx="918"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22" name="Line 22"/>
                <p:cNvSpPr>
                  <a:spLocks noChangeShapeType="1"/>
                </p:cNvSpPr>
                <p:nvPr/>
              </p:nvSpPr>
              <p:spPr bwMode="auto">
                <a:xfrm>
                  <a:off x="896" y="1296"/>
                  <a:ext cx="918"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4423" name="Group 23"/>
              <p:cNvGrpSpPr/>
              <p:nvPr/>
            </p:nvGrpSpPr>
            <p:grpSpPr bwMode="auto">
              <a:xfrm>
                <a:off x="2375" y="1302"/>
                <a:ext cx="1156" cy="502"/>
                <a:chOff x="2375" y="1302"/>
                <a:chExt cx="1156" cy="502"/>
              </a:xfrm>
            </p:grpSpPr>
            <p:sp>
              <p:nvSpPr>
                <p:cNvPr id="614424" name="Rectangle 24"/>
                <p:cNvSpPr>
                  <a:spLocks noChangeArrowheads="1"/>
                </p:cNvSpPr>
                <p:nvPr/>
              </p:nvSpPr>
              <p:spPr bwMode="auto">
                <a:xfrm>
                  <a:off x="2375" y="1302"/>
                  <a:ext cx="1156" cy="502"/>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25" name="Rectangle 25"/>
                <p:cNvSpPr>
                  <a:spLocks noChangeArrowheads="1"/>
                </p:cNvSpPr>
                <p:nvPr/>
              </p:nvSpPr>
              <p:spPr bwMode="auto">
                <a:xfrm>
                  <a:off x="2452" y="1424"/>
                  <a:ext cx="714"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RegistrationManager</a:t>
                  </a:r>
                  <a:endParaRPr kumimoji="1" lang="en-US" altLang="zh-CN" sz="1050"/>
                </a:p>
              </p:txBody>
            </p:sp>
            <p:sp>
              <p:nvSpPr>
                <p:cNvPr id="614426" name="Line 26"/>
                <p:cNvSpPr>
                  <a:spLocks noChangeShapeType="1"/>
                </p:cNvSpPr>
                <p:nvPr/>
              </p:nvSpPr>
              <p:spPr bwMode="auto">
                <a:xfrm>
                  <a:off x="2376" y="1559"/>
                  <a:ext cx="1153"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27" name="Line 27"/>
                <p:cNvSpPr>
                  <a:spLocks noChangeShapeType="1"/>
                </p:cNvSpPr>
                <p:nvPr/>
              </p:nvSpPr>
              <p:spPr bwMode="auto">
                <a:xfrm>
                  <a:off x="2376" y="1607"/>
                  <a:ext cx="1153"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4428" name="Group 28"/>
              <p:cNvGrpSpPr/>
              <p:nvPr/>
            </p:nvGrpSpPr>
            <p:grpSpPr bwMode="auto">
              <a:xfrm>
                <a:off x="4333" y="1618"/>
                <a:ext cx="864" cy="791"/>
                <a:chOff x="4333" y="1618"/>
                <a:chExt cx="864" cy="791"/>
              </a:xfrm>
            </p:grpSpPr>
            <p:sp>
              <p:nvSpPr>
                <p:cNvPr id="614429" name="Rectangle 29"/>
                <p:cNvSpPr>
                  <a:spLocks noChangeArrowheads="1"/>
                </p:cNvSpPr>
                <p:nvPr/>
              </p:nvSpPr>
              <p:spPr bwMode="auto">
                <a:xfrm>
                  <a:off x="4333" y="1618"/>
                  <a:ext cx="864" cy="791"/>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30" name="Rectangle 30"/>
                <p:cNvSpPr>
                  <a:spLocks noChangeArrowheads="1"/>
                </p:cNvSpPr>
                <p:nvPr/>
              </p:nvSpPr>
              <p:spPr bwMode="auto">
                <a:xfrm>
                  <a:off x="4590" y="1741"/>
                  <a:ext cx="24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Course</a:t>
                  </a:r>
                  <a:endParaRPr kumimoji="1" lang="en-US" altLang="zh-CN" sz="1050"/>
                </a:p>
              </p:txBody>
            </p:sp>
            <p:sp>
              <p:nvSpPr>
                <p:cNvPr id="614431" name="Line 31"/>
                <p:cNvSpPr>
                  <a:spLocks noChangeShapeType="1"/>
                </p:cNvSpPr>
                <p:nvPr/>
              </p:nvSpPr>
              <p:spPr bwMode="auto">
                <a:xfrm>
                  <a:off x="4334" y="1875"/>
                  <a:ext cx="861"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32" name="Line 32"/>
                <p:cNvSpPr>
                  <a:spLocks noChangeShapeType="1"/>
                </p:cNvSpPr>
                <p:nvPr/>
              </p:nvSpPr>
              <p:spPr bwMode="auto">
                <a:xfrm>
                  <a:off x="4334" y="2116"/>
                  <a:ext cx="861"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4433" name="Group 33"/>
              <p:cNvGrpSpPr/>
              <p:nvPr/>
            </p:nvGrpSpPr>
            <p:grpSpPr bwMode="auto">
              <a:xfrm>
                <a:off x="2604" y="2075"/>
                <a:ext cx="637" cy="492"/>
                <a:chOff x="2604" y="2075"/>
                <a:chExt cx="637" cy="492"/>
              </a:xfrm>
            </p:grpSpPr>
            <p:sp>
              <p:nvSpPr>
                <p:cNvPr id="614434" name="Rectangle 34"/>
                <p:cNvSpPr>
                  <a:spLocks noChangeArrowheads="1"/>
                </p:cNvSpPr>
                <p:nvPr/>
              </p:nvSpPr>
              <p:spPr bwMode="auto">
                <a:xfrm>
                  <a:off x="2604" y="2075"/>
                  <a:ext cx="637" cy="492"/>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35" name="Rectangle 35"/>
                <p:cNvSpPr>
                  <a:spLocks noChangeArrowheads="1"/>
                </p:cNvSpPr>
                <p:nvPr/>
              </p:nvSpPr>
              <p:spPr bwMode="auto">
                <a:xfrm>
                  <a:off x="2650" y="2102"/>
                  <a:ext cx="259"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Student</a:t>
                  </a:r>
                  <a:endParaRPr kumimoji="1" lang="en-US" altLang="zh-CN" sz="1050"/>
                </a:p>
              </p:txBody>
            </p:sp>
            <p:sp>
              <p:nvSpPr>
                <p:cNvPr id="614436" name="Line 36"/>
                <p:cNvSpPr>
                  <a:spLocks noChangeShapeType="1"/>
                </p:cNvSpPr>
                <p:nvPr/>
              </p:nvSpPr>
              <p:spPr bwMode="auto">
                <a:xfrm>
                  <a:off x="2605" y="2236"/>
                  <a:ext cx="634"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37" name="Line 37"/>
                <p:cNvSpPr>
                  <a:spLocks noChangeShapeType="1"/>
                </p:cNvSpPr>
                <p:nvPr/>
              </p:nvSpPr>
              <p:spPr bwMode="auto">
                <a:xfrm>
                  <a:off x="2605" y="2477"/>
                  <a:ext cx="634"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4438" name="Group 38"/>
              <p:cNvGrpSpPr/>
              <p:nvPr/>
            </p:nvGrpSpPr>
            <p:grpSpPr bwMode="auto">
              <a:xfrm>
                <a:off x="3748" y="2980"/>
                <a:ext cx="867" cy="587"/>
                <a:chOff x="3748" y="2980"/>
                <a:chExt cx="867" cy="587"/>
              </a:xfrm>
            </p:grpSpPr>
            <p:sp>
              <p:nvSpPr>
                <p:cNvPr id="614439" name="Rectangle 39"/>
                <p:cNvSpPr>
                  <a:spLocks noChangeArrowheads="1"/>
                </p:cNvSpPr>
                <p:nvPr/>
              </p:nvSpPr>
              <p:spPr bwMode="auto">
                <a:xfrm>
                  <a:off x="3748" y="2980"/>
                  <a:ext cx="867" cy="587"/>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40" name="Rectangle 40"/>
                <p:cNvSpPr>
                  <a:spLocks noChangeArrowheads="1"/>
                </p:cNvSpPr>
                <p:nvPr/>
              </p:nvSpPr>
              <p:spPr bwMode="auto">
                <a:xfrm>
                  <a:off x="3815" y="3006"/>
                  <a:ext cx="532"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CourseOffering</a:t>
                  </a:r>
                  <a:endParaRPr kumimoji="1" lang="en-US" altLang="zh-CN" sz="1050"/>
                </a:p>
              </p:txBody>
            </p:sp>
            <p:sp>
              <p:nvSpPr>
                <p:cNvPr id="614441" name="Line 41"/>
                <p:cNvSpPr>
                  <a:spLocks noChangeShapeType="1"/>
                </p:cNvSpPr>
                <p:nvPr/>
              </p:nvSpPr>
              <p:spPr bwMode="auto">
                <a:xfrm>
                  <a:off x="3749" y="3141"/>
                  <a:ext cx="864"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42" name="Line 42"/>
                <p:cNvSpPr>
                  <a:spLocks noChangeShapeType="1"/>
                </p:cNvSpPr>
                <p:nvPr/>
              </p:nvSpPr>
              <p:spPr bwMode="auto">
                <a:xfrm>
                  <a:off x="3749" y="3285"/>
                  <a:ext cx="864"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4443" name="Group 43"/>
              <p:cNvGrpSpPr/>
              <p:nvPr/>
            </p:nvGrpSpPr>
            <p:grpSpPr bwMode="auto">
              <a:xfrm>
                <a:off x="1235" y="2843"/>
                <a:ext cx="733" cy="492"/>
                <a:chOff x="1235" y="2843"/>
                <a:chExt cx="733" cy="492"/>
              </a:xfrm>
            </p:grpSpPr>
            <p:sp>
              <p:nvSpPr>
                <p:cNvPr id="614444" name="Rectangle 44"/>
                <p:cNvSpPr>
                  <a:spLocks noChangeArrowheads="1"/>
                </p:cNvSpPr>
                <p:nvPr/>
              </p:nvSpPr>
              <p:spPr bwMode="auto">
                <a:xfrm>
                  <a:off x="1235" y="2843"/>
                  <a:ext cx="733" cy="492"/>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45" name="Rectangle 45"/>
                <p:cNvSpPr>
                  <a:spLocks noChangeArrowheads="1"/>
                </p:cNvSpPr>
                <p:nvPr/>
              </p:nvSpPr>
              <p:spPr bwMode="auto">
                <a:xfrm>
                  <a:off x="1283" y="2869"/>
                  <a:ext cx="321"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Professor</a:t>
                  </a:r>
                  <a:endParaRPr kumimoji="1" lang="en-US" altLang="zh-CN" sz="1050"/>
                </a:p>
              </p:txBody>
            </p:sp>
            <p:sp>
              <p:nvSpPr>
                <p:cNvPr id="614446" name="Line 46"/>
                <p:cNvSpPr>
                  <a:spLocks noChangeShapeType="1"/>
                </p:cNvSpPr>
                <p:nvPr/>
              </p:nvSpPr>
              <p:spPr bwMode="auto">
                <a:xfrm>
                  <a:off x="1236" y="3005"/>
                  <a:ext cx="730"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47" name="Line 47"/>
                <p:cNvSpPr>
                  <a:spLocks noChangeShapeType="1"/>
                </p:cNvSpPr>
                <p:nvPr/>
              </p:nvSpPr>
              <p:spPr bwMode="auto">
                <a:xfrm>
                  <a:off x="1236" y="3245"/>
                  <a:ext cx="730"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4448" name="Group 48"/>
              <p:cNvGrpSpPr/>
              <p:nvPr/>
            </p:nvGrpSpPr>
            <p:grpSpPr bwMode="auto">
              <a:xfrm>
                <a:off x="1242" y="1666"/>
                <a:ext cx="3942" cy="1888"/>
                <a:chOff x="1242" y="1666"/>
                <a:chExt cx="3942" cy="1888"/>
              </a:xfrm>
            </p:grpSpPr>
            <p:sp>
              <p:nvSpPr>
                <p:cNvPr id="614449" name="Rectangle 49"/>
                <p:cNvSpPr>
                  <a:spLocks noChangeArrowheads="1"/>
                </p:cNvSpPr>
                <p:nvPr/>
              </p:nvSpPr>
              <p:spPr bwMode="auto">
                <a:xfrm>
                  <a:off x="2388" y="1666"/>
                  <a:ext cx="112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addStudent(Course, StudentInfo)</a:t>
                  </a:r>
                  <a:endParaRPr kumimoji="1" lang="en-US" altLang="zh-CN" sz="1050"/>
                </a:p>
              </p:txBody>
            </p:sp>
            <p:sp>
              <p:nvSpPr>
                <p:cNvPr id="614450" name="Rectangle 50"/>
                <p:cNvSpPr>
                  <a:spLocks noChangeArrowheads="1"/>
                </p:cNvSpPr>
                <p:nvPr/>
              </p:nvSpPr>
              <p:spPr bwMode="auto">
                <a:xfrm>
                  <a:off x="4347" y="1886"/>
                  <a:ext cx="183"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name</a:t>
                  </a:r>
                  <a:endParaRPr kumimoji="1" lang="en-US" altLang="zh-CN" sz="1050"/>
                </a:p>
              </p:txBody>
            </p:sp>
            <p:sp>
              <p:nvSpPr>
                <p:cNvPr id="614451" name="Rectangle 51"/>
                <p:cNvSpPr>
                  <a:spLocks noChangeArrowheads="1"/>
                </p:cNvSpPr>
                <p:nvPr/>
              </p:nvSpPr>
              <p:spPr bwMode="auto">
                <a:xfrm>
                  <a:off x="4347" y="1983"/>
                  <a:ext cx="503"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numberCredits</a:t>
                  </a:r>
                  <a:endParaRPr kumimoji="1" lang="en-US" altLang="zh-CN" sz="1050"/>
                </a:p>
              </p:txBody>
            </p:sp>
            <p:sp>
              <p:nvSpPr>
                <p:cNvPr id="614452" name="Rectangle 52"/>
                <p:cNvSpPr>
                  <a:spLocks noChangeArrowheads="1"/>
                </p:cNvSpPr>
                <p:nvPr/>
              </p:nvSpPr>
              <p:spPr bwMode="auto">
                <a:xfrm>
                  <a:off x="4347" y="2175"/>
                  <a:ext cx="221"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open()</a:t>
                  </a:r>
                  <a:endParaRPr kumimoji="1" lang="en-US" altLang="zh-CN" sz="1050"/>
                </a:p>
              </p:txBody>
            </p:sp>
            <p:sp>
              <p:nvSpPr>
                <p:cNvPr id="614453" name="Rectangle 53"/>
                <p:cNvSpPr>
                  <a:spLocks noChangeArrowheads="1"/>
                </p:cNvSpPr>
                <p:nvPr/>
              </p:nvSpPr>
              <p:spPr bwMode="auto">
                <a:xfrm>
                  <a:off x="4347" y="2271"/>
                  <a:ext cx="83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addStudent(StudentInfo)</a:t>
                  </a:r>
                  <a:endParaRPr kumimoji="1" lang="en-US" altLang="zh-CN" sz="1050"/>
                </a:p>
              </p:txBody>
            </p:sp>
            <p:sp>
              <p:nvSpPr>
                <p:cNvPr id="614454" name="Rectangle 54"/>
                <p:cNvSpPr>
                  <a:spLocks noChangeArrowheads="1"/>
                </p:cNvSpPr>
                <p:nvPr/>
              </p:nvSpPr>
              <p:spPr bwMode="auto">
                <a:xfrm>
                  <a:off x="2611" y="2248"/>
                  <a:ext cx="1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55" name="Rectangle 55"/>
                <p:cNvSpPr>
                  <a:spLocks noChangeArrowheads="1"/>
                </p:cNvSpPr>
                <p:nvPr/>
              </p:nvSpPr>
              <p:spPr bwMode="auto">
                <a:xfrm>
                  <a:off x="2617" y="2344"/>
                  <a:ext cx="19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major</a:t>
                  </a:r>
                  <a:endParaRPr kumimoji="1" lang="en-US" altLang="zh-CN" sz="1050"/>
                </a:p>
              </p:txBody>
            </p:sp>
            <p:sp>
              <p:nvSpPr>
                <p:cNvPr id="614456" name="Rectangle 56"/>
                <p:cNvSpPr>
                  <a:spLocks noChangeArrowheads="1"/>
                </p:cNvSpPr>
                <p:nvPr/>
              </p:nvSpPr>
              <p:spPr bwMode="auto">
                <a:xfrm>
                  <a:off x="3761" y="3152"/>
                  <a:ext cx="272"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location</a:t>
                  </a:r>
                  <a:endParaRPr kumimoji="1" lang="en-US" altLang="zh-CN" sz="1050"/>
                </a:p>
              </p:txBody>
            </p:sp>
            <p:sp>
              <p:nvSpPr>
                <p:cNvPr id="614457" name="Rectangle 57"/>
                <p:cNvSpPr>
                  <a:spLocks noChangeArrowheads="1"/>
                </p:cNvSpPr>
                <p:nvPr/>
              </p:nvSpPr>
              <p:spPr bwMode="auto">
                <a:xfrm>
                  <a:off x="3761" y="3344"/>
                  <a:ext cx="221"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open()</a:t>
                  </a:r>
                  <a:endParaRPr kumimoji="1" lang="en-US" altLang="zh-CN" sz="1050"/>
                </a:p>
              </p:txBody>
            </p:sp>
            <p:sp>
              <p:nvSpPr>
                <p:cNvPr id="614458" name="Rectangle 58"/>
                <p:cNvSpPr>
                  <a:spLocks noChangeArrowheads="1"/>
                </p:cNvSpPr>
                <p:nvPr/>
              </p:nvSpPr>
              <p:spPr bwMode="auto">
                <a:xfrm>
                  <a:off x="3761" y="3440"/>
                  <a:ext cx="83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addStudent(StudentInfo)</a:t>
                  </a:r>
                  <a:endParaRPr kumimoji="1" lang="en-US" altLang="zh-CN" sz="1050"/>
                </a:p>
              </p:txBody>
            </p:sp>
            <p:sp>
              <p:nvSpPr>
                <p:cNvPr id="614459" name="Rectangle 59"/>
                <p:cNvSpPr>
                  <a:spLocks noChangeArrowheads="1"/>
                </p:cNvSpPr>
                <p:nvPr/>
              </p:nvSpPr>
              <p:spPr bwMode="auto">
                <a:xfrm>
                  <a:off x="1242" y="3016"/>
                  <a:ext cx="1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60" name="Rectangle 60"/>
                <p:cNvSpPr>
                  <a:spLocks noChangeArrowheads="1"/>
                </p:cNvSpPr>
                <p:nvPr/>
              </p:nvSpPr>
              <p:spPr bwMode="auto">
                <a:xfrm>
                  <a:off x="1248" y="3112"/>
                  <a:ext cx="418"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tenureStatus</a:t>
                  </a:r>
                  <a:endParaRPr kumimoji="1" lang="en-US" altLang="zh-CN" sz="1050"/>
                </a:p>
              </p:txBody>
            </p:sp>
          </p:grpSp>
          <p:grpSp>
            <p:nvGrpSpPr>
              <p:cNvPr id="614461" name="Group 61"/>
              <p:cNvGrpSpPr/>
              <p:nvPr/>
            </p:nvGrpSpPr>
            <p:grpSpPr bwMode="auto">
              <a:xfrm>
                <a:off x="4059" y="929"/>
                <a:ext cx="982" cy="388"/>
                <a:chOff x="4059" y="929"/>
                <a:chExt cx="982" cy="388"/>
              </a:xfrm>
            </p:grpSpPr>
            <p:sp>
              <p:nvSpPr>
                <p:cNvPr id="614462" name="Rectangle 62"/>
                <p:cNvSpPr>
                  <a:spLocks noChangeArrowheads="1"/>
                </p:cNvSpPr>
                <p:nvPr/>
              </p:nvSpPr>
              <p:spPr bwMode="auto">
                <a:xfrm>
                  <a:off x="4059" y="929"/>
                  <a:ext cx="982" cy="388"/>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63" name="Rectangle 63"/>
                <p:cNvSpPr>
                  <a:spLocks noChangeArrowheads="1"/>
                </p:cNvSpPr>
                <p:nvPr/>
              </p:nvSpPr>
              <p:spPr bwMode="auto">
                <a:xfrm>
                  <a:off x="4103" y="1052"/>
                  <a:ext cx="662"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ScheduleAlgorithm</a:t>
                  </a:r>
                  <a:endParaRPr kumimoji="1" lang="en-US" altLang="zh-CN" sz="1050"/>
                </a:p>
              </p:txBody>
            </p:sp>
            <p:sp>
              <p:nvSpPr>
                <p:cNvPr id="614464" name="Line 64"/>
                <p:cNvSpPr>
                  <a:spLocks noChangeShapeType="1"/>
                </p:cNvSpPr>
                <p:nvPr/>
              </p:nvSpPr>
              <p:spPr bwMode="auto">
                <a:xfrm>
                  <a:off x="4060" y="1186"/>
                  <a:ext cx="980"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65" name="Line 65"/>
                <p:cNvSpPr>
                  <a:spLocks noChangeShapeType="1"/>
                </p:cNvSpPr>
                <p:nvPr/>
              </p:nvSpPr>
              <p:spPr bwMode="auto">
                <a:xfrm>
                  <a:off x="4060" y="1234"/>
                  <a:ext cx="980"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grpSp>
          <p:nvGrpSpPr>
            <p:cNvPr id="614466" name="Group 66"/>
            <p:cNvGrpSpPr/>
            <p:nvPr/>
          </p:nvGrpSpPr>
          <p:grpSpPr bwMode="auto">
            <a:xfrm>
              <a:off x="3540" y="1242"/>
              <a:ext cx="517" cy="155"/>
              <a:chOff x="3540" y="1242"/>
              <a:chExt cx="517" cy="155"/>
            </a:xfrm>
          </p:grpSpPr>
          <p:sp>
            <p:nvSpPr>
              <p:cNvPr id="614467" name="Line 67"/>
              <p:cNvSpPr>
                <a:spLocks noChangeShapeType="1"/>
              </p:cNvSpPr>
              <p:nvPr/>
            </p:nvSpPr>
            <p:spPr bwMode="auto">
              <a:xfrm flipV="1">
                <a:off x="3540" y="1251"/>
                <a:ext cx="509" cy="146"/>
              </a:xfrm>
              <a:prstGeom prst="line">
                <a:avLst/>
              </a:prstGeom>
              <a:noFill/>
              <a:ln w="12700">
                <a:solidFill>
                  <a:schemeClr val="folHlink"/>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68" name="Line 68"/>
              <p:cNvSpPr>
                <a:spLocks noChangeShapeType="1"/>
              </p:cNvSpPr>
              <p:nvPr/>
            </p:nvSpPr>
            <p:spPr bwMode="auto">
              <a:xfrm flipH="1">
                <a:off x="3990" y="1260"/>
                <a:ext cx="67" cy="35"/>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69" name="Line 69"/>
              <p:cNvSpPr>
                <a:spLocks noChangeShapeType="1"/>
              </p:cNvSpPr>
              <p:nvPr/>
            </p:nvSpPr>
            <p:spPr bwMode="auto">
              <a:xfrm flipH="1" flipV="1">
                <a:off x="3974" y="1242"/>
                <a:ext cx="82" cy="16"/>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614470" name="Group 70"/>
            <p:cNvGrpSpPr/>
            <p:nvPr/>
          </p:nvGrpSpPr>
          <p:grpSpPr bwMode="auto">
            <a:xfrm>
              <a:off x="4315" y="2410"/>
              <a:ext cx="269" cy="560"/>
              <a:chOff x="4315" y="2410"/>
              <a:chExt cx="269" cy="560"/>
            </a:xfrm>
          </p:grpSpPr>
          <p:grpSp>
            <p:nvGrpSpPr>
              <p:cNvPr id="614471" name="Group 71"/>
              <p:cNvGrpSpPr/>
              <p:nvPr/>
            </p:nvGrpSpPr>
            <p:grpSpPr bwMode="auto">
              <a:xfrm>
                <a:off x="4315" y="2410"/>
                <a:ext cx="258" cy="560"/>
                <a:chOff x="4315" y="2410"/>
                <a:chExt cx="258" cy="560"/>
              </a:xfrm>
            </p:grpSpPr>
            <p:sp>
              <p:nvSpPr>
                <p:cNvPr id="614472" name="Line 72"/>
                <p:cNvSpPr>
                  <a:spLocks noChangeShapeType="1"/>
                </p:cNvSpPr>
                <p:nvPr/>
              </p:nvSpPr>
              <p:spPr bwMode="auto">
                <a:xfrm flipV="1">
                  <a:off x="4452" y="2410"/>
                  <a:ext cx="121" cy="287"/>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73" name="Line 73"/>
                <p:cNvSpPr>
                  <a:spLocks noChangeShapeType="1"/>
                </p:cNvSpPr>
                <p:nvPr/>
              </p:nvSpPr>
              <p:spPr bwMode="auto">
                <a:xfrm flipH="1">
                  <a:off x="4315" y="2698"/>
                  <a:ext cx="136" cy="272"/>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sp>
            <p:nvSpPr>
              <p:cNvPr id="614474" name="Freeform 74"/>
              <p:cNvSpPr/>
              <p:nvPr/>
            </p:nvSpPr>
            <p:spPr bwMode="auto">
              <a:xfrm>
                <a:off x="4529" y="2413"/>
                <a:ext cx="55" cy="95"/>
              </a:xfrm>
              <a:custGeom>
                <a:avLst/>
                <a:gdLst>
                  <a:gd name="T0" fmla="*/ 48 w 55"/>
                  <a:gd name="T1" fmla="*/ 0 h 95"/>
                  <a:gd name="T2" fmla="*/ 54 w 55"/>
                  <a:gd name="T3" fmla="*/ 58 h 95"/>
                  <a:gd name="T4" fmla="*/ 4 w 55"/>
                  <a:gd name="T5" fmla="*/ 94 h 95"/>
                  <a:gd name="T6" fmla="*/ 0 w 55"/>
                  <a:gd name="T7" fmla="*/ 35 h 95"/>
                  <a:gd name="T8" fmla="*/ 48 w 55"/>
                  <a:gd name="T9" fmla="*/ 0 h 95"/>
                </a:gdLst>
                <a:ahLst/>
                <a:cxnLst>
                  <a:cxn ang="0">
                    <a:pos x="T0" y="T1"/>
                  </a:cxn>
                  <a:cxn ang="0">
                    <a:pos x="T2" y="T3"/>
                  </a:cxn>
                  <a:cxn ang="0">
                    <a:pos x="T4" y="T5"/>
                  </a:cxn>
                  <a:cxn ang="0">
                    <a:pos x="T6" y="T7"/>
                  </a:cxn>
                  <a:cxn ang="0">
                    <a:pos x="T8" y="T9"/>
                  </a:cxn>
                </a:cxnLst>
                <a:rect l="0" t="0" r="r" b="b"/>
                <a:pathLst>
                  <a:path w="55" h="95">
                    <a:moveTo>
                      <a:pt x="48" y="0"/>
                    </a:moveTo>
                    <a:lnTo>
                      <a:pt x="54" y="58"/>
                    </a:lnTo>
                    <a:lnTo>
                      <a:pt x="4" y="94"/>
                    </a:lnTo>
                    <a:lnTo>
                      <a:pt x="0" y="35"/>
                    </a:lnTo>
                    <a:lnTo>
                      <a:pt x="48" y="0"/>
                    </a:lnTo>
                  </a:path>
                </a:pathLst>
              </a:custGeom>
              <a:solidFill>
                <a:schemeClr val="tx2"/>
              </a:solidFill>
              <a:ln w="12700"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a:p>
            </p:txBody>
          </p:sp>
        </p:grpSp>
      </p:grpSp>
      <p:grpSp>
        <p:nvGrpSpPr>
          <p:cNvPr id="614475" name="Group 75"/>
          <p:cNvGrpSpPr/>
          <p:nvPr/>
        </p:nvGrpSpPr>
        <p:grpSpPr bwMode="auto">
          <a:xfrm>
            <a:off x="1676922" y="3178176"/>
            <a:ext cx="2409825" cy="1254125"/>
            <a:chOff x="1060" y="1924"/>
            <a:chExt cx="1518" cy="889"/>
          </a:xfrm>
        </p:grpSpPr>
        <p:sp>
          <p:nvSpPr>
            <p:cNvPr id="614476" name="Rectangle 76"/>
            <p:cNvSpPr>
              <a:spLocks noChangeArrowheads="1"/>
            </p:cNvSpPr>
            <p:nvPr/>
          </p:nvSpPr>
          <p:spPr bwMode="auto">
            <a:xfrm>
              <a:off x="1073" y="2097"/>
              <a:ext cx="18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name</a:t>
              </a:r>
              <a:endParaRPr kumimoji="1" lang="en-US" altLang="zh-CN" sz="1050"/>
            </a:p>
          </p:txBody>
        </p:sp>
        <p:grpSp>
          <p:nvGrpSpPr>
            <p:cNvPr id="614477" name="Group 77"/>
            <p:cNvGrpSpPr/>
            <p:nvPr/>
          </p:nvGrpSpPr>
          <p:grpSpPr bwMode="auto">
            <a:xfrm>
              <a:off x="1060" y="1924"/>
              <a:ext cx="1518" cy="889"/>
              <a:chOff x="1060" y="1924"/>
              <a:chExt cx="1518" cy="889"/>
            </a:xfrm>
          </p:grpSpPr>
          <p:sp>
            <p:nvSpPr>
              <p:cNvPr id="614478" name="Rectangle 78"/>
              <p:cNvSpPr>
                <a:spLocks noChangeArrowheads="1"/>
              </p:cNvSpPr>
              <p:nvPr/>
            </p:nvSpPr>
            <p:spPr bwMode="auto">
              <a:xfrm>
                <a:off x="1060" y="1924"/>
                <a:ext cx="894" cy="395"/>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79" name="Rectangle 79"/>
              <p:cNvSpPr>
                <a:spLocks noChangeArrowheads="1"/>
              </p:cNvSpPr>
              <p:nvPr/>
            </p:nvSpPr>
            <p:spPr bwMode="auto">
              <a:xfrm>
                <a:off x="1106" y="1951"/>
                <a:ext cx="574"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050"/>
                  <a:t>RegistrationUser</a:t>
                </a:r>
                <a:endParaRPr kumimoji="1" lang="en-US" altLang="zh-CN" sz="1050"/>
              </a:p>
            </p:txBody>
          </p:sp>
          <p:sp>
            <p:nvSpPr>
              <p:cNvPr id="614480" name="Line 80"/>
              <p:cNvSpPr>
                <a:spLocks noChangeShapeType="1"/>
              </p:cNvSpPr>
              <p:nvPr/>
            </p:nvSpPr>
            <p:spPr bwMode="auto">
              <a:xfrm>
                <a:off x="1061" y="2085"/>
                <a:ext cx="892"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81" name="Line 81"/>
              <p:cNvSpPr>
                <a:spLocks noChangeShapeType="1"/>
              </p:cNvSpPr>
              <p:nvPr/>
            </p:nvSpPr>
            <p:spPr bwMode="auto">
              <a:xfrm>
                <a:off x="1061" y="2229"/>
                <a:ext cx="892" cy="1"/>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82" name="Line 82"/>
              <p:cNvSpPr>
                <a:spLocks noChangeShapeType="1"/>
              </p:cNvSpPr>
              <p:nvPr/>
            </p:nvSpPr>
            <p:spPr bwMode="auto">
              <a:xfrm flipH="1" flipV="1">
                <a:off x="1518" y="2320"/>
                <a:ext cx="39" cy="493"/>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83" name="Freeform 83"/>
              <p:cNvSpPr/>
              <p:nvPr/>
            </p:nvSpPr>
            <p:spPr bwMode="auto">
              <a:xfrm>
                <a:off x="1486" y="2323"/>
                <a:ext cx="86" cy="118"/>
              </a:xfrm>
              <a:custGeom>
                <a:avLst/>
                <a:gdLst>
                  <a:gd name="T0" fmla="*/ 35 w 86"/>
                  <a:gd name="T1" fmla="*/ 0 h 118"/>
                  <a:gd name="T2" fmla="*/ 85 w 86"/>
                  <a:gd name="T3" fmla="*/ 114 h 118"/>
                  <a:gd name="T4" fmla="*/ 0 w 86"/>
                  <a:gd name="T5" fmla="*/ 117 h 118"/>
                  <a:gd name="T6" fmla="*/ 35 w 86"/>
                  <a:gd name="T7" fmla="*/ 0 h 118"/>
                </a:gdLst>
                <a:ahLst/>
                <a:cxnLst>
                  <a:cxn ang="0">
                    <a:pos x="T0" y="T1"/>
                  </a:cxn>
                  <a:cxn ang="0">
                    <a:pos x="T2" y="T3"/>
                  </a:cxn>
                  <a:cxn ang="0">
                    <a:pos x="T4" y="T5"/>
                  </a:cxn>
                  <a:cxn ang="0">
                    <a:pos x="T6" y="T7"/>
                  </a:cxn>
                </a:cxnLst>
                <a:rect l="0" t="0" r="r" b="b"/>
                <a:pathLst>
                  <a:path w="86" h="118">
                    <a:moveTo>
                      <a:pt x="35" y="0"/>
                    </a:moveTo>
                    <a:lnTo>
                      <a:pt x="85" y="114"/>
                    </a:lnTo>
                    <a:lnTo>
                      <a:pt x="0" y="117"/>
                    </a:lnTo>
                    <a:lnTo>
                      <a:pt x="35" y="0"/>
                    </a:lnTo>
                  </a:path>
                </a:pathLst>
              </a:custGeom>
              <a:solidFill>
                <a:schemeClr val="tx2"/>
              </a:solidFill>
              <a:ln w="12700"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a:p>
            </p:txBody>
          </p:sp>
          <p:sp>
            <p:nvSpPr>
              <p:cNvPr id="614484" name="Line 84"/>
              <p:cNvSpPr>
                <a:spLocks noChangeShapeType="1"/>
              </p:cNvSpPr>
              <p:nvPr/>
            </p:nvSpPr>
            <p:spPr bwMode="auto">
              <a:xfrm flipH="1" flipV="1">
                <a:off x="1964" y="2157"/>
                <a:ext cx="614" cy="63"/>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4485" name="Freeform 85"/>
              <p:cNvSpPr/>
              <p:nvPr/>
            </p:nvSpPr>
            <p:spPr bwMode="auto">
              <a:xfrm>
                <a:off x="1958" y="2127"/>
                <a:ext cx="120" cy="86"/>
              </a:xfrm>
              <a:custGeom>
                <a:avLst/>
                <a:gdLst>
                  <a:gd name="T0" fmla="*/ 0 w 120"/>
                  <a:gd name="T1" fmla="*/ 33 h 86"/>
                  <a:gd name="T2" fmla="*/ 119 w 120"/>
                  <a:gd name="T3" fmla="*/ 0 h 86"/>
                  <a:gd name="T4" fmla="*/ 112 w 120"/>
                  <a:gd name="T5" fmla="*/ 85 h 86"/>
                  <a:gd name="T6" fmla="*/ 0 w 120"/>
                  <a:gd name="T7" fmla="*/ 33 h 86"/>
                </a:gdLst>
                <a:ahLst/>
                <a:cxnLst>
                  <a:cxn ang="0">
                    <a:pos x="T0" y="T1"/>
                  </a:cxn>
                  <a:cxn ang="0">
                    <a:pos x="T2" y="T3"/>
                  </a:cxn>
                  <a:cxn ang="0">
                    <a:pos x="T4" y="T5"/>
                  </a:cxn>
                  <a:cxn ang="0">
                    <a:pos x="T6" y="T7"/>
                  </a:cxn>
                </a:cxnLst>
                <a:rect l="0" t="0" r="r" b="b"/>
                <a:pathLst>
                  <a:path w="120" h="86">
                    <a:moveTo>
                      <a:pt x="0" y="33"/>
                    </a:moveTo>
                    <a:lnTo>
                      <a:pt x="119" y="0"/>
                    </a:lnTo>
                    <a:lnTo>
                      <a:pt x="112" y="85"/>
                    </a:lnTo>
                    <a:lnTo>
                      <a:pt x="0" y="33"/>
                    </a:lnTo>
                  </a:path>
                </a:pathLst>
              </a:custGeom>
              <a:solidFill>
                <a:schemeClr val="tx2"/>
              </a:solidFill>
              <a:ln w="12700"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a:p>
            </p:txBody>
          </p:sp>
        </p:grpSp>
      </p:grpSp>
    </p:spTree>
  </p:cSld>
  <p:clrMapOvr>
    <a:masterClrMapping/>
  </p:clrMapOvr>
  <p:transition>
    <p:random/>
    <p:sndAc>
      <p:stSnd>
        <p:snd r:embed="rId1" name="projctor.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4" name="Rectangle 4"/>
          <p:cNvSpPr>
            <a:spLocks noGrp="1" noChangeArrowheads="1"/>
          </p:cNvSpPr>
          <p:nvPr>
            <p:ph type="body" idx="1"/>
          </p:nvPr>
        </p:nvSpPr>
        <p:spPr>
          <a:xfrm>
            <a:off x="2132013" y="2260601"/>
            <a:ext cx="5230812" cy="1458913"/>
          </a:xfrm>
          <a:noFill/>
        </p:spPr>
        <p:txBody>
          <a:bodyPr/>
          <a:lstStyle/>
          <a:p>
            <a:pPr>
              <a:buClr>
                <a:srgbClr val="0070C0"/>
              </a:buClr>
              <a:buFont typeface="Wingdings" panose="05000000000000000000" pitchFamily="2" charset="2"/>
              <a:buChar char="n"/>
            </a:pPr>
            <a:r>
              <a:rPr lang="en-US" altLang="zh-CN" dirty="0"/>
              <a:t> Define data </a:t>
            </a:r>
            <a:r>
              <a:rPr lang="en-US" altLang="zh-CN" dirty="0" smtClean="0"/>
              <a:t>objects</a:t>
            </a:r>
            <a:endParaRPr lang="en-US" altLang="zh-CN" dirty="0" smtClean="0"/>
          </a:p>
          <a:p>
            <a:pPr>
              <a:buClr>
                <a:srgbClr val="0070C0"/>
              </a:buClr>
              <a:buFont typeface="Wingdings" panose="05000000000000000000" pitchFamily="2" charset="2"/>
              <a:buChar char="n"/>
            </a:pPr>
            <a:endParaRPr lang="en-US" altLang="zh-CN" dirty="0"/>
          </a:p>
          <a:p>
            <a:pPr>
              <a:buClr>
                <a:srgbClr val="0070C0"/>
              </a:buClr>
              <a:buFont typeface="Wingdings" panose="05000000000000000000" pitchFamily="2" charset="2"/>
              <a:buChar char="n"/>
            </a:pPr>
            <a:r>
              <a:rPr lang="en-US" altLang="zh-CN" dirty="0"/>
              <a:t> Describe data </a:t>
            </a:r>
            <a:r>
              <a:rPr lang="en-US" altLang="zh-CN" dirty="0" smtClean="0"/>
              <a:t>attributes</a:t>
            </a:r>
            <a:endParaRPr lang="en-US" altLang="zh-CN" dirty="0" smtClean="0"/>
          </a:p>
          <a:p>
            <a:pPr>
              <a:buClr>
                <a:srgbClr val="0070C0"/>
              </a:buClr>
              <a:buFont typeface="Wingdings" panose="05000000000000000000" pitchFamily="2" charset="2"/>
              <a:buChar char="n"/>
            </a:pPr>
            <a:endParaRPr lang="en-US" altLang="zh-CN" dirty="0"/>
          </a:p>
          <a:p>
            <a:pPr>
              <a:buClr>
                <a:srgbClr val="0070C0"/>
              </a:buClr>
              <a:buFont typeface="Wingdings" panose="05000000000000000000" pitchFamily="2" charset="2"/>
              <a:buChar char="n"/>
            </a:pPr>
            <a:r>
              <a:rPr lang="en-US" altLang="zh-CN" dirty="0"/>
              <a:t> Establish data relationships</a:t>
            </a:r>
            <a:endParaRPr lang="en-US" altLang="zh-CN" dirty="0"/>
          </a:p>
        </p:txBody>
      </p:sp>
      <p:sp>
        <p:nvSpPr>
          <p:cNvPr id="2" name="标题 1"/>
          <p:cNvSpPr>
            <a:spLocks noGrp="1"/>
          </p:cNvSpPr>
          <p:nvPr>
            <p:ph type="title"/>
          </p:nvPr>
        </p:nvSpPr>
        <p:spPr/>
        <p:txBody>
          <a:bodyPr/>
          <a:lstStyle/>
          <a:p>
            <a:r>
              <a:rPr lang="en-US" altLang="zh-CN" dirty="0"/>
              <a:t>Analysis Principle I: Model the Data Domain</a:t>
            </a:r>
            <a:endParaRPr lang="zh-CN" altLang="en-US" dirty="0"/>
          </a:p>
        </p:txBody>
      </p:sp>
    </p:spTree>
  </p:cSld>
  <p:clrMapOvr>
    <a:masterClrMapping/>
  </p:clrMapOv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a:xfrm>
            <a:off x="381000" y="620688"/>
            <a:ext cx="8229600" cy="914400"/>
          </a:xfrm>
        </p:spPr>
        <p:txBody>
          <a:bodyPr/>
          <a:lstStyle/>
          <a:p>
            <a:pPr algn="ctr"/>
            <a:r>
              <a:rPr lang="zh-CN" altLang="en-US" dirty="0">
                <a:latin typeface="华文楷体" panose="02010600040101010101" pitchFamily="2" charset="-122"/>
                <a:ea typeface="华文楷体" panose="02010600040101010101" pitchFamily="2" charset="-122"/>
              </a:rPr>
              <a:t>对象的状态</a:t>
            </a:r>
            <a:endParaRPr lang="zh-CN" altLang="en-US" dirty="0">
              <a:latin typeface="华文楷体" panose="02010600040101010101" pitchFamily="2" charset="-122"/>
              <a:ea typeface="华文楷体" panose="02010600040101010101" pitchFamily="2" charset="-122"/>
            </a:endParaRPr>
          </a:p>
        </p:txBody>
      </p:sp>
      <p:sp>
        <p:nvSpPr>
          <p:cNvPr id="616451" name="Rectangle 3"/>
          <p:cNvSpPr>
            <a:spLocks noGrp="1" noChangeArrowheads="1"/>
          </p:cNvSpPr>
          <p:nvPr>
            <p:ph type="body" idx="1"/>
          </p:nvPr>
        </p:nvSpPr>
        <p:spPr/>
        <p:txBody>
          <a:bodyPr/>
          <a:lstStyle/>
          <a:p>
            <a:pPr>
              <a:buClr>
                <a:srgbClr val="0070C0"/>
              </a:buClr>
              <a:buFont typeface="Wingdings" panose="05000000000000000000" pitchFamily="2" charset="2"/>
              <a:buChar char="Ø"/>
            </a:pPr>
            <a:endParaRPr lang="en-US" altLang="zh-CN" dirty="0" smtClean="0">
              <a:latin typeface="华文楷体" panose="02010600040101010101" pitchFamily="2" charset="-122"/>
              <a:ea typeface="华文楷体" panose="02010600040101010101" pitchFamily="2" charset="-122"/>
            </a:endParaRPr>
          </a:p>
          <a:p>
            <a:pPr>
              <a:buClr>
                <a:srgbClr val="0070C0"/>
              </a:buClr>
              <a:buFont typeface="Wingdings" panose="05000000000000000000" pitchFamily="2" charset="2"/>
              <a:buChar char="Ø"/>
            </a:pPr>
            <a:r>
              <a:rPr lang="zh-CN" altLang="en-US" dirty="0" smtClean="0">
                <a:latin typeface="华文楷体" panose="02010600040101010101" pitchFamily="2" charset="-122"/>
                <a:ea typeface="华文楷体" panose="02010600040101010101" pitchFamily="2" charset="-122"/>
              </a:rPr>
              <a:t>状态</a:t>
            </a:r>
            <a:r>
              <a:rPr lang="zh-CN" altLang="en-US" dirty="0">
                <a:latin typeface="华文楷体" panose="02010600040101010101" pitchFamily="2" charset="-122"/>
                <a:ea typeface="华文楷体" panose="02010600040101010101" pitchFamily="2" charset="-122"/>
              </a:rPr>
              <a:t>变换图描述了</a:t>
            </a:r>
            <a:endParaRPr lang="zh-CN" altLang="en-US"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给定类的生命历史</a:t>
            </a:r>
            <a:endParaRPr lang="zh-CN" altLang="en-US"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引起状态变换的事件</a:t>
            </a:r>
            <a:endParaRPr lang="zh-CN" altLang="en-US"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状态变换带来的新</a:t>
            </a:r>
            <a:r>
              <a:rPr lang="zh-CN" altLang="en-US" dirty="0" smtClean="0">
                <a:latin typeface="华文楷体" panose="02010600040101010101" pitchFamily="2" charset="-122"/>
                <a:ea typeface="华文楷体" panose="02010600040101010101" pitchFamily="2" charset="-122"/>
              </a:rPr>
              <a:t>活动</a:t>
            </a:r>
            <a:endParaRPr lang="en-US" altLang="zh-CN" dirty="0" smtClean="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endParaRPr lang="zh-CN" altLang="en-US" dirty="0">
              <a:latin typeface="华文楷体" panose="02010600040101010101" pitchFamily="2" charset="-122"/>
              <a:ea typeface="华文楷体" panose="02010600040101010101" pitchFamily="2" charset="-122"/>
            </a:endParaRPr>
          </a:p>
          <a:p>
            <a:pPr>
              <a:buClr>
                <a:srgbClr val="0070C0"/>
              </a:buClr>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状态变换图是为那些具有显著动态特性的对象而建立的</a:t>
            </a:r>
            <a:endParaRPr lang="zh-CN" altLang="en-US"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p:txBody>
      </p:sp>
    </p:spTree>
  </p:cSld>
  <p:clrMapOvr>
    <a:masterClrMapping/>
  </p:clrMapOvr>
  <p:transition>
    <p:random/>
    <p:sndAc>
      <p:stSnd>
        <p:snd r:embed="rId1" name="projctor.wav"/>
      </p:stSnd>
    </p:sndAc>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8498" name="Group 2"/>
          <p:cNvGrpSpPr/>
          <p:nvPr/>
        </p:nvGrpSpPr>
        <p:grpSpPr bwMode="auto">
          <a:xfrm>
            <a:off x="1049982" y="2713038"/>
            <a:ext cx="2362200" cy="533400"/>
            <a:chOff x="916" y="1565"/>
            <a:chExt cx="1021" cy="326"/>
          </a:xfrm>
        </p:grpSpPr>
        <p:sp>
          <p:nvSpPr>
            <p:cNvPr id="618499" name="AutoShape 3"/>
            <p:cNvSpPr>
              <a:spLocks noChangeArrowheads="1"/>
            </p:cNvSpPr>
            <p:nvPr/>
          </p:nvSpPr>
          <p:spPr bwMode="auto">
            <a:xfrm>
              <a:off x="916" y="1565"/>
              <a:ext cx="1021" cy="326"/>
            </a:xfrm>
            <a:prstGeom prst="roundRect">
              <a:avLst>
                <a:gd name="adj" fmla="val 12926"/>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00" name="Rectangle 4"/>
            <p:cNvSpPr>
              <a:spLocks noChangeArrowheads="1"/>
            </p:cNvSpPr>
            <p:nvPr/>
          </p:nvSpPr>
          <p:spPr bwMode="auto">
            <a:xfrm>
              <a:off x="1152" y="1584"/>
              <a:ext cx="396" cy="132"/>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t>Initialization</a:t>
              </a:r>
              <a:endParaRPr kumimoji="1" lang="en-US" altLang="zh-CN" sz="1400" dirty="0"/>
            </a:p>
          </p:txBody>
        </p:sp>
        <p:sp>
          <p:nvSpPr>
            <p:cNvPr id="618501" name="Line 5"/>
            <p:cNvSpPr>
              <a:spLocks noChangeShapeType="1"/>
            </p:cNvSpPr>
            <p:nvPr/>
          </p:nvSpPr>
          <p:spPr bwMode="auto">
            <a:xfrm>
              <a:off x="927" y="1728"/>
              <a:ext cx="1002"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grpSp>
        <p:nvGrpSpPr>
          <p:cNvPr id="618502" name="Group 6"/>
          <p:cNvGrpSpPr/>
          <p:nvPr/>
        </p:nvGrpSpPr>
        <p:grpSpPr bwMode="auto">
          <a:xfrm>
            <a:off x="5664844" y="2808288"/>
            <a:ext cx="2795588" cy="692150"/>
            <a:chOff x="3823" y="1632"/>
            <a:chExt cx="1105" cy="376"/>
          </a:xfrm>
        </p:grpSpPr>
        <p:sp>
          <p:nvSpPr>
            <p:cNvPr id="618503" name="AutoShape 7"/>
            <p:cNvSpPr>
              <a:spLocks noChangeArrowheads="1"/>
            </p:cNvSpPr>
            <p:nvPr/>
          </p:nvSpPr>
          <p:spPr bwMode="auto">
            <a:xfrm>
              <a:off x="3823" y="1632"/>
              <a:ext cx="1105" cy="376"/>
            </a:xfrm>
            <a:prstGeom prst="roundRect">
              <a:avLst>
                <a:gd name="adj" fmla="val 11241"/>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04" name="Rectangle 8"/>
            <p:cNvSpPr>
              <a:spLocks noChangeArrowheads="1"/>
            </p:cNvSpPr>
            <p:nvPr/>
          </p:nvSpPr>
          <p:spPr bwMode="auto">
            <a:xfrm>
              <a:off x="4245" y="1651"/>
              <a:ext cx="154" cy="11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t>Open</a:t>
              </a:r>
              <a:endParaRPr kumimoji="1" lang="en-US" altLang="zh-CN" sz="1400" dirty="0"/>
            </a:p>
          </p:txBody>
        </p:sp>
        <p:sp>
          <p:nvSpPr>
            <p:cNvPr id="618505" name="Line 9"/>
            <p:cNvSpPr>
              <a:spLocks noChangeShapeType="1"/>
            </p:cNvSpPr>
            <p:nvPr/>
          </p:nvSpPr>
          <p:spPr bwMode="auto">
            <a:xfrm>
              <a:off x="3833" y="1795"/>
              <a:ext cx="1087"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sp>
        <p:nvSpPr>
          <p:cNvPr id="618506" name="Rectangle 10"/>
          <p:cNvSpPr>
            <a:spLocks noChangeArrowheads="1"/>
          </p:cNvSpPr>
          <p:nvPr/>
        </p:nvSpPr>
        <p:spPr bwMode="auto">
          <a:xfrm>
            <a:off x="5914082" y="3141548"/>
            <a:ext cx="1627048" cy="215444"/>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a:t>entry: Register student</a:t>
            </a:r>
            <a:endParaRPr kumimoji="1" lang="en-US" altLang="zh-CN" sz="1400"/>
          </a:p>
        </p:txBody>
      </p:sp>
      <p:sp>
        <p:nvSpPr>
          <p:cNvPr id="618507" name="Rectangle 11"/>
          <p:cNvSpPr>
            <a:spLocks noChangeArrowheads="1"/>
          </p:cNvSpPr>
          <p:nvPr/>
        </p:nvSpPr>
        <p:spPr bwMode="auto">
          <a:xfrm>
            <a:off x="5963294" y="3285564"/>
            <a:ext cx="1535677" cy="215444"/>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t>exit: Increment count</a:t>
            </a:r>
            <a:endParaRPr kumimoji="1" lang="en-US" altLang="zh-CN" sz="1400" dirty="0"/>
          </a:p>
        </p:txBody>
      </p:sp>
      <p:grpSp>
        <p:nvGrpSpPr>
          <p:cNvPr id="618508" name="Group 12"/>
          <p:cNvGrpSpPr/>
          <p:nvPr/>
        </p:nvGrpSpPr>
        <p:grpSpPr bwMode="auto">
          <a:xfrm>
            <a:off x="5179070" y="4376739"/>
            <a:ext cx="2322513" cy="560387"/>
            <a:chOff x="3517" y="2744"/>
            <a:chExt cx="918" cy="303"/>
          </a:xfrm>
        </p:grpSpPr>
        <p:sp>
          <p:nvSpPr>
            <p:cNvPr id="618509" name="AutoShape 13"/>
            <p:cNvSpPr>
              <a:spLocks noChangeArrowheads="1"/>
            </p:cNvSpPr>
            <p:nvPr/>
          </p:nvSpPr>
          <p:spPr bwMode="auto">
            <a:xfrm>
              <a:off x="3517" y="2744"/>
              <a:ext cx="918" cy="303"/>
            </a:xfrm>
            <a:prstGeom prst="roundRect">
              <a:avLst>
                <a:gd name="adj" fmla="val 13884"/>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10" name="Rectangle 14"/>
            <p:cNvSpPr>
              <a:spLocks noChangeArrowheads="1"/>
            </p:cNvSpPr>
            <p:nvPr/>
          </p:nvSpPr>
          <p:spPr bwMode="auto">
            <a:xfrm>
              <a:off x="3809" y="2763"/>
              <a:ext cx="198" cy="116"/>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t>Closed</a:t>
              </a:r>
              <a:endParaRPr kumimoji="1" lang="en-US" altLang="zh-CN" sz="1400" dirty="0"/>
            </a:p>
          </p:txBody>
        </p:sp>
        <p:sp>
          <p:nvSpPr>
            <p:cNvPr id="618511" name="Line 15"/>
            <p:cNvSpPr>
              <a:spLocks noChangeShapeType="1"/>
            </p:cNvSpPr>
            <p:nvPr/>
          </p:nvSpPr>
          <p:spPr bwMode="auto">
            <a:xfrm>
              <a:off x="3528" y="2907"/>
              <a:ext cx="897"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grpSp>
        <p:nvGrpSpPr>
          <p:cNvPr id="618512" name="Group 16"/>
          <p:cNvGrpSpPr/>
          <p:nvPr/>
        </p:nvGrpSpPr>
        <p:grpSpPr bwMode="auto">
          <a:xfrm>
            <a:off x="1665932" y="4092576"/>
            <a:ext cx="2247900" cy="561975"/>
            <a:chOff x="1304" y="2542"/>
            <a:chExt cx="1167" cy="399"/>
          </a:xfrm>
        </p:grpSpPr>
        <p:sp>
          <p:nvSpPr>
            <p:cNvPr id="618513" name="AutoShape 17"/>
            <p:cNvSpPr>
              <a:spLocks noChangeArrowheads="1"/>
            </p:cNvSpPr>
            <p:nvPr/>
          </p:nvSpPr>
          <p:spPr bwMode="auto">
            <a:xfrm>
              <a:off x="1304" y="2542"/>
              <a:ext cx="1167" cy="399"/>
            </a:xfrm>
            <a:prstGeom prst="roundRect">
              <a:avLst>
                <a:gd name="adj" fmla="val 10602"/>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14" name="Rectangle 18"/>
            <p:cNvSpPr>
              <a:spLocks noChangeArrowheads="1"/>
            </p:cNvSpPr>
            <p:nvPr/>
          </p:nvSpPr>
          <p:spPr bwMode="auto">
            <a:xfrm>
              <a:off x="1661" y="2561"/>
              <a:ext cx="348" cy="153"/>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t>Canceled</a:t>
              </a:r>
              <a:endParaRPr kumimoji="1" lang="en-US" altLang="zh-CN" sz="1400" dirty="0"/>
            </a:p>
          </p:txBody>
        </p:sp>
        <p:sp>
          <p:nvSpPr>
            <p:cNvPr id="618515" name="Line 19"/>
            <p:cNvSpPr>
              <a:spLocks noChangeShapeType="1"/>
            </p:cNvSpPr>
            <p:nvPr/>
          </p:nvSpPr>
          <p:spPr bwMode="auto">
            <a:xfrm>
              <a:off x="1314" y="2705"/>
              <a:ext cx="1147"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grpSp>
        <p:nvGrpSpPr>
          <p:cNvPr id="618516" name="Group 20"/>
          <p:cNvGrpSpPr/>
          <p:nvPr/>
        </p:nvGrpSpPr>
        <p:grpSpPr bwMode="auto">
          <a:xfrm>
            <a:off x="1327795" y="2997199"/>
            <a:ext cx="5619751" cy="1944511"/>
            <a:chOff x="1091" y="1766"/>
            <a:chExt cx="3540" cy="1378"/>
          </a:xfrm>
        </p:grpSpPr>
        <p:sp>
          <p:nvSpPr>
            <p:cNvPr id="618517" name="Rectangle 21"/>
            <p:cNvSpPr>
              <a:spLocks noChangeArrowheads="1"/>
            </p:cNvSpPr>
            <p:nvPr/>
          </p:nvSpPr>
          <p:spPr bwMode="auto">
            <a:xfrm>
              <a:off x="1091" y="1766"/>
              <a:ext cx="899" cy="153"/>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t>do: Initialize course</a:t>
              </a:r>
              <a:endParaRPr kumimoji="1" lang="en-US" altLang="zh-CN" sz="1400" dirty="0"/>
            </a:p>
          </p:txBody>
        </p:sp>
        <p:sp>
          <p:nvSpPr>
            <p:cNvPr id="618518" name="Rectangle 22"/>
            <p:cNvSpPr>
              <a:spLocks noChangeArrowheads="1"/>
            </p:cNvSpPr>
            <p:nvPr/>
          </p:nvSpPr>
          <p:spPr bwMode="auto">
            <a:xfrm>
              <a:off x="3770" y="2991"/>
              <a:ext cx="861" cy="153"/>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t>do: Finalize course</a:t>
              </a:r>
              <a:endParaRPr kumimoji="1" lang="en-US" altLang="zh-CN" sz="1400" dirty="0"/>
            </a:p>
          </p:txBody>
        </p:sp>
        <p:sp>
          <p:nvSpPr>
            <p:cNvPr id="618519" name="Rectangle 23"/>
            <p:cNvSpPr>
              <a:spLocks noChangeArrowheads="1"/>
            </p:cNvSpPr>
            <p:nvPr/>
          </p:nvSpPr>
          <p:spPr bwMode="auto">
            <a:xfrm>
              <a:off x="1377" y="2735"/>
              <a:ext cx="1342" cy="153"/>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t>do: Notify registered students</a:t>
              </a:r>
              <a:endParaRPr kumimoji="1" lang="en-US" altLang="zh-CN" sz="1400" dirty="0"/>
            </a:p>
          </p:txBody>
        </p:sp>
      </p:grpSp>
      <p:grpSp>
        <p:nvGrpSpPr>
          <p:cNvPr id="618520" name="Group 24"/>
          <p:cNvGrpSpPr/>
          <p:nvPr/>
        </p:nvGrpSpPr>
        <p:grpSpPr bwMode="auto">
          <a:xfrm>
            <a:off x="1288107" y="2000250"/>
            <a:ext cx="444500" cy="712788"/>
            <a:chOff x="1066" y="1060"/>
            <a:chExt cx="280" cy="505"/>
          </a:xfrm>
        </p:grpSpPr>
        <p:sp>
          <p:nvSpPr>
            <p:cNvPr id="618521" name="Oval 25"/>
            <p:cNvSpPr>
              <a:spLocks noChangeArrowheads="1"/>
            </p:cNvSpPr>
            <p:nvPr/>
          </p:nvSpPr>
          <p:spPr bwMode="auto">
            <a:xfrm>
              <a:off x="1066" y="1060"/>
              <a:ext cx="107" cy="107"/>
            </a:xfrm>
            <a:prstGeom prst="ellipse">
              <a:avLst/>
            </a:prstGeom>
            <a:solidFill>
              <a:schemeClr val="fo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22" name="Line 26"/>
            <p:cNvSpPr>
              <a:spLocks noChangeShapeType="1"/>
            </p:cNvSpPr>
            <p:nvPr/>
          </p:nvSpPr>
          <p:spPr bwMode="auto">
            <a:xfrm>
              <a:off x="1153" y="1176"/>
              <a:ext cx="185" cy="38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23" name="Line 27"/>
            <p:cNvSpPr>
              <a:spLocks noChangeShapeType="1"/>
            </p:cNvSpPr>
            <p:nvPr/>
          </p:nvSpPr>
          <p:spPr bwMode="auto">
            <a:xfrm flipH="1" flipV="1">
              <a:off x="1333" y="1482"/>
              <a:ext cx="13" cy="8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24" name="Line 28"/>
            <p:cNvSpPr>
              <a:spLocks noChangeShapeType="1"/>
            </p:cNvSpPr>
            <p:nvPr/>
          </p:nvSpPr>
          <p:spPr bwMode="auto">
            <a:xfrm flipH="1" flipV="1">
              <a:off x="1283" y="1510"/>
              <a:ext cx="63" cy="5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grpSp>
        <p:nvGrpSpPr>
          <p:cNvPr id="618525" name="Group 29"/>
          <p:cNvGrpSpPr/>
          <p:nvPr/>
        </p:nvGrpSpPr>
        <p:grpSpPr bwMode="auto">
          <a:xfrm>
            <a:off x="2691458" y="4667250"/>
            <a:ext cx="3240087" cy="941388"/>
            <a:chOff x="1950" y="2950"/>
            <a:chExt cx="2041" cy="667"/>
          </a:xfrm>
        </p:grpSpPr>
        <p:sp>
          <p:nvSpPr>
            <p:cNvPr id="618526" name="Oval 30"/>
            <p:cNvSpPr>
              <a:spLocks noChangeArrowheads="1"/>
            </p:cNvSpPr>
            <p:nvPr/>
          </p:nvSpPr>
          <p:spPr bwMode="auto">
            <a:xfrm>
              <a:off x="1995" y="3310"/>
              <a:ext cx="153" cy="153"/>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27" name="Oval 31"/>
            <p:cNvSpPr>
              <a:spLocks noChangeArrowheads="1"/>
            </p:cNvSpPr>
            <p:nvPr/>
          </p:nvSpPr>
          <p:spPr bwMode="auto">
            <a:xfrm>
              <a:off x="2018" y="3333"/>
              <a:ext cx="107" cy="107"/>
            </a:xfrm>
            <a:prstGeom prst="ellipse">
              <a:avLst/>
            </a:prstGeom>
            <a:solidFill>
              <a:schemeClr val="fo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28" name="Line 32"/>
            <p:cNvSpPr>
              <a:spLocks noChangeShapeType="1"/>
            </p:cNvSpPr>
            <p:nvPr/>
          </p:nvSpPr>
          <p:spPr bwMode="auto">
            <a:xfrm>
              <a:off x="1950" y="2950"/>
              <a:ext cx="95" cy="35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29" name="Line 33"/>
            <p:cNvSpPr>
              <a:spLocks noChangeShapeType="1"/>
            </p:cNvSpPr>
            <p:nvPr/>
          </p:nvSpPr>
          <p:spPr bwMode="auto">
            <a:xfrm flipV="1">
              <a:off x="2049" y="3227"/>
              <a:ext cx="6" cy="8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30" name="Line 34"/>
            <p:cNvSpPr>
              <a:spLocks noChangeShapeType="1"/>
            </p:cNvSpPr>
            <p:nvPr/>
          </p:nvSpPr>
          <p:spPr bwMode="auto">
            <a:xfrm flipH="1" flipV="1">
              <a:off x="1998" y="3243"/>
              <a:ext cx="54" cy="6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31" name="Oval 35"/>
            <p:cNvSpPr>
              <a:spLocks noChangeArrowheads="1"/>
            </p:cNvSpPr>
            <p:nvPr/>
          </p:nvSpPr>
          <p:spPr bwMode="auto">
            <a:xfrm>
              <a:off x="3838" y="3464"/>
              <a:ext cx="153" cy="153"/>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32" name="Oval 36"/>
            <p:cNvSpPr>
              <a:spLocks noChangeArrowheads="1"/>
            </p:cNvSpPr>
            <p:nvPr/>
          </p:nvSpPr>
          <p:spPr bwMode="auto">
            <a:xfrm>
              <a:off x="3861" y="3487"/>
              <a:ext cx="107" cy="107"/>
            </a:xfrm>
            <a:prstGeom prst="ellipse">
              <a:avLst/>
            </a:prstGeom>
            <a:solidFill>
              <a:schemeClr val="fo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33" name="Line 37"/>
            <p:cNvSpPr>
              <a:spLocks noChangeShapeType="1"/>
            </p:cNvSpPr>
            <p:nvPr/>
          </p:nvSpPr>
          <p:spPr bwMode="auto">
            <a:xfrm flipH="1">
              <a:off x="3919" y="3148"/>
              <a:ext cx="33" cy="30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34" name="Line 38"/>
            <p:cNvSpPr>
              <a:spLocks noChangeShapeType="1"/>
            </p:cNvSpPr>
            <p:nvPr/>
          </p:nvSpPr>
          <p:spPr bwMode="auto">
            <a:xfrm flipV="1">
              <a:off x="3926" y="3389"/>
              <a:ext cx="26" cy="7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35" name="Line 39"/>
            <p:cNvSpPr>
              <a:spLocks noChangeShapeType="1"/>
            </p:cNvSpPr>
            <p:nvPr/>
          </p:nvSpPr>
          <p:spPr bwMode="auto">
            <a:xfrm flipH="1" flipV="1">
              <a:off x="3895" y="3385"/>
              <a:ext cx="30" cy="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grpSp>
        <p:nvGrpSpPr>
          <p:cNvPr id="618536" name="Group 40"/>
          <p:cNvGrpSpPr/>
          <p:nvPr/>
        </p:nvGrpSpPr>
        <p:grpSpPr bwMode="auto">
          <a:xfrm>
            <a:off x="1986608" y="2249488"/>
            <a:ext cx="5397500" cy="2485988"/>
            <a:chOff x="1506" y="1236"/>
            <a:chExt cx="3400" cy="1761"/>
          </a:xfrm>
        </p:grpSpPr>
        <p:grpSp>
          <p:nvGrpSpPr>
            <p:cNvPr id="618537" name="Group 41"/>
            <p:cNvGrpSpPr/>
            <p:nvPr/>
          </p:nvGrpSpPr>
          <p:grpSpPr bwMode="auto">
            <a:xfrm>
              <a:off x="1946" y="1434"/>
              <a:ext cx="1877" cy="390"/>
              <a:chOff x="1946" y="1434"/>
              <a:chExt cx="1877" cy="390"/>
            </a:xfrm>
          </p:grpSpPr>
          <p:sp>
            <p:nvSpPr>
              <p:cNvPr id="618538" name="Line 42"/>
              <p:cNvSpPr>
                <a:spLocks noChangeShapeType="1"/>
              </p:cNvSpPr>
              <p:nvPr/>
            </p:nvSpPr>
            <p:spPr bwMode="auto">
              <a:xfrm>
                <a:off x="1946" y="1748"/>
                <a:ext cx="1869" cy="4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39" name="Line 43"/>
              <p:cNvSpPr>
                <a:spLocks noChangeShapeType="1"/>
              </p:cNvSpPr>
              <p:nvPr/>
            </p:nvSpPr>
            <p:spPr bwMode="auto">
              <a:xfrm flipH="1" flipV="1">
                <a:off x="3746" y="1766"/>
                <a:ext cx="76" cy="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40" name="Line 44"/>
              <p:cNvSpPr>
                <a:spLocks noChangeShapeType="1"/>
              </p:cNvSpPr>
              <p:nvPr/>
            </p:nvSpPr>
            <p:spPr bwMode="auto">
              <a:xfrm flipH="1">
                <a:off x="3747" y="1806"/>
                <a:ext cx="76" cy="1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41" name="Rectangle 45"/>
              <p:cNvSpPr>
                <a:spLocks noChangeArrowheads="1"/>
              </p:cNvSpPr>
              <p:nvPr/>
            </p:nvSpPr>
            <p:spPr bwMode="auto">
              <a:xfrm>
                <a:off x="2459" y="1434"/>
                <a:ext cx="656" cy="153"/>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t>Add Student / </a:t>
                </a:r>
                <a:endParaRPr kumimoji="1" lang="en-US" altLang="zh-CN" sz="1400" dirty="0"/>
              </a:p>
            </p:txBody>
          </p:sp>
          <p:sp>
            <p:nvSpPr>
              <p:cNvPr id="618542" name="Rectangle 46"/>
              <p:cNvSpPr>
                <a:spLocks noChangeArrowheads="1"/>
              </p:cNvSpPr>
              <p:nvPr/>
            </p:nvSpPr>
            <p:spPr bwMode="auto">
              <a:xfrm>
                <a:off x="2477" y="1561"/>
                <a:ext cx="601" cy="153"/>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t>Set count = 0</a:t>
                </a:r>
                <a:endParaRPr kumimoji="1" lang="en-US" altLang="zh-CN" sz="1400" dirty="0"/>
              </a:p>
            </p:txBody>
          </p:sp>
        </p:grpSp>
        <p:sp>
          <p:nvSpPr>
            <p:cNvPr id="618543" name="Rectangle 47"/>
            <p:cNvSpPr>
              <a:spLocks noChangeArrowheads="1"/>
            </p:cNvSpPr>
            <p:nvPr/>
          </p:nvSpPr>
          <p:spPr bwMode="auto">
            <a:xfrm>
              <a:off x="3740" y="1236"/>
              <a:ext cx="1166" cy="153"/>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t>Add student[ count &lt; 10 ]</a:t>
              </a:r>
              <a:endParaRPr kumimoji="1" lang="en-US" altLang="zh-CN" sz="1400" dirty="0"/>
            </a:p>
          </p:txBody>
        </p:sp>
        <p:grpSp>
          <p:nvGrpSpPr>
            <p:cNvPr id="618544" name="Group 48"/>
            <p:cNvGrpSpPr/>
            <p:nvPr/>
          </p:nvGrpSpPr>
          <p:grpSpPr bwMode="auto">
            <a:xfrm>
              <a:off x="4027" y="2017"/>
              <a:ext cx="824" cy="727"/>
              <a:chOff x="4027" y="2017"/>
              <a:chExt cx="824" cy="727"/>
            </a:xfrm>
          </p:grpSpPr>
          <p:sp>
            <p:nvSpPr>
              <p:cNvPr id="618545" name="Line 49"/>
              <p:cNvSpPr>
                <a:spLocks noChangeShapeType="1"/>
              </p:cNvSpPr>
              <p:nvPr/>
            </p:nvSpPr>
            <p:spPr bwMode="auto">
              <a:xfrm flipH="1">
                <a:off x="4031" y="2017"/>
                <a:ext cx="275" cy="71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46" name="Line 50"/>
              <p:cNvSpPr>
                <a:spLocks noChangeShapeType="1"/>
              </p:cNvSpPr>
              <p:nvPr/>
            </p:nvSpPr>
            <p:spPr bwMode="auto">
              <a:xfrm flipV="1">
                <a:off x="4039" y="2681"/>
                <a:ext cx="41" cy="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47" name="Line 51"/>
              <p:cNvSpPr>
                <a:spLocks noChangeShapeType="1"/>
              </p:cNvSpPr>
              <p:nvPr/>
            </p:nvSpPr>
            <p:spPr bwMode="auto">
              <a:xfrm flipH="1" flipV="1">
                <a:off x="4027" y="2661"/>
                <a:ext cx="11" cy="8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48" name="Rectangle 52"/>
              <p:cNvSpPr>
                <a:spLocks noChangeArrowheads="1"/>
              </p:cNvSpPr>
              <p:nvPr/>
            </p:nvSpPr>
            <p:spPr bwMode="auto">
              <a:xfrm>
                <a:off x="4235" y="2330"/>
                <a:ext cx="616" cy="153"/>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zh-CN" altLang="en-US" sz="1400" dirty="0"/>
                  <a:t>[ </a:t>
                </a:r>
                <a:r>
                  <a:rPr kumimoji="1" lang="en-US" altLang="zh-CN" sz="1400" dirty="0"/>
                  <a:t>count = 10 ]</a:t>
                </a:r>
                <a:endParaRPr kumimoji="1" lang="en-US" altLang="zh-CN" sz="1400" dirty="0"/>
              </a:p>
            </p:txBody>
          </p:sp>
        </p:grpSp>
        <p:grpSp>
          <p:nvGrpSpPr>
            <p:cNvPr id="618549" name="Group 53"/>
            <p:cNvGrpSpPr/>
            <p:nvPr/>
          </p:nvGrpSpPr>
          <p:grpSpPr bwMode="auto">
            <a:xfrm>
              <a:off x="1506" y="1900"/>
              <a:ext cx="464" cy="642"/>
              <a:chOff x="1506" y="1900"/>
              <a:chExt cx="464" cy="642"/>
            </a:xfrm>
          </p:grpSpPr>
          <p:sp>
            <p:nvSpPr>
              <p:cNvPr id="618550" name="Line 54"/>
              <p:cNvSpPr>
                <a:spLocks noChangeShapeType="1"/>
              </p:cNvSpPr>
              <p:nvPr/>
            </p:nvSpPr>
            <p:spPr bwMode="auto">
              <a:xfrm>
                <a:off x="1506" y="1900"/>
                <a:ext cx="283" cy="63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51" name="Line 55"/>
              <p:cNvSpPr>
                <a:spLocks noChangeShapeType="1"/>
              </p:cNvSpPr>
              <p:nvPr/>
            </p:nvSpPr>
            <p:spPr bwMode="auto">
              <a:xfrm flipH="1" flipV="1">
                <a:off x="1788" y="2459"/>
                <a:ext cx="9" cy="8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52" name="Line 56"/>
              <p:cNvSpPr>
                <a:spLocks noChangeShapeType="1"/>
              </p:cNvSpPr>
              <p:nvPr/>
            </p:nvSpPr>
            <p:spPr bwMode="auto">
              <a:xfrm flipH="1" flipV="1">
                <a:off x="1734" y="2483"/>
                <a:ext cx="62" cy="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53" name="Rectangle 57"/>
              <p:cNvSpPr>
                <a:spLocks noChangeArrowheads="1"/>
              </p:cNvSpPr>
              <p:nvPr/>
            </p:nvSpPr>
            <p:spPr bwMode="auto">
              <a:xfrm>
                <a:off x="1655" y="2088"/>
                <a:ext cx="315" cy="153"/>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a:t>Cancel</a:t>
                </a:r>
                <a:endParaRPr kumimoji="1" lang="en-US" altLang="zh-CN" sz="1400"/>
              </a:p>
            </p:txBody>
          </p:sp>
        </p:grpSp>
        <p:grpSp>
          <p:nvGrpSpPr>
            <p:cNvPr id="618554" name="Group 58"/>
            <p:cNvGrpSpPr/>
            <p:nvPr/>
          </p:nvGrpSpPr>
          <p:grpSpPr bwMode="auto">
            <a:xfrm>
              <a:off x="2433" y="2017"/>
              <a:ext cx="1428" cy="525"/>
              <a:chOff x="2433" y="2017"/>
              <a:chExt cx="1428" cy="525"/>
            </a:xfrm>
          </p:grpSpPr>
          <p:sp>
            <p:nvSpPr>
              <p:cNvPr id="618555" name="Line 59"/>
              <p:cNvSpPr>
                <a:spLocks noChangeShapeType="1"/>
              </p:cNvSpPr>
              <p:nvPr/>
            </p:nvSpPr>
            <p:spPr bwMode="auto">
              <a:xfrm flipH="1">
                <a:off x="2433" y="2017"/>
                <a:ext cx="1428" cy="51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56" name="Line 60"/>
              <p:cNvSpPr>
                <a:spLocks noChangeShapeType="1"/>
              </p:cNvSpPr>
              <p:nvPr/>
            </p:nvSpPr>
            <p:spPr bwMode="auto">
              <a:xfrm>
                <a:off x="2441" y="2539"/>
                <a:ext cx="66" cy="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57" name="Line 61"/>
              <p:cNvSpPr>
                <a:spLocks noChangeShapeType="1"/>
              </p:cNvSpPr>
              <p:nvPr/>
            </p:nvSpPr>
            <p:spPr bwMode="auto">
              <a:xfrm flipV="1">
                <a:off x="2441" y="2483"/>
                <a:ext cx="47" cy="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58" name="Rectangle 62"/>
              <p:cNvSpPr>
                <a:spLocks noChangeArrowheads="1"/>
              </p:cNvSpPr>
              <p:nvPr/>
            </p:nvSpPr>
            <p:spPr bwMode="auto">
              <a:xfrm>
                <a:off x="3039" y="2320"/>
                <a:ext cx="315" cy="153"/>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t>Cancel</a:t>
                </a:r>
                <a:endParaRPr kumimoji="1" lang="en-US" altLang="zh-CN" sz="1400" dirty="0"/>
              </a:p>
            </p:txBody>
          </p:sp>
        </p:grpSp>
        <p:grpSp>
          <p:nvGrpSpPr>
            <p:cNvPr id="618559" name="Group 63"/>
            <p:cNvGrpSpPr/>
            <p:nvPr/>
          </p:nvGrpSpPr>
          <p:grpSpPr bwMode="auto">
            <a:xfrm>
              <a:off x="2726" y="2757"/>
              <a:ext cx="790" cy="240"/>
              <a:chOff x="2726" y="2757"/>
              <a:chExt cx="790" cy="240"/>
            </a:xfrm>
          </p:grpSpPr>
          <p:sp>
            <p:nvSpPr>
              <p:cNvPr id="618560" name="Line 64"/>
              <p:cNvSpPr>
                <a:spLocks noChangeShapeType="1"/>
              </p:cNvSpPr>
              <p:nvPr/>
            </p:nvSpPr>
            <p:spPr bwMode="auto">
              <a:xfrm flipH="1" flipV="1">
                <a:off x="2729" y="2780"/>
                <a:ext cx="787" cy="6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61" name="Line 65"/>
              <p:cNvSpPr>
                <a:spLocks noChangeShapeType="1"/>
              </p:cNvSpPr>
              <p:nvPr/>
            </p:nvSpPr>
            <p:spPr bwMode="auto">
              <a:xfrm flipV="1">
                <a:off x="2726" y="2757"/>
                <a:ext cx="62" cy="3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62" name="Line 66"/>
              <p:cNvSpPr>
                <a:spLocks noChangeShapeType="1"/>
              </p:cNvSpPr>
              <p:nvPr/>
            </p:nvSpPr>
            <p:spPr bwMode="auto">
              <a:xfrm>
                <a:off x="2730" y="2789"/>
                <a:ext cx="58" cy="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63" name="Rectangle 67"/>
              <p:cNvSpPr>
                <a:spLocks noChangeArrowheads="1"/>
              </p:cNvSpPr>
              <p:nvPr/>
            </p:nvSpPr>
            <p:spPr bwMode="auto">
              <a:xfrm>
                <a:off x="2824" y="2844"/>
                <a:ext cx="315" cy="153"/>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dirty="0"/>
                  <a:t>Cancel</a:t>
                </a:r>
                <a:endParaRPr kumimoji="1" lang="en-US" altLang="zh-CN" sz="1400" dirty="0"/>
              </a:p>
            </p:txBody>
          </p:sp>
        </p:grpSp>
        <p:grpSp>
          <p:nvGrpSpPr>
            <p:cNvPr id="618564" name="Group 68"/>
            <p:cNvGrpSpPr/>
            <p:nvPr/>
          </p:nvGrpSpPr>
          <p:grpSpPr bwMode="auto">
            <a:xfrm>
              <a:off x="4176" y="1392"/>
              <a:ext cx="359" cy="239"/>
              <a:chOff x="4176" y="1392"/>
              <a:chExt cx="359" cy="239"/>
            </a:xfrm>
          </p:grpSpPr>
          <p:grpSp>
            <p:nvGrpSpPr>
              <p:cNvPr id="618565" name="Group 69"/>
              <p:cNvGrpSpPr/>
              <p:nvPr/>
            </p:nvGrpSpPr>
            <p:grpSpPr bwMode="auto">
              <a:xfrm>
                <a:off x="4480" y="1555"/>
                <a:ext cx="55" cy="76"/>
                <a:chOff x="4480" y="1555"/>
                <a:chExt cx="55" cy="76"/>
              </a:xfrm>
            </p:grpSpPr>
            <p:sp>
              <p:nvSpPr>
                <p:cNvPr id="618566" name="Line 70"/>
                <p:cNvSpPr>
                  <a:spLocks noChangeShapeType="1"/>
                </p:cNvSpPr>
                <p:nvPr/>
              </p:nvSpPr>
              <p:spPr bwMode="auto">
                <a:xfrm flipV="1">
                  <a:off x="4515" y="1555"/>
                  <a:ext cx="20" cy="7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67" name="Line 71"/>
                <p:cNvSpPr>
                  <a:spLocks noChangeShapeType="1"/>
                </p:cNvSpPr>
                <p:nvPr/>
              </p:nvSpPr>
              <p:spPr bwMode="auto">
                <a:xfrm flipH="1" flipV="1">
                  <a:off x="4480" y="1555"/>
                  <a:ext cx="35" cy="7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sp>
            <p:nvSpPr>
              <p:cNvPr id="618568" name="Line 72"/>
              <p:cNvSpPr>
                <a:spLocks noChangeShapeType="1"/>
              </p:cNvSpPr>
              <p:nvPr/>
            </p:nvSpPr>
            <p:spPr bwMode="auto">
              <a:xfrm>
                <a:off x="4176" y="1397"/>
                <a:ext cx="0" cy="23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69" name="Line 73"/>
              <p:cNvSpPr>
                <a:spLocks noChangeShapeType="1"/>
              </p:cNvSpPr>
              <p:nvPr/>
            </p:nvSpPr>
            <p:spPr bwMode="auto">
              <a:xfrm>
                <a:off x="4512" y="1397"/>
                <a:ext cx="0" cy="23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8570" name="Line 74"/>
              <p:cNvSpPr>
                <a:spLocks noChangeShapeType="1"/>
              </p:cNvSpPr>
              <p:nvPr/>
            </p:nvSpPr>
            <p:spPr bwMode="auto">
              <a:xfrm>
                <a:off x="4181" y="1392"/>
                <a:ext cx="32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grpSp>
      <p:sp>
        <p:nvSpPr>
          <p:cNvPr id="618571" name="Rectangle 75"/>
          <p:cNvSpPr>
            <a:spLocks noGrp="1" noChangeArrowheads="1"/>
          </p:cNvSpPr>
          <p:nvPr>
            <p:ph type="title"/>
          </p:nvPr>
        </p:nvSpPr>
        <p:spPr>
          <a:xfrm>
            <a:off x="539552" y="630358"/>
            <a:ext cx="8229600" cy="914400"/>
          </a:xfrm>
        </p:spPr>
        <p:txBody>
          <a:bodyPr/>
          <a:lstStyle/>
          <a:p>
            <a:pPr algn="ctr"/>
            <a:r>
              <a:rPr lang="zh-CN" altLang="en-US" dirty="0">
                <a:latin typeface="华文楷体" panose="02010600040101010101" pitchFamily="2" charset="-122"/>
                <a:ea typeface="华文楷体" panose="02010600040101010101" pitchFamily="2" charset="-122"/>
              </a:rPr>
              <a:t>状态变换图</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transition>
    <p:random/>
    <p:sndAc>
      <p:stSnd>
        <p:snd r:embed="rId1" name="projctor.wav"/>
      </p:stSnd>
    </p:sndAc>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2771800" y="548680"/>
            <a:ext cx="3600400" cy="914400"/>
          </a:xfrm>
        </p:spPr>
        <p:txBody>
          <a:bodyPr/>
          <a:lstStyle/>
          <a:p>
            <a:r>
              <a:rPr lang="zh-CN" altLang="en-US" dirty="0">
                <a:latin typeface="华文楷体" panose="02010600040101010101" pitchFamily="2" charset="-122"/>
                <a:ea typeface="华文楷体" panose="02010600040101010101" pitchFamily="2" charset="-122"/>
              </a:rPr>
              <a:t>物理世界的建模</a:t>
            </a:r>
            <a:endParaRPr lang="zh-CN" altLang="en-US" dirty="0">
              <a:latin typeface="华文楷体" panose="02010600040101010101" pitchFamily="2" charset="-122"/>
              <a:ea typeface="华文楷体" panose="02010600040101010101" pitchFamily="2" charset="-122"/>
            </a:endParaRPr>
          </a:p>
        </p:txBody>
      </p:sp>
      <p:sp>
        <p:nvSpPr>
          <p:cNvPr id="620547" name="Rectangle 3"/>
          <p:cNvSpPr>
            <a:spLocks noGrp="1" noChangeArrowheads="1"/>
          </p:cNvSpPr>
          <p:nvPr>
            <p:ph type="body" idx="1"/>
          </p:nvPr>
        </p:nvSpPr>
        <p:spPr>
          <a:xfrm>
            <a:off x="1066800" y="1652736"/>
            <a:ext cx="7543800" cy="4800600"/>
          </a:xfrm>
        </p:spPr>
        <p:txBody>
          <a:bodyPr/>
          <a:lstStyle/>
          <a:p>
            <a:pPr>
              <a:buClr>
                <a:srgbClr val="0070C0"/>
              </a:buClr>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软构件组成图说明了不同软构件之间的组织和依存</a:t>
            </a:r>
            <a:r>
              <a:rPr lang="zh-CN" altLang="en-US" dirty="0" smtClean="0">
                <a:latin typeface="华文楷体" panose="02010600040101010101" pitchFamily="2" charset="-122"/>
                <a:ea typeface="华文楷体" panose="02010600040101010101" pitchFamily="2" charset="-122"/>
              </a:rPr>
              <a:t>关系</a:t>
            </a:r>
            <a:endParaRPr lang="en-US" altLang="zh-CN" dirty="0" smtClean="0">
              <a:latin typeface="华文楷体" panose="02010600040101010101" pitchFamily="2" charset="-122"/>
              <a:ea typeface="华文楷体" panose="02010600040101010101" pitchFamily="2" charset="-122"/>
            </a:endParaRPr>
          </a:p>
          <a:p>
            <a:pPr>
              <a:buClr>
                <a:srgbClr val="0070C0"/>
              </a:buClr>
              <a:buFont typeface="Wingdings" panose="05000000000000000000" pitchFamily="2" charset="2"/>
              <a:buChar char="Ø"/>
            </a:pPr>
            <a:endParaRPr lang="zh-CN" altLang="en-US" dirty="0">
              <a:latin typeface="华文楷体" panose="02010600040101010101" pitchFamily="2" charset="-122"/>
              <a:ea typeface="华文楷体" panose="02010600040101010101" pitchFamily="2" charset="-122"/>
            </a:endParaRPr>
          </a:p>
          <a:p>
            <a:pPr>
              <a:buClr>
                <a:srgbClr val="0070C0"/>
              </a:buClr>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软构件的可能形式包括</a:t>
            </a:r>
            <a:endParaRPr lang="zh-CN" altLang="en-US"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源代码构件</a:t>
            </a:r>
            <a:endParaRPr lang="zh-CN" altLang="en-US"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实时构件或</a:t>
            </a:r>
            <a:endParaRPr lang="zh-CN" altLang="en-US" dirty="0">
              <a:latin typeface="华文楷体" panose="02010600040101010101" pitchFamily="2" charset="-122"/>
              <a:ea typeface="华文楷体" panose="02010600040101010101" pitchFamily="2" charset="-122"/>
            </a:endParaRPr>
          </a:p>
          <a:p>
            <a:pPr lvl="1">
              <a:buClr>
                <a:srgbClr val="0070C0"/>
              </a:buClr>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可执行构件</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transition>
    <p:random/>
    <p:sndAc>
      <p:stSnd>
        <p:snd r:embed="rId1" name="projctor.wav"/>
      </p:stSnd>
    </p:sndAc>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Line 2"/>
          <p:cNvSpPr>
            <a:spLocks noChangeShapeType="1"/>
          </p:cNvSpPr>
          <p:nvPr/>
        </p:nvSpPr>
        <p:spPr bwMode="auto">
          <a:xfrm flipV="1">
            <a:off x="2333625" y="4819651"/>
            <a:ext cx="1588" cy="17463"/>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nvGrpSpPr>
          <p:cNvPr id="622595" name="Group 3"/>
          <p:cNvGrpSpPr/>
          <p:nvPr/>
        </p:nvGrpSpPr>
        <p:grpSpPr bwMode="auto">
          <a:xfrm>
            <a:off x="2320925" y="4065588"/>
            <a:ext cx="4489450" cy="823912"/>
            <a:chOff x="1799" y="2245"/>
            <a:chExt cx="2828" cy="584"/>
          </a:xfrm>
        </p:grpSpPr>
        <p:sp>
          <p:nvSpPr>
            <p:cNvPr id="622596" name="Line 4"/>
            <p:cNvSpPr>
              <a:spLocks noChangeShapeType="1"/>
            </p:cNvSpPr>
            <p:nvPr/>
          </p:nvSpPr>
          <p:spPr bwMode="auto">
            <a:xfrm flipH="1">
              <a:off x="1799" y="2460"/>
              <a:ext cx="391" cy="321"/>
            </a:xfrm>
            <a:prstGeom prst="line">
              <a:avLst/>
            </a:prstGeom>
            <a:noFill/>
            <a:ln w="25400">
              <a:solidFill>
                <a:srgbClr val="FFFF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597" name="Line 5"/>
            <p:cNvSpPr>
              <a:spLocks noChangeShapeType="1"/>
            </p:cNvSpPr>
            <p:nvPr/>
          </p:nvSpPr>
          <p:spPr bwMode="auto">
            <a:xfrm flipV="1">
              <a:off x="1814" y="2756"/>
              <a:ext cx="54" cy="40"/>
            </a:xfrm>
            <a:prstGeom prst="line">
              <a:avLst/>
            </a:prstGeom>
            <a:noFill/>
            <a:ln w="25400">
              <a:solidFill>
                <a:srgbClr val="FFFF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598" name="Line 6"/>
            <p:cNvSpPr>
              <a:spLocks noChangeShapeType="1"/>
            </p:cNvSpPr>
            <p:nvPr/>
          </p:nvSpPr>
          <p:spPr bwMode="auto">
            <a:xfrm>
              <a:off x="2681" y="2460"/>
              <a:ext cx="194" cy="353"/>
            </a:xfrm>
            <a:prstGeom prst="line">
              <a:avLst/>
            </a:prstGeom>
            <a:noFill/>
            <a:ln w="25400">
              <a:solidFill>
                <a:srgbClr val="FFFF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599" name="Line 7"/>
            <p:cNvSpPr>
              <a:spLocks noChangeShapeType="1"/>
            </p:cNvSpPr>
            <p:nvPr/>
          </p:nvSpPr>
          <p:spPr bwMode="auto">
            <a:xfrm flipH="1" flipV="1">
              <a:off x="2866" y="2740"/>
              <a:ext cx="25" cy="88"/>
            </a:xfrm>
            <a:prstGeom prst="line">
              <a:avLst/>
            </a:prstGeom>
            <a:noFill/>
            <a:ln w="25400">
              <a:solidFill>
                <a:srgbClr val="FFFF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00" name="Line 8"/>
            <p:cNvSpPr>
              <a:spLocks noChangeShapeType="1"/>
            </p:cNvSpPr>
            <p:nvPr/>
          </p:nvSpPr>
          <p:spPr bwMode="auto">
            <a:xfrm flipH="1" flipV="1">
              <a:off x="2816" y="2768"/>
              <a:ext cx="75" cy="61"/>
            </a:xfrm>
            <a:prstGeom prst="line">
              <a:avLst/>
            </a:prstGeom>
            <a:noFill/>
            <a:ln w="25400">
              <a:solidFill>
                <a:srgbClr val="FFFF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01" name="Line 9"/>
            <p:cNvSpPr>
              <a:spLocks noChangeShapeType="1"/>
            </p:cNvSpPr>
            <p:nvPr/>
          </p:nvSpPr>
          <p:spPr bwMode="auto">
            <a:xfrm flipH="1">
              <a:off x="4028" y="2245"/>
              <a:ext cx="134" cy="323"/>
            </a:xfrm>
            <a:prstGeom prst="line">
              <a:avLst/>
            </a:prstGeom>
            <a:noFill/>
            <a:ln w="25400">
              <a:solidFill>
                <a:srgbClr val="FFFF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02" name="Line 10"/>
            <p:cNvSpPr>
              <a:spLocks noChangeShapeType="1"/>
            </p:cNvSpPr>
            <p:nvPr/>
          </p:nvSpPr>
          <p:spPr bwMode="auto">
            <a:xfrm flipV="1">
              <a:off x="4044" y="2513"/>
              <a:ext cx="33" cy="71"/>
            </a:xfrm>
            <a:prstGeom prst="line">
              <a:avLst/>
            </a:prstGeom>
            <a:noFill/>
            <a:ln w="25400">
              <a:solidFill>
                <a:srgbClr val="FFFF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03" name="Line 11"/>
            <p:cNvSpPr>
              <a:spLocks noChangeShapeType="1"/>
            </p:cNvSpPr>
            <p:nvPr/>
          </p:nvSpPr>
          <p:spPr bwMode="auto">
            <a:xfrm flipH="1" flipV="1">
              <a:off x="4024" y="2493"/>
              <a:ext cx="19" cy="90"/>
            </a:xfrm>
            <a:prstGeom prst="line">
              <a:avLst/>
            </a:prstGeom>
            <a:noFill/>
            <a:ln w="25400">
              <a:solidFill>
                <a:srgbClr val="FFFF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04" name="Line 12"/>
            <p:cNvSpPr>
              <a:spLocks noChangeShapeType="1"/>
            </p:cNvSpPr>
            <p:nvPr/>
          </p:nvSpPr>
          <p:spPr bwMode="auto">
            <a:xfrm>
              <a:off x="4441" y="2245"/>
              <a:ext cx="170" cy="292"/>
            </a:xfrm>
            <a:prstGeom prst="line">
              <a:avLst/>
            </a:prstGeom>
            <a:noFill/>
            <a:ln w="25400">
              <a:solidFill>
                <a:srgbClr val="FFFF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05" name="Line 13"/>
            <p:cNvSpPr>
              <a:spLocks noChangeShapeType="1"/>
            </p:cNvSpPr>
            <p:nvPr/>
          </p:nvSpPr>
          <p:spPr bwMode="auto">
            <a:xfrm flipH="1" flipV="1">
              <a:off x="4600" y="2462"/>
              <a:ext cx="27" cy="90"/>
            </a:xfrm>
            <a:prstGeom prst="line">
              <a:avLst/>
            </a:prstGeom>
            <a:noFill/>
            <a:ln w="25400">
              <a:solidFill>
                <a:srgbClr val="FFFF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06" name="Line 14"/>
            <p:cNvSpPr>
              <a:spLocks noChangeShapeType="1"/>
            </p:cNvSpPr>
            <p:nvPr/>
          </p:nvSpPr>
          <p:spPr bwMode="auto">
            <a:xfrm flipH="1" flipV="1">
              <a:off x="4550" y="2494"/>
              <a:ext cx="77" cy="59"/>
            </a:xfrm>
            <a:prstGeom prst="line">
              <a:avLst/>
            </a:prstGeom>
            <a:noFill/>
            <a:ln w="25400">
              <a:solidFill>
                <a:srgbClr val="FFFF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grpSp>
        <p:nvGrpSpPr>
          <p:cNvPr id="622607" name="Group 15"/>
          <p:cNvGrpSpPr/>
          <p:nvPr/>
        </p:nvGrpSpPr>
        <p:grpSpPr bwMode="auto">
          <a:xfrm>
            <a:off x="989014" y="4554539"/>
            <a:ext cx="6854825" cy="1000125"/>
            <a:chOff x="960" y="2592"/>
            <a:chExt cx="4318" cy="708"/>
          </a:xfrm>
        </p:grpSpPr>
        <p:grpSp>
          <p:nvGrpSpPr>
            <p:cNvPr id="622608" name="Group 16"/>
            <p:cNvGrpSpPr/>
            <p:nvPr/>
          </p:nvGrpSpPr>
          <p:grpSpPr bwMode="auto">
            <a:xfrm>
              <a:off x="960" y="2832"/>
              <a:ext cx="958" cy="420"/>
              <a:chOff x="960" y="2832"/>
              <a:chExt cx="958" cy="420"/>
            </a:xfrm>
          </p:grpSpPr>
          <p:sp>
            <p:nvSpPr>
              <p:cNvPr id="622609" name="Rectangle 17"/>
              <p:cNvSpPr>
                <a:spLocks noChangeArrowheads="1"/>
              </p:cNvSpPr>
              <p:nvPr/>
            </p:nvSpPr>
            <p:spPr bwMode="auto">
              <a:xfrm>
                <a:off x="1098" y="2832"/>
                <a:ext cx="820" cy="420"/>
              </a:xfrm>
              <a:prstGeom prst="rect">
                <a:avLst/>
              </a:prstGeom>
              <a:solidFill>
                <a:srgbClr val="FF9933"/>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10" name="Rectangle 18"/>
              <p:cNvSpPr>
                <a:spLocks noChangeArrowheads="1"/>
              </p:cNvSpPr>
              <p:nvPr/>
            </p:nvSpPr>
            <p:spPr bwMode="auto">
              <a:xfrm>
                <a:off x="960" y="2913"/>
                <a:ext cx="276" cy="97"/>
              </a:xfrm>
              <a:prstGeom prst="rect">
                <a:avLst/>
              </a:prstGeom>
              <a:solidFill>
                <a:srgbClr val="FF9933"/>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11" name="Rectangle 19"/>
              <p:cNvSpPr>
                <a:spLocks noChangeArrowheads="1"/>
              </p:cNvSpPr>
              <p:nvPr/>
            </p:nvSpPr>
            <p:spPr bwMode="auto">
              <a:xfrm>
                <a:off x="960" y="3082"/>
                <a:ext cx="276" cy="89"/>
              </a:xfrm>
              <a:prstGeom prst="rect">
                <a:avLst/>
              </a:prstGeom>
              <a:solidFill>
                <a:srgbClr val="FF9933"/>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12" name="Rectangle 20"/>
              <p:cNvSpPr>
                <a:spLocks noChangeArrowheads="1"/>
              </p:cNvSpPr>
              <p:nvPr/>
            </p:nvSpPr>
            <p:spPr bwMode="auto">
              <a:xfrm>
                <a:off x="1293" y="2856"/>
                <a:ext cx="321" cy="153"/>
              </a:xfrm>
              <a:prstGeom prst="rect">
                <a:avLst/>
              </a:prstGeom>
              <a:solidFill>
                <a:srgbClr val="FF99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a:t>Course</a:t>
                </a:r>
                <a:endParaRPr kumimoji="1" lang="en-US" altLang="zh-CN" sz="1400"/>
              </a:p>
            </p:txBody>
          </p:sp>
        </p:grpSp>
        <p:grpSp>
          <p:nvGrpSpPr>
            <p:cNvPr id="622613" name="Group 21"/>
            <p:cNvGrpSpPr/>
            <p:nvPr/>
          </p:nvGrpSpPr>
          <p:grpSpPr bwMode="auto">
            <a:xfrm>
              <a:off x="2064" y="2880"/>
              <a:ext cx="958" cy="420"/>
              <a:chOff x="2064" y="2880"/>
              <a:chExt cx="958" cy="420"/>
            </a:xfrm>
          </p:grpSpPr>
          <p:sp>
            <p:nvSpPr>
              <p:cNvPr id="622614" name="Rectangle 22"/>
              <p:cNvSpPr>
                <a:spLocks noChangeArrowheads="1"/>
              </p:cNvSpPr>
              <p:nvPr/>
            </p:nvSpPr>
            <p:spPr bwMode="auto">
              <a:xfrm>
                <a:off x="2202" y="2880"/>
                <a:ext cx="820" cy="420"/>
              </a:xfrm>
              <a:prstGeom prst="rect">
                <a:avLst/>
              </a:prstGeom>
              <a:solidFill>
                <a:srgbClr val="FF9933"/>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15" name="Rectangle 23"/>
              <p:cNvSpPr>
                <a:spLocks noChangeArrowheads="1"/>
              </p:cNvSpPr>
              <p:nvPr/>
            </p:nvSpPr>
            <p:spPr bwMode="auto">
              <a:xfrm>
                <a:off x="2064" y="2961"/>
                <a:ext cx="276" cy="97"/>
              </a:xfrm>
              <a:prstGeom prst="rect">
                <a:avLst/>
              </a:prstGeom>
              <a:solidFill>
                <a:srgbClr val="FF9933"/>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16" name="Rectangle 24"/>
              <p:cNvSpPr>
                <a:spLocks noChangeArrowheads="1"/>
              </p:cNvSpPr>
              <p:nvPr/>
            </p:nvSpPr>
            <p:spPr bwMode="auto">
              <a:xfrm>
                <a:off x="2064" y="3130"/>
                <a:ext cx="276" cy="89"/>
              </a:xfrm>
              <a:prstGeom prst="rect">
                <a:avLst/>
              </a:prstGeom>
              <a:solidFill>
                <a:srgbClr val="FF9933"/>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17" name="Rectangle 25"/>
              <p:cNvSpPr>
                <a:spLocks noChangeArrowheads="1"/>
              </p:cNvSpPr>
              <p:nvPr/>
            </p:nvSpPr>
            <p:spPr bwMode="auto">
              <a:xfrm>
                <a:off x="2397" y="2903"/>
                <a:ext cx="387" cy="305"/>
              </a:xfrm>
              <a:prstGeom prst="rect">
                <a:avLst/>
              </a:prstGeom>
              <a:solidFill>
                <a:srgbClr val="FF99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a:t>Course</a:t>
                </a:r>
                <a:endParaRPr kumimoji="1" lang="en-US" altLang="zh-CN" sz="1400"/>
              </a:p>
              <a:p>
                <a:pPr>
                  <a:lnSpc>
                    <a:spcPct val="100000"/>
                  </a:lnSpc>
                </a:pPr>
                <a:r>
                  <a:rPr kumimoji="1" lang="en-US" altLang="zh-CN" sz="1400"/>
                  <a:t>Offering</a:t>
                </a:r>
                <a:endParaRPr kumimoji="1" lang="en-US" altLang="zh-CN" sz="1400"/>
              </a:p>
            </p:txBody>
          </p:sp>
        </p:grpSp>
        <p:grpSp>
          <p:nvGrpSpPr>
            <p:cNvPr id="622618" name="Group 26"/>
            <p:cNvGrpSpPr/>
            <p:nvPr/>
          </p:nvGrpSpPr>
          <p:grpSpPr bwMode="auto">
            <a:xfrm>
              <a:off x="3264" y="2640"/>
              <a:ext cx="958" cy="420"/>
              <a:chOff x="3264" y="2640"/>
              <a:chExt cx="958" cy="420"/>
            </a:xfrm>
          </p:grpSpPr>
          <p:sp>
            <p:nvSpPr>
              <p:cNvPr id="622619" name="Rectangle 27"/>
              <p:cNvSpPr>
                <a:spLocks noChangeArrowheads="1"/>
              </p:cNvSpPr>
              <p:nvPr/>
            </p:nvSpPr>
            <p:spPr bwMode="auto">
              <a:xfrm>
                <a:off x="3402" y="2640"/>
                <a:ext cx="820" cy="420"/>
              </a:xfrm>
              <a:prstGeom prst="rect">
                <a:avLst/>
              </a:prstGeom>
              <a:solidFill>
                <a:srgbClr val="FF9933"/>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20" name="Rectangle 28"/>
              <p:cNvSpPr>
                <a:spLocks noChangeArrowheads="1"/>
              </p:cNvSpPr>
              <p:nvPr/>
            </p:nvSpPr>
            <p:spPr bwMode="auto">
              <a:xfrm>
                <a:off x="3264" y="2721"/>
                <a:ext cx="276" cy="97"/>
              </a:xfrm>
              <a:prstGeom prst="rect">
                <a:avLst/>
              </a:prstGeom>
              <a:solidFill>
                <a:srgbClr val="FF9933"/>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21" name="Rectangle 29"/>
              <p:cNvSpPr>
                <a:spLocks noChangeArrowheads="1"/>
              </p:cNvSpPr>
              <p:nvPr/>
            </p:nvSpPr>
            <p:spPr bwMode="auto">
              <a:xfrm>
                <a:off x="3264" y="2890"/>
                <a:ext cx="276" cy="89"/>
              </a:xfrm>
              <a:prstGeom prst="rect">
                <a:avLst/>
              </a:prstGeom>
              <a:solidFill>
                <a:srgbClr val="FF9933"/>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22" name="Rectangle 30"/>
              <p:cNvSpPr>
                <a:spLocks noChangeArrowheads="1"/>
              </p:cNvSpPr>
              <p:nvPr/>
            </p:nvSpPr>
            <p:spPr bwMode="auto">
              <a:xfrm>
                <a:off x="3597" y="2664"/>
                <a:ext cx="345" cy="153"/>
              </a:xfrm>
              <a:prstGeom prst="rect">
                <a:avLst/>
              </a:prstGeom>
              <a:solidFill>
                <a:srgbClr val="FF99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a:t>Student</a:t>
                </a:r>
                <a:endParaRPr kumimoji="1" lang="en-US" altLang="zh-CN" sz="1400"/>
              </a:p>
            </p:txBody>
          </p:sp>
        </p:grpSp>
        <p:grpSp>
          <p:nvGrpSpPr>
            <p:cNvPr id="622623" name="Group 31"/>
            <p:cNvGrpSpPr/>
            <p:nvPr/>
          </p:nvGrpSpPr>
          <p:grpSpPr bwMode="auto">
            <a:xfrm>
              <a:off x="4320" y="2592"/>
              <a:ext cx="958" cy="420"/>
              <a:chOff x="4320" y="2592"/>
              <a:chExt cx="958" cy="420"/>
            </a:xfrm>
          </p:grpSpPr>
          <p:sp>
            <p:nvSpPr>
              <p:cNvPr id="622624" name="Rectangle 32"/>
              <p:cNvSpPr>
                <a:spLocks noChangeArrowheads="1"/>
              </p:cNvSpPr>
              <p:nvPr/>
            </p:nvSpPr>
            <p:spPr bwMode="auto">
              <a:xfrm>
                <a:off x="4458" y="2592"/>
                <a:ext cx="820" cy="420"/>
              </a:xfrm>
              <a:prstGeom prst="rect">
                <a:avLst/>
              </a:prstGeom>
              <a:solidFill>
                <a:srgbClr val="FF9933"/>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25" name="Rectangle 33"/>
              <p:cNvSpPr>
                <a:spLocks noChangeArrowheads="1"/>
              </p:cNvSpPr>
              <p:nvPr/>
            </p:nvSpPr>
            <p:spPr bwMode="auto">
              <a:xfrm>
                <a:off x="4320" y="2673"/>
                <a:ext cx="276" cy="97"/>
              </a:xfrm>
              <a:prstGeom prst="rect">
                <a:avLst/>
              </a:prstGeom>
              <a:solidFill>
                <a:srgbClr val="FF9933"/>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26" name="Rectangle 34"/>
              <p:cNvSpPr>
                <a:spLocks noChangeArrowheads="1"/>
              </p:cNvSpPr>
              <p:nvPr/>
            </p:nvSpPr>
            <p:spPr bwMode="auto">
              <a:xfrm>
                <a:off x="4320" y="2842"/>
                <a:ext cx="276" cy="89"/>
              </a:xfrm>
              <a:prstGeom prst="rect">
                <a:avLst/>
              </a:prstGeom>
              <a:solidFill>
                <a:srgbClr val="FF9933"/>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27" name="Rectangle 35"/>
              <p:cNvSpPr>
                <a:spLocks noChangeArrowheads="1"/>
              </p:cNvSpPr>
              <p:nvPr/>
            </p:nvSpPr>
            <p:spPr bwMode="auto">
              <a:xfrm>
                <a:off x="4653" y="2616"/>
                <a:ext cx="427" cy="153"/>
              </a:xfrm>
              <a:prstGeom prst="rect">
                <a:avLst/>
              </a:prstGeom>
              <a:solidFill>
                <a:srgbClr val="FF99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a:t>Professor</a:t>
                </a:r>
                <a:endParaRPr kumimoji="1" lang="en-US" altLang="zh-CN" sz="1400"/>
              </a:p>
            </p:txBody>
          </p:sp>
        </p:grpSp>
      </p:grpSp>
      <p:grpSp>
        <p:nvGrpSpPr>
          <p:cNvPr id="622628" name="Group 36"/>
          <p:cNvGrpSpPr/>
          <p:nvPr/>
        </p:nvGrpSpPr>
        <p:grpSpPr bwMode="auto">
          <a:xfrm>
            <a:off x="2665413" y="3335338"/>
            <a:ext cx="5092700" cy="863600"/>
            <a:chOff x="2016" y="1728"/>
            <a:chExt cx="3208" cy="612"/>
          </a:xfrm>
        </p:grpSpPr>
        <p:grpSp>
          <p:nvGrpSpPr>
            <p:cNvPr id="622629" name="Group 37"/>
            <p:cNvGrpSpPr/>
            <p:nvPr/>
          </p:nvGrpSpPr>
          <p:grpSpPr bwMode="auto">
            <a:xfrm>
              <a:off x="2016" y="1728"/>
              <a:ext cx="2734" cy="612"/>
              <a:chOff x="2016" y="1728"/>
              <a:chExt cx="2734" cy="612"/>
            </a:xfrm>
          </p:grpSpPr>
          <p:grpSp>
            <p:nvGrpSpPr>
              <p:cNvPr id="622630" name="Group 38"/>
              <p:cNvGrpSpPr/>
              <p:nvPr/>
            </p:nvGrpSpPr>
            <p:grpSpPr bwMode="auto">
              <a:xfrm>
                <a:off x="2016" y="1920"/>
                <a:ext cx="958" cy="420"/>
                <a:chOff x="2016" y="1920"/>
                <a:chExt cx="958" cy="420"/>
              </a:xfrm>
            </p:grpSpPr>
            <p:sp>
              <p:nvSpPr>
                <p:cNvPr id="622631" name="Rectangle 39"/>
                <p:cNvSpPr>
                  <a:spLocks noChangeArrowheads="1"/>
                </p:cNvSpPr>
                <p:nvPr/>
              </p:nvSpPr>
              <p:spPr bwMode="auto">
                <a:xfrm>
                  <a:off x="2154" y="1920"/>
                  <a:ext cx="820" cy="420"/>
                </a:xfrm>
                <a:prstGeom prst="rect">
                  <a:avLst/>
                </a:prstGeom>
                <a:solidFill>
                  <a:srgbClr val="FF7C80"/>
                </a:solidFill>
                <a:ln w="127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32" name="Rectangle 40"/>
                <p:cNvSpPr>
                  <a:spLocks noChangeArrowheads="1"/>
                </p:cNvSpPr>
                <p:nvPr/>
              </p:nvSpPr>
              <p:spPr bwMode="auto">
                <a:xfrm>
                  <a:off x="2016" y="2001"/>
                  <a:ext cx="276" cy="97"/>
                </a:xfrm>
                <a:prstGeom prst="rect">
                  <a:avLst/>
                </a:prstGeom>
                <a:solidFill>
                  <a:srgbClr val="FF7C80"/>
                </a:solidFill>
                <a:ln w="127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33" name="Rectangle 41"/>
                <p:cNvSpPr>
                  <a:spLocks noChangeArrowheads="1"/>
                </p:cNvSpPr>
                <p:nvPr/>
              </p:nvSpPr>
              <p:spPr bwMode="auto">
                <a:xfrm>
                  <a:off x="2016" y="2170"/>
                  <a:ext cx="276" cy="89"/>
                </a:xfrm>
                <a:prstGeom prst="rect">
                  <a:avLst/>
                </a:prstGeom>
                <a:solidFill>
                  <a:srgbClr val="FF7C80"/>
                </a:solidFill>
                <a:ln w="127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34" name="Rectangle 42"/>
                <p:cNvSpPr>
                  <a:spLocks noChangeArrowheads="1"/>
                </p:cNvSpPr>
                <p:nvPr/>
              </p:nvSpPr>
              <p:spPr bwMode="auto">
                <a:xfrm>
                  <a:off x="2349" y="1944"/>
                  <a:ext cx="469" cy="153"/>
                </a:xfrm>
                <a:prstGeom prst="rect">
                  <a:avLst/>
                </a:prstGeom>
                <a:solidFill>
                  <a:srgbClr val="FF7C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a:t>Course.dll</a:t>
                  </a:r>
                  <a:endParaRPr kumimoji="1" lang="en-US" altLang="zh-CN" sz="1400"/>
                </a:p>
              </p:txBody>
            </p:sp>
          </p:grpSp>
          <p:grpSp>
            <p:nvGrpSpPr>
              <p:cNvPr id="622635" name="Group 43"/>
              <p:cNvGrpSpPr/>
              <p:nvPr/>
            </p:nvGrpSpPr>
            <p:grpSpPr bwMode="auto">
              <a:xfrm>
                <a:off x="3792" y="1728"/>
                <a:ext cx="958" cy="420"/>
                <a:chOff x="3792" y="1728"/>
                <a:chExt cx="958" cy="420"/>
              </a:xfrm>
            </p:grpSpPr>
            <p:sp>
              <p:nvSpPr>
                <p:cNvPr id="622636" name="Rectangle 44"/>
                <p:cNvSpPr>
                  <a:spLocks noChangeArrowheads="1"/>
                </p:cNvSpPr>
                <p:nvPr/>
              </p:nvSpPr>
              <p:spPr bwMode="auto">
                <a:xfrm>
                  <a:off x="3930" y="1728"/>
                  <a:ext cx="820" cy="420"/>
                </a:xfrm>
                <a:prstGeom prst="rect">
                  <a:avLst/>
                </a:prstGeom>
                <a:solidFill>
                  <a:srgbClr val="FF7C80"/>
                </a:solidFill>
                <a:ln w="127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37" name="Rectangle 45"/>
                <p:cNvSpPr>
                  <a:spLocks noChangeArrowheads="1"/>
                </p:cNvSpPr>
                <p:nvPr/>
              </p:nvSpPr>
              <p:spPr bwMode="auto">
                <a:xfrm>
                  <a:off x="3792" y="1809"/>
                  <a:ext cx="276" cy="97"/>
                </a:xfrm>
                <a:prstGeom prst="rect">
                  <a:avLst/>
                </a:prstGeom>
                <a:solidFill>
                  <a:srgbClr val="FF7C80"/>
                </a:solidFill>
                <a:ln w="127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38" name="Rectangle 46"/>
                <p:cNvSpPr>
                  <a:spLocks noChangeArrowheads="1"/>
                </p:cNvSpPr>
                <p:nvPr/>
              </p:nvSpPr>
              <p:spPr bwMode="auto">
                <a:xfrm>
                  <a:off x="3792" y="1978"/>
                  <a:ext cx="276" cy="89"/>
                </a:xfrm>
                <a:prstGeom prst="rect">
                  <a:avLst/>
                </a:prstGeom>
                <a:solidFill>
                  <a:srgbClr val="FF7C80"/>
                </a:solidFill>
                <a:ln w="127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39" name="Rectangle 47"/>
                <p:cNvSpPr>
                  <a:spLocks noChangeArrowheads="1"/>
                </p:cNvSpPr>
                <p:nvPr/>
              </p:nvSpPr>
              <p:spPr bwMode="auto">
                <a:xfrm>
                  <a:off x="4125" y="1752"/>
                  <a:ext cx="455" cy="153"/>
                </a:xfrm>
                <a:prstGeom prst="rect">
                  <a:avLst/>
                </a:prstGeom>
                <a:solidFill>
                  <a:srgbClr val="FF7C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a:t>People.dll</a:t>
                  </a:r>
                  <a:endParaRPr kumimoji="1" lang="en-US" altLang="zh-CN" sz="1400"/>
                </a:p>
              </p:txBody>
            </p:sp>
          </p:grpSp>
        </p:grpSp>
        <p:sp>
          <p:nvSpPr>
            <p:cNvPr id="622640" name="Line 48"/>
            <p:cNvSpPr>
              <a:spLocks noChangeShapeType="1"/>
            </p:cNvSpPr>
            <p:nvPr/>
          </p:nvSpPr>
          <p:spPr bwMode="auto">
            <a:xfrm flipV="1">
              <a:off x="2981" y="2013"/>
              <a:ext cx="231" cy="55"/>
            </a:xfrm>
            <a:prstGeom prst="line">
              <a:avLst/>
            </a:prstGeom>
            <a:noFill/>
            <a:ln w="1270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41" name="Rectangle 49"/>
            <p:cNvSpPr>
              <a:spLocks noChangeArrowheads="1"/>
            </p:cNvSpPr>
            <p:nvPr/>
          </p:nvSpPr>
          <p:spPr bwMode="auto">
            <a:xfrm>
              <a:off x="3114" y="2046"/>
              <a:ext cx="388"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388" tIns="20638" rIns="52388" bIns="20638" anchor="ctr">
              <a:spAutoFit/>
            </a:bodyPr>
            <a:lstStyle/>
            <a:p>
              <a:pPr algn="ctr">
                <a:lnSpc>
                  <a:spcPct val="100000"/>
                </a:lnSpc>
              </a:pPr>
              <a:r>
                <a:rPr kumimoji="1" lang="en-US" altLang="zh-CN" sz="1400"/>
                <a:t>Course</a:t>
              </a:r>
              <a:endParaRPr kumimoji="1" lang="en-US" altLang="zh-CN" sz="1400"/>
            </a:p>
          </p:txBody>
        </p:sp>
        <p:sp>
          <p:nvSpPr>
            <p:cNvPr id="622642" name="Oval 50"/>
            <p:cNvSpPr>
              <a:spLocks noChangeArrowheads="1"/>
            </p:cNvSpPr>
            <p:nvPr/>
          </p:nvSpPr>
          <p:spPr bwMode="auto">
            <a:xfrm>
              <a:off x="3217" y="1921"/>
              <a:ext cx="142" cy="142"/>
            </a:xfrm>
            <a:prstGeom prst="ellipse">
              <a:avLst/>
            </a:prstGeom>
            <a:solidFill>
              <a:srgbClr val="FF7C80"/>
            </a:solidFill>
            <a:ln w="12700">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43" name="Line 51"/>
            <p:cNvSpPr>
              <a:spLocks noChangeShapeType="1"/>
            </p:cNvSpPr>
            <p:nvPr/>
          </p:nvSpPr>
          <p:spPr bwMode="auto">
            <a:xfrm flipV="1">
              <a:off x="4757" y="1821"/>
              <a:ext cx="231" cy="55"/>
            </a:xfrm>
            <a:prstGeom prst="line">
              <a:avLst/>
            </a:prstGeom>
            <a:noFill/>
            <a:ln w="1270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44" name="Rectangle 52"/>
            <p:cNvSpPr>
              <a:spLocks noChangeArrowheads="1"/>
            </p:cNvSpPr>
            <p:nvPr/>
          </p:nvSpPr>
          <p:spPr bwMode="auto">
            <a:xfrm>
              <a:off x="4943" y="1854"/>
              <a:ext cx="281"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388" tIns="20638" rIns="52388" bIns="20638" anchor="ctr">
              <a:spAutoFit/>
            </a:bodyPr>
            <a:lstStyle/>
            <a:p>
              <a:pPr algn="ctr">
                <a:lnSpc>
                  <a:spcPct val="100000"/>
                </a:lnSpc>
              </a:pPr>
              <a:r>
                <a:rPr kumimoji="1" lang="en-US" altLang="zh-CN" sz="1400"/>
                <a:t>User</a:t>
              </a:r>
              <a:endParaRPr kumimoji="1" lang="en-US" altLang="zh-CN" sz="1400"/>
            </a:p>
          </p:txBody>
        </p:sp>
        <p:sp>
          <p:nvSpPr>
            <p:cNvPr id="622645" name="Oval 53"/>
            <p:cNvSpPr>
              <a:spLocks noChangeArrowheads="1"/>
            </p:cNvSpPr>
            <p:nvPr/>
          </p:nvSpPr>
          <p:spPr bwMode="auto">
            <a:xfrm>
              <a:off x="4993" y="1729"/>
              <a:ext cx="142" cy="142"/>
            </a:xfrm>
            <a:prstGeom prst="ellipse">
              <a:avLst/>
            </a:prstGeom>
            <a:solidFill>
              <a:srgbClr val="FF7C80"/>
            </a:solidFill>
            <a:ln w="12700">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grpSp>
        <p:nvGrpSpPr>
          <p:cNvPr id="622646" name="Group 54"/>
          <p:cNvGrpSpPr/>
          <p:nvPr/>
        </p:nvGrpSpPr>
        <p:grpSpPr bwMode="auto">
          <a:xfrm>
            <a:off x="1217613" y="2116139"/>
            <a:ext cx="4721225" cy="756580"/>
            <a:chOff x="1104" y="864"/>
            <a:chExt cx="2974" cy="535"/>
          </a:xfrm>
        </p:grpSpPr>
        <p:sp>
          <p:nvSpPr>
            <p:cNvPr id="622647" name="Line 55"/>
            <p:cNvSpPr>
              <a:spLocks noChangeShapeType="1"/>
            </p:cNvSpPr>
            <p:nvPr/>
          </p:nvSpPr>
          <p:spPr bwMode="auto">
            <a:xfrm flipV="1">
              <a:off x="2064" y="1053"/>
              <a:ext cx="231" cy="55"/>
            </a:xfrm>
            <a:prstGeom prst="line">
              <a:avLst/>
            </a:prstGeom>
            <a:noFill/>
            <a:ln w="1270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nvGrpSpPr>
            <p:cNvPr id="622648" name="Group 56"/>
            <p:cNvGrpSpPr/>
            <p:nvPr/>
          </p:nvGrpSpPr>
          <p:grpSpPr bwMode="auto">
            <a:xfrm>
              <a:off x="1104" y="864"/>
              <a:ext cx="2974" cy="535"/>
              <a:chOff x="1104" y="864"/>
              <a:chExt cx="2974" cy="535"/>
            </a:xfrm>
          </p:grpSpPr>
          <p:grpSp>
            <p:nvGrpSpPr>
              <p:cNvPr id="622649" name="Group 57"/>
              <p:cNvGrpSpPr/>
              <p:nvPr/>
            </p:nvGrpSpPr>
            <p:grpSpPr bwMode="auto">
              <a:xfrm>
                <a:off x="3120" y="864"/>
                <a:ext cx="958" cy="420"/>
                <a:chOff x="3120" y="864"/>
                <a:chExt cx="958" cy="420"/>
              </a:xfrm>
            </p:grpSpPr>
            <p:sp>
              <p:nvSpPr>
                <p:cNvPr id="622650" name="Rectangle 58"/>
                <p:cNvSpPr>
                  <a:spLocks noChangeArrowheads="1"/>
                </p:cNvSpPr>
                <p:nvPr/>
              </p:nvSpPr>
              <p:spPr bwMode="auto">
                <a:xfrm>
                  <a:off x="3258" y="864"/>
                  <a:ext cx="820" cy="420"/>
                </a:xfrm>
                <a:prstGeom prst="rect">
                  <a:avLst/>
                </a:prstGeom>
                <a:solidFill>
                  <a:srgbClr val="FF5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51" name="Rectangle 59"/>
                <p:cNvSpPr>
                  <a:spLocks noChangeArrowheads="1"/>
                </p:cNvSpPr>
                <p:nvPr/>
              </p:nvSpPr>
              <p:spPr bwMode="auto">
                <a:xfrm>
                  <a:off x="3120" y="945"/>
                  <a:ext cx="276" cy="97"/>
                </a:xfrm>
                <a:prstGeom prst="rect">
                  <a:avLst/>
                </a:prstGeom>
                <a:solidFill>
                  <a:srgbClr val="FF5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52" name="Rectangle 60"/>
                <p:cNvSpPr>
                  <a:spLocks noChangeArrowheads="1"/>
                </p:cNvSpPr>
                <p:nvPr/>
              </p:nvSpPr>
              <p:spPr bwMode="auto">
                <a:xfrm>
                  <a:off x="3120" y="1114"/>
                  <a:ext cx="276" cy="89"/>
                </a:xfrm>
                <a:prstGeom prst="rect">
                  <a:avLst/>
                </a:prstGeom>
                <a:solidFill>
                  <a:srgbClr val="FF5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53" name="Rectangle 61"/>
                <p:cNvSpPr>
                  <a:spLocks noChangeArrowheads="1"/>
                </p:cNvSpPr>
                <p:nvPr/>
              </p:nvSpPr>
              <p:spPr bwMode="auto">
                <a:xfrm>
                  <a:off x="3453" y="888"/>
                  <a:ext cx="557" cy="152"/>
                </a:xfrm>
                <a:prstGeom prst="rect">
                  <a:avLst/>
                </a:prstGeom>
                <a:solidFill>
                  <a:srgbClr val="FF5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a:t>Register.exe</a:t>
                  </a:r>
                  <a:endParaRPr kumimoji="1" lang="en-US" altLang="zh-CN" sz="1400"/>
                </a:p>
              </p:txBody>
            </p:sp>
          </p:grpSp>
          <p:grpSp>
            <p:nvGrpSpPr>
              <p:cNvPr id="622654" name="Group 62"/>
              <p:cNvGrpSpPr/>
              <p:nvPr/>
            </p:nvGrpSpPr>
            <p:grpSpPr bwMode="auto">
              <a:xfrm>
                <a:off x="1104" y="912"/>
                <a:ext cx="958" cy="420"/>
                <a:chOff x="1104" y="912"/>
                <a:chExt cx="958" cy="420"/>
              </a:xfrm>
            </p:grpSpPr>
            <p:sp>
              <p:nvSpPr>
                <p:cNvPr id="622655" name="Rectangle 63"/>
                <p:cNvSpPr>
                  <a:spLocks noChangeArrowheads="1"/>
                </p:cNvSpPr>
                <p:nvPr/>
              </p:nvSpPr>
              <p:spPr bwMode="auto">
                <a:xfrm>
                  <a:off x="1242" y="912"/>
                  <a:ext cx="820" cy="420"/>
                </a:xfrm>
                <a:prstGeom prst="rect">
                  <a:avLst/>
                </a:prstGeom>
                <a:solidFill>
                  <a:srgbClr val="FF5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56" name="Rectangle 64"/>
                <p:cNvSpPr>
                  <a:spLocks noChangeArrowheads="1"/>
                </p:cNvSpPr>
                <p:nvPr/>
              </p:nvSpPr>
              <p:spPr bwMode="auto">
                <a:xfrm>
                  <a:off x="1104" y="993"/>
                  <a:ext cx="276" cy="97"/>
                </a:xfrm>
                <a:prstGeom prst="rect">
                  <a:avLst/>
                </a:prstGeom>
                <a:solidFill>
                  <a:srgbClr val="FF5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57" name="Rectangle 65"/>
                <p:cNvSpPr>
                  <a:spLocks noChangeArrowheads="1"/>
                </p:cNvSpPr>
                <p:nvPr/>
              </p:nvSpPr>
              <p:spPr bwMode="auto">
                <a:xfrm>
                  <a:off x="1104" y="1162"/>
                  <a:ext cx="276" cy="89"/>
                </a:xfrm>
                <a:prstGeom prst="rect">
                  <a:avLst/>
                </a:prstGeom>
                <a:solidFill>
                  <a:srgbClr val="FF5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58" name="Rectangle 66"/>
                <p:cNvSpPr>
                  <a:spLocks noChangeArrowheads="1"/>
                </p:cNvSpPr>
                <p:nvPr/>
              </p:nvSpPr>
              <p:spPr bwMode="auto">
                <a:xfrm>
                  <a:off x="1437" y="936"/>
                  <a:ext cx="500" cy="152"/>
                </a:xfrm>
                <a:prstGeom prst="rect">
                  <a:avLst/>
                </a:prstGeom>
                <a:solidFill>
                  <a:srgbClr val="FF5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400"/>
                    <a:t>Billing.exe</a:t>
                  </a:r>
                  <a:endParaRPr kumimoji="1" lang="en-US" altLang="zh-CN" sz="1400"/>
                </a:p>
              </p:txBody>
            </p:sp>
          </p:grpSp>
          <p:sp>
            <p:nvSpPr>
              <p:cNvPr id="622659" name="Rectangle 67"/>
              <p:cNvSpPr>
                <a:spLocks noChangeArrowheads="1"/>
              </p:cNvSpPr>
              <p:nvPr/>
            </p:nvSpPr>
            <p:spPr bwMode="auto">
              <a:xfrm>
                <a:off x="2203" y="1065"/>
                <a:ext cx="40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388" tIns="20638" rIns="52388" bIns="20638" anchor="ctr">
                <a:spAutoFit/>
              </a:bodyPr>
              <a:lstStyle/>
              <a:p>
                <a:pPr algn="ctr">
                  <a:lnSpc>
                    <a:spcPct val="100000"/>
                  </a:lnSpc>
                </a:pPr>
                <a:r>
                  <a:rPr kumimoji="1" lang="en-US" altLang="zh-CN" sz="1400"/>
                  <a:t>Billing</a:t>
                </a:r>
                <a:endParaRPr kumimoji="1" lang="en-US" altLang="zh-CN" sz="1400"/>
              </a:p>
              <a:p>
                <a:pPr algn="ctr">
                  <a:lnSpc>
                    <a:spcPct val="100000"/>
                  </a:lnSpc>
                </a:pPr>
                <a:r>
                  <a:rPr kumimoji="1" lang="en-US" altLang="zh-CN" sz="1400"/>
                  <a:t>System</a:t>
                </a:r>
                <a:endParaRPr kumimoji="1" lang="en-US" altLang="zh-CN" sz="1400"/>
              </a:p>
            </p:txBody>
          </p:sp>
          <p:sp>
            <p:nvSpPr>
              <p:cNvPr id="622660" name="Oval 68"/>
              <p:cNvSpPr>
                <a:spLocks noChangeArrowheads="1"/>
              </p:cNvSpPr>
              <p:nvPr/>
            </p:nvSpPr>
            <p:spPr bwMode="auto">
              <a:xfrm>
                <a:off x="2299" y="960"/>
                <a:ext cx="144" cy="144"/>
              </a:xfrm>
              <a:prstGeom prst="ellipse">
                <a:avLst/>
              </a:prstGeom>
              <a:solidFill>
                <a:srgbClr val="FF5050"/>
              </a:solidFill>
              <a:ln>
                <a:noFill/>
              </a:ln>
              <a:effectLst/>
              <a:extLst>
                <a:ext uri="{91240B29-F687-4F45-9708-019B960494DF}">
                  <a14:hiddenLine xmlns:a14="http://schemas.microsoft.com/office/drawing/2010/main" w="127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grpSp>
      <p:grpSp>
        <p:nvGrpSpPr>
          <p:cNvPr id="622661" name="Group 69"/>
          <p:cNvGrpSpPr/>
          <p:nvPr/>
        </p:nvGrpSpPr>
        <p:grpSpPr bwMode="auto">
          <a:xfrm>
            <a:off x="3340101" y="2319338"/>
            <a:ext cx="4037013" cy="1276350"/>
            <a:chOff x="2441" y="1008"/>
            <a:chExt cx="2543" cy="904"/>
          </a:xfrm>
        </p:grpSpPr>
        <p:sp>
          <p:nvSpPr>
            <p:cNvPr id="622662" name="Line 70"/>
            <p:cNvSpPr>
              <a:spLocks noChangeShapeType="1"/>
            </p:cNvSpPr>
            <p:nvPr/>
          </p:nvSpPr>
          <p:spPr bwMode="auto">
            <a:xfrm flipH="1">
              <a:off x="2441" y="1008"/>
              <a:ext cx="687" cy="0"/>
            </a:xfrm>
            <a:prstGeom prst="line">
              <a:avLst/>
            </a:prstGeom>
            <a:noFill/>
            <a:ln w="25400">
              <a:solidFill>
                <a:srgbClr val="FFFFFF"/>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63" name="Line 71"/>
            <p:cNvSpPr>
              <a:spLocks noChangeShapeType="1"/>
            </p:cNvSpPr>
            <p:nvPr/>
          </p:nvSpPr>
          <p:spPr bwMode="auto">
            <a:xfrm flipH="1">
              <a:off x="3305" y="1305"/>
              <a:ext cx="159" cy="607"/>
            </a:xfrm>
            <a:prstGeom prst="line">
              <a:avLst/>
            </a:prstGeom>
            <a:noFill/>
            <a:ln w="25400">
              <a:solidFill>
                <a:srgbClr val="FFFFFF"/>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2664" name="Line 72"/>
            <p:cNvSpPr>
              <a:spLocks noChangeShapeType="1"/>
            </p:cNvSpPr>
            <p:nvPr/>
          </p:nvSpPr>
          <p:spPr bwMode="auto">
            <a:xfrm>
              <a:off x="4089" y="1161"/>
              <a:ext cx="895" cy="559"/>
            </a:xfrm>
            <a:prstGeom prst="line">
              <a:avLst/>
            </a:prstGeom>
            <a:noFill/>
            <a:ln w="25400">
              <a:solidFill>
                <a:srgbClr val="FFFFFF"/>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sp>
        <p:nvSpPr>
          <p:cNvPr id="622665" name="Rectangle 73"/>
          <p:cNvSpPr>
            <a:spLocks noGrp="1" noChangeArrowheads="1"/>
          </p:cNvSpPr>
          <p:nvPr>
            <p:ph type="title"/>
          </p:nvPr>
        </p:nvSpPr>
        <p:spPr>
          <a:xfrm>
            <a:off x="3419475" y="434889"/>
            <a:ext cx="2503488" cy="914400"/>
          </a:xfrm>
        </p:spPr>
        <p:txBody>
          <a:bodyPr/>
          <a:lstStyle/>
          <a:p>
            <a:r>
              <a:rPr lang="zh-CN" altLang="en-US" dirty="0">
                <a:latin typeface="华文楷体" panose="02010600040101010101" pitchFamily="2" charset="-122"/>
                <a:ea typeface="华文楷体" panose="02010600040101010101" pitchFamily="2" charset="-122"/>
              </a:rPr>
              <a:t>部件结构图</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transition>
    <p:random/>
    <p:sndAc>
      <p:stSnd>
        <p:snd r:embed="rId1" name="projctor.wav"/>
      </p:stSnd>
    </p:sndAc>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2699792" y="548680"/>
            <a:ext cx="3614936" cy="914400"/>
          </a:xfrm>
        </p:spPr>
        <p:txBody>
          <a:bodyPr/>
          <a:lstStyle/>
          <a:p>
            <a:r>
              <a:rPr lang="zh-CN" altLang="en-US" dirty="0">
                <a:latin typeface="华文楷体" panose="02010600040101010101" pitchFamily="2" charset="-122"/>
                <a:ea typeface="华文楷体" panose="02010600040101010101" pitchFamily="2" charset="-122"/>
              </a:rPr>
              <a:t>系统的物理部署图</a:t>
            </a:r>
            <a:endParaRPr lang="zh-CN" altLang="en-US" dirty="0">
              <a:latin typeface="华文楷体" panose="02010600040101010101" pitchFamily="2" charset="-122"/>
              <a:ea typeface="华文楷体" panose="02010600040101010101" pitchFamily="2" charset="-122"/>
            </a:endParaRPr>
          </a:p>
        </p:txBody>
      </p:sp>
      <p:sp>
        <p:nvSpPr>
          <p:cNvPr id="624643" name="Rectangle 3"/>
          <p:cNvSpPr>
            <a:spLocks noGrp="1" noChangeArrowheads="1"/>
          </p:cNvSpPr>
          <p:nvPr>
            <p:ph type="body" idx="1"/>
          </p:nvPr>
        </p:nvSpPr>
        <p:spPr>
          <a:xfrm>
            <a:off x="1066800" y="1731640"/>
            <a:ext cx="7543800" cy="2345432"/>
          </a:xfrm>
        </p:spPr>
        <p:txBody>
          <a:bodyPr/>
          <a:lstStyle/>
          <a:p>
            <a:pPr>
              <a:buClr>
                <a:srgbClr val="0070C0"/>
              </a:buClr>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系统构件的物理部署图描述了系统不同运行过程的配置以及建立在其上的软件的执行</a:t>
            </a:r>
            <a:r>
              <a:rPr lang="zh-CN" altLang="en-US" dirty="0" smtClean="0">
                <a:latin typeface="华文楷体" panose="02010600040101010101" pitchFamily="2" charset="-122"/>
                <a:ea typeface="华文楷体" panose="02010600040101010101" pitchFamily="2" charset="-122"/>
              </a:rPr>
              <a:t>过程</a:t>
            </a:r>
            <a:endParaRPr lang="en-US" altLang="zh-CN" dirty="0" smtClean="0">
              <a:latin typeface="华文楷体" panose="02010600040101010101" pitchFamily="2" charset="-122"/>
              <a:ea typeface="华文楷体" panose="02010600040101010101" pitchFamily="2" charset="-122"/>
            </a:endParaRPr>
          </a:p>
          <a:p>
            <a:pPr>
              <a:buClr>
                <a:srgbClr val="0070C0"/>
              </a:buClr>
              <a:buFont typeface="Wingdings" panose="05000000000000000000" pitchFamily="2" charset="2"/>
              <a:buChar char="Ø"/>
            </a:pPr>
            <a:endParaRPr lang="zh-CN" altLang="en-US" dirty="0">
              <a:latin typeface="华文楷体" panose="02010600040101010101" pitchFamily="2" charset="-122"/>
              <a:ea typeface="华文楷体" panose="02010600040101010101" pitchFamily="2" charset="-122"/>
            </a:endParaRPr>
          </a:p>
          <a:p>
            <a:pPr>
              <a:buClr>
                <a:srgbClr val="0070C0"/>
              </a:buClr>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物理部署图描述了软件模块在企业的分布情况</a:t>
            </a:r>
            <a:endParaRPr lang="zh-CN" altLang="en-US"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p:txBody>
      </p:sp>
    </p:spTree>
  </p:cSld>
  <p:clrMapOvr>
    <a:masterClrMapping/>
  </p:clrMapOvr>
  <p:transition>
    <p:random/>
    <p:sndAc>
      <p:stSnd>
        <p:snd r:embed="rId1" name="projctor.wav"/>
      </p:stSnd>
    </p:sndAc>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6690" name="Group 2"/>
          <p:cNvGrpSpPr/>
          <p:nvPr/>
        </p:nvGrpSpPr>
        <p:grpSpPr bwMode="auto">
          <a:xfrm>
            <a:off x="3435350" y="1749425"/>
            <a:ext cx="1257300" cy="895350"/>
            <a:chOff x="2164" y="970"/>
            <a:chExt cx="792" cy="634"/>
          </a:xfrm>
        </p:grpSpPr>
        <p:sp>
          <p:nvSpPr>
            <p:cNvPr id="626691" name="Rectangle 3"/>
            <p:cNvSpPr>
              <a:spLocks noChangeArrowheads="1"/>
            </p:cNvSpPr>
            <p:nvPr/>
          </p:nvSpPr>
          <p:spPr bwMode="auto">
            <a:xfrm>
              <a:off x="2168" y="1031"/>
              <a:ext cx="662" cy="56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626692" name="Freeform 4"/>
            <p:cNvSpPr/>
            <p:nvPr/>
          </p:nvSpPr>
          <p:spPr bwMode="auto">
            <a:xfrm>
              <a:off x="2164" y="970"/>
              <a:ext cx="792" cy="58"/>
            </a:xfrm>
            <a:custGeom>
              <a:avLst/>
              <a:gdLst>
                <a:gd name="T0" fmla="*/ 0 w 792"/>
                <a:gd name="T1" fmla="*/ 57 h 58"/>
                <a:gd name="T2" fmla="*/ 173 w 792"/>
                <a:gd name="T3" fmla="*/ 0 h 58"/>
                <a:gd name="T4" fmla="*/ 791 w 792"/>
                <a:gd name="T5" fmla="*/ 0 h 58"/>
                <a:gd name="T6" fmla="*/ 670 w 792"/>
                <a:gd name="T7" fmla="*/ 57 h 58"/>
              </a:gdLst>
              <a:ahLst/>
              <a:cxnLst>
                <a:cxn ang="0">
                  <a:pos x="T0" y="T1"/>
                </a:cxn>
                <a:cxn ang="0">
                  <a:pos x="T2" y="T3"/>
                </a:cxn>
                <a:cxn ang="0">
                  <a:pos x="T4" y="T5"/>
                </a:cxn>
                <a:cxn ang="0">
                  <a:pos x="T6" y="T7"/>
                </a:cxn>
              </a:cxnLst>
              <a:rect l="0" t="0" r="r" b="b"/>
              <a:pathLst>
                <a:path w="792" h="58">
                  <a:moveTo>
                    <a:pt x="0" y="57"/>
                  </a:moveTo>
                  <a:lnTo>
                    <a:pt x="173" y="0"/>
                  </a:lnTo>
                  <a:lnTo>
                    <a:pt x="791" y="0"/>
                  </a:lnTo>
                  <a:lnTo>
                    <a:pt x="670" y="57"/>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26693" name="Freeform 5"/>
            <p:cNvSpPr/>
            <p:nvPr/>
          </p:nvSpPr>
          <p:spPr bwMode="auto">
            <a:xfrm>
              <a:off x="2834" y="970"/>
              <a:ext cx="122" cy="634"/>
            </a:xfrm>
            <a:custGeom>
              <a:avLst/>
              <a:gdLst>
                <a:gd name="T0" fmla="*/ 0 w 122"/>
                <a:gd name="T1" fmla="*/ 57 h 634"/>
                <a:gd name="T2" fmla="*/ 121 w 122"/>
                <a:gd name="T3" fmla="*/ 0 h 634"/>
                <a:gd name="T4" fmla="*/ 121 w 122"/>
                <a:gd name="T5" fmla="*/ 547 h 634"/>
                <a:gd name="T6" fmla="*/ 0 w 122"/>
                <a:gd name="T7" fmla="*/ 633 h 634"/>
              </a:gdLst>
              <a:ahLst/>
              <a:cxnLst>
                <a:cxn ang="0">
                  <a:pos x="T0" y="T1"/>
                </a:cxn>
                <a:cxn ang="0">
                  <a:pos x="T2" y="T3"/>
                </a:cxn>
                <a:cxn ang="0">
                  <a:pos x="T4" y="T5"/>
                </a:cxn>
                <a:cxn ang="0">
                  <a:pos x="T6" y="T7"/>
                </a:cxn>
              </a:cxnLst>
              <a:rect l="0" t="0" r="r" b="b"/>
              <a:pathLst>
                <a:path w="122" h="634">
                  <a:moveTo>
                    <a:pt x="0" y="57"/>
                  </a:moveTo>
                  <a:lnTo>
                    <a:pt x="121" y="0"/>
                  </a:lnTo>
                  <a:lnTo>
                    <a:pt x="121" y="547"/>
                  </a:lnTo>
                  <a:lnTo>
                    <a:pt x="0" y="633"/>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26694" name="Rectangle 6"/>
            <p:cNvSpPr>
              <a:spLocks noChangeArrowheads="1"/>
            </p:cNvSpPr>
            <p:nvPr/>
          </p:nvSpPr>
          <p:spPr bwMode="auto">
            <a:xfrm>
              <a:off x="2201" y="1220"/>
              <a:ext cx="634" cy="174"/>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600"/>
                <a:t>Registration</a:t>
              </a:r>
              <a:endParaRPr kumimoji="1" lang="en-US" altLang="zh-CN" sz="1600"/>
            </a:p>
          </p:txBody>
        </p:sp>
      </p:grpSp>
      <p:grpSp>
        <p:nvGrpSpPr>
          <p:cNvPr id="626695" name="Group 7"/>
          <p:cNvGrpSpPr/>
          <p:nvPr/>
        </p:nvGrpSpPr>
        <p:grpSpPr bwMode="auto">
          <a:xfrm>
            <a:off x="6067425" y="1792288"/>
            <a:ext cx="1257300" cy="895350"/>
            <a:chOff x="3822" y="1000"/>
            <a:chExt cx="792" cy="635"/>
          </a:xfrm>
        </p:grpSpPr>
        <p:sp>
          <p:nvSpPr>
            <p:cNvPr id="626696" name="Rectangle 8"/>
            <p:cNvSpPr>
              <a:spLocks noChangeArrowheads="1"/>
            </p:cNvSpPr>
            <p:nvPr/>
          </p:nvSpPr>
          <p:spPr bwMode="auto">
            <a:xfrm>
              <a:off x="3826" y="1062"/>
              <a:ext cx="662" cy="56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626697" name="Freeform 9"/>
            <p:cNvSpPr/>
            <p:nvPr/>
          </p:nvSpPr>
          <p:spPr bwMode="auto">
            <a:xfrm>
              <a:off x="3822" y="1000"/>
              <a:ext cx="792" cy="59"/>
            </a:xfrm>
            <a:custGeom>
              <a:avLst/>
              <a:gdLst>
                <a:gd name="T0" fmla="*/ 0 w 792"/>
                <a:gd name="T1" fmla="*/ 58 h 59"/>
                <a:gd name="T2" fmla="*/ 173 w 792"/>
                <a:gd name="T3" fmla="*/ 0 h 59"/>
                <a:gd name="T4" fmla="*/ 791 w 792"/>
                <a:gd name="T5" fmla="*/ 0 h 59"/>
                <a:gd name="T6" fmla="*/ 670 w 792"/>
                <a:gd name="T7" fmla="*/ 58 h 59"/>
              </a:gdLst>
              <a:ahLst/>
              <a:cxnLst>
                <a:cxn ang="0">
                  <a:pos x="T0" y="T1"/>
                </a:cxn>
                <a:cxn ang="0">
                  <a:pos x="T2" y="T3"/>
                </a:cxn>
                <a:cxn ang="0">
                  <a:pos x="T4" y="T5"/>
                </a:cxn>
                <a:cxn ang="0">
                  <a:pos x="T6" y="T7"/>
                </a:cxn>
              </a:cxnLst>
              <a:rect l="0" t="0" r="r" b="b"/>
              <a:pathLst>
                <a:path w="792" h="59">
                  <a:moveTo>
                    <a:pt x="0" y="58"/>
                  </a:moveTo>
                  <a:lnTo>
                    <a:pt x="173" y="0"/>
                  </a:lnTo>
                  <a:lnTo>
                    <a:pt x="791" y="0"/>
                  </a:lnTo>
                  <a:lnTo>
                    <a:pt x="670" y="5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26698" name="Freeform 10"/>
            <p:cNvSpPr/>
            <p:nvPr/>
          </p:nvSpPr>
          <p:spPr bwMode="auto">
            <a:xfrm>
              <a:off x="4492" y="1000"/>
              <a:ext cx="122" cy="635"/>
            </a:xfrm>
            <a:custGeom>
              <a:avLst/>
              <a:gdLst>
                <a:gd name="T0" fmla="*/ 0 w 122"/>
                <a:gd name="T1" fmla="*/ 58 h 635"/>
                <a:gd name="T2" fmla="*/ 121 w 122"/>
                <a:gd name="T3" fmla="*/ 0 h 635"/>
                <a:gd name="T4" fmla="*/ 121 w 122"/>
                <a:gd name="T5" fmla="*/ 548 h 635"/>
                <a:gd name="T6" fmla="*/ 0 w 122"/>
                <a:gd name="T7" fmla="*/ 634 h 635"/>
              </a:gdLst>
              <a:ahLst/>
              <a:cxnLst>
                <a:cxn ang="0">
                  <a:pos x="T0" y="T1"/>
                </a:cxn>
                <a:cxn ang="0">
                  <a:pos x="T2" y="T3"/>
                </a:cxn>
                <a:cxn ang="0">
                  <a:pos x="T4" y="T5"/>
                </a:cxn>
                <a:cxn ang="0">
                  <a:pos x="T6" y="T7"/>
                </a:cxn>
              </a:cxnLst>
              <a:rect l="0" t="0" r="r" b="b"/>
              <a:pathLst>
                <a:path w="122" h="635">
                  <a:moveTo>
                    <a:pt x="0" y="58"/>
                  </a:moveTo>
                  <a:lnTo>
                    <a:pt x="121" y="0"/>
                  </a:lnTo>
                  <a:lnTo>
                    <a:pt x="121" y="548"/>
                  </a:lnTo>
                  <a:lnTo>
                    <a:pt x="0" y="634"/>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26699" name="Rectangle 11"/>
            <p:cNvSpPr>
              <a:spLocks noChangeArrowheads="1"/>
            </p:cNvSpPr>
            <p:nvPr/>
          </p:nvSpPr>
          <p:spPr bwMode="auto">
            <a:xfrm>
              <a:off x="3917" y="1220"/>
              <a:ext cx="475" cy="17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600" dirty="0"/>
                <a:t>Database</a:t>
              </a:r>
              <a:endParaRPr kumimoji="1" lang="en-US" altLang="zh-CN" sz="1600" dirty="0"/>
            </a:p>
          </p:txBody>
        </p:sp>
      </p:grpSp>
      <p:grpSp>
        <p:nvGrpSpPr>
          <p:cNvPr id="626700" name="Group 12"/>
          <p:cNvGrpSpPr/>
          <p:nvPr/>
        </p:nvGrpSpPr>
        <p:grpSpPr bwMode="auto">
          <a:xfrm>
            <a:off x="1689100" y="3621089"/>
            <a:ext cx="1238250" cy="879475"/>
            <a:chOff x="1064" y="2296"/>
            <a:chExt cx="780" cy="623"/>
          </a:xfrm>
        </p:grpSpPr>
        <p:sp>
          <p:nvSpPr>
            <p:cNvPr id="626701" name="Rectangle 13"/>
            <p:cNvSpPr>
              <a:spLocks noChangeArrowheads="1"/>
            </p:cNvSpPr>
            <p:nvPr/>
          </p:nvSpPr>
          <p:spPr bwMode="auto">
            <a:xfrm>
              <a:off x="1068" y="2358"/>
              <a:ext cx="650" cy="556"/>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626702" name="Freeform 14"/>
            <p:cNvSpPr/>
            <p:nvPr/>
          </p:nvSpPr>
          <p:spPr bwMode="auto">
            <a:xfrm>
              <a:off x="1064" y="2296"/>
              <a:ext cx="780" cy="59"/>
            </a:xfrm>
            <a:custGeom>
              <a:avLst/>
              <a:gdLst>
                <a:gd name="T0" fmla="*/ 0 w 780"/>
                <a:gd name="T1" fmla="*/ 58 h 59"/>
                <a:gd name="T2" fmla="*/ 172 w 780"/>
                <a:gd name="T3" fmla="*/ 0 h 59"/>
                <a:gd name="T4" fmla="*/ 779 w 780"/>
                <a:gd name="T5" fmla="*/ 0 h 59"/>
                <a:gd name="T6" fmla="*/ 658 w 780"/>
                <a:gd name="T7" fmla="*/ 58 h 59"/>
              </a:gdLst>
              <a:ahLst/>
              <a:cxnLst>
                <a:cxn ang="0">
                  <a:pos x="T0" y="T1"/>
                </a:cxn>
                <a:cxn ang="0">
                  <a:pos x="T2" y="T3"/>
                </a:cxn>
                <a:cxn ang="0">
                  <a:pos x="T4" y="T5"/>
                </a:cxn>
                <a:cxn ang="0">
                  <a:pos x="T6" y="T7"/>
                </a:cxn>
              </a:cxnLst>
              <a:rect l="0" t="0" r="r" b="b"/>
              <a:pathLst>
                <a:path w="780" h="59">
                  <a:moveTo>
                    <a:pt x="0" y="58"/>
                  </a:moveTo>
                  <a:lnTo>
                    <a:pt x="172" y="0"/>
                  </a:lnTo>
                  <a:lnTo>
                    <a:pt x="779" y="0"/>
                  </a:lnTo>
                  <a:lnTo>
                    <a:pt x="658" y="5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26703" name="Freeform 15"/>
            <p:cNvSpPr/>
            <p:nvPr/>
          </p:nvSpPr>
          <p:spPr bwMode="auto">
            <a:xfrm>
              <a:off x="1722" y="2296"/>
              <a:ext cx="122" cy="623"/>
            </a:xfrm>
            <a:custGeom>
              <a:avLst/>
              <a:gdLst>
                <a:gd name="T0" fmla="*/ 0 w 122"/>
                <a:gd name="T1" fmla="*/ 58 h 623"/>
                <a:gd name="T2" fmla="*/ 121 w 122"/>
                <a:gd name="T3" fmla="*/ 0 h 623"/>
                <a:gd name="T4" fmla="*/ 121 w 122"/>
                <a:gd name="T5" fmla="*/ 536 h 623"/>
                <a:gd name="T6" fmla="*/ 0 w 122"/>
                <a:gd name="T7" fmla="*/ 622 h 623"/>
              </a:gdLst>
              <a:ahLst/>
              <a:cxnLst>
                <a:cxn ang="0">
                  <a:pos x="T0" y="T1"/>
                </a:cxn>
                <a:cxn ang="0">
                  <a:pos x="T2" y="T3"/>
                </a:cxn>
                <a:cxn ang="0">
                  <a:pos x="T4" y="T5"/>
                </a:cxn>
                <a:cxn ang="0">
                  <a:pos x="T6" y="T7"/>
                </a:cxn>
              </a:cxnLst>
              <a:rect l="0" t="0" r="r" b="b"/>
              <a:pathLst>
                <a:path w="122" h="623">
                  <a:moveTo>
                    <a:pt x="0" y="58"/>
                  </a:moveTo>
                  <a:lnTo>
                    <a:pt x="121" y="0"/>
                  </a:lnTo>
                  <a:lnTo>
                    <a:pt x="121" y="536"/>
                  </a:lnTo>
                  <a:lnTo>
                    <a:pt x="0" y="62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26704" name="Rectangle 16"/>
            <p:cNvSpPr>
              <a:spLocks noChangeArrowheads="1"/>
            </p:cNvSpPr>
            <p:nvPr/>
          </p:nvSpPr>
          <p:spPr bwMode="auto">
            <a:xfrm>
              <a:off x="1219" y="2496"/>
              <a:ext cx="389" cy="174"/>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600"/>
                <a:t>Library</a:t>
              </a:r>
              <a:endParaRPr kumimoji="1" lang="en-US" altLang="zh-CN" sz="1600"/>
            </a:p>
          </p:txBody>
        </p:sp>
      </p:grpSp>
      <p:grpSp>
        <p:nvGrpSpPr>
          <p:cNvPr id="626705" name="Group 17"/>
          <p:cNvGrpSpPr/>
          <p:nvPr/>
        </p:nvGrpSpPr>
        <p:grpSpPr bwMode="auto">
          <a:xfrm>
            <a:off x="3141663" y="4227514"/>
            <a:ext cx="1257300" cy="879475"/>
            <a:chOff x="1979" y="2726"/>
            <a:chExt cx="792" cy="623"/>
          </a:xfrm>
        </p:grpSpPr>
        <p:sp>
          <p:nvSpPr>
            <p:cNvPr id="626706" name="Rectangle 18"/>
            <p:cNvSpPr>
              <a:spLocks noChangeArrowheads="1"/>
            </p:cNvSpPr>
            <p:nvPr/>
          </p:nvSpPr>
          <p:spPr bwMode="auto">
            <a:xfrm>
              <a:off x="1983" y="2788"/>
              <a:ext cx="662" cy="556"/>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626707" name="Freeform 19"/>
            <p:cNvSpPr/>
            <p:nvPr/>
          </p:nvSpPr>
          <p:spPr bwMode="auto">
            <a:xfrm>
              <a:off x="1979" y="2726"/>
              <a:ext cx="792" cy="59"/>
            </a:xfrm>
            <a:custGeom>
              <a:avLst/>
              <a:gdLst>
                <a:gd name="T0" fmla="*/ 0 w 792"/>
                <a:gd name="T1" fmla="*/ 58 h 59"/>
                <a:gd name="T2" fmla="*/ 173 w 792"/>
                <a:gd name="T3" fmla="*/ 0 h 59"/>
                <a:gd name="T4" fmla="*/ 791 w 792"/>
                <a:gd name="T5" fmla="*/ 0 h 59"/>
                <a:gd name="T6" fmla="*/ 670 w 792"/>
                <a:gd name="T7" fmla="*/ 58 h 59"/>
              </a:gdLst>
              <a:ahLst/>
              <a:cxnLst>
                <a:cxn ang="0">
                  <a:pos x="T0" y="T1"/>
                </a:cxn>
                <a:cxn ang="0">
                  <a:pos x="T2" y="T3"/>
                </a:cxn>
                <a:cxn ang="0">
                  <a:pos x="T4" y="T5"/>
                </a:cxn>
                <a:cxn ang="0">
                  <a:pos x="T6" y="T7"/>
                </a:cxn>
              </a:cxnLst>
              <a:rect l="0" t="0" r="r" b="b"/>
              <a:pathLst>
                <a:path w="792" h="59">
                  <a:moveTo>
                    <a:pt x="0" y="58"/>
                  </a:moveTo>
                  <a:lnTo>
                    <a:pt x="173" y="0"/>
                  </a:lnTo>
                  <a:lnTo>
                    <a:pt x="791" y="0"/>
                  </a:lnTo>
                  <a:lnTo>
                    <a:pt x="670" y="5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26708" name="Freeform 20"/>
            <p:cNvSpPr/>
            <p:nvPr/>
          </p:nvSpPr>
          <p:spPr bwMode="auto">
            <a:xfrm>
              <a:off x="2649" y="2726"/>
              <a:ext cx="122" cy="623"/>
            </a:xfrm>
            <a:custGeom>
              <a:avLst/>
              <a:gdLst>
                <a:gd name="T0" fmla="*/ 0 w 122"/>
                <a:gd name="T1" fmla="*/ 58 h 623"/>
                <a:gd name="T2" fmla="*/ 121 w 122"/>
                <a:gd name="T3" fmla="*/ 0 h 623"/>
                <a:gd name="T4" fmla="*/ 121 w 122"/>
                <a:gd name="T5" fmla="*/ 536 h 623"/>
                <a:gd name="T6" fmla="*/ 0 w 122"/>
                <a:gd name="T7" fmla="*/ 622 h 623"/>
              </a:gdLst>
              <a:ahLst/>
              <a:cxnLst>
                <a:cxn ang="0">
                  <a:pos x="T0" y="T1"/>
                </a:cxn>
                <a:cxn ang="0">
                  <a:pos x="T2" y="T3"/>
                </a:cxn>
                <a:cxn ang="0">
                  <a:pos x="T4" y="T5"/>
                </a:cxn>
                <a:cxn ang="0">
                  <a:pos x="T6" y="T7"/>
                </a:cxn>
              </a:cxnLst>
              <a:rect l="0" t="0" r="r" b="b"/>
              <a:pathLst>
                <a:path w="122" h="623">
                  <a:moveTo>
                    <a:pt x="0" y="58"/>
                  </a:moveTo>
                  <a:lnTo>
                    <a:pt x="121" y="0"/>
                  </a:lnTo>
                  <a:lnTo>
                    <a:pt x="121" y="536"/>
                  </a:lnTo>
                  <a:lnTo>
                    <a:pt x="0" y="62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26709" name="Rectangle 21"/>
            <p:cNvSpPr>
              <a:spLocks noChangeArrowheads="1"/>
            </p:cNvSpPr>
            <p:nvPr/>
          </p:nvSpPr>
          <p:spPr bwMode="auto">
            <a:xfrm>
              <a:off x="2177" y="2956"/>
              <a:ext cx="302" cy="174"/>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600"/>
                <a:t>Dorm</a:t>
              </a:r>
              <a:endParaRPr kumimoji="1" lang="en-US" altLang="zh-CN" sz="1600"/>
            </a:p>
          </p:txBody>
        </p:sp>
      </p:grpSp>
      <p:grpSp>
        <p:nvGrpSpPr>
          <p:cNvPr id="626710" name="Group 22"/>
          <p:cNvGrpSpPr/>
          <p:nvPr/>
        </p:nvGrpSpPr>
        <p:grpSpPr bwMode="auto">
          <a:xfrm>
            <a:off x="4810125" y="3448050"/>
            <a:ext cx="1238250" cy="877888"/>
            <a:chOff x="3030" y="2173"/>
            <a:chExt cx="780" cy="623"/>
          </a:xfrm>
        </p:grpSpPr>
        <p:sp>
          <p:nvSpPr>
            <p:cNvPr id="626711" name="Rectangle 23"/>
            <p:cNvSpPr>
              <a:spLocks noChangeArrowheads="1"/>
            </p:cNvSpPr>
            <p:nvPr/>
          </p:nvSpPr>
          <p:spPr bwMode="auto">
            <a:xfrm>
              <a:off x="3034" y="2235"/>
              <a:ext cx="650" cy="556"/>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626712" name="Freeform 24"/>
            <p:cNvSpPr/>
            <p:nvPr/>
          </p:nvSpPr>
          <p:spPr bwMode="auto">
            <a:xfrm>
              <a:off x="3030" y="2173"/>
              <a:ext cx="780" cy="59"/>
            </a:xfrm>
            <a:custGeom>
              <a:avLst/>
              <a:gdLst>
                <a:gd name="T0" fmla="*/ 0 w 780"/>
                <a:gd name="T1" fmla="*/ 58 h 59"/>
                <a:gd name="T2" fmla="*/ 172 w 780"/>
                <a:gd name="T3" fmla="*/ 0 h 59"/>
                <a:gd name="T4" fmla="*/ 779 w 780"/>
                <a:gd name="T5" fmla="*/ 0 h 59"/>
                <a:gd name="T6" fmla="*/ 658 w 780"/>
                <a:gd name="T7" fmla="*/ 58 h 59"/>
              </a:gdLst>
              <a:ahLst/>
              <a:cxnLst>
                <a:cxn ang="0">
                  <a:pos x="T0" y="T1"/>
                </a:cxn>
                <a:cxn ang="0">
                  <a:pos x="T2" y="T3"/>
                </a:cxn>
                <a:cxn ang="0">
                  <a:pos x="T4" y="T5"/>
                </a:cxn>
                <a:cxn ang="0">
                  <a:pos x="T6" y="T7"/>
                </a:cxn>
              </a:cxnLst>
              <a:rect l="0" t="0" r="r" b="b"/>
              <a:pathLst>
                <a:path w="780" h="59">
                  <a:moveTo>
                    <a:pt x="0" y="58"/>
                  </a:moveTo>
                  <a:lnTo>
                    <a:pt x="172" y="0"/>
                  </a:lnTo>
                  <a:lnTo>
                    <a:pt x="779" y="0"/>
                  </a:lnTo>
                  <a:lnTo>
                    <a:pt x="658" y="5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26713" name="Freeform 25"/>
            <p:cNvSpPr/>
            <p:nvPr/>
          </p:nvSpPr>
          <p:spPr bwMode="auto">
            <a:xfrm>
              <a:off x="3688" y="2173"/>
              <a:ext cx="122" cy="623"/>
            </a:xfrm>
            <a:custGeom>
              <a:avLst/>
              <a:gdLst>
                <a:gd name="T0" fmla="*/ 0 w 122"/>
                <a:gd name="T1" fmla="*/ 58 h 623"/>
                <a:gd name="T2" fmla="*/ 121 w 122"/>
                <a:gd name="T3" fmla="*/ 0 h 623"/>
                <a:gd name="T4" fmla="*/ 121 w 122"/>
                <a:gd name="T5" fmla="*/ 536 h 623"/>
                <a:gd name="T6" fmla="*/ 0 w 122"/>
                <a:gd name="T7" fmla="*/ 622 h 623"/>
              </a:gdLst>
              <a:ahLst/>
              <a:cxnLst>
                <a:cxn ang="0">
                  <a:pos x="T0" y="T1"/>
                </a:cxn>
                <a:cxn ang="0">
                  <a:pos x="T2" y="T3"/>
                </a:cxn>
                <a:cxn ang="0">
                  <a:pos x="T4" y="T5"/>
                </a:cxn>
                <a:cxn ang="0">
                  <a:pos x="T6" y="T7"/>
                </a:cxn>
              </a:cxnLst>
              <a:rect l="0" t="0" r="r" b="b"/>
              <a:pathLst>
                <a:path w="122" h="623">
                  <a:moveTo>
                    <a:pt x="0" y="58"/>
                  </a:moveTo>
                  <a:lnTo>
                    <a:pt x="121" y="0"/>
                  </a:lnTo>
                  <a:lnTo>
                    <a:pt x="121" y="536"/>
                  </a:lnTo>
                  <a:lnTo>
                    <a:pt x="0" y="62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26714" name="Rectangle 26"/>
            <p:cNvSpPr>
              <a:spLocks noChangeArrowheads="1"/>
            </p:cNvSpPr>
            <p:nvPr/>
          </p:nvSpPr>
          <p:spPr bwMode="auto">
            <a:xfrm>
              <a:off x="3218" y="2393"/>
              <a:ext cx="306" cy="17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600" dirty="0"/>
                <a:t>Main </a:t>
              </a:r>
              <a:endParaRPr kumimoji="1" lang="en-US" altLang="zh-CN" sz="1600" dirty="0"/>
            </a:p>
          </p:txBody>
        </p:sp>
        <p:sp>
          <p:nvSpPr>
            <p:cNvPr id="626715" name="Rectangle 27"/>
            <p:cNvSpPr>
              <a:spLocks noChangeArrowheads="1"/>
            </p:cNvSpPr>
            <p:nvPr/>
          </p:nvSpPr>
          <p:spPr bwMode="auto">
            <a:xfrm>
              <a:off x="3158" y="2547"/>
              <a:ext cx="453" cy="17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pPr>
              <a:r>
                <a:rPr kumimoji="1" lang="en-US" altLang="zh-CN" sz="1600" dirty="0"/>
                <a:t>Building</a:t>
              </a:r>
              <a:endParaRPr kumimoji="1" lang="en-US" altLang="zh-CN" sz="1600" dirty="0"/>
            </a:p>
          </p:txBody>
        </p:sp>
      </p:grpSp>
      <p:grpSp>
        <p:nvGrpSpPr>
          <p:cNvPr id="626716" name="Group 28"/>
          <p:cNvGrpSpPr/>
          <p:nvPr/>
        </p:nvGrpSpPr>
        <p:grpSpPr bwMode="auto">
          <a:xfrm>
            <a:off x="2301875" y="2203450"/>
            <a:ext cx="3759200" cy="2058988"/>
            <a:chOff x="1450" y="1291"/>
            <a:chExt cx="2368" cy="1460"/>
          </a:xfrm>
        </p:grpSpPr>
        <p:sp>
          <p:nvSpPr>
            <p:cNvPr id="626717" name="Line 29"/>
            <p:cNvSpPr>
              <a:spLocks noChangeShapeType="1"/>
            </p:cNvSpPr>
            <p:nvPr/>
          </p:nvSpPr>
          <p:spPr bwMode="auto">
            <a:xfrm flipH="1">
              <a:off x="1450" y="1608"/>
              <a:ext cx="1113" cy="7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626718" name="Line 30"/>
            <p:cNvSpPr>
              <a:spLocks noChangeShapeType="1"/>
            </p:cNvSpPr>
            <p:nvPr/>
          </p:nvSpPr>
          <p:spPr bwMode="auto">
            <a:xfrm flipH="1">
              <a:off x="2372" y="1608"/>
              <a:ext cx="191" cy="114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626719" name="Line 31"/>
            <p:cNvSpPr>
              <a:spLocks noChangeShapeType="1"/>
            </p:cNvSpPr>
            <p:nvPr/>
          </p:nvSpPr>
          <p:spPr bwMode="auto">
            <a:xfrm>
              <a:off x="2564" y="1608"/>
              <a:ext cx="851" cy="5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626720" name="Line 32"/>
            <p:cNvSpPr>
              <a:spLocks noChangeShapeType="1"/>
            </p:cNvSpPr>
            <p:nvPr/>
          </p:nvSpPr>
          <p:spPr bwMode="auto">
            <a:xfrm>
              <a:off x="2900" y="1291"/>
              <a:ext cx="918" cy="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sp>
        <p:nvSpPr>
          <p:cNvPr id="626721" name="Rectangle 33">
            <a:hlinkClick r:id="rId1" action="ppaction://hlinkpres?slideindex=1&amp;slidetitle="/>
          </p:cNvPr>
          <p:cNvSpPr>
            <a:spLocks noChangeArrowheads="1"/>
          </p:cNvSpPr>
          <p:nvPr/>
        </p:nvSpPr>
        <p:spPr bwMode="auto">
          <a:xfrm>
            <a:off x="349645" y="5799139"/>
            <a:ext cx="5421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pPr>
            <a:r>
              <a:rPr kumimoji="1" lang="zh-CN" altLang="en-US" sz="3200">
                <a:solidFill>
                  <a:srgbClr val="FFFFFF"/>
                </a:solidFill>
                <a:latin typeface="Times New Roman" panose="02020603050405020304" pitchFamily="18" charset="0"/>
                <a:sym typeface="Wingdings" panose="05000000000000000000" pitchFamily="2" charset="2"/>
                <a:hlinkClick r:id="rId2" action="ppaction://hlinksldjump"/>
              </a:rPr>
              <a:t></a:t>
            </a:r>
            <a:endParaRPr kumimoji="1" lang="zh-CN" altLang="en-US" sz="3200">
              <a:solidFill>
                <a:srgbClr val="FFFFFF"/>
              </a:solidFill>
              <a:latin typeface="Times New Roman" panose="02020603050405020304" pitchFamily="18" charset="0"/>
              <a:sym typeface="Wingdings" panose="05000000000000000000" pitchFamily="2" charset="2"/>
            </a:endParaRPr>
          </a:p>
        </p:txBody>
      </p:sp>
      <p:sp>
        <p:nvSpPr>
          <p:cNvPr id="626722" name="Rectangle 34"/>
          <p:cNvSpPr>
            <a:spLocks noGrp="1" noChangeArrowheads="1"/>
          </p:cNvSpPr>
          <p:nvPr>
            <p:ph type="title"/>
          </p:nvPr>
        </p:nvSpPr>
        <p:spPr>
          <a:xfrm>
            <a:off x="3475038" y="736600"/>
            <a:ext cx="2373312" cy="533400"/>
          </a:xfrm>
        </p:spPr>
        <p:txBody>
          <a:bodyPr/>
          <a:lstStyle/>
          <a:p>
            <a:r>
              <a:rPr lang="zh-CN" altLang="en-US" dirty="0">
                <a:latin typeface="华文楷体" panose="02010600040101010101" pitchFamily="2" charset="-122"/>
                <a:ea typeface="华文楷体" panose="02010600040101010101" pitchFamily="2" charset="-122"/>
              </a:rPr>
              <a:t>物理部署图</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transition>
    <p:random/>
    <p:sndAc>
      <p:stSnd>
        <p:snd r:embed="rId3" name="projctor.wav"/>
      </p:stSnd>
    </p:sndAc>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253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4F8A60A-4738-4253-9140-FF47EE73E65B}" type="slidenum">
              <a:rPr lang="en-US" altLang="ja-JP" sz="1200">
                <a:solidFill>
                  <a:schemeClr val="bg1"/>
                </a:solidFill>
              </a:rPr>
            </a:fld>
            <a:endParaRPr lang="en-US" altLang="ja-JP" sz="900">
              <a:solidFill>
                <a:schemeClr val="bg1"/>
              </a:solidFill>
            </a:endParaRPr>
          </a:p>
        </p:txBody>
      </p:sp>
      <p:sp>
        <p:nvSpPr>
          <p:cNvPr id="22536" name="Rectangle 4"/>
          <p:cNvSpPr>
            <a:spLocks noChangeArrowheads="1"/>
          </p:cNvSpPr>
          <p:nvPr/>
        </p:nvSpPr>
        <p:spPr bwMode="auto">
          <a:xfrm>
            <a:off x="791964"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eaLnBrk="1" hangingPunct="1"/>
            <a:r>
              <a:rPr lang="en-US" altLang="ja-JP" sz="2800" b="1"/>
              <a:t>Exercise</a:t>
            </a:r>
            <a:endParaRPr lang="en-US" altLang="ja-JP" sz="2800" b="1"/>
          </a:p>
        </p:txBody>
      </p:sp>
      <p:pic>
        <p:nvPicPr>
          <p:cNvPr id="22537" name="Picture 12" descr="corr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08525" y="-9863138"/>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Picture 15"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13895388"/>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Picture 1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1101" y="49530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0" name="Picture 22"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402590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1" name="Picture 2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12931775"/>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2" name="Picture 2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7065963"/>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3" name="Picture 33"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2830195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4" name="Picture 3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2084705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5" name="Text Box 71"/>
          <p:cNvSpPr txBox="1">
            <a:spLocks noChangeArrowheads="1"/>
          </p:cNvSpPr>
          <p:nvPr/>
        </p:nvSpPr>
        <p:spPr bwMode="auto">
          <a:xfrm>
            <a:off x="972616" y="728663"/>
            <a:ext cx="7991872"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62000" indent="-30480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FontTx/>
              <a:buAutoNum type="arabicPeriod"/>
            </a:pPr>
            <a:r>
              <a:rPr lang="en-US" altLang="ja-JP" sz="1600" dirty="0">
                <a:latin typeface="Times New Roman" panose="02020603050405020304" pitchFamily="18" charset="0"/>
                <a:cs typeface="Times New Roman" panose="02020603050405020304" pitchFamily="18" charset="0"/>
              </a:rPr>
              <a:t>Which of these is not an element of an object-oriented analysis model</a:t>
            </a:r>
            <a:r>
              <a:rPr lang="en-US" altLang="zh-CN" sz="1600" dirty="0">
                <a:latin typeface="Times New Roman" panose="02020603050405020304" pitchFamily="18" charset="0"/>
                <a:cs typeface="Times New Roman" panose="02020603050405020304" pitchFamily="18" charset="0"/>
              </a:rPr>
              <a:t>?</a:t>
            </a:r>
            <a:r>
              <a:rPr lang="ja-JP" altLang="en-US" sz="1600" dirty="0">
                <a:latin typeface="Times New Roman" panose="02020603050405020304" pitchFamily="18" charset="0"/>
                <a:cs typeface="Times New Roman" panose="02020603050405020304" pitchFamily="18" charset="0"/>
              </a:rPr>
              <a:t>　　　　　　　　</a:t>
            </a:r>
            <a:endParaRPr lang="en-US" altLang="ja-JP" sz="1600" dirty="0">
              <a:latin typeface="Times New Roman" panose="02020603050405020304" pitchFamily="18" charset="0"/>
              <a:cs typeface="Times New Roman" panose="02020603050405020304" pitchFamily="18" charset="0"/>
            </a:endParaRPr>
          </a:p>
          <a:p>
            <a:pPr lvl="1">
              <a:buFontTx/>
              <a:buAutoNum type="alphaLcPeriod"/>
            </a:pPr>
            <a:r>
              <a:rPr lang="en-US" altLang="zh-CN" sz="1600" dirty="0">
                <a:latin typeface="Times New Roman" panose="02020603050405020304" pitchFamily="18" charset="0"/>
                <a:cs typeface="Times New Roman" panose="02020603050405020304" pitchFamily="18" charset="0"/>
              </a:rPr>
              <a:t>Behavioral elements</a:t>
            </a:r>
            <a:endParaRPr lang="en-US" altLang="zh-CN" sz="1600" dirty="0">
              <a:latin typeface="Times New Roman" panose="02020603050405020304" pitchFamily="18" charset="0"/>
              <a:cs typeface="Times New Roman" panose="02020603050405020304" pitchFamily="18" charset="0"/>
            </a:endParaRPr>
          </a:p>
          <a:p>
            <a:pPr lvl="1">
              <a:buFontTx/>
              <a:buAutoNum type="alphaLcPeriod"/>
            </a:pPr>
            <a:r>
              <a:rPr lang="en-US" altLang="zh-CN" sz="1600" dirty="0">
                <a:solidFill>
                  <a:schemeClr val="bg2"/>
                </a:solidFill>
                <a:latin typeface="Times New Roman" panose="02020603050405020304" pitchFamily="18" charset="0"/>
                <a:cs typeface="Times New Roman" panose="02020603050405020304" pitchFamily="18" charset="0"/>
              </a:rPr>
              <a:t>Class-based elements</a:t>
            </a:r>
            <a:endParaRPr lang="en-US" altLang="zh-CN" sz="1600" dirty="0">
              <a:latin typeface="Times New Roman" panose="02020603050405020304" pitchFamily="18" charset="0"/>
              <a:cs typeface="Times New Roman" panose="02020603050405020304" pitchFamily="18" charset="0"/>
            </a:endParaRPr>
          </a:p>
          <a:p>
            <a:pPr lvl="1">
              <a:buFontTx/>
              <a:buAutoNum type="alphaLcPeriod"/>
            </a:pPr>
            <a:r>
              <a:rPr lang="en-US" altLang="zh-CN" sz="1600" dirty="0">
                <a:solidFill>
                  <a:srgbClr val="FF0000"/>
                </a:solidFill>
                <a:latin typeface="Times New Roman" panose="02020603050405020304" pitchFamily="18" charset="0"/>
                <a:cs typeface="Times New Roman" panose="02020603050405020304" pitchFamily="18" charset="0"/>
              </a:rPr>
              <a:t>Data elements</a:t>
            </a:r>
            <a:endParaRPr lang="en-US" altLang="zh-CN" sz="1600" dirty="0">
              <a:latin typeface="Times New Roman" panose="02020603050405020304" pitchFamily="18" charset="0"/>
              <a:cs typeface="Times New Roman" panose="02020603050405020304" pitchFamily="18" charset="0"/>
            </a:endParaRPr>
          </a:p>
          <a:p>
            <a:pPr lvl="1">
              <a:buFontTx/>
              <a:buAutoNum type="alphaLcPeriod"/>
            </a:pPr>
            <a:r>
              <a:rPr lang="en-US" altLang="ja-JP" sz="1600" dirty="0">
                <a:latin typeface="Times New Roman" panose="02020603050405020304" pitchFamily="18" charset="0"/>
                <a:cs typeface="Times New Roman" panose="02020603050405020304" pitchFamily="18" charset="0"/>
              </a:rPr>
              <a:t>Scenario-based elements</a:t>
            </a:r>
            <a:endParaRPr lang="en-US" altLang="ja-JP" sz="1600" dirty="0">
              <a:latin typeface="Times New Roman" panose="02020603050405020304" pitchFamily="18" charset="0"/>
              <a:cs typeface="Times New Roman" panose="02020603050405020304" pitchFamily="18" charset="0"/>
            </a:endParaRPr>
          </a:p>
          <a:p>
            <a:pPr>
              <a:buFontTx/>
              <a:buAutoNum type="arabicPeriod"/>
            </a:pPr>
            <a:r>
              <a:rPr lang="en-US" altLang="ja-JP" sz="1600" dirty="0">
                <a:latin typeface="Times New Roman" panose="02020603050405020304" pitchFamily="18" charset="0"/>
                <a:cs typeface="Times New Roman" panose="02020603050405020304" pitchFamily="18" charset="0"/>
              </a:rPr>
              <a:t>Which of the following is not an objective for building an analysis model</a:t>
            </a:r>
            <a:r>
              <a:rPr lang="en-US" altLang="zh-CN" sz="1600" dirty="0">
                <a:latin typeface="Times New Roman" panose="02020603050405020304" pitchFamily="18" charset="0"/>
                <a:cs typeface="Times New Roman" panose="02020603050405020304" pitchFamily="18" charset="0"/>
              </a:rPr>
              <a:t>? </a:t>
            </a:r>
            <a:endParaRPr lang="en-US" altLang="ja-JP" sz="1600" dirty="0">
              <a:latin typeface="Times New Roman" panose="02020603050405020304" pitchFamily="18" charset="0"/>
              <a:cs typeface="Times New Roman" panose="02020603050405020304" pitchFamily="18" charset="0"/>
            </a:endParaRPr>
          </a:p>
          <a:p>
            <a:pPr lvl="1">
              <a:buFontTx/>
              <a:buAutoNum type="alphaLcPeriod"/>
            </a:pPr>
            <a:r>
              <a:rPr lang="en-US" altLang="zh-CN" sz="1600" dirty="0">
                <a:latin typeface="Times New Roman" panose="02020603050405020304" pitchFamily="18" charset="0"/>
                <a:cs typeface="Times New Roman" panose="02020603050405020304" pitchFamily="18" charset="0"/>
              </a:rPr>
              <a:t>define set of software requirements that can be validated</a:t>
            </a:r>
            <a:endParaRPr lang="en-US" altLang="zh-CN" sz="1600" dirty="0">
              <a:latin typeface="Times New Roman" panose="02020603050405020304" pitchFamily="18" charset="0"/>
              <a:cs typeface="Times New Roman" panose="02020603050405020304" pitchFamily="18" charset="0"/>
            </a:endParaRPr>
          </a:p>
          <a:p>
            <a:pPr lvl="1">
              <a:buFontTx/>
              <a:buAutoNum type="alphaLcPeriod"/>
            </a:pPr>
            <a:r>
              <a:rPr lang="en-US" altLang="ja-JP" sz="1600" dirty="0">
                <a:latin typeface="Times New Roman" panose="02020603050405020304" pitchFamily="18" charset="0"/>
                <a:cs typeface="Times New Roman" panose="02020603050405020304" pitchFamily="18" charset="0"/>
              </a:rPr>
              <a:t>describe customer requirements</a:t>
            </a:r>
            <a:endParaRPr lang="en-US" altLang="zh-CN" sz="1600" dirty="0">
              <a:latin typeface="Times New Roman" panose="02020603050405020304" pitchFamily="18" charset="0"/>
              <a:cs typeface="Times New Roman" panose="02020603050405020304" pitchFamily="18" charset="0"/>
            </a:endParaRPr>
          </a:p>
          <a:p>
            <a:pPr lvl="1">
              <a:buFontTx/>
              <a:buAutoNum type="alphaLcPeriod"/>
            </a:pPr>
            <a:r>
              <a:rPr lang="en-US" altLang="ja-JP" sz="1600" dirty="0">
                <a:solidFill>
                  <a:schemeClr val="tx2">
                    <a:lumMod val="50000"/>
                    <a:lumOff val="50000"/>
                  </a:schemeClr>
                </a:solidFill>
                <a:latin typeface="Times New Roman" panose="02020603050405020304" pitchFamily="18" charset="0"/>
                <a:cs typeface="Times New Roman" panose="02020603050405020304" pitchFamily="18" charset="0"/>
              </a:rPr>
              <a:t>develop an abbreviated solution for the problem</a:t>
            </a:r>
            <a:endParaRPr lang="en-US" altLang="zh-CN" sz="1600" dirty="0">
              <a:latin typeface="Times New Roman" panose="02020603050405020304" pitchFamily="18" charset="0"/>
              <a:cs typeface="Times New Roman" panose="02020603050405020304" pitchFamily="18" charset="0"/>
            </a:endParaRPr>
          </a:p>
          <a:p>
            <a:pPr lvl="1">
              <a:buFontTx/>
              <a:buAutoNum type="alphaLcPeriod"/>
            </a:pPr>
            <a:r>
              <a:rPr lang="en-US" altLang="ja-JP" sz="1600" dirty="0">
                <a:solidFill>
                  <a:schemeClr val="tx1"/>
                </a:solidFill>
                <a:latin typeface="Times New Roman" panose="02020603050405020304" pitchFamily="18" charset="0"/>
                <a:cs typeface="Times New Roman" panose="02020603050405020304" pitchFamily="18" charset="0"/>
              </a:rPr>
              <a:t>establish basis for software design</a:t>
            </a:r>
            <a:endParaRPr lang="en-US" altLang="ja-JP" sz="1600" dirty="0">
              <a:latin typeface="Times New Roman" panose="02020603050405020304" pitchFamily="18" charset="0"/>
              <a:cs typeface="Times New Roman" panose="02020603050405020304" pitchFamily="18" charset="0"/>
            </a:endParaRPr>
          </a:p>
          <a:p>
            <a:pPr>
              <a:buFontTx/>
              <a:buAutoNum type="arabicPeriod"/>
            </a:pPr>
            <a:r>
              <a:rPr lang="en-US" altLang="ja-JP" sz="1600" dirty="0">
                <a:latin typeface="Times New Roman" panose="02020603050405020304" pitchFamily="18" charset="0"/>
                <a:cs typeface="Times New Roman" panose="02020603050405020304" pitchFamily="18" charset="0"/>
              </a:rPr>
              <a:t>The data flow diagram </a:t>
            </a:r>
            <a:r>
              <a:rPr lang="en-US" altLang="zh-CN" sz="1600" dirty="0">
                <a:latin typeface="Times New Roman" panose="02020603050405020304" pitchFamily="18" charset="0"/>
                <a:cs typeface="Times New Roman" panose="02020603050405020304" pitchFamily="18" charset="0"/>
              </a:rPr>
              <a:t>                                                                             </a:t>
            </a:r>
            <a:endParaRPr lang="en-US" altLang="ja-JP" sz="1600" dirty="0" smtClean="0">
              <a:latin typeface="Times New Roman" panose="02020603050405020304" pitchFamily="18" charset="0"/>
              <a:cs typeface="Times New Roman" panose="02020603050405020304" pitchFamily="18" charset="0"/>
            </a:endParaRPr>
          </a:p>
          <a:p>
            <a:pPr lvl="1">
              <a:buFontTx/>
              <a:buAutoNum type="alphaLcPeriod"/>
            </a:pPr>
            <a:r>
              <a:rPr lang="en-US" altLang="ja-JP" sz="1600" dirty="0" smtClean="0">
                <a:latin typeface="Times New Roman" panose="02020603050405020304" pitchFamily="18" charset="0"/>
                <a:cs typeface="Times New Roman" panose="02020603050405020304" pitchFamily="18" charset="0"/>
              </a:rPr>
              <a:t>depicts relationships between data objects</a:t>
            </a:r>
            <a:endParaRPr lang="en-US" altLang="ja-JP" sz="1600" dirty="0" smtClean="0">
              <a:latin typeface="Times New Roman" panose="02020603050405020304" pitchFamily="18" charset="0"/>
              <a:cs typeface="Times New Roman" panose="02020603050405020304" pitchFamily="18" charset="0"/>
            </a:endParaRPr>
          </a:p>
          <a:p>
            <a:pPr lvl="1">
              <a:buFontTx/>
              <a:buAutoNum type="alphaLcPeriod"/>
            </a:pPr>
            <a:r>
              <a:rPr lang="en-US" altLang="ja-JP" sz="1600" dirty="0" smtClean="0">
                <a:latin typeface="Times New Roman" panose="02020603050405020304" pitchFamily="18" charset="0"/>
                <a:cs typeface="Times New Roman" panose="02020603050405020304" pitchFamily="18" charset="0"/>
              </a:rPr>
              <a:t>depicts </a:t>
            </a:r>
            <a:r>
              <a:rPr lang="en-US" altLang="ja-JP" sz="1600" dirty="0">
                <a:latin typeface="Times New Roman" panose="02020603050405020304" pitchFamily="18" charset="0"/>
                <a:cs typeface="Times New Roman" panose="02020603050405020304" pitchFamily="18" charset="0"/>
              </a:rPr>
              <a:t>functions that transform the data flow</a:t>
            </a:r>
            <a:endParaRPr lang="en-US" altLang="ja-JP" sz="1600" dirty="0">
              <a:latin typeface="Times New Roman" panose="02020603050405020304" pitchFamily="18" charset="0"/>
              <a:cs typeface="Times New Roman" panose="02020603050405020304" pitchFamily="18" charset="0"/>
            </a:endParaRPr>
          </a:p>
          <a:p>
            <a:pPr lvl="1">
              <a:buFontTx/>
              <a:buAutoNum type="alphaLcPeriod"/>
            </a:pPr>
            <a:r>
              <a:rPr lang="en-US" altLang="ja-JP" sz="1600" dirty="0">
                <a:solidFill>
                  <a:schemeClr val="tx2">
                    <a:lumMod val="50000"/>
                    <a:lumOff val="50000"/>
                  </a:schemeClr>
                </a:solidFill>
                <a:latin typeface="Times New Roman" panose="02020603050405020304" pitchFamily="18" charset="0"/>
                <a:cs typeface="Times New Roman" panose="02020603050405020304" pitchFamily="18" charset="0"/>
              </a:rPr>
              <a:t>indicates how data are transformed by the system</a:t>
            </a:r>
            <a:endParaRPr lang="en-US" altLang="ja-JP" sz="1600" dirty="0">
              <a:solidFill>
                <a:schemeClr val="tx2">
                  <a:lumMod val="50000"/>
                  <a:lumOff val="50000"/>
                </a:schemeClr>
              </a:solidFill>
              <a:latin typeface="Times New Roman" panose="02020603050405020304" pitchFamily="18" charset="0"/>
              <a:cs typeface="Times New Roman" panose="02020603050405020304" pitchFamily="18" charset="0"/>
            </a:endParaRPr>
          </a:p>
          <a:p>
            <a:pPr lvl="1">
              <a:buFontTx/>
              <a:buAutoNum type="alphaLcPeriod"/>
            </a:pPr>
            <a:r>
              <a:rPr lang="en-US" altLang="zh-CN" sz="1600" dirty="0">
                <a:latin typeface="Times New Roman" panose="02020603050405020304" pitchFamily="18" charset="0"/>
                <a:cs typeface="Times New Roman" panose="02020603050405020304" pitchFamily="18" charset="0"/>
              </a:rPr>
              <a:t>indicates system reactions to external events</a:t>
            </a:r>
            <a:endParaRPr lang="en-US" altLang="zh-CN" sz="1600" dirty="0">
              <a:latin typeface="Times New Roman" panose="02020603050405020304" pitchFamily="18" charset="0"/>
              <a:cs typeface="Times New Roman" panose="02020603050405020304" pitchFamily="18" charset="0"/>
            </a:endParaRPr>
          </a:p>
          <a:p>
            <a:pPr lvl="1">
              <a:buFontTx/>
              <a:buAutoNum type="alphaLcPeriod"/>
            </a:pPr>
            <a:r>
              <a:rPr lang="en-US" altLang="ja-JP" sz="1600" dirty="0">
                <a:solidFill>
                  <a:srgbClr val="FF0000"/>
                </a:solidFill>
                <a:latin typeface="Times New Roman" panose="02020603050405020304" pitchFamily="18" charset="0"/>
                <a:cs typeface="Times New Roman" panose="02020603050405020304" pitchFamily="18" charset="0"/>
              </a:rPr>
              <a:t>both b and c</a:t>
            </a:r>
            <a:endParaRPr lang="en-US" altLang="ja-JP" sz="1600" dirty="0">
              <a:latin typeface="Times New Roman" panose="02020603050405020304" pitchFamily="18" charset="0"/>
              <a:cs typeface="Times New Roman" panose="02020603050405020304" pitchFamily="18" charset="0"/>
            </a:endParaRPr>
          </a:p>
          <a:p>
            <a:pPr>
              <a:buFontTx/>
              <a:buAutoNum type="arabicPeriod"/>
            </a:pPr>
            <a:r>
              <a:rPr lang="en-US" altLang="ja-JP" sz="1600" dirty="0">
                <a:latin typeface="Times New Roman" panose="02020603050405020304" pitchFamily="18" charset="0"/>
                <a:cs typeface="Times New Roman" panose="02020603050405020304" pitchFamily="18" charset="0"/>
              </a:rPr>
              <a:t>Which of the following items does not appear on a CRC card? </a:t>
            </a:r>
            <a:r>
              <a:rPr lang="en-US" altLang="zh-CN" sz="1600" dirty="0">
                <a:latin typeface="Times New Roman" panose="02020603050405020304" pitchFamily="18" charset="0"/>
                <a:cs typeface="Times New Roman" panose="02020603050405020304" pitchFamily="18" charset="0"/>
              </a:rPr>
              <a:t>               </a:t>
            </a:r>
            <a:endParaRPr lang="en-US" altLang="ja-JP" sz="1600" dirty="0">
              <a:latin typeface="Times New Roman" panose="02020603050405020304" pitchFamily="18" charset="0"/>
              <a:cs typeface="Times New Roman" panose="02020603050405020304" pitchFamily="18" charset="0"/>
            </a:endParaRPr>
          </a:p>
          <a:p>
            <a:pPr lvl="1">
              <a:buFontTx/>
              <a:buAutoNum type="alphaLcPeriod"/>
            </a:pPr>
            <a:r>
              <a:rPr lang="en-US" altLang="ja-JP" sz="1600" dirty="0">
                <a:latin typeface="Times New Roman" panose="02020603050405020304" pitchFamily="18" charset="0"/>
                <a:cs typeface="Times New Roman" panose="02020603050405020304" pitchFamily="18" charset="0"/>
              </a:rPr>
              <a:t>class collaborators</a:t>
            </a:r>
            <a:endParaRPr lang="en-US" altLang="ja-JP" sz="1600" dirty="0">
              <a:latin typeface="Times New Roman" panose="02020603050405020304" pitchFamily="18" charset="0"/>
              <a:cs typeface="Times New Roman" panose="02020603050405020304" pitchFamily="18" charset="0"/>
            </a:endParaRPr>
          </a:p>
          <a:p>
            <a:pPr lvl="1">
              <a:buFontTx/>
              <a:buAutoNum type="alphaLcPeriod"/>
            </a:pPr>
            <a:r>
              <a:rPr lang="en-US" altLang="zh-CN" sz="1600" dirty="0">
                <a:latin typeface="Times New Roman" panose="02020603050405020304" pitchFamily="18" charset="0"/>
                <a:cs typeface="Times New Roman" panose="02020603050405020304" pitchFamily="18" charset="0"/>
              </a:rPr>
              <a:t>class name</a:t>
            </a:r>
            <a:endParaRPr lang="en-US" altLang="zh-CN" sz="1600" dirty="0">
              <a:latin typeface="Times New Roman" panose="02020603050405020304" pitchFamily="18" charset="0"/>
              <a:cs typeface="Times New Roman" panose="02020603050405020304" pitchFamily="18" charset="0"/>
            </a:endParaRPr>
          </a:p>
          <a:p>
            <a:pPr lvl="1">
              <a:buFontTx/>
              <a:buAutoNum type="alphaLcPeriod"/>
            </a:pPr>
            <a:r>
              <a:rPr lang="en-US" altLang="zh-CN" sz="1600" dirty="0">
                <a:solidFill>
                  <a:schemeClr val="tx2">
                    <a:lumMod val="50000"/>
                    <a:lumOff val="50000"/>
                  </a:schemeClr>
                </a:solidFill>
                <a:latin typeface="Times New Roman" panose="02020603050405020304" pitchFamily="18" charset="0"/>
                <a:cs typeface="Times New Roman" panose="02020603050405020304" pitchFamily="18" charset="0"/>
              </a:rPr>
              <a:t>class reliability</a:t>
            </a:r>
            <a:endParaRPr lang="en-US" altLang="zh-CN" sz="1600" dirty="0">
              <a:latin typeface="Times New Roman" panose="02020603050405020304" pitchFamily="18" charset="0"/>
              <a:cs typeface="Times New Roman" panose="02020603050405020304" pitchFamily="18" charset="0"/>
            </a:endParaRPr>
          </a:p>
          <a:p>
            <a:pPr lvl="1">
              <a:buFontTx/>
              <a:buAutoNum type="alphaLcPeriod"/>
            </a:pPr>
            <a:r>
              <a:rPr lang="en-US" altLang="zh-CN" sz="1600" dirty="0">
                <a:latin typeface="Times New Roman" panose="02020603050405020304" pitchFamily="18" charset="0"/>
                <a:cs typeface="Times New Roman" panose="02020603050405020304" pitchFamily="18" charset="0"/>
              </a:rPr>
              <a:t>class responsibilities</a:t>
            </a:r>
            <a:endParaRPr lang="en-US" altLang="ja-JP" sz="1600" dirty="0">
              <a:latin typeface="Times New Roman" panose="02020603050405020304" pitchFamily="18" charset="0"/>
              <a:cs typeface="Times New Roman" panose="02020603050405020304" pitchFamily="18" charset="0"/>
            </a:endParaRPr>
          </a:p>
        </p:txBody>
      </p:sp>
      <p:pic>
        <p:nvPicPr>
          <p:cNvPr id="1025" name="HTMLOption1" descr="ppt/media/image72.wmf"/>
          <p:cNvPicPr preferRelativeResize="0"/>
          <p:nvPr/>
        </p:nvPicPr>
        <p:blipFill>
          <a:blip r:embed="rId3"/>
          <a:stretch>
            <a:fillRect/>
          </a:stretch>
        </p:blipFill>
        <p:spPr>
          <a:xfrm>
            <a:off x="3886200" y="-30167263"/>
            <a:ext cx="1371600" cy="276225"/>
          </a:xfrm>
          <a:prstGeom prst="rect">
            <a:avLst/>
          </a:prstGeom>
          <a:noFill/>
          <a:ln w="9525">
            <a:noFill/>
          </a:ln>
        </p:spPr>
      </p:pic>
      <p:pic>
        <p:nvPicPr>
          <p:cNvPr id="1026" name="DefaultOcx" descr="ppt/media/image72.wmf"/>
          <p:cNvPicPr preferRelativeResize="0"/>
          <p:nvPr/>
        </p:nvPicPr>
        <p:blipFill>
          <a:blip r:embed="rId3"/>
          <a:stretch>
            <a:fillRect/>
          </a:stretch>
        </p:blipFill>
        <p:spPr>
          <a:xfrm>
            <a:off x="3886200" y="-30167263"/>
            <a:ext cx="1371600" cy="276225"/>
          </a:xfrm>
          <a:prstGeom prst="rect">
            <a:avLst/>
          </a:prstGeom>
          <a:noFill/>
          <a:ln w="9525">
            <a:noFill/>
          </a:ln>
        </p:spPr>
      </p:pic>
      <p:pic>
        <p:nvPicPr>
          <p:cNvPr id="1027" name="HTMLOption2" descr="ppt/media/image72.wmf"/>
          <p:cNvPicPr preferRelativeResize="0"/>
          <p:nvPr/>
        </p:nvPicPr>
        <p:blipFill>
          <a:blip r:embed="rId3"/>
          <a:stretch>
            <a:fillRect/>
          </a:stretch>
        </p:blipFill>
        <p:spPr>
          <a:xfrm>
            <a:off x="3886200" y="-30167263"/>
            <a:ext cx="1371600" cy="276225"/>
          </a:xfrm>
          <a:prstGeom prst="rect">
            <a:avLst/>
          </a:prstGeom>
          <a:noFill/>
          <a:ln w="9525">
            <a:noFill/>
          </a:ln>
        </p:spPr>
      </p:pic>
      <p:pic>
        <p:nvPicPr>
          <p:cNvPr id="1028" name="HTMLOption3" descr="ppt/media/image72.wmf"/>
          <p:cNvPicPr preferRelativeResize="0"/>
          <p:nvPr/>
        </p:nvPicPr>
        <p:blipFill>
          <a:blip r:embed="rId3"/>
          <a:stretch>
            <a:fillRect/>
          </a:stretch>
        </p:blipFill>
        <p:spPr>
          <a:xfrm>
            <a:off x="3886200" y="-30167263"/>
            <a:ext cx="1371600" cy="276225"/>
          </a:xfrm>
          <a:prstGeom prst="rect">
            <a:avLst/>
          </a:prstGeom>
          <a:noFill/>
          <a:ln w="9525">
            <a:noFill/>
          </a:ln>
        </p:spPr>
      </p:pic>
    </p:spTree>
  </p:cSld>
  <p:clrMapOvr>
    <a:masterClrMapping/>
  </p:clrMapOvr>
  <p:transition>
    <p:random/>
    <p:sndAc>
      <p:stSnd>
        <p:snd r:embed="rId4" name="projctor.wav"/>
      </p:stSnd>
    </p:sndAc>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フッター プレースホルダ 3"/>
          <p:cNvSpPr txBox="1">
            <a:spLocks noGrp="1"/>
          </p:cNvSpPr>
          <p:nvPr/>
        </p:nvSpPr>
        <p:spPr bwMode="auto">
          <a:xfrm>
            <a:off x="899592" y="6477000"/>
            <a:ext cx="364038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3559" name="スライド番号プレースホルダ 4"/>
          <p:cNvSpPr txBox="1">
            <a:spLocks noGrp="1"/>
          </p:cNvSpPr>
          <p:nvPr/>
        </p:nvSpPr>
        <p:spPr bwMode="auto">
          <a:xfrm>
            <a:off x="8138592" y="6629400"/>
            <a:ext cx="1717161"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8393B09-7054-4AB9-A870-AF0E51B99555}" type="slidenum">
              <a:rPr lang="en-US" altLang="ja-JP" sz="1200">
                <a:solidFill>
                  <a:schemeClr val="bg1"/>
                </a:solidFill>
              </a:rPr>
            </a:fld>
            <a:endParaRPr lang="en-US" altLang="ja-JP" sz="900">
              <a:solidFill>
                <a:schemeClr val="bg1"/>
              </a:solidFill>
            </a:endParaRPr>
          </a:p>
        </p:txBody>
      </p:sp>
      <p:sp>
        <p:nvSpPr>
          <p:cNvPr id="23560" name="Rectangle 4"/>
          <p:cNvSpPr>
            <a:spLocks noChangeArrowheads="1"/>
          </p:cNvSpPr>
          <p:nvPr/>
        </p:nvSpPr>
        <p:spPr bwMode="auto">
          <a:xfrm>
            <a:off x="1043608" y="560546"/>
            <a:ext cx="769288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eaLnBrk="1" hangingPunct="1"/>
            <a:r>
              <a:rPr lang="en-US" altLang="ja-JP" sz="2800" b="1" dirty="0"/>
              <a:t>Exercise</a:t>
            </a:r>
            <a:endParaRPr lang="en-US" altLang="ja-JP" sz="2800" b="1" dirty="0"/>
          </a:p>
        </p:txBody>
      </p:sp>
      <p:pic>
        <p:nvPicPr>
          <p:cNvPr id="23561" name="Picture 34" descr="corr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08117" y="-9863138"/>
            <a:ext cx="12878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35"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2142" y="-13895388"/>
            <a:ext cx="8585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3" name="Picture 3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117" y="495300"/>
            <a:ext cx="343432"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Picture 37"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2142" y="-4025900"/>
            <a:ext cx="8585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Picture 38"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117" y="12931775"/>
            <a:ext cx="343432"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3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2142" y="7065963"/>
            <a:ext cx="8585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7" name="Picture 40"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117" y="28301950"/>
            <a:ext cx="343432"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8" name="Picture 41"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2142" y="20847050"/>
            <a:ext cx="8585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9" name="Text Box 42"/>
          <p:cNvSpPr txBox="1">
            <a:spLocks noChangeArrowheads="1"/>
          </p:cNvSpPr>
          <p:nvPr/>
        </p:nvSpPr>
        <p:spPr bwMode="auto">
          <a:xfrm>
            <a:off x="899592" y="1120200"/>
            <a:ext cx="822377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62000" indent="-30480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dirty="0">
                <a:latin typeface="Times New Roman" panose="02020603050405020304" pitchFamily="18" charset="0"/>
                <a:cs typeface="Times New Roman" panose="02020603050405020304" pitchFamily="18" charset="0"/>
              </a:rPr>
              <a:t>5. For purposes of behavior modeling a state is any</a:t>
            </a:r>
            <a:r>
              <a:rPr lang="en-US" altLang="zh-CN" sz="1600" dirty="0">
                <a:latin typeface="Times New Roman" panose="02020603050405020304" pitchFamily="18" charset="0"/>
                <a:cs typeface="Times New Roman" panose="02020603050405020304" pitchFamily="18" charset="0"/>
              </a:rPr>
              <a:t>                      </a:t>
            </a:r>
            <a:endParaRPr lang="en-US" altLang="ja-JP" sz="1600" dirty="0">
              <a:latin typeface="Times New Roman" panose="02020603050405020304" pitchFamily="18" charset="0"/>
              <a:cs typeface="Times New Roman" panose="02020603050405020304" pitchFamily="18" charset="0"/>
            </a:endParaRPr>
          </a:p>
          <a:p>
            <a:pPr lvl="1">
              <a:buFontTx/>
              <a:buAutoNum type="alphaLcPeriod"/>
            </a:pPr>
            <a:r>
              <a:rPr lang="en-US" altLang="ja-JP" sz="1600" dirty="0">
                <a:latin typeface="Times New Roman" panose="02020603050405020304" pitchFamily="18" charset="0"/>
                <a:cs typeface="Times New Roman" panose="02020603050405020304" pitchFamily="18" charset="0"/>
              </a:rPr>
              <a:t>consumer or producer of data.</a:t>
            </a:r>
            <a:endParaRPr lang="en-US" altLang="ja-JP" sz="1600" dirty="0">
              <a:latin typeface="Times New Roman" panose="02020603050405020304" pitchFamily="18" charset="0"/>
              <a:cs typeface="Times New Roman" panose="02020603050405020304" pitchFamily="18" charset="0"/>
            </a:endParaRPr>
          </a:p>
          <a:p>
            <a:pPr lvl="1">
              <a:buFontTx/>
              <a:buAutoNum type="alphaLcPeriod"/>
            </a:pPr>
            <a:r>
              <a:rPr lang="en-US" altLang="zh-CN" sz="1600" dirty="0">
                <a:latin typeface="Times New Roman" panose="02020603050405020304" pitchFamily="18" charset="0"/>
                <a:cs typeface="Times New Roman" panose="02020603050405020304" pitchFamily="18" charset="0"/>
              </a:rPr>
              <a:t>data object hierarchy.</a:t>
            </a:r>
            <a:endParaRPr lang="en-US" altLang="zh-CN" sz="1600" dirty="0">
              <a:latin typeface="Times New Roman" panose="02020603050405020304" pitchFamily="18" charset="0"/>
              <a:cs typeface="Times New Roman" panose="02020603050405020304" pitchFamily="18" charset="0"/>
            </a:endParaRPr>
          </a:p>
          <a:p>
            <a:pPr lvl="1">
              <a:buFontTx/>
              <a:buAutoNum type="alphaLcPeriod"/>
            </a:pPr>
            <a:r>
              <a:rPr lang="en-US" altLang="zh-CN" sz="1600" dirty="0">
                <a:solidFill>
                  <a:schemeClr val="tx2">
                    <a:lumMod val="50000"/>
                    <a:lumOff val="50000"/>
                  </a:schemeClr>
                </a:solidFill>
                <a:latin typeface="Times New Roman" panose="02020603050405020304" pitchFamily="18" charset="0"/>
                <a:cs typeface="Times New Roman" panose="02020603050405020304" pitchFamily="18" charset="0"/>
              </a:rPr>
              <a:t>observable mode of behavior.</a:t>
            </a:r>
            <a:endParaRPr lang="en-US" altLang="zh-CN" sz="1600" dirty="0">
              <a:latin typeface="Times New Roman" panose="02020603050405020304" pitchFamily="18" charset="0"/>
              <a:cs typeface="Times New Roman" panose="02020603050405020304" pitchFamily="18" charset="0"/>
            </a:endParaRPr>
          </a:p>
          <a:p>
            <a:pPr lvl="1">
              <a:buFontTx/>
              <a:buAutoNum type="alphaLcPeriod"/>
            </a:pPr>
            <a:r>
              <a:rPr lang="en-US" altLang="zh-CN" sz="1600" dirty="0">
                <a:latin typeface="Times New Roman" panose="02020603050405020304" pitchFamily="18" charset="0"/>
                <a:cs typeface="Times New Roman" panose="02020603050405020304" pitchFamily="18" charset="0"/>
              </a:rPr>
              <a:t>well defined process.</a:t>
            </a:r>
            <a:endParaRPr lang="en-US" altLang="zh-CN" sz="1600" dirty="0">
              <a:latin typeface="Times New Roman" panose="02020603050405020304" pitchFamily="18" charset="0"/>
              <a:cs typeface="Times New Roman" panose="02020603050405020304" pitchFamily="18" charset="0"/>
            </a:endParaRPr>
          </a:p>
          <a:p>
            <a:r>
              <a:rPr lang="en-US" altLang="ja-JP" sz="1600" dirty="0" smtClean="0">
                <a:latin typeface="Times New Roman" panose="02020603050405020304" pitchFamily="18" charset="0"/>
                <a:cs typeface="Times New Roman" panose="02020603050405020304" pitchFamily="18" charset="0"/>
              </a:rPr>
              <a:t>6</a:t>
            </a:r>
            <a:r>
              <a:rPr lang="en-US" altLang="ja-JP" sz="1600" dirty="0">
                <a:latin typeface="Times New Roman" panose="02020603050405020304" pitchFamily="18" charset="0"/>
                <a:cs typeface="Times New Roman" panose="02020603050405020304" pitchFamily="18" charset="0"/>
              </a:rPr>
              <a:t>. Attributes cannot be defined for a class until design has been completed.</a:t>
            </a:r>
            <a:r>
              <a:rPr lang="en-US" altLang="zh-CN" sz="1600" dirty="0">
                <a:latin typeface="Times New Roman" panose="02020603050405020304" pitchFamily="18" charset="0"/>
                <a:cs typeface="Times New Roman" panose="02020603050405020304" pitchFamily="18" charset="0"/>
              </a:rPr>
              <a:t>  </a:t>
            </a:r>
            <a:endParaRPr lang="en-US" altLang="ja-JP" sz="1600" dirty="0">
              <a:latin typeface="Times New Roman" panose="02020603050405020304" pitchFamily="18" charset="0"/>
              <a:cs typeface="Times New Roman" panose="02020603050405020304" pitchFamily="18" charset="0"/>
            </a:endParaRPr>
          </a:p>
          <a:p>
            <a:r>
              <a:rPr lang="en-US" altLang="ja-JP" sz="1600" dirty="0">
                <a:latin typeface="Times New Roman" panose="02020603050405020304" pitchFamily="18" charset="0"/>
                <a:cs typeface="Times New Roman" panose="02020603050405020304" pitchFamily="18" charset="0"/>
              </a:rPr>
              <a:t>        a. </a:t>
            </a:r>
            <a:r>
              <a:rPr lang="en-US" altLang="zh-CN" sz="1600" dirty="0">
                <a:latin typeface="Times New Roman" panose="02020603050405020304" pitchFamily="18" charset="0"/>
                <a:cs typeface="Times New Roman" panose="02020603050405020304" pitchFamily="18" charset="0"/>
              </a:rPr>
              <a:t>True</a:t>
            </a:r>
            <a:r>
              <a:rPr lang="en-US" altLang="ja-JP" sz="1600" dirty="0">
                <a:latin typeface="Times New Roman" panose="02020603050405020304" pitchFamily="18" charset="0"/>
                <a:cs typeface="Times New Roman" panose="02020603050405020304" pitchFamily="18" charset="0"/>
              </a:rPr>
              <a:t> </a:t>
            </a:r>
            <a:endParaRPr lang="en-US" altLang="ja-JP" sz="1600" dirty="0">
              <a:latin typeface="Times New Roman" panose="02020603050405020304" pitchFamily="18" charset="0"/>
              <a:cs typeface="Times New Roman" panose="02020603050405020304" pitchFamily="18" charset="0"/>
            </a:endParaRPr>
          </a:p>
          <a:p>
            <a:r>
              <a:rPr lang="en-US" altLang="ja-JP" sz="1600" dirty="0">
                <a:latin typeface="Times New Roman" panose="02020603050405020304" pitchFamily="18" charset="0"/>
                <a:cs typeface="Times New Roman" panose="02020603050405020304" pitchFamily="18" charset="0"/>
              </a:rPr>
              <a:t>       </a:t>
            </a:r>
            <a:r>
              <a:rPr lang="en-US" altLang="ja-JP" sz="1600" dirty="0">
                <a:solidFill>
                  <a:schemeClr val="tx2">
                    <a:lumMod val="50000"/>
                    <a:lumOff val="50000"/>
                  </a:schemeClr>
                </a:solidFill>
                <a:latin typeface="Times New Roman" panose="02020603050405020304" pitchFamily="18" charset="0"/>
                <a:cs typeface="Times New Roman" panose="02020603050405020304" pitchFamily="18" charset="0"/>
              </a:rPr>
              <a:t> </a:t>
            </a:r>
            <a:r>
              <a:rPr lang="en-US" altLang="zh-CN" sz="1600" dirty="0">
                <a:solidFill>
                  <a:schemeClr val="tx2">
                    <a:lumMod val="50000"/>
                    <a:lumOff val="50000"/>
                  </a:schemeClr>
                </a:solidFill>
                <a:latin typeface="Times New Roman" panose="02020603050405020304" pitchFamily="18" charset="0"/>
                <a:cs typeface="Times New Roman" panose="02020603050405020304" pitchFamily="18" charset="0"/>
              </a:rPr>
              <a:t>b</a:t>
            </a:r>
            <a:r>
              <a:rPr lang="en-US" altLang="ja-JP" sz="1600" dirty="0">
                <a:solidFill>
                  <a:schemeClr val="tx2">
                    <a:lumMod val="50000"/>
                    <a:lumOff val="50000"/>
                  </a:schemeClr>
                </a:solidFill>
                <a:latin typeface="Times New Roman" panose="02020603050405020304" pitchFamily="18" charset="0"/>
                <a:cs typeface="Times New Roman" panose="02020603050405020304" pitchFamily="18" charset="0"/>
              </a:rPr>
              <a:t>. </a:t>
            </a:r>
            <a:r>
              <a:rPr lang="en-US" altLang="zh-CN" sz="1600" dirty="0">
                <a:solidFill>
                  <a:schemeClr val="tx2">
                    <a:lumMod val="50000"/>
                    <a:lumOff val="50000"/>
                  </a:schemeClr>
                </a:solidFill>
                <a:latin typeface="Times New Roman" panose="02020603050405020304" pitchFamily="18" charset="0"/>
                <a:cs typeface="Times New Roman" panose="02020603050405020304" pitchFamily="18" charset="0"/>
              </a:rPr>
              <a:t>False      </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r>
              <a:rPr lang="en-US" altLang="ja-JP" sz="1600" dirty="0" smtClean="0">
                <a:latin typeface="Times New Roman" panose="02020603050405020304" pitchFamily="18" charset="0"/>
                <a:cs typeface="Times New Roman" panose="02020603050405020304" pitchFamily="18" charset="0"/>
              </a:rPr>
              <a:t>7</a:t>
            </a:r>
            <a:r>
              <a:rPr lang="en-US" altLang="ja-JP" sz="1600" dirty="0">
                <a:latin typeface="Times New Roman" panose="02020603050405020304" pitchFamily="18" charset="0"/>
                <a:cs typeface="Times New Roman" panose="02020603050405020304" pitchFamily="18" charset="0"/>
              </a:rPr>
              <a:t>. Operations are object procedures that are invoked when an object receives a message.</a:t>
            </a:r>
            <a:r>
              <a:rPr lang="en-US" altLang="zh-CN" sz="1600" dirty="0">
                <a:latin typeface="Times New Roman" panose="02020603050405020304" pitchFamily="18" charset="0"/>
                <a:cs typeface="Times New Roman" panose="02020603050405020304" pitchFamily="18" charset="0"/>
              </a:rPr>
              <a:t> </a:t>
            </a:r>
            <a:endParaRPr lang="en-US" altLang="ja-JP" sz="1600" dirty="0">
              <a:latin typeface="Times New Roman" panose="02020603050405020304" pitchFamily="18" charset="0"/>
              <a:cs typeface="Times New Roman" panose="02020603050405020304" pitchFamily="18" charset="0"/>
            </a:endParaRPr>
          </a:p>
          <a:p>
            <a:pPr lvl="1">
              <a:buFontTx/>
              <a:buAutoNum type="alphaLcPeriod"/>
            </a:pPr>
            <a:r>
              <a:rPr lang="en-US" altLang="zh-CN" sz="1600" dirty="0">
                <a:solidFill>
                  <a:schemeClr val="tx2">
                    <a:lumMod val="50000"/>
                    <a:lumOff val="50000"/>
                  </a:schemeClr>
                </a:solidFill>
                <a:latin typeface="Times New Roman" panose="02020603050405020304" pitchFamily="18" charset="0"/>
                <a:cs typeface="Times New Roman" panose="02020603050405020304" pitchFamily="18" charset="0"/>
              </a:rPr>
              <a:t>True</a:t>
            </a:r>
            <a:r>
              <a:rPr lang="en-US" altLang="ja-JP" sz="1600" dirty="0">
                <a:solidFill>
                  <a:schemeClr val="tx2">
                    <a:lumMod val="50000"/>
                    <a:lumOff val="50000"/>
                  </a:schemeClr>
                </a:solidFill>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lvl="1">
              <a:buFontTx/>
              <a:buAutoNum type="alphaLcPeriod"/>
            </a:pPr>
            <a:r>
              <a:rPr lang="en-US" altLang="zh-CN" sz="1600" dirty="0">
                <a:latin typeface="Times New Roman" panose="02020603050405020304" pitchFamily="18" charset="0"/>
                <a:cs typeface="Times New Roman" panose="02020603050405020304" pitchFamily="18" charset="0"/>
              </a:rPr>
              <a:t>False</a:t>
            </a:r>
            <a:endParaRPr lang="en-US" altLang="zh-CN" sz="1600" dirty="0">
              <a:latin typeface="Times New Roman" panose="02020603050405020304" pitchFamily="18" charset="0"/>
              <a:cs typeface="Times New Roman" panose="02020603050405020304" pitchFamily="18" charset="0"/>
            </a:endParaRPr>
          </a:p>
          <a:p>
            <a:r>
              <a:rPr lang="en-US" altLang="zh-CN" sz="1600" dirty="0" smtClean="0">
                <a:latin typeface="Times New Roman" panose="02020603050405020304" pitchFamily="18" charset="0"/>
                <a:cs typeface="Times New Roman" panose="02020603050405020304" pitchFamily="18" charset="0"/>
              </a:rPr>
              <a:t>8</a:t>
            </a:r>
            <a:r>
              <a:rPr lang="en-US" altLang="zh-CN" sz="1600" dirty="0">
                <a:latin typeface="Times New Roman" panose="02020603050405020304" pitchFamily="18" charset="0"/>
                <a:cs typeface="Times New Roman" panose="02020603050405020304" pitchFamily="18" charset="0"/>
              </a:rPr>
              <a:t>. </a:t>
            </a:r>
            <a:r>
              <a:rPr lang="en-US" altLang="ja-JP" sz="1600" dirty="0">
                <a:latin typeface="Times New Roman" panose="02020603050405020304" pitchFamily="18" charset="0"/>
                <a:cs typeface="Times New Roman" panose="02020603050405020304" pitchFamily="18" charset="0"/>
              </a:rPr>
              <a:t>UML activity diagrams are useful in representing which analysis model elements?</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 </a:t>
            </a:r>
            <a:r>
              <a:rPr lang="en-US" altLang="ja-JP" sz="1600" dirty="0">
                <a:latin typeface="Times New Roman" panose="02020603050405020304" pitchFamily="18" charset="0"/>
                <a:cs typeface="Times New Roman" panose="02020603050405020304" pitchFamily="18" charset="0"/>
              </a:rPr>
              <a:t>Behavioral elements</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en-US" altLang="zh-CN" sz="1600" dirty="0">
                <a:solidFill>
                  <a:schemeClr val="tx2">
                    <a:lumMod val="50000"/>
                    <a:lumOff val="50000"/>
                  </a:schemeClr>
                </a:solidFill>
                <a:latin typeface="Times New Roman" panose="02020603050405020304" pitchFamily="18" charset="0"/>
                <a:cs typeface="Times New Roman" panose="02020603050405020304" pitchFamily="18" charset="0"/>
              </a:rPr>
              <a:t>b. </a:t>
            </a:r>
            <a:r>
              <a:rPr lang="en-US" altLang="ja-JP" sz="1600" dirty="0">
                <a:solidFill>
                  <a:schemeClr val="tx2">
                    <a:lumMod val="50000"/>
                    <a:lumOff val="50000"/>
                  </a:schemeClr>
                </a:solidFill>
                <a:latin typeface="Times New Roman" panose="02020603050405020304" pitchFamily="18" charset="0"/>
                <a:cs typeface="Times New Roman" panose="02020603050405020304" pitchFamily="18" charset="0"/>
              </a:rPr>
              <a:t>Class-based elements</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c. </a:t>
            </a:r>
            <a:r>
              <a:rPr lang="en-US" altLang="ja-JP" sz="1600" dirty="0">
                <a:latin typeface="Times New Roman" panose="02020603050405020304" pitchFamily="18" charset="0"/>
                <a:cs typeface="Times New Roman" panose="02020603050405020304" pitchFamily="18" charset="0"/>
              </a:rPr>
              <a:t>Flow-based elements</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    d. </a:t>
            </a:r>
            <a:r>
              <a:rPr lang="en-US" altLang="ja-JP" sz="1600" dirty="0">
                <a:solidFill>
                  <a:srgbClr val="FF0000"/>
                </a:solidFill>
                <a:latin typeface="Times New Roman" panose="02020603050405020304" pitchFamily="18" charset="0"/>
                <a:cs typeface="Times New Roman" panose="02020603050405020304" pitchFamily="18" charset="0"/>
              </a:rPr>
              <a:t>Scenario-based </a:t>
            </a:r>
            <a:r>
              <a:rPr lang="en-US" altLang="ja-JP" sz="1600" dirty="0" smtClean="0">
                <a:solidFill>
                  <a:srgbClr val="FF0000"/>
                </a:solidFill>
                <a:latin typeface="Times New Roman" panose="02020603050405020304" pitchFamily="18" charset="0"/>
                <a:cs typeface="Times New Roman" panose="02020603050405020304" pitchFamily="18" charset="0"/>
              </a:rPr>
              <a:t>elements</a:t>
            </a:r>
            <a:endParaRPr lang="en-US" altLang="ja-JP" sz="1600" dirty="0" smtClean="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9. Which of the following should be considered as candidate objects in a problem space?</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 events         b. people</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c. structure    </a:t>
            </a:r>
            <a:r>
              <a:rPr lang="en-US" altLang="zh-CN" sz="1600" dirty="0">
                <a:solidFill>
                  <a:schemeClr val="tx2">
                    <a:lumMod val="50000"/>
                    <a:lumOff val="50000"/>
                  </a:schemeClr>
                </a:solidFill>
                <a:latin typeface="Times New Roman" panose="02020603050405020304" pitchFamily="18" charset="0"/>
                <a:cs typeface="Times New Roman" panose="02020603050405020304" pitchFamily="18" charset="0"/>
              </a:rPr>
              <a:t>  d. all of the above</a:t>
            </a:r>
            <a:endParaRPr lang="en-US" altLang="zh-CN" sz="1600" dirty="0">
              <a:latin typeface="Times New Roman" panose="02020603050405020304" pitchFamily="18" charset="0"/>
              <a:cs typeface="Times New Roman" panose="02020603050405020304" pitchFamily="18" charset="0"/>
            </a:endParaRPr>
          </a:p>
          <a:p>
            <a:endParaRPr lang="en-US" altLang="zh-CN" sz="1600" dirty="0">
              <a:latin typeface="Times New Roman" panose="02020603050405020304" pitchFamily="18" charset="0"/>
              <a:cs typeface="Times New Roman" panose="02020603050405020304" pitchFamily="18" charset="0"/>
            </a:endParaRPr>
          </a:p>
          <a:p>
            <a:endParaRPr lang="en-US" altLang="ja-JP" sz="1600" dirty="0">
              <a:latin typeface="Times New Roman" panose="02020603050405020304" pitchFamily="18" charset="0"/>
              <a:cs typeface="Times New Roman" panose="02020603050405020304" pitchFamily="18" charset="0"/>
            </a:endParaRPr>
          </a:p>
        </p:txBody>
      </p:sp>
      <p:pic>
        <p:nvPicPr>
          <p:cNvPr id="2049" name="HTMLOption1" descr="ppt/media/image75.wmf"/>
          <p:cNvPicPr preferRelativeResize="0"/>
          <p:nvPr/>
        </p:nvPicPr>
        <p:blipFill>
          <a:blip r:embed="rId3"/>
          <a:stretch>
            <a:fillRect/>
          </a:stretch>
        </p:blipFill>
        <p:spPr>
          <a:xfrm>
            <a:off x="4785792" y="-30167263"/>
            <a:ext cx="1236356" cy="276225"/>
          </a:xfrm>
          <a:prstGeom prst="rect">
            <a:avLst/>
          </a:prstGeom>
          <a:noFill/>
          <a:ln w="9525">
            <a:noFill/>
          </a:ln>
        </p:spPr>
      </p:pic>
      <p:pic>
        <p:nvPicPr>
          <p:cNvPr id="2050" name="HTMLOption2" descr="ppt/media/image75.wmf"/>
          <p:cNvPicPr preferRelativeResize="0"/>
          <p:nvPr/>
        </p:nvPicPr>
        <p:blipFill>
          <a:blip r:embed="rId3"/>
          <a:stretch>
            <a:fillRect/>
          </a:stretch>
        </p:blipFill>
        <p:spPr>
          <a:xfrm>
            <a:off x="4785792" y="-30167263"/>
            <a:ext cx="1236356" cy="276225"/>
          </a:xfrm>
          <a:prstGeom prst="rect">
            <a:avLst/>
          </a:prstGeom>
          <a:noFill/>
          <a:ln w="9525">
            <a:noFill/>
          </a:ln>
        </p:spPr>
      </p:pic>
      <p:pic>
        <p:nvPicPr>
          <p:cNvPr id="2051" name="HTMLOption3" descr="ppt/media/image75.wmf"/>
          <p:cNvPicPr preferRelativeResize="0"/>
          <p:nvPr/>
        </p:nvPicPr>
        <p:blipFill>
          <a:blip r:embed="rId3"/>
          <a:stretch>
            <a:fillRect/>
          </a:stretch>
        </p:blipFill>
        <p:spPr>
          <a:xfrm>
            <a:off x="4785792" y="-30167263"/>
            <a:ext cx="1236356" cy="276225"/>
          </a:xfrm>
          <a:prstGeom prst="rect">
            <a:avLst/>
          </a:prstGeom>
          <a:noFill/>
          <a:ln w="9525">
            <a:noFill/>
          </a:ln>
        </p:spPr>
      </p:pic>
      <p:pic>
        <p:nvPicPr>
          <p:cNvPr id="2052" name="HTMLOption4" descr="ppt/media/image75.wmf"/>
          <p:cNvPicPr preferRelativeResize="0"/>
          <p:nvPr/>
        </p:nvPicPr>
        <p:blipFill>
          <a:blip r:embed="rId3"/>
          <a:stretch>
            <a:fillRect/>
          </a:stretch>
        </p:blipFill>
        <p:spPr>
          <a:xfrm>
            <a:off x="4785792" y="-30167263"/>
            <a:ext cx="1236356" cy="276225"/>
          </a:xfrm>
          <a:prstGeom prst="rect">
            <a:avLst/>
          </a:prstGeom>
          <a:noFill/>
          <a:ln w="9525">
            <a:noFill/>
          </a:ln>
        </p:spPr>
      </p:pic>
    </p:spTree>
  </p:cSld>
  <p:clrMapOvr>
    <a:masterClrMapping/>
  </p:clrMapOvr>
  <p:transition>
    <p:random/>
    <p:sndAc>
      <p:stSnd>
        <p:snd r:embed="rId4" name="projctor.wav"/>
      </p:stSnd>
    </p:sndAc>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フッター プレースホルダ 3"/>
          <p:cNvSpPr txBox="1">
            <a:spLocks noGrp="1"/>
          </p:cNvSpPr>
          <p:nvPr/>
        </p:nvSpPr>
        <p:spPr bwMode="auto">
          <a:xfrm>
            <a:off x="900608" y="6477000"/>
            <a:ext cx="356046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4583" name="スライド番号プレースホルダ 4"/>
          <p:cNvSpPr txBox="1">
            <a:spLocks noGrp="1"/>
          </p:cNvSpPr>
          <p:nvPr/>
        </p:nvSpPr>
        <p:spPr bwMode="auto">
          <a:xfrm>
            <a:off x="8139608" y="6629400"/>
            <a:ext cx="1679466"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FE2F032-5A8A-4F3B-8E9B-9718C69548C4}" type="slidenum">
              <a:rPr lang="en-US" altLang="ja-JP" sz="1200">
                <a:solidFill>
                  <a:schemeClr val="bg1"/>
                </a:solidFill>
              </a:rPr>
            </a:fld>
            <a:endParaRPr lang="en-US" altLang="ja-JP" sz="900">
              <a:solidFill>
                <a:schemeClr val="bg1"/>
              </a:solidFill>
            </a:endParaRPr>
          </a:p>
        </p:txBody>
      </p:sp>
      <p:sp>
        <p:nvSpPr>
          <p:cNvPr id="24584" name="Rectangle 4"/>
          <p:cNvSpPr>
            <a:spLocks noChangeArrowheads="1"/>
          </p:cNvSpPr>
          <p:nvPr/>
        </p:nvSpPr>
        <p:spPr bwMode="auto">
          <a:xfrm>
            <a:off x="1024804" y="741229"/>
            <a:ext cx="752400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eaLnBrk="1" hangingPunct="1"/>
            <a:r>
              <a:rPr lang="en-US" altLang="ja-JP" sz="2800" b="1" dirty="0"/>
              <a:t>Exercise</a:t>
            </a:r>
            <a:endParaRPr lang="en-US" altLang="ja-JP" sz="2800" b="1" dirty="0"/>
          </a:p>
        </p:txBody>
      </p:sp>
      <p:pic>
        <p:nvPicPr>
          <p:cNvPr id="24585" name="Picture 34" descr="corr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09134" y="-9863138"/>
            <a:ext cx="12596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6" name="Picture 35"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3158" y="-13895388"/>
            <a:ext cx="8397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7" name="Picture 3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133" y="495300"/>
            <a:ext cx="33589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8" name="Picture 37"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3158" y="-4025900"/>
            <a:ext cx="8397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9" name="Picture 38"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133" y="12931775"/>
            <a:ext cx="33589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0" name="Picture 3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3158" y="7065963"/>
            <a:ext cx="8397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1" name="Picture 40"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133" y="28301950"/>
            <a:ext cx="33589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2" name="Picture 41"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3158" y="20847050"/>
            <a:ext cx="8397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3" name="Text Box 42"/>
          <p:cNvSpPr txBox="1">
            <a:spLocks noChangeArrowheads="1"/>
          </p:cNvSpPr>
          <p:nvPr/>
        </p:nvSpPr>
        <p:spPr bwMode="auto">
          <a:xfrm>
            <a:off x="921246" y="765175"/>
            <a:ext cx="804324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en-US" altLang="zh-CN" sz="1600" dirty="0" smtClean="0"/>
          </a:p>
          <a:p>
            <a:endParaRPr lang="en-US" altLang="zh-CN" sz="1600" dirty="0"/>
          </a:p>
          <a:p>
            <a:endParaRPr lang="en-US" altLang="zh-CN" sz="1600" dirty="0"/>
          </a:p>
          <a:p>
            <a:r>
              <a:rPr lang="en-US" altLang="zh-CN" sz="1600" dirty="0">
                <a:latin typeface="Times New Roman" panose="02020603050405020304" pitchFamily="18" charset="0"/>
                <a:cs typeface="Times New Roman" panose="02020603050405020304" pitchFamily="18" charset="0"/>
              </a:rPr>
              <a:t>10. In a few sentences, try to describe the primary differences between structured analysis </a:t>
            </a:r>
            <a:r>
              <a:rPr lang="en-US" altLang="zh-CN" sz="1600" dirty="0" smtClean="0">
                <a:latin typeface="Times New Roman" panose="02020603050405020304" pitchFamily="18" charset="0"/>
                <a:cs typeface="Times New Roman" panose="02020603050405020304" pitchFamily="18" charset="0"/>
              </a:rPr>
              <a:t>and </a:t>
            </a:r>
            <a:r>
              <a:rPr lang="en-US" altLang="zh-CN" sz="1600" dirty="0">
                <a:latin typeface="Times New Roman" panose="02020603050405020304" pitchFamily="18" charset="0"/>
                <a:cs typeface="Times New Roman" panose="02020603050405020304" pitchFamily="18" charset="0"/>
              </a:rPr>
              <a:t>object-oriented analysis.</a:t>
            </a:r>
            <a:endParaRPr lang="en-US" altLang="zh-CN" sz="1600" dirty="0">
              <a:latin typeface="Times New Roman" panose="02020603050405020304" pitchFamily="18" charset="0"/>
              <a:cs typeface="Times New Roman" panose="02020603050405020304" pitchFamily="18" charset="0"/>
            </a:endParaRPr>
          </a:p>
          <a:p>
            <a:r>
              <a:rPr lang="en-US" altLang="zh-CN" sz="1600" dirty="0" smtClean="0"/>
              <a:t>                    </a:t>
            </a:r>
            <a:endParaRPr lang="en-US" altLang="zh-CN" sz="1600" dirty="0"/>
          </a:p>
          <a:p>
            <a:endParaRPr lang="en-US" altLang="ja-JP" sz="1600" dirty="0"/>
          </a:p>
        </p:txBody>
      </p:sp>
      <p:pic>
        <p:nvPicPr>
          <p:cNvPr id="3073" name="HTMLOption1" descr="ppt/media/image76.wmf"/>
          <p:cNvPicPr preferRelativeResize="0"/>
          <p:nvPr/>
        </p:nvPicPr>
        <p:blipFill>
          <a:blip r:embed="rId3"/>
          <a:stretch>
            <a:fillRect/>
          </a:stretch>
        </p:blipFill>
        <p:spPr>
          <a:xfrm>
            <a:off x="4786808" y="-30167263"/>
            <a:ext cx="1209215" cy="276225"/>
          </a:xfrm>
          <a:prstGeom prst="rect">
            <a:avLst/>
          </a:prstGeom>
          <a:noFill/>
          <a:ln w="9525">
            <a:noFill/>
          </a:ln>
        </p:spPr>
      </p:pic>
      <p:pic>
        <p:nvPicPr>
          <p:cNvPr id="3074" name="HTMLOption2" descr="ppt/media/image77.wmf"/>
          <p:cNvPicPr preferRelativeResize="0"/>
          <p:nvPr/>
        </p:nvPicPr>
        <p:blipFill>
          <a:blip r:embed="rId4"/>
          <a:stretch>
            <a:fillRect/>
          </a:stretch>
        </p:blipFill>
        <p:spPr>
          <a:xfrm>
            <a:off x="4786808" y="-30167263"/>
            <a:ext cx="1209215" cy="276225"/>
          </a:xfrm>
          <a:prstGeom prst="rect">
            <a:avLst/>
          </a:prstGeom>
          <a:noFill/>
          <a:ln w="9525">
            <a:noFill/>
          </a:ln>
        </p:spPr>
      </p:pic>
      <p:pic>
        <p:nvPicPr>
          <p:cNvPr id="3075" name="HTMLOption3" descr="ppt/media/image77.wmf"/>
          <p:cNvPicPr preferRelativeResize="0"/>
          <p:nvPr/>
        </p:nvPicPr>
        <p:blipFill>
          <a:blip r:embed="rId4"/>
          <a:stretch>
            <a:fillRect/>
          </a:stretch>
        </p:blipFill>
        <p:spPr>
          <a:xfrm>
            <a:off x="4786808" y="-30167263"/>
            <a:ext cx="1209215" cy="276225"/>
          </a:xfrm>
          <a:prstGeom prst="rect">
            <a:avLst/>
          </a:prstGeom>
          <a:noFill/>
          <a:ln w="9525">
            <a:noFill/>
          </a:ln>
        </p:spPr>
      </p:pic>
      <p:pic>
        <p:nvPicPr>
          <p:cNvPr id="3076" name="HTMLOption4" descr="ppt/media/image77.wmf"/>
          <p:cNvPicPr preferRelativeResize="0"/>
          <p:nvPr/>
        </p:nvPicPr>
        <p:blipFill>
          <a:blip r:embed="rId4"/>
          <a:stretch>
            <a:fillRect/>
          </a:stretch>
        </p:blipFill>
        <p:spPr>
          <a:xfrm>
            <a:off x="4786808" y="-30167263"/>
            <a:ext cx="1209215" cy="276225"/>
          </a:xfrm>
          <a:prstGeom prst="rect">
            <a:avLst/>
          </a:prstGeom>
          <a:noFill/>
          <a:ln w="9525">
            <a:noFill/>
          </a:ln>
        </p:spPr>
      </p:pic>
    </p:spTree>
  </p:cSld>
  <p:clrMapOvr>
    <a:masterClrMapping/>
  </p:clrMapOvr>
  <p:transition>
    <p:random/>
    <p:sndAc>
      <p:stSnd>
        <p:snd r:embed="rId5" name="projctor.wav"/>
      </p:stSnd>
    </p:sndAc>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フッター プレースホルダ 3"/>
          <p:cNvSpPr txBox="1">
            <a:spLocks noGrp="1"/>
          </p:cNvSpPr>
          <p:nvPr/>
        </p:nvSpPr>
        <p:spPr bwMode="auto">
          <a:xfrm>
            <a:off x="900608" y="6477000"/>
            <a:ext cx="356046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4583" name="スライド番号プレースホルダ 4"/>
          <p:cNvSpPr txBox="1">
            <a:spLocks noGrp="1"/>
          </p:cNvSpPr>
          <p:nvPr/>
        </p:nvSpPr>
        <p:spPr bwMode="auto">
          <a:xfrm>
            <a:off x="8139608" y="6629400"/>
            <a:ext cx="1679466"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FE2F032-5A8A-4F3B-8E9B-9718C69548C4}" type="slidenum">
              <a:rPr lang="en-US" altLang="ja-JP" sz="1200">
                <a:solidFill>
                  <a:schemeClr val="bg1"/>
                </a:solidFill>
              </a:rPr>
            </a:fld>
            <a:endParaRPr lang="en-US" altLang="ja-JP" sz="900">
              <a:solidFill>
                <a:schemeClr val="bg1"/>
              </a:solidFill>
            </a:endParaRPr>
          </a:p>
        </p:txBody>
      </p:sp>
      <p:sp>
        <p:nvSpPr>
          <p:cNvPr id="24584" name="Rectangle 4"/>
          <p:cNvSpPr>
            <a:spLocks noChangeArrowheads="1"/>
          </p:cNvSpPr>
          <p:nvPr/>
        </p:nvSpPr>
        <p:spPr bwMode="auto">
          <a:xfrm>
            <a:off x="1226929" y="878473"/>
            <a:ext cx="752400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dirty="0"/>
              <a:t> </a:t>
            </a:r>
            <a:r>
              <a:rPr lang="en-US" altLang="zh-CN" sz="2800" dirty="0" smtClean="0"/>
              <a:t>Answer</a:t>
            </a:r>
            <a:endParaRPr lang="en-US" altLang="ja-JP" sz="2800" b="1" dirty="0"/>
          </a:p>
        </p:txBody>
      </p:sp>
      <p:pic>
        <p:nvPicPr>
          <p:cNvPr id="24585" name="Picture 34" descr="corr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09134" y="-9863138"/>
            <a:ext cx="12596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6" name="Picture 35"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3158" y="-13895388"/>
            <a:ext cx="8397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7" name="Picture 3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133" y="495300"/>
            <a:ext cx="33589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8" name="Picture 37"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3158" y="-4025900"/>
            <a:ext cx="8397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9" name="Picture 38"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133" y="12931775"/>
            <a:ext cx="33589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0" name="Picture 3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3158" y="7065963"/>
            <a:ext cx="8397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1" name="Picture 40"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133" y="28301950"/>
            <a:ext cx="33589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2" name="Picture 41"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3158" y="20847050"/>
            <a:ext cx="8397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3" name="Text Box 42"/>
          <p:cNvSpPr txBox="1">
            <a:spLocks noChangeArrowheads="1"/>
          </p:cNvSpPr>
          <p:nvPr/>
        </p:nvSpPr>
        <p:spPr bwMode="auto">
          <a:xfrm>
            <a:off x="936099" y="1633121"/>
            <a:ext cx="8043242"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600" dirty="0" smtClean="0">
                <a:latin typeface="Times New Roman" panose="02020603050405020304" pitchFamily="18" charset="0"/>
                <a:cs typeface="Times New Roman" panose="02020603050405020304" pitchFamily="18" charset="0"/>
              </a:rPr>
              <a:t> </a:t>
            </a:r>
            <a:endParaRPr lang="en-US" altLang="zh-CN" sz="1600" dirty="0" smtClean="0">
              <a:latin typeface="Times New Roman" panose="02020603050405020304" pitchFamily="18" charset="0"/>
              <a:cs typeface="Times New Roman" panose="02020603050405020304" pitchFamily="18" charset="0"/>
            </a:endParaRPr>
          </a:p>
          <a:p>
            <a:r>
              <a:rPr lang="en-US" altLang="zh-CN" sz="1600" dirty="0" smtClean="0">
                <a:latin typeface="Times New Roman" panose="02020603050405020304" pitchFamily="18" charset="0"/>
                <a:cs typeface="Times New Roman" panose="02020603050405020304" pitchFamily="18" charset="0"/>
              </a:rPr>
              <a:t>       C </a:t>
            </a:r>
            <a:r>
              <a:rPr lang="en-US" altLang="zh-CN" sz="1600" dirty="0" err="1" smtClean="0">
                <a:latin typeface="Times New Roman" panose="02020603050405020304" pitchFamily="18" charset="0"/>
                <a:cs typeface="Times New Roman" panose="02020603050405020304" pitchFamily="18" charset="0"/>
              </a:rPr>
              <a:t>C</a:t>
            </a:r>
            <a:r>
              <a:rPr lang="en-US" altLang="zh-CN" sz="1600" dirty="0" smtClean="0">
                <a:latin typeface="Times New Roman" panose="02020603050405020304" pitchFamily="18" charset="0"/>
                <a:cs typeface="Times New Roman" panose="02020603050405020304" pitchFamily="18" charset="0"/>
              </a:rPr>
              <a:t> E C </a:t>
            </a:r>
            <a:r>
              <a:rPr lang="en-US" altLang="zh-CN" sz="1600" dirty="0" err="1" smtClean="0">
                <a:latin typeface="Times New Roman" panose="02020603050405020304" pitchFamily="18" charset="0"/>
                <a:cs typeface="Times New Roman" panose="02020603050405020304" pitchFamily="18" charset="0"/>
              </a:rPr>
              <a:t>C</a:t>
            </a:r>
            <a:r>
              <a:rPr lang="en-US" altLang="zh-CN" sz="1600" dirty="0" smtClean="0">
                <a:latin typeface="Times New Roman" panose="02020603050405020304" pitchFamily="18" charset="0"/>
                <a:cs typeface="Times New Roman" panose="02020603050405020304" pitchFamily="18" charset="0"/>
              </a:rPr>
              <a:t> B A D </a:t>
            </a:r>
            <a:r>
              <a:rPr lang="en-US" altLang="zh-CN" sz="1600" dirty="0" err="1" smtClean="0">
                <a:latin typeface="Times New Roman" panose="02020603050405020304" pitchFamily="18" charset="0"/>
                <a:cs typeface="Times New Roman" panose="02020603050405020304" pitchFamily="18" charset="0"/>
              </a:rPr>
              <a:t>D</a:t>
            </a:r>
            <a:endParaRPr lang="en-US" altLang="zh-CN" sz="1600" dirty="0" smtClean="0">
              <a:latin typeface="Times New Roman" panose="02020603050405020304" pitchFamily="18" charset="0"/>
              <a:cs typeface="Times New Roman" panose="02020603050405020304" pitchFamily="18" charset="0"/>
            </a:endParaRPr>
          </a:p>
          <a:p>
            <a:endParaRPr lang="en-US" altLang="zh-CN" sz="1600" dirty="0">
              <a:latin typeface="Times New Roman" panose="02020603050405020304" pitchFamily="18" charset="0"/>
              <a:cs typeface="Times New Roman" panose="02020603050405020304" pitchFamily="18" charset="0"/>
            </a:endParaRP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Answer: </a:t>
            </a:r>
            <a:r>
              <a:rPr lang="en-US" altLang="ja-JP" sz="1600" dirty="0">
                <a:latin typeface="Times New Roman" panose="02020603050405020304" pitchFamily="18" charset="0"/>
                <a:cs typeface="Times New Roman" panose="02020603050405020304" pitchFamily="18" charset="0"/>
              </a:rPr>
              <a:t>Structured analysis begins with a consideration of the data objects that the system must manipulate. In structured analysis the data objects are described with a data dictionary and the entity relation diagram (ERD) depicts relationships between data objects. The flow and transformation of data through a system are represented using the data f</a:t>
            </a:r>
            <a:r>
              <a:rPr lang="en-US" altLang="zh-CN" sz="1600" dirty="0">
                <a:latin typeface="Times New Roman" panose="02020603050405020304" pitchFamily="18" charset="0"/>
                <a:cs typeface="Times New Roman" panose="02020603050405020304" pitchFamily="18" charset="0"/>
              </a:rPr>
              <a:t>l</a:t>
            </a:r>
            <a:r>
              <a:rPr lang="en-US" altLang="ja-JP" sz="1600" dirty="0">
                <a:latin typeface="Times New Roman" panose="02020603050405020304" pitchFamily="18" charset="0"/>
                <a:cs typeface="Times New Roman" panose="02020603050405020304" pitchFamily="18" charset="0"/>
              </a:rPr>
              <a:t>ow diagram (DFD). The structured analysis also incorporates a behavioral modeling notation called the state transition diagram (STD). In the object oriented analysis model, class-based elements model the objects that the system will manipulate, the operations that will be applied to the objects to effect the manipulation, relationships (some hierarchical) between the objects, and the collaborations that occur between the classes that are defined. In addition the OO model represents the behavior of objects and the behavior of the system as a whole.</a:t>
            </a:r>
            <a:endParaRPr lang="en-US" altLang="zh-CN" sz="1600" dirty="0">
              <a:latin typeface="Times New Roman" panose="02020603050405020304" pitchFamily="18" charset="0"/>
              <a:cs typeface="Times New Roman" panose="02020603050405020304" pitchFamily="18" charset="0"/>
            </a:endParaRPr>
          </a:p>
          <a:p>
            <a:r>
              <a:rPr lang="en-US" altLang="zh-CN" sz="1600" dirty="0"/>
              <a:t>                    </a:t>
            </a:r>
            <a:endParaRPr lang="en-US" altLang="zh-CN" sz="1600" dirty="0"/>
          </a:p>
          <a:p>
            <a:endParaRPr lang="en-US" altLang="ja-JP" sz="1600" dirty="0"/>
          </a:p>
        </p:txBody>
      </p:sp>
      <p:pic>
        <p:nvPicPr>
          <p:cNvPr id="4097" name="HTMLOption1" descr="ppt/media/image78.wmf"/>
          <p:cNvPicPr preferRelativeResize="0"/>
          <p:nvPr/>
        </p:nvPicPr>
        <p:blipFill>
          <a:blip r:embed="rId3"/>
          <a:stretch>
            <a:fillRect/>
          </a:stretch>
        </p:blipFill>
        <p:spPr>
          <a:xfrm>
            <a:off x="4786808" y="-30167263"/>
            <a:ext cx="1209215" cy="276225"/>
          </a:xfrm>
          <a:prstGeom prst="rect">
            <a:avLst/>
          </a:prstGeom>
          <a:noFill/>
          <a:ln w="9525">
            <a:noFill/>
          </a:ln>
        </p:spPr>
      </p:pic>
      <p:pic>
        <p:nvPicPr>
          <p:cNvPr id="4098" name="HTMLOption2" descr="ppt/media/image72.wmf"/>
          <p:cNvPicPr preferRelativeResize="0"/>
          <p:nvPr/>
        </p:nvPicPr>
        <p:blipFill>
          <a:blip r:embed="rId4"/>
          <a:stretch>
            <a:fillRect/>
          </a:stretch>
        </p:blipFill>
        <p:spPr>
          <a:xfrm>
            <a:off x="4786808" y="-30167263"/>
            <a:ext cx="1209215" cy="276225"/>
          </a:xfrm>
          <a:prstGeom prst="rect">
            <a:avLst/>
          </a:prstGeom>
          <a:noFill/>
          <a:ln w="9525">
            <a:noFill/>
          </a:ln>
        </p:spPr>
      </p:pic>
      <p:pic>
        <p:nvPicPr>
          <p:cNvPr id="4099" name="HTMLOption3" descr="ppt/media/image72.wmf"/>
          <p:cNvPicPr preferRelativeResize="0"/>
          <p:nvPr/>
        </p:nvPicPr>
        <p:blipFill>
          <a:blip r:embed="rId4"/>
          <a:stretch>
            <a:fillRect/>
          </a:stretch>
        </p:blipFill>
        <p:spPr>
          <a:xfrm>
            <a:off x="4786808" y="-30167263"/>
            <a:ext cx="1209215" cy="276225"/>
          </a:xfrm>
          <a:prstGeom prst="rect">
            <a:avLst/>
          </a:prstGeom>
          <a:noFill/>
          <a:ln w="9525">
            <a:noFill/>
          </a:ln>
        </p:spPr>
      </p:pic>
      <p:pic>
        <p:nvPicPr>
          <p:cNvPr id="4100" name="HTMLOption4" descr="ppt/media/image72.wmf"/>
          <p:cNvPicPr preferRelativeResize="0"/>
          <p:nvPr/>
        </p:nvPicPr>
        <p:blipFill>
          <a:blip r:embed="rId4"/>
          <a:stretch>
            <a:fillRect/>
          </a:stretch>
        </p:blipFill>
        <p:spPr>
          <a:xfrm>
            <a:off x="4786808" y="-30167263"/>
            <a:ext cx="1209215" cy="276225"/>
          </a:xfrm>
          <a:prstGeom prst="rect">
            <a:avLst/>
          </a:prstGeom>
          <a:noFill/>
          <a:ln w="9525">
            <a:noFill/>
          </a:ln>
        </p:spPr>
      </p:pic>
    </p:spTree>
  </p:cSld>
  <p:clrMapOvr>
    <a:masterClrMapping/>
  </p:clrMapOvr>
  <p:transition>
    <p:random/>
    <p:sndAc>
      <p:stSnd>
        <p:snd r:embed="rId5" name="projctor.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dirty="0" smtClean="0"/>
              <a:t>Content</a:t>
            </a:r>
            <a:endParaRPr lang="zh-CN" altLang="en-US" dirty="0"/>
          </a:p>
        </p:txBody>
      </p:sp>
      <p:sp>
        <p:nvSpPr>
          <p:cNvPr id="3" name="内容占位符 2"/>
          <p:cNvSpPr>
            <a:spLocks noGrp="1"/>
          </p:cNvSpPr>
          <p:nvPr>
            <p:ph idx="1"/>
          </p:nvPr>
        </p:nvSpPr>
        <p:spPr/>
        <p:txBody>
          <a:bodyPr/>
          <a:lstStyle/>
          <a:p>
            <a:pPr>
              <a:buClr>
                <a:srgbClr val="0070C0"/>
              </a:buClr>
              <a:buFont typeface="Wingdings" panose="05000000000000000000" pitchFamily="2" charset="2"/>
              <a:buChar char="Ø"/>
            </a:pPr>
            <a:r>
              <a:rPr lang="en-US" altLang="ja-JP" b="0" dirty="0"/>
              <a:t> </a:t>
            </a:r>
            <a:r>
              <a:rPr lang="en-US" altLang="zh-CN" b="0" dirty="0"/>
              <a:t>An overview of requirements analysis</a:t>
            </a:r>
            <a:endParaRPr lang="en-US" altLang="ja-JP" b="0" dirty="0"/>
          </a:p>
          <a:p>
            <a:pPr>
              <a:buClr>
                <a:srgbClr val="0070C0"/>
              </a:buClr>
              <a:buFont typeface="Wingdings" panose="05000000000000000000" pitchFamily="2" charset="2"/>
              <a:buChar char="Ø"/>
            </a:pPr>
            <a:r>
              <a:rPr lang="en-US" altLang="ja-JP" b="0" dirty="0"/>
              <a:t> </a:t>
            </a:r>
            <a:r>
              <a:rPr lang="en-US" altLang="zh-CN" b="0" dirty="0"/>
              <a:t>Analysis Modeling Approaches</a:t>
            </a:r>
            <a:endParaRPr lang="en-US" altLang="ja-JP" b="0" dirty="0"/>
          </a:p>
          <a:p>
            <a:pPr>
              <a:buClr>
                <a:srgbClr val="0070C0"/>
              </a:buClr>
              <a:buFont typeface="Wingdings" panose="05000000000000000000" pitchFamily="2" charset="2"/>
              <a:buChar char="Ø"/>
            </a:pPr>
            <a:r>
              <a:rPr lang="en-US" altLang="ja-JP" b="0" dirty="0"/>
              <a:t> </a:t>
            </a:r>
            <a:r>
              <a:rPr lang="en-US" altLang="zh-CN" b="0" dirty="0"/>
              <a:t>Data Modeling</a:t>
            </a:r>
            <a:endParaRPr lang="en-US" altLang="zh-CN" b="0" dirty="0"/>
          </a:p>
          <a:p>
            <a:pPr>
              <a:buClr>
                <a:srgbClr val="0070C0"/>
              </a:buClr>
              <a:buFont typeface="Wingdings" panose="05000000000000000000" pitchFamily="2" charset="2"/>
              <a:buChar char="Ø"/>
            </a:pPr>
            <a:r>
              <a:rPr lang="en-US" altLang="zh-CN" b="0" dirty="0"/>
              <a:t> Flow-Oriented Modeling</a:t>
            </a:r>
            <a:endParaRPr lang="en-US" altLang="ja-JP" b="0" dirty="0"/>
          </a:p>
          <a:p>
            <a:pPr>
              <a:buClr>
                <a:srgbClr val="0070C0"/>
              </a:buClr>
              <a:buFont typeface="Wingdings" panose="05000000000000000000" pitchFamily="2" charset="2"/>
              <a:buChar char="Ø"/>
            </a:pPr>
            <a:r>
              <a:rPr lang="en-US" altLang="ja-JP" b="0" dirty="0"/>
              <a:t> </a:t>
            </a:r>
            <a:r>
              <a:rPr lang="en-US" altLang="zh-CN" b="0" dirty="0"/>
              <a:t>Object-Oriented Analysis</a:t>
            </a:r>
            <a:endParaRPr lang="en-US" altLang="ja-JP" b="0" dirty="0"/>
          </a:p>
          <a:p>
            <a:pPr>
              <a:buClr>
                <a:srgbClr val="0070C0"/>
              </a:buClr>
              <a:buFont typeface="Wingdings" panose="05000000000000000000" pitchFamily="2" charset="2"/>
              <a:buChar char="Ø"/>
            </a:pPr>
            <a:r>
              <a:rPr lang="en-US" altLang="ja-JP" b="0" dirty="0"/>
              <a:t> </a:t>
            </a:r>
            <a:r>
              <a:rPr lang="en-US" altLang="zh-CN" b="0" dirty="0"/>
              <a:t>Scenario-Based Modeling</a:t>
            </a:r>
            <a:endParaRPr lang="en-US" altLang="ja-JP" b="0" dirty="0"/>
          </a:p>
          <a:p>
            <a:pPr>
              <a:buClr>
                <a:srgbClr val="0070C0"/>
              </a:buClr>
              <a:buFont typeface="Wingdings" panose="05000000000000000000" pitchFamily="2" charset="2"/>
              <a:buChar char="Ø"/>
            </a:pPr>
            <a:r>
              <a:rPr lang="en-US" altLang="ja-JP" b="0" dirty="0"/>
              <a:t> </a:t>
            </a:r>
            <a:r>
              <a:rPr lang="en-US" altLang="zh-CN" b="0" dirty="0"/>
              <a:t>Class-Based Modeling</a:t>
            </a:r>
            <a:endParaRPr lang="en-US" altLang="ja-JP" b="0" dirty="0"/>
          </a:p>
          <a:p>
            <a:pPr>
              <a:buClr>
                <a:srgbClr val="0070C0"/>
              </a:buClr>
              <a:buFont typeface="Wingdings" panose="05000000000000000000" pitchFamily="2" charset="2"/>
              <a:buChar char="Ø"/>
            </a:pPr>
            <a:r>
              <a:rPr lang="en-US" altLang="ja-JP" b="0" dirty="0"/>
              <a:t> </a:t>
            </a:r>
            <a:r>
              <a:rPr lang="en-US" altLang="zh-CN" b="0" dirty="0"/>
              <a:t>Creating a behavioral model</a:t>
            </a:r>
            <a:endParaRPr lang="en-US" altLang="zh-CN" b="0" dirty="0"/>
          </a:p>
          <a:p>
            <a:pPr>
              <a:buClr>
                <a:srgbClr val="0070C0"/>
              </a:buClr>
              <a:buFont typeface="Wingdings" panose="05000000000000000000" pitchFamily="2" charset="2"/>
              <a:buChar char="Ø"/>
            </a:pPr>
            <a:r>
              <a:rPr lang="en-US" altLang="zh-CN" b="0" dirty="0"/>
              <a:t> Specification guidelines</a:t>
            </a:r>
            <a:endParaRPr lang="en-US" altLang="ja-JP" b="0" dirty="0"/>
          </a:p>
          <a:p>
            <a:endParaRPr lang="zh-CN" altLang="en-US" dirty="0"/>
          </a:p>
        </p:txBody>
      </p:sp>
    </p:spTree>
  </p:cSld>
  <p:clrMapOvr>
    <a:masterClrMapping/>
  </p:clrMapOvr>
  <p:transition>
    <p:random/>
    <p:sndAc>
      <p:stSnd>
        <p:snd r:embed="rId1" name="projctor.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8" name="Rectangle 4"/>
          <p:cNvSpPr>
            <a:spLocks noGrp="1" noChangeArrowheads="1"/>
          </p:cNvSpPr>
          <p:nvPr>
            <p:ph type="body" idx="1"/>
          </p:nvPr>
        </p:nvSpPr>
        <p:spPr>
          <a:xfrm>
            <a:off x="1195389" y="2365375"/>
            <a:ext cx="6835775" cy="1016000"/>
          </a:xfrm>
          <a:noFill/>
        </p:spPr>
        <p:txBody>
          <a:bodyPr/>
          <a:lstStyle/>
          <a:p>
            <a:pPr>
              <a:buClr>
                <a:srgbClr val="0070C0"/>
              </a:buClr>
              <a:buFont typeface="Wingdings" panose="05000000000000000000" pitchFamily="2" charset="2"/>
              <a:buChar char="n"/>
            </a:pPr>
            <a:r>
              <a:rPr lang="en-US" altLang="zh-CN" dirty="0"/>
              <a:t> Identify functions that transform data </a:t>
            </a:r>
            <a:r>
              <a:rPr lang="en-US" altLang="zh-CN" dirty="0" smtClean="0"/>
              <a:t>objects</a:t>
            </a:r>
            <a:endParaRPr lang="en-US" altLang="zh-CN" dirty="0" smtClean="0"/>
          </a:p>
          <a:p>
            <a:pPr>
              <a:buClr>
                <a:srgbClr val="0070C0"/>
              </a:buClr>
              <a:buFont typeface="Wingdings" panose="05000000000000000000" pitchFamily="2" charset="2"/>
              <a:buChar char="n"/>
            </a:pPr>
            <a:endParaRPr lang="en-US" altLang="zh-CN" dirty="0"/>
          </a:p>
          <a:p>
            <a:pPr>
              <a:buClr>
                <a:srgbClr val="0070C0"/>
              </a:buClr>
              <a:buFont typeface="Wingdings" panose="05000000000000000000" pitchFamily="2" charset="2"/>
              <a:buChar char="n"/>
            </a:pPr>
            <a:r>
              <a:rPr lang="en-US" altLang="zh-CN" dirty="0"/>
              <a:t> Indicate how data flow through the </a:t>
            </a:r>
            <a:r>
              <a:rPr lang="en-US" altLang="zh-CN" dirty="0" smtClean="0"/>
              <a:t>system</a:t>
            </a:r>
            <a:endParaRPr lang="en-US" altLang="zh-CN" dirty="0" smtClean="0"/>
          </a:p>
          <a:p>
            <a:pPr>
              <a:buClr>
                <a:srgbClr val="0070C0"/>
              </a:buClr>
              <a:buFont typeface="Wingdings" panose="05000000000000000000" pitchFamily="2" charset="2"/>
              <a:buChar char="n"/>
            </a:pPr>
            <a:endParaRPr lang="en-US" altLang="zh-CN" dirty="0"/>
          </a:p>
          <a:p>
            <a:pPr>
              <a:buClr>
                <a:srgbClr val="0070C0"/>
              </a:buClr>
              <a:buFont typeface="Wingdings" panose="05000000000000000000" pitchFamily="2" charset="2"/>
              <a:buChar char="n"/>
            </a:pPr>
            <a:r>
              <a:rPr lang="en-US" altLang="zh-CN" dirty="0"/>
              <a:t> Represent producers and consumers of data</a:t>
            </a:r>
            <a:endParaRPr lang="en-US" altLang="zh-CN" dirty="0"/>
          </a:p>
        </p:txBody>
      </p:sp>
      <p:sp>
        <p:nvSpPr>
          <p:cNvPr id="2" name="标题 1"/>
          <p:cNvSpPr>
            <a:spLocks noGrp="1"/>
          </p:cNvSpPr>
          <p:nvPr>
            <p:ph type="title"/>
          </p:nvPr>
        </p:nvSpPr>
        <p:spPr/>
        <p:txBody>
          <a:bodyPr/>
          <a:lstStyle/>
          <a:p>
            <a:r>
              <a:rPr lang="en-US" altLang="zh-CN" dirty="0"/>
              <a:t>Analysis Principle 2:  Model Function</a:t>
            </a:r>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2" name="Rectangle 4"/>
          <p:cNvSpPr>
            <a:spLocks noGrp="1" noChangeArrowheads="1"/>
          </p:cNvSpPr>
          <p:nvPr>
            <p:ph type="body" idx="1"/>
          </p:nvPr>
        </p:nvSpPr>
        <p:spPr>
          <a:xfrm>
            <a:off x="1123950" y="2125664"/>
            <a:ext cx="6807200" cy="1804987"/>
          </a:xfrm>
          <a:noFill/>
        </p:spPr>
        <p:txBody>
          <a:bodyPr/>
          <a:lstStyle/>
          <a:p>
            <a:pPr>
              <a:buClr>
                <a:srgbClr val="0070C0"/>
              </a:buClr>
              <a:buFont typeface="Wingdings" panose="05000000000000000000" pitchFamily="2" charset="2"/>
              <a:buChar char="n"/>
            </a:pPr>
            <a:r>
              <a:rPr lang="en-US" altLang="zh-CN" dirty="0"/>
              <a:t> Indicate different </a:t>
            </a:r>
            <a:r>
              <a:rPr lang="en-US" altLang="zh-CN" dirty="0">
                <a:solidFill>
                  <a:schemeClr val="tx2"/>
                </a:solidFill>
                <a:effectLst>
                  <a:outerShdw blurRad="38100" dist="38100" dir="2700000" algn="tl">
                    <a:srgbClr val="FFFFFF"/>
                  </a:outerShdw>
                </a:effectLst>
              </a:rPr>
              <a:t>states</a:t>
            </a:r>
            <a:r>
              <a:rPr lang="en-US" altLang="zh-CN" dirty="0"/>
              <a:t> of the </a:t>
            </a:r>
            <a:r>
              <a:rPr lang="en-US" altLang="zh-CN" dirty="0" smtClean="0"/>
              <a:t>system</a:t>
            </a:r>
            <a:endParaRPr lang="en-US" altLang="zh-CN" dirty="0" smtClean="0"/>
          </a:p>
          <a:p>
            <a:pPr>
              <a:buClr>
                <a:srgbClr val="0070C0"/>
              </a:buClr>
              <a:buFont typeface="Wingdings" panose="05000000000000000000" pitchFamily="2" charset="2"/>
              <a:buChar char="n"/>
            </a:pPr>
            <a:endParaRPr lang="en-US" altLang="zh-CN" dirty="0"/>
          </a:p>
          <a:p>
            <a:pPr>
              <a:buClr>
                <a:srgbClr val="0070C0"/>
              </a:buClr>
              <a:buFont typeface="Wingdings" panose="05000000000000000000" pitchFamily="2" charset="2"/>
              <a:buChar char="n"/>
            </a:pPr>
            <a:r>
              <a:rPr lang="en-US" altLang="zh-CN" dirty="0"/>
              <a:t> Specify </a:t>
            </a:r>
            <a:r>
              <a:rPr lang="en-US" altLang="zh-CN" dirty="0">
                <a:solidFill>
                  <a:schemeClr val="tx2"/>
                </a:solidFill>
                <a:effectLst>
                  <a:outerShdw blurRad="38100" dist="38100" dir="2700000" algn="tl">
                    <a:srgbClr val="FFFFFF"/>
                  </a:outerShdw>
                </a:effectLst>
              </a:rPr>
              <a:t>events</a:t>
            </a:r>
            <a:r>
              <a:rPr lang="en-US" altLang="zh-CN" dirty="0"/>
              <a:t> that cause the system to change state</a:t>
            </a:r>
            <a:endParaRPr lang="en-US" altLang="zh-CN" dirty="0"/>
          </a:p>
        </p:txBody>
      </p:sp>
      <p:sp>
        <p:nvSpPr>
          <p:cNvPr id="2" name="标题 1"/>
          <p:cNvSpPr>
            <a:spLocks noGrp="1"/>
          </p:cNvSpPr>
          <p:nvPr>
            <p:ph type="title"/>
          </p:nvPr>
        </p:nvSpPr>
        <p:spPr/>
        <p:txBody>
          <a:bodyPr/>
          <a:lstStyle/>
          <a:p>
            <a:r>
              <a:rPr lang="en-US" altLang="zh-CN" dirty="0"/>
              <a:t>Analysis Principle 3: Model Behavior</a:t>
            </a: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Grp="1" noChangeArrowheads="1"/>
          </p:cNvSpPr>
          <p:nvPr>
            <p:ph type="body" idx="1"/>
          </p:nvPr>
        </p:nvSpPr>
        <p:spPr>
          <a:xfrm>
            <a:off x="1460500" y="1916832"/>
            <a:ext cx="6400800" cy="3886200"/>
          </a:xfrm>
          <a:noFill/>
        </p:spPr>
        <p:txBody>
          <a:bodyPr/>
          <a:lstStyle/>
          <a:p>
            <a:pPr>
              <a:buClr>
                <a:srgbClr val="0070C0"/>
              </a:buClr>
              <a:buFont typeface="Wingdings" panose="05000000000000000000" pitchFamily="2" charset="2"/>
              <a:buChar char="n"/>
            </a:pPr>
            <a:r>
              <a:rPr lang="en-US" altLang="zh-CN" dirty="0"/>
              <a:t> Refine each model to represent lower levels of </a:t>
            </a:r>
            <a:r>
              <a:rPr lang="en-US" altLang="zh-CN" dirty="0" smtClean="0"/>
              <a:t>abstraction</a:t>
            </a:r>
            <a:endParaRPr lang="en-US" altLang="zh-CN" dirty="0" smtClean="0"/>
          </a:p>
          <a:p>
            <a:pPr>
              <a:buClr>
                <a:srgbClr val="0070C0"/>
              </a:buClr>
              <a:buFont typeface="Wingdings" panose="05000000000000000000" pitchFamily="2" charset="2"/>
              <a:buChar char="n"/>
            </a:pPr>
            <a:endParaRPr lang="en-US" altLang="zh-CN" dirty="0"/>
          </a:p>
          <a:p>
            <a:pPr lvl="1">
              <a:buClr>
                <a:srgbClr val="0070C0"/>
              </a:buClr>
              <a:buFont typeface="Wingdings" panose="05000000000000000000" pitchFamily="2" charset="2"/>
              <a:buChar char="n"/>
            </a:pPr>
            <a:r>
              <a:rPr lang="en-US" altLang="zh-CN" dirty="0"/>
              <a:t> Refine data </a:t>
            </a:r>
            <a:r>
              <a:rPr lang="en-US" altLang="zh-CN" dirty="0" smtClean="0"/>
              <a:t>objects</a:t>
            </a:r>
            <a:endParaRPr lang="en-US" altLang="zh-CN" dirty="0" smtClean="0"/>
          </a:p>
          <a:p>
            <a:pPr lvl="1">
              <a:buClr>
                <a:srgbClr val="0070C0"/>
              </a:buClr>
              <a:buFont typeface="Wingdings" panose="05000000000000000000" pitchFamily="2" charset="2"/>
              <a:buChar char="n"/>
            </a:pPr>
            <a:endParaRPr lang="en-US" altLang="zh-CN" dirty="0"/>
          </a:p>
          <a:p>
            <a:pPr lvl="1">
              <a:buClr>
                <a:srgbClr val="0070C0"/>
              </a:buClr>
              <a:buFont typeface="Wingdings" panose="05000000000000000000" pitchFamily="2" charset="2"/>
              <a:buChar char="n"/>
            </a:pPr>
            <a:r>
              <a:rPr lang="en-US" altLang="zh-CN" dirty="0"/>
              <a:t> Create a functional </a:t>
            </a:r>
            <a:r>
              <a:rPr lang="en-US" altLang="zh-CN" dirty="0" smtClean="0"/>
              <a:t>hierarchy</a:t>
            </a:r>
            <a:endParaRPr lang="en-US" altLang="zh-CN" dirty="0" smtClean="0"/>
          </a:p>
          <a:p>
            <a:pPr lvl="1">
              <a:buClr>
                <a:srgbClr val="0070C0"/>
              </a:buClr>
              <a:buFont typeface="Wingdings" panose="05000000000000000000" pitchFamily="2" charset="2"/>
              <a:buChar char="n"/>
            </a:pPr>
            <a:endParaRPr lang="en-US" altLang="zh-CN" dirty="0"/>
          </a:p>
          <a:p>
            <a:pPr lvl="1">
              <a:buClr>
                <a:srgbClr val="0070C0"/>
              </a:buClr>
              <a:buFont typeface="Wingdings" panose="05000000000000000000" pitchFamily="2" charset="2"/>
              <a:buChar char="n"/>
            </a:pPr>
            <a:r>
              <a:rPr lang="en-US" altLang="zh-CN" dirty="0"/>
              <a:t> Represent behavior at different levels of detail</a:t>
            </a:r>
            <a:endParaRPr lang="en-US" altLang="zh-CN" dirty="0"/>
          </a:p>
        </p:txBody>
      </p:sp>
      <p:sp>
        <p:nvSpPr>
          <p:cNvPr id="2" name="标题 1"/>
          <p:cNvSpPr>
            <a:spLocks noGrp="1"/>
          </p:cNvSpPr>
          <p:nvPr>
            <p:ph type="title"/>
          </p:nvPr>
        </p:nvSpPr>
        <p:spPr/>
        <p:txBody>
          <a:bodyPr/>
          <a:lstStyle/>
          <a:p>
            <a:r>
              <a:rPr lang="en-US" altLang="zh-CN" dirty="0"/>
              <a:t>Analysis Principle 4: Partition the Models</a:t>
            </a:r>
            <a:endParaRPr lang="zh-CN" alt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0" name="Rectangle 4"/>
          <p:cNvSpPr>
            <a:spLocks noGrp="1" noChangeArrowheads="1"/>
          </p:cNvSpPr>
          <p:nvPr>
            <p:ph type="body" idx="1"/>
          </p:nvPr>
        </p:nvSpPr>
        <p:spPr>
          <a:xfrm>
            <a:off x="1115616" y="2321991"/>
            <a:ext cx="6451674" cy="2043113"/>
          </a:xfrm>
          <a:noFill/>
        </p:spPr>
        <p:txBody>
          <a:bodyPr/>
          <a:lstStyle/>
          <a:p>
            <a:pPr>
              <a:buClr>
                <a:srgbClr val="0070C0"/>
              </a:buClr>
              <a:buFont typeface="Wingdings" panose="05000000000000000000" pitchFamily="2" charset="2"/>
              <a:buChar char="n"/>
            </a:pPr>
            <a:r>
              <a:rPr lang="en-US" altLang="zh-CN" dirty="0" smtClean="0"/>
              <a:t>Begin </a:t>
            </a:r>
            <a:r>
              <a:rPr lang="en-US" altLang="zh-CN" dirty="0"/>
              <a:t>by focusing on the essence of the problem without regard to implementation details</a:t>
            </a:r>
            <a:endParaRPr lang="en-US" altLang="zh-CN" dirty="0"/>
          </a:p>
        </p:txBody>
      </p:sp>
      <p:sp>
        <p:nvSpPr>
          <p:cNvPr id="2" name="标题 1"/>
          <p:cNvSpPr>
            <a:spLocks noGrp="1"/>
          </p:cNvSpPr>
          <p:nvPr>
            <p:ph type="title"/>
          </p:nvPr>
        </p:nvSpPr>
        <p:spPr/>
        <p:txBody>
          <a:bodyPr/>
          <a:lstStyle/>
          <a:p>
            <a:r>
              <a:rPr lang="en-US" altLang="zh-CN" dirty="0"/>
              <a:t>Analysis Principle 5: Essence（</a:t>
            </a:r>
            <a:r>
              <a:rPr lang="zh-CN" altLang="en-US" dirty="0"/>
              <a:t>要素）</a:t>
            </a:r>
            <a:endParaRPr lang="zh-CN" alt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type="body" idx="1"/>
          </p:nvPr>
        </p:nvSpPr>
        <p:spPr>
          <a:xfrm>
            <a:off x="943173" y="1340768"/>
            <a:ext cx="7661275" cy="3308350"/>
          </a:xfrm>
        </p:spPr>
        <p:txBody>
          <a:bodyPr/>
          <a:lstStyle/>
          <a:p>
            <a:pPr>
              <a:buClr>
                <a:srgbClr val="0070C0"/>
              </a:buClr>
              <a:buFont typeface="Wingdings" panose="05000000000000000000" pitchFamily="2" charset="2"/>
              <a:buChar char="n"/>
            </a:pPr>
            <a:r>
              <a:rPr lang="en-US" altLang="zh-CN" sz="2000" b="0" dirty="0"/>
              <a:t> Understand the problem before you begin to create the analysis model. </a:t>
            </a:r>
            <a:endParaRPr lang="en-US" altLang="zh-CN" sz="2000" b="0" dirty="0" smtClean="0"/>
          </a:p>
          <a:p>
            <a:pPr>
              <a:buClr>
                <a:srgbClr val="0070C0"/>
              </a:buClr>
              <a:buFont typeface="Wingdings" panose="05000000000000000000" pitchFamily="2" charset="2"/>
              <a:buChar char="n"/>
            </a:pPr>
            <a:endParaRPr lang="en-US" altLang="zh-CN" sz="2000" b="0" dirty="0"/>
          </a:p>
          <a:p>
            <a:pPr>
              <a:buClr>
                <a:srgbClr val="0070C0"/>
              </a:buClr>
              <a:buFont typeface="Wingdings" panose="05000000000000000000" pitchFamily="2" charset="2"/>
              <a:buChar char="n"/>
            </a:pPr>
            <a:r>
              <a:rPr lang="en-US" altLang="zh-CN" sz="2000" b="0" dirty="0"/>
              <a:t> Develop prototypes that enable a user to understand how human-machine interaction will occur.  </a:t>
            </a:r>
            <a:endParaRPr lang="en-US" altLang="zh-CN" sz="2000" b="0" dirty="0" smtClean="0"/>
          </a:p>
          <a:p>
            <a:pPr>
              <a:buClr>
                <a:srgbClr val="0070C0"/>
              </a:buClr>
              <a:buFont typeface="Wingdings" panose="05000000000000000000" pitchFamily="2" charset="2"/>
              <a:buChar char="n"/>
            </a:pPr>
            <a:endParaRPr lang="en-US" altLang="zh-CN" sz="2000" b="0" dirty="0"/>
          </a:p>
          <a:p>
            <a:pPr>
              <a:buClr>
                <a:srgbClr val="0070C0"/>
              </a:buClr>
              <a:buFont typeface="Wingdings" panose="05000000000000000000" pitchFamily="2" charset="2"/>
              <a:buChar char="n"/>
            </a:pPr>
            <a:r>
              <a:rPr lang="en-US" altLang="zh-CN" sz="2000" b="0" dirty="0"/>
              <a:t> Record the origin and the reason for every requirement.  </a:t>
            </a:r>
            <a:endParaRPr lang="en-US" altLang="zh-CN" sz="2000" b="0" dirty="0"/>
          </a:p>
          <a:p>
            <a:pPr marL="0" indent="0">
              <a:buClr>
                <a:srgbClr val="0070C0"/>
              </a:buClr>
              <a:buNone/>
            </a:pPr>
            <a:r>
              <a:rPr lang="en-US" altLang="zh-CN" sz="2000" b="0" dirty="0"/>
              <a:t> </a:t>
            </a:r>
            <a:endParaRPr lang="en-US" altLang="zh-CN" sz="2000" b="0" dirty="0" smtClean="0"/>
          </a:p>
          <a:p>
            <a:pPr>
              <a:buClr>
                <a:srgbClr val="0070C0"/>
              </a:buClr>
              <a:buFont typeface="Wingdings" panose="05000000000000000000" pitchFamily="2" charset="2"/>
              <a:buChar char="n"/>
            </a:pPr>
            <a:r>
              <a:rPr lang="en-US" altLang="zh-CN" sz="2000" b="0" dirty="0" smtClean="0"/>
              <a:t>Use </a:t>
            </a:r>
            <a:r>
              <a:rPr lang="en-US" altLang="zh-CN" sz="2000" b="0" dirty="0"/>
              <a:t>multiple views of requirements.  </a:t>
            </a:r>
            <a:endParaRPr lang="en-US" altLang="zh-CN" sz="2000" b="0" dirty="0"/>
          </a:p>
          <a:p>
            <a:pPr marL="0" indent="0">
              <a:buClr>
                <a:srgbClr val="0070C0"/>
              </a:buClr>
              <a:buNone/>
            </a:pPr>
            <a:r>
              <a:rPr lang="en-US" altLang="zh-CN" sz="2000" b="0" dirty="0"/>
              <a:t> </a:t>
            </a:r>
            <a:endParaRPr lang="en-US" altLang="zh-CN" sz="2000" b="0" dirty="0" smtClean="0"/>
          </a:p>
          <a:p>
            <a:pPr>
              <a:buClr>
                <a:srgbClr val="0070C0"/>
              </a:buClr>
              <a:buFont typeface="Wingdings" panose="05000000000000000000" pitchFamily="2" charset="2"/>
              <a:buChar char="n"/>
            </a:pPr>
            <a:r>
              <a:rPr lang="en-US" altLang="zh-CN" sz="2000" b="0" dirty="0" smtClean="0"/>
              <a:t>Prioritize </a:t>
            </a:r>
            <a:r>
              <a:rPr lang="en-US" altLang="zh-CN" sz="2000" b="0" dirty="0"/>
              <a:t>requirements</a:t>
            </a:r>
            <a:r>
              <a:rPr lang="en-US" altLang="zh-CN" sz="2000" b="0" dirty="0" smtClean="0"/>
              <a:t>.</a:t>
            </a:r>
            <a:endParaRPr lang="en-US" altLang="zh-CN" sz="2000" b="0" dirty="0" smtClean="0"/>
          </a:p>
          <a:p>
            <a:pPr marL="0" indent="0">
              <a:buClr>
                <a:srgbClr val="0070C0"/>
              </a:buClr>
              <a:buNone/>
            </a:pPr>
            <a:r>
              <a:rPr lang="en-US" altLang="zh-CN" sz="2000" b="0" dirty="0" smtClean="0"/>
              <a:t>  </a:t>
            </a:r>
            <a:endParaRPr lang="en-US" altLang="zh-CN" sz="2000" b="0" dirty="0"/>
          </a:p>
          <a:p>
            <a:pPr>
              <a:buClr>
                <a:srgbClr val="0070C0"/>
              </a:buClr>
              <a:buFont typeface="Wingdings" panose="05000000000000000000" pitchFamily="2" charset="2"/>
              <a:buChar char="n"/>
            </a:pPr>
            <a:r>
              <a:rPr lang="en-US" altLang="zh-CN" sz="2000" b="0" dirty="0"/>
              <a:t> Work to eliminate ambiguity.  </a:t>
            </a:r>
            <a:endParaRPr lang="en-US" altLang="zh-CN" b="0" dirty="0"/>
          </a:p>
        </p:txBody>
      </p:sp>
      <p:pic>
        <p:nvPicPr>
          <p:cNvPr id="322566" name="Picture 6" descr="MP900407414[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62764" y="3774306"/>
            <a:ext cx="2487612" cy="248761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a:t> </a:t>
            </a:r>
            <a:r>
              <a:rPr lang="en-US" altLang="zh-CN" dirty="0"/>
              <a:t>Notes of Requirements Analysis</a:t>
            </a:r>
            <a:endParaRPr lang="zh-CN" altLang="en-US" dirty="0"/>
          </a:p>
        </p:txBody>
      </p:sp>
    </p:spTree>
  </p:cSld>
  <p:clrMapOvr>
    <a:masterClrMapping/>
  </p:clrMapOvr>
  <p:transition>
    <p:random/>
    <p:sndAc>
      <p:stSnd>
        <p:snd r:embed="rId2" name="projctor.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type="body" idx="1"/>
          </p:nvPr>
        </p:nvSpPr>
        <p:spPr/>
        <p:txBody>
          <a:bodyPr/>
          <a:lstStyle/>
          <a:p>
            <a:pPr>
              <a:buClr>
                <a:srgbClr val="0070C0"/>
              </a:buClr>
              <a:buFont typeface="Wingdings" panose="05000000000000000000" pitchFamily="2" charset="2"/>
              <a:buChar char="n"/>
            </a:pPr>
            <a:r>
              <a:rPr lang="en-GB" altLang="zh-CN" b="0" dirty="0" smtClean="0"/>
              <a:t>Its </a:t>
            </a:r>
            <a:r>
              <a:rPr lang="en-GB" altLang="zh-CN" b="0" dirty="0"/>
              <a:t>main objective is to lay down the foundations of the agreement to be ratified by the customer and the </a:t>
            </a:r>
            <a:r>
              <a:rPr lang="en-GB" altLang="zh-CN" b="0" dirty="0" smtClean="0"/>
              <a:t>manufacturer</a:t>
            </a:r>
            <a:endParaRPr lang="en-GB" altLang="zh-CN" b="0" dirty="0" smtClean="0"/>
          </a:p>
          <a:p>
            <a:pPr>
              <a:buClr>
                <a:srgbClr val="0070C0"/>
              </a:buClr>
              <a:buFont typeface="Wingdings" panose="05000000000000000000" pitchFamily="2" charset="2"/>
              <a:buChar char="n"/>
            </a:pPr>
            <a:endParaRPr lang="en-GB" altLang="zh-CN" b="0" dirty="0"/>
          </a:p>
          <a:p>
            <a:pPr>
              <a:buClr>
                <a:srgbClr val="0070C0"/>
              </a:buClr>
              <a:buFont typeface="Wingdings" panose="05000000000000000000" pitchFamily="2" charset="2"/>
              <a:buChar char="n"/>
            </a:pPr>
            <a:r>
              <a:rPr lang="en-GB" altLang="zh-CN" b="0" dirty="0" smtClean="0"/>
              <a:t>It </a:t>
            </a:r>
            <a:r>
              <a:rPr lang="en-GB" altLang="zh-CN" b="0" dirty="0"/>
              <a:t>consists in a list of technical requirements which the system/software must </a:t>
            </a:r>
            <a:r>
              <a:rPr lang="en-GB" altLang="zh-CN" b="0" dirty="0" smtClean="0"/>
              <a:t>meet</a:t>
            </a:r>
            <a:endParaRPr lang="en-GB" altLang="zh-CN" b="0" dirty="0" smtClean="0"/>
          </a:p>
          <a:p>
            <a:pPr>
              <a:buClr>
                <a:srgbClr val="0070C0"/>
              </a:buClr>
              <a:buFont typeface="Wingdings" panose="05000000000000000000" pitchFamily="2" charset="2"/>
              <a:buChar char="n"/>
            </a:pPr>
            <a:endParaRPr lang="en-GB" altLang="zh-CN" b="0" dirty="0"/>
          </a:p>
          <a:p>
            <a:pPr>
              <a:buClr>
                <a:srgbClr val="0070C0"/>
              </a:buClr>
              <a:buFont typeface="Wingdings" panose="05000000000000000000" pitchFamily="2" charset="2"/>
              <a:buChar char="n"/>
            </a:pPr>
            <a:r>
              <a:rPr lang="en-GB" altLang="zh-CN" b="0" dirty="0" smtClean="0"/>
              <a:t>It </a:t>
            </a:r>
            <a:r>
              <a:rPr lang="en-GB" altLang="zh-CN" b="0" dirty="0"/>
              <a:t>ensures, as far as possible, the feasibility of the system / software.</a:t>
            </a:r>
            <a:endParaRPr lang="en-GB" altLang="zh-CN" b="0" dirty="0"/>
          </a:p>
          <a:p>
            <a:endParaRPr lang="zh-CN" altLang="en-US" dirty="0"/>
          </a:p>
        </p:txBody>
      </p:sp>
      <p:graphicFrame>
        <p:nvGraphicFramePr>
          <p:cNvPr id="352260" name="Object 4">
            <a:hlinkClick r:id="" action="ppaction://ole?verb=0"/>
          </p:cNvPr>
          <p:cNvGraphicFramePr/>
          <p:nvPr/>
        </p:nvGraphicFramePr>
        <p:xfrm>
          <a:off x="2987824" y="4941168"/>
          <a:ext cx="3409950" cy="1252538"/>
        </p:xfrm>
        <a:graphic>
          <a:graphicData uri="http://schemas.openxmlformats.org/presentationml/2006/ole">
            <mc:AlternateContent xmlns:mc="http://schemas.openxmlformats.org/markup-compatibility/2006">
              <mc:Choice xmlns:v="urn:schemas-microsoft-com:vml" Requires="v">
                <p:oleObj spid="_x0000_s28853" name="剪辑" r:id="rId1" imgW="3406775" imgH="1252855" progId="MS_ClipArt_Gallery.2">
                  <p:embed/>
                </p:oleObj>
              </mc:Choice>
              <mc:Fallback>
                <p:oleObj name="剪辑" r:id="rId1" imgW="3406775" imgH="1252855" progId="MS_ClipArt_Gallery.2">
                  <p:embed/>
                  <p:pic>
                    <p:nvPicPr>
                      <p:cNvPr id="0" name="图片 288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4941168"/>
                        <a:ext cx="340995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en-GB" altLang="zh-CN" dirty="0"/>
              <a:t>What is a Specification ?</a:t>
            </a:r>
            <a:endParaRPr lang="zh-CN" altLang="en-US" dirty="0"/>
          </a:p>
        </p:txBody>
      </p:sp>
    </p:spTree>
  </p:cSld>
  <p:clrMapOvr>
    <a:masterClrMapping/>
  </p:clrMapOvr>
  <p:transition>
    <p:random/>
    <p:sndAc>
      <p:stSnd>
        <p:snd r:embed="rId3" name="projctor.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2499" name="Object 3"/>
          <p:cNvGraphicFramePr>
            <a:graphicFrameLocks noChangeAspect="1"/>
          </p:cNvGraphicFramePr>
          <p:nvPr/>
        </p:nvGraphicFramePr>
        <p:xfrm>
          <a:off x="903089" y="1408118"/>
          <a:ext cx="823913" cy="1773237"/>
        </p:xfrm>
        <a:graphic>
          <a:graphicData uri="http://schemas.openxmlformats.org/presentationml/2006/ole">
            <mc:AlternateContent xmlns:mc="http://schemas.openxmlformats.org/markup-compatibility/2006">
              <mc:Choice xmlns:v="urn:schemas-microsoft-com:vml" Requires="v">
                <p:oleObj spid="_x0000_s30231" name="剪辑" r:id="rId1" imgW="11144250" imgH="23974425" progId="MS_ClipArt_Gallery.2">
                  <p:embed/>
                </p:oleObj>
              </mc:Choice>
              <mc:Fallback>
                <p:oleObj name="剪辑" r:id="rId1" imgW="11144250" imgH="23974425" progId="MS_ClipArt_Gallery.2">
                  <p:embed/>
                  <p:pic>
                    <p:nvPicPr>
                      <p:cNvPr id="0" name="图片 301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089" y="1408118"/>
                        <a:ext cx="823913" cy="177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2500" name="Object 4"/>
          <p:cNvGraphicFramePr/>
          <p:nvPr/>
        </p:nvGraphicFramePr>
        <p:xfrm>
          <a:off x="3131840" y="1916832"/>
          <a:ext cx="2465387" cy="2049463"/>
        </p:xfrm>
        <a:graphic>
          <a:graphicData uri="http://schemas.openxmlformats.org/presentationml/2006/ole">
            <mc:AlternateContent xmlns:mc="http://schemas.openxmlformats.org/markup-compatibility/2006">
              <mc:Choice xmlns:v="urn:schemas-microsoft-com:vml" Requires="v">
                <p:oleObj spid="_x0000_s30232" name="ClipArt" r:id="rId3" imgW="11804650" imgH="9970770" progId="MS_ClipArt_Gallery.2">
                  <p:embed/>
                </p:oleObj>
              </mc:Choice>
              <mc:Fallback>
                <p:oleObj name="ClipArt" r:id="rId3" imgW="11804650" imgH="9970770" progId="MS_ClipArt_Gallery.2">
                  <p:embed/>
                  <p:pic>
                    <p:nvPicPr>
                      <p:cNvPr id="0" name="图片 3015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1916832"/>
                        <a:ext cx="2465387" cy="204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2501" name="Line 5"/>
          <p:cNvSpPr>
            <a:spLocks noChangeShapeType="1"/>
          </p:cNvSpPr>
          <p:nvPr/>
        </p:nvSpPr>
        <p:spPr bwMode="auto">
          <a:xfrm>
            <a:off x="1763688" y="2348880"/>
            <a:ext cx="1346200" cy="442913"/>
          </a:xfrm>
          <a:prstGeom prst="line">
            <a:avLst/>
          </a:prstGeom>
          <a:noFill/>
          <a:ln w="762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2502" name="Text Box 6"/>
          <p:cNvSpPr txBox="1">
            <a:spLocks noChangeArrowheads="1"/>
          </p:cNvSpPr>
          <p:nvPr/>
        </p:nvSpPr>
        <p:spPr bwMode="auto">
          <a:xfrm>
            <a:off x="942777" y="3427418"/>
            <a:ext cx="7489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pPr>
            <a:r>
              <a:rPr lang="en-GB" altLang="zh-CN">
                <a:latin typeface="Times New Roman" panose="02020603050405020304" pitchFamily="18" charset="0"/>
                <a:cs typeface="Times New Roman" panose="02020603050405020304" pitchFamily="18" charset="0"/>
              </a:rPr>
              <a:t>First</a:t>
            </a:r>
            <a:endParaRPr lang="en-GB" altLang="zh-CN">
              <a:latin typeface="Times New Roman" panose="02020603050405020304" pitchFamily="18" charset="0"/>
              <a:cs typeface="Times New Roman" panose="02020603050405020304" pitchFamily="18" charset="0"/>
            </a:endParaRPr>
          </a:p>
          <a:p>
            <a:pPr>
              <a:lnSpc>
                <a:spcPct val="100000"/>
              </a:lnSpc>
            </a:pPr>
            <a:r>
              <a:rPr lang="en-GB" altLang="zh-CN">
                <a:latin typeface="Times New Roman" panose="02020603050405020304" pitchFamily="18" charset="0"/>
                <a:cs typeface="Times New Roman" panose="02020603050405020304" pitchFamily="18" charset="0"/>
              </a:rPr>
              <a:t>Step</a:t>
            </a:r>
            <a:endParaRPr lang="en-GB" altLang="zh-CN">
              <a:latin typeface="Times New Roman" panose="02020603050405020304" pitchFamily="18" charset="0"/>
              <a:cs typeface="Times New Roman" panose="02020603050405020304" pitchFamily="18" charset="0"/>
            </a:endParaRPr>
          </a:p>
        </p:txBody>
      </p:sp>
      <p:graphicFrame>
        <p:nvGraphicFramePr>
          <p:cNvPr id="362503" name="Object 7"/>
          <p:cNvGraphicFramePr>
            <a:graphicFrameLocks noChangeAspect="1"/>
          </p:cNvGraphicFramePr>
          <p:nvPr/>
        </p:nvGraphicFramePr>
        <p:xfrm>
          <a:off x="7000686" y="3446512"/>
          <a:ext cx="2286000" cy="1384300"/>
        </p:xfrm>
        <a:graphic>
          <a:graphicData uri="http://schemas.openxmlformats.org/presentationml/2006/ole">
            <mc:AlternateContent xmlns:mc="http://schemas.openxmlformats.org/markup-compatibility/2006">
              <mc:Choice xmlns:v="urn:schemas-microsoft-com:vml" Requires="v">
                <p:oleObj spid="_x0000_s30233" name="剪辑" r:id="rId5" imgW="16448405" imgH="18430875" progId="MS_ClipArt_Gallery.2">
                  <p:embed/>
                </p:oleObj>
              </mc:Choice>
              <mc:Fallback>
                <p:oleObj name="剪辑" r:id="rId5" imgW="16448405" imgH="18430875" progId="MS_ClipArt_Gallery.2">
                  <p:embed/>
                  <p:pic>
                    <p:nvPicPr>
                      <p:cNvPr id="0" name="图片 301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0686" y="3446512"/>
                        <a:ext cx="2286000" cy="138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2504" name="Text Box 8"/>
          <p:cNvSpPr txBox="1">
            <a:spLocks noChangeArrowheads="1"/>
          </p:cNvSpPr>
          <p:nvPr/>
        </p:nvSpPr>
        <p:spPr bwMode="auto">
          <a:xfrm>
            <a:off x="7088629" y="4815242"/>
            <a:ext cx="178766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pPr>
            <a:r>
              <a:rPr lang="en-US" altLang="zh-CN" i="1" dirty="0">
                <a:latin typeface="Times New Roman" panose="02020603050405020304" pitchFamily="18" charset="0"/>
                <a:cs typeface="Times New Roman" panose="02020603050405020304" pitchFamily="18" charset="0"/>
              </a:rPr>
              <a:t>Specification</a:t>
            </a:r>
            <a:endParaRPr lang="en-US" altLang="zh-CN" i="1" dirty="0">
              <a:latin typeface="Times New Roman" panose="02020603050405020304" pitchFamily="18" charset="0"/>
              <a:cs typeface="Times New Roman" panose="02020603050405020304" pitchFamily="18" charset="0"/>
            </a:endParaRPr>
          </a:p>
          <a:p>
            <a:pPr>
              <a:lnSpc>
                <a:spcPct val="100000"/>
              </a:lnSpc>
            </a:pPr>
            <a:r>
              <a:rPr lang="en-US" altLang="zh-CN" i="1" dirty="0">
                <a:latin typeface="Times New Roman" panose="02020603050405020304" pitchFamily="18" charset="0"/>
                <a:cs typeface="Times New Roman" panose="02020603050405020304" pitchFamily="18" charset="0"/>
              </a:rPr>
              <a:t>Document(s)</a:t>
            </a:r>
            <a:endParaRPr lang="en-US" altLang="zh-CN" i="1" dirty="0">
              <a:latin typeface="Times New Roman" panose="02020603050405020304" pitchFamily="18" charset="0"/>
              <a:cs typeface="Times New Roman" panose="02020603050405020304" pitchFamily="18" charset="0"/>
            </a:endParaRPr>
          </a:p>
        </p:txBody>
      </p:sp>
      <p:sp>
        <p:nvSpPr>
          <p:cNvPr id="362505" name="Line 9"/>
          <p:cNvSpPr>
            <a:spLocks noChangeShapeType="1"/>
          </p:cNvSpPr>
          <p:nvPr/>
        </p:nvSpPr>
        <p:spPr bwMode="auto">
          <a:xfrm>
            <a:off x="5724128" y="3429000"/>
            <a:ext cx="1346200" cy="442913"/>
          </a:xfrm>
          <a:prstGeom prst="line">
            <a:avLst/>
          </a:prstGeom>
          <a:noFill/>
          <a:ln w="762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2506" name="Arc 10"/>
          <p:cNvSpPr/>
          <p:nvPr/>
        </p:nvSpPr>
        <p:spPr bwMode="auto">
          <a:xfrm>
            <a:off x="4304307" y="4149080"/>
            <a:ext cx="1674812" cy="1314450"/>
          </a:xfrm>
          <a:custGeom>
            <a:avLst/>
            <a:gdLst>
              <a:gd name="G0" fmla="+- 21600 0 0"/>
              <a:gd name="G1" fmla="+- 21600 0 0"/>
              <a:gd name="G2" fmla="+- 21600 0 0"/>
              <a:gd name="T0" fmla="*/ 21600 w 43200"/>
              <a:gd name="T1" fmla="*/ 0 h 43200"/>
              <a:gd name="T2" fmla="*/ 18253 w 43200"/>
              <a:gd name="T3" fmla="*/ 261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1" y="10962"/>
                  <a:pt x="7744" y="1909"/>
                  <a:pt x="18252" y="260"/>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1" y="10962"/>
                  <a:pt x="7744" y="1909"/>
                  <a:pt x="18252" y="260"/>
                </a:cubicBezTo>
                <a:lnTo>
                  <a:pt x="21600" y="21600"/>
                </a:lnTo>
                <a:close/>
              </a:path>
            </a:pathLst>
          </a:custGeom>
          <a:noFill/>
          <a:ln w="76200">
            <a:solidFill>
              <a:schemeClr val="tx1"/>
            </a:solidFill>
            <a:rou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2507" name="Text Box 11"/>
          <p:cNvSpPr txBox="1">
            <a:spLocks noChangeArrowheads="1"/>
          </p:cNvSpPr>
          <p:nvPr/>
        </p:nvSpPr>
        <p:spPr bwMode="auto">
          <a:xfrm>
            <a:off x="4588754" y="4372919"/>
            <a:ext cx="120738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pPr>
            <a:r>
              <a:rPr lang="en-GB" altLang="zh-CN" dirty="0">
                <a:latin typeface="Times New Roman" panose="02020603050405020304" pitchFamily="18" charset="0"/>
                <a:cs typeface="Times New Roman" panose="02020603050405020304" pitchFamily="18" charset="0"/>
              </a:rPr>
              <a:t>Iterative</a:t>
            </a:r>
            <a:endParaRPr lang="en-GB" altLang="zh-CN" dirty="0">
              <a:latin typeface="Times New Roman" panose="02020603050405020304" pitchFamily="18" charset="0"/>
              <a:cs typeface="Times New Roman" panose="02020603050405020304" pitchFamily="18" charset="0"/>
            </a:endParaRPr>
          </a:p>
          <a:p>
            <a:pPr>
              <a:lnSpc>
                <a:spcPct val="100000"/>
              </a:lnSpc>
            </a:pPr>
            <a:r>
              <a:rPr lang="en-GB" altLang="zh-CN" dirty="0">
                <a:latin typeface="Times New Roman" panose="02020603050405020304" pitchFamily="18" charset="0"/>
                <a:cs typeface="Times New Roman" panose="02020603050405020304" pitchFamily="18" charset="0"/>
              </a:rPr>
              <a:t>Steps</a:t>
            </a:r>
            <a:endParaRPr lang="en-GB" altLang="zh-CN" dirty="0">
              <a:latin typeface="Times New Roman" panose="02020603050405020304" pitchFamily="18" charset="0"/>
              <a:cs typeface="Times New Roman" panose="02020603050405020304" pitchFamily="18" charset="0"/>
            </a:endParaRPr>
          </a:p>
        </p:txBody>
      </p:sp>
      <p:sp>
        <p:nvSpPr>
          <p:cNvPr id="362508" name="Text Box 12"/>
          <p:cNvSpPr txBox="1">
            <a:spLocks noChangeArrowheads="1"/>
          </p:cNvSpPr>
          <p:nvPr/>
        </p:nvSpPr>
        <p:spPr bwMode="auto">
          <a:xfrm>
            <a:off x="7380312" y="2591296"/>
            <a:ext cx="8162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pPr>
            <a:r>
              <a:rPr lang="en-GB" altLang="zh-CN" dirty="0">
                <a:latin typeface="Times New Roman" panose="02020603050405020304" pitchFamily="18" charset="0"/>
                <a:cs typeface="Times New Roman" panose="02020603050405020304" pitchFamily="18" charset="0"/>
              </a:rPr>
              <a:t>Final</a:t>
            </a:r>
            <a:endParaRPr lang="en-GB" altLang="zh-CN" dirty="0">
              <a:latin typeface="Times New Roman" panose="02020603050405020304" pitchFamily="18" charset="0"/>
              <a:cs typeface="Times New Roman" panose="02020603050405020304" pitchFamily="18" charset="0"/>
            </a:endParaRPr>
          </a:p>
          <a:p>
            <a:pPr>
              <a:lnSpc>
                <a:spcPct val="100000"/>
              </a:lnSpc>
            </a:pPr>
            <a:r>
              <a:rPr lang="en-GB" altLang="zh-CN" dirty="0">
                <a:latin typeface="Times New Roman" panose="02020603050405020304" pitchFamily="18" charset="0"/>
                <a:cs typeface="Times New Roman" panose="02020603050405020304" pitchFamily="18" charset="0"/>
              </a:rPr>
              <a:t>Step</a:t>
            </a:r>
            <a:endParaRPr lang="en-GB" altLang="zh-CN" dirty="0">
              <a:latin typeface="Times New Roman" panose="02020603050405020304" pitchFamily="18" charset="0"/>
              <a:cs typeface="Times New Roman" panose="02020603050405020304" pitchFamily="18" charset="0"/>
            </a:endParaRPr>
          </a:p>
        </p:txBody>
      </p:sp>
      <p:sp>
        <p:nvSpPr>
          <p:cNvPr id="362509" name="AutoShape 13"/>
          <p:cNvSpPr>
            <a:spLocks noChangeArrowheads="1"/>
          </p:cNvSpPr>
          <p:nvPr/>
        </p:nvSpPr>
        <p:spPr bwMode="auto">
          <a:xfrm>
            <a:off x="2843808" y="4325293"/>
            <a:ext cx="1412875" cy="1052512"/>
          </a:xfrm>
          <a:prstGeom prst="flowChartMultidocument">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GB" altLang="zh-CN" sz="2000">
                <a:latin typeface="Times New Roman" panose="02020603050405020304" pitchFamily="18" charset="0"/>
                <a:cs typeface="Times New Roman" panose="02020603050405020304" pitchFamily="18" charset="0"/>
              </a:rPr>
              <a:t>Reports</a:t>
            </a:r>
            <a:endParaRPr lang="en-GB" altLang="zh-CN" sz="2000">
              <a:latin typeface="Times New Roman" panose="02020603050405020304" pitchFamily="18" charset="0"/>
              <a:cs typeface="Times New Roman" panose="02020603050405020304" pitchFamily="18" charset="0"/>
            </a:endParaRPr>
          </a:p>
        </p:txBody>
      </p:sp>
      <p:sp>
        <p:nvSpPr>
          <p:cNvPr id="1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GB" altLang="zh-CN" dirty="0"/>
              <a:t>The Objective of Specification is to Analysis and Understand</a:t>
            </a:r>
            <a:endParaRPr lang="en-GB" altLang="zh-CN" dirty="0"/>
          </a:p>
        </p:txBody>
      </p:sp>
    </p:spTree>
  </p:cSld>
  <p:clrMapOvr>
    <a:masterClrMapping/>
  </p:clrMapOvr>
  <p:transition>
    <p:random/>
    <p:sndAc>
      <p:stSnd>
        <p:snd r:embed="rId7" name="projctor.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3523" name="Group 3"/>
          <p:cNvGrpSpPr/>
          <p:nvPr/>
        </p:nvGrpSpPr>
        <p:grpSpPr bwMode="auto">
          <a:xfrm>
            <a:off x="1062732" y="1964208"/>
            <a:ext cx="2973387" cy="1868488"/>
            <a:chOff x="1195" y="1747"/>
            <a:chExt cx="3763" cy="2067"/>
          </a:xfrm>
        </p:grpSpPr>
        <p:grpSp>
          <p:nvGrpSpPr>
            <p:cNvPr id="363524" name="Group 4"/>
            <p:cNvGrpSpPr/>
            <p:nvPr/>
          </p:nvGrpSpPr>
          <p:grpSpPr bwMode="auto">
            <a:xfrm>
              <a:off x="1429" y="1747"/>
              <a:ext cx="3080" cy="473"/>
              <a:chOff x="1609" y="1817"/>
              <a:chExt cx="3078" cy="473"/>
            </a:xfrm>
          </p:grpSpPr>
          <p:sp>
            <p:nvSpPr>
              <p:cNvPr id="363525" name="Freeform 5"/>
              <p:cNvSpPr/>
              <p:nvPr/>
            </p:nvSpPr>
            <p:spPr bwMode="auto">
              <a:xfrm>
                <a:off x="1887" y="1916"/>
                <a:ext cx="62" cy="306"/>
              </a:xfrm>
              <a:custGeom>
                <a:avLst/>
                <a:gdLst>
                  <a:gd name="T0" fmla="*/ 39 w 62"/>
                  <a:gd name="T1" fmla="*/ 4 h 306"/>
                  <a:gd name="T2" fmla="*/ 25 w 62"/>
                  <a:gd name="T3" fmla="*/ 0 h 306"/>
                  <a:gd name="T4" fmla="*/ 13 w 62"/>
                  <a:gd name="T5" fmla="*/ 0 h 306"/>
                  <a:gd name="T6" fmla="*/ 4 w 62"/>
                  <a:gd name="T7" fmla="*/ 2 h 306"/>
                  <a:gd name="T8" fmla="*/ 1 w 62"/>
                  <a:gd name="T9" fmla="*/ 13 h 306"/>
                  <a:gd name="T10" fmla="*/ 1 w 62"/>
                  <a:gd name="T11" fmla="*/ 21 h 306"/>
                  <a:gd name="T12" fmla="*/ 6 w 62"/>
                  <a:gd name="T13" fmla="*/ 32 h 306"/>
                  <a:gd name="T14" fmla="*/ 10 w 62"/>
                  <a:gd name="T15" fmla="*/ 32 h 306"/>
                  <a:gd name="T16" fmla="*/ 4 w 62"/>
                  <a:gd name="T17" fmla="*/ 45 h 306"/>
                  <a:gd name="T18" fmla="*/ 0 w 62"/>
                  <a:gd name="T19" fmla="*/ 65 h 306"/>
                  <a:gd name="T20" fmla="*/ 0 w 62"/>
                  <a:gd name="T21" fmla="*/ 83 h 306"/>
                  <a:gd name="T22" fmla="*/ 1 w 62"/>
                  <a:gd name="T23" fmla="*/ 105 h 306"/>
                  <a:gd name="T24" fmla="*/ 4 w 62"/>
                  <a:gd name="T25" fmla="*/ 127 h 306"/>
                  <a:gd name="T26" fmla="*/ 11 w 62"/>
                  <a:gd name="T27" fmla="*/ 128 h 306"/>
                  <a:gd name="T28" fmla="*/ 11 w 62"/>
                  <a:gd name="T29" fmla="*/ 134 h 306"/>
                  <a:gd name="T30" fmla="*/ 16 w 62"/>
                  <a:gd name="T31" fmla="*/ 137 h 306"/>
                  <a:gd name="T32" fmla="*/ 16 w 62"/>
                  <a:gd name="T33" fmla="*/ 160 h 306"/>
                  <a:gd name="T34" fmla="*/ 19 w 62"/>
                  <a:gd name="T35" fmla="*/ 164 h 306"/>
                  <a:gd name="T36" fmla="*/ 19 w 62"/>
                  <a:gd name="T37" fmla="*/ 205 h 306"/>
                  <a:gd name="T38" fmla="*/ 19 w 62"/>
                  <a:gd name="T39" fmla="*/ 231 h 306"/>
                  <a:gd name="T40" fmla="*/ 13 w 62"/>
                  <a:gd name="T41" fmla="*/ 260 h 306"/>
                  <a:gd name="T42" fmla="*/ 11 w 62"/>
                  <a:gd name="T43" fmla="*/ 297 h 306"/>
                  <a:gd name="T44" fmla="*/ 18 w 62"/>
                  <a:gd name="T45" fmla="*/ 300 h 306"/>
                  <a:gd name="T46" fmla="*/ 18 w 62"/>
                  <a:gd name="T47" fmla="*/ 304 h 306"/>
                  <a:gd name="T48" fmla="*/ 28 w 62"/>
                  <a:gd name="T49" fmla="*/ 304 h 306"/>
                  <a:gd name="T50" fmla="*/ 29 w 62"/>
                  <a:gd name="T51" fmla="*/ 303 h 306"/>
                  <a:gd name="T52" fmla="*/ 34 w 62"/>
                  <a:gd name="T53" fmla="*/ 303 h 306"/>
                  <a:gd name="T54" fmla="*/ 34 w 62"/>
                  <a:gd name="T55" fmla="*/ 305 h 306"/>
                  <a:gd name="T56" fmla="*/ 41 w 62"/>
                  <a:gd name="T57" fmla="*/ 304 h 306"/>
                  <a:gd name="T58" fmla="*/ 57 w 62"/>
                  <a:gd name="T59" fmla="*/ 303 h 306"/>
                  <a:gd name="T60" fmla="*/ 57 w 62"/>
                  <a:gd name="T61" fmla="*/ 300 h 306"/>
                  <a:gd name="T62" fmla="*/ 42 w 62"/>
                  <a:gd name="T63" fmla="*/ 294 h 306"/>
                  <a:gd name="T64" fmla="*/ 42 w 62"/>
                  <a:gd name="T65" fmla="*/ 289 h 306"/>
                  <a:gd name="T66" fmla="*/ 56 w 62"/>
                  <a:gd name="T67" fmla="*/ 286 h 306"/>
                  <a:gd name="T68" fmla="*/ 56 w 62"/>
                  <a:gd name="T69" fmla="*/ 283 h 306"/>
                  <a:gd name="T70" fmla="*/ 47 w 62"/>
                  <a:gd name="T71" fmla="*/ 277 h 306"/>
                  <a:gd name="T72" fmla="*/ 47 w 62"/>
                  <a:gd name="T73" fmla="*/ 235 h 306"/>
                  <a:gd name="T74" fmla="*/ 50 w 62"/>
                  <a:gd name="T75" fmla="*/ 197 h 306"/>
                  <a:gd name="T76" fmla="*/ 49 w 62"/>
                  <a:gd name="T77" fmla="*/ 159 h 306"/>
                  <a:gd name="T78" fmla="*/ 49 w 62"/>
                  <a:gd name="T79" fmla="*/ 137 h 306"/>
                  <a:gd name="T80" fmla="*/ 50 w 62"/>
                  <a:gd name="T81" fmla="*/ 131 h 306"/>
                  <a:gd name="T82" fmla="*/ 50 w 62"/>
                  <a:gd name="T83" fmla="*/ 101 h 306"/>
                  <a:gd name="T84" fmla="*/ 61 w 62"/>
                  <a:gd name="T85" fmla="*/ 94 h 306"/>
                  <a:gd name="T86" fmla="*/ 61 w 62"/>
                  <a:gd name="T87" fmla="*/ 90 h 306"/>
                  <a:gd name="T88" fmla="*/ 38 w 62"/>
                  <a:gd name="T89" fmla="*/ 49 h 306"/>
                  <a:gd name="T90" fmla="*/ 26 w 62"/>
                  <a:gd name="T91" fmla="*/ 44 h 306"/>
                  <a:gd name="T92" fmla="*/ 27 w 62"/>
                  <a:gd name="T93" fmla="*/ 41 h 306"/>
                  <a:gd name="T94" fmla="*/ 35 w 62"/>
                  <a:gd name="T95" fmla="*/ 39 h 306"/>
                  <a:gd name="T96" fmla="*/ 35 w 62"/>
                  <a:gd name="T97" fmla="*/ 37 h 306"/>
                  <a:gd name="T98" fmla="*/ 38 w 62"/>
                  <a:gd name="T99" fmla="*/ 35 h 306"/>
                  <a:gd name="T100" fmla="*/ 38 w 62"/>
                  <a:gd name="T101" fmla="*/ 32 h 306"/>
                  <a:gd name="T102" fmla="*/ 39 w 62"/>
                  <a:gd name="T103" fmla="*/ 31 h 306"/>
                  <a:gd name="T104" fmla="*/ 38 w 62"/>
                  <a:gd name="T105" fmla="*/ 30 h 306"/>
                  <a:gd name="T106" fmla="*/ 39 w 62"/>
                  <a:gd name="T107" fmla="*/ 28 h 306"/>
                  <a:gd name="T108" fmla="*/ 35 w 62"/>
                  <a:gd name="T109" fmla="*/ 21 h 306"/>
                  <a:gd name="T110" fmla="*/ 38 w 62"/>
                  <a:gd name="T111" fmla="*/ 18 h 306"/>
                  <a:gd name="T112" fmla="*/ 35 w 62"/>
                  <a:gd name="T113" fmla="*/ 14 h 306"/>
                  <a:gd name="T114" fmla="*/ 39 w 62"/>
                  <a:gd name="T115" fmla="*/ 11 h 306"/>
                  <a:gd name="T116" fmla="*/ 39 w 62"/>
                  <a:gd name="T117" fmla="*/ 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 h="306">
                    <a:moveTo>
                      <a:pt x="39" y="4"/>
                    </a:moveTo>
                    <a:lnTo>
                      <a:pt x="25" y="0"/>
                    </a:lnTo>
                    <a:lnTo>
                      <a:pt x="13" y="0"/>
                    </a:lnTo>
                    <a:lnTo>
                      <a:pt x="4" y="2"/>
                    </a:lnTo>
                    <a:lnTo>
                      <a:pt x="1" y="13"/>
                    </a:lnTo>
                    <a:lnTo>
                      <a:pt x="1" y="21"/>
                    </a:lnTo>
                    <a:lnTo>
                      <a:pt x="6" y="32"/>
                    </a:lnTo>
                    <a:lnTo>
                      <a:pt x="10" y="32"/>
                    </a:lnTo>
                    <a:lnTo>
                      <a:pt x="4" y="45"/>
                    </a:lnTo>
                    <a:lnTo>
                      <a:pt x="0" y="65"/>
                    </a:lnTo>
                    <a:lnTo>
                      <a:pt x="0" y="83"/>
                    </a:lnTo>
                    <a:lnTo>
                      <a:pt x="1" y="105"/>
                    </a:lnTo>
                    <a:lnTo>
                      <a:pt x="4" y="127"/>
                    </a:lnTo>
                    <a:lnTo>
                      <a:pt x="11" y="128"/>
                    </a:lnTo>
                    <a:lnTo>
                      <a:pt x="11" y="134"/>
                    </a:lnTo>
                    <a:lnTo>
                      <a:pt x="16" y="137"/>
                    </a:lnTo>
                    <a:lnTo>
                      <a:pt x="16" y="160"/>
                    </a:lnTo>
                    <a:lnTo>
                      <a:pt x="19" y="164"/>
                    </a:lnTo>
                    <a:lnTo>
                      <a:pt x="19" y="205"/>
                    </a:lnTo>
                    <a:lnTo>
                      <a:pt x="19" y="231"/>
                    </a:lnTo>
                    <a:lnTo>
                      <a:pt x="13" y="260"/>
                    </a:lnTo>
                    <a:lnTo>
                      <a:pt x="11" y="297"/>
                    </a:lnTo>
                    <a:lnTo>
                      <a:pt x="18" y="300"/>
                    </a:lnTo>
                    <a:lnTo>
                      <a:pt x="18" y="304"/>
                    </a:lnTo>
                    <a:lnTo>
                      <a:pt x="28" y="304"/>
                    </a:lnTo>
                    <a:lnTo>
                      <a:pt x="29" y="303"/>
                    </a:lnTo>
                    <a:lnTo>
                      <a:pt x="34" y="303"/>
                    </a:lnTo>
                    <a:lnTo>
                      <a:pt x="34" y="305"/>
                    </a:lnTo>
                    <a:lnTo>
                      <a:pt x="41" y="304"/>
                    </a:lnTo>
                    <a:lnTo>
                      <a:pt x="57" y="303"/>
                    </a:lnTo>
                    <a:lnTo>
                      <a:pt x="57" y="300"/>
                    </a:lnTo>
                    <a:lnTo>
                      <a:pt x="42" y="294"/>
                    </a:lnTo>
                    <a:lnTo>
                      <a:pt x="42" y="289"/>
                    </a:lnTo>
                    <a:lnTo>
                      <a:pt x="56" y="286"/>
                    </a:lnTo>
                    <a:lnTo>
                      <a:pt x="56" y="283"/>
                    </a:lnTo>
                    <a:lnTo>
                      <a:pt x="47" y="277"/>
                    </a:lnTo>
                    <a:lnTo>
                      <a:pt x="47" y="235"/>
                    </a:lnTo>
                    <a:lnTo>
                      <a:pt x="50" y="197"/>
                    </a:lnTo>
                    <a:lnTo>
                      <a:pt x="49" y="159"/>
                    </a:lnTo>
                    <a:lnTo>
                      <a:pt x="49" y="137"/>
                    </a:lnTo>
                    <a:lnTo>
                      <a:pt x="50" y="131"/>
                    </a:lnTo>
                    <a:lnTo>
                      <a:pt x="50" y="101"/>
                    </a:lnTo>
                    <a:lnTo>
                      <a:pt x="61" y="94"/>
                    </a:lnTo>
                    <a:lnTo>
                      <a:pt x="61" y="90"/>
                    </a:lnTo>
                    <a:lnTo>
                      <a:pt x="38" y="49"/>
                    </a:lnTo>
                    <a:lnTo>
                      <a:pt x="26" y="44"/>
                    </a:lnTo>
                    <a:lnTo>
                      <a:pt x="27" y="41"/>
                    </a:lnTo>
                    <a:lnTo>
                      <a:pt x="35" y="39"/>
                    </a:lnTo>
                    <a:lnTo>
                      <a:pt x="35" y="37"/>
                    </a:lnTo>
                    <a:lnTo>
                      <a:pt x="38" y="35"/>
                    </a:lnTo>
                    <a:lnTo>
                      <a:pt x="38" y="32"/>
                    </a:lnTo>
                    <a:lnTo>
                      <a:pt x="39" y="31"/>
                    </a:lnTo>
                    <a:lnTo>
                      <a:pt x="38" y="30"/>
                    </a:lnTo>
                    <a:lnTo>
                      <a:pt x="39" y="28"/>
                    </a:lnTo>
                    <a:lnTo>
                      <a:pt x="35" y="21"/>
                    </a:lnTo>
                    <a:lnTo>
                      <a:pt x="38" y="18"/>
                    </a:lnTo>
                    <a:lnTo>
                      <a:pt x="35" y="14"/>
                    </a:lnTo>
                    <a:lnTo>
                      <a:pt x="39" y="11"/>
                    </a:lnTo>
                    <a:lnTo>
                      <a:pt x="39" y="4"/>
                    </a:lnTo>
                  </a:path>
                </a:pathLst>
              </a:custGeom>
              <a:solidFill>
                <a:schemeClr val="tx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26" name="Freeform 6"/>
              <p:cNvSpPr/>
              <p:nvPr/>
            </p:nvSpPr>
            <p:spPr bwMode="auto">
              <a:xfrm>
                <a:off x="1609" y="1925"/>
                <a:ext cx="107" cy="349"/>
              </a:xfrm>
              <a:custGeom>
                <a:avLst/>
                <a:gdLst>
                  <a:gd name="T0" fmla="*/ 64 w 107"/>
                  <a:gd name="T1" fmla="*/ 4 h 349"/>
                  <a:gd name="T2" fmla="*/ 85 w 107"/>
                  <a:gd name="T3" fmla="*/ 0 h 349"/>
                  <a:gd name="T4" fmla="*/ 94 w 107"/>
                  <a:gd name="T5" fmla="*/ 8 h 349"/>
                  <a:gd name="T6" fmla="*/ 97 w 107"/>
                  <a:gd name="T7" fmla="*/ 5 h 349"/>
                  <a:gd name="T8" fmla="*/ 102 w 107"/>
                  <a:gd name="T9" fmla="*/ 21 h 349"/>
                  <a:gd name="T10" fmla="*/ 91 w 107"/>
                  <a:gd name="T11" fmla="*/ 30 h 349"/>
                  <a:gd name="T12" fmla="*/ 89 w 107"/>
                  <a:gd name="T13" fmla="*/ 38 h 349"/>
                  <a:gd name="T14" fmla="*/ 87 w 107"/>
                  <a:gd name="T15" fmla="*/ 39 h 349"/>
                  <a:gd name="T16" fmla="*/ 85 w 107"/>
                  <a:gd name="T17" fmla="*/ 47 h 349"/>
                  <a:gd name="T18" fmla="*/ 77 w 107"/>
                  <a:gd name="T19" fmla="*/ 49 h 349"/>
                  <a:gd name="T20" fmla="*/ 77 w 107"/>
                  <a:gd name="T21" fmla="*/ 52 h 349"/>
                  <a:gd name="T22" fmla="*/ 91 w 107"/>
                  <a:gd name="T23" fmla="*/ 62 h 349"/>
                  <a:gd name="T24" fmla="*/ 102 w 107"/>
                  <a:gd name="T25" fmla="*/ 112 h 349"/>
                  <a:gd name="T26" fmla="*/ 94 w 107"/>
                  <a:gd name="T27" fmla="*/ 125 h 349"/>
                  <a:gd name="T28" fmla="*/ 94 w 107"/>
                  <a:gd name="T29" fmla="*/ 216 h 349"/>
                  <a:gd name="T30" fmla="*/ 82 w 107"/>
                  <a:gd name="T31" fmla="*/ 220 h 349"/>
                  <a:gd name="T32" fmla="*/ 80 w 107"/>
                  <a:gd name="T33" fmla="*/ 235 h 349"/>
                  <a:gd name="T34" fmla="*/ 76 w 107"/>
                  <a:gd name="T35" fmla="*/ 274 h 349"/>
                  <a:gd name="T36" fmla="*/ 76 w 107"/>
                  <a:gd name="T37" fmla="*/ 294 h 349"/>
                  <a:gd name="T38" fmla="*/ 94 w 107"/>
                  <a:gd name="T39" fmla="*/ 307 h 349"/>
                  <a:gd name="T40" fmla="*/ 106 w 107"/>
                  <a:gd name="T41" fmla="*/ 314 h 349"/>
                  <a:gd name="T42" fmla="*/ 106 w 107"/>
                  <a:gd name="T43" fmla="*/ 318 h 349"/>
                  <a:gd name="T44" fmla="*/ 79 w 107"/>
                  <a:gd name="T45" fmla="*/ 312 h 349"/>
                  <a:gd name="T46" fmla="*/ 76 w 107"/>
                  <a:gd name="T47" fmla="*/ 308 h 349"/>
                  <a:gd name="T48" fmla="*/ 72 w 107"/>
                  <a:gd name="T49" fmla="*/ 312 h 349"/>
                  <a:gd name="T50" fmla="*/ 70 w 107"/>
                  <a:gd name="T51" fmla="*/ 312 h 349"/>
                  <a:gd name="T52" fmla="*/ 67 w 107"/>
                  <a:gd name="T53" fmla="*/ 297 h 349"/>
                  <a:gd name="T54" fmla="*/ 64 w 107"/>
                  <a:gd name="T55" fmla="*/ 231 h 349"/>
                  <a:gd name="T56" fmla="*/ 58 w 107"/>
                  <a:gd name="T57" fmla="*/ 231 h 349"/>
                  <a:gd name="T58" fmla="*/ 43 w 107"/>
                  <a:gd name="T59" fmla="*/ 289 h 349"/>
                  <a:gd name="T60" fmla="*/ 43 w 107"/>
                  <a:gd name="T61" fmla="*/ 326 h 349"/>
                  <a:gd name="T62" fmla="*/ 37 w 107"/>
                  <a:gd name="T63" fmla="*/ 344 h 349"/>
                  <a:gd name="T64" fmla="*/ 32 w 107"/>
                  <a:gd name="T65" fmla="*/ 348 h 349"/>
                  <a:gd name="T66" fmla="*/ 28 w 107"/>
                  <a:gd name="T67" fmla="*/ 338 h 349"/>
                  <a:gd name="T68" fmla="*/ 33 w 107"/>
                  <a:gd name="T69" fmla="*/ 328 h 349"/>
                  <a:gd name="T70" fmla="*/ 37 w 107"/>
                  <a:gd name="T71" fmla="*/ 305 h 349"/>
                  <a:gd name="T72" fmla="*/ 38 w 107"/>
                  <a:gd name="T73" fmla="*/ 221 h 349"/>
                  <a:gd name="T74" fmla="*/ 43 w 107"/>
                  <a:gd name="T75" fmla="*/ 140 h 349"/>
                  <a:gd name="T76" fmla="*/ 34 w 107"/>
                  <a:gd name="T77" fmla="*/ 133 h 349"/>
                  <a:gd name="T78" fmla="*/ 34 w 107"/>
                  <a:gd name="T79" fmla="*/ 121 h 349"/>
                  <a:gd name="T80" fmla="*/ 34 w 107"/>
                  <a:gd name="T81" fmla="*/ 99 h 349"/>
                  <a:gd name="T82" fmla="*/ 22 w 107"/>
                  <a:gd name="T83" fmla="*/ 105 h 349"/>
                  <a:gd name="T84" fmla="*/ 33 w 107"/>
                  <a:gd name="T85" fmla="*/ 118 h 349"/>
                  <a:gd name="T86" fmla="*/ 33 w 107"/>
                  <a:gd name="T87" fmla="*/ 131 h 349"/>
                  <a:gd name="T88" fmla="*/ 22 w 107"/>
                  <a:gd name="T89" fmla="*/ 123 h 349"/>
                  <a:gd name="T90" fmla="*/ 17 w 107"/>
                  <a:gd name="T91" fmla="*/ 115 h 349"/>
                  <a:gd name="T92" fmla="*/ 10 w 107"/>
                  <a:gd name="T93" fmla="*/ 117 h 349"/>
                  <a:gd name="T94" fmla="*/ 0 w 107"/>
                  <a:gd name="T95" fmla="*/ 104 h 349"/>
                  <a:gd name="T96" fmla="*/ 0 w 107"/>
                  <a:gd name="T97" fmla="*/ 99 h 349"/>
                  <a:gd name="T98" fmla="*/ 5 w 107"/>
                  <a:gd name="T99" fmla="*/ 97 h 349"/>
                  <a:gd name="T100" fmla="*/ 19 w 107"/>
                  <a:gd name="T101" fmla="*/ 81 h 349"/>
                  <a:gd name="T102" fmla="*/ 33 w 107"/>
                  <a:gd name="T103" fmla="*/ 68 h 349"/>
                  <a:gd name="T104" fmla="*/ 51 w 107"/>
                  <a:gd name="T105" fmla="*/ 53 h 349"/>
                  <a:gd name="T106" fmla="*/ 64 w 107"/>
                  <a:gd name="T107" fmla="*/ 47 h 349"/>
                  <a:gd name="T108" fmla="*/ 64 w 107"/>
                  <a:gd name="T109" fmla="*/ 36 h 349"/>
                  <a:gd name="T110" fmla="*/ 58 w 107"/>
                  <a:gd name="T111" fmla="*/ 31 h 349"/>
                  <a:gd name="T112" fmla="*/ 58 w 107"/>
                  <a:gd name="T113" fmla="*/ 17 h 349"/>
                  <a:gd name="T114" fmla="*/ 55 w 107"/>
                  <a:gd name="T115" fmla="*/ 14 h 349"/>
                  <a:gd name="T116" fmla="*/ 64 w 107"/>
                  <a:gd name="T117" fmla="*/ 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7" h="349">
                    <a:moveTo>
                      <a:pt x="64" y="4"/>
                    </a:moveTo>
                    <a:lnTo>
                      <a:pt x="85" y="0"/>
                    </a:lnTo>
                    <a:lnTo>
                      <a:pt x="94" y="8"/>
                    </a:lnTo>
                    <a:lnTo>
                      <a:pt x="97" y="5"/>
                    </a:lnTo>
                    <a:lnTo>
                      <a:pt x="102" y="21"/>
                    </a:lnTo>
                    <a:lnTo>
                      <a:pt x="91" y="30"/>
                    </a:lnTo>
                    <a:lnTo>
                      <a:pt x="89" y="38"/>
                    </a:lnTo>
                    <a:lnTo>
                      <a:pt x="87" y="39"/>
                    </a:lnTo>
                    <a:lnTo>
                      <a:pt x="85" y="47"/>
                    </a:lnTo>
                    <a:lnTo>
                      <a:pt x="77" y="49"/>
                    </a:lnTo>
                    <a:lnTo>
                      <a:pt x="77" y="52"/>
                    </a:lnTo>
                    <a:lnTo>
                      <a:pt x="91" y="62"/>
                    </a:lnTo>
                    <a:lnTo>
                      <a:pt x="102" y="112"/>
                    </a:lnTo>
                    <a:lnTo>
                      <a:pt x="94" y="125"/>
                    </a:lnTo>
                    <a:lnTo>
                      <a:pt x="94" y="216"/>
                    </a:lnTo>
                    <a:lnTo>
                      <a:pt x="82" y="220"/>
                    </a:lnTo>
                    <a:lnTo>
                      <a:pt x="80" y="235"/>
                    </a:lnTo>
                    <a:lnTo>
                      <a:pt x="76" y="274"/>
                    </a:lnTo>
                    <a:lnTo>
                      <a:pt x="76" y="294"/>
                    </a:lnTo>
                    <a:lnTo>
                      <a:pt x="94" y="307"/>
                    </a:lnTo>
                    <a:lnTo>
                      <a:pt x="106" y="314"/>
                    </a:lnTo>
                    <a:lnTo>
                      <a:pt x="106" y="318"/>
                    </a:lnTo>
                    <a:lnTo>
                      <a:pt x="79" y="312"/>
                    </a:lnTo>
                    <a:lnTo>
                      <a:pt x="76" y="308"/>
                    </a:lnTo>
                    <a:lnTo>
                      <a:pt x="72" y="312"/>
                    </a:lnTo>
                    <a:lnTo>
                      <a:pt x="70" y="312"/>
                    </a:lnTo>
                    <a:lnTo>
                      <a:pt x="67" y="297"/>
                    </a:lnTo>
                    <a:lnTo>
                      <a:pt x="64" y="231"/>
                    </a:lnTo>
                    <a:lnTo>
                      <a:pt x="58" y="231"/>
                    </a:lnTo>
                    <a:lnTo>
                      <a:pt x="43" y="289"/>
                    </a:lnTo>
                    <a:lnTo>
                      <a:pt x="43" y="326"/>
                    </a:lnTo>
                    <a:lnTo>
                      <a:pt x="37" y="344"/>
                    </a:lnTo>
                    <a:lnTo>
                      <a:pt x="32" y="348"/>
                    </a:lnTo>
                    <a:lnTo>
                      <a:pt x="28" y="338"/>
                    </a:lnTo>
                    <a:lnTo>
                      <a:pt x="33" y="328"/>
                    </a:lnTo>
                    <a:lnTo>
                      <a:pt x="37" y="305"/>
                    </a:lnTo>
                    <a:lnTo>
                      <a:pt x="38" y="221"/>
                    </a:lnTo>
                    <a:lnTo>
                      <a:pt x="43" y="140"/>
                    </a:lnTo>
                    <a:lnTo>
                      <a:pt x="34" y="133"/>
                    </a:lnTo>
                    <a:lnTo>
                      <a:pt x="34" y="121"/>
                    </a:lnTo>
                    <a:lnTo>
                      <a:pt x="34" y="99"/>
                    </a:lnTo>
                    <a:lnTo>
                      <a:pt x="22" y="105"/>
                    </a:lnTo>
                    <a:lnTo>
                      <a:pt x="33" y="118"/>
                    </a:lnTo>
                    <a:lnTo>
                      <a:pt x="33" y="131"/>
                    </a:lnTo>
                    <a:lnTo>
                      <a:pt x="22" y="123"/>
                    </a:lnTo>
                    <a:lnTo>
                      <a:pt x="17" y="115"/>
                    </a:lnTo>
                    <a:lnTo>
                      <a:pt x="10" y="117"/>
                    </a:lnTo>
                    <a:lnTo>
                      <a:pt x="0" y="104"/>
                    </a:lnTo>
                    <a:lnTo>
                      <a:pt x="0" y="99"/>
                    </a:lnTo>
                    <a:lnTo>
                      <a:pt x="5" y="97"/>
                    </a:lnTo>
                    <a:lnTo>
                      <a:pt x="19" y="81"/>
                    </a:lnTo>
                    <a:lnTo>
                      <a:pt x="33" y="68"/>
                    </a:lnTo>
                    <a:lnTo>
                      <a:pt x="51" y="53"/>
                    </a:lnTo>
                    <a:lnTo>
                      <a:pt x="64" y="47"/>
                    </a:lnTo>
                    <a:lnTo>
                      <a:pt x="64" y="36"/>
                    </a:lnTo>
                    <a:lnTo>
                      <a:pt x="58" y="31"/>
                    </a:lnTo>
                    <a:lnTo>
                      <a:pt x="58" y="17"/>
                    </a:lnTo>
                    <a:lnTo>
                      <a:pt x="55" y="14"/>
                    </a:lnTo>
                    <a:lnTo>
                      <a:pt x="64" y="4"/>
                    </a:lnTo>
                  </a:path>
                </a:pathLst>
              </a:custGeom>
              <a:solidFill>
                <a:schemeClr val="tx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27" name="Freeform 7"/>
              <p:cNvSpPr/>
              <p:nvPr/>
            </p:nvSpPr>
            <p:spPr bwMode="auto">
              <a:xfrm>
                <a:off x="2071" y="1937"/>
                <a:ext cx="73" cy="252"/>
              </a:xfrm>
              <a:custGeom>
                <a:avLst/>
                <a:gdLst>
                  <a:gd name="T0" fmla="*/ 43 w 73"/>
                  <a:gd name="T1" fmla="*/ 2 h 252"/>
                  <a:gd name="T2" fmla="*/ 58 w 73"/>
                  <a:gd name="T3" fmla="*/ 0 h 252"/>
                  <a:gd name="T4" fmla="*/ 64 w 73"/>
                  <a:gd name="T5" fmla="*/ 5 h 252"/>
                  <a:gd name="T6" fmla="*/ 66 w 73"/>
                  <a:gd name="T7" fmla="*/ 3 h 252"/>
                  <a:gd name="T8" fmla="*/ 69 w 73"/>
                  <a:gd name="T9" fmla="*/ 15 h 252"/>
                  <a:gd name="T10" fmla="*/ 62 w 73"/>
                  <a:gd name="T11" fmla="*/ 21 h 252"/>
                  <a:gd name="T12" fmla="*/ 61 w 73"/>
                  <a:gd name="T13" fmla="*/ 27 h 252"/>
                  <a:gd name="T14" fmla="*/ 60 w 73"/>
                  <a:gd name="T15" fmla="*/ 28 h 252"/>
                  <a:gd name="T16" fmla="*/ 58 w 73"/>
                  <a:gd name="T17" fmla="*/ 34 h 252"/>
                  <a:gd name="T18" fmla="*/ 52 w 73"/>
                  <a:gd name="T19" fmla="*/ 35 h 252"/>
                  <a:gd name="T20" fmla="*/ 52 w 73"/>
                  <a:gd name="T21" fmla="*/ 37 h 252"/>
                  <a:gd name="T22" fmla="*/ 62 w 73"/>
                  <a:gd name="T23" fmla="*/ 45 h 252"/>
                  <a:gd name="T24" fmla="*/ 69 w 73"/>
                  <a:gd name="T25" fmla="*/ 80 h 252"/>
                  <a:gd name="T26" fmla="*/ 64 w 73"/>
                  <a:gd name="T27" fmla="*/ 90 h 252"/>
                  <a:gd name="T28" fmla="*/ 64 w 73"/>
                  <a:gd name="T29" fmla="*/ 156 h 252"/>
                  <a:gd name="T30" fmla="*/ 56 w 73"/>
                  <a:gd name="T31" fmla="*/ 159 h 252"/>
                  <a:gd name="T32" fmla="*/ 55 w 73"/>
                  <a:gd name="T33" fmla="*/ 170 h 252"/>
                  <a:gd name="T34" fmla="*/ 51 w 73"/>
                  <a:gd name="T35" fmla="*/ 198 h 252"/>
                  <a:gd name="T36" fmla="*/ 51 w 73"/>
                  <a:gd name="T37" fmla="*/ 212 h 252"/>
                  <a:gd name="T38" fmla="*/ 64 w 73"/>
                  <a:gd name="T39" fmla="*/ 222 h 252"/>
                  <a:gd name="T40" fmla="*/ 72 w 73"/>
                  <a:gd name="T41" fmla="*/ 227 h 252"/>
                  <a:gd name="T42" fmla="*/ 72 w 73"/>
                  <a:gd name="T43" fmla="*/ 230 h 252"/>
                  <a:gd name="T44" fmla="*/ 54 w 73"/>
                  <a:gd name="T45" fmla="*/ 225 h 252"/>
                  <a:gd name="T46" fmla="*/ 51 w 73"/>
                  <a:gd name="T47" fmla="*/ 223 h 252"/>
                  <a:gd name="T48" fmla="*/ 49 w 73"/>
                  <a:gd name="T49" fmla="*/ 225 h 252"/>
                  <a:gd name="T50" fmla="*/ 48 w 73"/>
                  <a:gd name="T51" fmla="*/ 225 h 252"/>
                  <a:gd name="T52" fmla="*/ 45 w 73"/>
                  <a:gd name="T53" fmla="*/ 214 h 252"/>
                  <a:gd name="T54" fmla="*/ 43 w 73"/>
                  <a:gd name="T55" fmla="*/ 167 h 252"/>
                  <a:gd name="T56" fmla="*/ 40 w 73"/>
                  <a:gd name="T57" fmla="*/ 167 h 252"/>
                  <a:gd name="T58" fmla="*/ 29 w 73"/>
                  <a:gd name="T59" fmla="*/ 209 h 252"/>
                  <a:gd name="T60" fmla="*/ 29 w 73"/>
                  <a:gd name="T61" fmla="*/ 235 h 252"/>
                  <a:gd name="T62" fmla="*/ 25 w 73"/>
                  <a:gd name="T63" fmla="*/ 249 h 252"/>
                  <a:gd name="T64" fmla="*/ 22 w 73"/>
                  <a:gd name="T65" fmla="*/ 251 h 252"/>
                  <a:gd name="T66" fmla="*/ 19 w 73"/>
                  <a:gd name="T67" fmla="*/ 244 h 252"/>
                  <a:gd name="T68" fmla="*/ 22 w 73"/>
                  <a:gd name="T69" fmla="*/ 237 h 252"/>
                  <a:gd name="T70" fmla="*/ 25 w 73"/>
                  <a:gd name="T71" fmla="*/ 220 h 252"/>
                  <a:gd name="T72" fmla="*/ 26 w 73"/>
                  <a:gd name="T73" fmla="*/ 160 h 252"/>
                  <a:gd name="T74" fmla="*/ 29 w 73"/>
                  <a:gd name="T75" fmla="*/ 101 h 252"/>
                  <a:gd name="T76" fmla="*/ 23 w 73"/>
                  <a:gd name="T77" fmla="*/ 96 h 252"/>
                  <a:gd name="T78" fmla="*/ 23 w 73"/>
                  <a:gd name="T79" fmla="*/ 87 h 252"/>
                  <a:gd name="T80" fmla="*/ 23 w 73"/>
                  <a:gd name="T81" fmla="*/ 71 h 252"/>
                  <a:gd name="T82" fmla="*/ 14 w 73"/>
                  <a:gd name="T83" fmla="*/ 76 h 252"/>
                  <a:gd name="T84" fmla="*/ 22 w 73"/>
                  <a:gd name="T85" fmla="*/ 85 h 252"/>
                  <a:gd name="T86" fmla="*/ 22 w 73"/>
                  <a:gd name="T87" fmla="*/ 94 h 252"/>
                  <a:gd name="T88" fmla="*/ 14 w 73"/>
                  <a:gd name="T89" fmla="*/ 89 h 252"/>
                  <a:gd name="T90" fmla="*/ 11 w 73"/>
                  <a:gd name="T91" fmla="*/ 83 h 252"/>
                  <a:gd name="T92" fmla="*/ 6 w 73"/>
                  <a:gd name="T93" fmla="*/ 84 h 252"/>
                  <a:gd name="T94" fmla="*/ 0 w 73"/>
                  <a:gd name="T95" fmla="*/ 75 h 252"/>
                  <a:gd name="T96" fmla="*/ 0 w 73"/>
                  <a:gd name="T97" fmla="*/ 71 h 252"/>
                  <a:gd name="T98" fmla="*/ 3 w 73"/>
                  <a:gd name="T99" fmla="*/ 70 h 252"/>
                  <a:gd name="T100" fmla="*/ 12 w 73"/>
                  <a:gd name="T101" fmla="*/ 58 h 252"/>
                  <a:gd name="T102" fmla="*/ 22 w 73"/>
                  <a:gd name="T103" fmla="*/ 49 h 252"/>
                  <a:gd name="T104" fmla="*/ 34 w 73"/>
                  <a:gd name="T105" fmla="*/ 38 h 252"/>
                  <a:gd name="T106" fmla="*/ 43 w 73"/>
                  <a:gd name="T107" fmla="*/ 34 h 252"/>
                  <a:gd name="T108" fmla="*/ 43 w 73"/>
                  <a:gd name="T109" fmla="*/ 26 h 252"/>
                  <a:gd name="T110" fmla="*/ 40 w 73"/>
                  <a:gd name="T111" fmla="*/ 22 h 252"/>
                  <a:gd name="T112" fmla="*/ 40 w 73"/>
                  <a:gd name="T113" fmla="*/ 12 h 252"/>
                  <a:gd name="T114" fmla="*/ 38 w 73"/>
                  <a:gd name="T115" fmla="*/ 10 h 252"/>
                  <a:gd name="T116" fmla="*/ 43 w 73"/>
                  <a:gd name="T117" fmla="*/ 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3" h="252">
                    <a:moveTo>
                      <a:pt x="43" y="2"/>
                    </a:moveTo>
                    <a:lnTo>
                      <a:pt x="58" y="0"/>
                    </a:lnTo>
                    <a:lnTo>
                      <a:pt x="64" y="5"/>
                    </a:lnTo>
                    <a:lnTo>
                      <a:pt x="66" y="3"/>
                    </a:lnTo>
                    <a:lnTo>
                      <a:pt x="69" y="15"/>
                    </a:lnTo>
                    <a:lnTo>
                      <a:pt x="62" y="21"/>
                    </a:lnTo>
                    <a:lnTo>
                      <a:pt x="61" y="27"/>
                    </a:lnTo>
                    <a:lnTo>
                      <a:pt x="60" y="28"/>
                    </a:lnTo>
                    <a:lnTo>
                      <a:pt x="58" y="34"/>
                    </a:lnTo>
                    <a:lnTo>
                      <a:pt x="52" y="35"/>
                    </a:lnTo>
                    <a:lnTo>
                      <a:pt x="52" y="37"/>
                    </a:lnTo>
                    <a:lnTo>
                      <a:pt x="62" y="45"/>
                    </a:lnTo>
                    <a:lnTo>
                      <a:pt x="69" y="80"/>
                    </a:lnTo>
                    <a:lnTo>
                      <a:pt x="64" y="90"/>
                    </a:lnTo>
                    <a:lnTo>
                      <a:pt x="64" y="156"/>
                    </a:lnTo>
                    <a:lnTo>
                      <a:pt x="56" y="159"/>
                    </a:lnTo>
                    <a:lnTo>
                      <a:pt x="55" y="170"/>
                    </a:lnTo>
                    <a:lnTo>
                      <a:pt x="51" y="198"/>
                    </a:lnTo>
                    <a:lnTo>
                      <a:pt x="51" y="212"/>
                    </a:lnTo>
                    <a:lnTo>
                      <a:pt x="64" y="222"/>
                    </a:lnTo>
                    <a:lnTo>
                      <a:pt x="72" y="227"/>
                    </a:lnTo>
                    <a:lnTo>
                      <a:pt x="72" y="230"/>
                    </a:lnTo>
                    <a:lnTo>
                      <a:pt x="54" y="225"/>
                    </a:lnTo>
                    <a:lnTo>
                      <a:pt x="51" y="223"/>
                    </a:lnTo>
                    <a:lnTo>
                      <a:pt x="49" y="225"/>
                    </a:lnTo>
                    <a:lnTo>
                      <a:pt x="48" y="225"/>
                    </a:lnTo>
                    <a:lnTo>
                      <a:pt x="45" y="214"/>
                    </a:lnTo>
                    <a:lnTo>
                      <a:pt x="43" y="167"/>
                    </a:lnTo>
                    <a:lnTo>
                      <a:pt x="40" y="167"/>
                    </a:lnTo>
                    <a:lnTo>
                      <a:pt x="29" y="209"/>
                    </a:lnTo>
                    <a:lnTo>
                      <a:pt x="29" y="235"/>
                    </a:lnTo>
                    <a:lnTo>
                      <a:pt x="25" y="249"/>
                    </a:lnTo>
                    <a:lnTo>
                      <a:pt x="22" y="251"/>
                    </a:lnTo>
                    <a:lnTo>
                      <a:pt x="19" y="244"/>
                    </a:lnTo>
                    <a:lnTo>
                      <a:pt x="22" y="237"/>
                    </a:lnTo>
                    <a:lnTo>
                      <a:pt x="25" y="220"/>
                    </a:lnTo>
                    <a:lnTo>
                      <a:pt x="26" y="160"/>
                    </a:lnTo>
                    <a:lnTo>
                      <a:pt x="29" y="101"/>
                    </a:lnTo>
                    <a:lnTo>
                      <a:pt x="23" y="96"/>
                    </a:lnTo>
                    <a:lnTo>
                      <a:pt x="23" y="87"/>
                    </a:lnTo>
                    <a:lnTo>
                      <a:pt x="23" y="71"/>
                    </a:lnTo>
                    <a:lnTo>
                      <a:pt x="14" y="76"/>
                    </a:lnTo>
                    <a:lnTo>
                      <a:pt x="22" y="85"/>
                    </a:lnTo>
                    <a:lnTo>
                      <a:pt x="22" y="94"/>
                    </a:lnTo>
                    <a:lnTo>
                      <a:pt x="14" y="89"/>
                    </a:lnTo>
                    <a:lnTo>
                      <a:pt x="11" y="83"/>
                    </a:lnTo>
                    <a:lnTo>
                      <a:pt x="6" y="84"/>
                    </a:lnTo>
                    <a:lnTo>
                      <a:pt x="0" y="75"/>
                    </a:lnTo>
                    <a:lnTo>
                      <a:pt x="0" y="71"/>
                    </a:lnTo>
                    <a:lnTo>
                      <a:pt x="3" y="70"/>
                    </a:lnTo>
                    <a:lnTo>
                      <a:pt x="12" y="58"/>
                    </a:lnTo>
                    <a:lnTo>
                      <a:pt x="22" y="49"/>
                    </a:lnTo>
                    <a:lnTo>
                      <a:pt x="34" y="38"/>
                    </a:lnTo>
                    <a:lnTo>
                      <a:pt x="43" y="34"/>
                    </a:lnTo>
                    <a:lnTo>
                      <a:pt x="43" y="26"/>
                    </a:lnTo>
                    <a:lnTo>
                      <a:pt x="40" y="22"/>
                    </a:lnTo>
                    <a:lnTo>
                      <a:pt x="40" y="12"/>
                    </a:lnTo>
                    <a:lnTo>
                      <a:pt x="38" y="10"/>
                    </a:lnTo>
                    <a:lnTo>
                      <a:pt x="43" y="2"/>
                    </a:lnTo>
                  </a:path>
                </a:pathLst>
              </a:custGeom>
              <a:solidFill>
                <a:schemeClr val="tx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28" name="Freeform 8"/>
              <p:cNvSpPr/>
              <p:nvPr/>
            </p:nvSpPr>
            <p:spPr bwMode="auto">
              <a:xfrm>
                <a:off x="2209" y="1916"/>
                <a:ext cx="63" cy="309"/>
              </a:xfrm>
              <a:custGeom>
                <a:avLst/>
                <a:gdLst>
                  <a:gd name="T0" fmla="*/ 41 w 63"/>
                  <a:gd name="T1" fmla="*/ 4 h 309"/>
                  <a:gd name="T2" fmla="*/ 26 w 63"/>
                  <a:gd name="T3" fmla="*/ 0 h 309"/>
                  <a:gd name="T4" fmla="*/ 14 w 63"/>
                  <a:gd name="T5" fmla="*/ 0 h 309"/>
                  <a:gd name="T6" fmla="*/ 4 w 63"/>
                  <a:gd name="T7" fmla="*/ 2 h 309"/>
                  <a:gd name="T8" fmla="*/ 1 w 63"/>
                  <a:gd name="T9" fmla="*/ 13 h 309"/>
                  <a:gd name="T10" fmla="*/ 1 w 63"/>
                  <a:gd name="T11" fmla="*/ 22 h 309"/>
                  <a:gd name="T12" fmla="*/ 6 w 63"/>
                  <a:gd name="T13" fmla="*/ 32 h 309"/>
                  <a:gd name="T14" fmla="*/ 10 w 63"/>
                  <a:gd name="T15" fmla="*/ 32 h 309"/>
                  <a:gd name="T16" fmla="*/ 4 w 63"/>
                  <a:gd name="T17" fmla="*/ 45 h 309"/>
                  <a:gd name="T18" fmla="*/ 0 w 63"/>
                  <a:gd name="T19" fmla="*/ 65 h 309"/>
                  <a:gd name="T20" fmla="*/ 0 w 63"/>
                  <a:gd name="T21" fmla="*/ 83 h 309"/>
                  <a:gd name="T22" fmla="*/ 1 w 63"/>
                  <a:gd name="T23" fmla="*/ 106 h 309"/>
                  <a:gd name="T24" fmla="*/ 4 w 63"/>
                  <a:gd name="T25" fmla="*/ 128 h 309"/>
                  <a:gd name="T26" fmla="*/ 11 w 63"/>
                  <a:gd name="T27" fmla="*/ 129 h 309"/>
                  <a:gd name="T28" fmla="*/ 11 w 63"/>
                  <a:gd name="T29" fmla="*/ 135 h 309"/>
                  <a:gd name="T30" fmla="*/ 16 w 63"/>
                  <a:gd name="T31" fmla="*/ 138 h 309"/>
                  <a:gd name="T32" fmla="*/ 16 w 63"/>
                  <a:gd name="T33" fmla="*/ 161 h 309"/>
                  <a:gd name="T34" fmla="*/ 19 w 63"/>
                  <a:gd name="T35" fmla="*/ 166 h 309"/>
                  <a:gd name="T36" fmla="*/ 19 w 63"/>
                  <a:gd name="T37" fmla="*/ 207 h 309"/>
                  <a:gd name="T38" fmla="*/ 19 w 63"/>
                  <a:gd name="T39" fmla="*/ 233 h 309"/>
                  <a:gd name="T40" fmla="*/ 14 w 63"/>
                  <a:gd name="T41" fmla="*/ 262 h 309"/>
                  <a:gd name="T42" fmla="*/ 11 w 63"/>
                  <a:gd name="T43" fmla="*/ 300 h 309"/>
                  <a:gd name="T44" fmla="*/ 18 w 63"/>
                  <a:gd name="T45" fmla="*/ 303 h 309"/>
                  <a:gd name="T46" fmla="*/ 18 w 63"/>
                  <a:gd name="T47" fmla="*/ 308 h 309"/>
                  <a:gd name="T48" fmla="*/ 28 w 63"/>
                  <a:gd name="T49" fmla="*/ 308 h 309"/>
                  <a:gd name="T50" fmla="*/ 30 w 63"/>
                  <a:gd name="T51" fmla="*/ 306 h 309"/>
                  <a:gd name="T52" fmla="*/ 34 w 63"/>
                  <a:gd name="T53" fmla="*/ 306 h 309"/>
                  <a:gd name="T54" fmla="*/ 34 w 63"/>
                  <a:gd name="T55" fmla="*/ 308 h 309"/>
                  <a:gd name="T56" fmla="*/ 42 w 63"/>
                  <a:gd name="T57" fmla="*/ 308 h 309"/>
                  <a:gd name="T58" fmla="*/ 58 w 63"/>
                  <a:gd name="T59" fmla="*/ 306 h 309"/>
                  <a:gd name="T60" fmla="*/ 58 w 63"/>
                  <a:gd name="T61" fmla="*/ 303 h 309"/>
                  <a:gd name="T62" fmla="*/ 44 w 63"/>
                  <a:gd name="T63" fmla="*/ 298 h 309"/>
                  <a:gd name="T64" fmla="*/ 44 w 63"/>
                  <a:gd name="T65" fmla="*/ 292 h 309"/>
                  <a:gd name="T66" fmla="*/ 57 w 63"/>
                  <a:gd name="T67" fmla="*/ 289 h 309"/>
                  <a:gd name="T68" fmla="*/ 57 w 63"/>
                  <a:gd name="T69" fmla="*/ 286 h 309"/>
                  <a:gd name="T70" fmla="*/ 48 w 63"/>
                  <a:gd name="T71" fmla="*/ 280 h 309"/>
                  <a:gd name="T72" fmla="*/ 48 w 63"/>
                  <a:gd name="T73" fmla="*/ 237 h 309"/>
                  <a:gd name="T74" fmla="*/ 51 w 63"/>
                  <a:gd name="T75" fmla="*/ 199 h 309"/>
                  <a:gd name="T76" fmla="*/ 50 w 63"/>
                  <a:gd name="T77" fmla="*/ 161 h 309"/>
                  <a:gd name="T78" fmla="*/ 50 w 63"/>
                  <a:gd name="T79" fmla="*/ 138 h 309"/>
                  <a:gd name="T80" fmla="*/ 51 w 63"/>
                  <a:gd name="T81" fmla="*/ 132 h 309"/>
                  <a:gd name="T82" fmla="*/ 51 w 63"/>
                  <a:gd name="T83" fmla="*/ 101 h 309"/>
                  <a:gd name="T84" fmla="*/ 62 w 63"/>
                  <a:gd name="T85" fmla="*/ 95 h 309"/>
                  <a:gd name="T86" fmla="*/ 62 w 63"/>
                  <a:gd name="T87" fmla="*/ 91 h 309"/>
                  <a:gd name="T88" fmla="*/ 38 w 63"/>
                  <a:gd name="T89" fmla="*/ 50 h 309"/>
                  <a:gd name="T90" fmla="*/ 27 w 63"/>
                  <a:gd name="T91" fmla="*/ 44 h 309"/>
                  <a:gd name="T92" fmla="*/ 28 w 63"/>
                  <a:gd name="T93" fmla="*/ 41 h 309"/>
                  <a:gd name="T94" fmla="*/ 36 w 63"/>
                  <a:gd name="T95" fmla="*/ 39 h 309"/>
                  <a:gd name="T96" fmla="*/ 36 w 63"/>
                  <a:gd name="T97" fmla="*/ 37 h 309"/>
                  <a:gd name="T98" fmla="*/ 38 w 63"/>
                  <a:gd name="T99" fmla="*/ 35 h 309"/>
                  <a:gd name="T100" fmla="*/ 38 w 63"/>
                  <a:gd name="T101" fmla="*/ 32 h 309"/>
                  <a:gd name="T102" fmla="*/ 41 w 63"/>
                  <a:gd name="T103" fmla="*/ 31 h 309"/>
                  <a:gd name="T104" fmla="*/ 38 w 63"/>
                  <a:gd name="T105" fmla="*/ 30 h 309"/>
                  <a:gd name="T106" fmla="*/ 40 w 63"/>
                  <a:gd name="T107" fmla="*/ 28 h 309"/>
                  <a:gd name="T108" fmla="*/ 36 w 63"/>
                  <a:gd name="T109" fmla="*/ 22 h 309"/>
                  <a:gd name="T110" fmla="*/ 38 w 63"/>
                  <a:gd name="T111" fmla="*/ 18 h 309"/>
                  <a:gd name="T112" fmla="*/ 36 w 63"/>
                  <a:gd name="T113" fmla="*/ 14 h 309"/>
                  <a:gd name="T114" fmla="*/ 40 w 63"/>
                  <a:gd name="T115" fmla="*/ 11 h 309"/>
                  <a:gd name="T116" fmla="*/ 41 w 63"/>
                  <a:gd name="T117" fmla="*/ 4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 h="309">
                    <a:moveTo>
                      <a:pt x="41" y="4"/>
                    </a:moveTo>
                    <a:lnTo>
                      <a:pt x="26" y="0"/>
                    </a:lnTo>
                    <a:lnTo>
                      <a:pt x="14" y="0"/>
                    </a:lnTo>
                    <a:lnTo>
                      <a:pt x="4" y="2"/>
                    </a:lnTo>
                    <a:lnTo>
                      <a:pt x="1" y="13"/>
                    </a:lnTo>
                    <a:lnTo>
                      <a:pt x="1" y="22"/>
                    </a:lnTo>
                    <a:lnTo>
                      <a:pt x="6" y="32"/>
                    </a:lnTo>
                    <a:lnTo>
                      <a:pt x="10" y="32"/>
                    </a:lnTo>
                    <a:lnTo>
                      <a:pt x="4" y="45"/>
                    </a:lnTo>
                    <a:lnTo>
                      <a:pt x="0" y="65"/>
                    </a:lnTo>
                    <a:lnTo>
                      <a:pt x="0" y="83"/>
                    </a:lnTo>
                    <a:lnTo>
                      <a:pt x="1" y="106"/>
                    </a:lnTo>
                    <a:lnTo>
                      <a:pt x="4" y="128"/>
                    </a:lnTo>
                    <a:lnTo>
                      <a:pt x="11" y="129"/>
                    </a:lnTo>
                    <a:lnTo>
                      <a:pt x="11" y="135"/>
                    </a:lnTo>
                    <a:lnTo>
                      <a:pt x="16" y="138"/>
                    </a:lnTo>
                    <a:lnTo>
                      <a:pt x="16" y="161"/>
                    </a:lnTo>
                    <a:lnTo>
                      <a:pt x="19" y="166"/>
                    </a:lnTo>
                    <a:lnTo>
                      <a:pt x="19" y="207"/>
                    </a:lnTo>
                    <a:lnTo>
                      <a:pt x="19" y="233"/>
                    </a:lnTo>
                    <a:lnTo>
                      <a:pt x="14" y="262"/>
                    </a:lnTo>
                    <a:lnTo>
                      <a:pt x="11" y="300"/>
                    </a:lnTo>
                    <a:lnTo>
                      <a:pt x="18" y="303"/>
                    </a:lnTo>
                    <a:lnTo>
                      <a:pt x="18" y="308"/>
                    </a:lnTo>
                    <a:lnTo>
                      <a:pt x="28" y="308"/>
                    </a:lnTo>
                    <a:lnTo>
                      <a:pt x="30" y="306"/>
                    </a:lnTo>
                    <a:lnTo>
                      <a:pt x="34" y="306"/>
                    </a:lnTo>
                    <a:lnTo>
                      <a:pt x="34" y="308"/>
                    </a:lnTo>
                    <a:lnTo>
                      <a:pt x="42" y="308"/>
                    </a:lnTo>
                    <a:lnTo>
                      <a:pt x="58" y="306"/>
                    </a:lnTo>
                    <a:lnTo>
                      <a:pt x="58" y="303"/>
                    </a:lnTo>
                    <a:lnTo>
                      <a:pt x="44" y="298"/>
                    </a:lnTo>
                    <a:lnTo>
                      <a:pt x="44" y="292"/>
                    </a:lnTo>
                    <a:lnTo>
                      <a:pt x="57" y="289"/>
                    </a:lnTo>
                    <a:lnTo>
                      <a:pt x="57" y="286"/>
                    </a:lnTo>
                    <a:lnTo>
                      <a:pt x="48" y="280"/>
                    </a:lnTo>
                    <a:lnTo>
                      <a:pt x="48" y="237"/>
                    </a:lnTo>
                    <a:lnTo>
                      <a:pt x="51" y="199"/>
                    </a:lnTo>
                    <a:lnTo>
                      <a:pt x="50" y="161"/>
                    </a:lnTo>
                    <a:lnTo>
                      <a:pt x="50" y="138"/>
                    </a:lnTo>
                    <a:lnTo>
                      <a:pt x="51" y="132"/>
                    </a:lnTo>
                    <a:lnTo>
                      <a:pt x="51" y="101"/>
                    </a:lnTo>
                    <a:lnTo>
                      <a:pt x="62" y="95"/>
                    </a:lnTo>
                    <a:lnTo>
                      <a:pt x="62" y="91"/>
                    </a:lnTo>
                    <a:lnTo>
                      <a:pt x="38" y="50"/>
                    </a:lnTo>
                    <a:lnTo>
                      <a:pt x="27" y="44"/>
                    </a:lnTo>
                    <a:lnTo>
                      <a:pt x="28" y="41"/>
                    </a:lnTo>
                    <a:lnTo>
                      <a:pt x="36" y="39"/>
                    </a:lnTo>
                    <a:lnTo>
                      <a:pt x="36" y="37"/>
                    </a:lnTo>
                    <a:lnTo>
                      <a:pt x="38" y="35"/>
                    </a:lnTo>
                    <a:lnTo>
                      <a:pt x="38" y="32"/>
                    </a:lnTo>
                    <a:lnTo>
                      <a:pt x="41" y="31"/>
                    </a:lnTo>
                    <a:lnTo>
                      <a:pt x="38" y="30"/>
                    </a:lnTo>
                    <a:lnTo>
                      <a:pt x="40" y="28"/>
                    </a:lnTo>
                    <a:lnTo>
                      <a:pt x="36" y="22"/>
                    </a:lnTo>
                    <a:lnTo>
                      <a:pt x="38" y="18"/>
                    </a:lnTo>
                    <a:lnTo>
                      <a:pt x="36" y="14"/>
                    </a:lnTo>
                    <a:lnTo>
                      <a:pt x="40" y="11"/>
                    </a:lnTo>
                    <a:lnTo>
                      <a:pt x="41" y="4"/>
                    </a:lnTo>
                  </a:path>
                </a:pathLst>
              </a:custGeom>
              <a:solidFill>
                <a:schemeClr val="tx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363529" name="Group 9"/>
              <p:cNvGrpSpPr/>
              <p:nvPr/>
            </p:nvGrpSpPr>
            <p:grpSpPr bwMode="auto">
              <a:xfrm>
                <a:off x="3441" y="1873"/>
                <a:ext cx="196" cy="399"/>
                <a:chOff x="3441" y="1873"/>
                <a:chExt cx="196" cy="399"/>
              </a:xfrm>
            </p:grpSpPr>
            <p:sp>
              <p:nvSpPr>
                <p:cNvPr id="363530" name="Freeform 10"/>
                <p:cNvSpPr/>
                <p:nvPr/>
              </p:nvSpPr>
              <p:spPr bwMode="auto">
                <a:xfrm>
                  <a:off x="3513" y="1873"/>
                  <a:ext cx="124" cy="399"/>
                </a:xfrm>
                <a:custGeom>
                  <a:avLst/>
                  <a:gdLst>
                    <a:gd name="T0" fmla="*/ 48 w 124"/>
                    <a:gd name="T1" fmla="*/ 5 h 399"/>
                    <a:gd name="T2" fmla="*/ 23 w 124"/>
                    <a:gd name="T3" fmla="*/ 0 h 399"/>
                    <a:gd name="T4" fmla="*/ 15 w 124"/>
                    <a:gd name="T5" fmla="*/ 10 h 399"/>
                    <a:gd name="T6" fmla="*/ 10 w 124"/>
                    <a:gd name="T7" fmla="*/ 6 h 399"/>
                    <a:gd name="T8" fmla="*/ 4 w 124"/>
                    <a:gd name="T9" fmla="*/ 24 h 399"/>
                    <a:gd name="T10" fmla="*/ 17 w 124"/>
                    <a:gd name="T11" fmla="*/ 35 h 399"/>
                    <a:gd name="T12" fmla="*/ 18 w 124"/>
                    <a:gd name="T13" fmla="*/ 44 h 399"/>
                    <a:gd name="T14" fmla="*/ 21 w 124"/>
                    <a:gd name="T15" fmla="*/ 45 h 399"/>
                    <a:gd name="T16" fmla="*/ 23 w 124"/>
                    <a:gd name="T17" fmla="*/ 54 h 399"/>
                    <a:gd name="T18" fmla="*/ 33 w 124"/>
                    <a:gd name="T19" fmla="*/ 56 h 399"/>
                    <a:gd name="T20" fmla="*/ 33 w 124"/>
                    <a:gd name="T21" fmla="*/ 59 h 399"/>
                    <a:gd name="T22" fmla="*/ 17 w 124"/>
                    <a:gd name="T23" fmla="*/ 72 h 399"/>
                    <a:gd name="T24" fmla="*/ 4 w 124"/>
                    <a:gd name="T25" fmla="*/ 128 h 399"/>
                    <a:gd name="T26" fmla="*/ 15 w 124"/>
                    <a:gd name="T27" fmla="*/ 143 h 399"/>
                    <a:gd name="T28" fmla="*/ 15 w 124"/>
                    <a:gd name="T29" fmla="*/ 248 h 399"/>
                    <a:gd name="T30" fmla="*/ 27 w 124"/>
                    <a:gd name="T31" fmla="*/ 252 h 399"/>
                    <a:gd name="T32" fmla="*/ 30 w 124"/>
                    <a:gd name="T33" fmla="*/ 269 h 399"/>
                    <a:gd name="T34" fmla="*/ 35 w 124"/>
                    <a:gd name="T35" fmla="*/ 313 h 399"/>
                    <a:gd name="T36" fmla="*/ 35 w 124"/>
                    <a:gd name="T37" fmla="*/ 337 h 399"/>
                    <a:gd name="T38" fmla="*/ 15 w 124"/>
                    <a:gd name="T39" fmla="*/ 352 h 399"/>
                    <a:gd name="T40" fmla="*/ 1 w 124"/>
                    <a:gd name="T41" fmla="*/ 359 h 399"/>
                    <a:gd name="T42" fmla="*/ 0 w 124"/>
                    <a:gd name="T43" fmla="*/ 364 h 399"/>
                    <a:gd name="T44" fmla="*/ 31 w 124"/>
                    <a:gd name="T45" fmla="*/ 357 h 399"/>
                    <a:gd name="T46" fmla="*/ 35 w 124"/>
                    <a:gd name="T47" fmla="*/ 352 h 399"/>
                    <a:gd name="T48" fmla="*/ 38 w 124"/>
                    <a:gd name="T49" fmla="*/ 357 h 399"/>
                    <a:gd name="T50" fmla="*/ 41 w 124"/>
                    <a:gd name="T51" fmla="*/ 357 h 399"/>
                    <a:gd name="T52" fmla="*/ 45 w 124"/>
                    <a:gd name="T53" fmla="*/ 340 h 399"/>
                    <a:gd name="T54" fmla="*/ 48 w 124"/>
                    <a:gd name="T55" fmla="*/ 264 h 399"/>
                    <a:gd name="T56" fmla="*/ 54 w 124"/>
                    <a:gd name="T57" fmla="*/ 264 h 399"/>
                    <a:gd name="T58" fmla="*/ 71 w 124"/>
                    <a:gd name="T59" fmla="*/ 331 h 399"/>
                    <a:gd name="T60" fmla="*/ 71 w 124"/>
                    <a:gd name="T61" fmla="*/ 373 h 399"/>
                    <a:gd name="T62" fmla="*/ 79 w 124"/>
                    <a:gd name="T63" fmla="*/ 394 h 399"/>
                    <a:gd name="T64" fmla="*/ 85 w 124"/>
                    <a:gd name="T65" fmla="*/ 398 h 399"/>
                    <a:gd name="T66" fmla="*/ 89 w 124"/>
                    <a:gd name="T67" fmla="*/ 387 h 399"/>
                    <a:gd name="T68" fmla="*/ 84 w 124"/>
                    <a:gd name="T69" fmla="*/ 375 h 399"/>
                    <a:gd name="T70" fmla="*/ 79 w 124"/>
                    <a:gd name="T71" fmla="*/ 349 h 399"/>
                    <a:gd name="T72" fmla="*/ 78 w 124"/>
                    <a:gd name="T73" fmla="*/ 254 h 399"/>
                    <a:gd name="T74" fmla="*/ 72 w 124"/>
                    <a:gd name="T75" fmla="*/ 160 h 399"/>
                    <a:gd name="T76" fmla="*/ 83 w 124"/>
                    <a:gd name="T77" fmla="*/ 152 h 399"/>
                    <a:gd name="T78" fmla="*/ 83 w 124"/>
                    <a:gd name="T79" fmla="*/ 138 h 399"/>
                    <a:gd name="T80" fmla="*/ 83 w 124"/>
                    <a:gd name="T81" fmla="*/ 113 h 399"/>
                    <a:gd name="T82" fmla="*/ 96 w 124"/>
                    <a:gd name="T83" fmla="*/ 120 h 399"/>
                    <a:gd name="T84" fmla="*/ 84 w 124"/>
                    <a:gd name="T85" fmla="*/ 136 h 399"/>
                    <a:gd name="T86" fmla="*/ 84 w 124"/>
                    <a:gd name="T87" fmla="*/ 150 h 399"/>
                    <a:gd name="T88" fmla="*/ 97 w 124"/>
                    <a:gd name="T89" fmla="*/ 141 h 399"/>
                    <a:gd name="T90" fmla="*/ 104 w 124"/>
                    <a:gd name="T91" fmla="*/ 131 h 399"/>
                    <a:gd name="T92" fmla="*/ 111 w 124"/>
                    <a:gd name="T93" fmla="*/ 134 h 399"/>
                    <a:gd name="T94" fmla="*/ 123 w 124"/>
                    <a:gd name="T95" fmla="*/ 118 h 399"/>
                    <a:gd name="T96" fmla="*/ 123 w 124"/>
                    <a:gd name="T97" fmla="*/ 113 h 399"/>
                    <a:gd name="T98" fmla="*/ 116 w 124"/>
                    <a:gd name="T99" fmla="*/ 111 h 399"/>
                    <a:gd name="T100" fmla="*/ 101 w 124"/>
                    <a:gd name="T101" fmla="*/ 93 h 399"/>
                    <a:gd name="T102" fmla="*/ 84 w 124"/>
                    <a:gd name="T103" fmla="*/ 78 h 399"/>
                    <a:gd name="T104" fmla="*/ 64 w 124"/>
                    <a:gd name="T105" fmla="*/ 60 h 399"/>
                    <a:gd name="T106" fmla="*/ 48 w 124"/>
                    <a:gd name="T107" fmla="*/ 54 h 399"/>
                    <a:gd name="T108" fmla="*/ 48 w 124"/>
                    <a:gd name="T109" fmla="*/ 42 h 399"/>
                    <a:gd name="T110" fmla="*/ 54 w 124"/>
                    <a:gd name="T111" fmla="*/ 35 h 399"/>
                    <a:gd name="T112" fmla="*/ 54 w 124"/>
                    <a:gd name="T113" fmla="*/ 20 h 399"/>
                    <a:gd name="T114" fmla="*/ 58 w 124"/>
                    <a:gd name="T115" fmla="*/ 17 h 399"/>
                    <a:gd name="T116" fmla="*/ 48 w 124"/>
                    <a:gd name="T117" fmla="*/ 5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 h="399">
                      <a:moveTo>
                        <a:pt x="48" y="5"/>
                      </a:moveTo>
                      <a:lnTo>
                        <a:pt x="23" y="0"/>
                      </a:lnTo>
                      <a:lnTo>
                        <a:pt x="15" y="10"/>
                      </a:lnTo>
                      <a:lnTo>
                        <a:pt x="10" y="6"/>
                      </a:lnTo>
                      <a:lnTo>
                        <a:pt x="4" y="24"/>
                      </a:lnTo>
                      <a:lnTo>
                        <a:pt x="17" y="35"/>
                      </a:lnTo>
                      <a:lnTo>
                        <a:pt x="18" y="44"/>
                      </a:lnTo>
                      <a:lnTo>
                        <a:pt x="21" y="45"/>
                      </a:lnTo>
                      <a:lnTo>
                        <a:pt x="23" y="54"/>
                      </a:lnTo>
                      <a:lnTo>
                        <a:pt x="33" y="56"/>
                      </a:lnTo>
                      <a:lnTo>
                        <a:pt x="33" y="59"/>
                      </a:lnTo>
                      <a:lnTo>
                        <a:pt x="17" y="72"/>
                      </a:lnTo>
                      <a:lnTo>
                        <a:pt x="4" y="128"/>
                      </a:lnTo>
                      <a:lnTo>
                        <a:pt x="15" y="143"/>
                      </a:lnTo>
                      <a:lnTo>
                        <a:pt x="15" y="248"/>
                      </a:lnTo>
                      <a:lnTo>
                        <a:pt x="27" y="252"/>
                      </a:lnTo>
                      <a:lnTo>
                        <a:pt x="30" y="269"/>
                      </a:lnTo>
                      <a:lnTo>
                        <a:pt x="35" y="313"/>
                      </a:lnTo>
                      <a:lnTo>
                        <a:pt x="35" y="337"/>
                      </a:lnTo>
                      <a:lnTo>
                        <a:pt x="15" y="352"/>
                      </a:lnTo>
                      <a:lnTo>
                        <a:pt x="1" y="359"/>
                      </a:lnTo>
                      <a:lnTo>
                        <a:pt x="0" y="364"/>
                      </a:lnTo>
                      <a:lnTo>
                        <a:pt x="31" y="357"/>
                      </a:lnTo>
                      <a:lnTo>
                        <a:pt x="35" y="352"/>
                      </a:lnTo>
                      <a:lnTo>
                        <a:pt x="38" y="357"/>
                      </a:lnTo>
                      <a:lnTo>
                        <a:pt x="41" y="357"/>
                      </a:lnTo>
                      <a:lnTo>
                        <a:pt x="45" y="340"/>
                      </a:lnTo>
                      <a:lnTo>
                        <a:pt x="48" y="264"/>
                      </a:lnTo>
                      <a:lnTo>
                        <a:pt x="54" y="264"/>
                      </a:lnTo>
                      <a:lnTo>
                        <a:pt x="71" y="331"/>
                      </a:lnTo>
                      <a:lnTo>
                        <a:pt x="71" y="373"/>
                      </a:lnTo>
                      <a:lnTo>
                        <a:pt x="79" y="394"/>
                      </a:lnTo>
                      <a:lnTo>
                        <a:pt x="85" y="398"/>
                      </a:lnTo>
                      <a:lnTo>
                        <a:pt x="89" y="387"/>
                      </a:lnTo>
                      <a:lnTo>
                        <a:pt x="84" y="375"/>
                      </a:lnTo>
                      <a:lnTo>
                        <a:pt x="79" y="349"/>
                      </a:lnTo>
                      <a:lnTo>
                        <a:pt x="78" y="254"/>
                      </a:lnTo>
                      <a:lnTo>
                        <a:pt x="72" y="160"/>
                      </a:lnTo>
                      <a:lnTo>
                        <a:pt x="83" y="152"/>
                      </a:lnTo>
                      <a:lnTo>
                        <a:pt x="83" y="138"/>
                      </a:lnTo>
                      <a:lnTo>
                        <a:pt x="83" y="113"/>
                      </a:lnTo>
                      <a:lnTo>
                        <a:pt x="96" y="120"/>
                      </a:lnTo>
                      <a:lnTo>
                        <a:pt x="84" y="136"/>
                      </a:lnTo>
                      <a:lnTo>
                        <a:pt x="84" y="150"/>
                      </a:lnTo>
                      <a:lnTo>
                        <a:pt x="97" y="141"/>
                      </a:lnTo>
                      <a:lnTo>
                        <a:pt x="104" y="131"/>
                      </a:lnTo>
                      <a:lnTo>
                        <a:pt x="111" y="134"/>
                      </a:lnTo>
                      <a:lnTo>
                        <a:pt x="123" y="118"/>
                      </a:lnTo>
                      <a:lnTo>
                        <a:pt x="123" y="113"/>
                      </a:lnTo>
                      <a:lnTo>
                        <a:pt x="116" y="111"/>
                      </a:lnTo>
                      <a:lnTo>
                        <a:pt x="101" y="93"/>
                      </a:lnTo>
                      <a:lnTo>
                        <a:pt x="84" y="78"/>
                      </a:lnTo>
                      <a:lnTo>
                        <a:pt x="64" y="60"/>
                      </a:lnTo>
                      <a:lnTo>
                        <a:pt x="48" y="54"/>
                      </a:lnTo>
                      <a:lnTo>
                        <a:pt x="48" y="42"/>
                      </a:lnTo>
                      <a:lnTo>
                        <a:pt x="54" y="35"/>
                      </a:lnTo>
                      <a:lnTo>
                        <a:pt x="54" y="20"/>
                      </a:lnTo>
                      <a:lnTo>
                        <a:pt x="58" y="17"/>
                      </a:lnTo>
                      <a:lnTo>
                        <a:pt x="48" y="5"/>
                      </a:lnTo>
                    </a:path>
                  </a:pathLst>
                </a:custGeom>
                <a:solidFill>
                  <a:schemeClr val="tx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31" name="Freeform 11"/>
                <p:cNvSpPr/>
                <p:nvPr/>
              </p:nvSpPr>
              <p:spPr bwMode="auto">
                <a:xfrm>
                  <a:off x="3441" y="1875"/>
                  <a:ext cx="88" cy="382"/>
                </a:xfrm>
                <a:custGeom>
                  <a:avLst/>
                  <a:gdLst>
                    <a:gd name="T0" fmla="*/ 67 w 88"/>
                    <a:gd name="T1" fmla="*/ 7 h 382"/>
                    <a:gd name="T2" fmla="*/ 67 w 88"/>
                    <a:gd name="T3" fmla="*/ 17 h 382"/>
                    <a:gd name="T4" fmla="*/ 65 w 88"/>
                    <a:gd name="T5" fmla="*/ 20 h 382"/>
                    <a:gd name="T6" fmla="*/ 69 w 88"/>
                    <a:gd name="T7" fmla="*/ 27 h 382"/>
                    <a:gd name="T8" fmla="*/ 67 w 88"/>
                    <a:gd name="T9" fmla="*/ 29 h 382"/>
                    <a:gd name="T10" fmla="*/ 67 w 88"/>
                    <a:gd name="T11" fmla="*/ 32 h 382"/>
                    <a:gd name="T12" fmla="*/ 65 w 88"/>
                    <a:gd name="T13" fmla="*/ 43 h 382"/>
                    <a:gd name="T14" fmla="*/ 65 w 88"/>
                    <a:gd name="T15" fmla="*/ 44 h 382"/>
                    <a:gd name="T16" fmla="*/ 80 w 88"/>
                    <a:gd name="T17" fmla="*/ 55 h 382"/>
                    <a:gd name="T18" fmla="*/ 87 w 88"/>
                    <a:gd name="T19" fmla="*/ 134 h 382"/>
                    <a:gd name="T20" fmla="*/ 78 w 88"/>
                    <a:gd name="T21" fmla="*/ 148 h 382"/>
                    <a:gd name="T22" fmla="*/ 81 w 88"/>
                    <a:gd name="T23" fmla="*/ 190 h 382"/>
                    <a:gd name="T24" fmla="*/ 76 w 88"/>
                    <a:gd name="T25" fmla="*/ 195 h 382"/>
                    <a:gd name="T26" fmla="*/ 72 w 88"/>
                    <a:gd name="T27" fmla="*/ 262 h 382"/>
                    <a:gd name="T28" fmla="*/ 68 w 88"/>
                    <a:gd name="T29" fmla="*/ 330 h 382"/>
                    <a:gd name="T30" fmla="*/ 70 w 88"/>
                    <a:gd name="T31" fmla="*/ 334 h 382"/>
                    <a:gd name="T32" fmla="*/ 85 w 88"/>
                    <a:gd name="T33" fmla="*/ 346 h 382"/>
                    <a:gd name="T34" fmla="*/ 83 w 88"/>
                    <a:gd name="T35" fmla="*/ 349 h 382"/>
                    <a:gd name="T36" fmla="*/ 78 w 88"/>
                    <a:gd name="T37" fmla="*/ 351 h 382"/>
                    <a:gd name="T38" fmla="*/ 69 w 88"/>
                    <a:gd name="T39" fmla="*/ 349 h 382"/>
                    <a:gd name="T40" fmla="*/ 59 w 88"/>
                    <a:gd name="T41" fmla="*/ 344 h 382"/>
                    <a:gd name="T42" fmla="*/ 52 w 88"/>
                    <a:gd name="T43" fmla="*/ 341 h 382"/>
                    <a:gd name="T44" fmla="*/ 52 w 88"/>
                    <a:gd name="T45" fmla="*/ 353 h 382"/>
                    <a:gd name="T46" fmla="*/ 48 w 88"/>
                    <a:gd name="T47" fmla="*/ 353 h 382"/>
                    <a:gd name="T48" fmla="*/ 55 w 88"/>
                    <a:gd name="T49" fmla="*/ 363 h 382"/>
                    <a:gd name="T50" fmla="*/ 52 w 88"/>
                    <a:gd name="T51" fmla="*/ 379 h 382"/>
                    <a:gd name="T52" fmla="*/ 46 w 88"/>
                    <a:gd name="T53" fmla="*/ 381 h 382"/>
                    <a:gd name="T54" fmla="*/ 38 w 88"/>
                    <a:gd name="T55" fmla="*/ 368 h 382"/>
                    <a:gd name="T56" fmla="*/ 38 w 88"/>
                    <a:gd name="T57" fmla="*/ 358 h 382"/>
                    <a:gd name="T58" fmla="*/ 34 w 88"/>
                    <a:gd name="T59" fmla="*/ 357 h 382"/>
                    <a:gd name="T60" fmla="*/ 30 w 88"/>
                    <a:gd name="T61" fmla="*/ 270 h 382"/>
                    <a:gd name="T62" fmla="*/ 34 w 88"/>
                    <a:gd name="T63" fmla="*/ 262 h 382"/>
                    <a:gd name="T64" fmla="*/ 23 w 88"/>
                    <a:gd name="T65" fmla="*/ 203 h 382"/>
                    <a:gd name="T66" fmla="*/ 17 w 88"/>
                    <a:gd name="T67" fmla="*/ 201 h 382"/>
                    <a:gd name="T68" fmla="*/ 16 w 88"/>
                    <a:gd name="T69" fmla="*/ 140 h 382"/>
                    <a:gd name="T70" fmla="*/ 0 w 88"/>
                    <a:gd name="T71" fmla="*/ 133 h 382"/>
                    <a:gd name="T72" fmla="*/ 5 w 88"/>
                    <a:gd name="T73" fmla="*/ 68 h 382"/>
                    <a:gd name="T74" fmla="*/ 31 w 88"/>
                    <a:gd name="T75" fmla="*/ 50 h 382"/>
                    <a:gd name="T76" fmla="*/ 38 w 88"/>
                    <a:gd name="T77" fmla="*/ 44 h 382"/>
                    <a:gd name="T78" fmla="*/ 38 w 88"/>
                    <a:gd name="T79" fmla="*/ 38 h 382"/>
                    <a:gd name="T80" fmla="*/ 35 w 88"/>
                    <a:gd name="T81" fmla="*/ 33 h 382"/>
                    <a:gd name="T82" fmla="*/ 32 w 88"/>
                    <a:gd name="T83" fmla="*/ 30 h 382"/>
                    <a:gd name="T84" fmla="*/ 29 w 88"/>
                    <a:gd name="T85" fmla="*/ 25 h 382"/>
                    <a:gd name="T86" fmla="*/ 28 w 88"/>
                    <a:gd name="T87" fmla="*/ 21 h 382"/>
                    <a:gd name="T88" fmla="*/ 28 w 88"/>
                    <a:gd name="T89" fmla="*/ 17 h 382"/>
                    <a:gd name="T90" fmla="*/ 29 w 88"/>
                    <a:gd name="T91" fmla="*/ 11 h 382"/>
                    <a:gd name="T92" fmla="*/ 33 w 88"/>
                    <a:gd name="T93" fmla="*/ 6 h 382"/>
                    <a:gd name="T94" fmla="*/ 38 w 88"/>
                    <a:gd name="T95" fmla="*/ 2 h 382"/>
                    <a:gd name="T96" fmla="*/ 43 w 88"/>
                    <a:gd name="T97" fmla="*/ 0 h 382"/>
                    <a:gd name="T98" fmla="*/ 48 w 88"/>
                    <a:gd name="T99" fmla="*/ 0 h 382"/>
                    <a:gd name="T100" fmla="*/ 55 w 88"/>
                    <a:gd name="T101" fmla="*/ 0 h 382"/>
                    <a:gd name="T102" fmla="*/ 59 w 88"/>
                    <a:gd name="T103" fmla="*/ 2 h 382"/>
                    <a:gd name="T104" fmla="*/ 67 w 88"/>
                    <a:gd name="T105" fmla="*/ 7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8" h="382">
                      <a:moveTo>
                        <a:pt x="67" y="7"/>
                      </a:moveTo>
                      <a:lnTo>
                        <a:pt x="67" y="17"/>
                      </a:lnTo>
                      <a:lnTo>
                        <a:pt x="65" y="20"/>
                      </a:lnTo>
                      <a:lnTo>
                        <a:pt x="69" y="27"/>
                      </a:lnTo>
                      <a:lnTo>
                        <a:pt x="67" y="29"/>
                      </a:lnTo>
                      <a:lnTo>
                        <a:pt x="67" y="32"/>
                      </a:lnTo>
                      <a:lnTo>
                        <a:pt x="65" y="43"/>
                      </a:lnTo>
                      <a:lnTo>
                        <a:pt x="65" y="44"/>
                      </a:lnTo>
                      <a:lnTo>
                        <a:pt x="80" y="55"/>
                      </a:lnTo>
                      <a:lnTo>
                        <a:pt x="87" y="134"/>
                      </a:lnTo>
                      <a:lnTo>
                        <a:pt x="78" y="148"/>
                      </a:lnTo>
                      <a:lnTo>
                        <a:pt x="81" y="190"/>
                      </a:lnTo>
                      <a:lnTo>
                        <a:pt x="76" y="195"/>
                      </a:lnTo>
                      <a:lnTo>
                        <a:pt x="72" y="262"/>
                      </a:lnTo>
                      <a:lnTo>
                        <a:pt x="68" y="330"/>
                      </a:lnTo>
                      <a:lnTo>
                        <a:pt x="70" y="334"/>
                      </a:lnTo>
                      <a:lnTo>
                        <a:pt x="85" y="346"/>
                      </a:lnTo>
                      <a:lnTo>
                        <a:pt x="83" y="349"/>
                      </a:lnTo>
                      <a:lnTo>
                        <a:pt x="78" y="351"/>
                      </a:lnTo>
                      <a:lnTo>
                        <a:pt x="69" y="349"/>
                      </a:lnTo>
                      <a:lnTo>
                        <a:pt x="59" y="344"/>
                      </a:lnTo>
                      <a:lnTo>
                        <a:pt x="52" y="341"/>
                      </a:lnTo>
                      <a:lnTo>
                        <a:pt x="52" y="353"/>
                      </a:lnTo>
                      <a:lnTo>
                        <a:pt x="48" y="353"/>
                      </a:lnTo>
                      <a:lnTo>
                        <a:pt x="55" y="363"/>
                      </a:lnTo>
                      <a:lnTo>
                        <a:pt x="52" y="379"/>
                      </a:lnTo>
                      <a:lnTo>
                        <a:pt x="46" y="381"/>
                      </a:lnTo>
                      <a:lnTo>
                        <a:pt x="38" y="368"/>
                      </a:lnTo>
                      <a:lnTo>
                        <a:pt x="38" y="358"/>
                      </a:lnTo>
                      <a:lnTo>
                        <a:pt x="34" y="357"/>
                      </a:lnTo>
                      <a:lnTo>
                        <a:pt x="30" y="270"/>
                      </a:lnTo>
                      <a:lnTo>
                        <a:pt x="34" y="262"/>
                      </a:lnTo>
                      <a:lnTo>
                        <a:pt x="23" y="203"/>
                      </a:lnTo>
                      <a:lnTo>
                        <a:pt x="17" y="201"/>
                      </a:lnTo>
                      <a:lnTo>
                        <a:pt x="16" y="140"/>
                      </a:lnTo>
                      <a:lnTo>
                        <a:pt x="0" y="133"/>
                      </a:lnTo>
                      <a:lnTo>
                        <a:pt x="5" y="68"/>
                      </a:lnTo>
                      <a:lnTo>
                        <a:pt x="31" y="50"/>
                      </a:lnTo>
                      <a:lnTo>
                        <a:pt x="38" y="44"/>
                      </a:lnTo>
                      <a:lnTo>
                        <a:pt x="38" y="38"/>
                      </a:lnTo>
                      <a:lnTo>
                        <a:pt x="35" y="33"/>
                      </a:lnTo>
                      <a:lnTo>
                        <a:pt x="32" y="30"/>
                      </a:lnTo>
                      <a:lnTo>
                        <a:pt x="29" y="25"/>
                      </a:lnTo>
                      <a:lnTo>
                        <a:pt x="28" y="21"/>
                      </a:lnTo>
                      <a:lnTo>
                        <a:pt x="28" y="17"/>
                      </a:lnTo>
                      <a:lnTo>
                        <a:pt x="29" y="11"/>
                      </a:lnTo>
                      <a:lnTo>
                        <a:pt x="33" y="6"/>
                      </a:lnTo>
                      <a:lnTo>
                        <a:pt x="38" y="2"/>
                      </a:lnTo>
                      <a:lnTo>
                        <a:pt x="43" y="0"/>
                      </a:lnTo>
                      <a:lnTo>
                        <a:pt x="48" y="0"/>
                      </a:lnTo>
                      <a:lnTo>
                        <a:pt x="55" y="0"/>
                      </a:lnTo>
                      <a:lnTo>
                        <a:pt x="59" y="2"/>
                      </a:lnTo>
                      <a:lnTo>
                        <a:pt x="67" y="7"/>
                      </a:lnTo>
                    </a:path>
                  </a:pathLst>
                </a:custGeom>
                <a:solidFill>
                  <a:schemeClr val="tx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363532" name="Freeform 12"/>
              <p:cNvSpPr/>
              <p:nvPr/>
            </p:nvSpPr>
            <p:spPr bwMode="auto">
              <a:xfrm>
                <a:off x="4319" y="1901"/>
                <a:ext cx="108" cy="349"/>
              </a:xfrm>
              <a:custGeom>
                <a:avLst/>
                <a:gdLst>
                  <a:gd name="T0" fmla="*/ 64 w 108"/>
                  <a:gd name="T1" fmla="*/ 4 h 349"/>
                  <a:gd name="T2" fmla="*/ 86 w 108"/>
                  <a:gd name="T3" fmla="*/ 0 h 349"/>
                  <a:gd name="T4" fmla="*/ 95 w 108"/>
                  <a:gd name="T5" fmla="*/ 8 h 349"/>
                  <a:gd name="T6" fmla="*/ 98 w 108"/>
                  <a:gd name="T7" fmla="*/ 5 h 349"/>
                  <a:gd name="T8" fmla="*/ 103 w 108"/>
                  <a:gd name="T9" fmla="*/ 21 h 349"/>
                  <a:gd name="T10" fmla="*/ 91 w 108"/>
                  <a:gd name="T11" fmla="*/ 30 h 349"/>
                  <a:gd name="T12" fmla="*/ 90 w 108"/>
                  <a:gd name="T13" fmla="*/ 38 h 349"/>
                  <a:gd name="T14" fmla="*/ 88 w 108"/>
                  <a:gd name="T15" fmla="*/ 39 h 349"/>
                  <a:gd name="T16" fmla="*/ 86 w 108"/>
                  <a:gd name="T17" fmla="*/ 47 h 349"/>
                  <a:gd name="T18" fmla="*/ 77 w 108"/>
                  <a:gd name="T19" fmla="*/ 49 h 349"/>
                  <a:gd name="T20" fmla="*/ 77 w 108"/>
                  <a:gd name="T21" fmla="*/ 52 h 349"/>
                  <a:gd name="T22" fmla="*/ 91 w 108"/>
                  <a:gd name="T23" fmla="*/ 62 h 349"/>
                  <a:gd name="T24" fmla="*/ 103 w 108"/>
                  <a:gd name="T25" fmla="*/ 112 h 349"/>
                  <a:gd name="T26" fmla="*/ 95 w 108"/>
                  <a:gd name="T27" fmla="*/ 125 h 349"/>
                  <a:gd name="T28" fmla="*/ 95 w 108"/>
                  <a:gd name="T29" fmla="*/ 216 h 349"/>
                  <a:gd name="T30" fmla="*/ 83 w 108"/>
                  <a:gd name="T31" fmla="*/ 220 h 349"/>
                  <a:gd name="T32" fmla="*/ 81 w 108"/>
                  <a:gd name="T33" fmla="*/ 235 h 349"/>
                  <a:gd name="T34" fmla="*/ 76 w 108"/>
                  <a:gd name="T35" fmla="*/ 274 h 349"/>
                  <a:gd name="T36" fmla="*/ 76 w 108"/>
                  <a:gd name="T37" fmla="*/ 294 h 349"/>
                  <a:gd name="T38" fmla="*/ 95 w 108"/>
                  <a:gd name="T39" fmla="*/ 307 h 349"/>
                  <a:gd name="T40" fmla="*/ 107 w 108"/>
                  <a:gd name="T41" fmla="*/ 314 h 349"/>
                  <a:gd name="T42" fmla="*/ 107 w 108"/>
                  <a:gd name="T43" fmla="*/ 318 h 349"/>
                  <a:gd name="T44" fmla="*/ 79 w 108"/>
                  <a:gd name="T45" fmla="*/ 312 h 349"/>
                  <a:gd name="T46" fmla="*/ 76 w 108"/>
                  <a:gd name="T47" fmla="*/ 308 h 349"/>
                  <a:gd name="T48" fmla="*/ 73 w 108"/>
                  <a:gd name="T49" fmla="*/ 312 h 349"/>
                  <a:gd name="T50" fmla="*/ 71 w 108"/>
                  <a:gd name="T51" fmla="*/ 312 h 349"/>
                  <a:gd name="T52" fmla="*/ 68 w 108"/>
                  <a:gd name="T53" fmla="*/ 297 h 349"/>
                  <a:gd name="T54" fmla="*/ 64 w 108"/>
                  <a:gd name="T55" fmla="*/ 231 h 349"/>
                  <a:gd name="T56" fmla="*/ 59 w 108"/>
                  <a:gd name="T57" fmla="*/ 231 h 349"/>
                  <a:gd name="T58" fmla="*/ 44 w 108"/>
                  <a:gd name="T59" fmla="*/ 289 h 349"/>
                  <a:gd name="T60" fmla="*/ 44 w 108"/>
                  <a:gd name="T61" fmla="*/ 326 h 349"/>
                  <a:gd name="T62" fmla="*/ 37 w 108"/>
                  <a:gd name="T63" fmla="*/ 344 h 349"/>
                  <a:gd name="T64" fmla="*/ 32 w 108"/>
                  <a:gd name="T65" fmla="*/ 348 h 349"/>
                  <a:gd name="T66" fmla="*/ 29 w 108"/>
                  <a:gd name="T67" fmla="*/ 338 h 349"/>
                  <a:gd name="T68" fmla="*/ 33 w 108"/>
                  <a:gd name="T69" fmla="*/ 328 h 349"/>
                  <a:gd name="T70" fmla="*/ 37 w 108"/>
                  <a:gd name="T71" fmla="*/ 305 h 349"/>
                  <a:gd name="T72" fmla="*/ 38 w 108"/>
                  <a:gd name="T73" fmla="*/ 221 h 349"/>
                  <a:gd name="T74" fmla="*/ 44 w 108"/>
                  <a:gd name="T75" fmla="*/ 140 h 349"/>
                  <a:gd name="T76" fmla="*/ 34 w 108"/>
                  <a:gd name="T77" fmla="*/ 133 h 349"/>
                  <a:gd name="T78" fmla="*/ 34 w 108"/>
                  <a:gd name="T79" fmla="*/ 121 h 349"/>
                  <a:gd name="T80" fmla="*/ 34 w 108"/>
                  <a:gd name="T81" fmla="*/ 99 h 349"/>
                  <a:gd name="T82" fmla="*/ 22 w 108"/>
                  <a:gd name="T83" fmla="*/ 105 h 349"/>
                  <a:gd name="T84" fmla="*/ 33 w 108"/>
                  <a:gd name="T85" fmla="*/ 118 h 349"/>
                  <a:gd name="T86" fmla="*/ 33 w 108"/>
                  <a:gd name="T87" fmla="*/ 131 h 349"/>
                  <a:gd name="T88" fmla="*/ 22 w 108"/>
                  <a:gd name="T89" fmla="*/ 123 h 349"/>
                  <a:gd name="T90" fmla="*/ 17 w 108"/>
                  <a:gd name="T91" fmla="*/ 115 h 349"/>
                  <a:gd name="T92" fmla="*/ 10 w 108"/>
                  <a:gd name="T93" fmla="*/ 117 h 349"/>
                  <a:gd name="T94" fmla="*/ 0 w 108"/>
                  <a:gd name="T95" fmla="*/ 104 h 349"/>
                  <a:gd name="T96" fmla="*/ 0 w 108"/>
                  <a:gd name="T97" fmla="*/ 99 h 349"/>
                  <a:gd name="T98" fmla="*/ 5 w 108"/>
                  <a:gd name="T99" fmla="*/ 97 h 349"/>
                  <a:gd name="T100" fmla="*/ 19 w 108"/>
                  <a:gd name="T101" fmla="*/ 81 h 349"/>
                  <a:gd name="T102" fmla="*/ 33 w 108"/>
                  <a:gd name="T103" fmla="*/ 68 h 349"/>
                  <a:gd name="T104" fmla="*/ 51 w 108"/>
                  <a:gd name="T105" fmla="*/ 53 h 349"/>
                  <a:gd name="T106" fmla="*/ 64 w 108"/>
                  <a:gd name="T107" fmla="*/ 47 h 349"/>
                  <a:gd name="T108" fmla="*/ 64 w 108"/>
                  <a:gd name="T109" fmla="*/ 36 h 349"/>
                  <a:gd name="T110" fmla="*/ 59 w 108"/>
                  <a:gd name="T111" fmla="*/ 31 h 349"/>
                  <a:gd name="T112" fmla="*/ 59 w 108"/>
                  <a:gd name="T113" fmla="*/ 17 h 349"/>
                  <a:gd name="T114" fmla="*/ 56 w 108"/>
                  <a:gd name="T115" fmla="*/ 14 h 349"/>
                  <a:gd name="T116" fmla="*/ 64 w 108"/>
                  <a:gd name="T117" fmla="*/ 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349">
                    <a:moveTo>
                      <a:pt x="64" y="4"/>
                    </a:moveTo>
                    <a:lnTo>
                      <a:pt x="86" y="0"/>
                    </a:lnTo>
                    <a:lnTo>
                      <a:pt x="95" y="8"/>
                    </a:lnTo>
                    <a:lnTo>
                      <a:pt x="98" y="5"/>
                    </a:lnTo>
                    <a:lnTo>
                      <a:pt x="103" y="21"/>
                    </a:lnTo>
                    <a:lnTo>
                      <a:pt x="91" y="30"/>
                    </a:lnTo>
                    <a:lnTo>
                      <a:pt x="90" y="38"/>
                    </a:lnTo>
                    <a:lnTo>
                      <a:pt x="88" y="39"/>
                    </a:lnTo>
                    <a:lnTo>
                      <a:pt x="86" y="47"/>
                    </a:lnTo>
                    <a:lnTo>
                      <a:pt x="77" y="49"/>
                    </a:lnTo>
                    <a:lnTo>
                      <a:pt x="77" y="52"/>
                    </a:lnTo>
                    <a:lnTo>
                      <a:pt x="91" y="62"/>
                    </a:lnTo>
                    <a:lnTo>
                      <a:pt x="103" y="112"/>
                    </a:lnTo>
                    <a:lnTo>
                      <a:pt x="95" y="125"/>
                    </a:lnTo>
                    <a:lnTo>
                      <a:pt x="95" y="216"/>
                    </a:lnTo>
                    <a:lnTo>
                      <a:pt x="83" y="220"/>
                    </a:lnTo>
                    <a:lnTo>
                      <a:pt x="81" y="235"/>
                    </a:lnTo>
                    <a:lnTo>
                      <a:pt x="76" y="274"/>
                    </a:lnTo>
                    <a:lnTo>
                      <a:pt x="76" y="294"/>
                    </a:lnTo>
                    <a:lnTo>
                      <a:pt x="95" y="307"/>
                    </a:lnTo>
                    <a:lnTo>
                      <a:pt x="107" y="314"/>
                    </a:lnTo>
                    <a:lnTo>
                      <a:pt x="107" y="318"/>
                    </a:lnTo>
                    <a:lnTo>
                      <a:pt x="79" y="312"/>
                    </a:lnTo>
                    <a:lnTo>
                      <a:pt x="76" y="308"/>
                    </a:lnTo>
                    <a:lnTo>
                      <a:pt x="73" y="312"/>
                    </a:lnTo>
                    <a:lnTo>
                      <a:pt x="71" y="312"/>
                    </a:lnTo>
                    <a:lnTo>
                      <a:pt x="68" y="297"/>
                    </a:lnTo>
                    <a:lnTo>
                      <a:pt x="64" y="231"/>
                    </a:lnTo>
                    <a:lnTo>
                      <a:pt x="59" y="231"/>
                    </a:lnTo>
                    <a:lnTo>
                      <a:pt x="44" y="289"/>
                    </a:lnTo>
                    <a:lnTo>
                      <a:pt x="44" y="326"/>
                    </a:lnTo>
                    <a:lnTo>
                      <a:pt x="37" y="344"/>
                    </a:lnTo>
                    <a:lnTo>
                      <a:pt x="32" y="348"/>
                    </a:lnTo>
                    <a:lnTo>
                      <a:pt x="29" y="338"/>
                    </a:lnTo>
                    <a:lnTo>
                      <a:pt x="33" y="328"/>
                    </a:lnTo>
                    <a:lnTo>
                      <a:pt x="37" y="305"/>
                    </a:lnTo>
                    <a:lnTo>
                      <a:pt x="38" y="221"/>
                    </a:lnTo>
                    <a:lnTo>
                      <a:pt x="44" y="140"/>
                    </a:lnTo>
                    <a:lnTo>
                      <a:pt x="34" y="133"/>
                    </a:lnTo>
                    <a:lnTo>
                      <a:pt x="34" y="121"/>
                    </a:lnTo>
                    <a:lnTo>
                      <a:pt x="34" y="99"/>
                    </a:lnTo>
                    <a:lnTo>
                      <a:pt x="22" y="105"/>
                    </a:lnTo>
                    <a:lnTo>
                      <a:pt x="33" y="118"/>
                    </a:lnTo>
                    <a:lnTo>
                      <a:pt x="33" y="131"/>
                    </a:lnTo>
                    <a:lnTo>
                      <a:pt x="22" y="123"/>
                    </a:lnTo>
                    <a:lnTo>
                      <a:pt x="17" y="115"/>
                    </a:lnTo>
                    <a:lnTo>
                      <a:pt x="10" y="117"/>
                    </a:lnTo>
                    <a:lnTo>
                      <a:pt x="0" y="104"/>
                    </a:lnTo>
                    <a:lnTo>
                      <a:pt x="0" y="99"/>
                    </a:lnTo>
                    <a:lnTo>
                      <a:pt x="5" y="97"/>
                    </a:lnTo>
                    <a:lnTo>
                      <a:pt x="19" y="81"/>
                    </a:lnTo>
                    <a:lnTo>
                      <a:pt x="33" y="68"/>
                    </a:lnTo>
                    <a:lnTo>
                      <a:pt x="51" y="53"/>
                    </a:lnTo>
                    <a:lnTo>
                      <a:pt x="64" y="47"/>
                    </a:lnTo>
                    <a:lnTo>
                      <a:pt x="64" y="36"/>
                    </a:lnTo>
                    <a:lnTo>
                      <a:pt x="59" y="31"/>
                    </a:lnTo>
                    <a:lnTo>
                      <a:pt x="59" y="17"/>
                    </a:lnTo>
                    <a:lnTo>
                      <a:pt x="56" y="14"/>
                    </a:lnTo>
                    <a:lnTo>
                      <a:pt x="64" y="4"/>
                    </a:lnTo>
                  </a:path>
                </a:pathLst>
              </a:custGeom>
              <a:solidFill>
                <a:schemeClr val="tx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33" name="Freeform 13"/>
              <p:cNvSpPr/>
              <p:nvPr/>
            </p:nvSpPr>
            <p:spPr bwMode="auto">
              <a:xfrm>
                <a:off x="4624" y="1820"/>
                <a:ext cx="63" cy="306"/>
              </a:xfrm>
              <a:custGeom>
                <a:avLst/>
                <a:gdLst>
                  <a:gd name="T0" fmla="*/ 40 w 63"/>
                  <a:gd name="T1" fmla="*/ 4 h 306"/>
                  <a:gd name="T2" fmla="*/ 26 w 63"/>
                  <a:gd name="T3" fmla="*/ 0 h 306"/>
                  <a:gd name="T4" fmla="*/ 14 w 63"/>
                  <a:gd name="T5" fmla="*/ 0 h 306"/>
                  <a:gd name="T6" fmla="*/ 4 w 63"/>
                  <a:gd name="T7" fmla="*/ 2 h 306"/>
                  <a:gd name="T8" fmla="*/ 1 w 63"/>
                  <a:gd name="T9" fmla="*/ 13 h 306"/>
                  <a:gd name="T10" fmla="*/ 1 w 63"/>
                  <a:gd name="T11" fmla="*/ 21 h 306"/>
                  <a:gd name="T12" fmla="*/ 6 w 63"/>
                  <a:gd name="T13" fmla="*/ 32 h 306"/>
                  <a:gd name="T14" fmla="*/ 10 w 63"/>
                  <a:gd name="T15" fmla="*/ 32 h 306"/>
                  <a:gd name="T16" fmla="*/ 4 w 63"/>
                  <a:gd name="T17" fmla="*/ 45 h 306"/>
                  <a:gd name="T18" fmla="*/ 0 w 63"/>
                  <a:gd name="T19" fmla="*/ 65 h 306"/>
                  <a:gd name="T20" fmla="*/ 0 w 63"/>
                  <a:gd name="T21" fmla="*/ 83 h 306"/>
                  <a:gd name="T22" fmla="*/ 1 w 63"/>
                  <a:gd name="T23" fmla="*/ 105 h 306"/>
                  <a:gd name="T24" fmla="*/ 4 w 63"/>
                  <a:gd name="T25" fmla="*/ 127 h 306"/>
                  <a:gd name="T26" fmla="*/ 11 w 63"/>
                  <a:gd name="T27" fmla="*/ 128 h 306"/>
                  <a:gd name="T28" fmla="*/ 11 w 63"/>
                  <a:gd name="T29" fmla="*/ 134 h 306"/>
                  <a:gd name="T30" fmla="*/ 16 w 63"/>
                  <a:gd name="T31" fmla="*/ 137 h 306"/>
                  <a:gd name="T32" fmla="*/ 16 w 63"/>
                  <a:gd name="T33" fmla="*/ 160 h 306"/>
                  <a:gd name="T34" fmla="*/ 19 w 63"/>
                  <a:gd name="T35" fmla="*/ 164 h 306"/>
                  <a:gd name="T36" fmla="*/ 19 w 63"/>
                  <a:gd name="T37" fmla="*/ 205 h 306"/>
                  <a:gd name="T38" fmla="*/ 19 w 63"/>
                  <a:gd name="T39" fmla="*/ 231 h 306"/>
                  <a:gd name="T40" fmla="*/ 14 w 63"/>
                  <a:gd name="T41" fmla="*/ 260 h 306"/>
                  <a:gd name="T42" fmla="*/ 11 w 63"/>
                  <a:gd name="T43" fmla="*/ 297 h 306"/>
                  <a:gd name="T44" fmla="*/ 18 w 63"/>
                  <a:gd name="T45" fmla="*/ 300 h 306"/>
                  <a:gd name="T46" fmla="*/ 18 w 63"/>
                  <a:gd name="T47" fmla="*/ 304 h 306"/>
                  <a:gd name="T48" fmla="*/ 29 w 63"/>
                  <a:gd name="T49" fmla="*/ 304 h 306"/>
                  <a:gd name="T50" fmla="*/ 30 w 63"/>
                  <a:gd name="T51" fmla="*/ 303 h 306"/>
                  <a:gd name="T52" fmla="*/ 34 w 63"/>
                  <a:gd name="T53" fmla="*/ 303 h 306"/>
                  <a:gd name="T54" fmla="*/ 34 w 63"/>
                  <a:gd name="T55" fmla="*/ 305 h 306"/>
                  <a:gd name="T56" fmla="*/ 42 w 63"/>
                  <a:gd name="T57" fmla="*/ 304 h 306"/>
                  <a:gd name="T58" fmla="*/ 58 w 63"/>
                  <a:gd name="T59" fmla="*/ 303 h 306"/>
                  <a:gd name="T60" fmla="*/ 58 w 63"/>
                  <a:gd name="T61" fmla="*/ 300 h 306"/>
                  <a:gd name="T62" fmla="*/ 43 w 63"/>
                  <a:gd name="T63" fmla="*/ 294 h 306"/>
                  <a:gd name="T64" fmla="*/ 43 w 63"/>
                  <a:gd name="T65" fmla="*/ 289 h 306"/>
                  <a:gd name="T66" fmla="*/ 57 w 63"/>
                  <a:gd name="T67" fmla="*/ 286 h 306"/>
                  <a:gd name="T68" fmla="*/ 57 w 63"/>
                  <a:gd name="T69" fmla="*/ 283 h 306"/>
                  <a:gd name="T70" fmla="*/ 47 w 63"/>
                  <a:gd name="T71" fmla="*/ 277 h 306"/>
                  <a:gd name="T72" fmla="*/ 47 w 63"/>
                  <a:gd name="T73" fmla="*/ 235 h 306"/>
                  <a:gd name="T74" fmla="*/ 51 w 63"/>
                  <a:gd name="T75" fmla="*/ 197 h 306"/>
                  <a:gd name="T76" fmla="*/ 50 w 63"/>
                  <a:gd name="T77" fmla="*/ 159 h 306"/>
                  <a:gd name="T78" fmla="*/ 50 w 63"/>
                  <a:gd name="T79" fmla="*/ 137 h 306"/>
                  <a:gd name="T80" fmla="*/ 51 w 63"/>
                  <a:gd name="T81" fmla="*/ 131 h 306"/>
                  <a:gd name="T82" fmla="*/ 51 w 63"/>
                  <a:gd name="T83" fmla="*/ 101 h 306"/>
                  <a:gd name="T84" fmla="*/ 62 w 63"/>
                  <a:gd name="T85" fmla="*/ 94 h 306"/>
                  <a:gd name="T86" fmla="*/ 62 w 63"/>
                  <a:gd name="T87" fmla="*/ 90 h 306"/>
                  <a:gd name="T88" fmla="*/ 39 w 63"/>
                  <a:gd name="T89" fmla="*/ 49 h 306"/>
                  <a:gd name="T90" fmla="*/ 27 w 63"/>
                  <a:gd name="T91" fmla="*/ 44 h 306"/>
                  <a:gd name="T92" fmla="*/ 28 w 63"/>
                  <a:gd name="T93" fmla="*/ 41 h 306"/>
                  <a:gd name="T94" fmla="*/ 35 w 63"/>
                  <a:gd name="T95" fmla="*/ 39 h 306"/>
                  <a:gd name="T96" fmla="*/ 35 w 63"/>
                  <a:gd name="T97" fmla="*/ 37 h 306"/>
                  <a:gd name="T98" fmla="*/ 39 w 63"/>
                  <a:gd name="T99" fmla="*/ 35 h 306"/>
                  <a:gd name="T100" fmla="*/ 39 w 63"/>
                  <a:gd name="T101" fmla="*/ 32 h 306"/>
                  <a:gd name="T102" fmla="*/ 40 w 63"/>
                  <a:gd name="T103" fmla="*/ 31 h 306"/>
                  <a:gd name="T104" fmla="*/ 39 w 63"/>
                  <a:gd name="T105" fmla="*/ 30 h 306"/>
                  <a:gd name="T106" fmla="*/ 40 w 63"/>
                  <a:gd name="T107" fmla="*/ 28 h 306"/>
                  <a:gd name="T108" fmla="*/ 35 w 63"/>
                  <a:gd name="T109" fmla="*/ 21 h 306"/>
                  <a:gd name="T110" fmla="*/ 39 w 63"/>
                  <a:gd name="T111" fmla="*/ 18 h 306"/>
                  <a:gd name="T112" fmla="*/ 35 w 63"/>
                  <a:gd name="T113" fmla="*/ 14 h 306"/>
                  <a:gd name="T114" fmla="*/ 40 w 63"/>
                  <a:gd name="T115" fmla="*/ 11 h 306"/>
                  <a:gd name="T116" fmla="*/ 40 w 63"/>
                  <a:gd name="T117" fmla="*/ 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 h="306">
                    <a:moveTo>
                      <a:pt x="40" y="4"/>
                    </a:moveTo>
                    <a:lnTo>
                      <a:pt x="26" y="0"/>
                    </a:lnTo>
                    <a:lnTo>
                      <a:pt x="14" y="0"/>
                    </a:lnTo>
                    <a:lnTo>
                      <a:pt x="4" y="2"/>
                    </a:lnTo>
                    <a:lnTo>
                      <a:pt x="1" y="13"/>
                    </a:lnTo>
                    <a:lnTo>
                      <a:pt x="1" y="21"/>
                    </a:lnTo>
                    <a:lnTo>
                      <a:pt x="6" y="32"/>
                    </a:lnTo>
                    <a:lnTo>
                      <a:pt x="10" y="32"/>
                    </a:lnTo>
                    <a:lnTo>
                      <a:pt x="4" y="45"/>
                    </a:lnTo>
                    <a:lnTo>
                      <a:pt x="0" y="65"/>
                    </a:lnTo>
                    <a:lnTo>
                      <a:pt x="0" y="83"/>
                    </a:lnTo>
                    <a:lnTo>
                      <a:pt x="1" y="105"/>
                    </a:lnTo>
                    <a:lnTo>
                      <a:pt x="4" y="127"/>
                    </a:lnTo>
                    <a:lnTo>
                      <a:pt x="11" y="128"/>
                    </a:lnTo>
                    <a:lnTo>
                      <a:pt x="11" y="134"/>
                    </a:lnTo>
                    <a:lnTo>
                      <a:pt x="16" y="137"/>
                    </a:lnTo>
                    <a:lnTo>
                      <a:pt x="16" y="160"/>
                    </a:lnTo>
                    <a:lnTo>
                      <a:pt x="19" y="164"/>
                    </a:lnTo>
                    <a:lnTo>
                      <a:pt x="19" y="205"/>
                    </a:lnTo>
                    <a:lnTo>
                      <a:pt x="19" y="231"/>
                    </a:lnTo>
                    <a:lnTo>
                      <a:pt x="14" y="260"/>
                    </a:lnTo>
                    <a:lnTo>
                      <a:pt x="11" y="297"/>
                    </a:lnTo>
                    <a:lnTo>
                      <a:pt x="18" y="300"/>
                    </a:lnTo>
                    <a:lnTo>
                      <a:pt x="18" y="304"/>
                    </a:lnTo>
                    <a:lnTo>
                      <a:pt x="29" y="304"/>
                    </a:lnTo>
                    <a:lnTo>
                      <a:pt x="30" y="303"/>
                    </a:lnTo>
                    <a:lnTo>
                      <a:pt x="34" y="303"/>
                    </a:lnTo>
                    <a:lnTo>
                      <a:pt x="34" y="305"/>
                    </a:lnTo>
                    <a:lnTo>
                      <a:pt x="42" y="304"/>
                    </a:lnTo>
                    <a:lnTo>
                      <a:pt x="58" y="303"/>
                    </a:lnTo>
                    <a:lnTo>
                      <a:pt x="58" y="300"/>
                    </a:lnTo>
                    <a:lnTo>
                      <a:pt x="43" y="294"/>
                    </a:lnTo>
                    <a:lnTo>
                      <a:pt x="43" y="289"/>
                    </a:lnTo>
                    <a:lnTo>
                      <a:pt x="57" y="286"/>
                    </a:lnTo>
                    <a:lnTo>
                      <a:pt x="57" y="283"/>
                    </a:lnTo>
                    <a:lnTo>
                      <a:pt x="47" y="277"/>
                    </a:lnTo>
                    <a:lnTo>
                      <a:pt x="47" y="235"/>
                    </a:lnTo>
                    <a:lnTo>
                      <a:pt x="51" y="197"/>
                    </a:lnTo>
                    <a:lnTo>
                      <a:pt x="50" y="159"/>
                    </a:lnTo>
                    <a:lnTo>
                      <a:pt x="50" y="137"/>
                    </a:lnTo>
                    <a:lnTo>
                      <a:pt x="51" y="131"/>
                    </a:lnTo>
                    <a:lnTo>
                      <a:pt x="51" y="101"/>
                    </a:lnTo>
                    <a:lnTo>
                      <a:pt x="62" y="94"/>
                    </a:lnTo>
                    <a:lnTo>
                      <a:pt x="62" y="90"/>
                    </a:lnTo>
                    <a:lnTo>
                      <a:pt x="39" y="49"/>
                    </a:lnTo>
                    <a:lnTo>
                      <a:pt x="27" y="44"/>
                    </a:lnTo>
                    <a:lnTo>
                      <a:pt x="28" y="41"/>
                    </a:lnTo>
                    <a:lnTo>
                      <a:pt x="35" y="39"/>
                    </a:lnTo>
                    <a:lnTo>
                      <a:pt x="35" y="37"/>
                    </a:lnTo>
                    <a:lnTo>
                      <a:pt x="39" y="35"/>
                    </a:lnTo>
                    <a:lnTo>
                      <a:pt x="39" y="32"/>
                    </a:lnTo>
                    <a:lnTo>
                      <a:pt x="40" y="31"/>
                    </a:lnTo>
                    <a:lnTo>
                      <a:pt x="39" y="30"/>
                    </a:lnTo>
                    <a:lnTo>
                      <a:pt x="40" y="28"/>
                    </a:lnTo>
                    <a:lnTo>
                      <a:pt x="35" y="21"/>
                    </a:lnTo>
                    <a:lnTo>
                      <a:pt x="39" y="18"/>
                    </a:lnTo>
                    <a:lnTo>
                      <a:pt x="35" y="14"/>
                    </a:lnTo>
                    <a:lnTo>
                      <a:pt x="40" y="11"/>
                    </a:lnTo>
                    <a:lnTo>
                      <a:pt x="40" y="4"/>
                    </a:lnTo>
                  </a:path>
                </a:pathLst>
              </a:custGeom>
              <a:solidFill>
                <a:schemeClr val="tx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34" name="Freeform 14"/>
              <p:cNvSpPr/>
              <p:nvPr/>
            </p:nvSpPr>
            <p:spPr bwMode="auto">
              <a:xfrm>
                <a:off x="2871" y="1817"/>
                <a:ext cx="81" cy="276"/>
              </a:xfrm>
              <a:custGeom>
                <a:avLst/>
                <a:gdLst>
                  <a:gd name="T0" fmla="*/ 48 w 81"/>
                  <a:gd name="T1" fmla="*/ 3 h 276"/>
                  <a:gd name="T2" fmla="*/ 65 w 81"/>
                  <a:gd name="T3" fmla="*/ 0 h 276"/>
                  <a:gd name="T4" fmla="*/ 71 w 81"/>
                  <a:gd name="T5" fmla="*/ 6 h 276"/>
                  <a:gd name="T6" fmla="*/ 73 w 81"/>
                  <a:gd name="T7" fmla="*/ 3 h 276"/>
                  <a:gd name="T8" fmla="*/ 77 w 81"/>
                  <a:gd name="T9" fmla="*/ 16 h 276"/>
                  <a:gd name="T10" fmla="*/ 69 w 81"/>
                  <a:gd name="T11" fmla="*/ 23 h 276"/>
                  <a:gd name="T12" fmla="*/ 68 w 81"/>
                  <a:gd name="T13" fmla="*/ 30 h 276"/>
                  <a:gd name="T14" fmla="*/ 66 w 81"/>
                  <a:gd name="T15" fmla="*/ 30 h 276"/>
                  <a:gd name="T16" fmla="*/ 65 w 81"/>
                  <a:gd name="T17" fmla="*/ 37 h 276"/>
                  <a:gd name="T18" fmla="*/ 57 w 81"/>
                  <a:gd name="T19" fmla="*/ 38 h 276"/>
                  <a:gd name="T20" fmla="*/ 57 w 81"/>
                  <a:gd name="T21" fmla="*/ 41 h 276"/>
                  <a:gd name="T22" fmla="*/ 69 w 81"/>
                  <a:gd name="T23" fmla="*/ 49 h 276"/>
                  <a:gd name="T24" fmla="*/ 77 w 81"/>
                  <a:gd name="T25" fmla="*/ 88 h 276"/>
                  <a:gd name="T26" fmla="*/ 71 w 81"/>
                  <a:gd name="T27" fmla="*/ 99 h 276"/>
                  <a:gd name="T28" fmla="*/ 71 w 81"/>
                  <a:gd name="T29" fmla="*/ 171 h 276"/>
                  <a:gd name="T30" fmla="*/ 62 w 81"/>
                  <a:gd name="T31" fmla="*/ 174 h 276"/>
                  <a:gd name="T32" fmla="*/ 61 w 81"/>
                  <a:gd name="T33" fmla="*/ 186 h 276"/>
                  <a:gd name="T34" fmla="*/ 57 w 81"/>
                  <a:gd name="T35" fmla="*/ 217 h 276"/>
                  <a:gd name="T36" fmla="*/ 57 w 81"/>
                  <a:gd name="T37" fmla="*/ 233 h 276"/>
                  <a:gd name="T38" fmla="*/ 71 w 81"/>
                  <a:gd name="T39" fmla="*/ 243 h 276"/>
                  <a:gd name="T40" fmla="*/ 80 w 81"/>
                  <a:gd name="T41" fmla="*/ 249 h 276"/>
                  <a:gd name="T42" fmla="*/ 80 w 81"/>
                  <a:gd name="T43" fmla="*/ 252 h 276"/>
                  <a:gd name="T44" fmla="*/ 60 w 81"/>
                  <a:gd name="T45" fmla="*/ 247 h 276"/>
                  <a:gd name="T46" fmla="*/ 57 w 81"/>
                  <a:gd name="T47" fmla="*/ 244 h 276"/>
                  <a:gd name="T48" fmla="*/ 54 w 81"/>
                  <a:gd name="T49" fmla="*/ 247 h 276"/>
                  <a:gd name="T50" fmla="*/ 53 w 81"/>
                  <a:gd name="T51" fmla="*/ 247 h 276"/>
                  <a:gd name="T52" fmla="*/ 51 w 81"/>
                  <a:gd name="T53" fmla="*/ 235 h 276"/>
                  <a:gd name="T54" fmla="*/ 48 w 81"/>
                  <a:gd name="T55" fmla="*/ 183 h 276"/>
                  <a:gd name="T56" fmla="*/ 44 w 81"/>
                  <a:gd name="T57" fmla="*/ 183 h 276"/>
                  <a:gd name="T58" fmla="*/ 32 w 81"/>
                  <a:gd name="T59" fmla="*/ 229 h 276"/>
                  <a:gd name="T60" fmla="*/ 32 w 81"/>
                  <a:gd name="T61" fmla="*/ 258 h 276"/>
                  <a:gd name="T62" fmla="*/ 28 w 81"/>
                  <a:gd name="T63" fmla="*/ 272 h 276"/>
                  <a:gd name="T64" fmla="*/ 24 w 81"/>
                  <a:gd name="T65" fmla="*/ 275 h 276"/>
                  <a:gd name="T66" fmla="*/ 22 w 81"/>
                  <a:gd name="T67" fmla="*/ 268 h 276"/>
                  <a:gd name="T68" fmla="*/ 25 w 81"/>
                  <a:gd name="T69" fmla="*/ 260 h 276"/>
                  <a:gd name="T70" fmla="*/ 28 w 81"/>
                  <a:gd name="T71" fmla="*/ 241 h 276"/>
                  <a:gd name="T72" fmla="*/ 28 w 81"/>
                  <a:gd name="T73" fmla="*/ 175 h 276"/>
                  <a:gd name="T74" fmla="*/ 32 w 81"/>
                  <a:gd name="T75" fmla="*/ 111 h 276"/>
                  <a:gd name="T76" fmla="*/ 25 w 81"/>
                  <a:gd name="T77" fmla="*/ 105 h 276"/>
                  <a:gd name="T78" fmla="*/ 25 w 81"/>
                  <a:gd name="T79" fmla="*/ 95 h 276"/>
                  <a:gd name="T80" fmla="*/ 25 w 81"/>
                  <a:gd name="T81" fmla="*/ 78 h 276"/>
                  <a:gd name="T82" fmla="*/ 16 w 81"/>
                  <a:gd name="T83" fmla="*/ 83 h 276"/>
                  <a:gd name="T84" fmla="*/ 25 w 81"/>
                  <a:gd name="T85" fmla="*/ 93 h 276"/>
                  <a:gd name="T86" fmla="*/ 25 w 81"/>
                  <a:gd name="T87" fmla="*/ 103 h 276"/>
                  <a:gd name="T88" fmla="*/ 16 w 81"/>
                  <a:gd name="T89" fmla="*/ 97 h 276"/>
                  <a:gd name="T90" fmla="*/ 12 w 81"/>
                  <a:gd name="T91" fmla="*/ 91 h 276"/>
                  <a:gd name="T92" fmla="*/ 7 w 81"/>
                  <a:gd name="T93" fmla="*/ 92 h 276"/>
                  <a:gd name="T94" fmla="*/ 0 w 81"/>
                  <a:gd name="T95" fmla="*/ 82 h 276"/>
                  <a:gd name="T96" fmla="*/ 0 w 81"/>
                  <a:gd name="T97" fmla="*/ 78 h 276"/>
                  <a:gd name="T98" fmla="*/ 3 w 81"/>
                  <a:gd name="T99" fmla="*/ 76 h 276"/>
                  <a:gd name="T100" fmla="*/ 14 w 81"/>
                  <a:gd name="T101" fmla="*/ 64 h 276"/>
                  <a:gd name="T102" fmla="*/ 25 w 81"/>
                  <a:gd name="T103" fmla="*/ 53 h 276"/>
                  <a:gd name="T104" fmla="*/ 38 w 81"/>
                  <a:gd name="T105" fmla="*/ 42 h 276"/>
                  <a:gd name="T106" fmla="*/ 48 w 81"/>
                  <a:gd name="T107" fmla="*/ 37 h 276"/>
                  <a:gd name="T108" fmla="*/ 48 w 81"/>
                  <a:gd name="T109" fmla="*/ 28 h 276"/>
                  <a:gd name="T110" fmla="*/ 44 w 81"/>
                  <a:gd name="T111" fmla="*/ 24 h 276"/>
                  <a:gd name="T112" fmla="*/ 44 w 81"/>
                  <a:gd name="T113" fmla="*/ 13 h 276"/>
                  <a:gd name="T114" fmla="*/ 42 w 81"/>
                  <a:gd name="T115" fmla="*/ 11 h 276"/>
                  <a:gd name="T116" fmla="*/ 48 w 81"/>
                  <a:gd name="T117" fmla="*/ 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276">
                    <a:moveTo>
                      <a:pt x="48" y="3"/>
                    </a:moveTo>
                    <a:lnTo>
                      <a:pt x="65" y="0"/>
                    </a:lnTo>
                    <a:lnTo>
                      <a:pt x="71" y="6"/>
                    </a:lnTo>
                    <a:lnTo>
                      <a:pt x="73" y="3"/>
                    </a:lnTo>
                    <a:lnTo>
                      <a:pt x="77" y="16"/>
                    </a:lnTo>
                    <a:lnTo>
                      <a:pt x="69" y="23"/>
                    </a:lnTo>
                    <a:lnTo>
                      <a:pt x="68" y="30"/>
                    </a:lnTo>
                    <a:lnTo>
                      <a:pt x="66" y="30"/>
                    </a:lnTo>
                    <a:lnTo>
                      <a:pt x="65" y="37"/>
                    </a:lnTo>
                    <a:lnTo>
                      <a:pt x="57" y="38"/>
                    </a:lnTo>
                    <a:lnTo>
                      <a:pt x="57" y="41"/>
                    </a:lnTo>
                    <a:lnTo>
                      <a:pt x="69" y="49"/>
                    </a:lnTo>
                    <a:lnTo>
                      <a:pt x="77" y="88"/>
                    </a:lnTo>
                    <a:lnTo>
                      <a:pt x="71" y="99"/>
                    </a:lnTo>
                    <a:lnTo>
                      <a:pt x="71" y="171"/>
                    </a:lnTo>
                    <a:lnTo>
                      <a:pt x="62" y="174"/>
                    </a:lnTo>
                    <a:lnTo>
                      <a:pt x="61" y="186"/>
                    </a:lnTo>
                    <a:lnTo>
                      <a:pt x="57" y="217"/>
                    </a:lnTo>
                    <a:lnTo>
                      <a:pt x="57" y="233"/>
                    </a:lnTo>
                    <a:lnTo>
                      <a:pt x="71" y="243"/>
                    </a:lnTo>
                    <a:lnTo>
                      <a:pt x="80" y="249"/>
                    </a:lnTo>
                    <a:lnTo>
                      <a:pt x="80" y="252"/>
                    </a:lnTo>
                    <a:lnTo>
                      <a:pt x="60" y="247"/>
                    </a:lnTo>
                    <a:lnTo>
                      <a:pt x="57" y="244"/>
                    </a:lnTo>
                    <a:lnTo>
                      <a:pt x="54" y="247"/>
                    </a:lnTo>
                    <a:lnTo>
                      <a:pt x="53" y="247"/>
                    </a:lnTo>
                    <a:lnTo>
                      <a:pt x="51" y="235"/>
                    </a:lnTo>
                    <a:lnTo>
                      <a:pt x="48" y="183"/>
                    </a:lnTo>
                    <a:lnTo>
                      <a:pt x="44" y="183"/>
                    </a:lnTo>
                    <a:lnTo>
                      <a:pt x="32" y="229"/>
                    </a:lnTo>
                    <a:lnTo>
                      <a:pt x="32" y="258"/>
                    </a:lnTo>
                    <a:lnTo>
                      <a:pt x="28" y="272"/>
                    </a:lnTo>
                    <a:lnTo>
                      <a:pt x="24" y="275"/>
                    </a:lnTo>
                    <a:lnTo>
                      <a:pt x="22" y="268"/>
                    </a:lnTo>
                    <a:lnTo>
                      <a:pt x="25" y="260"/>
                    </a:lnTo>
                    <a:lnTo>
                      <a:pt x="28" y="241"/>
                    </a:lnTo>
                    <a:lnTo>
                      <a:pt x="28" y="175"/>
                    </a:lnTo>
                    <a:lnTo>
                      <a:pt x="32" y="111"/>
                    </a:lnTo>
                    <a:lnTo>
                      <a:pt x="25" y="105"/>
                    </a:lnTo>
                    <a:lnTo>
                      <a:pt x="25" y="95"/>
                    </a:lnTo>
                    <a:lnTo>
                      <a:pt x="25" y="78"/>
                    </a:lnTo>
                    <a:lnTo>
                      <a:pt x="16" y="83"/>
                    </a:lnTo>
                    <a:lnTo>
                      <a:pt x="25" y="93"/>
                    </a:lnTo>
                    <a:lnTo>
                      <a:pt x="25" y="103"/>
                    </a:lnTo>
                    <a:lnTo>
                      <a:pt x="16" y="97"/>
                    </a:lnTo>
                    <a:lnTo>
                      <a:pt x="12" y="91"/>
                    </a:lnTo>
                    <a:lnTo>
                      <a:pt x="7" y="92"/>
                    </a:lnTo>
                    <a:lnTo>
                      <a:pt x="0" y="82"/>
                    </a:lnTo>
                    <a:lnTo>
                      <a:pt x="0" y="78"/>
                    </a:lnTo>
                    <a:lnTo>
                      <a:pt x="3" y="76"/>
                    </a:lnTo>
                    <a:lnTo>
                      <a:pt x="14" y="64"/>
                    </a:lnTo>
                    <a:lnTo>
                      <a:pt x="25" y="53"/>
                    </a:lnTo>
                    <a:lnTo>
                      <a:pt x="38" y="42"/>
                    </a:lnTo>
                    <a:lnTo>
                      <a:pt x="48" y="37"/>
                    </a:lnTo>
                    <a:lnTo>
                      <a:pt x="48" y="28"/>
                    </a:lnTo>
                    <a:lnTo>
                      <a:pt x="44" y="24"/>
                    </a:lnTo>
                    <a:lnTo>
                      <a:pt x="44" y="13"/>
                    </a:lnTo>
                    <a:lnTo>
                      <a:pt x="42" y="11"/>
                    </a:lnTo>
                    <a:lnTo>
                      <a:pt x="48" y="3"/>
                    </a:lnTo>
                  </a:path>
                </a:pathLst>
              </a:custGeom>
              <a:solidFill>
                <a:schemeClr val="tx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35" name="Freeform 15"/>
              <p:cNvSpPr/>
              <p:nvPr/>
            </p:nvSpPr>
            <p:spPr bwMode="auto">
              <a:xfrm>
                <a:off x="2611" y="1893"/>
                <a:ext cx="43" cy="196"/>
              </a:xfrm>
              <a:custGeom>
                <a:avLst/>
                <a:gdLst>
                  <a:gd name="T0" fmla="*/ 32 w 43"/>
                  <a:gd name="T1" fmla="*/ 4 h 196"/>
                  <a:gd name="T2" fmla="*/ 32 w 43"/>
                  <a:gd name="T3" fmla="*/ 9 h 196"/>
                  <a:gd name="T4" fmla="*/ 32 w 43"/>
                  <a:gd name="T5" fmla="*/ 10 h 196"/>
                  <a:gd name="T6" fmla="*/ 34 w 43"/>
                  <a:gd name="T7" fmla="*/ 13 h 196"/>
                  <a:gd name="T8" fmla="*/ 32 w 43"/>
                  <a:gd name="T9" fmla="*/ 14 h 196"/>
                  <a:gd name="T10" fmla="*/ 33 w 43"/>
                  <a:gd name="T11" fmla="*/ 16 h 196"/>
                  <a:gd name="T12" fmla="*/ 30 w 43"/>
                  <a:gd name="T13" fmla="*/ 21 h 196"/>
                  <a:gd name="T14" fmla="*/ 30 w 43"/>
                  <a:gd name="T15" fmla="*/ 23 h 196"/>
                  <a:gd name="T16" fmla="*/ 38 w 43"/>
                  <a:gd name="T17" fmla="*/ 28 h 196"/>
                  <a:gd name="T18" fmla="*/ 42 w 43"/>
                  <a:gd name="T19" fmla="*/ 68 h 196"/>
                  <a:gd name="T20" fmla="*/ 37 w 43"/>
                  <a:gd name="T21" fmla="*/ 75 h 196"/>
                  <a:gd name="T22" fmla="*/ 39 w 43"/>
                  <a:gd name="T23" fmla="*/ 97 h 196"/>
                  <a:gd name="T24" fmla="*/ 36 w 43"/>
                  <a:gd name="T25" fmla="*/ 100 h 196"/>
                  <a:gd name="T26" fmla="*/ 35 w 43"/>
                  <a:gd name="T27" fmla="*/ 134 h 196"/>
                  <a:gd name="T28" fmla="*/ 33 w 43"/>
                  <a:gd name="T29" fmla="*/ 169 h 196"/>
                  <a:gd name="T30" fmla="*/ 34 w 43"/>
                  <a:gd name="T31" fmla="*/ 171 h 196"/>
                  <a:gd name="T32" fmla="*/ 40 w 43"/>
                  <a:gd name="T33" fmla="*/ 178 h 196"/>
                  <a:gd name="T34" fmla="*/ 39 w 43"/>
                  <a:gd name="T35" fmla="*/ 179 h 196"/>
                  <a:gd name="T36" fmla="*/ 37 w 43"/>
                  <a:gd name="T37" fmla="*/ 180 h 196"/>
                  <a:gd name="T38" fmla="*/ 33 w 43"/>
                  <a:gd name="T39" fmla="*/ 179 h 196"/>
                  <a:gd name="T40" fmla="*/ 28 w 43"/>
                  <a:gd name="T41" fmla="*/ 176 h 196"/>
                  <a:gd name="T42" fmla="*/ 25 w 43"/>
                  <a:gd name="T43" fmla="*/ 175 h 196"/>
                  <a:gd name="T44" fmla="*/ 25 w 43"/>
                  <a:gd name="T45" fmla="*/ 181 h 196"/>
                  <a:gd name="T46" fmla="*/ 23 w 43"/>
                  <a:gd name="T47" fmla="*/ 181 h 196"/>
                  <a:gd name="T48" fmla="*/ 26 w 43"/>
                  <a:gd name="T49" fmla="*/ 186 h 196"/>
                  <a:gd name="T50" fmla="*/ 25 w 43"/>
                  <a:gd name="T51" fmla="*/ 194 h 196"/>
                  <a:gd name="T52" fmla="*/ 23 w 43"/>
                  <a:gd name="T53" fmla="*/ 195 h 196"/>
                  <a:gd name="T54" fmla="*/ 18 w 43"/>
                  <a:gd name="T55" fmla="*/ 188 h 196"/>
                  <a:gd name="T56" fmla="*/ 18 w 43"/>
                  <a:gd name="T57" fmla="*/ 183 h 196"/>
                  <a:gd name="T58" fmla="*/ 16 w 43"/>
                  <a:gd name="T59" fmla="*/ 183 h 196"/>
                  <a:gd name="T60" fmla="*/ 14 w 43"/>
                  <a:gd name="T61" fmla="*/ 138 h 196"/>
                  <a:gd name="T62" fmla="*/ 16 w 43"/>
                  <a:gd name="T63" fmla="*/ 134 h 196"/>
                  <a:gd name="T64" fmla="*/ 12 w 43"/>
                  <a:gd name="T65" fmla="*/ 104 h 196"/>
                  <a:gd name="T66" fmla="*/ 8 w 43"/>
                  <a:gd name="T67" fmla="*/ 103 h 196"/>
                  <a:gd name="T68" fmla="*/ 7 w 43"/>
                  <a:gd name="T69" fmla="*/ 72 h 196"/>
                  <a:gd name="T70" fmla="*/ 0 w 43"/>
                  <a:gd name="T71" fmla="*/ 68 h 196"/>
                  <a:gd name="T72" fmla="*/ 2 w 43"/>
                  <a:gd name="T73" fmla="*/ 35 h 196"/>
                  <a:gd name="T74" fmla="*/ 15 w 43"/>
                  <a:gd name="T75" fmla="*/ 26 h 196"/>
                  <a:gd name="T76" fmla="*/ 18 w 43"/>
                  <a:gd name="T77" fmla="*/ 23 h 196"/>
                  <a:gd name="T78" fmla="*/ 18 w 43"/>
                  <a:gd name="T79" fmla="*/ 19 h 196"/>
                  <a:gd name="T80" fmla="*/ 17 w 43"/>
                  <a:gd name="T81" fmla="*/ 17 h 196"/>
                  <a:gd name="T82" fmla="*/ 15 w 43"/>
                  <a:gd name="T83" fmla="*/ 15 h 196"/>
                  <a:gd name="T84" fmla="*/ 14 w 43"/>
                  <a:gd name="T85" fmla="*/ 12 h 196"/>
                  <a:gd name="T86" fmla="*/ 13 w 43"/>
                  <a:gd name="T87" fmla="*/ 11 h 196"/>
                  <a:gd name="T88" fmla="*/ 13 w 43"/>
                  <a:gd name="T89" fmla="*/ 8 h 196"/>
                  <a:gd name="T90" fmla="*/ 14 w 43"/>
                  <a:gd name="T91" fmla="*/ 6 h 196"/>
                  <a:gd name="T92" fmla="*/ 16 w 43"/>
                  <a:gd name="T93" fmla="*/ 3 h 196"/>
                  <a:gd name="T94" fmla="*/ 18 w 43"/>
                  <a:gd name="T95" fmla="*/ 1 h 196"/>
                  <a:gd name="T96" fmla="*/ 21 w 43"/>
                  <a:gd name="T97" fmla="*/ 0 h 196"/>
                  <a:gd name="T98" fmla="*/ 23 w 43"/>
                  <a:gd name="T99" fmla="*/ 0 h 196"/>
                  <a:gd name="T100" fmla="*/ 26 w 43"/>
                  <a:gd name="T101" fmla="*/ 0 h 196"/>
                  <a:gd name="T102" fmla="*/ 28 w 43"/>
                  <a:gd name="T103" fmla="*/ 1 h 196"/>
                  <a:gd name="T104" fmla="*/ 32 w 43"/>
                  <a:gd name="T105" fmla="*/ 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 h="196">
                    <a:moveTo>
                      <a:pt x="32" y="4"/>
                    </a:moveTo>
                    <a:lnTo>
                      <a:pt x="32" y="9"/>
                    </a:lnTo>
                    <a:lnTo>
                      <a:pt x="32" y="10"/>
                    </a:lnTo>
                    <a:lnTo>
                      <a:pt x="34" y="13"/>
                    </a:lnTo>
                    <a:lnTo>
                      <a:pt x="32" y="14"/>
                    </a:lnTo>
                    <a:lnTo>
                      <a:pt x="33" y="16"/>
                    </a:lnTo>
                    <a:lnTo>
                      <a:pt x="30" y="21"/>
                    </a:lnTo>
                    <a:lnTo>
                      <a:pt x="30" y="23"/>
                    </a:lnTo>
                    <a:lnTo>
                      <a:pt x="38" y="28"/>
                    </a:lnTo>
                    <a:lnTo>
                      <a:pt x="42" y="68"/>
                    </a:lnTo>
                    <a:lnTo>
                      <a:pt x="37" y="75"/>
                    </a:lnTo>
                    <a:lnTo>
                      <a:pt x="39" y="97"/>
                    </a:lnTo>
                    <a:lnTo>
                      <a:pt x="36" y="100"/>
                    </a:lnTo>
                    <a:lnTo>
                      <a:pt x="35" y="134"/>
                    </a:lnTo>
                    <a:lnTo>
                      <a:pt x="33" y="169"/>
                    </a:lnTo>
                    <a:lnTo>
                      <a:pt x="34" y="171"/>
                    </a:lnTo>
                    <a:lnTo>
                      <a:pt x="40" y="178"/>
                    </a:lnTo>
                    <a:lnTo>
                      <a:pt x="39" y="179"/>
                    </a:lnTo>
                    <a:lnTo>
                      <a:pt x="37" y="180"/>
                    </a:lnTo>
                    <a:lnTo>
                      <a:pt x="33" y="179"/>
                    </a:lnTo>
                    <a:lnTo>
                      <a:pt x="28" y="176"/>
                    </a:lnTo>
                    <a:lnTo>
                      <a:pt x="25" y="175"/>
                    </a:lnTo>
                    <a:lnTo>
                      <a:pt x="25" y="181"/>
                    </a:lnTo>
                    <a:lnTo>
                      <a:pt x="23" y="181"/>
                    </a:lnTo>
                    <a:lnTo>
                      <a:pt x="26" y="186"/>
                    </a:lnTo>
                    <a:lnTo>
                      <a:pt x="25" y="194"/>
                    </a:lnTo>
                    <a:lnTo>
                      <a:pt x="23" y="195"/>
                    </a:lnTo>
                    <a:lnTo>
                      <a:pt x="18" y="188"/>
                    </a:lnTo>
                    <a:lnTo>
                      <a:pt x="18" y="183"/>
                    </a:lnTo>
                    <a:lnTo>
                      <a:pt x="16" y="183"/>
                    </a:lnTo>
                    <a:lnTo>
                      <a:pt x="14" y="138"/>
                    </a:lnTo>
                    <a:lnTo>
                      <a:pt x="16" y="134"/>
                    </a:lnTo>
                    <a:lnTo>
                      <a:pt x="12" y="104"/>
                    </a:lnTo>
                    <a:lnTo>
                      <a:pt x="8" y="103"/>
                    </a:lnTo>
                    <a:lnTo>
                      <a:pt x="7" y="72"/>
                    </a:lnTo>
                    <a:lnTo>
                      <a:pt x="0" y="68"/>
                    </a:lnTo>
                    <a:lnTo>
                      <a:pt x="2" y="35"/>
                    </a:lnTo>
                    <a:lnTo>
                      <a:pt x="15" y="26"/>
                    </a:lnTo>
                    <a:lnTo>
                      <a:pt x="18" y="23"/>
                    </a:lnTo>
                    <a:lnTo>
                      <a:pt x="18" y="19"/>
                    </a:lnTo>
                    <a:lnTo>
                      <a:pt x="17" y="17"/>
                    </a:lnTo>
                    <a:lnTo>
                      <a:pt x="15" y="15"/>
                    </a:lnTo>
                    <a:lnTo>
                      <a:pt x="14" y="12"/>
                    </a:lnTo>
                    <a:lnTo>
                      <a:pt x="13" y="11"/>
                    </a:lnTo>
                    <a:lnTo>
                      <a:pt x="13" y="8"/>
                    </a:lnTo>
                    <a:lnTo>
                      <a:pt x="14" y="6"/>
                    </a:lnTo>
                    <a:lnTo>
                      <a:pt x="16" y="3"/>
                    </a:lnTo>
                    <a:lnTo>
                      <a:pt x="18" y="1"/>
                    </a:lnTo>
                    <a:lnTo>
                      <a:pt x="21" y="0"/>
                    </a:lnTo>
                    <a:lnTo>
                      <a:pt x="23" y="0"/>
                    </a:lnTo>
                    <a:lnTo>
                      <a:pt x="26" y="0"/>
                    </a:lnTo>
                    <a:lnTo>
                      <a:pt x="28" y="1"/>
                    </a:lnTo>
                    <a:lnTo>
                      <a:pt x="32" y="4"/>
                    </a:lnTo>
                  </a:path>
                </a:pathLst>
              </a:custGeom>
              <a:solidFill>
                <a:schemeClr val="tx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36" name="Freeform 16"/>
              <p:cNvSpPr/>
              <p:nvPr/>
            </p:nvSpPr>
            <p:spPr bwMode="auto">
              <a:xfrm>
                <a:off x="2468" y="1923"/>
                <a:ext cx="86" cy="367"/>
              </a:xfrm>
              <a:custGeom>
                <a:avLst/>
                <a:gdLst>
                  <a:gd name="T0" fmla="*/ 65 w 86"/>
                  <a:gd name="T1" fmla="*/ 7 h 367"/>
                  <a:gd name="T2" fmla="*/ 65 w 86"/>
                  <a:gd name="T3" fmla="*/ 16 h 367"/>
                  <a:gd name="T4" fmla="*/ 64 w 86"/>
                  <a:gd name="T5" fmla="*/ 19 h 367"/>
                  <a:gd name="T6" fmla="*/ 67 w 86"/>
                  <a:gd name="T7" fmla="*/ 26 h 367"/>
                  <a:gd name="T8" fmla="*/ 65 w 86"/>
                  <a:gd name="T9" fmla="*/ 28 h 367"/>
                  <a:gd name="T10" fmla="*/ 66 w 86"/>
                  <a:gd name="T11" fmla="*/ 31 h 367"/>
                  <a:gd name="T12" fmla="*/ 63 w 86"/>
                  <a:gd name="T13" fmla="*/ 41 h 367"/>
                  <a:gd name="T14" fmla="*/ 63 w 86"/>
                  <a:gd name="T15" fmla="*/ 43 h 367"/>
                  <a:gd name="T16" fmla="*/ 78 w 86"/>
                  <a:gd name="T17" fmla="*/ 53 h 367"/>
                  <a:gd name="T18" fmla="*/ 85 w 86"/>
                  <a:gd name="T19" fmla="*/ 128 h 367"/>
                  <a:gd name="T20" fmla="*/ 76 w 86"/>
                  <a:gd name="T21" fmla="*/ 142 h 367"/>
                  <a:gd name="T22" fmla="*/ 79 w 86"/>
                  <a:gd name="T23" fmla="*/ 183 h 367"/>
                  <a:gd name="T24" fmla="*/ 74 w 86"/>
                  <a:gd name="T25" fmla="*/ 187 h 367"/>
                  <a:gd name="T26" fmla="*/ 70 w 86"/>
                  <a:gd name="T27" fmla="*/ 252 h 367"/>
                  <a:gd name="T28" fmla="*/ 67 w 86"/>
                  <a:gd name="T29" fmla="*/ 317 h 367"/>
                  <a:gd name="T30" fmla="*/ 68 w 86"/>
                  <a:gd name="T31" fmla="*/ 320 h 367"/>
                  <a:gd name="T32" fmla="*/ 83 w 86"/>
                  <a:gd name="T33" fmla="*/ 333 h 367"/>
                  <a:gd name="T34" fmla="*/ 81 w 86"/>
                  <a:gd name="T35" fmla="*/ 335 h 367"/>
                  <a:gd name="T36" fmla="*/ 76 w 86"/>
                  <a:gd name="T37" fmla="*/ 337 h 367"/>
                  <a:gd name="T38" fmla="*/ 67 w 86"/>
                  <a:gd name="T39" fmla="*/ 335 h 367"/>
                  <a:gd name="T40" fmla="*/ 58 w 86"/>
                  <a:gd name="T41" fmla="*/ 330 h 367"/>
                  <a:gd name="T42" fmla="*/ 51 w 86"/>
                  <a:gd name="T43" fmla="*/ 328 h 367"/>
                  <a:gd name="T44" fmla="*/ 51 w 86"/>
                  <a:gd name="T45" fmla="*/ 339 h 367"/>
                  <a:gd name="T46" fmla="*/ 47 w 86"/>
                  <a:gd name="T47" fmla="*/ 339 h 367"/>
                  <a:gd name="T48" fmla="*/ 53 w 86"/>
                  <a:gd name="T49" fmla="*/ 348 h 367"/>
                  <a:gd name="T50" fmla="*/ 51 w 86"/>
                  <a:gd name="T51" fmla="*/ 364 h 367"/>
                  <a:gd name="T52" fmla="*/ 45 w 86"/>
                  <a:gd name="T53" fmla="*/ 366 h 367"/>
                  <a:gd name="T54" fmla="*/ 37 w 86"/>
                  <a:gd name="T55" fmla="*/ 353 h 367"/>
                  <a:gd name="T56" fmla="*/ 37 w 86"/>
                  <a:gd name="T57" fmla="*/ 344 h 367"/>
                  <a:gd name="T58" fmla="*/ 33 w 86"/>
                  <a:gd name="T59" fmla="*/ 343 h 367"/>
                  <a:gd name="T60" fmla="*/ 30 w 86"/>
                  <a:gd name="T61" fmla="*/ 259 h 367"/>
                  <a:gd name="T62" fmla="*/ 33 w 86"/>
                  <a:gd name="T63" fmla="*/ 252 h 367"/>
                  <a:gd name="T64" fmla="*/ 23 w 86"/>
                  <a:gd name="T65" fmla="*/ 195 h 367"/>
                  <a:gd name="T66" fmla="*/ 17 w 86"/>
                  <a:gd name="T67" fmla="*/ 193 h 367"/>
                  <a:gd name="T68" fmla="*/ 15 w 86"/>
                  <a:gd name="T69" fmla="*/ 135 h 367"/>
                  <a:gd name="T70" fmla="*/ 0 w 86"/>
                  <a:gd name="T71" fmla="*/ 128 h 367"/>
                  <a:gd name="T72" fmla="*/ 6 w 86"/>
                  <a:gd name="T73" fmla="*/ 66 h 367"/>
                  <a:gd name="T74" fmla="*/ 30 w 86"/>
                  <a:gd name="T75" fmla="*/ 48 h 367"/>
                  <a:gd name="T76" fmla="*/ 37 w 86"/>
                  <a:gd name="T77" fmla="*/ 43 h 367"/>
                  <a:gd name="T78" fmla="*/ 37 w 86"/>
                  <a:gd name="T79" fmla="*/ 36 h 367"/>
                  <a:gd name="T80" fmla="*/ 34 w 86"/>
                  <a:gd name="T81" fmla="*/ 32 h 367"/>
                  <a:gd name="T82" fmla="*/ 32 w 86"/>
                  <a:gd name="T83" fmla="*/ 28 h 367"/>
                  <a:gd name="T84" fmla="*/ 29 w 86"/>
                  <a:gd name="T85" fmla="*/ 24 h 367"/>
                  <a:gd name="T86" fmla="*/ 27 w 86"/>
                  <a:gd name="T87" fmla="*/ 20 h 367"/>
                  <a:gd name="T88" fmla="*/ 27 w 86"/>
                  <a:gd name="T89" fmla="*/ 16 h 367"/>
                  <a:gd name="T90" fmla="*/ 29 w 86"/>
                  <a:gd name="T91" fmla="*/ 11 h 367"/>
                  <a:gd name="T92" fmla="*/ 32 w 86"/>
                  <a:gd name="T93" fmla="*/ 6 h 367"/>
                  <a:gd name="T94" fmla="*/ 37 w 86"/>
                  <a:gd name="T95" fmla="*/ 2 h 367"/>
                  <a:gd name="T96" fmla="*/ 42 w 86"/>
                  <a:gd name="T97" fmla="*/ 0 h 367"/>
                  <a:gd name="T98" fmla="*/ 47 w 86"/>
                  <a:gd name="T99" fmla="*/ 0 h 367"/>
                  <a:gd name="T100" fmla="*/ 53 w 86"/>
                  <a:gd name="T101" fmla="*/ 1 h 367"/>
                  <a:gd name="T102" fmla="*/ 58 w 86"/>
                  <a:gd name="T103" fmla="*/ 2 h 367"/>
                  <a:gd name="T104" fmla="*/ 65 w 86"/>
                  <a:gd name="T105" fmla="*/ 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367">
                    <a:moveTo>
                      <a:pt x="65" y="7"/>
                    </a:moveTo>
                    <a:lnTo>
                      <a:pt x="65" y="16"/>
                    </a:lnTo>
                    <a:lnTo>
                      <a:pt x="64" y="19"/>
                    </a:lnTo>
                    <a:lnTo>
                      <a:pt x="67" y="26"/>
                    </a:lnTo>
                    <a:lnTo>
                      <a:pt x="65" y="28"/>
                    </a:lnTo>
                    <a:lnTo>
                      <a:pt x="66" y="31"/>
                    </a:lnTo>
                    <a:lnTo>
                      <a:pt x="63" y="41"/>
                    </a:lnTo>
                    <a:lnTo>
                      <a:pt x="63" y="43"/>
                    </a:lnTo>
                    <a:lnTo>
                      <a:pt x="78" y="53"/>
                    </a:lnTo>
                    <a:lnTo>
                      <a:pt x="85" y="128"/>
                    </a:lnTo>
                    <a:lnTo>
                      <a:pt x="76" y="142"/>
                    </a:lnTo>
                    <a:lnTo>
                      <a:pt x="79" y="183"/>
                    </a:lnTo>
                    <a:lnTo>
                      <a:pt x="74" y="187"/>
                    </a:lnTo>
                    <a:lnTo>
                      <a:pt x="70" y="252"/>
                    </a:lnTo>
                    <a:lnTo>
                      <a:pt x="67" y="317"/>
                    </a:lnTo>
                    <a:lnTo>
                      <a:pt x="68" y="320"/>
                    </a:lnTo>
                    <a:lnTo>
                      <a:pt x="83" y="333"/>
                    </a:lnTo>
                    <a:lnTo>
                      <a:pt x="81" y="335"/>
                    </a:lnTo>
                    <a:lnTo>
                      <a:pt x="76" y="337"/>
                    </a:lnTo>
                    <a:lnTo>
                      <a:pt x="67" y="335"/>
                    </a:lnTo>
                    <a:lnTo>
                      <a:pt x="58" y="330"/>
                    </a:lnTo>
                    <a:lnTo>
                      <a:pt x="51" y="328"/>
                    </a:lnTo>
                    <a:lnTo>
                      <a:pt x="51" y="339"/>
                    </a:lnTo>
                    <a:lnTo>
                      <a:pt x="47" y="339"/>
                    </a:lnTo>
                    <a:lnTo>
                      <a:pt x="53" y="348"/>
                    </a:lnTo>
                    <a:lnTo>
                      <a:pt x="51" y="364"/>
                    </a:lnTo>
                    <a:lnTo>
                      <a:pt x="45" y="366"/>
                    </a:lnTo>
                    <a:lnTo>
                      <a:pt x="37" y="353"/>
                    </a:lnTo>
                    <a:lnTo>
                      <a:pt x="37" y="344"/>
                    </a:lnTo>
                    <a:lnTo>
                      <a:pt x="33" y="343"/>
                    </a:lnTo>
                    <a:lnTo>
                      <a:pt x="30" y="259"/>
                    </a:lnTo>
                    <a:lnTo>
                      <a:pt x="33" y="252"/>
                    </a:lnTo>
                    <a:lnTo>
                      <a:pt x="23" y="195"/>
                    </a:lnTo>
                    <a:lnTo>
                      <a:pt x="17" y="193"/>
                    </a:lnTo>
                    <a:lnTo>
                      <a:pt x="15" y="135"/>
                    </a:lnTo>
                    <a:lnTo>
                      <a:pt x="0" y="128"/>
                    </a:lnTo>
                    <a:lnTo>
                      <a:pt x="6" y="66"/>
                    </a:lnTo>
                    <a:lnTo>
                      <a:pt x="30" y="48"/>
                    </a:lnTo>
                    <a:lnTo>
                      <a:pt x="37" y="43"/>
                    </a:lnTo>
                    <a:lnTo>
                      <a:pt x="37" y="36"/>
                    </a:lnTo>
                    <a:lnTo>
                      <a:pt x="34" y="32"/>
                    </a:lnTo>
                    <a:lnTo>
                      <a:pt x="32" y="28"/>
                    </a:lnTo>
                    <a:lnTo>
                      <a:pt x="29" y="24"/>
                    </a:lnTo>
                    <a:lnTo>
                      <a:pt x="27" y="20"/>
                    </a:lnTo>
                    <a:lnTo>
                      <a:pt x="27" y="16"/>
                    </a:lnTo>
                    <a:lnTo>
                      <a:pt x="29" y="11"/>
                    </a:lnTo>
                    <a:lnTo>
                      <a:pt x="32" y="6"/>
                    </a:lnTo>
                    <a:lnTo>
                      <a:pt x="37" y="2"/>
                    </a:lnTo>
                    <a:lnTo>
                      <a:pt x="42" y="0"/>
                    </a:lnTo>
                    <a:lnTo>
                      <a:pt x="47" y="0"/>
                    </a:lnTo>
                    <a:lnTo>
                      <a:pt x="53" y="1"/>
                    </a:lnTo>
                    <a:lnTo>
                      <a:pt x="58" y="2"/>
                    </a:lnTo>
                    <a:lnTo>
                      <a:pt x="65" y="7"/>
                    </a:lnTo>
                  </a:path>
                </a:pathLst>
              </a:custGeom>
              <a:solidFill>
                <a:schemeClr val="tx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363537" name="Group 17"/>
            <p:cNvGrpSpPr/>
            <p:nvPr/>
          </p:nvGrpSpPr>
          <p:grpSpPr bwMode="auto">
            <a:xfrm>
              <a:off x="1899" y="1845"/>
              <a:ext cx="2703" cy="1222"/>
              <a:chOff x="2079" y="1915"/>
              <a:chExt cx="2702" cy="1222"/>
            </a:xfrm>
          </p:grpSpPr>
          <p:grpSp>
            <p:nvGrpSpPr>
              <p:cNvPr id="363538" name="Group 18"/>
              <p:cNvGrpSpPr/>
              <p:nvPr/>
            </p:nvGrpSpPr>
            <p:grpSpPr bwMode="auto">
              <a:xfrm>
                <a:off x="3675" y="1966"/>
                <a:ext cx="436" cy="869"/>
                <a:chOff x="3675" y="1966"/>
                <a:chExt cx="436" cy="869"/>
              </a:xfrm>
            </p:grpSpPr>
            <p:sp>
              <p:nvSpPr>
                <p:cNvPr id="363539" name="Freeform 19"/>
                <p:cNvSpPr/>
                <p:nvPr/>
              </p:nvSpPr>
              <p:spPr bwMode="auto">
                <a:xfrm>
                  <a:off x="3675" y="1966"/>
                  <a:ext cx="277" cy="869"/>
                </a:xfrm>
                <a:custGeom>
                  <a:avLst/>
                  <a:gdLst>
                    <a:gd name="T0" fmla="*/ 167 w 277"/>
                    <a:gd name="T1" fmla="*/ 11 h 869"/>
                    <a:gd name="T2" fmla="*/ 221 w 277"/>
                    <a:gd name="T3" fmla="*/ 0 h 869"/>
                    <a:gd name="T4" fmla="*/ 242 w 277"/>
                    <a:gd name="T5" fmla="*/ 22 h 869"/>
                    <a:gd name="T6" fmla="*/ 252 w 277"/>
                    <a:gd name="T7" fmla="*/ 15 h 869"/>
                    <a:gd name="T8" fmla="*/ 266 w 277"/>
                    <a:gd name="T9" fmla="*/ 53 h 869"/>
                    <a:gd name="T10" fmla="*/ 237 w 277"/>
                    <a:gd name="T11" fmla="*/ 77 h 869"/>
                    <a:gd name="T12" fmla="*/ 234 w 277"/>
                    <a:gd name="T13" fmla="*/ 96 h 869"/>
                    <a:gd name="T14" fmla="*/ 227 w 277"/>
                    <a:gd name="T15" fmla="*/ 98 h 869"/>
                    <a:gd name="T16" fmla="*/ 221 w 277"/>
                    <a:gd name="T17" fmla="*/ 118 h 869"/>
                    <a:gd name="T18" fmla="*/ 200 w 277"/>
                    <a:gd name="T19" fmla="*/ 122 h 869"/>
                    <a:gd name="T20" fmla="*/ 200 w 277"/>
                    <a:gd name="T21" fmla="*/ 130 h 869"/>
                    <a:gd name="T22" fmla="*/ 237 w 277"/>
                    <a:gd name="T23" fmla="*/ 156 h 869"/>
                    <a:gd name="T24" fmla="*/ 266 w 277"/>
                    <a:gd name="T25" fmla="*/ 280 h 869"/>
                    <a:gd name="T26" fmla="*/ 242 w 277"/>
                    <a:gd name="T27" fmla="*/ 312 h 869"/>
                    <a:gd name="T28" fmla="*/ 242 w 277"/>
                    <a:gd name="T29" fmla="*/ 540 h 869"/>
                    <a:gd name="T30" fmla="*/ 214 w 277"/>
                    <a:gd name="T31" fmla="*/ 550 h 869"/>
                    <a:gd name="T32" fmla="*/ 208 w 277"/>
                    <a:gd name="T33" fmla="*/ 587 h 869"/>
                    <a:gd name="T34" fmla="*/ 196 w 277"/>
                    <a:gd name="T35" fmla="*/ 682 h 869"/>
                    <a:gd name="T36" fmla="*/ 196 w 277"/>
                    <a:gd name="T37" fmla="*/ 734 h 869"/>
                    <a:gd name="T38" fmla="*/ 242 w 277"/>
                    <a:gd name="T39" fmla="*/ 766 h 869"/>
                    <a:gd name="T40" fmla="*/ 274 w 277"/>
                    <a:gd name="T41" fmla="*/ 782 h 869"/>
                    <a:gd name="T42" fmla="*/ 276 w 277"/>
                    <a:gd name="T43" fmla="*/ 793 h 869"/>
                    <a:gd name="T44" fmla="*/ 205 w 277"/>
                    <a:gd name="T45" fmla="*/ 777 h 869"/>
                    <a:gd name="T46" fmla="*/ 196 w 277"/>
                    <a:gd name="T47" fmla="*/ 767 h 869"/>
                    <a:gd name="T48" fmla="*/ 190 w 277"/>
                    <a:gd name="T49" fmla="*/ 777 h 869"/>
                    <a:gd name="T50" fmla="*/ 182 w 277"/>
                    <a:gd name="T51" fmla="*/ 777 h 869"/>
                    <a:gd name="T52" fmla="*/ 175 w 277"/>
                    <a:gd name="T53" fmla="*/ 741 h 869"/>
                    <a:gd name="T54" fmla="*/ 167 w 277"/>
                    <a:gd name="T55" fmla="*/ 576 h 869"/>
                    <a:gd name="T56" fmla="*/ 153 w 277"/>
                    <a:gd name="T57" fmla="*/ 576 h 869"/>
                    <a:gd name="T58" fmla="*/ 114 w 277"/>
                    <a:gd name="T59" fmla="*/ 722 h 869"/>
                    <a:gd name="T60" fmla="*/ 114 w 277"/>
                    <a:gd name="T61" fmla="*/ 813 h 869"/>
                    <a:gd name="T62" fmla="*/ 98 w 277"/>
                    <a:gd name="T63" fmla="*/ 858 h 869"/>
                    <a:gd name="T64" fmla="*/ 84 w 277"/>
                    <a:gd name="T65" fmla="*/ 868 h 869"/>
                    <a:gd name="T66" fmla="*/ 75 w 277"/>
                    <a:gd name="T67" fmla="*/ 844 h 869"/>
                    <a:gd name="T68" fmla="*/ 86 w 277"/>
                    <a:gd name="T69" fmla="*/ 818 h 869"/>
                    <a:gd name="T70" fmla="*/ 98 w 277"/>
                    <a:gd name="T71" fmla="*/ 761 h 869"/>
                    <a:gd name="T72" fmla="*/ 100 w 277"/>
                    <a:gd name="T73" fmla="*/ 553 h 869"/>
                    <a:gd name="T74" fmla="*/ 113 w 277"/>
                    <a:gd name="T75" fmla="*/ 349 h 869"/>
                    <a:gd name="T76" fmla="*/ 89 w 277"/>
                    <a:gd name="T77" fmla="*/ 331 h 869"/>
                    <a:gd name="T78" fmla="*/ 89 w 277"/>
                    <a:gd name="T79" fmla="*/ 302 h 869"/>
                    <a:gd name="T80" fmla="*/ 89 w 277"/>
                    <a:gd name="T81" fmla="*/ 247 h 869"/>
                    <a:gd name="T82" fmla="*/ 59 w 277"/>
                    <a:gd name="T83" fmla="*/ 261 h 869"/>
                    <a:gd name="T84" fmla="*/ 86 w 277"/>
                    <a:gd name="T85" fmla="*/ 296 h 869"/>
                    <a:gd name="T86" fmla="*/ 86 w 277"/>
                    <a:gd name="T87" fmla="*/ 327 h 869"/>
                    <a:gd name="T88" fmla="*/ 58 w 277"/>
                    <a:gd name="T89" fmla="*/ 307 h 869"/>
                    <a:gd name="T90" fmla="*/ 43 w 277"/>
                    <a:gd name="T91" fmla="*/ 287 h 869"/>
                    <a:gd name="T92" fmla="*/ 29 w 277"/>
                    <a:gd name="T93" fmla="*/ 292 h 869"/>
                    <a:gd name="T94" fmla="*/ 0 w 277"/>
                    <a:gd name="T95" fmla="*/ 258 h 869"/>
                    <a:gd name="T96" fmla="*/ 0 w 277"/>
                    <a:gd name="T97" fmla="*/ 247 h 869"/>
                    <a:gd name="T98" fmla="*/ 15 w 277"/>
                    <a:gd name="T99" fmla="*/ 241 h 869"/>
                    <a:gd name="T100" fmla="*/ 49 w 277"/>
                    <a:gd name="T101" fmla="*/ 204 h 869"/>
                    <a:gd name="T102" fmla="*/ 86 w 277"/>
                    <a:gd name="T103" fmla="*/ 171 h 869"/>
                    <a:gd name="T104" fmla="*/ 132 w 277"/>
                    <a:gd name="T105" fmla="*/ 132 h 869"/>
                    <a:gd name="T106" fmla="*/ 167 w 277"/>
                    <a:gd name="T107" fmla="*/ 119 h 869"/>
                    <a:gd name="T108" fmla="*/ 167 w 277"/>
                    <a:gd name="T109" fmla="*/ 92 h 869"/>
                    <a:gd name="T110" fmla="*/ 153 w 277"/>
                    <a:gd name="T111" fmla="*/ 78 h 869"/>
                    <a:gd name="T112" fmla="*/ 153 w 277"/>
                    <a:gd name="T113" fmla="*/ 43 h 869"/>
                    <a:gd name="T114" fmla="*/ 145 w 277"/>
                    <a:gd name="T115" fmla="*/ 37 h 869"/>
                    <a:gd name="T116" fmla="*/ 167 w 277"/>
                    <a:gd name="T117" fmla="*/ 11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7" h="869">
                      <a:moveTo>
                        <a:pt x="167" y="11"/>
                      </a:moveTo>
                      <a:lnTo>
                        <a:pt x="221" y="0"/>
                      </a:lnTo>
                      <a:lnTo>
                        <a:pt x="242" y="22"/>
                      </a:lnTo>
                      <a:lnTo>
                        <a:pt x="252" y="15"/>
                      </a:lnTo>
                      <a:lnTo>
                        <a:pt x="266" y="53"/>
                      </a:lnTo>
                      <a:lnTo>
                        <a:pt x="237" y="77"/>
                      </a:lnTo>
                      <a:lnTo>
                        <a:pt x="234" y="96"/>
                      </a:lnTo>
                      <a:lnTo>
                        <a:pt x="227" y="98"/>
                      </a:lnTo>
                      <a:lnTo>
                        <a:pt x="221" y="118"/>
                      </a:lnTo>
                      <a:lnTo>
                        <a:pt x="200" y="122"/>
                      </a:lnTo>
                      <a:lnTo>
                        <a:pt x="200" y="130"/>
                      </a:lnTo>
                      <a:lnTo>
                        <a:pt x="237" y="156"/>
                      </a:lnTo>
                      <a:lnTo>
                        <a:pt x="266" y="280"/>
                      </a:lnTo>
                      <a:lnTo>
                        <a:pt x="242" y="312"/>
                      </a:lnTo>
                      <a:lnTo>
                        <a:pt x="242" y="540"/>
                      </a:lnTo>
                      <a:lnTo>
                        <a:pt x="214" y="550"/>
                      </a:lnTo>
                      <a:lnTo>
                        <a:pt x="208" y="587"/>
                      </a:lnTo>
                      <a:lnTo>
                        <a:pt x="196" y="682"/>
                      </a:lnTo>
                      <a:lnTo>
                        <a:pt x="196" y="734"/>
                      </a:lnTo>
                      <a:lnTo>
                        <a:pt x="242" y="766"/>
                      </a:lnTo>
                      <a:lnTo>
                        <a:pt x="274" y="782"/>
                      </a:lnTo>
                      <a:lnTo>
                        <a:pt x="276" y="793"/>
                      </a:lnTo>
                      <a:lnTo>
                        <a:pt x="205" y="777"/>
                      </a:lnTo>
                      <a:lnTo>
                        <a:pt x="196" y="767"/>
                      </a:lnTo>
                      <a:lnTo>
                        <a:pt x="190" y="777"/>
                      </a:lnTo>
                      <a:lnTo>
                        <a:pt x="182" y="777"/>
                      </a:lnTo>
                      <a:lnTo>
                        <a:pt x="175" y="741"/>
                      </a:lnTo>
                      <a:lnTo>
                        <a:pt x="167" y="576"/>
                      </a:lnTo>
                      <a:lnTo>
                        <a:pt x="153" y="576"/>
                      </a:lnTo>
                      <a:lnTo>
                        <a:pt x="114" y="722"/>
                      </a:lnTo>
                      <a:lnTo>
                        <a:pt x="114" y="813"/>
                      </a:lnTo>
                      <a:lnTo>
                        <a:pt x="98" y="858"/>
                      </a:lnTo>
                      <a:lnTo>
                        <a:pt x="84" y="868"/>
                      </a:lnTo>
                      <a:lnTo>
                        <a:pt x="75" y="844"/>
                      </a:lnTo>
                      <a:lnTo>
                        <a:pt x="86" y="818"/>
                      </a:lnTo>
                      <a:lnTo>
                        <a:pt x="98" y="761"/>
                      </a:lnTo>
                      <a:lnTo>
                        <a:pt x="100" y="553"/>
                      </a:lnTo>
                      <a:lnTo>
                        <a:pt x="113" y="349"/>
                      </a:lnTo>
                      <a:lnTo>
                        <a:pt x="89" y="331"/>
                      </a:lnTo>
                      <a:lnTo>
                        <a:pt x="89" y="302"/>
                      </a:lnTo>
                      <a:lnTo>
                        <a:pt x="89" y="247"/>
                      </a:lnTo>
                      <a:lnTo>
                        <a:pt x="59" y="261"/>
                      </a:lnTo>
                      <a:lnTo>
                        <a:pt x="86" y="296"/>
                      </a:lnTo>
                      <a:lnTo>
                        <a:pt x="86" y="327"/>
                      </a:lnTo>
                      <a:lnTo>
                        <a:pt x="58" y="307"/>
                      </a:lnTo>
                      <a:lnTo>
                        <a:pt x="43" y="287"/>
                      </a:lnTo>
                      <a:lnTo>
                        <a:pt x="29" y="292"/>
                      </a:lnTo>
                      <a:lnTo>
                        <a:pt x="0" y="258"/>
                      </a:lnTo>
                      <a:lnTo>
                        <a:pt x="0" y="247"/>
                      </a:lnTo>
                      <a:lnTo>
                        <a:pt x="15" y="241"/>
                      </a:lnTo>
                      <a:lnTo>
                        <a:pt x="49" y="204"/>
                      </a:lnTo>
                      <a:lnTo>
                        <a:pt x="86" y="171"/>
                      </a:lnTo>
                      <a:lnTo>
                        <a:pt x="132" y="132"/>
                      </a:lnTo>
                      <a:lnTo>
                        <a:pt x="167" y="119"/>
                      </a:lnTo>
                      <a:lnTo>
                        <a:pt x="167" y="92"/>
                      </a:lnTo>
                      <a:lnTo>
                        <a:pt x="153" y="78"/>
                      </a:lnTo>
                      <a:lnTo>
                        <a:pt x="153" y="43"/>
                      </a:lnTo>
                      <a:lnTo>
                        <a:pt x="145" y="37"/>
                      </a:lnTo>
                      <a:lnTo>
                        <a:pt x="167" y="11"/>
                      </a:lnTo>
                    </a:path>
                  </a:pathLst>
                </a:custGeom>
                <a:solidFill>
                  <a:srgbClr val="CF0E3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40" name="Freeform 20"/>
                <p:cNvSpPr/>
                <p:nvPr/>
              </p:nvSpPr>
              <p:spPr bwMode="auto">
                <a:xfrm>
                  <a:off x="3910" y="1971"/>
                  <a:ext cx="201" cy="831"/>
                </a:xfrm>
                <a:custGeom>
                  <a:avLst/>
                  <a:gdLst>
                    <a:gd name="T0" fmla="*/ 46 w 201"/>
                    <a:gd name="T1" fmla="*/ 16 h 831"/>
                    <a:gd name="T2" fmla="*/ 46 w 201"/>
                    <a:gd name="T3" fmla="*/ 37 h 831"/>
                    <a:gd name="T4" fmla="*/ 49 w 201"/>
                    <a:gd name="T5" fmla="*/ 43 h 831"/>
                    <a:gd name="T6" fmla="*/ 41 w 201"/>
                    <a:gd name="T7" fmla="*/ 59 h 831"/>
                    <a:gd name="T8" fmla="*/ 46 w 201"/>
                    <a:gd name="T9" fmla="*/ 64 h 831"/>
                    <a:gd name="T10" fmla="*/ 45 w 201"/>
                    <a:gd name="T11" fmla="*/ 70 h 831"/>
                    <a:gd name="T12" fmla="*/ 50 w 201"/>
                    <a:gd name="T13" fmla="*/ 93 h 831"/>
                    <a:gd name="T14" fmla="*/ 50 w 201"/>
                    <a:gd name="T15" fmla="*/ 97 h 831"/>
                    <a:gd name="T16" fmla="*/ 16 w 201"/>
                    <a:gd name="T17" fmla="*/ 119 h 831"/>
                    <a:gd name="T18" fmla="*/ 0 w 201"/>
                    <a:gd name="T19" fmla="*/ 291 h 831"/>
                    <a:gd name="T20" fmla="*/ 20 w 201"/>
                    <a:gd name="T21" fmla="*/ 321 h 831"/>
                    <a:gd name="T22" fmla="*/ 12 w 201"/>
                    <a:gd name="T23" fmla="*/ 415 h 831"/>
                    <a:gd name="T24" fmla="*/ 25 w 201"/>
                    <a:gd name="T25" fmla="*/ 425 h 831"/>
                    <a:gd name="T26" fmla="*/ 32 w 201"/>
                    <a:gd name="T27" fmla="*/ 571 h 831"/>
                    <a:gd name="T28" fmla="*/ 43 w 201"/>
                    <a:gd name="T29" fmla="*/ 718 h 831"/>
                    <a:gd name="T30" fmla="*/ 38 w 201"/>
                    <a:gd name="T31" fmla="*/ 727 h 831"/>
                    <a:gd name="T32" fmla="*/ 4 w 201"/>
                    <a:gd name="T33" fmla="*/ 754 h 831"/>
                    <a:gd name="T34" fmla="*/ 7 w 201"/>
                    <a:gd name="T35" fmla="*/ 759 h 831"/>
                    <a:gd name="T36" fmla="*/ 20 w 201"/>
                    <a:gd name="T37" fmla="*/ 765 h 831"/>
                    <a:gd name="T38" fmla="*/ 42 w 201"/>
                    <a:gd name="T39" fmla="*/ 759 h 831"/>
                    <a:gd name="T40" fmla="*/ 62 w 201"/>
                    <a:gd name="T41" fmla="*/ 749 h 831"/>
                    <a:gd name="T42" fmla="*/ 78 w 201"/>
                    <a:gd name="T43" fmla="*/ 743 h 831"/>
                    <a:gd name="T44" fmla="*/ 78 w 201"/>
                    <a:gd name="T45" fmla="*/ 768 h 831"/>
                    <a:gd name="T46" fmla="*/ 86 w 201"/>
                    <a:gd name="T47" fmla="*/ 769 h 831"/>
                    <a:gd name="T48" fmla="*/ 73 w 201"/>
                    <a:gd name="T49" fmla="*/ 791 h 831"/>
                    <a:gd name="T50" fmla="*/ 80 w 201"/>
                    <a:gd name="T51" fmla="*/ 825 h 831"/>
                    <a:gd name="T52" fmla="*/ 91 w 201"/>
                    <a:gd name="T53" fmla="*/ 830 h 831"/>
                    <a:gd name="T54" fmla="*/ 112 w 201"/>
                    <a:gd name="T55" fmla="*/ 801 h 831"/>
                    <a:gd name="T56" fmla="*/ 112 w 201"/>
                    <a:gd name="T57" fmla="*/ 780 h 831"/>
                    <a:gd name="T58" fmla="*/ 120 w 201"/>
                    <a:gd name="T59" fmla="*/ 778 h 831"/>
                    <a:gd name="T60" fmla="*/ 128 w 201"/>
                    <a:gd name="T61" fmla="*/ 588 h 831"/>
                    <a:gd name="T62" fmla="*/ 120 w 201"/>
                    <a:gd name="T63" fmla="*/ 570 h 831"/>
                    <a:gd name="T64" fmla="*/ 143 w 201"/>
                    <a:gd name="T65" fmla="*/ 443 h 831"/>
                    <a:gd name="T66" fmla="*/ 157 w 201"/>
                    <a:gd name="T67" fmla="*/ 438 h 831"/>
                    <a:gd name="T68" fmla="*/ 163 w 201"/>
                    <a:gd name="T69" fmla="*/ 305 h 831"/>
                    <a:gd name="T70" fmla="*/ 200 w 201"/>
                    <a:gd name="T71" fmla="*/ 290 h 831"/>
                    <a:gd name="T72" fmla="*/ 184 w 201"/>
                    <a:gd name="T73" fmla="*/ 148 h 831"/>
                    <a:gd name="T74" fmla="*/ 127 w 201"/>
                    <a:gd name="T75" fmla="*/ 110 h 831"/>
                    <a:gd name="T76" fmla="*/ 112 w 201"/>
                    <a:gd name="T77" fmla="*/ 96 h 831"/>
                    <a:gd name="T78" fmla="*/ 112 w 201"/>
                    <a:gd name="T79" fmla="*/ 83 h 831"/>
                    <a:gd name="T80" fmla="*/ 117 w 201"/>
                    <a:gd name="T81" fmla="*/ 73 h 831"/>
                    <a:gd name="T82" fmla="*/ 124 w 201"/>
                    <a:gd name="T83" fmla="*/ 65 h 831"/>
                    <a:gd name="T84" fmla="*/ 130 w 201"/>
                    <a:gd name="T85" fmla="*/ 55 h 831"/>
                    <a:gd name="T86" fmla="*/ 134 w 201"/>
                    <a:gd name="T87" fmla="*/ 46 h 831"/>
                    <a:gd name="T88" fmla="*/ 134 w 201"/>
                    <a:gd name="T89" fmla="*/ 36 h 831"/>
                    <a:gd name="T90" fmla="*/ 130 w 201"/>
                    <a:gd name="T91" fmla="*/ 25 h 831"/>
                    <a:gd name="T92" fmla="*/ 123 w 201"/>
                    <a:gd name="T93" fmla="*/ 14 h 831"/>
                    <a:gd name="T94" fmla="*/ 112 w 201"/>
                    <a:gd name="T95" fmla="*/ 5 h 831"/>
                    <a:gd name="T96" fmla="*/ 100 w 201"/>
                    <a:gd name="T97" fmla="*/ 0 h 831"/>
                    <a:gd name="T98" fmla="*/ 87 w 201"/>
                    <a:gd name="T99" fmla="*/ 0 h 831"/>
                    <a:gd name="T100" fmla="*/ 73 w 201"/>
                    <a:gd name="T101" fmla="*/ 1 h 831"/>
                    <a:gd name="T102" fmla="*/ 62 w 201"/>
                    <a:gd name="T103" fmla="*/ 5 h 831"/>
                    <a:gd name="T104" fmla="*/ 46 w 201"/>
                    <a:gd name="T105" fmla="*/ 16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1" h="831">
                      <a:moveTo>
                        <a:pt x="46" y="16"/>
                      </a:moveTo>
                      <a:lnTo>
                        <a:pt x="46" y="37"/>
                      </a:lnTo>
                      <a:lnTo>
                        <a:pt x="49" y="43"/>
                      </a:lnTo>
                      <a:lnTo>
                        <a:pt x="41" y="59"/>
                      </a:lnTo>
                      <a:lnTo>
                        <a:pt x="46" y="64"/>
                      </a:lnTo>
                      <a:lnTo>
                        <a:pt x="45" y="70"/>
                      </a:lnTo>
                      <a:lnTo>
                        <a:pt x="50" y="93"/>
                      </a:lnTo>
                      <a:lnTo>
                        <a:pt x="50" y="97"/>
                      </a:lnTo>
                      <a:lnTo>
                        <a:pt x="16" y="119"/>
                      </a:lnTo>
                      <a:lnTo>
                        <a:pt x="0" y="291"/>
                      </a:lnTo>
                      <a:lnTo>
                        <a:pt x="20" y="321"/>
                      </a:lnTo>
                      <a:lnTo>
                        <a:pt x="12" y="415"/>
                      </a:lnTo>
                      <a:lnTo>
                        <a:pt x="25" y="425"/>
                      </a:lnTo>
                      <a:lnTo>
                        <a:pt x="32" y="571"/>
                      </a:lnTo>
                      <a:lnTo>
                        <a:pt x="43" y="718"/>
                      </a:lnTo>
                      <a:lnTo>
                        <a:pt x="38" y="727"/>
                      </a:lnTo>
                      <a:lnTo>
                        <a:pt x="4" y="754"/>
                      </a:lnTo>
                      <a:lnTo>
                        <a:pt x="7" y="759"/>
                      </a:lnTo>
                      <a:lnTo>
                        <a:pt x="20" y="765"/>
                      </a:lnTo>
                      <a:lnTo>
                        <a:pt x="42" y="759"/>
                      </a:lnTo>
                      <a:lnTo>
                        <a:pt x="62" y="749"/>
                      </a:lnTo>
                      <a:lnTo>
                        <a:pt x="78" y="743"/>
                      </a:lnTo>
                      <a:lnTo>
                        <a:pt x="78" y="768"/>
                      </a:lnTo>
                      <a:lnTo>
                        <a:pt x="86" y="769"/>
                      </a:lnTo>
                      <a:lnTo>
                        <a:pt x="73" y="791"/>
                      </a:lnTo>
                      <a:lnTo>
                        <a:pt x="80" y="825"/>
                      </a:lnTo>
                      <a:lnTo>
                        <a:pt x="91" y="830"/>
                      </a:lnTo>
                      <a:lnTo>
                        <a:pt x="112" y="801"/>
                      </a:lnTo>
                      <a:lnTo>
                        <a:pt x="112" y="780"/>
                      </a:lnTo>
                      <a:lnTo>
                        <a:pt x="120" y="778"/>
                      </a:lnTo>
                      <a:lnTo>
                        <a:pt x="128" y="588"/>
                      </a:lnTo>
                      <a:lnTo>
                        <a:pt x="120" y="570"/>
                      </a:lnTo>
                      <a:lnTo>
                        <a:pt x="143" y="443"/>
                      </a:lnTo>
                      <a:lnTo>
                        <a:pt x="157" y="438"/>
                      </a:lnTo>
                      <a:lnTo>
                        <a:pt x="163" y="305"/>
                      </a:lnTo>
                      <a:lnTo>
                        <a:pt x="200" y="290"/>
                      </a:lnTo>
                      <a:lnTo>
                        <a:pt x="184" y="148"/>
                      </a:lnTo>
                      <a:lnTo>
                        <a:pt x="127" y="110"/>
                      </a:lnTo>
                      <a:lnTo>
                        <a:pt x="112" y="96"/>
                      </a:lnTo>
                      <a:lnTo>
                        <a:pt x="112" y="83"/>
                      </a:lnTo>
                      <a:lnTo>
                        <a:pt x="117" y="73"/>
                      </a:lnTo>
                      <a:lnTo>
                        <a:pt x="124" y="65"/>
                      </a:lnTo>
                      <a:lnTo>
                        <a:pt x="130" y="55"/>
                      </a:lnTo>
                      <a:lnTo>
                        <a:pt x="134" y="46"/>
                      </a:lnTo>
                      <a:lnTo>
                        <a:pt x="134" y="36"/>
                      </a:lnTo>
                      <a:lnTo>
                        <a:pt x="130" y="25"/>
                      </a:lnTo>
                      <a:lnTo>
                        <a:pt x="123" y="14"/>
                      </a:lnTo>
                      <a:lnTo>
                        <a:pt x="112" y="5"/>
                      </a:lnTo>
                      <a:lnTo>
                        <a:pt x="100" y="0"/>
                      </a:lnTo>
                      <a:lnTo>
                        <a:pt x="87" y="0"/>
                      </a:lnTo>
                      <a:lnTo>
                        <a:pt x="73" y="1"/>
                      </a:lnTo>
                      <a:lnTo>
                        <a:pt x="62" y="5"/>
                      </a:lnTo>
                      <a:lnTo>
                        <a:pt x="46" y="16"/>
                      </a:lnTo>
                    </a:path>
                  </a:pathLst>
                </a:custGeom>
                <a:solidFill>
                  <a:srgbClr val="CF0E3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363541" name="Freeform 21"/>
              <p:cNvSpPr/>
              <p:nvPr/>
            </p:nvSpPr>
            <p:spPr bwMode="auto">
              <a:xfrm>
                <a:off x="4551" y="2108"/>
                <a:ext cx="230" cy="1029"/>
              </a:xfrm>
              <a:custGeom>
                <a:avLst/>
                <a:gdLst>
                  <a:gd name="T0" fmla="*/ 80 w 230"/>
                  <a:gd name="T1" fmla="*/ 15 h 1029"/>
                  <a:gd name="T2" fmla="*/ 133 w 230"/>
                  <a:gd name="T3" fmla="*/ 0 h 1029"/>
                  <a:gd name="T4" fmla="*/ 173 w 230"/>
                  <a:gd name="T5" fmla="*/ 0 h 1029"/>
                  <a:gd name="T6" fmla="*/ 209 w 230"/>
                  <a:gd name="T7" fmla="*/ 9 h 1029"/>
                  <a:gd name="T8" fmla="*/ 223 w 230"/>
                  <a:gd name="T9" fmla="*/ 44 h 1029"/>
                  <a:gd name="T10" fmla="*/ 223 w 230"/>
                  <a:gd name="T11" fmla="*/ 74 h 1029"/>
                  <a:gd name="T12" fmla="*/ 202 w 230"/>
                  <a:gd name="T13" fmla="*/ 111 h 1029"/>
                  <a:gd name="T14" fmla="*/ 187 w 230"/>
                  <a:gd name="T15" fmla="*/ 110 h 1029"/>
                  <a:gd name="T16" fmla="*/ 210 w 230"/>
                  <a:gd name="T17" fmla="*/ 152 h 1029"/>
                  <a:gd name="T18" fmla="*/ 229 w 230"/>
                  <a:gd name="T19" fmla="*/ 220 h 1029"/>
                  <a:gd name="T20" fmla="*/ 229 w 230"/>
                  <a:gd name="T21" fmla="*/ 281 h 1029"/>
                  <a:gd name="T22" fmla="*/ 223 w 230"/>
                  <a:gd name="T23" fmla="*/ 355 h 1029"/>
                  <a:gd name="T24" fmla="*/ 209 w 230"/>
                  <a:gd name="T25" fmla="*/ 429 h 1029"/>
                  <a:gd name="T26" fmla="*/ 183 w 230"/>
                  <a:gd name="T27" fmla="*/ 433 h 1029"/>
                  <a:gd name="T28" fmla="*/ 183 w 230"/>
                  <a:gd name="T29" fmla="*/ 455 h 1029"/>
                  <a:gd name="T30" fmla="*/ 169 w 230"/>
                  <a:gd name="T31" fmla="*/ 464 h 1029"/>
                  <a:gd name="T32" fmla="*/ 169 w 230"/>
                  <a:gd name="T33" fmla="*/ 538 h 1029"/>
                  <a:gd name="T34" fmla="*/ 155 w 230"/>
                  <a:gd name="T35" fmla="*/ 553 h 1029"/>
                  <a:gd name="T36" fmla="*/ 155 w 230"/>
                  <a:gd name="T37" fmla="*/ 691 h 1029"/>
                  <a:gd name="T38" fmla="*/ 155 w 230"/>
                  <a:gd name="T39" fmla="*/ 777 h 1029"/>
                  <a:gd name="T40" fmla="*/ 175 w 230"/>
                  <a:gd name="T41" fmla="*/ 875 h 1029"/>
                  <a:gd name="T42" fmla="*/ 183 w 230"/>
                  <a:gd name="T43" fmla="*/ 1000 h 1029"/>
                  <a:gd name="T44" fmla="*/ 160 w 230"/>
                  <a:gd name="T45" fmla="*/ 1010 h 1029"/>
                  <a:gd name="T46" fmla="*/ 160 w 230"/>
                  <a:gd name="T47" fmla="*/ 1024 h 1029"/>
                  <a:gd name="T48" fmla="*/ 121 w 230"/>
                  <a:gd name="T49" fmla="*/ 1024 h 1029"/>
                  <a:gd name="T50" fmla="*/ 116 w 230"/>
                  <a:gd name="T51" fmla="*/ 1019 h 1029"/>
                  <a:gd name="T52" fmla="*/ 99 w 230"/>
                  <a:gd name="T53" fmla="*/ 1019 h 1029"/>
                  <a:gd name="T54" fmla="*/ 99 w 230"/>
                  <a:gd name="T55" fmla="*/ 1028 h 1029"/>
                  <a:gd name="T56" fmla="*/ 71 w 230"/>
                  <a:gd name="T57" fmla="*/ 1024 h 1029"/>
                  <a:gd name="T58" fmla="*/ 11 w 230"/>
                  <a:gd name="T59" fmla="*/ 1019 h 1029"/>
                  <a:gd name="T60" fmla="*/ 11 w 230"/>
                  <a:gd name="T61" fmla="*/ 1010 h 1029"/>
                  <a:gd name="T62" fmla="*/ 67 w 230"/>
                  <a:gd name="T63" fmla="*/ 991 h 1029"/>
                  <a:gd name="T64" fmla="*/ 67 w 230"/>
                  <a:gd name="T65" fmla="*/ 972 h 1029"/>
                  <a:gd name="T66" fmla="*/ 18 w 230"/>
                  <a:gd name="T67" fmla="*/ 964 h 1029"/>
                  <a:gd name="T68" fmla="*/ 18 w 230"/>
                  <a:gd name="T69" fmla="*/ 951 h 1029"/>
                  <a:gd name="T70" fmla="*/ 52 w 230"/>
                  <a:gd name="T71" fmla="*/ 932 h 1029"/>
                  <a:gd name="T72" fmla="*/ 52 w 230"/>
                  <a:gd name="T73" fmla="*/ 792 h 1029"/>
                  <a:gd name="T74" fmla="*/ 39 w 230"/>
                  <a:gd name="T75" fmla="*/ 665 h 1029"/>
                  <a:gd name="T76" fmla="*/ 43 w 230"/>
                  <a:gd name="T77" fmla="*/ 536 h 1029"/>
                  <a:gd name="T78" fmla="*/ 44 w 230"/>
                  <a:gd name="T79" fmla="*/ 464 h 1029"/>
                  <a:gd name="T80" fmla="*/ 40 w 230"/>
                  <a:gd name="T81" fmla="*/ 442 h 1029"/>
                  <a:gd name="T82" fmla="*/ 40 w 230"/>
                  <a:gd name="T83" fmla="*/ 341 h 1029"/>
                  <a:gd name="T84" fmla="*/ 0 w 230"/>
                  <a:gd name="T85" fmla="*/ 319 h 1029"/>
                  <a:gd name="T86" fmla="*/ 0 w 230"/>
                  <a:gd name="T87" fmla="*/ 305 h 1029"/>
                  <a:gd name="T88" fmla="*/ 86 w 230"/>
                  <a:gd name="T89" fmla="*/ 167 h 1029"/>
                  <a:gd name="T90" fmla="*/ 128 w 230"/>
                  <a:gd name="T91" fmla="*/ 148 h 1029"/>
                  <a:gd name="T92" fmla="*/ 122 w 230"/>
                  <a:gd name="T93" fmla="*/ 139 h 1029"/>
                  <a:gd name="T94" fmla="*/ 94 w 230"/>
                  <a:gd name="T95" fmla="*/ 134 h 1029"/>
                  <a:gd name="T96" fmla="*/ 94 w 230"/>
                  <a:gd name="T97" fmla="*/ 125 h 1029"/>
                  <a:gd name="T98" fmla="*/ 86 w 230"/>
                  <a:gd name="T99" fmla="*/ 121 h 1029"/>
                  <a:gd name="T100" fmla="*/ 86 w 230"/>
                  <a:gd name="T101" fmla="*/ 111 h 1029"/>
                  <a:gd name="T102" fmla="*/ 80 w 230"/>
                  <a:gd name="T103" fmla="*/ 106 h 1029"/>
                  <a:gd name="T104" fmla="*/ 86 w 230"/>
                  <a:gd name="T105" fmla="*/ 102 h 1029"/>
                  <a:gd name="T106" fmla="*/ 80 w 230"/>
                  <a:gd name="T107" fmla="*/ 98 h 1029"/>
                  <a:gd name="T108" fmla="*/ 94 w 230"/>
                  <a:gd name="T109" fmla="*/ 74 h 1029"/>
                  <a:gd name="T110" fmla="*/ 86 w 230"/>
                  <a:gd name="T111" fmla="*/ 62 h 1029"/>
                  <a:gd name="T112" fmla="*/ 94 w 230"/>
                  <a:gd name="T113" fmla="*/ 48 h 1029"/>
                  <a:gd name="T114" fmla="*/ 80 w 230"/>
                  <a:gd name="T115" fmla="*/ 38 h 1029"/>
                  <a:gd name="T116" fmla="*/ 80 w 230"/>
                  <a:gd name="T117" fmla="*/ 15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 h="1029">
                    <a:moveTo>
                      <a:pt x="80" y="15"/>
                    </a:moveTo>
                    <a:lnTo>
                      <a:pt x="133" y="0"/>
                    </a:lnTo>
                    <a:lnTo>
                      <a:pt x="173" y="0"/>
                    </a:lnTo>
                    <a:lnTo>
                      <a:pt x="209" y="9"/>
                    </a:lnTo>
                    <a:lnTo>
                      <a:pt x="223" y="44"/>
                    </a:lnTo>
                    <a:lnTo>
                      <a:pt x="223" y="74"/>
                    </a:lnTo>
                    <a:lnTo>
                      <a:pt x="202" y="111"/>
                    </a:lnTo>
                    <a:lnTo>
                      <a:pt x="187" y="110"/>
                    </a:lnTo>
                    <a:lnTo>
                      <a:pt x="210" y="152"/>
                    </a:lnTo>
                    <a:lnTo>
                      <a:pt x="229" y="220"/>
                    </a:lnTo>
                    <a:lnTo>
                      <a:pt x="229" y="281"/>
                    </a:lnTo>
                    <a:lnTo>
                      <a:pt x="223" y="355"/>
                    </a:lnTo>
                    <a:lnTo>
                      <a:pt x="209" y="429"/>
                    </a:lnTo>
                    <a:lnTo>
                      <a:pt x="183" y="433"/>
                    </a:lnTo>
                    <a:lnTo>
                      <a:pt x="183" y="455"/>
                    </a:lnTo>
                    <a:lnTo>
                      <a:pt x="169" y="464"/>
                    </a:lnTo>
                    <a:lnTo>
                      <a:pt x="169" y="538"/>
                    </a:lnTo>
                    <a:lnTo>
                      <a:pt x="155" y="553"/>
                    </a:lnTo>
                    <a:lnTo>
                      <a:pt x="155" y="691"/>
                    </a:lnTo>
                    <a:lnTo>
                      <a:pt x="155" y="777"/>
                    </a:lnTo>
                    <a:lnTo>
                      <a:pt x="175" y="875"/>
                    </a:lnTo>
                    <a:lnTo>
                      <a:pt x="183" y="1000"/>
                    </a:lnTo>
                    <a:lnTo>
                      <a:pt x="160" y="1010"/>
                    </a:lnTo>
                    <a:lnTo>
                      <a:pt x="160" y="1024"/>
                    </a:lnTo>
                    <a:lnTo>
                      <a:pt x="121" y="1024"/>
                    </a:lnTo>
                    <a:lnTo>
                      <a:pt x="116" y="1019"/>
                    </a:lnTo>
                    <a:lnTo>
                      <a:pt x="99" y="1019"/>
                    </a:lnTo>
                    <a:lnTo>
                      <a:pt x="99" y="1028"/>
                    </a:lnTo>
                    <a:lnTo>
                      <a:pt x="71" y="1024"/>
                    </a:lnTo>
                    <a:lnTo>
                      <a:pt x="11" y="1019"/>
                    </a:lnTo>
                    <a:lnTo>
                      <a:pt x="11" y="1010"/>
                    </a:lnTo>
                    <a:lnTo>
                      <a:pt x="67" y="991"/>
                    </a:lnTo>
                    <a:lnTo>
                      <a:pt x="67" y="972"/>
                    </a:lnTo>
                    <a:lnTo>
                      <a:pt x="18" y="964"/>
                    </a:lnTo>
                    <a:lnTo>
                      <a:pt x="18" y="951"/>
                    </a:lnTo>
                    <a:lnTo>
                      <a:pt x="52" y="932"/>
                    </a:lnTo>
                    <a:lnTo>
                      <a:pt x="52" y="792"/>
                    </a:lnTo>
                    <a:lnTo>
                      <a:pt x="39" y="665"/>
                    </a:lnTo>
                    <a:lnTo>
                      <a:pt x="43" y="536"/>
                    </a:lnTo>
                    <a:lnTo>
                      <a:pt x="44" y="464"/>
                    </a:lnTo>
                    <a:lnTo>
                      <a:pt x="40" y="442"/>
                    </a:lnTo>
                    <a:lnTo>
                      <a:pt x="40" y="341"/>
                    </a:lnTo>
                    <a:lnTo>
                      <a:pt x="0" y="319"/>
                    </a:lnTo>
                    <a:lnTo>
                      <a:pt x="0" y="305"/>
                    </a:lnTo>
                    <a:lnTo>
                      <a:pt x="86" y="167"/>
                    </a:lnTo>
                    <a:lnTo>
                      <a:pt x="128" y="148"/>
                    </a:lnTo>
                    <a:lnTo>
                      <a:pt x="122" y="139"/>
                    </a:lnTo>
                    <a:lnTo>
                      <a:pt x="94" y="134"/>
                    </a:lnTo>
                    <a:lnTo>
                      <a:pt x="94" y="125"/>
                    </a:lnTo>
                    <a:lnTo>
                      <a:pt x="86" y="121"/>
                    </a:lnTo>
                    <a:lnTo>
                      <a:pt x="86" y="111"/>
                    </a:lnTo>
                    <a:lnTo>
                      <a:pt x="80" y="106"/>
                    </a:lnTo>
                    <a:lnTo>
                      <a:pt x="86" y="102"/>
                    </a:lnTo>
                    <a:lnTo>
                      <a:pt x="80" y="98"/>
                    </a:lnTo>
                    <a:lnTo>
                      <a:pt x="94" y="74"/>
                    </a:lnTo>
                    <a:lnTo>
                      <a:pt x="86" y="62"/>
                    </a:lnTo>
                    <a:lnTo>
                      <a:pt x="94" y="48"/>
                    </a:lnTo>
                    <a:lnTo>
                      <a:pt x="80" y="38"/>
                    </a:lnTo>
                    <a:lnTo>
                      <a:pt x="80" y="15"/>
                    </a:lnTo>
                  </a:path>
                </a:pathLst>
              </a:custGeom>
              <a:solidFill>
                <a:srgbClr val="CF0E3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42" name="Freeform 22"/>
              <p:cNvSpPr/>
              <p:nvPr/>
            </p:nvSpPr>
            <p:spPr bwMode="auto">
              <a:xfrm>
                <a:off x="2079" y="2101"/>
                <a:ext cx="169" cy="547"/>
              </a:xfrm>
              <a:custGeom>
                <a:avLst/>
                <a:gdLst>
                  <a:gd name="T0" fmla="*/ 65 w 169"/>
                  <a:gd name="T1" fmla="*/ 7 h 547"/>
                  <a:gd name="T2" fmla="*/ 56 w 169"/>
                  <a:gd name="T3" fmla="*/ 36 h 547"/>
                  <a:gd name="T4" fmla="*/ 62 w 169"/>
                  <a:gd name="T5" fmla="*/ 40 h 547"/>
                  <a:gd name="T6" fmla="*/ 67 w 169"/>
                  <a:gd name="T7" fmla="*/ 51 h 547"/>
                  <a:gd name="T8" fmla="*/ 75 w 169"/>
                  <a:gd name="T9" fmla="*/ 70 h 547"/>
                  <a:gd name="T10" fmla="*/ 67 w 169"/>
                  <a:gd name="T11" fmla="*/ 74 h 547"/>
                  <a:gd name="T12" fmla="*/ 29 w 169"/>
                  <a:gd name="T13" fmla="*/ 102 h 547"/>
                  <a:gd name="T14" fmla="*/ 5 w 169"/>
                  <a:gd name="T15" fmla="*/ 268 h 547"/>
                  <a:gd name="T16" fmla="*/ 0 w 169"/>
                  <a:gd name="T17" fmla="*/ 297 h 547"/>
                  <a:gd name="T18" fmla="*/ 10 w 169"/>
                  <a:gd name="T19" fmla="*/ 313 h 547"/>
                  <a:gd name="T20" fmla="*/ 17 w 169"/>
                  <a:gd name="T21" fmla="*/ 316 h 547"/>
                  <a:gd name="T22" fmla="*/ 17 w 169"/>
                  <a:gd name="T23" fmla="*/ 291 h 547"/>
                  <a:gd name="T24" fmla="*/ 17 w 169"/>
                  <a:gd name="T25" fmla="*/ 304 h 547"/>
                  <a:gd name="T26" fmla="*/ 27 w 169"/>
                  <a:gd name="T27" fmla="*/ 295 h 547"/>
                  <a:gd name="T28" fmla="*/ 31 w 169"/>
                  <a:gd name="T29" fmla="*/ 274 h 547"/>
                  <a:gd name="T30" fmla="*/ 54 w 169"/>
                  <a:gd name="T31" fmla="*/ 417 h 547"/>
                  <a:gd name="T32" fmla="*/ 65 w 169"/>
                  <a:gd name="T33" fmla="*/ 504 h 547"/>
                  <a:gd name="T34" fmla="*/ 58 w 169"/>
                  <a:gd name="T35" fmla="*/ 543 h 547"/>
                  <a:gd name="T36" fmla="*/ 86 w 169"/>
                  <a:gd name="T37" fmla="*/ 537 h 547"/>
                  <a:gd name="T38" fmla="*/ 78 w 169"/>
                  <a:gd name="T39" fmla="*/ 488 h 547"/>
                  <a:gd name="T40" fmla="*/ 89 w 169"/>
                  <a:gd name="T41" fmla="*/ 421 h 547"/>
                  <a:gd name="T42" fmla="*/ 92 w 169"/>
                  <a:gd name="T43" fmla="*/ 486 h 547"/>
                  <a:gd name="T44" fmla="*/ 97 w 169"/>
                  <a:gd name="T45" fmla="*/ 532 h 547"/>
                  <a:gd name="T46" fmla="*/ 120 w 169"/>
                  <a:gd name="T47" fmla="*/ 533 h 547"/>
                  <a:gd name="T48" fmla="*/ 127 w 169"/>
                  <a:gd name="T49" fmla="*/ 417 h 547"/>
                  <a:gd name="T50" fmla="*/ 137 w 169"/>
                  <a:gd name="T51" fmla="*/ 406 h 547"/>
                  <a:gd name="T52" fmla="*/ 163 w 169"/>
                  <a:gd name="T53" fmla="*/ 417 h 547"/>
                  <a:gd name="T54" fmla="*/ 149 w 169"/>
                  <a:gd name="T55" fmla="*/ 279 h 547"/>
                  <a:gd name="T56" fmla="*/ 152 w 169"/>
                  <a:gd name="T57" fmla="*/ 252 h 547"/>
                  <a:gd name="T58" fmla="*/ 149 w 169"/>
                  <a:gd name="T59" fmla="*/ 183 h 547"/>
                  <a:gd name="T60" fmla="*/ 112 w 169"/>
                  <a:gd name="T61" fmla="*/ 91 h 547"/>
                  <a:gd name="T62" fmla="*/ 111 w 169"/>
                  <a:gd name="T63" fmla="*/ 59 h 547"/>
                  <a:gd name="T64" fmla="*/ 120 w 169"/>
                  <a:gd name="T65" fmla="*/ 53 h 547"/>
                  <a:gd name="T66" fmla="*/ 127 w 169"/>
                  <a:gd name="T67" fmla="*/ 44 h 547"/>
                  <a:gd name="T68" fmla="*/ 122 w 169"/>
                  <a:gd name="T69" fmla="*/ 7 h 547"/>
                  <a:gd name="T70" fmla="*/ 101 w 169"/>
                  <a:gd name="T71" fmla="*/ 1 h 547"/>
                  <a:gd name="T72" fmla="*/ 84 w 169"/>
                  <a:gd name="T73" fmla="*/ 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9" h="547">
                    <a:moveTo>
                      <a:pt x="84" y="4"/>
                    </a:moveTo>
                    <a:lnTo>
                      <a:pt x="65" y="7"/>
                    </a:lnTo>
                    <a:lnTo>
                      <a:pt x="56" y="27"/>
                    </a:lnTo>
                    <a:lnTo>
                      <a:pt x="56" y="36"/>
                    </a:lnTo>
                    <a:lnTo>
                      <a:pt x="65" y="36"/>
                    </a:lnTo>
                    <a:lnTo>
                      <a:pt x="62" y="40"/>
                    </a:lnTo>
                    <a:lnTo>
                      <a:pt x="65" y="42"/>
                    </a:lnTo>
                    <a:lnTo>
                      <a:pt x="67" y="51"/>
                    </a:lnTo>
                    <a:lnTo>
                      <a:pt x="69" y="53"/>
                    </a:lnTo>
                    <a:lnTo>
                      <a:pt x="75" y="70"/>
                    </a:lnTo>
                    <a:lnTo>
                      <a:pt x="75" y="74"/>
                    </a:lnTo>
                    <a:lnTo>
                      <a:pt x="67" y="74"/>
                    </a:lnTo>
                    <a:lnTo>
                      <a:pt x="53" y="95"/>
                    </a:lnTo>
                    <a:lnTo>
                      <a:pt x="29" y="102"/>
                    </a:lnTo>
                    <a:lnTo>
                      <a:pt x="17" y="118"/>
                    </a:lnTo>
                    <a:lnTo>
                      <a:pt x="5" y="268"/>
                    </a:lnTo>
                    <a:lnTo>
                      <a:pt x="10" y="270"/>
                    </a:lnTo>
                    <a:lnTo>
                      <a:pt x="0" y="297"/>
                    </a:lnTo>
                    <a:lnTo>
                      <a:pt x="5" y="313"/>
                    </a:lnTo>
                    <a:lnTo>
                      <a:pt x="10" y="313"/>
                    </a:lnTo>
                    <a:lnTo>
                      <a:pt x="13" y="316"/>
                    </a:lnTo>
                    <a:lnTo>
                      <a:pt x="17" y="316"/>
                    </a:lnTo>
                    <a:lnTo>
                      <a:pt x="15" y="301"/>
                    </a:lnTo>
                    <a:lnTo>
                      <a:pt x="17" y="291"/>
                    </a:lnTo>
                    <a:lnTo>
                      <a:pt x="20" y="299"/>
                    </a:lnTo>
                    <a:lnTo>
                      <a:pt x="17" y="304"/>
                    </a:lnTo>
                    <a:lnTo>
                      <a:pt x="20" y="307"/>
                    </a:lnTo>
                    <a:lnTo>
                      <a:pt x="27" y="295"/>
                    </a:lnTo>
                    <a:lnTo>
                      <a:pt x="22" y="273"/>
                    </a:lnTo>
                    <a:lnTo>
                      <a:pt x="31" y="274"/>
                    </a:lnTo>
                    <a:lnTo>
                      <a:pt x="27" y="409"/>
                    </a:lnTo>
                    <a:lnTo>
                      <a:pt x="54" y="417"/>
                    </a:lnTo>
                    <a:lnTo>
                      <a:pt x="67" y="496"/>
                    </a:lnTo>
                    <a:lnTo>
                      <a:pt x="65" y="504"/>
                    </a:lnTo>
                    <a:lnTo>
                      <a:pt x="58" y="537"/>
                    </a:lnTo>
                    <a:lnTo>
                      <a:pt x="58" y="543"/>
                    </a:lnTo>
                    <a:lnTo>
                      <a:pt x="78" y="546"/>
                    </a:lnTo>
                    <a:lnTo>
                      <a:pt x="86" y="537"/>
                    </a:lnTo>
                    <a:lnTo>
                      <a:pt x="81" y="508"/>
                    </a:lnTo>
                    <a:lnTo>
                      <a:pt x="78" y="488"/>
                    </a:lnTo>
                    <a:lnTo>
                      <a:pt x="87" y="420"/>
                    </a:lnTo>
                    <a:lnTo>
                      <a:pt x="89" y="421"/>
                    </a:lnTo>
                    <a:lnTo>
                      <a:pt x="97" y="445"/>
                    </a:lnTo>
                    <a:lnTo>
                      <a:pt x="92" y="486"/>
                    </a:lnTo>
                    <a:lnTo>
                      <a:pt x="86" y="490"/>
                    </a:lnTo>
                    <a:lnTo>
                      <a:pt x="97" y="532"/>
                    </a:lnTo>
                    <a:lnTo>
                      <a:pt x="115" y="537"/>
                    </a:lnTo>
                    <a:lnTo>
                      <a:pt x="120" y="533"/>
                    </a:lnTo>
                    <a:lnTo>
                      <a:pt x="105" y="490"/>
                    </a:lnTo>
                    <a:lnTo>
                      <a:pt x="127" y="417"/>
                    </a:lnTo>
                    <a:lnTo>
                      <a:pt x="137" y="411"/>
                    </a:lnTo>
                    <a:lnTo>
                      <a:pt x="137" y="406"/>
                    </a:lnTo>
                    <a:lnTo>
                      <a:pt x="157" y="407"/>
                    </a:lnTo>
                    <a:lnTo>
                      <a:pt x="163" y="417"/>
                    </a:lnTo>
                    <a:lnTo>
                      <a:pt x="168" y="411"/>
                    </a:lnTo>
                    <a:lnTo>
                      <a:pt x="149" y="279"/>
                    </a:lnTo>
                    <a:lnTo>
                      <a:pt x="152" y="279"/>
                    </a:lnTo>
                    <a:lnTo>
                      <a:pt x="152" y="252"/>
                    </a:lnTo>
                    <a:lnTo>
                      <a:pt x="154" y="248"/>
                    </a:lnTo>
                    <a:lnTo>
                      <a:pt x="149" y="183"/>
                    </a:lnTo>
                    <a:lnTo>
                      <a:pt x="144" y="106"/>
                    </a:lnTo>
                    <a:lnTo>
                      <a:pt x="112" y="91"/>
                    </a:lnTo>
                    <a:lnTo>
                      <a:pt x="102" y="74"/>
                    </a:lnTo>
                    <a:lnTo>
                      <a:pt x="111" y="59"/>
                    </a:lnTo>
                    <a:lnTo>
                      <a:pt x="115" y="60"/>
                    </a:lnTo>
                    <a:lnTo>
                      <a:pt x="120" y="53"/>
                    </a:lnTo>
                    <a:lnTo>
                      <a:pt x="120" y="45"/>
                    </a:lnTo>
                    <a:lnTo>
                      <a:pt x="127" y="44"/>
                    </a:lnTo>
                    <a:lnTo>
                      <a:pt x="130" y="22"/>
                    </a:lnTo>
                    <a:lnTo>
                      <a:pt x="122" y="7"/>
                    </a:lnTo>
                    <a:lnTo>
                      <a:pt x="114" y="1"/>
                    </a:lnTo>
                    <a:lnTo>
                      <a:pt x="101" y="1"/>
                    </a:lnTo>
                    <a:lnTo>
                      <a:pt x="93" y="0"/>
                    </a:lnTo>
                    <a:lnTo>
                      <a:pt x="84" y="4"/>
                    </a:lnTo>
                  </a:path>
                </a:pathLst>
              </a:custGeom>
              <a:solidFill>
                <a:srgbClr val="CF0E3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43" name="Freeform 23"/>
              <p:cNvSpPr/>
              <p:nvPr/>
            </p:nvSpPr>
            <p:spPr bwMode="auto">
              <a:xfrm>
                <a:off x="3323" y="1970"/>
                <a:ext cx="116" cy="545"/>
              </a:xfrm>
              <a:custGeom>
                <a:avLst/>
                <a:gdLst>
                  <a:gd name="T0" fmla="*/ 39 w 116"/>
                  <a:gd name="T1" fmla="*/ 7 h 545"/>
                  <a:gd name="T2" fmla="*/ 67 w 116"/>
                  <a:gd name="T3" fmla="*/ 0 h 545"/>
                  <a:gd name="T4" fmla="*/ 87 w 116"/>
                  <a:gd name="T5" fmla="*/ 0 h 545"/>
                  <a:gd name="T6" fmla="*/ 106 w 116"/>
                  <a:gd name="T7" fmla="*/ 4 h 545"/>
                  <a:gd name="T8" fmla="*/ 112 w 116"/>
                  <a:gd name="T9" fmla="*/ 23 h 545"/>
                  <a:gd name="T10" fmla="*/ 112 w 116"/>
                  <a:gd name="T11" fmla="*/ 39 h 545"/>
                  <a:gd name="T12" fmla="*/ 102 w 116"/>
                  <a:gd name="T13" fmla="*/ 58 h 545"/>
                  <a:gd name="T14" fmla="*/ 94 w 116"/>
                  <a:gd name="T15" fmla="*/ 58 h 545"/>
                  <a:gd name="T16" fmla="*/ 106 w 116"/>
                  <a:gd name="T17" fmla="*/ 80 h 545"/>
                  <a:gd name="T18" fmla="*/ 115 w 116"/>
                  <a:gd name="T19" fmla="*/ 116 h 545"/>
                  <a:gd name="T20" fmla="*/ 115 w 116"/>
                  <a:gd name="T21" fmla="*/ 147 h 545"/>
                  <a:gd name="T22" fmla="*/ 112 w 116"/>
                  <a:gd name="T23" fmla="*/ 187 h 545"/>
                  <a:gd name="T24" fmla="*/ 106 w 116"/>
                  <a:gd name="T25" fmla="*/ 226 h 545"/>
                  <a:gd name="T26" fmla="*/ 92 w 116"/>
                  <a:gd name="T27" fmla="*/ 228 h 545"/>
                  <a:gd name="T28" fmla="*/ 92 w 116"/>
                  <a:gd name="T29" fmla="*/ 239 h 545"/>
                  <a:gd name="T30" fmla="*/ 85 w 116"/>
                  <a:gd name="T31" fmla="*/ 244 h 545"/>
                  <a:gd name="T32" fmla="*/ 85 w 116"/>
                  <a:gd name="T33" fmla="*/ 284 h 545"/>
                  <a:gd name="T34" fmla="*/ 77 w 116"/>
                  <a:gd name="T35" fmla="*/ 292 h 545"/>
                  <a:gd name="T36" fmla="*/ 77 w 116"/>
                  <a:gd name="T37" fmla="*/ 366 h 545"/>
                  <a:gd name="T38" fmla="*/ 77 w 116"/>
                  <a:gd name="T39" fmla="*/ 412 h 545"/>
                  <a:gd name="T40" fmla="*/ 88 w 116"/>
                  <a:gd name="T41" fmla="*/ 463 h 545"/>
                  <a:gd name="T42" fmla="*/ 92 w 116"/>
                  <a:gd name="T43" fmla="*/ 530 h 545"/>
                  <a:gd name="T44" fmla="*/ 80 w 116"/>
                  <a:gd name="T45" fmla="*/ 535 h 545"/>
                  <a:gd name="T46" fmla="*/ 80 w 116"/>
                  <a:gd name="T47" fmla="*/ 543 h 545"/>
                  <a:gd name="T48" fmla="*/ 61 w 116"/>
                  <a:gd name="T49" fmla="*/ 543 h 545"/>
                  <a:gd name="T50" fmla="*/ 58 w 116"/>
                  <a:gd name="T51" fmla="*/ 540 h 545"/>
                  <a:gd name="T52" fmla="*/ 50 w 116"/>
                  <a:gd name="T53" fmla="*/ 540 h 545"/>
                  <a:gd name="T54" fmla="*/ 50 w 116"/>
                  <a:gd name="T55" fmla="*/ 544 h 545"/>
                  <a:gd name="T56" fmla="*/ 36 w 116"/>
                  <a:gd name="T57" fmla="*/ 543 h 545"/>
                  <a:gd name="T58" fmla="*/ 6 w 116"/>
                  <a:gd name="T59" fmla="*/ 540 h 545"/>
                  <a:gd name="T60" fmla="*/ 6 w 116"/>
                  <a:gd name="T61" fmla="*/ 535 h 545"/>
                  <a:gd name="T62" fmla="*/ 33 w 116"/>
                  <a:gd name="T63" fmla="*/ 525 h 545"/>
                  <a:gd name="T64" fmla="*/ 33 w 116"/>
                  <a:gd name="T65" fmla="*/ 515 h 545"/>
                  <a:gd name="T66" fmla="*/ 8 w 116"/>
                  <a:gd name="T67" fmla="*/ 510 h 545"/>
                  <a:gd name="T68" fmla="*/ 8 w 116"/>
                  <a:gd name="T69" fmla="*/ 504 h 545"/>
                  <a:gd name="T70" fmla="*/ 25 w 116"/>
                  <a:gd name="T71" fmla="*/ 494 h 545"/>
                  <a:gd name="T72" fmla="*/ 25 w 116"/>
                  <a:gd name="T73" fmla="*/ 419 h 545"/>
                  <a:gd name="T74" fmla="*/ 20 w 116"/>
                  <a:gd name="T75" fmla="*/ 351 h 545"/>
                  <a:gd name="T76" fmla="*/ 21 w 116"/>
                  <a:gd name="T77" fmla="*/ 283 h 545"/>
                  <a:gd name="T78" fmla="*/ 22 w 116"/>
                  <a:gd name="T79" fmla="*/ 244 h 545"/>
                  <a:gd name="T80" fmla="*/ 20 w 116"/>
                  <a:gd name="T81" fmla="*/ 233 h 545"/>
                  <a:gd name="T82" fmla="*/ 20 w 116"/>
                  <a:gd name="T83" fmla="*/ 179 h 545"/>
                  <a:gd name="T84" fmla="*/ 0 w 116"/>
                  <a:gd name="T85" fmla="*/ 168 h 545"/>
                  <a:gd name="T86" fmla="*/ 0 w 116"/>
                  <a:gd name="T87" fmla="*/ 161 h 545"/>
                  <a:gd name="T88" fmla="*/ 43 w 116"/>
                  <a:gd name="T89" fmla="*/ 88 h 545"/>
                  <a:gd name="T90" fmla="*/ 64 w 116"/>
                  <a:gd name="T91" fmla="*/ 78 h 545"/>
                  <a:gd name="T92" fmla="*/ 61 w 116"/>
                  <a:gd name="T93" fmla="*/ 73 h 545"/>
                  <a:gd name="T94" fmla="*/ 46 w 116"/>
                  <a:gd name="T95" fmla="*/ 70 h 545"/>
                  <a:gd name="T96" fmla="*/ 46 w 116"/>
                  <a:gd name="T97" fmla="*/ 66 h 545"/>
                  <a:gd name="T98" fmla="*/ 43 w 116"/>
                  <a:gd name="T99" fmla="*/ 63 h 545"/>
                  <a:gd name="T100" fmla="*/ 43 w 116"/>
                  <a:gd name="T101" fmla="*/ 58 h 545"/>
                  <a:gd name="T102" fmla="*/ 39 w 116"/>
                  <a:gd name="T103" fmla="*/ 56 h 545"/>
                  <a:gd name="T104" fmla="*/ 43 w 116"/>
                  <a:gd name="T105" fmla="*/ 53 h 545"/>
                  <a:gd name="T106" fmla="*/ 40 w 116"/>
                  <a:gd name="T107" fmla="*/ 51 h 545"/>
                  <a:gd name="T108" fmla="*/ 46 w 116"/>
                  <a:gd name="T109" fmla="*/ 39 h 545"/>
                  <a:gd name="T110" fmla="*/ 43 w 116"/>
                  <a:gd name="T111" fmla="*/ 32 h 545"/>
                  <a:gd name="T112" fmla="*/ 46 w 116"/>
                  <a:gd name="T113" fmla="*/ 25 h 545"/>
                  <a:gd name="T114" fmla="*/ 40 w 116"/>
                  <a:gd name="T115" fmla="*/ 20 h 545"/>
                  <a:gd name="T116" fmla="*/ 39 w 116"/>
                  <a:gd name="T117" fmla="*/ 7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 h="545">
                    <a:moveTo>
                      <a:pt x="39" y="7"/>
                    </a:moveTo>
                    <a:lnTo>
                      <a:pt x="67" y="0"/>
                    </a:lnTo>
                    <a:lnTo>
                      <a:pt x="87" y="0"/>
                    </a:lnTo>
                    <a:lnTo>
                      <a:pt x="106" y="4"/>
                    </a:lnTo>
                    <a:lnTo>
                      <a:pt x="112" y="23"/>
                    </a:lnTo>
                    <a:lnTo>
                      <a:pt x="112" y="39"/>
                    </a:lnTo>
                    <a:lnTo>
                      <a:pt x="102" y="58"/>
                    </a:lnTo>
                    <a:lnTo>
                      <a:pt x="94" y="58"/>
                    </a:lnTo>
                    <a:lnTo>
                      <a:pt x="106" y="80"/>
                    </a:lnTo>
                    <a:lnTo>
                      <a:pt x="115" y="116"/>
                    </a:lnTo>
                    <a:lnTo>
                      <a:pt x="115" y="147"/>
                    </a:lnTo>
                    <a:lnTo>
                      <a:pt x="112" y="187"/>
                    </a:lnTo>
                    <a:lnTo>
                      <a:pt x="106" y="226"/>
                    </a:lnTo>
                    <a:lnTo>
                      <a:pt x="92" y="228"/>
                    </a:lnTo>
                    <a:lnTo>
                      <a:pt x="92" y="239"/>
                    </a:lnTo>
                    <a:lnTo>
                      <a:pt x="85" y="244"/>
                    </a:lnTo>
                    <a:lnTo>
                      <a:pt x="85" y="284"/>
                    </a:lnTo>
                    <a:lnTo>
                      <a:pt x="77" y="292"/>
                    </a:lnTo>
                    <a:lnTo>
                      <a:pt x="77" y="366"/>
                    </a:lnTo>
                    <a:lnTo>
                      <a:pt x="77" y="412"/>
                    </a:lnTo>
                    <a:lnTo>
                      <a:pt x="88" y="463"/>
                    </a:lnTo>
                    <a:lnTo>
                      <a:pt x="92" y="530"/>
                    </a:lnTo>
                    <a:lnTo>
                      <a:pt x="80" y="535"/>
                    </a:lnTo>
                    <a:lnTo>
                      <a:pt x="80" y="543"/>
                    </a:lnTo>
                    <a:lnTo>
                      <a:pt x="61" y="543"/>
                    </a:lnTo>
                    <a:lnTo>
                      <a:pt x="58" y="540"/>
                    </a:lnTo>
                    <a:lnTo>
                      <a:pt x="50" y="540"/>
                    </a:lnTo>
                    <a:lnTo>
                      <a:pt x="50" y="544"/>
                    </a:lnTo>
                    <a:lnTo>
                      <a:pt x="36" y="543"/>
                    </a:lnTo>
                    <a:lnTo>
                      <a:pt x="6" y="540"/>
                    </a:lnTo>
                    <a:lnTo>
                      <a:pt x="6" y="535"/>
                    </a:lnTo>
                    <a:lnTo>
                      <a:pt x="33" y="525"/>
                    </a:lnTo>
                    <a:lnTo>
                      <a:pt x="33" y="515"/>
                    </a:lnTo>
                    <a:lnTo>
                      <a:pt x="8" y="510"/>
                    </a:lnTo>
                    <a:lnTo>
                      <a:pt x="8" y="504"/>
                    </a:lnTo>
                    <a:lnTo>
                      <a:pt x="25" y="494"/>
                    </a:lnTo>
                    <a:lnTo>
                      <a:pt x="25" y="419"/>
                    </a:lnTo>
                    <a:lnTo>
                      <a:pt x="20" y="351"/>
                    </a:lnTo>
                    <a:lnTo>
                      <a:pt x="21" y="283"/>
                    </a:lnTo>
                    <a:lnTo>
                      <a:pt x="22" y="244"/>
                    </a:lnTo>
                    <a:lnTo>
                      <a:pt x="20" y="233"/>
                    </a:lnTo>
                    <a:lnTo>
                      <a:pt x="20" y="179"/>
                    </a:lnTo>
                    <a:lnTo>
                      <a:pt x="0" y="168"/>
                    </a:lnTo>
                    <a:lnTo>
                      <a:pt x="0" y="161"/>
                    </a:lnTo>
                    <a:lnTo>
                      <a:pt x="43" y="88"/>
                    </a:lnTo>
                    <a:lnTo>
                      <a:pt x="64" y="78"/>
                    </a:lnTo>
                    <a:lnTo>
                      <a:pt x="61" y="73"/>
                    </a:lnTo>
                    <a:lnTo>
                      <a:pt x="46" y="70"/>
                    </a:lnTo>
                    <a:lnTo>
                      <a:pt x="46" y="66"/>
                    </a:lnTo>
                    <a:lnTo>
                      <a:pt x="43" y="63"/>
                    </a:lnTo>
                    <a:lnTo>
                      <a:pt x="43" y="58"/>
                    </a:lnTo>
                    <a:lnTo>
                      <a:pt x="39" y="56"/>
                    </a:lnTo>
                    <a:lnTo>
                      <a:pt x="43" y="53"/>
                    </a:lnTo>
                    <a:lnTo>
                      <a:pt x="40" y="51"/>
                    </a:lnTo>
                    <a:lnTo>
                      <a:pt x="46" y="39"/>
                    </a:lnTo>
                    <a:lnTo>
                      <a:pt x="43" y="32"/>
                    </a:lnTo>
                    <a:lnTo>
                      <a:pt x="46" y="25"/>
                    </a:lnTo>
                    <a:lnTo>
                      <a:pt x="40" y="20"/>
                    </a:lnTo>
                    <a:lnTo>
                      <a:pt x="39" y="7"/>
                    </a:lnTo>
                  </a:path>
                </a:pathLst>
              </a:custGeom>
              <a:solidFill>
                <a:srgbClr val="CF0E3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44" name="Freeform 24"/>
              <p:cNvSpPr/>
              <p:nvPr/>
            </p:nvSpPr>
            <p:spPr bwMode="auto">
              <a:xfrm>
                <a:off x="3142" y="1915"/>
                <a:ext cx="158" cy="487"/>
              </a:xfrm>
              <a:custGeom>
                <a:avLst/>
                <a:gdLst>
                  <a:gd name="T0" fmla="*/ 96 w 158"/>
                  <a:gd name="T1" fmla="*/ 6 h 487"/>
                  <a:gd name="T2" fmla="*/ 104 w 158"/>
                  <a:gd name="T3" fmla="*/ 32 h 487"/>
                  <a:gd name="T4" fmla="*/ 98 w 158"/>
                  <a:gd name="T5" fmla="*/ 35 h 487"/>
                  <a:gd name="T6" fmla="*/ 94 w 158"/>
                  <a:gd name="T7" fmla="*/ 45 h 487"/>
                  <a:gd name="T8" fmla="*/ 87 w 158"/>
                  <a:gd name="T9" fmla="*/ 62 h 487"/>
                  <a:gd name="T10" fmla="*/ 94 w 158"/>
                  <a:gd name="T11" fmla="*/ 65 h 487"/>
                  <a:gd name="T12" fmla="*/ 129 w 158"/>
                  <a:gd name="T13" fmla="*/ 91 h 487"/>
                  <a:gd name="T14" fmla="*/ 151 w 158"/>
                  <a:gd name="T15" fmla="*/ 238 h 487"/>
                  <a:gd name="T16" fmla="*/ 157 w 158"/>
                  <a:gd name="T17" fmla="*/ 263 h 487"/>
                  <a:gd name="T18" fmla="*/ 147 w 158"/>
                  <a:gd name="T19" fmla="*/ 277 h 487"/>
                  <a:gd name="T20" fmla="*/ 139 w 158"/>
                  <a:gd name="T21" fmla="*/ 281 h 487"/>
                  <a:gd name="T22" fmla="*/ 139 w 158"/>
                  <a:gd name="T23" fmla="*/ 258 h 487"/>
                  <a:gd name="T24" fmla="*/ 139 w 158"/>
                  <a:gd name="T25" fmla="*/ 270 h 487"/>
                  <a:gd name="T26" fmla="*/ 131 w 158"/>
                  <a:gd name="T27" fmla="*/ 262 h 487"/>
                  <a:gd name="T28" fmla="*/ 126 w 158"/>
                  <a:gd name="T29" fmla="*/ 243 h 487"/>
                  <a:gd name="T30" fmla="*/ 106 w 158"/>
                  <a:gd name="T31" fmla="*/ 370 h 487"/>
                  <a:gd name="T32" fmla="*/ 96 w 158"/>
                  <a:gd name="T33" fmla="*/ 449 h 487"/>
                  <a:gd name="T34" fmla="*/ 102 w 158"/>
                  <a:gd name="T35" fmla="*/ 483 h 487"/>
                  <a:gd name="T36" fmla="*/ 76 w 158"/>
                  <a:gd name="T37" fmla="*/ 478 h 487"/>
                  <a:gd name="T38" fmla="*/ 83 w 158"/>
                  <a:gd name="T39" fmla="*/ 434 h 487"/>
                  <a:gd name="T40" fmla="*/ 73 w 158"/>
                  <a:gd name="T41" fmla="*/ 374 h 487"/>
                  <a:gd name="T42" fmla="*/ 70 w 158"/>
                  <a:gd name="T43" fmla="*/ 432 h 487"/>
                  <a:gd name="T44" fmla="*/ 66 w 158"/>
                  <a:gd name="T45" fmla="*/ 473 h 487"/>
                  <a:gd name="T46" fmla="*/ 45 w 158"/>
                  <a:gd name="T47" fmla="*/ 475 h 487"/>
                  <a:gd name="T48" fmla="*/ 37 w 158"/>
                  <a:gd name="T49" fmla="*/ 370 h 487"/>
                  <a:gd name="T50" fmla="*/ 27 w 158"/>
                  <a:gd name="T51" fmla="*/ 360 h 487"/>
                  <a:gd name="T52" fmla="*/ 4 w 158"/>
                  <a:gd name="T53" fmla="*/ 370 h 487"/>
                  <a:gd name="T54" fmla="*/ 17 w 158"/>
                  <a:gd name="T55" fmla="*/ 247 h 487"/>
                  <a:gd name="T56" fmla="*/ 13 w 158"/>
                  <a:gd name="T57" fmla="*/ 223 h 487"/>
                  <a:gd name="T58" fmla="*/ 17 w 158"/>
                  <a:gd name="T59" fmla="*/ 162 h 487"/>
                  <a:gd name="T60" fmla="*/ 52 w 158"/>
                  <a:gd name="T61" fmla="*/ 81 h 487"/>
                  <a:gd name="T62" fmla="*/ 52 w 158"/>
                  <a:gd name="T63" fmla="*/ 52 h 487"/>
                  <a:gd name="T64" fmla="*/ 45 w 158"/>
                  <a:gd name="T65" fmla="*/ 47 h 487"/>
                  <a:gd name="T66" fmla="*/ 37 w 158"/>
                  <a:gd name="T67" fmla="*/ 39 h 487"/>
                  <a:gd name="T68" fmla="*/ 43 w 158"/>
                  <a:gd name="T69" fmla="*/ 6 h 487"/>
                  <a:gd name="T70" fmla="*/ 62 w 158"/>
                  <a:gd name="T71" fmla="*/ 1 h 487"/>
                  <a:gd name="T72" fmla="*/ 78 w 158"/>
                  <a:gd name="T73" fmla="*/ 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 h="487">
                    <a:moveTo>
                      <a:pt x="78" y="3"/>
                    </a:moveTo>
                    <a:lnTo>
                      <a:pt x="96" y="6"/>
                    </a:lnTo>
                    <a:lnTo>
                      <a:pt x="104" y="25"/>
                    </a:lnTo>
                    <a:lnTo>
                      <a:pt x="104" y="32"/>
                    </a:lnTo>
                    <a:lnTo>
                      <a:pt x="95" y="32"/>
                    </a:lnTo>
                    <a:lnTo>
                      <a:pt x="98" y="35"/>
                    </a:lnTo>
                    <a:lnTo>
                      <a:pt x="96" y="37"/>
                    </a:lnTo>
                    <a:lnTo>
                      <a:pt x="94" y="45"/>
                    </a:lnTo>
                    <a:lnTo>
                      <a:pt x="91" y="47"/>
                    </a:lnTo>
                    <a:lnTo>
                      <a:pt x="87" y="62"/>
                    </a:lnTo>
                    <a:lnTo>
                      <a:pt x="87" y="65"/>
                    </a:lnTo>
                    <a:lnTo>
                      <a:pt x="94" y="65"/>
                    </a:lnTo>
                    <a:lnTo>
                      <a:pt x="107" y="84"/>
                    </a:lnTo>
                    <a:lnTo>
                      <a:pt x="129" y="91"/>
                    </a:lnTo>
                    <a:lnTo>
                      <a:pt x="139" y="105"/>
                    </a:lnTo>
                    <a:lnTo>
                      <a:pt x="151" y="238"/>
                    </a:lnTo>
                    <a:lnTo>
                      <a:pt x="147" y="240"/>
                    </a:lnTo>
                    <a:lnTo>
                      <a:pt x="157" y="263"/>
                    </a:lnTo>
                    <a:lnTo>
                      <a:pt x="151" y="277"/>
                    </a:lnTo>
                    <a:lnTo>
                      <a:pt x="147" y="277"/>
                    </a:lnTo>
                    <a:lnTo>
                      <a:pt x="145" y="281"/>
                    </a:lnTo>
                    <a:lnTo>
                      <a:pt x="139" y="281"/>
                    </a:lnTo>
                    <a:lnTo>
                      <a:pt x="141" y="267"/>
                    </a:lnTo>
                    <a:lnTo>
                      <a:pt x="139" y="258"/>
                    </a:lnTo>
                    <a:lnTo>
                      <a:pt x="137" y="265"/>
                    </a:lnTo>
                    <a:lnTo>
                      <a:pt x="139" y="270"/>
                    </a:lnTo>
                    <a:lnTo>
                      <a:pt x="136" y="273"/>
                    </a:lnTo>
                    <a:lnTo>
                      <a:pt x="131" y="262"/>
                    </a:lnTo>
                    <a:lnTo>
                      <a:pt x="134" y="242"/>
                    </a:lnTo>
                    <a:lnTo>
                      <a:pt x="126" y="243"/>
                    </a:lnTo>
                    <a:lnTo>
                      <a:pt x="131" y="364"/>
                    </a:lnTo>
                    <a:lnTo>
                      <a:pt x="106" y="370"/>
                    </a:lnTo>
                    <a:lnTo>
                      <a:pt x="94" y="441"/>
                    </a:lnTo>
                    <a:lnTo>
                      <a:pt x="96" y="449"/>
                    </a:lnTo>
                    <a:lnTo>
                      <a:pt x="102" y="478"/>
                    </a:lnTo>
                    <a:lnTo>
                      <a:pt x="102" y="483"/>
                    </a:lnTo>
                    <a:lnTo>
                      <a:pt x="83" y="486"/>
                    </a:lnTo>
                    <a:lnTo>
                      <a:pt x="76" y="478"/>
                    </a:lnTo>
                    <a:lnTo>
                      <a:pt x="80" y="453"/>
                    </a:lnTo>
                    <a:lnTo>
                      <a:pt x="83" y="434"/>
                    </a:lnTo>
                    <a:lnTo>
                      <a:pt x="76" y="374"/>
                    </a:lnTo>
                    <a:lnTo>
                      <a:pt x="73" y="374"/>
                    </a:lnTo>
                    <a:lnTo>
                      <a:pt x="66" y="395"/>
                    </a:lnTo>
                    <a:lnTo>
                      <a:pt x="70" y="432"/>
                    </a:lnTo>
                    <a:lnTo>
                      <a:pt x="76" y="436"/>
                    </a:lnTo>
                    <a:lnTo>
                      <a:pt x="66" y="473"/>
                    </a:lnTo>
                    <a:lnTo>
                      <a:pt x="48" y="478"/>
                    </a:lnTo>
                    <a:lnTo>
                      <a:pt x="45" y="475"/>
                    </a:lnTo>
                    <a:lnTo>
                      <a:pt x="58" y="437"/>
                    </a:lnTo>
                    <a:lnTo>
                      <a:pt x="37" y="370"/>
                    </a:lnTo>
                    <a:lnTo>
                      <a:pt x="27" y="365"/>
                    </a:lnTo>
                    <a:lnTo>
                      <a:pt x="27" y="360"/>
                    </a:lnTo>
                    <a:lnTo>
                      <a:pt x="9" y="362"/>
                    </a:lnTo>
                    <a:lnTo>
                      <a:pt x="4" y="370"/>
                    </a:lnTo>
                    <a:lnTo>
                      <a:pt x="0" y="365"/>
                    </a:lnTo>
                    <a:lnTo>
                      <a:pt x="17" y="247"/>
                    </a:lnTo>
                    <a:lnTo>
                      <a:pt x="13" y="248"/>
                    </a:lnTo>
                    <a:lnTo>
                      <a:pt x="13" y="223"/>
                    </a:lnTo>
                    <a:lnTo>
                      <a:pt x="11" y="220"/>
                    </a:lnTo>
                    <a:lnTo>
                      <a:pt x="17" y="162"/>
                    </a:lnTo>
                    <a:lnTo>
                      <a:pt x="22" y="94"/>
                    </a:lnTo>
                    <a:lnTo>
                      <a:pt x="52" y="81"/>
                    </a:lnTo>
                    <a:lnTo>
                      <a:pt x="61" y="65"/>
                    </a:lnTo>
                    <a:lnTo>
                      <a:pt x="52" y="52"/>
                    </a:lnTo>
                    <a:lnTo>
                      <a:pt x="48" y="54"/>
                    </a:lnTo>
                    <a:lnTo>
                      <a:pt x="45" y="47"/>
                    </a:lnTo>
                    <a:lnTo>
                      <a:pt x="45" y="40"/>
                    </a:lnTo>
                    <a:lnTo>
                      <a:pt x="37" y="39"/>
                    </a:lnTo>
                    <a:lnTo>
                      <a:pt x="35" y="20"/>
                    </a:lnTo>
                    <a:lnTo>
                      <a:pt x="43" y="6"/>
                    </a:lnTo>
                    <a:lnTo>
                      <a:pt x="50" y="1"/>
                    </a:lnTo>
                    <a:lnTo>
                      <a:pt x="62" y="1"/>
                    </a:lnTo>
                    <a:lnTo>
                      <a:pt x="69" y="0"/>
                    </a:lnTo>
                    <a:lnTo>
                      <a:pt x="78" y="3"/>
                    </a:lnTo>
                  </a:path>
                </a:pathLst>
              </a:custGeom>
              <a:solidFill>
                <a:srgbClr val="CF0E3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45" name="Freeform 25"/>
              <p:cNvSpPr/>
              <p:nvPr/>
            </p:nvSpPr>
            <p:spPr bwMode="auto">
              <a:xfrm>
                <a:off x="2289" y="1957"/>
                <a:ext cx="103" cy="343"/>
              </a:xfrm>
              <a:custGeom>
                <a:avLst/>
                <a:gdLst>
                  <a:gd name="T0" fmla="*/ 39 w 103"/>
                  <a:gd name="T1" fmla="*/ 4 h 343"/>
                  <a:gd name="T2" fmla="*/ 34 w 103"/>
                  <a:gd name="T3" fmla="*/ 22 h 343"/>
                  <a:gd name="T4" fmla="*/ 38 w 103"/>
                  <a:gd name="T5" fmla="*/ 25 h 343"/>
                  <a:gd name="T6" fmla="*/ 41 w 103"/>
                  <a:gd name="T7" fmla="*/ 32 h 343"/>
                  <a:gd name="T8" fmla="*/ 46 w 103"/>
                  <a:gd name="T9" fmla="*/ 44 h 343"/>
                  <a:gd name="T10" fmla="*/ 41 w 103"/>
                  <a:gd name="T11" fmla="*/ 46 h 343"/>
                  <a:gd name="T12" fmla="*/ 18 w 103"/>
                  <a:gd name="T13" fmla="*/ 64 h 343"/>
                  <a:gd name="T14" fmla="*/ 3 w 103"/>
                  <a:gd name="T15" fmla="*/ 168 h 343"/>
                  <a:gd name="T16" fmla="*/ 0 w 103"/>
                  <a:gd name="T17" fmla="*/ 186 h 343"/>
                  <a:gd name="T18" fmla="*/ 6 w 103"/>
                  <a:gd name="T19" fmla="*/ 196 h 343"/>
                  <a:gd name="T20" fmla="*/ 10 w 103"/>
                  <a:gd name="T21" fmla="*/ 198 h 343"/>
                  <a:gd name="T22" fmla="*/ 10 w 103"/>
                  <a:gd name="T23" fmla="*/ 182 h 343"/>
                  <a:gd name="T24" fmla="*/ 10 w 103"/>
                  <a:gd name="T25" fmla="*/ 190 h 343"/>
                  <a:gd name="T26" fmla="*/ 16 w 103"/>
                  <a:gd name="T27" fmla="*/ 185 h 343"/>
                  <a:gd name="T28" fmla="*/ 19 w 103"/>
                  <a:gd name="T29" fmla="*/ 171 h 343"/>
                  <a:gd name="T30" fmla="*/ 33 w 103"/>
                  <a:gd name="T31" fmla="*/ 261 h 343"/>
                  <a:gd name="T32" fmla="*/ 39 w 103"/>
                  <a:gd name="T33" fmla="*/ 316 h 343"/>
                  <a:gd name="T34" fmla="*/ 36 w 103"/>
                  <a:gd name="T35" fmla="*/ 340 h 343"/>
                  <a:gd name="T36" fmla="*/ 52 w 103"/>
                  <a:gd name="T37" fmla="*/ 337 h 343"/>
                  <a:gd name="T38" fmla="*/ 48 w 103"/>
                  <a:gd name="T39" fmla="*/ 306 h 343"/>
                  <a:gd name="T40" fmla="*/ 54 w 103"/>
                  <a:gd name="T41" fmla="*/ 264 h 343"/>
                  <a:gd name="T42" fmla="*/ 56 w 103"/>
                  <a:gd name="T43" fmla="*/ 304 h 343"/>
                  <a:gd name="T44" fmla="*/ 59 w 103"/>
                  <a:gd name="T45" fmla="*/ 333 h 343"/>
                  <a:gd name="T46" fmla="*/ 73 w 103"/>
                  <a:gd name="T47" fmla="*/ 334 h 343"/>
                  <a:gd name="T48" fmla="*/ 78 w 103"/>
                  <a:gd name="T49" fmla="*/ 261 h 343"/>
                  <a:gd name="T50" fmla="*/ 83 w 103"/>
                  <a:gd name="T51" fmla="*/ 254 h 343"/>
                  <a:gd name="T52" fmla="*/ 99 w 103"/>
                  <a:gd name="T53" fmla="*/ 261 h 343"/>
                  <a:gd name="T54" fmla="*/ 91 w 103"/>
                  <a:gd name="T55" fmla="*/ 174 h 343"/>
                  <a:gd name="T56" fmla="*/ 93 w 103"/>
                  <a:gd name="T57" fmla="*/ 157 h 343"/>
                  <a:gd name="T58" fmla="*/ 91 w 103"/>
                  <a:gd name="T59" fmla="*/ 114 h 343"/>
                  <a:gd name="T60" fmla="*/ 68 w 103"/>
                  <a:gd name="T61" fmla="*/ 57 h 343"/>
                  <a:gd name="T62" fmla="*/ 68 w 103"/>
                  <a:gd name="T63" fmla="*/ 37 h 343"/>
                  <a:gd name="T64" fmla="*/ 73 w 103"/>
                  <a:gd name="T65" fmla="*/ 33 h 343"/>
                  <a:gd name="T66" fmla="*/ 78 w 103"/>
                  <a:gd name="T67" fmla="*/ 27 h 343"/>
                  <a:gd name="T68" fmla="*/ 74 w 103"/>
                  <a:gd name="T69" fmla="*/ 4 h 343"/>
                  <a:gd name="T70" fmla="*/ 62 w 103"/>
                  <a:gd name="T71" fmla="*/ 1 h 343"/>
                  <a:gd name="T72" fmla="*/ 51 w 103"/>
                  <a:gd name="T73" fmla="*/ 2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 h="343">
                    <a:moveTo>
                      <a:pt x="51" y="2"/>
                    </a:moveTo>
                    <a:lnTo>
                      <a:pt x="39" y="4"/>
                    </a:lnTo>
                    <a:lnTo>
                      <a:pt x="34" y="17"/>
                    </a:lnTo>
                    <a:lnTo>
                      <a:pt x="34" y="22"/>
                    </a:lnTo>
                    <a:lnTo>
                      <a:pt x="39" y="22"/>
                    </a:lnTo>
                    <a:lnTo>
                      <a:pt x="38" y="25"/>
                    </a:lnTo>
                    <a:lnTo>
                      <a:pt x="39" y="26"/>
                    </a:lnTo>
                    <a:lnTo>
                      <a:pt x="41" y="32"/>
                    </a:lnTo>
                    <a:lnTo>
                      <a:pt x="42" y="33"/>
                    </a:lnTo>
                    <a:lnTo>
                      <a:pt x="46" y="44"/>
                    </a:lnTo>
                    <a:lnTo>
                      <a:pt x="46" y="46"/>
                    </a:lnTo>
                    <a:lnTo>
                      <a:pt x="41" y="46"/>
                    </a:lnTo>
                    <a:lnTo>
                      <a:pt x="33" y="59"/>
                    </a:lnTo>
                    <a:lnTo>
                      <a:pt x="18" y="64"/>
                    </a:lnTo>
                    <a:lnTo>
                      <a:pt x="10" y="74"/>
                    </a:lnTo>
                    <a:lnTo>
                      <a:pt x="3" y="168"/>
                    </a:lnTo>
                    <a:lnTo>
                      <a:pt x="6" y="169"/>
                    </a:lnTo>
                    <a:lnTo>
                      <a:pt x="0" y="186"/>
                    </a:lnTo>
                    <a:lnTo>
                      <a:pt x="3" y="196"/>
                    </a:lnTo>
                    <a:lnTo>
                      <a:pt x="6" y="196"/>
                    </a:lnTo>
                    <a:lnTo>
                      <a:pt x="7" y="198"/>
                    </a:lnTo>
                    <a:lnTo>
                      <a:pt x="10" y="198"/>
                    </a:lnTo>
                    <a:lnTo>
                      <a:pt x="8" y="188"/>
                    </a:lnTo>
                    <a:lnTo>
                      <a:pt x="10" y="182"/>
                    </a:lnTo>
                    <a:lnTo>
                      <a:pt x="11" y="187"/>
                    </a:lnTo>
                    <a:lnTo>
                      <a:pt x="10" y="190"/>
                    </a:lnTo>
                    <a:lnTo>
                      <a:pt x="12" y="192"/>
                    </a:lnTo>
                    <a:lnTo>
                      <a:pt x="16" y="185"/>
                    </a:lnTo>
                    <a:lnTo>
                      <a:pt x="13" y="171"/>
                    </a:lnTo>
                    <a:lnTo>
                      <a:pt x="19" y="171"/>
                    </a:lnTo>
                    <a:lnTo>
                      <a:pt x="16" y="256"/>
                    </a:lnTo>
                    <a:lnTo>
                      <a:pt x="33" y="261"/>
                    </a:lnTo>
                    <a:lnTo>
                      <a:pt x="41" y="311"/>
                    </a:lnTo>
                    <a:lnTo>
                      <a:pt x="39" y="316"/>
                    </a:lnTo>
                    <a:lnTo>
                      <a:pt x="36" y="336"/>
                    </a:lnTo>
                    <a:lnTo>
                      <a:pt x="36" y="340"/>
                    </a:lnTo>
                    <a:lnTo>
                      <a:pt x="48" y="342"/>
                    </a:lnTo>
                    <a:lnTo>
                      <a:pt x="52" y="337"/>
                    </a:lnTo>
                    <a:lnTo>
                      <a:pt x="50" y="319"/>
                    </a:lnTo>
                    <a:lnTo>
                      <a:pt x="48" y="306"/>
                    </a:lnTo>
                    <a:lnTo>
                      <a:pt x="53" y="263"/>
                    </a:lnTo>
                    <a:lnTo>
                      <a:pt x="54" y="264"/>
                    </a:lnTo>
                    <a:lnTo>
                      <a:pt x="59" y="279"/>
                    </a:lnTo>
                    <a:lnTo>
                      <a:pt x="56" y="304"/>
                    </a:lnTo>
                    <a:lnTo>
                      <a:pt x="52" y="307"/>
                    </a:lnTo>
                    <a:lnTo>
                      <a:pt x="59" y="333"/>
                    </a:lnTo>
                    <a:lnTo>
                      <a:pt x="70" y="336"/>
                    </a:lnTo>
                    <a:lnTo>
                      <a:pt x="73" y="334"/>
                    </a:lnTo>
                    <a:lnTo>
                      <a:pt x="64" y="307"/>
                    </a:lnTo>
                    <a:lnTo>
                      <a:pt x="78" y="261"/>
                    </a:lnTo>
                    <a:lnTo>
                      <a:pt x="83" y="258"/>
                    </a:lnTo>
                    <a:lnTo>
                      <a:pt x="83" y="254"/>
                    </a:lnTo>
                    <a:lnTo>
                      <a:pt x="95" y="255"/>
                    </a:lnTo>
                    <a:lnTo>
                      <a:pt x="99" y="261"/>
                    </a:lnTo>
                    <a:lnTo>
                      <a:pt x="102" y="258"/>
                    </a:lnTo>
                    <a:lnTo>
                      <a:pt x="91" y="174"/>
                    </a:lnTo>
                    <a:lnTo>
                      <a:pt x="93" y="175"/>
                    </a:lnTo>
                    <a:lnTo>
                      <a:pt x="93" y="157"/>
                    </a:lnTo>
                    <a:lnTo>
                      <a:pt x="94" y="155"/>
                    </a:lnTo>
                    <a:lnTo>
                      <a:pt x="91" y="114"/>
                    </a:lnTo>
                    <a:lnTo>
                      <a:pt x="88" y="66"/>
                    </a:lnTo>
                    <a:lnTo>
                      <a:pt x="68" y="57"/>
                    </a:lnTo>
                    <a:lnTo>
                      <a:pt x="62" y="46"/>
                    </a:lnTo>
                    <a:lnTo>
                      <a:pt x="68" y="37"/>
                    </a:lnTo>
                    <a:lnTo>
                      <a:pt x="70" y="38"/>
                    </a:lnTo>
                    <a:lnTo>
                      <a:pt x="73" y="33"/>
                    </a:lnTo>
                    <a:lnTo>
                      <a:pt x="73" y="28"/>
                    </a:lnTo>
                    <a:lnTo>
                      <a:pt x="78" y="27"/>
                    </a:lnTo>
                    <a:lnTo>
                      <a:pt x="79" y="14"/>
                    </a:lnTo>
                    <a:lnTo>
                      <a:pt x="74" y="4"/>
                    </a:lnTo>
                    <a:lnTo>
                      <a:pt x="69" y="1"/>
                    </a:lnTo>
                    <a:lnTo>
                      <a:pt x="62" y="1"/>
                    </a:lnTo>
                    <a:lnTo>
                      <a:pt x="56" y="0"/>
                    </a:lnTo>
                    <a:lnTo>
                      <a:pt x="51" y="2"/>
                    </a:lnTo>
                  </a:path>
                </a:pathLst>
              </a:custGeom>
              <a:solidFill>
                <a:srgbClr val="CF0E3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363546" name="Freeform 26"/>
            <p:cNvSpPr/>
            <p:nvPr/>
          </p:nvSpPr>
          <p:spPr bwMode="auto">
            <a:xfrm>
              <a:off x="4154" y="2037"/>
              <a:ext cx="331" cy="1051"/>
            </a:xfrm>
            <a:custGeom>
              <a:avLst/>
              <a:gdLst>
                <a:gd name="T0" fmla="*/ 128 w 332"/>
                <a:gd name="T1" fmla="*/ 14 h 1051"/>
                <a:gd name="T2" fmla="*/ 111 w 332"/>
                <a:gd name="T3" fmla="*/ 71 h 1051"/>
                <a:gd name="T4" fmla="*/ 122 w 332"/>
                <a:gd name="T5" fmla="*/ 77 h 1051"/>
                <a:gd name="T6" fmla="*/ 133 w 332"/>
                <a:gd name="T7" fmla="*/ 100 h 1051"/>
                <a:gd name="T8" fmla="*/ 149 w 332"/>
                <a:gd name="T9" fmla="*/ 136 h 1051"/>
                <a:gd name="T10" fmla="*/ 133 w 332"/>
                <a:gd name="T11" fmla="*/ 143 h 1051"/>
                <a:gd name="T12" fmla="*/ 58 w 332"/>
                <a:gd name="T13" fmla="*/ 196 h 1051"/>
                <a:gd name="T14" fmla="*/ 10 w 332"/>
                <a:gd name="T15" fmla="*/ 517 h 1051"/>
                <a:gd name="T16" fmla="*/ 0 w 332"/>
                <a:gd name="T17" fmla="*/ 571 h 1051"/>
                <a:gd name="T18" fmla="*/ 20 w 332"/>
                <a:gd name="T19" fmla="*/ 602 h 1051"/>
                <a:gd name="T20" fmla="*/ 35 w 332"/>
                <a:gd name="T21" fmla="*/ 609 h 1051"/>
                <a:gd name="T22" fmla="*/ 35 w 332"/>
                <a:gd name="T23" fmla="*/ 561 h 1051"/>
                <a:gd name="T24" fmla="*/ 35 w 332"/>
                <a:gd name="T25" fmla="*/ 584 h 1051"/>
                <a:gd name="T26" fmla="*/ 53 w 332"/>
                <a:gd name="T27" fmla="*/ 567 h 1051"/>
                <a:gd name="T28" fmla="*/ 64 w 332"/>
                <a:gd name="T29" fmla="*/ 527 h 1051"/>
                <a:gd name="T30" fmla="*/ 107 w 332"/>
                <a:gd name="T31" fmla="*/ 801 h 1051"/>
                <a:gd name="T32" fmla="*/ 128 w 332"/>
                <a:gd name="T33" fmla="*/ 968 h 1051"/>
                <a:gd name="T34" fmla="*/ 117 w 332"/>
                <a:gd name="T35" fmla="*/ 1043 h 1051"/>
                <a:gd name="T36" fmla="*/ 170 w 332"/>
                <a:gd name="T37" fmla="*/ 1033 h 1051"/>
                <a:gd name="T38" fmla="*/ 155 w 332"/>
                <a:gd name="T39" fmla="*/ 937 h 1051"/>
                <a:gd name="T40" fmla="*/ 175 w 332"/>
                <a:gd name="T41" fmla="*/ 809 h 1051"/>
                <a:gd name="T42" fmla="*/ 181 w 332"/>
                <a:gd name="T43" fmla="*/ 933 h 1051"/>
                <a:gd name="T44" fmla="*/ 192 w 332"/>
                <a:gd name="T45" fmla="*/ 1022 h 1051"/>
                <a:gd name="T46" fmla="*/ 235 w 332"/>
                <a:gd name="T47" fmla="*/ 1026 h 1051"/>
                <a:gd name="T48" fmla="*/ 251 w 332"/>
                <a:gd name="T49" fmla="*/ 801 h 1051"/>
                <a:gd name="T50" fmla="*/ 271 w 332"/>
                <a:gd name="T51" fmla="*/ 780 h 1051"/>
                <a:gd name="T52" fmla="*/ 321 w 332"/>
                <a:gd name="T53" fmla="*/ 801 h 1051"/>
                <a:gd name="T54" fmla="*/ 294 w 332"/>
                <a:gd name="T55" fmla="*/ 537 h 1051"/>
                <a:gd name="T56" fmla="*/ 299 w 332"/>
                <a:gd name="T57" fmla="*/ 485 h 1051"/>
                <a:gd name="T58" fmla="*/ 294 w 332"/>
                <a:gd name="T59" fmla="*/ 354 h 1051"/>
                <a:gd name="T60" fmla="*/ 220 w 332"/>
                <a:gd name="T61" fmla="*/ 176 h 1051"/>
                <a:gd name="T62" fmla="*/ 219 w 332"/>
                <a:gd name="T63" fmla="*/ 114 h 1051"/>
                <a:gd name="T64" fmla="*/ 235 w 332"/>
                <a:gd name="T65" fmla="*/ 103 h 1051"/>
                <a:gd name="T66" fmla="*/ 251 w 332"/>
                <a:gd name="T67" fmla="*/ 85 h 1051"/>
                <a:gd name="T68" fmla="*/ 240 w 332"/>
                <a:gd name="T69" fmla="*/ 14 h 1051"/>
                <a:gd name="T70" fmla="*/ 199 w 332"/>
                <a:gd name="T71" fmla="*/ 3 h 1051"/>
                <a:gd name="T72" fmla="*/ 167 w 332"/>
                <a:gd name="T73" fmla="*/ 7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2" h="1051">
                  <a:moveTo>
                    <a:pt x="167" y="7"/>
                  </a:moveTo>
                  <a:lnTo>
                    <a:pt x="128" y="14"/>
                  </a:lnTo>
                  <a:lnTo>
                    <a:pt x="111" y="54"/>
                  </a:lnTo>
                  <a:lnTo>
                    <a:pt x="111" y="71"/>
                  </a:lnTo>
                  <a:lnTo>
                    <a:pt x="129" y="71"/>
                  </a:lnTo>
                  <a:lnTo>
                    <a:pt x="122" y="77"/>
                  </a:lnTo>
                  <a:lnTo>
                    <a:pt x="128" y="82"/>
                  </a:lnTo>
                  <a:lnTo>
                    <a:pt x="133" y="100"/>
                  </a:lnTo>
                  <a:lnTo>
                    <a:pt x="138" y="102"/>
                  </a:lnTo>
                  <a:lnTo>
                    <a:pt x="149" y="136"/>
                  </a:lnTo>
                  <a:lnTo>
                    <a:pt x="149" y="143"/>
                  </a:lnTo>
                  <a:lnTo>
                    <a:pt x="133" y="143"/>
                  </a:lnTo>
                  <a:lnTo>
                    <a:pt x="106" y="183"/>
                  </a:lnTo>
                  <a:lnTo>
                    <a:pt x="58" y="196"/>
                  </a:lnTo>
                  <a:lnTo>
                    <a:pt x="35" y="229"/>
                  </a:lnTo>
                  <a:lnTo>
                    <a:pt x="10" y="517"/>
                  </a:lnTo>
                  <a:lnTo>
                    <a:pt x="21" y="520"/>
                  </a:lnTo>
                  <a:lnTo>
                    <a:pt x="0" y="571"/>
                  </a:lnTo>
                  <a:lnTo>
                    <a:pt x="10" y="602"/>
                  </a:lnTo>
                  <a:lnTo>
                    <a:pt x="20" y="602"/>
                  </a:lnTo>
                  <a:lnTo>
                    <a:pt x="26" y="609"/>
                  </a:lnTo>
                  <a:lnTo>
                    <a:pt x="35" y="609"/>
                  </a:lnTo>
                  <a:lnTo>
                    <a:pt x="31" y="579"/>
                  </a:lnTo>
                  <a:lnTo>
                    <a:pt x="35" y="561"/>
                  </a:lnTo>
                  <a:lnTo>
                    <a:pt x="41" y="575"/>
                  </a:lnTo>
                  <a:lnTo>
                    <a:pt x="35" y="584"/>
                  </a:lnTo>
                  <a:lnTo>
                    <a:pt x="42" y="591"/>
                  </a:lnTo>
                  <a:lnTo>
                    <a:pt x="53" y="567"/>
                  </a:lnTo>
                  <a:lnTo>
                    <a:pt x="46" y="525"/>
                  </a:lnTo>
                  <a:lnTo>
                    <a:pt x="64" y="527"/>
                  </a:lnTo>
                  <a:lnTo>
                    <a:pt x="53" y="787"/>
                  </a:lnTo>
                  <a:lnTo>
                    <a:pt x="107" y="801"/>
                  </a:lnTo>
                  <a:lnTo>
                    <a:pt x="133" y="953"/>
                  </a:lnTo>
                  <a:lnTo>
                    <a:pt x="128" y="968"/>
                  </a:lnTo>
                  <a:lnTo>
                    <a:pt x="117" y="1031"/>
                  </a:lnTo>
                  <a:lnTo>
                    <a:pt x="117" y="1043"/>
                  </a:lnTo>
                  <a:lnTo>
                    <a:pt x="155" y="1050"/>
                  </a:lnTo>
                  <a:lnTo>
                    <a:pt x="170" y="1033"/>
                  </a:lnTo>
                  <a:lnTo>
                    <a:pt x="161" y="976"/>
                  </a:lnTo>
                  <a:lnTo>
                    <a:pt x="155" y="937"/>
                  </a:lnTo>
                  <a:lnTo>
                    <a:pt x="171" y="808"/>
                  </a:lnTo>
                  <a:lnTo>
                    <a:pt x="175" y="809"/>
                  </a:lnTo>
                  <a:lnTo>
                    <a:pt x="192" y="855"/>
                  </a:lnTo>
                  <a:lnTo>
                    <a:pt x="181" y="933"/>
                  </a:lnTo>
                  <a:lnTo>
                    <a:pt x="170" y="941"/>
                  </a:lnTo>
                  <a:lnTo>
                    <a:pt x="192" y="1022"/>
                  </a:lnTo>
                  <a:lnTo>
                    <a:pt x="228" y="1032"/>
                  </a:lnTo>
                  <a:lnTo>
                    <a:pt x="235" y="1026"/>
                  </a:lnTo>
                  <a:lnTo>
                    <a:pt x="208" y="942"/>
                  </a:lnTo>
                  <a:lnTo>
                    <a:pt x="251" y="801"/>
                  </a:lnTo>
                  <a:lnTo>
                    <a:pt x="271" y="790"/>
                  </a:lnTo>
                  <a:lnTo>
                    <a:pt x="271" y="780"/>
                  </a:lnTo>
                  <a:lnTo>
                    <a:pt x="310" y="782"/>
                  </a:lnTo>
                  <a:lnTo>
                    <a:pt x="321" y="801"/>
                  </a:lnTo>
                  <a:lnTo>
                    <a:pt x="331" y="790"/>
                  </a:lnTo>
                  <a:lnTo>
                    <a:pt x="294" y="537"/>
                  </a:lnTo>
                  <a:lnTo>
                    <a:pt x="299" y="537"/>
                  </a:lnTo>
                  <a:lnTo>
                    <a:pt x="299" y="485"/>
                  </a:lnTo>
                  <a:lnTo>
                    <a:pt x="304" y="478"/>
                  </a:lnTo>
                  <a:lnTo>
                    <a:pt x="294" y="354"/>
                  </a:lnTo>
                  <a:lnTo>
                    <a:pt x="282" y="205"/>
                  </a:lnTo>
                  <a:lnTo>
                    <a:pt x="220" y="176"/>
                  </a:lnTo>
                  <a:lnTo>
                    <a:pt x="201" y="143"/>
                  </a:lnTo>
                  <a:lnTo>
                    <a:pt x="219" y="114"/>
                  </a:lnTo>
                  <a:lnTo>
                    <a:pt x="228" y="117"/>
                  </a:lnTo>
                  <a:lnTo>
                    <a:pt x="235" y="103"/>
                  </a:lnTo>
                  <a:lnTo>
                    <a:pt x="235" y="88"/>
                  </a:lnTo>
                  <a:lnTo>
                    <a:pt x="251" y="85"/>
                  </a:lnTo>
                  <a:lnTo>
                    <a:pt x="256" y="44"/>
                  </a:lnTo>
                  <a:lnTo>
                    <a:pt x="240" y="14"/>
                  </a:lnTo>
                  <a:lnTo>
                    <a:pt x="224" y="3"/>
                  </a:lnTo>
                  <a:lnTo>
                    <a:pt x="199" y="3"/>
                  </a:lnTo>
                  <a:lnTo>
                    <a:pt x="183" y="0"/>
                  </a:lnTo>
                  <a:lnTo>
                    <a:pt x="167" y="7"/>
                  </a:lnTo>
                </a:path>
              </a:pathLst>
            </a:custGeom>
            <a:solidFill>
              <a:srgbClr val="1834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47" name="Freeform 27"/>
            <p:cNvSpPr/>
            <p:nvPr/>
          </p:nvSpPr>
          <p:spPr bwMode="auto">
            <a:xfrm>
              <a:off x="3281" y="2099"/>
              <a:ext cx="332" cy="1043"/>
            </a:xfrm>
            <a:custGeom>
              <a:avLst/>
              <a:gdLst>
                <a:gd name="T0" fmla="*/ 208 w 332"/>
                <a:gd name="T1" fmla="*/ 0 h 1043"/>
                <a:gd name="T2" fmla="*/ 135 w 332"/>
                <a:gd name="T3" fmla="*/ 33 h 1043"/>
                <a:gd name="T4" fmla="*/ 134 w 332"/>
                <a:gd name="T5" fmla="*/ 103 h 1043"/>
                <a:gd name="T6" fmla="*/ 98 w 332"/>
                <a:gd name="T7" fmla="*/ 136 h 1043"/>
                <a:gd name="T8" fmla="*/ 23 w 332"/>
                <a:gd name="T9" fmla="*/ 175 h 1043"/>
                <a:gd name="T10" fmla="*/ 9 w 332"/>
                <a:gd name="T11" fmla="*/ 376 h 1043"/>
                <a:gd name="T12" fmla="*/ 61 w 332"/>
                <a:gd name="T13" fmla="*/ 548 h 1043"/>
                <a:gd name="T14" fmla="*/ 113 w 332"/>
                <a:gd name="T15" fmla="*/ 679 h 1043"/>
                <a:gd name="T16" fmla="*/ 102 w 332"/>
                <a:gd name="T17" fmla="*/ 990 h 1043"/>
                <a:gd name="T18" fmla="*/ 112 w 332"/>
                <a:gd name="T19" fmla="*/ 1003 h 1043"/>
                <a:gd name="T20" fmla="*/ 164 w 332"/>
                <a:gd name="T21" fmla="*/ 1037 h 1043"/>
                <a:gd name="T22" fmla="*/ 193 w 332"/>
                <a:gd name="T23" fmla="*/ 1042 h 1043"/>
                <a:gd name="T24" fmla="*/ 213 w 332"/>
                <a:gd name="T25" fmla="*/ 1033 h 1043"/>
                <a:gd name="T26" fmla="*/ 202 w 332"/>
                <a:gd name="T27" fmla="*/ 1016 h 1043"/>
                <a:gd name="T28" fmla="*/ 176 w 332"/>
                <a:gd name="T29" fmla="*/ 990 h 1043"/>
                <a:gd name="T30" fmla="*/ 187 w 332"/>
                <a:gd name="T31" fmla="*/ 980 h 1043"/>
                <a:gd name="T32" fmla="*/ 253 w 332"/>
                <a:gd name="T33" fmla="*/ 1000 h 1043"/>
                <a:gd name="T34" fmla="*/ 258 w 332"/>
                <a:gd name="T35" fmla="*/ 987 h 1043"/>
                <a:gd name="T36" fmla="*/ 253 w 332"/>
                <a:gd name="T37" fmla="*/ 974 h 1043"/>
                <a:gd name="T38" fmla="*/ 232 w 332"/>
                <a:gd name="T39" fmla="*/ 955 h 1043"/>
                <a:gd name="T40" fmla="*/ 255 w 332"/>
                <a:gd name="T41" fmla="*/ 854 h 1043"/>
                <a:gd name="T42" fmla="*/ 277 w 332"/>
                <a:gd name="T43" fmla="*/ 571 h 1043"/>
                <a:gd name="T44" fmla="*/ 288 w 332"/>
                <a:gd name="T45" fmla="*/ 516 h 1043"/>
                <a:gd name="T46" fmla="*/ 269 w 332"/>
                <a:gd name="T47" fmla="*/ 403 h 1043"/>
                <a:gd name="T48" fmla="*/ 284 w 332"/>
                <a:gd name="T49" fmla="*/ 402 h 1043"/>
                <a:gd name="T50" fmla="*/ 297 w 332"/>
                <a:gd name="T51" fmla="*/ 397 h 1043"/>
                <a:gd name="T52" fmla="*/ 310 w 332"/>
                <a:gd name="T53" fmla="*/ 390 h 1043"/>
                <a:gd name="T54" fmla="*/ 319 w 332"/>
                <a:gd name="T55" fmla="*/ 381 h 1043"/>
                <a:gd name="T56" fmla="*/ 331 w 332"/>
                <a:gd name="T57" fmla="*/ 367 h 1043"/>
                <a:gd name="T58" fmla="*/ 321 w 332"/>
                <a:gd name="T59" fmla="*/ 310 h 1043"/>
                <a:gd name="T60" fmla="*/ 242 w 332"/>
                <a:gd name="T61" fmla="*/ 179 h 1043"/>
                <a:gd name="T62" fmla="*/ 213 w 332"/>
                <a:gd name="T63" fmla="*/ 141 h 1043"/>
                <a:gd name="T64" fmla="*/ 247 w 332"/>
                <a:gd name="T65" fmla="*/ 116 h 1043"/>
                <a:gd name="T66" fmla="*/ 249 w 332"/>
                <a:gd name="T67" fmla="*/ 110 h 1043"/>
                <a:gd name="T68" fmla="*/ 260 w 332"/>
                <a:gd name="T69" fmla="*/ 99 h 1043"/>
                <a:gd name="T70" fmla="*/ 259 w 332"/>
                <a:gd name="T71" fmla="*/ 70 h 1043"/>
                <a:gd name="T72" fmla="*/ 263 w 332"/>
                <a:gd name="T73" fmla="*/ 37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2" h="1043">
                  <a:moveTo>
                    <a:pt x="248" y="13"/>
                  </a:moveTo>
                  <a:lnTo>
                    <a:pt x="208" y="0"/>
                  </a:lnTo>
                  <a:lnTo>
                    <a:pt x="164" y="7"/>
                  </a:lnTo>
                  <a:lnTo>
                    <a:pt x="135" y="33"/>
                  </a:lnTo>
                  <a:lnTo>
                    <a:pt x="124" y="65"/>
                  </a:lnTo>
                  <a:lnTo>
                    <a:pt x="134" y="103"/>
                  </a:lnTo>
                  <a:lnTo>
                    <a:pt x="119" y="126"/>
                  </a:lnTo>
                  <a:lnTo>
                    <a:pt x="98" y="136"/>
                  </a:lnTo>
                  <a:lnTo>
                    <a:pt x="40" y="159"/>
                  </a:lnTo>
                  <a:lnTo>
                    <a:pt x="23" y="175"/>
                  </a:lnTo>
                  <a:lnTo>
                    <a:pt x="0" y="341"/>
                  </a:lnTo>
                  <a:lnTo>
                    <a:pt x="9" y="376"/>
                  </a:lnTo>
                  <a:lnTo>
                    <a:pt x="70" y="390"/>
                  </a:lnTo>
                  <a:lnTo>
                    <a:pt x="61" y="548"/>
                  </a:lnTo>
                  <a:lnTo>
                    <a:pt x="102" y="563"/>
                  </a:lnTo>
                  <a:lnTo>
                    <a:pt x="113" y="679"/>
                  </a:lnTo>
                  <a:lnTo>
                    <a:pt x="104" y="879"/>
                  </a:lnTo>
                  <a:lnTo>
                    <a:pt x="102" y="990"/>
                  </a:lnTo>
                  <a:lnTo>
                    <a:pt x="112" y="994"/>
                  </a:lnTo>
                  <a:lnTo>
                    <a:pt x="112" y="1003"/>
                  </a:lnTo>
                  <a:lnTo>
                    <a:pt x="144" y="1023"/>
                  </a:lnTo>
                  <a:lnTo>
                    <a:pt x="164" y="1037"/>
                  </a:lnTo>
                  <a:lnTo>
                    <a:pt x="178" y="1042"/>
                  </a:lnTo>
                  <a:lnTo>
                    <a:pt x="193" y="1042"/>
                  </a:lnTo>
                  <a:lnTo>
                    <a:pt x="209" y="1038"/>
                  </a:lnTo>
                  <a:lnTo>
                    <a:pt x="213" y="1033"/>
                  </a:lnTo>
                  <a:lnTo>
                    <a:pt x="209" y="1025"/>
                  </a:lnTo>
                  <a:lnTo>
                    <a:pt x="202" y="1016"/>
                  </a:lnTo>
                  <a:lnTo>
                    <a:pt x="191" y="1002"/>
                  </a:lnTo>
                  <a:lnTo>
                    <a:pt x="176" y="990"/>
                  </a:lnTo>
                  <a:lnTo>
                    <a:pt x="187" y="994"/>
                  </a:lnTo>
                  <a:lnTo>
                    <a:pt x="187" y="980"/>
                  </a:lnTo>
                  <a:lnTo>
                    <a:pt x="233" y="1000"/>
                  </a:lnTo>
                  <a:lnTo>
                    <a:pt x="253" y="1000"/>
                  </a:lnTo>
                  <a:lnTo>
                    <a:pt x="258" y="994"/>
                  </a:lnTo>
                  <a:lnTo>
                    <a:pt x="258" y="987"/>
                  </a:lnTo>
                  <a:lnTo>
                    <a:pt x="256" y="981"/>
                  </a:lnTo>
                  <a:lnTo>
                    <a:pt x="253" y="974"/>
                  </a:lnTo>
                  <a:lnTo>
                    <a:pt x="241" y="964"/>
                  </a:lnTo>
                  <a:lnTo>
                    <a:pt x="232" y="955"/>
                  </a:lnTo>
                  <a:lnTo>
                    <a:pt x="244" y="953"/>
                  </a:lnTo>
                  <a:lnTo>
                    <a:pt x="255" y="854"/>
                  </a:lnTo>
                  <a:lnTo>
                    <a:pt x="259" y="698"/>
                  </a:lnTo>
                  <a:lnTo>
                    <a:pt x="277" y="571"/>
                  </a:lnTo>
                  <a:lnTo>
                    <a:pt x="283" y="535"/>
                  </a:lnTo>
                  <a:lnTo>
                    <a:pt x="288" y="516"/>
                  </a:lnTo>
                  <a:lnTo>
                    <a:pt x="274" y="438"/>
                  </a:lnTo>
                  <a:lnTo>
                    <a:pt x="269" y="403"/>
                  </a:lnTo>
                  <a:lnTo>
                    <a:pt x="279" y="407"/>
                  </a:lnTo>
                  <a:lnTo>
                    <a:pt x="284" y="402"/>
                  </a:lnTo>
                  <a:lnTo>
                    <a:pt x="288" y="402"/>
                  </a:lnTo>
                  <a:lnTo>
                    <a:pt x="297" y="397"/>
                  </a:lnTo>
                  <a:lnTo>
                    <a:pt x="307" y="398"/>
                  </a:lnTo>
                  <a:lnTo>
                    <a:pt x="310" y="390"/>
                  </a:lnTo>
                  <a:lnTo>
                    <a:pt x="315" y="388"/>
                  </a:lnTo>
                  <a:lnTo>
                    <a:pt x="319" y="381"/>
                  </a:lnTo>
                  <a:lnTo>
                    <a:pt x="326" y="376"/>
                  </a:lnTo>
                  <a:lnTo>
                    <a:pt x="331" y="367"/>
                  </a:lnTo>
                  <a:lnTo>
                    <a:pt x="313" y="332"/>
                  </a:lnTo>
                  <a:lnTo>
                    <a:pt x="321" y="310"/>
                  </a:lnTo>
                  <a:lnTo>
                    <a:pt x="289" y="332"/>
                  </a:lnTo>
                  <a:lnTo>
                    <a:pt x="242" y="179"/>
                  </a:lnTo>
                  <a:lnTo>
                    <a:pt x="205" y="148"/>
                  </a:lnTo>
                  <a:lnTo>
                    <a:pt x="213" y="141"/>
                  </a:lnTo>
                  <a:lnTo>
                    <a:pt x="244" y="136"/>
                  </a:lnTo>
                  <a:lnTo>
                    <a:pt x="247" y="116"/>
                  </a:lnTo>
                  <a:lnTo>
                    <a:pt x="237" y="111"/>
                  </a:lnTo>
                  <a:lnTo>
                    <a:pt x="249" y="110"/>
                  </a:lnTo>
                  <a:lnTo>
                    <a:pt x="248" y="103"/>
                  </a:lnTo>
                  <a:lnTo>
                    <a:pt x="260" y="99"/>
                  </a:lnTo>
                  <a:lnTo>
                    <a:pt x="252" y="73"/>
                  </a:lnTo>
                  <a:lnTo>
                    <a:pt x="259" y="70"/>
                  </a:lnTo>
                  <a:lnTo>
                    <a:pt x="255" y="37"/>
                  </a:lnTo>
                  <a:lnTo>
                    <a:pt x="263" y="37"/>
                  </a:lnTo>
                  <a:lnTo>
                    <a:pt x="248" y="13"/>
                  </a:lnTo>
                </a:path>
              </a:pathLst>
            </a:custGeom>
            <a:solidFill>
              <a:srgbClr val="0000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48" name="Freeform 28"/>
            <p:cNvSpPr/>
            <p:nvPr/>
          </p:nvSpPr>
          <p:spPr bwMode="auto">
            <a:xfrm>
              <a:off x="2640" y="2039"/>
              <a:ext cx="246" cy="995"/>
            </a:xfrm>
            <a:custGeom>
              <a:avLst/>
              <a:gdLst>
                <a:gd name="T0" fmla="*/ 187 w 246"/>
                <a:gd name="T1" fmla="*/ 20 h 995"/>
                <a:gd name="T2" fmla="*/ 187 w 246"/>
                <a:gd name="T3" fmla="*/ 45 h 995"/>
                <a:gd name="T4" fmla="*/ 183 w 246"/>
                <a:gd name="T5" fmla="*/ 52 h 995"/>
                <a:gd name="T6" fmla="*/ 194 w 246"/>
                <a:gd name="T7" fmla="*/ 72 h 995"/>
                <a:gd name="T8" fmla="*/ 187 w 246"/>
                <a:gd name="T9" fmla="*/ 77 h 995"/>
                <a:gd name="T10" fmla="*/ 189 w 246"/>
                <a:gd name="T11" fmla="*/ 85 h 995"/>
                <a:gd name="T12" fmla="*/ 182 w 246"/>
                <a:gd name="T13" fmla="*/ 112 h 995"/>
                <a:gd name="T14" fmla="*/ 182 w 246"/>
                <a:gd name="T15" fmla="*/ 118 h 995"/>
                <a:gd name="T16" fmla="*/ 224 w 246"/>
                <a:gd name="T17" fmla="*/ 144 h 995"/>
                <a:gd name="T18" fmla="*/ 245 w 246"/>
                <a:gd name="T19" fmla="*/ 350 h 995"/>
                <a:gd name="T20" fmla="*/ 218 w 246"/>
                <a:gd name="T21" fmla="*/ 386 h 995"/>
                <a:gd name="T22" fmla="*/ 228 w 246"/>
                <a:gd name="T23" fmla="*/ 497 h 995"/>
                <a:gd name="T24" fmla="*/ 211 w 246"/>
                <a:gd name="T25" fmla="*/ 510 h 995"/>
                <a:gd name="T26" fmla="*/ 203 w 246"/>
                <a:gd name="T27" fmla="*/ 683 h 995"/>
                <a:gd name="T28" fmla="*/ 191 w 246"/>
                <a:gd name="T29" fmla="*/ 859 h 995"/>
                <a:gd name="T30" fmla="*/ 196 w 246"/>
                <a:gd name="T31" fmla="*/ 869 h 995"/>
                <a:gd name="T32" fmla="*/ 239 w 246"/>
                <a:gd name="T33" fmla="*/ 903 h 995"/>
                <a:gd name="T34" fmla="*/ 234 w 246"/>
                <a:gd name="T35" fmla="*/ 909 h 995"/>
                <a:gd name="T36" fmla="*/ 218 w 246"/>
                <a:gd name="T37" fmla="*/ 915 h 995"/>
                <a:gd name="T38" fmla="*/ 192 w 246"/>
                <a:gd name="T39" fmla="*/ 909 h 995"/>
                <a:gd name="T40" fmla="*/ 168 w 246"/>
                <a:gd name="T41" fmla="*/ 896 h 995"/>
                <a:gd name="T42" fmla="*/ 148 w 246"/>
                <a:gd name="T43" fmla="*/ 889 h 995"/>
                <a:gd name="T44" fmla="*/ 148 w 246"/>
                <a:gd name="T45" fmla="*/ 919 h 995"/>
                <a:gd name="T46" fmla="*/ 139 w 246"/>
                <a:gd name="T47" fmla="*/ 920 h 995"/>
                <a:gd name="T48" fmla="*/ 153 w 246"/>
                <a:gd name="T49" fmla="*/ 946 h 995"/>
                <a:gd name="T50" fmla="*/ 147 w 246"/>
                <a:gd name="T51" fmla="*/ 988 h 995"/>
                <a:gd name="T52" fmla="*/ 132 w 246"/>
                <a:gd name="T53" fmla="*/ 994 h 995"/>
                <a:gd name="T54" fmla="*/ 106 w 246"/>
                <a:gd name="T55" fmla="*/ 959 h 995"/>
                <a:gd name="T56" fmla="*/ 106 w 246"/>
                <a:gd name="T57" fmla="*/ 934 h 995"/>
                <a:gd name="T58" fmla="*/ 97 w 246"/>
                <a:gd name="T59" fmla="*/ 931 h 995"/>
                <a:gd name="T60" fmla="*/ 87 w 246"/>
                <a:gd name="T61" fmla="*/ 705 h 995"/>
                <a:gd name="T62" fmla="*/ 97 w 246"/>
                <a:gd name="T63" fmla="*/ 683 h 995"/>
                <a:gd name="T64" fmla="*/ 69 w 246"/>
                <a:gd name="T65" fmla="*/ 531 h 995"/>
                <a:gd name="T66" fmla="*/ 52 w 246"/>
                <a:gd name="T67" fmla="*/ 525 h 995"/>
                <a:gd name="T68" fmla="*/ 45 w 246"/>
                <a:gd name="T69" fmla="*/ 368 h 995"/>
                <a:gd name="T70" fmla="*/ 0 w 246"/>
                <a:gd name="T71" fmla="*/ 349 h 995"/>
                <a:gd name="T72" fmla="*/ 19 w 246"/>
                <a:gd name="T73" fmla="*/ 179 h 995"/>
                <a:gd name="T74" fmla="*/ 88 w 246"/>
                <a:gd name="T75" fmla="*/ 132 h 995"/>
                <a:gd name="T76" fmla="*/ 107 w 246"/>
                <a:gd name="T77" fmla="*/ 117 h 995"/>
                <a:gd name="T78" fmla="*/ 107 w 246"/>
                <a:gd name="T79" fmla="*/ 100 h 995"/>
                <a:gd name="T80" fmla="*/ 100 w 246"/>
                <a:gd name="T81" fmla="*/ 89 h 995"/>
                <a:gd name="T82" fmla="*/ 93 w 246"/>
                <a:gd name="T83" fmla="*/ 79 h 995"/>
                <a:gd name="T84" fmla="*/ 85 w 246"/>
                <a:gd name="T85" fmla="*/ 67 h 995"/>
                <a:gd name="T86" fmla="*/ 81 w 246"/>
                <a:gd name="T87" fmla="*/ 56 h 995"/>
                <a:gd name="T88" fmla="*/ 81 w 246"/>
                <a:gd name="T89" fmla="*/ 44 h 995"/>
                <a:gd name="T90" fmla="*/ 85 w 246"/>
                <a:gd name="T91" fmla="*/ 32 h 995"/>
                <a:gd name="T92" fmla="*/ 94 w 246"/>
                <a:gd name="T93" fmla="*/ 18 h 995"/>
                <a:gd name="T94" fmla="*/ 107 w 246"/>
                <a:gd name="T95" fmla="*/ 8 h 995"/>
                <a:gd name="T96" fmla="*/ 121 w 246"/>
                <a:gd name="T97" fmla="*/ 2 h 995"/>
                <a:gd name="T98" fmla="*/ 137 w 246"/>
                <a:gd name="T99" fmla="*/ 0 h 995"/>
                <a:gd name="T100" fmla="*/ 153 w 246"/>
                <a:gd name="T101" fmla="*/ 3 h 995"/>
                <a:gd name="T102" fmla="*/ 168 w 246"/>
                <a:gd name="T103" fmla="*/ 7 h 995"/>
                <a:gd name="T104" fmla="*/ 187 w 246"/>
                <a:gd name="T105" fmla="*/ 20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6" h="995">
                  <a:moveTo>
                    <a:pt x="187" y="20"/>
                  </a:moveTo>
                  <a:lnTo>
                    <a:pt x="187" y="45"/>
                  </a:lnTo>
                  <a:lnTo>
                    <a:pt x="183" y="52"/>
                  </a:lnTo>
                  <a:lnTo>
                    <a:pt x="194" y="72"/>
                  </a:lnTo>
                  <a:lnTo>
                    <a:pt x="187" y="77"/>
                  </a:lnTo>
                  <a:lnTo>
                    <a:pt x="189" y="85"/>
                  </a:lnTo>
                  <a:lnTo>
                    <a:pt x="182" y="112"/>
                  </a:lnTo>
                  <a:lnTo>
                    <a:pt x="182" y="118"/>
                  </a:lnTo>
                  <a:lnTo>
                    <a:pt x="224" y="144"/>
                  </a:lnTo>
                  <a:lnTo>
                    <a:pt x="245" y="350"/>
                  </a:lnTo>
                  <a:lnTo>
                    <a:pt x="218" y="386"/>
                  </a:lnTo>
                  <a:lnTo>
                    <a:pt x="228" y="497"/>
                  </a:lnTo>
                  <a:lnTo>
                    <a:pt x="211" y="510"/>
                  </a:lnTo>
                  <a:lnTo>
                    <a:pt x="203" y="683"/>
                  </a:lnTo>
                  <a:lnTo>
                    <a:pt x="191" y="859"/>
                  </a:lnTo>
                  <a:lnTo>
                    <a:pt x="196" y="869"/>
                  </a:lnTo>
                  <a:lnTo>
                    <a:pt x="239" y="903"/>
                  </a:lnTo>
                  <a:lnTo>
                    <a:pt x="234" y="909"/>
                  </a:lnTo>
                  <a:lnTo>
                    <a:pt x="218" y="915"/>
                  </a:lnTo>
                  <a:lnTo>
                    <a:pt x="192" y="909"/>
                  </a:lnTo>
                  <a:lnTo>
                    <a:pt x="168" y="896"/>
                  </a:lnTo>
                  <a:lnTo>
                    <a:pt x="148" y="889"/>
                  </a:lnTo>
                  <a:lnTo>
                    <a:pt x="148" y="919"/>
                  </a:lnTo>
                  <a:lnTo>
                    <a:pt x="139" y="920"/>
                  </a:lnTo>
                  <a:lnTo>
                    <a:pt x="153" y="946"/>
                  </a:lnTo>
                  <a:lnTo>
                    <a:pt x="147" y="988"/>
                  </a:lnTo>
                  <a:lnTo>
                    <a:pt x="132" y="994"/>
                  </a:lnTo>
                  <a:lnTo>
                    <a:pt x="106" y="959"/>
                  </a:lnTo>
                  <a:lnTo>
                    <a:pt x="106" y="934"/>
                  </a:lnTo>
                  <a:lnTo>
                    <a:pt x="97" y="931"/>
                  </a:lnTo>
                  <a:lnTo>
                    <a:pt x="87" y="705"/>
                  </a:lnTo>
                  <a:lnTo>
                    <a:pt x="97" y="683"/>
                  </a:lnTo>
                  <a:lnTo>
                    <a:pt x="69" y="531"/>
                  </a:lnTo>
                  <a:lnTo>
                    <a:pt x="52" y="525"/>
                  </a:lnTo>
                  <a:lnTo>
                    <a:pt x="45" y="368"/>
                  </a:lnTo>
                  <a:lnTo>
                    <a:pt x="0" y="349"/>
                  </a:lnTo>
                  <a:lnTo>
                    <a:pt x="19" y="179"/>
                  </a:lnTo>
                  <a:lnTo>
                    <a:pt x="88" y="132"/>
                  </a:lnTo>
                  <a:lnTo>
                    <a:pt x="107" y="117"/>
                  </a:lnTo>
                  <a:lnTo>
                    <a:pt x="107" y="100"/>
                  </a:lnTo>
                  <a:lnTo>
                    <a:pt x="100" y="89"/>
                  </a:lnTo>
                  <a:lnTo>
                    <a:pt x="93" y="79"/>
                  </a:lnTo>
                  <a:lnTo>
                    <a:pt x="85" y="67"/>
                  </a:lnTo>
                  <a:lnTo>
                    <a:pt x="81" y="56"/>
                  </a:lnTo>
                  <a:lnTo>
                    <a:pt x="81" y="44"/>
                  </a:lnTo>
                  <a:lnTo>
                    <a:pt x="85" y="32"/>
                  </a:lnTo>
                  <a:lnTo>
                    <a:pt x="94" y="18"/>
                  </a:lnTo>
                  <a:lnTo>
                    <a:pt x="107" y="8"/>
                  </a:lnTo>
                  <a:lnTo>
                    <a:pt x="121" y="2"/>
                  </a:lnTo>
                  <a:lnTo>
                    <a:pt x="137" y="0"/>
                  </a:lnTo>
                  <a:lnTo>
                    <a:pt x="153" y="3"/>
                  </a:lnTo>
                  <a:lnTo>
                    <a:pt x="168" y="7"/>
                  </a:lnTo>
                  <a:lnTo>
                    <a:pt x="187" y="20"/>
                  </a:lnTo>
                </a:path>
              </a:pathLst>
            </a:custGeom>
            <a:solidFill>
              <a:srgbClr val="0000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49" name="Freeform 29"/>
            <p:cNvSpPr/>
            <p:nvPr/>
          </p:nvSpPr>
          <p:spPr bwMode="auto">
            <a:xfrm>
              <a:off x="2087" y="2029"/>
              <a:ext cx="291" cy="905"/>
            </a:xfrm>
            <a:custGeom>
              <a:avLst/>
              <a:gdLst>
                <a:gd name="T0" fmla="*/ 176 w 291"/>
                <a:gd name="T1" fmla="*/ 11 h 905"/>
                <a:gd name="T2" fmla="*/ 233 w 291"/>
                <a:gd name="T3" fmla="*/ 0 h 905"/>
                <a:gd name="T4" fmla="*/ 255 w 291"/>
                <a:gd name="T5" fmla="*/ 22 h 905"/>
                <a:gd name="T6" fmla="*/ 265 w 291"/>
                <a:gd name="T7" fmla="*/ 15 h 905"/>
                <a:gd name="T8" fmla="*/ 280 w 291"/>
                <a:gd name="T9" fmla="*/ 55 h 905"/>
                <a:gd name="T10" fmla="*/ 249 w 291"/>
                <a:gd name="T11" fmla="*/ 80 h 905"/>
                <a:gd name="T12" fmla="*/ 246 w 291"/>
                <a:gd name="T13" fmla="*/ 100 h 905"/>
                <a:gd name="T14" fmla="*/ 239 w 291"/>
                <a:gd name="T15" fmla="*/ 102 h 905"/>
                <a:gd name="T16" fmla="*/ 233 w 291"/>
                <a:gd name="T17" fmla="*/ 123 h 905"/>
                <a:gd name="T18" fmla="*/ 211 w 291"/>
                <a:gd name="T19" fmla="*/ 127 h 905"/>
                <a:gd name="T20" fmla="*/ 211 w 291"/>
                <a:gd name="T21" fmla="*/ 135 h 905"/>
                <a:gd name="T22" fmla="*/ 249 w 291"/>
                <a:gd name="T23" fmla="*/ 162 h 905"/>
                <a:gd name="T24" fmla="*/ 280 w 291"/>
                <a:gd name="T25" fmla="*/ 292 h 905"/>
                <a:gd name="T26" fmla="*/ 255 w 291"/>
                <a:gd name="T27" fmla="*/ 326 h 905"/>
                <a:gd name="T28" fmla="*/ 255 w 291"/>
                <a:gd name="T29" fmla="*/ 563 h 905"/>
                <a:gd name="T30" fmla="*/ 225 w 291"/>
                <a:gd name="T31" fmla="*/ 573 h 905"/>
                <a:gd name="T32" fmla="*/ 219 w 291"/>
                <a:gd name="T33" fmla="*/ 611 h 905"/>
                <a:gd name="T34" fmla="*/ 208 w 291"/>
                <a:gd name="T35" fmla="*/ 711 h 905"/>
                <a:gd name="T36" fmla="*/ 208 w 291"/>
                <a:gd name="T37" fmla="*/ 764 h 905"/>
                <a:gd name="T38" fmla="*/ 255 w 291"/>
                <a:gd name="T39" fmla="*/ 797 h 905"/>
                <a:gd name="T40" fmla="*/ 288 w 291"/>
                <a:gd name="T41" fmla="*/ 814 h 905"/>
                <a:gd name="T42" fmla="*/ 290 w 291"/>
                <a:gd name="T43" fmla="*/ 825 h 905"/>
                <a:gd name="T44" fmla="*/ 216 w 291"/>
                <a:gd name="T45" fmla="*/ 809 h 905"/>
                <a:gd name="T46" fmla="*/ 208 w 291"/>
                <a:gd name="T47" fmla="*/ 798 h 905"/>
                <a:gd name="T48" fmla="*/ 200 w 291"/>
                <a:gd name="T49" fmla="*/ 809 h 905"/>
                <a:gd name="T50" fmla="*/ 192 w 291"/>
                <a:gd name="T51" fmla="*/ 809 h 905"/>
                <a:gd name="T52" fmla="*/ 184 w 291"/>
                <a:gd name="T53" fmla="*/ 771 h 905"/>
                <a:gd name="T54" fmla="*/ 176 w 291"/>
                <a:gd name="T55" fmla="*/ 600 h 905"/>
                <a:gd name="T56" fmla="*/ 161 w 291"/>
                <a:gd name="T57" fmla="*/ 600 h 905"/>
                <a:gd name="T58" fmla="*/ 121 w 291"/>
                <a:gd name="T59" fmla="*/ 751 h 905"/>
                <a:gd name="T60" fmla="*/ 121 w 291"/>
                <a:gd name="T61" fmla="*/ 846 h 905"/>
                <a:gd name="T62" fmla="*/ 104 w 291"/>
                <a:gd name="T63" fmla="*/ 893 h 905"/>
                <a:gd name="T64" fmla="*/ 89 w 291"/>
                <a:gd name="T65" fmla="*/ 904 h 905"/>
                <a:gd name="T66" fmla="*/ 80 w 291"/>
                <a:gd name="T67" fmla="*/ 878 h 905"/>
                <a:gd name="T68" fmla="*/ 90 w 291"/>
                <a:gd name="T69" fmla="*/ 851 h 905"/>
                <a:gd name="T70" fmla="*/ 104 w 291"/>
                <a:gd name="T71" fmla="*/ 792 h 905"/>
                <a:gd name="T72" fmla="*/ 106 w 291"/>
                <a:gd name="T73" fmla="*/ 576 h 905"/>
                <a:gd name="T74" fmla="*/ 120 w 291"/>
                <a:gd name="T75" fmla="*/ 364 h 905"/>
                <a:gd name="T76" fmla="*/ 95 w 291"/>
                <a:gd name="T77" fmla="*/ 346 h 905"/>
                <a:gd name="T78" fmla="*/ 95 w 291"/>
                <a:gd name="T79" fmla="*/ 315 h 905"/>
                <a:gd name="T80" fmla="*/ 95 w 291"/>
                <a:gd name="T81" fmla="*/ 258 h 905"/>
                <a:gd name="T82" fmla="*/ 63 w 291"/>
                <a:gd name="T83" fmla="*/ 273 h 905"/>
                <a:gd name="T84" fmla="*/ 90 w 291"/>
                <a:gd name="T85" fmla="*/ 309 h 905"/>
                <a:gd name="T86" fmla="*/ 90 w 291"/>
                <a:gd name="T87" fmla="*/ 342 h 905"/>
                <a:gd name="T88" fmla="*/ 62 w 291"/>
                <a:gd name="T89" fmla="*/ 321 h 905"/>
                <a:gd name="T90" fmla="*/ 46 w 291"/>
                <a:gd name="T91" fmla="*/ 300 h 905"/>
                <a:gd name="T92" fmla="*/ 31 w 291"/>
                <a:gd name="T93" fmla="*/ 305 h 905"/>
                <a:gd name="T94" fmla="*/ 0 w 291"/>
                <a:gd name="T95" fmla="*/ 270 h 905"/>
                <a:gd name="T96" fmla="*/ 0 w 291"/>
                <a:gd name="T97" fmla="*/ 258 h 905"/>
                <a:gd name="T98" fmla="*/ 16 w 291"/>
                <a:gd name="T99" fmla="*/ 252 h 905"/>
                <a:gd name="T100" fmla="*/ 53 w 291"/>
                <a:gd name="T101" fmla="*/ 212 h 905"/>
                <a:gd name="T102" fmla="*/ 90 w 291"/>
                <a:gd name="T103" fmla="*/ 178 h 905"/>
                <a:gd name="T104" fmla="*/ 140 w 291"/>
                <a:gd name="T105" fmla="*/ 137 h 905"/>
                <a:gd name="T106" fmla="*/ 176 w 291"/>
                <a:gd name="T107" fmla="*/ 124 h 905"/>
                <a:gd name="T108" fmla="*/ 176 w 291"/>
                <a:gd name="T109" fmla="*/ 96 h 905"/>
                <a:gd name="T110" fmla="*/ 161 w 291"/>
                <a:gd name="T111" fmla="*/ 81 h 905"/>
                <a:gd name="T112" fmla="*/ 161 w 291"/>
                <a:gd name="T113" fmla="*/ 44 h 905"/>
                <a:gd name="T114" fmla="*/ 153 w 291"/>
                <a:gd name="T115" fmla="*/ 38 h 905"/>
                <a:gd name="T116" fmla="*/ 176 w 291"/>
                <a:gd name="T117" fmla="*/ 11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905">
                  <a:moveTo>
                    <a:pt x="176" y="11"/>
                  </a:moveTo>
                  <a:lnTo>
                    <a:pt x="233" y="0"/>
                  </a:lnTo>
                  <a:lnTo>
                    <a:pt x="255" y="22"/>
                  </a:lnTo>
                  <a:lnTo>
                    <a:pt x="265" y="15"/>
                  </a:lnTo>
                  <a:lnTo>
                    <a:pt x="280" y="55"/>
                  </a:lnTo>
                  <a:lnTo>
                    <a:pt x="249" y="80"/>
                  </a:lnTo>
                  <a:lnTo>
                    <a:pt x="246" y="100"/>
                  </a:lnTo>
                  <a:lnTo>
                    <a:pt x="239" y="102"/>
                  </a:lnTo>
                  <a:lnTo>
                    <a:pt x="233" y="123"/>
                  </a:lnTo>
                  <a:lnTo>
                    <a:pt x="211" y="127"/>
                  </a:lnTo>
                  <a:lnTo>
                    <a:pt x="211" y="135"/>
                  </a:lnTo>
                  <a:lnTo>
                    <a:pt x="249" y="162"/>
                  </a:lnTo>
                  <a:lnTo>
                    <a:pt x="280" y="292"/>
                  </a:lnTo>
                  <a:lnTo>
                    <a:pt x="255" y="326"/>
                  </a:lnTo>
                  <a:lnTo>
                    <a:pt x="255" y="563"/>
                  </a:lnTo>
                  <a:lnTo>
                    <a:pt x="225" y="573"/>
                  </a:lnTo>
                  <a:lnTo>
                    <a:pt x="219" y="611"/>
                  </a:lnTo>
                  <a:lnTo>
                    <a:pt x="208" y="711"/>
                  </a:lnTo>
                  <a:lnTo>
                    <a:pt x="208" y="764"/>
                  </a:lnTo>
                  <a:lnTo>
                    <a:pt x="255" y="797"/>
                  </a:lnTo>
                  <a:lnTo>
                    <a:pt x="288" y="814"/>
                  </a:lnTo>
                  <a:lnTo>
                    <a:pt x="290" y="825"/>
                  </a:lnTo>
                  <a:lnTo>
                    <a:pt x="216" y="809"/>
                  </a:lnTo>
                  <a:lnTo>
                    <a:pt x="208" y="798"/>
                  </a:lnTo>
                  <a:lnTo>
                    <a:pt x="200" y="809"/>
                  </a:lnTo>
                  <a:lnTo>
                    <a:pt x="192" y="809"/>
                  </a:lnTo>
                  <a:lnTo>
                    <a:pt x="184" y="771"/>
                  </a:lnTo>
                  <a:lnTo>
                    <a:pt x="176" y="600"/>
                  </a:lnTo>
                  <a:lnTo>
                    <a:pt x="161" y="600"/>
                  </a:lnTo>
                  <a:lnTo>
                    <a:pt x="121" y="751"/>
                  </a:lnTo>
                  <a:lnTo>
                    <a:pt x="121" y="846"/>
                  </a:lnTo>
                  <a:lnTo>
                    <a:pt x="104" y="893"/>
                  </a:lnTo>
                  <a:lnTo>
                    <a:pt x="89" y="904"/>
                  </a:lnTo>
                  <a:lnTo>
                    <a:pt x="80" y="878"/>
                  </a:lnTo>
                  <a:lnTo>
                    <a:pt x="90" y="851"/>
                  </a:lnTo>
                  <a:lnTo>
                    <a:pt x="104" y="792"/>
                  </a:lnTo>
                  <a:lnTo>
                    <a:pt x="106" y="576"/>
                  </a:lnTo>
                  <a:lnTo>
                    <a:pt x="120" y="364"/>
                  </a:lnTo>
                  <a:lnTo>
                    <a:pt x="95" y="346"/>
                  </a:lnTo>
                  <a:lnTo>
                    <a:pt x="95" y="315"/>
                  </a:lnTo>
                  <a:lnTo>
                    <a:pt x="95" y="258"/>
                  </a:lnTo>
                  <a:lnTo>
                    <a:pt x="63" y="273"/>
                  </a:lnTo>
                  <a:lnTo>
                    <a:pt x="90" y="309"/>
                  </a:lnTo>
                  <a:lnTo>
                    <a:pt x="90" y="342"/>
                  </a:lnTo>
                  <a:lnTo>
                    <a:pt x="62" y="321"/>
                  </a:lnTo>
                  <a:lnTo>
                    <a:pt x="46" y="300"/>
                  </a:lnTo>
                  <a:lnTo>
                    <a:pt x="31" y="305"/>
                  </a:lnTo>
                  <a:lnTo>
                    <a:pt x="0" y="270"/>
                  </a:lnTo>
                  <a:lnTo>
                    <a:pt x="0" y="258"/>
                  </a:lnTo>
                  <a:lnTo>
                    <a:pt x="16" y="252"/>
                  </a:lnTo>
                  <a:lnTo>
                    <a:pt x="53" y="212"/>
                  </a:lnTo>
                  <a:lnTo>
                    <a:pt x="90" y="178"/>
                  </a:lnTo>
                  <a:lnTo>
                    <a:pt x="140" y="137"/>
                  </a:lnTo>
                  <a:lnTo>
                    <a:pt x="176" y="124"/>
                  </a:lnTo>
                  <a:lnTo>
                    <a:pt x="176" y="96"/>
                  </a:lnTo>
                  <a:lnTo>
                    <a:pt x="161" y="81"/>
                  </a:lnTo>
                  <a:lnTo>
                    <a:pt x="161" y="44"/>
                  </a:lnTo>
                  <a:lnTo>
                    <a:pt x="153" y="38"/>
                  </a:lnTo>
                  <a:lnTo>
                    <a:pt x="176" y="11"/>
                  </a:lnTo>
                </a:path>
              </a:pathLst>
            </a:custGeom>
            <a:solidFill>
              <a:srgbClr val="1834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50" name="Freeform 30"/>
            <p:cNvSpPr/>
            <p:nvPr/>
          </p:nvSpPr>
          <p:spPr bwMode="auto">
            <a:xfrm>
              <a:off x="1195" y="2051"/>
              <a:ext cx="279" cy="1120"/>
            </a:xfrm>
            <a:custGeom>
              <a:avLst/>
              <a:gdLst>
                <a:gd name="T0" fmla="*/ 64 w 279"/>
                <a:gd name="T1" fmla="*/ 22 h 1120"/>
                <a:gd name="T2" fmla="*/ 64 w 279"/>
                <a:gd name="T3" fmla="*/ 50 h 1120"/>
                <a:gd name="T4" fmla="*/ 70 w 279"/>
                <a:gd name="T5" fmla="*/ 58 h 1120"/>
                <a:gd name="T6" fmla="*/ 57 w 279"/>
                <a:gd name="T7" fmla="*/ 81 h 1120"/>
                <a:gd name="T8" fmla="*/ 64 w 279"/>
                <a:gd name="T9" fmla="*/ 86 h 1120"/>
                <a:gd name="T10" fmla="*/ 62 w 279"/>
                <a:gd name="T11" fmla="*/ 95 h 1120"/>
                <a:gd name="T12" fmla="*/ 71 w 279"/>
                <a:gd name="T13" fmla="*/ 126 h 1120"/>
                <a:gd name="T14" fmla="*/ 71 w 279"/>
                <a:gd name="T15" fmla="*/ 132 h 1120"/>
                <a:gd name="T16" fmla="*/ 22 w 279"/>
                <a:gd name="T17" fmla="*/ 162 h 1120"/>
                <a:gd name="T18" fmla="*/ 0 w 279"/>
                <a:gd name="T19" fmla="*/ 394 h 1120"/>
                <a:gd name="T20" fmla="*/ 29 w 279"/>
                <a:gd name="T21" fmla="*/ 434 h 1120"/>
                <a:gd name="T22" fmla="*/ 18 w 279"/>
                <a:gd name="T23" fmla="*/ 559 h 1120"/>
                <a:gd name="T24" fmla="*/ 37 w 279"/>
                <a:gd name="T25" fmla="*/ 574 h 1120"/>
                <a:gd name="T26" fmla="*/ 46 w 279"/>
                <a:gd name="T27" fmla="*/ 769 h 1120"/>
                <a:gd name="T28" fmla="*/ 59 w 279"/>
                <a:gd name="T29" fmla="*/ 967 h 1120"/>
                <a:gd name="T30" fmla="*/ 55 w 279"/>
                <a:gd name="T31" fmla="*/ 979 h 1120"/>
                <a:gd name="T32" fmla="*/ 5 w 279"/>
                <a:gd name="T33" fmla="*/ 1017 h 1120"/>
                <a:gd name="T34" fmla="*/ 11 w 279"/>
                <a:gd name="T35" fmla="*/ 1024 h 1120"/>
                <a:gd name="T36" fmla="*/ 29 w 279"/>
                <a:gd name="T37" fmla="*/ 1030 h 1120"/>
                <a:gd name="T38" fmla="*/ 58 w 279"/>
                <a:gd name="T39" fmla="*/ 1024 h 1120"/>
                <a:gd name="T40" fmla="*/ 86 w 279"/>
                <a:gd name="T41" fmla="*/ 1009 h 1120"/>
                <a:gd name="T42" fmla="*/ 109 w 279"/>
                <a:gd name="T43" fmla="*/ 1001 h 1120"/>
                <a:gd name="T44" fmla="*/ 109 w 279"/>
                <a:gd name="T45" fmla="*/ 1035 h 1120"/>
                <a:gd name="T46" fmla="*/ 118 w 279"/>
                <a:gd name="T47" fmla="*/ 1036 h 1120"/>
                <a:gd name="T48" fmla="*/ 102 w 279"/>
                <a:gd name="T49" fmla="*/ 1065 h 1120"/>
                <a:gd name="T50" fmla="*/ 110 w 279"/>
                <a:gd name="T51" fmla="*/ 1113 h 1120"/>
                <a:gd name="T52" fmla="*/ 127 w 279"/>
                <a:gd name="T53" fmla="*/ 1119 h 1120"/>
                <a:gd name="T54" fmla="*/ 157 w 279"/>
                <a:gd name="T55" fmla="*/ 1080 h 1120"/>
                <a:gd name="T56" fmla="*/ 157 w 279"/>
                <a:gd name="T57" fmla="*/ 1052 h 1120"/>
                <a:gd name="T58" fmla="*/ 167 w 279"/>
                <a:gd name="T59" fmla="*/ 1048 h 1120"/>
                <a:gd name="T60" fmla="*/ 178 w 279"/>
                <a:gd name="T61" fmla="*/ 793 h 1120"/>
                <a:gd name="T62" fmla="*/ 167 w 279"/>
                <a:gd name="T63" fmla="*/ 768 h 1120"/>
                <a:gd name="T64" fmla="*/ 199 w 279"/>
                <a:gd name="T65" fmla="*/ 598 h 1120"/>
                <a:gd name="T66" fmla="*/ 219 w 279"/>
                <a:gd name="T67" fmla="*/ 591 h 1120"/>
                <a:gd name="T68" fmla="*/ 227 w 279"/>
                <a:gd name="T69" fmla="*/ 414 h 1120"/>
                <a:gd name="T70" fmla="*/ 278 w 279"/>
                <a:gd name="T71" fmla="*/ 393 h 1120"/>
                <a:gd name="T72" fmla="*/ 256 w 279"/>
                <a:gd name="T73" fmla="*/ 201 h 1120"/>
                <a:gd name="T74" fmla="*/ 177 w 279"/>
                <a:gd name="T75" fmla="*/ 148 h 1120"/>
                <a:gd name="T76" fmla="*/ 156 w 279"/>
                <a:gd name="T77" fmla="*/ 131 h 1120"/>
                <a:gd name="T78" fmla="*/ 155 w 279"/>
                <a:gd name="T79" fmla="*/ 112 h 1120"/>
                <a:gd name="T80" fmla="*/ 163 w 279"/>
                <a:gd name="T81" fmla="*/ 100 h 1120"/>
                <a:gd name="T82" fmla="*/ 171 w 279"/>
                <a:gd name="T83" fmla="*/ 89 h 1120"/>
                <a:gd name="T84" fmla="*/ 180 w 279"/>
                <a:gd name="T85" fmla="*/ 75 h 1120"/>
                <a:gd name="T86" fmla="*/ 186 w 279"/>
                <a:gd name="T87" fmla="*/ 63 h 1120"/>
                <a:gd name="T88" fmla="*/ 186 w 279"/>
                <a:gd name="T89" fmla="*/ 49 h 1120"/>
                <a:gd name="T90" fmla="*/ 180 w 279"/>
                <a:gd name="T91" fmla="*/ 36 h 1120"/>
                <a:gd name="T92" fmla="*/ 170 w 279"/>
                <a:gd name="T93" fmla="*/ 20 h 1120"/>
                <a:gd name="T94" fmla="*/ 156 w 279"/>
                <a:gd name="T95" fmla="*/ 9 h 1120"/>
                <a:gd name="T96" fmla="*/ 140 w 279"/>
                <a:gd name="T97" fmla="*/ 2 h 1120"/>
                <a:gd name="T98" fmla="*/ 121 w 279"/>
                <a:gd name="T99" fmla="*/ 0 h 1120"/>
                <a:gd name="T100" fmla="*/ 102 w 279"/>
                <a:gd name="T101" fmla="*/ 3 h 1120"/>
                <a:gd name="T102" fmla="*/ 86 w 279"/>
                <a:gd name="T103" fmla="*/ 7 h 1120"/>
                <a:gd name="T104" fmla="*/ 64 w 279"/>
                <a:gd name="T105" fmla="*/ 22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 h="1120">
                  <a:moveTo>
                    <a:pt x="64" y="22"/>
                  </a:moveTo>
                  <a:lnTo>
                    <a:pt x="64" y="50"/>
                  </a:lnTo>
                  <a:lnTo>
                    <a:pt x="70" y="58"/>
                  </a:lnTo>
                  <a:lnTo>
                    <a:pt x="57" y="81"/>
                  </a:lnTo>
                  <a:lnTo>
                    <a:pt x="64" y="86"/>
                  </a:lnTo>
                  <a:lnTo>
                    <a:pt x="62" y="95"/>
                  </a:lnTo>
                  <a:lnTo>
                    <a:pt x="71" y="126"/>
                  </a:lnTo>
                  <a:lnTo>
                    <a:pt x="71" y="132"/>
                  </a:lnTo>
                  <a:lnTo>
                    <a:pt x="22" y="162"/>
                  </a:lnTo>
                  <a:lnTo>
                    <a:pt x="0" y="394"/>
                  </a:lnTo>
                  <a:lnTo>
                    <a:pt x="29" y="434"/>
                  </a:lnTo>
                  <a:lnTo>
                    <a:pt x="18" y="559"/>
                  </a:lnTo>
                  <a:lnTo>
                    <a:pt x="37" y="574"/>
                  </a:lnTo>
                  <a:lnTo>
                    <a:pt x="46" y="769"/>
                  </a:lnTo>
                  <a:lnTo>
                    <a:pt x="59" y="967"/>
                  </a:lnTo>
                  <a:lnTo>
                    <a:pt x="55" y="979"/>
                  </a:lnTo>
                  <a:lnTo>
                    <a:pt x="5" y="1017"/>
                  </a:lnTo>
                  <a:lnTo>
                    <a:pt x="11" y="1024"/>
                  </a:lnTo>
                  <a:lnTo>
                    <a:pt x="29" y="1030"/>
                  </a:lnTo>
                  <a:lnTo>
                    <a:pt x="58" y="1024"/>
                  </a:lnTo>
                  <a:lnTo>
                    <a:pt x="86" y="1009"/>
                  </a:lnTo>
                  <a:lnTo>
                    <a:pt x="109" y="1001"/>
                  </a:lnTo>
                  <a:lnTo>
                    <a:pt x="109" y="1035"/>
                  </a:lnTo>
                  <a:lnTo>
                    <a:pt x="118" y="1036"/>
                  </a:lnTo>
                  <a:lnTo>
                    <a:pt x="102" y="1065"/>
                  </a:lnTo>
                  <a:lnTo>
                    <a:pt x="110" y="1113"/>
                  </a:lnTo>
                  <a:lnTo>
                    <a:pt x="127" y="1119"/>
                  </a:lnTo>
                  <a:lnTo>
                    <a:pt x="157" y="1080"/>
                  </a:lnTo>
                  <a:lnTo>
                    <a:pt x="157" y="1052"/>
                  </a:lnTo>
                  <a:lnTo>
                    <a:pt x="167" y="1048"/>
                  </a:lnTo>
                  <a:lnTo>
                    <a:pt x="178" y="793"/>
                  </a:lnTo>
                  <a:lnTo>
                    <a:pt x="167" y="768"/>
                  </a:lnTo>
                  <a:lnTo>
                    <a:pt x="199" y="598"/>
                  </a:lnTo>
                  <a:lnTo>
                    <a:pt x="219" y="591"/>
                  </a:lnTo>
                  <a:lnTo>
                    <a:pt x="227" y="414"/>
                  </a:lnTo>
                  <a:lnTo>
                    <a:pt x="278" y="393"/>
                  </a:lnTo>
                  <a:lnTo>
                    <a:pt x="256" y="201"/>
                  </a:lnTo>
                  <a:lnTo>
                    <a:pt x="177" y="148"/>
                  </a:lnTo>
                  <a:lnTo>
                    <a:pt x="156" y="131"/>
                  </a:lnTo>
                  <a:lnTo>
                    <a:pt x="155" y="112"/>
                  </a:lnTo>
                  <a:lnTo>
                    <a:pt x="163" y="100"/>
                  </a:lnTo>
                  <a:lnTo>
                    <a:pt x="171" y="89"/>
                  </a:lnTo>
                  <a:lnTo>
                    <a:pt x="180" y="75"/>
                  </a:lnTo>
                  <a:lnTo>
                    <a:pt x="186" y="63"/>
                  </a:lnTo>
                  <a:lnTo>
                    <a:pt x="186" y="49"/>
                  </a:lnTo>
                  <a:lnTo>
                    <a:pt x="180" y="36"/>
                  </a:lnTo>
                  <a:lnTo>
                    <a:pt x="170" y="20"/>
                  </a:lnTo>
                  <a:lnTo>
                    <a:pt x="156" y="9"/>
                  </a:lnTo>
                  <a:lnTo>
                    <a:pt x="140" y="2"/>
                  </a:lnTo>
                  <a:lnTo>
                    <a:pt x="121" y="0"/>
                  </a:lnTo>
                  <a:lnTo>
                    <a:pt x="102" y="3"/>
                  </a:lnTo>
                  <a:lnTo>
                    <a:pt x="86" y="7"/>
                  </a:lnTo>
                  <a:lnTo>
                    <a:pt x="64" y="22"/>
                  </a:lnTo>
                </a:path>
              </a:pathLst>
            </a:custGeom>
            <a:solidFill>
              <a:srgbClr val="1834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51" name="Freeform 31"/>
            <p:cNvSpPr/>
            <p:nvPr/>
          </p:nvSpPr>
          <p:spPr bwMode="auto">
            <a:xfrm>
              <a:off x="4664" y="1919"/>
              <a:ext cx="294" cy="874"/>
            </a:xfrm>
            <a:custGeom>
              <a:avLst/>
              <a:gdLst>
                <a:gd name="T0" fmla="*/ 184 w 295"/>
                <a:gd name="T1" fmla="*/ 0 h 874"/>
                <a:gd name="T2" fmla="*/ 119 w 295"/>
                <a:gd name="T3" fmla="*/ 27 h 874"/>
                <a:gd name="T4" fmla="*/ 118 w 295"/>
                <a:gd name="T5" fmla="*/ 86 h 874"/>
                <a:gd name="T6" fmla="*/ 87 w 295"/>
                <a:gd name="T7" fmla="*/ 114 h 874"/>
                <a:gd name="T8" fmla="*/ 20 w 295"/>
                <a:gd name="T9" fmla="*/ 145 h 874"/>
                <a:gd name="T10" fmla="*/ 8 w 295"/>
                <a:gd name="T11" fmla="*/ 314 h 874"/>
                <a:gd name="T12" fmla="*/ 55 w 295"/>
                <a:gd name="T13" fmla="*/ 459 h 874"/>
                <a:gd name="T14" fmla="*/ 100 w 295"/>
                <a:gd name="T15" fmla="*/ 569 h 874"/>
                <a:gd name="T16" fmla="*/ 91 w 295"/>
                <a:gd name="T17" fmla="*/ 831 h 874"/>
                <a:gd name="T18" fmla="*/ 100 w 295"/>
                <a:gd name="T19" fmla="*/ 842 h 874"/>
                <a:gd name="T20" fmla="*/ 147 w 295"/>
                <a:gd name="T21" fmla="*/ 869 h 874"/>
                <a:gd name="T22" fmla="*/ 171 w 295"/>
                <a:gd name="T23" fmla="*/ 873 h 874"/>
                <a:gd name="T24" fmla="*/ 189 w 295"/>
                <a:gd name="T25" fmla="*/ 866 h 874"/>
                <a:gd name="T26" fmla="*/ 179 w 295"/>
                <a:gd name="T27" fmla="*/ 852 h 874"/>
                <a:gd name="T28" fmla="*/ 156 w 295"/>
                <a:gd name="T29" fmla="*/ 831 h 874"/>
                <a:gd name="T30" fmla="*/ 165 w 295"/>
                <a:gd name="T31" fmla="*/ 822 h 874"/>
                <a:gd name="T32" fmla="*/ 224 w 295"/>
                <a:gd name="T33" fmla="*/ 839 h 874"/>
                <a:gd name="T34" fmla="*/ 230 w 295"/>
                <a:gd name="T35" fmla="*/ 828 h 874"/>
                <a:gd name="T36" fmla="*/ 224 w 295"/>
                <a:gd name="T37" fmla="*/ 817 h 874"/>
                <a:gd name="T38" fmla="*/ 206 w 295"/>
                <a:gd name="T39" fmla="*/ 801 h 874"/>
                <a:gd name="T40" fmla="*/ 226 w 295"/>
                <a:gd name="T41" fmla="*/ 717 h 874"/>
                <a:gd name="T42" fmla="*/ 247 w 295"/>
                <a:gd name="T43" fmla="*/ 479 h 874"/>
                <a:gd name="T44" fmla="*/ 257 w 295"/>
                <a:gd name="T45" fmla="*/ 432 h 874"/>
                <a:gd name="T46" fmla="*/ 238 w 295"/>
                <a:gd name="T47" fmla="*/ 337 h 874"/>
                <a:gd name="T48" fmla="*/ 252 w 295"/>
                <a:gd name="T49" fmla="*/ 336 h 874"/>
                <a:gd name="T50" fmla="*/ 264 w 295"/>
                <a:gd name="T51" fmla="*/ 332 h 874"/>
                <a:gd name="T52" fmla="*/ 275 w 295"/>
                <a:gd name="T53" fmla="*/ 326 h 874"/>
                <a:gd name="T54" fmla="*/ 284 w 295"/>
                <a:gd name="T55" fmla="*/ 318 h 874"/>
                <a:gd name="T56" fmla="*/ 294 w 295"/>
                <a:gd name="T57" fmla="*/ 306 h 874"/>
                <a:gd name="T58" fmla="*/ 285 w 295"/>
                <a:gd name="T59" fmla="*/ 259 h 874"/>
                <a:gd name="T60" fmla="*/ 215 w 295"/>
                <a:gd name="T61" fmla="*/ 149 h 874"/>
                <a:gd name="T62" fmla="*/ 189 w 295"/>
                <a:gd name="T63" fmla="*/ 118 h 874"/>
                <a:gd name="T64" fmla="*/ 220 w 295"/>
                <a:gd name="T65" fmla="*/ 97 h 874"/>
                <a:gd name="T66" fmla="*/ 221 w 295"/>
                <a:gd name="T67" fmla="*/ 92 h 874"/>
                <a:gd name="T68" fmla="*/ 231 w 295"/>
                <a:gd name="T69" fmla="*/ 82 h 874"/>
                <a:gd name="T70" fmla="*/ 230 w 295"/>
                <a:gd name="T71" fmla="*/ 58 h 874"/>
                <a:gd name="T72" fmla="*/ 234 w 295"/>
                <a:gd name="T73" fmla="*/ 31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5" h="874">
                  <a:moveTo>
                    <a:pt x="220" y="10"/>
                  </a:moveTo>
                  <a:lnTo>
                    <a:pt x="184" y="0"/>
                  </a:lnTo>
                  <a:lnTo>
                    <a:pt x="147" y="5"/>
                  </a:lnTo>
                  <a:lnTo>
                    <a:pt x="119" y="27"/>
                  </a:lnTo>
                  <a:lnTo>
                    <a:pt x="110" y="55"/>
                  </a:lnTo>
                  <a:lnTo>
                    <a:pt x="118" y="86"/>
                  </a:lnTo>
                  <a:lnTo>
                    <a:pt x="105" y="105"/>
                  </a:lnTo>
                  <a:lnTo>
                    <a:pt x="87" y="114"/>
                  </a:lnTo>
                  <a:lnTo>
                    <a:pt x="35" y="133"/>
                  </a:lnTo>
                  <a:lnTo>
                    <a:pt x="20" y="145"/>
                  </a:lnTo>
                  <a:lnTo>
                    <a:pt x="0" y="285"/>
                  </a:lnTo>
                  <a:lnTo>
                    <a:pt x="8" y="314"/>
                  </a:lnTo>
                  <a:lnTo>
                    <a:pt x="62" y="326"/>
                  </a:lnTo>
                  <a:lnTo>
                    <a:pt x="55" y="459"/>
                  </a:lnTo>
                  <a:lnTo>
                    <a:pt x="91" y="472"/>
                  </a:lnTo>
                  <a:lnTo>
                    <a:pt x="100" y="569"/>
                  </a:lnTo>
                  <a:lnTo>
                    <a:pt x="92" y="738"/>
                  </a:lnTo>
                  <a:lnTo>
                    <a:pt x="91" y="831"/>
                  </a:lnTo>
                  <a:lnTo>
                    <a:pt x="100" y="834"/>
                  </a:lnTo>
                  <a:lnTo>
                    <a:pt x="100" y="842"/>
                  </a:lnTo>
                  <a:lnTo>
                    <a:pt x="128" y="857"/>
                  </a:lnTo>
                  <a:lnTo>
                    <a:pt x="147" y="869"/>
                  </a:lnTo>
                  <a:lnTo>
                    <a:pt x="157" y="873"/>
                  </a:lnTo>
                  <a:lnTo>
                    <a:pt x="171" y="873"/>
                  </a:lnTo>
                  <a:lnTo>
                    <a:pt x="185" y="870"/>
                  </a:lnTo>
                  <a:lnTo>
                    <a:pt x="189" y="866"/>
                  </a:lnTo>
                  <a:lnTo>
                    <a:pt x="185" y="859"/>
                  </a:lnTo>
                  <a:lnTo>
                    <a:pt x="179" y="852"/>
                  </a:lnTo>
                  <a:lnTo>
                    <a:pt x="169" y="841"/>
                  </a:lnTo>
                  <a:lnTo>
                    <a:pt x="156" y="831"/>
                  </a:lnTo>
                  <a:lnTo>
                    <a:pt x="165" y="834"/>
                  </a:lnTo>
                  <a:lnTo>
                    <a:pt x="165" y="822"/>
                  </a:lnTo>
                  <a:lnTo>
                    <a:pt x="207" y="839"/>
                  </a:lnTo>
                  <a:lnTo>
                    <a:pt x="224" y="839"/>
                  </a:lnTo>
                  <a:lnTo>
                    <a:pt x="230" y="834"/>
                  </a:lnTo>
                  <a:lnTo>
                    <a:pt x="230" y="828"/>
                  </a:lnTo>
                  <a:lnTo>
                    <a:pt x="228" y="823"/>
                  </a:lnTo>
                  <a:lnTo>
                    <a:pt x="224" y="817"/>
                  </a:lnTo>
                  <a:lnTo>
                    <a:pt x="214" y="809"/>
                  </a:lnTo>
                  <a:lnTo>
                    <a:pt x="206" y="801"/>
                  </a:lnTo>
                  <a:lnTo>
                    <a:pt x="217" y="800"/>
                  </a:lnTo>
                  <a:lnTo>
                    <a:pt x="226" y="717"/>
                  </a:lnTo>
                  <a:lnTo>
                    <a:pt x="230" y="586"/>
                  </a:lnTo>
                  <a:lnTo>
                    <a:pt x="247" y="479"/>
                  </a:lnTo>
                  <a:lnTo>
                    <a:pt x="251" y="448"/>
                  </a:lnTo>
                  <a:lnTo>
                    <a:pt x="257" y="432"/>
                  </a:lnTo>
                  <a:lnTo>
                    <a:pt x="244" y="367"/>
                  </a:lnTo>
                  <a:lnTo>
                    <a:pt x="238" y="337"/>
                  </a:lnTo>
                  <a:lnTo>
                    <a:pt x="247" y="340"/>
                  </a:lnTo>
                  <a:lnTo>
                    <a:pt x="252" y="336"/>
                  </a:lnTo>
                  <a:lnTo>
                    <a:pt x="257" y="336"/>
                  </a:lnTo>
                  <a:lnTo>
                    <a:pt x="264" y="332"/>
                  </a:lnTo>
                  <a:lnTo>
                    <a:pt x="273" y="332"/>
                  </a:lnTo>
                  <a:lnTo>
                    <a:pt x="275" y="326"/>
                  </a:lnTo>
                  <a:lnTo>
                    <a:pt x="281" y="324"/>
                  </a:lnTo>
                  <a:lnTo>
                    <a:pt x="284" y="318"/>
                  </a:lnTo>
                  <a:lnTo>
                    <a:pt x="290" y="314"/>
                  </a:lnTo>
                  <a:lnTo>
                    <a:pt x="294" y="306"/>
                  </a:lnTo>
                  <a:lnTo>
                    <a:pt x="278" y="277"/>
                  </a:lnTo>
                  <a:lnTo>
                    <a:pt x="285" y="259"/>
                  </a:lnTo>
                  <a:lnTo>
                    <a:pt x="257" y="277"/>
                  </a:lnTo>
                  <a:lnTo>
                    <a:pt x="215" y="149"/>
                  </a:lnTo>
                  <a:lnTo>
                    <a:pt x="182" y="124"/>
                  </a:lnTo>
                  <a:lnTo>
                    <a:pt x="189" y="118"/>
                  </a:lnTo>
                  <a:lnTo>
                    <a:pt x="217" y="114"/>
                  </a:lnTo>
                  <a:lnTo>
                    <a:pt x="220" y="97"/>
                  </a:lnTo>
                  <a:lnTo>
                    <a:pt x="210" y="93"/>
                  </a:lnTo>
                  <a:lnTo>
                    <a:pt x="221" y="92"/>
                  </a:lnTo>
                  <a:lnTo>
                    <a:pt x="220" y="86"/>
                  </a:lnTo>
                  <a:lnTo>
                    <a:pt x="231" y="82"/>
                  </a:lnTo>
                  <a:lnTo>
                    <a:pt x="223" y="61"/>
                  </a:lnTo>
                  <a:lnTo>
                    <a:pt x="230" y="58"/>
                  </a:lnTo>
                  <a:lnTo>
                    <a:pt x="226" y="31"/>
                  </a:lnTo>
                  <a:lnTo>
                    <a:pt x="234" y="31"/>
                  </a:lnTo>
                  <a:lnTo>
                    <a:pt x="220" y="10"/>
                  </a:lnTo>
                </a:path>
              </a:pathLst>
            </a:custGeom>
            <a:solidFill>
              <a:srgbClr val="1834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52" name="Freeform 32"/>
            <p:cNvSpPr/>
            <p:nvPr/>
          </p:nvSpPr>
          <p:spPr bwMode="auto">
            <a:xfrm>
              <a:off x="1486" y="2068"/>
              <a:ext cx="264" cy="1167"/>
            </a:xfrm>
            <a:custGeom>
              <a:avLst/>
              <a:gdLst>
                <a:gd name="T0" fmla="*/ 170 w 263"/>
                <a:gd name="T1" fmla="*/ 17 h 1167"/>
                <a:gd name="T2" fmla="*/ 108 w 263"/>
                <a:gd name="T3" fmla="*/ 0 h 1167"/>
                <a:gd name="T4" fmla="*/ 63 w 263"/>
                <a:gd name="T5" fmla="*/ 0 h 1167"/>
                <a:gd name="T6" fmla="*/ 21 w 263"/>
                <a:gd name="T7" fmla="*/ 10 h 1167"/>
                <a:gd name="T8" fmla="*/ 6 w 263"/>
                <a:gd name="T9" fmla="*/ 50 h 1167"/>
                <a:gd name="T10" fmla="*/ 6 w 263"/>
                <a:gd name="T11" fmla="*/ 85 h 1167"/>
                <a:gd name="T12" fmla="*/ 29 w 263"/>
                <a:gd name="T13" fmla="*/ 126 h 1167"/>
                <a:gd name="T14" fmla="*/ 46 w 263"/>
                <a:gd name="T15" fmla="*/ 125 h 1167"/>
                <a:gd name="T16" fmla="*/ 21 w 263"/>
                <a:gd name="T17" fmla="*/ 172 h 1167"/>
                <a:gd name="T18" fmla="*/ 0 w 263"/>
                <a:gd name="T19" fmla="*/ 251 h 1167"/>
                <a:gd name="T20" fmla="*/ 0 w 263"/>
                <a:gd name="T21" fmla="*/ 318 h 1167"/>
                <a:gd name="T22" fmla="*/ 6 w 263"/>
                <a:gd name="T23" fmla="*/ 403 h 1167"/>
                <a:gd name="T24" fmla="*/ 21 w 263"/>
                <a:gd name="T25" fmla="*/ 487 h 1167"/>
                <a:gd name="T26" fmla="*/ 52 w 263"/>
                <a:gd name="T27" fmla="*/ 491 h 1167"/>
                <a:gd name="T28" fmla="*/ 52 w 263"/>
                <a:gd name="T29" fmla="*/ 516 h 1167"/>
                <a:gd name="T30" fmla="*/ 68 w 263"/>
                <a:gd name="T31" fmla="*/ 526 h 1167"/>
                <a:gd name="T32" fmla="*/ 68 w 263"/>
                <a:gd name="T33" fmla="*/ 611 h 1167"/>
                <a:gd name="T34" fmla="*/ 84 w 263"/>
                <a:gd name="T35" fmla="*/ 627 h 1167"/>
                <a:gd name="T36" fmla="*/ 84 w 263"/>
                <a:gd name="T37" fmla="*/ 783 h 1167"/>
                <a:gd name="T38" fmla="*/ 84 w 263"/>
                <a:gd name="T39" fmla="*/ 882 h 1167"/>
                <a:gd name="T40" fmla="*/ 60 w 263"/>
                <a:gd name="T41" fmla="*/ 992 h 1167"/>
                <a:gd name="T42" fmla="*/ 51 w 263"/>
                <a:gd name="T43" fmla="*/ 1135 h 1167"/>
                <a:gd name="T44" fmla="*/ 78 w 263"/>
                <a:gd name="T45" fmla="*/ 1145 h 1167"/>
                <a:gd name="T46" fmla="*/ 78 w 263"/>
                <a:gd name="T47" fmla="*/ 1162 h 1167"/>
                <a:gd name="T48" fmla="*/ 122 w 263"/>
                <a:gd name="T49" fmla="*/ 1162 h 1167"/>
                <a:gd name="T50" fmla="*/ 129 w 263"/>
                <a:gd name="T51" fmla="*/ 1156 h 1167"/>
                <a:gd name="T52" fmla="*/ 147 w 263"/>
                <a:gd name="T53" fmla="*/ 1156 h 1167"/>
                <a:gd name="T54" fmla="*/ 147 w 263"/>
                <a:gd name="T55" fmla="*/ 1166 h 1167"/>
                <a:gd name="T56" fmla="*/ 180 w 263"/>
                <a:gd name="T57" fmla="*/ 1162 h 1167"/>
                <a:gd name="T58" fmla="*/ 247 w 263"/>
                <a:gd name="T59" fmla="*/ 1156 h 1167"/>
                <a:gd name="T60" fmla="*/ 247 w 263"/>
                <a:gd name="T61" fmla="*/ 1146 h 1167"/>
                <a:gd name="T62" fmla="*/ 185 w 263"/>
                <a:gd name="T63" fmla="*/ 1124 h 1167"/>
                <a:gd name="T64" fmla="*/ 185 w 263"/>
                <a:gd name="T65" fmla="*/ 1103 h 1167"/>
                <a:gd name="T66" fmla="*/ 240 w 263"/>
                <a:gd name="T67" fmla="*/ 1093 h 1167"/>
                <a:gd name="T68" fmla="*/ 240 w 263"/>
                <a:gd name="T69" fmla="*/ 1078 h 1167"/>
                <a:gd name="T70" fmla="*/ 202 w 263"/>
                <a:gd name="T71" fmla="*/ 1057 h 1167"/>
                <a:gd name="T72" fmla="*/ 202 w 263"/>
                <a:gd name="T73" fmla="*/ 898 h 1167"/>
                <a:gd name="T74" fmla="*/ 216 w 263"/>
                <a:gd name="T75" fmla="*/ 753 h 1167"/>
                <a:gd name="T76" fmla="*/ 211 w 263"/>
                <a:gd name="T77" fmla="*/ 608 h 1167"/>
                <a:gd name="T78" fmla="*/ 209 w 263"/>
                <a:gd name="T79" fmla="*/ 526 h 1167"/>
                <a:gd name="T80" fmla="*/ 216 w 263"/>
                <a:gd name="T81" fmla="*/ 501 h 1167"/>
                <a:gd name="T82" fmla="*/ 216 w 263"/>
                <a:gd name="T83" fmla="*/ 387 h 1167"/>
                <a:gd name="T84" fmla="*/ 262 w 263"/>
                <a:gd name="T85" fmla="*/ 361 h 1167"/>
                <a:gd name="T86" fmla="*/ 262 w 263"/>
                <a:gd name="T87" fmla="*/ 346 h 1167"/>
                <a:gd name="T88" fmla="*/ 163 w 263"/>
                <a:gd name="T89" fmla="*/ 189 h 1167"/>
                <a:gd name="T90" fmla="*/ 115 w 263"/>
                <a:gd name="T91" fmla="*/ 168 h 1167"/>
                <a:gd name="T92" fmla="*/ 121 w 263"/>
                <a:gd name="T93" fmla="*/ 158 h 1167"/>
                <a:gd name="T94" fmla="*/ 154 w 263"/>
                <a:gd name="T95" fmla="*/ 152 h 1167"/>
                <a:gd name="T96" fmla="*/ 154 w 263"/>
                <a:gd name="T97" fmla="*/ 142 h 1167"/>
                <a:gd name="T98" fmla="*/ 163 w 263"/>
                <a:gd name="T99" fmla="*/ 137 h 1167"/>
                <a:gd name="T100" fmla="*/ 163 w 263"/>
                <a:gd name="T101" fmla="*/ 126 h 1167"/>
                <a:gd name="T102" fmla="*/ 170 w 263"/>
                <a:gd name="T103" fmla="*/ 121 h 1167"/>
                <a:gd name="T104" fmla="*/ 163 w 263"/>
                <a:gd name="T105" fmla="*/ 115 h 1167"/>
                <a:gd name="T106" fmla="*/ 169 w 263"/>
                <a:gd name="T107" fmla="*/ 111 h 1167"/>
                <a:gd name="T108" fmla="*/ 154 w 263"/>
                <a:gd name="T109" fmla="*/ 85 h 1167"/>
                <a:gd name="T110" fmla="*/ 163 w 263"/>
                <a:gd name="T111" fmla="*/ 70 h 1167"/>
                <a:gd name="T112" fmla="*/ 154 w 263"/>
                <a:gd name="T113" fmla="*/ 54 h 1167"/>
                <a:gd name="T114" fmla="*/ 169 w 263"/>
                <a:gd name="T115" fmla="*/ 43 h 1167"/>
                <a:gd name="T116" fmla="*/ 170 w 263"/>
                <a:gd name="T117" fmla="*/ 17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1167">
                  <a:moveTo>
                    <a:pt x="170" y="17"/>
                  </a:moveTo>
                  <a:lnTo>
                    <a:pt x="108" y="0"/>
                  </a:lnTo>
                  <a:lnTo>
                    <a:pt x="63" y="0"/>
                  </a:lnTo>
                  <a:lnTo>
                    <a:pt x="21" y="10"/>
                  </a:lnTo>
                  <a:lnTo>
                    <a:pt x="6" y="50"/>
                  </a:lnTo>
                  <a:lnTo>
                    <a:pt x="6" y="85"/>
                  </a:lnTo>
                  <a:lnTo>
                    <a:pt x="29" y="126"/>
                  </a:lnTo>
                  <a:lnTo>
                    <a:pt x="46" y="125"/>
                  </a:lnTo>
                  <a:lnTo>
                    <a:pt x="21" y="172"/>
                  </a:lnTo>
                  <a:lnTo>
                    <a:pt x="0" y="251"/>
                  </a:lnTo>
                  <a:lnTo>
                    <a:pt x="0" y="318"/>
                  </a:lnTo>
                  <a:lnTo>
                    <a:pt x="6" y="403"/>
                  </a:lnTo>
                  <a:lnTo>
                    <a:pt x="21" y="487"/>
                  </a:lnTo>
                  <a:lnTo>
                    <a:pt x="52" y="491"/>
                  </a:lnTo>
                  <a:lnTo>
                    <a:pt x="52" y="516"/>
                  </a:lnTo>
                  <a:lnTo>
                    <a:pt x="68" y="526"/>
                  </a:lnTo>
                  <a:lnTo>
                    <a:pt x="68" y="611"/>
                  </a:lnTo>
                  <a:lnTo>
                    <a:pt x="84" y="627"/>
                  </a:lnTo>
                  <a:lnTo>
                    <a:pt x="84" y="783"/>
                  </a:lnTo>
                  <a:lnTo>
                    <a:pt x="84" y="882"/>
                  </a:lnTo>
                  <a:lnTo>
                    <a:pt x="60" y="992"/>
                  </a:lnTo>
                  <a:lnTo>
                    <a:pt x="51" y="1135"/>
                  </a:lnTo>
                  <a:lnTo>
                    <a:pt x="78" y="1145"/>
                  </a:lnTo>
                  <a:lnTo>
                    <a:pt x="78" y="1162"/>
                  </a:lnTo>
                  <a:lnTo>
                    <a:pt x="122" y="1162"/>
                  </a:lnTo>
                  <a:lnTo>
                    <a:pt x="129" y="1156"/>
                  </a:lnTo>
                  <a:lnTo>
                    <a:pt x="147" y="1156"/>
                  </a:lnTo>
                  <a:lnTo>
                    <a:pt x="147" y="1166"/>
                  </a:lnTo>
                  <a:lnTo>
                    <a:pt x="180" y="1162"/>
                  </a:lnTo>
                  <a:lnTo>
                    <a:pt x="247" y="1156"/>
                  </a:lnTo>
                  <a:lnTo>
                    <a:pt x="247" y="1146"/>
                  </a:lnTo>
                  <a:lnTo>
                    <a:pt x="185" y="1124"/>
                  </a:lnTo>
                  <a:lnTo>
                    <a:pt x="185" y="1103"/>
                  </a:lnTo>
                  <a:lnTo>
                    <a:pt x="240" y="1093"/>
                  </a:lnTo>
                  <a:lnTo>
                    <a:pt x="240" y="1078"/>
                  </a:lnTo>
                  <a:lnTo>
                    <a:pt x="202" y="1057"/>
                  </a:lnTo>
                  <a:lnTo>
                    <a:pt x="202" y="898"/>
                  </a:lnTo>
                  <a:lnTo>
                    <a:pt x="216" y="753"/>
                  </a:lnTo>
                  <a:lnTo>
                    <a:pt x="211" y="608"/>
                  </a:lnTo>
                  <a:lnTo>
                    <a:pt x="209" y="526"/>
                  </a:lnTo>
                  <a:lnTo>
                    <a:pt x="216" y="501"/>
                  </a:lnTo>
                  <a:lnTo>
                    <a:pt x="216" y="387"/>
                  </a:lnTo>
                  <a:lnTo>
                    <a:pt x="262" y="361"/>
                  </a:lnTo>
                  <a:lnTo>
                    <a:pt x="262" y="346"/>
                  </a:lnTo>
                  <a:lnTo>
                    <a:pt x="163" y="189"/>
                  </a:lnTo>
                  <a:lnTo>
                    <a:pt x="115" y="168"/>
                  </a:lnTo>
                  <a:lnTo>
                    <a:pt x="121" y="158"/>
                  </a:lnTo>
                  <a:lnTo>
                    <a:pt x="154" y="152"/>
                  </a:lnTo>
                  <a:lnTo>
                    <a:pt x="154" y="142"/>
                  </a:lnTo>
                  <a:lnTo>
                    <a:pt x="163" y="137"/>
                  </a:lnTo>
                  <a:lnTo>
                    <a:pt x="163" y="126"/>
                  </a:lnTo>
                  <a:lnTo>
                    <a:pt x="170" y="121"/>
                  </a:lnTo>
                  <a:lnTo>
                    <a:pt x="163" y="115"/>
                  </a:lnTo>
                  <a:lnTo>
                    <a:pt x="169" y="111"/>
                  </a:lnTo>
                  <a:lnTo>
                    <a:pt x="154" y="85"/>
                  </a:lnTo>
                  <a:lnTo>
                    <a:pt x="163" y="70"/>
                  </a:lnTo>
                  <a:lnTo>
                    <a:pt x="154" y="54"/>
                  </a:lnTo>
                  <a:lnTo>
                    <a:pt x="169" y="43"/>
                  </a:lnTo>
                  <a:lnTo>
                    <a:pt x="170" y="17"/>
                  </a:lnTo>
                </a:path>
              </a:pathLst>
            </a:custGeom>
            <a:solidFill>
              <a:srgbClr val="1834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53" name="Freeform 33"/>
            <p:cNvSpPr/>
            <p:nvPr/>
          </p:nvSpPr>
          <p:spPr bwMode="auto">
            <a:xfrm>
              <a:off x="1726" y="2229"/>
              <a:ext cx="380" cy="1202"/>
            </a:xfrm>
            <a:custGeom>
              <a:avLst/>
              <a:gdLst>
                <a:gd name="T0" fmla="*/ 147 w 380"/>
                <a:gd name="T1" fmla="*/ 16 h 1202"/>
                <a:gd name="T2" fmla="*/ 127 w 380"/>
                <a:gd name="T3" fmla="*/ 82 h 1202"/>
                <a:gd name="T4" fmla="*/ 140 w 380"/>
                <a:gd name="T5" fmla="*/ 90 h 1202"/>
                <a:gd name="T6" fmla="*/ 152 w 380"/>
                <a:gd name="T7" fmla="*/ 115 h 1202"/>
                <a:gd name="T8" fmla="*/ 171 w 380"/>
                <a:gd name="T9" fmla="*/ 156 h 1202"/>
                <a:gd name="T10" fmla="*/ 152 w 380"/>
                <a:gd name="T11" fmla="*/ 164 h 1202"/>
                <a:gd name="T12" fmla="*/ 67 w 380"/>
                <a:gd name="T13" fmla="*/ 225 h 1202"/>
                <a:gd name="T14" fmla="*/ 11 w 380"/>
                <a:gd name="T15" fmla="*/ 589 h 1202"/>
                <a:gd name="T16" fmla="*/ 0 w 380"/>
                <a:gd name="T17" fmla="*/ 651 h 1202"/>
                <a:gd name="T18" fmla="*/ 23 w 380"/>
                <a:gd name="T19" fmla="*/ 687 h 1202"/>
                <a:gd name="T20" fmla="*/ 41 w 380"/>
                <a:gd name="T21" fmla="*/ 695 h 1202"/>
                <a:gd name="T22" fmla="*/ 41 w 380"/>
                <a:gd name="T23" fmla="*/ 639 h 1202"/>
                <a:gd name="T24" fmla="*/ 41 w 380"/>
                <a:gd name="T25" fmla="*/ 667 h 1202"/>
                <a:gd name="T26" fmla="*/ 61 w 380"/>
                <a:gd name="T27" fmla="*/ 647 h 1202"/>
                <a:gd name="T28" fmla="*/ 72 w 380"/>
                <a:gd name="T29" fmla="*/ 601 h 1202"/>
                <a:gd name="T30" fmla="*/ 123 w 380"/>
                <a:gd name="T31" fmla="*/ 916 h 1202"/>
                <a:gd name="T32" fmla="*/ 147 w 380"/>
                <a:gd name="T33" fmla="*/ 1107 h 1202"/>
                <a:gd name="T34" fmla="*/ 134 w 380"/>
                <a:gd name="T35" fmla="*/ 1193 h 1202"/>
                <a:gd name="T36" fmla="*/ 194 w 380"/>
                <a:gd name="T37" fmla="*/ 1181 h 1202"/>
                <a:gd name="T38" fmla="*/ 177 w 380"/>
                <a:gd name="T39" fmla="*/ 1072 h 1202"/>
                <a:gd name="T40" fmla="*/ 201 w 380"/>
                <a:gd name="T41" fmla="*/ 924 h 1202"/>
                <a:gd name="T42" fmla="*/ 207 w 380"/>
                <a:gd name="T43" fmla="*/ 1068 h 1202"/>
                <a:gd name="T44" fmla="*/ 219 w 380"/>
                <a:gd name="T45" fmla="*/ 1169 h 1202"/>
                <a:gd name="T46" fmla="*/ 269 w 380"/>
                <a:gd name="T47" fmla="*/ 1173 h 1202"/>
                <a:gd name="T48" fmla="*/ 288 w 380"/>
                <a:gd name="T49" fmla="*/ 916 h 1202"/>
                <a:gd name="T50" fmla="*/ 310 w 380"/>
                <a:gd name="T51" fmla="*/ 891 h 1202"/>
                <a:gd name="T52" fmla="*/ 368 w 380"/>
                <a:gd name="T53" fmla="*/ 916 h 1202"/>
                <a:gd name="T54" fmla="*/ 336 w 380"/>
                <a:gd name="T55" fmla="*/ 612 h 1202"/>
                <a:gd name="T56" fmla="*/ 343 w 380"/>
                <a:gd name="T57" fmla="*/ 553 h 1202"/>
                <a:gd name="T58" fmla="*/ 336 w 380"/>
                <a:gd name="T59" fmla="*/ 404 h 1202"/>
                <a:gd name="T60" fmla="*/ 252 w 380"/>
                <a:gd name="T61" fmla="*/ 202 h 1202"/>
                <a:gd name="T62" fmla="*/ 251 w 380"/>
                <a:gd name="T63" fmla="*/ 131 h 1202"/>
                <a:gd name="T64" fmla="*/ 269 w 380"/>
                <a:gd name="T65" fmla="*/ 119 h 1202"/>
                <a:gd name="T66" fmla="*/ 288 w 380"/>
                <a:gd name="T67" fmla="*/ 99 h 1202"/>
                <a:gd name="T68" fmla="*/ 275 w 380"/>
                <a:gd name="T69" fmla="*/ 16 h 1202"/>
                <a:gd name="T70" fmla="*/ 229 w 380"/>
                <a:gd name="T71" fmla="*/ 4 h 1202"/>
                <a:gd name="T72" fmla="*/ 190 w 380"/>
                <a:gd name="T73" fmla="*/ 9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0" h="1202">
                  <a:moveTo>
                    <a:pt x="190" y="9"/>
                  </a:moveTo>
                  <a:lnTo>
                    <a:pt x="147" y="16"/>
                  </a:lnTo>
                  <a:lnTo>
                    <a:pt x="127" y="62"/>
                  </a:lnTo>
                  <a:lnTo>
                    <a:pt x="127" y="82"/>
                  </a:lnTo>
                  <a:lnTo>
                    <a:pt x="147" y="82"/>
                  </a:lnTo>
                  <a:lnTo>
                    <a:pt x="140" y="90"/>
                  </a:lnTo>
                  <a:lnTo>
                    <a:pt x="147" y="95"/>
                  </a:lnTo>
                  <a:lnTo>
                    <a:pt x="152" y="115"/>
                  </a:lnTo>
                  <a:lnTo>
                    <a:pt x="158" y="118"/>
                  </a:lnTo>
                  <a:lnTo>
                    <a:pt x="171" y="156"/>
                  </a:lnTo>
                  <a:lnTo>
                    <a:pt x="171" y="164"/>
                  </a:lnTo>
                  <a:lnTo>
                    <a:pt x="152" y="164"/>
                  </a:lnTo>
                  <a:lnTo>
                    <a:pt x="122" y="210"/>
                  </a:lnTo>
                  <a:lnTo>
                    <a:pt x="67" y="225"/>
                  </a:lnTo>
                  <a:lnTo>
                    <a:pt x="41" y="261"/>
                  </a:lnTo>
                  <a:lnTo>
                    <a:pt x="11" y="589"/>
                  </a:lnTo>
                  <a:lnTo>
                    <a:pt x="24" y="593"/>
                  </a:lnTo>
                  <a:lnTo>
                    <a:pt x="0" y="651"/>
                  </a:lnTo>
                  <a:lnTo>
                    <a:pt x="11" y="687"/>
                  </a:lnTo>
                  <a:lnTo>
                    <a:pt x="23" y="687"/>
                  </a:lnTo>
                  <a:lnTo>
                    <a:pt x="30" y="695"/>
                  </a:lnTo>
                  <a:lnTo>
                    <a:pt x="41" y="695"/>
                  </a:lnTo>
                  <a:lnTo>
                    <a:pt x="35" y="660"/>
                  </a:lnTo>
                  <a:lnTo>
                    <a:pt x="41" y="639"/>
                  </a:lnTo>
                  <a:lnTo>
                    <a:pt x="47" y="656"/>
                  </a:lnTo>
                  <a:lnTo>
                    <a:pt x="41" y="667"/>
                  </a:lnTo>
                  <a:lnTo>
                    <a:pt x="48" y="676"/>
                  </a:lnTo>
                  <a:lnTo>
                    <a:pt x="61" y="647"/>
                  </a:lnTo>
                  <a:lnTo>
                    <a:pt x="53" y="599"/>
                  </a:lnTo>
                  <a:lnTo>
                    <a:pt x="72" y="601"/>
                  </a:lnTo>
                  <a:lnTo>
                    <a:pt x="61" y="899"/>
                  </a:lnTo>
                  <a:lnTo>
                    <a:pt x="123" y="916"/>
                  </a:lnTo>
                  <a:lnTo>
                    <a:pt x="152" y="1090"/>
                  </a:lnTo>
                  <a:lnTo>
                    <a:pt x="147" y="1107"/>
                  </a:lnTo>
                  <a:lnTo>
                    <a:pt x="134" y="1180"/>
                  </a:lnTo>
                  <a:lnTo>
                    <a:pt x="134" y="1193"/>
                  </a:lnTo>
                  <a:lnTo>
                    <a:pt x="177" y="1201"/>
                  </a:lnTo>
                  <a:lnTo>
                    <a:pt x="194" y="1181"/>
                  </a:lnTo>
                  <a:lnTo>
                    <a:pt x="185" y="1117"/>
                  </a:lnTo>
                  <a:lnTo>
                    <a:pt x="177" y="1072"/>
                  </a:lnTo>
                  <a:lnTo>
                    <a:pt x="195" y="923"/>
                  </a:lnTo>
                  <a:lnTo>
                    <a:pt x="201" y="924"/>
                  </a:lnTo>
                  <a:lnTo>
                    <a:pt x="219" y="978"/>
                  </a:lnTo>
                  <a:lnTo>
                    <a:pt x="207" y="1068"/>
                  </a:lnTo>
                  <a:lnTo>
                    <a:pt x="194" y="1076"/>
                  </a:lnTo>
                  <a:lnTo>
                    <a:pt x="219" y="1169"/>
                  </a:lnTo>
                  <a:lnTo>
                    <a:pt x="262" y="1180"/>
                  </a:lnTo>
                  <a:lnTo>
                    <a:pt x="269" y="1173"/>
                  </a:lnTo>
                  <a:lnTo>
                    <a:pt x="238" y="1078"/>
                  </a:lnTo>
                  <a:lnTo>
                    <a:pt x="288" y="916"/>
                  </a:lnTo>
                  <a:lnTo>
                    <a:pt x="310" y="903"/>
                  </a:lnTo>
                  <a:lnTo>
                    <a:pt x="310" y="891"/>
                  </a:lnTo>
                  <a:lnTo>
                    <a:pt x="355" y="894"/>
                  </a:lnTo>
                  <a:lnTo>
                    <a:pt x="368" y="916"/>
                  </a:lnTo>
                  <a:lnTo>
                    <a:pt x="379" y="903"/>
                  </a:lnTo>
                  <a:lnTo>
                    <a:pt x="336" y="612"/>
                  </a:lnTo>
                  <a:lnTo>
                    <a:pt x="343" y="613"/>
                  </a:lnTo>
                  <a:lnTo>
                    <a:pt x="343" y="553"/>
                  </a:lnTo>
                  <a:lnTo>
                    <a:pt x="348" y="546"/>
                  </a:lnTo>
                  <a:lnTo>
                    <a:pt x="336" y="404"/>
                  </a:lnTo>
                  <a:lnTo>
                    <a:pt x="323" y="235"/>
                  </a:lnTo>
                  <a:lnTo>
                    <a:pt x="252" y="202"/>
                  </a:lnTo>
                  <a:lnTo>
                    <a:pt x="231" y="164"/>
                  </a:lnTo>
                  <a:lnTo>
                    <a:pt x="251" y="131"/>
                  </a:lnTo>
                  <a:lnTo>
                    <a:pt x="262" y="135"/>
                  </a:lnTo>
                  <a:lnTo>
                    <a:pt x="269" y="119"/>
                  </a:lnTo>
                  <a:lnTo>
                    <a:pt x="269" y="101"/>
                  </a:lnTo>
                  <a:lnTo>
                    <a:pt x="288" y="99"/>
                  </a:lnTo>
                  <a:lnTo>
                    <a:pt x="293" y="51"/>
                  </a:lnTo>
                  <a:lnTo>
                    <a:pt x="275" y="16"/>
                  </a:lnTo>
                  <a:lnTo>
                    <a:pt x="256" y="4"/>
                  </a:lnTo>
                  <a:lnTo>
                    <a:pt x="229" y="4"/>
                  </a:lnTo>
                  <a:lnTo>
                    <a:pt x="210" y="0"/>
                  </a:lnTo>
                  <a:lnTo>
                    <a:pt x="190" y="9"/>
                  </a:lnTo>
                </a:path>
              </a:pathLst>
            </a:custGeom>
            <a:solidFill>
              <a:srgbClr val="0000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54" name="Freeform 34"/>
            <p:cNvSpPr/>
            <p:nvPr/>
          </p:nvSpPr>
          <p:spPr bwMode="auto">
            <a:xfrm>
              <a:off x="3767" y="2217"/>
              <a:ext cx="422" cy="1226"/>
            </a:xfrm>
            <a:custGeom>
              <a:avLst/>
              <a:gdLst>
                <a:gd name="T0" fmla="*/ 257 w 422"/>
                <a:gd name="T1" fmla="*/ 16 h 1226"/>
                <a:gd name="T2" fmla="*/ 278 w 422"/>
                <a:gd name="T3" fmla="*/ 84 h 1226"/>
                <a:gd name="T4" fmla="*/ 264 w 422"/>
                <a:gd name="T5" fmla="*/ 91 h 1226"/>
                <a:gd name="T6" fmla="*/ 251 w 422"/>
                <a:gd name="T7" fmla="*/ 117 h 1226"/>
                <a:gd name="T8" fmla="*/ 229 w 422"/>
                <a:gd name="T9" fmla="*/ 159 h 1226"/>
                <a:gd name="T10" fmla="*/ 251 w 422"/>
                <a:gd name="T11" fmla="*/ 167 h 1226"/>
                <a:gd name="T12" fmla="*/ 345 w 422"/>
                <a:gd name="T13" fmla="*/ 230 h 1226"/>
                <a:gd name="T14" fmla="*/ 406 w 422"/>
                <a:gd name="T15" fmla="*/ 601 h 1226"/>
                <a:gd name="T16" fmla="*/ 421 w 422"/>
                <a:gd name="T17" fmla="*/ 664 h 1226"/>
                <a:gd name="T18" fmla="*/ 393 w 422"/>
                <a:gd name="T19" fmla="*/ 700 h 1226"/>
                <a:gd name="T20" fmla="*/ 374 w 422"/>
                <a:gd name="T21" fmla="*/ 709 h 1226"/>
                <a:gd name="T22" fmla="*/ 374 w 422"/>
                <a:gd name="T23" fmla="*/ 652 h 1226"/>
                <a:gd name="T24" fmla="*/ 374 w 422"/>
                <a:gd name="T25" fmla="*/ 680 h 1226"/>
                <a:gd name="T26" fmla="*/ 352 w 422"/>
                <a:gd name="T27" fmla="*/ 660 h 1226"/>
                <a:gd name="T28" fmla="*/ 339 w 422"/>
                <a:gd name="T29" fmla="*/ 613 h 1226"/>
                <a:gd name="T30" fmla="*/ 283 w 422"/>
                <a:gd name="T31" fmla="*/ 934 h 1226"/>
                <a:gd name="T32" fmla="*/ 257 w 422"/>
                <a:gd name="T33" fmla="*/ 1129 h 1226"/>
                <a:gd name="T34" fmla="*/ 271 w 422"/>
                <a:gd name="T35" fmla="*/ 1217 h 1226"/>
                <a:gd name="T36" fmla="*/ 203 w 422"/>
                <a:gd name="T37" fmla="*/ 1205 h 1226"/>
                <a:gd name="T38" fmla="*/ 223 w 422"/>
                <a:gd name="T39" fmla="*/ 1094 h 1226"/>
                <a:gd name="T40" fmla="*/ 195 w 422"/>
                <a:gd name="T41" fmla="*/ 943 h 1226"/>
                <a:gd name="T42" fmla="*/ 189 w 422"/>
                <a:gd name="T43" fmla="*/ 1089 h 1226"/>
                <a:gd name="T44" fmla="*/ 176 w 422"/>
                <a:gd name="T45" fmla="*/ 1192 h 1226"/>
                <a:gd name="T46" fmla="*/ 120 w 422"/>
                <a:gd name="T47" fmla="*/ 1197 h 1226"/>
                <a:gd name="T48" fmla="*/ 100 w 422"/>
                <a:gd name="T49" fmla="*/ 934 h 1226"/>
                <a:gd name="T50" fmla="*/ 75 w 422"/>
                <a:gd name="T51" fmla="*/ 909 h 1226"/>
                <a:gd name="T52" fmla="*/ 11 w 422"/>
                <a:gd name="T53" fmla="*/ 934 h 1226"/>
                <a:gd name="T54" fmla="*/ 46 w 422"/>
                <a:gd name="T55" fmla="*/ 624 h 1226"/>
                <a:gd name="T56" fmla="*/ 39 w 422"/>
                <a:gd name="T57" fmla="*/ 564 h 1226"/>
                <a:gd name="T58" fmla="*/ 45 w 422"/>
                <a:gd name="T59" fmla="*/ 412 h 1226"/>
                <a:gd name="T60" fmla="*/ 140 w 422"/>
                <a:gd name="T61" fmla="*/ 206 h 1226"/>
                <a:gd name="T62" fmla="*/ 141 w 422"/>
                <a:gd name="T63" fmla="*/ 134 h 1226"/>
                <a:gd name="T64" fmla="*/ 120 w 422"/>
                <a:gd name="T65" fmla="*/ 121 h 1226"/>
                <a:gd name="T66" fmla="*/ 100 w 422"/>
                <a:gd name="T67" fmla="*/ 101 h 1226"/>
                <a:gd name="T68" fmla="*/ 114 w 422"/>
                <a:gd name="T69" fmla="*/ 16 h 1226"/>
                <a:gd name="T70" fmla="*/ 165 w 422"/>
                <a:gd name="T71" fmla="*/ 4 h 1226"/>
                <a:gd name="T72" fmla="*/ 207 w 422"/>
                <a:gd name="T73" fmla="*/ 9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2" h="1226">
                  <a:moveTo>
                    <a:pt x="207" y="9"/>
                  </a:moveTo>
                  <a:lnTo>
                    <a:pt x="257" y="16"/>
                  </a:lnTo>
                  <a:lnTo>
                    <a:pt x="278" y="64"/>
                  </a:lnTo>
                  <a:lnTo>
                    <a:pt x="278" y="84"/>
                  </a:lnTo>
                  <a:lnTo>
                    <a:pt x="256" y="84"/>
                  </a:lnTo>
                  <a:lnTo>
                    <a:pt x="264" y="91"/>
                  </a:lnTo>
                  <a:lnTo>
                    <a:pt x="257" y="97"/>
                  </a:lnTo>
                  <a:lnTo>
                    <a:pt x="251" y="117"/>
                  </a:lnTo>
                  <a:lnTo>
                    <a:pt x="243" y="120"/>
                  </a:lnTo>
                  <a:lnTo>
                    <a:pt x="229" y="159"/>
                  </a:lnTo>
                  <a:lnTo>
                    <a:pt x="229" y="167"/>
                  </a:lnTo>
                  <a:lnTo>
                    <a:pt x="251" y="167"/>
                  </a:lnTo>
                  <a:lnTo>
                    <a:pt x="285" y="214"/>
                  </a:lnTo>
                  <a:lnTo>
                    <a:pt x="345" y="230"/>
                  </a:lnTo>
                  <a:lnTo>
                    <a:pt x="374" y="267"/>
                  </a:lnTo>
                  <a:lnTo>
                    <a:pt x="406" y="601"/>
                  </a:lnTo>
                  <a:lnTo>
                    <a:pt x="392" y="605"/>
                  </a:lnTo>
                  <a:lnTo>
                    <a:pt x="421" y="664"/>
                  </a:lnTo>
                  <a:lnTo>
                    <a:pt x="406" y="700"/>
                  </a:lnTo>
                  <a:lnTo>
                    <a:pt x="393" y="700"/>
                  </a:lnTo>
                  <a:lnTo>
                    <a:pt x="387" y="709"/>
                  </a:lnTo>
                  <a:lnTo>
                    <a:pt x="374" y="709"/>
                  </a:lnTo>
                  <a:lnTo>
                    <a:pt x="380" y="674"/>
                  </a:lnTo>
                  <a:lnTo>
                    <a:pt x="374" y="652"/>
                  </a:lnTo>
                  <a:lnTo>
                    <a:pt x="367" y="669"/>
                  </a:lnTo>
                  <a:lnTo>
                    <a:pt x="374" y="680"/>
                  </a:lnTo>
                  <a:lnTo>
                    <a:pt x="366" y="689"/>
                  </a:lnTo>
                  <a:lnTo>
                    <a:pt x="352" y="660"/>
                  </a:lnTo>
                  <a:lnTo>
                    <a:pt x="361" y="611"/>
                  </a:lnTo>
                  <a:lnTo>
                    <a:pt x="339" y="613"/>
                  </a:lnTo>
                  <a:lnTo>
                    <a:pt x="352" y="917"/>
                  </a:lnTo>
                  <a:lnTo>
                    <a:pt x="283" y="934"/>
                  </a:lnTo>
                  <a:lnTo>
                    <a:pt x="251" y="1111"/>
                  </a:lnTo>
                  <a:lnTo>
                    <a:pt x="257" y="1129"/>
                  </a:lnTo>
                  <a:lnTo>
                    <a:pt x="271" y="1203"/>
                  </a:lnTo>
                  <a:lnTo>
                    <a:pt x="271" y="1217"/>
                  </a:lnTo>
                  <a:lnTo>
                    <a:pt x="223" y="1225"/>
                  </a:lnTo>
                  <a:lnTo>
                    <a:pt x="203" y="1205"/>
                  </a:lnTo>
                  <a:lnTo>
                    <a:pt x="214" y="1139"/>
                  </a:lnTo>
                  <a:lnTo>
                    <a:pt x="223" y="1094"/>
                  </a:lnTo>
                  <a:lnTo>
                    <a:pt x="202" y="942"/>
                  </a:lnTo>
                  <a:lnTo>
                    <a:pt x="195" y="943"/>
                  </a:lnTo>
                  <a:lnTo>
                    <a:pt x="176" y="997"/>
                  </a:lnTo>
                  <a:lnTo>
                    <a:pt x="189" y="1089"/>
                  </a:lnTo>
                  <a:lnTo>
                    <a:pt x="203" y="1097"/>
                  </a:lnTo>
                  <a:lnTo>
                    <a:pt x="176" y="1192"/>
                  </a:lnTo>
                  <a:lnTo>
                    <a:pt x="128" y="1204"/>
                  </a:lnTo>
                  <a:lnTo>
                    <a:pt x="120" y="1197"/>
                  </a:lnTo>
                  <a:lnTo>
                    <a:pt x="155" y="1099"/>
                  </a:lnTo>
                  <a:lnTo>
                    <a:pt x="100" y="934"/>
                  </a:lnTo>
                  <a:lnTo>
                    <a:pt x="75" y="921"/>
                  </a:lnTo>
                  <a:lnTo>
                    <a:pt x="75" y="909"/>
                  </a:lnTo>
                  <a:lnTo>
                    <a:pt x="26" y="912"/>
                  </a:lnTo>
                  <a:lnTo>
                    <a:pt x="11" y="934"/>
                  </a:lnTo>
                  <a:lnTo>
                    <a:pt x="0" y="921"/>
                  </a:lnTo>
                  <a:lnTo>
                    <a:pt x="46" y="624"/>
                  </a:lnTo>
                  <a:lnTo>
                    <a:pt x="39" y="625"/>
                  </a:lnTo>
                  <a:lnTo>
                    <a:pt x="39" y="564"/>
                  </a:lnTo>
                  <a:lnTo>
                    <a:pt x="32" y="557"/>
                  </a:lnTo>
                  <a:lnTo>
                    <a:pt x="45" y="412"/>
                  </a:lnTo>
                  <a:lnTo>
                    <a:pt x="60" y="240"/>
                  </a:lnTo>
                  <a:lnTo>
                    <a:pt x="140" y="206"/>
                  </a:lnTo>
                  <a:lnTo>
                    <a:pt x="163" y="167"/>
                  </a:lnTo>
                  <a:lnTo>
                    <a:pt x="141" y="134"/>
                  </a:lnTo>
                  <a:lnTo>
                    <a:pt x="128" y="138"/>
                  </a:lnTo>
                  <a:lnTo>
                    <a:pt x="120" y="121"/>
                  </a:lnTo>
                  <a:lnTo>
                    <a:pt x="120" y="103"/>
                  </a:lnTo>
                  <a:lnTo>
                    <a:pt x="100" y="101"/>
                  </a:lnTo>
                  <a:lnTo>
                    <a:pt x="94" y="52"/>
                  </a:lnTo>
                  <a:lnTo>
                    <a:pt x="114" y="16"/>
                  </a:lnTo>
                  <a:lnTo>
                    <a:pt x="134" y="4"/>
                  </a:lnTo>
                  <a:lnTo>
                    <a:pt x="165" y="4"/>
                  </a:lnTo>
                  <a:lnTo>
                    <a:pt x="187" y="0"/>
                  </a:lnTo>
                  <a:lnTo>
                    <a:pt x="207" y="9"/>
                  </a:lnTo>
                </a:path>
              </a:pathLst>
            </a:custGeom>
            <a:solidFill>
              <a:srgbClr val="1834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55" name="Freeform 35"/>
            <p:cNvSpPr/>
            <p:nvPr/>
          </p:nvSpPr>
          <p:spPr bwMode="auto">
            <a:xfrm>
              <a:off x="2367" y="2027"/>
              <a:ext cx="211" cy="866"/>
            </a:xfrm>
            <a:custGeom>
              <a:avLst/>
              <a:gdLst>
                <a:gd name="T0" fmla="*/ 48 w 212"/>
                <a:gd name="T1" fmla="*/ 17 h 866"/>
                <a:gd name="T2" fmla="*/ 48 w 212"/>
                <a:gd name="T3" fmla="*/ 39 h 866"/>
                <a:gd name="T4" fmla="*/ 53 w 212"/>
                <a:gd name="T5" fmla="*/ 45 h 866"/>
                <a:gd name="T6" fmla="*/ 43 w 212"/>
                <a:gd name="T7" fmla="*/ 62 h 866"/>
                <a:gd name="T8" fmla="*/ 48 w 212"/>
                <a:gd name="T9" fmla="*/ 67 h 866"/>
                <a:gd name="T10" fmla="*/ 47 w 212"/>
                <a:gd name="T11" fmla="*/ 74 h 866"/>
                <a:gd name="T12" fmla="*/ 54 w 212"/>
                <a:gd name="T13" fmla="*/ 97 h 866"/>
                <a:gd name="T14" fmla="*/ 54 w 212"/>
                <a:gd name="T15" fmla="*/ 102 h 866"/>
                <a:gd name="T16" fmla="*/ 17 w 212"/>
                <a:gd name="T17" fmla="*/ 125 h 866"/>
                <a:gd name="T18" fmla="*/ 0 w 212"/>
                <a:gd name="T19" fmla="*/ 305 h 866"/>
                <a:gd name="T20" fmla="*/ 21 w 212"/>
                <a:gd name="T21" fmla="*/ 336 h 866"/>
                <a:gd name="T22" fmla="*/ 12 w 212"/>
                <a:gd name="T23" fmla="*/ 433 h 866"/>
                <a:gd name="T24" fmla="*/ 28 w 212"/>
                <a:gd name="T25" fmla="*/ 444 h 866"/>
                <a:gd name="T26" fmla="*/ 34 w 212"/>
                <a:gd name="T27" fmla="*/ 595 h 866"/>
                <a:gd name="T28" fmla="*/ 45 w 212"/>
                <a:gd name="T29" fmla="*/ 749 h 866"/>
                <a:gd name="T30" fmla="*/ 41 w 212"/>
                <a:gd name="T31" fmla="*/ 757 h 866"/>
                <a:gd name="T32" fmla="*/ 4 w 212"/>
                <a:gd name="T33" fmla="*/ 786 h 866"/>
                <a:gd name="T34" fmla="*/ 8 w 212"/>
                <a:gd name="T35" fmla="*/ 791 h 866"/>
                <a:gd name="T36" fmla="*/ 21 w 212"/>
                <a:gd name="T37" fmla="*/ 797 h 866"/>
                <a:gd name="T38" fmla="*/ 44 w 212"/>
                <a:gd name="T39" fmla="*/ 791 h 866"/>
                <a:gd name="T40" fmla="*/ 66 w 212"/>
                <a:gd name="T41" fmla="*/ 780 h 866"/>
                <a:gd name="T42" fmla="*/ 83 w 212"/>
                <a:gd name="T43" fmla="*/ 774 h 866"/>
                <a:gd name="T44" fmla="*/ 83 w 212"/>
                <a:gd name="T45" fmla="*/ 800 h 866"/>
                <a:gd name="T46" fmla="*/ 90 w 212"/>
                <a:gd name="T47" fmla="*/ 801 h 866"/>
                <a:gd name="T48" fmla="*/ 77 w 212"/>
                <a:gd name="T49" fmla="*/ 824 h 866"/>
                <a:gd name="T50" fmla="*/ 84 w 212"/>
                <a:gd name="T51" fmla="*/ 860 h 866"/>
                <a:gd name="T52" fmla="*/ 97 w 212"/>
                <a:gd name="T53" fmla="*/ 865 h 866"/>
                <a:gd name="T54" fmla="*/ 119 w 212"/>
                <a:gd name="T55" fmla="*/ 835 h 866"/>
                <a:gd name="T56" fmla="*/ 119 w 212"/>
                <a:gd name="T57" fmla="*/ 813 h 866"/>
                <a:gd name="T58" fmla="*/ 126 w 212"/>
                <a:gd name="T59" fmla="*/ 811 h 866"/>
                <a:gd name="T60" fmla="*/ 135 w 212"/>
                <a:gd name="T61" fmla="*/ 614 h 866"/>
                <a:gd name="T62" fmla="*/ 126 w 212"/>
                <a:gd name="T63" fmla="*/ 595 h 866"/>
                <a:gd name="T64" fmla="*/ 151 w 212"/>
                <a:gd name="T65" fmla="*/ 462 h 866"/>
                <a:gd name="T66" fmla="*/ 166 w 212"/>
                <a:gd name="T67" fmla="*/ 457 h 866"/>
                <a:gd name="T68" fmla="*/ 172 w 212"/>
                <a:gd name="T69" fmla="*/ 320 h 866"/>
                <a:gd name="T70" fmla="*/ 211 w 212"/>
                <a:gd name="T71" fmla="*/ 304 h 866"/>
                <a:gd name="T72" fmla="*/ 194 w 212"/>
                <a:gd name="T73" fmla="*/ 155 h 866"/>
                <a:gd name="T74" fmla="*/ 134 w 212"/>
                <a:gd name="T75" fmla="*/ 115 h 866"/>
                <a:gd name="T76" fmla="*/ 119 w 212"/>
                <a:gd name="T77" fmla="*/ 101 h 866"/>
                <a:gd name="T78" fmla="*/ 119 w 212"/>
                <a:gd name="T79" fmla="*/ 87 h 866"/>
                <a:gd name="T80" fmla="*/ 124 w 212"/>
                <a:gd name="T81" fmla="*/ 77 h 866"/>
                <a:gd name="T82" fmla="*/ 130 w 212"/>
                <a:gd name="T83" fmla="*/ 68 h 866"/>
                <a:gd name="T84" fmla="*/ 137 w 212"/>
                <a:gd name="T85" fmla="*/ 58 h 866"/>
                <a:gd name="T86" fmla="*/ 140 w 212"/>
                <a:gd name="T87" fmla="*/ 48 h 866"/>
                <a:gd name="T88" fmla="*/ 140 w 212"/>
                <a:gd name="T89" fmla="*/ 38 h 866"/>
                <a:gd name="T90" fmla="*/ 137 w 212"/>
                <a:gd name="T91" fmla="*/ 27 h 866"/>
                <a:gd name="T92" fmla="*/ 129 w 212"/>
                <a:gd name="T93" fmla="*/ 15 h 866"/>
                <a:gd name="T94" fmla="*/ 119 w 212"/>
                <a:gd name="T95" fmla="*/ 6 h 866"/>
                <a:gd name="T96" fmla="*/ 106 w 212"/>
                <a:gd name="T97" fmla="*/ 1 h 866"/>
                <a:gd name="T98" fmla="*/ 91 w 212"/>
                <a:gd name="T99" fmla="*/ 0 h 866"/>
                <a:gd name="T100" fmla="*/ 77 w 212"/>
                <a:gd name="T101" fmla="*/ 2 h 866"/>
                <a:gd name="T102" fmla="*/ 66 w 212"/>
                <a:gd name="T103" fmla="*/ 6 h 866"/>
                <a:gd name="T104" fmla="*/ 48 w 212"/>
                <a:gd name="T105" fmla="*/ 1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2" h="866">
                  <a:moveTo>
                    <a:pt x="48" y="17"/>
                  </a:moveTo>
                  <a:lnTo>
                    <a:pt x="48" y="39"/>
                  </a:lnTo>
                  <a:lnTo>
                    <a:pt x="53" y="45"/>
                  </a:lnTo>
                  <a:lnTo>
                    <a:pt x="43" y="62"/>
                  </a:lnTo>
                  <a:lnTo>
                    <a:pt x="48" y="67"/>
                  </a:lnTo>
                  <a:lnTo>
                    <a:pt x="47" y="74"/>
                  </a:lnTo>
                  <a:lnTo>
                    <a:pt x="54" y="97"/>
                  </a:lnTo>
                  <a:lnTo>
                    <a:pt x="54" y="102"/>
                  </a:lnTo>
                  <a:lnTo>
                    <a:pt x="17" y="125"/>
                  </a:lnTo>
                  <a:lnTo>
                    <a:pt x="0" y="305"/>
                  </a:lnTo>
                  <a:lnTo>
                    <a:pt x="21" y="336"/>
                  </a:lnTo>
                  <a:lnTo>
                    <a:pt x="12" y="433"/>
                  </a:lnTo>
                  <a:lnTo>
                    <a:pt x="28" y="444"/>
                  </a:lnTo>
                  <a:lnTo>
                    <a:pt x="34" y="595"/>
                  </a:lnTo>
                  <a:lnTo>
                    <a:pt x="45" y="749"/>
                  </a:lnTo>
                  <a:lnTo>
                    <a:pt x="41" y="757"/>
                  </a:lnTo>
                  <a:lnTo>
                    <a:pt x="4" y="786"/>
                  </a:lnTo>
                  <a:lnTo>
                    <a:pt x="8" y="791"/>
                  </a:lnTo>
                  <a:lnTo>
                    <a:pt x="21" y="797"/>
                  </a:lnTo>
                  <a:lnTo>
                    <a:pt x="44" y="791"/>
                  </a:lnTo>
                  <a:lnTo>
                    <a:pt x="66" y="780"/>
                  </a:lnTo>
                  <a:lnTo>
                    <a:pt x="83" y="774"/>
                  </a:lnTo>
                  <a:lnTo>
                    <a:pt x="83" y="800"/>
                  </a:lnTo>
                  <a:lnTo>
                    <a:pt x="90" y="801"/>
                  </a:lnTo>
                  <a:lnTo>
                    <a:pt x="77" y="824"/>
                  </a:lnTo>
                  <a:lnTo>
                    <a:pt x="84" y="860"/>
                  </a:lnTo>
                  <a:lnTo>
                    <a:pt x="97" y="865"/>
                  </a:lnTo>
                  <a:lnTo>
                    <a:pt x="119" y="835"/>
                  </a:lnTo>
                  <a:lnTo>
                    <a:pt x="119" y="813"/>
                  </a:lnTo>
                  <a:lnTo>
                    <a:pt x="126" y="811"/>
                  </a:lnTo>
                  <a:lnTo>
                    <a:pt x="135" y="614"/>
                  </a:lnTo>
                  <a:lnTo>
                    <a:pt x="126" y="595"/>
                  </a:lnTo>
                  <a:lnTo>
                    <a:pt x="151" y="462"/>
                  </a:lnTo>
                  <a:lnTo>
                    <a:pt x="166" y="457"/>
                  </a:lnTo>
                  <a:lnTo>
                    <a:pt x="172" y="320"/>
                  </a:lnTo>
                  <a:lnTo>
                    <a:pt x="211" y="304"/>
                  </a:lnTo>
                  <a:lnTo>
                    <a:pt x="194" y="155"/>
                  </a:lnTo>
                  <a:lnTo>
                    <a:pt x="134" y="115"/>
                  </a:lnTo>
                  <a:lnTo>
                    <a:pt x="119" y="101"/>
                  </a:lnTo>
                  <a:lnTo>
                    <a:pt x="119" y="87"/>
                  </a:lnTo>
                  <a:lnTo>
                    <a:pt x="124" y="77"/>
                  </a:lnTo>
                  <a:lnTo>
                    <a:pt x="130" y="68"/>
                  </a:lnTo>
                  <a:lnTo>
                    <a:pt x="137" y="58"/>
                  </a:lnTo>
                  <a:lnTo>
                    <a:pt x="140" y="48"/>
                  </a:lnTo>
                  <a:lnTo>
                    <a:pt x="140" y="38"/>
                  </a:lnTo>
                  <a:lnTo>
                    <a:pt x="137" y="27"/>
                  </a:lnTo>
                  <a:lnTo>
                    <a:pt x="129" y="15"/>
                  </a:lnTo>
                  <a:lnTo>
                    <a:pt x="119" y="6"/>
                  </a:lnTo>
                  <a:lnTo>
                    <a:pt x="106" y="1"/>
                  </a:lnTo>
                  <a:lnTo>
                    <a:pt x="91" y="0"/>
                  </a:lnTo>
                  <a:lnTo>
                    <a:pt x="77" y="2"/>
                  </a:lnTo>
                  <a:lnTo>
                    <a:pt x="66" y="6"/>
                  </a:lnTo>
                  <a:lnTo>
                    <a:pt x="48" y="17"/>
                  </a:lnTo>
                </a:path>
              </a:pathLst>
            </a:custGeom>
            <a:solidFill>
              <a:srgbClr val="CF0E3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56" name="Freeform 36"/>
            <p:cNvSpPr/>
            <p:nvPr/>
          </p:nvSpPr>
          <p:spPr bwMode="auto">
            <a:xfrm>
              <a:off x="4479" y="2261"/>
              <a:ext cx="404" cy="1271"/>
            </a:xfrm>
            <a:custGeom>
              <a:avLst/>
              <a:gdLst>
                <a:gd name="T0" fmla="*/ 149 w 404"/>
                <a:gd name="T1" fmla="*/ 0 h 1271"/>
                <a:gd name="T2" fmla="*/ 237 w 404"/>
                <a:gd name="T3" fmla="*/ 42 h 1271"/>
                <a:gd name="T4" fmla="*/ 239 w 404"/>
                <a:gd name="T5" fmla="*/ 127 h 1271"/>
                <a:gd name="T6" fmla="*/ 282 w 404"/>
                <a:gd name="T7" fmla="*/ 166 h 1271"/>
                <a:gd name="T8" fmla="*/ 373 w 404"/>
                <a:gd name="T9" fmla="*/ 213 h 1271"/>
                <a:gd name="T10" fmla="*/ 391 w 404"/>
                <a:gd name="T11" fmla="*/ 458 h 1271"/>
                <a:gd name="T12" fmla="*/ 328 w 404"/>
                <a:gd name="T13" fmla="*/ 666 h 1271"/>
                <a:gd name="T14" fmla="*/ 264 w 404"/>
                <a:gd name="T15" fmla="*/ 825 h 1271"/>
                <a:gd name="T16" fmla="*/ 278 w 404"/>
                <a:gd name="T17" fmla="*/ 1207 h 1271"/>
                <a:gd name="T18" fmla="*/ 265 w 404"/>
                <a:gd name="T19" fmla="*/ 1222 h 1271"/>
                <a:gd name="T20" fmla="*/ 202 w 404"/>
                <a:gd name="T21" fmla="*/ 1264 h 1271"/>
                <a:gd name="T22" fmla="*/ 166 w 404"/>
                <a:gd name="T23" fmla="*/ 1270 h 1271"/>
                <a:gd name="T24" fmla="*/ 143 w 404"/>
                <a:gd name="T25" fmla="*/ 1259 h 1271"/>
                <a:gd name="T26" fmla="*/ 157 w 404"/>
                <a:gd name="T27" fmla="*/ 1238 h 1271"/>
                <a:gd name="T28" fmla="*/ 188 w 404"/>
                <a:gd name="T29" fmla="*/ 1206 h 1271"/>
                <a:gd name="T30" fmla="*/ 175 w 404"/>
                <a:gd name="T31" fmla="*/ 1195 h 1271"/>
                <a:gd name="T32" fmla="*/ 95 w 404"/>
                <a:gd name="T33" fmla="*/ 1219 h 1271"/>
                <a:gd name="T34" fmla="*/ 88 w 404"/>
                <a:gd name="T35" fmla="*/ 1203 h 1271"/>
                <a:gd name="T36" fmla="*/ 95 w 404"/>
                <a:gd name="T37" fmla="*/ 1187 h 1271"/>
                <a:gd name="T38" fmla="*/ 120 w 404"/>
                <a:gd name="T39" fmla="*/ 1164 h 1271"/>
                <a:gd name="T40" fmla="*/ 93 w 404"/>
                <a:gd name="T41" fmla="*/ 1041 h 1271"/>
                <a:gd name="T42" fmla="*/ 65 w 404"/>
                <a:gd name="T43" fmla="*/ 694 h 1271"/>
                <a:gd name="T44" fmla="*/ 50 w 404"/>
                <a:gd name="T45" fmla="*/ 627 h 1271"/>
                <a:gd name="T46" fmla="*/ 74 w 404"/>
                <a:gd name="T47" fmla="*/ 491 h 1271"/>
                <a:gd name="T48" fmla="*/ 56 w 404"/>
                <a:gd name="T49" fmla="*/ 490 h 1271"/>
                <a:gd name="T50" fmla="*/ 41 w 404"/>
                <a:gd name="T51" fmla="*/ 483 h 1271"/>
                <a:gd name="T52" fmla="*/ 24 w 404"/>
                <a:gd name="T53" fmla="*/ 474 h 1271"/>
                <a:gd name="T54" fmla="*/ 15 w 404"/>
                <a:gd name="T55" fmla="*/ 464 h 1271"/>
                <a:gd name="T56" fmla="*/ 0 w 404"/>
                <a:gd name="T57" fmla="*/ 447 h 1271"/>
                <a:gd name="T58" fmla="*/ 11 w 404"/>
                <a:gd name="T59" fmla="*/ 377 h 1271"/>
                <a:gd name="T60" fmla="*/ 108 w 404"/>
                <a:gd name="T61" fmla="*/ 218 h 1271"/>
                <a:gd name="T62" fmla="*/ 143 w 404"/>
                <a:gd name="T63" fmla="*/ 172 h 1271"/>
                <a:gd name="T64" fmla="*/ 101 w 404"/>
                <a:gd name="T65" fmla="*/ 142 h 1271"/>
                <a:gd name="T66" fmla="*/ 98 w 404"/>
                <a:gd name="T67" fmla="*/ 135 h 1271"/>
                <a:gd name="T68" fmla="*/ 86 w 404"/>
                <a:gd name="T69" fmla="*/ 121 h 1271"/>
                <a:gd name="T70" fmla="*/ 87 w 404"/>
                <a:gd name="T71" fmla="*/ 86 h 1271"/>
                <a:gd name="T72" fmla="*/ 82 w 404"/>
                <a:gd name="T73" fmla="*/ 4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4" h="1271">
                  <a:moveTo>
                    <a:pt x="99" y="17"/>
                  </a:moveTo>
                  <a:lnTo>
                    <a:pt x="149" y="0"/>
                  </a:lnTo>
                  <a:lnTo>
                    <a:pt x="201" y="9"/>
                  </a:lnTo>
                  <a:lnTo>
                    <a:pt x="237" y="42"/>
                  </a:lnTo>
                  <a:lnTo>
                    <a:pt x="251" y="80"/>
                  </a:lnTo>
                  <a:lnTo>
                    <a:pt x="239" y="127"/>
                  </a:lnTo>
                  <a:lnTo>
                    <a:pt x="257" y="154"/>
                  </a:lnTo>
                  <a:lnTo>
                    <a:pt x="282" y="166"/>
                  </a:lnTo>
                  <a:lnTo>
                    <a:pt x="354" y="194"/>
                  </a:lnTo>
                  <a:lnTo>
                    <a:pt x="373" y="213"/>
                  </a:lnTo>
                  <a:lnTo>
                    <a:pt x="403" y="416"/>
                  </a:lnTo>
                  <a:lnTo>
                    <a:pt x="391" y="458"/>
                  </a:lnTo>
                  <a:lnTo>
                    <a:pt x="316" y="474"/>
                  </a:lnTo>
                  <a:lnTo>
                    <a:pt x="328" y="666"/>
                  </a:lnTo>
                  <a:lnTo>
                    <a:pt x="278" y="684"/>
                  </a:lnTo>
                  <a:lnTo>
                    <a:pt x="264" y="825"/>
                  </a:lnTo>
                  <a:lnTo>
                    <a:pt x="275" y="1072"/>
                  </a:lnTo>
                  <a:lnTo>
                    <a:pt x="278" y="1207"/>
                  </a:lnTo>
                  <a:lnTo>
                    <a:pt x="265" y="1211"/>
                  </a:lnTo>
                  <a:lnTo>
                    <a:pt x="265" y="1222"/>
                  </a:lnTo>
                  <a:lnTo>
                    <a:pt x="226" y="1246"/>
                  </a:lnTo>
                  <a:lnTo>
                    <a:pt x="202" y="1264"/>
                  </a:lnTo>
                  <a:lnTo>
                    <a:pt x="186" y="1269"/>
                  </a:lnTo>
                  <a:lnTo>
                    <a:pt x="166" y="1270"/>
                  </a:lnTo>
                  <a:lnTo>
                    <a:pt x="147" y="1265"/>
                  </a:lnTo>
                  <a:lnTo>
                    <a:pt x="143" y="1259"/>
                  </a:lnTo>
                  <a:lnTo>
                    <a:pt x="147" y="1249"/>
                  </a:lnTo>
                  <a:lnTo>
                    <a:pt x="157" y="1238"/>
                  </a:lnTo>
                  <a:lnTo>
                    <a:pt x="170" y="1222"/>
                  </a:lnTo>
                  <a:lnTo>
                    <a:pt x="188" y="1206"/>
                  </a:lnTo>
                  <a:lnTo>
                    <a:pt x="175" y="1212"/>
                  </a:lnTo>
                  <a:lnTo>
                    <a:pt x="175" y="1195"/>
                  </a:lnTo>
                  <a:lnTo>
                    <a:pt x="118" y="1219"/>
                  </a:lnTo>
                  <a:lnTo>
                    <a:pt x="95" y="1219"/>
                  </a:lnTo>
                  <a:lnTo>
                    <a:pt x="88" y="1212"/>
                  </a:lnTo>
                  <a:lnTo>
                    <a:pt x="88" y="1203"/>
                  </a:lnTo>
                  <a:lnTo>
                    <a:pt x="91" y="1196"/>
                  </a:lnTo>
                  <a:lnTo>
                    <a:pt x="95" y="1187"/>
                  </a:lnTo>
                  <a:lnTo>
                    <a:pt x="109" y="1175"/>
                  </a:lnTo>
                  <a:lnTo>
                    <a:pt x="120" y="1164"/>
                  </a:lnTo>
                  <a:lnTo>
                    <a:pt x="106" y="1161"/>
                  </a:lnTo>
                  <a:lnTo>
                    <a:pt x="93" y="1041"/>
                  </a:lnTo>
                  <a:lnTo>
                    <a:pt x="87" y="850"/>
                  </a:lnTo>
                  <a:lnTo>
                    <a:pt x="65" y="694"/>
                  </a:lnTo>
                  <a:lnTo>
                    <a:pt x="58" y="651"/>
                  </a:lnTo>
                  <a:lnTo>
                    <a:pt x="50" y="627"/>
                  </a:lnTo>
                  <a:lnTo>
                    <a:pt x="69" y="532"/>
                  </a:lnTo>
                  <a:lnTo>
                    <a:pt x="74" y="491"/>
                  </a:lnTo>
                  <a:lnTo>
                    <a:pt x="63" y="495"/>
                  </a:lnTo>
                  <a:lnTo>
                    <a:pt x="56" y="490"/>
                  </a:lnTo>
                  <a:lnTo>
                    <a:pt x="50" y="490"/>
                  </a:lnTo>
                  <a:lnTo>
                    <a:pt x="41" y="483"/>
                  </a:lnTo>
                  <a:lnTo>
                    <a:pt x="29" y="484"/>
                  </a:lnTo>
                  <a:lnTo>
                    <a:pt x="24" y="474"/>
                  </a:lnTo>
                  <a:lnTo>
                    <a:pt x="18" y="472"/>
                  </a:lnTo>
                  <a:lnTo>
                    <a:pt x="15" y="464"/>
                  </a:lnTo>
                  <a:lnTo>
                    <a:pt x="5" y="458"/>
                  </a:lnTo>
                  <a:lnTo>
                    <a:pt x="0" y="447"/>
                  </a:lnTo>
                  <a:lnTo>
                    <a:pt x="21" y="404"/>
                  </a:lnTo>
                  <a:lnTo>
                    <a:pt x="11" y="377"/>
                  </a:lnTo>
                  <a:lnTo>
                    <a:pt x="49" y="404"/>
                  </a:lnTo>
                  <a:lnTo>
                    <a:pt x="108" y="218"/>
                  </a:lnTo>
                  <a:lnTo>
                    <a:pt x="152" y="182"/>
                  </a:lnTo>
                  <a:lnTo>
                    <a:pt x="143" y="172"/>
                  </a:lnTo>
                  <a:lnTo>
                    <a:pt x="106" y="166"/>
                  </a:lnTo>
                  <a:lnTo>
                    <a:pt x="101" y="142"/>
                  </a:lnTo>
                  <a:lnTo>
                    <a:pt x="113" y="137"/>
                  </a:lnTo>
                  <a:lnTo>
                    <a:pt x="98" y="135"/>
                  </a:lnTo>
                  <a:lnTo>
                    <a:pt x="100" y="126"/>
                  </a:lnTo>
                  <a:lnTo>
                    <a:pt x="86" y="121"/>
                  </a:lnTo>
                  <a:lnTo>
                    <a:pt x="96" y="91"/>
                  </a:lnTo>
                  <a:lnTo>
                    <a:pt x="87" y="86"/>
                  </a:lnTo>
                  <a:lnTo>
                    <a:pt x="93" y="47"/>
                  </a:lnTo>
                  <a:lnTo>
                    <a:pt x="82" y="46"/>
                  </a:lnTo>
                  <a:lnTo>
                    <a:pt x="99" y="17"/>
                  </a:lnTo>
                </a:path>
              </a:pathLst>
            </a:custGeom>
            <a:solidFill>
              <a:srgbClr val="0000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57" name="Freeform 37"/>
            <p:cNvSpPr/>
            <p:nvPr/>
          </p:nvSpPr>
          <p:spPr bwMode="auto">
            <a:xfrm>
              <a:off x="2865" y="2488"/>
              <a:ext cx="420" cy="1322"/>
            </a:xfrm>
            <a:custGeom>
              <a:avLst/>
              <a:gdLst>
                <a:gd name="T0" fmla="*/ 162 w 419"/>
                <a:gd name="T1" fmla="*/ 18 h 1322"/>
                <a:gd name="T2" fmla="*/ 141 w 419"/>
                <a:gd name="T3" fmla="*/ 90 h 1322"/>
                <a:gd name="T4" fmla="*/ 155 w 419"/>
                <a:gd name="T5" fmla="*/ 98 h 1322"/>
                <a:gd name="T6" fmla="*/ 168 w 419"/>
                <a:gd name="T7" fmla="*/ 126 h 1322"/>
                <a:gd name="T8" fmla="*/ 189 w 419"/>
                <a:gd name="T9" fmla="*/ 171 h 1322"/>
                <a:gd name="T10" fmla="*/ 168 w 419"/>
                <a:gd name="T11" fmla="*/ 180 h 1322"/>
                <a:gd name="T12" fmla="*/ 74 w 419"/>
                <a:gd name="T13" fmla="*/ 247 h 1322"/>
                <a:gd name="T14" fmla="*/ 14 w 419"/>
                <a:gd name="T15" fmla="*/ 648 h 1322"/>
                <a:gd name="T16" fmla="*/ 0 w 419"/>
                <a:gd name="T17" fmla="*/ 716 h 1322"/>
                <a:gd name="T18" fmla="*/ 27 w 419"/>
                <a:gd name="T19" fmla="*/ 755 h 1322"/>
                <a:gd name="T20" fmla="*/ 46 w 419"/>
                <a:gd name="T21" fmla="*/ 764 h 1322"/>
                <a:gd name="T22" fmla="*/ 46 w 419"/>
                <a:gd name="T23" fmla="*/ 703 h 1322"/>
                <a:gd name="T24" fmla="*/ 46 w 419"/>
                <a:gd name="T25" fmla="*/ 733 h 1322"/>
                <a:gd name="T26" fmla="*/ 68 w 419"/>
                <a:gd name="T27" fmla="*/ 711 h 1322"/>
                <a:gd name="T28" fmla="*/ 81 w 419"/>
                <a:gd name="T29" fmla="*/ 661 h 1322"/>
                <a:gd name="T30" fmla="*/ 136 w 419"/>
                <a:gd name="T31" fmla="*/ 1008 h 1322"/>
                <a:gd name="T32" fmla="*/ 162 w 419"/>
                <a:gd name="T33" fmla="*/ 1217 h 1322"/>
                <a:gd name="T34" fmla="*/ 148 w 419"/>
                <a:gd name="T35" fmla="*/ 1312 h 1322"/>
                <a:gd name="T36" fmla="*/ 214 w 419"/>
                <a:gd name="T37" fmla="*/ 1299 h 1322"/>
                <a:gd name="T38" fmla="*/ 196 w 419"/>
                <a:gd name="T39" fmla="*/ 1179 h 1322"/>
                <a:gd name="T40" fmla="*/ 221 w 419"/>
                <a:gd name="T41" fmla="*/ 1017 h 1322"/>
                <a:gd name="T42" fmla="*/ 228 w 419"/>
                <a:gd name="T43" fmla="*/ 1174 h 1322"/>
                <a:gd name="T44" fmla="*/ 241 w 419"/>
                <a:gd name="T45" fmla="*/ 1285 h 1322"/>
                <a:gd name="T46" fmla="*/ 296 w 419"/>
                <a:gd name="T47" fmla="*/ 1290 h 1322"/>
                <a:gd name="T48" fmla="*/ 317 w 419"/>
                <a:gd name="T49" fmla="*/ 1008 h 1322"/>
                <a:gd name="T50" fmla="*/ 342 w 419"/>
                <a:gd name="T51" fmla="*/ 981 h 1322"/>
                <a:gd name="T52" fmla="*/ 405 w 419"/>
                <a:gd name="T53" fmla="*/ 1008 h 1322"/>
                <a:gd name="T54" fmla="*/ 370 w 419"/>
                <a:gd name="T55" fmla="*/ 673 h 1322"/>
                <a:gd name="T56" fmla="*/ 377 w 419"/>
                <a:gd name="T57" fmla="*/ 608 h 1322"/>
                <a:gd name="T58" fmla="*/ 371 w 419"/>
                <a:gd name="T59" fmla="*/ 443 h 1322"/>
                <a:gd name="T60" fmla="*/ 277 w 419"/>
                <a:gd name="T61" fmla="*/ 222 h 1322"/>
                <a:gd name="T62" fmla="*/ 276 w 419"/>
                <a:gd name="T63" fmla="*/ 144 h 1322"/>
                <a:gd name="T64" fmla="*/ 296 w 419"/>
                <a:gd name="T65" fmla="*/ 130 h 1322"/>
                <a:gd name="T66" fmla="*/ 317 w 419"/>
                <a:gd name="T67" fmla="*/ 108 h 1322"/>
                <a:gd name="T68" fmla="*/ 303 w 419"/>
                <a:gd name="T69" fmla="*/ 18 h 1322"/>
                <a:gd name="T70" fmla="*/ 252 w 419"/>
                <a:gd name="T71" fmla="*/ 5 h 1322"/>
                <a:gd name="T72" fmla="*/ 210 w 419"/>
                <a:gd name="T73" fmla="*/ 10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9" h="1322">
                  <a:moveTo>
                    <a:pt x="210" y="10"/>
                  </a:moveTo>
                  <a:lnTo>
                    <a:pt x="162" y="18"/>
                  </a:lnTo>
                  <a:lnTo>
                    <a:pt x="141" y="68"/>
                  </a:lnTo>
                  <a:lnTo>
                    <a:pt x="141" y="90"/>
                  </a:lnTo>
                  <a:lnTo>
                    <a:pt x="163" y="90"/>
                  </a:lnTo>
                  <a:lnTo>
                    <a:pt x="155" y="98"/>
                  </a:lnTo>
                  <a:lnTo>
                    <a:pt x="162" y="104"/>
                  </a:lnTo>
                  <a:lnTo>
                    <a:pt x="168" y="126"/>
                  </a:lnTo>
                  <a:lnTo>
                    <a:pt x="175" y="129"/>
                  </a:lnTo>
                  <a:lnTo>
                    <a:pt x="189" y="171"/>
                  </a:lnTo>
                  <a:lnTo>
                    <a:pt x="189" y="180"/>
                  </a:lnTo>
                  <a:lnTo>
                    <a:pt x="168" y="180"/>
                  </a:lnTo>
                  <a:lnTo>
                    <a:pt x="135" y="230"/>
                  </a:lnTo>
                  <a:lnTo>
                    <a:pt x="74" y="247"/>
                  </a:lnTo>
                  <a:lnTo>
                    <a:pt x="46" y="287"/>
                  </a:lnTo>
                  <a:lnTo>
                    <a:pt x="14" y="648"/>
                  </a:lnTo>
                  <a:lnTo>
                    <a:pt x="28" y="652"/>
                  </a:lnTo>
                  <a:lnTo>
                    <a:pt x="0" y="716"/>
                  </a:lnTo>
                  <a:lnTo>
                    <a:pt x="14" y="755"/>
                  </a:lnTo>
                  <a:lnTo>
                    <a:pt x="27" y="755"/>
                  </a:lnTo>
                  <a:lnTo>
                    <a:pt x="33" y="764"/>
                  </a:lnTo>
                  <a:lnTo>
                    <a:pt x="46" y="764"/>
                  </a:lnTo>
                  <a:lnTo>
                    <a:pt x="40" y="726"/>
                  </a:lnTo>
                  <a:lnTo>
                    <a:pt x="46" y="703"/>
                  </a:lnTo>
                  <a:lnTo>
                    <a:pt x="53" y="721"/>
                  </a:lnTo>
                  <a:lnTo>
                    <a:pt x="46" y="733"/>
                  </a:lnTo>
                  <a:lnTo>
                    <a:pt x="54" y="743"/>
                  </a:lnTo>
                  <a:lnTo>
                    <a:pt x="68" y="711"/>
                  </a:lnTo>
                  <a:lnTo>
                    <a:pt x="59" y="658"/>
                  </a:lnTo>
                  <a:lnTo>
                    <a:pt x="81" y="661"/>
                  </a:lnTo>
                  <a:lnTo>
                    <a:pt x="68" y="990"/>
                  </a:lnTo>
                  <a:lnTo>
                    <a:pt x="136" y="1008"/>
                  </a:lnTo>
                  <a:lnTo>
                    <a:pt x="168" y="1198"/>
                  </a:lnTo>
                  <a:lnTo>
                    <a:pt x="162" y="1217"/>
                  </a:lnTo>
                  <a:lnTo>
                    <a:pt x="148" y="1297"/>
                  </a:lnTo>
                  <a:lnTo>
                    <a:pt x="148" y="1312"/>
                  </a:lnTo>
                  <a:lnTo>
                    <a:pt x="196" y="1321"/>
                  </a:lnTo>
                  <a:lnTo>
                    <a:pt x="214" y="1299"/>
                  </a:lnTo>
                  <a:lnTo>
                    <a:pt x="204" y="1228"/>
                  </a:lnTo>
                  <a:lnTo>
                    <a:pt x="196" y="1179"/>
                  </a:lnTo>
                  <a:lnTo>
                    <a:pt x="215" y="1016"/>
                  </a:lnTo>
                  <a:lnTo>
                    <a:pt x="221" y="1017"/>
                  </a:lnTo>
                  <a:lnTo>
                    <a:pt x="241" y="1076"/>
                  </a:lnTo>
                  <a:lnTo>
                    <a:pt x="228" y="1174"/>
                  </a:lnTo>
                  <a:lnTo>
                    <a:pt x="214" y="1183"/>
                  </a:lnTo>
                  <a:lnTo>
                    <a:pt x="241" y="1285"/>
                  </a:lnTo>
                  <a:lnTo>
                    <a:pt x="289" y="1298"/>
                  </a:lnTo>
                  <a:lnTo>
                    <a:pt x="296" y="1290"/>
                  </a:lnTo>
                  <a:lnTo>
                    <a:pt x="262" y="1185"/>
                  </a:lnTo>
                  <a:lnTo>
                    <a:pt x="317" y="1008"/>
                  </a:lnTo>
                  <a:lnTo>
                    <a:pt x="342" y="994"/>
                  </a:lnTo>
                  <a:lnTo>
                    <a:pt x="342" y="981"/>
                  </a:lnTo>
                  <a:lnTo>
                    <a:pt x="390" y="984"/>
                  </a:lnTo>
                  <a:lnTo>
                    <a:pt x="405" y="1008"/>
                  </a:lnTo>
                  <a:lnTo>
                    <a:pt x="418" y="994"/>
                  </a:lnTo>
                  <a:lnTo>
                    <a:pt x="370" y="673"/>
                  </a:lnTo>
                  <a:lnTo>
                    <a:pt x="377" y="674"/>
                  </a:lnTo>
                  <a:lnTo>
                    <a:pt x="377" y="608"/>
                  </a:lnTo>
                  <a:lnTo>
                    <a:pt x="384" y="599"/>
                  </a:lnTo>
                  <a:lnTo>
                    <a:pt x="371" y="443"/>
                  </a:lnTo>
                  <a:lnTo>
                    <a:pt x="356" y="258"/>
                  </a:lnTo>
                  <a:lnTo>
                    <a:pt x="277" y="222"/>
                  </a:lnTo>
                  <a:lnTo>
                    <a:pt x="254" y="180"/>
                  </a:lnTo>
                  <a:lnTo>
                    <a:pt x="276" y="144"/>
                  </a:lnTo>
                  <a:lnTo>
                    <a:pt x="289" y="148"/>
                  </a:lnTo>
                  <a:lnTo>
                    <a:pt x="296" y="130"/>
                  </a:lnTo>
                  <a:lnTo>
                    <a:pt x="296" y="111"/>
                  </a:lnTo>
                  <a:lnTo>
                    <a:pt x="317" y="108"/>
                  </a:lnTo>
                  <a:lnTo>
                    <a:pt x="322" y="56"/>
                  </a:lnTo>
                  <a:lnTo>
                    <a:pt x="303" y="18"/>
                  </a:lnTo>
                  <a:lnTo>
                    <a:pt x="282" y="5"/>
                  </a:lnTo>
                  <a:lnTo>
                    <a:pt x="252" y="5"/>
                  </a:lnTo>
                  <a:lnTo>
                    <a:pt x="230" y="0"/>
                  </a:lnTo>
                  <a:lnTo>
                    <a:pt x="210" y="10"/>
                  </a:lnTo>
                </a:path>
              </a:pathLst>
            </a:custGeom>
            <a:solidFill>
              <a:srgbClr val="9FBFFF"/>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58" name="Freeform 38"/>
            <p:cNvSpPr/>
            <p:nvPr/>
          </p:nvSpPr>
          <p:spPr bwMode="auto">
            <a:xfrm>
              <a:off x="3379" y="2484"/>
              <a:ext cx="424" cy="1325"/>
            </a:xfrm>
            <a:custGeom>
              <a:avLst/>
              <a:gdLst>
                <a:gd name="T0" fmla="*/ 156 w 423"/>
                <a:gd name="T1" fmla="*/ 0 h 1325"/>
                <a:gd name="T2" fmla="*/ 248 w 423"/>
                <a:gd name="T3" fmla="*/ 43 h 1325"/>
                <a:gd name="T4" fmla="*/ 251 w 423"/>
                <a:gd name="T5" fmla="*/ 132 h 1325"/>
                <a:gd name="T6" fmla="*/ 295 w 423"/>
                <a:gd name="T7" fmla="*/ 173 h 1325"/>
                <a:gd name="T8" fmla="*/ 390 w 423"/>
                <a:gd name="T9" fmla="*/ 222 h 1325"/>
                <a:gd name="T10" fmla="*/ 409 w 423"/>
                <a:gd name="T11" fmla="*/ 476 h 1325"/>
                <a:gd name="T12" fmla="*/ 343 w 423"/>
                <a:gd name="T13" fmla="*/ 694 h 1325"/>
                <a:gd name="T14" fmla="*/ 277 w 423"/>
                <a:gd name="T15" fmla="*/ 861 h 1325"/>
                <a:gd name="T16" fmla="*/ 291 w 423"/>
                <a:gd name="T17" fmla="*/ 1258 h 1325"/>
                <a:gd name="T18" fmla="*/ 278 w 423"/>
                <a:gd name="T19" fmla="*/ 1274 h 1325"/>
                <a:gd name="T20" fmla="*/ 212 w 423"/>
                <a:gd name="T21" fmla="*/ 1317 h 1325"/>
                <a:gd name="T22" fmla="*/ 175 w 423"/>
                <a:gd name="T23" fmla="*/ 1324 h 1325"/>
                <a:gd name="T24" fmla="*/ 150 w 423"/>
                <a:gd name="T25" fmla="*/ 1312 h 1325"/>
                <a:gd name="T26" fmla="*/ 164 w 423"/>
                <a:gd name="T27" fmla="*/ 1290 h 1325"/>
                <a:gd name="T28" fmla="*/ 198 w 423"/>
                <a:gd name="T29" fmla="*/ 1257 h 1325"/>
                <a:gd name="T30" fmla="*/ 183 w 423"/>
                <a:gd name="T31" fmla="*/ 1245 h 1325"/>
                <a:gd name="T32" fmla="*/ 100 w 423"/>
                <a:gd name="T33" fmla="*/ 1270 h 1325"/>
                <a:gd name="T34" fmla="*/ 93 w 423"/>
                <a:gd name="T35" fmla="*/ 1254 h 1325"/>
                <a:gd name="T36" fmla="*/ 100 w 423"/>
                <a:gd name="T37" fmla="*/ 1237 h 1325"/>
                <a:gd name="T38" fmla="*/ 126 w 423"/>
                <a:gd name="T39" fmla="*/ 1213 h 1325"/>
                <a:gd name="T40" fmla="*/ 97 w 423"/>
                <a:gd name="T41" fmla="*/ 1085 h 1325"/>
                <a:gd name="T42" fmla="*/ 68 w 423"/>
                <a:gd name="T43" fmla="*/ 723 h 1325"/>
                <a:gd name="T44" fmla="*/ 54 w 423"/>
                <a:gd name="T45" fmla="*/ 653 h 1325"/>
                <a:gd name="T46" fmla="*/ 78 w 423"/>
                <a:gd name="T47" fmla="*/ 510 h 1325"/>
                <a:gd name="T48" fmla="*/ 59 w 423"/>
                <a:gd name="T49" fmla="*/ 509 h 1325"/>
                <a:gd name="T50" fmla="*/ 43 w 423"/>
                <a:gd name="T51" fmla="*/ 502 h 1325"/>
                <a:gd name="T52" fmla="*/ 25 w 423"/>
                <a:gd name="T53" fmla="*/ 493 h 1325"/>
                <a:gd name="T54" fmla="*/ 16 w 423"/>
                <a:gd name="T55" fmla="*/ 482 h 1325"/>
                <a:gd name="T56" fmla="*/ 0 w 423"/>
                <a:gd name="T57" fmla="*/ 464 h 1325"/>
                <a:gd name="T58" fmla="*/ 12 w 423"/>
                <a:gd name="T59" fmla="*/ 392 h 1325"/>
                <a:gd name="T60" fmla="*/ 113 w 423"/>
                <a:gd name="T61" fmla="*/ 227 h 1325"/>
                <a:gd name="T62" fmla="*/ 150 w 423"/>
                <a:gd name="T63" fmla="*/ 179 h 1325"/>
                <a:gd name="T64" fmla="*/ 107 w 423"/>
                <a:gd name="T65" fmla="*/ 148 h 1325"/>
                <a:gd name="T66" fmla="*/ 103 w 423"/>
                <a:gd name="T67" fmla="*/ 140 h 1325"/>
                <a:gd name="T68" fmla="*/ 90 w 423"/>
                <a:gd name="T69" fmla="*/ 126 h 1325"/>
                <a:gd name="T70" fmla="*/ 91 w 423"/>
                <a:gd name="T71" fmla="*/ 89 h 1325"/>
                <a:gd name="T72" fmla="*/ 86 w 423"/>
                <a:gd name="T73" fmla="*/ 47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325">
                  <a:moveTo>
                    <a:pt x="104" y="17"/>
                  </a:moveTo>
                  <a:lnTo>
                    <a:pt x="156" y="0"/>
                  </a:lnTo>
                  <a:lnTo>
                    <a:pt x="211" y="9"/>
                  </a:lnTo>
                  <a:lnTo>
                    <a:pt x="248" y="43"/>
                  </a:lnTo>
                  <a:lnTo>
                    <a:pt x="262" y="83"/>
                  </a:lnTo>
                  <a:lnTo>
                    <a:pt x="251" y="132"/>
                  </a:lnTo>
                  <a:lnTo>
                    <a:pt x="269" y="160"/>
                  </a:lnTo>
                  <a:lnTo>
                    <a:pt x="295" y="173"/>
                  </a:lnTo>
                  <a:lnTo>
                    <a:pt x="370" y="202"/>
                  </a:lnTo>
                  <a:lnTo>
                    <a:pt x="390" y="222"/>
                  </a:lnTo>
                  <a:lnTo>
                    <a:pt x="422" y="432"/>
                  </a:lnTo>
                  <a:lnTo>
                    <a:pt x="409" y="476"/>
                  </a:lnTo>
                  <a:lnTo>
                    <a:pt x="331" y="493"/>
                  </a:lnTo>
                  <a:lnTo>
                    <a:pt x="343" y="694"/>
                  </a:lnTo>
                  <a:lnTo>
                    <a:pt x="291" y="713"/>
                  </a:lnTo>
                  <a:lnTo>
                    <a:pt x="277" y="861"/>
                  </a:lnTo>
                  <a:lnTo>
                    <a:pt x="287" y="1117"/>
                  </a:lnTo>
                  <a:lnTo>
                    <a:pt x="291" y="1258"/>
                  </a:lnTo>
                  <a:lnTo>
                    <a:pt x="278" y="1262"/>
                  </a:lnTo>
                  <a:lnTo>
                    <a:pt x="278" y="1274"/>
                  </a:lnTo>
                  <a:lnTo>
                    <a:pt x="236" y="1299"/>
                  </a:lnTo>
                  <a:lnTo>
                    <a:pt x="212" y="1317"/>
                  </a:lnTo>
                  <a:lnTo>
                    <a:pt x="194" y="1323"/>
                  </a:lnTo>
                  <a:lnTo>
                    <a:pt x="175" y="1324"/>
                  </a:lnTo>
                  <a:lnTo>
                    <a:pt x="154" y="1318"/>
                  </a:lnTo>
                  <a:lnTo>
                    <a:pt x="150" y="1312"/>
                  </a:lnTo>
                  <a:lnTo>
                    <a:pt x="154" y="1302"/>
                  </a:lnTo>
                  <a:lnTo>
                    <a:pt x="164" y="1290"/>
                  </a:lnTo>
                  <a:lnTo>
                    <a:pt x="178" y="1273"/>
                  </a:lnTo>
                  <a:lnTo>
                    <a:pt x="198" y="1257"/>
                  </a:lnTo>
                  <a:lnTo>
                    <a:pt x="183" y="1263"/>
                  </a:lnTo>
                  <a:lnTo>
                    <a:pt x="183" y="1245"/>
                  </a:lnTo>
                  <a:lnTo>
                    <a:pt x="124" y="1270"/>
                  </a:lnTo>
                  <a:lnTo>
                    <a:pt x="100" y="1270"/>
                  </a:lnTo>
                  <a:lnTo>
                    <a:pt x="93" y="1263"/>
                  </a:lnTo>
                  <a:lnTo>
                    <a:pt x="93" y="1254"/>
                  </a:lnTo>
                  <a:lnTo>
                    <a:pt x="95" y="1246"/>
                  </a:lnTo>
                  <a:lnTo>
                    <a:pt x="100" y="1237"/>
                  </a:lnTo>
                  <a:lnTo>
                    <a:pt x="114" y="1224"/>
                  </a:lnTo>
                  <a:lnTo>
                    <a:pt x="126" y="1213"/>
                  </a:lnTo>
                  <a:lnTo>
                    <a:pt x="111" y="1210"/>
                  </a:lnTo>
                  <a:lnTo>
                    <a:pt x="97" y="1085"/>
                  </a:lnTo>
                  <a:lnTo>
                    <a:pt x="91" y="887"/>
                  </a:lnTo>
                  <a:lnTo>
                    <a:pt x="68" y="723"/>
                  </a:lnTo>
                  <a:lnTo>
                    <a:pt x="61" y="678"/>
                  </a:lnTo>
                  <a:lnTo>
                    <a:pt x="54" y="653"/>
                  </a:lnTo>
                  <a:lnTo>
                    <a:pt x="72" y="554"/>
                  </a:lnTo>
                  <a:lnTo>
                    <a:pt x="78" y="510"/>
                  </a:lnTo>
                  <a:lnTo>
                    <a:pt x="67" y="515"/>
                  </a:lnTo>
                  <a:lnTo>
                    <a:pt x="59" y="509"/>
                  </a:lnTo>
                  <a:lnTo>
                    <a:pt x="54" y="509"/>
                  </a:lnTo>
                  <a:lnTo>
                    <a:pt x="43" y="502"/>
                  </a:lnTo>
                  <a:lnTo>
                    <a:pt x="31" y="503"/>
                  </a:lnTo>
                  <a:lnTo>
                    <a:pt x="25" y="493"/>
                  </a:lnTo>
                  <a:lnTo>
                    <a:pt x="19" y="491"/>
                  </a:lnTo>
                  <a:lnTo>
                    <a:pt x="16" y="482"/>
                  </a:lnTo>
                  <a:lnTo>
                    <a:pt x="6" y="476"/>
                  </a:lnTo>
                  <a:lnTo>
                    <a:pt x="0" y="464"/>
                  </a:lnTo>
                  <a:lnTo>
                    <a:pt x="22" y="420"/>
                  </a:lnTo>
                  <a:lnTo>
                    <a:pt x="12" y="392"/>
                  </a:lnTo>
                  <a:lnTo>
                    <a:pt x="53" y="420"/>
                  </a:lnTo>
                  <a:lnTo>
                    <a:pt x="113" y="227"/>
                  </a:lnTo>
                  <a:lnTo>
                    <a:pt x="160" y="189"/>
                  </a:lnTo>
                  <a:lnTo>
                    <a:pt x="150" y="179"/>
                  </a:lnTo>
                  <a:lnTo>
                    <a:pt x="111" y="173"/>
                  </a:lnTo>
                  <a:lnTo>
                    <a:pt x="107" y="148"/>
                  </a:lnTo>
                  <a:lnTo>
                    <a:pt x="119" y="142"/>
                  </a:lnTo>
                  <a:lnTo>
                    <a:pt x="103" y="140"/>
                  </a:lnTo>
                  <a:lnTo>
                    <a:pt x="106" y="131"/>
                  </a:lnTo>
                  <a:lnTo>
                    <a:pt x="90" y="126"/>
                  </a:lnTo>
                  <a:lnTo>
                    <a:pt x="101" y="94"/>
                  </a:lnTo>
                  <a:lnTo>
                    <a:pt x="91" y="89"/>
                  </a:lnTo>
                  <a:lnTo>
                    <a:pt x="97" y="48"/>
                  </a:lnTo>
                  <a:lnTo>
                    <a:pt x="86" y="47"/>
                  </a:lnTo>
                  <a:lnTo>
                    <a:pt x="104" y="17"/>
                  </a:lnTo>
                </a:path>
              </a:pathLst>
            </a:custGeom>
            <a:solidFill>
              <a:srgbClr val="3F7FFF"/>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559" name="Freeform 39"/>
            <p:cNvSpPr/>
            <p:nvPr/>
          </p:nvSpPr>
          <p:spPr bwMode="auto">
            <a:xfrm>
              <a:off x="2409" y="2483"/>
              <a:ext cx="302" cy="1331"/>
            </a:xfrm>
            <a:custGeom>
              <a:avLst/>
              <a:gdLst>
                <a:gd name="T0" fmla="*/ 194 w 301"/>
                <a:gd name="T1" fmla="*/ 20 h 1331"/>
                <a:gd name="T2" fmla="*/ 124 w 301"/>
                <a:gd name="T3" fmla="*/ 1 h 1331"/>
                <a:gd name="T4" fmla="*/ 72 w 301"/>
                <a:gd name="T5" fmla="*/ 0 h 1331"/>
                <a:gd name="T6" fmla="*/ 25 w 301"/>
                <a:gd name="T7" fmla="*/ 12 h 1331"/>
                <a:gd name="T8" fmla="*/ 7 w 301"/>
                <a:gd name="T9" fmla="*/ 57 h 1331"/>
                <a:gd name="T10" fmla="*/ 7 w 301"/>
                <a:gd name="T11" fmla="*/ 97 h 1331"/>
                <a:gd name="T12" fmla="*/ 34 w 301"/>
                <a:gd name="T13" fmla="*/ 144 h 1331"/>
                <a:gd name="T14" fmla="*/ 54 w 301"/>
                <a:gd name="T15" fmla="*/ 143 h 1331"/>
                <a:gd name="T16" fmla="*/ 24 w 301"/>
                <a:gd name="T17" fmla="*/ 197 h 1331"/>
                <a:gd name="T18" fmla="*/ 0 w 301"/>
                <a:gd name="T19" fmla="*/ 285 h 1331"/>
                <a:gd name="T20" fmla="*/ 0 w 301"/>
                <a:gd name="T21" fmla="*/ 361 h 1331"/>
                <a:gd name="T22" fmla="*/ 7 w 301"/>
                <a:gd name="T23" fmla="*/ 457 h 1331"/>
                <a:gd name="T24" fmla="*/ 25 w 301"/>
                <a:gd name="T25" fmla="*/ 553 h 1331"/>
                <a:gd name="T26" fmla="*/ 60 w 301"/>
                <a:gd name="T27" fmla="*/ 558 h 1331"/>
                <a:gd name="T28" fmla="*/ 60 w 301"/>
                <a:gd name="T29" fmla="*/ 586 h 1331"/>
                <a:gd name="T30" fmla="*/ 79 w 301"/>
                <a:gd name="T31" fmla="*/ 598 h 1331"/>
                <a:gd name="T32" fmla="*/ 79 w 301"/>
                <a:gd name="T33" fmla="*/ 694 h 1331"/>
                <a:gd name="T34" fmla="*/ 97 w 301"/>
                <a:gd name="T35" fmla="*/ 713 h 1331"/>
                <a:gd name="T36" fmla="*/ 97 w 301"/>
                <a:gd name="T37" fmla="*/ 892 h 1331"/>
                <a:gd name="T38" fmla="*/ 97 w 301"/>
                <a:gd name="T39" fmla="*/ 1005 h 1331"/>
                <a:gd name="T40" fmla="*/ 70 w 301"/>
                <a:gd name="T41" fmla="*/ 1131 h 1331"/>
                <a:gd name="T42" fmla="*/ 59 w 301"/>
                <a:gd name="T43" fmla="*/ 1293 h 1331"/>
                <a:gd name="T44" fmla="*/ 89 w 301"/>
                <a:gd name="T45" fmla="*/ 1305 h 1331"/>
                <a:gd name="T46" fmla="*/ 89 w 301"/>
                <a:gd name="T47" fmla="*/ 1324 h 1331"/>
                <a:gd name="T48" fmla="*/ 140 w 301"/>
                <a:gd name="T49" fmla="*/ 1324 h 1331"/>
                <a:gd name="T50" fmla="*/ 148 w 301"/>
                <a:gd name="T51" fmla="*/ 1317 h 1331"/>
                <a:gd name="T52" fmla="*/ 168 w 301"/>
                <a:gd name="T53" fmla="*/ 1317 h 1331"/>
                <a:gd name="T54" fmla="*/ 168 w 301"/>
                <a:gd name="T55" fmla="*/ 1330 h 1331"/>
                <a:gd name="T56" fmla="*/ 205 w 301"/>
                <a:gd name="T57" fmla="*/ 1324 h 1331"/>
                <a:gd name="T58" fmla="*/ 283 w 301"/>
                <a:gd name="T59" fmla="*/ 1317 h 1331"/>
                <a:gd name="T60" fmla="*/ 283 w 301"/>
                <a:gd name="T61" fmla="*/ 1306 h 1331"/>
                <a:gd name="T62" fmla="*/ 212 w 301"/>
                <a:gd name="T63" fmla="*/ 1281 h 1331"/>
                <a:gd name="T64" fmla="*/ 212 w 301"/>
                <a:gd name="T65" fmla="*/ 1257 h 1331"/>
                <a:gd name="T66" fmla="*/ 275 w 301"/>
                <a:gd name="T67" fmla="*/ 1247 h 1331"/>
                <a:gd name="T68" fmla="*/ 275 w 301"/>
                <a:gd name="T69" fmla="*/ 1229 h 1331"/>
                <a:gd name="T70" fmla="*/ 230 w 301"/>
                <a:gd name="T71" fmla="*/ 1205 h 1331"/>
                <a:gd name="T72" fmla="*/ 230 w 301"/>
                <a:gd name="T73" fmla="*/ 1024 h 1331"/>
                <a:gd name="T74" fmla="*/ 248 w 301"/>
                <a:gd name="T75" fmla="*/ 858 h 1331"/>
                <a:gd name="T76" fmla="*/ 242 w 301"/>
                <a:gd name="T77" fmla="*/ 691 h 1331"/>
                <a:gd name="T78" fmla="*/ 240 w 301"/>
                <a:gd name="T79" fmla="*/ 598 h 1331"/>
                <a:gd name="T80" fmla="*/ 246 w 301"/>
                <a:gd name="T81" fmla="*/ 569 h 1331"/>
                <a:gd name="T82" fmla="*/ 246 w 301"/>
                <a:gd name="T83" fmla="*/ 439 h 1331"/>
                <a:gd name="T84" fmla="*/ 298 w 301"/>
                <a:gd name="T85" fmla="*/ 410 h 1331"/>
                <a:gd name="T86" fmla="*/ 300 w 301"/>
                <a:gd name="T87" fmla="*/ 392 h 1331"/>
                <a:gd name="T88" fmla="*/ 186 w 301"/>
                <a:gd name="T89" fmla="*/ 216 h 1331"/>
                <a:gd name="T90" fmla="*/ 132 w 301"/>
                <a:gd name="T91" fmla="*/ 192 h 1331"/>
                <a:gd name="T92" fmla="*/ 139 w 301"/>
                <a:gd name="T93" fmla="*/ 180 h 1331"/>
                <a:gd name="T94" fmla="*/ 176 w 301"/>
                <a:gd name="T95" fmla="*/ 174 h 1331"/>
                <a:gd name="T96" fmla="*/ 176 w 301"/>
                <a:gd name="T97" fmla="*/ 162 h 1331"/>
                <a:gd name="T98" fmla="*/ 186 w 301"/>
                <a:gd name="T99" fmla="*/ 157 h 1331"/>
                <a:gd name="T100" fmla="*/ 186 w 301"/>
                <a:gd name="T101" fmla="*/ 144 h 1331"/>
                <a:gd name="T102" fmla="*/ 194 w 301"/>
                <a:gd name="T103" fmla="*/ 138 h 1331"/>
                <a:gd name="T104" fmla="*/ 186 w 301"/>
                <a:gd name="T105" fmla="*/ 132 h 1331"/>
                <a:gd name="T106" fmla="*/ 193 w 301"/>
                <a:gd name="T107" fmla="*/ 127 h 1331"/>
                <a:gd name="T108" fmla="*/ 176 w 301"/>
                <a:gd name="T109" fmla="*/ 97 h 1331"/>
                <a:gd name="T110" fmla="*/ 186 w 301"/>
                <a:gd name="T111" fmla="*/ 80 h 1331"/>
                <a:gd name="T112" fmla="*/ 176 w 301"/>
                <a:gd name="T113" fmla="*/ 62 h 1331"/>
                <a:gd name="T114" fmla="*/ 193 w 301"/>
                <a:gd name="T115" fmla="*/ 50 h 1331"/>
                <a:gd name="T116" fmla="*/ 194 w 301"/>
                <a:gd name="T117" fmla="*/ 20 h 1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1" h="1331">
                  <a:moveTo>
                    <a:pt x="194" y="20"/>
                  </a:moveTo>
                  <a:lnTo>
                    <a:pt x="124" y="1"/>
                  </a:lnTo>
                  <a:lnTo>
                    <a:pt x="72" y="0"/>
                  </a:lnTo>
                  <a:lnTo>
                    <a:pt x="25" y="12"/>
                  </a:lnTo>
                  <a:lnTo>
                    <a:pt x="7" y="57"/>
                  </a:lnTo>
                  <a:lnTo>
                    <a:pt x="7" y="97"/>
                  </a:lnTo>
                  <a:lnTo>
                    <a:pt x="34" y="144"/>
                  </a:lnTo>
                  <a:lnTo>
                    <a:pt x="54" y="143"/>
                  </a:lnTo>
                  <a:lnTo>
                    <a:pt x="24" y="197"/>
                  </a:lnTo>
                  <a:lnTo>
                    <a:pt x="0" y="285"/>
                  </a:lnTo>
                  <a:lnTo>
                    <a:pt x="0" y="361"/>
                  </a:lnTo>
                  <a:lnTo>
                    <a:pt x="7" y="457"/>
                  </a:lnTo>
                  <a:lnTo>
                    <a:pt x="25" y="553"/>
                  </a:lnTo>
                  <a:lnTo>
                    <a:pt x="60" y="558"/>
                  </a:lnTo>
                  <a:lnTo>
                    <a:pt x="60" y="586"/>
                  </a:lnTo>
                  <a:lnTo>
                    <a:pt x="79" y="598"/>
                  </a:lnTo>
                  <a:lnTo>
                    <a:pt x="79" y="694"/>
                  </a:lnTo>
                  <a:lnTo>
                    <a:pt x="97" y="713"/>
                  </a:lnTo>
                  <a:lnTo>
                    <a:pt x="97" y="892"/>
                  </a:lnTo>
                  <a:lnTo>
                    <a:pt x="97" y="1005"/>
                  </a:lnTo>
                  <a:lnTo>
                    <a:pt x="70" y="1131"/>
                  </a:lnTo>
                  <a:lnTo>
                    <a:pt x="59" y="1293"/>
                  </a:lnTo>
                  <a:lnTo>
                    <a:pt x="89" y="1305"/>
                  </a:lnTo>
                  <a:lnTo>
                    <a:pt x="89" y="1324"/>
                  </a:lnTo>
                  <a:lnTo>
                    <a:pt x="140" y="1324"/>
                  </a:lnTo>
                  <a:lnTo>
                    <a:pt x="148" y="1317"/>
                  </a:lnTo>
                  <a:lnTo>
                    <a:pt x="168" y="1317"/>
                  </a:lnTo>
                  <a:lnTo>
                    <a:pt x="168" y="1330"/>
                  </a:lnTo>
                  <a:lnTo>
                    <a:pt x="205" y="1324"/>
                  </a:lnTo>
                  <a:lnTo>
                    <a:pt x="283" y="1317"/>
                  </a:lnTo>
                  <a:lnTo>
                    <a:pt x="283" y="1306"/>
                  </a:lnTo>
                  <a:lnTo>
                    <a:pt x="212" y="1281"/>
                  </a:lnTo>
                  <a:lnTo>
                    <a:pt x="212" y="1257"/>
                  </a:lnTo>
                  <a:lnTo>
                    <a:pt x="275" y="1247"/>
                  </a:lnTo>
                  <a:lnTo>
                    <a:pt x="275" y="1229"/>
                  </a:lnTo>
                  <a:lnTo>
                    <a:pt x="230" y="1205"/>
                  </a:lnTo>
                  <a:lnTo>
                    <a:pt x="230" y="1024"/>
                  </a:lnTo>
                  <a:lnTo>
                    <a:pt x="248" y="858"/>
                  </a:lnTo>
                  <a:lnTo>
                    <a:pt x="242" y="691"/>
                  </a:lnTo>
                  <a:lnTo>
                    <a:pt x="240" y="598"/>
                  </a:lnTo>
                  <a:lnTo>
                    <a:pt x="246" y="569"/>
                  </a:lnTo>
                  <a:lnTo>
                    <a:pt x="246" y="439"/>
                  </a:lnTo>
                  <a:lnTo>
                    <a:pt x="298" y="410"/>
                  </a:lnTo>
                  <a:lnTo>
                    <a:pt x="300" y="392"/>
                  </a:lnTo>
                  <a:lnTo>
                    <a:pt x="186" y="216"/>
                  </a:lnTo>
                  <a:lnTo>
                    <a:pt x="132" y="192"/>
                  </a:lnTo>
                  <a:lnTo>
                    <a:pt x="139" y="180"/>
                  </a:lnTo>
                  <a:lnTo>
                    <a:pt x="176" y="174"/>
                  </a:lnTo>
                  <a:lnTo>
                    <a:pt x="176" y="162"/>
                  </a:lnTo>
                  <a:lnTo>
                    <a:pt x="186" y="157"/>
                  </a:lnTo>
                  <a:lnTo>
                    <a:pt x="186" y="144"/>
                  </a:lnTo>
                  <a:lnTo>
                    <a:pt x="194" y="138"/>
                  </a:lnTo>
                  <a:lnTo>
                    <a:pt x="186" y="132"/>
                  </a:lnTo>
                  <a:lnTo>
                    <a:pt x="193" y="127"/>
                  </a:lnTo>
                  <a:lnTo>
                    <a:pt x="176" y="97"/>
                  </a:lnTo>
                  <a:lnTo>
                    <a:pt x="186" y="80"/>
                  </a:lnTo>
                  <a:lnTo>
                    <a:pt x="176" y="62"/>
                  </a:lnTo>
                  <a:lnTo>
                    <a:pt x="193" y="50"/>
                  </a:lnTo>
                  <a:lnTo>
                    <a:pt x="194" y="20"/>
                  </a:lnTo>
                </a:path>
              </a:pathLst>
            </a:custGeom>
            <a:solidFill>
              <a:srgbClr val="3F7FFF"/>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graphicFrame>
        <p:nvGraphicFramePr>
          <p:cNvPr id="363560" name="Object 40"/>
          <p:cNvGraphicFramePr/>
          <p:nvPr/>
        </p:nvGraphicFramePr>
        <p:xfrm>
          <a:off x="6730082" y="3294262"/>
          <a:ext cx="1955800" cy="2200275"/>
        </p:xfrm>
        <a:graphic>
          <a:graphicData uri="http://schemas.openxmlformats.org/presentationml/2006/ole">
            <mc:AlternateContent xmlns:mc="http://schemas.openxmlformats.org/markup-compatibility/2006">
              <mc:Choice xmlns:v="urn:schemas-microsoft-com:vml" Requires="v">
                <p:oleObj spid="_x0000_s31255" name="剪辑" r:id="rId1" imgW="28298775" imgH="28851225" progId="MS_ClipArt_Gallery.2">
                  <p:embed/>
                </p:oleObj>
              </mc:Choice>
              <mc:Fallback>
                <p:oleObj name="剪辑" r:id="rId1" imgW="28298775" imgH="28851225" progId="MS_ClipArt_Gallery.2">
                  <p:embed/>
                  <p:pic>
                    <p:nvPicPr>
                      <p:cNvPr id="0" name="图片 3118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0082" y="3294262"/>
                        <a:ext cx="195580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3561" name="Text Box 41"/>
          <p:cNvSpPr txBox="1">
            <a:spLocks noChangeArrowheads="1"/>
          </p:cNvSpPr>
          <p:nvPr/>
        </p:nvSpPr>
        <p:spPr bwMode="auto">
          <a:xfrm>
            <a:off x="1159568" y="1545108"/>
            <a:ext cx="2554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altLang="zh-CN">
                <a:latin typeface="Times New Roman" panose="02020603050405020304" pitchFamily="18" charset="0"/>
                <a:cs typeface="Times New Roman" panose="02020603050405020304" pitchFamily="18" charset="0"/>
              </a:rPr>
              <a:t>ORGANISATION</a:t>
            </a:r>
            <a:endParaRPr lang="en-US" altLang="zh-CN">
              <a:latin typeface="Times New Roman" panose="02020603050405020304" pitchFamily="18" charset="0"/>
              <a:cs typeface="Times New Roman" panose="02020603050405020304" pitchFamily="18" charset="0"/>
            </a:endParaRPr>
          </a:p>
        </p:txBody>
      </p:sp>
      <p:sp>
        <p:nvSpPr>
          <p:cNvPr id="363562" name="Rectangle 42"/>
          <p:cNvSpPr>
            <a:spLocks noChangeArrowheads="1"/>
          </p:cNvSpPr>
          <p:nvPr/>
        </p:nvSpPr>
        <p:spPr bwMode="auto">
          <a:xfrm>
            <a:off x="6660232" y="2852936"/>
            <a:ext cx="19800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altLang="zh-CN">
                <a:latin typeface="Times New Roman" panose="02020603050405020304" pitchFamily="18" charset="0"/>
                <a:cs typeface="Times New Roman" panose="02020603050405020304" pitchFamily="18" charset="0"/>
              </a:rPr>
              <a:t>DEVELOPER</a:t>
            </a:r>
            <a:endParaRPr lang="en-US" altLang="zh-CN">
              <a:latin typeface="Times New Roman" panose="02020603050405020304" pitchFamily="18" charset="0"/>
              <a:cs typeface="Times New Roman" panose="02020603050405020304" pitchFamily="18" charset="0"/>
            </a:endParaRPr>
          </a:p>
        </p:txBody>
      </p:sp>
      <p:graphicFrame>
        <p:nvGraphicFramePr>
          <p:cNvPr id="363563" name="Object 43"/>
          <p:cNvGraphicFramePr/>
          <p:nvPr/>
        </p:nvGraphicFramePr>
        <p:xfrm>
          <a:off x="927793" y="4054946"/>
          <a:ext cx="2622550" cy="1617662"/>
        </p:xfrm>
        <a:graphic>
          <a:graphicData uri="http://schemas.openxmlformats.org/presentationml/2006/ole">
            <mc:AlternateContent xmlns:mc="http://schemas.openxmlformats.org/markup-compatibility/2006">
              <mc:Choice xmlns:v="urn:schemas-microsoft-com:vml" Requires="v">
                <p:oleObj spid="_x0000_s31256" name="剪辑" r:id="rId3" imgW="40005000" imgH="22450425" progId="MS_ClipArt_Gallery.2">
                  <p:embed/>
                </p:oleObj>
              </mc:Choice>
              <mc:Fallback>
                <p:oleObj name="剪辑" r:id="rId3" imgW="40005000" imgH="22450425" progId="MS_ClipArt_Gallery.2">
                  <p:embed/>
                  <p:pic>
                    <p:nvPicPr>
                      <p:cNvPr id="0" name="图片 3118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793" y="4054946"/>
                        <a:ext cx="2622550" cy="161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3564" name="Text Box 44"/>
          <p:cNvSpPr txBox="1">
            <a:spLocks noChangeArrowheads="1"/>
          </p:cNvSpPr>
          <p:nvPr/>
        </p:nvSpPr>
        <p:spPr bwMode="auto">
          <a:xfrm>
            <a:off x="3112194" y="4712171"/>
            <a:ext cx="192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altLang="zh-CN">
                <a:latin typeface="Times New Roman" panose="02020603050405020304" pitchFamily="18" charset="0"/>
                <a:cs typeface="Times New Roman" panose="02020603050405020304" pitchFamily="18" charset="0"/>
              </a:rPr>
              <a:t>CUSTOMER</a:t>
            </a:r>
            <a:endParaRPr lang="en-US" altLang="zh-CN">
              <a:latin typeface="Times New Roman" panose="02020603050405020304" pitchFamily="18" charset="0"/>
              <a:cs typeface="Times New Roman" panose="02020603050405020304" pitchFamily="18" charset="0"/>
            </a:endParaRPr>
          </a:p>
        </p:txBody>
      </p:sp>
      <p:sp>
        <p:nvSpPr>
          <p:cNvPr id="363565" name="Text Box 45"/>
          <p:cNvSpPr txBox="1">
            <a:spLocks noChangeArrowheads="1"/>
          </p:cNvSpPr>
          <p:nvPr/>
        </p:nvSpPr>
        <p:spPr bwMode="auto">
          <a:xfrm>
            <a:off x="4283968" y="1484784"/>
            <a:ext cx="48593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en-US" altLang="zh-CN" i="1">
                <a:latin typeface="Times New Roman" panose="02020603050405020304" pitchFamily="18" charset="0"/>
                <a:cs typeface="Times New Roman" panose="02020603050405020304" pitchFamily="18" charset="0"/>
              </a:rPr>
              <a:t>DIFFERENT POINTS OF VIEW:</a:t>
            </a:r>
            <a:endParaRPr lang="en-US" altLang="zh-CN" i="1">
              <a:latin typeface="Times New Roman" panose="02020603050405020304" pitchFamily="18" charset="0"/>
              <a:cs typeface="Times New Roman" panose="02020603050405020304" pitchFamily="18" charset="0"/>
            </a:endParaRPr>
          </a:p>
          <a:p>
            <a:pPr>
              <a:lnSpc>
                <a:spcPct val="100000"/>
              </a:lnSpc>
            </a:pPr>
            <a:r>
              <a:rPr lang="en-US" altLang="zh-CN" i="1">
                <a:latin typeface="Times New Roman" panose="02020603050405020304" pitchFamily="18" charset="0"/>
                <a:cs typeface="Times New Roman" panose="02020603050405020304" pitchFamily="18" charset="0"/>
              </a:rPr>
              <a:t>DIFFERENT POSSIBLE</a:t>
            </a:r>
            <a:endParaRPr lang="en-US" altLang="zh-CN" i="1">
              <a:latin typeface="Times New Roman" panose="02020603050405020304" pitchFamily="18" charset="0"/>
              <a:cs typeface="Times New Roman" panose="02020603050405020304" pitchFamily="18" charset="0"/>
            </a:endParaRPr>
          </a:p>
          <a:p>
            <a:pPr>
              <a:lnSpc>
                <a:spcPct val="100000"/>
              </a:lnSpc>
            </a:pPr>
            <a:r>
              <a:rPr lang="en-US" altLang="zh-CN" i="1">
                <a:latin typeface="Times New Roman" panose="02020603050405020304" pitchFamily="18" charset="0"/>
                <a:cs typeface="Times New Roman" panose="02020603050405020304" pitchFamily="18" charset="0"/>
              </a:rPr>
              <a:t>INTERPRETATION</a:t>
            </a:r>
            <a:endParaRPr lang="en-US" altLang="zh-CN" i="1">
              <a:latin typeface="Times New Roman" panose="02020603050405020304" pitchFamily="18" charset="0"/>
              <a:cs typeface="Times New Roman" panose="02020603050405020304" pitchFamily="18" charset="0"/>
            </a:endParaRPr>
          </a:p>
        </p:txBody>
      </p:sp>
      <p:graphicFrame>
        <p:nvGraphicFramePr>
          <p:cNvPr id="363566" name="Object 46"/>
          <p:cNvGraphicFramePr>
            <a:graphicFrameLocks noChangeAspect="1"/>
          </p:cNvGraphicFramePr>
          <p:nvPr/>
        </p:nvGraphicFramePr>
        <p:xfrm>
          <a:off x="4153594" y="3105622"/>
          <a:ext cx="2295525" cy="1709737"/>
        </p:xfrm>
        <a:graphic>
          <a:graphicData uri="http://schemas.openxmlformats.org/presentationml/2006/ole">
            <mc:AlternateContent xmlns:mc="http://schemas.openxmlformats.org/markup-compatibility/2006">
              <mc:Choice xmlns:v="urn:schemas-microsoft-com:vml" Requires="v">
                <p:oleObj spid="_x0000_s31257" name="剪辑" r:id="rId5" imgW="31108650" imgH="23174325" progId="MS_ClipArt_Gallery.2">
                  <p:embed/>
                </p:oleObj>
              </mc:Choice>
              <mc:Fallback>
                <p:oleObj name="剪辑" r:id="rId5" imgW="31108650" imgH="23174325" progId="MS_ClipArt_Gallery.2">
                  <p:embed/>
                  <p:pic>
                    <p:nvPicPr>
                      <p:cNvPr id="0" name="图片 311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3594" y="3105622"/>
                        <a:ext cx="2295525" cy="170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GB" altLang="zh-CN" dirty="0"/>
              <a:t>The Objective of Specification is to </a:t>
            </a:r>
            <a:r>
              <a:rPr lang="en-US" altLang="zh-CN" dirty="0"/>
              <a:t>Communicate</a:t>
            </a:r>
            <a:endParaRPr lang="en-US" altLang="zh-CN" dirty="0"/>
          </a:p>
        </p:txBody>
      </p:sp>
    </p:spTree>
  </p:cSld>
  <p:clrMapOvr>
    <a:masterClrMapping/>
  </p:clrMapOvr>
  <p:transition>
    <p:random/>
    <p:sndAc>
      <p:stSnd>
        <p:snd r:embed="rId7" name="projctor.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p:cNvSpPr>
            <a:spLocks noChangeArrowheads="1"/>
          </p:cNvSpPr>
          <p:nvPr/>
        </p:nvSpPr>
        <p:spPr bwMode="auto">
          <a:xfrm>
            <a:off x="1020018" y="1561306"/>
            <a:ext cx="686435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285750" indent="-285750" algn="l">
              <a:spcBef>
                <a:spcPct val="30000"/>
              </a:spcBef>
              <a:buClr>
                <a:schemeClr val="tx2"/>
              </a:buClr>
              <a:buSzPct val="100000"/>
              <a:buFont typeface="Zapf Dingbats" charset="2"/>
              <a:buChar char=""/>
              <a:defRPr sz="24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Clr>
                <a:srgbClr val="0070C0"/>
              </a:buClr>
              <a:buFont typeface="Wingdings" panose="05000000000000000000" pitchFamily="2" charset="2"/>
              <a:buChar char="n"/>
            </a:pPr>
            <a:r>
              <a:rPr lang="en-GB" altLang="zh-CN" b="0" dirty="0" smtClean="0">
                <a:solidFill>
                  <a:schemeClr val="tx1"/>
                </a:solidFill>
                <a:effectLst/>
                <a:latin typeface="Times New Roman" panose="02020603050405020304" pitchFamily="18" charset="0"/>
                <a:cs typeface="Times New Roman" panose="02020603050405020304" pitchFamily="18" charset="0"/>
              </a:rPr>
              <a:t>Logical </a:t>
            </a:r>
            <a:r>
              <a:rPr lang="en-GB" altLang="zh-CN" b="0" dirty="0">
                <a:solidFill>
                  <a:schemeClr val="tx1"/>
                </a:solidFill>
                <a:effectLst/>
                <a:latin typeface="Times New Roman" panose="02020603050405020304" pitchFamily="18" charset="0"/>
                <a:cs typeface="Times New Roman" panose="02020603050405020304" pitchFamily="18" charset="0"/>
              </a:rPr>
              <a:t>Feasibility:</a:t>
            </a:r>
            <a:endParaRPr lang="en-GB" altLang="zh-CN" b="0" dirty="0">
              <a:solidFill>
                <a:schemeClr val="tx1"/>
              </a:solidFill>
              <a:effectLst/>
              <a:latin typeface="Times New Roman" panose="02020603050405020304" pitchFamily="18" charset="0"/>
              <a:cs typeface="Times New Roman" panose="02020603050405020304" pitchFamily="18" charset="0"/>
            </a:endParaRPr>
          </a:p>
          <a:p>
            <a:pPr lvl="1">
              <a:buClr>
                <a:srgbClr val="0070C0"/>
              </a:buClr>
              <a:buFont typeface="Wingdings" panose="05000000000000000000" pitchFamily="2" charset="2"/>
              <a:buChar char="n"/>
            </a:pPr>
            <a:r>
              <a:rPr lang="en-GB" altLang="zh-CN" sz="2000" b="0" dirty="0">
                <a:solidFill>
                  <a:schemeClr val="tx1"/>
                </a:solidFill>
                <a:effectLst/>
                <a:latin typeface="Times New Roman" panose="02020603050405020304" pitchFamily="18" charset="0"/>
                <a:cs typeface="Times New Roman" panose="02020603050405020304" pitchFamily="18" charset="0"/>
              </a:rPr>
              <a:t>The availability of all required information must be guaranteed,</a:t>
            </a:r>
            <a:endParaRPr lang="en-GB" altLang="zh-CN" sz="2000" b="0" dirty="0">
              <a:solidFill>
                <a:schemeClr val="tx1"/>
              </a:solidFill>
              <a:effectLst/>
              <a:latin typeface="Times New Roman" panose="02020603050405020304" pitchFamily="18" charset="0"/>
              <a:cs typeface="Times New Roman" panose="02020603050405020304" pitchFamily="18" charset="0"/>
            </a:endParaRPr>
          </a:p>
          <a:p>
            <a:pPr lvl="1">
              <a:buClr>
                <a:srgbClr val="0070C0"/>
              </a:buClr>
              <a:buFont typeface="Wingdings" panose="05000000000000000000" pitchFamily="2" charset="2"/>
              <a:buChar char="n"/>
            </a:pPr>
            <a:r>
              <a:rPr lang="en-GB" altLang="zh-CN" sz="2000" b="0" dirty="0">
                <a:solidFill>
                  <a:schemeClr val="tx1"/>
                </a:solidFill>
                <a:effectLst/>
                <a:latin typeface="Times New Roman" panose="02020603050405020304" pitchFamily="18" charset="0"/>
                <a:cs typeface="Times New Roman" panose="02020603050405020304" pitchFamily="18" charset="0"/>
              </a:rPr>
              <a:t>The complements required to ensure such availability must be identified.</a:t>
            </a:r>
            <a:endParaRPr lang="en-GB" altLang="zh-CN" sz="2000" b="0" dirty="0">
              <a:solidFill>
                <a:schemeClr val="tx1"/>
              </a:solidFill>
              <a:effectLst/>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r>
              <a:rPr lang="en-GB" altLang="zh-CN" b="0" dirty="0">
                <a:solidFill>
                  <a:schemeClr val="tx1"/>
                </a:solidFill>
                <a:effectLst/>
                <a:latin typeface="Times New Roman" panose="02020603050405020304" pitchFamily="18" charset="0"/>
                <a:cs typeface="Times New Roman" panose="02020603050405020304" pitchFamily="18" charset="0"/>
              </a:rPr>
              <a:t>Technical Feasibility:</a:t>
            </a:r>
            <a:endParaRPr lang="en-GB" altLang="zh-CN" b="0" dirty="0">
              <a:solidFill>
                <a:schemeClr val="tx1"/>
              </a:solidFill>
              <a:effectLst/>
              <a:latin typeface="Times New Roman" panose="02020603050405020304" pitchFamily="18" charset="0"/>
              <a:cs typeface="Times New Roman" panose="02020603050405020304" pitchFamily="18" charset="0"/>
            </a:endParaRPr>
          </a:p>
          <a:p>
            <a:pPr lvl="1">
              <a:buClr>
                <a:srgbClr val="0070C0"/>
              </a:buClr>
              <a:buFont typeface="Wingdings" panose="05000000000000000000" pitchFamily="2" charset="2"/>
              <a:buChar char="n"/>
            </a:pPr>
            <a:r>
              <a:rPr lang="en-GB" altLang="zh-CN" sz="2000" b="0" dirty="0">
                <a:solidFill>
                  <a:schemeClr val="tx1"/>
                </a:solidFill>
                <a:effectLst/>
                <a:latin typeface="Times New Roman" panose="02020603050405020304" pitchFamily="18" charset="0"/>
                <a:cs typeface="Times New Roman" panose="02020603050405020304" pitchFamily="18" charset="0"/>
              </a:rPr>
              <a:t>Complementary studies</a:t>
            </a:r>
            <a:endParaRPr lang="en-GB" altLang="zh-CN" sz="2000" b="0" dirty="0">
              <a:solidFill>
                <a:schemeClr val="tx1"/>
              </a:solidFill>
              <a:effectLst/>
              <a:latin typeface="Times New Roman" panose="02020603050405020304" pitchFamily="18" charset="0"/>
              <a:cs typeface="Times New Roman" panose="02020603050405020304" pitchFamily="18" charset="0"/>
            </a:endParaRPr>
          </a:p>
          <a:p>
            <a:pPr lvl="1">
              <a:buClr>
                <a:srgbClr val="0070C0"/>
              </a:buClr>
              <a:buFont typeface="Wingdings" panose="05000000000000000000" pitchFamily="2" charset="2"/>
              <a:buChar char="n"/>
            </a:pPr>
            <a:r>
              <a:rPr lang="en-GB" altLang="zh-CN" sz="2000" b="0" dirty="0">
                <a:solidFill>
                  <a:schemeClr val="tx1"/>
                </a:solidFill>
                <a:effectLst/>
                <a:latin typeface="Times New Roman" panose="02020603050405020304" pitchFamily="18" charset="0"/>
                <a:cs typeface="Times New Roman" panose="02020603050405020304" pitchFamily="18" charset="0"/>
              </a:rPr>
              <a:t>Prototypes</a:t>
            </a:r>
            <a:endParaRPr lang="en-GB" altLang="zh-CN" sz="2000" b="0" dirty="0">
              <a:solidFill>
                <a:schemeClr val="tx1"/>
              </a:solidFill>
              <a:effectLst/>
              <a:latin typeface="Times New Roman" panose="02020603050405020304" pitchFamily="18" charset="0"/>
              <a:cs typeface="Times New Roman" panose="02020603050405020304" pitchFamily="18" charset="0"/>
            </a:endParaRPr>
          </a:p>
          <a:p>
            <a:pPr lvl="1">
              <a:buClr>
                <a:srgbClr val="0070C0"/>
              </a:buClr>
              <a:buFont typeface="Wingdings" panose="05000000000000000000" pitchFamily="2" charset="2"/>
              <a:buChar char="n"/>
            </a:pPr>
            <a:r>
              <a:rPr lang="en-GB" altLang="zh-CN" sz="2000" b="0" dirty="0">
                <a:solidFill>
                  <a:schemeClr val="tx1"/>
                </a:solidFill>
                <a:effectLst/>
                <a:latin typeface="Times New Roman" panose="02020603050405020304" pitchFamily="18" charset="0"/>
                <a:cs typeface="Times New Roman" panose="02020603050405020304" pitchFamily="18" charset="0"/>
              </a:rPr>
              <a:t>Mock-up</a:t>
            </a:r>
            <a:endParaRPr lang="en-GB" altLang="zh-CN" sz="2000" b="0" dirty="0">
              <a:solidFill>
                <a:schemeClr val="tx1"/>
              </a:solidFill>
              <a:effectLst/>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r>
              <a:rPr lang="en-GB" altLang="zh-CN" b="0" dirty="0">
                <a:solidFill>
                  <a:schemeClr val="tx1"/>
                </a:solidFill>
                <a:effectLst/>
                <a:latin typeface="Times New Roman" panose="02020603050405020304" pitchFamily="18" charset="0"/>
                <a:cs typeface="Times New Roman" panose="02020603050405020304" pitchFamily="18" charset="0"/>
              </a:rPr>
              <a:t>Economic Feasibility</a:t>
            </a:r>
            <a:endParaRPr lang="en-GB" altLang="zh-CN" b="0" dirty="0">
              <a:solidFill>
                <a:schemeClr val="tx1"/>
              </a:solidFill>
              <a:effectLst/>
              <a:latin typeface="Times New Roman" panose="02020603050405020304" pitchFamily="18" charset="0"/>
              <a:cs typeface="Times New Roman" panose="02020603050405020304" pitchFamily="18" charset="0"/>
            </a:endParaRPr>
          </a:p>
          <a:p>
            <a:pPr lvl="1">
              <a:buClr>
                <a:srgbClr val="0070C0"/>
              </a:buClr>
              <a:buFont typeface="Wingdings" panose="05000000000000000000" pitchFamily="2" charset="2"/>
              <a:buChar char="n"/>
            </a:pPr>
            <a:r>
              <a:rPr lang="en-GB" altLang="zh-CN" sz="2000" b="0" dirty="0">
                <a:solidFill>
                  <a:schemeClr val="tx1"/>
                </a:solidFill>
                <a:effectLst/>
                <a:latin typeface="Times New Roman" panose="02020603050405020304" pitchFamily="18" charset="0"/>
                <a:cs typeface="Times New Roman" panose="02020603050405020304" pitchFamily="18" charset="0"/>
              </a:rPr>
              <a:t>Respect cost &amp; delay</a:t>
            </a:r>
            <a:endParaRPr lang="en-GB" altLang="zh-CN" sz="2000" b="0" dirty="0">
              <a:solidFill>
                <a:schemeClr val="tx1"/>
              </a:solidFill>
              <a:effectLst/>
              <a:latin typeface="Times New Roman" panose="02020603050405020304" pitchFamily="18" charset="0"/>
              <a:cs typeface="Times New Roman" panose="02020603050405020304" pitchFamily="18" charset="0"/>
            </a:endParaRPr>
          </a:p>
        </p:txBody>
      </p:sp>
      <p:graphicFrame>
        <p:nvGraphicFramePr>
          <p:cNvPr id="364548" name="Object 4"/>
          <p:cNvGraphicFramePr>
            <a:graphicFrameLocks noChangeAspect="1"/>
          </p:cNvGraphicFramePr>
          <p:nvPr/>
        </p:nvGraphicFramePr>
        <p:xfrm>
          <a:off x="7288214" y="1508126"/>
          <a:ext cx="1400175" cy="1376363"/>
        </p:xfrm>
        <a:graphic>
          <a:graphicData uri="http://schemas.openxmlformats.org/presentationml/2006/ole">
            <mc:AlternateContent xmlns:mc="http://schemas.openxmlformats.org/markup-compatibility/2006">
              <mc:Choice xmlns:v="urn:schemas-microsoft-com:vml" Requires="v">
                <p:oleObj spid="_x0000_s32102" name="剪辑" r:id="rId1" imgW="24060785" imgH="23631525" progId="MS_ClipArt_Gallery.2">
                  <p:embed/>
                </p:oleObj>
              </mc:Choice>
              <mc:Fallback>
                <p:oleObj name="剪辑" r:id="rId1" imgW="24060785" imgH="23631525" progId="MS_ClipArt_Gallery.2">
                  <p:embed/>
                  <p:pic>
                    <p:nvPicPr>
                      <p:cNvPr id="0" name="图片 320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214" y="1508126"/>
                        <a:ext cx="1400175" cy="1376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4549" name="Object 5"/>
          <p:cNvGraphicFramePr>
            <a:graphicFrameLocks noChangeAspect="1"/>
          </p:cNvGraphicFramePr>
          <p:nvPr/>
        </p:nvGraphicFramePr>
        <p:xfrm>
          <a:off x="4768851" y="3379788"/>
          <a:ext cx="2790825" cy="2614612"/>
        </p:xfrm>
        <a:graphic>
          <a:graphicData uri="http://schemas.openxmlformats.org/presentationml/2006/ole">
            <mc:AlternateContent xmlns:mc="http://schemas.openxmlformats.org/markup-compatibility/2006">
              <mc:Choice xmlns:v="urn:schemas-microsoft-com:vml" Requires="v">
                <p:oleObj spid="_x0000_s32103" name="剪辑" r:id="rId3" imgW="25269190" imgH="23669625" progId="MS_ClipArt_Gallery.2">
                  <p:embed/>
                </p:oleObj>
              </mc:Choice>
              <mc:Fallback>
                <p:oleObj name="剪辑" r:id="rId3" imgW="25269190" imgH="23669625" progId="MS_ClipArt_Gallery.2">
                  <p:embed/>
                  <p:pic>
                    <p:nvPicPr>
                      <p:cNvPr id="0" name="图片 320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851" y="3379788"/>
                        <a:ext cx="2790825" cy="2614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GB" altLang="zh-CN" dirty="0"/>
              <a:t>The Objective of Specification is </a:t>
            </a:r>
            <a:r>
              <a:rPr lang="en-US" altLang="zh-CN" dirty="0"/>
              <a:t>to Ensure the Feasibility</a:t>
            </a:r>
            <a:endParaRPr lang="en-US" altLang="zh-CN" dirty="0"/>
          </a:p>
        </p:txBody>
      </p:sp>
    </p:spTree>
  </p:cSld>
  <p:clrMapOvr>
    <a:masterClrMapping/>
  </p:clrMapOvr>
  <p:transition>
    <p:random/>
    <p:sndAc>
      <p:stSnd>
        <p:snd r:embed="rId5" name="projctor.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GB" altLang="zh-CN" dirty="0"/>
              <a:t>The Objective of Specification is </a:t>
            </a:r>
            <a:r>
              <a:rPr lang="en-US" altLang="zh-CN" dirty="0"/>
              <a:t>to Ensure the Feasibility</a:t>
            </a:r>
            <a:endParaRPr lang="en-US" altLang="zh-CN" dirty="0"/>
          </a:p>
        </p:txBody>
      </p:sp>
      <p:sp>
        <p:nvSpPr>
          <p:cNvPr id="7" name="Rectangle 3"/>
          <p:cNvSpPr>
            <a:spLocks noChangeArrowheads="1"/>
          </p:cNvSpPr>
          <p:nvPr/>
        </p:nvSpPr>
        <p:spPr bwMode="auto">
          <a:xfrm>
            <a:off x="978346" y="1340768"/>
            <a:ext cx="7920880" cy="1579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285750" indent="-285750" algn="l">
              <a:spcBef>
                <a:spcPct val="30000"/>
              </a:spcBef>
              <a:buClr>
                <a:schemeClr val="tx2"/>
              </a:buClr>
              <a:buSzPct val="100000"/>
              <a:buFont typeface="Zapf Dingbats" charset="2"/>
              <a:buChar char=""/>
              <a:defRPr sz="24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en-US" altLang="zh-CN" sz="2000" u="sng" dirty="0">
                <a:solidFill>
                  <a:schemeClr val="tx1"/>
                </a:solidFill>
                <a:effectLst/>
                <a:latin typeface="Times New Roman" panose="02020603050405020304" pitchFamily="18" charset="0"/>
                <a:cs typeface="Times New Roman" panose="02020603050405020304" pitchFamily="18" charset="0"/>
              </a:rPr>
              <a:t>A major specification goal</a:t>
            </a:r>
            <a:r>
              <a:rPr lang="en-US" altLang="zh-CN" sz="2000" u="sng" dirty="0" smtClean="0">
                <a:solidFill>
                  <a:schemeClr val="tx1"/>
                </a:solidFill>
                <a:effectLst/>
                <a:latin typeface="Times New Roman" panose="02020603050405020304" pitchFamily="18" charset="0"/>
                <a:cs typeface="Times New Roman" panose="02020603050405020304" pitchFamily="18" charset="0"/>
              </a:rPr>
              <a:t>:</a:t>
            </a:r>
            <a:endParaRPr lang="en-US" altLang="zh-CN" sz="2000" u="sng" dirty="0" smtClean="0">
              <a:solidFill>
                <a:schemeClr val="tx1"/>
              </a:solidFill>
              <a:effectLst/>
              <a:latin typeface="Times New Roman" panose="02020603050405020304" pitchFamily="18" charset="0"/>
              <a:cs typeface="Times New Roman" panose="02020603050405020304" pitchFamily="18" charset="0"/>
            </a:endParaRPr>
          </a:p>
          <a:p>
            <a:pPr>
              <a:buFont typeface="Zapf Dingbats" charset="2"/>
              <a:buNone/>
            </a:pPr>
            <a:endParaRPr lang="en-US" altLang="zh-CN" sz="2000" dirty="0">
              <a:solidFill>
                <a:schemeClr val="tx1"/>
              </a:solidFill>
              <a:effectLst/>
              <a:latin typeface="Times New Roman" panose="02020603050405020304" pitchFamily="18" charset="0"/>
              <a:cs typeface="Times New Roman" panose="02020603050405020304" pitchFamily="18" charset="0"/>
            </a:endParaRPr>
          </a:p>
          <a:p>
            <a:pPr>
              <a:spcBef>
                <a:spcPct val="0"/>
              </a:spcBef>
              <a:spcAft>
                <a:spcPts val="275"/>
              </a:spcAft>
              <a:buNone/>
            </a:pPr>
            <a:r>
              <a:rPr lang="en-US" altLang="zh-CN" sz="2000" i="1" u="sng" dirty="0">
                <a:solidFill>
                  <a:schemeClr val="tx1"/>
                </a:solidFill>
                <a:effectLst/>
                <a:latin typeface="Times New Roman" panose="02020603050405020304" pitchFamily="18" charset="0"/>
                <a:cs typeface="Times New Roman" panose="02020603050405020304" pitchFamily="18" charset="0"/>
              </a:rPr>
              <a:t>System Requirements</a:t>
            </a:r>
            <a:r>
              <a:rPr lang="en-US" altLang="zh-CN" sz="2000" dirty="0">
                <a:solidFill>
                  <a:schemeClr val="tx1"/>
                </a:solidFill>
                <a:effectLst/>
                <a:latin typeface="Times New Roman" panose="02020603050405020304" pitchFamily="18" charset="0"/>
                <a:cs typeface="Times New Roman" panose="02020603050405020304" pitchFamily="18" charset="0"/>
              </a:rPr>
              <a:t> </a:t>
            </a:r>
            <a:r>
              <a:rPr lang="en-US" altLang="zh-CN" sz="2000" b="0" dirty="0">
                <a:solidFill>
                  <a:schemeClr val="tx1"/>
                </a:solidFill>
                <a:effectLst/>
                <a:latin typeface="Times New Roman" panose="02020603050405020304" pitchFamily="18" charset="0"/>
                <a:cs typeface="Times New Roman" panose="02020603050405020304" pitchFamily="18" charset="0"/>
              </a:rPr>
              <a:t>versus</a:t>
            </a:r>
            <a:r>
              <a:rPr lang="en-US" altLang="zh-CN" sz="2000" dirty="0">
                <a:solidFill>
                  <a:schemeClr val="tx1"/>
                </a:solidFill>
                <a:effectLst/>
                <a:latin typeface="Times New Roman" panose="02020603050405020304" pitchFamily="18" charset="0"/>
                <a:cs typeface="Times New Roman" panose="02020603050405020304" pitchFamily="18" charset="0"/>
              </a:rPr>
              <a:t> </a:t>
            </a:r>
            <a:r>
              <a:rPr lang="en-US" altLang="zh-CN" sz="2000" i="1" u="sng" dirty="0">
                <a:solidFill>
                  <a:schemeClr val="tx1"/>
                </a:solidFill>
                <a:effectLst/>
                <a:latin typeface="Times New Roman" panose="02020603050405020304" pitchFamily="18" charset="0"/>
                <a:cs typeface="Times New Roman" panose="02020603050405020304" pitchFamily="18" charset="0"/>
              </a:rPr>
              <a:t>Software Requirements</a:t>
            </a:r>
            <a:endParaRPr lang="en-US" altLang="zh-CN" sz="2000" dirty="0">
              <a:solidFill>
                <a:schemeClr val="tx1"/>
              </a:solidFill>
              <a:effectLst/>
              <a:latin typeface="Times New Roman" panose="02020603050405020304" pitchFamily="18" charset="0"/>
              <a:cs typeface="Times New Roman" panose="02020603050405020304" pitchFamily="18" charset="0"/>
            </a:endParaRPr>
          </a:p>
          <a:p>
            <a:pPr>
              <a:spcBef>
                <a:spcPct val="0"/>
              </a:spcBef>
              <a:spcAft>
                <a:spcPts val="275"/>
              </a:spcAft>
              <a:buNone/>
            </a:pPr>
            <a:r>
              <a:rPr lang="en-US" altLang="zh-CN" sz="2000" i="1" u="sng" dirty="0">
                <a:solidFill>
                  <a:schemeClr val="tx1"/>
                </a:solidFill>
                <a:effectLst/>
                <a:latin typeface="Times New Roman" panose="02020603050405020304" pitchFamily="18" charset="0"/>
                <a:cs typeface="Times New Roman" panose="02020603050405020304" pitchFamily="18" charset="0"/>
              </a:rPr>
              <a:t>Software Requirements</a:t>
            </a:r>
            <a:r>
              <a:rPr lang="en-US" altLang="zh-CN" sz="2000" dirty="0">
                <a:solidFill>
                  <a:schemeClr val="tx1"/>
                </a:solidFill>
                <a:effectLst/>
                <a:latin typeface="Times New Roman" panose="02020603050405020304" pitchFamily="18" charset="0"/>
                <a:cs typeface="Times New Roman" panose="02020603050405020304" pitchFamily="18" charset="0"/>
              </a:rPr>
              <a:t> </a:t>
            </a:r>
            <a:r>
              <a:rPr lang="en-US" altLang="zh-CN" sz="2000" b="0" dirty="0">
                <a:solidFill>
                  <a:schemeClr val="tx1"/>
                </a:solidFill>
                <a:effectLst/>
                <a:latin typeface="Times New Roman" panose="02020603050405020304" pitchFamily="18" charset="0"/>
                <a:cs typeface="Times New Roman" panose="02020603050405020304" pitchFamily="18" charset="0"/>
              </a:rPr>
              <a:t>versus</a:t>
            </a:r>
            <a:r>
              <a:rPr lang="en-US" altLang="zh-CN" sz="2000" dirty="0">
                <a:solidFill>
                  <a:schemeClr val="tx1"/>
                </a:solidFill>
                <a:effectLst/>
                <a:latin typeface="Times New Roman" panose="02020603050405020304" pitchFamily="18" charset="0"/>
                <a:cs typeface="Times New Roman" panose="02020603050405020304" pitchFamily="18" charset="0"/>
              </a:rPr>
              <a:t> </a:t>
            </a:r>
            <a:r>
              <a:rPr lang="en-US" altLang="zh-CN" sz="2000" i="1" u="sng" dirty="0">
                <a:solidFill>
                  <a:schemeClr val="tx1"/>
                </a:solidFill>
                <a:effectLst/>
                <a:latin typeface="Times New Roman" panose="02020603050405020304" pitchFamily="18" charset="0"/>
                <a:cs typeface="Times New Roman" panose="02020603050405020304" pitchFamily="18" charset="0"/>
              </a:rPr>
              <a:t>Software Design</a:t>
            </a:r>
            <a:endParaRPr lang="en-US" altLang="zh-CN" sz="2000" dirty="0">
              <a:solidFill>
                <a:schemeClr val="tx1"/>
              </a:solidFill>
              <a:effectLst/>
              <a:latin typeface="Times New Roman" panose="02020603050405020304" pitchFamily="18" charset="0"/>
              <a:cs typeface="Times New Roman" panose="02020603050405020304" pitchFamily="18" charset="0"/>
            </a:endParaRPr>
          </a:p>
          <a:p>
            <a:pPr>
              <a:spcBef>
                <a:spcPct val="0"/>
              </a:spcBef>
              <a:spcAft>
                <a:spcPct val="50000"/>
              </a:spcAft>
              <a:buFont typeface="Zapf Dingbats" charset="2"/>
              <a:buNone/>
            </a:pPr>
            <a:r>
              <a:rPr lang="en-US" altLang="zh-CN" sz="2000" i="1" u="sng" dirty="0">
                <a:solidFill>
                  <a:schemeClr val="tx1"/>
                </a:solidFill>
                <a:effectLst/>
                <a:latin typeface="Times New Roman" panose="02020603050405020304" pitchFamily="18" charset="0"/>
                <a:cs typeface="Times New Roman" panose="02020603050405020304" pitchFamily="18" charset="0"/>
              </a:rPr>
              <a:t>Software Requirements</a:t>
            </a:r>
            <a:r>
              <a:rPr lang="en-US" altLang="zh-CN" sz="2000" dirty="0">
                <a:solidFill>
                  <a:schemeClr val="tx1"/>
                </a:solidFill>
                <a:effectLst/>
                <a:latin typeface="Times New Roman" panose="02020603050405020304" pitchFamily="18" charset="0"/>
                <a:cs typeface="Times New Roman" panose="02020603050405020304" pitchFamily="18" charset="0"/>
              </a:rPr>
              <a:t> </a:t>
            </a:r>
            <a:r>
              <a:rPr lang="en-US" altLang="zh-CN" sz="2000" b="0" dirty="0">
                <a:solidFill>
                  <a:schemeClr val="tx1"/>
                </a:solidFill>
                <a:effectLst/>
                <a:latin typeface="Times New Roman" panose="02020603050405020304" pitchFamily="18" charset="0"/>
                <a:cs typeface="Times New Roman" panose="02020603050405020304" pitchFamily="18" charset="0"/>
              </a:rPr>
              <a:t>versus</a:t>
            </a:r>
            <a:r>
              <a:rPr lang="en-US" altLang="zh-CN" sz="2000" dirty="0">
                <a:solidFill>
                  <a:schemeClr val="tx1"/>
                </a:solidFill>
                <a:effectLst/>
                <a:latin typeface="Times New Roman" panose="02020603050405020304" pitchFamily="18" charset="0"/>
                <a:cs typeface="Times New Roman" panose="02020603050405020304" pitchFamily="18" charset="0"/>
              </a:rPr>
              <a:t> </a:t>
            </a:r>
            <a:r>
              <a:rPr lang="en-US" altLang="zh-CN" sz="2000" i="1" u="sng" dirty="0">
                <a:solidFill>
                  <a:schemeClr val="tx1"/>
                </a:solidFill>
                <a:effectLst/>
                <a:latin typeface="Times New Roman" panose="02020603050405020304" pitchFamily="18" charset="0"/>
                <a:cs typeface="Times New Roman" panose="02020603050405020304" pitchFamily="18" charset="0"/>
              </a:rPr>
              <a:t>Software Qualification</a:t>
            </a:r>
            <a:endParaRPr lang="en-GB" altLang="zh-CN" sz="2000" dirty="0">
              <a:solidFill>
                <a:schemeClr val="tx1"/>
              </a:solidFill>
              <a:effectLst/>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1984251" y="301779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00000"/>
              </a:lnSpc>
            </a:pPr>
            <a:endParaRPr lang="en-GB" altLang="en-US" sz="1800">
              <a:latin typeface="Times New Roman" panose="02020603050405020304" pitchFamily="18" charset="0"/>
              <a:cs typeface="Times New Roman" panose="02020603050405020304" pitchFamily="18" charset="0"/>
            </a:endParaRPr>
          </a:p>
        </p:txBody>
      </p:sp>
      <p:graphicFrame>
        <p:nvGraphicFramePr>
          <p:cNvPr id="9" name="Object 5"/>
          <p:cNvGraphicFramePr>
            <a:graphicFrameLocks noChangeAspect="1"/>
          </p:cNvGraphicFramePr>
          <p:nvPr/>
        </p:nvGraphicFramePr>
        <p:xfrm>
          <a:off x="906338" y="3156297"/>
          <a:ext cx="8058150" cy="2720975"/>
        </p:xfrm>
        <a:graphic>
          <a:graphicData uri="http://schemas.openxmlformats.org/presentationml/2006/ole">
            <mc:AlternateContent xmlns:mc="http://schemas.openxmlformats.org/markup-compatibility/2006">
              <mc:Choice xmlns:v="urn:schemas-microsoft-com:vml" Requires="v">
                <p:oleObj spid="_x0000_s32949" name="Document" r:id="rId1" imgW="8061960" imgH="2725420" progId="Word.Document.8">
                  <p:embed/>
                </p:oleObj>
              </mc:Choice>
              <mc:Fallback>
                <p:oleObj name="Document" r:id="rId1" imgW="8061960" imgH="2725420" progId="Word.Document.8">
                  <p:embed/>
                  <p:pic>
                    <p:nvPicPr>
                      <p:cNvPr id="0" name="图片 32922"/>
                      <p:cNvPicPr>
                        <a:picLocks noChangeAspect="1" noChangeArrowheads="1"/>
                      </p:cNvPicPr>
                      <p:nvPr/>
                    </p:nvPicPr>
                    <p:blipFill>
                      <a:blip r:embed="rId2"/>
                      <a:srcRect/>
                      <a:stretch>
                        <a:fillRect/>
                      </a:stretch>
                    </p:blipFill>
                    <p:spPr bwMode="auto">
                      <a:xfrm>
                        <a:off x="906338" y="3156297"/>
                        <a:ext cx="8058150" cy="272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sndAc>
      <p:stSnd>
        <p:snd r:embed="rId3" name="projctor.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zh-CN" dirty="0" smtClean="0">
                <a:ea typeface="宋体" panose="02010600030101010101" pitchFamily="2" charset="-122"/>
              </a:rPr>
              <a:t>What do you think after construction?</a:t>
            </a:r>
            <a:endParaRPr lang="en-US" altLang="zh-CN" dirty="0" smtClean="0">
              <a:ea typeface="宋体" panose="02010600030101010101" pitchFamily="2" charset="-122"/>
            </a:endParaRPr>
          </a:p>
        </p:txBody>
      </p:sp>
      <p:sp>
        <p:nvSpPr>
          <p:cNvPr id="15364" name="Rectangle 3"/>
          <p:cNvSpPr>
            <a:spLocks noChangeArrowheads="1"/>
          </p:cNvSpPr>
          <p:nvPr/>
        </p:nvSpPr>
        <p:spPr bwMode="auto">
          <a:xfrm>
            <a:off x="3484563" y="2279650"/>
            <a:ext cx="4652962"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GB" altLang="zh-CN" sz="2000" b="1"/>
              <a:t>“I know you believe you understood </a:t>
            </a:r>
            <a:endParaRPr lang="en-GB" altLang="zh-CN" sz="2000" b="1"/>
          </a:p>
          <a:p>
            <a:r>
              <a:rPr lang="en-GB" altLang="zh-CN" sz="2000" b="1"/>
              <a:t>what you think I said, but I am not </a:t>
            </a:r>
            <a:endParaRPr lang="en-GB" altLang="zh-CN" sz="2000" b="1"/>
          </a:p>
          <a:p>
            <a:r>
              <a:rPr lang="en-GB" altLang="zh-CN" sz="2000" b="1"/>
              <a:t>sure you realise that what you heard </a:t>
            </a:r>
            <a:endParaRPr lang="en-GB" altLang="zh-CN" sz="2000" b="1"/>
          </a:p>
          <a:p>
            <a:r>
              <a:rPr lang="en-GB" altLang="zh-CN" sz="2000" b="1"/>
              <a:t>is not what I meant……”</a:t>
            </a:r>
            <a:endParaRPr lang="en-GB" altLang="zh-CN" sz="2000" b="1"/>
          </a:p>
        </p:txBody>
      </p:sp>
      <p:graphicFrame>
        <p:nvGraphicFramePr>
          <p:cNvPr id="15362" name="Object 4"/>
          <p:cNvGraphicFramePr/>
          <p:nvPr/>
        </p:nvGraphicFramePr>
        <p:xfrm>
          <a:off x="604838" y="1564958"/>
          <a:ext cx="3346450" cy="4108450"/>
        </p:xfrm>
        <a:graphic>
          <a:graphicData uri="http://schemas.openxmlformats.org/presentationml/2006/ole">
            <mc:AlternateContent xmlns:mc="http://schemas.openxmlformats.org/markup-compatibility/2006">
              <mc:Choice xmlns:v="urn:schemas-microsoft-com:vml" Requires="v">
                <p:oleObj spid="_x0000_s52386" name="Clip" r:id="rId1" imgW="3357245" imgH="3660775" progId="MS_ClipArt_Gallery.2">
                  <p:embed/>
                </p:oleObj>
              </mc:Choice>
              <mc:Fallback>
                <p:oleObj name="Clip" r:id="rId1" imgW="3357245" imgH="3660775" progId="MS_ClipArt_Gallery.2">
                  <p:embed/>
                  <p:pic>
                    <p:nvPicPr>
                      <p:cNvPr id="0" name="图片 5235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1564958"/>
                        <a:ext cx="334645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sndAc>
      <p:stSnd>
        <p:snd r:embed="rId3" name="projctor.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3"/>
          <p:cNvSpPr>
            <a:spLocks noChangeArrowheads="1"/>
          </p:cNvSpPr>
          <p:nvPr/>
        </p:nvSpPr>
        <p:spPr bwMode="auto">
          <a:xfrm>
            <a:off x="724150" y="2601914"/>
            <a:ext cx="5913437" cy="1247775"/>
          </a:xfrm>
          <a:prstGeom prst="rect">
            <a:avLst/>
          </a:prstGeom>
          <a:solidFill>
            <a:srgbClr val="EAEAEA"/>
          </a:solidFill>
          <a:ln w="57150">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6596" name="Text Box 4"/>
          <p:cNvSpPr txBox="1">
            <a:spLocks noChangeArrowheads="1"/>
          </p:cNvSpPr>
          <p:nvPr/>
        </p:nvSpPr>
        <p:spPr bwMode="auto">
          <a:xfrm>
            <a:off x="395536" y="2027238"/>
            <a:ext cx="4229299" cy="40011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pPr>
            <a:r>
              <a:rPr lang="en-GB" altLang="zh-CN" sz="2000">
                <a:latin typeface="Times New Roman" panose="02020603050405020304" pitchFamily="18" charset="0"/>
                <a:cs typeface="Times New Roman" panose="02020603050405020304" pitchFamily="18" charset="0"/>
              </a:rPr>
              <a:t>Requirements Analysis &amp; Specification</a:t>
            </a:r>
            <a:endParaRPr lang="en-GB" altLang="zh-CN" sz="2000">
              <a:latin typeface="Times New Roman" panose="02020603050405020304" pitchFamily="18" charset="0"/>
              <a:cs typeface="Times New Roman" panose="02020603050405020304" pitchFamily="18" charset="0"/>
            </a:endParaRPr>
          </a:p>
        </p:txBody>
      </p:sp>
      <p:sp>
        <p:nvSpPr>
          <p:cNvPr id="366597" name="Text Box 5"/>
          <p:cNvSpPr txBox="1">
            <a:spLocks noChangeArrowheads="1"/>
          </p:cNvSpPr>
          <p:nvPr/>
        </p:nvSpPr>
        <p:spPr bwMode="auto">
          <a:xfrm>
            <a:off x="995612" y="2671764"/>
            <a:ext cx="4930775" cy="409575"/>
          </a:xfrm>
          <a:prstGeom prst="rect">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en-GB" altLang="zh-CN" sz="2000">
                <a:latin typeface="Times New Roman" panose="02020603050405020304" pitchFamily="18" charset="0"/>
                <a:cs typeface="Times New Roman" panose="02020603050405020304" pitchFamily="18" charset="0"/>
              </a:rPr>
              <a:t>Architectural Design</a:t>
            </a:r>
            <a:endParaRPr lang="en-GB" altLang="zh-CN" sz="2000">
              <a:latin typeface="Times New Roman" panose="02020603050405020304" pitchFamily="18" charset="0"/>
              <a:cs typeface="Times New Roman" panose="02020603050405020304" pitchFamily="18" charset="0"/>
            </a:endParaRPr>
          </a:p>
        </p:txBody>
      </p:sp>
      <p:sp>
        <p:nvSpPr>
          <p:cNvPr id="366598" name="Text Box 6"/>
          <p:cNvSpPr txBox="1">
            <a:spLocks noChangeArrowheads="1"/>
          </p:cNvSpPr>
          <p:nvPr/>
        </p:nvSpPr>
        <p:spPr bwMode="auto">
          <a:xfrm>
            <a:off x="1616325" y="3317876"/>
            <a:ext cx="4929187" cy="409575"/>
          </a:xfrm>
          <a:prstGeom prst="rect">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en-GB" altLang="zh-CN" sz="2000">
                <a:latin typeface="Times New Roman" panose="02020603050405020304" pitchFamily="18" charset="0"/>
                <a:cs typeface="Times New Roman" panose="02020603050405020304" pitchFamily="18" charset="0"/>
              </a:rPr>
              <a:t>Detailed Design</a:t>
            </a:r>
            <a:endParaRPr lang="en-GB" altLang="zh-CN" sz="2000">
              <a:latin typeface="Times New Roman" panose="02020603050405020304" pitchFamily="18" charset="0"/>
              <a:cs typeface="Times New Roman" panose="02020603050405020304" pitchFamily="18" charset="0"/>
            </a:endParaRPr>
          </a:p>
        </p:txBody>
      </p:sp>
      <p:sp>
        <p:nvSpPr>
          <p:cNvPr id="366599" name="Text Box 7"/>
          <p:cNvSpPr txBox="1">
            <a:spLocks noChangeArrowheads="1"/>
          </p:cNvSpPr>
          <p:nvPr/>
        </p:nvSpPr>
        <p:spPr bwMode="auto">
          <a:xfrm>
            <a:off x="2237036" y="3962401"/>
            <a:ext cx="4929188" cy="409575"/>
          </a:xfrm>
          <a:prstGeom prst="rect">
            <a:avLst/>
          </a:prstGeom>
          <a:solidFill>
            <a:srgbClr val="DDDDDD"/>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en-GB" altLang="zh-CN" sz="2000">
                <a:latin typeface="Times New Roman" panose="02020603050405020304" pitchFamily="18" charset="0"/>
                <a:cs typeface="Times New Roman" panose="02020603050405020304" pitchFamily="18" charset="0"/>
              </a:rPr>
              <a:t>Implementation</a:t>
            </a:r>
            <a:endParaRPr lang="en-GB" altLang="zh-CN" sz="2000">
              <a:latin typeface="Times New Roman" panose="02020603050405020304" pitchFamily="18" charset="0"/>
              <a:cs typeface="Times New Roman" panose="02020603050405020304" pitchFamily="18" charset="0"/>
            </a:endParaRPr>
          </a:p>
        </p:txBody>
      </p:sp>
      <p:sp>
        <p:nvSpPr>
          <p:cNvPr id="366600" name="Text Box 8"/>
          <p:cNvSpPr txBox="1">
            <a:spLocks noChangeArrowheads="1"/>
          </p:cNvSpPr>
          <p:nvPr/>
        </p:nvSpPr>
        <p:spPr bwMode="auto">
          <a:xfrm>
            <a:off x="3421312" y="4959351"/>
            <a:ext cx="4957763" cy="409575"/>
          </a:xfrm>
          <a:prstGeom prst="rect">
            <a:avLst/>
          </a:prstGeom>
          <a:solidFill>
            <a:srgbClr val="DDDDDD"/>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en-GB" altLang="zh-CN" sz="2000">
                <a:latin typeface="Times New Roman" panose="02020603050405020304" pitchFamily="18" charset="0"/>
                <a:cs typeface="Times New Roman" panose="02020603050405020304" pitchFamily="18" charset="0"/>
              </a:rPr>
              <a:t>Integration</a:t>
            </a:r>
            <a:endParaRPr lang="en-GB" altLang="zh-CN" sz="2000">
              <a:latin typeface="Times New Roman" panose="02020603050405020304" pitchFamily="18" charset="0"/>
              <a:cs typeface="Times New Roman" panose="02020603050405020304" pitchFamily="18" charset="0"/>
            </a:endParaRPr>
          </a:p>
        </p:txBody>
      </p:sp>
      <p:sp>
        <p:nvSpPr>
          <p:cNvPr id="366601" name="Text Box 9"/>
          <p:cNvSpPr txBox="1">
            <a:spLocks noChangeArrowheads="1"/>
          </p:cNvSpPr>
          <p:nvPr/>
        </p:nvSpPr>
        <p:spPr bwMode="auto">
          <a:xfrm>
            <a:off x="3997575" y="5414964"/>
            <a:ext cx="4937125" cy="409575"/>
          </a:xfrm>
          <a:prstGeom prst="rect">
            <a:avLst/>
          </a:prstGeom>
          <a:solidFill>
            <a:srgbClr val="DDDDDD"/>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en-GB" altLang="zh-CN" sz="2000">
                <a:latin typeface="Times New Roman" panose="02020603050405020304" pitchFamily="18" charset="0"/>
                <a:cs typeface="Times New Roman" panose="02020603050405020304" pitchFamily="18" charset="0"/>
              </a:rPr>
              <a:t>Validation Qualification</a:t>
            </a:r>
            <a:endParaRPr lang="en-GB" altLang="zh-CN" sz="2000">
              <a:latin typeface="Times New Roman" panose="02020603050405020304" pitchFamily="18" charset="0"/>
              <a:cs typeface="Times New Roman" panose="02020603050405020304" pitchFamily="18" charset="0"/>
            </a:endParaRPr>
          </a:p>
        </p:txBody>
      </p:sp>
      <p:sp>
        <p:nvSpPr>
          <p:cNvPr id="366602" name="Text Box 10"/>
          <p:cNvSpPr txBox="1">
            <a:spLocks noChangeArrowheads="1"/>
          </p:cNvSpPr>
          <p:nvPr/>
        </p:nvSpPr>
        <p:spPr bwMode="auto">
          <a:xfrm>
            <a:off x="2841875" y="4433889"/>
            <a:ext cx="4962525" cy="409575"/>
          </a:xfrm>
          <a:prstGeom prst="rect">
            <a:avLst/>
          </a:prstGeom>
          <a:solidFill>
            <a:srgbClr val="DDDDDD"/>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en-GB" altLang="zh-CN" sz="2000">
                <a:latin typeface="Times New Roman" panose="02020603050405020304" pitchFamily="18" charset="0"/>
                <a:cs typeface="Times New Roman" panose="02020603050405020304" pitchFamily="18" charset="0"/>
              </a:rPr>
              <a:t>Unit Test</a:t>
            </a:r>
            <a:endParaRPr lang="en-GB" altLang="zh-CN" sz="2000">
              <a:latin typeface="Times New Roman" panose="02020603050405020304" pitchFamily="18" charset="0"/>
              <a:cs typeface="Times New Roman" panose="02020603050405020304" pitchFamily="18" charset="0"/>
            </a:endParaRPr>
          </a:p>
        </p:txBody>
      </p:sp>
      <p:graphicFrame>
        <p:nvGraphicFramePr>
          <p:cNvPr id="366603" name="Object 11"/>
          <p:cNvGraphicFramePr>
            <a:graphicFrameLocks noChangeAspect="1"/>
          </p:cNvGraphicFramePr>
          <p:nvPr/>
        </p:nvGraphicFramePr>
        <p:xfrm>
          <a:off x="6621711" y="1711326"/>
          <a:ext cx="1371600" cy="830263"/>
        </p:xfrm>
        <a:graphic>
          <a:graphicData uri="http://schemas.openxmlformats.org/presentationml/2006/ole">
            <mc:AlternateContent xmlns:mc="http://schemas.openxmlformats.org/markup-compatibility/2006">
              <mc:Choice xmlns:v="urn:schemas-microsoft-com:vml" Requires="v">
                <p:oleObj spid="_x0000_s34150" name="剪辑" r:id="rId1" imgW="16448405" imgH="18430875" progId="MS_ClipArt_Gallery.2">
                  <p:embed/>
                </p:oleObj>
              </mc:Choice>
              <mc:Fallback>
                <p:oleObj name="剪辑" r:id="rId1" imgW="16448405" imgH="18430875" progId="MS_ClipArt_Gallery.2">
                  <p:embed/>
                  <p:pic>
                    <p:nvPicPr>
                      <p:cNvPr id="0" name="图片 340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1711" y="1711326"/>
                        <a:ext cx="1371600"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6604" name="Text Box 12"/>
          <p:cNvSpPr txBox="1">
            <a:spLocks noChangeArrowheads="1"/>
          </p:cNvSpPr>
          <p:nvPr/>
        </p:nvSpPr>
        <p:spPr bwMode="auto">
          <a:xfrm>
            <a:off x="7976463" y="1687513"/>
            <a:ext cx="113204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pPr>
            <a:r>
              <a:rPr lang="en-GB" altLang="zh-CN" sz="1400">
                <a:latin typeface="Times New Roman" panose="02020603050405020304" pitchFamily="18" charset="0"/>
                <a:cs typeface="Times New Roman" panose="02020603050405020304" pitchFamily="18" charset="0"/>
              </a:rPr>
              <a:t>Specification</a:t>
            </a:r>
            <a:endParaRPr lang="en-GB" altLang="zh-CN" sz="1400">
              <a:latin typeface="Times New Roman" panose="02020603050405020304" pitchFamily="18" charset="0"/>
              <a:cs typeface="Times New Roman" panose="02020603050405020304" pitchFamily="18" charset="0"/>
            </a:endParaRPr>
          </a:p>
          <a:p>
            <a:pPr>
              <a:lnSpc>
                <a:spcPct val="100000"/>
              </a:lnSpc>
            </a:pPr>
            <a:r>
              <a:rPr lang="en-GB" altLang="zh-CN" sz="1400">
                <a:latin typeface="Times New Roman" panose="02020603050405020304" pitchFamily="18" charset="0"/>
                <a:cs typeface="Times New Roman" panose="02020603050405020304" pitchFamily="18" charset="0"/>
              </a:rPr>
              <a:t>Document</a:t>
            </a:r>
            <a:endParaRPr lang="en-GB" altLang="zh-CN" sz="1400">
              <a:latin typeface="Times New Roman" panose="02020603050405020304" pitchFamily="18" charset="0"/>
              <a:cs typeface="Times New Roman" panose="02020603050405020304" pitchFamily="18" charset="0"/>
            </a:endParaRPr>
          </a:p>
          <a:p>
            <a:pPr>
              <a:lnSpc>
                <a:spcPct val="100000"/>
              </a:lnSpc>
            </a:pPr>
            <a:r>
              <a:rPr lang="en-GB" altLang="zh-CN" sz="1400">
                <a:latin typeface="Times New Roman" panose="02020603050405020304" pitchFamily="18" charset="0"/>
                <a:cs typeface="Times New Roman" panose="02020603050405020304" pitchFamily="18" charset="0"/>
              </a:rPr>
              <a:t>(WHAT?)</a:t>
            </a:r>
            <a:endParaRPr lang="en-GB" altLang="zh-CN" sz="1400">
              <a:latin typeface="Times New Roman" panose="02020603050405020304" pitchFamily="18" charset="0"/>
              <a:cs typeface="Times New Roman" panose="02020603050405020304" pitchFamily="18" charset="0"/>
            </a:endParaRPr>
          </a:p>
        </p:txBody>
      </p:sp>
      <p:sp>
        <p:nvSpPr>
          <p:cNvPr id="366605" name="AutoShape 13"/>
          <p:cNvSpPr>
            <a:spLocks noChangeArrowheads="1"/>
          </p:cNvSpPr>
          <p:nvPr/>
        </p:nvSpPr>
        <p:spPr bwMode="auto">
          <a:xfrm>
            <a:off x="5577137" y="2043113"/>
            <a:ext cx="904875" cy="411162"/>
          </a:xfrm>
          <a:prstGeom prst="rightArrow">
            <a:avLst>
              <a:gd name="adj1" fmla="val 39000"/>
              <a:gd name="adj2" fmla="val 67185"/>
            </a:avLst>
          </a:prstGeom>
          <a:solidFill>
            <a:schemeClr val="accent1"/>
          </a:solidFill>
          <a:ln w="12700">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aphicFrame>
        <p:nvGraphicFramePr>
          <p:cNvPr id="366606" name="Object 14"/>
          <p:cNvGraphicFramePr>
            <a:graphicFrameLocks noChangeAspect="1"/>
          </p:cNvGraphicFramePr>
          <p:nvPr/>
        </p:nvGraphicFramePr>
        <p:xfrm>
          <a:off x="7661524" y="2714626"/>
          <a:ext cx="1371600" cy="830263"/>
        </p:xfrm>
        <a:graphic>
          <a:graphicData uri="http://schemas.openxmlformats.org/presentationml/2006/ole">
            <mc:AlternateContent xmlns:mc="http://schemas.openxmlformats.org/markup-compatibility/2006">
              <mc:Choice xmlns:v="urn:schemas-microsoft-com:vml" Requires="v">
                <p:oleObj spid="_x0000_s34151" name="剪辑" r:id="rId3" imgW="16448405" imgH="18430875" progId="MS_ClipArt_Gallery.2">
                  <p:embed/>
                </p:oleObj>
              </mc:Choice>
              <mc:Fallback>
                <p:oleObj name="剪辑" r:id="rId3" imgW="16448405" imgH="18430875" progId="MS_ClipArt_Gallery.2">
                  <p:embed/>
                  <p:pic>
                    <p:nvPicPr>
                      <p:cNvPr id="0" name="图片 34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1524" y="2714626"/>
                        <a:ext cx="1371600"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6607" name="Text Box 15"/>
          <p:cNvSpPr txBox="1">
            <a:spLocks noChangeArrowheads="1"/>
          </p:cNvSpPr>
          <p:nvPr/>
        </p:nvSpPr>
        <p:spPr bwMode="auto">
          <a:xfrm>
            <a:off x="8202862" y="3482424"/>
            <a:ext cx="93326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pPr>
            <a:r>
              <a:rPr lang="en-GB" altLang="zh-CN" sz="1400" dirty="0">
                <a:latin typeface="Times New Roman" panose="02020603050405020304" pitchFamily="18" charset="0"/>
                <a:cs typeface="Times New Roman" panose="02020603050405020304" pitchFamily="18" charset="0"/>
              </a:rPr>
              <a:t>Design</a:t>
            </a:r>
            <a:endParaRPr lang="en-GB" altLang="zh-CN" sz="1400" dirty="0">
              <a:latin typeface="Times New Roman" panose="02020603050405020304" pitchFamily="18" charset="0"/>
              <a:cs typeface="Times New Roman" panose="02020603050405020304" pitchFamily="18" charset="0"/>
            </a:endParaRPr>
          </a:p>
          <a:p>
            <a:pPr>
              <a:lnSpc>
                <a:spcPct val="100000"/>
              </a:lnSpc>
            </a:pPr>
            <a:r>
              <a:rPr lang="en-GB" altLang="zh-CN" sz="1400" dirty="0">
                <a:latin typeface="Times New Roman" panose="02020603050405020304" pitchFamily="18" charset="0"/>
                <a:cs typeface="Times New Roman" panose="02020603050405020304" pitchFamily="18" charset="0"/>
              </a:rPr>
              <a:t>Document</a:t>
            </a:r>
            <a:endParaRPr lang="en-GB" altLang="zh-CN" sz="1400" dirty="0">
              <a:latin typeface="Times New Roman" panose="02020603050405020304" pitchFamily="18" charset="0"/>
              <a:cs typeface="Times New Roman" panose="02020603050405020304" pitchFamily="18" charset="0"/>
            </a:endParaRPr>
          </a:p>
          <a:p>
            <a:pPr>
              <a:lnSpc>
                <a:spcPct val="100000"/>
              </a:lnSpc>
            </a:pPr>
            <a:r>
              <a:rPr lang="en-GB" altLang="zh-CN" sz="1400" dirty="0">
                <a:latin typeface="Times New Roman" panose="02020603050405020304" pitchFamily="18" charset="0"/>
                <a:cs typeface="Times New Roman" panose="02020603050405020304" pitchFamily="18" charset="0"/>
              </a:rPr>
              <a:t>(HOW?)</a:t>
            </a:r>
            <a:endParaRPr lang="en-GB" altLang="zh-CN" sz="1400" dirty="0">
              <a:latin typeface="Times New Roman" panose="02020603050405020304" pitchFamily="18" charset="0"/>
              <a:cs typeface="Times New Roman" panose="02020603050405020304" pitchFamily="18" charset="0"/>
            </a:endParaRPr>
          </a:p>
        </p:txBody>
      </p:sp>
      <p:sp>
        <p:nvSpPr>
          <p:cNvPr id="366608" name="AutoShape 16"/>
          <p:cNvSpPr>
            <a:spLocks noChangeArrowheads="1"/>
          </p:cNvSpPr>
          <p:nvPr/>
        </p:nvSpPr>
        <p:spPr bwMode="auto">
          <a:xfrm>
            <a:off x="6767762" y="2951163"/>
            <a:ext cx="904875" cy="411162"/>
          </a:xfrm>
          <a:prstGeom prst="rightArrow">
            <a:avLst>
              <a:gd name="adj1" fmla="val 39000"/>
              <a:gd name="adj2" fmla="val 67185"/>
            </a:avLst>
          </a:prstGeom>
          <a:solidFill>
            <a:schemeClr val="accent1"/>
          </a:solidFill>
          <a:ln w="12700">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GB" altLang="zh-CN" dirty="0"/>
              <a:t>The Objective of Specification is to Prepare the Design</a:t>
            </a:r>
            <a:endParaRPr lang="en-GB" altLang="zh-CN" dirty="0"/>
          </a:p>
        </p:txBody>
      </p:sp>
    </p:spTree>
  </p:cSld>
  <p:clrMapOvr>
    <a:masterClrMapping/>
  </p:clrMapOvr>
  <p:transition>
    <p:random/>
    <p:sndAc>
      <p:stSnd>
        <p:snd r:embed="rId4" name="projctor.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Text Box 2"/>
          <p:cNvSpPr txBox="1">
            <a:spLocks noChangeArrowheads="1"/>
          </p:cNvSpPr>
          <p:nvPr/>
        </p:nvSpPr>
        <p:spPr bwMode="auto">
          <a:xfrm>
            <a:off x="2142034" y="3862388"/>
            <a:ext cx="3619902" cy="1815882"/>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pPr>
            <a:r>
              <a:rPr lang="en-GB" altLang="zh-CN" sz="2800">
                <a:latin typeface="Times New Roman" panose="02020603050405020304" pitchFamily="18" charset="0"/>
                <a:cs typeface="Times New Roman" panose="02020603050405020304" pitchFamily="18" charset="0"/>
              </a:rPr>
              <a:t>From</a:t>
            </a:r>
            <a:endParaRPr lang="en-GB" altLang="zh-CN" sz="2800">
              <a:latin typeface="Times New Roman" panose="02020603050405020304" pitchFamily="18" charset="0"/>
              <a:cs typeface="Times New Roman" panose="02020603050405020304" pitchFamily="18" charset="0"/>
            </a:endParaRPr>
          </a:p>
          <a:p>
            <a:pPr>
              <a:lnSpc>
                <a:spcPct val="100000"/>
              </a:lnSpc>
            </a:pPr>
            <a:r>
              <a:rPr lang="en-GB" altLang="zh-CN" sz="2800">
                <a:latin typeface="Times New Roman" panose="02020603050405020304" pitchFamily="18" charset="0"/>
                <a:cs typeface="Times New Roman" panose="02020603050405020304" pitchFamily="18" charset="0"/>
              </a:rPr>
              <a:t>Specified Requirements</a:t>
            </a:r>
            <a:endParaRPr lang="en-GB" altLang="zh-CN" sz="2800">
              <a:latin typeface="Times New Roman" panose="02020603050405020304" pitchFamily="18" charset="0"/>
              <a:cs typeface="Times New Roman" panose="02020603050405020304" pitchFamily="18" charset="0"/>
            </a:endParaRPr>
          </a:p>
          <a:p>
            <a:pPr>
              <a:lnSpc>
                <a:spcPct val="100000"/>
              </a:lnSpc>
            </a:pPr>
            <a:r>
              <a:rPr lang="en-GB" altLang="zh-CN" sz="2800">
                <a:latin typeface="Times New Roman" panose="02020603050405020304" pitchFamily="18" charset="0"/>
                <a:cs typeface="Times New Roman" panose="02020603050405020304" pitchFamily="18" charset="0"/>
              </a:rPr>
              <a:t>To</a:t>
            </a:r>
            <a:endParaRPr lang="en-GB" altLang="zh-CN" sz="2800">
              <a:latin typeface="Times New Roman" panose="02020603050405020304" pitchFamily="18" charset="0"/>
              <a:cs typeface="Times New Roman" panose="02020603050405020304" pitchFamily="18" charset="0"/>
            </a:endParaRPr>
          </a:p>
          <a:p>
            <a:pPr>
              <a:lnSpc>
                <a:spcPct val="100000"/>
              </a:lnSpc>
            </a:pPr>
            <a:r>
              <a:rPr lang="en-GB" altLang="zh-CN" sz="2800">
                <a:latin typeface="Times New Roman" panose="02020603050405020304" pitchFamily="18" charset="0"/>
                <a:cs typeface="Times New Roman" panose="02020603050405020304" pitchFamily="18" charset="0"/>
              </a:rPr>
              <a:t>Test Cases</a:t>
            </a:r>
            <a:endParaRPr lang="en-GB" altLang="zh-CN" sz="2800">
              <a:latin typeface="Times New Roman" panose="02020603050405020304" pitchFamily="18" charset="0"/>
              <a:cs typeface="Times New Roman" panose="02020603050405020304" pitchFamily="18" charset="0"/>
            </a:endParaRPr>
          </a:p>
        </p:txBody>
      </p:sp>
      <p:graphicFrame>
        <p:nvGraphicFramePr>
          <p:cNvPr id="367620" name="Object 4"/>
          <p:cNvGraphicFramePr>
            <a:graphicFrameLocks noChangeAspect="1"/>
          </p:cNvGraphicFramePr>
          <p:nvPr/>
        </p:nvGraphicFramePr>
        <p:xfrm>
          <a:off x="827584" y="1727200"/>
          <a:ext cx="2286000" cy="1384300"/>
        </p:xfrm>
        <a:graphic>
          <a:graphicData uri="http://schemas.openxmlformats.org/presentationml/2006/ole">
            <mc:AlternateContent xmlns:mc="http://schemas.openxmlformats.org/markup-compatibility/2006">
              <mc:Choice xmlns:v="urn:schemas-microsoft-com:vml" Requires="v">
                <p:oleObj spid="_x0000_s35174" name="剪辑" r:id="rId1" imgW="16448405" imgH="18430875" progId="MS_ClipArt_Gallery.2">
                  <p:embed/>
                </p:oleObj>
              </mc:Choice>
              <mc:Fallback>
                <p:oleObj name="剪辑" r:id="rId1" imgW="16448405" imgH="18430875" progId="MS_ClipArt_Gallery.2">
                  <p:embed/>
                  <p:pic>
                    <p:nvPicPr>
                      <p:cNvPr id="0" name="图片 35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27200"/>
                        <a:ext cx="2286000" cy="138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7621" name="Text Box 5"/>
          <p:cNvSpPr txBox="1">
            <a:spLocks noChangeArrowheads="1"/>
          </p:cNvSpPr>
          <p:nvPr/>
        </p:nvSpPr>
        <p:spPr bwMode="auto">
          <a:xfrm>
            <a:off x="868859" y="3119438"/>
            <a:ext cx="15199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pPr>
            <a:r>
              <a:rPr lang="en-US" altLang="zh-CN" sz="2000" i="1">
                <a:latin typeface="Times New Roman" panose="02020603050405020304" pitchFamily="18" charset="0"/>
                <a:cs typeface="Times New Roman" panose="02020603050405020304" pitchFamily="18" charset="0"/>
              </a:rPr>
              <a:t>Specification</a:t>
            </a:r>
            <a:endParaRPr lang="en-US" altLang="zh-CN" sz="2000" i="1">
              <a:latin typeface="Times New Roman" panose="02020603050405020304" pitchFamily="18" charset="0"/>
              <a:cs typeface="Times New Roman" panose="02020603050405020304" pitchFamily="18" charset="0"/>
            </a:endParaRPr>
          </a:p>
          <a:p>
            <a:pPr>
              <a:lnSpc>
                <a:spcPct val="100000"/>
              </a:lnSpc>
            </a:pPr>
            <a:r>
              <a:rPr lang="en-US" altLang="zh-CN" sz="2000" i="1">
                <a:latin typeface="Times New Roman" panose="02020603050405020304" pitchFamily="18" charset="0"/>
                <a:cs typeface="Times New Roman" panose="02020603050405020304" pitchFamily="18" charset="0"/>
              </a:rPr>
              <a:t>Document(s)</a:t>
            </a:r>
            <a:endParaRPr lang="en-US" altLang="zh-CN" sz="2800" i="1">
              <a:latin typeface="Times New Roman" panose="02020603050405020304" pitchFamily="18" charset="0"/>
              <a:cs typeface="Times New Roman" panose="02020603050405020304" pitchFamily="18" charset="0"/>
            </a:endParaRPr>
          </a:p>
        </p:txBody>
      </p:sp>
      <p:sp>
        <p:nvSpPr>
          <p:cNvPr id="367622" name="Line 6"/>
          <p:cNvSpPr>
            <a:spLocks noChangeShapeType="1"/>
          </p:cNvSpPr>
          <p:nvPr/>
        </p:nvSpPr>
        <p:spPr bwMode="auto">
          <a:xfrm>
            <a:off x="3183434" y="2509839"/>
            <a:ext cx="4368800" cy="1265237"/>
          </a:xfrm>
          <a:prstGeom prst="line">
            <a:avLst/>
          </a:prstGeom>
          <a:noFill/>
          <a:ln w="762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aphicFrame>
        <p:nvGraphicFramePr>
          <p:cNvPr id="367623" name="Object 7"/>
          <p:cNvGraphicFramePr>
            <a:graphicFrameLocks noChangeAspect="1"/>
          </p:cNvGraphicFramePr>
          <p:nvPr/>
        </p:nvGraphicFramePr>
        <p:xfrm>
          <a:off x="6833097" y="3541713"/>
          <a:ext cx="2286000" cy="1384300"/>
        </p:xfrm>
        <a:graphic>
          <a:graphicData uri="http://schemas.openxmlformats.org/presentationml/2006/ole">
            <mc:AlternateContent xmlns:mc="http://schemas.openxmlformats.org/markup-compatibility/2006">
              <mc:Choice xmlns:v="urn:schemas-microsoft-com:vml" Requires="v">
                <p:oleObj spid="_x0000_s35175" name="剪辑" r:id="rId3" imgW="16448405" imgH="18430875" progId="MS_ClipArt_Gallery.2">
                  <p:embed/>
                </p:oleObj>
              </mc:Choice>
              <mc:Fallback>
                <p:oleObj name="剪辑" r:id="rId3" imgW="16448405" imgH="18430875" progId="MS_ClipArt_Gallery.2">
                  <p:embed/>
                  <p:pic>
                    <p:nvPicPr>
                      <p:cNvPr id="0" name="图片 351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3097" y="3541713"/>
                        <a:ext cx="2286000" cy="138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7624" name="Text Box 8"/>
          <p:cNvSpPr txBox="1">
            <a:spLocks noChangeArrowheads="1"/>
          </p:cNvSpPr>
          <p:nvPr/>
        </p:nvSpPr>
        <p:spPr bwMode="auto">
          <a:xfrm>
            <a:off x="6396534" y="4746626"/>
            <a:ext cx="29987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en-US" altLang="zh-CN" sz="2000" i="1" dirty="0">
                <a:latin typeface="Times New Roman" panose="02020603050405020304" pitchFamily="18" charset="0"/>
                <a:cs typeface="Times New Roman" panose="02020603050405020304" pitchFamily="18" charset="0"/>
              </a:rPr>
              <a:t>Qualification</a:t>
            </a:r>
            <a:endParaRPr lang="en-US" altLang="zh-CN" sz="2000" i="1" dirty="0">
              <a:latin typeface="Times New Roman" panose="02020603050405020304" pitchFamily="18" charset="0"/>
              <a:cs typeface="Times New Roman" panose="02020603050405020304" pitchFamily="18" charset="0"/>
            </a:endParaRPr>
          </a:p>
          <a:p>
            <a:pPr>
              <a:lnSpc>
                <a:spcPct val="100000"/>
              </a:lnSpc>
            </a:pPr>
            <a:r>
              <a:rPr lang="en-US" altLang="zh-CN" sz="2000" i="1" dirty="0">
                <a:latin typeface="Times New Roman" panose="02020603050405020304" pitchFamily="18" charset="0"/>
                <a:cs typeface="Times New Roman" panose="02020603050405020304" pitchFamily="18" charset="0"/>
              </a:rPr>
              <a:t>Documents</a:t>
            </a:r>
            <a:endParaRPr lang="en-US" altLang="zh-CN" sz="2000" i="1" dirty="0">
              <a:latin typeface="Times New Roman" panose="02020603050405020304" pitchFamily="18" charset="0"/>
              <a:cs typeface="Times New Roman" panose="02020603050405020304" pitchFamily="18" charset="0"/>
            </a:endParaRPr>
          </a:p>
          <a:p>
            <a:pPr>
              <a:lnSpc>
                <a:spcPct val="100000"/>
              </a:lnSpc>
            </a:pPr>
            <a:r>
              <a:rPr lang="en-US" altLang="zh-CN" sz="2000" i="1" dirty="0">
                <a:latin typeface="Times New Roman" panose="02020603050405020304" pitchFamily="18" charset="0"/>
                <a:cs typeface="Times New Roman" panose="02020603050405020304" pitchFamily="18" charset="0"/>
              </a:rPr>
              <a:t>STP - STD</a:t>
            </a:r>
            <a:endParaRPr lang="en-US" altLang="zh-CN" sz="2000" i="1" dirty="0">
              <a:latin typeface="Times New Roman" panose="02020603050405020304" pitchFamily="18" charset="0"/>
              <a:cs typeface="Times New Roman" panose="02020603050405020304" pitchFamily="18" charset="0"/>
            </a:endParaRPr>
          </a:p>
        </p:txBody>
      </p:sp>
      <p:sp>
        <p:nvSpPr>
          <p:cNvPr id="9"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GB" altLang="zh-CN" dirty="0"/>
              <a:t>The Objective of Specification is to Qualify the  Software Product</a:t>
            </a:r>
            <a:endParaRPr lang="en-GB" altLang="zh-CN" dirty="0"/>
          </a:p>
        </p:txBody>
      </p:sp>
    </p:spTree>
  </p:cSld>
  <p:clrMapOvr>
    <a:masterClrMapping/>
  </p:clrMapOvr>
  <p:transition>
    <p:random/>
    <p:sndAc>
      <p:stSnd>
        <p:snd r:embed="rId4" name="projctor.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p:cNvSpPr>
            <a:spLocks noChangeArrowheads="1"/>
          </p:cNvSpPr>
          <p:nvPr/>
        </p:nvSpPr>
        <p:spPr bwMode="auto">
          <a:xfrm>
            <a:off x="899832" y="1345282"/>
            <a:ext cx="64135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285750" indent="-285750" algn="l">
              <a:spcBef>
                <a:spcPct val="30000"/>
              </a:spcBef>
              <a:buClr>
                <a:schemeClr val="tx2"/>
              </a:buClr>
              <a:buSzPct val="100000"/>
              <a:buFont typeface="Zapf Dingbats" charset="2"/>
              <a:buChar char=""/>
              <a:defRPr sz="24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endParaRPr lang="en-GB" altLang="en-US" sz="2800" dirty="0"/>
          </a:p>
          <a:p>
            <a:pPr>
              <a:buClr>
                <a:srgbClr val="0070C0"/>
              </a:buClr>
              <a:buFont typeface="Wingdings" panose="05000000000000000000" pitchFamily="2" charset="2"/>
              <a:buChar char="n"/>
            </a:pPr>
            <a:r>
              <a:rPr lang="en-GB" altLang="zh-CN" b="0" dirty="0">
                <a:solidFill>
                  <a:schemeClr val="tx1"/>
                </a:solidFill>
                <a:effectLst/>
                <a:latin typeface="Times New Roman" panose="02020603050405020304" pitchFamily="18" charset="0"/>
                <a:cs typeface="Times New Roman" panose="02020603050405020304" pitchFamily="18" charset="0"/>
              </a:rPr>
              <a:t>Consolidation of the cost</a:t>
            </a:r>
            <a:endParaRPr lang="en-GB" altLang="zh-CN" b="0" dirty="0">
              <a:solidFill>
                <a:schemeClr val="tx1"/>
              </a:solidFill>
              <a:effectLst/>
              <a:latin typeface="Times New Roman" panose="02020603050405020304" pitchFamily="18" charset="0"/>
              <a:cs typeface="Times New Roman" panose="02020603050405020304" pitchFamily="18" charset="0"/>
            </a:endParaRPr>
          </a:p>
          <a:p>
            <a:pPr lvl="1">
              <a:buClr>
                <a:srgbClr val="0070C0"/>
              </a:buClr>
              <a:buFont typeface="Wingdings" panose="05000000000000000000" pitchFamily="2" charset="2"/>
              <a:buChar char="n"/>
            </a:pPr>
            <a:r>
              <a:rPr lang="en-GB" altLang="zh-CN" sz="2000" b="0" dirty="0">
                <a:solidFill>
                  <a:schemeClr val="tx1"/>
                </a:solidFill>
                <a:effectLst/>
                <a:latin typeface="Times New Roman" panose="02020603050405020304" pitchFamily="18" charset="0"/>
                <a:cs typeface="Times New Roman" panose="02020603050405020304" pitchFamily="18" charset="0"/>
              </a:rPr>
              <a:t>Specification enables refining of initial estimations: </a:t>
            </a:r>
            <a:r>
              <a:rPr lang="en-GB" altLang="zh-CN" sz="2000" b="0" i="1" dirty="0">
                <a:solidFill>
                  <a:schemeClr val="tx1"/>
                </a:solidFill>
                <a:effectLst/>
                <a:latin typeface="Times New Roman" panose="02020603050405020304" pitchFamily="18" charset="0"/>
                <a:cs typeface="Times New Roman" panose="02020603050405020304" pitchFamily="18" charset="0"/>
              </a:rPr>
              <a:t>size, costs, lead times</a:t>
            </a:r>
            <a:r>
              <a:rPr lang="en-GB" altLang="zh-CN" sz="2000" b="0" dirty="0">
                <a:solidFill>
                  <a:schemeClr val="tx1"/>
                </a:solidFill>
                <a:effectLst/>
                <a:latin typeface="Times New Roman" panose="02020603050405020304" pitchFamily="18" charset="0"/>
                <a:cs typeface="Times New Roman" panose="02020603050405020304" pitchFamily="18" charset="0"/>
              </a:rPr>
              <a:t>.</a:t>
            </a:r>
            <a:endParaRPr lang="en-GB" altLang="zh-CN" sz="2000" b="0" dirty="0">
              <a:solidFill>
                <a:schemeClr val="tx1"/>
              </a:solidFill>
              <a:effectLst/>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endParaRPr lang="en-GB" altLang="zh-CN" b="0" dirty="0">
              <a:solidFill>
                <a:schemeClr val="tx1"/>
              </a:solidFill>
              <a:effectLst/>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r>
              <a:rPr lang="en-GB" altLang="zh-CN" b="0" dirty="0">
                <a:solidFill>
                  <a:schemeClr val="tx1"/>
                </a:solidFill>
                <a:effectLst/>
                <a:latin typeface="Times New Roman" panose="02020603050405020304" pitchFamily="18" charset="0"/>
                <a:cs typeface="Times New Roman" panose="02020603050405020304" pitchFamily="18" charset="0"/>
              </a:rPr>
              <a:t>Definition of increments</a:t>
            </a:r>
            <a:endParaRPr lang="en-GB" altLang="zh-CN" b="0" dirty="0">
              <a:solidFill>
                <a:schemeClr val="tx1"/>
              </a:solidFill>
              <a:effectLst/>
              <a:latin typeface="Times New Roman" panose="02020603050405020304" pitchFamily="18" charset="0"/>
              <a:cs typeface="Times New Roman" panose="02020603050405020304" pitchFamily="18" charset="0"/>
            </a:endParaRPr>
          </a:p>
          <a:p>
            <a:pPr lvl="1">
              <a:buClr>
                <a:srgbClr val="0070C0"/>
              </a:buClr>
              <a:buFont typeface="Wingdings" panose="05000000000000000000" pitchFamily="2" charset="2"/>
              <a:buChar char="n"/>
            </a:pPr>
            <a:r>
              <a:rPr lang="en-GB" altLang="zh-CN" sz="2000" b="0" dirty="0">
                <a:solidFill>
                  <a:schemeClr val="tx1"/>
                </a:solidFill>
                <a:effectLst/>
                <a:latin typeface="Times New Roman" panose="02020603050405020304" pitchFamily="18" charset="0"/>
                <a:cs typeface="Times New Roman" panose="02020603050405020304" pitchFamily="18" charset="0"/>
              </a:rPr>
              <a:t>Where the incremental development</a:t>
            </a:r>
            <a:br>
              <a:rPr lang="en-GB" altLang="zh-CN" sz="2000" b="0" dirty="0">
                <a:solidFill>
                  <a:schemeClr val="tx1"/>
                </a:solidFill>
                <a:effectLst/>
                <a:latin typeface="Times New Roman" panose="02020603050405020304" pitchFamily="18" charset="0"/>
                <a:cs typeface="Times New Roman" panose="02020603050405020304" pitchFamily="18" charset="0"/>
              </a:rPr>
            </a:br>
            <a:r>
              <a:rPr lang="en-GB" altLang="zh-CN" sz="2000" b="0" dirty="0">
                <a:solidFill>
                  <a:schemeClr val="tx1"/>
                </a:solidFill>
                <a:effectLst/>
                <a:latin typeface="Times New Roman" panose="02020603050405020304" pitchFamily="18" charset="0"/>
                <a:cs typeface="Times New Roman" panose="02020603050405020304" pitchFamily="18" charset="0"/>
              </a:rPr>
              <a:t>approach is adopted.</a:t>
            </a:r>
            <a:endParaRPr lang="en-GB" altLang="zh-CN" sz="2000" b="0" dirty="0">
              <a:solidFill>
                <a:schemeClr val="tx1"/>
              </a:solidFill>
              <a:effectLst/>
              <a:latin typeface="Times New Roman" panose="02020603050405020304" pitchFamily="18" charset="0"/>
              <a:cs typeface="Times New Roman" panose="02020603050405020304" pitchFamily="18" charset="0"/>
            </a:endParaRPr>
          </a:p>
        </p:txBody>
      </p:sp>
      <p:graphicFrame>
        <p:nvGraphicFramePr>
          <p:cNvPr id="368644" name="Object 4"/>
          <p:cNvGraphicFramePr/>
          <p:nvPr/>
        </p:nvGraphicFramePr>
        <p:xfrm>
          <a:off x="4206205" y="4355926"/>
          <a:ext cx="2886075" cy="2457450"/>
        </p:xfrm>
        <a:graphic>
          <a:graphicData uri="http://schemas.openxmlformats.org/presentationml/2006/ole">
            <mc:AlternateContent xmlns:mc="http://schemas.openxmlformats.org/markup-compatibility/2006">
              <mc:Choice xmlns:v="urn:schemas-microsoft-com:vml" Requires="v">
                <p:oleObj spid="_x0000_s36021" name="剪辑" r:id="rId1" imgW="21583650" imgH="18383250" progId="MS_ClipArt_Gallery.2">
                  <p:embed/>
                </p:oleObj>
              </mc:Choice>
              <mc:Fallback>
                <p:oleObj name="剪辑" r:id="rId1" imgW="21583650" imgH="18383250" progId="MS_ClipArt_Gallery.2">
                  <p:embed/>
                  <p:pic>
                    <p:nvPicPr>
                      <p:cNvPr id="0" name="图片 3599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205" y="4355926"/>
                        <a:ext cx="288607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68645" name="Group 5"/>
          <p:cNvGrpSpPr/>
          <p:nvPr/>
        </p:nvGrpSpPr>
        <p:grpSpPr bwMode="auto">
          <a:xfrm>
            <a:off x="6750685" y="1693545"/>
            <a:ext cx="2401888" cy="4216400"/>
            <a:chOff x="4645" y="867"/>
            <a:chExt cx="1512" cy="3062"/>
          </a:xfrm>
        </p:grpSpPr>
        <p:grpSp>
          <p:nvGrpSpPr>
            <p:cNvPr id="368646" name="Group 6"/>
            <p:cNvGrpSpPr/>
            <p:nvPr/>
          </p:nvGrpSpPr>
          <p:grpSpPr bwMode="auto">
            <a:xfrm>
              <a:off x="5145" y="3670"/>
              <a:ext cx="934" cy="259"/>
              <a:chOff x="5145" y="3670"/>
              <a:chExt cx="934" cy="259"/>
            </a:xfrm>
          </p:grpSpPr>
          <p:grpSp>
            <p:nvGrpSpPr>
              <p:cNvPr id="368647" name="Group 7"/>
              <p:cNvGrpSpPr/>
              <p:nvPr/>
            </p:nvGrpSpPr>
            <p:grpSpPr bwMode="auto">
              <a:xfrm>
                <a:off x="5669" y="3670"/>
                <a:ext cx="410" cy="252"/>
                <a:chOff x="5669" y="3670"/>
                <a:chExt cx="410" cy="252"/>
              </a:xfrm>
            </p:grpSpPr>
            <p:sp>
              <p:nvSpPr>
                <p:cNvPr id="368648" name="Freeform 8"/>
                <p:cNvSpPr/>
                <p:nvPr/>
              </p:nvSpPr>
              <p:spPr bwMode="auto">
                <a:xfrm>
                  <a:off x="5669" y="3670"/>
                  <a:ext cx="410" cy="252"/>
                </a:xfrm>
                <a:custGeom>
                  <a:avLst/>
                  <a:gdLst>
                    <a:gd name="T0" fmla="*/ 170 w 410"/>
                    <a:gd name="T1" fmla="*/ 39 h 252"/>
                    <a:gd name="T2" fmla="*/ 187 w 410"/>
                    <a:gd name="T3" fmla="*/ 69 h 252"/>
                    <a:gd name="T4" fmla="*/ 289 w 410"/>
                    <a:gd name="T5" fmla="*/ 147 h 252"/>
                    <a:gd name="T6" fmla="*/ 403 w 410"/>
                    <a:gd name="T7" fmla="*/ 197 h 252"/>
                    <a:gd name="T8" fmla="*/ 409 w 410"/>
                    <a:gd name="T9" fmla="*/ 231 h 252"/>
                    <a:gd name="T10" fmla="*/ 331 w 410"/>
                    <a:gd name="T11" fmla="*/ 251 h 252"/>
                    <a:gd name="T12" fmla="*/ 231 w 410"/>
                    <a:gd name="T13" fmla="*/ 245 h 252"/>
                    <a:gd name="T14" fmla="*/ 157 w 410"/>
                    <a:gd name="T15" fmla="*/ 228 h 252"/>
                    <a:gd name="T16" fmla="*/ 112 w 410"/>
                    <a:gd name="T17" fmla="*/ 195 h 252"/>
                    <a:gd name="T18" fmla="*/ 93 w 410"/>
                    <a:gd name="T19" fmla="*/ 203 h 252"/>
                    <a:gd name="T20" fmla="*/ 7 w 410"/>
                    <a:gd name="T21" fmla="*/ 189 h 252"/>
                    <a:gd name="T22" fmla="*/ 0 w 410"/>
                    <a:gd name="T23" fmla="*/ 167 h 252"/>
                    <a:gd name="T24" fmla="*/ 0 w 410"/>
                    <a:gd name="T25" fmla="*/ 120 h 252"/>
                    <a:gd name="T26" fmla="*/ 11 w 410"/>
                    <a:gd name="T27" fmla="*/ 90 h 252"/>
                    <a:gd name="T28" fmla="*/ 30 w 410"/>
                    <a:gd name="T29" fmla="*/ 0 h 252"/>
                    <a:gd name="T30" fmla="*/ 170 w 410"/>
                    <a:gd name="T31" fmla="*/ 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0" h="252">
                      <a:moveTo>
                        <a:pt x="170" y="39"/>
                      </a:moveTo>
                      <a:lnTo>
                        <a:pt x="187" y="69"/>
                      </a:lnTo>
                      <a:lnTo>
                        <a:pt x="289" y="147"/>
                      </a:lnTo>
                      <a:lnTo>
                        <a:pt x="403" y="197"/>
                      </a:lnTo>
                      <a:lnTo>
                        <a:pt x="409" y="231"/>
                      </a:lnTo>
                      <a:lnTo>
                        <a:pt x="331" y="251"/>
                      </a:lnTo>
                      <a:lnTo>
                        <a:pt x="231" y="245"/>
                      </a:lnTo>
                      <a:lnTo>
                        <a:pt x="157" y="228"/>
                      </a:lnTo>
                      <a:lnTo>
                        <a:pt x="112" y="195"/>
                      </a:lnTo>
                      <a:lnTo>
                        <a:pt x="93" y="203"/>
                      </a:lnTo>
                      <a:lnTo>
                        <a:pt x="7" y="189"/>
                      </a:lnTo>
                      <a:lnTo>
                        <a:pt x="0" y="167"/>
                      </a:lnTo>
                      <a:lnTo>
                        <a:pt x="0" y="120"/>
                      </a:lnTo>
                      <a:lnTo>
                        <a:pt x="11" y="90"/>
                      </a:lnTo>
                      <a:lnTo>
                        <a:pt x="30" y="0"/>
                      </a:lnTo>
                      <a:lnTo>
                        <a:pt x="170" y="39"/>
                      </a:lnTo>
                    </a:path>
                  </a:pathLst>
                </a:custGeom>
                <a:solidFill>
                  <a:srgbClr val="40404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49" name="Freeform 9"/>
                <p:cNvSpPr/>
                <p:nvPr/>
              </p:nvSpPr>
              <p:spPr bwMode="auto">
                <a:xfrm>
                  <a:off x="5790" y="3763"/>
                  <a:ext cx="141" cy="71"/>
                </a:xfrm>
                <a:custGeom>
                  <a:avLst/>
                  <a:gdLst>
                    <a:gd name="T0" fmla="*/ 78 w 141"/>
                    <a:gd name="T1" fmla="*/ 0 h 71"/>
                    <a:gd name="T2" fmla="*/ 14 w 141"/>
                    <a:gd name="T3" fmla="*/ 13 h 71"/>
                    <a:gd name="T4" fmla="*/ 0 w 141"/>
                    <a:gd name="T5" fmla="*/ 26 h 71"/>
                    <a:gd name="T6" fmla="*/ 37 w 141"/>
                    <a:gd name="T7" fmla="*/ 50 h 71"/>
                    <a:gd name="T8" fmla="*/ 65 w 141"/>
                    <a:gd name="T9" fmla="*/ 70 h 71"/>
                    <a:gd name="T10" fmla="*/ 140 w 141"/>
                    <a:gd name="T11" fmla="*/ 52 h 71"/>
                    <a:gd name="T12" fmla="*/ 78 w 141"/>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141" h="71">
                      <a:moveTo>
                        <a:pt x="78" y="0"/>
                      </a:moveTo>
                      <a:lnTo>
                        <a:pt x="14" y="13"/>
                      </a:lnTo>
                      <a:lnTo>
                        <a:pt x="0" y="26"/>
                      </a:lnTo>
                      <a:lnTo>
                        <a:pt x="37" y="50"/>
                      </a:lnTo>
                      <a:lnTo>
                        <a:pt x="65" y="70"/>
                      </a:lnTo>
                      <a:lnTo>
                        <a:pt x="140" y="52"/>
                      </a:lnTo>
                      <a:lnTo>
                        <a:pt x="78" y="0"/>
                      </a:lnTo>
                    </a:path>
                  </a:pathLst>
                </a:custGeom>
                <a:solidFill>
                  <a:srgbClr val="60606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50" name="Freeform 10"/>
                <p:cNvSpPr/>
                <p:nvPr/>
              </p:nvSpPr>
              <p:spPr bwMode="auto">
                <a:xfrm>
                  <a:off x="5863" y="3825"/>
                  <a:ext cx="185" cy="42"/>
                </a:xfrm>
                <a:custGeom>
                  <a:avLst/>
                  <a:gdLst>
                    <a:gd name="T0" fmla="*/ 0 w 185"/>
                    <a:gd name="T1" fmla="*/ 19 h 42"/>
                    <a:gd name="T2" fmla="*/ 61 w 185"/>
                    <a:gd name="T3" fmla="*/ 34 h 42"/>
                    <a:gd name="T4" fmla="*/ 111 w 185"/>
                    <a:gd name="T5" fmla="*/ 41 h 42"/>
                    <a:gd name="T6" fmla="*/ 164 w 185"/>
                    <a:gd name="T7" fmla="*/ 38 h 42"/>
                    <a:gd name="T8" fmla="*/ 184 w 185"/>
                    <a:gd name="T9" fmla="*/ 36 h 42"/>
                    <a:gd name="T10" fmla="*/ 83 w 185"/>
                    <a:gd name="T11" fmla="*/ 0 h 42"/>
                    <a:gd name="T12" fmla="*/ 0 w 185"/>
                    <a:gd name="T13" fmla="*/ 19 h 42"/>
                  </a:gdLst>
                  <a:ahLst/>
                  <a:cxnLst>
                    <a:cxn ang="0">
                      <a:pos x="T0" y="T1"/>
                    </a:cxn>
                    <a:cxn ang="0">
                      <a:pos x="T2" y="T3"/>
                    </a:cxn>
                    <a:cxn ang="0">
                      <a:pos x="T4" y="T5"/>
                    </a:cxn>
                    <a:cxn ang="0">
                      <a:pos x="T6" y="T7"/>
                    </a:cxn>
                    <a:cxn ang="0">
                      <a:pos x="T8" y="T9"/>
                    </a:cxn>
                    <a:cxn ang="0">
                      <a:pos x="T10" y="T11"/>
                    </a:cxn>
                    <a:cxn ang="0">
                      <a:pos x="T12" y="T13"/>
                    </a:cxn>
                  </a:cxnLst>
                  <a:rect l="0" t="0" r="r" b="b"/>
                  <a:pathLst>
                    <a:path w="185" h="42">
                      <a:moveTo>
                        <a:pt x="0" y="19"/>
                      </a:moveTo>
                      <a:lnTo>
                        <a:pt x="61" y="34"/>
                      </a:lnTo>
                      <a:lnTo>
                        <a:pt x="111" y="41"/>
                      </a:lnTo>
                      <a:lnTo>
                        <a:pt x="164" y="38"/>
                      </a:lnTo>
                      <a:lnTo>
                        <a:pt x="184" y="36"/>
                      </a:lnTo>
                      <a:lnTo>
                        <a:pt x="83" y="0"/>
                      </a:lnTo>
                      <a:lnTo>
                        <a:pt x="0" y="19"/>
                      </a:lnTo>
                    </a:path>
                  </a:pathLst>
                </a:custGeom>
                <a:solidFill>
                  <a:srgbClr val="60606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51" name="Freeform 11"/>
                <p:cNvSpPr/>
                <p:nvPr/>
              </p:nvSpPr>
              <p:spPr bwMode="auto">
                <a:xfrm>
                  <a:off x="5676" y="3769"/>
                  <a:ext cx="385" cy="135"/>
                </a:xfrm>
                <a:custGeom>
                  <a:avLst/>
                  <a:gdLst>
                    <a:gd name="T0" fmla="*/ 10 w 385"/>
                    <a:gd name="T1" fmla="*/ 0 h 135"/>
                    <a:gd name="T2" fmla="*/ 40 w 385"/>
                    <a:gd name="T3" fmla="*/ 16 h 135"/>
                    <a:gd name="T4" fmla="*/ 100 w 385"/>
                    <a:gd name="T5" fmla="*/ 28 h 135"/>
                    <a:gd name="T6" fmla="*/ 134 w 385"/>
                    <a:gd name="T7" fmla="*/ 44 h 135"/>
                    <a:gd name="T8" fmla="*/ 161 w 385"/>
                    <a:gd name="T9" fmla="*/ 70 h 135"/>
                    <a:gd name="T10" fmla="*/ 199 w 385"/>
                    <a:gd name="T11" fmla="*/ 89 h 135"/>
                    <a:gd name="T12" fmla="*/ 253 w 385"/>
                    <a:gd name="T13" fmla="*/ 101 h 135"/>
                    <a:gd name="T14" fmla="*/ 302 w 385"/>
                    <a:gd name="T15" fmla="*/ 106 h 135"/>
                    <a:gd name="T16" fmla="*/ 346 w 385"/>
                    <a:gd name="T17" fmla="*/ 105 h 135"/>
                    <a:gd name="T18" fmla="*/ 384 w 385"/>
                    <a:gd name="T19" fmla="*/ 102 h 135"/>
                    <a:gd name="T20" fmla="*/ 380 w 385"/>
                    <a:gd name="T21" fmla="*/ 116 h 135"/>
                    <a:gd name="T22" fmla="*/ 321 w 385"/>
                    <a:gd name="T23" fmla="*/ 133 h 135"/>
                    <a:gd name="T24" fmla="*/ 265 w 385"/>
                    <a:gd name="T25" fmla="*/ 134 h 135"/>
                    <a:gd name="T26" fmla="*/ 191 w 385"/>
                    <a:gd name="T27" fmla="*/ 127 h 135"/>
                    <a:gd name="T28" fmla="*/ 143 w 385"/>
                    <a:gd name="T29" fmla="*/ 113 h 135"/>
                    <a:gd name="T30" fmla="*/ 112 w 385"/>
                    <a:gd name="T31" fmla="*/ 83 h 135"/>
                    <a:gd name="T32" fmla="*/ 87 w 385"/>
                    <a:gd name="T33" fmla="*/ 78 h 135"/>
                    <a:gd name="T34" fmla="*/ 41 w 385"/>
                    <a:gd name="T35" fmla="*/ 75 h 135"/>
                    <a:gd name="T36" fmla="*/ 0 w 385"/>
                    <a:gd name="T37" fmla="*/ 63 h 135"/>
                    <a:gd name="T38" fmla="*/ 0 w 385"/>
                    <a:gd name="T39" fmla="*/ 30 h 135"/>
                    <a:gd name="T40" fmla="*/ 10 w 385"/>
                    <a:gd name="T4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5" h="135">
                      <a:moveTo>
                        <a:pt x="10" y="0"/>
                      </a:moveTo>
                      <a:lnTo>
                        <a:pt x="40" y="16"/>
                      </a:lnTo>
                      <a:lnTo>
                        <a:pt x="100" y="28"/>
                      </a:lnTo>
                      <a:lnTo>
                        <a:pt x="134" y="44"/>
                      </a:lnTo>
                      <a:lnTo>
                        <a:pt x="161" y="70"/>
                      </a:lnTo>
                      <a:lnTo>
                        <a:pt x="199" y="89"/>
                      </a:lnTo>
                      <a:lnTo>
                        <a:pt x="253" y="101"/>
                      </a:lnTo>
                      <a:lnTo>
                        <a:pt x="302" y="106"/>
                      </a:lnTo>
                      <a:lnTo>
                        <a:pt x="346" y="105"/>
                      </a:lnTo>
                      <a:lnTo>
                        <a:pt x="384" y="102"/>
                      </a:lnTo>
                      <a:lnTo>
                        <a:pt x="380" y="116"/>
                      </a:lnTo>
                      <a:lnTo>
                        <a:pt x="321" y="133"/>
                      </a:lnTo>
                      <a:lnTo>
                        <a:pt x="265" y="134"/>
                      </a:lnTo>
                      <a:lnTo>
                        <a:pt x="191" y="127"/>
                      </a:lnTo>
                      <a:lnTo>
                        <a:pt x="143" y="113"/>
                      </a:lnTo>
                      <a:lnTo>
                        <a:pt x="112" y="83"/>
                      </a:lnTo>
                      <a:lnTo>
                        <a:pt x="87" y="78"/>
                      </a:lnTo>
                      <a:lnTo>
                        <a:pt x="41" y="75"/>
                      </a:lnTo>
                      <a:lnTo>
                        <a:pt x="0" y="63"/>
                      </a:lnTo>
                      <a:lnTo>
                        <a:pt x="0" y="30"/>
                      </a:lnTo>
                      <a:lnTo>
                        <a:pt x="10" y="0"/>
                      </a:lnTo>
                    </a:path>
                  </a:pathLst>
                </a:custGeom>
                <a:solidFill>
                  <a:srgbClr val="60606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652" name="Group 12"/>
              <p:cNvGrpSpPr/>
              <p:nvPr/>
            </p:nvGrpSpPr>
            <p:grpSpPr bwMode="auto">
              <a:xfrm>
                <a:off x="5145" y="3700"/>
                <a:ext cx="386" cy="229"/>
                <a:chOff x="5145" y="3700"/>
                <a:chExt cx="386" cy="229"/>
              </a:xfrm>
            </p:grpSpPr>
            <p:sp>
              <p:nvSpPr>
                <p:cNvPr id="368653" name="Freeform 13"/>
                <p:cNvSpPr/>
                <p:nvPr/>
              </p:nvSpPr>
              <p:spPr bwMode="auto">
                <a:xfrm>
                  <a:off x="5145" y="3700"/>
                  <a:ext cx="386" cy="229"/>
                </a:xfrm>
                <a:custGeom>
                  <a:avLst/>
                  <a:gdLst>
                    <a:gd name="T0" fmla="*/ 186 w 386"/>
                    <a:gd name="T1" fmla="*/ 12 h 229"/>
                    <a:gd name="T2" fmla="*/ 135 w 386"/>
                    <a:gd name="T3" fmla="*/ 69 h 229"/>
                    <a:gd name="T4" fmla="*/ 104 w 386"/>
                    <a:gd name="T5" fmla="*/ 107 h 229"/>
                    <a:gd name="T6" fmla="*/ 45 w 386"/>
                    <a:gd name="T7" fmla="*/ 132 h 229"/>
                    <a:gd name="T8" fmla="*/ 0 w 386"/>
                    <a:gd name="T9" fmla="*/ 171 h 229"/>
                    <a:gd name="T10" fmla="*/ 3 w 386"/>
                    <a:gd name="T11" fmla="*/ 207 h 229"/>
                    <a:gd name="T12" fmla="*/ 35 w 386"/>
                    <a:gd name="T13" fmla="*/ 222 h 229"/>
                    <a:gd name="T14" fmla="*/ 71 w 386"/>
                    <a:gd name="T15" fmla="*/ 228 h 229"/>
                    <a:gd name="T16" fmla="*/ 143 w 386"/>
                    <a:gd name="T17" fmla="*/ 225 h 229"/>
                    <a:gd name="T18" fmla="*/ 193 w 386"/>
                    <a:gd name="T19" fmla="*/ 213 h 229"/>
                    <a:gd name="T20" fmla="*/ 238 w 386"/>
                    <a:gd name="T21" fmla="*/ 189 h 229"/>
                    <a:gd name="T22" fmla="*/ 274 w 386"/>
                    <a:gd name="T23" fmla="*/ 158 h 229"/>
                    <a:gd name="T24" fmla="*/ 304 w 386"/>
                    <a:gd name="T25" fmla="*/ 162 h 229"/>
                    <a:gd name="T26" fmla="*/ 375 w 386"/>
                    <a:gd name="T27" fmla="*/ 141 h 229"/>
                    <a:gd name="T28" fmla="*/ 385 w 386"/>
                    <a:gd name="T29" fmla="*/ 113 h 229"/>
                    <a:gd name="T30" fmla="*/ 380 w 386"/>
                    <a:gd name="T31" fmla="*/ 66 h 229"/>
                    <a:gd name="T32" fmla="*/ 351 w 386"/>
                    <a:gd name="T33" fmla="*/ 0 h 229"/>
                    <a:gd name="T34" fmla="*/ 186 w 386"/>
                    <a:gd name="T35" fmla="*/ 1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6" h="229">
                      <a:moveTo>
                        <a:pt x="186" y="12"/>
                      </a:moveTo>
                      <a:lnTo>
                        <a:pt x="135" y="69"/>
                      </a:lnTo>
                      <a:lnTo>
                        <a:pt x="104" y="107"/>
                      </a:lnTo>
                      <a:lnTo>
                        <a:pt x="45" y="132"/>
                      </a:lnTo>
                      <a:lnTo>
                        <a:pt x="0" y="171"/>
                      </a:lnTo>
                      <a:lnTo>
                        <a:pt x="3" y="207"/>
                      </a:lnTo>
                      <a:lnTo>
                        <a:pt x="35" y="222"/>
                      </a:lnTo>
                      <a:lnTo>
                        <a:pt x="71" y="228"/>
                      </a:lnTo>
                      <a:lnTo>
                        <a:pt x="143" y="225"/>
                      </a:lnTo>
                      <a:lnTo>
                        <a:pt x="193" y="213"/>
                      </a:lnTo>
                      <a:lnTo>
                        <a:pt x="238" y="189"/>
                      </a:lnTo>
                      <a:lnTo>
                        <a:pt x="274" y="158"/>
                      </a:lnTo>
                      <a:lnTo>
                        <a:pt x="304" y="162"/>
                      </a:lnTo>
                      <a:lnTo>
                        <a:pt x="375" y="141"/>
                      </a:lnTo>
                      <a:lnTo>
                        <a:pt x="385" y="113"/>
                      </a:lnTo>
                      <a:lnTo>
                        <a:pt x="380" y="66"/>
                      </a:lnTo>
                      <a:lnTo>
                        <a:pt x="351" y="0"/>
                      </a:lnTo>
                      <a:lnTo>
                        <a:pt x="186" y="12"/>
                      </a:lnTo>
                    </a:path>
                  </a:pathLst>
                </a:custGeom>
                <a:solidFill>
                  <a:srgbClr val="40404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54" name="Freeform 14"/>
                <p:cNvSpPr/>
                <p:nvPr/>
              </p:nvSpPr>
              <p:spPr bwMode="auto">
                <a:xfrm>
                  <a:off x="5156" y="3817"/>
                  <a:ext cx="199" cy="57"/>
                </a:xfrm>
                <a:custGeom>
                  <a:avLst/>
                  <a:gdLst>
                    <a:gd name="T0" fmla="*/ 87 w 199"/>
                    <a:gd name="T1" fmla="*/ 0 h 57"/>
                    <a:gd name="T2" fmla="*/ 43 w 199"/>
                    <a:gd name="T3" fmla="*/ 19 h 57"/>
                    <a:gd name="T4" fmla="*/ 0 w 199"/>
                    <a:gd name="T5" fmla="*/ 45 h 57"/>
                    <a:gd name="T6" fmla="*/ 20 w 199"/>
                    <a:gd name="T7" fmla="*/ 51 h 57"/>
                    <a:gd name="T8" fmla="*/ 68 w 199"/>
                    <a:gd name="T9" fmla="*/ 56 h 57"/>
                    <a:gd name="T10" fmla="*/ 130 w 199"/>
                    <a:gd name="T11" fmla="*/ 51 h 57"/>
                    <a:gd name="T12" fmla="*/ 181 w 199"/>
                    <a:gd name="T13" fmla="*/ 25 h 57"/>
                    <a:gd name="T14" fmla="*/ 198 w 199"/>
                    <a:gd name="T15" fmla="*/ 11 h 57"/>
                    <a:gd name="T16" fmla="*/ 138 w 199"/>
                    <a:gd name="T17" fmla="*/ 4 h 57"/>
                    <a:gd name="T18" fmla="*/ 87 w 199"/>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57">
                      <a:moveTo>
                        <a:pt x="87" y="0"/>
                      </a:moveTo>
                      <a:lnTo>
                        <a:pt x="43" y="19"/>
                      </a:lnTo>
                      <a:lnTo>
                        <a:pt x="0" y="45"/>
                      </a:lnTo>
                      <a:lnTo>
                        <a:pt x="20" y="51"/>
                      </a:lnTo>
                      <a:lnTo>
                        <a:pt x="68" y="56"/>
                      </a:lnTo>
                      <a:lnTo>
                        <a:pt x="130" y="51"/>
                      </a:lnTo>
                      <a:lnTo>
                        <a:pt x="181" y="25"/>
                      </a:lnTo>
                      <a:lnTo>
                        <a:pt x="198" y="11"/>
                      </a:lnTo>
                      <a:lnTo>
                        <a:pt x="138" y="4"/>
                      </a:lnTo>
                      <a:lnTo>
                        <a:pt x="87" y="0"/>
                      </a:lnTo>
                    </a:path>
                  </a:pathLst>
                </a:custGeom>
                <a:solidFill>
                  <a:srgbClr val="60606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55" name="Freeform 15"/>
                <p:cNvSpPr/>
                <p:nvPr/>
              </p:nvSpPr>
              <p:spPr bwMode="auto">
                <a:xfrm>
                  <a:off x="5265" y="3751"/>
                  <a:ext cx="131" cy="60"/>
                </a:xfrm>
                <a:custGeom>
                  <a:avLst/>
                  <a:gdLst>
                    <a:gd name="T0" fmla="*/ 39 w 131"/>
                    <a:gd name="T1" fmla="*/ 0 h 60"/>
                    <a:gd name="T2" fmla="*/ 8 w 131"/>
                    <a:gd name="T3" fmla="*/ 35 h 60"/>
                    <a:gd name="T4" fmla="*/ 0 w 131"/>
                    <a:gd name="T5" fmla="*/ 50 h 60"/>
                    <a:gd name="T6" fmla="*/ 41 w 131"/>
                    <a:gd name="T7" fmla="*/ 51 h 60"/>
                    <a:gd name="T8" fmla="*/ 101 w 131"/>
                    <a:gd name="T9" fmla="*/ 59 h 60"/>
                    <a:gd name="T10" fmla="*/ 124 w 131"/>
                    <a:gd name="T11" fmla="*/ 33 h 60"/>
                    <a:gd name="T12" fmla="*/ 130 w 131"/>
                    <a:gd name="T13" fmla="*/ 13 h 60"/>
                    <a:gd name="T14" fmla="*/ 92 w 131"/>
                    <a:gd name="T15" fmla="*/ 15 h 60"/>
                    <a:gd name="T16" fmla="*/ 54 w 131"/>
                    <a:gd name="T17" fmla="*/ 15 h 60"/>
                    <a:gd name="T18" fmla="*/ 39 w 131"/>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60">
                      <a:moveTo>
                        <a:pt x="39" y="0"/>
                      </a:moveTo>
                      <a:lnTo>
                        <a:pt x="8" y="35"/>
                      </a:lnTo>
                      <a:lnTo>
                        <a:pt x="0" y="50"/>
                      </a:lnTo>
                      <a:lnTo>
                        <a:pt x="41" y="51"/>
                      </a:lnTo>
                      <a:lnTo>
                        <a:pt x="101" y="59"/>
                      </a:lnTo>
                      <a:lnTo>
                        <a:pt x="124" y="33"/>
                      </a:lnTo>
                      <a:lnTo>
                        <a:pt x="130" y="13"/>
                      </a:lnTo>
                      <a:lnTo>
                        <a:pt x="92" y="15"/>
                      </a:lnTo>
                      <a:lnTo>
                        <a:pt x="54" y="15"/>
                      </a:lnTo>
                      <a:lnTo>
                        <a:pt x="39" y="0"/>
                      </a:lnTo>
                    </a:path>
                  </a:pathLst>
                </a:custGeom>
                <a:solidFill>
                  <a:srgbClr val="60606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56" name="Freeform 16"/>
                <p:cNvSpPr/>
                <p:nvPr/>
              </p:nvSpPr>
              <p:spPr bwMode="auto">
                <a:xfrm>
                  <a:off x="5152" y="3762"/>
                  <a:ext cx="359" cy="147"/>
                </a:xfrm>
                <a:custGeom>
                  <a:avLst/>
                  <a:gdLst>
                    <a:gd name="T0" fmla="*/ 350 w 359"/>
                    <a:gd name="T1" fmla="*/ 0 h 147"/>
                    <a:gd name="T2" fmla="*/ 319 w 359"/>
                    <a:gd name="T3" fmla="*/ 18 h 147"/>
                    <a:gd name="T4" fmla="*/ 260 w 359"/>
                    <a:gd name="T5" fmla="*/ 31 h 147"/>
                    <a:gd name="T6" fmla="*/ 242 w 359"/>
                    <a:gd name="T7" fmla="*/ 35 h 147"/>
                    <a:gd name="T8" fmla="*/ 217 w 359"/>
                    <a:gd name="T9" fmla="*/ 70 h 147"/>
                    <a:gd name="T10" fmla="*/ 181 w 359"/>
                    <a:gd name="T11" fmla="*/ 100 h 147"/>
                    <a:gd name="T12" fmla="*/ 150 w 359"/>
                    <a:gd name="T13" fmla="*/ 112 h 147"/>
                    <a:gd name="T14" fmla="*/ 96 w 359"/>
                    <a:gd name="T15" fmla="*/ 120 h 147"/>
                    <a:gd name="T16" fmla="*/ 61 w 359"/>
                    <a:gd name="T17" fmla="*/ 121 h 147"/>
                    <a:gd name="T18" fmla="*/ 17 w 359"/>
                    <a:gd name="T19" fmla="*/ 116 h 147"/>
                    <a:gd name="T20" fmla="*/ 0 w 359"/>
                    <a:gd name="T21" fmla="*/ 112 h 147"/>
                    <a:gd name="T22" fmla="*/ 4 w 359"/>
                    <a:gd name="T23" fmla="*/ 130 h 147"/>
                    <a:gd name="T24" fmla="*/ 34 w 359"/>
                    <a:gd name="T25" fmla="*/ 143 h 147"/>
                    <a:gd name="T26" fmla="*/ 76 w 359"/>
                    <a:gd name="T27" fmla="*/ 146 h 147"/>
                    <a:gd name="T28" fmla="*/ 141 w 359"/>
                    <a:gd name="T29" fmla="*/ 140 h 147"/>
                    <a:gd name="T30" fmla="*/ 197 w 359"/>
                    <a:gd name="T31" fmla="*/ 123 h 147"/>
                    <a:gd name="T32" fmla="*/ 232 w 359"/>
                    <a:gd name="T33" fmla="*/ 99 h 147"/>
                    <a:gd name="T34" fmla="*/ 257 w 359"/>
                    <a:gd name="T35" fmla="*/ 82 h 147"/>
                    <a:gd name="T36" fmla="*/ 290 w 359"/>
                    <a:gd name="T37" fmla="*/ 74 h 147"/>
                    <a:gd name="T38" fmla="*/ 328 w 359"/>
                    <a:gd name="T39" fmla="*/ 65 h 147"/>
                    <a:gd name="T40" fmla="*/ 356 w 359"/>
                    <a:gd name="T41" fmla="*/ 54 h 147"/>
                    <a:gd name="T42" fmla="*/ 358 w 359"/>
                    <a:gd name="T43" fmla="*/ 29 h 147"/>
                    <a:gd name="T44" fmla="*/ 350 w 359"/>
                    <a:gd name="T45"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9" h="147">
                      <a:moveTo>
                        <a:pt x="350" y="0"/>
                      </a:moveTo>
                      <a:lnTo>
                        <a:pt x="319" y="18"/>
                      </a:lnTo>
                      <a:lnTo>
                        <a:pt x="260" y="31"/>
                      </a:lnTo>
                      <a:lnTo>
                        <a:pt x="242" y="35"/>
                      </a:lnTo>
                      <a:lnTo>
                        <a:pt x="217" y="70"/>
                      </a:lnTo>
                      <a:lnTo>
                        <a:pt x="181" y="100"/>
                      </a:lnTo>
                      <a:lnTo>
                        <a:pt x="150" y="112"/>
                      </a:lnTo>
                      <a:lnTo>
                        <a:pt x="96" y="120"/>
                      </a:lnTo>
                      <a:lnTo>
                        <a:pt x="61" y="121"/>
                      </a:lnTo>
                      <a:lnTo>
                        <a:pt x="17" y="116"/>
                      </a:lnTo>
                      <a:lnTo>
                        <a:pt x="0" y="112"/>
                      </a:lnTo>
                      <a:lnTo>
                        <a:pt x="4" y="130"/>
                      </a:lnTo>
                      <a:lnTo>
                        <a:pt x="34" y="143"/>
                      </a:lnTo>
                      <a:lnTo>
                        <a:pt x="76" y="146"/>
                      </a:lnTo>
                      <a:lnTo>
                        <a:pt x="141" y="140"/>
                      </a:lnTo>
                      <a:lnTo>
                        <a:pt x="197" y="123"/>
                      </a:lnTo>
                      <a:lnTo>
                        <a:pt x="232" y="99"/>
                      </a:lnTo>
                      <a:lnTo>
                        <a:pt x="257" y="82"/>
                      </a:lnTo>
                      <a:lnTo>
                        <a:pt x="290" y="74"/>
                      </a:lnTo>
                      <a:lnTo>
                        <a:pt x="328" y="65"/>
                      </a:lnTo>
                      <a:lnTo>
                        <a:pt x="356" y="54"/>
                      </a:lnTo>
                      <a:lnTo>
                        <a:pt x="358" y="29"/>
                      </a:lnTo>
                      <a:lnTo>
                        <a:pt x="350" y="0"/>
                      </a:lnTo>
                    </a:path>
                  </a:pathLst>
                </a:custGeom>
                <a:solidFill>
                  <a:srgbClr val="60606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8657" name="Freeform 17"/>
            <p:cNvSpPr/>
            <p:nvPr/>
          </p:nvSpPr>
          <p:spPr bwMode="auto">
            <a:xfrm>
              <a:off x="4735" y="1328"/>
              <a:ext cx="1422" cy="2434"/>
            </a:xfrm>
            <a:custGeom>
              <a:avLst/>
              <a:gdLst>
                <a:gd name="T0" fmla="*/ 17 w 1422"/>
                <a:gd name="T1" fmla="*/ 247 h 2434"/>
                <a:gd name="T2" fmla="*/ 151 w 1422"/>
                <a:gd name="T3" fmla="*/ 211 h 2434"/>
                <a:gd name="T4" fmla="*/ 216 w 1422"/>
                <a:gd name="T5" fmla="*/ 362 h 2434"/>
                <a:gd name="T6" fmla="*/ 278 w 1422"/>
                <a:gd name="T7" fmla="*/ 392 h 2434"/>
                <a:gd name="T8" fmla="*/ 417 w 1422"/>
                <a:gd name="T9" fmla="*/ 209 h 2434"/>
                <a:gd name="T10" fmla="*/ 498 w 1422"/>
                <a:gd name="T11" fmla="*/ 126 h 2434"/>
                <a:gd name="T12" fmla="*/ 665 w 1422"/>
                <a:gd name="T13" fmla="*/ 75 h 2434"/>
                <a:gd name="T14" fmla="*/ 712 w 1422"/>
                <a:gd name="T15" fmla="*/ 14 h 2434"/>
                <a:gd name="T16" fmla="*/ 969 w 1422"/>
                <a:gd name="T17" fmla="*/ 8 h 2434"/>
                <a:gd name="T18" fmla="*/ 1012 w 1422"/>
                <a:gd name="T19" fmla="*/ 69 h 2434"/>
                <a:gd name="T20" fmla="*/ 1320 w 1422"/>
                <a:gd name="T21" fmla="*/ 231 h 2434"/>
                <a:gd name="T22" fmla="*/ 1414 w 1422"/>
                <a:gd name="T23" fmla="*/ 647 h 2434"/>
                <a:gd name="T24" fmla="*/ 1385 w 1422"/>
                <a:gd name="T25" fmla="*/ 823 h 2434"/>
                <a:gd name="T26" fmla="*/ 1217 w 1422"/>
                <a:gd name="T27" fmla="*/ 1116 h 2434"/>
                <a:gd name="T28" fmla="*/ 1174 w 1422"/>
                <a:gd name="T29" fmla="*/ 1274 h 2434"/>
                <a:gd name="T30" fmla="*/ 1181 w 1422"/>
                <a:gd name="T31" fmla="*/ 1927 h 2434"/>
                <a:gd name="T32" fmla="*/ 1041 w 1422"/>
                <a:gd name="T33" fmla="*/ 2431 h 2434"/>
                <a:gd name="T34" fmla="*/ 936 w 1422"/>
                <a:gd name="T35" fmla="*/ 2347 h 2434"/>
                <a:gd name="T36" fmla="*/ 922 w 1422"/>
                <a:gd name="T37" fmla="*/ 2032 h 2434"/>
                <a:gd name="T38" fmla="*/ 919 w 1422"/>
                <a:gd name="T39" fmla="*/ 1796 h 2434"/>
                <a:gd name="T40" fmla="*/ 886 w 1422"/>
                <a:gd name="T41" fmla="*/ 1388 h 2434"/>
                <a:gd name="T42" fmla="*/ 834 w 1422"/>
                <a:gd name="T43" fmla="*/ 1784 h 2434"/>
                <a:gd name="T44" fmla="*/ 795 w 1422"/>
                <a:gd name="T45" fmla="*/ 2290 h 2434"/>
                <a:gd name="T46" fmla="*/ 792 w 1422"/>
                <a:gd name="T47" fmla="*/ 2419 h 2434"/>
                <a:gd name="T48" fmla="*/ 591 w 1422"/>
                <a:gd name="T49" fmla="*/ 2430 h 2434"/>
                <a:gd name="T50" fmla="*/ 578 w 1422"/>
                <a:gd name="T51" fmla="*/ 1996 h 2434"/>
                <a:gd name="T52" fmla="*/ 585 w 1422"/>
                <a:gd name="T53" fmla="*/ 1837 h 2434"/>
                <a:gd name="T54" fmla="*/ 569 w 1422"/>
                <a:gd name="T55" fmla="*/ 1274 h 2434"/>
                <a:gd name="T56" fmla="*/ 549 w 1422"/>
                <a:gd name="T57" fmla="*/ 818 h 2434"/>
                <a:gd name="T58" fmla="*/ 213 w 1422"/>
                <a:gd name="T59" fmla="*/ 729 h 2434"/>
                <a:gd name="T60" fmla="*/ 122 w 1422"/>
                <a:gd name="T61" fmla="*/ 675 h 2434"/>
                <a:gd name="T62" fmla="*/ 0 w 1422"/>
                <a:gd name="T63" fmla="*/ 295 h 2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22" h="2434">
                  <a:moveTo>
                    <a:pt x="3" y="270"/>
                  </a:moveTo>
                  <a:lnTo>
                    <a:pt x="17" y="247"/>
                  </a:lnTo>
                  <a:lnTo>
                    <a:pt x="130" y="210"/>
                  </a:lnTo>
                  <a:lnTo>
                    <a:pt x="151" y="211"/>
                  </a:lnTo>
                  <a:lnTo>
                    <a:pt x="165" y="226"/>
                  </a:lnTo>
                  <a:lnTo>
                    <a:pt x="216" y="362"/>
                  </a:lnTo>
                  <a:lnTo>
                    <a:pt x="246" y="407"/>
                  </a:lnTo>
                  <a:lnTo>
                    <a:pt x="278" y="392"/>
                  </a:lnTo>
                  <a:lnTo>
                    <a:pt x="384" y="269"/>
                  </a:lnTo>
                  <a:lnTo>
                    <a:pt x="417" y="209"/>
                  </a:lnTo>
                  <a:lnTo>
                    <a:pt x="453" y="156"/>
                  </a:lnTo>
                  <a:lnTo>
                    <a:pt x="498" y="126"/>
                  </a:lnTo>
                  <a:lnTo>
                    <a:pt x="543" y="120"/>
                  </a:lnTo>
                  <a:lnTo>
                    <a:pt x="665" y="75"/>
                  </a:lnTo>
                  <a:lnTo>
                    <a:pt x="699" y="44"/>
                  </a:lnTo>
                  <a:lnTo>
                    <a:pt x="712" y="14"/>
                  </a:lnTo>
                  <a:lnTo>
                    <a:pt x="741" y="0"/>
                  </a:lnTo>
                  <a:lnTo>
                    <a:pt x="969" y="8"/>
                  </a:lnTo>
                  <a:lnTo>
                    <a:pt x="993" y="20"/>
                  </a:lnTo>
                  <a:lnTo>
                    <a:pt x="1012" y="69"/>
                  </a:lnTo>
                  <a:lnTo>
                    <a:pt x="1281" y="166"/>
                  </a:lnTo>
                  <a:lnTo>
                    <a:pt x="1320" y="231"/>
                  </a:lnTo>
                  <a:lnTo>
                    <a:pt x="1339" y="321"/>
                  </a:lnTo>
                  <a:lnTo>
                    <a:pt x="1414" y="647"/>
                  </a:lnTo>
                  <a:lnTo>
                    <a:pt x="1421" y="742"/>
                  </a:lnTo>
                  <a:lnTo>
                    <a:pt x="1385" y="823"/>
                  </a:lnTo>
                  <a:lnTo>
                    <a:pt x="1307" y="958"/>
                  </a:lnTo>
                  <a:lnTo>
                    <a:pt x="1217" y="1116"/>
                  </a:lnTo>
                  <a:lnTo>
                    <a:pt x="1217" y="1263"/>
                  </a:lnTo>
                  <a:lnTo>
                    <a:pt x="1174" y="1274"/>
                  </a:lnTo>
                  <a:lnTo>
                    <a:pt x="1184" y="1742"/>
                  </a:lnTo>
                  <a:lnTo>
                    <a:pt x="1181" y="1927"/>
                  </a:lnTo>
                  <a:lnTo>
                    <a:pt x="1152" y="2427"/>
                  </a:lnTo>
                  <a:lnTo>
                    <a:pt x="1041" y="2431"/>
                  </a:lnTo>
                  <a:lnTo>
                    <a:pt x="948" y="2413"/>
                  </a:lnTo>
                  <a:lnTo>
                    <a:pt x="936" y="2347"/>
                  </a:lnTo>
                  <a:lnTo>
                    <a:pt x="948" y="2278"/>
                  </a:lnTo>
                  <a:lnTo>
                    <a:pt x="922" y="2032"/>
                  </a:lnTo>
                  <a:lnTo>
                    <a:pt x="928" y="1876"/>
                  </a:lnTo>
                  <a:lnTo>
                    <a:pt x="919" y="1796"/>
                  </a:lnTo>
                  <a:lnTo>
                    <a:pt x="907" y="1593"/>
                  </a:lnTo>
                  <a:lnTo>
                    <a:pt x="886" y="1388"/>
                  </a:lnTo>
                  <a:lnTo>
                    <a:pt x="855" y="1593"/>
                  </a:lnTo>
                  <a:lnTo>
                    <a:pt x="834" y="1784"/>
                  </a:lnTo>
                  <a:lnTo>
                    <a:pt x="818" y="1999"/>
                  </a:lnTo>
                  <a:lnTo>
                    <a:pt x="795" y="2290"/>
                  </a:lnTo>
                  <a:lnTo>
                    <a:pt x="802" y="2375"/>
                  </a:lnTo>
                  <a:lnTo>
                    <a:pt x="792" y="2419"/>
                  </a:lnTo>
                  <a:lnTo>
                    <a:pt x="675" y="2433"/>
                  </a:lnTo>
                  <a:lnTo>
                    <a:pt x="591" y="2430"/>
                  </a:lnTo>
                  <a:lnTo>
                    <a:pt x="569" y="2394"/>
                  </a:lnTo>
                  <a:lnTo>
                    <a:pt x="578" y="1996"/>
                  </a:lnTo>
                  <a:lnTo>
                    <a:pt x="578" y="1927"/>
                  </a:lnTo>
                  <a:lnTo>
                    <a:pt x="585" y="1837"/>
                  </a:lnTo>
                  <a:lnTo>
                    <a:pt x="578" y="1751"/>
                  </a:lnTo>
                  <a:lnTo>
                    <a:pt x="569" y="1274"/>
                  </a:lnTo>
                  <a:lnTo>
                    <a:pt x="530" y="1263"/>
                  </a:lnTo>
                  <a:lnTo>
                    <a:pt x="549" y="818"/>
                  </a:lnTo>
                  <a:lnTo>
                    <a:pt x="530" y="537"/>
                  </a:lnTo>
                  <a:lnTo>
                    <a:pt x="213" y="729"/>
                  </a:lnTo>
                  <a:lnTo>
                    <a:pt x="161" y="717"/>
                  </a:lnTo>
                  <a:lnTo>
                    <a:pt x="122" y="675"/>
                  </a:lnTo>
                  <a:lnTo>
                    <a:pt x="57" y="573"/>
                  </a:lnTo>
                  <a:lnTo>
                    <a:pt x="0" y="295"/>
                  </a:lnTo>
                  <a:lnTo>
                    <a:pt x="3" y="270"/>
                  </a:lnTo>
                </a:path>
              </a:pathLst>
            </a:custGeom>
            <a:solidFill>
              <a:srgbClr val="6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58" name="Freeform 18"/>
            <p:cNvSpPr/>
            <p:nvPr/>
          </p:nvSpPr>
          <p:spPr bwMode="auto">
            <a:xfrm>
              <a:off x="5447" y="1345"/>
              <a:ext cx="279" cy="572"/>
            </a:xfrm>
            <a:custGeom>
              <a:avLst/>
              <a:gdLst>
                <a:gd name="T0" fmla="*/ 0 w 279"/>
                <a:gd name="T1" fmla="*/ 24 h 572"/>
                <a:gd name="T2" fmla="*/ 11 w 279"/>
                <a:gd name="T3" fmla="*/ 83 h 572"/>
                <a:gd name="T4" fmla="*/ 44 w 279"/>
                <a:gd name="T5" fmla="*/ 153 h 572"/>
                <a:gd name="T6" fmla="*/ 86 w 279"/>
                <a:gd name="T7" fmla="*/ 233 h 572"/>
                <a:gd name="T8" fmla="*/ 167 w 279"/>
                <a:gd name="T9" fmla="*/ 571 h 572"/>
                <a:gd name="T10" fmla="*/ 226 w 279"/>
                <a:gd name="T11" fmla="*/ 295 h 572"/>
                <a:gd name="T12" fmla="*/ 242 w 279"/>
                <a:gd name="T13" fmla="*/ 180 h 572"/>
                <a:gd name="T14" fmla="*/ 257 w 279"/>
                <a:gd name="T15" fmla="*/ 112 h 572"/>
                <a:gd name="T16" fmla="*/ 278 w 279"/>
                <a:gd name="T17" fmla="*/ 40 h 572"/>
                <a:gd name="T18" fmla="*/ 267 w 279"/>
                <a:gd name="T19" fmla="*/ 6 h 572"/>
                <a:gd name="T20" fmla="*/ 11 w 279"/>
                <a:gd name="T21" fmla="*/ 0 h 572"/>
                <a:gd name="T22" fmla="*/ 0 w 279"/>
                <a:gd name="T23" fmla="*/ 24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572">
                  <a:moveTo>
                    <a:pt x="0" y="24"/>
                  </a:moveTo>
                  <a:lnTo>
                    <a:pt x="11" y="83"/>
                  </a:lnTo>
                  <a:lnTo>
                    <a:pt x="44" y="153"/>
                  </a:lnTo>
                  <a:lnTo>
                    <a:pt x="86" y="233"/>
                  </a:lnTo>
                  <a:lnTo>
                    <a:pt x="167" y="571"/>
                  </a:lnTo>
                  <a:lnTo>
                    <a:pt x="226" y="295"/>
                  </a:lnTo>
                  <a:lnTo>
                    <a:pt x="242" y="180"/>
                  </a:lnTo>
                  <a:lnTo>
                    <a:pt x="257" y="112"/>
                  </a:lnTo>
                  <a:lnTo>
                    <a:pt x="278" y="40"/>
                  </a:lnTo>
                  <a:lnTo>
                    <a:pt x="267" y="6"/>
                  </a:lnTo>
                  <a:lnTo>
                    <a:pt x="11" y="0"/>
                  </a:lnTo>
                  <a:lnTo>
                    <a:pt x="0" y="24"/>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59" name="Freeform 19"/>
            <p:cNvSpPr/>
            <p:nvPr/>
          </p:nvSpPr>
          <p:spPr bwMode="auto">
            <a:xfrm>
              <a:off x="5542" y="1417"/>
              <a:ext cx="135" cy="484"/>
            </a:xfrm>
            <a:custGeom>
              <a:avLst/>
              <a:gdLst>
                <a:gd name="T0" fmla="*/ 57 w 135"/>
                <a:gd name="T1" fmla="*/ 1 h 484"/>
                <a:gd name="T2" fmla="*/ 25 w 135"/>
                <a:gd name="T3" fmla="*/ 0 h 484"/>
                <a:gd name="T4" fmla="*/ 2 w 135"/>
                <a:gd name="T5" fmla="*/ 46 h 484"/>
                <a:gd name="T6" fmla="*/ 8 w 135"/>
                <a:gd name="T7" fmla="*/ 63 h 484"/>
                <a:gd name="T8" fmla="*/ 27 w 135"/>
                <a:gd name="T9" fmla="*/ 82 h 484"/>
                <a:gd name="T10" fmla="*/ 28 w 135"/>
                <a:gd name="T11" fmla="*/ 123 h 484"/>
                <a:gd name="T12" fmla="*/ 0 w 135"/>
                <a:gd name="T13" fmla="*/ 180 h 484"/>
                <a:gd name="T14" fmla="*/ 72 w 135"/>
                <a:gd name="T15" fmla="*/ 483 h 484"/>
                <a:gd name="T16" fmla="*/ 134 w 135"/>
                <a:gd name="T17" fmla="*/ 197 h 484"/>
                <a:gd name="T18" fmla="*/ 121 w 135"/>
                <a:gd name="T19" fmla="*/ 162 h 484"/>
                <a:gd name="T20" fmla="*/ 93 w 135"/>
                <a:gd name="T21" fmla="*/ 119 h 484"/>
                <a:gd name="T22" fmla="*/ 86 w 135"/>
                <a:gd name="T23" fmla="*/ 79 h 484"/>
                <a:gd name="T24" fmla="*/ 102 w 135"/>
                <a:gd name="T25" fmla="*/ 48 h 484"/>
                <a:gd name="T26" fmla="*/ 93 w 135"/>
                <a:gd name="T27" fmla="*/ 21 h 484"/>
                <a:gd name="T28" fmla="*/ 57 w 135"/>
                <a:gd name="T29" fmla="*/ 1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5" h="484">
                  <a:moveTo>
                    <a:pt x="57" y="1"/>
                  </a:moveTo>
                  <a:lnTo>
                    <a:pt x="25" y="0"/>
                  </a:lnTo>
                  <a:lnTo>
                    <a:pt x="2" y="46"/>
                  </a:lnTo>
                  <a:lnTo>
                    <a:pt x="8" y="63"/>
                  </a:lnTo>
                  <a:lnTo>
                    <a:pt x="27" y="82"/>
                  </a:lnTo>
                  <a:lnTo>
                    <a:pt x="28" y="123"/>
                  </a:lnTo>
                  <a:lnTo>
                    <a:pt x="0" y="180"/>
                  </a:lnTo>
                  <a:lnTo>
                    <a:pt x="72" y="483"/>
                  </a:lnTo>
                  <a:lnTo>
                    <a:pt x="134" y="197"/>
                  </a:lnTo>
                  <a:lnTo>
                    <a:pt x="121" y="162"/>
                  </a:lnTo>
                  <a:lnTo>
                    <a:pt x="93" y="119"/>
                  </a:lnTo>
                  <a:lnTo>
                    <a:pt x="86" y="79"/>
                  </a:lnTo>
                  <a:lnTo>
                    <a:pt x="102" y="48"/>
                  </a:lnTo>
                  <a:lnTo>
                    <a:pt x="93" y="21"/>
                  </a:lnTo>
                  <a:lnTo>
                    <a:pt x="57" y="1"/>
                  </a:lnTo>
                </a:path>
              </a:pathLst>
            </a:custGeom>
            <a:solidFill>
              <a:srgbClr val="008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60" name="Freeform 20"/>
            <p:cNvSpPr/>
            <p:nvPr/>
          </p:nvSpPr>
          <p:spPr bwMode="auto">
            <a:xfrm>
              <a:off x="5616" y="1372"/>
              <a:ext cx="92" cy="126"/>
            </a:xfrm>
            <a:custGeom>
              <a:avLst/>
              <a:gdLst>
                <a:gd name="T0" fmla="*/ 0 w 92"/>
                <a:gd name="T1" fmla="*/ 37 h 126"/>
                <a:gd name="T2" fmla="*/ 22 w 92"/>
                <a:gd name="T3" fmla="*/ 53 h 126"/>
                <a:gd name="T4" fmla="*/ 34 w 92"/>
                <a:gd name="T5" fmla="*/ 78 h 126"/>
                <a:gd name="T6" fmla="*/ 34 w 92"/>
                <a:gd name="T7" fmla="*/ 100 h 126"/>
                <a:gd name="T8" fmla="*/ 58 w 92"/>
                <a:gd name="T9" fmla="*/ 125 h 126"/>
                <a:gd name="T10" fmla="*/ 73 w 92"/>
                <a:gd name="T11" fmla="*/ 67 h 126"/>
                <a:gd name="T12" fmla="*/ 91 w 92"/>
                <a:gd name="T13" fmla="*/ 17 h 126"/>
                <a:gd name="T14" fmla="*/ 85 w 92"/>
                <a:gd name="T15" fmla="*/ 0 h 126"/>
                <a:gd name="T16" fmla="*/ 40 w 92"/>
                <a:gd name="T17" fmla="*/ 25 h 126"/>
                <a:gd name="T18" fmla="*/ 0 w 92"/>
                <a:gd name="T19" fmla="*/ 3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26">
                  <a:moveTo>
                    <a:pt x="0" y="37"/>
                  </a:moveTo>
                  <a:lnTo>
                    <a:pt x="22" y="53"/>
                  </a:lnTo>
                  <a:lnTo>
                    <a:pt x="34" y="78"/>
                  </a:lnTo>
                  <a:lnTo>
                    <a:pt x="34" y="100"/>
                  </a:lnTo>
                  <a:lnTo>
                    <a:pt x="58" y="125"/>
                  </a:lnTo>
                  <a:lnTo>
                    <a:pt x="73" y="67"/>
                  </a:lnTo>
                  <a:lnTo>
                    <a:pt x="91" y="17"/>
                  </a:lnTo>
                  <a:lnTo>
                    <a:pt x="85" y="0"/>
                  </a:lnTo>
                  <a:lnTo>
                    <a:pt x="40" y="25"/>
                  </a:lnTo>
                  <a:lnTo>
                    <a:pt x="0" y="37"/>
                  </a:lnTo>
                </a:path>
              </a:pathLst>
            </a:custGeom>
            <a:solidFill>
              <a:srgbClr val="E0E0E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61" name="Freeform 21"/>
            <p:cNvSpPr/>
            <p:nvPr/>
          </p:nvSpPr>
          <p:spPr bwMode="auto">
            <a:xfrm>
              <a:off x="5642" y="1483"/>
              <a:ext cx="29" cy="86"/>
            </a:xfrm>
            <a:custGeom>
              <a:avLst/>
              <a:gdLst>
                <a:gd name="T0" fmla="*/ 5 w 29"/>
                <a:gd name="T1" fmla="*/ 0 h 86"/>
                <a:gd name="T2" fmla="*/ 0 w 29"/>
                <a:gd name="T3" fmla="*/ 14 h 86"/>
                <a:gd name="T4" fmla="*/ 5 w 29"/>
                <a:gd name="T5" fmla="*/ 45 h 86"/>
                <a:gd name="T6" fmla="*/ 22 w 29"/>
                <a:gd name="T7" fmla="*/ 85 h 86"/>
                <a:gd name="T8" fmla="*/ 28 w 29"/>
                <a:gd name="T9" fmla="*/ 25 h 86"/>
                <a:gd name="T10" fmla="*/ 5 w 29"/>
                <a:gd name="T11" fmla="*/ 0 h 86"/>
              </a:gdLst>
              <a:ahLst/>
              <a:cxnLst>
                <a:cxn ang="0">
                  <a:pos x="T0" y="T1"/>
                </a:cxn>
                <a:cxn ang="0">
                  <a:pos x="T2" y="T3"/>
                </a:cxn>
                <a:cxn ang="0">
                  <a:pos x="T4" y="T5"/>
                </a:cxn>
                <a:cxn ang="0">
                  <a:pos x="T6" y="T7"/>
                </a:cxn>
                <a:cxn ang="0">
                  <a:pos x="T8" y="T9"/>
                </a:cxn>
                <a:cxn ang="0">
                  <a:pos x="T10" y="T11"/>
                </a:cxn>
              </a:cxnLst>
              <a:rect l="0" t="0" r="r" b="b"/>
              <a:pathLst>
                <a:path w="29" h="86">
                  <a:moveTo>
                    <a:pt x="5" y="0"/>
                  </a:moveTo>
                  <a:lnTo>
                    <a:pt x="0" y="14"/>
                  </a:lnTo>
                  <a:lnTo>
                    <a:pt x="5" y="45"/>
                  </a:lnTo>
                  <a:lnTo>
                    <a:pt x="22" y="85"/>
                  </a:lnTo>
                  <a:lnTo>
                    <a:pt x="28" y="25"/>
                  </a:lnTo>
                  <a:lnTo>
                    <a:pt x="5" y="0"/>
                  </a:lnTo>
                </a:path>
              </a:pathLst>
            </a:custGeom>
            <a:solidFill>
              <a:srgbClr val="E0E0E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62" name="Freeform 22" descr="10%"/>
            <p:cNvSpPr/>
            <p:nvPr/>
          </p:nvSpPr>
          <p:spPr bwMode="auto">
            <a:xfrm>
              <a:off x="5614" y="1400"/>
              <a:ext cx="518" cy="1208"/>
            </a:xfrm>
            <a:custGeom>
              <a:avLst/>
              <a:gdLst>
                <a:gd name="T0" fmla="*/ 120 w 518"/>
                <a:gd name="T1" fmla="*/ 0 h 1208"/>
                <a:gd name="T2" fmla="*/ 97 w 518"/>
                <a:gd name="T3" fmla="*/ 69 h 1208"/>
                <a:gd name="T4" fmla="*/ 92 w 518"/>
                <a:gd name="T5" fmla="*/ 133 h 1208"/>
                <a:gd name="T6" fmla="*/ 54 w 518"/>
                <a:gd name="T7" fmla="*/ 317 h 1208"/>
                <a:gd name="T8" fmla="*/ 29 w 518"/>
                <a:gd name="T9" fmla="*/ 448 h 1208"/>
                <a:gd name="T10" fmla="*/ 9 w 518"/>
                <a:gd name="T11" fmla="*/ 537 h 1208"/>
                <a:gd name="T12" fmla="*/ 3 w 518"/>
                <a:gd name="T13" fmla="*/ 594 h 1208"/>
                <a:gd name="T14" fmla="*/ 0 w 518"/>
                <a:gd name="T15" fmla="*/ 772 h 1208"/>
                <a:gd name="T16" fmla="*/ 9 w 518"/>
                <a:gd name="T17" fmla="*/ 858 h 1208"/>
                <a:gd name="T18" fmla="*/ 32 w 518"/>
                <a:gd name="T19" fmla="*/ 1207 h 1208"/>
                <a:gd name="T20" fmla="*/ 148 w 518"/>
                <a:gd name="T21" fmla="*/ 1201 h 1208"/>
                <a:gd name="T22" fmla="*/ 250 w 518"/>
                <a:gd name="T23" fmla="*/ 1190 h 1208"/>
                <a:gd name="T24" fmla="*/ 320 w 518"/>
                <a:gd name="T25" fmla="*/ 1169 h 1208"/>
                <a:gd name="T26" fmla="*/ 276 w 518"/>
                <a:gd name="T27" fmla="*/ 814 h 1208"/>
                <a:gd name="T28" fmla="*/ 301 w 518"/>
                <a:gd name="T29" fmla="*/ 724 h 1208"/>
                <a:gd name="T30" fmla="*/ 320 w 518"/>
                <a:gd name="T31" fmla="*/ 651 h 1208"/>
                <a:gd name="T32" fmla="*/ 294 w 518"/>
                <a:gd name="T33" fmla="*/ 475 h 1208"/>
                <a:gd name="T34" fmla="*/ 289 w 518"/>
                <a:gd name="T35" fmla="*/ 356 h 1208"/>
                <a:gd name="T36" fmla="*/ 294 w 518"/>
                <a:gd name="T37" fmla="*/ 291 h 1208"/>
                <a:gd name="T38" fmla="*/ 273 w 518"/>
                <a:gd name="T39" fmla="*/ 237 h 1208"/>
                <a:gd name="T40" fmla="*/ 298 w 518"/>
                <a:gd name="T41" fmla="*/ 285 h 1208"/>
                <a:gd name="T42" fmla="*/ 311 w 518"/>
                <a:gd name="T43" fmla="*/ 208 h 1208"/>
                <a:gd name="T44" fmla="*/ 307 w 518"/>
                <a:gd name="T45" fmla="*/ 276 h 1208"/>
                <a:gd name="T46" fmla="*/ 355 w 518"/>
                <a:gd name="T47" fmla="*/ 243 h 1208"/>
                <a:gd name="T48" fmla="*/ 307 w 518"/>
                <a:gd name="T49" fmla="*/ 300 h 1208"/>
                <a:gd name="T50" fmla="*/ 301 w 518"/>
                <a:gd name="T51" fmla="*/ 400 h 1208"/>
                <a:gd name="T52" fmla="*/ 317 w 518"/>
                <a:gd name="T53" fmla="*/ 534 h 1208"/>
                <a:gd name="T54" fmla="*/ 327 w 518"/>
                <a:gd name="T55" fmla="*/ 606 h 1208"/>
                <a:gd name="T56" fmla="*/ 358 w 518"/>
                <a:gd name="T57" fmla="*/ 600 h 1208"/>
                <a:gd name="T58" fmla="*/ 408 w 518"/>
                <a:gd name="T59" fmla="*/ 585 h 1208"/>
                <a:gd name="T60" fmla="*/ 475 w 518"/>
                <a:gd name="T61" fmla="*/ 499 h 1208"/>
                <a:gd name="T62" fmla="*/ 420 w 518"/>
                <a:gd name="T63" fmla="*/ 594 h 1208"/>
                <a:gd name="T64" fmla="*/ 371 w 518"/>
                <a:gd name="T65" fmla="*/ 612 h 1208"/>
                <a:gd name="T66" fmla="*/ 333 w 518"/>
                <a:gd name="T67" fmla="*/ 618 h 1208"/>
                <a:gd name="T68" fmla="*/ 358 w 518"/>
                <a:gd name="T69" fmla="*/ 627 h 1208"/>
                <a:gd name="T70" fmla="*/ 415 w 518"/>
                <a:gd name="T71" fmla="*/ 639 h 1208"/>
                <a:gd name="T72" fmla="*/ 340 w 518"/>
                <a:gd name="T73" fmla="*/ 639 h 1208"/>
                <a:gd name="T74" fmla="*/ 327 w 518"/>
                <a:gd name="T75" fmla="*/ 685 h 1208"/>
                <a:gd name="T76" fmla="*/ 289 w 518"/>
                <a:gd name="T77" fmla="*/ 808 h 1208"/>
                <a:gd name="T78" fmla="*/ 304 w 518"/>
                <a:gd name="T79" fmla="*/ 908 h 1208"/>
                <a:gd name="T80" fmla="*/ 324 w 518"/>
                <a:gd name="T81" fmla="*/ 1017 h 1208"/>
                <a:gd name="T82" fmla="*/ 402 w 518"/>
                <a:gd name="T83" fmla="*/ 879 h 1208"/>
                <a:gd name="T84" fmla="*/ 494 w 518"/>
                <a:gd name="T85" fmla="*/ 715 h 1208"/>
                <a:gd name="T86" fmla="*/ 517 w 518"/>
                <a:gd name="T87" fmla="*/ 662 h 1208"/>
                <a:gd name="T88" fmla="*/ 510 w 518"/>
                <a:gd name="T89" fmla="*/ 588 h 1208"/>
                <a:gd name="T90" fmla="*/ 500 w 518"/>
                <a:gd name="T91" fmla="*/ 520 h 1208"/>
                <a:gd name="T92" fmla="*/ 469 w 518"/>
                <a:gd name="T93" fmla="*/ 412 h 1208"/>
                <a:gd name="T94" fmla="*/ 443 w 518"/>
                <a:gd name="T95" fmla="*/ 285 h 1208"/>
                <a:gd name="T96" fmla="*/ 420 w 518"/>
                <a:gd name="T97" fmla="*/ 217 h 1208"/>
                <a:gd name="T98" fmla="*/ 418 w 518"/>
                <a:gd name="T99" fmla="*/ 160 h 1208"/>
                <a:gd name="T100" fmla="*/ 398 w 518"/>
                <a:gd name="T101" fmla="*/ 110 h 1208"/>
                <a:gd name="T102" fmla="*/ 346 w 518"/>
                <a:gd name="T103" fmla="*/ 89 h 1208"/>
                <a:gd name="T104" fmla="*/ 273 w 518"/>
                <a:gd name="T105" fmla="*/ 69 h 1208"/>
                <a:gd name="T106" fmla="*/ 199 w 518"/>
                <a:gd name="T107" fmla="*/ 45 h 1208"/>
                <a:gd name="T108" fmla="*/ 120 w 518"/>
                <a:gd name="T10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8" h="1208">
                  <a:moveTo>
                    <a:pt x="120" y="0"/>
                  </a:moveTo>
                  <a:lnTo>
                    <a:pt x="97" y="69"/>
                  </a:lnTo>
                  <a:lnTo>
                    <a:pt x="92" y="133"/>
                  </a:lnTo>
                  <a:lnTo>
                    <a:pt x="54" y="317"/>
                  </a:lnTo>
                  <a:lnTo>
                    <a:pt x="29" y="448"/>
                  </a:lnTo>
                  <a:lnTo>
                    <a:pt x="9" y="537"/>
                  </a:lnTo>
                  <a:lnTo>
                    <a:pt x="3" y="594"/>
                  </a:lnTo>
                  <a:lnTo>
                    <a:pt x="0" y="772"/>
                  </a:lnTo>
                  <a:lnTo>
                    <a:pt x="9" y="858"/>
                  </a:lnTo>
                  <a:lnTo>
                    <a:pt x="32" y="1207"/>
                  </a:lnTo>
                  <a:lnTo>
                    <a:pt x="148" y="1201"/>
                  </a:lnTo>
                  <a:lnTo>
                    <a:pt x="250" y="1190"/>
                  </a:lnTo>
                  <a:lnTo>
                    <a:pt x="320" y="1169"/>
                  </a:lnTo>
                  <a:lnTo>
                    <a:pt x="276" y="814"/>
                  </a:lnTo>
                  <a:lnTo>
                    <a:pt x="301" y="724"/>
                  </a:lnTo>
                  <a:lnTo>
                    <a:pt x="320" y="651"/>
                  </a:lnTo>
                  <a:lnTo>
                    <a:pt x="294" y="475"/>
                  </a:lnTo>
                  <a:lnTo>
                    <a:pt x="289" y="356"/>
                  </a:lnTo>
                  <a:lnTo>
                    <a:pt x="294" y="291"/>
                  </a:lnTo>
                  <a:lnTo>
                    <a:pt x="273" y="237"/>
                  </a:lnTo>
                  <a:lnTo>
                    <a:pt x="298" y="285"/>
                  </a:lnTo>
                  <a:lnTo>
                    <a:pt x="311" y="208"/>
                  </a:lnTo>
                  <a:lnTo>
                    <a:pt x="307" y="276"/>
                  </a:lnTo>
                  <a:lnTo>
                    <a:pt x="355" y="243"/>
                  </a:lnTo>
                  <a:lnTo>
                    <a:pt x="307" y="300"/>
                  </a:lnTo>
                  <a:lnTo>
                    <a:pt x="301" y="400"/>
                  </a:lnTo>
                  <a:lnTo>
                    <a:pt x="317" y="534"/>
                  </a:lnTo>
                  <a:lnTo>
                    <a:pt x="327" y="606"/>
                  </a:lnTo>
                  <a:lnTo>
                    <a:pt x="358" y="600"/>
                  </a:lnTo>
                  <a:lnTo>
                    <a:pt x="408" y="585"/>
                  </a:lnTo>
                  <a:lnTo>
                    <a:pt x="475" y="499"/>
                  </a:lnTo>
                  <a:lnTo>
                    <a:pt x="420" y="594"/>
                  </a:lnTo>
                  <a:lnTo>
                    <a:pt x="371" y="612"/>
                  </a:lnTo>
                  <a:lnTo>
                    <a:pt x="333" y="618"/>
                  </a:lnTo>
                  <a:lnTo>
                    <a:pt x="358" y="627"/>
                  </a:lnTo>
                  <a:lnTo>
                    <a:pt x="415" y="639"/>
                  </a:lnTo>
                  <a:lnTo>
                    <a:pt x="340" y="639"/>
                  </a:lnTo>
                  <a:lnTo>
                    <a:pt x="327" y="685"/>
                  </a:lnTo>
                  <a:lnTo>
                    <a:pt x="289" y="808"/>
                  </a:lnTo>
                  <a:lnTo>
                    <a:pt x="304" y="908"/>
                  </a:lnTo>
                  <a:lnTo>
                    <a:pt x="324" y="1017"/>
                  </a:lnTo>
                  <a:lnTo>
                    <a:pt x="402" y="879"/>
                  </a:lnTo>
                  <a:lnTo>
                    <a:pt x="494" y="715"/>
                  </a:lnTo>
                  <a:lnTo>
                    <a:pt x="517" y="662"/>
                  </a:lnTo>
                  <a:lnTo>
                    <a:pt x="510" y="588"/>
                  </a:lnTo>
                  <a:lnTo>
                    <a:pt x="500" y="520"/>
                  </a:lnTo>
                  <a:lnTo>
                    <a:pt x="469" y="412"/>
                  </a:lnTo>
                  <a:lnTo>
                    <a:pt x="443" y="285"/>
                  </a:lnTo>
                  <a:lnTo>
                    <a:pt x="420" y="217"/>
                  </a:lnTo>
                  <a:lnTo>
                    <a:pt x="418" y="160"/>
                  </a:lnTo>
                  <a:lnTo>
                    <a:pt x="398" y="110"/>
                  </a:lnTo>
                  <a:lnTo>
                    <a:pt x="346" y="89"/>
                  </a:lnTo>
                  <a:lnTo>
                    <a:pt x="273" y="69"/>
                  </a:lnTo>
                  <a:lnTo>
                    <a:pt x="199" y="45"/>
                  </a:lnTo>
                  <a:lnTo>
                    <a:pt x="120" y="0"/>
                  </a:lnTo>
                </a:path>
              </a:pathLst>
            </a:custGeom>
            <a:pattFill prst="pct10">
              <a:fgClr>
                <a:schemeClr val="accent1"/>
              </a:fgClr>
              <a:bgClr>
                <a:schemeClr val="bg1"/>
              </a:bgClr>
            </a:patt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68663" name="Group 23"/>
            <p:cNvGrpSpPr/>
            <p:nvPr/>
          </p:nvGrpSpPr>
          <p:grpSpPr bwMode="auto">
            <a:xfrm>
              <a:off x="4645" y="1161"/>
              <a:ext cx="250" cy="491"/>
              <a:chOff x="4645" y="1161"/>
              <a:chExt cx="250" cy="491"/>
            </a:xfrm>
          </p:grpSpPr>
          <p:grpSp>
            <p:nvGrpSpPr>
              <p:cNvPr id="368664" name="Group 24"/>
              <p:cNvGrpSpPr/>
              <p:nvPr/>
            </p:nvGrpSpPr>
            <p:grpSpPr bwMode="auto">
              <a:xfrm>
                <a:off x="4645" y="1161"/>
                <a:ext cx="244" cy="429"/>
                <a:chOff x="4645" y="1161"/>
                <a:chExt cx="244" cy="429"/>
              </a:xfrm>
            </p:grpSpPr>
            <p:sp>
              <p:nvSpPr>
                <p:cNvPr id="368665" name="Freeform 25"/>
                <p:cNvSpPr/>
                <p:nvPr/>
              </p:nvSpPr>
              <p:spPr bwMode="auto">
                <a:xfrm>
                  <a:off x="4645" y="1161"/>
                  <a:ext cx="244" cy="429"/>
                </a:xfrm>
                <a:custGeom>
                  <a:avLst/>
                  <a:gdLst>
                    <a:gd name="T0" fmla="*/ 164 w 244"/>
                    <a:gd name="T1" fmla="*/ 138 h 429"/>
                    <a:gd name="T2" fmla="*/ 137 w 244"/>
                    <a:gd name="T3" fmla="*/ 102 h 429"/>
                    <a:gd name="T4" fmla="*/ 123 w 244"/>
                    <a:gd name="T5" fmla="*/ 75 h 429"/>
                    <a:gd name="T6" fmla="*/ 110 w 244"/>
                    <a:gd name="T7" fmla="*/ 48 h 429"/>
                    <a:gd name="T8" fmla="*/ 91 w 244"/>
                    <a:gd name="T9" fmla="*/ 19 h 429"/>
                    <a:gd name="T10" fmla="*/ 82 w 244"/>
                    <a:gd name="T11" fmla="*/ 6 h 429"/>
                    <a:gd name="T12" fmla="*/ 66 w 244"/>
                    <a:gd name="T13" fmla="*/ 0 h 429"/>
                    <a:gd name="T14" fmla="*/ 55 w 244"/>
                    <a:gd name="T15" fmla="*/ 2 h 429"/>
                    <a:gd name="T16" fmla="*/ 49 w 244"/>
                    <a:gd name="T17" fmla="*/ 15 h 429"/>
                    <a:gd name="T18" fmla="*/ 49 w 244"/>
                    <a:gd name="T19" fmla="*/ 29 h 429"/>
                    <a:gd name="T20" fmla="*/ 65 w 244"/>
                    <a:gd name="T21" fmla="*/ 60 h 429"/>
                    <a:gd name="T22" fmla="*/ 78 w 244"/>
                    <a:gd name="T23" fmla="*/ 89 h 429"/>
                    <a:gd name="T24" fmla="*/ 92 w 244"/>
                    <a:gd name="T25" fmla="*/ 116 h 429"/>
                    <a:gd name="T26" fmla="*/ 100 w 244"/>
                    <a:gd name="T27" fmla="*/ 149 h 429"/>
                    <a:gd name="T28" fmla="*/ 75 w 244"/>
                    <a:gd name="T29" fmla="*/ 143 h 429"/>
                    <a:gd name="T30" fmla="*/ 56 w 244"/>
                    <a:gd name="T31" fmla="*/ 155 h 429"/>
                    <a:gd name="T32" fmla="*/ 56 w 244"/>
                    <a:gd name="T33" fmla="*/ 182 h 429"/>
                    <a:gd name="T34" fmla="*/ 40 w 244"/>
                    <a:gd name="T35" fmla="*/ 179 h 429"/>
                    <a:gd name="T36" fmla="*/ 23 w 244"/>
                    <a:gd name="T37" fmla="*/ 192 h 429"/>
                    <a:gd name="T38" fmla="*/ 26 w 244"/>
                    <a:gd name="T39" fmla="*/ 212 h 429"/>
                    <a:gd name="T40" fmla="*/ 10 w 244"/>
                    <a:gd name="T41" fmla="*/ 218 h 429"/>
                    <a:gd name="T42" fmla="*/ 0 w 244"/>
                    <a:gd name="T43" fmla="*/ 236 h 429"/>
                    <a:gd name="T44" fmla="*/ 3 w 244"/>
                    <a:gd name="T45" fmla="*/ 260 h 429"/>
                    <a:gd name="T46" fmla="*/ 1 w 244"/>
                    <a:gd name="T47" fmla="*/ 285 h 429"/>
                    <a:gd name="T48" fmla="*/ 19 w 244"/>
                    <a:gd name="T49" fmla="*/ 332 h 429"/>
                    <a:gd name="T50" fmla="*/ 41 w 244"/>
                    <a:gd name="T51" fmla="*/ 367 h 429"/>
                    <a:gd name="T52" fmla="*/ 65 w 244"/>
                    <a:gd name="T53" fmla="*/ 381 h 429"/>
                    <a:gd name="T54" fmla="*/ 81 w 244"/>
                    <a:gd name="T55" fmla="*/ 389 h 429"/>
                    <a:gd name="T56" fmla="*/ 116 w 244"/>
                    <a:gd name="T57" fmla="*/ 428 h 429"/>
                    <a:gd name="T58" fmla="*/ 232 w 244"/>
                    <a:gd name="T59" fmla="*/ 387 h 429"/>
                    <a:gd name="T60" fmla="*/ 215 w 244"/>
                    <a:gd name="T61" fmla="*/ 343 h 429"/>
                    <a:gd name="T62" fmla="*/ 228 w 244"/>
                    <a:gd name="T63" fmla="*/ 313 h 429"/>
                    <a:gd name="T64" fmla="*/ 233 w 244"/>
                    <a:gd name="T65" fmla="*/ 275 h 429"/>
                    <a:gd name="T66" fmla="*/ 243 w 244"/>
                    <a:gd name="T67" fmla="*/ 234 h 429"/>
                    <a:gd name="T68" fmla="*/ 235 w 244"/>
                    <a:gd name="T69" fmla="*/ 202 h 429"/>
                    <a:gd name="T70" fmla="*/ 216 w 244"/>
                    <a:gd name="T71" fmla="*/ 195 h 429"/>
                    <a:gd name="T72" fmla="*/ 195 w 244"/>
                    <a:gd name="T73" fmla="*/ 174 h 429"/>
                    <a:gd name="T74" fmla="*/ 164 w 244"/>
                    <a:gd name="T75" fmla="*/ 138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429">
                      <a:moveTo>
                        <a:pt x="164" y="138"/>
                      </a:moveTo>
                      <a:lnTo>
                        <a:pt x="137" y="102"/>
                      </a:lnTo>
                      <a:lnTo>
                        <a:pt x="123" y="75"/>
                      </a:lnTo>
                      <a:lnTo>
                        <a:pt x="110" y="48"/>
                      </a:lnTo>
                      <a:lnTo>
                        <a:pt x="91" y="19"/>
                      </a:lnTo>
                      <a:lnTo>
                        <a:pt x="82" y="6"/>
                      </a:lnTo>
                      <a:lnTo>
                        <a:pt x="66" y="0"/>
                      </a:lnTo>
                      <a:lnTo>
                        <a:pt x="55" y="2"/>
                      </a:lnTo>
                      <a:lnTo>
                        <a:pt x="49" y="15"/>
                      </a:lnTo>
                      <a:lnTo>
                        <a:pt x="49" y="29"/>
                      </a:lnTo>
                      <a:lnTo>
                        <a:pt x="65" y="60"/>
                      </a:lnTo>
                      <a:lnTo>
                        <a:pt x="78" y="89"/>
                      </a:lnTo>
                      <a:lnTo>
                        <a:pt x="92" y="116"/>
                      </a:lnTo>
                      <a:lnTo>
                        <a:pt x="100" y="149"/>
                      </a:lnTo>
                      <a:lnTo>
                        <a:pt x="75" y="143"/>
                      </a:lnTo>
                      <a:lnTo>
                        <a:pt x="56" y="155"/>
                      </a:lnTo>
                      <a:lnTo>
                        <a:pt x="56" y="182"/>
                      </a:lnTo>
                      <a:lnTo>
                        <a:pt x="40" y="179"/>
                      </a:lnTo>
                      <a:lnTo>
                        <a:pt x="23" y="192"/>
                      </a:lnTo>
                      <a:lnTo>
                        <a:pt x="26" y="212"/>
                      </a:lnTo>
                      <a:lnTo>
                        <a:pt x="10" y="218"/>
                      </a:lnTo>
                      <a:lnTo>
                        <a:pt x="0" y="236"/>
                      </a:lnTo>
                      <a:lnTo>
                        <a:pt x="3" y="260"/>
                      </a:lnTo>
                      <a:lnTo>
                        <a:pt x="1" y="285"/>
                      </a:lnTo>
                      <a:lnTo>
                        <a:pt x="19" y="332"/>
                      </a:lnTo>
                      <a:lnTo>
                        <a:pt x="41" y="367"/>
                      </a:lnTo>
                      <a:lnTo>
                        <a:pt x="65" y="381"/>
                      </a:lnTo>
                      <a:lnTo>
                        <a:pt x="81" y="389"/>
                      </a:lnTo>
                      <a:lnTo>
                        <a:pt x="116" y="428"/>
                      </a:lnTo>
                      <a:lnTo>
                        <a:pt x="232" y="387"/>
                      </a:lnTo>
                      <a:lnTo>
                        <a:pt x="215" y="343"/>
                      </a:lnTo>
                      <a:lnTo>
                        <a:pt x="228" y="313"/>
                      </a:lnTo>
                      <a:lnTo>
                        <a:pt x="233" y="275"/>
                      </a:lnTo>
                      <a:lnTo>
                        <a:pt x="243" y="234"/>
                      </a:lnTo>
                      <a:lnTo>
                        <a:pt x="235" y="202"/>
                      </a:lnTo>
                      <a:lnTo>
                        <a:pt x="216" y="195"/>
                      </a:lnTo>
                      <a:lnTo>
                        <a:pt x="195" y="174"/>
                      </a:lnTo>
                      <a:lnTo>
                        <a:pt x="164" y="138"/>
                      </a:lnTo>
                    </a:path>
                  </a:pathLst>
                </a:custGeom>
                <a:solidFill>
                  <a:srgbClr val="FFC080"/>
                </a:solidFill>
                <a:ln w="12700" cap="rnd" cmpd="sng">
                  <a:solidFill>
                    <a:srgbClr val="603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66" name="Freeform 26"/>
                <p:cNvSpPr/>
                <p:nvPr/>
              </p:nvSpPr>
              <p:spPr bwMode="auto">
                <a:xfrm>
                  <a:off x="4717" y="1320"/>
                  <a:ext cx="134" cy="84"/>
                </a:xfrm>
                <a:custGeom>
                  <a:avLst/>
                  <a:gdLst>
                    <a:gd name="T0" fmla="*/ 133 w 134"/>
                    <a:gd name="T1" fmla="*/ 36 h 84"/>
                    <a:gd name="T2" fmla="*/ 94 w 134"/>
                    <a:gd name="T3" fmla="*/ 19 h 84"/>
                    <a:gd name="T4" fmla="*/ 76 w 134"/>
                    <a:gd name="T5" fmla="*/ 5 h 84"/>
                    <a:gd name="T6" fmla="*/ 58 w 134"/>
                    <a:gd name="T7" fmla="*/ 5 h 84"/>
                    <a:gd name="T8" fmla="*/ 49 w 134"/>
                    <a:gd name="T9" fmla="*/ 13 h 84"/>
                    <a:gd name="T10" fmla="*/ 32 w 134"/>
                    <a:gd name="T11" fmla="*/ 18 h 84"/>
                    <a:gd name="T12" fmla="*/ 3 w 134"/>
                    <a:gd name="T13" fmla="*/ 23 h 84"/>
                    <a:gd name="T14" fmla="*/ 5 w 134"/>
                    <a:gd name="T15" fmla="*/ 37 h 84"/>
                    <a:gd name="T16" fmla="*/ 25 w 134"/>
                    <a:gd name="T17" fmla="*/ 48 h 84"/>
                    <a:gd name="T18" fmla="*/ 58 w 134"/>
                    <a:gd name="T19" fmla="*/ 48 h 84"/>
                    <a:gd name="T20" fmla="*/ 74 w 134"/>
                    <a:gd name="T21" fmla="*/ 50 h 84"/>
                    <a:gd name="T22" fmla="*/ 98 w 134"/>
                    <a:gd name="T23" fmla="*/ 66 h 84"/>
                    <a:gd name="T24" fmla="*/ 103 w 134"/>
                    <a:gd name="T25" fmla="*/ 83 h 84"/>
                    <a:gd name="T26" fmla="*/ 91 w 134"/>
                    <a:gd name="T27" fmla="*/ 68 h 84"/>
                    <a:gd name="T28" fmla="*/ 70 w 134"/>
                    <a:gd name="T29" fmla="*/ 53 h 84"/>
                    <a:gd name="T30" fmla="*/ 44 w 134"/>
                    <a:gd name="T31" fmla="*/ 53 h 84"/>
                    <a:gd name="T32" fmla="*/ 30 w 134"/>
                    <a:gd name="T33" fmla="*/ 53 h 84"/>
                    <a:gd name="T34" fmla="*/ 18 w 134"/>
                    <a:gd name="T35" fmla="*/ 50 h 84"/>
                    <a:gd name="T36" fmla="*/ 8 w 134"/>
                    <a:gd name="T37" fmla="*/ 45 h 84"/>
                    <a:gd name="T38" fmla="*/ 3 w 134"/>
                    <a:gd name="T39" fmla="*/ 39 h 84"/>
                    <a:gd name="T40" fmla="*/ 0 w 134"/>
                    <a:gd name="T41" fmla="*/ 28 h 84"/>
                    <a:gd name="T42" fmla="*/ 0 w 134"/>
                    <a:gd name="T43" fmla="*/ 21 h 84"/>
                    <a:gd name="T44" fmla="*/ 6 w 134"/>
                    <a:gd name="T45" fmla="*/ 18 h 84"/>
                    <a:gd name="T46" fmla="*/ 23 w 134"/>
                    <a:gd name="T47" fmla="*/ 16 h 84"/>
                    <a:gd name="T48" fmla="*/ 33 w 134"/>
                    <a:gd name="T49" fmla="*/ 14 h 84"/>
                    <a:gd name="T50" fmla="*/ 47 w 134"/>
                    <a:gd name="T51" fmla="*/ 8 h 84"/>
                    <a:gd name="T52" fmla="*/ 52 w 134"/>
                    <a:gd name="T53" fmla="*/ 3 h 84"/>
                    <a:gd name="T54" fmla="*/ 63 w 134"/>
                    <a:gd name="T55" fmla="*/ 0 h 84"/>
                    <a:gd name="T56" fmla="*/ 76 w 134"/>
                    <a:gd name="T57" fmla="*/ 2 h 84"/>
                    <a:gd name="T58" fmla="*/ 89 w 134"/>
                    <a:gd name="T59" fmla="*/ 8 h 84"/>
                    <a:gd name="T60" fmla="*/ 98 w 134"/>
                    <a:gd name="T61" fmla="*/ 16 h 84"/>
                    <a:gd name="T62" fmla="*/ 109 w 134"/>
                    <a:gd name="T63" fmla="*/ 16 h 84"/>
                    <a:gd name="T64" fmla="*/ 133 w 134"/>
                    <a:gd name="T6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84">
                      <a:moveTo>
                        <a:pt x="133" y="36"/>
                      </a:moveTo>
                      <a:lnTo>
                        <a:pt x="94" y="19"/>
                      </a:lnTo>
                      <a:lnTo>
                        <a:pt x="76" y="5"/>
                      </a:lnTo>
                      <a:lnTo>
                        <a:pt x="58" y="5"/>
                      </a:lnTo>
                      <a:lnTo>
                        <a:pt x="49" y="13"/>
                      </a:lnTo>
                      <a:lnTo>
                        <a:pt x="32" y="18"/>
                      </a:lnTo>
                      <a:lnTo>
                        <a:pt x="3" y="23"/>
                      </a:lnTo>
                      <a:lnTo>
                        <a:pt x="5" y="37"/>
                      </a:lnTo>
                      <a:lnTo>
                        <a:pt x="25" y="48"/>
                      </a:lnTo>
                      <a:lnTo>
                        <a:pt x="58" y="48"/>
                      </a:lnTo>
                      <a:lnTo>
                        <a:pt x="74" y="50"/>
                      </a:lnTo>
                      <a:lnTo>
                        <a:pt x="98" y="66"/>
                      </a:lnTo>
                      <a:lnTo>
                        <a:pt x="103" y="83"/>
                      </a:lnTo>
                      <a:lnTo>
                        <a:pt x="91" y="68"/>
                      </a:lnTo>
                      <a:lnTo>
                        <a:pt x="70" y="53"/>
                      </a:lnTo>
                      <a:lnTo>
                        <a:pt x="44" y="53"/>
                      </a:lnTo>
                      <a:lnTo>
                        <a:pt x="30" y="53"/>
                      </a:lnTo>
                      <a:lnTo>
                        <a:pt x="18" y="50"/>
                      </a:lnTo>
                      <a:lnTo>
                        <a:pt x="8" y="45"/>
                      </a:lnTo>
                      <a:lnTo>
                        <a:pt x="3" y="39"/>
                      </a:lnTo>
                      <a:lnTo>
                        <a:pt x="0" y="28"/>
                      </a:lnTo>
                      <a:lnTo>
                        <a:pt x="0" y="21"/>
                      </a:lnTo>
                      <a:lnTo>
                        <a:pt x="6" y="18"/>
                      </a:lnTo>
                      <a:lnTo>
                        <a:pt x="23" y="16"/>
                      </a:lnTo>
                      <a:lnTo>
                        <a:pt x="33" y="14"/>
                      </a:lnTo>
                      <a:lnTo>
                        <a:pt x="47" y="8"/>
                      </a:lnTo>
                      <a:lnTo>
                        <a:pt x="52" y="3"/>
                      </a:lnTo>
                      <a:lnTo>
                        <a:pt x="63" y="0"/>
                      </a:lnTo>
                      <a:lnTo>
                        <a:pt x="76" y="2"/>
                      </a:lnTo>
                      <a:lnTo>
                        <a:pt x="89" y="8"/>
                      </a:lnTo>
                      <a:lnTo>
                        <a:pt x="98" y="16"/>
                      </a:lnTo>
                      <a:lnTo>
                        <a:pt x="109" y="16"/>
                      </a:lnTo>
                      <a:lnTo>
                        <a:pt x="133" y="36"/>
                      </a:lnTo>
                    </a:path>
                  </a:pathLst>
                </a:custGeom>
                <a:solidFill>
                  <a:srgbClr val="6030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67" name="Freeform 27"/>
                <p:cNvSpPr/>
                <p:nvPr/>
              </p:nvSpPr>
              <p:spPr bwMode="auto">
                <a:xfrm>
                  <a:off x="4657" y="1376"/>
                  <a:ext cx="132" cy="93"/>
                </a:xfrm>
                <a:custGeom>
                  <a:avLst/>
                  <a:gdLst>
                    <a:gd name="T0" fmla="*/ 115 w 132"/>
                    <a:gd name="T1" fmla="*/ 0 h 93"/>
                    <a:gd name="T2" fmla="*/ 126 w 132"/>
                    <a:gd name="T3" fmla="*/ 18 h 93"/>
                    <a:gd name="T4" fmla="*/ 126 w 132"/>
                    <a:gd name="T5" fmla="*/ 34 h 93"/>
                    <a:gd name="T6" fmla="*/ 122 w 132"/>
                    <a:gd name="T7" fmla="*/ 46 h 93"/>
                    <a:gd name="T8" fmla="*/ 112 w 132"/>
                    <a:gd name="T9" fmla="*/ 49 h 93"/>
                    <a:gd name="T10" fmla="*/ 103 w 132"/>
                    <a:gd name="T11" fmla="*/ 47 h 93"/>
                    <a:gd name="T12" fmla="*/ 95 w 132"/>
                    <a:gd name="T13" fmla="*/ 43 h 93"/>
                    <a:gd name="T14" fmla="*/ 101 w 132"/>
                    <a:gd name="T15" fmla="*/ 60 h 93"/>
                    <a:gd name="T16" fmla="*/ 101 w 132"/>
                    <a:gd name="T17" fmla="*/ 68 h 93"/>
                    <a:gd name="T18" fmla="*/ 98 w 132"/>
                    <a:gd name="T19" fmla="*/ 75 h 93"/>
                    <a:gd name="T20" fmla="*/ 95 w 132"/>
                    <a:gd name="T21" fmla="*/ 79 h 93"/>
                    <a:gd name="T22" fmla="*/ 87 w 132"/>
                    <a:gd name="T23" fmla="*/ 79 h 93"/>
                    <a:gd name="T24" fmla="*/ 76 w 132"/>
                    <a:gd name="T25" fmla="*/ 76 h 93"/>
                    <a:gd name="T26" fmla="*/ 70 w 132"/>
                    <a:gd name="T27" fmla="*/ 73 h 93"/>
                    <a:gd name="T28" fmla="*/ 69 w 132"/>
                    <a:gd name="T29" fmla="*/ 82 h 93"/>
                    <a:gd name="T30" fmla="*/ 66 w 132"/>
                    <a:gd name="T31" fmla="*/ 87 h 93"/>
                    <a:gd name="T32" fmla="*/ 57 w 132"/>
                    <a:gd name="T33" fmla="*/ 88 h 93"/>
                    <a:gd name="T34" fmla="*/ 47 w 132"/>
                    <a:gd name="T35" fmla="*/ 84 h 93"/>
                    <a:gd name="T36" fmla="*/ 38 w 132"/>
                    <a:gd name="T37" fmla="*/ 79 h 93"/>
                    <a:gd name="T38" fmla="*/ 32 w 132"/>
                    <a:gd name="T39" fmla="*/ 64 h 93"/>
                    <a:gd name="T40" fmla="*/ 7 w 132"/>
                    <a:gd name="T41" fmla="*/ 47 h 93"/>
                    <a:gd name="T42" fmla="*/ 4 w 132"/>
                    <a:gd name="T43" fmla="*/ 43 h 93"/>
                    <a:gd name="T44" fmla="*/ 10 w 132"/>
                    <a:gd name="T45" fmla="*/ 54 h 93"/>
                    <a:gd name="T46" fmla="*/ 8 w 132"/>
                    <a:gd name="T47" fmla="*/ 60 h 93"/>
                    <a:gd name="T48" fmla="*/ 0 w 132"/>
                    <a:gd name="T49" fmla="*/ 62 h 93"/>
                    <a:gd name="T50" fmla="*/ 10 w 132"/>
                    <a:gd name="T51" fmla="*/ 63 h 93"/>
                    <a:gd name="T52" fmla="*/ 18 w 132"/>
                    <a:gd name="T53" fmla="*/ 63 h 93"/>
                    <a:gd name="T54" fmla="*/ 30 w 132"/>
                    <a:gd name="T55" fmla="*/ 66 h 93"/>
                    <a:gd name="T56" fmla="*/ 33 w 132"/>
                    <a:gd name="T57" fmla="*/ 77 h 93"/>
                    <a:gd name="T58" fmla="*/ 40 w 132"/>
                    <a:gd name="T59" fmla="*/ 84 h 93"/>
                    <a:gd name="T60" fmla="*/ 49 w 132"/>
                    <a:gd name="T61" fmla="*/ 88 h 93"/>
                    <a:gd name="T62" fmla="*/ 57 w 132"/>
                    <a:gd name="T63" fmla="*/ 92 h 93"/>
                    <a:gd name="T64" fmla="*/ 66 w 132"/>
                    <a:gd name="T65" fmla="*/ 91 h 93"/>
                    <a:gd name="T66" fmla="*/ 72 w 132"/>
                    <a:gd name="T67" fmla="*/ 86 h 93"/>
                    <a:gd name="T68" fmla="*/ 73 w 132"/>
                    <a:gd name="T69" fmla="*/ 77 h 93"/>
                    <a:gd name="T70" fmla="*/ 83 w 132"/>
                    <a:gd name="T71" fmla="*/ 81 h 93"/>
                    <a:gd name="T72" fmla="*/ 96 w 132"/>
                    <a:gd name="T73" fmla="*/ 83 h 93"/>
                    <a:gd name="T74" fmla="*/ 101 w 132"/>
                    <a:gd name="T75" fmla="*/ 78 h 93"/>
                    <a:gd name="T76" fmla="*/ 105 w 132"/>
                    <a:gd name="T77" fmla="*/ 70 h 93"/>
                    <a:gd name="T78" fmla="*/ 105 w 132"/>
                    <a:gd name="T79" fmla="*/ 63 h 93"/>
                    <a:gd name="T80" fmla="*/ 102 w 132"/>
                    <a:gd name="T81" fmla="*/ 57 h 93"/>
                    <a:gd name="T82" fmla="*/ 103 w 132"/>
                    <a:gd name="T83" fmla="*/ 51 h 93"/>
                    <a:gd name="T84" fmla="*/ 109 w 132"/>
                    <a:gd name="T85" fmla="*/ 52 h 93"/>
                    <a:gd name="T86" fmla="*/ 122 w 132"/>
                    <a:gd name="T87" fmla="*/ 52 h 93"/>
                    <a:gd name="T88" fmla="*/ 128 w 132"/>
                    <a:gd name="T89" fmla="*/ 43 h 93"/>
                    <a:gd name="T90" fmla="*/ 131 w 132"/>
                    <a:gd name="T91" fmla="*/ 33 h 93"/>
                    <a:gd name="T92" fmla="*/ 131 w 132"/>
                    <a:gd name="T93" fmla="*/ 22 h 93"/>
                    <a:gd name="T94" fmla="*/ 127 w 132"/>
                    <a:gd name="T95" fmla="*/ 12 h 93"/>
                    <a:gd name="T96" fmla="*/ 124 w 132"/>
                    <a:gd name="T97" fmla="*/ 3 h 93"/>
                    <a:gd name="T98" fmla="*/ 115 w 132"/>
                    <a:gd name="T9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2" h="93">
                      <a:moveTo>
                        <a:pt x="115" y="0"/>
                      </a:moveTo>
                      <a:lnTo>
                        <a:pt x="126" y="18"/>
                      </a:lnTo>
                      <a:lnTo>
                        <a:pt x="126" y="34"/>
                      </a:lnTo>
                      <a:lnTo>
                        <a:pt x="122" y="46"/>
                      </a:lnTo>
                      <a:lnTo>
                        <a:pt x="112" y="49"/>
                      </a:lnTo>
                      <a:lnTo>
                        <a:pt x="103" y="47"/>
                      </a:lnTo>
                      <a:lnTo>
                        <a:pt x="95" y="43"/>
                      </a:lnTo>
                      <a:lnTo>
                        <a:pt x="101" y="60"/>
                      </a:lnTo>
                      <a:lnTo>
                        <a:pt x="101" y="68"/>
                      </a:lnTo>
                      <a:lnTo>
                        <a:pt x="98" y="75"/>
                      </a:lnTo>
                      <a:lnTo>
                        <a:pt x="95" y="79"/>
                      </a:lnTo>
                      <a:lnTo>
                        <a:pt x="87" y="79"/>
                      </a:lnTo>
                      <a:lnTo>
                        <a:pt x="76" y="76"/>
                      </a:lnTo>
                      <a:lnTo>
                        <a:pt x="70" y="73"/>
                      </a:lnTo>
                      <a:lnTo>
                        <a:pt x="69" y="82"/>
                      </a:lnTo>
                      <a:lnTo>
                        <a:pt x="66" y="87"/>
                      </a:lnTo>
                      <a:lnTo>
                        <a:pt x="57" y="88"/>
                      </a:lnTo>
                      <a:lnTo>
                        <a:pt x="47" y="84"/>
                      </a:lnTo>
                      <a:lnTo>
                        <a:pt x="38" y="79"/>
                      </a:lnTo>
                      <a:lnTo>
                        <a:pt x="32" y="64"/>
                      </a:lnTo>
                      <a:lnTo>
                        <a:pt x="7" y="47"/>
                      </a:lnTo>
                      <a:lnTo>
                        <a:pt x="4" y="43"/>
                      </a:lnTo>
                      <a:lnTo>
                        <a:pt x="10" y="54"/>
                      </a:lnTo>
                      <a:lnTo>
                        <a:pt x="8" y="60"/>
                      </a:lnTo>
                      <a:lnTo>
                        <a:pt x="0" y="62"/>
                      </a:lnTo>
                      <a:lnTo>
                        <a:pt x="10" y="63"/>
                      </a:lnTo>
                      <a:lnTo>
                        <a:pt x="18" y="63"/>
                      </a:lnTo>
                      <a:lnTo>
                        <a:pt x="30" y="66"/>
                      </a:lnTo>
                      <a:lnTo>
                        <a:pt x="33" y="77"/>
                      </a:lnTo>
                      <a:lnTo>
                        <a:pt x="40" y="84"/>
                      </a:lnTo>
                      <a:lnTo>
                        <a:pt x="49" y="88"/>
                      </a:lnTo>
                      <a:lnTo>
                        <a:pt x="57" y="92"/>
                      </a:lnTo>
                      <a:lnTo>
                        <a:pt x="66" y="91"/>
                      </a:lnTo>
                      <a:lnTo>
                        <a:pt x="72" y="86"/>
                      </a:lnTo>
                      <a:lnTo>
                        <a:pt x="73" y="77"/>
                      </a:lnTo>
                      <a:lnTo>
                        <a:pt x="83" y="81"/>
                      </a:lnTo>
                      <a:lnTo>
                        <a:pt x="96" y="83"/>
                      </a:lnTo>
                      <a:lnTo>
                        <a:pt x="101" y="78"/>
                      </a:lnTo>
                      <a:lnTo>
                        <a:pt x="105" y="70"/>
                      </a:lnTo>
                      <a:lnTo>
                        <a:pt x="105" y="63"/>
                      </a:lnTo>
                      <a:lnTo>
                        <a:pt x="102" y="57"/>
                      </a:lnTo>
                      <a:lnTo>
                        <a:pt x="103" y="51"/>
                      </a:lnTo>
                      <a:lnTo>
                        <a:pt x="109" y="52"/>
                      </a:lnTo>
                      <a:lnTo>
                        <a:pt x="122" y="52"/>
                      </a:lnTo>
                      <a:lnTo>
                        <a:pt x="128" y="43"/>
                      </a:lnTo>
                      <a:lnTo>
                        <a:pt x="131" y="33"/>
                      </a:lnTo>
                      <a:lnTo>
                        <a:pt x="131" y="22"/>
                      </a:lnTo>
                      <a:lnTo>
                        <a:pt x="127" y="12"/>
                      </a:lnTo>
                      <a:lnTo>
                        <a:pt x="124" y="3"/>
                      </a:lnTo>
                      <a:lnTo>
                        <a:pt x="115" y="0"/>
                      </a:lnTo>
                    </a:path>
                  </a:pathLst>
                </a:custGeom>
                <a:solidFill>
                  <a:srgbClr val="6030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68" name="Freeform 28"/>
                <p:cNvSpPr/>
                <p:nvPr/>
              </p:nvSpPr>
              <p:spPr bwMode="auto">
                <a:xfrm>
                  <a:off x="4702" y="1339"/>
                  <a:ext cx="58" cy="88"/>
                </a:xfrm>
                <a:custGeom>
                  <a:avLst/>
                  <a:gdLst>
                    <a:gd name="T0" fmla="*/ 0 w 58"/>
                    <a:gd name="T1" fmla="*/ 6 h 88"/>
                    <a:gd name="T2" fmla="*/ 1 w 58"/>
                    <a:gd name="T3" fmla="*/ 0 h 88"/>
                    <a:gd name="T4" fmla="*/ 12 w 58"/>
                    <a:gd name="T5" fmla="*/ 18 h 88"/>
                    <a:gd name="T6" fmla="*/ 23 w 58"/>
                    <a:gd name="T7" fmla="*/ 35 h 88"/>
                    <a:gd name="T8" fmla="*/ 36 w 58"/>
                    <a:gd name="T9" fmla="*/ 52 h 88"/>
                    <a:gd name="T10" fmla="*/ 57 w 58"/>
                    <a:gd name="T11" fmla="*/ 81 h 88"/>
                    <a:gd name="T12" fmla="*/ 54 w 58"/>
                    <a:gd name="T13" fmla="*/ 87 h 88"/>
                    <a:gd name="T14" fmla="*/ 44 w 58"/>
                    <a:gd name="T15" fmla="*/ 72 h 88"/>
                    <a:gd name="T16" fmla="*/ 32 w 58"/>
                    <a:gd name="T17" fmla="*/ 57 h 88"/>
                    <a:gd name="T18" fmla="*/ 24 w 58"/>
                    <a:gd name="T19" fmla="*/ 45 h 88"/>
                    <a:gd name="T20" fmla="*/ 21 w 58"/>
                    <a:gd name="T21" fmla="*/ 38 h 88"/>
                    <a:gd name="T22" fmla="*/ 8 w 58"/>
                    <a:gd name="T23" fmla="*/ 20 h 88"/>
                    <a:gd name="T24" fmla="*/ 0 w 58"/>
                    <a:gd name="T25" fmla="*/ 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88">
                      <a:moveTo>
                        <a:pt x="0" y="6"/>
                      </a:moveTo>
                      <a:lnTo>
                        <a:pt x="1" y="0"/>
                      </a:lnTo>
                      <a:lnTo>
                        <a:pt x="12" y="18"/>
                      </a:lnTo>
                      <a:lnTo>
                        <a:pt x="23" y="35"/>
                      </a:lnTo>
                      <a:lnTo>
                        <a:pt x="36" y="52"/>
                      </a:lnTo>
                      <a:lnTo>
                        <a:pt x="57" y="81"/>
                      </a:lnTo>
                      <a:lnTo>
                        <a:pt x="54" y="87"/>
                      </a:lnTo>
                      <a:lnTo>
                        <a:pt x="44" y="72"/>
                      </a:lnTo>
                      <a:lnTo>
                        <a:pt x="32" y="57"/>
                      </a:lnTo>
                      <a:lnTo>
                        <a:pt x="24" y="45"/>
                      </a:lnTo>
                      <a:lnTo>
                        <a:pt x="21" y="38"/>
                      </a:lnTo>
                      <a:lnTo>
                        <a:pt x="8" y="20"/>
                      </a:lnTo>
                      <a:lnTo>
                        <a:pt x="0" y="6"/>
                      </a:lnTo>
                    </a:path>
                  </a:pathLst>
                </a:custGeom>
                <a:solidFill>
                  <a:srgbClr val="6030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69" name="Freeform 29"/>
                <p:cNvSpPr/>
                <p:nvPr/>
              </p:nvSpPr>
              <p:spPr bwMode="auto">
                <a:xfrm>
                  <a:off x="4683" y="1386"/>
                  <a:ext cx="46" cy="66"/>
                </a:xfrm>
                <a:custGeom>
                  <a:avLst/>
                  <a:gdLst>
                    <a:gd name="T0" fmla="*/ 0 w 46"/>
                    <a:gd name="T1" fmla="*/ 0 h 66"/>
                    <a:gd name="T2" fmla="*/ 13 w 46"/>
                    <a:gd name="T3" fmla="*/ 20 h 66"/>
                    <a:gd name="T4" fmla="*/ 23 w 46"/>
                    <a:gd name="T5" fmla="*/ 32 h 66"/>
                    <a:gd name="T6" fmla="*/ 31 w 46"/>
                    <a:gd name="T7" fmla="*/ 41 h 66"/>
                    <a:gd name="T8" fmla="*/ 45 w 46"/>
                    <a:gd name="T9" fmla="*/ 64 h 66"/>
                    <a:gd name="T10" fmla="*/ 41 w 46"/>
                    <a:gd name="T11" fmla="*/ 65 h 66"/>
                    <a:gd name="T12" fmla="*/ 34 w 46"/>
                    <a:gd name="T13" fmla="*/ 53 h 66"/>
                    <a:gd name="T14" fmla="*/ 26 w 46"/>
                    <a:gd name="T15" fmla="*/ 40 h 66"/>
                    <a:gd name="T16" fmla="*/ 12 w 46"/>
                    <a:gd name="T17" fmla="*/ 25 h 66"/>
                    <a:gd name="T18" fmla="*/ 8 w 46"/>
                    <a:gd name="T19" fmla="*/ 17 h 66"/>
                    <a:gd name="T20" fmla="*/ 0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0" y="0"/>
                      </a:moveTo>
                      <a:lnTo>
                        <a:pt x="13" y="20"/>
                      </a:lnTo>
                      <a:lnTo>
                        <a:pt x="23" y="32"/>
                      </a:lnTo>
                      <a:lnTo>
                        <a:pt x="31" y="41"/>
                      </a:lnTo>
                      <a:lnTo>
                        <a:pt x="45" y="64"/>
                      </a:lnTo>
                      <a:lnTo>
                        <a:pt x="41" y="65"/>
                      </a:lnTo>
                      <a:lnTo>
                        <a:pt x="34" y="53"/>
                      </a:lnTo>
                      <a:lnTo>
                        <a:pt x="26" y="40"/>
                      </a:lnTo>
                      <a:lnTo>
                        <a:pt x="12" y="25"/>
                      </a:lnTo>
                      <a:lnTo>
                        <a:pt x="8" y="17"/>
                      </a:lnTo>
                      <a:lnTo>
                        <a:pt x="0" y="0"/>
                      </a:lnTo>
                    </a:path>
                  </a:pathLst>
                </a:custGeom>
                <a:solidFill>
                  <a:srgbClr val="6030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70" name="Freeform 30"/>
                <p:cNvSpPr/>
                <p:nvPr/>
              </p:nvSpPr>
              <p:spPr bwMode="auto">
                <a:xfrm>
                  <a:off x="4761" y="1390"/>
                  <a:ext cx="24" cy="17"/>
                </a:xfrm>
                <a:custGeom>
                  <a:avLst/>
                  <a:gdLst>
                    <a:gd name="T0" fmla="*/ 23 w 24"/>
                    <a:gd name="T1" fmla="*/ 16 h 17"/>
                    <a:gd name="T2" fmla="*/ 17 w 24"/>
                    <a:gd name="T3" fmla="*/ 3 h 17"/>
                    <a:gd name="T4" fmla="*/ 10 w 24"/>
                    <a:gd name="T5" fmla="*/ 3 h 17"/>
                    <a:gd name="T6" fmla="*/ 3 w 24"/>
                    <a:gd name="T7" fmla="*/ 6 h 17"/>
                    <a:gd name="T8" fmla="*/ 0 w 24"/>
                    <a:gd name="T9" fmla="*/ 16 h 17"/>
                    <a:gd name="T10" fmla="*/ 0 w 24"/>
                    <a:gd name="T11" fmla="*/ 3 h 17"/>
                    <a:gd name="T12" fmla="*/ 10 w 24"/>
                    <a:gd name="T13" fmla="*/ 0 h 17"/>
                    <a:gd name="T14" fmla="*/ 15 w 24"/>
                    <a:gd name="T15" fmla="*/ 0 h 17"/>
                    <a:gd name="T16" fmla="*/ 23 w 24"/>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7">
                      <a:moveTo>
                        <a:pt x="23" y="16"/>
                      </a:moveTo>
                      <a:lnTo>
                        <a:pt x="17" y="3"/>
                      </a:lnTo>
                      <a:lnTo>
                        <a:pt x="10" y="3"/>
                      </a:lnTo>
                      <a:lnTo>
                        <a:pt x="3" y="6"/>
                      </a:lnTo>
                      <a:lnTo>
                        <a:pt x="0" y="16"/>
                      </a:lnTo>
                      <a:lnTo>
                        <a:pt x="0" y="3"/>
                      </a:lnTo>
                      <a:lnTo>
                        <a:pt x="10" y="0"/>
                      </a:lnTo>
                      <a:lnTo>
                        <a:pt x="15" y="0"/>
                      </a:lnTo>
                      <a:lnTo>
                        <a:pt x="23" y="16"/>
                      </a:lnTo>
                    </a:path>
                  </a:pathLst>
                </a:custGeom>
                <a:solidFill>
                  <a:srgbClr val="6030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71" name="Freeform 31"/>
                <p:cNvSpPr/>
                <p:nvPr/>
              </p:nvSpPr>
              <p:spPr bwMode="auto">
                <a:xfrm>
                  <a:off x="4736" y="1431"/>
                  <a:ext cx="24" cy="17"/>
                </a:xfrm>
                <a:custGeom>
                  <a:avLst/>
                  <a:gdLst>
                    <a:gd name="T0" fmla="*/ 23 w 24"/>
                    <a:gd name="T1" fmla="*/ 8 h 17"/>
                    <a:gd name="T2" fmla="*/ 18 w 24"/>
                    <a:gd name="T3" fmla="*/ 3 h 17"/>
                    <a:gd name="T4" fmla="*/ 10 w 24"/>
                    <a:gd name="T5" fmla="*/ 3 h 17"/>
                    <a:gd name="T6" fmla="*/ 4 w 24"/>
                    <a:gd name="T7" fmla="*/ 6 h 17"/>
                    <a:gd name="T8" fmla="*/ 4 w 24"/>
                    <a:gd name="T9" fmla="*/ 16 h 17"/>
                    <a:gd name="T10" fmla="*/ 0 w 24"/>
                    <a:gd name="T11" fmla="*/ 9 h 17"/>
                    <a:gd name="T12" fmla="*/ 3 w 24"/>
                    <a:gd name="T13" fmla="*/ 3 h 17"/>
                    <a:gd name="T14" fmla="*/ 10 w 24"/>
                    <a:gd name="T15" fmla="*/ 0 h 17"/>
                    <a:gd name="T16" fmla="*/ 18 w 24"/>
                    <a:gd name="T17" fmla="*/ 0 h 17"/>
                    <a:gd name="T18" fmla="*/ 23 w 24"/>
                    <a:gd name="T1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7">
                      <a:moveTo>
                        <a:pt x="23" y="8"/>
                      </a:moveTo>
                      <a:lnTo>
                        <a:pt x="18" y="3"/>
                      </a:lnTo>
                      <a:lnTo>
                        <a:pt x="10" y="3"/>
                      </a:lnTo>
                      <a:lnTo>
                        <a:pt x="4" y="6"/>
                      </a:lnTo>
                      <a:lnTo>
                        <a:pt x="4" y="16"/>
                      </a:lnTo>
                      <a:lnTo>
                        <a:pt x="0" y="9"/>
                      </a:lnTo>
                      <a:lnTo>
                        <a:pt x="3" y="3"/>
                      </a:lnTo>
                      <a:lnTo>
                        <a:pt x="10" y="0"/>
                      </a:lnTo>
                      <a:lnTo>
                        <a:pt x="18" y="0"/>
                      </a:lnTo>
                      <a:lnTo>
                        <a:pt x="23" y="8"/>
                      </a:lnTo>
                    </a:path>
                  </a:pathLst>
                </a:custGeom>
                <a:solidFill>
                  <a:srgbClr val="6030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72" name="Freeform 32"/>
                <p:cNvSpPr/>
                <p:nvPr/>
              </p:nvSpPr>
              <p:spPr bwMode="auto">
                <a:xfrm>
                  <a:off x="4710" y="1449"/>
                  <a:ext cx="24" cy="17"/>
                </a:xfrm>
                <a:custGeom>
                  <a:avLst/>
                  <a:gdLst>
                    <a:gd name="T0" fmla="*/ 23 w 24"/>
                    <a:gd name="T1" fmla="*/ 4 h 17"/>
                    <a:gd name="T2" fmla="*/ 13 w 24"/>
                    <a:gd name="T3" fmla="*/ 4 h 17"/>
                    <a:gd name="T4" fmla="*/ 4 w 24"/>
                    <a:gd name="T5" fmla="*/ 8 h 17"/>
                    <a:gd name="T6" fmla="*/ 4 w 24"/>
                    <a:gd name="T7" fmla="*/ 12 h 17"/>
                    <a:gd name="T8" fmla="*/ 0 w 24"/>
                    <a:gd name="T9" fmla="*/ 16 h 17"/>
                    <a:gd name="T10" fmla="*/ 0 w 24"/>
                    <a:gd name="T11" fmla="*/ 4 h 17"/>
                    <a:gd name="T12" fmla="*/ 13 w 24"/>
                    <a:gd name="T13" fmla="*/ 0 h 17"/>
                    <a:gd name="T14" fmla="*/ 23 w 24"/>
                    <a:gd name="T15" fmla="*/ 4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7">
                      <a:moveTo>
                        <a:pt x="23" y="4"/>
                      </a:moveTo>
                      <a:lnTo>
                        <a:pt x="13" y="4"/>
                      </a:lnTo>
                      <a:lnTo>
                        <a:pt x="4" y="8"/>
                      </a:lnTo>
                      <a:lnTo>
                        <a:pt x="4" y="12"/>
                      </a:lnTo>
                      <a:lnTo>
                        <a:pt x="0" y="16"/>
                      </a:lnTo>
                      <a:lnTo>
                        <a:pt x="0" y="4"/>
                      </a:lnTo>
                      <a:lnTo>
                        <a:pt x="13" y="0"/>
                      </a:lnTo>
                      <a:lnTo>
                        <a:pt x="23" y="4"/>
                      </a:lnTo>
                    </a:path>
                  </a:pathLst>
                </a:custGeom>
                <a:solidFill>
                  <a:srgbClr val="6030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73" name="Freeform 33"/>
                <p:cNvSpPr/>
                <p:nvPr/>
              </p:nvSpPr>
              <p:spPr bwMode="auto">
                <a:xfrm>
                  <a:off x="4746" y="1307"/>
                  <a:ext cx="24" cy="18"/>
                </a:xfrm>
                <a:custGeom>
                  <a:avLst/>
                  <a:gdLst>
                    <a:gd name="T0" fmla="*/ 0 w 24"/>
                    <a:gd name="T1" fmla="*/ 0 h 18"/>
                    <a:gd name="T2" fmla="*/ 0 w 24"/>
                    <a:gd name="T3" fmla="*/ 4 h 18"/>
                    <a:gd name="T4" fmla="*/ 17 w 24"/>
                    <a:gd name="T5" fmla="*/ 17 h 18"/>
                    <a:gd name="T6" fmla="*/ 23 w 24"/>
                    <a:gd name="T7" fmla="*/ 16 h 18"/>
                    <a:gd name="T8" fmla="*/ 0 w 24"/>
                    <a:gd name="T9" fmla="*/ 0 h 18"/>
                  </a:gdLst>
                  <a:ahLst/>
                  <a:cxnLst>
                    <a:cxn ang="0">
                      <a:pos x="T0" y="T1"/>
                    </a:cxn>
                    <a:cxn ang="0">
                      <a:pos x="T2" y="T3"/>
                    </a:cxn>
                    <a:cxn ang="0">
                      <a:pos x="T4" y="T5"/>
                    </a:cxn>
                    <a:cxn ang="0">
                      <a:pos x="T6" y="T7"/>
                    </a:cxn>
                    <a:cxn ang="0">
                      <a:pos x="T8" y="T9"/>
                    </a:cxn>
                  </a:cxnLst>
                  <a:rect l="0" t="0" r="r" b="b"/>
                  <a:pathLst>
                    <a:path w="24" h="18">
                      <a:moveTo>
                        <a:pt x="0" y="0"/>
                      </a:moveTo>
                      <a:lnTo>
                        <a:pt x="0" y="4"/>
                      </a:lnTo>
                      <a:lnTo>
                        <a:pt x="17" y="17"/>
                      </a:lnTo>
                      <a:lnTo>
                        <a:pt x="23" y="16"/>
                      </a:lnTo>
                      <a:lnTo>
                        <a:pt x="0" y="0"/>
                      </a:lnTo>
                    </a:path>
                  </a:pathLst>
                </a:custGeom>
                <a:solidFill>
                  <a:srgbClr val="6030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74" name="Freeform 34"/>
                <p:cNvSpPr/>
                <p:nvPr/>
              </p:nvSpPr>
              <p:spPr bwMode="auto">
                <a:xfrm>
                  <a:off x="4758" y="1460"/>
                  <a:ext cx="24" cy="42"/>
                </a:xfrm>
                <a:custGeom>
                  <a:avLst/>
                  <a:gdLst>
                    <a:gd name="T0" fmla="*/ 7 w 24"/>
                    <a:gd name="T1" fmla="*/ 0 h 42"/>
                    <a:gd name="T2" fmla="*/ 7 w 24"/>
                    <a:gd name="T3" fmla="*/ 16 h 42"/>
                    <a:gd name="T4" fmla="*/ 12 w 24"/>
                    <a:gd name="T5" fmla="*/ 32 h 42"/>
                    <a:gd name="T6" fmla="*/ 23 w 24"/>
                    <a:gd name="T7" fmla="*/ 41 h 42"/>
                    <a:gd name="T8" fmla="*/ 10 w 24"/>
                    <a:gd name="T9" fmla="*/ 38 h 42"/>
                    <a:gd name="T10" fmla="*/ 7 w 24"/>
                    <a:gd name="T11" fmla="*/ 29 h 42"/>
                    <a:gd name="T12" fmla="*/ 5 w 24"/>
                    <a:gd name="T13" fmla="*/ 14 h 42"/>
                    <a:gd name="T14" fmla="*/ 0 w 24"/>
                    <a:gd name="T15" fmla="*/ 5 h 42"/>
                    <a:gd name="T16" fmla="*/ 7 w 24"/>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42">
                      <a:moveTo>
                        <a:pt x="7" y="0"/>
                      </a:moveTo>
                      <a:lnTo>
                        <a:pt x="7" y="16"/>
                      </a:lnTo>
                      <a:lnTo>
                        <a:pt x="12" y="32"/>
                      </a:lnTo>
                      <a:lnTo>
                        <a:pt x="23" y="41"/>
                      </a:lnTo>
                      <a:lnTo>
                        <a:pt x="10" y="38"/>
                      </a:lnTo>
                      <a:lnTo>
                        <a:pt x="7" y="29"/>
                      </a:lnTo>
                      <a:lnTo>
                        <a:pt x="5" y="14"/>
                      </a:lnTo>
                      <a:lnTo>
                        <a:pt x="0" y="5"/>
                      </a:lnTo>
                      <a:lnTo>
                        <a:pt x="7" y="0"/>
                      </a:lnTo>
                    </a:path>
                  </a:pathLst>
                </a:custGeom>
                <a:solidFill>
                  <a:srgbClr val="6030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675" name="Group 35"/>
              <p:cNvGrpSpPr/>
              <p:nvPr/>
            </p:nvGrpSpPr>
            <p:grpSpPr bwMode="auto">
              <a:xfrm>
                <a:off x="4749" y="1527"/>
                <a:ext cx="146" cy="125"/>
                <a:chOff x="4749" y="1527"/>
                <a:chExt cx="146" cy="125"/>
              </a:xfrm>
            </p:grpSpPr>
            <p:sp>
              <p:nvSpPr>
                <p:cNvPr id="368676" name="Freeform 36"/>
                <p:cNvSpPr/>
                <p:nvPr/>
              </p:nvSpPr>
              <p:spPr bwMode="auto">
                <a:xfrm>
                  <a:off x="4749" y="1527"/>
                  <a:ext cx="146" cy="125"/>
                </a:xfrm>
                <a:custGeom>
                  <a:avLst/>
                  <a:gdLst>
                    <a:gd name="T0" fmla="*/ 0 w 146"/>
                    <a:gd name="T1" fmla="*/ 58 h 125"/>
                    <a:gd name="T2" fmla="*/ 37 w 146"/>
                    <a:gd name="T3" fmla="*/ 49 h 125"/>
                    <a:gd name="T4" fmla="*/ 86 w 146"/>
                    <a:gd name="T5" fmla="*/ 29 h 125"/>
                    <a:gd name="T6" fmla="*/ 121 w 146"/>
                    <a:gd name="T7" fmla="*/ 11 h 125"/>
                    <a:gd name="T8" fmla="*/ 125 w 146"/>
                    <a:gd name="T9" fmla="*/ 0 h 125"/>
                    <a:gd name="T10" fmla="*/ 145 w 146"/>
                    <a:gd name="T11" fmla="*/ 55 h 125"/>
                    <a:gd name="T12" fmla="*/ 112 w 146"/>
                    <a:gd name="T13" fmla="*/ 99 h 125"/>
                    <a:gd name="T14" fmla="*/ 66 w 146"/>
                    <a:gd name="T15" fmla="*/ 122 h 125"/>
                    <a:gd name="T16" fmla="*/ 17 w 146"/>
                    <a:gd name="T17" fmla="*/ 124 h 125"/>
                    <a:gd name="T18" fmla="*/ 0 w 146"/>
                    <a:gd name="T19" fmla="*/ 5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25">
                      <a:moveTo>
                        <a:pt x="0" y="58"/>
                      </a:moveTo>
                      <a:lnTo>
                        <a:pt x="37" y="49"/>
                      </a:lnTo>
                      <a:lnTo>
                        <a:pt x="86" y="29"/>
                      </a:lnTo>
                      <a:lnTo>
                        <a:pt x="121" y="11"/>
                      </a:lnTo>
                      <a:lnTo>
                        <a:pt x="125" y="0"/>
                      </a:lnTo>
                      <a:lnTo>
                        <a:pt x="145" y="55"/>
                      </a:lnTo>
                      <a:lnTo>
                        <a:pt x="112" y="99"/>
                      </a:lnTo>
                      <a:lnTo>
                        <a:pt x="66" y="122"/>
                      </a:lnTo>
                      <a:lnTo>
                        <a:pt x="17" y="124"/>
                      </a:lnTo>
                      <a:lnTo>
                        <a:pt x="0" y="58"/>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77" name="Freeform 37"/>
                <p:cNvSpPr/>
                <p:nvPr/>
              </p:nvSpPr>
              <p:spPr bwMode="auto">
                <a:xfrm>
                  <a:off x="4758" y="1547"/>
                  <a:ext cx="114" cy="86"/>
                </a:xfrm>
                <a:custGeom>
                  <a:avLst/>
                  <a:gdLst>
                    <a:gd name="T0" fmla="*/ 0 w 114"/>
                    <a:gd name="T1" fmla="*/ 39 h 86"/>
                    <a:gd name="T2" fmla="*/ 13 w 114"/>
                    <a:gd name="T3" fmla="*/ 85 h 86"/>
                    <a:gd name="T4" fmla="*/ 43 w 114"/>
                    <a:gd name="T5" fmla="*/ 82 h 86"/>
                    <a:gd name="T6" fmla="*/ 81 w 114"/>
                    <a:gd name="T7" fmla="*/ 66 h 86"/>
                    <a:gd name="T8" fmla="*/ 113 w 114"/>
                    <a:gd name="T9" fmla="*/ 32 h 86"/>
                    <a:gd name="T10" fmla="*/ 102 w 114"/>
                    <a:gd name="T11" fmla="*/ 0 h 86"/>
                    <a:gd name="T12" fmla="*/ 50 w 114"/>
                    <a:gd name="T13" fmla="*/ 26 h 86"/>
                    <a:gd name="T14" fmla="*/ 0 w 114"/>
                    <a:gd name="T15" fmla="*/ 39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86">
                      <a:moveTo>
                        <a:pt x="0" y="39"/>
                      </a:moveTo>
                      <a:lnTo>
                        <a:pt x="13" y="85"/>
                      </a:lnTo>
                      <a:lnTo>
                        <a:pt x="43" y="82"/>
                      </a:lnTo>
                      <a:lnTo>
                        <a:pt x="81" y="66"/>
                      </a:lnTo>
                      <a:lnTo>
                        <a:pt x="113" y="32"/>
                      </a:lnTo>
                      <a:lnTo>
                        <a:pt x="102" y="0"/>
                      </a:lnTo>
                      <a:lnTo>
                        <a:pt x="50" y="26"/>
                      </a:lnTo>
                      <a:lnTo>
                        <a:pt x="0" y="39"/>
                      </a:lnTo>
                    </a:path>
                  </a:pathLst>
                </a:custGeom>
                <a:solidFill>
                  <a:srgbClr val="E0E0E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8678" name="Freeform 38"/>
            <p:cNvSpPr/>
            <p:nvPr/>
          </p:nvSpPr>
          <p:spPr bwMode="auto">
            <a:xfrm>
              <a:off x="5627" y="1436"/>
              <a:ext cx="195" cy="614"/>
            </a:xfrm>
            <a:custGeom>
              <a:avLst/>
              <a:gdLst>
                <a:gd name="T0" fmla="*/ 147 w 195"/>
                <a:gd name="T1" fmla="*/ 0 h 614"/>
                <a:gd name="T2" fmla="*/ 162 w 195"/>
                <a:gd name="T3" fmla="*/ 95 h 614"/>
                <a:gd name="T4" fmla="*/ 172 w 195"/>
                <a:gd name="T5" fmla="*/ 126 h 614"/>
                <a:gd name="T6" fmla="*/ 116 w 195"/>
                <a:gd name="T7" fmla="*/ 129 h 614"/>
                <a:gd name="T8" fmla="*/ 182 w 195"/>
                <a:gd name="T9" fmla="*/ 155 h 614"/>
                <a:gd name="T10" fmla="*/ 107 w 195"/>
                <a:gd name="T11" fmla="*/ 282 h 614"/>
                <a:gd name="T12" fmla="*/ 55 w 195"/>
                <a:gd name="T13" fmla="*/ 424 h 614"/>
                <a:gd name="T14" fmla="*/ 18 w 195"/>
                <a:gd name="T15" fmla="*/ 542 h 614"/>
                <a:gd name="T16" fmla="*/ 0 w 195"/>
                <a:gd name="T17" fmla="*/ 613 h 614"/>
                <a:gd name="T18" fmla="*/ 43 w 195"/>
                <a:gd name="T19" fmla="*/ 506 h 614"/>
                <a:gd name="T20" fmla="*/ 67 w 195"/>
                <a:gd name="T21" fmla="*/ 424 h 614"/>
                <a:gd name="T22" fmla="*/ 110 w 195"/>
                <a:gd name="T23" fmla="*/ 309 h 614"/>
                <a:gd name="T24" fmla="*/ 138 w 195"/>
                <a:gd name="T25" fmla="*/ 250 h 614"/>
                <a:gd name="T26" fmla="*/ 175 w 195"/>
                <a:gd name="T27" fmla="*/ 182 h 614"/>
                <a:gd name="T28" fmla="*/ 194 w 195"/>
                <a:gd name="T29" fmla="*/ 158 h 614"/>
                <a:gd name="T30" fmla="*/ 150 w 195"/>
                <a:gd name="T31" fmla="*/ 132 h 614"/>
                <a:gd name="T32" fmla="*/ 187 w 195"/>
                <a:gd name="T33" fmla="*/ 138 h 614"/>
                <a:gd name="T34" fmla="*/ 165 w 195"/>
                <a:gd name="T35" fmla="*/ 83 h 614"/>
                <a:gd name="T36" fmla="*/ 147 w 195"/>
                <a:gd name="T37"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5" h="614">
                  <a:moveTo>
                    <a:pt x="147" y="0"/>
                  </a:moveTo>
                  <a:lnTo>
                    <a:pt x="162" y="95"/>
                  </a:lnTo>
                  <a:lnTo>
                    <a:pt x="172" y="126"/>
                  </a:lnTo>
                  <a:lnTo>
                    <a:pt x="116" y="129"/>
                  </a:lnTo>
                  <a:lnTo>
                    <a:pt x="182" y="155"/>
                  </a:lnTo>
                  <a:lnTo>
                    <a:pt x="107" y="282"/>
                  </a:lnTo>
                  <a:lnTo>
                    <a:pt x="55" y="424"/>
                  </a:lnTo>
                  <a:lnTo>
                    <a:pt x="18" y="542"/>
                  </a:lnTo>
                  <a:lnTo>
                    <a:pt x="0" y="613"/>
                  </a:lnTo>
                  <a:lnTo>
                    <a:pt x="43" y="506"/>
                  </a:lnTo>
                  <a:lnTo>
                    <a:pt x="67" y="424"/>
                  </a:lnTo>
                  <a:lnTo>
                    <a:pt x="110" y="309"/>
                  </a:lnTo>
                  <a:lnTo>
                    <a:pt x="138" y="250"/>
                  </a:lnTo>
                  <a:lnTo>
                    <a:pt x="175" y="182"/>
                  </a:lnTo>
                  <a:lnTo>
                    <a:pt x="194" y="158"/>
                  </a:lnTo>
                  <a:lnTo>
                    <a:pt x="150" y="132"/>
                  </a:lnTo>
                  <a:lnTo>
                    <a:pt x="187" y="138"/>
                  </a:lnTo>
                  <a:lnTo>
                    <a:pt x="165" y="83"/>
                  </a:lnTo>
                  <a:lnTo>
                    <a:pt x="147" y="0"/>
                  </a:lnTo>
                </a:path>
              </a:pathLst>
            </a:custGeom>
            <a:solidFill>
              <a:srgbClr val="60606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79" name="Oval 39"/>
            <p:cNvSpPr>
              <a:spLocks noChangeArrowheads="1"/>
            </p:cNvSpPr>
            <p:nvPr/>
          </p:nvSpPr>
          <p:spPr bwMode="auto">
            <a:xfrm>
              <a:off x="5614" y="2121"/>
              <a:ext cx="23" cy="27"/>
            </a:xfrm>
            <a:prstGeom prst="ellipse">
              <a:avLst/>
            </a:prstGeom>
            <a:solidFill>
              <a:srgbClr val="606060"/>
            </a:solidFill>
            <a:ln>
              <a:noFill/>
            </a:ln>
            <a:effectLst/>
            <a:extLst>
              <a:ext uri="{91240B29-F687-4F45-9708-019B960494DF}">
                <a14:hiddenLine xmlns:a14="http://schemas.microsoft.com/office/drawing/2010/main" w="127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80" name="Freeform 40"/>
            <p:cNvSpPr/>
            <p:nvPr/>
          </p:nvSpPr>
          <p:spPr bwMode="auto">
            <a:xfrm>
              <a:off x="5822" y="2606"/>
              <a:ext cx="78" cy="1129"/>
            </a:xfrm>
            <a:custGeom>
              <a:avLst/>
              <a:gdLst>
                <a:gd name="T0" fmla="*/ 0 w 78"/>
                <a:gd name="T1" fmla="*/ 18 h 1129"/>
                <a:gd name="T2" fmla="*/ 43 w 78"/>
                <a:gd name="T3" fmla="*/ 458 h 1129"/>
                <a:gd name="T4" fmla="*/ 43 w 78"/>
                <a:gd name="T5" fmla="*/ 737 h 1129"/>
                <a:gd name="T6" fmla="*/ 31 w 78"/>
                <a:gd name="T7" fmla="*/ 1128 h 1129"/>
                <a:gd name="T8" fmla="*/ 50 w 78"/>
                <a:gd name="T9" fmla="*/ 1126 h 1129"/>
                <a:gd name="T10" fmla="*/ 68 w 78"/>
                <a:gd name="T11" fmla="*/ 842 h 1129"/>
                <a:gd name="T12" fmla="*/ 67 w 78"/>
                <a:gd name="T13" fmla="*/ 764 h 1129"/>
                <a:gd name="T14" fmla="*/ 72 w 78"/>
                <a:gd name="T15" fmla="*/ 651 h 1129"/>
                <a:gd name="T16" fmla="*/ 72 w 78"/>
                <a:gd name="T17" fmla="*/ 564 h 1129"/>
                <a:gd name="T18" fmla="*/ 77 w 78"/>
                <a:gd name="T19" fmla="*/ 455 h 1129"/>
                <a:gd name="T20" fmla="*/ 71 w 78"/>
                <a:gd name="T21" fmla="*/ 343 h 1129"/>
                <a:gd name="T22" fmla="*/ 71 w 78"/>
                <a:gd name="T23" fmla="*/ 232 h 1129"/>
                <a:gd name="T24" fmla="*/ 70 w 78"/>
                <a:gd name="T25" fmla="*/ 0 h 1129"/>
                <a:gd name="T26" fmla="*/ 0 w 78"/>
                <a:gd name="T27" fmla="*/ 18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1129">
                  <a:moveTo>
                    <a:pt x="0" y="18"/>
                  </a:moveTo>
                  <a:lnTo>
                    <a:pt x="43" y="458"/>
                  </a:lnTo>
                  <a:lnTo>
                    <a:pt x="43" y="737"/>
                  </a:lnTo>
                  <a:lnTo>
                    <a:pt x="31" y="1128"/>
                  </a:lnTo>
                  <a:lnTo>
                    <a:pt x="50" y="1126"/>
                  </a:lnTo>
                  <a:lnTo>
                    <a:pt x="68" y="842"/>
                  </a:lnTo>
                  <a:lnTo>
                    <a:pt x="67" y="764"/>
                  </a:lnTo>
                  <a:lnTo>
                    <a:pt x="72" y="651"/>
                  </a:lnTo>
                  <a:lnTo>
                    <a:pt x="72" y="564"/>
                  </a:lnTo>
                  <a:lnTo>
                    <a:pt x="77" y="455"/>
                  </a:lnTo>
                  <a:lnTo>
                    <a:pt x="71" y="343"/>
                  </a:lnTo>
                  <a:lnTo>
                    <a:pt x="71" y="232"/>
                  </a:lnTo>
                  <a:lnTo>
                    <a:pt x="70" y="0"/>
                  </a:lnTo>
                  <a:lnTo>
                    <a:pt x="0" y="18"/>
                  </a:lnTo>
                </a:path>
              </a:pathLst>
            </a:custGeom>
            <a:solidFill>
              <a:srgbClr val="80808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81" name="Freeform 41"/>
            <p:cNvSpPr/>
            <p:nvPr/>
          </p:nvSpPr>
          <p:spPr bwMode="auto">
            <a:xfrm>
              <a:off x="5311" y="2607"/>
              <a:ext cx="64" cy="1129"/>
            </a:xfrm>
            <a:custGeom>
              <a:avLst/>
              <a:gdLst>
                <a:gd name="T0" fmla="*/ 2 w 64"/>
                <a:gd name="T1" fmla="*/ 0 h 1129"/>
                <a:gd name="T2" fmla="*/ 35 w 64"/>
                <a:gd name="T3" fmla="*/ 14 h 1129"/>
                <a:gd name="T4" fmla="*/ 63 w 64"/>
                <a:gd name="T5" fmla="*/ 23 h 1129"/>
                <a:gd name="T6" fmla="*/ 35 w 64"/>
                <a:gd name="T7" fmla="*/ 510 h 1129"/>
                <a:gd name="T8" fmla="*/ 24 w 64"/>
                <a:gd name="T9" fmla="*/ 795 h 1129"/>
                <a:gd name="T10" fmla="*/ 33 w 64"/>
                <a:gd name="T11" fmla="*/ 922 h 1129"/>
                <a:gd name="T12" fmla="*/ 18 w 64"/>
                <a:gd name="T13" fmla="*/ 1128 h 1129"/>
                <a:gd name="T14" fmla="*/ 0 w 64"/>
                <a:gd name="T15" fmla="*/ 1100 h 1129"/>
                <a:gd name="T16" fmla="*/ 7 w 64"/>
                <a:gd name="T17" fmla="*/ 985 h 1129"/>
                <a:gd name="T18" fmla="*/ 5 w 64"/>
                <a:gd name="T19" fmla="*/ 778 h 1129"/>
                <a:gd name="T20" fmla="*/ 8 w 64"/>
                <a:gd name="T21" fmla="*/ 633 h 1129"/>
                <a:gd name="T22" fmla="*/ 16 w 64"/>
                <a:gd name="T23" fmla="*/ 564 h 1129"/>
                <a:gd name="T24" fmla="*/ 13 w 64"/>
                <a:gd name="T25" fmla="*/ 502 h 1129"/>
                <a:gd name="T26" fmla="*/ 8 w 64"/>
                <a:gd name="T27" fmla="*/ 430 h 1129"/>
                <a:gd name="T28" fmla="*/ 11 w 64"/>
                <a:gd name="T29" fmla="*/ 329 h 1129"/>
                <a:gd name="T30" fmla="*/ 2 w 64"/>
                <a:gd name="T31" fmla="*/ 0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1129">
                  <a:moveTo>
                    <a:pt x="2" y="0"/>
                  </a:moveTo>
                  <a:lnTo>
                    <a:pt x="35" y="14"/>
                  </a:lnTo>
                  <a:lnTo>
                    <a:pt x="63" y="23"/>
                  </a:lnTo>
                  <a:lnTo>
                    <a:pt x="35" y="510"/>
                  </a:lnTo>
                  <a:lnTo>
                    <a:pt x="24" y="795"/>
                  </a:lnTo>
                  <a:lnTo>
                    <a:pt x="33" y="922"/>
                  </a:lnTo>
                  <a:lnTo>
                    <a:pt x="18" y="1128"/>
                  </a:lnTo>
                  <a:lnTo>
                    <a:pt x="0" y="1100"/>
                  </a:lnTo>
                  <a:lnTo>
                    <a:pt x="7" y="985"/>
                  </a:lnTo>
                  <a:lnTo>
                    <a:pt x="5" y="778"/>
                  </a:lnTo>
                  <a:lnTo>
                    <a:pt x="8" y="633"/>
                  </a:lnTo>
                  <a:lnTo>
                    <a:pt x="16" y="564"/>
                  </a:lnTo>
                  <a:lnTo>
                    <a:pt x="13" y="502"/>
                  </a:lnTo>
                  <a:lnTo>
                    <a:pt x="8" y="430"/>
                  </a:lnTo>
                  <a:lnTo>
                    <a:pt x="11" y="329"/>
                  </a:lnTo>
                  <a:lnTo>
                    <a:pt x="2" y="0"/>
                  </a:lnTo>
                </a:path>
              </a:pathLst>
            </a:custGeom>
            <a:solidFill>
              <a:srgbClr val="80808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82" name="Freeform 42" descr="10%"/>
            <p:cNvSpPr/>
            <p:nvPr/>
          </p:nvSpPr>
          <p:spPr bwMode="auto">
            <a:xfrm>
              <a:off x="4751" y="1379"/>
              <a:ext cx="863" cy="1232"/>
            </a:xfrm>
            <a:custGeom>
              <a:avLst/>
              <a:gdLst>
                <a:gd name="T0" fmla="*/ 641 w 863"/>
                <a:gd name="T1" fmla="*/ 36 h 1232"/>
                <a:gd name="T2" fmla="*/ 542 w 863"/>
                <a:gd name="T3" fmla="*/ 77 h 1232"/>
                <a:gd name="T4" fmla="*/ 463 w 863"/>
                <a:gd name="T5" fmla="*/ 89 h 1232"/>
                <a:gd name="T6" fmla="*/ 392 w 863"/>
                <a:gd name="T7" fmla="*/ 205 h 1232"/>
                <a:gd name="T8" fmla="*/ 277 w 863"/>
                <a:gd name="T9" fmla="*/ 335 h 1232"/>
                <a:gd name="T10" fmla="*/ 306 w 863"/>
                <a:gd name="T11" fmla="*/ 365 h 1232"/>
                <a:gd name="T12" fmla="*/ 283 w 863"/>
                <a:gd name="T13" fmla="*/ 368 h 1232"/>
                <a:gd name="T14" fmla="*/ 252 w 863"/>
                <a:gd name="T15" fmla="*/ 377 h 1232"/>
                <a:gd name="T16" fmla="*/ 239 w 863"/>
                <a:gd name="T17" fmla="*/ 460 h 1232"/>
                <a:gd name="T18" fmla="*/ 232 w 863"/>
                <a:gd name="T19" fmla="*/ 359 h 1232"/>
                <a:gd name="T20" fmla="*/ 191 w 863"/>
                <a:gd name="T21" fmla="*/ 323 h 1232"/>
                <a:gd name="T22" fmla="*/ 144 w 863"/>
                <a:gd name="T23" fmla="*/ 193 h 1232"/>
                <a:gd name="T24" fmla="*/ 92 w 863"/>
                <a:gd name="T25" fmla="*/ 240 h 1232"/>
                <a:gd name="T26" fmla="*/ 44 w 863"/>
                <a:gd name="T27" fmla="*/ 258 h 1232"/>
                <a:gd name="T28" fmla="*/ 24 w 863"/>
                <a:gd name="T29" fmla="*/ 388 h 1232"/>
                <a:gd name="T30" fmla="*/ 92 w 863"/>
                <a:gd name="T31" fmla="*/ 573 h 1232"/>
                <a:gd name="T32" fmla="*/ 175 w 863"/>
                <a:gd name="T33" fmla="*/ 645 h 1232"/>
                <a:gd name="T34" fmla="*/ 296 w 863"/>
                <a:gd name="T35" fmla="*/ 585 h 1232"/>
                <a:gd name="T36" fmla="*/ 500 w 863"/>
                <a:gd name="T37" fmla="*/ 457 h 1232"/>
                <a:gd name="T38" fmla="*/ 473 w 863"/>
                <a:gd name="T39" fmla="*/ 338 h 1232"/>
                <a:gd name="T40" fmla="*/ 510 w 863"/>
                <a:gd name="T41" fmla="*/ 442 h 1232"/>
                <a:gd name="T42" fmla="*/ 516 w 863"/>
                <a:gd name="T43" fmla="*/ 442 h 1232"/>
                <a:gd name="T44" fmla="*/ 519 w 863"/>
                <a:gd name="T45" fmla="*/ 478 h 1232"/>
                <a:gd name="T46" fmla="*/ 536 w 863"/>
                <a:gd name="T47" fmla="*/ 675 h 1232"/>
                <a:gd name="T48" fmla="*/ 536 w 863"/>
                <a:gd name="T49" fmla="*/ 885 h 1232"/>
                <a:gd name="T50" fmla="*/ 607 w 863"/>
                <a:gd name="T51" fmla="*/ 1223 h 1232"/>
                <a:gd name="T52" fmla="*/ 836 w 863"/>
                <a:gd name="T53" fmla="*/ 1228 h 1232"/>
                <a:gd name="T54" fmla="*/ 862 w 863"/>
                <a:gd name="T55" fmla="*/ 686 h 1232"/>
                <a:gd name="T56" fmla="*/ 816 w 863"/>
                <a:gd name="T57" fmla="*/ 448 h 1232"/>
                <a:gd name="T58" fmla="*/ 765 w 863"/>
                <a:gd name="T59" fmla="*/ 211 h 1232"/>
                <a:gd name="T60" fmla="*/ 688 w 863"/>
                <a:gd name="T61" fmla="*/ 69 h 1232"/>
                <a:gd name="T62" fmla="*/ 678 w 863"/>
                <a:gd name="T63" fmla="*/ 0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63" h="1232">
                  <a:moveTo>
                    <a:pt x="678" y="0"/>
                  </a:moveTo>
                  <a:lnTo>
                    <a:pt x="641" y="36"/>
                  </a:lnTo>
                  <a:lnTo>
                    <a:pt x="612" y="48"/>
                  </a:lnTo>
                  <a:lnTo>
                    <a:pt x="542" y="77"/>
                  </a:lnTo>
                  <a:lnTo>
                    <a:pt x="485" y="83"/>
                  </a:lnTo>
                  <a:lnTo>
                    <a:pt x="463" y="89"/>
                  </a:lnTo>
                  <a:lnTo>
                    <a:pt x="421" y="149"/>
                  </a:lnTo>
                  <a:lnTo>
                    <a:pt x="392" y="205"/>
                  </a:lnTo>
                  <a:lnTo>
                    <a:pt x="337" y="273"/>
                  </a:lnTo>
                  <a:lnTo>
                    <a:pt x="277" y="335"/>
                  </a:lnTo>
                  <a:lnTo>
                    <a:pt x="268" y="350"/>
                  </a:lnTo>
                  <a:lnTo>
                    <a:pt x="306" y="365"/>
                  </a:lnTo>
                  <a:lnTo>
                    <a:pt x="354" y="421"/>
                  </a:lnTo>
                  <a:lnTo>
                    <a:pt x="283" y="368"/>
                  </a:lnTo>
                  <a:lnTo>
                    <a:pt x="245" y="356"/>
                  </a:lnTo>
                  <a:lnTo>
                    <a:pt x="252" y="377"/>
                  </a:lnTo>
                  <a:lnTo>
                    <a:pt x="252" y="433"/>
                  </a:lnTo>
                  <a:lnTo>
                    <a:pt x="239" y="460"/>
                  </a:lnTo>
                  <a:lnTo>
                    <a:pt x="239" y="418"/>
                  </a:lnTo>
                  <a:lnTo>
                    <a:pt x="232" y="359"/>
                  </a:lnTo>
                  <a:lnTo>
                    <a:pt x="211" y="353"/>
                  </a:lnTo>
                  <a:lnTo>
                    <a:pt x="191" y="323"/>
                  </a:lnTo>
                  <a:lnTo>
                    <a:pt x="162" y="276"/>
                  </a:lnTo>
                  <a:lnTo>
                    <a:pt x="144" y="193"/>
                  </a:lnTo>
                  <a:lnTo>
                    <a:pt x="118" y="220"/>
                  </a:lnTo>
                  <a:lnTo>
                    <a:pt x="92" y="240"/>
                  </a:lnTo>
                  <a:lnTo>
                    <a:pt x="72" y="252"/>
                  </a:lnTo>
                  <a:lnTo>
                    <a:pt x="44" y="258"/>
                  </a:lnTo>
                  <a:lnTo>
                    <a:pt x="0" y="258"/>
                  </a:lnTo>
                  <a:lnTo>
                    <a:pt x="24" y="388"/>
                  </a:lnTo>
                  <a:lnTo>
                    <a:pt x="56" y="499"/>
                  </a:lnTo>
                  <a:lnTo>
                    <a:pt x="92" y="573"/>
                  </a:lnTo>
                  <a:lnTo>
                    <a:pt x="147" y="639"/>
                  </a:lnTo>
                  <a:lnTo>
                    <a:pt x="175" y="645"/>
                  </a:lnTo>
                  <a:lnTo>
                    <a:pt x="219" y="636"/>
                  </a:lnTo>
                  <a:lnTo>
                    <a:pt x="296" y="585"/>
                  </a:lnTo>
                  <a:lnTo>
                    <a:pt x="456" y="487"/>
                  </a:lnTo>
                  <a:lnTo>
                    <a:pt x="500" y="457"/>
                  </a:lnTo>
                  <a:lnTo>
                    <a:pt x="482" y="397"/>
                  </a:lnTo>
                  <a:lnTo>
                    <a:pt x="473" y="338"/>
                  </a:lnTo>
                  <a:lnTo>
                    <a:pt x="487" y="377"/>
                  </a:lnTo>
                  <a:lnTo>
                    <a:pt x="510" y="442"/>
                  </a:lnTo>
                  <a:lnTo>
                    <a:pt x="516" y="383"/>
                  </a:lnTo>
                  <a:lnTo>
                    <a:pt x="516" y="442"/>
                  </a:lnTo>
                  <a:lnTo>
                    <a:pt x="545" y="412"/>
                  </a:lnTo>
                  <a:lnTo>
                    <a:pt x="519" y="478"/>
                  </a:lnTo>
                  <a:lnTo>
                    <a:pt x="529" y="549"/>
                  </a:lnTo>
                  <a:lnTo>
                    <a:pt x="536" y="675"/>
                  </a:lnTo>
                  <a:lnTo>
                    <a:pt x="545" y="781"/>
                  </a:lnTo>
                  <a:lnTo>
                    <a:pt x="536" y="885"/>
                  </a:lnTo>
                  <a:lnTo>
                    <a:pt x="519" y="1190"/>
                  </a:lnTo>
                  <a:lnTo>
                    <a:pt x="607" y="1223"/>
                  </a:lnTo>
                  <a:lnTo>
                    <a:pt x="710" y="1231"/>
                  </a:lnTo>
                  <a:lnTo>
                    <a:pt x="836" y="1228"/>
                  </a:lnTo>
                  <a:lnTo>
                    <a:pt x="852" y="882"/>
                  </a:lnTo>
                  <a:lnTo>
                    <a:pt x="862" y="686"/>
                  </a:lnTo>
                  <a:lnTo>
                    <a:pt x="845" y="543"/>
                  </a:lnTo>
                  <a:lnTo>
                    <a:pt x="816" y="448"/>
                  </a:lnTo>
                  <a:lnTo>
                    <a:pt x="785" y="303"/>
                  </a:lnTo>
                  <a:lnTo>
                    <a:pt x="765" y="211"/>
                  </a:lnTo>
                  <a:lnTo>
                    <a:pt x="720" y="137"/>
                  </a:lnTo>
                  <a:lnTo>
                    <a:pt x="688" y="69"/>
                  </a:lnTo>
                  <a:lnTo>
                    <a:pt x="678" y="54"/>
                  </a:lnTo>
                  <a:lnTo>
                    <a:pt x="678" y="0"/>
                  </a:lnTo>
                </a:path>
              </a:pathLst>
            </a:custGeom>
            <a:pattFill prst="pct10">
              <a:fgClr>
                <a:schemeClr val="accent1"/>
              </a:fgClr>
              <a:bgClr>
                <a:schemeClr val="bg1"/>
              </a:bgClr>
            </a:patt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83" name="Freeform 43"/>
            <p:cNvSpPr/>
            <p:nvPr/>
          </p:nvSpPr>
          <p:spPr bwMode="auto">
            <a:xfrm>
              <a:off x="5460" y="1375"/>
              <a:ext cx="87" cy="130"/>
            </a:xfrm>
            <a:custGeom>
              <a:avLst/>
              <a:gdLst>
                <a:gd name="T0" fmla="*/ 86 w 87"/>
                <a:gd name="T1" fmla="*/ 36 h 130"/>
                <a:gd name="T2" fmla="*/ 65 w 87"/>
                <a:gd name="T3" fmla="*/ 73 h 130"/>
                <a:gd name="T4" fmla="*/ 64 w 87"/>
                <a:gd name="T5" fmla="*/ 98 h 130"/>
                <a:gd name="T6" fmla="*/ 46 w 87"/>
                <a:gd name="T7" fmla="*/ 129 h 130"/>
                <a:gd name="T8" fmla="*/ 25 w 87"/>
                <a:gd name="T9" fmla="*/ 84 h 130"/>
                <a:gd name="T10" fmla="*/ 9 w 87"/>
                <a:gd name="T11" fmla="*/ 50 h 130"/>
                <a:gd name="T12" fmla="*/ 4 w 87"/>
                <a:gd name="T13" fmla="*/ 23 h 130"/>
                <a:gd name="T14" fmla="*/ 0 w 87"/>
                <a:gd name="T15" fmla="*/ 0 h 130"/>
                <a:gd name="T16" fmla="*/ 31 w 87"/>
                <a:gd name="T17" fmla="*/ 17 h 130"/>
                <a:gd name="T18" fmla="*/ 86 w 87"/>
                <a:gd name="T19" fmla="*/ 3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30">
                  <a:moveTo>
                    <a:pt x="86" y="36"/>
                  </a:moveTo>
                  <a:lnTo>
                    <a:pt x="65" y="73"/>
                  </a:lnTo>
                  <a:lnTo>
                    <a:pt x="64" y="98"/>
                  </a:lnTo>
                  <a:lnTo>
                    <a:pt x="46" y="129"/>
                  </a:lnTo>
                  <a:lnTo>
                    <a:pt x="25" y="84"/>
                  </a:lnTo>
                  <a:lnTo>
                    <a:pt x="9" y="50"/>
                  </a:lnTo>
                  <a:lnTo>
                    <a:pt x="4" y="23"/>
                  </a:lnTo>
                  <a:lnTo>
                    <a:pt x="0" y="0"/>
                  </a:lnTo>
                  <a:lnTo>
                    <a:pt x="31" y="17"/>
                  </a:lnTo>
                  <a:lnTo>
                    <a:pt x="86" y="36"/>
                  </a:lnTo>
                </a:path>
              </a:pathLst>
            </a:custGeom>
            <a:solidFill>
              <a:srgbClr val="E0E0E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84" name="Freeform 44"/>
            <p:cNvSpPr/>
            <p:nvPr/>
          </p:nvSpPr>
          <p:spPr bwMode="auto">
            <a:xfrm>
              <a:off x="5515" y="1486"/>
              <a:ext cx="37" cy="77"/>
            </a:xfrm>
            <a:custGeom>
              <a:avLst/>
              <a:gdLst>
                <a:gd name="T0" fmla="*/ 17 w 37"/>
                <a:gd name="T1" fmla="*/ 0 h 77"/>
                <a:gd name="T2" fmla="*/ 36 w 37"/>
                <a:gd name="T3" fmla="*/ 19 h 77"/>
                <a:gd name="T4" fmla="*/ 36 w 37"/>
                <a:gd name="T5" fmla="*/ 44 h 77"/>
                <a:gd name="T6" fmla="*/ 22 w 37"/>
                <a:gd name="T7" fmla="*/ 76 h 77"/>
                <a:gd name="T8" fmla="*/ 0 w 37"/>
                <a:gd name="T9" fmla="*/ 27 h 77"/>
                <a:gd name="T10" fmla="*/ 17 w 37"/>
                <a:gd name="T11" fmla="*/ 0 h 77"/>
              </a:gdLst>
              <a:ahLst/>
              <a:cxnLst>
                <a:cxn ang="0">
                  <a:pos x="T0" y="T1"/>
                </a:cxn>
                <a:cxn ang="0">
                  <a:pos x="T2" y="T3"/>
                </a:cxn>
                <a:cxn ang="0">
                  <a:pos x="T4" y="T5"/>
                </a:cxn>
                <a:cxn ang="0">
                  <a:pos x="T6" y="T7"/>
                </a:cxn>
                <a:cxn ang="0">
                  <a:pos x="T8" y="T9"/>
                </a:cxn>
                <a:cxn ang="0">
                  <a:pos x="T10" y="T11"/>
                </a:cxn>
              </a:cxnLst>
              <a:rect l="0" t="0" r="r" b="b"/>
              <a:pathLst>
                <a:path w="37" h="77">
                  <a:moveTo>
                    <a:pt x="17" y="0"/>
                  </a:moveTo>
                  <a:lnTo>
                    <a:pt x="36" y="19"/>
                  </a:lnTo>
                  <a:lnTo>
                    <a:pt x="36" y="44"/>
                  </a:lnTo>
                  <a:lnTo>
                    <a:pt x="22" y="76"/>
                  </a:lnTo>
                  <a:lnTo>
                    <a:pt x="0" y="27"/>
                  </a:lnTo>
                  <a:lnTo>
                    <a:pt x="17" y="0"/>
                  </a:lnTo>
                </a:path>
              </a:pathLst>
            </a:custGeom>
            <a:solidFill>
              <a:srgbClr val="E0E0E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85" name="Freeform 45"/>
            <p:cNvSpPr/>
            <p:nvPr/>
          </p:nvSpPr>
          <p:spPr bwMode="auto">
            <a:xfrm>
              <a:off x="5367" y="1430"/>
              <a:ext cx="211" cy="563"/>
            </a:xfrm>
            <a:custGeom>
              <a:avLst/>
              <a:gdLst>
                <a:gd name="T0" fmla="*/ 23 w 211"/>
                <a:gd name="T1" fmla="*/ 0 h 563"/>
                <a:gd name="T2" fmla="*/ 15 w 211"/>
                <a:gd name="T3" fmla="*/ 89 h 563"/>
                <a:gd name="T4" fmla="*/ 13 w 211"/>
                <a:gd name="T5" fmla="*/ 132 h 563"/>
                <a:gd name="T6" fmla="*/ 85 w 211"/>
                <a:gd name="T7" fmla="*/ 135 h 563"/>
                <a:gd name="T8" fmla="*/ 33 w 211"/>
                <a:gd name="T9" fmla="*/ 164 h 563"/>
                <a:gd name="T10" fmla="*/ 66 w 211"/>
                <a:gd name="T11" fmla="*/ 208 h 563"/>
                <a:gd name="T12" fmla="*/ 104 w 211"/>
                <a:gd name="T13" fmla="*/ 270 h 563"/>
                <a:gd name="T14" fmla="*/ 144 w 211"/>
                <a:gd name="T15" fmla="*/ 338 h 563"/>
                <a:gd name="T16" fmla="*/ 181 w 211"/>
                <a:gd name="T17" fmla="*/ 441 h 563"/>
                <a:gd name="T18" fmla="*/ 200 w 211"/>
                <a:gd name="T19" fmla="*/ 509 h 563"/>
                <a:gd name="T20" fmla="*/ 210 w 211"/>
                <a:gd name="T21" fmla="*/ 562 h 563"/>
                <a:gd name="T22" fmla="*/ 184 w 211"/>
                <a:gd name="T23" fmla="*/ 491 h 563"/>
                <a:gd name="T24" fmla="*/ 147 w 211"/>
                <a:gd name="T25" fmla="*/ 377 h 563"/>
                <a:gd name="T26" fmla="*/ 107 w 211"/>
                <a:gd name="T27" fmla="*/ 300 h 563"/>
                <a:gd name="T28" fmla="*/ 52 w 211"/>
                <a:gd name="T29" fmla="*/ 205 h 563"/>
                <a:gd name="T30" fmla="*/ 18 w 211"/>
                <a:gd name="T31" fmla="*/ 161 h 563"/>
                <a:gd name="T32" fmla="*/ 64 w 211"/>
                <a:gd name="T33" fmla="*/ 141 h 563"/>
                <a:gd name="T34" fmla="*/ 0 w 211"/>
                <a:gd name="T35" fmla="*/ 143 h 563"/>
                <a:gd name="T36" fmla="*/ 6 w 211"/>
                <a:gd name="T37" fmla="*/ 114 h 563"/>
                <a:gd name="T38" fmla="*/ 9 w 211"/>
                <a:gd name="T39" fmla="*/ 53 h 563"/>
                <a:gd name="T40" fmla="*/ 23 w 211"/>
                <a:gd name="T41" fmla="*/ 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 h="563">
                  <a:moveTo>
                    <a:pt x="23" y="0"/>
                  </a:moveTo>
                  <a:lnTo>
                    <a:pt x="15" y="89"/>
                  </a:lnTo>
                  <a:lnTo>
                    <a:pt x="13" y="132"/>
                  </a:lnTo>
                  <a:lnTo>
                    <a:pt x="85" y="135"/>
                  </a:lnTo>
                  <a:lnTo>
                    <a:pt x="33" y="164"/>
                  </a:lnTo>
                  <a:lnTo>
                    <a:pt x="66" y="208"/>
                  </a:lnTo>
                  <a:lnTo>
                    <a:pt x="104" y="270"/>
                  </a:lnTo>
                  <a:lnTo>
                    <a:pt x="144" y="338"/>
                  </a:lnTo>
                  <a:lnTo>
                    <a:pt x="181" y="441"/>
                  </a:lnTo>
                  <a:lnTo>
                    <a:pt x="200" y="509"/>
                  </a:lnTo>
                  <a:lnTo>
                    <a:pt x="210" y="562"/>
                  </a:lnTo>
                  <a:lnTo>
                    <a:pt x="184" y="491"/>
                  </a:lnTo>
                  <a:lnTo>
                    <a:pt x="147" y="377"/>
                  </a:lnTo>
                  <a:lnTo>
                    <a:pt x="107" y="300"/>
                  </a:lnTo>
                  <a:lnTo>
                    <a:pt x="52" y="205"/>
                  </a:lnTo>
                  <a:lnTo>
                    <a:pt x="18" y="161"/>
                  </a:lnTo>
                  <a:lnTo>
                    <a:pt x="64" y="141"/>
                  </a:lnTo>
                  <a:lnTo>
                    <a:pt x="0" y="143"/>
                  </a:lnTo>
                  <a:lnTo>
                    <a:pt x="6" y="114"/>
                  </a:lnTo>
                  <a:lnTo>
                    <a:pt x="9" y="53"/>
                  </a:lnTo>
                  <a:lnTo>
                    <a:pt x="23" y="0"/>
                  </a:lnTo>
                </a:path>
              </a:pathLst>
            </a:custGeom>
            <a:solidFill>
              <a:srgbClr val="60606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68686" name="Group 46"/>
            <p:cNvGrpSpPr/>
            <p:nvPr/>
          </p:nvGrpSpPr>
          <p:grpSpPr bwMode="auto">
            <a:xfrm>
              <a:off x="5379" y="867"/>
              <a:ext cx="405" cy="540"/>
              <a:chOff x="5379" y="867"/>
              <a:chExt cx="405" cy="540"/>
            </a:xfrm>
          </p:grpSpPr>
          <p:sp>
            <p:nvSpPr>
              <p:cNvPr id="368687" name="Freeform 47"/>
              <p:cNvSpPr/>
              <p:nvPr/>
            </p:nvSpPr>
            <p:spPr bwMode="auto">
              <a:xfrm>
                <a:off x="5387" y="867"/>
                <a:ext cx="397" cy="294"/>
              </a:xfrm>
              <a:custGeom>
                <a:avLst/>
                <a:gdLst>
                  <a:gd name="T0" fmla="*/ 27 w 397"/>
                  <a:gd name="T1" fmla="*/ 293 h 294"/>
                  <a:gd name="T2" fmla="*/ 0 w 397"/>
                  <a:gd name="T3" fmla="*/ 195 h 294"/>
                  <a:gd name="T4" fmla="*/ 2 w 397"/>
                  <a:gd name="T5" fmla="*/ 143 h 294"/>
                  <a:gd name="T6" fmla="*/ 17 w 397"/>
                  <a:gd name="T7" fmla="*/ 97 h 294"/>
                  <a:gd name="T8" fmla="*/ 24 w 397"/>
                  <a:gd name="T9" fmla="*/ 52 h 294"/>
                  <a:gd name="T10" fmla="*/ 57 w 397"/>
                  <a:gd name="T11" fmla="*/ 30 h 294"/>
                  <a:gd name="T12" fmla="*/ 91 w 397"/>
                  <a:gd name="T13" fmla="*/ 24 h 294"/>
                  <a:gd name="T14" fmla="*/ 135 w 397"/>
                  <a:gd name="T15" fmla="*/ 4 h 294"/>
                  <a:gd name="T16" fmla="*/ 176 w 397"/>
                  <a:gd name="T17" fmla="*/ 0 h 294"/>
                  <a:gd name="T18" fmla="*/ 213 w 397"/>
                  <a:gd name="T19" fmla="*/ 3 h 294"/>
                  <a:gd name="T20" fmla="*/ 245 w 397"/>
                  <a:gd name="T21" fmla="*/ 10 h 294"/>
                  <a:gd name="T22" fmla="*/ 270 w 397"/>
                  <a:gd name="T23" fmla="*/ 24 h 294"/>
                  <a:gd name="T24" fmla="*/ 306 w 397"/>
                  <a:gd name="T25" fmla="*/ 28 h 294"/>
                  <a:gd name="T26" fmla="*/ 338 w 397"/>
                  <a:gd name="T27" fmla="*/ 37 h 294"/>
                  <a:gd name="T28" fmla="*/ 364 w 397"/>
                  <a:gd name="T29" fmla="*/ 60 h 294"/>
                  <a:gd name="T30" fmla="*/ 371 w 397"/>
                  <a:gd name="T31" fmla="*/ 109 h 294"/>
                  <a:gd name="T32" fmla="*/ 387 w 397"/>
                  <a:gd name="T33" fmla="*/ 130 h 294"/>
                  <a:gd name="T34" fmla="*/ 393 w 397"/>
                  <a:gd name="T35" fmla="*/ 156 h 294"/>
                  <a:gd name="T36" fmla="*/ 396 w 397"/>
                  <a:gd name="T37" fmla="*/ 179 h 294"/>
                  <a:gd name="T38" fmla="*/ 383 w 397"/>
                  <a:gd name="T39" fmla="*/ 203 h 294"/>
                  <a:gd name="T40" fmla="*/ 379 w 397"/>
                  <a:gd name="T41" fmla="*/ 269 h 294"/>
                  <a:gd name="T42" fmla="*/ 27 w 397"/>
                  <a:gd name="T43" fmla="*/ 29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7" h="294">
                    <a:moveTo>
                      <a:pt x="27" y="293"/>
                    </a:moveTo>
                    <a:lnTo>
                      <a:pt x="0" y="195"/>
                    </a:lnTo>
                    <a:lnTo>
                      <a:pt x="2" y="143"/>
                    </a:lnTo>
                    <a:lnTo>
                      <a:pt x="17" y="97"/>
                    </a:lnTo>
                    <a:lnTo>
                      <a:pt x="24" y="52"/>
                    </a:lnTo>
                    <a:lnTo>
                      <a:pt x="57" y="30"/>
                    </a:lnTo>
                    <a:lnTo>
                      <a:pt x="91" y="24"/>
                    </a:lnTo>
                    <a:lnTo>
                      <a:pt x="135" y="4"/>
                    </a:lnTo>
                    <a:lnTo>
                      <a:pt x="176" y="0"/>
                    </a:lnTo>
                    <a:lnTo>
                      <a:pt x="213" y="3"/>
                    </a:lnTo>
                    <a:lnTo>
                      <a:pt x="245" y="10"/>
                    </a:lnTo>
                    <a:lnTo>
                      <a:pt x="270" y="24"/>
                    </a:lnTo>
                    <a:lnTo>
                      <a:pt x="306" y="28"/>
                    </a:lnTo>
                    <a:lnTo>
                      <a:pt x="338" y="37"/>
                    </a:lnTo>
                    <a:lnTo>
                      <a:pt x="364" y="60"/>
                    </a:lnTo>
                    <a:lnTo>
                      <a:pt x="371" y="109"/>
                    </a:lnTo>
                    <a:lnTo>
                      <a:pt x="387" y="130"/>
                    </a:lnTo>
                    <a:lnTo>
                      <a:pt x="393" y="156"/>
                    </a:lnTo>
                    <a:lnTo>
                      <a:pt x="396" y="179"/>
                    </a:lnTo>
                    <a:lnTo>
                      <a:pt x="383" y="203"/>
                    </a:lnTo>
                    <a:lnTo>
                      <a:pt x="379" y="269"/>
                    </a:lnTo>
                    <a:lnTo>
                      <a:pt x="27" y="293"/>
                    </a:lnTo>
                  </a:path>
                </a:pathLst>
              </a:custGeom>
              <a:solidFill>
                <a:srgbClr val="201000"/>
              </a:solidFill>
              <a:ln w="12700" cap="rnd" cmpd="sng">
                <a:solidFill>
                  <a:srgbClr val="201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88" name="Freeform 48"/>
              <p:cNvSpPr/>
              <p:nvPr/>
            </p:nvSpPr>
            <p:spPr bwMode="auto">
              <a:xfrm>
                <a:off x="5380" y="942"/>
                <a:ext cx="401" cy="465"/>
              </a:xfrm>
              <a:custGeom>
                <a:avLst/>
                <a:gdLst>
                  <a:gd name="T0" fmla="*/ 190 w 401"/>
                  <a:gd name="T1" fmla="*/ 24 h 465"/>
                  <a:gd name="T2" fmla="*/ 135 w 401"/>
                  <a:gd name="T3" fmla="*/ 0 h 465"/>
                  <a:gd name="T4" fmla="*/ 80 w 401"/>
                  <a:gd name="T5" fmla="*/ 24 h 465"/>
                  <a:gd name="T6" fmla="*/ 72 w 401"/>
                  <a:gd name="T7" fmla="*/ 37 h 465"/>
                  <a:gd name="T8" fmla="*/ 75 w 401"/>
                  <a:gd name="T9" fmla="*/ 77 h 465"/>
                  <a:gd name="T10" fmla="*/ 82 w 401"/>
                  <a:gd name="T11" fmla="*/ 128 h 465"/>
                  <a:gd name="T12" fmla="*/ 63 w 401"/>
                  <a:gd name="T13" fmla="*/ 171 h 465"/>
                  <a:gd name="T14" fmla="*/ 63 w 401"/>
                  <a:gd name="T15" fmla="*/ 213 h 465"/>
                  <a:gd name="T16" fmla="*/ 49 w 401"/>
                  <a:gd name="T17" fmla="*/ 209 h 465"/>
                  <a:gd name="T18" fmla="*/ 43 w 401"/>
                  <a:gd name="T19" fmla="*/ 167 h 465"/>
                  <a:gd name="T20" fmla="*/ 27 w 401"/>
                  <a:gd name="T21" fmla="*/ 140 h 465"/>
                  <a:gd name="T22" fmla="*/ 14 w 401"/>
                  <a:gd name="T23" fmla="*/ 135 h 465"/>
                  <a:gd name="T24" fmla="*/ 2 w 401"/>
                  <a:gd name="T25" fmla="*/ 143 h 465"/>
                  <a:gd name="T26" fmla="*/ 0 w 401"/>
                  <a:gd name="T27" fmla="*/ 170 h 465"/>
                  <a:gd name="T28" fmla="*/ 6 w 401"/>
                  <a:gd name="T29" fmla="*/ 204 h 465"/>
                  <a:gd name="T30" fmla="*/ 18 w 401"/>
                  <a:gd name="T31" fmla="*/ 231 h 465"/>
                  <a:gd name="T32" fmla="*/ 30 w 401"/>
                  <a:gd name="T33" fmla="*/ 245 h 465"/>
                  <a:gd name="T34" fmla="*/ 46 w 401"/>
                  <a:gd name="T35" fmla="*/ 260 h 465"/>
                  <a:gd name="T36" fmla="*/ 50 w 401"/>
                  <a:gd name="T37" fmla="*/ 297 h 465"/>
                  <a:gd name="T38" fmla="*/ 67 w 401"/>
                  <a:gd name="T39" fmla="*/ 342 h 465"/>
                  <a:gd name="T40" fmla="*/ 80 w 401"/>
                  <a:gd name="T41" fmla="*/ 359 h 465"/>
                  <a:gd name="T42" fmla="*/ 80 w 401"/>
                  <a:gd name="T43" fmla="*/ 420 h 465"/>
                  <a:gd name="T44" fmla="*/ 135 w 401"/>
                  <a:gd name="T45" fmla="*/ 444 h 465"/>
                  <a:gd name="T46" fmla="*/ 192 w 401"/>
                  <a:gd name="T47" fmla="*/ 464 h 465"/>
                  <a:gd name="T48" fmla="*/ 215 w 401"/>
                  <a:gd name="T49" fmla="*/ 464 h 465"/>
                  <a:gd name="T50" fmla="*/ 249 w 401"/>
                  <a:gd name="T51" fmla="*/ 456 h 465"/>
                  <a:gd name="T52" fmla="*/ 297 w 401"/>
                  <a:gd name="T53" fmla="*/ 435 h 465"/>
                  <a:gd name="T54" fmla="*/ 326 w 401"/>
                  <a:gd name="T55" fmla="*/ 419 h 465"/>
                  <a:gd name="T56" fmla="*/ 331 w 401"/>
                  <a:gd name="T57" fmla="*/ 416 h 465"/>
                  <a:gd name="T58" fmla="*/ 334 w 401"/>
                  <a:gd name="T59" fmla="*/ 369 h 465"/>
                  <a:gd name="T60" fmla="*/ 342 w 401"/>
                  <a:gd name="T61" fmla="*/ 339 h 465"/>
                  <a:gd name="T62" fmla="*/ 349 w 401"/>
                  <a:gd name="T63" fmla="*/ 318 h 465"/>
                  <a:gd name="T64" fmla="*/ 357 w 401"/>
                  <a:gd name="T65" fmla="*/ 294 h 465"/>
                  <a:gd name="T66" fmla="*/ 358 w 401"/>
                  <a:gd name="T67" fmla="*/ 266 h 465"/>
                  <a:gd name="T68" fmla="*/ 390 w 401"/>
                  <a:gd name="T69" fmla="*/ 245 h 465"/>
                  <a:gd name="T70" fmla="*/ 400 w 401"/>
                  <a:gd name="T71" fmla="*/ 206 h 465"/>
                  <a:gd name="T72" fmla="*/ 396 w 401"/>
                  <a:gd name="T73" fmla="*/ 182 h 465"/>
                  <a:gd name="T74" fmla="*/ 390 w 401"/>
                  <a:gd name="T75" fmla="*/ 156 h 465"/>
                  <a:gd name="T76" fmla="*/ 383 w 401"/>
                  <a:gd name="T77" fmla="*/ 147 h 465"/>
                  <a:gd name="T78" fmla="*/ 367 w 401"/>
                  <a:gd name="T79" fmla="*/ 141 h 465"/>
                  <a:gd name="T80" fmla="*/ 357 w 401"/>
                  <a:gd name="T81" fmla="*/ 150 h 465"/>
                  <a:gd name="T82" fmla="*/ 353 w 401"/>
                  <a:gd name="T83" fmla="*/ 156 h 465"/>
                  <a:gd name="T84" fmla="*/ 350 w 401"/>
                  <a:gd name="T85" fmla="*/ 166 h 465"/>
                  <a:gd name="T86" fmla="*/ 344 w 401"/>
                  <a:gd name="T87" fmla="*/ 202 h 465"/>
                  <a:gd name="T88" fmla="*/ 339 w 401"/>
                  <a:gd name="T89" fmla="*/ 202 h 465"/>
                  <a:gd name="T90" fmla="*/ 339 w 401"/>
                  <a:gd name="T91" fmla="*/ 156 h 465"/>
                  <a:gd name="T92" fmla="*/ 356 w 401"/>
                  <a:gd name="T93" fmla="*/ 128 h 465"/>
                  <a:gd name="T94" fmla="*/ 345 w 401"/>
                  <a:gd name="T95" fmla="*/ 75 h 465"/>
                  <a:gd name="T96" fmla="*/ 338 w 401"/>
                  <a:gd name="T97" fmla="*/ 34 h 465"/>
                  <a:gd name="T98" fmla="*/ 310 w 401"/>
                  <a:gd name="T99" fmla="*/ 9 h 465"/>
                  <a:gd name="T100" fmla="*/ 278 w 401"/>
                  <a:gd name="T101" fmla="*/ 0 h 465"/>
                  <a:gd name="T102" fmla="*/ 244 w 401"/>
                  <a:gd name="T103" fmla="*/ 0 h 465"/>
                  <a:gd name="T104" fmla="*/ 190 w 401"/>
                  <a:gd name="T105" fmla="*/ 2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01" h="465">
                    <a:moveTo>
                      <a:pt x="190" y="24"/>
                    </a:moveTo>
                    <a:lnTo>
                      <a:pt x="135" y="0"/>
                    </a:lnTo>
                    <a:lnTo>
                      <a:pt x="80" y="24"/>
                    </a:lnTo>
                    <a:lnTo>
                      <a:pt x="72" y="37"/>
                    </a:lnTo>
                    <a:lnTo>
                      <a:pt x="75" y="77"/>
                    </a:lnTo>
                    <a:lnTo>
                      <a:pt x="82" y="128"/>
                    </a:lnTo>
                    <a:lnTo>
                      <a:pt x="63" y="171"/>
                    </a:lnTo>
                    <a:lnTo>
                      <a:pt x="63" y="213"/>
                    </a:lnTo>
                    <a:lnTo>
                      <a:pt x="49" y="209"/>
                    </a:lnTo>
                    <a:lnTo>
                      <a:pt x="43" y="167"/>
                    </a:lnTo>
                    <a:lnTo>
                      <a:pt x="27" y="140"/>
                    </a:lnTo>
                    <a:lnTo>
                      <a:pt x="14" y="135"/>
                    </a:lnTo>
                    <a:lnTo>
                      <a:pt x="2" y="143"/>
                    </a:lnTo>
                    <a:lnTo>
                      <a:pt x="0" y="170"/>
                    </a:lnTo>
                    <a:lnTo>
                      <a:pt x="6" y="204"/>
                    </a:lnTo>
                    <a:lnTo>
                      <a:pt x="18" y="231"/>
                    </a:lnTo>
                    <a:lnTo>
                      <a:pt x="30" y="245"/>
                    </a:lnTo>
                    <a:lnTo>
                      <a:pt x="46" y="260"/>
                    </a:lnTo>
                    <a:lnTo>
                      <a:pt x="50" y="297"/>
                    </a:lnTo>
                    <a:lnTo>
                      <a:pt x="67" y="342"/>
                    </a:lnTo>
                    <a:lnTo>
                      <a:pt x="80" y="359"/>
                    </a:lnTo>
                    <a:lnTo>
                      <a:pt x="80" y="420"/>
                    </a:lnTo>
                    <a:lnTo>
                      <a:pt x="135" y="444"/>
                    </a:lnTo>
                    <a:lnTo>
                      <a:pt x="192" y="464"/>
                    </a:lnTo>
                    <a:lnTo>
                      <a:pt x="215" y="464"/>
                    </a:lnTo>
                    <a:lnTo>
                      <a:pt x="249" y="456"/>
                    </a:lnTo>
                    <a:lnTo>
                      <a:pt x="297" y="435"/>
                    </a:lnTo>
                    <a:lnTo>
                      <a:pt x="326" y="419"/>
                    </a:lnTo>
                    <a:lnTo>
                      <a:pt x="331" y="416"/>
                    </a:lnTo>
                    <a:lnTo>
                      <a:pt x="334" y="369"/>
                    </a:lnTo>
                    <a:lnTo>
                      <a:pt x="342" y="339"/>
                    </a:lnTo>
                    <a:lnTo>
                      <a:pt x="349" y="318"/>
                    </a:lnTo>
                    <a:lnTo>
                      <a:pt x="357" y="294"/>
                    </a:lnTo>
                    <a:lnTo>
                      <a:pt x="358" y="266"/>
                    </a:lnTo>
                    <a:lnTo>
                      <a:pt x="390" y="245"/>
                    </a:lnTo>
                    <a:lnTo>
                      <a:pt x="400" y="206"/>
                    </a:lnTo>
                    <a:lnTo>
                      <a:pt x="396" y="182"/>
                    </a:lnTo>
                    <a:lnTo>
                      <a:pt x="390" y="156"/>
                    </a:lnTo>
                    <a:lnTo>
                      <a:pt x="383" y="147"/>
                    </a:lnTo>
                    <a:lnTo>
                      <a:pt x="367" y="141"/>
                    </a:lnTo>
                    <a:lnTo>
                      <a:pt x="357" y="150"/>
                    </a:lnTo>
                    <a:lnTo>
                      <a:pt x="353" y="156"/>
                    </a:lnTo>
                    <a:lnTo>
                      <a:pt x="350" y="166"/>
                    </a:lnTo>
                    <a:lnTo>
                      <a:pt x="344" y="202"/>
                    </a:lnTo>
                    <a:lnTo>
                      <a:pt x="339" y="202"/>
                    </a:lnTo>
                    <a:lnTo>
                      <a:pt x="339" y="156"/>
                    </a:lnTo>
                    <a:lnTo>
                      <a:pt x="356" y="128"/>
                    </a:lnTo>
                    <a:lnTo>
                      <a:pt x="345" y="75"/>
                    </a:lnTo>
                    <a:lnTo>
                      <a:pt x="338" y="34"/>
                    </a:lnTo>
                    <a:lnTo>
                      <a:pt x="310" y="9"/>
                    </a:lnTo>
                    <a:lnTo>
                      <a:pt x="278" y="0"/>
                    </a:lnTo>
                    <a:lnTo>
                      <a:pt x="244" y="0"/>
                    </a:lnTo>
                    <a:lnTo>
                      <a:pt x="190" y="24"/>
                    </a:lnTo>
                  </a:path>
                </a:pathLst>
              </a:custGeom>
              <a:solidFill>
                <a:srgbClr val="FFC080"/>
              </a:solidFill>
              <a:ln w="12700" cap="rnd" cmpd="sng">
                <a:solidFill>
                  <a:srgbClr val="603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89" name="Freeform 49"/>
              <p:cNvSpPr/>
              <p:nvPr/>
            </p:nvSpPr>
            <p:spPr bwMode="auto">
              <a:xfrm>
                <a:off x="5379" y="942"/>
                <a:ext cx="272" cy="455"/>
              </a:xfrm>
              <a:custGeom>
                <a:avLst/>
                <a:gdLst>
                  <a:gd name="T0" fmla="*/ 125 w 272"/>
                  <a:gd name="T1" fmla="*/ 33 h 455"/>
                  <a:gd name="T2" fmla="*/ 119 w 272"/>
                  <a:gd name="T3" fmla="*/ 84 h 455"/>
                  <a:gd name="T4" fmla="*/ 133 w 272"/>
                  <a:gd name="T5" fmla="*/ 117 h 455"/>
                  <a:gd name="T6" fmla="*/ 182 w 272"/>
                  <a:gd name="T7" fmla="*/ 122 h 455"/>
                  <a:gd name="T8" fmla="*/ 199 w 272"/>
                  <a:gd name="T9" fmla="*/ 175 h 455"/>
                  <a:gd name="T10" fmla="*/ 176 w 272"/>
                  <a:gd name="T11" fmla="*/ 250 h 455"/>
                  <a:gd name="T12" fmla="*/ 190 w 272"/>
                  <a:gd name="T13" fmla="*/ 264 h 455"/>
                  <a:gd name="T14" fmla="*/ 212 w 272"/>
                  <a:gd name="T15" fmla="*/ 264 h 455"/>
                  <a:gd name="T16" fmla="*/ 228 w 272"/>
                  <a:gd name="T17" fmla="*/ 255 h 455"/>
                  <a:gd name="T18" fmla="*/ 214 w 272"/>
                  <a:gd name="T19" fmla="*/ 270 h 455"/>
                  <a:gd name="T20" fmla="*/ 177 w 272"/>
                  <a:gd name="T21" fmla="*/ 281 h 455"/>
                  <a:gd name="T22" fmla="*/ 165 w 272"/>
                  <a:gd name="T23" fmla="*/ 257 h 455"/>
                  <a:gd name="T24" fmla="*/ 177 w 272"/>
                  <a:gd name="T25" fmla="*/ 213 h 455"/>
                  <a:gd name="T26" fmla="*/ 155 w 272"/>
                  <a:gd name="T27" fmla="*/ 176 h 455"/>
                  <a:gd name="T28" fmla="*/ 124 w 272"/>
                  <a:gd name="T29" fmla="*/ 184 h 455"/>
                  <a:gd name="T30" fmla="*/ 113 w 272"/>
                  <a:gd name="T31" fmla="*/ 225 h 455"/>
                  <a:gd name="T32" fmla="*/ 115 w 272"/>
                  <a:gd name="T33" fmla="*/ 276 h 455"/>
                  <a:gd name="T34" fmla="*/ 117 w 272"/>
                  <a:gd name="T35" fmla="*/ 328 h 455"/>
                  <a:gd name="T36" fmla="*/ 139 w 272"/>
                  <a:gd name="T37" fmla="*/ 368 h 455"/>
                  <a:gd name="T38" fmla="*/ 190 w 272"/>
                  <a:gd name="T39" fmla="*/ 390 h 455"/>
                  <a:gd name="T40" fmla="*/ 271 w 272"/>
                  <a:gd name="T41" fmla="*/ 375 h 455"/>
                  <a:gd name="T42" fmla="*/ 202 w 272"/>
                  <a:gd name="T43" fmla="*/ 431 h 455"/>
                  <a:gd name="T44" fmla="*/ 133 w 272"/>
                  <a:gd name="T45" fmla="*/ 434 h 455"/>
                  <a:gd name="T46" fmla="*/ 80 w 272"/>
                  <a:gd name="T47" fmla="*/ 355 h 455"/>
                  <a:gd name="T48" fmla="*/ 50 w 272"/>
                  <a:gd name="T49" fmla="*/ 287 h 455"/>
                  <a:gd name="T50" fmla="*/ 19 w 272"/>
                  <a:gd name="T51" fmla="*/ 228 h 455"/>
                  <a:gd name="T52" fmla="*/ 0 w 272"/>
                  <a:gd name="T53" fmla="*/ 167 h 455"/>
                  <a:gd name="T54" fmla="*/ 15 w 272"/>
                  <a:gd name="T55" fmla="*/ 134 h 455"/>
                  <a:gd name="T56" fmla="*/ 42 w 272"/>
                  <a:gd name="T57" fmla="*/ 167 h 455"/>
                  <a:gd name="T58" fmla="*/ 62 w 272"/>
                  <a:gd name="T59" fmla="*/ 210 h 455"/>
                  <a:gd name="T60" fmla="*/ 79 w 272"/>
                  <a:gd name="T61" fmla="*/ 124 h 455"/>
                  <a:gd name="T62" fmla="*/ 79 w 272"/>
                  <a:gd name="T63" fmla="*/ 24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2" h="455">
                    <a:moveTo>
                      <a:pt x="131" y="0"/>
                    </a:moveTo>
                    <a:lnTo>
                      <a:pt x="125" y="33"/>
                    </a:lnTo>
                    <a:lnTo>
                      <a:pt x="120" y="63"/>
                    </a:lnTo>
                    <a:lnTo>
                      <a:pt x="119" y="84"/>
                    </a:lnTo>
                    <a:lnTo>
                      <a:pt x="122" y="103"/>
                    </a:lnTo>
                    <a:lnTo>
                      <a:pt x="133" y="117"/>
                    </a:lnTo>
                    <a:lnTo>
                      <a:pt x="161" y="122"/>
                    </a:lnTo>
                    <a:lnTo>
                      <a:pt x="182" y="122"/>
                    </a:lnTo>
                    <a:lnTo>
                      <a:pt x="199" y="135"/>
                    </a:lnTo>
                    <a:lnTo>
                      <a:pt x="199" y="175"/>
                    </a:lnTo>
                    <a:lnTo>
                      <a:pt x="186" y="227"/>
                    </a:lnTo>
                    <a:lnTo>
                      <a:pt x="176" y="250"/>
                    </a:lnTo>
                    <a:lnTo>
                      <a:pt x="181" y="258"/>
                    </a:lnTo>
                    <a:lnTo>
                      <a:pt x="190" y="264"/>
                    </a:lnTo>
                    <a:lnTo>
                      <a:pt x="200" y="265"/>
                    </a:lnTo>
                    <a:lnTo>
                      <a:pt x="212" y="264"/>
                    </a:lnTo>
                    <a:lnTo>
                      <a:pt x="218" y="258"/>
                    </a:lnTo>
                    <a:lnTo>
                      <a:pt x="228" y="255"/>
                    </a:lnTo>
                    <a:lnTo>
                      <a:pt x="230" y="261"/>
                    </a:lnTo>
                    <a:lnTo>
                      <a:pt x="214" y="270"/>
                    </a:lnTo>
                    <a:lnTo>
                      <a:pt x="196" y="282"/>
                    </a:lnTo>
                    <a:lnTo>
                      <a:pt x="177" y="281"/>
                    </a:lnTo>
                    <a:lnTo>
                      <a:pt x="169" y="267"/>
                    </a:lnTo>
                    <a:lnTo>
                      <a:pt x="165" y="257"/>
                    </a:lnTo>
                    <a:lnTo>
                      <a:pt x="171" y="247"/>
                    </a:lnTo>
                    <a:lnTo>
                      <a:pt x="177" y="213"/>
                    </a:lnTo>
                    <a:lnTo>
                      <a:pt x="174" y="179"/>
                    </a:lnTo>
                    <a:lnTo>
                      <a:pt x="155" y="176"/>
                    </a:lnTo>
                    <a:lnTo>
                      <a:pt x="139" y="179"/>
                    </a:lnTo>
                    <a:lnTo>
                      <a:pt x="124" y="184"/>
                    </a:lnTo>
                    <a:lnTo>
                      <a:pt x="108" y="196"/>
                    </a:lnTo>
                    <a:lnTo>
                      <a:pt x="113" y="225"/>
                    </a:lnTo>
                    <a:lnTo>
                      <a:pt x="118" y="253"/>
                    </a:lnTo>
                    <a:lnTo>
                      <a:pt x="115" y="276"/>
                    </a:lnTo>
                    <a:lnTo>
                      <a:pt x="112" y="296"/>
                    </a:lnTo>
                    <a:lnTo>
                      <a:pt x="117" y="328"/>
                    </a:lnTo>
                    <a:lnTo>
                      <a:pt x="127" y="352"/>
                    </a:lnTo>
                    <a:lnTo>
                      <a:pt x="139" y="368"/>
                    </a:lnTo>
                    <a:lnTo>
                      <a:pt x="158" y="380"/>
                    </a:lnTo>
                    <a:lnTo>
                      <a:pt x="190" y="390"/>
                    </a:lnTo>
                    <a:lnTo>
                      <a:pt x="229" y="387"/>
                    </a:lnTo>
                    <a:lnTo>
                      <a:pt x="271" y="375"/>
                    </a:lnTo>
                    <a:lnTo>
                      <a:pt x="204" y="402"/>
                    </a:lnTo>
                    <a:lnTo>
                      <a:pt x="202" y="431"/>
                    </a:lnTo>
                    <a:lnTo>
                      <a:pt x="188" y="454"/>
                    </a:lnTo>
                    <a:lnTo>
                      <a:pt x="133" y="434"/>
                    </a:lnTo>
                    <a:lnTo>
                      <a:pt x="76" y="414"/>
                    </a:lnTo>
                    <a:lnTo>
                      <a:pt x="80" y="355"/>
                    </a:lnTo>
                    <a:lnTo>
                      <a:pt x="63" y="331"/>
                    </a:lnTo>
                    <a:lnTo>
                      <a:pt x="50" y="287"/>
                    </a:lnTo>
                    <a:lnTo>
                      <a:pt x="46" y="257"/>
                    </a:lnTo>
                    <a:lnTo>
                      <a:pt x="19" y="228"/>
                    </a:lnTo>
                    <a:lnTo>
                      <a:pt x="6" y="199"/>
                    </a:lnTo>
                    <a:lnTo>
                      <a:pt x="0" y="167"/>
                    </a:lnTo>
                    <a:lnTo>
                      <a:pt x="3" y="140"/>
                    </a:lnTo>
                    <a:lnTo>
                      <a:pt x="15" y="134"/>
                    </a:lnTo>
                    <a:lnTo>
                      <a:pt x="26" y="138"/>
                    </a:lnTo>
                    <a:lnTo>
                      <a:pt x="42" y="167"/>
                    </a:lnTo>
                    <a:lnTo>
                      <a:pt x="48" y="202"/>
                    </a:lnTo>
                    <a:lnTo>
                      <a:pt x="62" y="210"/>
                    </a:lnTo>
                    <a:lnTo>
                      <a:pt x="65" y="164"/>
                    </a:lnTo>
                    <a:lnTo>
                      <a:pt x="79" y="124"/>
                    </a:lnTo>
                    <a:lnTo>
                      <a:pt x="69" y="39"/>
                    </a:lnTo>
                    <a:lnTo>
                      <a:pt x="79" y="24"/>
                    </a:lnTo>
                    <a:lnTo>
                      <a:pt x="131" y="0"/>
                    </a:lnTo>
                  </a:path>
                </a:pathLst>
              </a:custGeom>
              <a:solidFill>
                <a:srgbClr val="6030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90" name="Freeform 50"/>
              <p:cNvSpPr/>
              <p:nvPr/>
            </p:nvSpPr>
            <p:spPr bwMode="auto">
              <a:xfrm>
                <a:off x="5608" y="1077"/>
                <a:ext cx="79" cy="52"/>
              </a:xfrm>
              <a:custGeom>
                <a:avLst/>
                <a:gdLst>
                  <a:gd name="T0" fmla="*/ 8 w 79"/>
                  <a:gd name="T1" fmla="*/ 8 h 52"/>
                  <a:gd name="T2" fmla="*/ 27 w 79"/>
                  <a:gd name="T3" fmla="*/ 0 h 52"/>
                  <a:gd name="T4" fmla="*/ 62 w 79"/>
                  <a:gd name="T5" fmla="*/ 1 h 52"/>
                  <a:gd name="T6" fmla="*/ 78 w 79"/>
                  <a:gd name="T7" fmla="*/ 10 h 52"/>
                  <a:gd name="T8" fmla="*/ 66 w 79"/>
                  <a:gd name="T9" fmla="*/ 11 h 52"/>
                  <a:gd name="T10" fmla="*/ 61 w 79"/>
                  <a:gd name="T11" fmla="*/ 30 h 52"/>
                  <a:gd name="T12" fmla="*/ 34 w 79"/>
                  <a:gd name="T13" fmla="*/ 35 h 52"/>
                  <a:gd name="T14" fmla="*/ 21 w 79"/>
                  <a:gd name="T15" fmla="*/ 35 h 52"/>
                  <a:gd name="T16" fmla="*/ 29 w 79"/>
                  <a:gd name="T17" fmla="*/ 51 h 52"/>
                  <a:gd name="T18" fmla="*/ 9 w 79"/>
                  <a:gd name="T19" fmla="*/ 40 h 52"/>
                  <a:gd name="T20" fmla="*/ 0 w 79"/>
                  <a:gd name="T21" fmla="*/ 22 h 52"/>
                  <a:gd name="T22" fmla="*/ 8 w 79"/>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52">
                    <a:moveTo>
                      <a:pt x="8" y="8"/>
                    </a:moveTo>
                    <a:lnTo>
                      <a:pt x="27" y="0"/>
                    </a:lnTo>
                    <a:lnTo>
                      <a:pt x="62" y="1"/>
                    </a:lnTo>
                    <a:lnTo>
                      <a:pt x="78" y="10"/>
                    </a:lnTo>
                    <a:lnTo>
                      <a:pt x="66" y="11"/>
                    </a:lnTo>
                    <a:lnTo>
                      <a:pt x="61" y="30"/>
                    </a:lnTo>
                    <a:lnTo>
                      <a:pt x="34" y="35"/>
                    </a:lnTo>
                    <a:lnTo>
                      <a:pt x="21" y="35"/>
                    </a:lnTo>
                    <a:lnTo>
                      <a:pt x="29" y="51"/>
                    </a:lnTo>
                    <a:lnTo>
                      <a:pt x="9" y="40"/>
                    </a:lnTo>
                    <a:lnTo>
                      <a:pt x="0" y="22"/>
                    </a:lnTo>
                    <a:lnTo>
                      <a:pt x="8" y="8"/>
                    </a:lnTo>
                  </a:path>
                </a:pathLst>
              </a:custGeom>
              <a:solidFill>
                <a:srgbClr val="6030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91" name="Freeform 51"/>
              <p:cNvSpPr/>
              <p:nvPr/>
            </p:nvSpPr>
            <p:spPr bwMode="auto">
              <a:xfrm>
                <a:off x="5541" y="1263"/>
                <a:ext cx="96" cy="17"/>
              </a:xfrm>
              <a:custGeom>
                <a:avLst/>
                <a:gdLst>
                  <a:gd name="T0" fmla="*/ 2 w 96"/>
                  <a:gd name="T1" fmla="*/ 5 h 17"/>
                  <a:gd name="T2" fmla="*/ 10 w 96"/>
                  <a:gd name="T3" fmla="*/ 7 h 17"/>
                  <a:gd name="T4" fmla="*/ 30 w 96"/>
                  <a:gd name="T5" fmla="*/ 1 h 17"/>
                  <a:gd name="T6" fmla="*/ 42 w 96"/>
                  <a:gd name="T7" fmla="*/ 3 h 17"/>
                  <a:gd name="T8" fmla="*/ 53 w 96"/>
                  <a:gd name="T9" fmla="*/ 0 h 17"/>
                  <a:gd name="T10" fmla="*/ 77 w 96"/>
                  <a:gd name="T11" fmla="*/ 3 h 17"/>
                  <a:gd name="T12" fmla="*/ 92 w 96"/>
                  <a:gd name="T13" fmla="*/ 1 h 17"/>
                  <a:gd name="T14" fmla="*/ 95 w 96"/>
                  <a:gd name="T15" fmla="*/ 12 h 17"/>
                  <a:gd name="T16" fmla="*/ 76 w 96"/>
                  <a:gd name="T17" fmla="*/ 7 h 17"/>
                  <a:gd name="T18" fmla="*/ 62 w 96"/>
                  <a:gd name="T19" fmla="*/ 5 h 17"/>
                  <a:gd name="T20" fmla="*/ 44 w 96"/>
                  <a:gd name="T21" fmla="*/ 7 h 17"/>
                  <a:gd name="T22" fmla="*/ 31 w 96"/>
                  <a:gd name="T23" fmla="*/ 5 h 17"/>
                  <a:gd name="T24" fmla="*/ 10 w 96"/>
                  <a:gd name="T25" fmla="*/ 10 h 17"/>
                  <a:gd name="T26" fmla="*/ 0 w 96"/>
                  <a:gd name="T27" fmla="*/ 16 h 17"/>
                  <a:gd name="T28" fmla="*/ 2 w 96"/>
                  <a:gd name="T2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17">
                    <a:moveTo>
                      <a:pt x="2" y="5"/>
                    </a:moveTo>
                    <a:lnTo>
                      <a:pt x="10" y="7"/>
                    </a:lnTo>
                    <a:lnTo>
                      <a:pt x="30" y="1"/>
                    </a:lnTo>
                    <a:lnTo>
                      <a:pt x="42" y="3"/>
                    </a:lnTo>
                    <a:lnTo>
                      <a:pt x="53" y="0"/>
                    </a:lnTo>
                    <a:lnTo>
                      <a:pt x="77" y="3"/>
                    </a:lnTo>
                    <a:lnTo>
                      <a:pt x="92" y="1"/>
                    </a:lnTo>
                    <a:lnTo>
                      <a:pt x="95" y="12"/>
                    </a:lnTo>
                    <a:lnTo>
                      <a:pt x="76" y="7"/>
                    </a:lnTo>
                    <a:lnTo>
                      <a:pt x="62" y="5"/>
                    </a:lnTo>
                    <a:lnTo>
                      <a:pt x="44" y="7"/>
                    </a:lnTo>
                    <a:lnTo>
                      <a:pt x="31" y="5"/>
                    </a:lnTo>
                    <a:lnTo>
                      <a:pt x="10" y="10"/>
                    </a:lnTo>
                    <a:lnTo>
                      <a:pt x="0" y="16"/>
                    </a:lnTo>
                    <a:lnTo>
                      <a:pt x="2" y="5"/>
                    </a:lnTo>
                  </a:path>
                </a:pathLst>
              </a:custGeom>
              <a:solidFill>
                <a:srgbClr val="6030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92" name="Freeform 52"/>
              <p:cNvSpPr/>
              <p:nvPr/>
            </p:nvSpPr>
            <p:spPr bwMode="auto">
              <a:xfrm>
                <a:off x="5555" y="1289"/>
                <a:ext cx="54" cy="17"/>
              </a:xfrm>
              <a:custGeom>
                <a:avLst/>
                <a:gdLst>
                  <a:gd name="T0" fmla="*/ 53 w 54"/>
                  <a:gd name="T1" fmla="*/ 0 h 17"/>
                  <a:gd name="T2" fmla="*/ 31 w 54"/>
                  <a:gd name="T3" fmla="*/ 3 h 17"/>
                  <a:gd name="T4" fmla="*/ 9 w 54"/>
                  <a:gd name="T5" fmla="*/ 1 h 17"/>
                  <a:gd name="T6" fmla="*/ 0 w 54"/>
                  <a:gd name="T7" fmla="*/ 1 h 17"/>
                  <a:gd name="T8" fmla="*/ 0 w 54"/>
                  <a:gd name="T9" fmla="*/ 11 h 17"/>
                  <a:gd name="T10" fmla="*/ 5 w 54"/>
                  <a:gd name="T11" fmla="*/ 16 h 17"/>
                  <a:gd name="T12" fmla="*/ 23 w 54"/>
                  <a:gd name="T13" fmla="*/ 11 h 17"/>
                  <a:gd name="T14" fmla="*/ 37 w 54"/>
                  <a:gd name="T15" fmla="*/ 8 h 17"/>
                  <a:gd name="T16" fmla="*/ 53 w 54"/>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7">
                    <a:moveTo>
                      <a:pt x="53" y="0"/>
                    </a:moveTo>
                    <a:lnTo>
                      <a:pt x="31" y="3"/>
                    </a:lnTo>
                    <a:lnTo>
                      <a:pt x="9" y="1"/>
                    </a:lnTo>
                    <a:lnTo>
                      <a:pt x="0" y="1"/>
                    </a:lnTo>
                    <a:lnTo>
                      <a:pt x="0" y="11"/>
                    </a:lnTo>
                    <a:lnTo>
                      <a:pt x="5" y="16"/>
                    </a:lnTo>
                    <a:lnTo>
                      <a:pt x="23" y="11"/>
                    </a:lnTo>
                    <a:lnTo>
                      <a:pt x="37" y="8"/>
                    </a:lnTo>
                    <a:lnTo>
                      <a:pt x="53" y="0"/>
                    </a:lnTo>
                  </a:path>
                </a:pathLst>
              </a:custGeom>
              <a:solidFill>
                <a:srgbClr val="6030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93" name="Freeform 53"/>
              <p:cNvSpPr/>
              <p:nvPr/>
            </p:nvSpPr>
            <p:spPr bwMode="auto">
              <a:xfrm>
                <a:off x="5585" y="1236"/>
                <a:ext cx="24" cy="17"/>
              </a:xfrm>
              <a:custGeom>
                <a:avLst/>
                <a:gdLst>
                  <a:gd name="T0" fmla="*/ 7 w 24"/>
                  <a:gd name="T1" fmla="*/ 0 h 17"/>
                  <a:gd name="T2" fmla="*/ 7 w 24"/>
                  <a:gd name="T3" fmla="*/ 10 h 17"/>
                  <a:gd name="T4" fmla="*/ 0 w 24"/>
                  <a:gd name="T5" fmla="*/ 14 h 17"/>
                  <a:gd name="T6" fmla="*/ 23 w 24"/>
                  <a:gd name="T7" fmla="*/ 16 h 17"/>
                  <a:gd name="T8" fmla="*/ 15 w 24"/>
                  <a:gd name="T9" fmla="*/ 9 h 17"/>
                  <a:gd name="T10" fmla="*/ 7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7" y="0"/>
                    </a:moveTo>
                    <a:lnTo>
                      <a:pt x="7" y="10"/>
                    </a:lnTo>
                    <a:lnTo>
                      <a:pt x="0" y="14"/>
                    </a:lnTo>
                    <a:lnTo>
                      <a:pt x="23" y="16"/>
                    </a:lnTo>
                    <a:lnTo>
                      <a:pt x="15" y="9"/>
                    </a:lnTo>
                    <a:lnTo>
                      <a:pt x="7" y="0"/>
                    </a:lnTo>
                  </a:path>
                </a:pathLst>
              </a:custGeom>
              <a:solidFill>
                <a:srgbClr val="6030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94" name="Freeform 54"/>
              <p:cNvSpPr/>
              <p:nvPr/>
            </p:nvSpPr>
            <p:spPr bwMode="auto">
              <a:xfrm>
                <a:off x="5743" y="1119"/>
                <a:ext cx="24" cy="41"/>
              </a:xfrm>
              <a:custGeom>
                <a:avLst/>
                <a:gdLst>
                  <a:gd name="T0" fmla="*/ 8 w 24"/>
                  <a:gd name="T1" fmla="*/ 0 h 41"/>
                  <a:gd name="T2" fmla="*/ 0 w 24"/>
                  <a:gd name="T3" fmla="*/ 11 h 41"/>
                  <a:gd name="T4" fmla="*/ 8 w 24"/>
                  <a:gd name="T5" fmla="*/ 28 h 41"/>
                  <a:gd name="T6" fmla="*/ 5 w 24"/>
                  <a:gd name="T7" fmla="*/ 40 h 41"/>
                  <a:gd name="T8" fmla="*/ 23 w 24"/>
                  <a:gd name="T9" fmla="*/ 23 h 41"/>
                  <a:gd name="T10" fmla="*/ 8 w 24"/>
                  <a:gd name="T11" fmla="*/ 0 h 41"/>
                </a:gdLst>
                <a:ahLst/>
                <a:cxnLst>
                  <a:cxn ang="0">
                    <a:pos x="T0" y="T1"/>
                  </a:cxn>
                  <a:cxn ang="0">
                    <a:pos x="T2" y="T3"/>
                  </a:cxn>
                  <a:cxn ang="0">
                    <a:pos x="T4" y="T5"/>
                  </a:cxn>
                  <a:cxn ang="0">
                    <a:pos x="T6" y="T7"/>
                  </a:cxn>
                  <a:cxn ang="0">
                    <a:pos x="T8" y="T9"/>
                  </a:cxn>
                  <a:cxn ang="0">
                    <a:pos x="T10" y="T11"/>
                  </a:cxn>
                </a:cxnLst>
                <a:rect l="0" t="0" r="r" b="b"/>
                <a:pathLst>
                  <a:path w="24" h="41">
                    <a:moveTo>
                      <a:pt x="8" y="0"/>
                    </a:moveTo>
                    <a:lnTo>
                      <a:pt x="0" y="11"/>
                    </a:lnTo>
                    <a:lnTo>
                      <a:pt x="8" y="28"/>
                    </a:lnTo>
                    <a:lnTo>
                      <a:pt x="5" y="40"/>
                    </a:lnTo>
                    <a:lnTo>
                      <a:pt x="23" y="23"/>
                    </a:lnTo>
                    <a:lnTo>
                      <a:pt x="8" y="0"/>
                    </a:lnTo>
                  </a:path>
                </a:pathLst>
              </a:custGeom>
              <a:solidFill>
                <a:srgbClr val="6030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8695" name="Freeform 55"/>
            <p:cNvSpPr/>
            <p:nvPr/>
          </p:nvSpPr>
          <p:spPr bwMode="auto">
            <a:xfrm>
              <a:off x="5338" y="2358"/>
              <a:ext cx="510" cy="1383"/>
            </a:xfrm>
            <a:custGeom>
              <a:avLst/>
              <a:gdLst>
                <a:gd name="T0" fmla="*/ 44 w 510"/>
                <a:gd name="T1" fmla="*/ 270 h 1383"/>
                <a:gd name="T2" fmla="*/ 39 w 510"/>
                <a:gd name="T3" fmla="*/ 532 h 1383"/>
                <a:gd name="T4" fmla="*/ 20 w 510"/>
                <a:gd name="T5" fmla="*/ 781 h 1383"/>
                <a:gd name="T6" fmla="*/ 13 w 510"/>
                <a:gd name="T7" fmla="*/ 1002 h 1383"/>
                <a:gd name="T8" fmla="*/ 20 w 510"/>
                <a:gd name="T9" fmla="*/ 1168 h 1383"/>
                <a:gd name="T10" fmla="*/ 6 w 510"/>
                <a:gd name="T11" fmla="*/ 1273 h 1383"/>
                <a:gd name="T12" fmla="*/ 0 w 510"/>
                <a:gd name="T13" fmla="*/ 1382 h 1383"/>
                <a:gd name="T14" fmla="*/ 66 w 510"/>
                <a:gd name="T15" fmla="*/ 1382 h 1383"/>
                <a:gd name="T16" fmla="*/ 120 w 510"/>
                <a:gd name="T17" fmla="*/ 1377 h 1383"/>
                <a:gd name="T18" fmla="*/ 176 w 510"/>
                <a:gd name="T19" fmla="*/ 1373 h 1383"/>
                <a:gd name="T20" fmla="*/ 184 w 510"/>
                <a:gd name="T21" fmla="*/ 1332 h 1383"/>
                <a:gd name="T22" fmla="*/ 173 w 510"/>
                <a:gd name="T23" fmla="*/ 1237 h 1383"/>
                <a:gd name="T24" fmla="*/ 180 w 510"/>
                <a:gd name="T25" fmla="*/ 1177 h 1383"/>
                <a:gd name="T26" fmla="*/ 197 w 510"/>
                <a:gd name="T27" fmla="*/ 1000 h 1383"/>
                <a:gd name="T28" fmla="*/ 200 w 510"/>
                <a:gd name="T29" fmla="*/ 905 h 1383"/>
                <a:gd name="T30" fmla="*/ 212 w 510"/>
                <a:gd name="T31" fmla="*/ 793 h 1383"/>
                <a:gd name="T32" fmla="*/ 231 w 510"/>
                <a:gd name="T33" fmla="*/ 592 h 1383"/>
                <a:gd name="T34" fmla="*/ 251 w 510"/>
                <a:gd name="T35" fmla="*/ 458 h 1383"/>
                <a:gd name="T36" fmla="*/ 260 w 510"/>
                <a:gd name="T37" fmla="*/ 387 h 1383"/>
                <a:gd name="T38" fmla="*/ 273 w 510"/>
                <a:gd name="T39" fmla="*/ 328 h 1383"/>
                <a:gd name="T40" fmla="*/ 284 w 510"/>
                <a:gd name="T41" fmla="*/ 342 h 1383"/>
                <a:gd name="T42" fmla="*/ 296 w 510"/>
                <a:gd name="T43" fmla="*/ 392 h 1383"/>
                <a:gd name="T44" fmla="*/ 301 w 510"/>
                <a:gd name="T45" fmla="*/ 472 h 1383"/>
                <a:gd name="T46" fmla="*/ 321 w 510"/>
                <a:gd name="T47" fmla="*/ 753 h 1383"/>
                <a:gd name="T48" fmla="*/ 324 w 510"/>
                <a:gd name="T49" fmla="*/ 803 h 1383"/>
                <a:gd name="T50" fmla="*/ 328 w 510"/>
                <a:gd name="T51" fmla="*/ 860 h 1383"/>
                <a:gd name="T52" fmla="*/ 321 w 510"/>
                <a:gd name="T53" fmla="*/ 991 h 1383"/>
                <a:gd name="T54" fmla="*/ 331 w 510"/>
                <a:gd name="T55" fmla="*/ 1094 h 1383"/>
                <a:gd name="T56" fmla="*/ 348 w 510"/>
                <a:gd name="T57" fmla="*/ 1231 h 1383"/>
                <a:gd name="T58" fmla="*/ 335 w 510"/>
                <a:gd name="T59" fmla="*/ 1307 h 1383"/>
                <a:gd name="T60" fmla="*/ 348 w 510"/>
                <a:gd name="T61" fmla="*/ 1364 h 1383"/>
                <a:gd name="T62" fmla="*/ 431 w 510"/>
                <a:gd name="T63" fmla="*/ 1382 h 1383"/>
                <a:gd name="T64" fmla="*/ 501 w 510"/>
                <a:gd name="T65" fmla="*/ 1376 h 1383"/>
                <a:gd name="T66" fmla="*/ 509 w 510"/>
                <a:gd name="T67" fmla="*/ 1121 h 1383"/>
                <a:gd name="T68" fmla="*/ 509 w 510"/>
                <a:gd name="T69" fmla="*/ 771 h 1383"/>
                <a:gd name="T70" fmla="*/ 489 w 510"/>
                <a:gd name="T71" fmla="*/ 425 h 1383"/>
                <a:gd name="T72" fmla="*/ 479 w 510"/>
                <a:gd name="T73" fmla="*/ 307 h 1383"/>
                <a:gd name="T74" fmla="*/ 473 w 510"/>
                <a:gd name="T75" fmla="*/ 261 h 1383"/>
                <a:gd name="T76" fmla="*/ 348 w 510"/>
                <a:gd name="T77" fmla="*/ 270 h 1383"/>
                <a:gd name="T78" fmla="*/ 293 w 510"/>
                <a:gd name="T79" fmla="*/ 268 h 1383"/>
                <a:gd name="T80" fmla="*/ 277 w 510"/>
                <a:gd name="T81" fmla="*/ 0 h 1383"/>
                <a:gd name="T82" fmla="*/ 261 w 510"/>
                <a:gd name="T83" fmla="*/ 271 h 1383"/>
                <a:gd name="T84" fmla="*/ 160 w 510"/>
                <a:gd name="T85" fmla="*/ 276 h 1383"/>
                <a:gd name="T86" fmla="*/ 44 w 510"/>
                <a:gd name="T87" fmla="*/ 270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0" h="1383">
                  <a:moveTo>
                    <a:pt x="44" y="270"/>
                  </a:moveTo>
                  <a:lnTo>
                    <a:pt x="39" y="532"/>
                  </a:lnTo>
                  <a:lnTo>
                    <a:pt x="20" y="781"/>
                  </a:lnTo>
                  <a:lnTo>
                    <a:pt x="13" y="1002"/>
                  </a:lnTo>
                  <a:lnTo>
                    <a:pt x="20" y="1168"/>
                  </a:lnTo>
                  <a:lnTo>
                    <a:pt x="6" y="1273"/>
                  </a:lnTo>
                  <a:lnTo>
                    <a:pt x="0" y="1382"/>
                  </a:lnTo>
                  <a:lnTo>
                    <a:pt x="66" y="1382"/>
                  </a:lnTo>
                  <a:lnTo>
                    <a:pt x="120" y="1377"/>
                  </a:lnTo>
                  <a:lnTo>
                    <a:pt x="176" y="1373"/>
                  </a:lnTo>
                  <a:lnTo>
                    <a:pt x="184" y="1332"/>
                  </a:lnTo>
                  <a:lnTo>
                    <a:pt x="173" y="1237"/>
                  </a:lnTo>
                  <a:lnTo>
                    <a:pt x="180" y="1177"/>
                  </a:lnTo>
                  <a:lnTo>
                    <a:pt x="197" y="1000"/>
                  </a:lnTo>
                  <a:lnTo>
                    <a:pt x="200" y="905"/>
                  </a:lnTo>
                  <a:lnTo>
                    <a:pt x="212" y="793"/>
                  </a:lnTo>
                  <a:lnTo>
                    <a:pt x="231" y="592"/>
                  </a:lnTo>
                  <a:lnTo>
                    <a:pt x="251" y="458"/>
                  </a:lnTo>
                  <a:lnTo>
                    <a:pt x="260" y="387"/>
                  </a:lnTo>
                  <a:lnTo>
                    <a:pt x="273" y="328"/>
                  </a:lnTo>
                  <a:lnTo>
                    <a:pt x="284" y="342"/>
                  </a:lnTo>
                  <a:lnTo>
                    <a:pt x="296" y="392"/>
                  </a:lnTo>
                  <a:lnTo>
                    <a:pt x="301" y="472"/>
                  </a:lnTo>
                  <a:lnTo>
                    <a:pt x="321" y="753"/>
                  </a:lnTo>
                  <a:lnTo>
                    <a:pt x="324" y="803"/>
                  </a:lnTo>
                  <a:lnTo>
                    <a:pt x="328" y="860"/>
                  </a:lnTo>
                  <a:lnTo>
                    <a:pt x="321" y="991"/>
                  </a:lnTo>
                  <a:lnTo>
                    <a:pt x="331" y="1094"/>
                  </a:lnTo>
                  <a:lnTo>
                    <a:pt x="348" y="1231"/>
                  </a:lnTo>
                  <a:lnTo>
                    <a:pt x="335" y="1307"/>
                  </a:lnTo>
                  <a:lnTo>
                    <a:pt x="348" y="1364"/>
                  </a:lnTo>
                  <a:lnTo>
                    <a:pt x="431" y="1382"/>
                  </a:lnTo>
                  <a:lnTo>
                    <a:pt x="501" y="1376"/>
                  </a:lnTo>
                  <a:lnTo>
                    <a:pt x="509" y="1121"/>
                  </a:lnTo>
                  <a:lnTo>
                    <a:pt x="509" y="771"/>
                  </a:lnTo>
                  <a:lnTo>
                    <a:pt x="489" y="425"/>
                  </a:lnTo>
                  <a:lnTo>
                    <a:pt x="479" y="307"/>
                  </a:lnTo>
                  <a:lnTo>
                    <a:pt x="473" y="261"/>
                  </a:lnTo>
                  <a:lnTo>
                    <a:pt x="348" y="270"/>
                  </a:lnTo>
                  <a:lnTo>
                    <a:pt x="293" y="268"/>
                  </a:lnTo>
                  <a:lnTo>
                    <a:pt x="277" y="0"/>
                  </a:lnTo>
                  <a:lnTo>
                    <a:pt x="261" y="271"/>
                  </a:lnTo>
                  <a:lnTo>
                    <a:pt x="160" y="276"/>
                  </a:lnTo>
                  <a:lnTo>
                    <a:pt x="44" y="270"/>
                  </a:lnTo>
                </a:path>
              </a:pathLst>
            </a:custGeom>
            <a:solidFill>
              <a:srgbClr val="80808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GB" altLang="zh-CN" dirty="0"/>
              <a:t>The Objective of Specification is to Organise &amp; Manage the Development</a:t>
            </a:r>
            <a:endParaRPr lang="en-GB" altLang="zh-CN" dirty="0"/>
          </a:p>
        </p:txBody>
      </p:sp>
    </p:spTree>
  </p:cSld>
  <p:clrMapOvr>
    <a:masterClrMapping/>
  </p:clrMapOvr>
  <p:transition>
    <p:random/>
    <p:sndAc>
      <p:stSnd>
        <p:snd r:embed="rId3" name="projctor.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3"/>
          <p:cNvSpPr>
            <a:spLocks noGrp="1" noChangeArrowheads="1"/>
          </p:cNvSpPr>
          <p:nvPr>
            <p:ph type="body" idx="1"/>
          </p:nvPr>
        </p:nvSpPr>
        <p:spPr>
          <a:xfrm>
            <a:off x="1043608" y="1628800"/>
            <a:ext cx="7848872" cy="3657600"/>
          </a:xfrm>
        </p:spPr>
        <p:txBody>
          <a:bodyPr/>
          <a:lstStyle/>
          <a:p>
            <a:pPr>
              <a:buFont typeface="Zapf Dingbats" charset="2"/>
              <a:buNone/>
            </a:pPr>
            <a:r>
              <a:rPr lang="zh-CN" altLang="zh-CN" b="0" dirty="0"/>
              <a:t>1. </a:t>
            </a:r>
            <a:r>
              <a:rPr lang="en-US" altLang="zh-CN" b="0" dirty="0"/>
              <a:t>Separate functionality from implementation.</a:t>
            </a:r>
            <a:endParaRPr lang="en-US" altLang="zh-CN" b="0" dirty="0"/>
          </a:p>
          <a:p>
            <a:pPr>
              <a:buFont typeface="Zapf Dingbats" charset="2"/>
              <a:buNone/>
            </a:pPr>
            <a:r>
              <a:rPr lang="en-US" altLang="zh-CN" b="0" dirty="0"/>
              <a:t>2. Develop a model of the desired behavior of a system.</a:t>
            </a:r>
            <a:endParaRPr lang="en-US" altLang="zh-CN" b="0" dirty="0"/>
          </a:p>
          <a:p>
            <a:pPr>
              <a:buFont typeface="Zapf Dingbats" charset="2"/>
              <a:buNone/>
            </a:pPr>
            <a:r>
              <a:rPr lang="en-US" altLang="zh-CN" b="0" dirty="0"/>
              <a:t>3. Establish the context of software operates.</a:t>
            </a:r>
            <a:endParaRPr lang="en-US" altLang="zh-CN" b="0" dirty="0"/>
          </a:p>
          <a:p>
            <a:pPr>
              <a:buFont typeface="Zapf Dingbats" charset="2"/>
              <a:buNone/>
            </a:pPr>
            <a:r>
              <a:rPr lang="en-US" altLang="zh-CN" b="0" dirty="0"/>
              <a:t>4. Define the environment of system operates.</a:t>
            </a:r>
            <a:endParaRPr lang="en-US" altLang="zh-CN" b="0" dirty="0"/>
          </a:p>
          <a:p>
            <a:pPr>
              <a:buFont typeface="Zapf Dingbats" charset="2"/>
              <a:buNone/>
            </a:pPr>
            <a:r>
              <a:rPr lang="en-US" altLang="zh-CN" b="0" dirty="0"/>
              <a:t>5. Create a cognitive model（</a:t>
            </a:r>
            <a:r>
              <a:rPr lang="zh-CN" altLang="en-US" b="0" dirty="0"/>
              <a:t>认知模型）.</a:t>
            </a:r>
            <a:endParaRPr lang="zh-CN" altLang="en-US" b="0" dirty="0"/>
          </a:p>
          <a:p>
            <a:pPr>
              <a:buFont typeface="Zapf Dingbats" charset="2"/>
              <a:buNone/>
            </a:pPr>
            <a:r>
              <a:rPr lang="en-US" altLang="zh-CN" b="0" dirty="0"/>
              <a:t>6. Recognize that “the specification must be tolerant of incompleteness and augment-able（</a:t>
            </a:r>
            <a:r>
              <a:rPr lang="zh-CN" altLang="en-US" b="0" dirty="0"/>
              <a:t>可扩充）.”</a:t>
            </a:r>
            <a:endParaRPr lang="zh-CN" altLang="en-US" b="0" dirty="0"/>
          </a:p>
          <a:p>
            <a:pPr>
              <a:buFont typeface="Zapf Dingbats" charset="2"/>
              <a:buNone/>
            </a:pPr>
            <a:r>
              <a:rPr lang="en-US" altLang="zh-CN" b="0" dirty="0"/>
              <a:t>7. Establish the content and structure of a specification.</a:t>
            </a:r>
            <a:endParaRPr lang="en-US" altLang="zh-CN" b="0" dirty="0"/>
          </a:p>
          <a:p>
            <a:endParaRPr lang="zh-CN" altLang="zh-CN" b="0" dirty="0"/>
          </a:p>
        </p:txBody>
      </p:sp>
      <p:sp>
        <p:nvSpPr>
          <p:cNvPr id="2" name="标题 1"/>
          <p:cNvSpPr>
            <a:spLocks noGrp="1"/>
          </p:cNvSpPr>
          <p:nvPr>
            <p:ph type="title"/>
          </p:nvPr>
        </p:nvSpPr>
        <p:spPr/>
        <p:txBody>
          <a:bodyPr/>
          <a:lstStyle/>
          <a:p>
            <a:r>
              <a:rPr lang="en-US" altLang="zh-CN" dirty="0"/>
              <a:t>Specification Principles</a:t>
            </a:r>
            <a:endParaRPr lang="zh-CN" altLang="en-US" dirty="0"/>
          </a:p>
        </p:txBody>
      </p:sp>
    </p:spTree>
  </p:cSld>
  <p:clrMapOvr>
    <a:masterClrMapping/>
  </p:clrMapOvr>
  <p:transition>
    <p:random/>
    <p:sndAc>
      <p:stSnd>
        <p:snd r:embed="rId1" name="projctor.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Oval 2"/>
          <p:cNvSpPr>
            <a:spLocks noChangeArrowheads="1"/>
          </p:cNvSpPr>
          <p:nvPr/>
        </p:nvSpPr>
        <p:spPr bwMode="auto">
          <a:xfrm>
            <a:off x="2115120" y="3333080"/>
            <a:ext cx="6878638" cy="1270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endParaRPr lang="en-GB" altLang="en-US">
              <a:latin typeface="Times New Roman" panose="02020603050405020304" pitchFamily="18" charset="0"/>
              <a:cs typeface="Times New Roman" panose="02020603050405020304" pitchFamily="18" charset="0"/>
            </a:endParaRPr>
          </a:p>
        </p:txBody>
      </p:sp>
      <p:sp>
        <p:nvSpPr>
          <p:cNvPr id="361476" name="Rectangle 4"/>
          <p:cNvSpPr>
            <a:spLocks noChangeArrowheads="1"/>
          </p:cNvSpPr>
          <p:nvPr/>
        </p:nvSpPr>
        <p:spPr bwMode="auto">
          <a:xfrm>
            <a:off x="2589783" y="1340768"/>
            <a:ext cx="1663700" cy="574675"/>
          </a:xfrm>
          <a:prstGeom prst="rect">
            <a:avLst/>
          </a:prstGeom>
          <a:solidFill>
            <a:srgbClr val="00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a:latin typeface="Times New Roman" panose="02020603050405020304" pitchFamily="18" charset="0"/>
                <a:cs typeface="Times New Roman" panose="02020603050405020304" pitchFamily="18" charset="0"/>
              </a:rPr>
              <a:t>System</a:t>
            </a:r>
            <a:endParaRPr lang="en-US" altLang="zh-CN">
              <a:latin typeface="Times New Roman" panose="02020603050405020304" pitchFamily="18" charset="0"/>
              <a:cs typeface="Times New Roman" panose="02020603050405020304" pitchFamily="18" charset="0"/>
            </a:endParaRPr>
          </a:p>
        </p:txBody>
      </p:sp>
      <p:sp>
        <p:nvSpPr>
          <p:cNvPr id="361477" name="Rectangle 5"/>
          <p:cNvSpPr>
            <a:spLocks noChangeArrowheads="1"/>
          </p:cNvSpPr>
          <p:nvPr/>
        </p:nvSpPr>
        <p:spPr bwMode="auto">
          <a:xfrm>
            <a:off x="700658" y="2339305"/>
            <a:ext cx="1816100" cy="7112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a:latin typeface="Times New Roman" panose="02020603050405020304" pitchFamily="18" charset="0"/>
                <a:cs typeface="Times New Roman" panose="02020603050405020304" pitchFamily="18" charset="0"/>
              </a:rPr>
              <a:t>Sub-system</a:t>
            </a:r>
            <a:endParaRPr lang="en-US" altLang="zh-CN">
              <a:latin typeface="Times New Roman" panose="02020603050405020304" pitchFamily="18" charset="0"/>
              <a:cs typeface="Times New Roman" panose="02020603050405020304" pitchFamily="18" charset="0"/>
            </a:endParaRPr>
          </a:p>
        </p:txBody>
      </p:sp>
      <p:sp>
        <p:nvSpPr>
          <p:cNvPr id="361478" name="Rectangle 6"/>
          <p:cNvSpPr>
            <a:spLocks noChangeArrowheads="1"/>
          </p:cNvSpPr>
          <p:nvPr/>
        </p:nvSpPr>
        <p:spPr bwMode="auto">
          <a:xfrm>
            <a:off x="3142234" y="5128542"/>
            <a:ext cx="1266825" cy="711200"/>
          </a:xfrm>
          <a:prstGeom prst="rect">
            <a:avLst/>
          </a:prstGeom>
          <a:solidFill>
            <a:srgbClr val="FF66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2000">
                <a:latin typeface="Times New Roman" panose="02020603050405020304" pitchFamily="18" charset="0"/>
                <a:cs typeface="Times New Roman" panose="02020603050405020304" pitchFamily="18" charset="0"/>
              </a:rPr>
              <a:t>Software</a:t>
            </a:r>
            <a:endParaRPr lang="en-US" altLang="zh-CN" sz="2000">
              <a:latin typeface="Times New Roman" panose="02020603050405020304" pitchFamily="18" charset="0"/>
              <a:cs typeface="Times New Roman" panose="02020603050405020304" pitchFamily="18" charset="0"/>
            </a:endParaRPr>
          </a:p>
          <a:p>
            <a:pPr>
              <a:lnSpc>
                <a:spcPct val="100000"/>
              </a:lnSpc>
            </a:pPr>
            <a:r>
              <a:rPr lang="en-US" altLang="zh-CN" sz="2000">
                <a:latin typeface="Times New Roman" panose="02020603050405020304" pitchFamily="18" charset="0"/>
                <a:cs typeface="Times New Roman" panose="02020603050405020304" pitchFamily="18" charset="0"/>
              </a:rPr>
              <a:t>item</a:t>
            </a:r>
            <a:endParaRPr lang="en-US" altLang="zh-CN" sz="2000">
              <a:latin typeface="Times New Roman" panose="02020603050405020304" pitchFamily="18" charset="0"/>
              <a:cs typeface="Times New Roman" panose="02020603050405020304" pitchFamily="18" charset="0"/>
            </a:endParaRPr>
          </a:p>
        </p:txBody>
      </p:sp>
      <p:sp>
        <p:nvSpPr>
          <p:cNvPr id="361479" name="Rectangle 7"/>
          <p:cNvSpPr>
            <a:spLocks noChangeArrowheads="1"/>
          </p:cNvSpPr>
          <p:nvPr/>
        </p:nvSpPr>
        <p:spPr bwMode="auto">
          <a:xfrm>
            <a:off x="1705545" y="5128542"/>
            <a:ext cx="1314450" cy="711200"/>
          </a:xfrm>
          <a:prstGeom prst="rect">
            <a:avLst/>
          </a:prstGeom>
          <a:solidFill>
            <a:srgbClr val="FF66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2000">
                <a:latin typeface="Times New Roman" panose="02020603050405020304" pitchFamily="18" charset="0"/>
                <a:cs typeface="Times New Roman" panose="02020603050405020304" pitchFamily="18" charset="0"/>
              </a:rPr>
              <a:t>Software</a:t>
            </a:r>
            <a:endParaRPr lang="en-US" altLang="zh-CN" sz="2000">
              <a:latin typeface="Times New Roman" panose="02020603050405020304" pitchFamily="18" charset="0"/>
              <a:cs typeface="Times New Roman" panose="02020603050405020304" pitchFamily="18" charset="0"/>
            </a:endParaRPr>
          </a:p>
          <a:p>
            <a:pPr>
              <a:lnSpc>
                <a:spcPct val="100000"/>
              </a:lnSpc>
            </a:pPr>
            <a:r>
              <a:rPr lang="en-US" altLang="zh-CN" sz="2000">
                <a:latin typeface="Times New Roman" panose="02020603050405020304" pitchFamily="18" charset="0"/>
                <a:cs typeface="Times New Roman" panose="02020603050405020304" pitchFamily="18" charset="0"/>
              </a:rPr>
              <a:t>item</a:t>
            </a:r>
            <a:endParaRPr lang="en-US" altLang="zh-CN" sz="2000">
              <a:latin typeface="Times New Roman" panose="02020603050405020304" pitchFamily="18" charset="0"/>
              <a:cs typeface="Times New Roman" panose="02020603050405020304" pitchFamily="18" charset="0"/>
            </a:endParaRPr>
          </a:p>
        </p:txBody>
      </p:sp>
      <p:sp>
        <p:nvSpPr>
          <p:cNvPr id="361480" name="Rectangle 8"/>
          <p:cNvSpPr>
            <a:spLocks noChangeArrowheads="1"/>
          </p:cNvSpPr>
          <p:nvPr/>
        </p:nvSpPr>
        <p:spPr bwMode="auto">
          <a:xfrm>
            <a:off x="283145" y="5114255"/>
            <a:ext cx="1328738" cy="711200"/>
          </a:xfrm>
          <a:prstGeom prst="rect">
            <a:avLst/>
          </a:prstGeom>
          <a:solidFill>
            <a:srgbClr val="FF99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2000">
                <a:latin typeface="Times New Roman" panose="02020603050405020304" pitchFamily="18" charset="0"/>
                <a:cs typeface="Times New Roman" panose="02020603050405020304" pitchFamily="18" charset="0"/>
              </a:rPr>
              <a:t>Hardware</a:t>
            </a:r>
            <a:endParaRPr lang="en-US" altLang="zh-CN" sz="2000">
              <a:latin typeface="Times New Roman" panose="02020603050405020304" pitchFamily="18" charset="0"/>
              <a:cs typeface="Times New Roman" panose="02020603050405020304" pitchFamily="18" charset="0"/>
            </a:endParaRPr>
          </a:p>
          <a:p>
            <a:pPr>
              <a:lnSpc>
                <a:spcPct val="100000"/>
              </a:lnSpc>
            </a:pPr>
            <a:r>
              <a:rPr lang="en-US" altLang="zh-CN" sz="2000">
                <a:latin typeface="Times New Roman" panose="02020603050405020304" pitchFamily="18" charset="0"/>
                <a:cs typeface="Times New Roman" panose="02020603050405020304" pitchFamily="18" charset="0"/>
              </a:rPr>
              <a:t>item</a:t>
            </a:r>
            <a:endParaRPr lang="en-US" altLang="zh-CN" sz="2000">
              <a:latin typeface="Times New Roman" panose="02020603050405020304" pitchFamily="18" charset="0"/>
              <a:cs typeface="Times New Roman" panose="02020603050405020304" pitchFamily="18" charset="0"/>
            </a:endParaRPr>
          </a:p>
        </p:txBody>
      </p:sp>
      <p:sp>
        <p:nvSpPr>
          <p:cNvPr id="361481" name="Rectangle 9"/>
          <p:cNvSpPr>
            <a:spLocks noChangeArrowheads="1"/>
          </p:cNvSpPr>
          <p:nvPr/>
        </p:nvSpPr>
        <p:spPr bwMode="auto">
          <a:xfrm>
            <a:off x="6645846" y="3588667"/>
            <a:ext cx="1343025" cy="711200"/>
          </a:xfrm>
          <a:prstGeom prst="rect">
            <a:avLst/>
          </a:prstGeom>
          <a:solidFill>
            <a:srgbClr val="FF66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pPr>
            <a:r>
              <a:rPr lang="en-US" altLang="zh-CN" sz="2000">
                <a:latin typeface="Times New Roman" panose="02020603050405020304" pitchFamily="18" charset="0"/>
                <a:cs typeface="Times New Roman" panose="02020603050405020304" pitchFamily="18" charset="0"/>
              </a:rPr>
              <a:t>Software</a:t>
            </a:r>
            <a:endParaRPr lang="en-US" altLang="zh-CN" sz="2000">
              <a:latin typeface="Times New Roman" panose="02020603050405020304" pitchFamily="18" charset="0"/>
              <a:cs typeface="Times New Roman" panose="02020603050405020304" pitchFamily="18" charset="0"/>
            </a:endParaRPr>
          </a:p>
          <a:p>
            <a:pPr algn="l">
              <a:lnSpc>
                <a:spcPct val="100000"/>
              </a:lnSpc>
            </a:pPr>
            <a:r>
              <a:rPr lang="en-US" altLang="zh-CN" sz="2000">
                <a:latin typeface="Times New Roman" panose="02020603050405020304" pitchFamily="18" charset="0"/>
                <a:cs typeface="Times New Roman" panose="02020603050405020304" pitchFamily="18" charset="0"/>
              </a:rPr>
              <a:t>item</a:t>
            </a:r>
            <a:endParaRPr lang="en-US" altLang="zh-CN" sz="2000">
              <a:latin typeface="Times New Roman" panose="02020603050405020304" pitchFamily="18" charset="0"/>
              <a:cs typeface="Times New Roman" panose="02020603050405020304" pitchFamily="18" charset="0"/>
            </a:endParaRPr>
          </a:p>
        </p:txBody>
      </p:sp>
      <p:sp>
        <p:nvSpPr>
          <p:cNvPr id="361482" name="Rectangle 10"/>
          <p:cNvSpPr>
            <a:spLocks noChangeArrowheads="1"/>
          </p:cNvSpPr>
          <p:nvPr/>
        </p:nvSpPr>
        <p:spPr bwMode="auto">
          <a:xfrm>
            <a:off x="5239320" y="3587080"/>
            <a:ext cx="1358900" cy="711200"/>
          </a:xfrm>
          <a:prstGeom prst="rect">
            <a:avLst/>
          </a:prstGeom>
          <a:solidFill>
            <a:srgbClr val="FF66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pPr>
            <a:r>
              <a:rPr lang="en-US" altLang="zh-CN" sz="2000">
                <a:latin typeface="Times New Roman" panose="02020603050405020304" pitchFamily="18" charset="0"/>
                <a:cs typeface="Times New Roman" panose="02020603050405020304" pitchFamily="18" charset="0"/>
              </a:rPr>
              <a:t>Software</a:t>
            </a:r>
            <a:endParaRPr lang="en-US" altLang="zh-CN" sz="2000">
              <a:latin typeface="Times New Roman" panose="02020603050405020304" pitchFamily="18" charset="0"/>
              <a:cs typeface="Times New Roman" panose="02020603050405020304" pitchFamily="18" charset="0"/>
            </a:endParaRPr>
          </a:p>
          <a:p>
            <a:pPr algn="l">
              <a:lnSpc>
                <a:spcPct val="100000"/>
              </a:lnSpc>
            </a:pPr>
            <a:r>
              <a:rPr lang="en-US" altLang="zh-CN" sz="2000">
                <a:latin typeface="Times New Roman" panose="02020603050405020304" pitchFamily="18" charset="0"/>
                <a:cs typeface="Times New Roman" panose="02020603050405020304" pitchFamily="18" charset="0"/>
              </a:rPr>
              <a:t>item</a:t>
            </a:r>
            <a:endParaRPr lang="en-US" altLang="zh-CN" sz="2000">
              <a:latin typeface="Times New Roman" panose="02020603050405020304" pitchFamily="18" charset="0"/>
              <a:cs typeface="Times New Roman" panose="02020603050405020304" pitchFamily="18" charset="0"/>
            </a:endParaRPr>
          </a:p>
        </p:txBody>
      </p:sp>
      <p:sp>
        <p:nvSpPr>
          <p:cNvPr id="361483" name="Rectangle 11"/>
          <p:cNvSpPr>
            <a:spLocks noChangeArrowheads="1"/>
          </p:cNvSpPr>
          <p:nvPr/>
        </p:nvSpPr>
        <p:spPr bwMode="auto">
          <a:xfrm>
            <a:off x="2916809" y="3587080"/>
            <a:ext cx="1284287" cy="711200"/>
          </a:xfrm>
          <a:prstGeom prst="rect">
            <a:avLst/>
          </a:prstGeom>
          <a:solidFill>
            <a:srgbClr val="FF99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pPr>
            <a:r>
              <a:rPr lang="en-US" altLang="zh-CN" sz="2000">
                <a:latin typeface="Times New Roman" panose="02020603050405020304" pitchFamily="18" charset="0"/>
                <a:cs typeface="Times New Roman" panose="02020603050405020304" pitchFamily="18" charset="0"/>
              </a:rPr>
              <a:t>Hardware</a:t>
            </a:r>
            <a:endParaRPr lang="en-US" altLang="zh-CN" sz="2000">
              <a:latin typeface="Times New Roman" panose="02020603050405020304" pitchFamily="18" charset="0"/>
              <a:cs typeface="Times New Roman" panose="02020603050405020304" pitchFamily="18" charset="0"/>
            </a:endParaRPr>
          </a:p>
          <a:p>
            <a:pPr algn="l">
              <a:lnSpc>
                <a:spcPct val="100000"/>
              </a:lnSpc>
            </a:pPr>
            <a:r>
              <a:rPr lang="en-US" altLang="zh-CN" sz="2000">
                <a:latin typeface="Times New Roman" panose="02020603050405020304" pitchFamily="18" charset="0"/>
                <a:cs typeface="Times New Roman" panose="02020603050405020304" pitchFamily="18" charset="0"/>
              </a:rPr>
              <a:t>item</a:t>
            </a:r>
            <a:endParaRPr lang="en-US" altLang="zh-CN" sz="2000">
              <a:latin typeface="Times New Roman" panose="02020603050405020304" pitchFamily="18" charset="0"/>
              <a:cs typeface="Times New Roman" panose="02020603050405020304" pitchFamily="18" charset="0"/>
            </a:endParaRPr>
          </a:p>
        </p:txBody>
      </p:sp>
      <p:sp>
        <p:nvSpPr>
          <p:cNvPr id="361484" name="Line 12"/>
          <p:cNvSpPr>
            <a:spLocks noChangeShapeType="1"/>
          </p:cNvSpPr>
          <p:nvPr/>
        </p:nvSpPr>
        <p:spPr bwMode="auto">
          <a:xfrm>
            <a:off x="5826696" y="2696492"/>
            <a:ext cx="1979613" cy="0"/>
          </a:xfrm>
          <a:prstGeom prst="line">
            <a:avLst/>
          </a:prstGeom>
          <a:noFill/>
          <a:ln w="57150">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aphicFrame>
        <p:nvGraphicFramePr>
          <p:cNvPr id="361485" name="Object 13"/>
          <p:cNvGraphicFramePr>
            <a:graphicFrameLocks noChangeAspect="1"/>
          </p:cNvGraphicFramePr>
          <p:nvPr/>
        </p:nvGraphicFramePr>
        <p:xfrm>
          <a:off x="7723758" y="2266280"/>
          <a:ext cx="1528762" cy="925512"/>
        </p:xfrm>
        <a:graphic>
          <a:graphicData uri="http://schemas.openxmlformats.org/presentationml/2006/ole">
            <mc:AlternateContent xmlns:mc="http://schemas.openxmlformats.org/markup-compatibility/2006">
              <mc:Choice xmlns:v="urn:schemas-microsoft-com:vml" Requires="v">
                <p:oleObj spid="_x0000_s37753" name="剪辑" r:id="rId1" imgW="16448405" imgH="18430875" progId="MS_ClipArt_Gallery.2">
                  <p:embed/>
                </p:oleObj>
              </mc:Choice>
              <mc:Fallback>
                <p:oleObj name="剪辑" r:id="rId1" imgW="16448405" imgH="18430875" progId="MS_ClipArt_Gallery.2">
                  <p:embed/>
                  <p:pic>
                    <p:nvPicPr>
                      <p:cNvPr id="0" name="图片 376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758" y="2266280"/>
                        <a:ext cx="1528762" cy="92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1486" name="Object 14"/>
          <p:cNvGraphicFramePr>
            <a:graphicFrameLocks noChangeAspect="1"/>
          </p:cNvGraphicFramePr>
          <p:nvPr/>
        </p:nvGraphicFramePr>
        <p:xfrm>
          <a:off x="7191945" y="3976017"/>
          <a:ext cx="1030288" cy="623888"/>
        </p:xfrm>
        <a:graphic>
          <a:graphicData uri="http://schemas.openxmlformats.org/presentationml/2006/ole">
            <mc:AlternateContent xmlns:mc="http://schemas.openxmlformats.org/markup-compatibility/2006">
              <mc:Choice xmlns:v="urn:schemas-microsoft-com:vml" Requires="v">
                <p:oleObj spid="_x0000_s37754" name="剪辑" r:id="rId3" imgW="16448405" imgH="18430875" progId="MS_ClipArt_Gallery.2">
                  <p:embed/>
                </p:oleObj>
              </mc:Choice>
              <mc:Fallback>
                <p:oleObj name="剪辑" r:id="rId3" imgW="16448405" imgH="18430875" progId="MS_ClipArt_Gallery.2">
                  <p:embed/>
                  <p:pic>
                    <p:nvPicPr>
                      <p:cNvPr id="0" name="图片 37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945" y="3976017"/>
                        <a:ext cx="1030288"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1487" name="Object 15"/>
          <p:cNvGraphicFramePr>
            <a:graphicFrameLocks noChangeAspect="1"/>
          </p:cNvGraphicFramePr>
          <p:nvPr/>
        </p:nvGraphicFramePr>
        <p:xfrm>
          <a:off x="5679059" y="3993481"/>
          <a:ext cx="1030287" cy="623887"/>
        </p:xfrm>
        <a:graphic>
          <a:graphicData uri="http://schemas.openxmlformats.org/presentationml/2006/ole">
            <mc:AlternateContent xmlns:mc="http://schemas.openxmlformats.org/markup-compatibility/2006">
              <mc:Choice xmlns:v="urn:schemas-microsoft-com:vml" Requires="v">
                <p:oleObj spid="_x0000_s37755" name="剪辑" r:id="rId4" imgW="16448405" imgH="18430875" progId="MS_ClipArt_Gallery.2">
                  <p:embed/>
                </p:oleObj>
              </mc:Choice>
              <mc:Fallback>
                <p:oleObj name="剪辑" r:id="rId4" imgW="16448405" imgH="18430875" progId="MS_ClipArt_Gallery.2">
                  <p:embed/>
                  <p:pic>
                    <p:nvPicPr>
                      <p:cNvPr id="0" name="图片 376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9059" y="3993481"/>
                        <a:ext cx="1030287"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1488" name="Line 16"/>
          <p:cNvSpPr>
            <a:spLocks noChangeShapeType="1"/>
          </p:cNvSpPr>
          <p:nvPr/>
        </p:nvSpPr>
        <p:spPr bwMode="auto">
          <a:xfrm flipH="1" flipV="1">
            <a:off x="972121" y="4787231"/>
            <a:ext cx="4538663" cy="1587"/>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1489" name="Line 17"/>
          <p:cNvSpPr>
            <a:spLocks noChangeShapeType="1"/>
          </p:cNvSpPr>
          <p:nvPr/>
        </p:nvSpPr>
        <p:spPr bwMode="auto">
          <a:xfrm>
            <a:off x="3558158" y="4304630"/>
            <a:ext cx="0" cy="4826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1490" name="Line 18"/>
          <p:cNvSpPr>
            <a:spLocks noChangeShapeType="1"/>
          </p:cNvSpPr>
          <p:nvPr/>
        </p:nvSpPr>
        <p:spPr bwMode="auto">
          <a:xfrm>
            <a:off x="3769295" y="4787230"/>
            <a:ext cx="0" cy="34766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1491" name="Line 19"/>
          <p:cNvSpPr>
            <a:spLocks noChangeShapeType="1"/>
          </p:cNvSpPr>
          <p:nvPr/>
        </p:nvSpPr>
        <p:spPr bwMode="auto">
          <a:xfrm>
            <a:off x="2318320" y="4787231"/>
            <a:ext cx="0" cy="363537"/>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1492" name="Line 20"/>
          <p:cNvSpPr>
            <a:spLocks noChangeShapeType="1"/>
          </p:cNvSpPr>
          <p:nvPr/>
        </p:nvSpPr>
        <p:spPr bwMode="auto">
          <a:xfrm flipH="1">
            <a:off x="953070" y="4787231"/>
            <a:ext cx="0" cy="33337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1493" name="Arc 21"/>
          <p:cNvSpPr/>
          <p:nvPr/>
        </p:nvSpPr>
        <p:spPr bwMode="auto">
          <a:xfrm>
            <a:off x="8547670" y="4139530"/>
            <a:ext cx="558800" cy="1149350"/>
          </a:xfrm>
          <a:custGeom>
            <a:avLst/>
            <a:gdLst>
              <a:gd name="G0" fmla="+- 0 0 0"/>
              <a:gd name="G1" fmla="+- 21600 0 0"/>
              <a:gd name="G2" fmla="+- 21600 0 0"/>
              <a:gd name="T0" fmla="*/ 0 w 21600"/>
              <a:gd name="T1" fmla="*/ 0 h 35000"/>
              <a:gd name="T2" fmla="*/ 16941 w 21600"/>
              <a:gd name="T3" fmla="*/ 35000 h 35000"/>
              <a:gd name="T4" fmla="*/ 0 w 21600"/>
              <a:gd name="T5" fmla="*/ 21600 h 35000"/>
            </a:gdLst>
            <a:ahLst/>
            <a:cxnLst>
              <a:cxn ang="0">
                <a:pos x="T0" y="T1"/>
              </a:cxn>
              <a:cxn ang="0">
                <a:pos x="T2" y="T3"/>
              </a:cxn>
              <a:cxn ang="0">
                <a:pos x="T4" y="T5"/>
              </a:cxn>
            </a:cxnLst>
            <a:rect l="0" t="0" r="r" b="b"/>
            <a:pathLst>
              <a:path w="21600" h="35000" fill="none" extrusionOk="0">
                <a:moveTo>
                  <a:pt x="0" y="0"/>
                </a:moveTo>
                <a:cubicBezTo>
                  <a:pt x="11929" y="0"/>
                  <a:pt x="21600" y="9670"/>
                  <a:pt x="21600" y="21600"/>
                </a:cubicBezTo>
                <a:cubicBezTo>
                  <a:pt x="21600" y="26463"/>
                  <a:pt x="19958" y="31185"/>
                  <a:pt x="16941" y="35000"/>
                </a:cubicBezTo>
              </a:path>
              <a:path w="21600" h="35000" stroke="0" extrusionOk="0">
                <a:moveTo>
                  <a:pt x="0" y="0"/>
                </a:moveTo>
                <a:cubicBezTo>
                  <a:pt x="11929" y="0"/>
                  <a:pt x="21600" y="9670"/>
                  <a:pt x="21600" y="21600"/>
                </a:cubicBezTo>
                <a:cubicBezTo>
                  <a:pt x="21600" y="26463"/>
                  <a:pt x="19958" y="31185"/>
                  <a:pt x="16941" y="35000"/>
                </a:cubicBezTo>
                <a:lnTo>
                  <a:pt x="0" y="21600"/>
                </a:lnTo>
                <a:close/>
              </a:path>
            </a:pathLst>
          </a:custGeom>
          <a:noFill/>
          <a:ln w="38100">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aphicFrame>
        <p:nvGraphicFramePr>
          <p:cNvPr id="361494" name="Object 22"/>
          <p:cNvGraphicFramePr>
            <a:graphicFrameLocks noChangeAspect="1"/>
          </p:cNvGraphicFramePr>
          <p:nvPr/>
        </p:nvGraphicFramePr>
        <p:xfrm>
          <a:off x="7909495" y="5284117"/>
          <a:ext cx="1030288" cy="623888"/>
        </p:xfrm>
        <a:graphic>
          <a:graphicData uri="http://schemas.openxmlformats.org/presentationml/2006/ole">
            <mc:AlternateContent xmlns:mc="http://schemas.openxmlformats.org/markup-compatibility/2006">
              <mc:Choice xmlns:v="urn:schemas-microsoft-com:vml" Requires="v">
                <p:oleObj spid="_x0000_s37756" name="剪辑" r:id="rId5" imgW="16448405" imgH="18430875" progId="MS_ClipArt_Gallery.2">
                  <p:embed/>
                </p:oleObj>
              </mc:Choice>
              <mc:Fallback>
                <p:oleObj name="剪辑" r:id="rId5" imgW="16448405" imgH="18430875" progId="MS_ClipArt_Gallery.2">
                  <p:embed/>
                  <p:pic>
                    <p:nvPicPr>
                      <p:cNvPr id="0" name="图片 376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9495" y="5284117"/>
                        <a:ext cx="1030288"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1495" name="Rectangle 23"/>
          <p:cNvSpPr>
            <a:spLocks noChangeArrowheads="1"/>
          </p:cNvSpPr>
          <p:nvPr/>
        </p:nvSpPr>
        <p:spPr bwMode="auto">
          <a:xfrm>
            <a:off x="6533134" y="4971380"/>
            <a:ext cx="1614487" cy="711200"/>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2000">
                <a:latin typeface="Times New Roman" panose="02020603050405020304" pitchFamily="18" charset="0"/>
                <a:cs typeface="Times New Roman" panose="02020603050405020304" pitchFamily="18" charset="0"/>
              </a:rPr>
              <a:t>Interface</a:t>
            </a:r>
            <a:endParaRPr lang="en-US" altLang="zh-CN" sz="2000">
              <a:latin typeface="Times New Roman" panose="02020603050405020304" pitchFamily="18" charset="0"/>
              <a:cs typeface="Times New Roman" panose="02020603050405020304" pitchFamily="18" charset="0"/>
            </a:endParaRPr>
          </a:p>
          <a:p>
            <a:pPr>
              <a:lnSpc>
                <a:spcPct val="100000"/>
              </a:lnSpc>
            </a:pPr>
            <a:r>
              <a:rPr lang="en-US" altLang="zh-CN" sz="2000">
                <a:latin typeface="Times New Roman" panose="02020603050405020304" pitchFamily="18" charset="0"/>
                <a:cs typeface="Times New Roman" panose="02020603050405020304" pitchFamily="18" charset="0"/>
              </a:rPr>
              <a:t>Specification</a:t>
            </a:r>
            <a:endParaRPr lang="en-US" altLang="zh-CN" sz="2000">
              <a:latin typeface="Times New Roman" panose="02020603050405020304" pitchFamily="18" charset="0"/>
              <a:cs typeface="Times New Roman" panose="02020603050405020304" pitchFamily="18" charset="0"/>
            </a:endParaRPr>
          </a:p>
        </p:txBody>
      </p:sp>
      <p:graphicFrame>
        <p:nvGraphicFramePr>
          <p:cNvPr id="361496" name="Object 24"/>
          <p:cNvGraphicFramePr>
            <a:graphicFrameLocks noChangeAspect="1"/>
          </p:cNvGraphicFramePr>
          <p:nvPr/>
        </p:nvGraphicFramePr>
        <p:xfrm>
          <a:off x="3426395" y="3998242"/>
          <a:ext cx="1030288" cy="623888"/>
        </p:xfrm>
        <a:graphic>
          <a:graphicData uri="http://schemas.openxmlformats.org/presentationml/2006/ole">
            <mc:AlternateContent xmlns:mc="http://schemas.openxmlformats.org/markup-compatibility/2006">
              <mc:Choice xmlns:v="urn:schemas-microsoft-com:vml" Requires="v">
                <p:oleObj spid="_x0000_s37757" name="剪辑" r:id="rId6" imgW="16448405" imgH="18430875" progId="MS_ClipArt_Gallery.2">
                  <p:embed/>
                </p:oleObj>
              </mc:Choice>
              <mc:Fallback>
                <p:oleObj name="剪辑" r:id="rId6" imgW="16448405" imgH="18430875" progId="MS_ClipArt_Gallery.2">
                  <p:embed/>
                  <p:pic>
                    <p:nvPicPr>
                      <p:cNvPr id="0" name="图片 376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6395" y="3998242"/>
                        <a:ext cx="1030288"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1497" name="Line 25"/>
          <p:cNvSpPr>
            <a:spLocks noChangeShapeType="1"/>
          </p:cNvSpPr>
          <p:nvPr/>
        </p:nvSpPr>
        <p:spPr bwMode="auto">
          <a:xfrm flipH="1">
            <a:off x="4998020" y="2058317"/>
            <a:ext cx="19050" cy="12969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1498" name="Line 26"/>
          <p:cNvSpPr>
            <a:spLocks noChangeShapeType="1"/>
          </p:cNvSpPr>
          <p:nvPr/>
        </p:nvSpPr>
        <p:spPr bwMode="auto">
          <a:xfrm flipH="1">
            <a:off x="1645220" y="2067842"/>
            <a:ext cx="0" cy="2667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1499" name="Line 27"/>
          <p:cNvSpPr>
            <a:spLocks noChangeShapeType="1"/>
          </p:cNvSpPr>
          <p:nvPr/>
        </p:nvSpPr>
        <p:spPr bwMode="auto">
          <a:xfrm flipH="1" flipV="1">
            <a:off x="1184846" y="2051967"/>
            <a:ext cx="4538663" cy="15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1500" name="Line 28"/>
          <p:cNvSpPr>
            <a:spLocks noChangeShapeType="1"/>
          </p:cNvSpPr>
          <p:nvPr/>
        </p:nvSpPr>
        <p:spPr bwMode="auto">
          <a:xfrm flipH="1" flipV="1">
            <a:off x="108521" y="2051967"/>
            <a:ext cx="1681163" cy="1588"/>
          </a:xfrm>
          <a:prstGeom prst="line">
            <a:avLst/>
          </a:prstGeom>
          <a:noFill/>
          <a:ln w="381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1501" name="Line 29"/>
          <p:cNvSpPr>
            <a:spLocks noChangeShapeType="1"/>
          </p:cNvSpPr>
          <p:nvPr/>
        </p:nvSpPr>
        <p:spPr bwMode="auto">
          <a:xfrm flipH="1" flipV="1">
            <a:off x="4661471" y="2051967"/>
            <a:ext cx="1681163" cy="1588"/>
          </a:xfrm>
          <a:prstGeom prst="line">
            <a:avLst/>
          </a:prstGeom>
          <a:noFill/>
          <a:ln w="381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1502" name="Line 30"/>
          <p:cNvSpPr>
            <a:spLocks noChangeShapeType="1"/>
          </p:cNvSpPr>
          <p:nvPr/>
        </p:nvSpPr>
        <p:spPr bwMode="auto">
          <a:xfrm flipH="1">
            <a:off x="3426395" y="1934493"/>
            <a:ext cx="0" cy="12382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1503" name="Line 31"/>
          <p:cNvSpPr>
            <a:spLocks noChangeShapeType="1"/>
          </p:cNvSpPr>
          <p:nvPr/>
        </p:nvSpPr>
        <p:spPr bwMode="auto">
          <a:xfrm flipH="1" flipV="1">
            <a:off x="689546" y="3433092"/>
            <a:ext cx="1681163" cy="1588"/>
          </a:xfrm>
          <a:prstGeom prst="line">
            <a:avLst/>
          </a:prstGeom>
          <a:noFill/>
          <a:ln w="381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1504" name="Rectangle 32"/>
          <p:cNvSpPr>
            <a:spLocks noChangeArrowheads="1"/>
          </p:cNvSpPr>
          <p:nvPr/>
        </p:nvSpPr>
        <p:spPr bwMode="auto">
          <a:xfrm>
            <a:off x="4089971" y="2340892"/>
            <a:ext cx="1890713" cy="7112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pPr>
            <a:r>
              <a:rPr lang="en-US" altLang="zh-CN">
                <a:latin typeface="Times New Roman" panose="02020603050405020304" pitchFamily="18" charset="0"/>
                <a:cs typeface="Times New Roman" panose="02020603050405020304" pitchFamily="18" charset="0"/>
              </a:rPr>
              <a:t>Sub-system</a:t>
            </a:r>
            <a:endParaRPr lang="en-US" altLang="zh-CN">
              <a:latin typeface="Times New Roman" panose="02020603050405020304" pitchFamily="18" charset="0"/>
              <a:cs typeface="Times New Roman" panose="02020603050405020304" pitchFamily="18" charset="0"/>
            </a:endParaRPr>
          </a:p>
        </p:txBody>
      </p:sp>
      <p:sp>
        <p:nvSpPr>
          <p:cNvPr id="361505" name="Line 33"/>
          <p:cNvSpPr>
            <a:spLocks noChangeShapeType="1"/>
          </p:cNvSpPr>
          <p:nvPr/>
        </p:nvSpPr>
        <p:spPr bwMode="auto">
          <a:xfrm flipH="1">
            <a:off x="3594670" y="3329906"/>
            <a:ext cx="3652838" cy="7937"/>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1506" name="Line 34"/>
          <p:cNvSpPr>
            <a:spLocks noChangeShapeType="1"/>
          </p:cNvSpPr>
          <p:nvPr/>
        </p:nvSpPr>
        <p:spPr bwMode="auto">
          <a:xfrm flipH="1">
            <a:off x="3588320" y="3325142"/>
            <a:ext cx="0" cy="24923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1507" name="Line 35"/>
          <p:cNvSpPr>
            <a:spLocks noChangeShapeType="1"/>
          </p:cNvSpPr>
          <p:nvPr/>
        </p:nvSpPr>
        <p:spPr bwMode="auto">
          <a:xfrm>
            <a:off x="5874320" y="3363243"/>
            <a:ext cx="0" cy="22066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1508" name="Line 36"/>
          <p:cNvSpPr>
            <a:spLocks noChangeShapeType="1"/>
          </p:cNvSpPr>
          <p:nvPr/>
        </p:nvSpPr>
        <p:spPr bwMode="auto">
          <a:xfrm>
            <a:off x="7226870" y="3353718"/>
            <a:ext cx="0" cy="22066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1509" name="Line 37"/>
          <p:cNvSpPr>
            <a:spLocks noChangeShapeType="1"/>
          </p:cNvSpPr>
          <p:nvPr/>
        </p:nvSpPr>
        <p:spPr bwMode="auto">
          <a:xfrm rot="5400000" flipH="1" flipV="1">
            <a:off x="1428527" y="3238624"/>
            <a:ext cx="382588" cy="3175"/>
          </a:xfrm>
          <a:prstGeom prst="line">
            <a:avLst/>
          </a:prstGeom>
          <a:noFill/>
          <a:ln w="381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8"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Software Context</a:t>
            </a:r>
            <a:endParaRPr lang="en-US" altLang="zh-CN" dirty="0"/>
          </a:p>
        </p:txBody>
      </p:sp>
    </p:spTree>
  </p:cSld>
  <p:clrMapOvr>
    <a:masterClrMapping/>
  </p:clrMapOvr>
  <p:transition>
    <p:random/>
    <p:sndAc>
      <p:stSnd>
        <p:snd r:embed="rId7" name="projctor.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body" idx="1"/>
          </p:nvPr>
        </p:nvSpPr>
        <p:spPr>
          <a:xfrm>
            <a:off x="989138" y="1692275"/>
            <a:ext cx="7759326" cy="3657600"/>
          </a:xfrm>
        </p:spPr>
        <p:txBody>
          <a:bodyPr/>
          <a:lstStyle/>
          <a:p>
            <a:pPr>
              <a:buClr>
                <a:srgbClr val="0070C0"/>
              </a:buClr>
              <a:buFont typeface="Wingdings" panose="05000000000000000000" pitchFamily="2" charset="2"/>
              <a:buChar char="n"/>
            </a:pPr>
            <a:r>
              <a:rPr lang="en-US" altLang="zh-CN" dirty="0"/>
              <a:t> The steps of creating a specification of requirements:</a:t>
            </a:r>
            <a:endParaRPr lang="en-US" altLang="zh-CN" dirty="0"/>
          </a:p>
          <a:p>
            <a:pPr lvl="1">
              <a:buClr>
                <a:srgbClr val="0070C0"/>
              </a:buClr>
              <a:buFont typeface="Wingdings" panose="05000000000000000000" pitchFamily="2" charset="2"/>
              <a:buChar char="n"/>
            </a:pPr>
            <a:r>
              <a:rPr lang="en-US" altLang="zh-CN" sz="2000" dirty="0"/>
              <a:t> </a:t>
            </a:r>
            <a:r>
              <a:rPr lang="en-US" altLang="zh-CN" sz="2000" dirty="0" smtClean="0"/>
              <a:t>Representation</a:t>
            </a:r>
            <a:endParaRPr lang="en-US" altLang="zh-CN" sz="2000" dirty="0"/>
          </a:p>
          <a:p>
            <a:pPr lvl="1">
              <a:buClr>
                <a:srgbClr val="0070C0"/>
              </a:buClr>
              <a:buFont typeface="Wingdings" panose="05000000000000000000" pitchFamily="2" charset="2"/>
              <a:buChar char="n"/>
            </a:pPr>
            <a:r>
              <a:rPr lang="en-US" altLang="zh-CN" sz="2000" dirty="0"/>
              <a:t> The Software Requirements Specification</a:t>
            </a:r>
            <a:endParaRPr lang="en-US" altLang="zh-CN" sz="2000" dirty="0"/>
          </a:p>
          <a:p>
            <a:pPr lvl="1">
              <a:buClr>
                <a:srgbClr val="0070C0"/>
              </a:buClr>
              <a:buFont typeface="Wingdings" panose="05000000000000000000" pitchFamily="2" charset="2"/>
              <a:buChar char="n"/>
            </a:pPr>
            <a:r>
              <a:rPr lang="en-US" altLang="zh-CN" sz="2000" dirty="0"/>
              <a:t> Specification Review</a:t>
            </a:r>
            <a:endParaRPr lang="en-US" altLang="zh-CN" sz="2000" dirty="0"/>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The Steps of Creating a Specification</a:t>
            </a:r>
            <a:endParaRPr lang="en-US" altLang="zh-CN" dirty="0"/>
          </a:p>
        </p:txBody>
      </p:sp>
    </p:spTree>
  </p:cSld>
  <p:clrMapOvr>
    <a:masterClrMapping/>
  </p:clrMapOvr>
  <p:transition>
    <p:random/>
    <p:sndAc>
      <p:stSnd>
        <p:snd r:embed="rId1" name="projctor.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411164" y="736600"/>
            <a:ext cx="8353425" cy="533400"/>
          </a:xfrm>
          <a:noFill/>
        </p:spPr>
        <p:txBody>
          <a:bodyPr wrap="square"/>
          <a:lstStyle/>
          <a:p>
            <a:r>
              <a:rPr lang="en-US" altLang="zh-CN"/>
              <a:t>Analysis Modeling:Where to Begin?</a:t>
            </a:r>
            <a:endParaRPr lang="en-US" altLang="zh-CN"/>
          </a:p>
        </p:txBody>
      </p:sp>
      <p:sp>
        <p:nvSpPr>
          <p:cNvPr id="325635" name="Rectangle 3"/>
          <p:cNvSpPr>
            <a:spLocks noGrp="1" noChangeArrowheads="1"/>
          </p:cNvSpPr>
          <p:nvPr>
            <p:ph type="body" idx="1"/>
          </p:nvPr>
        </p:nvSpPr>
        <p:spPr>
          <a:xfrm>
            <a:off x="912814" y="1735138"/>
            <a:ext cx="7729537" cy="3911600"/>
          </a:xfrm>
          <a:noFill/>
        </p:spPr>
        <p:txBody>
          <a:bodyPr/>
          <a:lstStyle/>
          <a:p>
            <a:pPr>
              <a:buClr>
                <a:srgbClr val="0070C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A statement of scope can be acquired from:</a:t>
            </a:r>
            <a:endParaRPr lang="en-US" altLang="zh-CN" dirty="0">
              <a:latin typeface="Times New Roman" panose="02020603050405020304" pitchFamily="18" charset="0"/>
              <a:cs typeface="Times New Roman" panose="02020603050405020304" pitchFamily="18" charset="0"/>
            </a:endParaRPr>
          </a:p>
          <a:p>
            <a:pPr lvl="1">
              <a:buClr>
                <a:srgbClr val="0070C0"/>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the system (FAST) working document </a:t>
            </a:r>
            <a:endParaRPr lang="en-US" altLang="zh-CN" sz="2000" dirty="0">
              <a:latin typeface="Times New Roman" panose="02020603050405020304" pitchFamily="18" charset="0"/>
              <a:cs typeface="Times New Roman" panose="02020603050405020304" pitchFamily="18" charset="0"/>
            </a:endParaRPr>
          </a:p>
          <a:p>
            <a:pPr lvl="1">
              <a:buClr>
                <a:srgbClr val="0070C0"/>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A set of use-cases</a:t>
            </a:r>
            <a:endParaRPr lang="en-US" altLang="zh-CN" sz="200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The statement of scope must be “parsed” to extract data, function and behavioral domain information.</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type="body" idx="1"/>
          </p:nvPr>
        </p:nvSpPr>
        <p:spPr>
          <a:xfrm>
            <a:off x="950217" y="1844824"/>
            <a:ext cx="7942263" cy="3244850"/>
          </a:xfrm>
          <a:noFill/>
        </p:spPr>
        <p:txBody>
          <a:bodyPr/>
          <a:lstStyle/>
          <a:p>
            <a:pPr>
              <a:buClr>
                <a:srgbClr val="0070C0"/>
              </a:buClr>
              <a:buFont typeface="Wingdings" panose="05000000000000000000" pitchFamily="2" charset="2"/>
              <a:buChar char="n"/>
            </a:pPr>
            <a:r>
              <a:rPr lang="en-US" altLang="zh-CN" dirty="0"/>
              <a:t> A relatively brief description of the system to be built</a:t>
            </a:r>
            <a:endParaRPr lang="en-US" altLang="zh-CN" dirty="0"/>
          </a:p>
          <a:p>
            <a:pPr lvl="1">
              <a:buClr>
                <a:srgbClr val="0070C0"/>
              </a:buClr>
              <a:buFont typeface="Wingdings" panose="05000000000000000000" pitchFamily="2" charset="2"/>
              <a:buChar char="n"/>
            </a:pPr>
            <a:r>
              <a:rPr lang="en-US" altLang="zh-CN" dirty="0"/>
              <a:t> </a:t>
            </a:r>
            <a:r>
              <a:rPr lang="en-US" altLang="zh-CN" sz="2000" dirty="0"/>
              <a:t>Indicates data that are input and output and basic </a:t>
            </a:r>
            <a:r>
              <a:rPr lang="en-US" altLang="zh-CN" sz="2000" dirty="0" smtClean="0"/>
              <a:t>functionality</a:t>
            </a:r>
            <a:endParaRPr lang="en-US" altLang="zh-CN" sz="2000" dirty="0" smtClean="0"/>
          </a:p>
          <a:p>
            <a:pPr lvl="1">
              <a:buClr>
                <a:srgbClr val="0070C0"/>
              </a:buClr>
              <a:buFont typeface="Wingdings" panose="05000000000000000000" pitchFamily="2" charset="2"/>
              <a:buChar char="n"/>
            </a:pPr>
            <a:endParaRPr lang="en-US" altLang="zh-CN" sz="2000" dirty="0"/>
          </a:p>
          <a:p>
            <a:pPr lvl="1">
              <a:buClr>
                <a:srgbClr val="0070C0"/>
              </a:buClr>
              <a:buFont typeface="Wingdings" panose="05000000000000000000" pitchFamily="2" charset="2"/>
              <a:buChar char="n"/>
            </a:pPr>
            <a:r>
              <a:rPr lang="en-US" altLang="zh-CN" sz="2000" dirty="0"/>
              <a:t> Indicates conditional processing (at a high level</a:t>
            </a:r>
            <a:r>
              <a:rPr lang="en-US" altLang="zh-CN" sz="2000" dirty="0" smtClean="0"/>
              <a:t>)</a:t>
            </a:r>
            <a:endParaRPr lang="en-US" altLang="zh-CN" sz="2000" dirty="0" smtClean="0"/>
          </a:p>
          <a:p>
            <a:pPr lvl="1">
              <a:buClr>
                <a:srgbClr val="0070C0"/>
              </a:buClr>
              <a:buFont typeface="Wingdings" panose="05000000000000000000" pitchFamily="2" charset="2"/>
              <a:buChar char="n"/>
            </a:pPr>
            <a:endParaRPr lang="en-US" altLang="zh-CN" sz="2000" dirty="0"/>
          </a:p>
          <a:p>
            <a:pPr lvl="1">
              <a:buClr>
                <a:srgbClr val="0070C0"/>
              </a:buClr>
              <a:buFont typeface="Wingdings" panose="05000000000000000000" pitchFamily="2" charset="2"/>
              <a:buChar char="n"/>
            </a:pPr>
            <a:r>
              <a:rPr lang="en-US" altLang="zh-CN" sz="2000" dirty="0"/>
              <a:t> Implies certain constraints and limitations</a:t>
            </a:r>
            <a:endParaRPr lang="en-US" altLang="zh-CN" sz="2000" dirty="0"/>
          </a:p>
        </p:txBody>
      </p:sp>
      <p:sp>
        <p:nvSpPr>
          <p:cNvPr id="2" name="标题 1"/>
          <p:cNvSpPr>
            <a:spLocks noGrp="1"/>
          </p:cNvSpPr>
          <p:nvPr>
            <p:ph type="title"/>
          </p:nvPr>
        </p:nvSpPr>
        <p:spPr/>
        <p:txBody>
          <a:bodyPr/>
          <a:lstStyle/>
          <a:p>
            <a:r>
              <a:rPr lang="en-US" altLang="zh-CN" dirty="0"/>
              <a:t>Statement of Scope</a:t>
            </a:r>
            <a:endParaRPr lang="zh-CN" alt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3" name="Rectangle 3"/>
          <p:cNvSpPr>
            <a:spLocks noGrp="1" noChangeArrowheads="1"/>
          </p:cNvSpPr>
          <p:nvPr>
            <p:ph type="body" idx="1"/>
          </p:nvPr>
        </p:nvSpPr>
        <p:spPr>
          <a:xfrm>
            <a:off x="971601" y="1412776"/>
            <a:ext cx="8064896" cy="3924300"/>
          </a:xfrm>
          <a:noFill/>
        </p:spPr>
        <p:txBody>
          <a:bodyPr/>
          <a:lstStyle/>
          <a:p>
            <a:pPr>
              <a:lnSpc>
                <a:spcPct val="80000"/>
              </a:lnSpc>
              <a:buClr>
                <a:srgbClr val="0070C0"/>
              </a:buClr>
              <a:buFont typeface="Wingdings" panose="05000000000000000000" pitchFamily="2" charset="2"/>
              <a:buChar char="n"/>
            </a:pPr>
            <a:r>
              <a:rPr lang="en-US" altLang="zh-CN" b="0" dirty="0"/>
              <a:t>Define “objects” by </a:t>
            </a:r>
            <a:r>
              <a:rPr lang="en-US" altLang="zh-CN" b="0" u="sng" dirty="0"/>
              <a:t>underlining all nouns in the written statement of scope</a:t>
            </a:r>
            <a:endParaRPr lang="en-US" altLang="zh-CN" b="0" u="sng" dirty="0"/>
          </a:p>
          <a:p>
            <a:pPr lvl="2">
              <a:lnSpc>
                <a:spcPct val="80000"/>
              </a:lnSpc>
              <a:buClr>
                <a:srgbClr val="0070C0"/>
              </a:buClr>
              <a:buFont typeface="Wingdings" panose="05000000000000000000" pitchFamily="2" charset="2"/>
              <a:buChar char="n"/>
            </a:pPr>
            <a:r>
              <a:rPr lang="en-US" altLang="zh-CN" sz="2000" dirty="0"/>
              <a:t>producers / consumers of data</a:t>
            </a:r>
            <a:endParaRPr lang="en-US" altLang="zh-CN" sz="2000" dirty="0"/>
          </a:p>
          <a:p>
            <a:pPr lvl="2">
              <a:lnSpc>
                <a:spcPct val="80000"/>
              </a:lnSpc>
              <a:buClr>
                <a:srgbClr val="0070C0"/>
              </a:buClr>
              <a:buFont typeface="Wingdings" panose="05000000000000000000" pitchFamily="2" charset="2"/>
              <a:buChar char="n"/>
            </a:pPr>
            <a:r>
              <a:rPr lang="en-US" altLang="zh-CN" sz="2000" dirty="0"/>
              <a:t>places where data are stored</a:t>
            </a:r>
            <a:endParaRPr lang="en-US" altLang="zh-CN" sz="2000" dirty="0"/>
          </a:p>
          <a:p>
            <a:pPr lvl="2">
              <a:lnSpc>
                <a:spcPct val="80000"/>
              </a:lnSpc>
              <a:buClr>
                <a:srgbClr val="0070C0"/>
              </a:buClr>
              <a:buFont typeface="Wingdings" panose="05000000000000000000" pitchFamily="2" charset="2"/>
              <a:buChar char="n"/>
            </a:pPr>
            <a:r>
              <a:rPr lang="en-US" altLang="zh-CN" sz="2000" dirty="0"/>
              <a:t>“composite” data </a:t>
            </a:r>
            <a:r>
              <a:rPr lang="en-US" altLang="zh-CN" sz="2000" dirty="0" smtClean="0"/>
              <a:t>items</a:t>
            </a:r>
            <a:endParaRPr lang="en-US" altLang="zh-CN" sz="2000" dirty="0" smtClean="0"/>
          </a:p>
          <a:p>
            <a:pPr lvl="2">
              <a:lnSpc>
                <a:spcPct val="80000"/>
              </a:lnSpc>
              <a:buClr>
                <a:srgbClr val="0070C0"/>
              </a:buClr>
              <a:buFont typeface="Wingdings" panose="05000000000000000000" pitchFamily="2" charset="2"/>
              <a:buChar char="n"/>
            </a:pPr>
            <a:endParaRPr lang="en-US" altLang="zh-CN" dirty="0"/>
          </a:p>
          <a:p>
            <a:pPr>
              <a:lnSpc>
                <a:spcPct val="80000"/>
              </a:lnSpc>
              <a:buClr>
                <a:srgbClr val="0070C0"/>
              </a:buClr>
              <a:buFont typeface="Wingdings" panose="05000000000000000000" pitchFamily="2" charset="2"/>
              <a:buChar char="n"/>
            </a:pPr>
            <a:r>
              <a:rPr lang="en-US" altLang="zh-CN" b="0" dirty="0"/>
              <a:t>Define “operations” by </a:t>
            </a:r>
            <a:r>
              <a:rPr lang="en-US" altLang="zh-CN" b="0" u="sng" dirty="0"/>
              <a:t>double underlining all active verbs </a:t>
            </a:r>
            <a:endParaRPr lang="en-US" altLang="zh-CN" b="0" u="sng" dirty="0"/>
          </a:p>
          <a:p>
            <a:pPr lvl="2">
              <a:lnSpc>
                <a:spcPct val="80000"/>
              </a:lnSpc>
              <a:buClr>
                <a:srgbClr val="0070C0"/>
              </a:buClr>
              <a:buFont typeface="Wingdings" panose="05000000000000000000" pitchFamily="2" charset="2"/>
              <a:buChar char="n"/>
            </a:pPr>
            <a:r>
              <a:rPr lang="en-US" altLang="zh-CN" sz="2000" dirty="0"/>
              <a:t>processes relevant to the application</a:t>
            </a:r>
            <a:endParaRPr lang="en-US" altLang="zh-CN" sz="2000" dirty="0"/>
          </a:p>
          <a:p>
            <a:pPr lvl="2">
              <a:lnSpc>
                <a:spcPct val="80000"/>
              </a:lnSpc>
              <a:buClr>
                <a:srgbClr val="0070C0"/>
              </a:buClr>
              <a:buFont typeface="Wingdings" panose="05000000000000000000" pitchFamily="2" charset="2"/>
              <a:buChar char="n"/>
            </a:pPr>
            <a:r>
              <a:rPr lang="en-US" altLang="zh-CN" sz="2000" dirty="0"/>
              <a:t>data </a:t>
            </a:r>
            <a:r>
              <a:rPr lang="en-US" altLang="zh-CN" sz="2000" dirty="0" smtClean="0"/>
              <a:t>transformations</a:t>
            </a:r>
            <a:endParaRPr lang="en-US" altLang="zh-CN" sz="2000" dirty="0" smtClean="0"/>
          </a:p>
          <a:p>
            <a:pPr lvl="2">
              <a:lnSpc>
                <a:spcPct val="80000"/>
              </a:lnSpc>
              <a:buClr>
                <a:srgbClr val="0070C0"/>
              </a:buClr>
              <a:buFont typeface="Wingdings" panose="05000000000000000000" pitchFamily="2" charset="2"/>
              <a:buChar char="n"/>
            </a:pPr>
            <a:endParaRPr lang="en-US" altLang="zh-CN" dirty="0"/>
          </a:p>
          <a:p>
            <a:pPr>
              <a:lnSpc>
                <a:spcPct val="80000"/>
              </a:lnSpc>
              <a:buClr>
                <a:srgbClr val="0070C0"/>
              </a:buClr>
              <a:buFont typeface="Wingdings" panose="05000000000000000000" pitchFamily="2" charset="2"/>
              <a:buChar char="n"/>
            </a:pPr>
            <a:r>
              <a:rPr lang="en-US" altLang="zh-CN" b="0" dirty="0"/>
              <a:t>Consider other “services” that will be required by the objects</a:t>
            </a:r>
            <a:endParaRPr lang="en-US" altLang="zh-CN" b="0" dirty="0"/>
          </a:p>
        </p:txBody>
      </p:sp>
      <p:sp>
        <p:nvSpPr>
          <p:cNvPr id="4" name="标题 1"/>
          <p:cNvSpPr txBox="1"/>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t>Identifying Objects and Operations</a:t>
            </a:r>
            <a:endParaRPr lang="zh-CN" altLang="en-US" kern="0"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3"/>
          <p:cNvSpPr>
            <a:spLocks noGrp="1" noChangeArrowheads="1"/>
          </p:cNvSpPr>
          <p:nvPr>
            <p:ph type="body" idx="1"/>
          </p:nvPr>
        </p:nvSpPr>
        <p:spPr/>
        <p:txBody>
          <a:bodyPr/>
          <a:lstStyle/>
          <a:p>
            <a:pPr marL="0" indent="0">
              <a:buNone/>
            </a:pPr>
            <a:endParaRPr lang="en-US" altLang="zh-CN" dirty="0" smtClean="0"/>
          </a:p>
          <a:p>
            <a:pPr>
              <a:buClr>
                <a:srgbClr val="0070C0"/>
              </a:buClr>
              <a:buFont typeface="Wingdings" panose="05000000000000000000" pitchFamily="2" charset="2"/>
              <a:buChar char="n"/>
            </a:pPr>
            <a:r>
              <a:rPr lang="en-US" altLang="zh-CN" b="0" dirty="0" smtClean="0"/>
              <a:t>Structured </a:t>
            </a:r>
            <a:r>
              <a:rPr lang="en-US" altLang="zh-CN" b="0" dirty="0"/>
              <a:t>Analysis and Design Technique (SADT);</a:t>
            </a:r>
            <a:endParaRPr lang="en-US" altLang="zh-CN" b="0" dirty="0"/>
          </a:p>
          <a:p>
            <a:pPr lvl="1">
              <a:buClr>
                <a:srgbClr val="0070C0"/>
              </a:buClr>
              <a:buFont typeface="Wingdings" panose="05000000000000000000" pitchFamily="2" charset="2"/>
              <a:buChar char="n"/>
            </a:pPr>
            <a:r>
              <a:rPr lang="en-US" altLang="zh-CN" sz="2200" dirty="0"/>
              <a:t> Data</a:t>
            </a:r>
            <a:endParaRPr lang="en-US" altLang="zh-CN" sz="2200" dirty="0"/>
          </a:p>
          <a:p>
            <a:pPr>
              <a:buClr>
                <a:srgbClr val="0070C0"/>
              </a:buClr>
              <a:buFont typeface="Wingdings" panose="05000000000000000000" pitchFamily="2" charset="2"/>
              <a:buChar char="n"/>
            </a:pPr>
            <a:endParaRPr lang="en-US" altLang="zh-CN" b="0" dirty="0"/>
          </a:p>
          <a:p>
            <a:pPr>
              <a:buClr>
                <a:srgbClr val="0070C0"/>
              </a:buClr>
              <a:buFont typeface="Wingdings" panose="05000000000000000000" pitchFamily="2" charset="2"/>
              <a:buChar char="n"/>
            </a:pPr>
            <a:r>
              <a:rPr lang="en-US" altLang="zh-CN" b="0" dirty="0"/>
              <a:t> Object Oriented Analysis and Design Technique (OOAD);</a:t>
            </a:r>
            <a:endParaRPr lang="en-US" altLang="zh-CN" b="0" dirty="0"/>
          </a:p>
          <a:p>
            <a:pPr lvl="1">
              <a:buClr>
                <a:srgbClr val="0070C0"/>
              </a:buClr>
              <a:buFont typeface="Wingdings" panose="05000000000000000000" pitchFamily="2" charset="2"/>
              <a:buChar char="n"/>
            </a:pPr>
            <a:r>
              <a:rPr lang="en-US" altLang="zh-CN" sz="2200" dirty="0"/>
              <a:t> Object</a:t>
            </a:r>
            <a:endParaRPr lang="en-US" altLang="zh-CN" sz="2200" dirty="0"/>
          </a:p>
        </p:txBody>
      </p:sp>
      <p:sp>
        <p:nvSpPr>
          <p:cNvPr id="4" name="标题 1"/>
          <p:cNvSpPr txBox="1"/>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t>Requirements Analysis Methods</a:t>
            </a:r>
            <a:endParaRPr lang="zh-CN" altLang="en-US" kern="0" dirty="0"/>
          </a:p>
        </p:txBody>
      </p:sp>
    </p:spTree>
  </p:cSld>
  <p:clrMapOvr>
    <a:masterClrMapping/>
  </p:clrMapOvr>
  <p:transition>
    <p:random/>
    <p:sndAc>
      <p:stSnd>
        <p:snd r:embed="rId1" name="projctor.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Oval 2"/>
          <p:cNvSpPr>
            <a:spLocks noChangeArrowheads="1"/>
          </p:cNvSpPr>
          <p:nvPr/>
        </p:nvSpPr>
        <p:spPr bwMode="auto">
          <a:xfrm>
            <a:off x="8064500" y="0"/>
            <a:ext cx="914400" cy="1557338"/>
          </a:xfrm>
          <a:prstGeom prst="ellipse">
            <a:avLst/>
          </a:prstGeom>
          <a:solidFill>
            <a:schemeClr val="hlink"/>
          </a:solidFill>
          <a:ln w="12700">
            <a:solidFill>
              <a:schemeClr val="tx1"/>
            </a:solidFill>
            <a:round/>
            <a:headEnd type="none" w="sm" len="sm"/>
            <a:tailEnd type="none" w="sm" len="sm"/>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graphicFrame>
        <p:nvGraphicFramePr>
          <p:cNvPr id="16386" name="Object 3"/>
          <p:cNvGraphicFramePr/>
          <p:nvPr/>
        </p:nvGraphicFramePr>
        <p:xfrm>
          <a:off x="7380288" y="368300"/>
          <a:ext cx="547687" cy="1365250"/>
        </p:xfrm>
        <a:graphic>
          <a:graphicData uri="http://schemas.openxmlformats.org/presentationml/2006/ole">
            <mc:AlternateContent xmlns:mc="http://schemas.openxmlformats.org/markup-compatibility/2006">
              <mc:Choice xmlns:v="urn:schemas-microsoft-com:vml" Requires="v">
                <p:oleObj spid="_x0000_s53568" name="Clip" r:id="rId1" imgW="471805" imgH="1000125" progId="MS_ClipArt_Gallery.2">
                  <p:embed/>
                </p:oleObj>
              </mc:Choice>
              <mc:Fallback>
                <p:oleObj name="Clip" r:id="rId1" imgW="471805" imgH="1000125" progId="MS_ClipArt_Gallery.2">
                  <p:embed/>
                  <p:pic>
                    <p:nvPicPr>
                      <p:cNvPr id="0" name="图片 535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368300"/>
                        <a:ext cx="547687" cy="1365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7" name="Object 4"/>
          <p:cNvGraphicFramePr>
            <a:graphicFrameLocks noChangeAspect="1"/>
          </p:cNvGraphicFramePr>
          <p:nvPr/>
        </p:nvGraphicFramePr>
        <p:xfrm>
          <a:off x="3240088" y="5121275"/>
          <a:ext cx="2286000" cy="1557338"/>
        </p:xfrm>
        <a:graphic>
          <a:graphicData uri="http://schemas.openxmlformats.org/presentationml/2006/ole">
            <mc:AlternateContent xmlns:mc="http://schemas.openxmlformats.org/markup-compatibility/2006">
              <mc:Choice xmlns:v="urn:schemas-microsoft-com:vml" Requires="v">
                <p:oleObj spid="_x0000_s53569" name="Clip" r:id="rId3" imgW="16448405" imgH="18430875" progId="MS_ClipArt_Gallery.2">
                  <p:embed/>
                </p:oleObj>
              </mc:Choice>
              <mc:Fallback>
                <p:oleObj name="Clip" r:id="rId3" imgW="16448405" imgH="18430875" progId="MS_ClipArt_Gallery.2">
                  <p:embed/>
                  <p:pic>
                    <p:nvPicPr>
                      <p:cNvPr id="0" name="图片 535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088" y="5121275"/>
                        <a:ext cx="2286000" cy="1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1669" name="Text Box 5"/>
          <p:cNvSpPr txBox="1">
            <a:spLocks noChangeArrowheads="1"/>
          </p:cNvSpPr>
          <p:nvPr/>
        </p:nvSpPr>
        <p:spPr bwMode="auto">
          <a:xfrm>
            <a:off x="5616575" y="5013325"/>
            <a:ext cx="3117850" cy="1190625"/>
          </a:xfrm>
          <a:prstGeom prst="rect">
            <a:avLst/>
          </a:prstGeom>
          <a:noFill/>
          <a:ln w="12700">
            <a:noFill/>
            <a:miter lim="800000"/>
            <a:headEnd type="none" w="sm" len="sm"/>
            <a:tailEnd type="none" w="sm" len="sm"/>
          </a:ln>
          <a:effectLst/>
        </p:spPr>
        <p:txBody>
          <a:bodyPr wrap="none">
            <a:spAutoFit/>
          </a:bodyPr>
          <a:lstStyle/>
          <a:p>
            <a:pPr>
              <a:defRPr/>
            </a:pPr>
            <a:r>
              <a:rPr lang="en-US" altLang="zh-CN" sz="1800" b="1">
                <a:solidFill>
                  <a:srgbClr val="FF0000"/>
                </a:solidFill>
                <a:effectLst>
                  <a:outerShdw blurRad="38100" dist="38100" dir="2700000" algn="tl">
                    <a:srgbClr val="C0C0C0"/>
                  </a:outerShdw>
                </a:effectLst>
                <a:ea typeface="宋体" panose="02010600030101010101" pitchFamily="2" charset="-122"/>
              </a:rPr>
              <a:t>SwReq_1: The item shall ...</a:t>
            </a:r>
            <a:endParaRPr lang="en-US" altLang="zh-CN" sz="1800" b="1">
              <a:solidFill>
                <a:srgbClr val="FF0000"/>
              </a:solidFill>
              <a:effectLst>
                <a:outerShdw blurRad="38100" dist="38100" dir="2700000" algn="tl">
                  <a:srgbClr val="C0C0C0"/>
                </a:outerShdw>
              </a:effectLst>
              <a:ea typeface="宋体" panose="02010600030101010101" pitchFamily="2" charset="-122"/>
            </a:endParaRPr>
          </a:p>
          <a:p>
            <a:pPr>
              <a:defRPr/>
            </a:pPr>
            <a:r>
              <a:rPr lang="en-US" altLang="zh-CN" sz="1800" b="1">
                <a:solidFill>
                  <a:srgbClr val="FF0000"/>
                </a:solidFill>
                <a:effectLst>
                  <a:outerShdw blurRad="38100" dist="38100" dir="2700000" algn="tl">
                    <a:srgbClr val="C0C0C0"/>
                  </a:outerShdw>
                </a:effectLst>
                <a:ea typeface="宋体" panose="02010600030101010101" pitchFamily="2" charset="-122"/>
              </a:rPr>
              <a:t>SwReq_2: ...</a:t>
            </a:r>
            <a:endParaRPr lang="en-US" altLang="zh-CN" sz="1800" b="1">
              <a:solidFill>
                <a:srgbClr val="FF0000"/>
              </a:solidFill>
              <a:effectLst>
                <a:outerShdw blurRad="38100" dist="38100" dir="2700000" algn="tl">
                  <a:srgbClr val="C0C0C0"/>
                </a:outerShdw>
              </a:effectLst>
              <a:ea typeface="宋体" panose="02010600030101010101" pitchFamily="2" charset="-122"/>
            </a:endParaRPr>
          </a:p>
          <a:p>
            <a:pPr>
              <a:defRPr/>
            </a:pPr>
            <a:r>
              <a:rPr lang="en-US" altLang="zh-CN" sz="1800" b="1">
                <a:solidFill>
                  <a:srgbClr val="FF0000"/>
                </a:solidFill>
                <a:effectLst>
                  <a:outerShdw blurRad="38100" dist="38100" dir="2700000" algn="tl">
                    <a:srgbClr val="C0C0C0"/>
                  </a:outerShdw>
                </a:effectLst>
                <a:ea typeface="宋体" panose="02010600030101010101" pitchFamily="2" charset="-122"/>
              </a:rPr>
              <a:t>…..</a:t>
            </a:r>
            <a:endParaRPr lang="en-US" altLang="zh-CN" sz="1800" b="1">
              <a:solidFill>
                <a:srgbClr val="FF0000"/>
              </a:solidFill>
              <a:effectLst>
                <a:outerShdw blurRad="38100" dist="38100" dir="2700000" algn="tl">
                  <a:srgbClr val="C0C0C0"/>
                </a:outerShdw>
              </a:effectLst>
              <a:ea typeface="宋体" panose="02010600030101010101" pitchFamily="2" charset="-122"/>
            </a:endParaRPr>
          </a:p>
          <a:p>
            <a:pPr>
              <a:defRPr/>
            </a:pPr>
            <a:r>
              <a:rPr lang="en-US" altLang="zh-CN" sz="1800" b="1">
                <a:solidFill>
                  <a:srgbClr val="FF0000"/>
                </a:solidFill>
                <a:effectLst>
                  <a:outerShdw blurRad="38100" dist="38100" dir="2700000" algn="tl">
                    <a:srgbClr val="C0C0C0"/>
                  </a:outerShdw>
                </a:effectLst>
                <a:ea typeface="宋体" panose="02010600030101010101" pitchFamily="2" charset="-122"/>
              </a:rPr>
              <a:t>SwReq_X: ...</a:t>
            </a:r>
            <a:endParaRPr lang="en-US" altLang="zh-CN" sz="1800" b="1">
              <a:solidFill>
                <a:srgbClr val="FF0000"/>
              </a:solidFill>
              <a:effectLst>
                <a:outerShdw blurRad="38100" dist="38100" dir="2700000" algn="tl">
                  <a:srgbClr val="C0C0C0"/>
                </a:outerShdw>
              </a:effectLst>
              <a:ea typeface="宋体" panose="02010600030101010101" pitchFamily="2" charset="-122"/>
            </a:endParaRPr>
          </a:p>
        </p:txBody>
      </p:sp>
      <p:sp>
        <p:nvSpPr>
          <p:cNvPr id="16391" name="Rectangle 7"/>
          <p:cNvSpPr>
            <a:spLocks noChangeArrowheads="1"/>
          </p:cNvSpPr>
          <p:nvPr/>
        </p:nvSpPr>
        <p:spPr bwMode="auto">
          <a:xfrm>
            <a:off x="992188" y="1268760"/>
            <a:ext cx="7986712" cy="5010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a:spAutoFit/>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52A930"/>
              </a:buClr>
              <a:buFontTx/>
              <a:buChar char="•"/>
            </a:pPr>
            <a:r>
              <a:rPr lang="en-GB" altLang="zh-CN" sz="2400" dirty="0">
                <a:latin typeface="Times New Roman" panose="02020603050405020304" pitchFamily="18" charset="0"/>
                <a:cs typeface="Times New Roman" panose="02020603050405020304" pitchFamily="18" charset="0"/>
              </a:rPr>
              <a:t>Requirement:</a:t>
            </a:r>
            <a:endParaRPr lang="en-GB" altLang="zh-CN" sz="2400" dirty="0">
              <a:latin typeface="Times New Roman" panose="02020603050405020304" pitchFamily="18" charset="0"/>
              <a:cs typeface="Times New Roman" panose="02020603050405020304" pitchFamily="18" charset="0"/>
            </a:endParaRPr>
          </a:p>
          <a:p>
            <a:pPr lvl="1">
              <a:spcBef>
                <a:spcPct val="20000"/>
              </a:spcBef>
              <a:buClr>
                <a:srgbClr val="52A930"/>
              </a:buClr>
              <a:buFontTx/>
              <a:buChar char="–"/>
            </a:pPr>
            <a:r>
              <a:rPr lang="en-GB" altLang="zh-CN" sz="2200" dirty="0">
                <a:latin typeface="Times New Roman" panose="02020603050405020304" pitchFamily="18" charset="0"/>
                <a:cs typeface="Times New Roman" panose="02020603050405020304" pitchFamily="18" charset="0"/>
              </a:rPr>
              <a:t>contractual condition and/or capability (external customer(*))</a:t>
            </a:r>
            <a:endParaRPr lang="en-GB" altLang="zh-CN" sz="2200" dirty="0">
              <a:latin typeface="Times New Roman" panose="02020603050405020304" pitchFamily="18" charset="0"/>
              <a:cs typeface="Times New Roman" panose="02020603050405020304" pitchFamily="18" charset="0"/>
            </a:endParaRPr>
          </a:p>
          <a:p>
            <a:pPr lvl="1">
              <a:spcBef>
                <a:spcPct val="20000"/>
              </a:spcBef>
              <a:buClr>
                <a:srgbClr val="52A930"/>
              </a:buClr>
              <a:buFontTx/>
              <a:buChar char="–"/>
            </a:pPr>
            <a:r>
              <a:rPr lang="en-GB" altLang="zh-CN" sz="2200" dirty="0">
                <a:latin typeface="Times New Roman" panose="02020603050405020304" pitchFamily="18" charset="0"/>
                <a:cs typeface="Times New Roman" panose="02020603050405020304" pitchFamily="18" charset="0"/>
              </a:rPr>
              <a:t>industrial constraint (system engineering group, marketing, ...)</a:t>
            </a:r>
            <a:endParaRPr lang="en-GB" altLang="zh-CN" sz="2200" dirty="0">
              <a:latin typeface="Times New Roman" panose="02020603050405020304" pitchFamily="18" charset="0"/>
              <a:cs typeface="Times New Roman" panose="02020603050405020304" pitchFamily="18" charset="0"/>
            </a:endParaRPr>
          </a:p>
          <a:p>
            <a:pPr lvl="1">
              <a:spcBef>
                <a:spcPct val="20000"/>
              </a:spcBef>
              <a:buClr>
                <a:srgbClr val="52A930"/>
              </a:buClr>
              <a:buFontTx/>
              <a:buChar char="–"/>
            </a:pPr>
            <a:r>
              <a:rPr lang="en-GB" altLang="zh-CN" sz="2200" dirty="0">
                <a:latin typeface="Times New Roman" panose="02020603050405020304" pitchFamily="18" charset="0"/>
                <a:cs typeface="Times New Roman" panose="02020603050405020304" pitchFamily="18" charset="0"/>
              </a:rPr>
              <a:t>states WHAT the system/software item must do, not HOW it does it</a:t>
            </a:r>
            <a:r>
              <a:rPr lang="en-GB" altLang="zh-CN" sz="2200" dirty="0" smtClean="0">
                <a:latin typeface="Times New Roman" panose="02020603050405020304" pitchFamily="18" charset="0"/>
                <a:cs typeface="Times New Roman" panose="02020603050405020304" pitchFamily="18" charset="0"/>
              </a:rPr>
              <a:t>.</a:t>
            </a:r>
            <a:endParaRPr lang="en-GB" altLang="zh-CN" sz="2200" dirty="0" smtClean="0">
              <a:latin typeface="Times New Roman" panose="02020603050405020304" pitchFamily="18" charset="0"/>
              <a:cs typeface="Times New Roman" panose="02020603050405020304" pitchFamily="18" charset="0"/>
            </a:endParaRPr>
          </a:p>
          <a:p>
            <a:pPr lvl="1">
              <a:spcBef>
                <a:spcPct val="20000"/>
              </a:spcBef>
              <a:buClr>
                <a:srgbClr val="52A930"/>
              </a:buClr>
              <a:buFontTx/>
              <a:buChar char="–"/>
            </a:pPr>
            <a:endParaRPr lang="en-GB" altLang="zh-CN" sz="2200" dirty="0">
              <a:latin typeface="Times New Roman" panose="02020603050405020304" pitchFamily="18" charset="0"/>
              <a:cs typeface="Times New Roman" panose="02020603050405020304" pitchFamily="18" charset="0"/>
            </a:endParaRPr>
          </a:p>
          <a:p>
            <a:pPr>
              <a:spcBef>
                <a:spcPct val="20000"/>
              </a:spcBef>
              <a:buClr>
                <a:srgbClr val="52A930"/>
              </a:buClr>
              <a:buFontTx/>
              <a:buChar char="•"/>
            </a:pPr>
            <a:r>
              <a:rPr lang="en-GB" altLang="zh-CN" sz="2400" dirty="0">
                <a:latin typeface="Times New Roman" panose="02020603050405020304" pitchFamily="18" charset="0"/>
                <a:cs typeface="Times New Roman" panose="02020603050405020304" pitchFamily="18" charset="0"/>
              </a:rPr>
              <a:t>Specification: a list of technical </a:t>
            </a:r>
            <a:r>
              <a:rPr lang="en-GB" altLang="zh-CN" sz="2400" dirty="0" smtClean="0">
                <a:latin typeface="Times New Roman" panose="02020603050405020304" pitchFamily="18" charset="0"/>
                <a:cs typeface="Times New Roman" panose="02020603050405020304" pitchFamily="18" charset="0"/>
              </a:rPr>
              <a:t>requirements  </a:t>
            </a:r>
            <a:endParaRPr lang="en-GB" altLang="zh-CN" sz="2400" dirty="0" smtClean="0">
              <a:latin typeface="Times New Roman" panose="02020603050405020304" pitchFamily="18" charset="0"/>
              <a:cs typeface="Times New Roman" panose="02020603050405020304" pitchFamily="18" charset="0"/>
            </a:endParaRPr>
          </a:p>
          <a:p>
            <a:pPr>
              <a:spcBef>
                <a:spcPct val="20000"/>
              </a:spcBef>
              <a:buClr>
                <a:srgbClr val="52A930"/>
              </a:buClr>
              <a:buFontTx/>
              <a:buChar char="•"/>
            </a:pPr>
            <a:endParaRPr lang="en-GB" altLang="zh-CN" sz="2400" dirty="0" smtClean="0">
              <a:latin typeface="Times New Roman" panose="02020603050405020304" pitchFamily="18" charset="0"/>
              <a:cs typeface="Times New Roman" panose="02020603050405020304" pitchFamily="18" charset="0"/>
            </a:endParaRPr>
          </a:p>
          <a:p>
            <a:pPr>
              <a:spcBef>
                <a:spcPct val="20000"/>
              </a:spcBef>
              <a:buClr>
                <a:srgbClr val="52A930"/>
              </a:buClr>
              <a:buFontTx/>
              <a:buChar char="•"/>
            </a:pPr>
            <a:r>
              <a:rPr lang="en-GB" altLang="zh-CN" sz="2400" dirty="0" smtClean="0">
                <a:latin typeface="Times New Roman" panose="02020603050405020304" pitchFamily="18" charset="0"/>
                <a:cs typeface="Times New Roman" panose="02020603050405020304" pitchFamily="18" charset="0"/>
              </a:rPr>
              <a:t>Requirement </a:t>
            </a:r>
            <a:r>
              <a:rPr lang="en-GB" altLang="zh-CN" sz="2400" dirty="0">
                <a:latin typeface="Times New Roman" panose="02020603050405020304" pitchFamily="18" charset="0"/>
                <a:cs typeface="Times New Roman" panose="02020603050405020304" pitchFamily="18" charset="0"/>
              </a:rPr>
              <a:t>traceability, necessary to ensure development coherence</a:t>
            </a:r>
            <a:endParaRPr lang="en-GB" altLang="zh-CN" sz="2400" dirty="0">
              <a:latin typeface="Times New Roman" panose="02020603050405020304" pitchFamily="18" charset="0"/>
              <a:cs typeface="Times New Roman" panose="02020603050405020304" pitchFamily="18" charset="0"/>
            </a:endParaRPr>
          </a:p>
          <a:p>
            <a:pPr>
              <a:spcBef>
                <a:spcPct val="20000"/>
              </a:spcBef>
              <a:buClr>
                <a:srgbClr val="52A930"/>
              </a:buClr>
              <a:buFontTx/>
              <a:buChar char="•"/>
            </a:pPr>
            <a:endParaRPr lang="en-GB" altLang="zh-CN" sz="2400" dirty="0" smtClean="0">
              <a:latin typeface="Times New Roman" panose="02020603050405020304" pitchFamily="18" charset="0"/>
              <a:cs typeface="Times New Roman" panose="02020603050405020304" pitchFamily="18" charset="0"/>
            </a:endParaRPr>
          </a:p>
          <a:p>
            <a:pPr>
              <a:spcBef>
                <a:spcPct val="20000"/>
              </a:spcBef>
              <a:buClr>
                <a:srgbClr val="52A930"/>
              </a:buClr>
            </a:pPr>
            <a:r>
              <a:rPr lang="en-GB" altLang="zh-CN" sz="2400" dirty="0" smtClean="0">
                <a:latin typeface="Times New Roman" panose="02020603050405020304" pitchFamily="18" charset="0"/>
                <a:cs typeface="Times New Roman" panose="02020603050405020304" pitchFamily="18" charset="0"/>
              </a:rPr>
              <a:t>     </a:t>
            </a:r>
            <a:endParaRPr lang="en-GB" altLang="zh-CN" sz="2400" dirty="0">
              <a:latin typeface="Times New Roman" panose="02020603050405020304" pitchFamily="18" charset="0"/>
              <a:cs typeface="Times New Roman" panose="02020603050405020304" pitchFamily="18" charset="0"/>
            </a:endParaRPr>
          </a:p>
        </p:txBody>
      </p:sp>
      <p:sp>
        <p:nvSpPr>
          <p:cNvPr id="8" name="Rectangle 2"/>
          <p:cNvSpPr>
            <a:spLocks noGrp="1" noChangeArrowheads="1"/>
          </p:cNvSpPr>
          <p:nvPr>
            <p:ph type="title"/>
          </p:nvPr>
        </p:nvSpPr>
        <p:spPr>
          <a:xfrm>
            <a:off x="381000" y="228600"/>
            <a:ext cx="8229600" cy="914400"/>
          </a:xfrm>
        </p:spPr>
        <p:txBody>
          <a:bodyPr/>
          <a:lstStyle/>
          <a:p>
            <a:r>
              <a:rPr lang="en-US" altLang="zh-CN" dirty="0">
                <a:ea typeface="宋体" panose="02010600030101010101" pitchFamily="2" charset="-122"/>
              </a:rPr>
              <a:t>WHAT IS A REQUIREMENT ?</a:t>
            </a:r>
            <a:endParaRPr lang="en-GB" altLang="zh-CN" dirty="0"/>
          </a:p>
        </p:txBody>
      </p:sp>
    </p:spTree>
  </p:cSld>
  <p:clrMapOvr>
    <a:masterClrMapping/>
  </p:clrMapOvr>
  <p:transition>
    <p:random/>
    <p:sndAc>
      <p:stSnd>
        <p:snd r:embed="rId5" name="projctor.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type="body" idx="1"/>
          </p:nvPr>
        </p:nvSpPr>
        <p:spPr>
          <a:xfrm>
            <a:off x="971601" y="1628800"/>
            <a:ext cx="7704856" cy="4551363"/>
          </a:xfrm>
        </p:spPr>
        <p:txBody>
          <a:bodyPr/>
          <a:lstStyle/>
          <a:p>
            <a:pPr>
              <a:buClr>
                <a:srgbClr val="0070C0"/>
              </a:buClr>
              <a:buFont typeface="Wingdings" panose="05000000000000000000" pitchFamily="2" charset="2"/>
              <a:buChar char="n"/>
            </a:pPr>
            <a:r>
              <a:rPr lang="en-US" altLang="zh-CN" dirty="0"/>
              <a:t> Structured analysis is a model building activity</a:t>
            </a:r>
            <a:r>
              <a:rPr lang="en-US" altLang="zh-CN" dirty="0" smtClean="0"/>
              <a:t>:</a:t>
            </a:r>
            <a:endParaRPr lang="en-US" altLang="zh-CN" dirty="0" smtClean="0"/>
          </a:p>
          <a:p>
            <a:pPr>
              <a:buClr>
                <a:srgbClr val="0070C0"/>
              </a:buClr>
              <a:buFont typeface="Wingdings" panose="05000000000000000000" pitchFamily="2" charset="2"/>
              <a:buChar char="n"/>
            </a:pPr>
            <a:endParaRPr lang="en-US" altLang="zh-CN" dirty="0"/>
          </a:p>
          <a:p>
            <a:pPr lvl="1">
              <a:buClr>
                <a:srgbClr val="0070C0"/>
              </a:buClr>
              <a:buFont typeface="Wingdings" panose="05000000000000000000" pitchFamily="2" charset="2"/>
              <a:buChar char="n"/>
            </a:pPr>
            <a:r>
              <a:rPr lang="en-US" altLang="zh-CN" sz="2200" dirty="0"/>
              <a:t>The products of analysis must be highly maintainable</a:t>
            </a:r>
            <a:r>
              <a:rPr lang="en-US" altLang="zh-CN" sz="2200" dirty="0" smtClean="0"/>
              <a:t>.</a:t>
            </a:r>
            <a:endParaRPr lang="en-US" altLang="zh-CN" sz="2200" dirty="0" smtClean="0"/>
          </a:p>
          <a:p>
            <a:pPr lvl="1">
              <a:buClr>
                <a:srgbClr val="0070C0"/>
              </a:buClr>
              <a:buFont typeface="Wingdings" panose="05000000000000000000" pitchFamily="2" charset="2"/>
              <a:buChar char="n"/>
            </a:pPr>
            <a:endParaRPr lang="en-US" altLang="zh-CN" sz="2200" dirty="0"/>
          </a:p>
          <a:p>
            <a:pPr lvl="1">
              <a:buClr>
                <a:srgbClr val="0070C0"/>
              </a:buClr>
              <a:buFont typeface="Wingdings" panose="05000000000000000000" pitchFamily="2" charset="2"/>
              <a:buChar char="n"/>
            </a:pPr>
            <a:r>
              <a:rPr lang="en-US" altLang="zh-CN" sz="2200" dirty="0"/>
              <a:t>The size of problems must be controlled</a:t>
            </a:r>
            <a:r>
              <a:rPr lang="en-US" altLang="zh-CN" sz="2200" dirty="0" smtClean="0"/>
              <a:t>.</a:t>
            </a:r>
            <a:endParaRPr lang="en-US" altLang="zh-CN" sz="2200" dirty="0" smtClean="0"/>
          </a:p>
          <a:p>
            <a:pPr lvl="1">
              <a:buClr>
                <a:srgbClr val="0070C0"/>
              </a:buClr>
              <a:buFont typeface="Wingdings" panose="05000000000000000000" pitchFamily="2" charset="2"/>
              <a:buChar char="n"/>
            </a:pPr>
            <a:endParaRPr lang="en-US" altLang="zh-CN" sz="2200" dirty="0"/>
          </a:p>
          <a:p>
            <a:pPr lvl="1">
              <a:buClr>
                <a:srgbClr val="0070C0"/>
              </a:buClr>
              <a:buFont typeface="Wingdings" panose="05000000000000000000" pitchFamily="2" charset="2"/>
              <a:buChar char="n"/>
            </a:pPr>
            <a:r>
              <a:rPr lang="en-US" altLang="zh-CN" sz="2200" dirty="0"/>
              <a:t>Graphics have to be used whenever possible</a:t>
            </a:r>
            <a:r>
              <a:rPr lang="en-US" altLang="zh-CN" sz="2200" dirty="0" smtClean="0"/>
              <a:t>.</a:t>
            </a:r>
            <a:endParaRPr lang="en-US" altLang="zh-CN" sz="2200" dirty="0" smtClean="0"/>
          </a:p>
          <a:p>
            <a:pPr lvl="1">
              <a:buClr>
                <a:srgbClr val="0070C0"/>
              </a:buClr>
              <a:buFont typeface="Wingdings" panose="05000000000000000000" pitchFamily="2" charset="2"/>
              <a:buChar char="n"/>
            </a:pPr>
            <a:endParaRPr lang="en-US" altLang="zh-CN" sz="2200" dirty="0"/>
          </a:p>
          <a:p>
            <a:pPr lvl="1">
              <a:buClr>
                <a:srgbClr val="0070C0"/>
              </a:buClr>
              <a:buFont typeface="Wingdings" panose="05000000000000000000" pitchFamily="2" charset="2"/>
              <a:buChar char="n"/>
            </a:pPr>
            <a:r>
              <a:rPr lang="en-US" altLang="zh-CN" sz="2200" dirty="0"/>
              <a:t>We have to differentiate between logical and physical.</a:t>
            </a:r>
            <a:endParaRPr lang="en-US" altLang="zh-CN" sz="2200" dirty="0"/>
          </a:p>
        </p:txBody>
      </p:sp>
      <p:sp>
        <p:nvSpPr>
          <p:cNvPr id="2" name="标题 1"/>
          <p:cNvSpPr>
            <a:spLocks noGrp="1"/>
          </p:cNvSpPr>
          <p:nvPr>
            <p:ph type="title"/>
          </p:nvPr>
        </p:nvSpPr>
        <p:spPr/>
        <p:txBody>
          <a:bodyPr/>
          <a:lstStyle/>
          <a:p>
            <a:r>
              <a:rPr lang="en-US" altLang="zh-CN" dirty="0"/>
              <a:t>Structured Analysis</a:t>
            </a:r>
            <a:endParaRPr lang="zh-CN" altLang="en-US" dirty="0"/>
          </a:p>
        </p:txBody>
      </p:sp>
    </p:spTree>
  </p:cSld>
  <p:clrMapOvr>
    <a:masterClrMapping/>
  </p:clrMapOvr>
  <p:transition>
    <p:random/>
    <p:sndAc>
      <p:stSnd>
        <p:snd r:embed="rId1" name="projctor.wav"/>
      </p:stSnd>
    </p:sndAc>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3"/>
          <p:cNvSpPr>
            <a:spLocks noGrp="1" noChangeArrowheads="1"/>
          </p:cNvSpPr>
          <p:nvPr>
            <p:ph type="body" idx="1"/>
          </p:nvPr>
        </p:nvSpPr>
        <p:spPr>
          <a:xfrm>
            <a:off x="1066800" y="1443608"/>
            <a:ext cx="7543800" cy="4001616"/>
          </a:xfrm>
        </p:spPr>
        <p:txBody>
          <a:bodyPr/>
          <a:lstStyle/>
          <a:p>
            <a:pPr>
              <a:buClr>
                <a:srgbClr val="0070C0"/>
              </a:buClr>
              <a:buFont typeface="Wingdings" panose="05000000000000000000" pitchFamily="2" charset="2"/>
              <a:buChar char="n"/>
            </a:pPr>
            <a:r>
              <a:rPr lang="en-US" altLang="zh-CN" b="0" dirty="0"/>
              <a:t>Entity Relation Diagram (ERD</a:t>
            </a:r>
            <a:r>
              <a:rPr lang="en-US" altLang="zh-CN" b="0" dirty="0" smtClean="0"/>
              <a:t>);</a:t>
            </a:r>
            <a:endParaRPr lang="en-US" altLang="zh-CN" b="0" dirty="0"/>
          </a:p>
          <a:p>
            <a:pPr>
              <a:buClr>
                <a:srgbClr val="0070C0"/>
              </a:buClr>
              <a:buFont typeface="Wingdings" panose="05000000000000000000" pitchFamily="2" charset="2"/>
              <a:buChar char="n"/>
            </a:pPr>
            <a:r>
              <a:rPr lang="en-US" altLang="zh-CN" b="0" dirty="0"/>
              <a:t>Data Dictionary (DD</a:t>
            </a:r>
            <a:r>
              <a:rPr lang="en-US" altLang="zh-CN" b="0" dirty="0" smtClean="0"/>
              <a:t>);</a:t>
            </a:r>
            <a:endParaRPr lang="en-US" altLang="zh-CN" b="0" dirty="0"/>
          </a:p>
          <a:p>
            <a:pPr>
              <a:buClr>
                <a:srgbClr val="0070C0"/>
              </a:buClr>
              <a:buFont typeface="Wingdings" panose="05000000000000000000" pitchFamily="2" charset="2"/>
              <a:buChar char="n"/>
            </a:pPr>
            <a:r>
              <a:rPr lang="en-US" altLang="zh-CN" b="0" dirty="0"/>
              <a:t>Data Object Description (DOD); </a:t>
            </a:r>
            <a:endParaRPr lang="en-US" altLang="zh-CN" b="0" dirty="0"/>
          </a:p>
          <a:p>
            <a:pPr>
              <a:buClr>
                <a:srgbClr val="0070C0"/>
              </a:buClr>
              <a:buFont typeface="Wingdings" panose="05000000000000000000" pitchFamily="2" charset="2"/>
              <a:buChar char="n"/>
            </a:pPr>
            <a:r>
              <a:rPr lang="en-US" altLang="zh-CN" b="0" dirty="0"/>
              <a:t>Data Flow Diagram (DFD</a:t>
            </a:r>
            <a:r>
              <a:rPr lang="en-US" altLang="zh-CN" b="0" dirty="0" smtClean="0"/>
              <a:t>);</a:t>
            </a:r>
            <a:endParaRPr lang="en-US" altLang="zh-CN" b="0" dirty="0"/>
          </a:p>
          <a:p>
            <a:pPr>
              <a:buClr>
                <a:srgbClr val="0070C0"/>
              </a:buClr>
              <a:buFont typeface="Wingdings" panose="05000000000000000000" pitchFamily="2" charset="2"/>
              <a:buChar char="n"/>
            </a:pPr>
            <a:r>
              <a:rPr lang="en-US" altLang="zh-CN" b="0" dirty="0"/>
              <a:t>State Transition Diagram (STD</a:t>
            </a:r>
            <a:r>
              <a:rPr lang="en-US" altLang="zh-CN" b="0" dirty="0" smtClean="0"/>
              <a:t>);</a:t>
            </a:r>
            <a:endParaRPr lang="en-US" altLang="zh-CN" b="0" dirty="0"/>
          </a:p>
          <a:p>
            <a:pPr>
              <a:buClr>
                <a:srgbClr val="0070C0"/>
              </a:buClr>
              <a:buFont typeface="Wingdings" panose="05000000000000000000" pitchFamily="2" charset="2"/>
              <a:buChar char="n"/>
            </a:pPr>
            <a:r>
              <a:rPr lang="en-US" altLang="zh-CN" b="0" dirty="0"/>
              <a:t>Process Specification (PSPEC</a:t>
            </a:r>
            <a:r>
              <a:rPr lang="en-US" altLang="zh-CN" b="0" dirty="0" smtClean="0"/>
              <a:t>);</a:t>
            </a:r>
            <a:endParaRPr lang="en-US" altLang="zh-CN" b="0" dirty="0"/>
          </a:p>
          <a:p>
            <a:pPr>
              <a:buClr>
                <a:srgbClr val="0070C0"/>
              </a:buClr>
              <a:buFont typeface="Wingdings" panose="05000000000000000000" pitchFamily="2" charset="2"/>
              <a:buChar char="n"/>
            </a:pPr>
            <a:r>
              <a:rPr lang="en-US" altLang="zh-CN" b="0" dirty="0"/>
              <a:t>Control Specification (CSPEC);</a:t>
            </a:r>
            <a:endParaRPr lang="en-US" altLang="zh-CN" b="0" dirty="0"/>
          </a:p>
        </p:txBody>
      </p:sp>
      <p:sp>
        <p:nvSpPr>
          <p:cNvPr id="2" name="标题 1"/>
          <p:cNvSpPr>
            <a:spLocks noGrp="1"/>
          </p:cNvSpPr>
          <p:nvPr>
            <p:ph type="title"/>
          </p:nvPr>
        </p:nvSpPr>
        <p:spPr/>
        <p:txBody>
          <a:bodyPr/>
          <a:lstStyle/>
          <a:p>
            <a:r>
              <a:rPr lang="en-US" altLang="zh-CN" dirty="0"/>
              <a:t>SADT Analysis Model</a:t>
            </a:r>
            <a:endParaRPr lang="zh-CN" altLang="en-US" dirty="0"/>
          </a:p>
        </p:txBody>
      </p:sp>
    </p:spTree>
  </p:cSld>
  <p:clrMapOvr>
    <a:masterClrMapping/>
  </p:clrMapOvr>
  <p:transition>
    <p:random/>
    <p:sndAc>
      <p:stSnd>
        <p:snd r:embed="rId1" name="projctor.wav"/>
      </p:stSnd>
    </p:sndAc>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3"/>
          <p:cNvSpPr>
            <a:spLocks noGrp="1" noChangeArrowheads="1"/>
          </p:cNvSpPr>
          <p:nvPr>
            <p:ph type="body" idx="1"/>
          </p:nvPr>
        </p:nvSpPr>
        <p:spPr>
          <a:xfrm>
            <a:off x="1066800" y="1443608"/>
            <a:ext cx="7543800" cy="4001616"/>
          </a:xfrm>
        </p:spPr>
        <p:txBody>
          <a:bodyPr/>
          <a:lstStyle/>
          <a:p>
            <a:pPr>
              <a:buClr>
                <a:srgbClr val="0070C0"/>
              </a:buClr>
              <a:buFont typeface="Wingdings" panose="05000000000000000000" pitchFamily="2" charset="2"/>
              <a:buChar char="n"/>
            </a:pPr>
            <a:r>
              <a:rPr lang="en-US" altLang="zh-CN" b="0" dirty="0"/>
              <a:t>Entity Relation Diagram (ERD</a:t>
            </a:r>
            <a:r>
              <a:rPr lang="en-US" altLang="zh-CN" b="0" dirty="0" smtClean="0"/>
              <a:t>);</a:t>
            </a:r>
            <a:endParaRPr lang="en-US" altLang="zh-CN" b="0" dirty="0" smtClean="0"/>
          </a:p>
          <a:p>
            <a:pPr>
              <a:buClr>
                <a:srgbClr val="0070C0"/>
              </a:buClr>
              <a:buFont typeface="Wingdings" panose="05000000000000000000" pitchFamily="2" charset="2"/>
              <a:buChar char="n"/>
            </a:pPr>
            <a:endParaRPr lang="en-US" altLang="zh-CN" b="0" dirty="0"/>
          </a:p>
          <a:p>
            <a:pPr>
              <a:buClr>
                <a:srgbClr val="0070C0"/>
              </a:buClr>
              <a:buFont typeface="Wingdings" panose="05000000000000000000" pitchFamily="2" charset="2"/>
              <a:buChar char="n"/>
            </a:pPr>
            <a:r>
              <a:rPr lang="en-US" altLang="zh-CN" b="0" dirty="0"/>
              <a:t>Data Dictionary (DD</a:t>
            </a:r>
            <a:r>
              <a:rPr lang="en-US" altLang="zh-CN" b="0" dirty="0" smtClean="0"/>
              <a:t>);</a:t>
            </a:r>
            <a:endParaRPr lang="en-US" altLang="zh-CN" b="0" dirty="0" smtClean="0"/>
          </a:p>
          <a:p>
            <a:pPr>
              <a:buClr>
                <a:srgbClr val="0070C0"/>
              </a:buClr>
              <a:buFont typeface="Wingdings" panose="05000000000000000000" pitchFamily="2" charset="2"/>
              <a:buChar char="n"/>
            </a:pPr>
            <a:endParaRPr lang="en-US" altLang="zh-CN" b="0" dirty="0"/>
          </a:p>
          <a:p>
            <a:pPr>
              <a:buClr>
                <a:srgbClr val="0070C0"/>
              </a:buClr>
              <a:buFont typeface="Wingdings" panose="05000000000000000000" pitchFamily="2" charset="2"/>
              <a:buChar char="n"/>
            </a:pPr>
            <a:r>
              <a:rPr lang="en-US" altLang="zh-CN" b="0" dirty="0"/>
              <a:t>Data Object Description (DOD); </a:t>
            </a:r>
            <a:endParaRPr lang="en-US" altLang="zh-CN" b="0" dirty="0"/>
          </a:p>
          <a:p>
            <a:pPr marL="0" indent="0">
              <a:buClr>
                <a:srgbClr val="0070C0"/>
              </a:buClr>
              <a:buFont typeface="Wingdings" panose="05000000000000000000" pitchFamily="2" charset="2"/>
              <a:buNone/>
            </a:pPr>
            <a:endParaRPr lang="en-US" altLang="zh-CN" b="0" dirty="0"/>
          </a:p>
        </p:txBody>
      </p:sp>
      <p:sp>
        <p:nvSpPr>
          <p:cNvPr id="2" name="标题 1"/>
          <p:cNvSpPr>
            <a:spLocks noGrp="1"/>
          </p:cNvSpPr>
          <p:nvPr>
            <p:ph type="title"/>
          </p:nvPr>
        </p:nvSpPr>
        <p:spPr/>
        <p:txBody>
          <a:bodyPr/>
          <a:lstStyle/>
          <a:p>
            <a:r>
              <a:rPr lang="en-US" altLang="ja-JP" dirty="0">
                <a:sym typeface="+mn-ea"/>
              </a:rPr>
              <a:t>Data Modeling</a:t>
            </a:r>
            <a:endParaRPr lang="zh-CN" altLang="en-US" dirty="0"/>
          </a:p>
        </p:txBody>
      </p:sp>
    </p:spTree>
  </p:cSld>
  <p:clrMapOvr>
    <a:masterClrMapping/>
  </p:clrMapOvr>
  <p:transition>
    <p:random/>
    <p:sndAc>
      <p:stSnd>
        <p:snd r:embed="rId1" name="projctor.wav"/>
      </p:st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8944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0E644167-F5CF-4F4F-AE73-80D4049F8FB7}" type="slidenum">
              <a:rPr lang="en-US" altLang="ja-JP" sz="1200">
                <a:solidFill>
                  <a:schemeClr val="bg1"/>
                </a:solidFill>
              </a:rPr>
            </a:fld>
            <a:endParaRPr lang="en-US" altLang="ja-JP" sz="900">
              <a:solidFill>
                <a:schemeClr val="bg1"/>
              </a:solidFill>
            </a:endParaRPr>
          </a:p>
        </p:txBody>
      </p:sp>
      <p:sp>
        <p:nvSpPr>
          <p:cNvPr id="189445" name="Rectangle 7"/>
          <p:cNvSpPr>
            <a:spLocks noRot="1" noChangeArrowheads="1"/>
          </p:cNvSpPr>
          <p:nvPr/>
        </p:nvSpPr>
        <p:spPr bwMode="auto">
          <a:xfrm>
            <a:off x="1043608" y="2480901"/>
            <a:ext cx="7848872"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examines data objects independently of </a:t>
            </a:r>
            <a:r>
              <a:rPr lang="en-US" altLang="ja-JP" sz="2400" dirty="0" smtClean="0">
                <a:latin typeface="Times New Roman" panose="02020603050405020304" pitchFamily="18" charset="0"/>
                <a:cs typeface="Times New Roman" panose="02020603050405020304" pitchFamily="18" charset="0"/>
              </a:rPr>
              <a:t>processing</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focuses attention on the data </a:t>
            </a:r>
            <a:r>
              <a:rPr lang="en-US" altLang="ja-JP" sz="2400" dirty="0" smtClean="0">
                <a:latin typeface="Times New Roman" panose="02020603050405020304" pitchFamily="18" charset="0"/>
                <a:cs typeface="Times New Roman" panose="02020603050405020304" pitchFamily="18" charset="0"/>
              </a:rPr>
              <a:t>domain</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creates a model at the customer’s level of </a:t>
            </a:r>
            <a:r>
              <a:rPr lang="en-US" altLang="ja-JP" sz="2400" dirty="0" smtClean="0">
                <a:latin typeface="Times New Roman" panose="02020603050405020304" pitchFamily="18" charset="0"/>
                <a:cs typeface="Times New Roman" panose="02020603050405020304" pitchFamily="18" charset="0"/>
              </a:rPr>
              <a:t>abstraction</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indicates how data objects relate to one another</a:t>
            </a:r>
            <a:endParaRPr lang="en-US" altLang="ja-JP" sz="2400" dirty="0">
              <a:latin typeface="Times New Roman" panose="02020603050405020304" pitchFamily="18" charset="0"/>
              <a:cs typeface="Times New Roman" panose="02020603050405020304" pitchFamily="18" charset="0"/>
            </a:endParaRPr>
          </a:p>
        </p:txBody>
      </p:sp>
      <p:sp>
        <p:nvSpPr>
          <p:cNvPr id="6" name="Rectangle 2"/>
          <p:cNvSpPr txBox="1">
            <a:spLocks noChangeArrowheads="1"/>
          </p:cNvSpPr>
          <p:nvPr/>
        </p:nvSpPr>
        <p:spPr>
          <a:xfrm>
            <a:off x="1187624" y="1268760"/>
            <a:ext cx="7162800" cy="1143000"/>
          </a:xfrm>
          <a:prstGeom prst="rect">
            <a:avLst/>
          </a:prstGeom>
          <a:noFill/>
        </p:spPr>
        <p:txBody>
          <a:bodyPr wrap="square" lIns="90487" tIns="44450" rIns="90487" bIns="44450" anchor="ct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smtClean="0">
                <a:latin typeface="Times New Roman" panose="02020603050405020304" pitchFamily="18" charset="0"/>
                <a:cs typeface="Times New Roman" panose="02020603050405020304" pitchFamily="18" charset="0"/>
              </a:rPr>
              <a:t>Why Data Modeling?</a:t>
            </a:r>
            <a:endParaRPr lang="en-US" altLang="zh-CN" kern="0" dirty="0">
              <a:latin typeface="Times New Roman" panose="02020603050405020304" pitchFamily="18" charset="0"/>
              <a:cs typeface="Times New Roman" panose="02020603050405020304" pitchFamily="18" charset="0"/>
            </a:endParaRPr>
          </a:p>
        </p:txBody>
      </p:sp>
      <p:sp>
        <p:nvSpPr>
          <p:cNvPr id="7"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Data Modeling</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8944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0E644167-F5CF-4F4F-AE73-80D4049F8FB7}" type="slidenum">
              <a:rPr lang="en-US" altLang="ja-JP" sz="1200">
                <a:solidFill>
                  <a:schemeClr val="bg1"/>
                </a:solidFill>
              </a:rPr>
            </a:fld>
            <a:endParaRPr lang="en-US" altLang="ja-JP" sz="900">
              <a:solidFill>
                <a:schemeClr val="bg1"/>
              </a:solidFill>
            </a:endParaRPr>
          </a:p>
        </p:txBody>
      </p:sp>
      <p:sp>
        <p:nvSpPr>
          <p:cNvPr id="189445" name="Rectangle 7"/>
          <p:cNvSpPr>
            <a:spLocks noRot="1" noChangeArrowheads="1"/>
          </p:cNvSpPr>
          <p:nvPr/>
        </p:nvSpPr>
        <p:spPr bwMode="auto">
          <a:xfrm>
            <a:off x="1043608" y="2480901"/>
            <a:ext cx="7848872"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p:txBody>
      </p:sp>
      <p:sp>
        <p:nvSpPr>
          <p:cNvPr id="6" name="Rectangle 2"/>
          <p:cNvSpPr txBox="1">
            <a:spLocks noChangeArrowheads="1"/>
          </p:cNvSpPr>
          <p:nvPr/>
        </p:nvSpPr>
        <p:spPr>
          <a:xfrm>
            <a:off x="1187624" y="1268760"/>
            <a:ext cx="7162800" cy="1143000"/>
          </a:xfrm>
          <a:prstGeom prst="rect">
            <a:avLst/>
          </a:prstGeom>
          <a:noFill/>
        </p:spPr>
        <p:txBody>
          <a:bodyPr wrap="square" lIns="90487" tIns="44450" rIns="90487" bIns="44450" anchor="ct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defRPr/>
            </a:pPr>
            <a:r>
              <a:rPr lang="en-US" altLang="zh-CN" sz="2400" b="1" i="1" dirty="0">
                <a:latin typeface="Times New Roman" panose="02020603050405020304" pitchFamily="18" charset="0"/>
                <a:cs typeface="Times New Roman" panose="02020603050405020304" pitchFamily="18" charset="0"/>
              </a:rPr>
              <a:t>Data </a:t>
            </a:r>
            <a:r>
              <a:rPr lang="en-US" altLang="ja-JP" sz="2400" b="1" i="1" dirty="0" smtClean="0">
                <a:latin typeface="Times New Roman" panose="02020603050405020304" pitchFamily="18" charset="0"/>
                <a:cs typeface="Times New Roman" panose="02020603050405020304" pitchFamily="18" charset="0"/>
              </a:rPr>
              <a:t>Object</a:t>
            </a:r>
            <a:r>
              <a:rPr lang="en-US" altLang="zh-CN" sz="2400" b="1" dirty="0">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rPr>
              <a:t>something that is described by a </a:t>
            </a:r>
            <a:r>
              <a:rPr lang="en-US" altLang="ja-JP" sz="2400" dirty="0" smtClean="0">
                <a:latin typeface="Times New Roman" panose="02020603050405020304" pitchFamily="18" charset="0"/>
                <a:cs typeface="Times New Roman" panose="02020603050405020304" pitchFamily="18" charset="0"/>
              </a:rPr>
              <a:t>set </a:t>
            </a:r>
            <a:r>
              <a:rPr lang="en-US" altLang="ja-JP" sz="2400" dirty="0">
                <a:latin typeface="Times New Roman" panose="02020603050405020304" pitchFamily="18" charset="0"/>
                <a:cs typeface="Times New Roman" panose="02020603050405020304" pitchFamily="18" charset="0"/>
              </a:rPr>
              <a:t>of attributes (data items) and that will </a:t>
            </a:r>
            <a:r>
              <a:rPr lang="en-US" altLang="ja-JP" sz="2400" dirty="0" smtClean="0">
                <a:latin typeface="Times New Roman" panose="02020603050405020304" pitchFamily="18" charset="0"/>
                <a:cs typeface="Times New Roman" panose="02020603050405020304" pitchFamily="18" charset="0"/>
              </a:rPr>
              <a:t>be </a:t>
            </a:r>
            <a:r>
              <a:rPr lang="en-US" altLang="ja-JP" sz="2400" dirty="0">
                <a:latin typeface="Times New Roman" panose="02020603050405020304" pitchFamily="18" charset="0"/>
                <a:cs typeface="Times New Roman" panose="02020603050405020304" pitchFamily="18" charset="0"/>
              </a:rPr>
              <a:t>manipulated within the software (system</a:t>
            </a:r>
            <a:r>
              <a:rPr lang="en-US" altLang="ja-JP" sz="2400" dirty="0" smtClean="0">
                <a:latin typeface="Times New Roman" panose="02020603050405020304" pitchFamily="18" charset="0"/>
                <a:cs typeface="Times New Roman" panose="02020603050405020304" pitchFamily="18" charset="0"/>
              </a:rPr>
              <a:t>)</a:t>
            </a:r>
            <a:endParaRPr lang="en-US" altLang="ja-JP" sz="2400" i="1" dirty="0">
              <a:latin typeface="Times New Roman" panose="02020603050405020304" pitchFamily="18" charset="0"/>
              <a:cs typeface="Times New Roman" panose="02020603050405020304" pitchFamily="18" charset="0"/>
            </a:endParaRPr>
          </a:p>
        </p:txBody>
      </p:sp>
      <p:sp>
        <p:nvSpPr>
          <p:cNvPr id="7"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What is a Data Object?</a:t>
            </a:r>
            <a:endParaRPr lang="en-US" altLang="ja-JP" dirty="0"/>
          </a:p>
        </p:txBody>
      </p:sp>
      <p:sp>
        <p:nvSpPr>
          <p:cNvPr id="8" name="Rectangle 7"/>
          <p:cNvSpPr>
            <a:spLocks noRot="1" noChangeArrowheads="1"/>
          </p:cNvSpPr>
          <p:nvPr/>
        </p:nvSpPr>
        <p:spPr bwMode="auto">
          <a:xfrm>
            <a:off x="1196008" y="2633301"/>
            <a:ext cx="7848872"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defRPr/>
            </a:pPr>
            <a:r>
              <a:rPr lang="en-US" altLang="ja-JP" sz="2400" dirty="0">
                <a:latin typeface="Times New Roman" panose="02020603050405020304" pitchFamily="18" charset="0"/>
                <a:cs typeface="Times New Roman" panose="02020603050405020304" pitchFamily="18" charset="0"/>
              </a:rPr>
              <a:t>each instance of an object (e.g., a book) can be identified uniquely (e.g., ISBN #)  </a:t>
            </a:r>
            <a:endParaRPr lang="en-US" altLang="ja-JP"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r>
              <a:rPr lang="en-US" altLang="ja-JP" sz="2400" dirty="0">
                <a:latin typeface="Times New Roman" panose="02020603050405020304" pitchFamily="18" charset="0"/>
                <a:cs typeface="Times New Roman" panose="02020603050405020304" pitchFamily="18" charset="0"/>
              </a:rPr>
              <a:t>each plays a necessary role in the </a:t>
            </a:r>
            <a:r>
              <a:rPr lang="en-US" altLang="ja-JP" sz="2400" dirty="0" smtClean="0">
                <a:latin typeface="Times New Roman" panose="02020603050405020304" pitchFamily="18" charset="0"/>
                <a:cs typeface="Times New Roman" panose="02020603050405020304" pitchFamily="18" charset="0"/>
              </a:rPr>
              <a:t>system </a:t>
            </a:r>
            <a:r>
              <a:rPr lang="en-US" altLang="ja-JP" sz="2400" dirty="0">
                <a:latin typeface="Times New Roman" panose="02020603050405020304" pitchFamily="18" charset="0"/>
                <a:cs typeface="Times New Roman" panose="02020603050405020304" pitchFamily="18" charset="0"/>
              </a:rPr>
              <a:t>i.e., the system could not function without access to instances of the object</a:t>
            </a:r>
            <a:endParaRPr lang="en-US" altLang="ja-JP"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r>
              <a:rPr lang="en-US" altLang="ja-JP" sz="2400" dirty="0">
                <a:latin typeface="Times New Roman" panose="02020603050405020304" pitchFamily="18" charset="0"/>
                <a:cs typeface="Times New Roman" panose="02020603050405020304" pitchFamily="18" charset="0"/>
              </a:rPr>
              <a:t>each is described by attributes that are themselves data </a:t>
            </a:r>
            <a:r>
              <a:rPr lang="en-US" altLang="ja-JP" sz="2400" dirty="0" smtClean="0">
                <a:latin typeface="Times New Roman" panose="02020603050405020304" pitchFamily="18" charset="0"/>
                <a:cs typeface="Times New Roman" panose="02020603050405020304" pitchFamily="18" charset="0"/>
              </a:rPr>
              <a:t>items</a:t>
            </a:r>
            <a:endParaRPr lang="en-US" altLang="ja-JP" sz="2400" dirty="0">
              <a:latin typeface="Times New Roman" panose="02020603050405020304" pitchFamily="18" charset="0"/>
              <a:cs typeface="Times New Roman" panose="02020603050405020304" pitchFamily="18" charset="0"/>
            </a:endParaRPr>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9149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08723EBC-6651-47A9-9B01-FE82058A4530}" type="slidenum">
              <a:rPr lang="en-US" altLang="ja-JP" sz="1200">
                <a:solidFill>
                  <a:schemeClr val="bg1"/>
                </a:solidFill>
              </a:rPr>
            </a:fld>
            <a:endParaRPr lang="en-US" altLang="ja-JP" sz="900">
              <a:solidFill>
                <a:schemeClr val="bg1"/>
              </a:solidFill>
            </a:endParaRPr>
          </a:p>
        </p:txBody>
      </p:sp>
      <p:sp>
        <p:nvSpPr>
          <p:cNvPr id="288789" name="Rectangle 21"/>
          <p:cNvSpPr>
            <a:spLocks noChangeArrowheads="1"/>
          </p:cNvSpPr>
          <p:nvPr/>
        </p:nvSpPr>
        <p:spPr bwMode="auto">
          <a:xfrm>
            <a:off x="1259632" y="1340768"/>
            <a:ext cx="5866990" cy="4891083"/>
          </a:xfrm>
          <a:prstGeom prst="rect">
            <a:avLst/>
          </a:prstGeom>
          <a:noFill/>
          <a:ln w="25400">
            <a:noFill/>
            <a:miter lim="800000"/>
          </a:ln>
          <a:effectLst/>
        </p:spPr>
        <p:txBody>
          <a:bodyPr wrap="none" lIns="90487" tIns="44450" rIns="90487" bIns="44450">
            <a:spAutoFit/>
          </a:bodyPr>
          <a:lstStyle/>
          <a:p>
            <a:pPr>
              <a:buClr>
                <a:srgbClr val="0070C0"/>
              </a:buClr>
              <a:buFont typeface="Wingdings" panose="05000000000000000000" pitchFamily="2" charset="2"/>
              <a:buChar char="n"/>
              <a:defRPr/>
            </a:pPr>
            <a:r>
              <a:rPr lang="en-US" altLang="zh-CN" b="1"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external entities</a:t>
            </a:r>
            <a:r>
              <a:rPr lang="en-US" altLang="ja-JP" i="1"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(printer, user, sensor</a:t>
            </a:r>
            <a:r>
              <a:rPr lang="en-US" altLang="ja-JP" dirty="0" smtClean="0">
                <a:latin typeface="Times New Roman" panose="02020603050405020304" pitchFamily="18" charset="0"/>
                <a:cs typeface="Times New Roman" panose="02020603050405020304" pitchFamily="18" charset="0"/>
              </a:rPr>
              <a:t>)</a:t>
            </a:r>
            <a:endParaRPr lang="en-US" altLang="ja-JP" dirty="0" smtClean="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endParaRPr lang="en-US" altLang="zh-CN"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r>
              <a:rPr lang="en-US" altLang="zh-CN" dirty="0">
                <a:latin typeface="Times New Roman" panose="02020603050405020304" pitchFamily="18" charset="0"/>
                <a:cs typeface="Times New Roman" panose="02020603050405020304" pitchFamily="18" charset="0"/>
              </a:rPr>
              <a:t> things (e.g. </a:t>
            </a:r>
            <a:r>
              <a:rPr lang="en-US" altLang="ja-JP" dirty="0">
                <a:latin typeface="Times New Roman" panose="02020603050405020304" pitchFamily="18" charset="0"/>
                <a:cs typeface="Times New Roman" panose="02020603050405020304" pitchFamily="18" charset="0"/>
              </a:rPr>
              <a:t>reports, displays, signals</a:t>
            </a: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endParaRPr lang="en-US" altLang="zh-CN"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r>
              <a:rPr lang="en-US" altLang="zh-CN" dirty="0">
                <a:latin typeface="Times New Roman" panose="02020603050405020304" pitchFamily="18" charset="0"/>
                <a:cs typeface="Times New Roman" panose="02020603050405020304" pitchFamily="18" charset="0"/>
              </a:rPr>
              <a:t> occurrences or events (e.g. </a:t>
            </a:r>
            <a:r>
              <a:rPr lang="en-US" altLang="ja-JP" dirty="0">
                <a:latin typeface="Times New Roman" panose="02020603050405020304" pitchFamily="18" charset="0"/>
                <a:cs typeface="Times New Roman" panose="02020603050405020304" pitchFamily="18" charset="0"/>
              </a:rPr>
              <a:t>interrupt, alarm</a:t>
            </a: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endParaRPr lang="en-US" altLang="zh-CN"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r>
              <a:rPr lang="en-US" altLang="zh-CN" dirty="0">
                <a:latin typeface="Times New Roman" panose="02020603050405020304" pitchFamily="18" charset="0"/>
                <a:cs typeface="Times New Roman" panose="02020603050405020304" pitchFamily="18" charset="0"/>
              </a:rPr>
              <a:t> roles (e.g. </a:t>
            </a:r>
            <a:r>
              <a:rPr lang="en-US" altLang="ja-JP" dirty="0">
                <a:latin typeface="Times New Roman" panose="02020603050405020304" pitchFamily="18" charset="0"/>
                <a:cs typeface="Times New Roman" panose="02020603050405020304" pitchFamily="18" charset="0"/>
              </a:rPr>
              <a:t>manager, engineer, salesperson</a:t>
            </a: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endParaRPr lang="en-US" altLang="zh-CN"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r>
              <a:rPr lang="en-US" altLang="zh-CN" dirty="0">
                <a:latin typeface="Times New Roman" panose="02020603050405020304" pitchFamily="18" charset="0"/>
                <a:cs typeface="Times New Roman" panose="02020603050405020304" pitchFamily="18" charset="0"/>
              </a:rPr>
              <a:t> organizational units (e.g. </a:t>
            </a:r>
            <a:r>
              <a:rPr lang="en-US" altLang="ja-JP" dirty="0">
                <a:latin typeface="Times New Roman" panose="02020603050405020304" pitchFamily="18" charset="0"/>
                <a:cs typeface="Times New Roman" panose="02020603050405020304" pitchFamily="18" charset="0"/>
              </a:rPr>
              <a:t>division, team</a:t>
            </a: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endParaRPr lang="en-US" altLang="zh-CN"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r>
              <a:rPr lang="en-US" altLang="zh-CN" dirty="0">
                <a:latin typeface="Times New Roman" panose="02020603050405020304" pitchFamily="18" charset="0"/>
                <a:cs typeface="Times New Roman" panose="02020603050405020304" pitchFamily="18" charset="0"/>
              </a:rPr>
              <a:t> places (e.g. </a:t>
            </a:r>
            <a:r>
              <a:rPr lang="en-US" altLang="ja-JP" dirty="0">
                <a:latin typeface="Times New Roman" panose="02020603050405020304" pitchFamily="18" charset="0"/>
                <a:cs typeface="Times New Roman" panose="02020603050405020304" pitchFamily="18" charset="0"/>
              </a:rPr>
              <a:t>manufacturing floor</a:t>
            </a: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endParaRPr lang="en-US" altLang="zh-CN"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r>
              <a:rPr lang="en-US" altLang="zh-CN" dirty="0">
                <a:latin typeface="Times New Roman" panose="02020603050405020304" pitchFamily="18" charset="0"/>
                <a:cs typeface="Times New Roman" panose="02020603050405020304" pitchFamily="18" charset="0"/>
              </a:rPr>
              <a:t> structures (e.g. </a:t>
            </a:r>
            <a:r>
              <a:rPr lang="en-US" altLang="ja-JP" dirty="0">
                <a:latin typeface="Times New Roman" panose="02020603050405020304" pitchFamily="18" charset="0"/>
                <a:cs typeface="Times New Roman" panose="02020603050405020304" pitchFamily="18" charset="0"/>
              </a:rPr>
              <a:t>employee record</a:t>
            </a:r>
            <a:r>
              <a:rPr lang="en-US" altLang="zh-CN" dirty="0">
                <a:latin typeface="Times New Roman" panose="02020603050405020304" pitchFamily="18" charset="0"/>
                <a:cs typeface="Times New Roman" panose="02020603050405020304" pitchFamily="18" charset="0"/>
              </a:rPr>
              <a:t>)</a:t>
            </a:r>
            <a:endParaRPr lang="en-US" altLang="ja-JP" dirty="0">
              <a:latin typeface="Times New Roman" panose="02020603050405020304" pitchFamily="18" charset="0"/>
              <a:cs typeface="Times New Roman" panose="02020603050405020304" pitchFamily="18"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Typical </a:t>
            </a:r>
            <a:r>
              <a:rPr lang="en-US" altLang="zh-CN" dirty="0"/>
              <a:t>Data </a:t>
            </a:r>
            <a:r>
              <a:rPr lang="en-US" altLang="ja-JP" dirty="0"/>
              <a:t>Objects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3" name="Rectangle 7"/>
          <p:cNvSpPr>
            <a:spLocks noChangeArrowheads="1"/>
          </p:cNvSpPr>
          <p:nvPr/>
        </p:nvSpPr>
        <p:spPr bwMode="auto">
          <a:xfrm>
            <a:off x="1043608" y="1430462"/>
            <a:ext cx="7344816" cy="828432"/>
          </a:xfrm>
          <a:prstGeom prst="rect">
            <a:avLst/>
          </a:prstGeom>
          <a:noFill/>
          <a:ln w="25400">
            <a:noFill/>
            <a:miter lim="800000"/>
          </a:ln>
          <a:effectLst/>
        </p:spPr>
        <p:txBody>
          <a:bodyPr wrap="square" lIns="90487" tIns="44450" rIns="90487" bIns="44450">
            <a:spAutoFit/>
          </a:bodyPr>
          <a:lstStyle/>
          <a:p>
            <a:pPr>
              <a:spcBef>
                <a:spcPct val="50000"/>
              </a:spcBef>
              <a:defRPr/>
            </a:pPr>
            <a:r>
              <a:rPr lang="en-US" altLang="ja-JP" sz="2400" dirty="0">
                <a:latin typeface="Times New Roman" panose="02020603050405020304" pitchFamily="18" charset="0"/>
                <a:cs typeface="Times New Roman" panose="02020603050405020304" pitchFamily="18" charset="0"/>
              </a:rPr>
              <a:t>A data object contains a set of attributes that act as an aspect, quality, characteristic, or descriptor of the object</a:t>
            </a:r>
            <a:endParaRPr lang="en-US" altLang="ja-JP" sz="2400" dirty="0">
              <a:latin typeface="Times New Roman" panose="02020603050405020304" pitchFamily="18" charset="0"/>
              <a:cs typeface="Times New Roman" panose="02020603050405020304" pitchFamily="18" charset="0"/>
            </a:endParaRPr>
          </a:p>
        </p:txBody>
      </p:sp>
      <p:sp>
        <p:nvSpPr>
          <p:cNvPr id="290824" name="Rectangle 8"/>
          <p:cNvSpPr>
            <a:spLocks noChangeArrowheads="1"/>
          </p:cNvSpPr>
          <p:nvPr/>
        </p:nvSpPr>
        <p:spPr bwMode="auto">
          <a:xfrm>
            <a:off x="3010619" y="2867223"/>
            <a:ext cx="2984500" cy="2427288"/>
          </a:xfrm>
          <a:prstGeom prst="rect">
            <a:avLst/>
          </a:prstGeom>
          <a:solidFill>
            <a:schemeClr val="accent2"/>
          </a:solidFill>
          <a:ln w="25400">
            <a:noFill/>
            <a:miter lim="800000"/>
          </a:ln>
          <a:effectLst>
            <a:outerShdw dist="107763" dir="2700000" algn="ctr" rotWithShape="0">
              <a:schemeClr val="bg2"/>
            </a:outerShdw>
          </a:effectLst>
        </p:spPr>
        <p:txBody>
          <a:bodyPr wrap="none" anchor="ctr"/>
          <a:lstStyle/>
          <a:p>
            <a:pPr>
              <a:defRPr/>
            </a:pPr>
            <a:endParaRPr lang="zh-CN" altLang="en-US"/>
          </a:p>
        </p:txBody>
      </p:sp>
      <p:sp>
        <p:nvSpPr>
          <p:cNvPr id="290825" name="Rectangle 9"/>
          <p:cNvSpPr>
            <a:spLocks noChangeArrowheads="1"/>
          </p:cNvSpPr>
          <p:nvPr/>
        </p:nvSpPr>
        <p:spPr bwMode="auto">
          <a:xfrm>
            <a:off x="3059832" y="2852936"/>
            <a:ext cx="2887662" cy="2466975"/>
          </a:xfrm>
          <a:prstGeom prst="rect">
            <a:avLst/>
          </a:prstGeom>
          <a:noFill/>
          <a:ln w="25400">
            <a:noFill/>
            <a:miter lim="800000"/>
          </a:ln>
          <a:effectLst/>
        </p:spPr>
        <p:txBody>
          <a:bodyPr wrap="none" lIns="90487" tIns="44450" rIns="90487" bIns="44450">
            <a:spAutoFit/>
          </a:bodyPr>
          <a:lstStyle/>
          <a:p>
            <a:pPr>
              <a:defRPr/>
            </a:pPr>
            <a:r>
              <a:rPr lang="en-US" altLang="ja-JP" sz="2400" b="1" dirty="0">
                <a:solidFill>
                  <a:schemeClr val="bg1"/>
                </a:solidFill>
                <a:effectLst>
                  <a:outerShdw blurRad="38100" dist="38100" dir="2700000" algn="tl">
                    <a:srgbClr val="C0C0C0"/>
                  </a:outerShdw>
                </a:effectLst>
              </a:rPr>
              <a:t>object: automobile</a:t>
            </a:r>
            <a:endParaRPr lang="en-US" altLang="ja-JP" sz="2400" b="1" dirty="0">
              <a:solidFill>
                <a:schemeClr val="bg1"/>
              </a:solidFill>
              <a:effectLst>
                <a:outerShdw blurRad="38100" dist="38100" dir="2700000" algn="tl">
                  <a:srgbClr val="C0C0C0"/>
                </a:outerShdw>
              </a:effectLst>
            </a:endParaRPr>
          </a:p>
          <a:p>
            <a:pPr>
              <a:defRPr/>
            </a:pPr>
            <a:r>
              <a:rPr lang="en-US" altLang="ja-JP" sz="2400" b="1" dirty="0">
                <a:solidFill>
                  <a:schemeClr val="bg1"/>
                </a:solidFill>
                <a:effectLst>
                  <a:outerShdw blurRad="38100" dist="38100" dir="2700000" algn="tl">
                    <a:srgbClr val="C0C0C0"/>
                  </a:outerShdw>
                </a:effectLst>
              </a:rPr>
              <a:t>attributes:</a:t>
            </a:r>
            <a:endParaRPr lang="en-US" altLang="ja-JP" sz="2400" b="1" dirty="0">
              <a:solidFill>
                <a:schemeClr val="bg1"/>
              </a:solidFill>
              <a:effectLst>
                <a:outerShdw blurRad="38100" dist="38100" dir="2700000" algn="tl">
                  <a:srgbClr val="C0C0C0"/>
                </a:outerShdw>
              </a:effectLst>
            </a:endParaRPr>
          </a:p>
          <a:p>
            <a:pPr>
              <a:lnSpc>
                <a:spcPct val="75000"/>
              </a:lnSpc>
              <a:defRPr/>
            </a:pPr>
            <a:r>
              <a:rPr lang="en-US" altLang="ja-JP" sz="2400" b="1" dirty="0">
                <a:solidFill>
                  <a:schemeClr val="bg1"/>
                </a:solidFill>
                <a:effectLst>
                  <a:outerShdw blurRad="38100" dist="38100" dir="2700000" algn="tl">
                    <a:srgbClr val="C0C0C0"/>
                  </a:outerShdw>
                </a:effectLst>
              </a:rPr>
              <a:t>   </a:t>
            </a:r>
            <a:r>
              <a:rPr lang="en-US" altLang="zh-CN" sz="2400" b="1" dirty="0">
                <a:solidFill>
                  <a:schemeClr val="bg1"/>
                </a:solidFill>
                <a:effectLst>
                  <a:outerShdw blurRad="38100" dist="38100" dir="2700000" algn="tl">
                    <a:srgbClr val="C0C0C0"/>
                  </a:outerShdw>
                </a:effectLst>
              </a:rPr>
              <a:t>M</a:t>
            </a:r>
            <a:r>
              <a:rPr lang="en-US" altLang="ja-JP" sz="2400" b="1" dirty="0">
                <a:solidFill>
                  <a:schemeClr val="bg1"/>
                </a:solidFill>
                <a:effectLst>
                  <a:outerShdw blurRad="38100" dist="38100" dir="2700000" algn="tl">
                    <a:srgbClr val="C0C0C0"/>
                  </a:outerShdw>
                </a:effectLst>
              </a:rPr>
              <a:t>ake</a:t>
            </a:r>
            <a:endParaRPr lang="en-US" altLang="ja-JP" sz="2400" b="1" dirty="0">
              <a:solidFill>
                <a:schemeClr val="bg1"/>
              </a:solidFill>
              <a:effectLst>
                <a:outerShdw blurRad="38100" dist="38100" dir="2700000" algn="tl">
                  <a:srgbClr val="C0C0C0"/>
                </a:outerShdw>
              </a:effectLst>
            </a:endParaRPr>
          </a:p>
          <a:p>
            <a:pPr>
              <a:lnSpc>
                <a:spcPct val="75000"/>
              </a:lnSpc>
              <a:defRPr/>
            </a:pPr>
            <a:r>
              <a:rPr lang="en-US" altLang="ja-JP" sz="2400" b="1" dirty="0">
                <a:solidFill>
                  <a:schemeClr val="bg1"/>
                </a:solidFill>
                <a:effectLst>
                  <a:outerShdw blurRad="38100" dist="38100" dir="2700000" algn="tl">
                    <a:srgbClr val="C0C0C0"/>
                  </a:outerShdw>
                </a:effectLst>
              </a:rPr>
              <a:t>   </a:t>
            </a:r>
            <a:r>
              <a:rPr lang="en-US" altLang="zh-CN" sz="2400" b="1" dirty="0">
                <a:solidFill>
                  <a:schemeClr val="bg1"/>
                </a:solidFill>
                <a:effectLst>
                  <a:outerShdw blurRad="38100" dist="38100" dir="2700000" algn="tl">
                    <a:srgbClr val="C0C0C0"/>
                  </a:outerShdw>
                </a:effectLst>
              </a:rPr>
              <a:t>M</a:t>
            </a:r>
            <a:r>
              <a:rPr lang="en-US" altLang="ja-JP" sz="2400" b="1" dirty="0">
                <a:solidFill>
                  <a:schemeClr val="bg1"/>
                </a:solidFill>
                <a:effectLst>
                  <a:outerShdw blurRad="38100" dist="38100" dir="2700000" algn="tl">
                    <a:srgbClr val="C0C0C0"/>
                  </a:outerShdw>
                </a:effectLst>
              </a:rPr>
              <a:t>odel</a:t>
            </a:r>
            <a:endParaRPr lang="en-US" altLang="zh-CN" sz="2400" b="1" dirty="0">
              <a:solidFill>
                <a:schemeClr val="bg1"/>
              </a:solidFill>
              <a:effectLst>
                <a:outerShdw blurRad="38100" dist="38100" dir="2700000" algn="tl">
                  <a:srgbClr val="C0C0C0"/>
                </a:outerShdw>
              </a:effectLst>
            </a:endParaRPr>
          </a:p>
          <a:p>
            <a:pPr>
              <a:lnSpc>
                <a:spcPct val="75000"/>
              </a:lnSpc>
              <a:defRPr/>
            </a:pPr>
            <a:r>
              <a:rPr lang="en-US" altLang="zh-CN" sz="2400" b="1" dirty="0">
                <a:solidFill>
                  <a:schemeClr val="bg1"/>
                </a:solidFill>
                <a:effectLst>
                  <a:outerShdw blurRad="38100" dist="38100" dir="2700000" algn="tl">
                    <a:srgbClr val="C0C0C0"/>
                  </a:outerShdw>
                </a:effectLst>
              </a:rPr>
              <a:t>   ID number</a:t>
            </a:r>
            <a:endParaRPr lang="en-US" altLang="ja-JP" sz="2400" b="1" dirty="0">
              <a:solidFill>
                <a:schemeClr val="bg1"/>
              </a:solidFill>
              <a:effectLst>
                <a:outerShdw blurRad="38100" dist="38100" dir="2700000" algn="tl">
                  <a:srgbClr val="C0C0C0"/>
                </a:outerShdw>
              </a:effectLst>
            </a:endParaRPr>
          </a:p>
          <a:p>
            <a:pPr>
              <a:lnSpc>
                <a:spcPct val="75000"/>
              </a:lnSpc>
              <a:defRPr/>
            </a:pPr>
            <a:r>
              <a:rPr lang="en-US" altLang="ja-JP" sz="2400" b="1" dirty="0">
                <a:solidFill>
                  <a:schemeClr val="bg1"/>
                </a:solidFill>
                <a:effectLst>
                  <a:outerShdw blurRad="38100" dist="38100" dir="2700000" algn="tl">
                    <a:srgbClr val="C0C0C0"/>
                  </a:outerShdw>
                </a:effectLst>
              </a:rPr>
              <a:t>   </a:t>
            </a:r>
            <a:r>
              <a:rPr lang="en-US" altLang="zh-CN" sz="2400" b="1" dirty="0">
                <a:solidFill>
                  <a:schemeClr val="bg1"/>
                </a:solidFill>
                <a:effectLst>
                  <a:outerShdw blurRad="38100" dist="38100" dir="2700000" algn="tl">
                    <a:srgbClr val="C0C0C0"/>
                  </a:outerShdw>
                </a:effectLst>
              </a:rPr>
              <a:t>B</a:t>
            </a:r>
            <a:r>
              <a:rPr lang="en-US" altLang="ja-JP" sz="2400" b="1" dirty="0">
                <a:solidFill>
                  <a:schemeClr val="bg1"/>
                </a:solidFill>
                <a:effectLst>
                  <a:outerShdw blurRad="38100" dist="38100" dir="2700000" algn="tl">
                    <a:srgbClr val="C0C0C0"/>
                  </a:outerShdw>
                </a:effectLst>
              </a:rPr>
              <a:t>ody type</a:t>
            </a:r>
            <a:endParaRPr lang="en-US" altLang="ja-JP" sz="2400" b="1" dirty="0">
              <a:solidFill>
                <a:schemeClr val="bg1"/>
              </a:solidFill>
              <a:effectLst>
                <a:outerShdw blurRad="38100" dist="38100" dir="2700000" algn="tl">
                  <a:srgbClr val="C0C0C0"/>
                </a:outerShdw>
              </a:effectLst>
            </a:endParaRPr>
          </a:p>
          <a:p>
            <a:pPr>
              <a:lnSpc>
                <a:spcPct val="75000"/>
              </a:lnSpc>
              <a:defRPr/>
            </a:pPr>
            <a:r>
              <a:rPr lang="en-US" altLang="ja-JP" sz="2400" b="1" dirty="0">
                <a:solidFill>
                  <a:schemeClr val="bg1"/>
                </a:solidFill>
                <a:effectLst>
                  <a:outerShdw blurRad="38100" dist="38100" dir="2700000" algn="tl">
                    <a:srgbClr val="C0C0C0"/>
                  </a:outerShdw>
                </a:effectLst>
              </a:rPr>
              <a:t>   </a:t>
            </a:r>
            <a:r>
              <a:rPr lang="en-US" altLang="zh-CN" sz="2400" b="1" dirty="0">
                <a:solidFill>
                  <a:schemeClr val="bg1"/>
                </a:solidFill>
                <a:effectLst>
                  <a:outerShdw blurRad="38100" dist="38100" dir="2700000" algn="tl">
                    <a:srgbClr val="C0C0C0"/>
                  </a:outerShdw>
                </a:effectLst>
              </a:rPr>
              <a:t>Color</a:t>
            </a:r>
            <a:endParaRPr lang="en-US" altLang="ja-JP" sz="2400" b="1" dirty="0">
              <a:solidFill>
                <a:schemeClr val="bg1"/>
              </a:solidFill>
              <a:effectLst>
                <a:outerShdw blurRad="38100" dist="38100" dir="2700000" algn="tl">
                  <a:srgbClr val="C0C0C0"/>
                </a:outerShdw>
              </a:effectLst>
            </a:endParaRPr>
          </a:p>
          <a:p>
            <a:pPr>
              <a:lnSpc>
                <a:spcPct val="75000"/>
              </a:lnSpc>
              <a:defRPr/>
            </a:pPr>
            <a:r>
              <a:rPr lang="en-US" altLang="ja-JP" sz="2400" b="1" dirty="0">
                <a:solidFill>
                  <a:schemeClr val="bg1"/>
                </a:solidFill>
                <a:effectLst>
                  <a:outerShdw blurRad="38100" dist="38100" dir="2700000" algn="tl">
                    <a:srgbClr val="C0C0C0"/>
                  </a:outerShdw>
                </a:effectLst>
              </a:rPr>
              <a:t>   </a:t>
            </a:r>
            <a:r>
              <a:rPr lang="en-US" altLang="zh-CN" sz="2400" b="1" dirty="0">
                <a:solidFill>
                  <a:schemeClr val="bg1"/>
                </a:solidFill>
                <a:effectLst>
                  <a:outerShdw blurRad="38100" dist="38100" dir="2700000" algn="tl">
                    <a:srgbClr val="C0C0C0"/>
                  </a:outerShdw>
                </a:effectLst>
              </a:rPr>
              <a:t>Owner</a:t>
            </a:r>
            <a:endParaRPr lang="en-US" altLang="ja-JP" sz="2400" b="1" dirty="0">
              <a:solidFill>
                <a:schemeClr val="bg1"/>
              </a:solidFill>
              <a:effectLst>
                <a:outerShdw blurRad="38100" dist="38100" dir="2700000" algn="tl">
                  <a:srgbClr val="C0C0C0"/>
                </a:outerShdw>
              </a:effectLst>
            </a:endParaRPr>
          </a:p>
        </p:txBody>
      </p:sp>
      <p:sp>
        <p:nvSpPr>
          <p:cNvPr id="192520" name="Line 10"/>
          <p:cNvSpPr>
            <a:spLocks noChangeShapeType="1"/>
          </p:cNvSpPr>
          <p:nvPr/>
        </p:nvSpPr>
        <p:spPr bwMode="auto">
          <a:xfrm>
            <a:off x="3023319" y="3262511"/>
            <a:ext cx="29591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Data Objects and Attributes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93539" name="スライド番号プレースホルダ 4"/>
          <p:cNvSpPr txBox="1">
            <a:spLocks noGrp="1"/>
          </p:cNvSpPr>
          <p:nvPr/>
        </p:nvSpPr>
        <p:spPr bwMode="auto">
          <a:xfrm>
            <a:off x="6777881" y="5990154"/>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E4CE11E-ECDB-4141-86BD-98B0C2A81DA0}" type="slidenum">
              <a:rPr lang="en-US" altLang="ja-JP" sz="1200">
                <a:solidFill>
                  <a:schemeClr val="bg1"/>
                </a:solidFill>
                <a:latin typeface="Times New Roman" panose="02020603050405020304" pitchFamily="18" charset="0"/>
                <a:cs typeface="Times New Roman" panose="02020603050405020304" pitchFamily="18" charset="0"/>
              </a:rPr>
            </a:fld>
            <a:endParaRPr lang="en-US" altLang="ja-JP" sz="900">
              <a:solidFill>
                <a:schemeClr val="bg1"/>
              </a:solidFill>
              <a:latin typeface="Times New Roman" panose="02020603050405020304" pitchFamily="18" charset="0"/>
              <a:cs typeface="Times New Roman" panose="02020603050405020304" pitchFamily="18" charset="0"/>
            </a:endParaRPr>
          </a:p>
        </p:txBody>
      </p:sp>
      <p:sp>
        <p:nvSpPr>
          <p:cNvPr id="193545" name="Rectangle 14"/>
          <p:cNvSpPr>
            <a:spLocks noRot="1" noChangeArrowheads="1"/>
          </p:cNvSpPr>
          <p:nvPr/>
        </p:nvSpPr>
        <p:spPr bwMode="auto">
          <a:xfrm>
            <a:off x="1734617" y="2992339"/>
            <a:ext cx="604520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several instances of a relationship can </a:t>
            </a:r>
            <a:r>
              <a:rPr lang="en-US" altLang="ja-JP" sz="2400" dirty="0" smtClean="0">
                <a:latin typeface="Times New Roman" panose="02020603050405020304" pitchFamily="18" charset="0"/>
                <a:cs typeface="Times New Roman" panose="02020603050405020304" pitchFamily="18" charset="0"/>
              </a:rPr>
              <a:t>exist</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data </a:t>
            </a:r>
            <a:r>
              <a:rPr lang="en-US" altLang="ja-JP" sz="2400" dirty="0">
                <a:latin typeface="Times New Roman" panose="02020603050405020304" pitchFamily="18" charset="0"/>
                <a:cs typeface="Times New Roman" panose="02020603050405020304" pitchFamily="18" charset="0"/>
              </a:rPr>
              <a:t>objects can be related in many different ways</a:t>
            </a:r>
            <a:endParaRPr lang="en-US" altLang="ja-JP" sz="2400" dirty="0">
              <a:latin typeface="Times New Roman" panose="02020603050405020304" pitchFamily="18" charset="0"/>
              <a:cs typeface="Times New Roman" panose="02020603050405020304" pitchFamily="18" charset="0"/>
            </a:endParaRPr>
          </a:p>
        </p:txBody>
      </p:sp>
      <p:sp>
        <p:nvSpPr>
          <p:cNvPr id="292879" name="Rectangle 15"/>
          <p:cNvSpPr>
            <a:spLocks noChangeArrowheads="1"/>
          </p:cNvSpPr>
          <p:nvPr/>
        </p:nvSpPr>
        <p:spPr bwMode="auto">
          <a:xfrm>
            <a:off x="3044552" y="5190976"/>
            <a:ext cx="762000" cy="330200"/>
          </a:xfrm>
          <a:prstGeom prst="rect">
            <a:avLst/>
          </a:prstGeom>
          <a:solidFill>
            <a:schemeClr val="accent1"/>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zh-CN" sz="1800" b="1">
                <a:latin typeface="Times New Roman" panose="02020603050405020304" pitchFamily="18" charset="0"/>
                <a:ea typeface="宋体" panose="02010600030101010101" pitchFamily="2" charset="-122"/>
                <a:cs typeface="Times New Roman" panose="02020603050405020304" pitchFamily="18" charset="0"/>
              </a:rPr>
              <a:t>Person</a:t>
            </a:r>
            <a:endParaRPr lang="en-US" altLang="zh-CN" sz="1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2880" name="Rectangle 16"/>
          <p:cNvSpPr>
            <a:spLocks noChangeArrowheads="1"/>
          </p:cNvSpPr>
          <p:nvPr/>
        </p:nvSpPr>
        <p:spPr bwMode="auto">
          <a:xfrm>
            <a:off x="5178152" y="5216376"/>
            <a:ext cx="762000" cy="330200"/>
          </a:xfrm>
          <a:prstGeom prst="rect">
            <a:avLst/>
          </a:prstGeom>
          <a:solidFill>
            <a:schemeClr val="accent1"/>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zh-CN" sz="1800" b="1">
                <a:latin typeface="Times New Roman" panose="02020603050405020304" pitchFamily="18" charset="0"/>
                <a:ea typeface="宋体" panose="02010600030101010101" pitchFamily="2" charset="-122"/>
                <a:cs typeface="Times New Roman" panose="02020603050405020304" pitchFamily="18" charset="0"/>
              </a:rPr>
              <a:t>Car</a:t>
            </a:r>
            <a:endParaRPr lang="en-US" altLang="zh-CN" sz="1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2881" name="Line 17"/>
          <p:cNvSpPr>
            <a:spLocks noChangeShapeType="1"/>
          </p:cNvSpPr>
          <p:nvPr/>
        </p:nvSpPr>
        <p:spPr bwMode="auto">
          <a:xfrm>
            <a:off x="3806552" y="5381476"/>
            <a:ext cx="13970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92882" name="Text Box 18"/>
          <p:cNvSpPr txBox="1">
            <a:spLocks noChangeArrowheads="1"/>
          </p:cNvSpPr>
          <p:nvPr/>
        </p:nvSpPr>
        <p:spPr bwMode="auto">
          <a:xfrm>
            <a:off x="4111352" y="5013176"/>
            <a:ext cx="8382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owns</a:t>
            </a:r>
            <a:endParaRPr lang="en-US" altLang="zh-CN" sz="16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2883" name="Text Box 19"/>
          <p:cNvSpPr txBox="1">
            <a:spLocks noChangeArrowheads="1"/>
          </p:cNvSpPr>
          <p:nvPr/>
        </p:nvSpPr>
        <p:spPr bwMode="auto">
          <a:xfrm>
            <a:off x="4085952" y="5368776"/>
            <a:ext cx="14605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ct val="50000"/>
              </a:spcBef>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Insured to drive</a:t>
            </a:r>
            <a:endParaRPr lang="en-US" altLang="zh-CN" sz="16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What is a Relationship?</a:t>
            </a:r>
            <a:endParaRPr lang="en-US" altLang="ja-JP" dirty="0"/>
          </a:p>
        </p:txBody>
      </p:sp>
      <p:sp>
        <p:nvSpPr>
          <p:cNvPr id="16" name="Rectangle 14"/>
          <p:cNvSpPr>
            <a:spLocks noRot="1" noChangeArrowheads="1"/>
          </p:cNvSpPr>
          <p:nvPr/>
        </p:nvSpPr>
        <p:spPr bwMode="auto">
          <a:xfrm>
            <a:off x="1473200" y="1385740"/>
            <a:ext cx="6843216" cy="14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defRPr/>
            </a:pPr>
            <a:r>
              <a:rPr lang="en-US" altLang="ja-JP" sz="2400" b="1" dirty="0" smtClean="0">
                <a:latin typeface="Times New Roman" panose="02020603050405020304" pitchFamily="18" charset="0"/>
                <a:cs typeface="Times New Roman" panose="02020603050405020304" pitchFamily="18" charset="0"/>
              </a:rPr>
              <a:t>Relationship</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ja-JP" sz="2200" dirty="0" smtClean="0">
                <a:latin typeface="Times New Roman" panose="02020603050405020304" pitchFamily="18" charset="0"/>
                <a:cs typeface="Times New Roman" panose="02020603050405020304" pitchFamily="18" charset="0"/>
              </a:rPr>
              <a:t>indicates </a:t>
            </a:r>
            <a:r>
              <a:rPr lang="en-US" altLang="ja-JP" sz="2200" dirty="0">
                <a:latin typeface="Times New Roman" panose="02020603050405020304" pitchFamily="18" charset="0"/>
                <a:cs typeface="Times New Roman" panose="02020603050405020304" pitchFamily="18" charset="0"/>
              </a:rPr>
              <a:t>“connectedness”; </a:t>
            </a:r>
            <a:r>
              <a:rPr lang="en-US" altLang="ja-JP" sz="2200" dirty="0" smtClean="0">
                <a:latin typeface="Times New Roman" panose="02020603050405020304" pitchFamily="18" charset="0"/>
                <a:cs typeface="Times New Roman" panose="02020603050405020304" pitchFamily="18" charset="0"/>
              </a:rPr>
              <a:t>a </a:t>
            </a:r>
            <a:r>
              <a:rPr lang="en-US" altLang="ja-JP" sz="2200" dirty="0">
                <a:latin typeface="Times New Roman" panose="02020603050405020304" pitchFamily="18" charset="0"/>
                <a:cs typeface="Times New Roman" panose="02020603050405020304" pitchFamily="18" charset="0"/>
              </a:rPr>
              <a:t>"fact" that must be "remembered" </a:t>
            </a:r>
            <a:r>
              <a:rPr lang="en-US" altLang="ja-JP" sz="2200" dirty="0" smtClean="0">
                <a:latin typeface="Times New Roman" panose="02020603050405020304" pitchFamily="18" charset="0"/>
                <a:cs typeface="Times New Roman" panose="02020603050405020304" pitchFamily="18" charset="0"/>
              </a:rPr>
              <a:t>by </a:t>
            </a:r>
            <a:r>
              <a:rPr lang="en-US" altLang="ja-JP" sz="2200" dirty="0">
                <a:latin typeface="Times New Roman" panose="02020603050405020304" pitchFamily="18" charset="0"/>
                <a:cs typeface="Times New Roman" panose="02020603050405020304" pitchFamily="18" charset="0"/>
              </a:rPr>
              <a:t>the system and cannot or is not </a:t>
            </a:r>
            <a:r>
              <a:rPr lang="en-US" altLang="ja-JP" sz="2200" dirty="0" smtClean="0">
                <a:latin typeface="Times New Roman" panose="02020603050405020304" pitchFamily="18" charset="0"/>
                <a:cs typeface="Times New Roman" panose="02020603050405020304" pitchFamily="18" charset="0"/>
              </a:rPr>
              <a:t>computed or </a:t>
            </a:r>
            <a:r>
              <a:rPr lang="en-US" altLang="ja-JP" sz="2200" dirty="0">
                <a:latin typeface="Times New Roman" panose="02020603050405020304" pitchFamily="18" charset="0"/>
                <a:cs typeface="Times New Roman" panose="02020603050405020304" pitchFamily="18" charset="0"/>
              </a:rPr>
              <a:t>derived mechanically</a:t>
            </a:r>
            <a:endParaRPr lang="en-US" altLang="ja-JP" sz="2200" dirty="0">
              <a:latin typeface="Times New Roman" panose="02020603050405020304" pitchFamily="18" charset="0"/>
              <a:cs typeface="Times New Roman" panose="02020603050405020304" pitchFamily="18" charset="0"/>
            </a:endParaRPr>
          </a:p>
          <a:p>
            <a:pPr>
              <a:defRPr/>
            </a:pPr>
            <a:endParaRPr lang="en-US" altLang="ja-JP" sz="2400" b="1" dirty="0">
              <a:latin typeface="Times New Roman" panose="02020603050405020304" pitchFamily="18" charset="0"/>
              <a:cs typeface="Times New Roman" panose="02020603050405020304" pitchFamily="18" charset="0"/>
            </a:endParaRPr>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2879"/>
                                        </p:tgtEl>
                                        <p:attrNameLst>
                                          <p:attrName>style.visibility</p:attrName>
                                        </p:attrNameLst>
                                      </p:cBhvr>
                                      <p:to>
                                        <p:strVal val="visible"/>
                                      </p:to>
                                    </p:set>
                                    <p:anim calcmode="lin" valueType="num">
                                      <p:cBhvr additive="base">
                                        <p:cTn id="7" dur="500" fill="hold"/>
                                        <p:tgtEl>
                                          <p:spTgt spid="292879"/>
                                        </p:tgtEl>
                                        <p:attrNameLst>
                                          <p:attrName>ppt_x</p:attrName>
                                        </p:attrNameLst>
                                      </p:cBhvr>
                                      <p:tavLst>
                                        <p:tav tm="0">
                                          <p:val>
                                            <p:strVal val="#ppt_x"/>
                                          </p:val>
                                        </p:tav>
                                        <p:tav tm="100000">
                                          <p:val>
                                            <p:strVal val="#ppt_x"/>
                                          </p:val>
                                        </p:tav>
                                      </p:tavLst>
                                    </p:anim>
                                    <p:anim calcmode="lin" valueType="num">
                                      <p:cBhvr additive="base">
                                        <p:cTn id="8" dur="500" fill="hold"/>
                                        <p:tgtEl>
                                          <p:spTgt spid="29287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2880"/>
                                        </p:tgtEl>
                                        <p:attrNameLst>
                                          <p:attrName>style.visibility</p:attrName>
                                        </p:attrNameLst>
                                      </p:cBhvr>
                                      <p:to>
                                        <p:strVal val="visible"/>
                                      </p:to>
                                    </p:set>
                                    <p:anim calcmode="lin" valueType="num">
                                      <p:cBhvr additive="base">
                                        <p:cTn id="11" dur="500" fill="hold"/>
                                        <p:tgtEl>
                                          <p:spTgt spid="292880"/>
                                        </p:tgtEl>
                                        <p:attrNameLst>
                                          <p:attrName>ppt_x</p:attrName>
                                        </p:attrNameLst>
                                      </p:cBhvr>
                                      <p:tavLst>
                                        <p:tav tm="0">
                                          <p:val>
                                            <p:strVal val="#ppt_x"/>
                                          </p:val>
                                        </p:tav>
                                        <p:tav tm="100000">
                                          <p:val>
                                            <p:strVal val="#ppt_x"/>
                                          </p:val>
                                        </p:tav>
                                      </p:tavLst>
                                    </p:anim>
                                    <p:anim calcmode="lin" valueType="num">
                                      <p:cBhvr additive="base">
                                        <p:cTn id="12" dur="500" fill="hold"/>
                                        <p:tgtEl>
                                          <p:spTgt spid="29288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2881"/>
                                        </p:tgtEl>
                                        <p:attrNameLst>
                                          <p:attrName>style.visibility</p:attrName>
                                        </p:attrNameLst>
                                      </p:cBhvr>
                                      <p:to>
                                        <p:strVal val="visible"/>
                                      </p:to>
                                    </p:set>
                                    <p:anim calcmode="lin" valueType="num">
                                      <p:cBhvr additive="base">
                                        <p:cTn id="15" dur="500" fill="hold"/>
                                        <p:tgtEl>
                                          <p:spTgt spid="292881"/>
                                        </p:tgtEl>
                                        <p:attrNameLst>
                                          <p:attrName>ppt_x</p:attrName>
                                        </p:attrNameLst>
                                      </p:cBhvr>
                                      <p:tavLst>
                                        <p:tav tm="0">
                                          <p:val>
                                            <p:strVal val="#ppt_x"/>
                                          </p:val>
                                        </p:tav>
                                        <p:tav tm="100000">
                                          <p:val>
                                            <p:strVal val="#ppt_x"/>
                                          </p:val>
                                        </p:tav>
                                      </p:tavLst>
                                    </p:anim>
                                    <p:anim calcmode="lin" valueType="num">
                                      <p:cBhvr additive="base">
                                        <p:cTn id="16" dur="500" fill="hold"/>
                                        <p:tgtEl>
                                          <p:spTgt spid="29288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2882"/>
                                        </p:tgtEl>
                                        <p:attrNameLst>
                                          <p:attrName>style.visibility</p:attrName>
                                        </p:attrNameLst>
                                      </p:cBhvr>
                                      <p:to>
                                        <p:strVal val="visible"/>
                                      </p:to>
                                    </p:set>
                                    <p:anim calcmode="lin" valueType="num">
                                      <p:cBhvr additive="base">
                                        <p:cTn id="19" dur="500" fill="hold"/>
                                        <p:tgtEl>
                                          <p:spTgt spid="292882"/>
                                        </p:tgtEl>
                                        <p:attrNameLst>
                                          <p:attrName>ppt_x</p:attrName>
                                        </p:attrNameLst>
                                      </p:cBhvr>
                                      <p:tavLst>
                                        <p:tav tm="0">
                                          <p:val>
                                            <p:strVal val="#ppt_x"/>
                                          </p:val>
                                        </p:tav>
                                        <p:tav tm="100000">
                                          <p:val>
                                            <p:strVal val="#ppt_x"/>
                                          </p:val>
                                        </p:tav>
                                      </p:tavLst>
                                    </p:anim>
                                    <p:anim calcmode="lin" valueType="num">
                                      <p:cBhvr additive="base">
                                        <p:cTn id="20" dur="500" fill="hold"/>
                                        <p:tgtEl>
                                          <p:spTgt spid="29288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2883"/>
                                        </p:tgtEl>
                                        <p:attrNameLst>
                                          <p:attrName>style.visibility</p:attrName>
                                        </p:attrNameLst>
                                      </p:cBhvr>
                                      <p:to>
                                        <p:strVal val="visible"/>
                                      </p:to>
                                    </p:set>
                                    <p:anim calcmode="lin" valueType="num">
                                      <p:cBhvr additive="base">
                                        <p:cTn id="23" dur="500" fill="hold"/>
                                        <p:tgtEl>
                                          <p:spTgt spid="292883"/>
                                        </p:tgtEl>
                                        <p:attrNameLst>
                                          <p:attrName>ppt_x</p:attrName>
                                        </p:attrNameLst>
                                      </p:cBhvr>
                                      <p:tavLst>
                                        <p:tav tm="0">
                                          <p:val>
                                            <p:strVal val="#ppt_x"/>
                                          </p:val>
                                        </p:tav>
                                        <p:tav tm="100000">
                                          <p:val>
                                            <p:strVal val="#ppt_x"/>
                                          </p:val>
                                        </p:tav>
                                      </p:tavLst>
                                    </p:anim>
                                    <p:anim calcmode="lin" valueType="num">
                                      <p:cBhvr additive="base">
                                        <p:cTn id="24" dur="500" fill="hold"/>
                                        <p:tgtEl>
                                          <p:spTgt spid="2928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9" grpId="0" animBg="1"/>
      <p:bldP spid="292880" grpId="0" animBg="1"/>
      <p:bldP spid="292881" grpId="0" animBg="1"/>
      <p:bldP spid="292882" grpId="0"/>
      <p:bldP spid="29288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9456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485A62F-0405-4DDA-958A-491ECFC1B5EB}" type="slidenum">
              <a:rPr lang="en-US" altLang="ja-JP" sz="1200">
                <a:solidFill>
                  <a:schemeClr val="bg1"/>
                </a:solidFill>
              </a:rPr>
            </a:fld>
            <a:endParaRPr lang="en-US" altLang="ja-JP" sz="900">
              <a:solidFill>
                <a:schemeClr val="bg1"/>
              </a:solidFill>
            </a:endParaRPr>
          </a:p>
        </p:txBody>
      </p:sp>
      <p:sp>
        <p:nvSpPr>
          <p:cNvPr id="294931" name="Rectangle 19"/>
          <p:cNvSpPr>
            <a:spLocks noChangeArrowheads="1"/>
          </p:cNvSpPr>
          <p:nvPr/>
        </p:nvSpPr>
        <p:spPr bwMode="auto">
          <a:xfrm>
            <a:off x="1765300" y="1963738"/>
            <a:ext cx="1295400" cy="663575"/>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294932" name="Rectangle 20"/>
          <p:cNvSpPr>
            <a:spLocks noChangeArrowheads="1"/>
          </p:cNvSpPr>
          <p:nvPr/>
        </p:nvSpPr>
        <p:spPr bwMode="auto">
          <a:xfrm>
            <a:off x="1814513" y="2062163"/>
            <a:ext cx="985846" cy="459100"/>
          </a:xfrm>
          <a:prstGeom prst="rect">
            <a:avLst/>
          </a:prstGeom>
          <a:noFill/>
          <a:ln w="25400">
            <a:noFill/>
            <a:miter lim="800000"/>
          </a:ln>
          <a:effectLst/>
        </p:spPr>
        <p:txBody>
          <a:bodyPr wrap="none" lIns="90487" tIns="44450" rIns="90487" bIns="44450">
            <a:spAutoFit/>
          </a:bodyPr>
          <a:lstStyle/>
          <a:p>
            <a:pPr>
              <a:defRPr/>
            </a:pPr>
            <a:r>
              <a:rPr lang="en-US" altLang="ja-JP" sz="2400" b="1">
                <a:solidFill>
                  <a:schemeClr val="bg1"/>
                </a:solidFill>
              </a:rPr>
              <a:t>object</a:t>
            </a:r>
            <a:endParaRPr lang="en-US" altLang="ja-JP" sz="2400" b="1">
              <a:solidFill>
                <a:schemeClr val="bg1"/>
              </a:solidFill>
            </a:endParaRPr>
          </a:p>
        </p:txBody>
      </p:sp>
      <p:sp>
        <p:nvSpPr>
          <p:cNvPr id="294933" name="AutoShape 21"/>
          <p:cNvSpPr>
            <a:spLocks noChangeArrowheads="1"/>
          </p:cNvSpPr>
          <p:nvPr/>
        </p:nvSpPr>
        <p:spPr bwMode="auto">
          <a:xfrm>
            <a:off x="3898900" y="1941513"/>
            <a:ext cx="1536700" cy="685800"/>
          </a:xfrm>
          <a:prstGeom prst="diamond">
            <a:avLst/>
          </a:prstGeom>
          <a:solidFill>
            <a:schemeClr val="tx1"/>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294934" name="Line 22"/>
          <p:cNvSpPr>
            <a:spLocks noChangeShapeType="1"/>
          </p:cNvSpPr>
          <p:nvPr/>
        </p:nvSpPr>
        <p:spPr bwMode="auto">
          <a:xfrm flipH="1">
            <a:off x="3111500" y="2279650"/>
            <a:ext cx="762000" cy="0"/>
          </a:xfrm>
          <a:prstGeom prst="line">
            <a:avLst/>
          </a:prstGeom>
          <a:noFill/>
          <a:ln w="25400">
            <a:solidFill>
              <a:schemeClr val="tx1"/>
            </a:solidFill>
            <a:round/>
          </a:ln>
          <a:effectLst>
            <a:outerShdw dist="107763" dir="2700000" algn="ctr" rotWithShape="0">
              <a:schemeClr val="bg2"/>
            </a:outerShdw>
          </a:effectLst>
        </p:spPr>
        <p:txBody>
          <a:bodyPr wrap="none" anchor="ctr"/>
          <a:lstStyle/>
          <a:p>
            <a:pPr>
              <a:defRPr/>
            </a:pPr>
            <a:endParaRPr lang="zh-CN" altLang="en-US"/>
          </a:p>
        </p:txBody>
      </p:sp>
      <p:sp>
        <p:nvSpPr>
          <p:cNvPr id="294935" name="Line 23"/>
          <p:cNvSpPr>
            <a:spLocks noChangeShapeType="1"/>
          </p:cNvSpPr>
          <p:nvPr/>
        </p:nvSpPr>
        <p:spPr bwMode="auto">
          <a:xfrm flipH="1">
            <a:off x="5461000" y="2290763"/>
            <a:ext cx="762000" cy="0"/>
          </a:xfrm>
          <a:prstGeom prst="line">
            <a:avLst/>
          </a:prstGeom>
          <a:noFill/>
          <a:ln w="25400">
            <a:solidFill>
              <a:schemeClr val="tx1"/>
            </a:solidFill>
            <a:round/>
          </a:ln>
          <a:effectLst>
            <a:outerShdw dist="107763" dir="2700000" algn="ctr" rotWithShape="0">
              <a:schemeClr val="bg2"/>
            </a:outerShdw>
          </a:effectLst>
        </p:spPr>
        <p:txBody>
          <a:bodyPr wrap="none" anchor="ctr"/>
          <a:lstStyle/>
          <a:p>
            <a:pPr>
              <a:defRPr/>
            </a:pPr>
            <a:endParaRPr lang="zh-CN" altLang="en-US"/>
          </a:p>
        </p:txBody>
      </p:sp>
      <p:sp>
        <p:nvSpPr>
          <p:cNvPr id="294936" name="Rectangle 24"/>
          <p:cNvSpPr>
            <a:spLocks noChangeArrowheads="1"/>
          </p:cNvSpPr>
          <p:nvPr/>
        </p:nvSpPr>
        <p:spPr bwMode="auto">
          <a:xfrm>
            <a:off x="6248400" y="1998663"/>
            <a:ext cx="1295400" cy="661987"/>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294937" name="Rectangle 25"/>
          <p:cNvSpPr>
            <a:spLocks noChangeArrowheads="1"/>
          </p:cNvSpPr>
          <p:nvPr/>
        </p:nvSpPr>
        <p:spPr bwMode="auto">
          <a:xfrm>
            <a:off x="6310313" y="2095500"/>
            <a:ext cx="985846" cy="459100"/>
          </a:xfrm>
          <a:prstGeom prst="rect">
            <a:avLst/>
          </a:prstGeom>
          <a:noFill/>
          <a:ln w="25400">
            <a:noFill/>
            <a:miter lim="800000"/>
          </a:ln>
          <a:effectLst/>
        </p:spPr>
        <p:txBody>
          <a:bodyPr wrap="none" lIns="90487" tIns="44450" rIns="90487" bIns="44450">
            <a:spAutoFit/>
          </a:bodyPr>
          <a:lstStyle/>
          <a:p>
            <a:pPr>
              <a:defRPr/>
            </a:pPr>
            <a:r>
              <a:rPr lang="en-US" altLang="ja-JP" sz="2400" b="1">
                <a:solidFill>
                  <a:schemeClr val="bg1"/>
                </a:solidFill>
              </a:rPr>
              <a:t>object</a:t>
            </a:r>
            <a:endParaRPr lang="en-US" altLang="ja-JP" sz="2400" b="1">
              <a:solidFill>
                <a:schemeClr val="bg1"/>
              </a:solidFill>
            </a:endParaRPr>
          </a:p>
        </p:txBody>
      </p:sp>
      <p:sp>
        <p:nvSpPr>
          <p:cNvPr id="294938" name="Rectangle 26"/>
          <p:cNvSpPr>
            <a:spLocks noChangeArrowheads="1"/>
          </p:cNvSpPr>
          <p:nvPr/>
        </p:nvSpPr>
        <p:spPr bwMode="auto">
          <a:xfrm>
            <a:off x="4067944" y="2106613"/>
            <a:ext cx="1230592" cy="335989"/>
          </a:xfrm>
          <a:prstGeom prst="rect">
            <a:avLst/>
          </a:prstGeom>
          <a:noFill/>
          <a:ln w="25400">
            <a:noFill/>
            <a:miter lim="800000"/>
          </a:ln>
          <a:effectLst/>
        </p:spPr>
        <p:txBody>
          <a:bodyPr wrap="none" lIns="90487" tIns="44450" rIns="90487" bIns="44450">
            <a:spAutoFit/>
          </a:bodyPr>
          <a:lstStyle/>
          <a:p>
            <a:pPr>
              <a:defRPr/>
            </a:pPr>
            <a:r>
              <a:rPr lang="en-US" altLang="ja-JP" sz="1600" b="1" dirty="0">
                <a:solidFill>
                  <a:schemeClr val="bg1"/>
                </a:solidFill>
              </a:rPr>
              <a:t>relationship</a:t>
            </a:r>
            <a:endParaRPr lang="en-US" altLang="ja-JP" sz="1600" b="1" dirty="0">
              <a:solidFill>
                <a:schemeClr val="bg1"/>
              </a:solidFill>
            </a:endParaRPr>
          </a:p>
        </p:txBody>
      </p:sp>
      <p:sp>
        <p:nvSpPr>
          <p:cNvPr id="294939" name="Rectangle 27"/>
          <p:cNvSpPr>
            <a:spLocks noChangeArrowheads="1"/>
          </p:cNvSpPr>
          <p:nvPr/>
        </p:nvSpPr>
        <p:spPr bwMode="auto">
          <a:xfrm>
            <a:off x="2716213" y="2232025"/>
            <a:ext cx="307975" cy="363538"/>
          </a:xfrm>
          <a:prstGeom prst="rect">
            <a:avLst/>
          </a:prstGeom>
          <a:noFill/>
          <a:ln w="25400">
            <a:noFill/>
            <a:miter lim="800000"/>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b="1">
                <a:solidFill>
                  <a:schemeClr val="bg1"/>
                </a:solidFill>
              </a:rPr>
              <a:t>1</a:t>
            </a:r>
            <a:endParaRPr lang="en-US" altLang="ja-JP" sz="1800" b="1">
              <a:solidFill>
                <a:schemeClr val="bg1"/>
              </a:solidFill>
            </a:endParaRPr>
          </a:p>
        </p:txBody>
      </p:sp>
      <p:sp>
        <p:nvSpPr>
          <p:cNvPr id="294940" name="Rectangle 28"/>
          <p:cNvSpPr>
            <a:spLocks noChangeArrowheads="1"/>
          </p:cNvSpPr>
          <p:nvPr/>
        </p:nvSpPr>
        <p:spPr bwMode="auto">
          <a:xfrm>
            <a:off x="7224713" y="2254250"/>
            <a:ext cx="307975" cy="363538"/>
          </a:xfrm>
          <a:prstGeom prst="rect">
            <a:avLst/>
          </a:prstGeom>
          <a:noFill/>
          <a:ln w="25400">
            <a:noFill/>
            <a:miter lim="800000"/>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b="1">
                <a:solidFill>
                  <a:schemeClr val="bg1"/>
                </a:solidFill>
              </a:rPr>
              <a:t>2</a:t>
            </a:r>
            <a:endParaRPr lang="en-US" altLang="ja-JP" sz="1800" b="1">
              <a:solidFill>
                <a:schemeClr val="bg1"/>
              </a:solidFill>
            </a:endParaRPr>
          </a:p>
        </p:txBody>
      </p:sp>
      <p:sp>
        <p:nvSpPr>
          <p:cNvPr id="294942" name="Rectangle 30"/>
          <p:cNvSpPr>
            <a:spLocks noChangeArrowheads="1"/>
          </p:cNvSpPr>
          <p:nvPr/>
        </p:nvSpPr>
        <p:spPr bwMode="auto">
          <a:xfrm>
            <a:off x="3635375" y="1952625"/>
            <a:ext cx="307975" cy="336550"/>
          </a:xfrm>
          <a:prstGeom prst="rect">
            <a:avLst/>
          </a:prstGeom>
          <a:noFill/>
          <a:ln w="25400">
            <a:noFill/>
            <a:miter lim="800000"/>
          </a:ln>
          <a:effectLst/>
        </p:spPr>
        <p:txBody>
          <a:bodyPr wrap="none" lIns="90487" tIns="44450" rIns="90487" bIns="44450">
            <a:spAutoFit/>
          </a:bodyPr>
          <a:lstStyle/>
          <a:p>
            <a:pPr>
              <a:lnSpc>
                <a:spcPct val="90000"/>
              </a:lnSpc>
              <a:defRPr/>
            </a:pPr>
            <a:r>
              <a:rPr lang="en-US" altLang="zh-CN" sz="1800" b="1"/>
              <a:t>1</a:t>
            </a:r>
            <a:endParaRPr lang="en-US" altLang="ja-JP" sz="1800" b="1"/>
          </a:p>
        </p:txBody>
      </p:sp>
      <p:sp>
        <p:nvSpPr>
          <p:cNvPr id="294943" name="Rectangle 31"/>
          <p:cNvSpPr>
            <a:spLocks noChangeArrowheads="1"/>
          </p:cNvSpPr>
          <p:nvPr/>
        </p:nvSpPr>
        <p:spPr bwMode="auto">
          <a:xfrm>
            <a:off x="5472113" y="1989138"/>
            <a:ext cx="307975" cy="336550"/>
          </a:xfrm>
          <a:prstGeom prst="rect">
            <a:avLst/>
          </a:prstGeom>
          <a:noFill/>
          <a:ln w="25400">
            <a:noFill/>
            <a:miter lim="800000"/>
          </a:ln>
          <a:effectLst/>
        </p:spPr>
        <p:txBody>
          <a:bodyPr wrap="none" lIns="90487" tIns="44450" rIns="90487" bIns="44450">
            <a:spAutoFit/>
          </a:bodyPr>
          <a:lstStyle/>
          <a:p>
            <a:pPr>
              <a:lnSpc>
                <a:spcPct val="90000"/>
              </a:lnSpc>
              <a:defRPr/>
            </a:pPr>
            <a:r>
              <a:rPr lang="en-US" altLang="zh-CN" sz="1800" b="1"/>
              <a:t>1</a:t>
            </a:r>
            <a:endParaRPr lang="en-US" altLang="ja-JP" sz="1800" b="1"/>
          </a:p>
        </p:txBody>
      </p:sp>
      <p:sp>
        <p:nvSpPr>
          <p:cNvPr id="294967" name="Rectangle 55"/>
          <p:cNvSpPr>
            <a:spLocks noChangeArrowheads="1"/>
          </p:cNvSpPr>
          <p:nvPr/>
        </p:nvSpPr>
        <p:spPr bwMode="auto">
          <a:xfrm>
            <a:off x="1728788" y="3249613"/>
            <a:ext cx="1295400" cy="663575"/>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294968" name="Rectangle 56"/>
          <p:cNvSpPr>
            <a:spLocks noChangeArrowheads="1"/>
          </p:cNvSpPr>
          <p:nvPr/>
        </p:nvSpPr>
        <p:spPr bwMode="auto">
          <a:xfrm>
            <a:off x="1778000" y="3348038"/>
            <a:ext cx="985846" cy="459100"/>
          </a:xfrm>
          <a:prstGeom prst="rect">
            <a:avLst/>
          </a:prstGeom>
          <a:noFill/>
          <a:ln w="25400">
            <a:noFill/>
            <a:miter lim="800000"/>
          </a:ln>
          <a:effectLst/>
        </p:spPr>
        <p:txBody>
          <a:bodyPr wrap="none" lIns="90487" tIns="44450" rIns="90487" bIns="44450">
            <a:spAutoFit/>
          </a:bodyPr>
          <a:lstStyle/>
          <a:p>
            <a:pPr>
              <a:defRPr/>
            </a:pPr>
            <a:r>
              <a:rPr lang="en-US" altLang="ja-JP" sz="2400" b="1">
                <a:solidFill>
                  <a:schemeClr val="bg1"/>
                </a:solidFill>
              </a:rPr>
              <a:t>object</a:t>
            </a:r>
            <a:endParaRPr lang="en-US" altLang="ja-JP" sz="2400" b="1">
              <a:solidFill>
                <a:schemeClr val="bg1"/>
              </a:solidFill>
            </a:endParaRPr>
          </a:p>
        </p:txBody>
      </p:sp>
      <p:sp>
        <p:nvSpPr>
          <p:cNvPr id="294969" name="AutoShape 57"/>
          <p:cNvSpPr>
            <a:spLocks noChangeArrowheads="1"/>
          </p:cNvSpPr>
          <p:nvPr/>
        </p:nvSpPr>
        <p:spPr bwMode="auto">
          <a:xfrm>
            <a:off x="3862388" y="3227388"/>
            <a:ext cx="1536700" cy="685800"/>
          </a:xfrm>
          <a:prstGeom prst="diamond">
            <a:avLst/>
          </a:prstGeom>
          <a:solidFill>
            <a:schemeClr val="tx1"/>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294970" name="Line 58"/>
          <p:cNvSpPr>
            <a:spLocks noChangeShapeType="1"/>
          </p:cNvSpPr>
          <p:nvPr/>
        </p:nvSpPr>
        <p:spPr bwMode="auto">
          <a:xfrm flipH="1">
            <a:off x="3074988" y="3565525"/>
            <a:ext cx="762000" cy="0"/>
          </a:xfrm>
          <a:prstGeom prst="line">
            <a:avLst/>
          </a:prstGeom>
          <a:noFill/>
          <a:ln w="25400">
            <a:solidFill>
              <a:schemeClr val="tx1"/>
            </a:solidFill>
            <a:round/>
          </a:ln>
          <a:effectLst>
            <a:outerShdw dist="107763" dir="2700000" algn="ctr" rotWithShape="0">
              <a:schemeClr val="bg2"/>
            </a:outerShdw>
          </a:effectLst>
        </p:spPr>
        <p:txBody>
          <a:bodyPr wrap="none" anchor="ctr"/>
          <a:lstStyle/>
          <a:p>
            <a:pPr>
              <a:defRPr/>
            </a:pPr>
            <a:endParaRPr lang="zh-CN" altLang="en-US"/>
          </a:p>
        </p:txBody>
      </p:sp>
      <p:sp>
        <p:nvSpPr>
          <p:cNvPr id="294971" name="Line 59"/>
          <p:cNvSpPr>
            <a:spLocks noChangeShapeType="1"/>
          </p:cNvSpPr>
          <p:nvPr/>
        </p:nvSpPr>
        <p:spPr bwMode="auto">
          <a:xfrm flipH="1">
            <a:off x="5424488" y="3576638"/>
            <a:ext cx="762000" cy="0"/>
          </a:xfrm>
          <a:prstGeom prst="line">
            <a:avLst/>
          </a:prstGeom>
          <a:noFill/>
          <a:ln w="25400">
            <a:solidFill>
              <a:schemeClr val="tx1"/>
            </a:solidFill>
            <a:round/>
          </a:ln>
          <a:effectLst>
            <a:outerShdw dist="107763" dir="2700000" algn="ctr" rotWithShape="0">
              <a:schemeClr val="bg2"/>
            </a:outerShdw>
          </a:effectLst>
        </p:spPr>
        <p:txBody>
          <a:bodyPr wrap="none" anchor="ctr"/>
          <a:lstStyle/>
          <a:p>
            <a:pPr>
              <a:defRPr/>
            </a:pPr>
            <a:endParaRPr lang="zh-CN" altLang="en-US"/>
          </a:p>
        </p:txBody>
      </p:sp>
      <p:sp>
        <p:nvSpPr>
          <p:cNvPr id="294972" name="Rectangle 60"/>
          <p:cNvSpPr>
            <a:spLocks noChangeArrowheads="1"/>
          </p:cNvSpPr>
          <p:nvPr/>
        </p:nvSpPr>
        <p:spPr bwMode="auto">
          <a:xfrm>
            <a:off x="6211888" y="3284538"/>
            <a:ext cx="1295400" cy="661987"/>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294973" name="Rectangle 61"/>
          <p:cNvSpPr>
            <a:spLocks noChangeArrowheads="1"/>
          </p:cNvSpPr>
          <p:nvPr/>
        </p:nvSpPr>
        <p:spPr bwMode="auto">
          <a:xfrm>
            <a:off x="6273800" y="3381375"/>
            <a:ext cx="985846" cy="459100"/>
          </a:xfrm>
          <a:prstGeom prst="rect">
            <a:avLst/>
          </a:prstGeom>
          <a:noFill/>
          <a:ln w="25400">
            <a:noFill/>
            <a:miter lim="800000"/>
          </a:ln>
          <a:effectLst/>
        </p:spPr>
        <p:txBody>
          <a:bodyPr wrap="none" lIns="90487" tIns="44450" rIns="90487" bIns="44450">
            <a:spAutoFit/>
          </a:bodyPr>
          <a:lstStyle/>
          <a:p>
            <a:pPr>
              <a:defRPr/>
            </a:pPr>
            <a:r>
              <a:rPr lang="en-US" altLang="ja-JP" sz="2400" b="1">
                <a:solidFill>
                  <a:schemeClr val="bg1"/>
                </a:solidFill>
              </a:rPr>
              <a:t>object</a:t>
            </a:r>
            <a:endParaRPr lang="en-US" altLang="ja-JP" sz="2400" b="1">
              <a:solidFill>
                <a:schemeClr val="bg1"/>
              </a:solidFill>
            </a:endParaRPr>
          </a:p>
        </p:txBody>
      </p:sp>
      <p:sp>
        <p:nvSpPr>
          <p:cNvPr id="294974" name="Rectangle 62"/>
          <p:cNvSpPr>
            <a:spLocks noChangeArrowheads="1"/>
          </p:cNvSpPr>
          <p:nvPr/>
        </p:nvSpPr>
        <p:spPr bwMode="auto">
          <a:xfrm>
            <a:off x="4061488" y="3392488"/>
            <a:ext cx="1230592" cy="335989"/>
          </a:xfrm>
          <a:prstGeom prst="rect">
            <a:avLst/>
          </a:prstGeom>
          <a:noFill/>
          <a:ln w="25400">
            <a:noFill/>
            <a:miter lim="800000"/>
          </a:ln>
          <a:effectLst/>
        </p:spPr>
        <p:txBody>
          <a:bodyPr wrap="none" lIns="90487" tIns="44450" rIns="90487" bIns="44450">
            <a:spAutoFit/>
          </a:bodyPr>
          <a:lstStyle/>
          <a:p>
            <a:pPr>
              <a:defRPr/>
            </a:pPr>
            <a:r>
              <a:rPr lang="en-US" altLang="ja-JP" sz="1600" b="1" dirty="0">
                <a:solidFill>
                  <a:schemeClr val="bg1"/>
                </a:solidFill>
              </a:rPr>
              <a:t>relationship</a:t>
            </a:r>
            <a:endParaRPr lang="en-US" altLang="ja-JP" sz="1600" b="1" dirty="0">
              <a:solidFill>
                <a:schemeClr val="bg1"/>
              </a:solidFill>
            </a:endParaRPr>
          </a:p>
        </p:txBody>
      </p:sp>
      <p:sp>
        <p:nvSpPr>
          <p:cNvPr id="294975" name="Rectangle 63"/>
          <p:cNvSpPr>
            <a:spLocks noChangeArrowheads="1"/>
          </p:cNvSpPr>
          <p:nvPr/>
        </p:nvSpPr>
        <p:spPr bwMode="auto">
          <a:xfrm>
            <a:off x="2679700" y="3517900"/>
            <a:ext cx="307975" cy="363538"/>
          </a:xfrm>
          <a:prstGeom prst="rect">
            <a:avLst/>
          </a:prstGeom>
          <a:noFill/>
          <a:ln w="25400">
            <a:noFill/>
            <a:miter lim="800000"/>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b="1">
                <a:solidFill>
                  <a:schemeClr val="bg1"/>
                </a:solidFill>
              </a:rPr>
              <a:t>1</a:t>
            </a:r>
            <a:endParaRPr lang="en-US" altLang="ja-JP" sz="1800" b="1">
              <a:solidFill>
                <a:schemeClr val="bg1"/>
              </a:solidFill>
            </a:endParaRPr>
          </a:p>
        </p:txBody>
      </p:sp>
      <p:sp>
        <p:nvSpPr>
          <p:cNvPr id="294976" name="Rectangle 64"/>
          <p:cNvSpPr>
            <a:spLocks noChangeArrowheads="1"/>
          </p:cNvSpPr>
          <p:nvPr/>
        </p:nvSpPr>
        <p:spPr bwMode="auto">
          <a:xfrm>
            <a:off x="7188200" y="3540125"/>
            <a:ext cx="307975" cy="363538"/>
          </a:xfrm>
          <a:prstGeom prst="rect">
            <a:avLst/>
          </a:prstGeom>
          <a:noFill/>
          <a:ln w="25400">
            <a:noFill/>
            <a:miter lim="800000"/>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b="1">
                <a:solidFill>
                  <a:schemeClr val="bg1"/>
                </a:solidFill>
              </a:rPr>
              <a:t>2</a:t>
            </a:r>
            <a:endParaRPr lang="en-US" altLang="ja-JP" sz="1800" b="1">
              <a:solidFill>
                <a:schemeClr val="bg1"/>
              </a:solidFill>
            </a:endParaRPr>
          </a:p>
        </p:txBody>
      </p:sp>
      <p:sp>
        <p:nvSpPr>
          <p:cNvPr id="294977" name="Rectangle 65"/>
          <p:cNvSpPr>
            <a:spLocks noChangeArrowheads="1"/>
          </p:cNvSpPr>
          <p:nvPr/>
        </p:nvSpPr>
        <p:spPr bwMode="auto">
          <a:xfrm>
            <a:off x="3598863" y="3238500"/>
            <a:ext cx="307975" cy="336550"/>
          </a:xfrm>
          <a:prstGeom prst="rect">
            <a:avLst/>
          </a:prstGeom>
          <a:noFill/>
          <a:ln w="25400">
            <a:noFill/>
            <a:miter lim="800000"/>
          </a:ln>
          <a:effectLst/>
        </p:spPr>
        <p:txBody>
          <a:bodyPr wrap="none" lIns="90487" tIns="44450" rIns="90487" bIns="44450">
            <a:spAutoFit/>
          </a:bodyPr>
          <a:lstStyle/>
          <a:p>
            <a:pPr>
              <a:lnSpc>
                <a:spcPct val="90000"/>
              </a:lnSpc>
              <a:defRPr/>
            </a:pPr>
            <a:r>
              <a:rPr lang="en-US" altLang="zh-CN" sz="1800" b="1"/>
              <a:t>1</a:t>
            </a:r>
            <a:endParaRPr lang="en-US" altLang="ja-JP" sz="1800" b="1"/>
          </a:p>
        </p:txBody>
      </p:sp>
      <p:sp>
        <p:nvSpPr>
          <p:cNvPr id="294978" name="Rectangle 66"/>
          <p:cNvSpPr>
            <a:spLocks noChangeArrowheads="1"/>
          </p:cNvSpPr>
          <p:nvPr/>
        </p:nvSpPr>
        <p:spPr bwMode="auto">
          <a:xfrm>
            <a:off x="5435600" y="3275013"/>
            <a:ext cx="320675" cy="336550"/>
          </a:xfrm>
          <a:prstGeom prst="rect">
            <a:avLst/>
          </a:prstGeom>
          <a:noFill/>
          <a:ln w="25400">
            <a:noFill/>
            <a:miter lim="800000"/>
          </a:ln>
          <a:effectLst/>
        </p:spPr>
        <p:txBody>
          <a:bodyPr wrap="none" lIns="90487" tIns="44450" rIns="90487" bIns="44450">
            <a:spAutoFit/>
          </a:bodyPr>
          <a:lstStyle/>
          <a:p>
            <a:pPr>
              <a:lnSpc>
                <a:spcPct val="90000"/>
              </a:lnSpc>
              <a:defRPr/>
            </a:pPr>
            <a:r>
              <a:rPr lang="en-US" altLang="zh-CN" sz="1800" b="1"/>
              <a:t>n</a:t>
            </a:r>
            <a:endParaRPr lang="en-US" altLang="ja-JP" sz="1800" b="1"/>
          </a:p>
        </p:txBody>
      </p:sp>
      <p:sp>
        <p:nvSpPr>
          <p:cNvPr id="294979" name="Rectangle 67"/>
          <p:cNvSpPr>
            <a:spLocks noChangeArrowheads="1"/>
          </p:cNvSpPr>
          <p:nvPr/>
        </p:nvSpPr>
        <p:spPr bwMode="auto">
          <a:xfrm>
            <a:off x="1655763" y="4654550"/>
            <a:ext cx="1295400" cy="663575"/>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294980" name="Rectangle 68"/>
          <p:cNvSpPr>
            <a:spLocks noChangeArrowheads="1"/>
          </p:cNvSpPr>
          <p:nvPr/>
        </p:nvSpPr>
        <p:spPr bwMode="auto">
          <a:xfrm>
            <a:off x="1704975" y="4752975"/>
            <a:ext cx="985846" cy="459100"/>
          </a:xfrm>
          <a:prstGeom prst="rect">
            <a:avLst/>
          </a:prstGeom>
          <a:noFill/>
          <a:ln w="25400">
            <a:noFill/>
            <a:miter lim="800000"/>
          </a:ln>
          <a:effectLst/>
        </p:spPr>
        <p:txBody>
          <a:bodyPr wrap="none" lIns="90487" tIns="44450" rIns="90487" bIns="44450">
            <a:spAutoFit/>
          </a:bodyPr>
          <a:lstStyle/>
          <a:p>
            <a:pPr>
              <a:defRPr/>
            </a:pPr>
            <a:r>
              <a:rPr lang="en-US" altLang="ja-JP" sz="2400" b="1">
                <a:solidFill>
                  <a:schemeClr val="bg1"/>
                </a:solidFill>
              </a:rPr>
              <a:t>object</a:t>
            </a:r>
            <a:endParaRPr lang="en-US" altLang="ja-JP" sz="2400" b="1">
              <a:solidFill>
                <a:schemeClr val="bg1"/>
              </a:solidFill>
            </a:endParaRPr>
          </a:p>
        </p:txBody>
      </p:sp>
      <p:sp>
        <p:nvSpPr>
          <p:cNvPr id="294981" name="AutoShape 69"/>
          <p:cNvSpPr>
            <a:spLocks noChangeArrowheads="1"/>
          </p:cNvSpPr>
          <p:nvPr/>
        </p:nvSpPr>
        <p:spPr bwMode="auto">
          <a:xfrm>
            <a:off x="3789363" y="4632325"/>
            <a:ext cx="1536700" cy="685800"/>
          </a:xfrm>
          <a:prstGeom prst="diamond">
            <a:avLst/>
          </a:prstGeom>
          <a:solidFill>
            <a:schemeClr val="tx1"/>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294982" name="Line 70"/>
          <p:cNvSpPr>
            <a:spLocks noChangeShapeType="1"/>
          </p:cNvSpPr>
          <p:nvPr/>
        </p:nvSpPr>
        <p:spPr bwMode="auto">
          <a:xfrm flipH="1">
            <a:off x="3001963" y="4970463"/>
            <a:ext cx="762000" cy="0"/>
          </a:xfrm>
          <a:prstGeom prst="line">
            <a:avLst/>
          </a:prstGeom>
          <a:noFill/>
          <a:ln w="25400">
            <a:solidFill>
              <a:schemeClr val="tx1"/>
            </a:solidFill>
            <a:round/>
          </a:ln>
          <a:effectLst>
            <a:outerShdw dist="107763" dir="2700000" algn="ctr" rotWithShape="0">
              <a:schemeClr val="bg2"/>
            </a:outerShdw>
          </a:effectLst>
        </p:spPr>
        <p:txBody>
          <a:bodyPr wrap="none" anchor="ctr"/>
          <a:lstStyle/>
          <a:p>
            <a:pPr>
              <a:defRPr/>
            </a:pPr>
            <a:endParaRPr lang="zh-CN" altLang="en-US"/>
          </a:p>
        </p:txBody>
      </p:sp>
      <p:sp>
        <p:nvSpPr>
          <p:cNvPr id="294983" name="Line 71"/>
          <p:cNvSpPr>
            <a:spLocks noChangeShapeType="1"/>
          </p:cNvSpPr>
          <p:nvPr/>
        </p:nvSpPr>
        <p:spPr bwMode="auto">
          <a:xfrm flipH="1">
            <a:off x="5351463" y="4981575"/>
            <a:ext cx="762000" cy="0"/>
          </a:xfrm>
          <a:prstGeom prst="line">
            <a:avLst/>
          </a:prstGeom>
          <a:noFill/>
          <a:ln w="25400">
            <a:solidFill>
              <a:schemeClr val="tx1"/>
            </a:solidFill>
            <a:round/>
          </a:ln>
          <a:effectLst>
            <a:outerShdw dist="107763" dir="2700000" algn="ctr" rotWithShape="0">
              <a:schemeClr val="bg2"/>
            </a:outerShdw>
          </a:effectLst>
        </p:spPr>
        <p:txBody>
          <a:bodyPr wrap="none" anchor="ctr"/>
          <a:lstStyle/>
          <a:p>
            <a:pPr>
              <a:defRPr/>
            </a:pPr>
            <a:endParaRPr lang="zh-CN" altLang="en-US"/>
          </a:p>
        </p:txBody>
      </p:sp>
      <p:sp>
        <p:nvSpPr>
          <p:cNvPr id="294984" name="Rectangle 72"/>
          <p:cNvSpPr>
            <a:spLocks noChangeArrowheads="1"/>
          </p:cNvSpPr>
          <p:nvPr/>
        </p:nvSpPr>
        <p:spPr bwMode="auto">
          <a:xfrm>
            <a:off x="6138863" y="4689475"/>
            <a:ext cx="1295400" cy="661988"/>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294985" name="Rectangle 73"/>
          <p:cNvSpPr>
            <a:spLocks noChangeArrowheads="1"/>
          </p:cNvSpPr>
          <p:nvPr/>
        </p:nvSpPr>
        <p:spPr bwMode="auto">
          <a:xfrm>
            <a:off x="6200775" y="4786313"/>
            <a:ext cx="985846" cy="459100"/>
          </a:xfrm>
          <a:prstGeom prst="rect">
            <a:avLst/>
          </a:prstGeom>
          <a:noFill/>
          <a:ln w="25400">
            <a:noFill/>
            <a:miter lim="800000"/>
          </a:ln>
          <a:effectLst/>
        </p:spPr>
        <p:txBody>
          <a:bodyPr wrap="none" lIns="90487" tIns="44450" rIns="90487" bIns="44450">
            <a:spAutoFit/>
          </a:bodyPr>
          <a:lstStyle/>
          <a:p>
            <a:pPr>
              <a:defRPr/>
            </a:pPr>
            <a:r>
              <a:rPr lang="en-US" altLang="ja-JP" sz="2400" b="1">
                <a:solidFill>
                  <a:schemeClr val="bg1"/>
                </a:solidFill>
              </a:rPr>
              <a:t>object</a:t>
            </a:r>
            <a:endParaRPr lang="en-US" altLang="ja-JP" sz="2400" b="1">
              <a:solidFill>
                <a:schemeClr val="bg1"/>
              </a:solidFill>
            </a:endParaRPr>
          </a:p>
        </p:txBody>
      </p:sp>
      <p:sp>
        <p:nvSpPr>
          <p:cNvPr id="294986" name="Rectangle 74"/>
          <p:cNvSpPr>
            <a:spLocks noChangeArrowheads="1"/>
          </p:cNvSpPr>
          <p:nvPr/>
        </p:nvSpPr>
        <p:spPr bwMode="auto">
          <a:xfrm>
            <a:off x="3989480" y="4797425"/>
            <a:ext cx="1230592" cy="335989"/>
          </a:xfrm>
          <a:prstGeom prst="rect">
            <a:avLst/>
          </a:prstGeom>
          <a:noFill/>
          <a:ln w="25400">
            <a:noFill/>
            <a:miter lim="800000"/>
          </a:ln>
          <a:effectLst/>
        </p:spPr>
        <p:txBody>
          <a:bodyPr wrap="none" lIns="90487" tIns="44450" rIns="90487" bIns="44450">
            <a:spAutoFit/>
          </a:bodyPr>
          <a:lstStyle/>
          <a:p>
            <a:pPr>
              <a:defRPr/>
            </a:pPr>
            <a:r>
              <a:rPr lang="en-US" altLang="ja-JP" sz="1600" b="1" dirty="0">
                <a:solidFill>
                  <a:schemeClr val="bg1"/>
                </a:solidFill>
              </a:rPr>
              <a:t>relationship</a:t>
            </a:r>
            <a:endParaRPr lang="en-US" altLang="ja-JP" sz="1600" b="1" dirty="0">
              <a:solidFill>
                <a:schemeClr val="bg1"/>
              </a:solidFill>
            </a:endParaRPr>
          </a:p>
        </p:txBody>
      </p:sp>
      <p:sp>
        <p:nvSpPr>
          <p:cNvPr id="294987" name="Rectangle 75"/>
          <p:cNvSpPr>
            <a:spLocks noChangeArrowheads="1"/>
          </p:cNvSpPr>
          <p:nvPr/>
        </p:nvSpPr>
        <p:spPr bwMode="auto">
          <a:xfrm>
            <a:off x="2606675" y="4922838"/>
            <a:ext cx="307975" cy="363537"/>
          </a:xfrm>
          <a:prstGeom prst="rect">
            <a:avLst/>
          </a:prstGeom>
          <a:noFill/>
          <a:ln w="25400">
            <a:noFill/>
            <a:miter lim="800000"/>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b="1">
                <a:solidFill>
                  <a:schemeClr val="bg1"/>
                </a:solidFill>
              </a:rPr>
              <a:t>1</a:t>
            </a:r>
            <a:endParaRPr lang="en-US" altLang="ja-JP" sz="1800" b="1">
              <a:solidFill>
                <a:schemeClr val="bg1"/>
              </a:solidFill>
            </a:endParaRPr>
          </a:p>
        </p:txBody>
      </p:sp>
      <p:sp>
        <p:nvSpPr>
          <p:cNvPr id="294988" name="Rectangle 76"/>
          <p:cNvSpPr>
            <a:spLocks noChangeArrowheads="1"/>
          </p:cNvSpPr>
          <p:nvPr/>
        </p:nvSpPr>
        <p:spPr bwMode="auto">
          <a:xfrm>
            <a:off x="7115175" y="4945063"/>
            <a:ext cx="307975" cy="363537"/>
          </a:xfrm>
          <a:prstGeom prst="rect">
            <a:avLst/>
          </a:prstGeom>
          <a:noFill/>
          <a:ln w="25400">
            <a:noFill/>
            <a:miter lim="800000"/>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b="1">
                <a:solidFill>
                  <a:schemeClr val="bg1"/>
                </a:solidFill>
              </a:rPr>
              <a:t>2</a:t>
            </a:r>
            <a:endParaRPr lang="en-US" altLang="ja-JP" sz="1800" b="1">
              <a:solidFill>
                <a:schemeClr val="bg1"/>
              </a:solidFill>
            </a:endParaRPr>
          </a:p>
        </p:txBody>
      </p:sp>
      <p:sp>
        <p:nvSpPr>
          <p:cNvPr id="294989" name="Rectangle 77"/>
          <p:cNvSpPr>
            <a:spLocks noChangeArrowheads="1"/>
          </p:cNvSpPr>
          <p:nvPr/>
        </p:nvSpPr>
        <p:spPr bwMode="auto">
          <a:xfrm>
            <a:off x="3525838" y="4643438"/>
            <a:ext cx="320675" cy="336550"/>
          </a:xfrm>
          <a:prstGeom prst="rect">
            <a:avLst/>
          </a:prstGeom>
          <a:noFill/>
          <a:ln w="25400">
            <a:noFill/>
            <a:miter lim="800000"/>
          </a:ln>
          <a:effectLst/>
        </p:spPr>
        <p:txBody>
          <a:bodyPr wrap="none" lIns="90487" tIns="44450" rIns="90487" bIns="44450">
            <a:spAutoFit/>
          </a:bodyPr>
          <a:lstStyle/>
          <a:p>
            <a:pPr>
              <a:lnSpc>
                <a:spcPct val="90000"/>
              </a:lnSpc>
              <a:defRPr/>
            </a:pPr>
            <a:r>
              <a:rPr lang="en-US" altLang="zh-CN" sz="1800" b="1"/>
              <a:t>n</a:t>
            </a:r>
            <a:endParaRPr lang="en-US" altLang="ja-JP" sz="1800" b="1"/>
          </a:p>
        </p:txBody>
      </p:sp>
      <p:sp>
        <p:nvSpPr>
          <p:cNvPr id="294990" name="Rectangle 78"/>
          <p:cNvSpPr>
            <a:spLocks noChangeArrowheads="1"/>
          </p:cNvSpPr>
          <p:nvPr/>
        </p:nvSpPr>
        <p:spPr bwMode="auto">
          <a:xfrm>
            <a:off x="5362575" y="4679950"/>
            <a:ext cx="384175" cy="336550"/>
          </a:xfrm>
          <a:prstGeom prst="rect">
            <a:avLst/>
          </a:prstGeom>
          <a:noFill/>
          <a:ln w="25400">
            <a:noFill/>
            <a:miter lim="800000"/>
          </a:ln>
          <a:effectLst/>
        </p:spPr>
        <p:txBody>
          <a:bodyPr wrap="none" lIns="90487" tIns="44450" rIns="90487" bIns="44450">
            <a:spAutoFit/>
          </a:bodyPr>
          <a:lstStyle/>
          <a:p>
            <a:pPr>
              <a:lnSpc>
                <a:spcPct val="90000"/>
              </a:lnSpc>
              <a:defRPr/>
            </a:pPr>
            <a:r>
              <a:rPr lang="en-US" altLang="zh-CN" sz="1800" b="1"/>
              <a:t>m</a:t>
            </a:r>
            <a:endParaRPr lang="en-US" altLang="ja-JP" sz="1800" b="1"/>
          </a:p>
        </p:txBody>
      </p:sp>
      <p:sp>
        <p:nvSpPr>
          <p:cNvPr id="41"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ERD Notation</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6" name="Rectangle 4"/>
          <p:cNvSpPr>
            <a:spLocks noGrp="1" noChangeArrowheads="1"/>
          </p:cNvSpPr>
          <p:nvPr>
            <p:ph type="body" idx="1"/>
          </p:nvPr>
        </p:nvSpPr>
        <p:spPr>
          <a:xfrm>
            <a:off x="1115616" y="2060848"/>
            <a:ext cx="6594475" cy="2744788"/>
          </a:xfrm>
          <a:noFill/>
        </p:spPr>
        <p:txBody>
          <a:bodyPr/>
          <a:lstStyle/>
          <a:p>
            <a:pPr>
              <a:buClr>
                <a:srgbClr val="0070C0"/>
              </a:buClr>
              <a:buFont typeface="Wingdings" panose="05000000000000000000" pitchFamily="2" charset="2"/>
              <a:buChar char="n"/>
            </a:pPr>
            <a:r>
              <a:rPr lang="en-US" altLang="zh-CN" b="0" dirty="0"/>
              <a:t>Level 1—model all the data objects (entities) </a:t>
            </a:r>
            <a:endParaRPr lang="en-US" altLang="zh-CN" b="0" dirty="0" smtClean="0"/>
          </a:p>
          <a:p>
            <a:pPr>
              <a:buClr>
                <a:srgbClr val="0070C0"/>
              </a:buClr>
              <a:buFont typeface="Wingdings" panose="05000000000000000000" pitchFamily="2" charset="2"/>
              <a:buChar char="n"/>
            </a:pPr>
            <a:endParaRPr lang="en-US" altLang="zh-CN" b="0" dirty="0"/>
          </a:p>
          <a:p>
            <a:pPr>
              <a:buClr>
                <a:srgbClr val="0070C0"/>
              </a:buClr>
              <a:buFont typeface="Wingdings" panose="05000000000000000000" pitchFamily="2" charset="2"/>
              <a:buChar char="n"/>
            </a:pPr>
            <a:r>
              <a:rPr lang="en-US" altLang="zh-CN" b="0" dirty="0"/>
              <a:t>Level 2—model all the relationships among </a:t>
            </a:r>
            <a:r>
              <a:rPr lang="en-US" altLang="zh-CN" b="0" dirty="0" smtClean="0"/>
              <a:t>entities</a:t>
            </a:r>
            <a:endParaRPr lang="en-US" altLang="zh-CN" b="0" dirty="0" smtClean="0"/>
          </a:p>
          <a:p>
            <a:pPr>
              <a:buClr>
                <a:srgbClr val="0070C0"/>
              </a:buClr>
              <a:buFont typeface="Wingdings" panose="05000000000000000000" pitchFamily="2" charset="2"/>
              <a:buChar char="n"/>
            </a:pPr>
            <a:endParaRPr lang="en-US" altLang="zh-CN" b="0" dirty="0"/>
          </a:p>
          <a:p>
            <a:pPr>
              <a:buClr>
                <a:srgbClr val="0070C0"/>
              </a:buClr>
              <a:buFont typeface="Wingdings" panose="05000000000000000000" pitchFamily="2" charset="2"/>
              <a:buChar char="n"/>
            </a:pPr>
            <a:r>
              <a:rPr lang="en-US" altLang="zh-CN" b="0" dirty="0"/>
              <a:t>Level 3—model all attributes of entities</a:t>
            </a:r>
            <a:endParaRPr lang="en-US" altLang="zh-CN" b="0" dirty="0"/>
          </a:p>
        </p:txBody>
      </p:sp>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Building an ERD</a:t>
            </a:r>
            <a:endParaRPr lang="en-US" altLang="ja-JP"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723" name="Group 3"/>
          <p:cNvGrpSpPr/>
          <p:nvPr/>
        </p:nvGrpSpPr>
        <p:grpSpPr bwMode="auto">
          <a:xfrm>
            <a:off x="2411760" y="2128838"/>
            <a:ext cx="3460079" cy="3813175"/>
            <a:chOff x="1440" y="1056"/>
            <a:chExt cx="2047" cy="2135"/>
          </a:xfrm>
        </p:grpSpPr>
        <p:sp>
          <p:nvSpPr>
            <p:cNvPr id="158730" name="Freeform 4"/>
            <p:cNvSpPr/>
            <p:nvPr/>
          </p:nvSpPr>
          <p:spPr bwMode="auto">
            <a:xfrm>
              <a:off x="1741" y="2272"/>
              <a:ext cx="1746" cy="919"/>
            </a:xfrm>
            <a:custGeom>
              <a:avLst/>
              <a:gdLst>
                <a:gd name="T0" fmla="*/ 895 w 1746"/>
                <a:gd name="T1" fmla="*/ 904 h 919"/>
                <a:gd name="T2" fmla="*/ 943 w 1746"/>
                <a:gd name="T3" fmla="*/ 895 h 919"/>
                <a:gd name="T4" fmla="*/ 980 w 1746"/>
                <a:gd name="T5" fmla="*/ 886 h 919"/>
                <a:gd name="T6" fmla="*/ 1020 w 1746"/>
                <a:gd name="T7" fmla="*/ 875 h 919"/>
                <a:gd name="T8" fmla="*/ 1058 w 1746"/>
                <a:gd name="T9" fmla="*/ 861 h 919"/>
                <a:gd name="T10" fmla="*/ 1104 w 1746"/>
                <a:gd name="T11" fmla="*/ 843 h 919"/>
                <a:gd name="T12" fmla="*/ 1147 w 1746"/>
                <a:gd name="T13" fmla="*/ 824 h 919"/>
                <a:gd name="T14" fmla="*/ 1189 w 1746"/>
                <a:gd name="T15" fmla="*/ 803 h 919"/>
                <a:gd name="T16" fmla="*/ 1224 w 1746"/>
                <a:gd name="T17" fmla="*/ 781 h 919"/>
                <a:gd name="T18" fmla="*/ 1260 w 1746"/>
                <a:gd name="T19" fmla="*/ 758 h 919"/>
                <a:gd name="T20" fmla="*/ 1300 w 1746"/>
                <a:gd name="T21" fmla="*/ 730 h 919"/>
                <a:gd name="T22" fmla="*/ 1334 w 1746"/>
                <a:gd name="T23" fmla="*/ 704 h 919"/>
                <a:gd name="T24" fmla="*/ 1387 w 1746"/>
                <a:gd name="T25" fmla="*/ 660 h 919"/>
                <a:gd name="T26" fmla="*/ 1438 w 1746"/>
                <a:gd name="T27" fmla="*/ 606 h 919"/>
                <a:gd name="T28" fmla="*/ 1476 w 1746"/>
                <a:gd name="T29" fmla="*/ 561 h 919"/>
                <a:gd name="T30" fmla="*/ 1517 w 1746"/>
                <a:gd name="T31" fmla="*/ 509 h 919"/>
                <a:gd name="T32" fmla="*/ 1557 w 1746"/>
                <a:gd name="T33" fmla="*/ 449 h 919"/>
                <a:gd name="T34" fmla="*/ 1561 w 1746"/>
                <a:gd name="T35" fmla="*/ 0 h 919"/>
                <a:gd name="T36" fmla="*/ 1165 w 1746"/>
                <a:gd name="T37" fmla="*/ 220 h 919"/>
                <a:gd name="T38" fmla="*/ 1130 w 1746"/>
                <a:gd name="T39" fmla="*/ 265 h 919"/>
                <a:gd name="T40" fmla="*/ 1094 w 1746"/>
                <a:gd name="T41" fmla="*/ 306 h 919"/>
                <a:gd name="T42" fmla="*/ 1063 w 1746"/>
                <a:gd name="T43" fmla="*/ 338 h 919"/>
                <a:gd name="T44" fmla="*/ 1025 w 1746"/>
                <a:gd name="T45" fmla="*/ 367 h 919"/>
                <a:gd name="T46" fmla="*/ 981 w 1746"/>
                <a:gd name="T47" fmla="*/ 396 h 919"/>
                <a:gd name="T48" fmla="*/ 939 w 1746"/>
                <a:gd name="T49" fmla="*/ 420 h 919"/>
                <a:gd name="T50" fmla="*/ 898 w 1746"/>
                <a:gd name="T51" fmla="*/ 435 h 919"/>
                <a:gd name="T52" fmla="*/ 849 w 1746"/>
                <a:gd name="T53" fmla="*/ 450 h 919"/>
                <a:gd name="T54" fmla="*/ 791 w 1746"/>
                <a:gd name="T55" fmla="*/ 457 h 919"/>
                <a:gd name="T56" fmla="*/ 692 w 1746"/>
                <a:gd name="T57" fmla="*/ 460 h 919"/>
                <a:gd name="T58" fmla="*/ 610 w 1746"/>
                <a:gd name="T59" fmla="*/ 445 h 919"/>
                <a:gd name="T60" fmla="*/ 525 w 1746"/>
                <a:gd name="T61" fmla="*/ 415 h 919"/>
                <a:gd name="T62" fmla="*/ 449 w 1746"/>
                <a:gd name="T63" fmla="*/ 372 h 919"/>
                <a:gd name="T64" fmla="*/ 0 w 1746"/>
                <a:gd name="T65" fmla="*/ 580 h 919"/>
                <a:gd name="T66" fmla="*/ 41 w 1746"/>
                <a:gd name="T67" fmla="*/ 623 h 919"/>
                <a:gd name="T68" fmla="*/ 81 w 1746"/>
                <a:gd name="T69" fmla="*/ 662 h 919"/>
                <a:gd name="T70" fmla="*/ 125 w 1746"/>
                <a:gd name="T71" fmla="*/ 701 h 919"/>
                <a:gd name="T72" fmla="*/ 169 w 1746"/>
                <a:gd name="T73" fmla="*/ 734 h 919"/>
                <a:gd name="T74" fmla="*/ 218 w 1746"/>
                <a:gd name="T75" fmla="*/ 767 h 919"/>
                <a:gd name="T76" fmla="*/ 266 w 1746"/>
                <a:gd name="T77" fmla="*/ 796 h 919"/>
                <a:gd name="T78" fmla="*/ 311 w 1746"/>
                <a:gd name="T79" fmla="*/ 820 h 919"/>
                <a:gd name="T80" fmla="*/ 369 w 1746"/>
                <a:gd name="T81" fmla="*/ 846 h 919"/>
                <a:gd name="T82" fmla="*/ 425 w 1746"/>
                <a:gd name="T83" fmla="*/ 867 h 919"/>
                <a:gd name="T84" fmla="*/ 475 w 1746"/>
                <a:gd name="T85" fmla="*/ 884 h 919"/>
                <a:gd name="T86" fmla="*/ 527 w 1746"/>
                <a:gd name="T87" fmla="*/ 897 h 919"/>
                <a:gd name="T88" fmla="*/ 587 w 1746"/>
                <a:gd name="T89" fmla="*/ 908 h 919"/>
                <a:gd name="T90" fmla="*/ 650 w 1746"/>
                <a:gd name="T91" fmla="*/ 915 h 919"/>
                <a:gd name="T92" fmla="*/ 707 w 1746"/>
                <a:gd name="T93" fmla="*/ 918 h 919"/>
                <a:gd name="T94" fmla="*/ 766 w 1746"/>
                <a:gd name="T95" fmla="*/ 917 h 919"/>
                <a:gd name="T96" fmla="*/ 825 w 1746"/>
                <a:gd name="T97" fmla="*/ 914 h 919"/>
                <a:gd name="T98" fmla="*/ 877 w 1746"/>
                <a:gd name="T99" fmla="*/ 907 h 91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746"/>
                <a:gd name="T151" fmla="*/ 0 h 919"/>
                <a:gd name="T152" fmla="*/ 1746 w 1746"/>
                <a:gd name="T153" fmla="*/ 919 h 91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746" h="919">
                  <a:moveTo>
                    <a:pt x="877" y="907"/>
                  </a:moveTo>
                  <a:lnTo>
                    <a:pt x="895" y="904"/>
                  </a:lnTo>
                  <a:lnTo>
                    <a:pt x="919" y="900"/>
                  </a:lnTo>
                  <a:lnTo>
                    <a:pt x="943" y="895"/>
                  </a:lnTo>
                  <a:lnTo>
                    <a:pt x="960" y="891"/>
                  </a:lnTo>
                  <a:lnTo>
                    <a:pt x="980" y="886"/>
                  </a:lnTo>
                  <a:lnTo>
                    <a:pt x="1000" y="880"/>
                  </a:lnTo>
                  <a:lnTo>
                    <a:pt x="1020" y="875"/>
                  </a:lnTo>
                  <a:lnTo>
                    <a:pt x="1038" y="869"/>
                  </a:lnTo>
                  <a:lnTo>
                    <a:pt x="1058" y="861"/>
                  </a:lnTo>
                  <a:lnTo>
                    <a:pt x="1083" y="852"/>
                  </a:lnTo>
                  <a:lnTo>
                    <a:pt x="1104" y="843"/>
                  </a:lnTo>
                  <a:lnTo>
                    <a:pt x="1124" y="834"/>
                  </a:lnTo>
                  <a:lnTo>
                    <a:pt x="1147" y="824"/>
                  </a:lnTo>
                  <a:lnTo>
                    <a:pt x="1169" y="813"/>
                  </a:lnTo>
                  <a:lnTo>
                    <a:pt x="1189" y="803"/>
                  </a:lnTo>
                  <a:lnTo>
                    <a:pt x="1207" y="791"/>
                  </a:lnTo>
                  <a:lnTo>
                    <a:pt x="1224" y="781"/>
                  </a:lnTo>
                  <a:lnTo>
                    <a:pt x="1241" y="769"/>
                  </a:lnTo>
                  <a:lnTo>
                    <a:pt x="1260" y="758"/>
                  </a:lnTo>
                  <a:lnTo>
                    <a:pt x="1281" y="744"/>
                  </a:lnTo>
                  <a:lnTo>
                    <a:pt x="1300" y="730"/>
                  </a:lnTo>
                  <a:lnTo>
                    <a:pt x="1318" y="716"/>
                  </a:lnTo>
                  <a:lnTo>
                    <a:pt x="1334" y="704"/>
                  </a:lnTo>
                  <a:lnTo>
                    <a:pt x="1362" y="682"/>
                  </a:lnTo>
                  <a:lnTo>
                    <a:pt x="1387" y="660"/>
                  </a:lnTo>
                  <a:lnTo>
                    <a:pt x="1412" y="635"/>
                  </a:lnTo>
                  <a:lnTo>
                    <a:pt x="1438" y="606"/>
                  </a:lnTo>
                  <a:lnTo>
                    <a:pt x="1456" y="585"/>
                  </a:lnTo>
                  <a:lnTo>
                    <a:pt x="1476" y="561"/>
                  </a:lnTo>
                  <a:lnTo>
                    <a:pt x="1498" y="535"/>
                  </a:lnTo>
                  <a:lnTo>
                    <a:pt x="1517" y="509"/>
                  </a:lnTo>
                  <a:lnTo>
                    <a:pt x="1535" y="481"/>
                  </a:lnTo>
                  <a:lnTo>
                    <a:pt x="1557" y="449"/>
                  </a:lnTo>
                  <a:lnTo>
                    <a:pt x="1745" y="559"/>
                  </a:lnTo>
                  <a:lnTo>
                    <a:pt x="1561" y="0"/>
                  </a:lnTo>
                  <a:lnTo>
                    <a:pt x="964" y="106"/>
                  </a:lnTo>
                  <a:lnTo>
                    <a:pt x="1165" y="220"/>
                  </a:lnTo>
                  <a:lnTo>
                    <a:pt x="1148" y="244"/>
                  </a:lnTo>
                  <a:lnTo>
                    <a:pt x="1130" y="265"/>
                  </a:lnTo>
                  <a:lnTo>
                    <a:pt x="1112" y="286"/>
                  </a:lnTo>
                  <a:lnTo>
                    <a:pt x="1094" y="306"/>
                  </a:lnTo>
                  <a:lnTo>
                    <a:pt x="1079" y="321"/>
                  </a:lnTo>
                  <a:lnTo>
                    <a:pt x="1063" y="338"/>
                  </a:lnTo>
                  <a:lnTo>
                    <a:pt x="1045" y="352"/>
                  </a:lnTo>
                  <a:lnTo>
                    <a:pt x="1025" y="367"/>
                  </a:lnTo>
                  <a:lnTo>
                    <a:pt x="1001" y="383"/>
                  </a:lnTo>
                  <a:lnTo>
                    <a:pt x="981" y="396"/>
                  </a:lnTo>
                  <a:lnTo>
                    <a:pt x="964" y="406"/>
                  </a:lnTo>
                  <a:lnTo>
                    <a:pt x="939" y="420"/>
                  </a:lnTo>
                  <a:lnTo>
                    <a:pt x="917" y="429"/>
                  </a:lnTo>
                  <a:lnTo>
                    <a:pt x="898" y="435"/>
                  </a:lnTo>
                  <a:lnTo>
                    <a:pt x="878" y="442"/>
                  </a:lnTo>
                  <a:lnTo>
                    <a:pt x="849" y="450"/>
                  </a:lnTo>
                  <a:lnTo>
                    <a:pt x="820" y="454"/>
                  </a:lnTo>
                  <a:lnTo>
                    <a:pt x="791" y="457"/>
                  </a:lnTo>
                  <a:lnTo>
                    <a:pt x="748" y="459"/>
                  </a:lnTo>
                  <a:lnTo>
                    <a:pt x="692" y="460"/>
                  </a:lnTo>
                  <a:lnTo>
                    <a:pt x="649" y="454"/>
                  </a:lnTo>
                  <a:lnTo>
                    <a:pt x="610" y="445"/>
                  </a:lnTo>
                  <a:lnTo>
                    <a:pt x="565" y="432"/>
                  </a:lnTo>
                  <a:lnTo>
                    <a:pt x="525" y="415"/>
                  </a:lnTo>
                  <a:lnTo>
                    <a:pt x="485" y="395"/>
                  </a:lnTo>
                  <a:lnTo>
                    <a:pt x="449" y="372"/>
                  </a:lnTo>
                  <a:lnTo>
                    <a:pt x="414" y="341"/>
                  </a:lnTo>
                  <a:lnTo>
                    <a:pt x="0" y="580"/>
                  </a:lnTo>
                  <a:lnTo>
                    <a:pt x="17" y="600"/>
                  </a:lnTo>
                  <a:lnTo>
                    <a:pt x="41" y="623"/>
                  </a:lnTo>
                  <a:lnTo>
                    <a:pt x="61" y="643"/>
                  </a:lnTo>
                  <a:lnTo>
                    <a:pt x="81" y="662"/>
                  </a:lnTo>
                  <a:lnTo>
                    <a:pt x="101" y="681"/>
                  </a:lnTo>
                  <a:lnTo>
                    <a:pt x="125" y="701"/>
                  </a:lnTo>
                  <a:lnTo>
                    <a:pt x="147" y="718"/>
                  </a:lnTo>
                  <a:lnTo>
                    <a:pt x="169" y="734"/>
                  </a:lnTo>
                  <a:lnTo>
                    <a:pt x="194" y="750"/>
                  </a:lnTo>
                  <a:lnTo>
                    <a:pt x="218" y="767"/>
                  </a:lnTo>
                  <a:lnTo>
                    <a:pt x="243" y="783"/>
                  </a:lnTo>
                  <a:lnTo>
                    <a:pt x="266" y="796"/>
                  </a:lnTo>
                  <a:lnTo>
                    <a:pt x="289" y="809"/>
                  </a:lnTo>
                  <a:lnTo>
                    <a:pt x="311" y="820"/>
                  </a:lnTo>
                  <a:lnTo>
                    <a:pt x="341" y="834"/>
                  </a:lnTo>
                  <a:lnTo>
                    <a:pt x="369" y="846"/>
                  </a:lnTo>
                  <a:lnTo>
                    <a:pt x="401" y="858"/>
                  </a:lnTo>
                  <a:lnTo>
                    <a:pt x="425" y="867"/>
                  </a:lnTo>
                  <a:lnTo>
                    <a:pt x="448" y="876"/>
                  </a:lnTo>
                  <a:lnTo>
                    <a:pt x="475" y="884"/>
                  </a:lnTo>
                  <a:lnTo>
                    <a:pt x="501" y="891"/>
                  </a:lnTo>
                  <a:lnTo>
                    <a:pt x="527" y="897"/>
                  </a:lnTo>
                  <a:lnTo>
                    <a:pt x="557" y="903"/>
                  </a:lnTo>
                  <a:lnTo>
                    <a:pt x="587" y="908"/>
                  </a:lnTo>
                  <a:lnTo>
                    <a:pt x="618" y="912"/>
                  </a:lnTo>
                  <a:lnTo>
                    <a:pt x="650" y="915"/>
                  </a:lnTo>
                  <a:lnTo>
                    <a:pt x="674" y="916"/>
                  </a:lnTo>
                  <a:lnTo>
                    <a:pt x="707" y="918"/>
                  </a:lnTo>
                  <a:lnTo>
                    <a:pt x="740" y="918"/>
                  </a:lnTo>
                  <a:lnTo>
                    <a:pt x="766" y="917"/>
                  </a:lnTo>
                  <a:lnTo>
                    <a:pt x="794" y="916"/>
                  </a:lnTo>
                  <a:lnTo>
                    <a:pt x="825" y="914"/>
                  </a:lnTo>
                  <a:lnTo>
                    <a:pt x="853" y="910"/>
                  </a:lnTo>
                  <a:lnTo>
                    <a:pt x="877" y="907"/>
                  </a:lnTo>
                </a:path>
              </a:pathLst>
            </a:custGeom>
            <a:solidFill>
              <a:srgbClr val="FAFD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sz="1600"/>
            </a:p>
          </p:txBody>
        </p:sp>
        <p:sp>
          <p:nvSpPr>
            <p:cNvPr id="158731" name="Freeform 5"/>
            <p:cNvSpPr/>
            <p:nvPr/>
          </p:nvSpPr>
          <p:spPr bwMode="auto">
            <a:xfrm>
              <a:off x="1440" y="1278"/>
              <a:ext cx="886" cy="1638"/>
            </a:xfrm>
            <a:custGeom>
              <a:avLst/>
              <a:gdLst>
                <a:gd name="T0" fmla="*/ 866 w 886"/>
                <a:gd name="T1" fmla="*/ 3 h 1638"/>
                <a:gd name="T2" fmla="*/ 821 w 886"/>
                <a:gd name="T3" fmla="*/ 12 h 1638"/>
                <a:gd name="T4" fmla="*/ 782 w 886"/>
                <a:gd name="T5" fmla="*/ 22 h 1638"/>
                <a:gd name="T6" fmla="*/ 743 w 886"/>
                <a:gd name="T7" fmla="*/ 33 h 1638"/>
                <a:gd name="T8" fmla="*/ 704 w 886"/>
                <a:gd name="T9" fmla="*/ 47 h 1638"/>
                <a:gd name="T10" fmla="*/ 660 w 886"/>
                <a:gd name="T11" fmla="*/ 65 h 1638"/>
                <a:gd name="T12" fmla="*/ 617 w 886"/>
                <a:gd name="T13" fmla="*/ 84 h 1638"/>
                <a:gd name="T14" fmla="*/ 575 w 886"/>
                <a:gd name="T15" fmla="*/ 105 h 1638"/>
                <a:gd name="T16" fmla="*/ 539 w 886"/>
                <a:gd name="T17" fmla="*/ 127 h 1638"/>
                <a:gd name="T18" fmla="*/ 503 w 886"/>
                <a:gd name="T19" fmla="*/ 150 h 1638"/>
                <a:gd name="T20" fmla="*/ 463 w 886"/>
                <a:gd name="T21" fmla="*/ 179 h 1638"/>
                <a:gd name="T22" fmla="*/ 428 w 886"/>
                <a:gd name="T23" fmla="*/ 205 h 1638"/>
                <a:gd name="T24" fmla="*/ 372 w 886"/>
                <a:gd name="T25" fmla="*/ 255 h 1638"/>
                <a:gd name="T26" fmla="*/ 324 w 886"/>
                <a:gd name="T27" fmla="*/ 304 h 1638"/>
                <a:gd name="T28" fmla="*/ 286 w 886"/>
                <a:gd name="T29" fmla="*/ 349 h 1638"/>
                <a:gd name="T30" fmla="*/ 246 w 886"/>
                <a:gd name="T31" fmla="*/ 401 h 1638"/>
                <a:gd name="T32" fmla="*/ 210 w 886"/>
                <a:gd name="T33" fmla="*/ 458 h 1638"/>
                <a:gd name="T34" fmla="*/ 177 w 886"/>
                <a:gd name="T35" fmla="*/ 514 h 1638"/>
                <a:gd name="T36" fmla="*/ 149 w 886"/>
                <a:gd name="T37" fmla="*/ 577 h 1638"/>
                <a:gd name="T38" fmla="*/ 125 w 886"/>
                <a:gd name="T39" fmla="*/ 644 h 1638"/>
                <a:gd name="T40" fmla="*/ 100 w 886"/>
                <a:gd name="T41" fmla="*/ 727 h 1638"/>
                <a:gd name="T42" fmla="*/ 85 w 886"/>
                <a:gd name="T43" fmla="*/ 808 h 1638"/>
                <a:gd name="T44" fmla="*/ 73 w 886"/>
                <a:gd name="T45" fmla="*/ 913 h 1638"/>
                <a:gd name="T46" fmla="*/ 73 w 886"/>
                <a:gd name="T47" fmla="*/ 1004 h 1638"/>
                <a:gd name="T48" fmla="*/ 82 w 886"/>
                <a:gd name="T49" fmla="*/ 1087 h 1638"/>
                <a:gd name="T50" fmla="*/ 96 w 886"/>
                <a:gd name="T51" fmla="*/ 1172 h 1638"/>
                <a:gd name="T52" fmla="*/ 123 w 886"/>
                <a:gd name="T53" fmla="*/ 1265 h 1638"/>
                <a:gd name="T54" fmla="*/ 155 w 886"/>
                <a:gd name="T55" fmla="*/ 1352 h 1638"/>
                <a:gd name="T56" fmla="*/ 199 w 886"/>
                <a:gd name="T57" fmla="*/ 1434 h 1638"/>
                <a:gd name="T58" fmla="*/ 607 w 886"/>
                <a:gd name="T59" fmla="*/ 1637 h 1638"/>
                <a:gd name="T60" fmla="*/ 597 w 886"/>
                <a:gd name="T61" fmla="*/ 1204 h 1638"/>
                <a:gd name="T62" fmla="*/ 560 w 886"/>
                <a:gd name="T63" fmla="*/ 1136 h 1638"/>
                <a:gd name="T64" fmla="*/ 538 w 886"/>
                <a:gd name="T65" fmla="*/ 1070 h 1638"/>
                <a:gd name="T66" fmla="*/ 530 w 886"/>
                <a:gd name="T67" fmla="*/ 1007 h 1638"/>
                <a:gd name="T68" fmla="*/ 527 w 886"/>
                <a:gd name="T69" fmla="*/ 945 h 1638"/>
                <a:gd name="T70" fmla="*/ 533 w 886"/>
                <a:gd name="T71" fmla="*/ 872 h 1638"/>
                <a:gd name="T72" fmla="*/ 550 w 886"/>
                <a:gd name="T73" fmla="*/ 800 h 1638"/>
                <a:gd name="T74" fmla="*/ 576 w 886"/>
                <a:gd name="T75" fmla="*/ 733 h 1638"/>
                <a:gd name="T76" fmla="*/ 607 w 886"/>
                <a:gd name="T77" fmla="*/ 680 h 1638"/>
                <a:gd name="T78" fmla="*/ 635 w 886"/>
                <a:gd name="T79" fmla="*/ 642 h 1638"/>
                <a:gd name="T80" fmla="*/ 668 w 886"/>
                <a:gd name="T81" fmla="*/ 603 h 1638"/>
                <a:gd name="T82" fmla="*/ 700 w 886"/>
                <a:gd name="T83" fmla="*/ 571 h 1638"/>
                <a:gd name="T84" fmla="*/ 737 w 886"/>
                <a:gd name="T85" fmla="*/ 542 h 1638"/>
                <a:gd name="T86" fmla="*/ 781 w 886"/>
                <a:gd name="T87" fmla="*/ 513 h 1638"/>
                <a:gd name="T88" fmla="*/ 823 w 886"/>
                <a:gd name="T89" fmla="*/ 489 h 1638"/>
                <a:gd name="T90" fmla="*/ 885 w 886"/>
                <a:gd name="T91" fmla="*/ 468 h 163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86"/>
                <a:gd name="T139" fmla="*/ 0 h 1638"/>
                <a:gd name="T140" fmla="*/ 886 w 886"/>
                <a:gd name="T141" fmla="*/ 1638 h 163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86" h="1638">
                  <a:moveTo>
                    <a:pt x="885" y="0"/>
                  </a:moveTo>
                  <a:lnTo>
                    <a:pt x="866" y="3"/>
                  </a:lnTo>
                  <a:lnTo>
                    <a:pt x="847" y="6"/>
                  </a:lnTo>
                  <a:lnTo>
                    <a:pt x="821" y="12"/>
                  </a:lnTo>
                  <a:lnTo>
                    <a:pt x="802" y="16"/>
                  </a:lnTo>
                  <a:lnTo>
                    <a:pt x="782" y="22"/>
                  </a:lnTo>
                  <a:lnTo>
                    <a:pt x="763" y="28"/>
                  </a:lnTo>
                  <a:lnTo>
                    <a:pt x="743" y="33"/>
                  </a:lnTo>
                  <a:lnTo>
                    <a:pt x="724" y="39"/>
                  </a:lnTo>
                  <a:lnTo>
                    <a:pt x="704" y="47"/>
                  </a:lnTo>
                  <a:lnTo>
                    <a:pt x="680" y="56"/>
                  </a:lnTo>
                  <a:lnTo>
                    <a:pt x="660" y="65"/>
                  </a:lnTo>
                  <a:lnTo>
                    <a:pt x="639" y="74"/>
                  </a:lnTo>
                  <a:lnTo>
                    <a:pt x="617" y="84"/>
                  </a:lnTo>
                  <a:lnTo>
                    <a:pt x="595" y="95"/>
                  </a:lnTo>
                  <a:lnTo>
                    <a:pt x="575" y="105"/>
                  </a:lnTo>
                  <a:lnTo>
                    <a:pt x="556" y="117"/>
                  </a:lnTo>
                  <a:lnTo>
                    <a:pt x="539" y="127"/>
                  </a:lnTo>
                  <a:lnTo>
                    <a:pt x="522" y="139"/>
                  </a:lnTo>
                  <a:lnTo>
                    <a:pt x="503" y="150"/>
                  </a:lnTo>
                  <a:lnTo>
                    <a:pt x="482" y="164"/>
                  </a:lnTo>
                  <a:lnTo>
                    <a:pt x="463" y="179"/>
                  </a:lnTo>
                  <a:lnTo>
                    <a:pt x="445" y="193"/>
                  </a:lnTo>
                  <a:lnTo>
                    <a:pt x="428" y="205"/>
                  </a:lnTo>
                  <a:lnTo>
                    <a:pt x="400" y="228"/>
                  </a:lnTo>
                  <a:lnTo>
                    <a:pt x="372" y="255"/>
                  </a:lnTo>
                  <a:lnTo>
                    <a:pt x="350" y="275"/>
                  </a:lnTo>
                  <a:lnTo>
                    <a:pt x="324" y="304"/>
                  </a:lnTo>
                  <a:lnTo>
                    <a:pt x="306" y="325"/>
                  </a:lnTo>
                  <a:lnTo>
                    <a:pt x="286" y="349"/>
                  </a:lnTo>
                  <a:lnTo>
                    <a:pt x="264" y="376"/>
                  </a:lnTo>
                  <a:lnTo>
                    <a:pt x="246" y="401"/>
                  </a:lnTo>
                  <a:lnTo>
                    <a:pt x="228" y="430"/>
                  </a:lnTo>
                  <a:lnTo>
                    <a:pt x="210" y="458"/>
                  </a:lnTo>
                  <a:lnTo>
                    <a:pt x="192" y="488"/>
                  </a:lnTo>
                  <a:lnTo>
                    <a:pt x="177" y="514"/>
                  </a:lnTo>
                  <a:lnTo>
                    <a:pt x="163" y="546"/>
                  </a:lnTo>
                  <a:lnTo>
                    <a:pt x="149" y="577"/>
                  </a:lnTo>
                  <a:lnTo>
                    <a:pt x="137" y="609"/>
                  </a:lnTo>
                  <a:lnTo>
                    <a:pt x="125" y="644"/>
                  </a:lnTo>
                  <a:lnTo>
                    <a:pt x="110" y="687"/>
                  </a:lnTo>
                  <a:lnTo>
                    <a:pt x="100" y="727"/>
                  </a:lnTo>
                  <a:lnTo>
                    <a:pt x="90" y="768"/>
                  </a:lnTo>
                  <a:lnTo>
                    <a:pt x="85" y="808"/>
                  </a:lnTo>
                  <a:lnTo>
                    <a:pt x="78" y="855"/>
                  </a:lnTo>
                  <a:lnTo>
                    <a:pt x="73" y="913"/>
                  </a:lnTo>
                  <a:lnTo>
                    <a:pt x="72" y="959"/>
                  </a:lnTo>
                  <a:lnTo>
                    <a:pt x="73" y="1004"/>
                  </a:lnTo>
                  <a:lnTo>
                    <a:pt x="77" y="1047"/>
                  </a:lnTo>
                  <a:lnTo>
                    <a:pt x="82" y="1087"/>
                  </a:lnTo>
                  <a:lnTo>
                    <a:pt x="87" y="1129"/>
                  </a:lnTo>
                  <a:lnTo>
                    <a:pt x="96" y="1172"/>
                  </a:lnTo>
                  <a:lnTo>
                    <a:pt x="108" y="1218"/>
                  </a:lnTo>
                  <a:lnTo>
                    <a:pt x="123" y="1265"/>
                  </a:lnTo>
                  <a:lnTo>
                    <a:pt x="138" y="1309"/>
                  </a:lnTo>
                  <a:lnTo>
                    <a:pt x="155" y="1352"/>
                  </a:lnTo>
                  <a:lnTo>
                    <a:pt x="175" y="1394"/>
                  </a:lnTo>
                  <a:lnTo>
                    <a:pt x="199" y="1434"/>
                  </a:lnTo>
                  <a:lnTo>
                    <a:pt x="0" y="1547"/>
                  </a:lnTo>
                  <a:lnTo>
                    <a:pt x="607" y="1637"/>
                  </a:lnTo>
                  <a:lnTo>
                    <a:pt x="830" y="1079"/>
                  </a:lnTo>
                  <a:lnTo>
                    <a:pt x="597" y="1204"/>
                  </a:lnTo>
                  <a:lnTo>
                    <a:pt x="574" y="1168"/>
                  </a:lnTo>
                  <a:lnTo>
                    <a:pt x="560" y="1136"/>
                  </a:lnTo>
                  <a:lnTo>
                    <a:pt x="547" y="1103"/>
                  </a:lnTo>
                  <a:lnTo>
                    <a:pt x="538" y="1070"/>
                  </a:lnTo>
                  <a:lnTo>
                    <a:pt x="532" y="1038"/>
                  </a:lnTo>
                  <a:lnTo>
                    <a:pt x="530" y="1007"/>
                  </a:lnTo>
                  <a:lnTo>
                    <a:pt x="527" y="976"/>
                  </a:lnTo>
                  <a:lnTo>
                    <a:pt x="527" y="945"/>
                  </a:lnTo>
                  <a:lnTo>
                    <a:pt x="529" y="908"/>
                  </a:lnTo>
                  <a:lnTo>
                    <a:pt x="533" y="872"/>
                  </a:lnTo>
                  <a:lnTo>
                    <a:pt x="541" y="832"/>
                  </a:lnTo>
                  <a:lnTo>
                    <a:pt x="550" y="800"/>
                  </a:lnTo>
                  <a:lnTo>
                    <a:pt x="564" y="764"/>
                  </a:lnTo>
                  <a:lnTo>
                    <a:pt x="576" y="733"/>
                  </a:lnTo>
                  <a:lnTo>
                    <a:pt x="593" y="703"/>
                  </a:lnTo>
                  <a:lnTo>
                    <a:pt x="607" y="680"/>
                  </a:lnTo>
                  <a:lnTo>
                    <a:pt x="621" y="661"/>
                  </a:lnTo>
                  <a:lnTo>
                    <a:pt x="635" y="642"/>
                  </a:lnTo>
                  <a:lnTo>
                    <a:pt x="651" y="623"/>
                  </a:lnTo>
                  <a:lnTo>
                    <a:pt x="668" y="603"/>
                  </a:lnTo>
                  <a:lnTo>
                    <a:pt x="683" y="589"/>
                  </a:lnTo>
                  <a:lnTo>
                    <a:pt x="700" y="571"/>
                  </a:lnTo>
                  <a:lnTo>
                    <a:pt x="717" y="557"/>
                  </a:lnTo>
                  <a:lnTo>
                    <a:pt x="737" y="542"/>
                  </a:lnTo>
                  <a:lnTo>
                    <a:pt x="761" y="526"/>
                  </a:lnTo>
                  <a:lnTo>
                    <a:pt x="781" y="513"/>
                  </a:lnTo>
                  <a:lnTo>
                    <a:pt x="798" y="503"/>
                  </a:lnTo>
                  <a:lnTo>
                    <a:pt x="823" y="489"/>
                  </a:lnTo>
                  <a:lnTo>
                    <a:pt x="847" y="479"/>
                  </a:lnTo>
                  <a:lnTo>
                    <a:pt x="885" y="468"/>
                  </a:lnTo>
                  <a:lnTo>
                    <a:pt x="885" y="0"/>
                  </a:ln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sz="1600"/>
            </a:p>
          </p:txBody>
        </p:sp>
        <p:sp>
          <p:nvSpPr>
            <p:cNvPr id="158732" name="Freeform 6"/>
            <p:cNvSpPr/>
            <p:nvPr/>
          </p:nvSpPr>
          <p:spPr bwMode="auto">
            <a:xfrm>
              <a:off x="2123" y="1056"/>
              <a:ext cx="1316" cy="1483"/>
            </a:xfrm>
            <a:custGeom>
              <a:avLst/>
              <a:gdLst>
                <a:gd name="T0" fmla="*/ 519 w 1316"/>
                <a:gd name="T1" fmla="*/ 220 h 1483"/>
                <a:gd name="T2" fmla="*/ 567 w 1316"/>
                <a:gd name="T3" fmla="*/ 230 h 1483"/>
                <a:gd name="T4" fmla="*/ 604 w 1316"/>
                <a:gd name="T5" fmla="*/ 239 h 1483"/>
                <a:gd name="T6" fmla="*/ 643 w 1316"/>
                <a:gd name="T7" fmla="*/ 251 h 1483"/>
                <a:gd name="T8" fmla="*/ 682 w 1316"/>
                <a:gd name="T9" fmla="*/ 264 h 1483"/>
                <a:gd name="T10" fmla="*/ 727 w 1316"/>
                <a:gd name="T11" fmla="*/ 282 h 1483"/>
                <a:gd name="T12" fmla="*/ 770 w 1316"/>
                <a:gd name="T13" fmla="*/ 301 h 1483"/>
                <a:gd name="T14" fmla="*/ 812 w 1316"/>
                <a:gd name="T15" fmla="*/ 322 h 1483"/>
                <a:gd name="T16" fmla="*/ 848 w 1316"/>
                <a:gd name="T17" fmla="*/ 344 h 1483"/>
                <a:gd name="T18" fmla="*/ 884 w 1316"/>
                <a:gd name="T19" fmla="*/ 367 h 1483"/>
                <a:gd name="T20" fmla="*/ 924 w 1316"/>
                <a:gd name="T21" fmla="*/ 395 h 1483"/>
                <a:gd name="T22" fmla="*/ 959 w 1316"/>
                <a:gd name="T23" fmla="*/ 422 h 1483"/>
                <a:gd name="T24" fmla="*/ 1014 w 1316"/>
                <a:gd name="T25" fmla="*/ 471 h 1483"/>
                <a:gd name="T26" fmla="*/ 1062 w 1316"/>
                <a:gd name="T27" fmla="*/ 520 h 1483"/>
                <a:gd name="T28" fmla="*/ 1100 w 1316"/>
                <a:gd name="T29" fmla="*/ 565 h 1483"/>
                <a:gd name="T30" fmla="*/ 1140 w 1316"/>
                <a:gd name="T31" fmla="*/ 618 h 1483"/>
                <a:gd name="T32" fmla="*/ 1177 w 1316"/>
                <a:gd name="T33" fmla="*/ 675 h 1483"/>
                <a:gd name="T34" fmla="*/ 1209 w 1316"/>
                <a:gd name="T35" fmla="*/ 731 h 1483"/>
                <a:gd name="T36" fmla="*/ 1238 w 1316"/>
                <a:gd name="T37" fmla="*/ 794 h 1483"/>
                <a:gd name="T38" fmla="*/ 1262 w 1316"/>
                <a:gd name="T39" fmla="*/ 861 h 1483"/>
                <a:gd name="T40" fmla="*/ 1287 w 1316"/>
                <a:gd name="T41" fmla="*/ 944 h 1483"/>
                <a:gd name="T42" fmla="*/ 1302 w 1316"/>
                <a:gd name="T43" fmla="*/ 1025 h 1483"/>
                <a:gd name="T44" fmla="*/ 1314 w 1316"/>
                <a:gd name="T45" fmla="*/ 1130 h 1483"/>
                <a:gd name="T46" fmla="*/ 1314 w 1316"/>
                <a:gd name="T47" fmla="*/ 1220 h 1483"/>
                <a:gd name="T48" fmla="*/ 1305 w 1316"/>
                <a:gd name="T49" fmla="*/ 1303 h 1483"/>
                <a:gd name="T50" fmla="*/ 1291 w 1316"/>
                <a:gd name="T51" fmla="*/ 1388 h 1483"/>
                <a:gd name="T52" fmla="*/ 1264 w 1316"/>
                <a:gd name="T53" fmla="*/ 1482 h 1483"/>
                <a:gd name="T54" fmla="*/ 850 w 1316"/>
                <a:gd name="T55" fmla="*/ 1270 h 1483"/>
                <a:gd name="T56" fmla="*/ 860 w 1316"/>
                <a:gd name="T57" fmla="*/ 1193 h 1483"/>
                <a:gd name="T58" fmla="*/ 858 w 1316"/>
                <a:gd name="T59" fmla="*/ 1124 h 1483"/>
                <a:gd name="T60" fmla="*/ 846 w 1316"/>
                <a:gd name="T61" fmla="*/ 1049 h 1483"/>
                <a:gd name="T62" fmla="*/ 823 w 1316"/>
                <a:gd name="T63" fmla="*/ 981 h 1483"/>
                <a:gd name="T64" fmla="*/ 794 w 1316"/>
                <a:gd name="T65" fmla="*/ 920 h 1483"/>
                <a:gd name="T66" fmla="*/ 766 w 1316"/>
                <a:gd name="T67" fmla="*/ 878 h 1483"/>
                <a:gd name="T68" fmla="*/ 736 w 1316"/>
                <a:gd name="T69" fmla="*/ 840 h 1483"/>
                <a:gd name="T70" fmla="*/ 703 w 1316"/>
                <a:gd name="T71" fmla="*/ 806 h 1483"/>
                <a:gd name="T72" fmla="*/ 669 w 1316"/>
                <a:gd name="T73" fmla="*/ 774 h 1483"/>
                <a:gd name="T74" fmla="*/ 625 w 1316"/>
                <a:gd name="T75" fmla="*/ 744 h 1483"/>
                <a:gd name="T76" fmla="*/ 588 w 1316"/>
                <a:gd name="T77" fmla="*/ 721 h 1483"/>
                <a:gd name="T78" fmla="*/ 541 w 1316"/>
                <a:gd name="T79" fmla="*/ 698 h 1483"/>
                <a:gd name="T80" fmla="*/ 502 w 1316"/>
                <a:gd name="T81" fmla="*/ 684 h 1483"/>
                <a:gd name="T82" fmla="*/ 444 w 1316"/>
                <a:gd name="T83" fmla="*/ 672 h 1483"/>
                <a:gd name="T84" fmla="*/ 386 w 1316"/>
                <a:gd name="T85" fmla="*/ 667 h 1483"/>
                <a:gd name="T86" fmla="*/ 370 w 1316"/>
                <a:gd name="T87" fmla="*/ 907 h 1483"/>
                <a:gd name="T88" fmla="*/ 369 w 1316"/>
                <a:gd name="T89" fmla="*/ 0 h 1483"/>
                <a:gd name="T90" fmla="*/ 389 w 1316"/>
                <a:gd name="T91" fmla="*/ 208 h 1483"/>
                <a:gd name="T92" fmla="*/ 448 w 1316"/>
                <a:gd name="T93" fmla="*/ 211 h 1483"/>
                <a:gd name="T94" fmla="*/ 501 w 1316"/>
                <a:gd name="T95" fmla="*/ 217 h 14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16"/>
                <a:gd name="T145" fmla="*/ 0 h 1483"/>
                <a:gd name="T146" fmla="*/ 1316 w 1316"/>
                <a:gd name="T147" fmla="*/ 1483 h 14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16" h="1483">
                  <a:moveTo>
                    <a:pt x="501" y="217"/>
                  </a:moveTo>
                  <a:lnTo>
                    <a:pt x="519" y="220"/>
                  </a:lnTo>
                  <a:lnTo>
                    <a:pt x="543" y="224"/>
                  </a:lnTo>
                  <a:lnTo>
                    <a:pt x="567" y="230"/>
                  </a:lnTo>
                  <a:lnTo>
                    <a:pt x="584" y="234"/>
                  </a:lnTo>
                  <a:lnTo>
                    <a:pt x="604" y="239"/>
                  </a:lnTo>
                  <a:lnTo>
                    <a:pt x="623" y="245"/>
                  </a:lnTo>
                  <a:lnTo>
                    <a:pt x="643" y="251"/>
                  </a:lnTo>
                  <a:lnTo>
                    <a:pt x="661" y="256"/>
                  </a:lnTo>
                  <a:lnTo>
                    <a:pt x="682" y="264"/>
                  </a:lnTo>
                  <a:lnTo>
                    <a:pt x="706" y="274"/>
                  </a:lnTo>
                  <a:lnTo>
                    <a:pt x="727" y="282"/>
                  </a:lnTo>
                  <a:lnTo>
                    <a:pt x="747" y="291"/>
                  </a:lnTo>
                  <a:lnTo>
                    <a:pt x="770" y="301"/>
                  </a:lnTo>
                  <a:lnTo>
                    <a:pt x="792" y="312"/>
                  </a:lnTo>
                  <a:lnTo>
                    <a:pt x="812" y="322"/>
                  </a:lnTo>
                  <a:lnTo>
                    <a:pt x="831" y="334"/>
                  </a:lnTo>
                  <a:lnTo>
                    <a:pt x="848" y="344"/>
                  </a:lnTo>
                  <a:lnTo>
                    <a:pt x="865" y="356"/>
                  </a:lnTo>
                  <a:lnTo>
                    <a:pt x="884" y="367"/>
                  </a:lnTo>
                  <a:lnTo>
                    <a:pt x="905" y="381"/>
                  </a:lnTo>
                  <a:lnTo>
                    <a:pt x="924" y="395"/>
                  </a:lnTo>
                  <a:lnTo>
                    <a:pt x="942" y="409"/>
                  </a:lnTo>
                  <a:lnTo>
                    <a:pt x="959" y="422"/>
                  </a:lnTo>
                  <a:lnTo>
                    <a:pt x="986" y="445"/>
                  </a:lnTo>
                  <a:lnTo>
                    <a:pt x="1014" y="471"/>
                  </a:lnTo>
                  <a:lnTo>
                    <a:pt x="1036" y="491"/>
                  </a:lnTo>
                  <a:lnTo>
                    <a:pt x="1062" y="520"/>
                  </a:lnTo>
                  <a:lnTo>
                    <a:pt x="1080" y="541"/>
                  </a:lnTo>
                  <a:lnTo>
                    <a:pt x="1100" y="565"/>
                  </a:lnTo>
                  <a:lnTo>
                    <a:pt x="1122" y="592"/>
                  </a:lnTo>
                  <a:lnTo>
                    <a:pt x="1140" y="618"/>
                  </a:lnTo>
                  <a:lnTo>
                    <a:pt x="1158" y="647"/>
                  </a:lnTo>
                  <a:lnTo>
                    <a:pt x="1177" y="675"/>
                  </a:lnTo>
                  <a:lnTo>
                    <a:pt x="1193" y="705"/>
                  </a:lnTo>
                  <a:lnTo>
                    <a:pt x="1209" y="731"/>
                  </a:lnTo>
                  <a:lnTo>
                    <a:pt x="1224" y="763"/>
                  </a:lnTo>
                  <a:lnTo>
                    <a:pt x="1238" y="794"/>
                  </a:lnTo>
                  <a:lnTo>
                    <a:pt x="1250" y="826"/>
                  </a:lnTo>
                  <a:lnTo>
                    <a:pt x="1262" y="861"/>
                  </a:lnTo>
                  <a:lnTo>
                    <a:pt x="1277" y="904"/>
                  </a:lnTo>
                  <a:lnTo>
                    <a:pt x="1287" y="944"/>
                  </a:lnTo>
                  <a:lnTo>
                    <a:pt x="1297" y="985"/>
                  </a:lnTo>
                  <a:lnTo>
                    <a:pt x="1302" y="1025"/>
                  </a:lnTo>
                  <a:lnTo>
                    <a:pt x="1309" y="1072"/>
                  </a:lnTo>
                  <a:lnTo>
                    <a:pt x="1314" y="1130"/>
                  </a:lnTo>
                  <a:lnTo>
                    <a:pt x="1315" y="1175"/>
                  </a:lnTo>
                  <a:lnTo>
                    <a:pt x="1314" y="1220"/>
                  </a:lnTo>
                  <a:lnTo>
                    <a:pt x="1310" y="1263"/>
                  </a:lnTo>
                  <a:lnTo>
                    <a:pt x="1305" y="1303"/>
                  </a:lnTo>
                  <a:lnTo>
                    <a:pt x="1300" y="1345"/>
                  </a:lnTo>
                  <a:lnTo>
                    <a:pt x="1291" y="1388"/>
                  </a:lnTo>
                  <a:lnTo>
                    <a:pt x="1279" y="1434"/>
                  </a:lnTo>
                  <a:lnTo>
                    <a:pt x="1264" y="1482"/>
                  </a:lnTo>
                  <a:lnTo>
                    <a:pt x="1178" y="1214"/>
                  </a:lnTo>
                  <a:lnTo>
                    <a:pt x="850" y="1270"/>
                  </a:lnTo>
                  <a:lnTo>
                    <a:pt x="857" y="1223"/>
                  </a:lnTo>
                  <a:lnTo>
                    <a:pt x="860" y="1193"/>
                  </a:lnTo>
                  <a:lnTo>
                    <a:pt x="860" y="1161"/>
                  </a:lnTo>
                  <a:lnTo>
                    <a:pt x="858" y="1124"/>
                  </a:lnTo>
                  <a:lnTo>
                    <a:pt x="853" y="1089"/>
                  </a:lnTo>
                  <a:lnTo>
                    <a:pt x="846" y="1049"/>
                  </a:lnTo>
                  <a:lnTo>
                    <a:pt x="837" y="1017"/>
                  </a:lnTo>
                  <a:lnTo>
                    <a:pt x="823" y="981"/>
                  </a:lnTo>
                  <a:lnTo>
                    <a:pt x="810" y="950"/>
                  </a:lnTo>
                  <a:lnTo>
                    <a:pt x="794" y="920"/>
                  </a:lnTo>
                  <a:lnTo>
                    <a:pt x="780" y="897"/>
                  </a:lnTo>
                  <a:lnTo>
                    <a:pt x="766" y="878"/>
                  </a:lnTo>
                  <a:lnTo>
                    <a:pt x="752" y="859"/>
                  </a:lnTo>
                  <a:lnTo>
                    <a:pt x="736" y="840"/>
                  </a:lnTo>
                  <a:lnTo>
                    <a:pt x="718" y="820"/>
                  </a:lnTo>
                  <a:lnTo>
                    <a:pt x="703" y="806"/>
                  </a:lnTo>
                  <a:lnTo>
                    <a:pt x="686" y="789"/>
                  </a:lnTo>
                  <a:lnTo>
                    <a:pt x="669" y="774"/>
                  </a:lnTo>
                  <a:lnTo>
                    <a:pt x="649" y="759"/>
                  </a:lnTo>
                  <a:lnTo>
                    <a:pt x="625" y="744"/>
                  </a:lnTo>
                  <a:lnTo>
                    <a:pt x="605" y="730"/>
                  </a:lnTo>
                  <a:lnTo>
                    <a:pt x="588" y="721"/>
                  </a:lnTo>
                  <a:lnTo>
                    <a:pt x="563" y="706"/>
                  </a:lnTo>
                  <a:lnTo>
                    <a:pt x="541" y="698"/>
                  </a:lnTo>
                  <a:lnTo>
                    <a:pt x="522" y="691"/>
                  </a:lnTo>
                  <a:lnTo>
                    <a:pt x="502" y="684"/>
                  </a:lnTo>
                  <a:lnTo>
                    <a:pt x="472" y="677"/>
                  </a:lnTo>
                  <a:lnTo>
                    <a:pt x="444" y="672"/>
                  </a:lnTo>
                  <a:lnTo>
                    <a:pt x="415" y="669"/>
                  </a:lnTo>
                  <a:lnTo>
                    <a:pt x="386" y="667"/>
                  </a:lnTo>
                  <a:lnTo>
                    <a:pt x="370" y="666"/>
                  </a:lnTo>
                  <a:lnTo>
                    <a:pt x="370" y="907"/>
                  </a:lnTo>
                  <a:lnTo>
                    <a:pt x="0" y="460"/>
                  </a:lnTo>
                  <a:lnTo>
                    <a:pt x="369" y="0"/>
                  </a:lnTo>
                  <a:lnTo>
                    <a:pt x="369" y="207"/>
                  </a:lnTo>
                  <a:lnTo>
                    <a:pt x="389" y="208"/>
                  </a:lnTo>
                  <a:lnTo>
                    <a:pt x="418" y="209"/>
                  </a:lnTo>
                  <a:lnTo>
                    <a:pt x="448" y="211"/>
                  </a:lnTo>
                  <a:lnTo>
                    <a:pt x="477" y="214"/>
                  </a:lnTo>
                  <a:lnTo>
                    <a:pt x="501" y="217"/>
                  </a:lnTo>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sz="1600"/>
            </a:p>
          </p:txBody>
        </p:sp>
      </p:grpSp>
      <p:sp>
        <p:nvSpPr>
          <p:cNvPr id="882695" name="Rectangle 7"/>
          <p:cNvSpPr>
            <a:spLocks noChangeArrowheads="1"/>
          </p:cNvSpPr>
          <p:nvPr/>
        </p:nvSpPr>
        <p:spPr bwMode="auto">
          <a:xfrm>
            <a:off x="4195421" y="5373216"/>
            <a:ext cx="304571" cy="314574"/>
          </a:xfrm>
          <a:prstGeom prst="rect">
            <a:avLst/>
          </a:prstGeom>
          <a:noFill/>
          <a:ln w="9525">
            <a:noFill/>
            <a:miter lim="800000"/>
          </a:ln>
          <a:effectLst/>
        </p:spPr>
        <p:txBody>
          <a:bodyPr wrap="none" lIns="92075" tIns="46038" rIns="92075" bIns="46038">
            <a:spAutoFit/>
          </a:bodyPr>
          <a:lstStyle>
            <a:lvl1pPr defTabSz="762000">
              <a:defRPr sz="3200">
                <a:solidFill>
                  <a:schemeClr val="tx1"/>
                </a:solidFill>
                <a:latin typeface="Arial" panose="020B0604020202020204" pitchFamily="34" charset="0"/>
                <a:ea typeface="MS PGothic" panose="020B0600070205080204" pitchFamily="34" charset="-128"/>
              </a:defRPr>
            </a:lvl1pPr>
            <a:lvl2pPr marL="742950" indent="-285750" defTabSz="762000">
              <a:defRPr sz="3200">
                <a:solidFill>
                  <a:schemeClr val="tx1"/>
                </a:solidFill>
                <a:latin typeface="Arial" panose="020B0604020202020204" pitchFamily="34" charset="0"/>
                <a:ea typeface="MS PGothic" panose="020B0600070205080204" pitchFamily="34" charset="-128"/>
              </a:defRPr>
            </a:lvl2pPr>
            <a:lvl3pPr marL="1143000" indent="-228600" defTabSz="762000">
              <a:defRPr sz="3200">
                <a:solidFill>
                  <a:schemeClr val="tx1"/>
                </a:solidFill>
                <a:latin typeface="Arial" panose="020B0604020202020204" pitchFamily="34" charset="0"/>
                <a:ea typeface="MS PGothic" panose="020B0600070205080204" pitchFamily="34" charset="-128"/>
              </a:defRPr>
            </a:lvl3pPr>
            <a:lvl4pPr marL="1600200" indent="-228600" defTabSz="762000">
              <a:defRPr sz="3200">
                <a:solidFill>
                  <a:schemeClr val="tx1"/>
                </a:solidFill>
                <a:latin typeface="Arial" panose="020B0604020202020204" pitchFamily="34" charset="0"/>
                <a:ea typeface="MS PGothic" panose="020B0600070205080204" pitchFamily="34" charset="-128"/>
              </a:defRPr>
            </a:lvl4pPr>
            <a:lvl5pPr marL="2057400" indent="-228600" defTabSz="762000">
              <a:defRPr sz="3200">
                <a:solidFill>
                  <a:schemeClr val="tx1"/>
                </a:solidFill>
                <a:latin typeface="Arial" panose="020B0604020202020204" pitchFamily="34" charset="0"/>
                <a:ea typeface="MS PGothic" panose="020B0600070205080204" pitchFamily="34" charset="-128"/>
              </a:defRPr>
            </a:lvl5pPr>
            <a:lvl6pPr marL="2514600" indent="-228600" defTabSz="7620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defTabSz="7620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defTabSz="7620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defTabSz="7620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GB" altLang="zh-CN" sz="1600" b="1" dirty="0">
                <a:effectLst>
                  <a:outerShdw blurRad="38100" dist="38100" dir="2700000" algn="tl">
                    <a:srgbClr val="C0C0C0"/>
                  </a:outerShdw>
                </a:effectLst>
                <a:latin typeface="Humnst777 BT" panose="020B0603030504020204" pitchFamily="34" charset="0"/>
              </a:rPr>
              <a:t>1</a:t>
            </a:r>
            <a:endParaRPr lang="en-GB" altLang="zh-CN" sz="1600" b="1" dirty="0">
              <a:effectLst>
                <a:outerShdw blurRad="38100" dist="38100" dir="2700000" algn="tl">
                  <a:srgbClr val="C0C0C0"/>
                </a:outerShdw>
              </a:effectLst>
              <a:latin typeface="Humnst777 BT" panose="020B0603030504020204" pitchFamily="34" charset="0"/>
            </a:endParaRPr>
          </a:p>
        </p:txBody>
      </p:sp>
      <p:sp>
        <p:nvSpPr>
          <p:cNvPr id="882696" name="Rectangle 8"/>
          <p:cNvSpPr>
            <a:spLocks noChangeArrowheads="1"/>
          </p:cNvSpPr>
          <p:nvPr/>
        </p:nvSpPr>
        <p:spPr bwMode="auto">
          <a:xfrm>
            <a:off x="4911582" y="3136159"/>
            <a:ext cx="304571" cy="314574"/>
          </a:xfrm>
          <a:prstGeom prst="rect">
            <a:avLst/>
          </a:prstGeom>
          <a:noFill/>
          <a:ln w="9525">
            <a:noFill/>
            <a:miter lim="800000"/>
          </a:ln>
          <a:effectLst/>
        </p:spPr>
        <p:txBody>
          <a:bodyPr wrap="none" lIns="92075" tIns="46038" rIns="92075" bIns="46038">
            <a:spAutoFit/>
          </a:bodyPr>
          <a:lstStyle>
            <a:lvl1pPr defTabSz="762000">
              <a:defRPr sz="3200">
                <a:solidFill>
                  <a:schemeClr val="tx1"/>
                </a:solidFill>
                <a:latin typeface="Arial" panose="020B0604020202020204" pitchFamily="34" charset="0"/>
                <a:ea typeface="MS PGothic" panose="020B0600070205080204" pitchFamily="34" charset="-128"/>
              </a:defRPr>
            </a:lvl1pPr>
            <a:lvl2pPr marL="742950" indent="-285750" defTabSz="762000">
              <a:defRPr sz="3200">
                <a:solidFill>
                  <a:schemeClr val="tx1"/>
                </a:solidFill>
                <a:latin typeface="Arial" panose="020B0604020202020204" pitchFamily="34" charset="0"/>
                <a:ea typeface="MS PGothic" panose="020B0600070205080204" pitchFamily="34" charset="-128"/>
              </a:defRPr>
            </a:lvl2pPr>
            <a:lvl3pPr marL="1143000" indent="-228600" defTabSz="762000">
              <a:defRPr sz="3200">
                <a:solidFill>
                  <a:schemeClr val="tx1"/>
                </a:solidFill>
                <a:latin typeface="Arial" panose="020B0604020202020204" pitchFamily="34" charset="0"/>
                <a:ea typeface="MS PGothic" panose="020B0600070205080204" pitchFamily="34" charset="-128"/>
              </a:defRPr>
            </a:lvl3pPr>
            <a:lvl4pPr marL="1600200" indent="-228600" defTabSz="762000">
              <a:defRPr sz="3200">
                <a:solidFill>
                  <a:schemeClr val="tx1"/>
                </a:solidFill>
                <a:latin typeface="Arial" panose="020B0604020202020204" pitchFamily="34" charset="0"/>
                <a:ea typeface="MS PGothic" panose="020B0600070205080204" pitchFamily="34" charset="-128"/>
              </a:defRPr>
            </a:lvl4pPr>
            <a:lvl5pPr marL="2057400" indent="-228600" defTabSz="762000">
              <a:defRPr sz="3200">
                <a:solidFill>
                  <a:schemeClr val="tx1"/>
                </a:solidFill>
                <a:latin typeface="Arial" panose="020B0604020202020204" pitchFamily="34" charset="0"/>
                <a:ea typeface="MS PGothic" panose="020B0600070205080204" pitchFamily="34" charset="-128"/>
              </a:defRPr>
            </a:lvl5pPr>
            <a:lvl6pPr marL="2514600" indent="-228600" defTabSz="7620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defTabSz="7620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defTabSz="7620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defTabSz="7620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GB" altLang="zh-CN" sz="1600" b="1" dirty="0">
                <a:effectLst>
                  <a:outerShdw blurRad="38100" dist="38100" dir="2700000" algn="tl">
                    <a:srgbClr val="C0C0C0"/>
                  </a:outerShdw>
                </a:effectLst>
                <a:latin typeface="Humnst777 BT" panose="020B0603030504020204" pitchFamily="34" charset="0"/>
              </a:rPr>
              <a:t>2</a:t>
            </a:r>
            <a:endParaRPr lang="en-GB" altLang="zh-CN" sz="1600" b="1" dirty="0">
              <a:effectLst>
                <a:outerShdw blurRad="38100" dist="38100" dir="2700000" algn="tl">
                  <a:srgbClr val="C0C0C0"/>
                </a:outerShdw>
              </a:effectLst>
              <a:latin typeface="Humnst777 BT" panose="020B0603030504020204" pitchFamily="34" charset="0"/>
            </a:endParaRPr>
          </a:p>
        </p:txBody>
      </p:sp>
      <p:sp>
        <p:nvSpPr>
          <p:cNvPr id="882697" name="Rectangle 9"/>
          <p:cNvSpPr>
            <a:spLocks noChangeArrowheads="1"/>
          </p:cNvSpPr>
          <p:nvPr/>
        </p:nvSpPr>
        <p:spPr bwMode="auto">
          <a:xfrm>
            <a:off x="2827269" y="3612569"/>
            <a:ext cx="304571" cy="314574"/>
          </a:xfrm>
          <a:prstGeom prst="rect">
            <a:avLst/>
          </a:prstGeom>
          <a:noFill/>
          <a:ln w="9525">
            <a:noFill/>
            <a:miter lim="800000"/>
          </a:ln>
          <a:effectLst/>
        </p:spPr>
        <p:txBody>
          <a:bodyPr wrap="none" lIns="92075" tIns="46038" rIns="92075" bIns="46038">
            <a:spAutoFit/>
          </a:bodyPr>
          <a:lstStyle>
            <a:lvl1pPr defTabSz="762000">
              <a:defRPr sz="3200">
                <a:solidFill>
                  <a:schemeClr val="tx1"/>
                </a:solidFill>
                <a:latin typeface="Arial" panose="020B0604020202020204" pitchFamily="34" charset="0"/>
                <a:ea typeface="MS PGothic" panose="020B0600070205080204" pitchFamily="34" charset="-128"/>
              </a:defRPr>
            </a:lvl1pPr>
            <a:lvl2pPr marL="742950" indent="-285750" defTabSz="762000">
              <a:defRPr sz="3200">
                <a:solidFill>
                  <a:schemeClr val="tx1"/>
                </a:solidFill>
                <a:latin typeface="Arial" panose="020B0604020202020204" pitchFamily="34" charset="0"/>
                <a:ea typeface="MS PGothic" panose="020B0600070205080204" pitchFamily="34" charset="-128"/>
              </a:defRPr>
            </a:lvl2pPr>
            <a:lvl3pPr marL="1143000" indent="-228600" defTabSz="762000">
              <a:defRPr sz="3200">
                <a:solidFill>
                  <a:schemeClr val="tx1"/>
                </a:solidFill>
                <a:latin typeface="Arial" panose="020B0604020202020204" pitchFamily="34" charset="0"/>
                <a:ea typeface="MS PGothic" panose="020B0600070205080204" pitchFamily="34" charset="-128"/>
              </a:defRPr>
            </a:lvl3pPr>
            <a:lvl4pPr marL="1600200" indent="-228600" defTabSz="762000">
              <a:defRPr sz="3200">
                <a:solidFill>
                  <a:schemeClr val="tx1"/>
                </a:solidFill>
                <a:latin typeface="Arial" panose="020B0604020202020204" pitchFamily="34" charset="0"/>
                <a:ea typeface="MS PGothic" panose="020B0600070205080204" pitchFamily="34" charset="-128"/>
              </a:defRPr>
            </a:lvl4pPr>
            <a:lvl5pPr marL="2057400" indent="-228600" defTabSz="762000">
              <a:defRPr sz="3200">
                <a:solidFill>
                  <a:schemeClr val="tx1"/>
                </a:solidFill>
                <a:latin typeface="Arial" panose="020B0604020202020204" pitchFamily="34" charset="0"/>
                <a:ea typeface="MS PGothic" panose="020B0600070205080204" pitchFamily="34" charset="-128"/>
              </a:defRPr>
            </a:lvl5pPr>
            <a:lvl6pPr marL="2514600" indent="-228600" defTabSz="7620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defTabSz="7620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defTabSz="7620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defTabSz="7620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GB" altLang="zh-CN" sz="1600" b="1" dirty="0">
                <a:effectLst>
                  <a:outerShdw blurRad="38100" dist="38100" dir="2700000" algn="tl">
                    <a:srgbClr val="C0C0C0"/>
                  </a:outerShdw>
                </a:effectLst>
                <a:latin typeface="Humnst777 BT" panose="020B0603030504020204" pitchFamily="34" charset="0"/>
              </a:rPr>
              <a:t>3</a:t>
            </a:r>
            <a:endParaRPr lang="en-GB" altLang="zh-CN" sz="1600" b="1" dirty="0">
              <a:effectLst>
                <a:outerShdw blurRad="38100" dist="38100" dir="2700000" algn="tl">
                  <a:srgbClr val="C0C0C0"/>
                </a:outerShdw>
              </a:effectLst>
              <a:latin typeface="Humnst777 BT" panose="020B0603030504020204" pitchFamily="34" charset="0"/>
            </a:endParaRPr>
          </a:p>
        </p:txBody>
      </p:sp>
      <p:sp>
        <p:nvSpPr>
          <p:cNvPr id="882698" name="Rectangle 10"/>
          <p:cNvSpPr>
            <a:spLocks noChangeArrowheads="1"/>
          </p:cNvSpPr>
          <p:nvPr/>
        </p:nvSpPr>
        <p:spPr bwMode="auto">
          <a:xfrm>
            <a:off x="5790704" y="4440882"/>
            <a:ext cx="3456384" cy="1056316"/>
          </a:xfrm>
          <a:prstGeom prst="rect">
            <a:avLst/>
          </a:prstGeom>
          <a:noFill/>
          <a:ln w="9525">
            <a:noFill/>
            <a:miter lim="800000"/>
          </a:ln>
          <a:effectLst/>
        </p:spPr>
        <p:txBody>
          <a:bodyPr wrap="square" lIns="0" tIns="46038" rIns="0" bIns="46038">
            <a:spAutoFit/>
          </a:bodyPr>
          <a:lstStyle/>
          <a:p>
            <a:pPr defTabSz="762000">
              <a:lnSpc>
                <a:spcPct val="90000"/>
              </a:lnSpc>
              <a:defRPr/>
            </a:pPr>
            <a:r>
              <a:rPr lang="en-GB" sz="1800" b="1" dirty="0">
                <a:effectLst>
                  <a:outerShdw blurRad="38100" dist="38100" dir="2700000" algn="tl">
                    <a:srgbClr val="C0C0C0"/>
                  </a:outerShdw>
                </a:effectLst>
                <a:ea typeface="MS PGothic" panose="020B0600070205080204" pitchFamily="34" charset="-128"/>
              </a:rPr>
              <a:t>Functional technical requirements</a:t>
            </a:r>
            <a:endParaRPr lang="en-GB" sz="1800" b="1" dirty="0">
              <a:effectLst>
                <a:outerShdw blurRad="38100" dist="38100" dir="2700000" algn="tl">
                  <a:srgbClr val="C0C0C0"/>
                </a:outerShdw>
              </a:effectLst>
              <a:ea typeface="MS PGothic" panose="020B0600070205080204" pitchFamily="34" charset="-128"/>
            </a:endParaRPr>
          </a:p>
          <a:p>
            <a:pPr marL="476250" lvl="1" indent="-285750" defTabSz="762000">
              <a:lnSpc>
                <a:spcPct val="90000"/>
              </a:lnSpc>
              <a:buClr>
                <a:srgbClr val="0070C0"/>
              </a:buClr>
              <a:buFontTx/>
              <a:buChar char="•"/>
              <a:defRPr/>
            </a:pPr>
            <a:r>
              <a:rPr lang="en-GB" sz="1600" dirty="0">
                <a:ea typeface="MS PGothic" panose="020B0600070205080204" pitchFamily="34" charset="-128"/>
              </a:rPr>
              <a:t>Capabilities</a:t>
            </a:r>
            <a:endParaRPr lang="en-GB" sz="1600" dirty="0">
              <a:ea typeface="MS PGothic" panose="020B0600070205080204" pitchFamily="34" charset="-128"/>
            </a:endParaRPr>
          </a:p>
          <a:p>
            <a:pPr marL="476250" lvl="1" indent="-285750" defTabSz="762000">
              <a:buClr>
                <a:srgbClr val="0070C0"/>
              </a:buClr>
              <a:buFontTx/>
              <a:buChar char="•"/>
              <a:defRPr/>
            </a:pPr>
            <a:r>
              <a:rPr lang="en-GB" sz="1600" dirty="0">
                <a:ea typeface="MS PGothic" panose="020B0600070205080204" pitchFamily="34" charset="-128"/>
              </a:rPr>
              <a:t>Dynamic behaviour</a:t>
            </a:r>
            <a:endParaRPr lang="en-GB" sz="1600" dirty="0">
              <a:ea typeface="MS PGothic" panose="020B0600070205080204" pitchFamily="34" charset="-128"/>
            </a:endParaRPr>
          </a:p>
          <a:p>
            <a:pPr marL="476250" lvl="1" indent="-285750" defTabSz="762000">
              <a:buClr>
                <a:srgbClr val="0070C0"/>
              </a:buClr>
              <a:buFontTx/>
              <a:buChar char="•"/>
              <a:defRPr/>
            </a:pPr>
            <a:r>
              <a:rPr lang="en-GB" sz="1600" dirty="0">
                <a:ea typeface="MS PGothic" panose="020B0600070205080204" pitchFamily="34" charset="-128"/>
              </a:rPr>
              <a:t>Data manipulation</a:t>
            </a:r>
            <a:endParaRPr lang="en-GB" sz="1600" dirty="0">
              <a:ea typeface="MS PGothic" panose="020B0600070205080204" pitchFamily="34" charset="-128"/>
            </a:endParaRPr>
          </a:p>
        </p:txBody>
      </p:sp>
      <p:sp>
        <p:nvSpPr>
          <p:cNvPr id="882699" name="Rectangle 11"/>
          <p:cNvSpPr>
            <a:spLocks noChangeArrowheads="1"/>
          </p:cNvSpPr>
          <p:nvPr/>
        </p:nvSpPr>
        <p:spPr bwMode="auto">
          <a:xfrm>
            <a:off x="1016174" y="1720720"/>
            <a:ext cx="4779962" cy="2312044"/>
          </a:xfrm>
          <a:prstGeom prst="rect">
            <a:avLst/>
          </a:prstGeom>
          <a:noFill/>
          <a:ln w="9525">
            <a:noFill/>
            <a:miter lim="800000"/>
          </a:ln>
          <a:effectLst/>
        </p:spPr>
        <p:txBody>
          <a:bodyPr lIns="0" tIns="46038" rIns="0" bIns="46038">
            <a:spAutoFit/>
          </a:bodyPr>
          <a:lstStyle>
            <a:lvl1pPr defTabSz="762000">
              <a:defRPr sz="3200">
                <a:solidFill>
                  <a:schemeClr val="tx1"/>
                </a:solidFill>
                <a:latin typeface="Arial" panose="020B0604020202020204" pitchFamily="34" charset="0"/>
                <a:ea typeface="MS PGothic" panose="020B0600070205080204" pitchFamily="34" charset="-128"/>
              </a:defRPr>
            </a:lvl1pPr>
            <a:lvl2pPr marL="476250" indent="-285750" defTabSz="762000">
              <a:defRPr sz="3200">
                <a:solidFill>
                  <a:schemeClr val="tx1"/>
                </a:solidFill>
                <a:latin typeface="Arial" panose="020B0604020202020204" pitchFamily="34" charset="0"/>
                <a:ea typeface="MS PGothic" panose="020B0600070205080204" pitchFamily="34" charset="-128"/>
              </a:defRPr>
            </a:lvl2pPr>
            <a:lvl3pPr marL="1143000" indent="-228600" defTabSz="762000">
              <a:defRPr sz="3200">
                <a:solidFill>
                  <a:schemeClr val="tx1"/>
                </a:solidFill>
                <a:latin typeface="Arial" panose="020B0604020202020204" pitchFamily="34" charset="0"/>
                <a:ea typeface="MS PGothic" panose="020B0600070205080204" pitchFamily="34" charset="-128"/>
              </a:defRPr>
            </a:lvl3pPr>
            <a:lvl4pPr marL="1600200" indent="-228600" defTabSz="762000">
              <a:defRPr sz="3200">
                <a:solidFill>
                  <a:schemeClr val="tx1"/>
                </a:solidFill>
                <a:latin typeface="Arial" panose="020B0604020202020204" pitchFamily="34" charset="0"/>
                <a:ea typeface="MS PGothic" panose="020B0600070205080204" pitchFamily="34" charset="-128"/>
              </a:defRPr>
            </a:lvl4pPr>
            <a:lvl5pPr marL="2057400" indent="-228600" defTabSz="762000">
              <a:defRPr sz="3200">
                <a:solidFill>
                  <a:schemeClr val="tx1"/>
                </a:solidFill>
                <a:latin typeface="Arial" panose="020B0604020202020204" pitchFamily="34" charset="0"/>
                <a:ea typeface="MS PGothic" panose="020B0600070205080204" pitchFamily="34" charset="-128"/>
              </a:defRPr>
            </a:lvl5pPr>
            <a:lvl6pPr marL="2514600" indent="-228600" defTabSz="7620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defTabSz="7620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defTabSz="7620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defTabSz="7620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GB" altLang="zh-CN" sz="1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Non-functional technical requirements</a:t>
            </a:r>
            <a:endParaRPr lang="en-GB" altLang="zh-CN" sz="1800" dirty="0">
              <a:latin typeface="Times New Roman" panose="02020603050405020304" pitchFamily="18" charset="0"/>
              <a:cs typeface="Times New Roman" panose="02020603050405020304" pitchFamily="18" charset="0"/>
            </a:endParaRPr>
          </a:p>
          <a:p>
            <a:pPr lvl="1">
              <a:buClr>
                <a:srgbClr val="0070C0"/>
              </a:buClr>
              <a:buFontTx/>
              <a:buChar char="•"/>
            </a:pPr>
            <a:r>
              <a:rPr lang="en-GB" altLang="zh-CN" sz="1600" dirty="0">
                <a:latin typeface="Times New Roman" panose="02020603050405020304" pitchFamily="18" charset="0"/>
                <a:cs typeface="Times New Roman" panose="02020603050405020304" pitchFamily="18" charset="0"/>
              </a:rPr>
              <a:t>Operational security</a:t>
            </a:r>
            <a:endParaRPr lang="en-GB" altLang="zh-CN" sz="1600" dirty="0">
              <a:latin typeface="Times New Roman" panose="02020603050405020304" pitchFamily="18" charset="0"/>
              <a:cs typeface="Times New Roman" panose="02020603050405020304" pitchFamily="18" charset="0"/>
            </a:endParaRPr>
          </a:p>
          <a:p>
            <a:pPr lvl="1">
              <a:buClr>
                <a:srgbClr val="0070C0"/>
              </a:buClr>
              <a:buFontTx/>
              <a:buChar char="•"/>
            </a:pPr>
            <a:r>
              <a:rPr lang="en-GB" altLang="zh-CN" sz="1600" dirty="0">
                <a:latin typeface="Times New Roman" panose="02020603050405020304" pitchFamily="18" charset="0"/>
                <a:cs typeface="Times New Roman" panose="02020603050405020304" pitchFamily="18" charset="0"/>
              </a:rPr>
              <a:t>Safety</a:t>
            </a:r>
            <a:endParaRPr lang="en-GB" altLang="zh-CN" sz="1600" dirty="0">
              <a:latin typeface="Times New Roman" panose="02020603050405020304" pitchFamily="18" charset="0"/>
              <a:cs typeface="Times New Roman" panose="02020603050405020304" pitchFamily="18" charset="0"/>
            </a:endParaRPr>
          </a:p>
          <a:p>
            <a:pPr lvl="1">
              <a:buClr>
                <a:srgbClr val="0070C0"/>
              </a:buClr>
              <a:buFontTx/>
              <a:buChar char="•"/>
            </a:pPr>
            <a:r>
              <a:rPr lang="en-GB" altLang="zh-CN" sz="1600" dirty="0">
                <a:latin typeface="Times New Roman" panose="02020603050405020304" pitchFamily="18" charset="0"/>
                <a:cs typeface="Times New Roman" panose="02020603050405020304" pitchFamily="18" charset="0"/>
              </a:rPr>
              <a:t>Availability</a:t>
            </a:r>
            <a:endParaRPr lang="en-GB" altLang="zh-CN" sz="1600" dirty="0">
              <a:latin typeface="Times New Roman" panose="02020603050405020304" pitchFamily="18" charset="0"/>
              <a:cs typeface="Times New Roman" panose="02020603050405020304" pitchFamily="18" charset="0"/>
            </a:endParaRPr>
          </a:p>
          <a:p>
            <a:pPr lvl="1">
              <a:buClr>
                <a:srgbClr val="0070C0"/>
              </a:buClr>
              <a:buFontTx/>
              <a:buChar char="•"/>
            </a:pPr>
            <a:r>
              <a:rPr lang="en-GB" altLang="zh-CN" sz="1600" dirty="0">
                <a:latin typeface="Times New Roman" panose="02020603050405020304" pitchFamily="18" charset="0"/>
                <a:cs typeface="Times New Roman" panose="02020603050405020304" pitchFamily="18" charset="0"/>
              </a:rPr>
              <a:t>Reliability</a:t>
            </a:r>
            <a:endParaRPr lang="en-GB" altLang="zh-CN" sz="1600" dirty="0">
              <a:latin typeface="Times New Roman" panose="02020603050405020304" pitchFamily="18" charset="0"/>
              <a:cs typeface="Times New Roman" panose="02020603050405020304" pitchFamily="18" charset="0"/>
            </a:endParaRPr>
          </a:p>
          <a:p>
            <a:pPr lvl="1">
              <a:buClr>
                <a:srgbClr val="0070C0"/>
              </a:buClr>
              <a:buFontTx/>
              <a:buChar char="•"/>
            </a:pPr>
            <a:r>
              <a:rPr lang="en-GB" altLang="zh-CN" sz="1600" dirty="0">
                <a:latin typeface="Times New Roman" panose="02020603050405020304" pitchFamily="18" charset="0"/>
                <a:cs typeface="Times New Roman" panose="02020603050405020304" pitchFamily="18" charset="0"/>
              </a:rPr>
              <a:t>Maintainability</a:t>
            </a:r>
            <a:endParaRPr lang="en-GB" altLang="zh-CN" sz="1600" dirty="0">
              <a:latin typeface="Times New Roman" panose="02020603050405020304" pitchFamily="18" charset="0"/>
              <a:cs typeface="Times New Roman" panose="02020603050405020304" pitchFamily="18" charset="0"/>
            </a:endParaRPr>
          </a:p>
          <a:p>
            <a:pPr lvl="1">
              <a:buClr>
                <a:srgbClr val="0070C0"/>
              </a:buClr>
              <a:buFontTx/>
              <a:buChar char="•"/>
            </a:pPr>
            <a:r>
              <a:rPr lang="en-GB" altLang="zh-CN" sz="1600" dirty="0">
                <a:latin typeface="Times New Roman" panose="02020603050405020304" pitchFamily="18" charset="0"/>
                <a:cs typeface="Times New Roman" panose="02020603050405020304" pitchFamily="18" charset="0"/>
              </a:rPr>
              <a:t>Ergonomics</a:t>
            </a:r>
            <a:endParaRPr lang="en-GB" altLang="zh-CN" sz="1600" dirty="0">
              <a:latin typeface="Times New Roman" panose="02020603050405020304" pitchFamily="18" charset="0"/>
              <a:cs typeface="Times New Roman" panose="02020603050405020304" pitchFamily="18" charset="0"/>
            </a:endParaRPr>
          </a:p>
          <a:p>
            <a:pPr lvl="1">
              <a:buClr>
                <a:srgbClr val="0070C0"/>
              </a:buClr>
              <a:buFontTx/>
              <a:buChar char="•"/>
            </a:pPr>
            <a:r>
              <a:rPr lang="en-GB" altLang="zh-CN" sz="1600" dirty="0">
                <a:latin typeface="Times New Roman" panose="02020603050405020304" pitchFamily="18" charset="0"/>
                <a:cs typeface="Times New Roman" panose="02020603050405020304" pitchFamily="18" charset="0"/>
              </a:rPr>
              <a:t>Performance</a:t>
            </a:r>
            <a:endParaRPr lang="en-GB" altLang="zh-CN" sz="1600" dirty="0">
              <a:latin typeface="Times New Roman" panose="02020603050405020304" pitchFamily="18" charset="0"/>
              <a:cs typeface="Times New Roman" panose="02020603050405020304" pitchFamily="18" charset="0"/>
            </a:endParaRPr>
          </a:p>
          <a:p>
            <a:pPr lvl="1">
              <a:buClr>
                <a:srgbClr val="0070C0"/>
              </a:buClr>
              <a:buFontTx/>
              <a:buChar char="•"/>
            </a:pPr>
            <a:r>
              <a:rPr lang="en-GB" altLang="zh-CN" sz="1600" dirty="0">
                <a:latin typeface="Times New Roman" panose="02020603050405020304" pitchFamily="18" charset="0"/>
                <a:cs typeface="Times New Roman" panose="02020603050405020304" pitchFamily="18" charset="0"/>
              </a:rPr>
              <a:t>Constraints</a:t>
            </a:r>
            <a:endParaRPr lang="en-GB" altLang="zh-CN" sz="1600" dirty="0">
              <a:latin typeface="Times New Roman" panose="02020603050405020304" pitchFamily="18" charset="0"/>
              <a:cs typeface="Times New Roman" panose="02020603050405020304" pitchFamily="18" charset="0"/>
            </a:endParaRPr>
          </a:p>
        </p:txBody>
      </p:sp>
      <p:sp>
        <p:nvSpPr>
          <p:cNvPr id="882700" name="Rectangle 12"/>
          <p:cNvSpPr>
            <a:spLocks noChangeArrowheads="1"/>
          </p:cNvSpPr>
          <p:nvPr/>
        </p:nvSpPr>
        <p:spPr bwMode="auto">
          <a:xfrm>
            <a:off x="5502622" y="2415140"/>
            <a:ext cx="3378199" cy="785472"/>
          </a:xfrm>
          <a:prstGeom prst="rect">
            <a:avLst/>
          </a:prstGeom>
          <a:noFill/>
          <a:ln w="9525">
            <a:noFill/>
            <a:miter lim="800000"/>
          </a:ln>
          <a:effectLst/>
        </p:spPr>
        <p:txBody>
          <a:bodyPr wrap="square" lIns="0" tIns="46038" rIns="0" bIns="46038">
            <a:spAutoFit/>
          </a:bodyPr>
          <a:lstStyle/>
          <a:p>
            <a:pPr defTabSz="762000">
              <a:lnSpc>
                <a:spcPct val="90000"/>
              </a:lnSpc>
              <a:defRPr/>
            </a:pPr>
            <a:r>
              <a:rPr lang="en-GB" sz="1800" b="1" dirty="0">
                <a:effectLst>
                  <a:outerShdw blurRad="38100" dist="38100" dir="2700000" algn="tl">
                    <a:srgbClr val="C0C0C0"/>
                  </a:outerShdw>
                </a:effectLst>
                <a:ea typeface="MS PGothic" panose="020B0600070205080204" pitchFamily="34" charset="-128"/>
              </a:rPr>
              <a:t>Non-technical requirements</a:t>
            </a:r>
            <a:endParaRPr lang="en-GB" sz="1800" b="1" dirty="0">
              <a:effectLst>
                <a:outerShdw blurRad="38100" dist="38100" dir="2700000" algn="tl">
                  <a:srgbClr val="C0C0C0"/>
                </a:outerShdw>
              </a:effectLst>
              <a:ea typeface="MS PGothic" panose="020B0600070205080204" pitchFamily="34" charset="-128"/>
            </a:endParaRPr>
          </a:p>
          <a:p>
            <a:pPr marL="381000" lvl="1" indent="-190500" defTabSz="762000">
              <a:lnSpc>
                <a:spcPct val="90000"/>
              </a:lnSpc>
              <a:buClr>
                <a:srgbClr val="0070C0"/>
              </a:buClr>
              <a:buFontTx/>
              <a:buChar char="•"/>
              <a:defRPr/>
            </a:pPr>
            <a:r>
              <a:rPr lang="en-GB" sz="1600" dirty="0">
                <a:ea typeface="MS PGothic" panose="020B0600070205080204" pitchFamily="34" charset="-128"/>
              </a:rPr>
              <a:t>Contractual milestones</a:t>
            </a:r>
            <a:endParaRPr lang="en-GB" sz="1600" dirty="0">
              <a:ea typeface="MS PGothic" panose="020B0600070205080204" pitchFamily="34" charset="-128"/>
            </a:endParaRPr>
          </a:p>
          <a:p>
            <a:pPr marL="381000" lvl="1" indent="-190500" defTabSz="762000">
              <a:lnSpc>
                <a:spcPct val="90000"/>
              </a:lnSpc>
              <a:buClr>
                <a:srgbClr val="0070C0"/>
              </a:buClr>
              <a:buFontTx/>
              <a:buChar char="•"/>
              <a:defRPr/>
            </a:pPr>
            <a:r>
              <a:rPr lang="en-GB" sz="1600" dirty="0">
                <a:ea typeface="MS PGothic" panose="020B0600070205080204" pitchFamily="34" charset="-128"/>
              </a:rPr>
              <a:t>Required methods and techniques</a:t>
            </a:r>
            <a:endParaRPr lang="en-GB" sz="1600" dirty="0">
              <a:ea typeface="MS PGothic" panose="020B0600070205080204" pitchFamily="34" charset="-128"/>
            </a:endParaRPr>
          </a:p>
        </p:txBody>
      </p:sp>
      <p:sp>
        <p:nvSpPr>
          <p:cNvPr id="13" name="Rectangle 2"/>
          <p:cNvSpPr txBox="1">
            <a:spLocks noChangeArrowheads="1"/>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ea typeface="宋体" panose="02010600030101010101" pitchFamily="2" charset="-122"/>
              </a:rPr>
              <a:t>TYPES OF SYSTEM REQUIREMENTS</a:t>
            </a:r>
            <a:endParaRPr lang="en-GB" altLang="zh-CN" kern="0" dirty="0"/>
          </a:p>
        </p:txBody>
      </p:sp>
    </p:spTree>
  </p:cSld>
  <p:clrMapOvr>
    <a:masterClrMapping/>
  </p:clrMapOvr>
  <p:transition>
    <p:random/>
    <p:sndAc>
      <p:stSnd>
        <p:snd r:embed="rId1" name="projctor.wav"/>
      </p:stSnd>
    </p:sndAc>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9558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4AB58B8-CD61-4EEA-A2F5-B62E50565226}" type="slidenum">
              <a:rPr lang="en-US" altLang="ja-JP" sz="1200">
                <a:solidFill>
                  <a:schemeClr val="bg1"/>
                </a:solidFill>
              </a:rPr>
            </a:fld>
            <a:endParaRPr lang="en-US" altLang="ja-JP" sz="900">
              <a:solidFill>
                <a:schemeClr val="bg1"/>
              </a:solidFill>
            </a:endParaRPr>
          </a:p>
        </p:txBody>
      </p:sp>
      <p:sp>
        <p:nvSpPr>
          <p:cNvPr id="195589" name="Freeform 7"/>
          <p:cNvSpPr/>
          <p:nvPr/>
        </p:nvSpPr>
        <p:spPr bwMode="auto">
          <a:xfrm>
            <a:off x="4459808" y="3836144"/>
            <a:ext cx="3125787" cy="560388"/>
          </a:xfrm>
          <a:custGeom>
            <a:avLst/>
            <a:gdLst>
              <a:gd name="T0" fmla="*/ 2147483647 w 1969"/>
              <a:gd name="T1" fmla="*/ 0 h 353"/>
              <a:gd name="T2" fmla="*/ 2147483647 w 1969"/>
              <a:gd name="T3" fmla="*/ 2147483647 h 353"/>
              <a:gd name="T4" fmla="*/ 0 w 1969"/>
              <a:gd name="T5" fmla="*/ 2147483647 h 353"/>
              <a:gd name="T6" fmla="*/ 0 60000 65536"/>
              <a:gd name="T7" fmla="*/ 0 60000 65536"/>
              <a:gd name="T8" fmla="*/ 0 60000 65536"/>
              <a:gd name="T9" fmla="*/ 0 w 1969"/>
              <a:gd name="T10" fmla="*/ 0 h 353"/>
              <a:gd name="T11" fmla="*/ 1969 w 1969"/>
              <a:gd name="T12" fmla="*/ 353 h 353"/>
            </a:gdLst>
            <a:ahLst/>
            <a:cxnLst>
              <a:cxn ang="T6">
                <a:pos x="T0" y="T1"/>
              </a:cxn>
              <a:cxn ang="T7">
                <a:pos x="T2" y="T3"/>
              </a:cxn>
              <a:cxn ang="T8">
                <a:pos x="T4" y="T5"/>
              </a:cxn>
            </a:cxnLst>
            <a:rect l="T9" t="T10" r="T11" b="T12"/>
            <a:pathLst>
              <a:path w="1969" h="353">
                <a:moveTo>
                  <a:pt x="1968" y="0"/>
                </a:moveTo>
                <a:lnTo>
                  <a:pt x="1968" y="352"/>
                </a:lnTo>
                <a:lnTo>
                  <a:pt x="0" y="352"/>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5590" name="Rectangle 9"/>
          <p:cNvSpPr>
            <a:spLocks noChangeArrowheads="1"/>
          </p:cNvSpPr>
          <p:nvPr/>
        </p:nvSpPr>
        <p:spPr bwMode="auto">
          <a:xfrm>
            <a:off x="1589608" y="2172444"/>
            <a:ext cx="1155700" cy="673100"/>
          </a:xfrm>
          <a:prstGeom prst="rect">
            <a:avLst/>
          </a:prstGeom>
          <a:solidFill>
            <a:schemeClr val="accent2"/>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5591" name="Line 10"/>
          <p:cNvSpPr>
            <a:spLocks noChangeShapeType="1"/>
          </p:cNvSpPr>
          <p:nvPr/>
        </p:nvSpPr>
        <p:spPr bwMode="auto">
          <a:xfrm>
            <a:off x="2770708" y="2515344"/>
            <a:ext cx="271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9019" name="Rectangle 11"/>
          <p:cNvSpPr>
            <a:spLocks noChangeArrowheads="1"/>
          </p:cNvSpPr>
          <p:nvPr/>
        </p:nvSpPr>
        <p:spPr bwMode="auto">
          <a:xfrm>
            <a:off x="3242195" y="2470894"/>
            <a:ext cx="307975" cy="336550"/>
          </a:xfrm>
          <a:prstGeom prst="rect">
            <a:avLst/>
          </a:prstGeom>
          <a:noFill/>
          <a:ln w="25400">
            <a:noFill/>
            <a:miter lim="800000"/>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800" b="1"/>
              <a:t>1</a:t>
            </a:r>
            <a:endParaRPr lang="en-US" altLang="ja-JP" sz="1800" b="1"/>
          </a:p>
        </p:txBody>
      </p:sp>
      <p:sp>
        <p:nvSpPr>
          <p:cNvPr id="299020" name="Rectangle 12"/>
          <p:cNvSpPr>
            <a:spLocks noChangeArrowheads="1"/>
          </p:cNvSpPr>
          <p:nvPr/>
        </p:nvSpPr>
        <p:spPr bwMode="auto">
          <a:xfrm>
            <a:off x="4755083" y="2507407"/>
            <a:ext cx="320675" cy="336550"/>
          </a:xfrm>
          <a:prstGeom prst="rect">
            <a:avLst/>
          </a:prstGeom>
          <a:noFill/>
          <a:ln w="25400">
            <a:noFill/>
            <a:miter lim="800000"/>
          </a:ln>
          <a:effectLst/>
        </p:spPr>
        <p:txBody>
          <a:bodyPr wrap="none" lIns="90487" tIns="44450" rIns="90487" bIns="44450">
            <a:spAutoFit/>
          </a:bodyPr>
          <a:lstStyle/>
          <a:p>
            <a:pPr>
              <a:lnSpc>
                <a:spcPct val="90000"/>
              </a:lnSpc>
              <a:defRPr/>
            </a:pPr>
            <a:r>
              <a:rPr lang="en-US" altLang="zh-CN" sz="1800" b="1"/>
              <a:t>n</a:t>
            </a:r>
            <a:endParaRPr lang="en-US" altLang="ja-JP" sz="1800" b="1"/>
          </a:p>
        </p:txBody>
      </p:sp>
      <p:sp>
        <p:nvSpPr>
          <p:cNvPr id="195594" name="AutoShape 13"/>
          <p:cNvSpPr>
            <a:spLocks noChangeArrowheads="1"/>
          </p:cNvSpPr>
          <p:nvPr/>
        </p:nvSpPr>
        <p:spPr bwMode="auto">
          <a:xfrm>
            <a:off x="3558108" y="2159744"/>
            <a:ext cx="1257300" cy="685800"/>
          </a:xfrm>
          <a:prstGeom prst="diamond">
            <a:avLst/>
          </a:prstGeom>
          <a:solidFill>
            <a:schemeClr val="bg1"/>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99022" name="Rectangle 14"/>
          <p:cNvSpPr>
            <a:spLocks noChangeArrowheads="1"/>
          </p:cNvSpPr>
          <p:nvPr/>
        </p:nvSpPr>
        <p:spPr bwMode="auto">
          <a:xfrm>
            <a:off x="3785120" y="2350244"/>
            <a:ext cx="635000" cy="280988"/>
          </a:xfrm>
          <a:prstGeom prst="rect">
            <a:avLst/>
          </a:prstGeom>
          <a:noFill/>
          <a:ln w="25400">
            <a:noFill/>
            <a:miter lim="800000"/>
          </a:ln>
          <a:effectLst/>
        </p:spPr>
        <p:txBody>
          <a:bodyPr wrap="none" lIns="90487" tIns="44450" rIns="90487" bIns="44450">
            <a:spAutoFit/>
          </a:bodyPr>
          <a:lstStyle/>
          <a:p>
            <a:pPr>
              <a:lnSpc>
                <a:spcPct val="90000"/>
              </a:lnSpc>
              <a:defRPr/>
            </a:pPr>
            <a:r>
              <a:rPr lang="en-US" altLang="zh-CN" sz="1400" b="1"/>
              <a:t>order</a:t>
            </a:r>
            <a:endParaRPr lang="en-US" altLang="ja-JP" sz="1400" b="1"/>
          </a:p>
        </p:txBody>
      </p:sp>
      <p:sp>
        <p:nvSpPr>
          <p:cNvPr id="299023" name="Rectangle 15"/>
          <p:cNvSpPr>
            <a:spLocks noChangeArrowheads="1"/>
          </p:cNvSpPr>
          <p:nvPr/>
        </p:nvSpPr>
        <p:spPr bwMode="auto">
          <a:xfrm>
            <a:off x="1549920" y="2337544"/>
            <a:ext cx="1157367" cy="339067"/>
          </a:xfrm>
          <a:prstGeom prst="rect">
            <a:avLst/>
          </a:prstGeom>
          <a:noFill/>
          <a:ln w="25400">
            <a:noFill/>
            <a:miter lim="800000"/>
          </a:ln>
          <a:effectLst/>
        </p:spPr>
        <p:txBody>
          <a:bodyPr wrap="none" lIns="90487" tIns="44450" rIns="90487" bIns="44450">
            <a:spAutoFit/>
          </a:bodyPr>
          <a:lstStyle/>
          <a:p>
            <a:pPr>
              <a:lnSpc>
                <a:spcPct val="90000"/>
              </a:lnSpc>
              <a:defRPr/>
            </a:pPr>
            <a:r>
              <a:rPr lang="en-US" altLang="ja-JP" sz="1800" b="1">
                <a:solidFill>
                  <a:schemeClr val="bg1"/>
                </a:solidFill>
              </a:rPr>
              <a:t>Customer</a:t>
            </a:r>
            <a:endParaRPr lang="en-US" altLang="ja-JP" sz="1800" b="1">
              <a:solidFill>
                <a:schemeClr val="bg1"/>
              </a:solidFill>
            </a:endParaRPr>
          </a:p>
        </p:txBody>
      </p:sp>
      <p:sp>
        <p:nvSpPr>
          <p:cNvPr id="195597" name="Rectangle 16"/>
          <p:cNvSpPr>
            <a:spLocks noChangeArrowheads="1"/>
          </p:cNvSpPr>
          <p:nvPr/>
        </p:nvSpPr>
        <p:spPr bwMode="auto">
          <a:xfrm>
            <a:off x="5526608" y="2147044"/>
            <a:ext cx="1358900" cy="661988"/>
          </a:xfrm>
          <a:prstGeom prst="rect">
            <a:avLst/>
          </a:prstGeom>
          <a:solidFill>
            <a:schemeClr val="accent2"/>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99025" name="Rectangle 17"/>
          <p:cNvSpPr>
            <a:spLocks noChangeArrowheads="1"/>
          </p:cNvSpPr>
          <p:nvPr/>
        </p:nvSpPr>
        <p:spPr bwMode="auto">
          <a:xfrm>
            <a:off x="5655195" y="2326432"/>
            <a:ext cx="973663" cy="339067"/>
          </a:xfrm>
          <a:prstGeom prst="rect">
            <a:avLst/>
          </a:prstGeom>
          <a:noFill/>
          <a:ln w="25400">
            <a:noFill/>
            <a:miter lim="800000"/>
          </a:ln>
          <a:effectLst/>
        </p:spPr>
        <p:txBody>
          <a:bodyPr wrap="none" lIns="90487" tIns="44450" rIns="90487" bIns="44450">
            <a:spAutoFit/>
          </a:bodyPr>
          <a:lstStyle/>
          <a:p>
            <a:pPr>
              <a:lnSpc>
                <a:spcPct val="90000"/>
              </a:lnSpc>
              <a:defRPr/>
            </a:pPr>
            <a:r>
              <a:rPr lang="en-US" altLang="zh-CN" sz="1800" b="1">
                <a:solidFill>
                  <a:schemeClr val="bg1"/>
                </a:solidFill>
              </a:rPr>
              <a:t>Product</a:t>
            </a:r>
            <a:endParaRPr lang="en-US" altLang="ja-JP" sz="1800" b="1">
              <a:solidFill>
                <a:schemeClr val="bg1"/>
              </a:solidFill>
            </a:endParaRPr>
          </a:p>
        </p:txBody>
      </p:sp>
      <p:sp>
        <p:nvSpPr>
          <p:cNvPr id="195599" name="AutoShape 18"/>
          <p:cNvSpPr>
            <a:spLocks noChangeArrowheads="1"/>
          </p:cNvSpPr>
          <p:nvPr/>
        </p:nvSpPr>
        <p:spPr bwMode="auto">
          <a:xfrm>
            <a:off x="5539308" y="3150344"/>
            <a:ext cx="1257300" cy="685800"/>
          </a:xfrm>
          <a:prstGeom prst="diamond">
            <a:avLst/>
          </a:prstGeom>
          <a:solidFill>
            <a:schemeClr val="bg1"/>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5600" name="Line 19"/>
          <p:cNvSpPr>
            <a:spLocks noChangeShapeType="1"/>
          </p:cNvSpPr>
          <p:nvPr/>
        </p:nvSpPr>
        <p:spPr bwMode="auto">
          <a:xfrm flipV="1">
            <a:off x="6174308" y="2820144"/>
            <a:ext cx="0" cy="317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601" name="Line 20"/>
          <p:cNvSpPr>
            <a:spLocks noChangeShapeType="1"/>
          </p:cNvSpPr>
          <p:nvPr/>
        </p:nvSpPr>
        <p:spPr bwMode="auto">
          <a:xfrm>
            <a:off x="6822008" y="3505944"/>
            <a:ext cx="431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9029" name="Rectangle 21"/>
          <p:cNvSpPr>
            <a:spLocks noChangeArrowheads="1"/>
          </p:cNvSpPr>
          <p:nvPr/>
        </p:nvSpPr>
        <p:spPr bwMode="auto">
          <a:xfrm>
            <a:off x="5818147" y="3285282"/>
            <a:ext cx="772646" cy="477567"/>
          </a:xfrm>
          <a:prstGeom prst="rect">
            <a:avLst/>
          </a:prstGeom>
          <a:noFill/>
          <a:ln w="25400">
            <a:noFill/>
            <a:miter lim="800000"/>
          </a:ln>
          <a:effectLst/>
        </p:spPr>
        <p:txBody>
          <a:bodyPr wrap="none" lIns="90487" tIns="44450" rIns="90487" bIns="44450">
            <a:spAutoFit/>
          </a:bodyPr>
          <a:lstStyle/>
          <a:p>
            <a:pPr algn="ctr">
              <a:lnSpc>
                <a:spcPct val="90000"/>
              </a:lnSpc>
              <a:defRPr/>
            </a:pPr>
            <a:r>
              <a:rPr lang="en-US" altLang="zh-CN" sz="1400" b="1"/>
              <a:t>consists</a:t>
            </a:r>
            <a:endParaRPr lang="en-US" altLang="zh-CN" sz="1400" b="1"/>
          </a:p>
          <a:p>
            <a:pPr algn="ctr">
              <a:lnSpc>
                <a:spcPct val="90000"/>
              </a:lnSpc>
              <a:defRPr/>
            </a:pPr>
            <a:r>
              <a:rPr lang="en-US" altLang="zh-CN" sz="1400" b="1"/>
              <a:t>of</a:t>
            </a:r>
            <a:endParaRPr lang="en-US" altLang="ja-JP" sz="1400" b="1"/>
          </a:p>
        </p:txBody>
      </p:sp>
      <p:sp>
        <p:nvSpPr>
          <p:cNvPr id="195603" name="Rectangle 22"/>
          <p:cNvSpPr>
            <a:spLocks noChangeArrowheads="1"/>
          </p:cNvSpPr>
          <p:nvPr/>
        </p:nvSpPr>
        <p:spPr bwMode="auto">
          <a:xfrm>
            <a:off x="7279208" y="3150344"/>
            <a:ext cx="965200" cy="673100"/>
          </a:xfrm>
          <a:prstGeom prst="rect">
            <a:avLst/>
          </a:prstGeom>
          <a:solidFill>
            <a:schemeClr val="accent2"/>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99031" name="Rectangle 23"/>
          <p:cNvSpPr>
            <a:spLocks noChangeArrowheads="1"/>
          </p:cNvSpPr>
          <p:nvPr/>
        </p:nvSpPr>
        <p:spPr bwMode="auto">
          <a:xfrm>
            <a:off x="6680720" y="3186857"/>
            <a:ext cx="384175" cy="336550"/>
          </a:xfrm>
          <a:prstGeom prst="rect">
            <a:avLst/>
          </a:prstGeom>
          <a:noFill/>
          <a:ln w="25400">
            <a:noFill/>
            <a:miter lim="800000"/>
          </a:ln>
          <a:effectLst/>
        </p:spPr>
        <p:txBody>
          <a:bodyPr wrap="none" lIns="90487" tIns="44450" rIns="90487" bIns="44450">
            <a:spAutoFit/>
          </a:bodyPr>
          <a:lstStyle/>
          <a:p>
            <a:pPr>
              <a:lnSpc>
                <a:spcPct val="90000"/>
              </a:lnSpc>
              <a:defRPr/>
            </a:pPr>
            <a:r>
              <a:rPr lang="en-US" altLang="zh-CN" sz="1800" b="1"/>
              <a:t>m</a:t>
            </a:r>
            <a:endParaRPr lang="en-US" altLang="ja-JP" sz="1800" b="1"/>
          </a:p>
        </p:txBody>
      </p:sp>
      <p:sp>
        <p:nvSpPr>
          <p:cNvPr id="299032" name="Rectangle 24"/>
          <p:cNvSpPr>
            <a:spLocks noChangeArrowheads="1"/>
          </p:cNvSpPr>
          <p:nvPr/>
        </p:nvSpPr>
        <p:spPr bwMode="auto">
          <a:xfrm>
            <a:off x="6160020" y="2805857"/>
            <a:ext cx="307975" cy="336550"/>
          </a:xfrm>
          <a:prstGeom prst="rect">
            <a:avLst/>
          </a:prstGeom>
          <a:noFill/>
          <a:ln w="25400">
            <a:noFill/>
            <a:miter lim="800000"/>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800" b="1"/>
              <a:t>1</a:t>
            </a:r>
            <a:endParaRPr lang="en-US" altLang="ja-JP" sz="1800" b="1"/>
          </a:p>
        </p:txBody>
      </p:sp>
      <p:sp>
        <p:nvSpPr>
          <p:cNvPr id="299033" name="Rectangle 25"/>
          <p:cNvSpPr>
            <a:spLocks noChangeArrowheads="1"/>
          </p:cNvSpPr>
          <p:nvPr/>
        </p:nvSpPr>
        <p:spPr bwMode="auto">
          <a:xfrm>
            <a:off x="7418908" y="3299569"/>
            <a:ext cx="708526" cy="339067"/>
          </a:xfrm>
          <a:prstGeom prst="rect">
            <a:avLst/>
          </a:prstGeom>
          <a:noFill/>
          <a:ln w="25400">
            <a:noFill/>
            <a:miter lim="800000"/>
          </a:ln>
          <a:effectLst/>
        </p:spPr>
        <p:txBody>
          <a:bodyPr wrap="none" lIns="90487" tIns="44450" rIns="90487" bIns="44450">
            <a:spAutoFit/>
          </a:bodyPr>
          <a:lstStyle/>
          <a:p>
            <a:pPr>
              <a:lnSpc>
                <a:spcPct val="90000"/>
              </a:lnSpc>
              <a:defRPr/>
            </a:pPr>
            <a:r>
              <a:rPr lang="en-US" altLang="zh-CN" sz="1800" b="1">
                <a:solidFill>
                  <a:schemeClr val="bg1"/>
                </a:solidFill>
              </a:rPr>
              <a:t>Parts</a:t>
            </a:r>
            <a:endParaRPr lang="en-US" altLang="ja-JP" sz="1800" b="1">
              <a:solidFill>
                <a:schemeClr val="bg1"/>
              </a:solidFill>
            </a:endParaRPr>
          </a:p>
        </p:txBody>
      </p:sp>
      <p:sp>
        <p:nvSpPr>
          <p:cNvPr id="195607" name="Rectangle 26"/>
          <p:cNvSpPr>
            <a:spLocks noChangeArrowheads="1"/>
          </p:cNvSpPr>
          <p:nvPr/>
        </p:nvSpPr>
        <p:spPr bwMode="auto">
          <a:xfrm>
            <a:off x="3367608" y="4001244"/>
            <a:ext cx="1079500" cy="661988"/>
          </a:xfrm>
          <a:prstGeom prst="rect">
            <a:avLst/>
          </a:prstGeom>
          <a:solidFill>
            <a:schemeClr val="accent2"/>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99036" name="Rectangle 28"/>
          <p:cNvSpPr>
            <a:spLocks noChangeArrowheads="1"/>
          </p:cNvSpPr>
          <p:nvPr/>
        </p:nvSpPr>
        <p:spPr bwMode="auto">
          <a:xfrm>
            <a:off x="3350145" y="4163169"/>
            <a:ext cx="990655" cy="339067"/>
          </a:xfrm>
          <a:prstGeom prst="rect">
            <a:avLst/>
          </a:prstGeom>
          <a:noFill/>
          <a:ln w="25400">
            <a:noFill/>
            <a:miter lim="800000"/>
          </a:ln>
          <a:effectLst/>
        </p:spPr>
        <p:txBody>
          <a:bodyPr wrap="none" lIns="90487" tIns="44450" rIns="90487" bIns="44450">
            <a:spAutoFit/>
          </a:bodyPr>
          <a:lstStyle/>
          <a:p>
            <a:pPr>
              <a:lnSpc>
                <a:spcPct val="90000"/>
              </a:lnSpc>
              <a:defRPr/>
            </a:pPr>
            <a:r>
              <a:rPr lang="en-US" altLang="ja-JP" sz="1800" b="1">
                <a:solidFill>
                  <a:schemeClr val="bg1"/>
                </a:solidFill>
              </a:rPr>
              <a:t>work</a:t>
            </a:r>
            <a:r>
              <a:rPr lang="en-US" altLang="zh-CN" sz="1800" b="1">
                <a:solidFill>
                  <a:schemeClr val="bg1"/>
                </a:solidFill>
              </a:rPr>
              <a:t>ers</a:t>
            </a:r>
            <a:endParaRPr lang="en-US" altLang="ja-JP" sz="1800" b="1">
              <a:solidFill>
                <a:schemeClr val="bg1"/>
              </a:solidFill>
            </a:endParaRPr>
          </a:p>
        </p:txBody>
      </p:sp>
      <p:sp>
        <p:nvSpPr>
          <p:cNvPr id="195609" name="AutoShape 30"/>
          <p:cNvSpPr>
            <a:spLocks noChangeArrowheads="1"/>
          </p:cNvSpPr>
          <p:nvPr/>
        </p:nvSpPr>
        <p:spPr bwMode="auto">
          <a:xfrm>
            <a:off x="5399608" y="4039344"/>
            <a:ext cx="1257300" cy="685800"/>
          </a:xfrm>
          <a:prstGeom prst="diamond">
            <a:avLst/>
          </a:prstGeom>
          <a:solidFill>
            <a:schemeClr val="bg1"/>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99039" name="Rectangle 31"/>
          <p:cNvSpPr>
            <a:spLocks noChangeArrowheads="1"/>
          </p:cNvSpPr>
          <p:nvPr/>
        </p:nvSpPr>
        <p:spPr bwMode="auto">
          <a:xfrm>
            <a:off x="5587340" y="4199682"/>
            <a:ext cx="907235" cy="477567"/>
          </a:xfrm>
          <a:prstGeom prst="rect">
            <a:avLst/>
          </a:prstGeom>
          <a:noFill/>
          <a:ln w="25400">
            <a:noFill/>
            <a:miter lim="800000"/>
          </a:ln>
          <a:effectLst/>
        </p:spPr>
        <p:txBody>
          <a:bodyPr wrap="none" lIns="90487" tIns="44450" rIns="90487" bIns="44450">
            <a:spAutoFit/>
          </a:bodyPr>
          <a:lstStyle/>
          <a:p>
            <a:pPr algn="ctr">
              <a:lnSpc>
                <a:spcPct val="90000"/>
              </a:lnSpc>
              <a:defRPr/>
            </a:pPr>
            <a:r>
              <a:rPr lang="en-US" altLang="zh-CN" sz="1400" b="1"/>
              <a:t>produced</a:t>
            </a:r>
            <a:endParaRPr lang="en-US" altLang="zh-CN" sz="1400" b="1"/>
          </a:p>
          <a:p>
            <a:pPr algn="ctr">
              <a:lnSpc>
                <a:spcPct val="90000"/>
              </a:lnSpc>
              <a:defRPr/>
            </a:pPr>
            <a:r>
              <a:rPr lang="en-US" altLang="zh-CN" sz="1400" b="1"/>
              <a:t>by</a:t>
            </a:r>
            <a:endParaRPr lang="en-US" altLang="zh-CN" sz="1400" b="1"/>
          </a:p>
        </p:txBody>
      </p:sp>
      <p:sp>
        <p:nvSpPr>
          <p:cNvPr id="299042" name="Rectangle 34"/>
          <p:cNvSpPr>
            <a:spLocks noChangeArrowheads="1"/>
          </p:cNvSpPr>
          <p:nvPr/>
        </p:nvSpPr>
        <p:spPr bwMode="auto">
          <a:xfrm>
            <a:off x="6626745" y="4018707"/>
            <a:ext cx="307975" cy="336550"/>
          </a:xfrm>
          <a:prstGeom prst="rect">
            <a:avLst/>
          </a:prstGeom>
          <a:noFill/>
          <a:ln w="25400">
            <a:noFill/>
            <a:miter lim="800000"/>
          </a:ln>
          <a:effectLst/>
        </p:spPr>
        <p:txBody>
          <a:bodyPr wrap="none" lIns="90487" tIns="44450" rIns="90487" bIns="44450">
            <a:spAutoFit/>
          </a:bodyPr>
          <a:lstStyle/>
          <a:p>
            <a:pPr>
              <a:lnSpc>
                <a:spcPct val="90000"/>
              </a:lnSpc>
              <a:defRPr/>
            </a:pPr>
            <a:r>
              <a:rPr lang="en-US" altLang="zh-CN" sz="1800" b="1"/>
              <a:t>k</a:t>
            </a:r>
            <a:endParaRPr lang="en-US" altLang="ja-JP" sz="1800" b="1"/>
          </a:p>
        </p:txBody>
      </p:sp>
      <p:sp>
        <p:nvSpPr>
          <p:cNvPr id="299043" name="Rectangle 35"/>
          <p:cNvSpPr>
            <a:spLocks noChangeArrowheads="1"/>
          </p:cNvSpPr>
          <p:nvPr/>
        </p:nvSpPr>
        <p:spPr bwMode="auto">
          <a:xfrm>
            <a:off x="5078933" y="4055219"/>
            <a:ext cx="320675" cy="336550"/>
          </a:xfrm>
          <a:prstGeom prst="rect">
            <a:avLst/>
          </a:prstGeom>
          <a:noFill/>
          <a:ln w="25400">
            <a:noFill/>
            <a:miter lim="800000"/>
          </a:ln>
          <a:effectLst/>
        </p:spPr>
        <p:txBody>
          <a:bodyPr wrap="none" lIns="90487" tIns="44450" rIns="90487" bIns="44450">
            <a:spAutoFit/>
          </a:bodyPr>
          <a:lstStyle/>
          <a:p>
            <a:pPr>
              <a:lnSpc>
                <a:spcPct val="90000"/>
              </a:lnSpc>
              <a:defRPr/>
            </a:pPr>
            <a:r>
              <a:rPr lang="en-US" altLang="zh-CN" sz="1800" b="1"/>
              <a:t>p</a:t>
            </a:r>
            <a:endParaRPr lang="en-US" altLang="ja-JP" sz="1800" b="1"/>
          </a:p>
        </p:txBody>
      </p:sp>
      <p:sp>
        <p:nvSpPr>
          <p:cNvPr id="195613" name="AutoShape 38"/>
          <p:cNvSpPr>
            <a:spLocks noChangeArrowheads="1"/>
          </p:cNvSpPr>
          <p:nvPr/>
        </p:nvSpPr>
        <p:spPr bwMode="auto">
          <a:xfrm>
            <a:off x="1551508" y="4001244"/>
            <a:ext cx="1257300" cy="685800"/>
          </a:xfrm>
          <a:prstGeom prst="diamond">
            <a:avLst/>
          </a:prstGeom>
          <a:solidFill>
            <a:schemeClr val="bg1"/>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99047" name="Rectangle 39"/>
          <p:cNvSpPr>
            <a:spLocks noChangeArrowheads="1"/>
          </p:cNvSpPr>
          <p:nvPr/>
        </p:nvSpPr>
        <p:spPr bwMode="auto">
          <a:xfrm>
            <a:off x="1812838" y="4113957"/>
            <a:ext cx="782264" cy="477567"/>
          </a:xfrm>
          <a:prstGeom prst="rect">
            <a:avLst/>
          </a:prstGeom>
          <a:noFill/>
          <a:ln w="25400">
            <a:noFill/>
            <a:miter lim="800000"/>
          </a:ln>
          <a:effectLst/>
        </p:spPr>
        <p:txBody>
          <a:bodyPr wrap="none" lIns="90487" tIns="44450" rIns="90487" bIns="44450">
            <a:spAutoFit/>
          </a:bodyPr>
          <a:lstStyle/>
          <a:p>
            <a:pPr algn="ctr">
              <a:lnSpc>
                <a:spcPct val="90000"/>
              </a:lnSpc>
              <a:defRPr/>
            </a:pPr>
            <a:r>
              <a:rPr lang="en-US" altLang="ja-JP" sz="1400" b="1" dirty="0"/>
              <a:t>selected</a:t>
            </a:r>
            <a:endParaRPr lang="en-US" altLang="ja-JP" sz="1400" b="1" dirty="0"/>
          </a:p>
          <a:p>
            <a:pPr algn="ctr">
              <a:lnSpc>
                <a:spcPct val="90000"/>
              </a:lnSpc>
              <a:defRPr/>
            </a:pPr>
            <a:r>
              <a:rPr lang="en-US" altLang="ja-JP" sz="1400" b="1" dirty="0"/>
              <a:t>from</a:t>
            </a:r>
            <a:endParaRPr lang="en-US" altLang="ja-JP" sz="1400" b="1" dirty="0"/>
          </a:p>
        </p:txBody>
      </p:sp>
      <p:sp>
        <p:nvSpPr>
          <p:cNvPr id="195615" name="Rectangle 40"/>
          <p:cNvSpPr>
            <a:spLocks noChangeArrowheads="1"/>
          </p:cNvSpPr>
          <p:nvPr/>
        </p:nvSpPr>
        <p:spPr bwMode="auto">
          <a:xfrm>
            <a:off x="1576908" y="3112244"/>
            <a:ext cx="1270000" cy="673100"/>
          </a:xfrm>
          <a:prstGeom prst="rect">
            <a:avLst/>
          </a:prstGeom>
          <a:solidFill>
            <a:schemeClr val="accent2"/>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99049" name="Rectangle 41"/>
          <p:cNvSpPr>
            <a:spLocks noChangeArrowheads="1"/>
          </p:cNvSpPr>
          <p:nvPr/>
        </p:nvSpPr>
        <p:spPr bwMode="auto">
          <a:xfrm>
            <a:off x="1625984" y="3259247"/>
            <a:ext cx="1144543" cy="339067"/>
          </a:xfrm>
          <a:prstGeom prst="rect">
            <a:avLst/>
          </a:prstGeom>
          <a:noFill/>
          <a:ln w="25400">
            <a:noFill/>
            <a:miter lim="800000"/>
          </a:ln>
          <a:effectLst/>
        </p:spPr>
        <p:txBody>
          <a:bodyPr wrap="none" lIns="90487" tIns="44450" rIns="90487" bIns="44450">
            <a:spAutoFit/>
          </a:bodyPr>
          <a:lstStyle/>
          <a:p>
            <a:pPr algn="ctr">
              <a:lnSpc>
                <a:spcPct val="90000"/>
              </a:lnSpc>
              <a:defRPr/>
            </a:pPr>
            <a:r>
              <a:rPr lang="en-US" altLang="zh-CN" sz="1800" b="1">
                <a:solidFill>
                  <a:schemeClr val="bg1"/>
                </a:solidFill>
              </a:rPr>
              <a:t>Company</a:t>
            </a:r>
            <a:endParaRPr lang="en-US" altLang="ja-JP" sz="1800" b="1">
              <a:solidFill>
                <a:schemeClr val="bg1"/>
              </a:solidFill>
            </a:endParaRPr>
          </a:p>
        </p:txBody>
      </p:sp>
      <p:sp>
        <p:nvSpPr>
          <p:cNvPr id="299050" name="Rectangle 42"/>
          <p:cNvSpPr>
            <a:spLocks noChangeArrowheads="1"/>
          </p:cNvSpPr>
          <p:nvPr/>
        </p:nvSpPr>
        <p:spPr bwMode="auto">
          <a:xfrm>
            <a:off x="2705620" y="4342557"/>
            <a:ext cx="358775" cy="336550"/>
          </a:xfrm>
          <a:prstGeom prst="rect">
            <a:avLst/>
          </a:prstGeom>
          <a:noFill/>
          <a:ln w="25400">
            <a:noFill/>
            <a:miter lim="800000"/>
          </a:ln>
          <a:effectLst/>
        </p:spPr>
        <p:txBody>
          <a:bodyPr wrap="none" lIns="90487" tIns="44450" rIns="90487" bIns="44450">
            <a:spAutoFit/>
          </a:bodyPr>
          <a:lstStyle/>
          <a:p>
            <a:pPr>
              <a:lnSpc>
                <a:spcPct val="90000"/>
              </a:lnSpc>
              <a:defRPr/>
            </a:pPr>
            <a:r>
              <a:rPr lang="en-US" altLang="zh-CN" sz="1800" b="1"/>
              <a:t>w</a:t>
            </a:r>
            <a:endParaRPr lang="en-US" altLang="ja-JP" sz="1800" b="1"/>
          </a:p>
        </p:txBody>
      </p:sp>
      <p:sp>
        <p:nvSpPr>
          <p:cNvPr id="299051" name="Rectangle 43"/>
          <p:cNvSpPr>
            <a:spLocks noChangeArrowheads="1"/>
          </p:cNvSpPr>
          <p:nvPr/>
        </p:nvSpPr>
        <p:spPr bwMode="auto">
          <a:xfrm>
            <a:off x="1838845" y="3767882"/>
            <a:ext cx="307975" cy="336550"/>
          </a:xfrm>
          <a:prstGeom prst="rect">
            <a:avLst/>
          </a:prstGeom>
          <a:noFill/>
          <a:ln w="25400">
            <a:noFill/>
            <a:miter lim="800000"/>
          </a:ln>
          <a:effectLst/>
        </p:spPr>
        <p:txBody>
          <a:bodyPr wrap="none" lIns="90487" tIns="44450" rIns="90487" bIns="44450">
            <a:spAutoFit/>
          </a:bodyPr>
          <a:lstStyle/>
          <a:p>
            <a:pPr>
              <a:lnSpc>
                <a:spcPct val="90000"/>
              </a:lnSpc>
              <a:defRPr/>
            </a:pPr>
            <a:r>
              <a:rPr lang="en-US" altLang="zh-CN" sz="1800" b="1"/>
              <a:t>1</a:t>
            </a:r>
            <a:endParaRPr lang="en-US" altLang="ja-JP" sz="1800" b="1"/>
          </a:p>
        </p:txBody>
      </p:sp>
      <p:sp>
        <p:nvSpPr>
          <p:cNvPr id="195619" name="Line 44"/>
          <p:cNvSpPr>
            <a:spLocks noChangeShapeType="1"/>
          </p:cNvSpPr>
          <p:nvPr/>
        </p:nvSpPr>
        <p:spPr bwMode="auto">
          <a:xfrm flipV="1">
            <a:off x="2186508" y="3801219"/>
            <a:ext cx="0" cy="203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620" name="Line 45"/>
          <p:cNvSpPr>
            <a:spLocks noChangeShapeType="1"/>
          </p:cNvSpPr>
          <p:nvPr/>
        </p:nvSpPr>
        <p:spPr bwMode="auto">
          <a:xfrm>
            <a:off x="2821508" y="4355257"/>
            <a:ext cx="5334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The ERD: An Example</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Freeform 2"/>
          <p:cNvSpPr/>
          <p:nvPr/>
        </p:nvSpPr>
        <p:spPr bwMode="auto">
          <a:xfrm>
            <a:off x="4807966" y="3586164"/>
            <a:ext cx="3125788" cy="560387"/>
          </a:xfrm>
          <a:custGeom>
            <a:avLst/>
            <a:gdLst>
              <a:gd name="T0" fmla="*/ 1968 w 1969"/>
              <a:gd name="T1" fmla="*/ 0 h 353"/>
              <a:gd name="T2" fmla="*/ 1968 w 1969"/>
              <a:gd name="T3" fmla="*/ 352 h 353"/>
              <a:gd name="T4" fmla="*/ 0 w 1969"/>
              <a:gd name="T5" fmla="*/ 352 h 353"/>
            </a:gdLst>
            <a:ahLst/>
            <a:cxnLst>
              <a:cxn ang="0">
                <a:pos x="T0" y="T1"/>
              </a:cxn>
              <a:cxn ang="0">
                <a:pos x="T2" y="T3"/>
              </a:cxn>
              <a:cxn ang="0">
                <a:pos x="T4" y="T5"/>
              </a:cxn>
            </a:cxnLst>
            <a:rect l="0" t="0" r="r" b="b"/>
            <a:pathLst>
              <a:path w="1969" h="353">
                <a:moveTo>
                  <a:pt x="1968" y="0"/>
                </a:moveTo>
                <a:lnTo>
                  <a:pt x="1968" y="352"/>
                </a:lnTo>
                <a:lnTo>
                  <a:pt x="0" y="35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336899" name="Freeform 3"/>
          <p:cNvSpPr/>
          <p:nvPr/>
        </p:nvSpPr>
        <p:spPr bwMode="auto">
          <a:xfrm>
            <a:off x="4795266" y="3586164"/>
            <a:ext cx="3494088" cy="1271587"/>
          </a:xfrm>
          <a:custGeom>
            <a:avLst/>
            <a:gdLst>
              <a:gd name="T0" fmla="*/ 0 w 2201"/>
              <a:gd name="T1" fmla="*/ 792 h 801"/>
              <a:gd name="T2" fmla="*/ 2200 w 2201"/>
              <a:gd name="T3" fmla="*/ 800 h 801"/>
              <a:gd name="T4" fmla="*/ 2200 w 2201"/>
              <a:gd name="T5" fmla="*/ 0 h 801"/>
            </a:gdLst>
            <a:ahLst/>
            <a:cxnLst>
              <a:cxn ang="0">
                <a:pos x="T0" y="T1"/>
              </a:cxn>
              <a:cxn ang="0">
                <a:pos x="T2" y="T3"/>
              </a:cxn>
              <a:cxn ang="0">
                <a:pos x="T4" y="T5"/>
              </a:cxn>
            </a:cxnLst>
            <a:rect l="0" t="0" r="r" b="b"/>
            <a:pathLst>
              <a:path w="2201" h="801">
                <a:moveTo>
                  <a:pt x="0" y="792"/>
                </a:moveTo>
                <a:lnTo>
                  <a:pt x="2200" y="800"/>
                </a:lnTo>
                <a:lnTo>
                  <a:pt x="2200"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336901" name="Rectangle 5"/>
          <p:cNvSpPr>
            <a:spLocks noChangeArrowheads="1"/>
          </p:cNvSpPr>
          <p:nvPr/>
        </p:nvSpPr>
        <p:spPr bwMode="auto">
          <a:xfrm>
            <a:off x="1937766" y="1922463"/>
            <a:ext cx="1155700" cy="673100"/>
          </a:xfrm>
          <a:prstGeom prst="rect">
            <a:avLst/>
          </a:prstGeom>
          <a:solidFill>
            <a:schemeClr val="accent2"/>
          </a:solidFill>
          <a:ln w="25400">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36902" name="Line 6"/>
          <p:cNvSpPr>
            <a:spLocks noChangeShapeType="1"/>
          </p:cNvSpPr>
          <p:nvPr/>
        </p:nvSpPr>
        <p:spPr bwMode="auto">
          <a:xfrm>
            <a:off x="3118866" y="2265363"/>
            <a:ext cx="2717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36903" name="Rectangle 7"/>
          <p:cNvSpPr>
            <a:spLocks noChangeArrowheads="1"/>
          </p:cNvSpPr>
          <p:nvPr/>
        </p:nvSpPr>
        <p:spPr bwMode="auto">
          <a:xfrm>
            <a:off x="3053779" y="2225675"/>
            <a:ext cx="281940" cy="3327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r>
              <a:rPr lang="zh-CN" altLang="en-US" sz="1600">
                <a:latin typeface="Times New Roman" panose="02020603050405020304" pitchFamily="18" charset="0"/>
                <a:cs typeface="Times New Roman" panose="02020603050405020304" pitchFamily="18" charset="0"/>
              </a:rPr>
              <a:t>1</a:t>
            </a:r>
            <a:endParaRPr lang="zh-CN" altLang="en-US" sz="1600">
              <a:latin typeface="Times New Roman" panose="02020603050405020304" pitchFamily="18" charset="0"/>
              <a:cs typeface="Times New Roman" panose="02020603050405020304" pitchFamily="18" charset="0"/>
            </a:endParaRPr>
          </a:p>
        </p:txBody>
      </p:sp>
      <p:sp>
        <p:nvSpPr>
          <p:cNvPr id="336904" name="Rectangle 8"/>
          <p:cNvSpPr>
            <a:spLocks noChangeArrowheads="1"/>
          </p:cNvSpPr>
          <p:nvPr/>
        </p:nvSpPr>
        <p:spPr bwMode="auto">
          <a:xfrm>
            <a:off x="5163566" y="2247900"/>
            <a:ext cx="281940" cy="3327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r>
              <a:rPr lang="en-US" altLang="zh-CN" sz="1600">
                <a:latin typeface="Times New Roman" panose="02020603050405020304" pitchFamily="18" charset="0"/>
                <a:cs typeface="Times New Roman" panose="02020603050405020304" pitchFamily="18" charset="0"/>
              </a:rPr>
              <a:t>1</a:t>
            </a:r>
            <a:endParaRPr lang="en-US" altLang="zh-CN" sz="1600">
              <a:latin typeface="Times New Roman" panose="02020603050405020304" pitchFamily="18" charset="0"/>
              <a:cs typeface="Times New Roman" panose="02020603050405020304" pitchFamily="18" charset="0"/>
            </a:endParaRPr>
          </a:p>
        </p:txBody>
      </p:sp>
      <p:sp>
        <p:nvSpPr>
          <p:cNvPr id="336905" name="AutoShape 9"/>
          <p:cNvSpPr>
            <a:spLocks noChangeArrowheads="1"/>
          </p:cNvSpPr>
          <p:nvPr/>
        </p:nvSpPr>
        <p:spPr bwMode="auto">
          <a:xfrm>
            <a:off x="3691954" y="1909763"/>
            <a:ext cx="1687512" cy="685800"/>
          </a:xfrm>
          <a:prstGeom prst="diamond">
            <a:avLst/>
          </a:prstGeom>
          <a:solidFill>
            <a:schemeClr val="bg1"/>
          </a:solidFill>
          <a:ln w="25400">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36907" name="Rectangle 11"/>
          <p:cNvSpPr>
            <a:spLocks noChangeArrowheads="1"/>
          </p:cNvSpPr>
          <p:nvPr/>
        </p:nvSpPr>
        <p:spPr bwMode="auto">
          <a:xfrm>
            <a:off x="2038847" y="2087564"/>
            <a:ext cx="948977" cy="33598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r>
              <a:rPr lang="en-US" altLang="zh-CN" sz="1600" dirty="0">
                <a:solidFill>
                  <a:schemeClr val="bg1"/>
                </a:solidFill>
                <a:latin typeface="Times New Roman" panose="02020603050405020304" pitchFamily="18" charset="0"/>
                <a:cs typeface="Times New Roman" panose="02020603050405020304" pitchFamily="18" charset="0"/>
              </a:rPr>
              <a:t>President</a:t>
            </a:r>
            <a:endParaRPr lang="en-US" altLang="zh-CN" sz="1600" dirty="0">
              <a:solidFill>
                <a:schemeClr val="bg1"/>
              </a:solidFill>
              <a:latin typeface="Times New Roman" panose="02020603050405020304" pitchFamily="18" charset="0"/>
              <a:cs typeface="Times New Roman" panose="02020603050405020304" pitchFamily="18" charset="0"/>
            </a:endParaRPr>
          </a:p>
        </p:txBody>
      </p:sp>
      <p:sp>
        <p:nvSpPr>
          <p:cNvPr id="336908" name="Rectangle 12"/>
          <p:cNvSpPr>
            <a:spLocks noChangeArrowheads="1"/>
          </p:cNvSpPr>
          <p:nvPr/>
        </p:nvSpPr>
        <p:spPr bwMode="auto">
          <a:xfrm>
            <a:off x="5874766" y="1897064"/>
            <a:ext cx="1358900" cy="661987"/>
          </a:xfrm>
          <a:prstGeom prst="rect">
            <a:avLst/>
          </a:prstGeom>
          <a:solidFill>
            <a:schemeClr val="accent2"/>
          </a:solidFill>
          <a:ln w="25400">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36909" name="Rectangle 13"/>
          <p:cNvSpPr>
            <a:spLocks noChangeArrowheads="1"/>
          </p:cNvSpPr>
          <p:nvPr/>
        </p:nvSpPr>
        <p:spPr bwMode="auto">
          <a:xfrm>
            <a:off x="6010254" y="2084899"/>
            <a:ext cx="1082026" cy="33598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r>
              <a:rPr lang="en-US" altLang="zh-CN" sz="1600" dirty="0">
                <a:solidFill>
                  <a:schemeClr val="bg1"/>
                </a:solidFill>
                <a:latin typeface="Times New Roman" panose="02020603050405020304" pitchFamily="18" charset="0"/>
                <a:cs typeface="Times New Roman" panose="02020603050405020304" pitchFamily="18" charset="0"/>
              </a:rPr>
              <a:t>University</a:t>
            </a:r>
            <a:endParaRPr lang="en-US" altLang="zh-CN" sz="1600" dirty="0">
              <a:solidFill>
                <a:schemeClr val="bg1"/>
              </a:solidFill>
              <a:latin typeface="Times New Roman" panose="02020603050405020304" pitchFamily="18" charset="0"/>
              <a:cs typeface="Times New Roman" panose="02020603050405020304" pitchFamily="18" charset="0"/>
            </a:endParaRPr>
          </a:p>
        </p:txBody>
      </p:sp>
      <p:sp>
        <p:nvSpPr>
          <p:cNvPr id="336910" name="AutoShape 14"/>
          <p:cNvSpPr>
            <a:spLocks noChangeArrowheads="1"/>
          </p:cNvSpPr>
          <p:nvPr/>
        </p:nvSpPr>
        <p:spPr bwMode="auto">
          <a:xfrm>
            <a:off x="5566791" y="2868613"/>
            <a:ext cx="1836738" cy="685800"/>
          </a:xfrm>
          <a:prstGeom prst="diamond">
            <a:avLst/>
          </a:prstGeom>
          <a:solidFill>
            <a:schemeClr val="bg1"/>
          </a:solidFill>
          <a:ln w="25400">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36911" name="Line 15"/>
          <p:cNvSpPr>
            <a:spLocks noChangeShapeType="1"/>
          </p:cNvSpPr>
          <p:nvPr/>
        </p:nvSpPr>
        <p:spPr bwMode="auto">
          <a:xfrm flipV="1">
            <a:off x="6522466" y="2570163"/>
            <a:ext cx="0" cy="3175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36912" name="Line 16"/>
          <p:cNvSpPr>
            <a:spLocks noChangeShapeType="1"/>
          </p:cNvSpPr>
          <p:nvPr/>
        </p:nvSpPr>
        <p:spPr bwMode="auto">
          <a:xfrm>
            <a:off x="7308552" y="3212976"/>
            <a:ext cx="431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36913" name="Rectangle 17"/>
          <p:cNvSpPr>
            <a:spLocks noChangeArrowheads="1"/>
          </p:cNvSpPr>
          <p:nvPr/>
        </p:nvSpPr>
        <p:spPr bwMode="auto">
          <a:xfrm>
            <a:off x="3923928" y="2068513"/>
            <a:ext cx="1234311" cy="33598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zh-CN" sz="1600" dirty="0">
                <a:latin typeface="Times New Roman" panose="02020603050405020304" pitchFamily="18" charset="0"/>
                <a:cs typeface="Times New Roman" panose="02020603050405020304" pitchFamily="18" charset="0"/>
              </a:rPr>
              <a:t>management</a:t>
            </a:r>
            <a:endParaRPr lang="en-US" altLang="zh-CN" sz="1600" dirty="0">
              <a:latin typeface="Times New Roman" panose="02020603050405020304" pitchFamily="18" charset="0"/>
              <a:cs typeface="Times New Roman" panose="02020603050405020304" pitchFamily="18" charset="0"/>
            </a:endParaRPr>
          </a:p>
        </p:txBody>
      </p:sp>
      <p:sp>
        <p:nvSpPr>
          <p:cNvPr id="336914" name="Rectangle 18"/>
          <p:cNvSpPr>
            <a:spLocks noChangeArrowheads="1"/>
          </p:cNvSpPr>
          <p:nvPr/>
        </p:nvSpPr>
        <p:spPr bwMode="auto">
          <a:xfrm>
            <a:off x="7627366" y="2900363"/>
            <a:ext cx="1481138" cy="673100"/>
          </a:xfrm>
          <a:prstGeom prst="rect">
            <a:avLst/>
          </a:prstGeom>
          <a:solidFill>
            <a:schemeClr val="accent2"/>
          </a:solidFill>
          <a:ln w="25400">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36915" name="Rectangle 19"/>
          <p:cNvSpPr>
            <a:spLocks noChangeArrowheads="1"/>
          </p:cNvSpPr>
          <p:nvPr/>
        </p:nvSpPr>
        <p:spPr bwMode="auto">
          <a:xfrm>
            <a:off x="7105079" y="2841625"/>
            <a:ext cx="281940" cy="3327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r>
              <a:rPr lang="en-US" altLang="zh-CN" sz="1600">
                <a:latin typeface="Times New Roman" panose="02020603050405020304" pitchFamily="18" charset="0"/>
                <a:cs typeface="Times New Roman" panose="02020603050405020304" pitchFamily="18" charset="0"/>
              </a:rPr>
              <a:t>n</a:t>
            </a:r>
            <a:endParaRPr lang="en-US" altLang="zh-CN" sz="1600">
              <a:latin typeface="Times New Roman" panose="02020603050405020304" pitchFamily="18" charset="0"/>
              <a:cs typeface="Times New Roman" panose="02020603050405020304" pitchFamily="18" charset="0"/>
            </a:endParaRPr>
          </a:p>
        </p:txBody>
      </p:sp>
      <p:sp>
        <p:nvSpPr>
          <p:cNvPr id="336916" name="Rectangle 20"/>
          <p:cNvSpPr>
            <a:spLocks noChangeArrowheads="1"/>
          </p:cNvSpPr>
          <p:nvPr/>
        </p:nvSpPr>
        <p:spPr bwMode="auto">
          <a:xfrm>
            <a:off x="6508179" y="2555875"/>
            <a:ext cx="281940" cy="3327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r>
              <a:rPr lang="zh-CN" altLang="en-US" sz="1600">
                <a:latin typeface="Times New Roman" panose="02020603050405020304" pitchFamily="18" charset="0"/>
                <a:cs typeface="Times New Roman" panose="02020603050405020304" pitchFamily="18" charset="0"/>
              </a:rPr>
              <a:t>1</a:t>
            </a:r>
            <a:endParaRPr lang="zh-CN" altLang="en-US" sz="1600">
              <a:latin typeface="Times New Roman" panose="02020603050405020304" pitchFamily="18" charset="0"/>
              <a:cs typeface="Times New Roman" panose="02020603050405020304" pitchFamily="18" charset="0"/>
            </a:endParaRPr>
          </a:p>
        </p:txBody>
      </p:sp>
      <p:sp>
        <p:nvSpPr>
          <p:cNvPr id="336917" name="Rectangle 21"/>
          <p:cNvSpPr>
            <a:spLocks noChangeArrowheads="1"/>
          </p:cNvSpPr>
          <p:nvPr/>
        </p:nvSpPr>
        <p:spPr bwMode="auto">
          <a:xfrm>
            <a:off x="7810327" y="3068960"/>
            <a:ext cx="1154161" cy="33598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r>
              <a:rPr lang="en-US" altLang="zh-CN" sz="1600" dirty="0">
                <a:solidFill>
                  <a:schemeClr val="bg1"/>
                </a:solidFill>
                <a:latin typeface="Times New Roman" panose="02020603050405020304" pitchFamily="18" charset="0"/>
                <a:cs typeface="Times New Roman" panose="02020603050405020304" pitchFamily="18" charset="0"/>
              </a:rPr>
              <a:t>Department</a:t>
            </a:r>
            <a:endParaRPr lang="en-US" altLang="zh-CN" sz="1600" dirty="0">
              <a:solidFill>
                <a:schemeClr val="bg1"/>
              </a:solidFill>
              <a:latin typeface="Times New Roman" panose="02020603050405020304" pitchFamily="18" charset="0"/>
              <a:cs typeface="Times New Roman" panose="02020603050405020304" pitchFamily="18" charset="0"/>
            </a:endParaRPr>
          </a:p>
        </p:txBody>
      </p:sp>
      <p:sp>
        <p:nvSpPr>
          <p:cNvPr id="336918" name="Rectangle 22"/>
          <p:cNvSpPr>
            <a:spLocks noChangeArrowheads="1"/>
          </p:cNvSpPr>
          <p:nvPr/>
        </p:nvSpPr>
        <p:spPr bwMode="auto">
          <a:xfrm>
            <a:off x="3704654" y="3751264"/>
            <a:ext cx="1079500" cy="661987"/>
          </a:xfrm>
          <a:prstGeom prst="rect">
            <a:avLst/>
          </a:prstGeom>
          <a:solidFill>
            <a:schemeClr val="accent2"/>
          </a:solidFill>
          <a:ln w="25400">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36919" name="Rectangle 23"/>
          <p:cNvSpPr>
            <a:spLocks noChangeArrowheads="1"/>
          </p:cNvSpPr>
          <p:nvPr/>
        </p:nvSpPr>
        <p:spPr bwMode="auto">
          <a:xfrm>
            <a:off x="3703066" y="4513264"/>
            <a:ext cx="1092200" cy="661987"/>
          </a:xfrm>
          <a:prstGeom prst="rect">
            <a:avLst/>
          </a:prstGeom>
          <a:solidFill>
            <a:schemeClr val="accent2"/>
          </a:solidFill>
          <a:ln w="25400">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36920" name="Rectangle 24"/>
          <p:cNvSpPr>
            <a:spLocks noChangeArrowheads="1"/>
          </p:cNvSpPr>
          <p:nvPr/>
        </p:nvSpPr>
        <p:spPr bwMode="auto">
          <a:xfrm>
            <a:off x="3835968" y="3885099"/>
            <a:ext cx="880048" cy="33598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r>
              <a:rPr lang="en-US" altLang="zh-CN" sz="1600" dirty="0">
                <a:solidFill>
                  <a:schemeClr val="bg1"/>
                </a:solidFill>
                <a:latin typeface="Times New Roman" panose="02020603050405020304" pitchFamily="18" charset="0"/>
                <a:cs typeface="Times New Roman" panose="02020603050405020304" pitchFamily="18" charset="0"/>
              </a:rPr>
              <a:t>Lecturer</a:t>
            </a:r>
            <a:endParaRPr lang="en-US" altLang="zh-CN" sz="1600" dirty="0">
              <a:solidFill>
                <a:schemeClr val="bg1"/>
              </a:solidFill>
              <a:latin typeface="Times New Roman" panose="02020603050405020304" pitchFamily="18" charset="0"/>
              <a:cs typeface="Times New Roman" panose="02020603050405020304" pitchFamily="18" charset="0"/>
            </a:endParaRPr>
          </a:p>
        </p:txBody>
      </p:sp>
      <p:sp>
        <p:nvSpPr>
          <p:cNvPr id="336921" name="Rectangle 25"/>
          <p:cNvSpPr>
            <a:spLocks noChangeArrowheads="1"/>
          </p:cNvSpPr>
          <p:nvPr/>
        </p:nvSpPr>
        <p:spPr bwMode="auto">
          <a:xfrm>
            <a:off x="3851920" y="4653136"/>
            <a:ext cx="811118" cy="33598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r>
              <a:rPr lang="en-US" altLang="zh-CN" sz="1600" dirty="0">
                <a:solidFill>
                  <a:schemeClr val="bg1"/>
                </a:solidFill>
                <a:latin typeface="Times New Roman" panose="02020603050405020304" pitchFamily="18" charset="0"/>
                <a:cs typeface="Times New Roman" panose="02020603050405020304" pitchFamily="18" charset="0"/>
              </a:rPr>
              <a:t>Student</a:t>
            </a:r>
            <a:endParaRPr lang="en-US" altLang="zh-CN" sz="1600" dirty="0">
              <a:solidFill>
                <a:schemeClr val="bg1"/>
              </a:solidFill>
              <a:latin typeface="Times New Roman" panose="02020603050405020304" pitchFamily="18" charset="0"/>
              <a:cs typeface="Times New Roman" panose="02020603050405020304" pitchFamily="18" charset="0"/>
            </a:endParaRPr>
          </a:p>
        </p:txBody>
      </p:sp>
      <p:sp>
        <p:nvSpPr>
          <p:cNvPr id="336922" name="AutoShape 26"/>
          <p:cNvSpPr>
            <a:spLocks noChangeArrowheads="1"/>
          </p:cNvSpPr>
          <p:nvPr/>
        </p:nvSpPr>
        <p:spPr bwMode="auto">
          <a:xfrm>
            <a:off x="5747766" y="3789363"/>
            <a:ext cx="1257300" cy="685800"/>
          </a:xfrm>
          <a:prstGeom prst="diamond">
            <a:avLst/>
          </a:prstGeom>
          <a:solidFill>
            <a:schemeClr val="bg1"/>
          </a:solidFill>
          <a:ln w="25400">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36923" name="Rectangle 27"/>
          <p:cNvSpPr>
            <a:spLocks noChangeArrowheads="1"/>
          </p:cNvSpPr>
          <p:nvPr/>
        </p:nvSpPr>
        <p:spPr bwMode="auto">
          <a:xfrm>
            <a:off x="5988320" y="3933056"/>
            <a:ext cx="815928" cy="33598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nSpc>
                <a:spcPct val="100000"/>
              </a:lnSpc>
            </a:pP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engage</a:t>
            </a:r>
            <a:endParaRPr lang="en-US" altLang="zh-CN" sz="1600" dirty="0">
              <a:latin typeface="Times New Roman" panose="02020603050405020304" pitchFamily="18" charset="0"/>
              <a:cs typeface="Times New Roman" panose="02020603050405020304" pitchFamily="18" charset="0"/>
            </a:endParaRPr>
          </a:p>
        </p:txBody>
      </p:sp>
      <p:sp>
        <p:nvSpPr>
          <p:cNvPr id="336924" name="AutoShape 28"/>
          <p:cNvSpPr>
            <a:spLocks noChangeArrowheads="1"/>
          </p:cNvSpPr>
          <p:nvPr/>
        </p:nvSpPr>
        <p:spPr bwMode="auto">
          <a:xfrm>
            <a:off x="5887466" y="4513263"/>
            <a:ext cx="1257300" cy="685800"/>
          </a:xfrm>
          <a:prstGeom prst="diamond">
            <a:avLst/>
          </a:prstGeom>
          <a:solidFill>
            <a:schemeClr val="bg1"/>
          </a:solidFill>
          <a:ln w="25400">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36925" name="Rectangle 29"/>
          <p:cNvSpPr>
            <a:spLocks noChangeArrowheads="1"/>
          </p:cNvSpPr>
          <p:nvPr/>
        </p:nvSpPr>
        <p:spPr bwMode="auto">
          <a:xfrm>
            <a:off x="6175872" y="4653136"/>
            <a:ext cx="628376" cy="33598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zh-CN" sz="1600" dirty="0">
                <a:latin typeface="Times New Roman" panose="02020603050405020304" pitchFamily="18" charset="0"/>
                <a:cs typeface="Times New Roman" panose="02020603050405020304" pitchFamily="18" charset="0"/>
              </a:rPr>
              <a:t>study</a:t>
            </a:r>
            <a:endParaRPr lang="en-US" altLang="zh-CN" sz="1600" dirty="0">
              <a:latin typeface="Times New Roman" panose="02020603050405020304" pitchFamily="18" charset="0"/>
              <a:cs typeface="Times New Roman" panose="02020603050405020304" pitchFamily="18" charset="0"/>
            </a:endParaRPr>
          </a:p>
        </p:txBody>
      </p:sp>
      <p:sp>
        <p:nvSpPr>
          <p:cNvPr id="336926" name="Rectangle 30"/>
          <p:cNvSpPr>
            <a:spLocks noChangeArrowheads="1"/>
          </p:cNvSpPr>
          <p:nvPr/>
        </p:nvSpPr>
        <p:spPr bwMode="auto">
          <a:xfrm>
            <a:off x="7308279" y="3587750"/>
            <a:ext cx="281940" cy="3327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r>
              <a:rPr lang="zh-CN" altLang="en-US" sz="1600">
                <a:latin typeface="Times New Roman" panose="02020603050405020304" pitchFamily="18" charset="0"/>
                <a:cs typeface="Times New Roman" panose="02020603050405020304" pitchFamily="18" charset="0"/>
              </a:rPr>
              <a:t>1</a:t>
            </a:r>
            <a:endParaRPr lang="zh-CN" altLang="en-US" sz="1600">
              <a:latin typeface="Times New Roman" panose="02020603050405020304" pitchFamily="18" charset="0"/>
              <a:cs typeface="Times New Roman" panose="02020603050405020304" pitchFamily="18" charset="0"/>
            </a:endParaRPr>
          </a:p>
        </p:txBody>
      </p:sp>
      <p:sp>
        <p:nvSpPr>
          <p:cNvPr id="336927" name="Rectangle 31"/>
          <p:cNvSpPr>
            <a:spLocks noChangeArrowheads="1"/>
          </p:cNvSpPr>
          <p:nvPr/>
        </p:nvSpPr>
        <p:spPr bwMode="auto">
          <a:xfrm>
            <a:off x="4857179" y="3787775"/>
            <a:ext cx="327025" cy="3327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r>
              <a:rPr lang="en-US" altLang="zh-CN" sz="1600">
                <a:latin typeface="Times New Roman" panose="02020603050405020304" pitchFamily="18" charset="0"/>
                <a:cs typeface="Times New Roman" panose="02020603050405020304" pitchFamily="18" charset="0"/>
              </a:rPr>
              <a:t>w</a:t>
            </a:r>
            <a:endParaRPr lang="en-US" altLang="zh-CN" sz="1600">
              <a:latin typeface="Times New Roman" panose="02020603050405020304" pitchFamily="18" charset="0"/>
              <a:cs typeface="Times New Roman" panose="02020603050405020304" pitchFamily="18" charset="0"/>
            </a:endParaRPr>
          </a:p>
        </p:txBody>
      </p:sp>
      <p:sp>
        <p:nvSpPr>
          <p:cNvPr id="336928" name="Rectangle 32"/>
          <p:cNvSpPr>
            <a:spLocks noChangeArrowheads="1"/>
          </p:cNvSpPr>
          <p:nvPr/>
        </p:nvSpPr>
        <p:spPr bwMode="auto">
          <a:xfrm>
            <a:off x="8222679" y="3514725"/>
            <a:ext cx="281940" cy="3327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r>
              <a:rPr lang="zh-CN" altLang="en-US" sz="1600">
                <a:latin typeface="Times New Roman" panose="02020603050405020304" pitchFamily="18" charset="0"/>
                <a:cs typeface="Times New Roman" panose="02020603050405020304" pitchFamily="18" charset="0"/>
              </a:rPr>
              <a:t>1</a:t>
            </a:r>
            <a:endParaRPr lang="zh-CN" altLang="en-US" sz="1600">
              <a:latin typeface="Times New Roman" panose="02020603050405020304" pitchFamily="18" charset="0"/>
              <a:cs typeface="Times New Roman" panose="02020603050405020304" pitchFamily="18" charset="0"/>
            </a:endParaRPr>
          </a:p>
        </p:txBody>
      </p:sp>
      <p:sp>
        <p:nvSpPr>
          <p:cNvPr id="336929" name="Rectangle 33"/>
          <p:cNvSpPr>
            <a:spLocks noChangeArrowheads="1"/>
          </p:cNvSpPr>
          <p:nvPr/>
        </p:nvSpPr>
        <p:spPr bwMode="auto">
          <a:xfrm>
            <a:off x="4895279" y="4524375"/>
            <a:ext cx="236855" cy="3327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r>
              <a:rPr lang="en-US" altLang="zh-CN" sz="1600">
                <a:latin typeface="Times New Roman" panose="02020603050405020304" pitchFamily="18" charset="0"/>
                <a:cs typeface="Times New Roman" panose="02020603050405020304" pitchFamily="18" charset="0"/>
              </a:rPr>
              <a:t>i</a:t>
            </a:r>
            <a:endParaRPr lang="en-US" altLang="zh-CN" sz="1600">
              <a:latin typeface="Times New Roman" panose="02020603050405020304" pitchFamily="18" charset="0"/>
              <a:cs typeface="Times New Roman" panose="02020603050405020304" pitchFamily="18" charset="0"/>
            </a:endParaRPr>
          </a:p>
        </p:txBody>
      </p:sp>
      <p:sp>
        <p:nvSpPr>
          <p:cNvPr id="336930" name="AutoShape 34"/>
          <p:cNvSpPr>
            <a:spLocks noChangeArrowheads="1"/>
          </p:cNvSpPr>
          <p:nvPr/>
        </p:nvSpPr>
        <p:spPr bwMode="auto">
          <a:xfrm>
            <a:off x="1888554" y="3752850"/>
            <a:ext cx="1257300" cy="685800"/>
          </a:xfrm>
          <a:prstGeom prst="diamond">
            <a:avLst/>
          </a:prstGeom>
          <a:solidFill>
            <a:schemeClr val="bg1"/>
          </a:solidFill>
          <a:ln w="25400">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36931" name="Rectangle 35"/>
          <p:cNvSpPr>
            <a:spLocks noChangeArrowheads="1"/>
          </p:cNvSpPr>
          <p:nvPr/>
        </p:nvSpPr>
        <p:spPr bwMode="auto">
          <a:xfrm>
            <a:off x="2207641" y="3908425"/>
            <a:ext cx="602728" cy="33598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zh-CN" sz="1600">
                <a:latin typeface="Times New Roman" panose="02020603050405020304" pitchFamily="18" charset="0"/>
                <a:cs typeface="Times New Roman" panose="02020603050405020304" pitchFamily="18" charset="0"/>
              </a:rPr>
              <a:t>Hold</a:t>
            </a:r>
            <a:endParaRPr lang="en-US" altLang="zh-CN" sz="1600">
              <a:latin typeface="Times New Roman" panose="02020603050405020304" pitchFamily="18" charset="0"/>
              <a:cs typeface="Times New Roman" panose="02020603050405020304" pitchFamily="18" charset="0"/>
            </a:endParaRPr>
          </a:p>
        </p:txBody>
      </p:sp>
      <p:sp>
        <p:nvSpPr>
          <p:cNvPr id="336932" name="Rectangle 36"/>
          <p:cNvSpPr>
            <a:spLocks noChangeArrowheads="1"/>
          </p:cNvSpPr>
          <p:nvPr/>
        </p:nvSpPr>
        <p:spPr bwMode="auto">
          <a:xfrm>
            <a:off x="1956817" y="2862263"/>
            <a:ext cx="1109663" cy="673100"/>
          </a:xfrm>
          <a:prstGeom prst="rect">
            <a:avLst/>
          </a:prstGeom>
          <a:solidFill>
            <a:schemeClr val="accent2"/>
          </a:solidFill>
          <a:ln w="25400">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36933" name="Rectangle 37"/>
          <p:cNvSpPr>
            <a:spLocks noChangeArrowheads="1"/>
          </p:cNvSpPr>
          <p:nvPr/>
        </p:nvSpPr>
        <p:spPr bwMode="auto">
          <a:xfrm>
            <a:off x="2151184" y="3021003"/>
            <a:ext cx="764632" cy="33598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zh-CN" sz="1600" dirty="0">
                <a:solidFill>
                  <a:schemeClr val="bg1"/>
                </a:solidFill>
                <a:latin typeface="Times New Roman" panose="02020603050405020304" pitchFamily="18" charset="0"/>
                <a:cs typeface="Times New Roman" panose="02020603050405020304" pitchFamily="18" charset="0"/>
              </a:rPr>
              <a:t>Course</a:t>
            </a:r>
            <a:endParaRPr lang="en-US" altLang="zh-CN" sz="1600" dirty="0">
              <a:solidFill>
                <a:schemeClr val="bg1"/>
              </a:solidFill>
              <a:latin typeface="Times New Roman" panose="02020603050405020304" pitchFamily="18" charset="0"/>
              <a:cs typeface="Times New Roman" panose="02020603050405020304" pitchFamily="18" charset="0"/>
            </a:endParaRPr>
          </a:p>
        </p:txBody>
      </p:sp>
      <p:sp>
        <p:nvSpPr>
          <p:cNvPr id="336934" name="Rectangle 38"/>
          <p:cNvSpPr>
            <a:spLocks noChangeArrowheads="1"/>
          </p:cNvSpPr>
          <p:nvPr/>
        </p:nvSpPr>
        <p:spPr bwMode="auto">
          <a:xfrm>
            <a:off x="3053779" y="4040188"/>
            <a:ext cx="281940" cy="3327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r>
              <a:rPr lang="en-US" altLang="zh-CN" sz="1600">
                <a:latin typeface="Times New Roman" panose="02020603050405020304" pitchFamily="18" charset="0"/>
                <a:cs typeface="Times New Roman" panose="02020603050405020304" pitchFamily="18" charset="0"/>
              </a:rPr>
              <a:t>1</a:t>
            </a:r>
            <a:endParaRPr lang="en-US" altLang="zh-CN" sz="1600">
              <a:latin typeface="Times New Roman" panose="02020603050405020304" pitchFamily="18" charset="0"/>
              <a:cs typeface="Times New Roman" panose="02020603050405020304" pitchFamily="18" charset="0"/>
            </a:endParaRPr>
          </a:p>
        </p:txBody>
      </p:sp>
      <p:sp>
        <p:nvSpPr>
          <p:cNvPr id="336935" name="Rectangle 39"/>
          <p:cNvSpPr>
            <a:spLocks noChangeArrowheads="1"/>
          </p:cNvSpPr>
          <p:nvPr/>
        </p:nvSpPr>
        <p:spPr bwMode="auto">
          <a:xfrm>
            <a:off x="1898079" y="3522663"/>
            <a:ext cx="281940" cy="3327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r>
              <a:rPr lang="en-US" altLang="zh-CN" sz="1600">
                <a:latin typeface="Times New Roman" panose="02020603050405020304" pitchFamily="18" charset="0"/>
                <a:cs typeface="Times New Roman" panose="02020603050405020304" pitchFamily="18" charset="0"/>
              </a:rPr>
              <a:t>k</a:t>
            </a:r>
            <a:endParaRPr lang="en-US" altLang="zh-CN" sz="1600">
              <a:latin typeface="Times New Roman" panose="02020603050405020304" pitchFamily="18" charset="0"/>
              <a:cs typeface="Times New Roman" panose="02020603050405020304" pitchFamily="18" charset="0"/>
            </a:endParaRPr>
          </a:p>
        </p:txBody>
      </p:sp>
      <p:sp>
        <p:nvSpPr>
          <p:cNvPr id="336936" name="Line 40"/>
          <p:cNvSpPr>
            <a:spLocks noChangeShapeType="1"/>
          </p:cNvSpPr>
          <p:nvPr/>
        </p:nvSpPr>
        <p:spPr bwMode="auto">
          <a:xfrm flipV="1">
            <a:off x="2534666" y="3551238"/>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36937" name="Line 41"/>
          <p:cNvSpPr>
            <a:spLocks noChangeShapeType="1"/>
          </p:cNvSpPr>
          <p:nvPr/>
        </p:nvSpPr>
        <p:spPr bwMode="auto">
          <a:xfrm>
            <a:off x="3169666" y="4105275"/>
            <a:ext cx="533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36938" name="Rectangle 42"/>
          <p:cNvSpPr>
            <a:spLocks noChangeArrowheads="1"/>
          </p:cNvSpPr>
          <p:nvPr/>
        </p:nvSpPr>
        <p:spPr bwMode="auto">
          <a:xfrm>
            <a:off x="6012160" y="2996952"/>
            <a:ext cx="971419" cy="33598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r>
              <a:rPr lang="en-US" altLang="zh-CN" sz="1600" dirty="0">
                <a:latin typeface="Times New Roman" panose="02020603050405020304" pitchFamily="18" charset="0"/>
                <a:cs typeface="Times New Roman" panose="02020603050405020304" pitchFamily="18" charset="0"/>
              </a:rPr>
              <a:t>belong-to</a:t>
            </a:r>
            <a:endParaRPr lang="en-US" altLang="zh-CN" sz="1600" dirty="0">
              <a:latin typeface="Times New Roman" panose="02020603050405020304" pitchFamily="18" charset="0"/>
              <a:cs typeface="Times New Roman" panose="02020603050405020304" pitchFamily="18" charset="0"/>
            </a:endParaRPr>
          </a:p>
        </p:txBody>
      </p:sp>
      <p:sp>
        <p:nvSpPr>
          <p:cNvPr id="336940" name="Line 44"/>
          <p:cNvSpPr>
            <a:spLocks noChangeShapeType="1"/>
          </p:cNvSpPr>
          <p:nvPr/>
        </p:nvSpPr>
        <p:spPr bwMode="auto">
          <a:xfrm flipV="1">
            <a:off x="1194816" y="3317875"/>
            <a:ext cx="0" cy="160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36941" name="Line 45"/>
          <p:cNvSpPr>
            <a:spLocks noChangeShapeType="1"/>
          </p:cNvSpPr>
          <p:nvPr/>
        </p:nvSpPr>
        <p:spPr bwMode="auto">
          <a:xfrm flipH="1" flipV="1">
            <a:off x="2483867" y="4957764"/>
            <a:ext cx="1222375" cy="9525"/>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36942" name="AutoShape 46"/>
          <p:cNvSpPr>
            <a:spLocks noChangeArrowheads="1"/>
          </p:cNvSpPr>
          <p:nvPr/>
        </p:nvSpPr>
        <p:spPr bwMode="auto">
          <a:xfrm>
            <a:off x="1202754" y="4614863"/>
            <a:ext cx="1257300" cy="685800"/>
          </a:xfrm>
          <a:prstGeom prst="diamond">
            <a:avLst/>
          </a:prstGeom>
          <a:solidFill>
            <a:schemeClr val="bg1"/>
          </a:solidFill>
          <a:ln w="25400">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36943" name="Line 47"/>
          <p:cNvSpPr>
            <a:spLocks noChangeShapeType="1"/>
          </p:cNvSpPr>
          <p:nvPr/>
        </p:nvSpPr>
        <p:spPr bwMode="auto">
          <a:xfrm>
            <a:off x="1175767" y="3313113"/>
            <a:ext cx="758825"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36944" name="Rectangle 48"/>
          <p:cNvSpPr>
            <a:spLocks noChangeArrowheads="1"/>
          </p:cNvSpPr>
          <p:nvPr/>
        </p:nvSpPr>
        <p:spPr bwMode="auto">
          <a:xfrm>
            <a:off x="1398017" y="4791075"/>
            <a:ext cx="686084" cy="33598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zh-CN" sz="1600">
                <a:latin typeface="Times New Roman" panose="02020603050405020304" pitchFamily="18" charset="0"/>
                <a:cs typeface="Times New Roman" panose="02020603050405020304" pitchFamily="18" charset="0"/>
              </a:rPr>
              <a:t>Select</a:t>
            </a:r>
            <a:endParaRPr lang="en-US" altLang="zh-CN" sz="1600">
              <a:latin typeface="Times New Roman" panose="02020603050405020304" pitchFamily="18" charset="0"/>
              <a:cs typeface="Times New Roman" panose="02020603050405020304" pitchFamily="18" charset="0"/>
            </a:endParaRPr>
          </a:p>
        </p:txBody>
      </p:sp>
      <p:sp>
        <p:nvSpPr>
          <p:cNvPr id="336945" name="Rectangle 49"/>
          <p:cNvSpPr>
            <a:spLocks noChangeArrowheads="1"/>
          </p:cNvSpPr>
          <p:nvPr/>
        </p:nvSpPr>
        <p:spPr bwMode="auto">
          <a:xfrm>
            <a:off x="1331341" y="2978150"/>
            <a:ext cx="270510" cy="3327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r>
              <a:rPr lang="en-US" altLang="zh-CN" sz="1600">
                <a:latin typeface="Times New Roman" panose="02020603050405020304" pitchFamily="18" charset="0"/>
                <a:cs typeface="Times New Roman" panose="02020603050405020304" pitchFamily="18" charset="0"/>
              </a:rPr>
              <a:t>a</a:t>
            </a:r>
            <a:endParaRPr lang="en-US" altLang="zh-CN" sz="1600">
              <a:latin typeface="Times New Roman" panose="02020603050405020304" pitchFamily="18" charset="0"/>
              <a:cs typeface="Times New Roman" panose="02020603050405020304" pitchFamily="18" charset="0"/>
            </a:endParaRPr>
          </a:p>
        </p:txBody>
      </p:sp>
      <p:sp>
        <p:nvSpPr>
          <p:cNvPr id="336946" name="Rectangle 50"/>
          <p:cNvSpPr>
            <a:spLocks noChangeArrowheads="1"/>
          </p:cNvSpPr>
          <p:nvPr/>
        </p:nvSpPr>
        <p:spPr bwMode="auto">
          <a:xfrm>
            <a:off x="3037904" y="4962525"/>
            <a:ext cx="281940" cy="3327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r>
              <a:rPr lang="en-US" altLang="zh-CN" sz="1600">
                <a:latin typeface="Times New Roman" panose="02020603050405020304" pitchFamily="18" charset="0"/>
                <a:cs typeface="Times New Roman" panose="02020603050405020304" pitchFamily="18" charset="0"/>
              </a:rPr>
              <a:t>b</a:t>
            </a:r>
            <a:endParaRPr lang="en-US" altLang="zh-CN" sz="1600">
              <a:latin typeface="Times New Roman" panose="02020603050405020304" pitchFamily="18" charset="0"/>
              <a:cs typeface="Times New Roman" panose="02020603050405020304" pitchFamily="18" charset="0"/>
            </a:endParaRPr>
          </a:p>
        </p:txBody>
      </p:sp>
      <p:sp>
        <p:nvSpPr>
          <p:cNvPr id="49"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The ERD: An Example</a:t>
            </a:r>
            <a:endParaRPr lang="en-US" altLang="ja-JP"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23" name="Picture 1027" descr="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5276" y="893128"/>
            <a:ext cx="8423275" cy="522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sndAc>
      <p:stSnd>
        <p:snd r:embed="rId2" name="projctor.wav"/>
      </p:stSnd>
    </p:sndAc>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6" name="Rectangle 4"/>
          <p:cNvSpPr>
            <a:spLocks noGrp="1" noChangeArrowheads="1"/>
          </p:cNvSpPr>
          <p:nvPr>
            <p:ph type="body" idx="1"/>
          </p:nvPr>
        </p:nvSpPr>
        <p:spPr>
          <a:xfrm>
            <a:off x="1115616" y="1196752"/>
            <a:ext cx="6594475" cy="3464868"/>
          </a:xfrm>
          <a:noFill/>
        </p:spPr>
        <p:txBody>
          <a:bodyPr/>
          <a:lstStyle/>
          <a:p>
            <a:pPr>
              <a:spcBef>
                <a:spcPct val="0"/>
              </a:spcBef>
              <a:buClr>
                <a:srgbClr val="0070C0"/>
              </a:buClr>
              <a:buFont typeface="Wingdings" panose="05000000000000000000" pitchFamily="2" charset="2"/>
              <a:buChar char="Ø"/>
            </a:pPr>
            <a:r>
              <a:rPr lang="zh-CN" altLang="zh-CN" b="0" dirty="0">
                <a:solidFill>
                  <a:srgbClr val="000000"/>
                </a:solidFill>
                <a:latin typeface="Times New Roman" panose="02020603050405020304" pitchFamily="18" charset="0"/>
                <a:cs typeface="Times New Roman" panose="02020603050405020304" pitchFamily="18" charset="0"/>
              </a:rPr>
              <a:t>a quasi-formal grammar for describing the </a:t>
            </a:r>
            <a:r>
              <a:rPr lang="zh-CN" altLang="zh-CN" b="0" dirty="0" smtClean="0">
                <a:solidFill>
                  <a:srgbClr val="000000"/>
                </a:solidFill>
                <a:latin typeface="Times New Roman" panose="02020603050405020304" pitchFamily="18" charset="0"/>
                <a:cs typeface="Times New Roman" panose="02020603050405020304" pitchFamily="18" charset="0"/>
              </a:rPr>
              <a:t>content</a:t>
            </a:r>
            <a:r>
              <a:rPr lang="en-US" altLang="zh-CN" b="0" dirty="0" smtClean="0">
                <a:solidFill>
                  <a:srgbClr val="000000"/>
                </a:solidFill>
                <a:latin typeface="Times New Roman" panose="02020603050405020304" pitchFamily="18" charset="0"/>
                <a:cs typeface="Times New Roman" panose="02020603050405020304" pitchFamily="18" charset="0"/>
              </a:rPr>
              <a:t> </a:t>
            </a:r>
            <a:r>
              <a:rPr lang="zh-CN" altLang="zh-CN" b="0" dirty="0">
                <a:solidFill>
                  <a:srgbClr val="000000"/>
                </a:solidFill>
                <a:latin typeface="Times New Roman" panose="02020603050405020304" pitchFamily="18" charset="0"/>
                <a:cs typeface="Times New Roman" panose="02020603050405020304" pitchFamily="18" charset="0"/>
              </a:rPr>
              <a:t>of data that the software will process and </a:t>
            </a:r>
            <a:r>
              <a:rPr lang="zh-CN" altLang="zh-CN" b="0" dirty="0" smtClean="0">
                <a:solidFill>
                  <a:srgbClr val="000000"/>
                </a:solidFill>
                <a:latin typeface="Times New Roman" panose="02020603050405020304" pitchFamily="18" charset="0"/>
                <a:cs typeface="Times New Roman" panose="02020603050405020304" pitchFamily="18" charset="0"/>
              </a:rPr>
              <a:t>create</a:t>
            </a:r>
            <a:r>
              <a:rPr lang="en-US" altLang="zh-CN" b="0" dirty="0" smtClean="0">
                <a:solidFill>
                  <a:srgbClr val="000000"/>
                </a:solidFill>
                <a:latin typeface="Times New Roman" panose="02020603050405020304" pitchFamily="18" charset="0"/>
                <a:cs typeface="Times New Roman" panose="02020603050405020304" pitchFamily="18" charset="0"/>
              </a:rPr>
              <a:t>.</a:t>
            </a:r>
            <a:endParaRPr lang="en-US" altLang="zh-CN" b="0" dirty="0" smtClean="0">
              <a:solidFill>
                <a:srgbClr val="000000"/>
              </a:solidFill>
              <a:latin typeface="Times New Roman" panose="02020603050405020304" pitchFamily="18" charset="0"/>
              <a:cs typeface="Times New Roman" panose="02020603050405020304" pitchFamily="18" charset="0"/>
            </a:endParaRPr>
          </a:p>
          <a:p>
            <a:pPr>
              <a:spcBef>
                <a:spcPct val="0"/>
              </a:spcBef>
              <a:buClr>
                <a:srgbClr val="0070C0"/>
              </a:buClr>
              <a:buFont typeface="Wingdings" panose="05000000000000000000" pitchFamily="2" charset="2"/>
              <a:buChar char="Ø"/>
            </a:pPr>
            <a:endParaRPr lang="en-US" altLang="zh-CN" b="0" dirty="0" smtClean="0">
              <a:solidFill>
                <a:srgbClr val="000000"/>
              </a:solidFill>
              <a:latin typeface="Times New Roman" panose="02020603050405020304" pitchFamily="18" charset="0"/>
              <a:cs typeface="Times New Roman" panose="02020603050405020304" pitchFamily="18" charset="0"/>
            </a:endParaRPr>
          </a:p>
          <a:p>
            <a:pPr>
              <a:spcBef>
                <a:spcPct val="0"/>
              </a:spcBef>
              <a:buClr>
                <a:srgbClr val="0070C0"/>
              </a:buClr>
              <a:buFont typeface="Wingdings" panose="05000000000000000000" pitchFamily="2" charset="2"/>
              <a:buChar char="Ø"/>
            </a:pPr>
            <a:r>
              <a:rPr lang="zh-CN" altLang="zh-CN" b="0" dirty="0">
                <a:solidFill>
                  <a:srgbClr val="000000"/>
                </a:solidFill>
                <a:latin typeface="Times New Roman" panose="02020603050405020304" pitchFamily="18" charset="0"/>
                <a:cs typeface="Times New Roman" panose="02020603050405020304" pitchFamily="18" charset="0"/>
              </a:rPr>
              <a:t>a notation for describing control data and the values that control data can take, e.g., "on," or "</a:t>
            </a:r>
            <a:r>
              <a:rPr lang="zh-CN" altLang="zh-CN" b="0" dirty="0" smtClean="0">
                <a:solidFill>
                  <a:srgbClr val="000000"/>
                </a:solidFill>
                <a:latin typeface="Times New Roman" panose="02020603050405020304" pitchFamily="18" charset="0"/>
                <a:cs typeface="Times New Roman" panose="02020603050405020304" pitchFamily="18" charset="0"/>
              </a:rPr>
              <a:t>off"</a:t>
            </a:r>
            <a:r>
              <a:rPr lang="en-US" altLang="zh-CN" b="0" dirty="0" smtClean="0">
                <a:solidFill>
                  <a:srgbClr val="000000"/>
                </a:solidFill>
                <a:latin typeface="Times New Roman" panose="02020603050405020304" pitchFamily="18" charset="0"/>
                <a:cs typeface="Times New Roman" panose="02020603050405020304" pitchFamily="18" charset="0"/>
              </a:rPr>
              <a:t>.</a:t>
            </a:r>
            <a:r>
              <a:rPr lang="zh-CN" altLang="zh-CN" b="0" dirty="0" smtClean="0">
                <a:solidFill>
                  <a:srgbClr val="000000"/>
                </a:solidFill>
                <a:latin typeface="Times New Roman" panose="02020603050405020304" pitchFamily="18" charset="0"/>
                <a:cs typeface="Times New Roman" panose="02020603050405020304" pitchFamily="18" charset="0"/>
              </a:rPr>
              <a:t> </a:t>
            </a:r>
            <a:endParaRPr lang="en-US" altLang="zh-CN" b="0" dirty="0" smtClean="0">
              <a:solidFill>
                <a:srgbClr val="000000"/>
              </a:solidFill>
              <a:latin typeface="Times New Roman" panose="02020603050405020304" pitchFamily="18" charset="0"/>
              <a:cs typeface="Times New Roman" panose="02020603050405020304" pitchFamily="18" charset="0"/>
            </a:endParaRPr>
          </a:p>
          <a:p>
            <a:pPr>
              <a:spcBef>
                <a:spcPct val="0"/>
              </a:spcBef>
              <a:buClr>
                <a:srgbClr val="0070C0"/>
              </a:buClr>
              <a:buFont typeface="Wingdings" panose="05000000000000000000" pitchFamily="2" charset="2"/>
              <a:buChar char="Ø"/>
            </a:pPr>
            <a:endParaRPr lang="en-US" altLang="zh-CN" b="0" dirty="0" smtClean="0">
              <a:solidFill>
                <a:srgbClr val="000000"/>
              </a:solidFill>
              <a:latin typeface="Times New Roman" panose="02020603050405020304" pitchFamily="18" charset="0"/>
              <a:cs typeface="Times New Roman" panose="02020603050405020304" pitchFamily="18" charset="0"/>
            </a:endParaRPr>
          </a:p>
          <a:p>
            <a:pPr>
              <a:spcBef>
                <a:spcPct val="0"/>
              </a:spcBef>
              <a:buClr>
                <a:srgbClr val="0070C0"/>
              </a:buClr>
              <a:buFont typeface="Wingdings" panose="05000000000000000000" pitchFamily="2" charset="2"/>
              <a:buChar char="Ø"/>
            </a:pPr>
            <a:r>
              <a:rPr lang="zh-CN" altLang="zh-CN" b="0" dirty="0">
                <a:solidFill>
                  <a:srgbClr val="000000"/>
                </a:solidFill>
                <a:latin typeface="Times New Roman" panose="02020603050405020304" pitchFamily="18" charset="0"/>
                <a:cs typeface="Times New Roman" panose="02020603050405020304" pitchFamily="18" charset="0"/>
              </a:rPr>
              <a:t>a repository that also contains "where-used" / "how used" </a:t>
            </a:r>
            <a:r>
              <a:rPr lang="zh-CN" altLang="zh-CN" b="0" dirty="0" smtClean="0">
                <a:solidFill>
                  <a:srgbClr val="000000"/>
                </a:solidFill>
                <a:latin typeface="Times New Roman" panose="02020603050405020304" pitchFamily="18" charset="0"/>
                <a:cs typeface="Times New Roman" panose="02020603050405020304" pitchFamily="18" charset="0"/>
              </a:rPr>
              <a:t>information</a:t>
            </a:r>
            <a:r>
              <a:rPr lang="en-US" altLang="zh-CN" b="0" dirty="0" smtClean="0">
                <a:solidFill>
                  <a:srgbClr val="000000"/>
                </a:solidFill>
                <a:latin typeface="Times New Roman" panose="02020603050405020304" pitchFamily="18" charset="0"/>
                <a:cs typeface="Times New Roman" panose="02020603050405020304" pitchFamily="18" charset="0"/>
              </a:rPr>
              <a:t>.</a:t>
            </a:r>
            <a:r>
              <a:rPr lang="zh-CN" altLang="zh-CN" b="0" dirty="0" smtClean="0">
                <a:solidFill>
                  <a:srgbClr val="000000"/>
                </a:solidFill>
                <a:latin typeface="Times New Roman" panose="02020603050405020304" pitchFamily="18" charset="0"/>
                <a:cs typeface="Times New Roman" panose="02020603050405020304" pitchFamily="18" charset="0"/>
              </a:rPr>
              <a:t>  </a:t>
            </a:r>
            <a:endParaRPr lang="en-US" altLang="zh-CN" b="0" dirty="0" smtClean="0">
              <a:solidFill>
                <a:srgbClr val="000000"/>
              </a:solidFill>
              <a:latin typeface="Times New Roman" panose="02020603050405020304" pitchFamily="18" charset="0"/>
              <a:cs typeface="Times New Roman" panose="02020603050405020304" pitchFamily="18" charset="0"/>
            </a:endParaRPr>
          </a:p>
          <a:p>
            <a:pPr>
              <a:spcBef>
                <a:spcPct val="0"/>
              </a:spcBef>
              <a:buClr>
                <a:srgbClr val="0070C0"/>
              </a:buClr>
              <a:buFont typeface="Wingdings" panose="05000000000000000000" pitchFamily="2" charset="2"/>
              <a:buChar char="Ø"/>
            </a:pPr>
            <a:endParaRPr lang="en-US" altLang="zh-CN" b="0" dirty="0" smtClean="0">
              <a:solidFill>
                <a:srgbClr val="000000"/>
              </a:solidFill>
              <a:latin typeface="Times New Roman" panose="02020603050405020304" pitchFamily="18" charset="0"/>
              <a:cs typeface="Times New Roman" panose="02020603050405020304" pitchFamily="18" charset="0"/>
            </a:endParaRPr>
          </a:p>
          <a:p>
            <a:pPr>
              <a:spcBef>
                <a:spcPct val="0"/>
              </a:spcBef>
              <a:buClr>
                <a:srgbClr val="0070C0"/>
              </a:buClr>
              <a:buFont typeface="Wingdings" panose="05000000000000000000" pitchFamily="2" charset="2"/>
              <a:buChar char="Ø"/>
            </a:pPr>
            <a:r>
              <a:rPr lang="zh-CN" altLang="zh-CN" b="0" dirty="0">
                <a:solidFill>
                  <a:srgbClr val="000000"/>
                </a:solidFill>
                <a:latin typeface="Times New Roman" panose="02020603050405020304" pitchFamily="18" charset="0"/>
                <a:cs typeface="Times New Roman" panose="02020603050405020304" pitchFamily="18" charset="0"/>
              </a:rPr>
              <a:t>a notation that can be represented manually, but </a:t>
            </a:r>
            <a:r>
              <a:rPr lang="zh-CN" altLang="zh-CN" b="0" dirty="0" smtClean="0">
                <a:solidFill>
                  <a:srgbClr val="000000"/>
                </a:solidFill>
                <a:latin typeface="Times New Roman" panose="02020603050405020304" pitchFamily="18" charset="0"/>
                <a:cs typeface="Times New Roman" panose="02020603050405020304" pitchFamily="18" charset="0"/>
              </a:rPr>
              <a:t>is</a:t>
            </a:r>
            <a:r>
              <a:rPr lang="en-US" altLang="zh-CN" b="0" dirty="0" smtClean="0">
                <a:solidFill>
                  <a:srgbClr val="000000"/>
                </a:solidFill>
                <a:latin typeface="Times New Roman" panose="02020603050405020304" pitchFamily="18" charset="0"/>
                <a:cs typeface="Times New Roman" panose="02020603050405020304" pitchFamily="18" charset="0"/>
              </a:rPr>
              <a:t> </a:t>
            </a:r>
            <a:r>
              <a:rPr lang="zh-CN" altLang="zh-CN" b="0" dirty="0">
                <a:solidFill>
                  <a:srgbClr val="000000"/>
                </a:solidFill>
                <a:latin typeface="Times New Roman" panose="02020603050405020304" pitchFamily="18" charset="0"/>
                <a:cs typeface="Times New Roman" panose="02020603050405020304" pitchFamily="18" charset="0"/>
              </a:rPr>
              <a:t>best developed using CASE </a:t>
            </a:r>
            <a:r>
              <a:rPr lang="zh-CN" altLang="zh-CN" b="0" dirty="0" smtClean="0">
                <a:solidFill>
                  <a:srgbClr val="000000"/>
                </a:solidFill>
                <a:latin typeface="Times New Roman" panose="02020603050405020304" pitchFamily="18" charset="0"/>
                <a:cs typeface="Times New Roman" panose="02020603050405020304" pitchFamily="18" charset="0"/>
              </a:rPr>
              <a:t>tools</a:t>
            </a:r>
            <a:r>
              <a:rPr lang="en-US" altLang="zh-CN" b="0" dirty="0" smtClean="0">
                <a:solidFill>
                  <a:srgbClr val="000000"/>
                </a:solidFill>
                <a:latin typeface="Times New Roman" panose="02020603050405020304" pitchFamily="18" charset="0"/>
                <a:cs typeface="Times New Roman" panose="02020603050405020304" pitchFamily="18" charset="0"/>
              </a:rPr>
              <a:t>.</a:t>
            </a:r>
            <a:endParaRPr lang="zh-CN" altLang="zh-CN" b="0" dirty="0">
              <a:latin typeface="Times New Roman" panose="02020603050405020304" pitchFamily="18" charset="0"/>
              <a:cs typeface="Times New Roman" panose="02020603050405020304" pitchFamily="18" charset="0"/>
            </a:endParaRPr>
          </a:p>
        </p:txBody>
      </p:sp>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The Data Dictionary</a:t>
            </a:r>
            <a:endParaRPr lang="en-US" altLang="ja-JP"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42" name="Group 1026"/>
          <p:cNvGrpSpPr/>
          <p:nvPr/>
        </p:nvGrpSpPr>
        <p:grpSpPr bwMode="auto">
          <a:xfrm>
            <a:off x="406401" y="1030288"/>
            <a:ext cx="8328025" cy="4856162"/>
            <a:chOff x="723" y="409"/>
            <a:chExt cx="4542" cy="3059"/>
          </a:xfrm>
        </p:grpSpPr>
        <p:sp>
          <p:nvSpPr>
            <p:cNvPr id="368643" name="Rectangle 1027"/>
            <p:cNvSpPr>
              <a:spLocks noChangeArrowheads="1"/>
            </p:cNvSpPr>
            <p:nvPr/>
          </p:nvSpPr>
          <p:spPr bwMode="auto">
            <a:xfrm>
              <a:off x="766" y="452"/>
              <a:ext cx="4499" cy="3016"/>
            </a:xfrm>
            <a:prstGeom prst="rect">
              <a:avLst/>
            </a:prstGeom>
            <a:solidFill>
              <a:srgbClr val="0000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44" name="Rectangle 1028"/>
            <p:cNvSpPr>
              <a:spLocks noChangeArrowheads="1"/>
            </p:cNvSpPr>
            <p:nvPr/>
          </p:nvSpPr>
          <p:spPr bwMode="auto">
            <a:xfrm>
              <a:off x="723" y="409"/>
              <a:ext cx="4499" cy="3016"/>
            </a:xfrm>
            <a:prstGeom prst="rect">
              <a:avLst/>
            </a:prstGeom>
            <a:solidFill>
              <a:srgbClr val="96E3FE"/>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368646" name="Picture 1030"/>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1738" y="1236664"/>
            <a:ext cx="6977062" cy="43576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lstStyle/>
          <a:p>
            <a:r>
              <a:rPr lang="en-US" altLang="zh-CN" dirty="0"/>
              <a:t>Building a Data Dictionary</a:t>
            </a:r>
            <a:endParaRPr lang="zh-CN" alt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9666" name="Group 2"/>
          <p:cNvGrpSpPr/>
          <p:nvPr/>
        </p:nvGrpSpPr>
        <p:grpSpPr bwMode="auto">
          <a:xfrm>
            <a:off x="633414" y="1030288"/>
            <a:ext cx="7970837" cy="4856162"/>
            <a:chOff x="723" y="409"/>
            <a:chExt cx="4542" cy="3059"/>
          </a:xfrm>
        </p:grpSpPr>
        <p:sp>
          <p:nvSpPr>
            <p:cNvPr id="369667" name="Rectangle 3"/>
            <p:cNvSpPr>
              <a:spLocks noChangeArrowheads="1"/>
            </p:cNvSpPr>
            <p:nvPr/>
          </p:nvSpPr>
          <p:spPr bwMode="auto">
            <a:xfrm>
              <a:off x="766" y="452"/>
              <a:ext cx="4499" cy="3016"/>
            </a:xfrm>
            <a:prstGeom prst="rect">
              <a:avLst/>
            </a:prstGeom>
            <a:solidFill>
              <a:srgbClr val="0000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68" name="Rectangle 4"/>
            <p:cNvSpPr>
              <a:spLocks noChangeArrowheads="1"/>
            </p:cNvSpPr>
            <p:nvPr/>
          </p:nvSpPr>
          <p:spPr bwMode="auto">
            <a:xfrm>
              <a:off x="723" y="409"/>
              <a:ext cx="4499" cy="3016"/>
            </a:xfrm>
            <a:prstGeom prst="rect">
              <a:avLst/>
            </a:prstGeom>
            <a:solidFill>
              <a:srgbClr val="96E3FE"/>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369670" name="Picture 6"/>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1117600"/>
            <a:ext cx="5181600" cy="4775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Data Dictionary Notation</a:t>
            </a:r>
            <a:endParaRPr lang="zh-CN" altLang="en-US"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0690" name="Group 2"/>
          <p:cNvGrpSpPr/>
          <p:nvPr/>
        </p:nvGrpSpPr>
        <p:grpSpPr bwMode="auto">
          <a:xfrm>
            <a:off x="1147764" y="944564"/>
            <a:ext cx="7210425" cy="4941887"/>
            <a:chOff x="723" y="409"/>
            <a:chExt cx="4542" cy="3059"/>
          </a:xfrm>
        </p:grpSpPr>
        <p:sp>
          <p:nvSpPr>
            <p:cNvPr id="370691" name="Rectangle 3"/>
            <p:cNvSpPr>
              <a:spLocks noChangeArrowheads="1"/>
            </p:cNvSpPr>
            <p:nvPr/>
          </p:nvSpPr>
          <p:spPr bwMode="auto">
            <a:xfrm>
              <a:off x="766" y="452"/>
              <a:ext cx="4499" cy="3016"/>
            </a:xfrm>
            <a:prstGeom prst="rect">
              <a:avLst/>
            </a:prstGeom>
            <a:solidFill>
              <a:srgbClr val="0000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692" name="Rectangle 4"/>
            <p:cNvSpPr>
              <a:spLocks noChangeArrowheads="1"/>
            </p:cNvSpPr>
            <p:nvPr/>
          </p:nvSpPr>
          <p:spPr bwMode="auto">
            <a:xfrm>
              <a:off x="723" y="409"/>
              <a:ext cx="4499" cy="3016"/>
            </a:xfrm>
            <a:prstGeom prst="rect">
              <a:avLst/>
            </a:prstGeom>
            <a:solidFill>
              <a:srgbClr val="96E3FE"/>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370694" name="Picture 6"/>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62151" y="1046164"/>
            <a:ext cx="5408613" cy="4568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Data Dictionary Example</a:t>
            </a:r>
            <a:endParaRPr lang="zh-CN" altLang="en-US"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9661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370C027-3D5F-4EE9-A0E4-1EF34894BBBE}" type="slidenum">
              <a:rPr lang="en-US" altLang="ja-JP" sz="1200">
                <a:solidFill>
                  <a:schemeClr val="bg1"/>
                </a:solidFill>
              </a:rPr>
            </a:fld>
            <a:endParaRPr lang="en-US" altLang="ja-JP" sz="900">
              <a:solidFill>
                <a:schemeClr val="bg1"/>
              </a:solidFill>
            </a:endParaRPr>
          </a:p>
        </p:txBody>
      </p:sp>
      <p:sp>
        <p:nvSpPr>
          <p:cNvPr id="327689" name="Text Box 9"/>
          <p:cNvSpPr txBox="1">
            <a:spLocks noChangeArrowheads="1"/>
          </p:cNvSpPr>
          <p:nvPr/>
        </p:nvSpPr>
        <p:spPr bwMode="auto">
          <a:xfrm>
            <a:off x="899592" y="1748306"/>
            <a:ext cx="7416824" cy="3120854"/>
          </a:xfrm>
          <a:prstGeom prst="rect">
            <a:avLst/>
          </a:prstGeom>
          <a:noFill/>
          <a:ln w="12700">
            <a:noFill/>
            <a:miter lim="800000"/>
          </a:ln>
          <a:effectLst/>
        </p:spPr>
        <p:txBody>
          <a:bodyPr wrap="square">
            <a:spAutoFit/>
          </a:bodyPr>
          <a:lstStyle/>
          <a:p>
            <a:pPr marL="342900" indent="-342900">
              <a:lnSpc>
                <a:spcPct val="90000"/>
              </a:lnSpc>
              <a:spcBef>
                <a:spcPct val="50000"/>
              </a:spcBef>
              <a:buClr>
                <a:srgbClr val="0070C0"/>
              </a:buClr>
              <a:buFont typeface="Wingdings" panose="05000000000000000000" pitchFamily="2" charset="2"/>
              <a:buChar char="Ø"/>
              <a:defRPr/>
            </a:pPr>
            <a:r>
              <a:rPr lang="en-US" altLang="ja-JP" sz="2400" dirty="0">
                <a:latin typeface="Times New Roman" panose="02020603050405020304" pitchFamily="18" charset="0"/>
                <a:cs typeface="Times New Roman" panose="02020603050405020304" pitchFamily="18" charset="0"/>
              </a:rPr>
              <a:t>Represents how data objects are transformed at they move through the system</a:t>
            </a:r>
            <a:endParaRPr lang="en-US" altLang="ja-JP" sz="2400" dirty="0">
              <a:latin typeface="Times New Roman" panose="02020603050405020304" pitchFamily="18" charset="0"/>
              <a:cs typeface="Times New Roman" panose="02020603050405020304" pitchFamily="18" charset="0"/>
            </a:endParaRPr>
          </a:p>
          <a:p>
            <a:pPr marL="342900" indent="-342900">
              <a:lnSpc>
                <a:spcPct val="90000"/>
              </a:lnSpc>
              <a:spcBef>
                <a:spcPct val="50000"/>
              </a:spcBef>
              <a:buClr>
                <a:srgbClr val="0070C0"/>
              </a:buClr>
              <a:buFont typeface="Wingdings" panose="05000000000000000000" pitchFamily="2" charset="2"/>
              <a:buChar char="Ø"/>
              <a:defRPr/>
            </a:pPr>
            <a:r>
              <a:rPr lang="en-US" altLang="ja-JP" sz="2400" dirty="0">
                <a:latin typeface="Times New Roman" panose="02020603050405020304" pitchFamily="18" charset="0"/>
                <a:cs typeface="Times New Roman" panose="02020603050405020304" pitchFamily="18" charset="0"/>
              </a:rPr>
              <a:t>A </a:t>
            </a:r>
            <a:r>
              <a:rPr lang="en-US" altLang="ja-JP" sz="2400" dirty="0">
                <a:solidFill>
                  <a:srgbClr val="FF0000"/>
                </a:solidFill>
                <a:latin typeface="Times New Roman" panose="02020603050405020304" pitchFamily="18" charset="0"/>
                <a:cs typeface="Times New Roman" panose="02020603050405020304" pitchFamily="18" charset="0"/>
              </a:rPr>
              <a:t>data flow diagram (DFD)</a:t>
            </a:r>
            <a:r>
              <a:rPr lang="en-US" altLang="ja-JP" sz="2400" dirty="0">
                <a:latin typeface="Times New Roman" panose="02020603050405020304" pitchFamily="18" charset="0"/>
                <a:cs typeface="Times New Roman" panose="02020603050405020304" pitchFamily="18" charset="0"/>
              </a:rPr>
              <a:t> is the diagrammatic form that is used</a:t>
            </a:r>
            <a:endParaRPr lang="en-US" altLang="ja-JP" sz="2400" dirty="0">
              <a:latin typeface="Times New Roman" panose="02020603050405020304" pitchFamily="18" charset="0"/>
              <a:cs typeface="Times New Roman" panose="02020603050405020304" pitchFamily="18" charset="0"/>
            </a:endParaRPr>
          </a:p>
          <a:p>
            <a:pPr marL="342900" indent="-342900">
              <a:lnSpc>
                <a:spcPct val="90000"/>
              </a:lnSpc>
              <a:spcBef>
                <a:spcPct val="50000"/>
              </a:spcBef>
              <a:buClr>
                <a:srgbClr val="0070C0"/>
              </a:buClr>
              <a:buFont typeface="Wingdings" panose="05000000000000000000" pitchFamily="2" charset="2"/>
              <a:buChar char="Ø"/>
              <a:defRPr/>
            </a:pPr>
            <a:r>
              <a:rPr lang="en-US" altLang="ja-JP" sz="2400" dirty="0">
                <a:latin typeface="Times New Roman" panose="02020603050405020304" pitchFamily="18" charset="0"/>
                <a:cs typeface="Times New Roman" panose="02020603050405020304" pitchFamily="18" charset="0"/>
              </a:rPr>
              <a:t>Considered by many to be an ‘old school’ approach, flow-oriented modeling continues to provide a view of the system that is unique—it should be used to supplement other analysis model elements</a:t>
            </a:r>
            <a:endParaRPr lang="en-US" altLang="ja-JP" sz="2400" dirty="0">
              <a:latin typeface="Times New Roman" panose="02020603050405020304" pitchFamily="18" charset="0"/>
              <a:cs typeface="Times New Roman" panose="02020603050405020304" pitchFamily="18"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Flow-Oriented Modeling</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9763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F2076CC-95C1-4734-84E9-0E75E76C7021}" type="slidenum">
              <a:rPr lang="en-US" altLang="ja-JP" sz="1200">
                <a:solidFill>
                  <a:schemeClr val="bg1"/>
                </a:solidFill>
              </a:rPr>
            </a:fld>
            <a:endParaRPr lang="en-US" altLang="ja-JP" sz="900">
              <a:solidFill>
                <a:schemeClr val="bg1"/>
              </a:solidFill>
            </a:endParaRPr>
          </a:p>
        </p:txBody>
      </p:sp>
      <p:sp>
        <p:nvSpPr>
          <p:cNvPr id="329735" name="Rectangle 7"/>
          <p:cNvSpPr>
            <a:spLocks noChangeArrowheads="1"/>
          </p:cNvSpPr>
          <p:nvPr/>
        </p:nvSpPr>
        <p:spPr bwMode="auto">
          <a:xfrm>
            <a:off x="1977033" y="2004293"/>
            <a:ext cx="4608889" cy="828432"/>
          </a:xfrm>
          <a:prstGeom prst="rect">
            <a:avLst/>
          </a:prstGeom>
          <a:noFill/>
          <a:ln w="25400">
            <a:noFill/>
            <a:miter lim="800000"/>
          </a:ln>
          <a:effectLst/>
        </p:spPr>
        <p:txBody>
          <a:bodyPr wrap="none" lIns="90487" tIns="44450" rIns="90487" bIns="44450">
            <a:spAutoFit/>
          </a:bodyPr>
          <a:lstStyle/>
          <a:p>
            <a:pPr>
              <a:defRPr/>
            </a:pPr>
            <a:r>
              <a:rPr lang="en-US" altLang="ja-JP" sz="2400" dirty="0">
                <a:latin typeface="Times New Roman" panose="02020603050405020304" pitchFamily="18" charset="0"/>
                <a:cs typeface="Times New Roman" panose="02020603050405020304" pitchFamily="18" charset="0"/>
              </a:rPr>
              <a:t>Every computer-based system is an </a:t>
            </a:r>
            <a:endParaRPr lang="en-US" altLang="ja-JP" sz="2400" dirty="0">
              <a:latin typeface="Times New Roman" panose="02020603050405020304" pitchFamily="18" charset="0"/>
              <a:cs typeface="Times New Roman" panose="02020603050405020304" pitchFamily="18" charset="0"/>
            </a:endParaRPr>
          </a:p>
          <a:p>
            <a:pPr>
              <a:defRPr/>
            </a:pPr>
            <a:r>
              <a:rPr lang="en-US" altLang="ja-JP" sz="2400" dirty="0">
                <a:latin typeface="Times New Roman" panose="02020603050405020304" pitchFamily="18" charset="0"/>
                <a:cs typeface="Times New Roman" panose="02020603050405020304" pitchFamily="18" charset="0"/>
              </a:rPr>
              <a:t>information transform ....</a:t>
            </a:r>
            <a:endParaRPr lang="en-US" altLang="ja-JP" sz="2400" dirty="0">
              <a:latin typeface="Times New Roman" panose="02020603050405020304" pitchFamily="18" charset="0"/>
              <a:cs typeface="Times New Roman" panose="02020603050405020304" pitchFamily="18" charset="0"/>
            </a:endParaRPr>
          </a:p>
        </p:txBody>
      </p:sp>
      <p:sp>
        <p:nvSpPr>
          <p:cNvPr id="329736" name="AutoShape 8"/>
          <p:cNvSpPr>
            <a:spLocks noChangeArrowheads="1"/>
          </p:cNvSpPr>
          <p:nvPr/>
        </p:nvSpPr>
        <p:spPr bwMode="auto">
          <a:xfrm>
            <a:off x="3578820" y="3159993"/>
            <a:ext cx="2235200" cy="1781175"/>
          </a:xfrm>
          <a:prstGeom prst="star16">
            <a:avLst>
              <a:gd name="adj" fmla="val 37500"/>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329737" name="AutoShape 9"/>
          <p:cNvSpPr>
            <a:spLocks noChangeArrowheads="1"/>
          </p:cNvSpPr>
          <p:nvPr/>
        </p:nvSpPr>
        <p:spPr bwMode="auto">
          <a:xfrm>
            <a:off x="2105620" y="3780706"/>
            <a:ext cx="1282700" cy="550862"/>
          </a:xfrm>
          <a:prstGeom prst="rightArrow">
            <a:avLst>
              <a:gd name="adj1" fmla="val 50000"/>
              <a:gd name="adj2" fmla="val 116437"/>
            </a:avLst>
          </a:prstGeom>
          <a:solidFill>
            <a:schemeClr val="accent2"/>
          </a:solidFill>
          <a:ln w="25400">
            <a:solidFill>
              <a:schemeClr val="bg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329738" name="AutoShape 10"/>
          <p:cNvSpPr>
            <a:spLocks noChangeArrowheads="1"/>
          </p:cNvSpPr>
          <p:nvPr/>
        </p:nvSpPr>
        <p:spPr bwMode="auto">
          <a:xfrm>
            <a:off x="6169620" y="3814043"/>
            <a:ext cx="1282700" cy="550863"/>
          </a:xfrm>
          <a:prstGeom prst="rightArrow">
            <a:avLst>
              <a:gd name="adj1" fmla="val 50000"/>
              <a:gd name="adj2" fmla="val 116437"/>
            </a:avLst>
          </a:prstGeom>
          <a:solidFill>
            <a:schemeClr val="accent2"/>
          </a:solidFill>
          <a:ln w="25400">
            <a:solidFill>
              <a:schemeClr val="bg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329739" name="Rectangle 11"/>
          <p:cNvSpPr>
            <a:spLocks noChangeArrowheads="1"/>
          </p:cNvSpPr>
          <p:nvPr/>
        </p:nvSpPr>
        <p:spPr bwMode="auto">
          <a:xfrm>
            <a:off x="4137994" y="3664818"/>
            <a:ext cx="1235915" cy="782265"/>
          </a:xfrm>
          <a:prstGeom prst="rect">
            <a:avLst/>
          </a:prstGeom>
          <a:noFill/>
          <a:ln w="25400">
            <a:noFill/>
            <a:miter lim="800000"/>
          </a:ln>
          <a:effectLst/>
        </p:spPr>
        <p:txBody>
          <a:bodyPr wrap="none" lIns="90487" tIns="44450" rIns="90487" bIns="44450">
            <a:spAutoFit/>
          </a:bodyPr>
          <a:lstStyle/>
          <a:p>
            <a:pPr algn="ctr">
              <a:lnSpc>
                <a:spcPct val="75000"/>
              </a:lnSpc>
              <a:defRPr/>
            </a:pPr>
            <a:r>
              <a:rPr lang="en-US" altLang="ja-JP" sz="2000" b="1">
                <a:solidFill>
                  <a:schemeClr val="bg1"/>
                </a:solidFill>
              </a:rPr>
              <a:t>computer</a:t>
            </a:r>
            <a:endParaRPr lang="en-US" altLang="ja-JP" sz="2000" b="1">
              <a:solidFill>
                <a:schemeClr val="bg1"/>
              </a:solidFill>
            </a:endParaRPr>
          </a:p>
          <a:p>
            <a:pPr algn="ctr">
              <a:lnSpc>
                <a:spcPct val="75000"/>
              </a:lnSpc>
              <a:defRPr/>
            </a:pPr>
            <a:r>
              <a:rPr lang="en-US" altLang="ja-JP" sz="2000" b="1">
                <a:solidFill>
                  <a:schemeClr val="bg1"/>
                </a:solidFill>
              </a:rPr>
              <a:t>based</a:t>
            </a:r>
            <a:endParaRPr lang="en-US" altLang="ja-JP" sz="2000" b="1">
              <a:solidFill>
                <a:schemeClr val="bg1"/>
              </a:solidFill>
            </a:endParaRPr>
          </a:p>
          <a:p>
            <a:pPr algn="ctr">
              <a:lnSpc>
                <a:spcPct val="75000"/>
              </a:lnSpc>
              <a:defRPr/>
            </a:pPr>
            <a:r>
              <a:rPr lang="en-US" altLang="ja-JP" sz="2000" b="1">
                <a:solidFill>
                  <a:schemeClr val="bg1"/>
                </a:solidFill>
              </a:rPr>
              <a:t>system</a:t>
            </a:r>
            <a:endParaRPr lang="en-US" altLang="ja-JP" sz="2000" b="1">
              <a:solidFill>
                <a:schemeClr val="bg1"/>
              </a:solidFill>
            </a:endParaRPr>
          </a:p>
        </p:txBody>
      </p:sp>
      <p:sp>
        <p:nvSpPr>
          <p:cNvPr id="329740" name="Rectangle 12"/>
          <p:cNvSpPr>
            <a:spLocks noChangeArrowheads="1"/>
          </p:cNvSpPr>
          <p:nvPr/>
        </p:nvSpPr>
        <p:spPr bwMode="auto">
          <a:xfrm>
            <a:off x="2129433" y="3848968"/>
            <a:ext cx="766234" cy="397545"/>
          </a:xfrm>
          <a:prstGeom prst="rect">
            <a:avLst/>
          </a:prstGeom>
          <a:noFill/>
          <a:ln w="25400">
            <a:noFill/>
            <a:miter lim="800000"/>
          </a:ln>
          <a:effectLst/>
        </p:spPr>
        <p:txBody>
          <a:bodyPr wrap="none" lIns="90487" tIns="44450" rIns="90487" bIns="44450">
            <a:spAutoFit/>
          </a:bodyPr>
          <a:lstStyle/>
          <a:p>
            <a:pPr>
              <a:defRPr/>
            </a:pPr>
            <a:r>
              <a:rPr lang="en-US" altLang="ja-JP" sz="2000" b="1">
                <a:solidFill>
                  <a:schemeClr val="bg1"/>
                </a:solidFill>
              </a:rPr>
              <a:t>input</a:t>
            </a:r>
            <a:endParaRPr lang="en-US" altLang="ja-JP" sz="2000" b="1">
              <a:solidFill>
                <a:schemeClr val="bg1"/>
              </a:solidFill>
            </a:endParaRPr>
          </a:p>
        </p:txBody>
      </p:sp>
      <p:sp>
        <p:nvSpPr>
          <p:cNvPr id="329741" name="Rectangle 13"/>
          <p:cNvSpPr>
            <a:spLocks noChangeArrowheads="1"/>
          </p:cNvSpPr>
          <p:nvPr/>
        </p:nvSpPr>
        <p:spPr bwMode="auto">
          <a:xfrm>
            <a:off x="6155333" y="3868018"/>
            <a:ext cx="908902" cy="397545"/>
          </a:xfrm>
          <a:prstGeom prst="rect">
            <a:avLst/>
          </a:prstGeom>
          <a:noFill/>
          <a:ln w="25400">
            <a:noFill/>
            <a:miter lim="800000"/>
          </a:ln>
          <a:effectLst/>
        </p:spPr>
        <p:txBody>
          <a:bodyPr wrap="none" lIns="90487" tIns="44450" rIns="90487" bIns="44450">
            <a:spAutoFit/>
          </a:bodyPr>
          <a:lstStyle/>
          <a:p>
            <a:pPr>
              <a:defRPr/>
            </a:pPr>
            <a:r>
              <a:rPr lang="en-US" altLang="ja-JP" sz="2000" b="1">
                <a:solidFill>
                  <a:schemeClr val="bg1"/>
                </a:solidFill>
              </a:rPr>
              <a:t>output</a:t>
            </a:r>
            <a:endParaRPr lang="en-US" altLang="ja-JP" sz="2000" b="1">
              <a:solidFill>
                <a:schemeClr val="bg1"/>
              </a:solidFill>
            </a:endParaRPr>
          </a:p>
        </p:txBody>
      </p:sp>
      <p:sp>
        <p:nvSpPr>
          <p:cNvPr id="12"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The Flow Model</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9865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F56061C-9F0B-4F0C-8EDD-2152F3F02DBB}" type="slidenum">
              <a:rPr lang="en-US" altLang="ja-JP" sz="1200">
                <a:solidFill>
                  <a:schemeClr val="bg1"/>
                </a:solidFill>
              </a:rPr>
            </a:fld>
            <a:endParaRPr lang="en-US" altLang="ja-JP" sz="900">
              <a:solidFill>
                <a:schemeClr val="bg1"/>
              </a:solidFill>
            </a:endParaRPr>
          </a:p>
        </p:txBody>
      </p:sp>
      <p:sp>
        <p:nvSpPr>
          <p:cNvPr id="331789" name="Rectangle 13"/>
          <p:cNvSpPr>
            <a:spLocks noChangeArrowheads="1"/>
          </p:cNvSpPr>
          <p:nvPr/>
        </p:nvSpPr>
        <p:spPr bwMode="auto">
          <a:xfrm>
            <a:off x="2826302" y="1841286"/>
            <a:ext cx="965200" cy="798513"/>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331790" name="Oval 14"/>
          <p:cNvSpPr>
            <a:spLocks noChangeArrowheads="1"/>
          </p:cNvSpPr>
          <p:nvPr/>
        </p:nvSpPr>
        <p:spPr bwMode="auto">
          <a:xfrm>
            <a:off x="2775502" y="2981111"/>
            <a:ext cx="1130300" cy="979488"/>
          </a:xfrm>
          <a:prstGeom prst="ellipse">
            <a:avLst/>
          </a:prstGeom>
          <a:solidFill>
            <a:schemeClr val="accent2"/>
          </a:solidFill>
          <a:ln w="25400">
            <a:solidFill>
              <a:schemeClr val="tx1"/>
            </a:solidFill>
            <a:round/>
          </a:ln>
          <a:effectLst>
            <a:outerShdw dist="107763" dir="2700000" algn="ctr" rotWithShape="0">
              <a:schemeClr val="bg2"/>
            </a:outerShdw>
          </a:effectLst>
        </p:spPr>
        <p:txBody>
          <a:bodyPr wrap="none" anchor="ctr"/>
          <a:lstStyle/>
          <a:p>
            <a:pPr>
              <a:defRPr/>
            </a:pPr>
            <a:endParaRPr lang="zh-CN" altLang="en-US"/>
          </a:p>
        </p:txBody>
      </p:sp>
      <p:sp>
        <p:nvSpPr>
          <p:cNvPr id="198663" name="Line 15"/>
          <p:cNvSpPr>
            <a:spLocks noChangeShapeType="1"/>
          </p:cNvSpPr>
          <p:nvPr/>
        </p:nvSpPr>
        <p:spPr bwMode="auto">
          <a:xfrm flipV="1">
            <a:off x="2800902" y="4132049"/>
            <a:ext cx="1104900" cy="598487"/>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8664" name="Line 16"/>
          <p:cNvSpPr>
            <a:spLocks noChangeShapeType="1"/>
          </p:cNvSpPr>
          <p:nvPr/>
        </p:nvSpPr>
        <p:spPr bwMode="auto">
          <a:xfrm>
            <a:off x="2750102" y="5102011"/>
            <a:ext cx="1358900" cy="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8665" name="Line 17"/>
          <p:cNvSpPr>
            <a:spLocks noChangeShapeType="1"/>
          </p:cNvSpPr>
          <p:nvPr/>
        </p:nvSpPr>
        <p:spPr bwMode="auto">
          <a:xfrm>
            <a:off x="2762802" y="5384586"/>
            <a:ext cx="1358900" cy="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1794" name="Rectangle 18"/>
          <p:cNvSpPr>
            <a:spLocks noChangeArrowheads="1"/>
          </p:cNvSpPr>
          <p:nvPr/>
        </p:nvSpPr>
        <p:spPr bwMode="auto">
          <a:xfrm>
            <a:off x="4501115" y="1973049"/>
            <a:ext cx="2087109" cy="459100"/>
          </a:xfrm>
          <a:prstGeom prst="rect">
            <a:avLst/>
          </a:prstGeom>
          <a:noFill/>
          <a:ln w="25400">
            <a:noFill/>
            <a:miter lim="800000"/>
          </a:ln>
          <a:effectLst/>
        </p:spPr>
        <p:txBody>
          <a:bodyPr wrap="none" lIns="90487" tIns="44450" rIns="90487" bIns="44450">
            <a:spAutoFit/>
          </a:bodyPr>
          <a:lstStyle/>
          <a:p>
            <a:pPr>
              <a:defRPr/>
            </a:pPr>
            <a:r>
              <a:rPr lang="en-US" altLang="ja-JP" sz="2400" b="1"/>
              <a:t>external entity</a:t>
            </a:r>
            <a:endParaRPr lang="en-US" altLang="ja-JP" sz="2400" b="1"/>
          </a:p>
        </p:txBody>
      </p:sp>
      <p:sp>
        <p:nvSpPr>
          <p:cNvPr id="331795" name="Rectangle 19"/>
          <p:cNvSpPr>
            <a:spLocks noChangeArrowheads="1"/>
          </p:cNvSpPr>
          <p:nvPr/>
        </p:nvSpPr>
        <p:spPr bwMode="auto">
          <a:xfrm>
            <a:off x="4590015" y="3146211"/>
            <a:ext cx="1151789" cy="459100"/>
          </a:xfrm>
          <a:prstGeom prst="rect">
            <a:avLst/>
          </a:prstGeom>
          <a:noFill/>
          <a:ln w="25400">
            <a:noFill/>
            <a:miter lim="800000"/>
          </a:ln>
          <a:effectLst/>
        </p:spPr>
        <p:txBody>
          <a:bodyPr wrap="none" lIns="90487" tIns="44450" rIns="90487" bIns="44450">
            <a:spAutoFit/>
          </a:bodyPr>
          <a:lstStyle/>
          <a:p>
            <a:pPr>
              <a:defRPr/>
            </a:pPr>
            <a:r>
              <a:rPr lang="en-US" altLang="ja-JP" sz="2400" b="1"/>
              <a:t>process</a:t>
            </a:r>
            <a:endParaRPr lang="en-US" altLang="ja-JP" sz="2400" b="1"/>
          </a:p>
        </p:txBody>
      </p:sp>
      <p:sp>
        <p:nvSpPr>
          <p:cNvPr id="331796" name="Rectangle 20"/>
          <p:cNvSpPr>
            <a:spLocks noChangeArrowheads="1"/>
          </p:cNvSpPr>
          <p:nvPr/>
        </p:nvSpPr>
        <p:spPr bwMode="auto">
          <a:xfrm>
            <a:off x="4615415" y="4162211"/>
            <a:ext cx="1405833" cy="459100"/>
          </a:xfrm>
          <a:prstGeom prst="rect">
            <a:avLst/>
          </a:prstGeom>
          <a:noFill/>
          <a:ln w="25400">
            <a:noFill/>
            <a:miter lim="800000"/>
          </a:ln>
          <a:effectLst/>
        </p:spPr>
        <p:txBody>
          <a:bodyPr wrap="none" lIns="90487" tIns="44450" rIns="90487" bIns="44450">
            <a:spAutoFit/>
          </a:bodyPr>
          <a:lstStyle/>
          <a:p>
            <a:pPr>
              <a:defRPr/>
            </a:pPr>
            <a:r>
              <a:rPr lang="en-US" altLang="ja-JP" sz="2400" b="1"/>
              <a:t>data flow</a:t>
            </a:r>
            <a:endParaRPr lang="en-US" altLang="ja-JP" sz="2400" b="1"/>
          </a:p>
        </p:txBody>
      </p:sp>
      <p:sp>
        <p:nvSpPr>
          <p:cNvPr id="331797" name="Rectangle 21"/>
          <p:cNvSpPr>
            <a:spLocks noChangeArrowheads="1"/>
          </p:cNvSpPr>
          <p:nvPr/>
        </p:nvSpPr>
        <p:spPr bwMode="auto">
          <a:xfrm>
            <a:off x="4590015" y="4986124"/>
            <a:ext cx="1485214" cy="459100"/>
          </a:xfrm>
          <a:prstGeom prst="rect">
            <a:avLst/>
          </a:prstGeom>
          <a:noFill/>
          <a:ln w="25400">
            <a:noFill/>
            <a:miter lim="800000"/>
          </a:ln>
          <a:effectLst/>
        </p:spPr>
        <p:txBody>
          <a:bodyPr wrap="none" lIns="90487" tIns="44450" rIns="90487" bIns="44450">
            <a:spAutoFit/>
          </a:bodyPr>
          <a:lstStyle/>
          <a:p>
            <a:pPr>
              <a:defRPr/>
            </a:pPr>
            <a:r>
              <a:rPr lang="en-US" altLang="ja-JP" sz="2400" b="1"/>
              <a:t>data store</a:t>
            </a:r>
            <a:endParaRPr lang="en-US" altLang="ja-JP" sz="2400" b="1"/>
          </a:p>
        </p:txBody>
      </p:sp>
      <p:sp>
        <p:nvSpPr>
          <p:cNvPr id="1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Flow Modeling Notation</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type="body" idx="1"/>
          </p:nvPr>
        </p:nvSpPr>
        <p:spPr>
          <a:xfrm>
            <a:off x="899592" y="1628800"/>
            <a:ext cx="7558087" cy="3657600"/>
          </a:xfrm>
        </p:spPr>
        <p:txBody>
          <a:bodyPr/>
          <a:lstStyle/>
          <a:p>
            <a:pPr>
              <a:lnSpc>
                <a:spcPct val="100000"/>
              </a:lnSpc>
              <a:buClr>
                <a:srgbClr val="0070C0"/>
              </a:buClr>
              <a:buFont typeface="Wingdings" panose="05000000000000000000" pitchFamily="2" charset="2"/>
              <a:buChar char="Ø"/>
            </a:pPr>
            <a:r>
              <a:rPr lang="en-US" altLang="zh-CN" b="0" dirty="0"/>
              <a:t> To understand the specific requirements that must be achieved to build high quality software</a:t>
            </a:r>
            <a:r>
              <a:rPr lang="en-US" altLang="zh-CN" b="0" dirty="0" smtClean="0"/>
              <a:t>.</a:t>
            </a:r>
            <a:endParaRPr lang="en-US" altLang="zh-CN" b="0" dirty="0" smtClean="0"/>
          </a:p>
          <a:p>
            <a:pPr>
              <a:lnSpc>
                <a:spcPct val="100000"/>
              </a:lnSpc>
              <a:buClr>
                <a:srgbClr val="0070C0"/>
              </a:buClr>
              <a:buFont typeface="Wingdings" panose="05000000000000000000" pitchFamily="2" charset="2"/>
              <a:buChar char="Ø"/>
            </a:pPr>
            <a:endParaRPr lang="en-US" altLang="zh-CN" b="0" dirty="0"/>
          </a:p>
          <a:p>
            <a:pPr>
              <a:lnSpc>
                <a:spcPct val="100000"/>
              </a:lnSpc>
              <a:buClr>
                <a:srgbClr val="0070C0"/>
              </a:buClr>
              <a:buFont typeface="Wingdings" panose="05000000000000000000" pitchFamily="2" charset="2"/>
              <a:buChar char="Ø"/>
            </a:pPr>
            <a:r>
              <a:rPr lang="en-US" altLang="zh-CN" b="0" dirty="0"/>
              <a:t> The results of requirements analysis are analysis </a:t>
            </a:r>
            <a:r>
              <a:rPr lang="en-US" altLang="zh-CN" b="0" i="1" u="sng" dirty="0">
                <a:solidFill>
                  <a:srgbClr val="FF0000"/>
                </a:solidFill>
              </a:rPr>
              <a:t>models</a:t>
            </a:r>
            <a:r>
              <a:rPr lang="en-US" altLang="zh-CN" b="0" dirty="0"/>
              <a:t> and requirements </a:t>
            </a:r>
            <a:r>
              <a:rPr lang="en-US" altLang="zh-CN" b="0" i="1" u="sng" dirty="0">
                <a:solidFill>
                  <a:srgbClr val="FF0000"/>
                </a:solidFill>
              </a:rPr>
              <a:t>specification</a:t>
            </a:r>
            <a:r>
              <a:rPr lang="en-US" altLang="zh-CN" b="0" dirty="0" smtClean="0"/>
              <a:t>.</a:t>
            </a:r>
            <a:endParaRPr lang="en-US" altLang="zh-CN" b="0" dirty="0" smtClean="0"/>
          </a:p>
          <a:p>
            <a:pPr>
              <a:lnSpc>
                <a:spcPct val="100000"/>
              </a:lnSpc>
              <a:buClr>
                <a:srgbClr val="0070C0"/>
              </a:buClr>
              <a:buFont typeface="Wingdings" panose="05000000000000000000" pitchFamily="2" charset="2"/>
              <a:buChar char="Ø"/>
            </a:pPr>
            <a:endParaRPr lang="en-US" altLang="zh-CN" b="0" dirty="0"/>
          </a:p>
          <a:p>
            <a:pPr>
              <a:lnSpc>
                <a:spcPct val="100000"/>
              </a:lnSpc>
              <a:buClr>
                <a:srgbClr val="0070C0"/>
              </a:buClr>
              <a:buFont typeface="Wingdings" panose="05000000000000000000" pitchFamily="2" charset="2"/>
              <a:buChar char="Ø"/>
            </a:pPr>
            <a:r>
              <a:rPr lang="en-US" altLang="zh-CN" b="0" dirty="0"/>
              <a:t> The analysis model and requirements specification provide a means for assessing quality once the software is built.</a:t>
            </a:r>
            <a:endParaRPr lang="en-US" altLang="zh-CN" b="0" dirty="0"/>
          </a:p>
        </p:txBody>
      </p:sp>
      <p:graphicFrame>
        <p:nvGraphicFramePr>
          <p:cNvPr id="340996" name="Object 4"/>
          <p:cNvGraphicFramePr>
            <a:graphicFrameLocks noChangeAspect="1"/>
          </p:cNvGraphicFramePr>
          <p:nvPr/>
        </p:nvGraphicFramePr>
        <p:xfrm>
          <a:off x="7621588" y="3662364"/>
          <a:ext cx="1522412" cy="2433637"/>
        </p:xfrm>
        <a:graphic>
          <a:graphicData uri="http://schemas.openxmlformats.org/presentationml/2006/ole">
            <mc:AlternateContent xmlns:mc="http://schemas.openxmlformats.org/markup-compatibility/2006">
              <mc:Choice xmlns:v="urn:schemas-microsoft-com:vml" Requires="v">
                <p:oleObj spid="_x0000_s24759" name="剪辑" r:id="rId1" imgW="11144250" imgH="23974425" progId="MS_ClipArt_Gallery.2">
                  <p:embed/>
                </p:oleObj>
              </mc:Choice>
              <mc:Fallback>
                <p:oleObj name="剪辑" r:id="rId1" imgW="11144250" imgH="23974425" progId="MS_ClipArt_Gallery.2">
                  <p:embed/>
                  <p:pic>
                    <p:nvPicPr>
                      <p:cNvPr id="0" name="图片 247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1588" y="3662364"/>
                        <a:ext cx="1522412" cy="2433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2"/>
          <p:cNvSpPr txBox="1">
            <a:spLocks noChangeArrowheads="1"/>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t>What is Software Requirements Analysis?</a:t>
            </a:r>
            <a:endParaRPr lang="en-GB" altLang="zh-CN" kern="0" dirty="0"/>
          </a:p>
        </p:txBody>
      </p:sp>
    </p:spTree>
  </p:cSld>
  <p:clrMapOvr>
    <a:masterClrMapping/>
  </p:clrMapOvr>
  <p:transition>
    <p:random/>
    <p:sndAc>
      <p:stSnd>
        <p:snd r:embed="rId3" name="projctor.wav"/>
      </p:stSnd>
    </p:sndAc>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9968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C5567CB-A95D-45CC-B37F-4A8E7E9E91D0}" type="slidenum">
              <a:rPr lang="en-US" altLang="ja-JP" sz="1200">
                <a:solidFill>
                  <a:schemeClr val="bg1"/>
                </a:solidFill>
              </a:rPr>
            </a:fld>
            <a:endParaRPr lang="en-US" altLang="ja-JP" sz="900">
              <a:solidFill>
                <a:schemeClr val="bg1"/>
              </a:solidFill>
            </a:endParaRPr>
          </a:p>
        </p:txBody>
      </p:sp>
      <p:sp>
        <p:nvSpPr>
          <p:cNvPr id="333839" name="Rectangle 15"/>
          <p:cNvSpPr>
            <a:spLocks noChangeArrowheads="1"/>
          </p:cNvSpPr>
          <p:nvPr/>
        </p:nvSpPr>
        <p:spPr bwMode="auto">
          <a:xfrm>
            <a:off x="1508659" y="1711543"/>
            <a:ext cx="990600" cy="823912"/>
          </a:xfrm>
          <a:prstGeom prst="rect">
            <a:avLst/>
          </a:prstGeom>
          <a:solidFill>
            <a:schemeClr val="accent2"/>
          </a:solidFill>
          <a:ln w="25400">
            <a:noFill/>
            <a:miter lim="800000"/>
          </a:ln>
          <a:effectLst>
            <a:outerShdw dist="107763" dir="2700000" algn="ctr" rotWithShape="0">
              <a:schemeClr val="bg2"/>
            </a:outerShdw>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333840" name="Rectangle 16"/>
          <p:cNvSpPr>
            <a:spLocks noChangeArrowheads="1"/>
          </p:cNvSpPr>
          <p:nvPr/>
        </p:nvSpPr>
        <p:spPr bwMode="auto">
          <a:xfrm>
            <a:off x="2734209" y="1998880"/>
            <a:ext cx="4375364" cy="459100"/>
          </a:xfrm>
          <a:prstGeom prst="rect">
            <a:avLst/>
          </a:prstGeom>
          <a:noFill/>
          <a:ln w="25400">
            <a:noFill/>
            <a:miter lim="800000"/>
          </a:ln>
          <a:effectLst/>
        </p:spPr>
        <p:txBody>
          <a:bodyPr wrap="none" lIns="90487" tIns="44450" rIns="90487" bIns="44450">
            <a:spAutoFit/>
          </a:bodyPr>
          <a:lstStyle/>
          <a:p>
            <a:pPr>
              <a:defRPr/>
            </a:pPr>
            <a:r>
              <a:rPr lang="en-US" altLang="ja-JP" sz="2400" b="1" dirty="0">
                <a:latin typeface="Times New Roman" panose="02020603050405020304" pitchFamily="18" charset="0"/>
                <a:cs typeface="Times New Roman" panose="02020603050405020304" pitchFamily="18" charset="0"/>
              </a:rPr>
              <a:t>A producer or consumer of data</a:t>
            </a:r>
            <a:endParaRPr lang="en-US" altLang="ja-JP" sz="2400" b="1" dirty="0">
              <a:latin typeface="Times New Roman" panose="02020603050405020304" pitchFamily="18" charset="0"/>
              <a:cs typeface="Times New Roman" panose="02020603050405020304" pitchFamily="18" charset="0"/>
            </a:endParaRPr>
          </a:p>
        </p:txBody>
      </p:sp>
      <p:sp>
        <p:nvSpPr>
          <p:cNvPr id="333841" name="Rectangle 17"/>
          <p:cNvSpPr>
            <a:spLocks noChangeArrowheads="1"/>
          </p:cNvSpPr>
          <p:nvPr/>
        </p:nvSpPr>
        <p:spPr bwMode="auto">
          <a:xfrm>
            <a:off x="2146834" y="2921218"/>
            <a:ext cx="4913203" cy="459100"/>
          </a:xfrm>
          <a:prstGeom prst="rect">
            <a:avLst/>
          </a:prstGeom>
          <a:noFill/>
          <a:ln w="25400">
            <a:noFill/>
            <a:miter lim="800000"/>
          </a:ln>
          <a:effectLst/>
        </p:spPr>
        <p:txBody>
          <a:bodyPr wrap="none" lIns="90487" tIns="44450" rIns="90487" bIns="44450">
            <a:spAutoFit/>
          </a:bodyPr>
          <a:lstStyle/>
          <a:p>
            <a:pPr>
              <a:defRPr/>
            </a:pPr>
            <a:r>
              <a:rPr lang="en-US" altLang="ja-JP" sz="2400" dirty="0">
                <a:latin typeface="Times New Roman" panose="02020603050405020304" pitchFamily="18" charset="0"/>
                <a:cs typeface="Times New Roman" panose="02020603050405020304" pitchFamily="18" charset="0"/>
              </a:rPr>
              <a:t>Examples: a person, a device, a sensor</a:t>
            </a:r>
            <a:endParaRPr lang="en-US" altLang="ja-JP" sz="2400" dirty="0">
              <a:latin typeface="Times New Roman" panose="02020603050405020304" pitchFamily="18" charset="0"/>
              <a:cs typeface="Times New Roman" panose="02020603050405020304" pitchFamily="18" charset="0"/>
            </a:endParaRPr>
          </a:p>
        </p:txBody>
      </p:sp>
      <p:sp>
        <p:nvSpPr>
          <p:cNvPr id="333842" name="Rectangle 18"/>
          <p:cNvSpPr>
            <a:spLocks noChangeArrowheads="1"/>
          </p:cNvSpPr>
          <p:nvPr/>
        </p:nvSpPr>
        <p:spPr bwMode="auto">
          <a:xfrm>
            <a:off x="2146834" y="3519705"/>
            <a:ext cx="4427750" cy="828432"/>
          </a:xfrm>
          <a:prstGeom prst="rect">
            <a:avLst/>
          </a:prstGeom>
          <a:noFill/>
          <a:ln w="25400">
            <a:noFill/>
            <a:miter lim="800000"/>
          </a:ln>
          <a:effectLst/>
        </p:spPr>
        <p:txBody>
          <a:bodyPr wrap="none" lIns="90487" tIns="44450" rIns="90487" bIns="44450">
            <a:spAutoFit/>
          </a:bodyPr>
          <a:lstStyle/>
          <a:p>
            <a:pPr>
              <a:defRPr/>
            </a:pPr>
            <a:r>
              <a:rPr lang="en-US" altLang="ja-JP" sz="2400" dirty="0">
                <a:latin typeface="Times New Roman" panose="02020603050405020304" pitchFamily="18" charset="0"/>
                <a:cs typeface="Times New Roman" panose="02020603050405020304" pitchFamily="18" charset="0"/>
              </a:rPr>
              <a:t>Another example: computer-based</a:t>
            </a:r>
            <a:endParaRPr lang="en-US" altLang="ja-JP" sz="2400" dirty="0">
              <a:latin typeface="Times New Roman" panose="02020603050405020304" pitchFamily="18" charset="0"/>
              <a:cs typeface="Times New Roman" panose="02020603050405020304" pitchFamily="18" charset="0"/>
            </a:endParaRPr>
          </a:p>
          <a:p>
            <a:pPr>
              <a:defRPr/>
            </a:pPr>
            <a:r>
              <a:rPr lang="en-US" altLang="ja-JP" sz="2400" dirty="0">
                <a:latin typeface="Times New Roman" panose="02020603050405020304" pitchFamily="18" charset="0"/>
                <a:cs typeface="Times New Roman" panose="02020603050405020304" pitchFamily="18" charset="0"/>
              </a:rPr>
              <a:t>system</a:t>
            </a:r>
            <a:endParaRPr lang="en-US" altLang="ja-JP" sz="2400" dirty="0">
              <a:latin typeface="Times New Roman" panose="02020603050405020304" pitchFamily="18" charset="0"/>
              <a:cs typeface="Times New Roman" panose="02020603050405020304" pitchFamily="18" charset="0"/>
            </a:endParaRPr>
          </a:p>
        </p:txBody>
      </p:sp>
      <p:sp>
        <p:nvSpPr>
          <p:cNvPr id="333843" name="Rectangle 19"/>
          <p:cNvSpPr>
            <a:spLocks noChangeArrowheads="1"/>
          </p:cNvSpPr>
          <p:nvPr/>
        </p:nvSpPr>
        <p:spPr bwMode="auto">
          <a:xfrm>
            <a:off x="2121434" y="4400768"/>
            <a:ext cx="5042854" cy="828432"/>
          </a:xfrm>
          <a:prstGeom prst="rect">
            <a:avLst/>
          </a:prstGeom>
          <a:noFill/>
          <a:ln w="25400">
            <a:noFill/>
            <a:miter lim="800000"/>
          </a:ln>
          <a:effectLst/>
        </p:spPr>
        <p:txBody>
          <a:bodyPr wrap="none" lIns="90487" tIns="44450" rIns="90487" bIns="44450">
            <a:spAutoFit/>
          </a:bodyPr>
          <a:lstStyle/>
          <a:p>
            <a:pPr>
              <a:defRPr/>
            </a:pPr>
            <a:r>
              <a:rPr lang="en-US" altLang="ja-JP" sz="2400" i="1" dirty="0">
                <a:latin typeface="Times New Roman" panose="02020603050405020304" pitchFamily="18" charset="0"/>
                <a:cs typeface="Times New Roman" panose="02020603050405020304" pitchFamily="18" charset="0"/>
              </a:rPr>
              <a:t>Data must always originate somewhere</a:t>
            </a:r>
            <a:endParaRPr lang="en-US" altLang="ja-JP" sz="2400" i="1" dirty="0">
              <a:latin typeface="Times New Roman" panose="02020603050405020304" pitchFamily="18" charset="0"/>
              <a:cs typeface="Times New Roman" panose="02020603050405020304" pitchFamily="18" charset="0"/>
            </a:endParaRPr>
          </a:p>
          <a:p>
            <a:pPr>
              <a:defRPr/>
            </a:pPr>
            <a:r>
              <a:rPr lang="en-US" altLang="ja-JP" sz="2400" i="1" dirty="0">
                <a:latin typeface="Times New Roman" panose="02020603050405020304" pitchFamily="18" charset="0"/>
                <a:cs typeface="Times New Roman" panose="02020603050405020304" pitchFamily="18" charset="0"/>
              </a:rPr>
              <a:t>and must always be sent to something</a:t>
            </a:r>
            <a:endParaRPr lang="en-US" altLang="ja-JP" sz="2400" i="1" dirty="0">
              <a:latin typeface="Times New Roman" panose="02020603050405020304" pitchFamily="18" charset="0"/>
              <a:cs typeface="Times New Roman" panose="02020603050405020304" pitchFamily="18" charset="0"/>
            </a:endParaRPr>
          </a:p>
        </p:txBody>
      </p:sp>
      <p:sp>
        <p:nvSpPr>
          <p:cNvPr id="10"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External Entity</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0070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8555782-A7BA-4215-8175-28B28B858169}" type="slidenum">
              <a:rPr lang="en-US" altLang="ja-JP" sz="1200">
                <a:solidFill>
                  <a:schemeClr val="bg1"/>
                </a:solidFill>
              </a:rPr>
            </a:fld>
            <a:endParaRPr lang="en-US" altLang="ja-JP" sz="900">
              <a:solidFill>
                <a:schemeClr val="bg1"/>
              </a:solidFill>
            </a:endParaRPr>
          </a:p>
        </p:txBody>
      </p:sp>
      <p:sp>
        <p:nvSpPr>
          <p:cNvPr id="335883" name="Oval 11"/>
          <p:cNvSpPr>
            <a:spLocks noChangeArrowheads="1"/>
          </p:cNvSpPr>
          <p:nvPr/>
        </p:nvSpPr>
        <p:spPr bwMode="auto">
          <a:xfrm>
            <a:off x="3816350" y="1565820"/>
            <a:ext cx="1130300" cy="1004888"/>
          </a:xfrm>
          <a:prstGeom prst="ellipse">
            <a:avLst/>
          </a:prstGeom>
          <a:solidFill>
            <a:schemeClr val="accent2"/>
          </a:solidFill>
          <a:ln w="25400">
            <a:noFill/>
            <a:round/>
          </a:ln>
          <a:effectLst>
            <a:outerShdw dist="107763" dir="2700000" algn="ctr" rotWithShape="0">
              <a:schemeClr val="bg2"/>
            </a:outerShdw>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200710" name="Rectangle 12"/>
          <p:cNvSpPr>
            <a:spLocks noChangeArrowheads="1"/>
          </p:cNvSpPr>
          <p:nvPr/>
        </p:nvSpPr>
        <p:spPr bwMode="auto">
          <a:xfrm>
            <a:off x="2168525" y="2953295"/>
            <a:ext cx="184150"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335885" name="Rectangle 13"/>
          <p:cNvSpPr>
            <a:spLocks noChangeArrowheads="1"/>
          </p:cNvSpPr>
          <p:nvPr/>
        </p:nvSpPr>
        <p:spPr bwMode="auto">
          <a:xfrm>
            <a:off x="2119313" y="2637383"/>
            <a:ext cx="4727127" cy="717632"/>
          </a:xfrm>
          <a:prstGeom prst="rect">
            <a:avLst/>
          </a:prstGeom>
          <a:noFill/>
          <a:ln w="25400">
            <a:noFill/>
            <a:miter lim="800000"/>
          </a:ln>
          <a:effectLst/>
        </p:spPr>
        <p:txBody>
          <a:bodyPr wrap="none" lIns="90487" tIns="44450" rIns="90487" bIns="44450">
            <a:spAutoFit/>
          </a:bodyPr>
          <a:lstStyle/>
          <a:p>
            <a:pPr>
              <a:lnSpc>
                <a:spcPct val="85000"/>
              </a:lnSpc>
              <a:defRPr/>
            </a:pPr>
            <a:r>
              <a:rPr lang="en-US" altLang="ja-JP" sz="2400" b="1">
                <a:latin typeface="Times New Roman" panose="02020603050405020304" pitchFamily="18" charset="0"/>
                <a:cs typeface="Times New Roman" panose="02020603050405020304" pitchFamily="18" charset="0"/>
              </a:rPr>
              <a:t>A data transformer (changes input</a:t>
            </a:r>
            <a:endParaRPr lang="en-US" altLang="ja-JP" sz="2400" b="1">
              <a:latin typeface="Times New Roman" panose="02020603050405020304" pitchFamily="18" charset="0"/>
              <a:cs typeface="Times New Roman" panose="02020603050405020304" pitchFamily="18" charset="0"/>
            </a:endParaRPr>
          </a:p>
          <a:p>
            <a:pPr>
              <a:lnSpc>
                <a:spcPct val="85000"/>
              </a:lnSpc>
              <a:defRPr/>
            </a:pPr>
            <a:r>
              <a:rPr lang="en-US" altLang="ja-JP" sz="2400" b="1">
                <a:latin typeface="Times New Roman" panose="02020603050405020304" pitchFamily="18" charset="0"/>
                <a:cs typeface="Times New Roman" panose="02020603050405020304" pitchFamily="18" charset="0"/>
              </a:rPr>
              <a:t>to output)</a:t>
            </a:r>
            <a:endParaRPr lang="en-US" altLang="ja-JP" sz="2400" b="1">
              <a:latin typeface="Times New Roman" panose="02020603050405020304" pitchFamily="18" charset="0"/>
              <a:cs typeface="Times New Roman" panose="02020603050405020304" pitchFamily="18" charset="0"/>
            </a:endParaRPr>
          </a:p>
        </p:txBody>
      </p:sp>
      <p:sp>
        <p:nvSpPr>
          <p:cNvPr id="335886" name="Rectangle 14"/>
          <p:cNvSpPr>
            <a:spLocks noChangeArrowheads="1"/>
          </p:cNvSpPr>
          <p:nvPr/>
        </p:nvSpPr>
        <p:spPr bwMode="auto">
          <a:xfrm>
            <a:off x="1649413" y="3589883"/>
            <a:ext cx="5370059" cy="828432"/>
          </a:xfrm>
          <a:prstGeom prst="rect">
            <a:avLst/>
          </a:prstGeom>
          <a:noFill/>
          <a:ln w="25400">
            <a:noFill/>
            <a:miter lim="800000"/>
          </a:ln>
          <a:effectLst/>
        </p:spPr>
        <p:txBody>
          <a:bodyPr wrap="none" lIns="90487" tIns="44450" rIns="90487" bIns="44450">
            <a:spAutoFit/>
          </a:bodyPr>
          <a:lstStyle/>
          <a:p>
            <a:pPr>
              <a:defRPr/>
            </a:pPr>
            <a:r>
              <a:rPr lang="en-US" altLang="ja-JP" sz="2400">
                <a:latin typeface="Times New Roman" panose="02020603050405020304" pitchFamily="18" charset="0"/>
                <a:cs typeface="Times New Roman" panose="02020603050405020304" pitchFamily="18" charset="0"/>
              </a:rPr>
              <a:t>Examples: compute taxes, determine area,</a:t>
            </a:r>
            <a:endParaRPr lang="en-US" altLang="ja-JP" sz="2400">
              <a:latin typeface="Times New Roman" panose="02020603050405020304" pitchFamily="18" charset="0"/>
              <a:cs typeface="Times New Roman" panose="02020603050405020304" pitchFamily="18" charset="0"/>
            </a:endParaRPr>
          </a:p>
          <a:p>
            <a:pPr>
              <a:defRPr/>
            </a:pPr>
            <a:r>
              <a:rPr lang="en-US" altLang="ja-JP" sz="2400">
                <a:latin typeface="Times New Roman" panose="02020603050405020304" pitchFamily="18" charset="0"/>
                <a:cs typeface="Times New Roman" panose="02020603050405020304" pitchFamily="18" charset="0"/>
              </a:rPr>
              <a:t>format report, display graph </a:t>
            </a:r>
            <a:endParaRPr lang="en-US" altLang="ja-JP" sz="2400">
              <a:latin typeface="Times New Roman" panose="02020603050405020304" pitchFamily="18" charset="0"/>
              <a:cs typeface="Times New Roman" panose="02020603050405020304" pitchFamily="18" charset="0"/>
            </a:endParaRPr>
          </a:p>
        </p:txBody>
      </p:sp>
      <p:sp>
        <p:nvSpPr>
          <p:cNvPr id="335887" name="Rectangle 15"/>
          <p:cNvSpPr>
            <a:spLocks noChangeArrowheads="1"/>
          </p:cNvSpPr>
          <p:nvPr/>
        </p:nvSpPr>
        <p:spPr bwMode="auto">
          <a:xfrm>
            <a:off x="1624013" y="4482058"/>
            <a:ext cx="5155065" cy="828432"/>
          </a:xfrm>
          <a:prstGeom prst="rect">
            <a:avLst/>
          </a:prstGeom>
          <a:noFill/>
          <a:ln w="25400">
            <a:noFill/>
            <a:miter lim="800000"/>
          </a:ln>
          <a:effectLst/>
        </p:spPr>
        <p:txBody>
          <a:bodyPr wrap="none" lIns="90487" tIns="44450" rIns="90487" bIns="44450">
            <a:spAutoFit/>
          </a:bodyPr>
          <a:lstStyle/>
          <a:p>
            <a:pPr>
              <a:defRPr/>
            </a:pPr>
            <a:r>
              <a:rPr lang="en-US" altLang="ja-JP" sz="2400" i="1">
                <a:latin typeface="Times New Roman" panose="02020603050405020304" pitchFamily="18" charset="0"/>
                <a:cs typeface="Times New Roman" panose="02020603050405020304" pitchFamily="18" charset="0"/>
              </a:rPr>
              <a:t>Data must always be processed in some </a:t>
            </a:r>
            <a:endParaRPr lang="en-US" altLang="ja-JP" sz="2400" i="1">
              <a:latin typeface="Times New Roman" panose="02020603050405020304" pitchFamily="18" charset="0"/>
              <a:cs typeface="Times New Roman" panose="02020603050405020304" pitchFamily="18" charset="0"/>
            </a:endParaRPr>
          </a:p>
          <a:p>
            <a:pPr>
              <a:defRPr/>
            </a:pPr>
            <a:r>
              <a:rPr lang="en-US" altLang="ja-JP" sz="2400" i="1">
                <a:latin typeface="Times New Roman" panose="02020603050405020304" pitchFamily="18" charset="0"/>
                <a:cs typeface="Times New Roman" panose="02020603050405020304" pitchFamily="18" charset="0"/>
              </a:rPr>
              <a:t>way to achieve system function</a:t>
            </a:r>
            <a:endParaRPr lang="en-US" altLang="ja-JP" sz="2400" i="1">
              <a:latin typeface="Times New Roman" panose="02020603050405020304" pitchFamily="18" charset="0"/>
              <a:cs typeface="Times New Roman" panose="02020603050405020304" pitchFamily="18" charset="0"/>
            </a:endParaRPr>
          </a:p>
        </p:txBody>
      </p:sp>
      <p:sp>
        <p:nvSpPr>
          <p:cNvPr id="10"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Process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0173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69A1D3B-019D-433F-9DDA-F258CAB9143E}" type="slidenum">
              <a:rPr lang="en-US" altLang="ja-JP" sz="1200">
                <a:solidFill>
                  <a:schemeClr val="bg1"/>
                </a:solidFill>
              </a:rPr>
            </a:fld>
            <a:endParaRPr lang="en-US" altLang="ja-JP" sz="900">
              <a:solidFill>
                <a:schemeClr val="bg1"/>
              </a:solidFill>
            </a:endParaRPr>
          </a:p>
        </p:txBody>
      </p:sp>
      <p:sp>
        <p:nvSpPr>
          <p:cNvPr id="337931" name="AutoShape 11"/>
          <p:cNvSpPr>
            <a:spLocks noChangeArrowheads="1"/>
          </p:cNvSpPr>
          <p:nvPr/>
        </p:nvSpPr>
        <p:spPr bwMode="auto">
          <a:xfrm>
            <a:off x="3548459" y="1809031"/>
            <a:ext cx="1816100" cy="257175"/>
          </a:xfrm>
          <a:prstGeom prst="rightArrow">
            <a:avLst>
              <a:gd name="adj1" fmla="val 50000"/>
              <a:gd name="adj2" fmla="val 353119"/>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337932" name="Rectangle 12"/>
          <p:cNvSpPr>
            <a:spLocks noChangeArrowheads="1"/>
          </p:cNvSpPr>
          <p:nvPr/>
        </p:nvSpPr>
        <p:spPr bwMode="auto">
          <a:xfrm>
            <a:off x="1987947" y="2355131"/>
            <a:ext cx="5530359" cy="828432"/>
          </a:xfrm>
          <a:prstGeom prst="rect">
            <a:avLst/>
          </a:prstGeom>
          <a:noFill/>
          <a:ln w="25400">
            <a:noFill/>
            <a:miter lim="800000"/>
          </a:ln>
          <a:effectLst/>
        </p:spPr>
        <p:txBody>
          <a:bodyPr wrap="none" lIns="90487" tIns="44450" rIns="90487" bIns="44450">
            <a:spAutoFit/>
          </a:bodyPr>
          <a:lstStyle/>
          <a:p>
            <a:pPr>
              <a:defRPr/>
            </a:pPr>
            <a:r>
              <a:rPr lang="en-US" altLang="ja-JP" sz="2400" b="1"/>
              <a:t>Data flows through a system, beginning</a:t>
            </a:r>
            <a:endParaRPr lang="en-US" altLang="ja-JP" sz="2400" b="1"/>
          </a:p>
          <a:p>
            <a:pPr>
              <a:defRPr/>
            </a:pPr>
            <a:r>
              <a:rPr lang="en-US" altLang="ja-JP" sz="2400" b="1"/>
              <a:t>as input and be transformed into output.</a:t>
            </a:r>
            <a:endParaRPr lang="en-US" altLang="ja-JP" sz="2400" b="1"/>
          </a:p>
        </p:txBody>
      </p:sp>
      <p:sp>
        <p:nvSpPr>
          <p:cNvPr id="337933" name="Oval 13"/>
          <p:cNvSpPr>
            <a:spLocks noChangeArrowheads="1"/>
          </p:cNvSpPr>
          <p:nvPr/>
        </p:nvSpPr>
        <p:spPr bwMode="auto">
          <a:xfrm>
            <a:off x="3856434" y="3577506"/>
            <a:ext cx="1574800" cy="1309687"/>
          </a:xfrm>
          <a:prstGeom prst="ellipse">
            <a:avLst/>
          </a:prstGeom>
          <a:solidFill>
            <a:schemeClr val="accent2"/>
          </a:solidFill>
          <a:ln w="25400">
            <a:noFill/>
            <a:round/>
          </a:ln>
          <a:effectLst>
            <a:outerShdw dist="107763" dir="2700000" algn="ctr" rotWithShape="0">
              <a:schemeClr val="bg2"/>
            </a:outerShdw>
          </a:effectLst>
        </p:spPr>
        <p:txBody>
          <a:bodyPr wrap="none" anchor="ctr"/>
          <a:lstStyle/>
          <a:p>
            <a:pPr>
              <a:defRPr/>
            </a:pPr>
            <a:endParaRPr lang="zh-CN" altLang="en-US"/>
          </a:p>
        </p:txBody>
      </p:sp>
      <p:sp>
        <p:nvSpPr>
          <p:cNvPr id="337934" name="Rectangle 14"/>
          <p:cNvSpPr>
            <a:spLocks noChangeArrowheads="1"/>
          </p:cNvSpPr>
          <p:nvPr/>
        </p:nvSpPr>
        <p:spPr bwMode="auto">
          <a:xfrm>
            <a:off x="4140383" y="3753718"/>
            <a:ext cx="1029127" cy="1197764"/>
          </a:xfrm>
          <a:prstGeom prst="rect">
            <a:avLst/>
          </a:prstGeom>
          <a:noFill/>
          <a:ln w="25400">
            <a:noFill/>
            <a:miter lim="800000"/>
          </a:ln>
          <a:effectLst/>
        </p:spPr>
        <p:txBody>
          <a:bodyPr wrap="none" lIns="90487" tIns="44450" rIns="90487" bIns="44450">
            <a:spAutoFit/>
          </a:bodyPr>
          <a:lstStyle/>
          <a:p>
            <a:pPr algn="ctr">
              <a:defRPr/>
            </a:pPr>
            <a:r>
              <a:rPr lang="en-US" altLang="ja-JP" sz="1800" b="1">
                <a:solidFill>
                  <a:schemeClr val="bg1"/>
                </a:solidFill>
              </a:rPr>
              <a:t>compute</a:t>
            </a:r>
            <a:endParaRPr lang="en-US" altLang="ja-JP" sz="1800" b="1">
              <a:solidFill>
                <a:schemeClr val="bg1"/>
              </a:solidFill>
            </a:endParaRPr>
          </a:p>
          <a:p>
            <a:pPr algn="ctr">
              <a:defRPr/>
            </a:pPr>
            <a:r>
              <a:rPr lang="en-US" altLang="ja-JP" sz="1800" b="1">
                <a:solidFill>
                  <a:schemeClr val="bg1"/>
                </a:solidFill>
              </a:rPr>
              <a:t>triangle </a:t>
            </a:r>
            <a:endParaRPr lang="en-US" altLang="ja-JP" sz="1800" b="1">
              <a:solidFill>
                <a:schemeClr val="bg1"/>
              </a:solidFill>
            </a:endParaRPr>
          </a:p>
          <a:p>
            <a:pPr algn="ctr">
              <a:defRPr/>
            </a:pPr>
            <a:r>
              <a:rPr lang="en-US" altLang="ja-JP" sz="1800" b="1">
                <a:solidFill>
                  <a:schemeClr val="bg1"/>
                </a:solidFill>
              </a:rPr>
              <a:t>area</a:t>
            </a:r>
            <a:endParaRPr lang="en-US" altLang="ja-JP" sz="1800" b="1">
              <a:solidFill>
                <a:schemeClr val="bg1"/>
              </a:solidFill>
            </a:endParaRPr>
          </a:p>
          <a:p>
            <a:pPr algn="ctr">
              <a:defRPr/>
            </a:pPr>
            <a:endParaRPr lang="ja-JP" altLang="en-US" sz="1800" b="1">
              <a:solidFill>
                <a:schemeClr val="bg1"/>
              </a:solidFill>
            </a:endParaRPr>
          </a:p>
        </p:txBody>
      </p:sp>
      <p:sp>
        <p:nvSpPr>
          <p:cNvPr id="201737" name="Line 15"/>
          <p:cNvSpPr>
            <a:spLocks noChangeShapeType="1"/>
          </p:cNvSpPr>
          <p:nvPr/>
        </p:nvSpPr>
        <p:spPr bwMode="auto">
          <a:xfrm>
            <a:off x="2688034" y="3671168"/>
            <a:ext cx="1168400" cy="309563"/>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738" name="Line 16"/>
          <p:cNvSpPr>
            <a:spLocks noChangeShapeType="1"/>
          </p:cNvSpPr>
          <p:nvPr/>
        </p:nvSpPr>
        <p:spPr bwMode="auto">
          <a:xfrm flipV="1">
            <a:off x="2675334" y="4514131"/>
            <a:ext cx="1206500" cy="236537"/>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739" name="Line 17"/>
          <p:cNvSpPr>
            <a:spLocks noChangeShapeType="1"/>
          </p:cNvSpPr>
          <p:nvPr/>
        </p:nvSpPr>
        <p:spPr bwMode="auto">
          <a:xfrm>
            <a:off x="5507434" y="4255368"/>
            <a:ext cx="1155700" cy="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38" name="Rectangle 18"/>
          <p:cNvSpPr>
            <a:spLocks noChangeArrowheads="1"/>
          </p:cNvSpPr>
          <p:nvPr/>
        </p:nvSpPr>
        <p:spPr bwMode="auto">
          <a:xfrm>
            <a:off x="2788047" y="3406056"/>
            <a:ext cx="618758" cy="366767"/>
          </a:xfrm>
          <a:prstGeom prst="rect">
            <a:avLst/>
          </a:prstGeom>
          <a:noFill/>
          <a:ln w="25400">
            <a:noFill/>
            <a:miter lim="800000"/>
          </a:ln>
          <a:effectLst/>
        </p:spPr>
        <p:txBody>
          <a:bodyPr wrap="none" lIns="90487" tIns="44450" rIns="90487" bIns="44450">
            <a:spAutoFit/>
          </a:bodyPr>
          <a:lstStyle/>
          <a:p>
            <a:pPr>
              <a:defRPr/>
            </a:pPr>
            <a:r>
              <a:rPr lang="en-US" altLang="ja-JP" sz="1800" b="1"/>
              <a:t>base</a:t>
            </a:r>
            <a:endParaRPr lang="en-US" altLang="ja-JP" sz="1800" b="1"/>
          </a:p>
        </p:txBody>
      </p:sp>
      <p:sp>
        <p:nvSpPr>
          <p:cNvPr id="337939" name="Rectangle 19"/>
          <p:cNvSpPr>
            <a:spLocks noChangeArrowheads="1"/>
          </p:cNvSpPr>
          <p:nvPr/>
        </p:nvSpPr>
        <p:spPr bwMode="auto">
          <a:xfrm>
            <a:off x="2597547" y="4331568"/>
            <a:ext cx="798294" cy="366767"/>
          </a:xfrm>
          <a:prstGeom prst="rect">
            <a:avLst/>
          </a:prstGeom>
          <a:noFill/>
          <a:ln w="25400">
            <a:noFill/>
            <a:miter lim="800000"/>
          </a:ln>
          <a:effectLst/>
        </p:spPr>
        <p:txBody>
          <a:bodyPr wrap="none" lIns="90487" tIns="44450" rIns="90487" bIns="44450">
            <a:spAutoFit/>
          </a:bodyPr>
          <a:lstStyle/>
          <a:p>
            <a:pPr>
              <a:defRPr/>
            </a:pPr>
            <a:r>
              <a:rPr lang="en-US" altLang="ja-JP" sz="1800" b="1"/>
              <a:t>height</a:t>
            </a:r>
            <a:endParaRPr lang="en-US" altLang="ja-JP" sz="1800" b="1"/>
          </a:p>
        </p:txBody>
      </p:sp>
      <p:sp>
        <p:nvSpPr>
          <p:cNvPr id="337940" name="Rectangle 20"/>
          <p:cNvSpPr>
            <a:spLocks noChangeArrowheads="1"/>
          </p:cNvSpPr>
          <p:nvPr/>
        </p:nvSpPr>
        <p:spPr bwMode="auto">
          <a:xfrm>
            <a:off x="5696347" y="3902943"/>
            <a:ext cx="614591" cy="366767"/>
          </a:xfrm>
          <a:prstGeom prst="rect">
            <a:avLst/>
          </a:prstGeom>
          <a:noFill/>
          <a:ln w="25400">
            <a:noFill/>
            <a:miter lim="800000"/>
          </a:ln>
          <a:effectLst/>
        </p:spPr>
        <p:txBody>
          <a:bodyPr wrap="none" lIns="90487" tIns="44450" rIns="90487" bIns="44450">
            <a:spAutoFit/>
          </a:bodyPr>
          <a:lstStyle/>
          <a:p>
            <a:pPr>
              <a:defRPr/>
            </a:pPr>
            <a:r>
              <a:rPr lang="en-US" altLang="ja-JP" sz="1800" b="1"/>
              <a:t>area</a:t>
            </a:r>
            <a:endParaRPr lang="en-US" altLang="ja-JP" sz="1800" b="1"/>
          </a:p>
        </p:txBody>
      </p:sp>
      <p:sp>
        <p:nvSpPr>
          <p:cNvPr id="1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Data Flow</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0275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5C369FA6-2728-4327-BE3D-C0D98A10E5B8}" type="slidenum">
              <a:rPr lang="en-US" altLang="ja-JP" sz="1200">
                <a:solidFill>
                  <a:schemeClr val="bg1"/>
                </a:solidFill>
              </a:rPr>
            </a:fld>
            <a:endParaRPr lang="en-US" altLang="ja-JP" sz="900">
              <a:solidFill>
                <a:schemeClr val="bg1"/>
              </a:solidFill>
            </a:endParaRPr>
          </a:p>
        </p:txBody>
      </p:sp>
      <p:grpSp>
        <p:nvGrpSpPr>
          <p:cNvPr id="202757" name="Group 34"/>
          <p:cNvGrpSpPr/>
          <p:nvPr/>
        </p:nvGrpSpPr>
        <p:grpSpPr bwMode="auto">
          <a:xfrm>
            <a:off x="1368425" y="1851025"/>
            <a:ext cx="5318125" cy="3463925"/>
            <a:chOff x="862" y="1166"/>
            <a:chExt cx="3350" cy="2182"/>
          </a:xfrm>
        </p:grpSpPr>
        <p:sp>
          <p:nvSpPr>
            <p:cNvPr id="339984" name="Rectangle 16"/>
            <p:cNvSpPr>
              <a:spLocks noChangeArrowheads="1"/>
            </p:cNvSpPr>
            <p:nvPr/>
          </p:nvSpPr>
          <p:spPr bwMode="auto">
            <a:xfrm>
              <a:off x="1015" y="1166"/>
              <a:ext cx="1088" cy="48"/>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339985" name="Rectangle 17"/>
            <p:cNvSpPr>
              <a:spLocks noChangeArrowheads="1"/>
            </p:cNvSpPr>
            <p:nvPr/>
          </p:nvSpPr>
          <p:spPr bwMode="auto">
            <a:xfrm>
              <a:off x="1015" y="1508"/>
              <a:ext cx="1088" cy="48"/>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339986" name="Rectangle 18"/>
            <p:cNvSpPr>
              <a:spLocks noChangeArrowheads="1"/>
            </p:cNvSpPr>
            <p:nvPr/>
          </p:nvSpPr>
          <p:spPr bwMode="auto">
            <a:xfrm>
              <a:off x="1390" y="1227"/>
              <a:ext cx="2813" cy="289"/>
            </a:xfrm>
            <a:prstGeom prst="rect">
              <a:avLst/>
            </a:prstGeom>
            <a:noFill/>
            <a:ln w="25400">
              <a:noFill/>
              <a:miter lim="800000"/>
            </a:ln>
            <a:effectLst/>
          </p:spPr>
          <p:txBody>
            <a:bodyPr wrap="none" lIns="90487" tIns="44450" rIns="90487" bIns="44450">
              <a:spAutoFit/>
            </a:bodyPr>
            <a:lstStyle/>
            <a:p>
              <a:pPr>
                <a:defRPr/>
              </a:pPr>
              <a:r>
                <a:rPr lang="en-US" altLang="ja-JP" sz="2400" b="1" dirty="0"/>
                <a:t>Data</a:t>
              </a:r>
              <a:r>
                <a:rPr lang="en-US" altLang="ja-JP" sz="2400" b="1" dirty="0">
                  <a:solidFill>
                    <a:schemeClr val="bg1"/>
                  </a:solidFill>
                </a:rPr>
                <a:t> </a:t>
              </a:r>
              <a:r>
                <a:rPr lang="en-US" altLang="ja-JP" sz="2400" b="1" dirty="0"/>
                <a:t>is often stored for later use.</a:t>
              </a:r>
              <a:endParaRPr lang="en-US" altLang="ja-JP" sz="2400" b="1" dirty="0">
                <a:solidFill>
                  <a:schemeClr val="bg1"/>
                </a:solidFill>
              </a:endParaRPr>
            </a:p>
          </p:txBody>
        </p:sp>
        <p:sp>
          <p:nvSpPr>
            <p:cNvPr id="339987" name="Oval 19"/>
            <p:cNvSpPr>
              <a:spLocks noChangeArrowheads="1"/>
            </p:cNvSpPr>
            <p:nvPr/>
          </p:nvSpPr>
          <p:spPr bwMode="auto">
            <a:xfrm>
              <a:off x="2175" y="1834"/>
              <a:ext cx="992" cy="825"/>
            </a:xfrm>
            <a:prstGeom prst="ellipse">
              <a:avLst/>
            </a:prstGeom>
            <a:solidFill>
              <a:schemeClr val="accent2"/>
            </a:solidFill>
            <a:ln w="25400">
              <a:noFill/>
              <a:round/>
            </a:ln>
            <a:effectLst>
              <a:outerShdw dist="107763" dir="2700000" algn="ctr" rotWithShape="0">
                <a:schemeClr val="bg2"/>
              </a:outerShdw>
            </a:effectLst>
          </p:spPr>
          <p:txBody>
            <a:bodyPr wrap="none" anchor="ctr"/>
            <a:lstStyle/>
            <a:p>
              <a:pPr>
                <a:defRPr/>
              </a:pPr>
              <a:endParaRPr lang="zh-CN" altLang="en-US"/>
            </a:p>
          </p:txBody>
        </p:sp>
        <p:sp>
          <p:nvSpPr>
            <p:cNvPr id="339988" name="Rectangle 20"/>
            <p:cNvSpPr>
              <a:spLocks noChangeArrowheads="1"/>
            </p:cNvSpPr>
            <p:nvPr/>
          </p:nvSpPr>
          <p:spPr bwMode="auto">
            <a:xfrm>
              <a:off x="2395" y="1960"/>
              <a:ext cx="592" cy="754"/>
            </a:xfrm>
            <a:prstGeom prst="rect">
              <a:avLst/>
            </a:prstGeom>
            <a:noFill/>
            <a:ln w="25400">
              <a:noFill/>
              <a:miter lim="800000"/>
            </a:ln>
            <a:effectLst/>
          </p:spPr>
          <p:txBody>
            <a:bodyPr wrap="none" lIns="90487" tIns="44450" rIns="90487" bIns="44450">
              <a:spAutoFit/>
            </a:bodyPr>
            <a:lstStyle/>
            <a:p>
              <a:pPr algn="ctr">
                <a:defRPr/>
              </a:pPr>
              <a:r>
                <a:rPr lang="en-US" altLang="ja-JP" sz="1800" b="1">
                  <a:solidFill>
                    <a:schemeClr val="bg1"/>
                  </a:solidFill>
                </a:rPr>
                <a:t>look-up</a:t>
              </a:r>
              <a:endParaRPr lang="en-US" altLang="ja-JP" sz="1800" b="1">
                <a:solidFill>
                  <a:schemeClr val="bg1"/>
                </a:solidFill>
              </a:endParaRPr>
            </a:p>
            <a:p>
              <a:pPr algn="ctr">
                <a:defRPr/>
              </a:pPr>
              <a:r>
                <a:rPr lang="en-US" altLang="ja-JP" sz="1800" b="1">
                  <a:solidFill>
                    <a:schemeClr val="bg1"/>
                  </a:solidFill>
                </a:rPr>
                <a:t>sensor</a:t>
              </a:r>
              <a:endParaRPr lang="en-US" altLang="ja-JP" sz="1800" b="1">
                <a:solidFill>
                  <a:schemeClr val="bg1"/>
                </a:solidFill>
              </a:endParaRPr>
            </a:p>
            <a:p>
              <a:pPr algn="ctr">
                <a:defRPr/>
              </a:pPr>
              <a:r>
                <a:rPr lang="en-US" altLang="ja-JP" sz="1800" b="1">
                  <a:solidFill>
                    <a:schemeClr val="bg1"/>
                  </a:solidFill>
                </a:rPr>
                <a:t>data</a:t>
              </a:r>
              <a:endParaRPr lang="en-US" altLang="ja-JP" sz="1800" b="1">
                <a:solidFill>
                  <a:schemeClr val="bg1"/>
                </a:solidFill>
              </a:endParaRPr>
            </a:p>
            <a:p>
              <a:pPr algn="ctr">
                <a:defRPr/>
              </a:pPr>
              <a:endParaRPr lang="ja-JP" altLang="en-US" sz="1800" b="1">
                <a:solidFill>
                  <a:schemeClr val="bg1"/>
                </a:solidFill>
              </a:endParaRPr>
            </a:p>
          </p:txBody>
        </p:sp>
        <p:sp>
          <p:nvSpPr>
            <p:cNvPr id="202763" name="Line 21"/>
            <p:cNvSpPr>
              <a:spLocks noChangeShapeType="1"/>
            </p:cNvSpPr>
            <p:nvPr/>
          </p:nvSpPr>
          <p:spPr bwMode="auto">
            <a:xfrm>
              <a:off x="1439" y="1892"/>
              <a:ext cx="736" cy="196"/>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764" name="Line 22"/>
            <p:cNvSpPr>
              <a:spLocks noChangeShapeType="1"/>
            </p:cNvSpPr>
            <p:nvPr/>
          </p:nvSpPr>
          <p:spPr bwMode="auto">
            <a:xfrm flipV="1">
              <a:off x="1431" y="2424"/>
              <a:ext cx="760" cy="149"/>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765" name="Line 23"/>
            <p:cNvSpPr>
              <a:spLocks noChangeShapeType="1"/>
            </p:cNvSpPr>
            <p:nvPr/>
          </p:nvSpPr>
          <p:spPr bwMode="auto">
            <a:xfrm>
              <a:off x="3215" y="2260"/>
              <a:ext cx="728" cy="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9992" name="Rectangle 24"/>
            <p:cNvSpPr>
              <a:spLocks noChangeArrowheads="1"/>
            </p:cNvSpPr>
            <p:nvPr/>
          </p:nvSpPr>
          <p:spPr bwMode="auto">
            <a:xfrm>
              <a:off x="1598" y="1740"/>
              <a:ext cx="562" cy="212"/>
            </a:xfrm>
            <a:prstGeom prst="rect">
              <a:avLst/>
            </a:prstGeom>
            <a:noFill/>
            <a:ln w="25400">
              <a:noFill/>
              <a:miter lim="800000"/>
            </a:ln>
            <a:effectLst/>
          </p:spPr>
          <p:txBody>
            <a:bodyPr wrap="none" lIns="90487" tIns="44450" rIns="90487" bIns="44450">
              <a:spAutoFit/>
            </a:bodyPr>
            <a:lstStyle/>
            <a:p>
              <a:pPr>
                <a:defRPr/>
              </a:pPr>
              <a:r>
                <a:rPr lang="en-US" altLang="ja-JP" sz="1600" b="1"/>
                <a:t>sensor #</a:t>
              </a:r>
              <a:endParaRPr lang="en-US" altLang="ja-JP" sz="1600" b="1"/>
            </a:p>
          </p:txBody>
        </p:sp>
        <p:sp>
          <p:nvSpPr>
            <p:cNvPr id="339993" name="Rectangle 25"/>
            <p:cNvSpPr>
              <a:spLocks noChangeArrowheads="1"/>
            </p:cNvSpPr>
            <p:nvPr/>
          </p:nvSpPr>
          <p:spPr bwMode="auto">
            <a:xfrm>
              <a:off x="862" y="2273"/>
              <a:ext cx="974" cy="212"/>
            </a:xfrm>
            <a:prstGeom prst="rect">
              <a:avLst/>
            </a:prstGeom>
            <a:noFill/>
            <a:ln w="25400">
              <a:noFill/>
              <a:miter lim="800000"/>
            </a:ln>
            <a:effectLst/>
          </p:spPr>
          <p:txBody>
            <a:bodyPr wrap="none" lIns="90487" tIns="44450" rIns="90487" bIns="44450">
              <a:spAutoFit/>
            </a:bodyPr>
            <a:lstStyle/>
            <a:p>
              <a:pPr>
                <a:defRPr/>
              </a:pPr>
              <a:r>
                <a:rPr lang="en-US" altLang="ja-JP" sz="1600" b="1" dirty="0"/>
                <a:t>report required</a:t>
              </a:r>
              <a:endParaRPr lang="en-US" altLang="ja-JP" sz="1600" b="1" dirty="0"/>
            </a:p>
          </p:txBody>
        </p:sp>
        <p:sp>
          <p:nvSpPr>
            <p:cNvPr id="339994" name="Rectangle 26"/>
            <p:cNvSpPr>
              <a:spLocks noChangeArrowheads="1"/>
            </p:cNvSpPr>
            <p:nvPr/>
          </p:nvSpPr>
          <p:spPr bwMode="auto">
            <a:xfrm>
              <a:off x="3198" y="1839"/>
              <a:ext cx="929" cy="367"/>
            </a:xfrm>
            <a:prstGeom prst="rect">
              <a:avLst/>
            </a:prstGeom>
            <a:noFill/>
            <a:ln w="25400">
              <a:noFill/>
              <a:miter lim="800000"/>
            </a:ln>
            <a:effectLst/>
          </p:spPr>
          <p:txBody>
            <a:bodyPr wrap="none" lIns="90487" tIns="44450" rIns="90487" bIns="44450">
              <a:spAutoFit/>
            </a:bodyPr>
            <a:lstStyle/>
            <a:p>
              <a:pPr>
                <a:defRPr/>
              </a:pPr>
              <a:r>
                <a:rPr lang="en-US" altLang="ja-JP" sz="1600" b="1"/>
                <a:t>sensor #, type, </a:t>
              </a:r>
              <a:endParaRPr lang="en-US" altLang="ja-JP" sz="1600" b="1"/>
            </a:p>
            <a:p>
              <a:pPr>
                <a:defRPr/>
              </a:pPr>
              <a:r>
                <a:rPr lang="en-US" altLang="ja-JP" sz="1600" b="1"/>
                <a:t>location, age</a:t>
              </a:r>
              <a:endParaRPr lang="en-US" altLang="ja-JP" sz="1600" b="1"/>
            </a:p>
          </p:txBody>
        </p:sp>
        <p:sp>
          <p:nvSpPr>
            <p:cNvPr id="339995" name="Rectangle 27"/>
            <p:cNvSpPr>
              <a:spLocks noChangeArrowheads="1"/>
            </p:cNvSpPr>
            <p:nvPr/>
          </p:nvSpPr>
          <p:spPr bwMode="auto">
            <a:xfrm>
              <a:off x="2951" y="3015"/>
              <a:ext cx="1048" cy="20"/>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339996" name="Rectangle 28"/>
            <p:cNvSpPr>
              <a:spLocks noChangeArrowheads="1"/>
            </p:cNvSpPr>
            <p:nvPr/>
          </p:nvSpPr>
          <p:spPr bwMode="auto">
            <a:xfrm>
              <a:off x="2975" y="3328"/>
              <a:ext cx="1048" cy="20"/>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202771" name="Line 29"/>
            <p:cNvSpPr>
              <a:spLocks noChangeShapeType="1"/>
            </p:cNvSpPr>
            <p:nvPr/>
          </p:nvSpPr>
          <p:spPr bwMode="auto">
            <a:xfrm>
              <a:off x="2991" y="2611"/>
              <a:ext cx="392" cy="359"/>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9998" name="Rectangle 30"/>
            <p:cNvSpPr>
              <a:spLocks noChangeArrowheads="1"/>
            </p:cNvSpPr>
            <p:nvPr/>
          </p:nvSpPr>
          <p:spPr bwMode="auto">
            <a:xfrm>
              <a:off x="3046" y="3070"/>
              <a:ext cx="742" cy="212"/>
            </a:xfrm>
            <a:prstGeom prst="rect">
              <a:avLst/>
            </a:prstGeom>
            <a:noFill/>
            <a:ln w="25400">
              <a:noFill/>
              <a:miter lim="800000"/>
            </a:ln>
            <a:effectLst/>
          </p:spPr>
          <p:txBody>
            <a:bodyPr wrap="none" lIns="90487" tIns="44450" rIns="90487" bIns="44450">
              <a:spAutoFit/>
            </a:bodyPr>
            <a:lstStyle/>
            <a:p>
              <a:pPr>
                <a:defRPr/>
              </a:pPr>
              <a:r>
                <a:rPr lang="en-US" altLang="ja-JP" sz="1600" b="1"/>
                <a:t>sensor data</a:t>
              </a:r>
              <a:endParaRPr lang="en-US" altLang="ja-JP" sz="1600" b="1"/>
            </a:p>
          </p:txBody>
        </p:sp>
        <p:sp>
          <p:nvSpPr>
            <p:cNvPr id="339999" name="Rectangle 31"/>
            <p:cNvSpPr>
              <a:spLocks noChangeArrowheads="1"/>
            </p:cNvSpPr>
            <p:nvPr/>
          </p:nvSpPr>
          <p:spPr bwMode="auto">
            <a:xfrm>
              <a:off x="2073" y="2728"/>
              <a:ext cx="936" cy="212"/>
            </a:xfrm>
            <a:prstGeom prst="rect">
              <a:avLst/>
            </a:prstGeom>
            <a:noFill/>
            <a:ln w="25400">
              <a:noFill/>
              <a:miter lim="800000"/>
            </a:ln>
            <a:effectLst/>
          </p:spPr>
          <p:txBody>
            <a:bodyPr wrap="none" lIns="90487" tIns="44450" rIns="90487" bIns="44450">
              <a:spAutoFit/>
            </a:bodyPr>
            <a:lstStyle/>
            <a:p>
              <a:pPr>
                <a:defRPr/>
              </a:pPr>
              <a:r>
                <a:rPr lang="en-US" altLang="ja-JP" sz="1600" b="1"/>
                <a:t>sensor number</a:t>
              </a:r>
              <a:endParaRPr lang="en-US" altLang="ja-JP" sz="1600" b="1"/>
            </a:p>
          </p:txBody>
        </p:sp>
        <p:sp>
          <p:nvSpPr>
            <p:cNvPr id="202774" name="Line 32"/>
            <p:cNvSpPr>
              <a:spLocks noChangeShapeType="1"/>
            </p:cNvSpPr>
            <p:nvPr/>
          </p:nvSpPr>
          <p:spPr bwMode="auto">
            <a:xfrm>
              <a:off x="3095" y="2525"/>
              <a:ext cx="512" cy="459"/>
            </a:xfrm>
            <a:prstGeom prst="line">
              <a:avLst/>
            </a:prstGeom>
            <a:noFill/>
            <a:ln w="508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0001" name="Rectangle 33"/>
            <p:cNvSpPr>
              <a:spLocks noChangeArrowheads="1"/>
            </p:cNvSpPr>
            <p:nvPr/>
          </p:nvSpPr>
          <p:spPr bwMode="auto">
            <a:xfrm>
              <a:off x="3406" y="2494"/>
              <a:ext cx="806" cy="367"/>
            </a:xfrm>
            <a:prstGeom prst="rect">
              <a:avLst/>
            </a:prstGeom>
            <a:noFill/>
            <a:ln w="25400">
              <a:noFill/>
              <a:miter lim="800000"/>
            </a:ln>
            <a:effectLst/>
          </p:spPr>
          <p:txBody>
            <a:bodyPr wrap="none" lIns="90487" tIns="44450" rIns="90487" bIns="44450">
              <a:spAutoFit/>
            </a:bodyPr>
            <a:lstStyle/>
            <a:p>
              <a:pPr>
                <a:defRPr/>
              </a:pPr>
              <a:r>
                <a:rPr lang="en-US" altLang="ja-JP" sz="1600" b="1"/>
                <a:t>type, </a:t>
              </a:r>
              <a:endParaRPr lang="en-US" altLang="ja-JP" sz="1600" b="1"/>
            </a:p>
            <a:p>
              <a:pPr>
                <a:defRPr/>
              </a:pPr>
              <a:r>
                <a:rPr lang="en-US" altLang="ja-JP" sz="1600" b="1"/>
                <a:t>location, age</a:t>
              </a:r>
              <a:endParaRPr lang="en-US" altLang="ja-JP" sz="1600" b="1"/>
            </a:p>
          </p:txBody>
        </p:sp>
      </p:grpSp>
      <p:sp>
        <p:nvSpPr>
          <p:cNvPr id="2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Data Stores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0377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12E2116-BF13-4AF8-8BF9-DA7625D4C6BF}" type="slidenum">
              <a:rPr lang="en-US" altLang="ja-JP" sz="1200">
                <a:solidFill>
                  <a:schemeClr val="bg1"/>
                </a:solidFill>
              </a:rPr>
            </a:fld>
            <a:endParaRPr lang="en-US" altLang="ja-JP" sz="900">
              <a:solidFill>
                <a:schemeClr val="bg1"/>
              </a:solidFill>
            </a:endParaRPr>
          </a:p>
        </p:txBody>
      </p:sp>
      <p:sp>
        <p:nvSpPr>
          <p:cNvPr id="203781" name="Rectangle 25"/>
          <p:cNvSpPr>
            <a:spLocks noRot="1" noChangeArrowheads="1"/>
          </p:cNvSpPr>
          <p:nvPr/>
        </p:nvSpPr>
        <p:spPr bwMode="auto">
          <a:xfrm>
            <a:off x="1067305" y="1196752"/>
            <a:ext cx="8185215"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all icons must be labeled with meaningful </a:t>
            </a:r>
            <a:r>
              <a:rPr lang="en-US" altLang="ja-JP" sz="2400" dirty="0" smtClean="0">
                <a:latin typeface="Times New Roman" panose="02020603050405020304" pitchFamily="18" charset="0"/>
                <a:cs typeface="Times New Roman" panose="02020603050405020304" pitchFamily="18" charset="0"/>
              </a:rPr>
              <a:t>names</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the DFD evolves through a number of levels of </a:t>
            </a:r>
            <a:r>
              <a:rPr lang="en-US" altLang="ja-JP" sz="2400" dirty="0" smtClean="0">
                <a:latin typeface="Times New Roman" panose="02020603050405020304" pitchFamily="18" charset="0"/>
                <a:cs typeface="Times New Roman" panose="02020603050405020304" pitchFamily="18" charset="0"/>
              </a:rPr>
              <a:t>detail</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always begin with a context level diagram (also called level 0</a:t>
            </a:r>
            <a:r>
              <a:rPr lang="en-US" altLang="ja-JP" sz="2400" dirty="0" smtClean="0">
                <a:latin typeface="Times New Roman" panose="02020603050405020304" pitchFamily="18" charset="0"/>
                <a:cs typeface="Times New Roman" panose="02020603050405020304" pitchFamily="18" charset="0"/>
              </a:rPr>
              <a:t>)</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always show external entities at level </a:t>
            </a:r>
            <a:r>
              <a:rPr lang="en-US" altLang="ja-JP" sz="2400" dirty="0" smtClean="0">
                <a:latin typeface="Times New Roman" panose="02020603050405020304" pitchFamily="18" charset="0"/>
                <a:cs typeface="Times New Roman" panose="02020603050405020304" pitchFamily="18" charset="0"/>
              </a:rPr>
              <a:t>0</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always label data flow </a:t>
            </a:r>
            <a:r>
              <a:rPr lang="en-US" altLang="ja-JP" sz="2400" dirty="0" smtClean="0">
                <a:latin typeface="Times New Roman" panose="02020603050405020304" pitchFamily="18" charset="0"/>
                <a:cs typeface="Times New Roman" panose="02020603050405020304" pitchFamily="18" charset="0"/>
              </a:rPr>
              <a:t>arrows</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do not represent procedural logic</a:t>
            </a:r>
            <a:endParaRPr lang="en-US" altLang="ja-JP" sz="2400" dirty="0">
              <a:latin typeface="Times New Roman" panose="02020603050405020304" pitchFamily="18" charset="0"/>
              <a:cs typeface="Times New Roman" panose="02020603050405020304" pitchFamily="18"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Data Flow</a:t>
            </a:r>
            <a:r>
              <a:rPr lang="en-US" altLang="ja-JP" sz="3600" dirty="0"/>
              <a:t> </a:t>
            </a:r>
            <a:r>
              <a:rPr lang="en-US" altLang="ja-JP" dirty="0"/>
              <a:t>Diagramming:</a:t>
            </a:r>
            <a:r>
              <a:rPr lang="en-US" altLang="zh-CN" dirty="0"/>
              <a:t> </a:t>
            </a:r>
            <a:r>
              <a:rPr lang="en-US" altLang="ja-JP" dirty="0"/>
              <a:t>Guidelines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0480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0C3B9E6E-D429-4281-8158-125BDCBB3DC6}" type="slidenum">
              <a:rPr lang="en-US" altLang="ja-JP" sz="1200">
                <a:solidFill>
                  <a:schemeClr val="bg1"/>
                </a:solidFill>
              </a:rPr>
            </a:fld>
            <a:endParaRPr lang="en-US" altLang="ja-JP" sz="900">
              <a:solidFill>
                <a:schemeClr val="bg1"/>
              </a:solidFill>
            </a:endParaRPr>
          </a:p>
        </p:txBody>
      </p:sp>
      <p:sp>
        <p:nvSpPr>
          <p:cNvPr id="204805" name="Rectangle 7"/>
          <p:cNvSpPr>
            <a:spLocks noRot="1" noChangeArrowheads="1"/>
          </p:cNvSpPr>
          <p:nvPr/>
        </p:nvSpPr>
        <p:spPr bwMode="auto">
          <a:xfrm>
            <a:off x="1043608" y="1916832"/>
            <a:ext cx="7883525"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80000"/>
              </a:lnSpc>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review the data model to isolate data objects and use a grammatical parse to determine “operations</a:t>
            </a:r>
            <a:r>
              <a:rPr lang="en-US" altLang="ja-JP" sz="2400" dirty="0" smtClean="0">
                <a:latin typeface="Times New Roman" panose="02020603050405020304" pitchFamily="18" charset="0"/>
                <a:cs typeface="Times New Roman" panose="02020603050405020304" pitchFamily="18" charset="0"/>
              </a:rPr>
              <a:t>”</a:t>
            </a:r>
            <a:endParaRPr lang="en-US" altLang="ja-JP" sz="2400" dirty="0" smtClean="0">
              <a:latin typeface="Times New Roman" panose="02020603050405020304" pitchFamily="18" charset="0"/>
              <a:cs typeface="Times New Roman" panose="02020603050405020304" pitchFamily="18" charset="0"/>
            </a:endParaRPr>
          </a:p>
          <a:p>
            <a:pPr>
              <a:lnSpc>
                <a:spcPct val="80000"/>
              </a:lnSpc>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lnSpc>
                <a:spcPct val="80000"/>
              </a:lnSpc>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determine external entities (producers and consumers of data</a:t>
            </a:r>
            <a:r>
              <a:rPr lang="en-US" altLang="ja-JP" sz="2400" dirty="0" smtClean="0">
                <a:latin typeface="Times New Roman" panose="02020603050405020304" pitchFamily="18" charset="0"/>
                <a:cs typeface="Times New Roman" panose="02020603050405020304" pitchFamily="18" charset="0"/>
              </a:rPr>
              <a:t>)</a:t>
            </a:r>
            <a:endParaRPr lang="en-US" altLang="ja-JP" sz="2400" dirty="0" smtClean="0">
              <a:latin typeface="Times New Roman" panose="02020603050405020304" pitchFamily="18" charset="0"/>
              <a:cs typeface="Times New Roman" panose="02020603050405020304" pitchFamily="18" charset="0"/>
            </a:endParaRPr>
          </a:p>
          <a:p>
            <a:pPr>
              <a:lnSpc>
                <a:spcPct val="80000"/>
              </a:lnSpc>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lnSpc>
                <a:spcPct val="80000"/>
              </a:lnSpc>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create a level 0 DFD</a:t>
            </a:r>
            <a:endParaRPr lang="en-US" altLang="ja-JP" sz="2400" dirty="0">
              <a:latin typeface="Times New Roman" panose="02020603050405020304" pitchFamily="18" charset="0"/>
              <a:cs typeface="Times New Roman" panose="02020603050405020304" pitchFamily="18"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Constructing a DFD</a:t>
            </a:r>
            <a:r>
              <a:rPr lang="en-US" altLang="zh-CN" dirty="0"/>
              <a:t> </a:t>
            </a:r>
            <a:r>
              <a:rPr lang="en-US" altLang="ja-JP" dirty="0">
                <a:latin typeface="Palatino" charset="0"/>
              </a:rPr>
              <a:t>—</a:t>
            </a:r>
            <a:r>
              <a:rPr lang="en-US" altLang="ja-JP" dirty="0"/>
              <a:t>I</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0582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8E6DE01-0B82-4061-A023-355B6E93D0F8}" type="slidenum">
              <a:rPr lang="en-US" altLang="ja-JP" sz="1200">
                <a:solidFill>
                  <a:schemeClr val="bg1"/>
                </a:solidFill>
              </a:rPr>
            </a:fld>
            <a:endParaRPr lang="en-US" altLang="ja-JP" sz="900">
              <a:solidFill>
                <a:schemeClr val="bg1"/>
              </a:solidFill>
            </a:endParaRPr>
          </a:p>
        </p:txBody>
      </p:sp>
      <p:grpSp>
        <p:nvGrpSpPr>
          <p:cNvPr id="205829" name="Group 21"/>
          <p:cNvGrpSpPr/>
          <p:nvPr/>
        </p:nvGrpSpPr>
        <p:grpSpPr bwMode="auto">
          <a:xfrm>
            <a:off x="1882923" y="2358379"/>
            <a:ext cx="5713413" cy="1790701"/>
            <a:chOff x="1128" y="1290"/>
            <a:chExt cx="3599" cy="1128"/>
          </a:xfrm>
        </p:grpSpPr>
        <p:sp>
          <p:nvSpPr>
            <p:cNvPr id="348167" name="Oval 7"/>
            <p:cNvSpPr>
              <a:spLocks noChangeArrowheads="1"/>
            </p:cNvSpPr>
            <p:nvPr/>
          </p:nvSpPr>
          <p:spPr bwMode="auto">
            <a:xfrm>
              <a:off x="2368" y="1430"/>
              <a:ext cx="992" cy="825"/>
            </a:xfrm>
            <a:prstGeom prst="ellipse">
              <a:avLst/>
            </a:prstGeom>
            <a:solidFill>
              <a:schemeClr val="accent2"/>
            </a:solidFill>
            <a:ln w="25400">
              <a:noFill/>
              <a:round/>
            </a:ln>
            <a:effectLst>
              <a:outerShdw dist="107763" dir="2700000" algn="ctr" rotWithShape="0">
                <a:schemeClr val="bg2"/>
              </a:outerShdw>
            </a:effectLst>
          </p:spPr>
          <p:txBody>
            <a:bodyPr wrap="none" anchor="ctr"/>
            <a:lstStyle/>
            <a:p>
              <a:pPr>
                <a:defRPr/>
              </a:pPr>
              <a:endParaRPr lang="zh-CN" altLang="en-US"/>
            </a:p>
          </p:txBody>
        </p:sp>
        <p:sp>
          <p:nvSpPr>
            <p:cNvPr id="205831" name="Line 8"/>
            <p:cNvSpPr>
              <a:spLocks noChangeShapeType="1"/>
            </p:cNvSpPr>
            <p:nvPr/>
          </p:nvSpPr>
          <p:spPr bwMode="auto">
            <a:xfrm>
              <a:off x="1632" y="1489"/>
              <a:ext cx="736" cy="195"/>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32" name="Line 9"/>
            <p:cNvSpPr>
              <a:spLocks noChangeShapeType="1"/>
            </p:cNvSpPr>
            <p:nvPr/>
          </p:nvSpPr>
          <p:spPr bwMode="auto">
            <a:xfrm flipV="1">
              <a:off x="1624" y="2020"/>
              <a:ext cx="760" cy="15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33" name="Line 10"/>
            <p:cNvSpPr>
              <a:spLocks noChangeShapeType="1"/>
            </p:cNvSpPr>
            <p:nvPr/>
          </p:nvSpPr>
          <p:spPr bwMode="auto">
            <a:xfrm>
              <a:off x="3408" y="1857"/>
              <a:ext cx="728" cy="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171" name="Rectangle 11"/>
            <p:cNvSpPr>
              <a:spLocks noChangeArrowheads="1"/>
            </p:cNvSpPr>
            <p:nvPr/>
          </p:nvSpPr>
          <p:spPr bwMode="auto">
            <a:xfrm>
              <a:off x="1128" y="1303"/>
              <a:ext cx="552" cy="432"/>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348172" name="Rectangle 12"/>
            <p:cNvSpPr>
              <a:spLocks noChangeArrowheads="1"/>
            </p:cNvSpPr>
            <p:nvPr/>
          </p:nvSpPr>
          <p:spPr bwMode="auto">
            <a:xfrm>
              <a:off x="1144" y="1979"/>
              <a:ext cx="552" cy="432"/>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348173" name="Rectangle 13"/>
            <p:cNvSpPr>
              <a:spLocks noChangeArrowheads="1"/>
            </p:cNvSpPr>
            <p:nvPr/>
          </p:nvSpPr>
          <p:spPr bwMode="auto">
            <a:xfrm>
              <a:off x="4152" y="1630"/>
              <a:ext cx="552" cy="432"/>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348174" name="Rectangle 14"/>
            <p:cNvSpPr>
              <a:spLocks noChangeArrowheads="1"/>
            </p:cNvSpPr>
            <p:nvPr/>
          </p:nvSpPr>
          <p:spPr bwMode="auto">
            <a:xfrm>
              <a:off x="1207" y="1386"/>
              <a:ext cx="382" cy="231"/>
            </a:xfrm>
            <a:prstGeom prst="rect">
              <a:avLst/>
            </a:prstGeom>
            <a:noFill/>
            <a:ln w="25400">
              <a:noFill/>
              <a:miter lim="800000"/>
            </a:ln>
            <a:effectLst/>
          </p:spPr>
          <p:txBody>
            <a:bodyPr wrap="none" lIns="90487" tIns="44450" rIns="90487" bIns="44450">
              <a:spAutoFit/>
            </a:bodyPr>
            <a:lstStyle/>
            <a:p>
              <a:pPr>
                <a:defRPr/>
              </a:pPr>
              <a:r>
                <a:rPr lang="en-US" altLang="ja-JP" sz="1800" b="1">
                  <a:solidFill>
                    <a:schemeClr val="bg1"/>
                  </a:solidFill>
                </a:rPr>
                <a:t>user</a:t>
              </a:r>
              <a:endParaRPr lang="en-US" altLang="ja-JP" sz="1800" b="1">
                <a:solidFill>
                  <a:schemeClr val="bg1"/>
                </a:solidFill>
              </a:endParaRPr>
            </a:p>
          </p:txBody>
        </p:sp>
        <p:sp>
          <p:nvSpPr>
            <p:cNvPr id="348175" name="Rectangle 15"/>
            <p:cNvSpPr>
              <a:spLocks noChangeArrowheads="1"/>
            </p:cNvSpPr>
            <p:nvPr/>
          </p:nvSpPr>
          <p:spPr bwMode="auto">
            <a:xfrm>
              <a:off x="1880" y="1290"/>
              <a:ext cx="728" cy="289"/>
            </a:xfrm>
            <a:prstGeom prst="rect">
              <a:avLst/>
            </a:prstGeom>
            <a:noFill/>
            <a:ln w="25400">
              <a:noFill/>
              <a:miter lim="800000"/>
            </a:ln>
            <a:effectLst/>
          </p:spPr>
          <p:txBody>
            <a:bodyPr wrap="none" lIns="90487" tIns="44450" rIns="90487" bIns="44450">
              <a:spAutoFit/>
            </a:bodyPr>
            <a:lstStyle/>
            <a:p>
              <a:pPr algn="ctr">
                <a:lnSpc>
                  <a:spcPct val="75000"/>
                </a:lnSpc>
                <a:defRPr/>
              </a:pPr>
              <a:r>
                <a:rPr lang="en-US" altLang="ja-JP" sz="1600" b="1"/>
                <a:t>processing </a:t>
              </a:r>
              <a:endParaRPr lang="en-US" altLang="ja-JP" sz="1600" b="1"/>
            </a:p>
            <a:p>
              <a:pPr algn="ctr">
                <a:lnSpc>
                  <a:spcPct val="75000"/>
                </a:lnSpc>
                <a:defRPr/>
              </a:pPr>
              <a:r>
                <a:rPr lang="en-US" altLang="ja-JP" sz="1600" b="1"/>
                <a:t>request</a:t>
              </a:r>
              <a:endParaRPr lang="en-US" altLang="ja-JP" sz="1600" b="1"/>
            </a:p>
          </p:txBody>
        </p:sp>
        <p:sp>
          <p:nvSpPr>
            <p:cNvPr id="348176" name="Rectangle 16"/>
            <p:cNvSpPr>
              <a:spLocks noChangeArrowheads="1"/>
            </p:cNvSpPr>
            <p:nvPr/>
          </p:nvSpPr>
          <p:spPr bwMode="auto">
            <a:xfrm>
              <a:off x="1170" y="2031"/>
              <a:ext cx="516" cy="336"/>
            </a:xfrm>
            <a:prstGeom prst="rect">
              <a:avLst/>
            </a:prstGeom>
            <a:noFill/>
            <a:ln w="25400">
              <a:noFill/>
              <a:miter lim="800000"/>
            </a:ln>
            <a:effectLst/>
          </p:spPr>
          <p:txBody>
            <a:bodyPr wrap="none" lIns="90487" tIns="44450" rIns="90487" bIns="44450">
              <a:spAutoFit/>
            </a:bodyPr>
            <a:lstStyle/>
            <a:p>
              <a:pPr algn="ctr">
                <a:lnSpc>
                  <a:spcPct val="80000"/>
                </a:lnSpc>
                <a:defRPr/>
              </a:pPr>
              <a:r>
                <a:rPr lang="en-US" altLang="ja-JP" sz="1800" b="1">
                  <a:solidFill>
                    <a:schemeClr val="bg1"/>
                  </a:solidFill>
                </a:rPr>
                <a:t>video</a:t>
              </a:r>
              <a:endParaRPr lang="en-US" altLang="ja-JP" sz="1800" b="1">
                <a:solidFill>
                  <a:schemeClr val="bg1"/>
                </a:solidFill>
              </a:endParaRPr>
            </a:p>
            <a:p>
              <a:pPr algn="ctr">
                <a:lnSpc>
                  <a:spcPct val="80000"/>
                </a:lnSpc>
                <a:defRPr/>
              </a:pPr>
              <a:r>
                <a:rPr lang="en-US" altLang="ja-JP" sz="1800" b="1">
                  <a:solidFill>
                    <a:schemeClr val="bg1"/>
                  </a:solidFill>
                </a:rPr>
                <a:t>source</a:t>
              </a:r>
              <a:endParaRPr lang="en-US" altLang="ja-JP" sz="1800" b="1">
                <a:solidFill>
                  <a:schemeClr val="bg1"/>
                </a:solidFill>
              </a:endParaRPr>
            </a:p>
          </p:txBody>
        </p:sp>
        <p:sp>
          <p:nvSpPr>
            <p:cNvPr id="348177" name="Rectangle 17"/>
            <p:cNvSpPr>
              <a:spLocks noChangeArrowheads="1"/>
            </p:cNvSpPr>
            <p:nvPr/>
          </p:nvSpPr>
          <p:spPr bwMode="auto">
            <a:xfrm>
              <a:off x="1805" y="2129"/>
              <a:ext cx="766" cy="289"/>
            </a:xfrm>
            <a:prstGeom prst="rect">
              <a:avLst/>
            </a:prstGeom>
            <a:noFill/>
            <a:ln w="25400">
              <a:noFill/>
              <a:miter lim="800000"/>
            </a:ln>
            <a:effectLst/>
          </p:spPr>
          <p:txBody>
            <a:bodyPr wrap="none" lIns="90487" tIns="44450" rIns="90487" bIns="44450">
              <a:spAutoFit/>
            </a:bodyPr>
            <a:lstStyle/>
            <a:p>
              <a:pPr algn="ctr">
                <a:lnSpc>
                  <a:spcPct val="75000"/>
                </a:lnSpc>
                <a:defRPr/>
              </a:pPr>
              <a:r>
                <a:rPr lang="en-US" altLang="ja-JP" sz="1600" b="1"/>
                <a:t>NTSC</a:t>
              </a:r>
              <a:endParaRPr lang="en-US" altLang="ja-JP" sz="1600" b="1"/>
            </a:p>
            <a:p>
              <a:pPr algn="ctr">
                <a:lnSpc>
                  <a:spcPct val="75000"/>
                </a:lnSpc>
                <a:defRPr/>
              </a:pPr>
              <a:r>
                <a:rPr lang="en-US" altLang="ja-JP" sz="1600" b="1"/>
                <a:t>video signal</a:t>
              </a:r>
              <a:endParaRPr lang="en-US" altLang="ja-JP" sz="1600" b="1"/>
            </a:p>
          </p:txBody>
        </p:sp>
        <p:sp>
          <p:nvSpPr>
            <p:cNvPr id="348178" name="Rectangle 18"/>
            <p:cNvSpPr>
              <a:spLocks noChangeArrowheads="1"/>
            </p:cNvSpPr>
            <p:nvPr/>
          </p:nvSpPr>
          <p:spPr bwMode="auto">
            <a:xfrm>
              <a:off x="2537" y="1617"/>
              <a:ext cx="710" cy="449"/>
            </a:xfrm>
            <a:prstGeom prst="rect">
              <a:avLst/>
            </a:prstGeom>
            <a:noFill/>
            <a:ln w="25400">
              <a:noFill/>
              <a:miter lim="800000"/>
            </a:ln>
            <a:effectLst/>
          </p:spPr>
          <p:txBody>
            <a:bodyPr wrap="none" lIns="90487" tIns="44450" rIns="90487" bIns="44450">
              <a:spAutoFit/>
            </a:bodyPr>
            <a:lstStyle/>
            <a:p>
              <a:pPr algn="ctr">
                <a:lnSpc>
                  <a:spcPct val="75000"/>
                </a:lnSpc>
                <a:defRPr/>
              </a:pPr>
              <a:r>
                <a:rPr lang="en-US" altLang="ja-JP" sz="1800" b="1">
                  <a:solidFill>
                    <a:schemeClr val="bg1"/>
                  </a:solidFill>
                </a:rPr>
                <a:t>digital</a:t>
              </a:r>
              <a:endParaRPr lang="en-US" altLang="ja-JP" sz="1800" b="1">
                <a:solidFill>
                  <a:schemeClr val="bg1"/>
                </a:solidFill>
              </a:endParaRPr>
            </a:p>
            <a:p>
              <a:pPr algn="ctr">
                <a:lnSpc>
                  <a:spcPct val="75000"/>
                </a:lnSpc>
                <a:defRPr/>
              </a:pPr>
              <a:r>
                <a:rPr lang="en-US" altLang="ja-JP" sz="1800" b="1">
                  <a:solidFill>
                    <a:schemeClr val="bg1"/>
                  </a:solidFill>
                </a:rPr>
                <a:t>video</a:t>
              </a:r>
              <a:endParaRPr lang="en-US" altLang="ja-JP" sz="1800" b="1">
                <a:solidFill>
                  <a:schemeClr val="bg1"/>
                </a:solidFill>
              </a:endParaRPr>
            </a:p>
            <a:p>
              <a:pPr algn="ctr">
                <a:lnSpc>
                  <a:spcPct val="75000"/>
                </a:lnSpc>
                <a:defRPr/>
              </a:pPr>
              <a:r>
                <a:rPr lang="en-US" altLang="ja-JP" sz="1800" b="1">
                  <a:solidFill>
                    <a:schemeClr val="bg1"/>
                  </a:solidFill>
                </a:rPr>
                <a:t>processor</a:t>
              </a:r>
              <a:endParaRPr lang="en-US" altLang="ja-JP" sz="1800" b="1">
                <a:solidFill>
                  <a:schemeClr val="bg1"/>
                </a:solidFill>
              </a:endParaRPr>
            </a:p>
          </p:txBody>
        </p:sp>
        <p:sp>
          <p:nvSpPr>
            <p:cNvPr id="348179" name="Rectangle 19"/>
            <p:cNvSpPr>
              <a:spLocks noChangeArrowheads="1"/>
            </p:cNvSpPr>
            <p:nvPr/>
          </p:nvSpPr>
          <p:spPr bwMode="auto">
            <a:xfrm>
              <a:off x="3382" y="1425"/>
              <a:ext cx="652" cy="406"/>
            </a:xfrm>
            <a:prstGeom prst="rect">
              <a:avLst/>
            </a:prstGeom>
            <a:noFill/>
            <a:ln w="25400">
              <a:noFill/>
              <a:miter lim="800000"/>
            </a:ln>
            <a:effectLst/>
          </p:spPr>
          <p:txBody>
            <a:bodyPr wrap="none" lIns="90487" tIns="44450" rIns="90487" bIns="44450">
              <a:spAutoFit/>
            </a:bodyPr>
            <a:lstStyle/>
            <a:p>
              <a:pPr algn="ctr">
                <a:lnSpc>
                  <a:spcPct val="75000"/>
                </a:lnSpc>
                <a:defRPr/>
              </a:pPr>
              <a:r>
                <a:rPr lang="en-US" altLang="ja-JP" sz="1600" b="1"/>
                <a:t>requested</a:t>
              </a:r>
              <a:endParaRPr lang="en-US" altLang="ja-JP" sz="1600" b="1"/>
            </a:p>
            <a:p>
              <a:pPr algn="ctr">
                <a:lnSpc>
                  <a:spcPct val="75000"/>
                </a:lnSpc>
                <a:defRPr/>
              </a:pPr>
              <a:r>
                <a:rPr lang="en-US" altLang="ja-JP" sz="1600" b="1"/>
                <a:t>video</a:t>
              </a:r>
              <a:endParaRPr lang="en-US" altLang="ja-JP" sz="1600" b="1"/>
            </a:p>
            <a:p>
              <a:pPr algn="ctr">
                <a:lnSpc>
                  <a:spcPct val="75000"/>
                </a:lnSpc>
                <a:defRPr/>
              </a:pPr>
              <a:r>
                <a:rPr lang="en-US" altLang="ja-JP" sz="1600" b="1"/>
                <a:t>signal</a:t>
              </a:r>
              <a:endParaRPr lang="en-US" altLang="ja-JP" sz="1600" b="1"/>
            </a:p>
          </p:txBody>
        </p:sp>
        <p:sp>
          <p:nvSpPr>
            <p:cNvPr id="348180" name="Rectangle 20"/>
            <p:cNvSpPr>
              <a:spLocks noChangeArrowheads="1"/>
            </p:cNvSpPr>
            <p:nvPr/>
          </p:nvSpPr>
          <p:spPr bwMode="auto">
            <a:xfrm>
              <a:off x="4111" y="1727"/>
              <a:ext cx="616" cy="231"/>
            </a:xfrm>
            <a:prstGeom prst="rect">
              <a:avLst/>
            </a:prstGeom>
            <a:noFill/>
            <a:ln w="25400">
              <a:noFill/>
              <a:miter lim="800000"/>
            </a:ln>
            <a:effectLst/>
          </p:spPr>
          <p:txBody>
            <a:bodyPr wrap="none" lIns="90487" tIns="44450" rIns="90487" bIns="44450">
              <a:spAutoFit/>
            </a:bodyPr>
            <a:lstStyle/>
            <a:p>
              <a:pPr>
                <a:defRPr/>
              </a:pPr>
              <a:r>
                <a:rPr lang="en-US" altLang="ja-JP" sz="1800" b="1">
                  <a:solidFill>
                    <a:schemeClr val="bg1"/>
                  </a:solidFill>
                </a:rPr>
                <a:t>monitor</a:t>
              </a:r>
              <a:endParaRPr lang="en-US" altLang="ja-JP" sz="1800" b="1">
                <a:solidFill>
                  <a:schemeClr val="bg1"/>
                </a:solidFill>
              </a:endParaRPr>
            </a:p>
          </p:txBody>
        </p:sp>
      </p:grpSp>
      <p:sp>
        <p:nvSpPr>
          <p:cNvPr id="20"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Level 0 DFD Example</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7" name="Oval 3"/>
          <p:cNvSpPr>
            <a:spLocks noChangeArrowheads="1"/>
          </p:cNvSpPr>
          <p:nvPr/>
        </p:nvSpPr>
        <p:spPr bwMode="auto">
          <a:xfrm>
            <a:off x="3725863" y="2654300"/>
            <a:ext cx="1574800" cy="1473200"/>
          </a:xfrm>
          <a:prstGeom prst="ellipse">
            <a:avLst/>
          </a:prstGeom>
          <a:solidFill>
            <a:srgbClr val="FFFF99"/>
          </a:solidFill>
          <a:ln w="25400">
            <a:noFill/>
            <a:round/>
          </a:ln>
          <a:effectLst>
            <a:outerShdw dist="107763" dir="2700000" algn="ctr" rotWithShape="0">
              <a:schemeClr val="bg2"/>
            </a:outerShdw>
          </a:effectLst>
        </p:spPr>
        <p:txBody>
          <a:bodyPr wrap="none" anchor="ctr"/>
          <a:lstStyle/>
          <a:p>
            <a:pPr>
              <a:defRPr/>
            </a:pPr>
            <a:endParaRPr lang="zh-CN" altLang="en-US"/>
          </a:p>
        </p:txBody>
      </p:sp>
      <p:sp>
        <p:nvSpPr>
          <p:cNvPr id="209924" name="Line 4"/>
          <p:cNvSpPr>
            <a:spLocks noChangeShapeType="1"/>
          </p:cNvSpPr>
          <p:nvPr/>
        </p:nvSpPr>
        <p:spPr bwMode="auto">
          <a:xfrm>
            <a:off x="2557463" y="2759075"/>
            <a:ext cx="1168400" cy="34925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925" name="Line 5"/>
          <p:cNvSpPr>
            <a:spLocks noChangeShapeType="1"/>
          </p:cNvSpPr>
          <p:nvPr/>
        </p:nvSpPr>
        <p:spPr bwMode="auto">
          <a:xfrm flipV="1">
            <a:off x="2544763" y="3708400"/>
            <a:ext cx="1206500" cy="2667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926" name="Line 6"/>
          <p:cNvSpPr>
            <a:spLocks noChangeShapeType="1"/>
          </p:cNvSpPr>
          <p:nvPr/>
        </p:nvSpPr>
        <p:spPr bwMode="auto">
          <a:xfrm>
            <a:off x="5360988" y="3713163"/>
            <a:ext cx="1287462" cy="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7031" name="Rectangle 7"/>
          <p:cNvSpPr>
            <a:spLocks noChangeArrowheads="1"/>
          </p:cNvSpPr>
          <p:nvPr/>
        </p:nvSpPr>
        <p:spPr bwMode="auto">
          <a:xfrm>
            <a:off x="1079500" y="2384425"/>
            <a:ext cx="1403350" cy="771525"/>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897032" name="Rectangle 8"/>
          <p:cNvSpPr>
            <a:spLocks noChangeArrowheads="1"/>
          </p:cNvSpPr>
          <p:nvPr/>
        </p:nvSpPr>
        <p:spPr bwMode="auto">
          <a:xfrm>
            <a:off x="1241425" y="3633788"/>
            <a:ext cx="1417638" cy="771525"/>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897033" name="Rectangle 9"/>
          <p:cNvSpPr>
            <a:spLocks noChangeArrowheads="1"/>
          </p:cNvSpPr>
          <p:nvPr/>
        </p:nvSpPr>
        <p:spPr bwMode="auto">
          <a:xfrm>
            <a:off x="6624638" y="3392488"/>
            <a:ext cx="1697037" cy="771525"/>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lgn="ctr">
              <a:defRPr/>
            </a:pPr>
            <a:endParaRPr lang="zh-CN" altLang="en-US">
              <a:solidFill>
                <a:schemeClr val="bg1"/>
              </a:solidFill>
            </a:endParaRPr>
          </a:p>
        </p:txBody>
      </p:sp>
      <p:sp>
        <p:nvSpPr>
          <p:cNvPr id="897034" name="Rectangle 10"/>
          <p:cNvSpPr>
            <a:spLocks noChangeArrowheads="1"/>
          </p:cNvSpPr>
          <p:nvPr/>
        </p:nvSpPr>
        <p:spPr bwMode="auto">
          <a:xfrm>
            <a:off x="1248693" y="2420888"/>
            <a:ext cx="1235075" cy="638175"/>
          </a:xfrm>
          <a:prstGeom prst="rect">
            <a:avLst/>
          </a:prstGeom>
          <a:noFill/>
          <a:ln w="25400">
            <a:noFill/>
            <a:miter lim="800000"/>
          </a:ln>
          <a:effectLst/>
        </p:spPr>
        <p:txBody>
          <a:bodyPr lIns="90487" tIns="44450" rIns="90487" bIns="44450">
            <a:spAutoFit/>
          </a:bodyPr>
          <a:lstStyle/>
          <a:p>
            <a:pPr>
              <a:defRPr/>
            </a:pPr>
            <a:r>
              <a:rPr lang="en-US" altLang="zh-CN" sz="1800" b="1" dirty="0">
                <a:solidFill>
                  <a:schemeClr val="bg1"/>
                </a:solidFill>
                <a:ea typeface="宋体" panose="02010600030101010101" pitchFamily="2" charset="-122"/>
              </a:rPr>
              <a:t>Control panel</a:t>
            </a:r>
            <a:endParaRPr lang="en-US" altLang="zh-CN" sz="1800" b="1" dirty="0">
              <a:solidFill>
                <a:schemeClr val="bg1"/>
              </a:solidFill>
              <a:ea typeface="宋体" panose="02010600030101010101" pitchFamily="2" charset="-122"/>
            </a:endParaRPr>
          </a:p>
        </p:txBody>
      </p:sp>
      <p:sp>
        <p:nvSpPr>
          <p:cNvPr id="897035" name="Rectangle 11"/>
          <p:cNvSpPr>
            <a:spLocks noChangeArrowheads="1"/>
          </p:cNvSpPr>
          <p:nvPr/>
        </p:nvSpPr>
        <p:spPr bwMode="auto">
          <a:xfrm>
            <a:off x="2576513" y="2371725"/>
            <a:ext cx="1981200" cy="507447"/>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800" b="1">
                <a:ea typeface="宋体" panose="02010600030101010101" pitchFamily="2" charset="-122"/>
              </a:rPr>
              <a:t>User commands and data</a:t>
            </a:r>
            <a:endParaRPr lang="en-US" altLang="zh-CN" sz="1800" b="1">
              <a:ea typeface="宋体" panose="02010600030101010101" pitchFamily="2" charset="-122"/>
            </a:endParaRPr>
          </a:p>
        </p:txBody>
      </p:sp>
      <p:sp>
        <p:nvSpPr>
          <p:cNvPr id="897036" name="Rectangle 12"/>
          <p:cNvSpPr>
            <a:spLocks noChangeArrowheads="1"/>
          </p:cNvSpPr>
          <p:nvPr/>
        </p:nvSpPr>
        <p:spPr bwMode="auto">
          <a:xfrm>
            <a:off x="1505357" y="3837713"/>
            <a:ext cx="900887" cy="311367"/>
          </a:xfrm>
          <a:prstGeom prst="rect">
            <a:avLst/>
          </a:prstGeom>
          <a:noFill/>
          <a:ln w="25400">
            <a:noFill/>
            <a:miter lim="800000"/>
          </a:ln>
          <a:effectLst/>
        </p:spPr>
        <p:txBody>
          <a:bodyPr wrap="none" lIns="90487" tIns="44450" rIns="90487" bIns="44450">
            <a:spAutoFit/>
          </a:bodyPr>
          <a:lstStyle/>
          <a:p>
            <a:pPr algn="ctr">
              <a:lnSpc>
                <a:spcPct val="80000"/>
              </a:lnSpc>
              <a:defRPr/>
            </a:pPr>
            <a:r>
              <a:rPr lang="en-US" altLang="zh-CN" sz="1800" b="1" dirty="0">
                <a:solidFill>
                  <a:schemeClr val="bg1"/>
                </a:solidFill>
                <a:ea typeface="宋体" panose="02010600030101010101" pitchFamily="2" charset="-122"/>
              </a:rPr>
              <a:t>sensors</a:t>
            </a:r>
            <a:endParaRPr lang="en-US" altLang="zh-CN" sz="1800" b="1" dirty="0">
              <a:solidFill>
                <a:schemeClr val="bg1"/>
              </a:solidFill>
              <a:ea typeface="宋体" panose="02010600030101010101" pitchFamily="2" charset="-122"/>
            </a:endParaRPr>
          </a:p>
        </p:txBody>
      </p:sp>
      <p:sp>
        <p:nvSpPr>
          <p:cNvPr id="897037" name="Rectangle 13"/>
          <p:cNvSpPr>
            <a:spLocks noChangeArrowheads="1"/>
          </p:cNvSpPr>
          <p:nvPr/>
        </p:nvSpPr>
        <p:spPr bwMode="auto">
          <a:xfrm>
            <a:off x="2814638" y="3937000"/>
            <a:ext cx="1076325" cy="505267"/>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800" b="1">
                <a:ea typeface="宋体" panose="02010600030101010101" pitchFamily="2" charset="-122"/>
              </a:rPr>
              <a:t>Sensor status</a:t>
            </a:r>
            <a:endParaRPr lang="en-US" altLang="zh-CN" sz="1800" b="1">
              <a:ea typeface="宋体" panose="02010600030101010101" pitchFamily="2" charset="-122"/>
            </a:endParaRPr>
          </a:p>
        </p:txBody>
      </p:sp>
      <p:sp>
        <p:nvSpPr>
          <p:cNvPr id="897038" name="Rectangle 14"/>
          <p:cNvSpPr>
            <a:spLocks noChangeArrowheads="1"/>
          </p:cNvSpPr>
          <p:nvPr/>
        </p:nvSpPr>
        <p:spPr bwMode="auto">
          <a:xfrm>
            <a:off x="3707904" y="3139757"/>
            <a:ext cx="1555750" cy="505267"/>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800" b="1" dirty="0">
                <a:ea typeface="宋体" panose="02010600030101010101" pitchFamily="2" charset="-122"/>
              </a:rPr>
              <a:t>Safe-Home software</a:t>
            </a:r>
            <a:endParaRPr lang="en-US" altLang="zh-CN" sz="1800" b="1" dirty="0">
              <a:ea typeface="宋体" panose="02010600030101010101" pitchFamily="2" charset="-122"/>
            </a:endParaRPr>
          </a:p>
        </p:txBody>
      </p:sp>
      <p:sp>
        <p:nvSpPr>
          <p:cNvPr id="897039" name="Rectangle 15"/>
          <p:cNvSpPr>
            <a:spLocks noChangeArrowheads="1"/>
          </p:cNvSpPr>
          <p:nvPr/>
        </p:nvSpPr>
        <p:spPr bwMode="auto">
          <a:xfrm>
            <a:off x="5346741" y="3371850"/>
            <a:ext cx="1304843" cy="299697"/>
          </a:xfrm>
          <a:prstGeom prst="rect">
            <a:avLst/>
          </a:prstGeom>
          <a:noFill/>
          <a:ln w="25400">
            <a:noFill/>
            <a:miter lim="800000"/>
          </a:ln>
          <a:effectLst/>
        </p:spPr>
        <p:txBody>
          <a:bodyPr wrap="none" lIns="90487" tIns="44450" rIns="90487" bIns="44450">
            <a:spAutoFit/>
          </a:bodyPr>
          <a:lstStyle/>
          <a:p>
            <a:pPr algn="ctr">
              <a:lnSpc>
                <a:spcPct val="75000"/>
              </a:lnSpc>
              <a:defRPr/>
            </a:pPr>
            <a:r>
              <a:rPr lang="en-US" altLang="zh-CN" sz="1800" b="1">
                <a:ea typeface="宋体" panose="02010600030101010101" pitchFamily="2" charset="-122"/>
              </a:rPr>
              <a:t>Alarm type</a:t>
            </a:r>
            <a:endParaRPr lang="en-US" altLang="zh-CN" sz="1800" b="1">
              <a:ea typeface="宋体" panose="02010600030101010101" pitchFamily="2" charset="-122"/>
            </a:endParaRPr>
          </a:p>
        </p:txBody>
      </p:sp>
      <p:sp>
        <p:nvSpPr>
          <p:cNvPr id="897040" name="Rectangle 16"/>
          <p:cNvSpPr>
            <a:spLocks noChangeArrowheads="1"/>
          </p:cNvSpPr>
          <p:nvPr/>
        </p:nvSpPr>
        <p:spPr bwMode="auto">
          <a:xfrm>
            <a:off x="7086351" y="3569519"/>
            <a:ext cx="825749" cy="363537"/>
          </a:xfrm>
          <a:prstGeom prst="rect">
            <a:avLst/>
          </a:prstGeom>
          <a:noFill/>
          <a:ln w="25400">
            <a:noFill/>
            <a:miter lim="800000"/>
          </a:ln>
          <a:effectLst/>
        </p:spPr>
        <p:txBody>
          <a:bodyPr wrap="square" lIns="90487" tIns="44450" rIns="90487" bIns="44450">
            <a:spAutoFit/>
          </a:bodyPr>
          <a:lstStyle/>
          <a:p>
            <a:pPr>
              <a:defRPr/>
            </a:pPr>
            <a:r>
              <a:rPr lang="en-US" altLang="zh-CN" sz="1800" b="1" dirty="0">
                <a:solidFill>
                  <a:schemeClr val="bg1"/>
                </a:solidFill>
                <a:ea typeface="宋体" panose="02010600030101010101" pitchFamily="2" charset="-122"/>
              </a:rPr>
              <a:t>alarm</a:t>
            </a:r>
            <a:endParaRPr lang="en-US" altLang="zh-CN" sz="1800" b="1" dirty="0">
              <a:solidFill>
                <a:schemeClr val="bg1"/>
              </a:solidFill>
              <a:ea typeface="宋体" panose="02010600030101010101" pitchFamily="2" charset="-122"/>
            </a:endParaRPr>
          </a:p>
        </p:txBody>
      </p:sp>
      <p:sp>
        <p:nvSpPr>
          <p:cNvPr id="897041" name="Rectangle 17"/>
          <p:cNvSpPr>
            <a:spLocks noChangeArrowheads="1"/>
          </p:cNvSpPr>
          <p:nvPr/>
        </p:nvSpPr>
        <p:spPr bwMode="auto">
          <a:xfrm>
            <a:off x="6667500" y="5027613"/>
            <a:ext cx="1654175" cy="771525"/>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897042" name="Rectangle 18"/>
          <p:cNvSpPr>
            <a:spLocks noChangeArrowheads="1"/>
          </p:cNvSpPr>
          <p:nvPr/>
        </p:nvSpPr>
        <p:spPr bwMode="auto">
          <a:xfrm>
            <a:off x="6608763" y="1962150"/>
            <a:ext cx="1741487" cy="771525"/>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897043" name="Rectangle 19"/>
          <p:cNvSpPr>
            <a:spLocks noChangeArrowheads="1"/>
          </p:cNvSpPr>
          <p:nvPr/>
        </p:nvSpPr>
        <p:spPr bwMode="auto">
          <a:xfrm>
            <a:off x="6673850" y="2038350"/>
            <a:ext cx="1933575" cy="638175"/>
          </a:xfrm>
          <a:prstGeom prst="rect">
            <a:avLst/>
          </a:prstGeom>
          <a:noFill/>
          <a:ln w="25400">
            <a:noFill/>
            <a:miter lim="800000"/>
          </a:ln>
          <a:effectLst/>
        </p:spPr>
        <p:txBody>
          <a:bodyPr lIns="90487" tIns="44450" rIns="90487" bIns="44450">
            <a:spAutoFit/>
          </a:bodyPr>
          <a:lstStyle/>
          <a:p>
            <a:pPr>
              <a:defRPr/>
            </a:pPr>
            <a:r>
              <a:rPr lang="en-US" altLang="zh-CN" sz="1800" b="1">
                <a:solidFill>
                  <a:schemeClr val="bg1"/>
                </a:solidFill>
                <a:ea typeface="宋体" panose="02010600030101010101" pitchFamily="2" charset="-122"/>
              </a:rPr>
              <a:t>Control panel display</a:t>
            </a:r>
            <a:endParaRPr lang="en-US" altLang="zh-CN" sz="1800" b="1">
              <a:solidFill>
                <a:schemeClr val="bg1"/>
              </a:solidFill>
              <a:ea typeface="宋体" panose="02010600030101010101" pitchFamily="2" charset="-122"/>
            </a:endParaRPr>
          </a:p>
        </p:txBody>
      </p:sp>
      <p:sp>
        <p:nvSpPr>
          <p:cNvPr id="897044" name="Rectangle 20"/>
          <p:cNvSpPr>
            <a:spLocks noChangeArrowheads="1"/>
          </p:cNvSpPr>
          <p:nvPr/>
        </p:nvSpPr>
        <p:spPr bwMode="auto">
          <a:xfrm>
            <a:off x="6718300" y="5222473"/>
            <a:ext cx="1617663" cy="366767"/>
          </a:xfrm>
          <a:prstGeom prst="rect">
            <a:avLst/>
          </a:prstGeom>
          <a:noFill/>
          <a:ln w="25400">
            <a:noFill/>
            <a:miter lim="800000"/>
          </a:ln>
          <a:effectLst/>
        </p:spPr>
        <p:txBody>
          <a:bodyPr lIns="90487" tIns="44450" rIns="90487" bIns="44450">
            <a:spAutoFit/>
          </a:bodyPr>
          <a:lstStyle/>
          <a:p>
            <a:pPr>
              <a:defRPr/>
            </a:pPr>
            <a:r>
              <a:rPr lang="en-US" altLang="zh-CN" sz="1800" b="1" dirty="0">
                <a:solidFill>
                  <a:schemeClr val="bg1"/>
                </a:solidFill>
                <a:ea typeface="宋体" panose="02010600030101010101" pitchFamily="2" charset="-122"/>
              </a:rPr>
              <a:t>Telephone line</a:t>
            </a:r>
            <a:endParaRPr lang="en-US" altLang="zh-CN" sz="1800" b="1" dirty="0">
              <a:solidFill>
                <a:schemeClr val="bg1"/>
              </a:solidFill>
              <a:ea typeface="宋体" panose="02010600030101010101" pitchFamily="2" charset="-122"/>
            </a:endParaRPr>
          </a:p>
        </p:txBody>
      </p:sp>
      <p:sp>
        <p:nvSpPr>
          <p:cNvPr id="209941" name="Line 21"/>
          <p:cNvSpPr>
            <a:spLocks noChangeShapeType="1"/>
          </p:cNvSpPr>
          <p:nvPr/>
        </p:nvSpPr>
        <p:spPr bwMode="auto">
          <a:xfrm>
            <a:off x="5087938" y="4067175"/>
            <a:ext cx="1595437" cy="1350963"/>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942" name="Line 22"/>
          <p:cNvSpPr>
            <a:spLocks noChangeShapeType="1"/>
          </p:cNvSpPr>
          <p:nvPr/>
        </p:nvSpPr>
        <p:spPr bwMode="auto">
          <a:xfrm flipV="1">
            <a:off x="5191125" y="2252663"/>
            <a:ext cx="1390650" cy="80645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7047" name="Rectangle 23"/>
          <p:cNvSpPr>
            <a:spLocks noChangeArrowheads="1"/>
          </p:cNvSpPr>
          <p:nvPr/>
        </p:nvSpPr>
        <p:spPr bwMode="auto">
          <a:xfrm>
            <a:off x="4791075" y="1927225"/>
            <a:ext cx="1670050" cy="505267"/>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800" b="1">
                <a:ea typeface="宋体" panose="02010600030101010101" pitchFamily="2" charset="-122"/>
              </a:rPr>
              <a:t>Display information</a:t>
            </a:r>
            <a:endParaRPr lang="en-US" altLang="zh-CN" sz="1800" b="1">
              <a:ea typeface="宋体" panose="02010600030101010101" pitchFamily="2" charset="-122"/>
            </a:endParaRPr>
          </a:p>
        </p:txBody>
      </p:sp>
      <p:sp>
        <p:nvSpPr>
          <p:cNvPr id="897048" name="Rectangle 24"/>
          <p:cNvSpPr>
            <a:spLocks noChangeArrowheads="1"/>
          </p:cNvSpPr>
          <p:nvPr/>
        </p:nvSpPr>
        <p:spPr bwMode="auto">
          <a:xfrm>
            <a:off x="4389438" y="4708525"/>
            <a:ext cx="1798637" cy="505267"/>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800" b="1">
                <a:ea typeface="宋体" panose="02010600030101010101" pitchFamily="2" charset="-122"/>
              </a:rPr>
              <a:t>Telephone number tones</a:t>
            </a:r>
            <a:endParaRPr lang="en-US" altLang="zh-CN" sz="1800" b="1">
              <a:ea typeface="宋体" panose="02010600030101010101" pitchFamily="2" charset="-122"/>
            </a:endParaRPr>
          </a:p>
        </p:txBody>
      </p:sp>
      <p:sp>
        <p:nvSpPr>
          <p:cNvPr id="2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Level 0 DFD Example</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0685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58282191-A15B-4F90-A5A2-B6F730097A64}" type="slidenum">
              <a:rPr lang="en-US" altLang="ja-JP" sz="1200">
                <a:solidFill>
                  <a:schemeClr val="bg1"/>
                </a:solidFill>
              </a:rPr>
            </a:fld>
            <a:endParaRPr lang="en-US" altLang="ja-JP" sz="900">
              <a:solidFill>
                <a:schemeClr val="bg1"/>
              </a:solidFill>
            </a:endParaRPr>
          </a:p>
        </p:txBody>
      </p:sp>
      <p:sp>
        <p:nvSpPr>
          <p:cNvPr id="206853" name="Rectangle 21"/>
          <p:cNvSpPr>
            <a:spLocks noRot="1" noChangeArrowheads="1"/>
          </p:cNvSpPr>
          <p:nvPr/>
        </p:nvSpPr>
        <p:spPr bwMode="auto">
          <a:xfrm>
            <a:off x="899592" y="1628800"/>
            <a:ext cx="752475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write a narrative describing the </a:t>
            </a:r>
            <a:r>
              <a:rPr lang="en-US" altLang="ja-JP" sz="2400" dirty="0" smtClean="0">
                <a:latin typeface="Times New Roman" panose="02020603050405020304" pitchFamily="18" charset="0"/>
                <a:cs typeface="Times New Roman" panose="02020603050405020304" pitchFamily="18" charset="0"/>
              </a:rPr>
              <a:t>transform</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parse to determine next level </a:t>
            </a:r>
            <a:r>
              <a:rPr lang="en-US" altLang="ja-JP" sz="2400" dirty="0" smtClean="0">
                <a:latin typeface="Times New Roman" panose="02020603050405020304" pitchFamily="18" charset="0"/>
                <a:cs typeface="Times New Roman" panose="02020603050405020304" pitchFamily="18" charset="0"/>
              </a:rPr>
              <a:t>transforms</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“balance” the flow to maintain data flow </a:t>
            </a:r>
            <a:r>
              <a:rPr lang="en-US" altLang="ja-JP" sz="2400" dirty="0" smtClean="0">
                <a:latin typeface="Times New Roman" panose="02020603050405020304" pitchFamily="18" charset="0"/>
                <a:cs typeface="Times New Roman" panose="02020603050405020304" pitchFamily="18" charset="0"/>
              </a:rPr>
              <a:t>continuity</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develop a level 1 </a:t>
            </a:r>
            <a:r>
              <a:rPr lang="en-US" altLang="ja-JP" sz="2400" dirty="0" smtClean="0">
                <a:latin typeface="Times New Roman" panose="02020603050405020304" pitchFamily="18" charset="0"/>
                <a:cs typeface="Times New Roman" panose="02020603050405020304" pitchFamily="18" charset="0"/>
              </a:rPr>
              <a:t>DFD</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use a 1:5 (approx.) expansion ratio</a:t>
            </a:r>
            <a:endParaRPr lang="en-US" altLang="ja-JP" sz="2400" dirty="0">
              <a:latin typeface="Times New Roman" panose="02020603050405020304" pitchFamily="18" charset="0"/>
              <a:cs typeface="Times New Roman" panose="02020603050405020304" pitchFamily="18"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Constructing a DFD</a:t>
            </a:r>
            <a:r>
              <a:rPr lang="en-US" altLang="ja-JP" dirty="0">
                <a:latin typeface="Palatino" charset="0"/>
              </a:rPr>
              <a:t>—</a:t>
            </a:r>
            <a:r>
              <a:rPr lang="en-US" altLang="ja-JP" dirty="0"/>
              <a:t>II</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0787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0870197F-8BDE-4EFD-B9AB-3A165A5014A7}" type="slidenum">
              <a:rPr lang="en-US" altLang="ja-JP" sz="1200">
                <a:solidFill>
                  <a:schemeClr val="bg1"/>
                </a:solidFill>
              </a:rPr>
            </a:fld>
            <a:endParaRPr lang="en-US" altLang="ja-JP" sz="900">
              <a:solidFill>
                <a:schemeClr val="bg1"/>
              </a:solidFill>
            </a:endParaRPr>
          </a:p>
        </p:txBody>
      </p:sp>
      <p:grpSp>
        <p:nvGrpSpPr>
          <p:cNvPr id="207877" name="Group 45"/>
          <p:cNvGrpSpPr/>
          <p:nvPr/>
        </p:nvGrpSpPr>
        <p:grpSpPr bwMode="auto">
          <a:xfrm>
            <a:off x="1511300" y="1546225"/>
            <a:ext cx="6096000" cy="3197226"/>
            <a:chOff x="952" y="974"/>
            <a:chExt cx="3840" cy="2014"/>
          </a:xfrm>
        </p:grpSpPr>
        <p:sp>
          <p:nvSpPr>
            <p:cNvPr id="352263" name="Oval 7"/>
            <p:cNvSpPr>
              <a:spLocks noChangeArrowheads="1"/>
            </p:cNvSpPr>
            <p:nvPr/>
          </p:nvSpPr>
          <p:spPr bwMode="auto">
            <a:xfrm>
              <a:off x="2336" y="974"/>
              <a:ext cx="656" cy="574"/>
            </a:xfrm>
            <a:prstGeom prst="ellipse">
              <a:avLst/>
            </a:prstGeom>
            <a:solidFill>
              <a:schemeClr val="accent2"/>
            </a:solidFill>
            <a:ln w="25400">
              <a:solidFill>
                <a:schemeClr val="tx1"/>
              </a:solidFill>
              <a:round/>
            </a:ln>
            <a:effectLst>
              <a:outerShdw dist="107763" dir="2700000" algn="ctr" rotWithShape="0">
                <a:schemeClr val="bg2"/>
              </a:outerShdw>
            </a:effectLst>
          </p:spPr>
          <p:txBody>
            <a:bodyPr wrap="none" anchor="ctr"/>
            <a:lstStyle/>
            <a:p>
              <a:pPr>
                <a:defRPr/>
              </a:pPr>
              <a:endParaRPr lang="zh-CN" altLang="en-US"/>
            </a:p>
          </p:txBody>
        </p:sp>
        <p:sp>
          <p:nvSpPr>
            <p:cNvPr id="207879" name="Line 8"/>
            <p:cNvSpPr>
              <a:spLocks noChangeShapeType="1"/>
            </p:cNvSpPr>
            <p:nvPr/>
          </p:nvSpPr>
          <p:spPr bwMode="auto">
            <a:xfrm>
              <a:off x="1824" y="1272"/>
              <a:ext cx="488"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880" name="Line 9"/>
            <p:cNvSpPr>
              <a:spLocks noChangeShapeType="1"/>
            </p:cNvSpPr>
            <p:nvPr/>
          </p:nvSpPr>
          <p:spPr bwMode="auto">
            <a:xfrm>
              <a:off x="3024" y="1272"/>
              <a:ext cx="488"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266" name="Rectangle 10"/>
            <p:cNvSpPr>
              <a:spLocks noChangeArrowheads="1"/>
            </p:cNvSpPr>
            <p:nvPr/>
          </p:nvSpPr>
          <p:spPr bwMode="auto">
            <a:xfrm>
              <a:off x="1432" y="1074"/>
              <a:ext cx="416" cy="389"/>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352267" name="Rectangle 11"/>
            <p:cNvSpPr>
              <a:spLocks noChangeArrowheads="1"/>
            </p:cNvSpPr>
            <p:nvPr/>
          </p:nvSpPr>
          <p:spPr bwMode="auto">
            <a:xfrm>
              <a:off x="3520" y="1095"/>
              <a:ext cx="416" cy="389"/>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352268" name="Rectangle 12"/>
            <p:cNvSpPr>
              <a:spLocks noChangeArrowheads="1"/>
            </p:cNvSpPr>
            <p:nvPr/>
          </p:nvSpPr>
          <p:spPr bwMode="auto">
            <a:xfrm>
              <a:off x="2583" y="1114"/>
              <a:ext cx="244" cy="289"/>
            </a:xfrm>
            <a:prstGeom prst="rect">
              <a:avLst/>
            </a:prstGeom>
            <a:noFill/>
            <a:ln w="25400">
              <a:noFill/>
              <a:miter lim="800000"/>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2400" b="1">
                  <a:solidFill>
                    <a:schemeClr val="bg1"/>
                  </a:solidFill>
                </a:rPr>
                <a:t>P</a:t>
              </a:r>
              <a:endParaRPr lang="en-US" altLang="ja-JP" sz="2400" b="1">
                <a:solidFill>
                  <a:schemeClr val="bg1"/>
                </a:solidFill>
              </a:endParaRPr>
            </a:p>
          </p:txBody>
        </p:sp>
        <p:sp>
          <p:nvSpPr>
            <p:cNvPr id="352269" name="Rectangle 13"/>
            <p:cNvSpPr>
              <a:spLocks noChangeArrowheads="1"/>
            </p:cNvSpPr>
            <p:nvPr/>
          </p:nvSpPr>
          <p:spPr bwMode="auto">
            <a:xfrm>
              <a:off x="1975" y="1007"/>
              <a:ext cx="223" cy="289"/>
            </a:xfrm>
            <a:prstGeom prst="rect">
              <a:avLst/>
            </a:prstGeom>
            <a:noFill/>
            <a:ln w="25400">
              <a:noFill/>
              <a:miter lim="800000"/>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2400" b="1"/>
                <a:t>a</a:t>
              </a:r>
              <a:endParaRPr lang="en-US" altLang="ja-JP" sz="2400" b="1"/>
            </a:p>
          </p:txBody>
        </p:sp>
        <p:sp>
          <p:nvSpPr>
            <p:cNvPr id="352270" name="Rectangle 14"/>
            <p:cNvSpPr>
              <a:spLocks noChangeArrowheads="1"/>
            </p:cNvSpPr>
            <p:nvPr/>
          </p:nvSpPr>
          <p:spPr bwMode="auto">
            <a:xfrm>
              <a:off x="3103" y="1014"/>
              <a:ext cx="233" cy="289"/>
            </a:xfrm>
            <a:prstGeom prst="rect">
              <a:avLst/>
            </a:prstGeom>
            <a:noFill/>
            <a:ln w="25400">
              <a:noFill/>
              <a:miter lim="800000"/>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2400" b="1"/>
                <a:t>b</a:t>
              </a:r>
              <a:endParaRPr lang="en-US" altLang="ja-JP" sz="2400" b="1"/>
            </a:p>
          </p:txBody>
        </p:sp>
        <p:sp>
          <p:nvSpPr>
            <p:cNvPr id="352271" name="Rectangle 15"/>
            <p:cNvSpPr>
              <a:spLocks noChangeArrowheads="1"/>
            </p:cNvSpPr>
            <p:nvPr/>
          </p:nvSpPr>
          <p:spPr bwMode="auto">
            <a:xfrm>
              <a:off x="1535" y="1128"/>
              <a:ext cx="223" cy="289"/>
            </a:xfrm>
            <a:prstGeom prst="rect">
              <a:avLst/>
            </a:prstGeom>
            <a:noFill/>
            <a:ln w="25400">
              <a:noFill/>
              <a:miter lim="800000"/>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2400" b="1">
                  <a:solidFill>
                    <a:schemeClr val="bg1"/>
                  </a:solidFill>
                </a:rPr>
                <a:t>x</a:t>
              </a:r>
              <a:endParaRPr lang="en-US" altLang="ja-JP" sz="2400" b="1">
                <a:solidFill>
                  <a:schemeClr val="bg1"/>
                </a:solidFill>
              </a:endParaRPr>
            </a:p>
          </p:txBody>
        </p:sp>
        <p:sp>
          <p:nvSpPr>
            <p:cNvPr id="352272" name="Rectangle 16"/>
            <p:cNvSpPr>
              <a:spLocks noChangeArrowheads="1"/>
            </p:cNvSpPr>
            <p:nvPr/>
          </p:nvSpPr>
          <p:spPr bwMode="auto">
            <a:xfrm>
              <a:off x="3623" y="1128"/>
              <a:ext cx="223" cy="289"/>
            </a:xfrm>
            <a:prstGeom prst="rect">
              <a:avLst/>
            </a:prstGeom>
            <a:noFill/>
            <a:ln w="25400">
              <a:noFill/>
              <a:miter lim="800000"/>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2400" b="1">
                  <a:solidFill>
                    <a:schemeClr val="bg1"/>
                  </a:solidFill>
                </a:rPr>
                <a:t>y</a:t>
              </a:r>
              <a:endParaRPr lang="en-US" altLang="ja-JP" sz="2400" b="1">
                <a:solidFill>
                  <a:schemeClr val="bg1"/>
                </a:solidFill>
              </a:endParaRPr>
            </a:p>
          </p:txBody>
        </p:sp>
        <p:sp>
          <p:nvSpPr>
            <p:cNvPr id="352273" name="Oval 17"/>
            <p:cNvSpPr>
              <a:spLocks noChangeArrowheads="1"/>
            </p:cNvSpPr>
            <p:nvPr/>
          </p:nvSpPr>
          <p:spPr bwMode="auto">
            <a:xfrm>
              <a:off x="1456" y="1941"/>
              <a:ext cx="504" cy="454"/>
            </a:xfrm>
            <a:prstGeom prst="ellipse">
              <a:avLst/>
            </a:prstGeom>
            <a:solidFill>
              <a:schemeClr val="accent2"/>
            </a:solidFill>
            <a:ln w="25400">
              <a:solidFill>
                <a:schemeClr val="tx1"/>
              </a:solidFill>
              <a:round/>
            </a:ln>
            <a:effectLst>
              <a:outerShdw dist="107763" dir="2700000" algn="ctr" rotWithShape="0">
                <a:schemeClr val="bg2"/>
              </a:outerShdw>
            </a:effectLst>
          </p:spPr>
          <p:txBody>
            <a:bodyPr wrap="none" anchor="ctr"/>
            <a:lstStyle/>
            <a:p>
              <a:pPr>
                <a:defRPr/>
              </a:pPr>
              <a:endParaRPr lang="zh-CN" altLang="en-US"/>
            </a:p>
          </p:txBody>
        </p:sp>
        <p:sp>
          <p:nvSpPr>
            <p:cNvPr id="352274" name="Oval 18"/>
            <p:cNvSpPr>
              <a:spLocks noChangeArrowheads="1"/>
            </p:cNvSpPr>
            <p:nvPr/>
          </p:nvSpPr>
          <p:spPr bwMode="auto">
            <a:xfrm>
              <a:off x="2344" y="1735"/>
              <a:ext cx="504" cy="453"/>
            </a:xfrm>
            <a:prstGeom prst="ellipse">
              <a:avLst/>
            </a:prstGeom>
            <a:solidFill>
              <a:schemeClr val="accent2"/>
            </a:solidFill>
            <a:ln w="25400">
              <a:solidFill>
                <a:schemeClr val="tx1"/>
              </a:solidFill>
              <a:round/>
            </a:ln>
            <a:effectLst>
              <a:outerShdw dist="107763" dir="2700000" algn="ctr" rotWithShape="0">
                <a:schemeClr val="bg2"/>
              </a:outerShdw>
            </a:effectLst>
          </p:spPr>
          <p:txBody>
            <a:bodyPr wrap="none" anchor="ctr"/>
            <a:lstStyle/>
            <a:p>
              <a:pPr>
                <a:defRPr/>
              </a:pPr>
              <a:endParaRPr lang="zh-CN" altLang="en-US"/>
            </a:p>
          </p:txBody>
        </p:sp>
        <p:sp>
          <p:nvSpPr>
            <p:cNvPr id="352275" name="Oval 19"/>
            <p:cNvSpPr>
              <a:spLocks noChangeArrowheads="1"/>
            </p:cNvSpPr>
            <p:nvPr/>
          </p:nvSpPr>
          <p:spPr bwMode="auto">
            <a:xfrm>
              <a:off x="2168" y="2404"/>
              <a:ext cx="504" cy="453"/>
            </a:xfrm>
            <a:prstGeom prst="ellipse">
              <a:avLst/>
            </a:prstGeom>
            <a:solidFill>
              <a:schemeClr val="accent2"/>
            </a:solidFill>
            <a:ln w="25400">
              <a:solidFill>
                <a:schemeClr val="tx1"/>
              </a:solidFill>
              <a:round/>
            </a:ln>
            <a:effectLst>
              <a:outerShdw dist="107763" dir="2700000" algn="ctr" rotWithShape="0">
                <a:schemeClr val="bg2"/>
              </a:outerShdw>
            </a:effectLst>
          </p:spPr>
          <p:txBody>
            <a:bodyPr wrap="none" anchor="ctr"/>
            <a:lstStyle/>
            <a:p>
              <a:pPr>
                <a:defRPr/>
              </a:pPr>
              <a:endParaRPr lang="zh-CN" altLang="en-US"/>
            </a:p>
          </p:txBody>
        </p:sp>
        <p:sp>
          <p:nvSpPr>
            <p:cNvPr id="352276" name="Oval 20"/>
            <p:cNvSpPr>
              <a:spLocks noChangeArrowheads="1"/>
            </p:cNvSpPr>
            <p:nvPr/>
          </p:nvSpPr>
          <p:spPr bwMode="auto">
            <a:xfrm>
              <a:off x="2976" y="2219"/>
              <a:ext cx="504" cy="453"/>
            </a:xfrm>
            <a:prstGeom prst="ellipse">
              <a:avLst/>
            </a:prstGeom>
            <a:solidFill>
              <a:schemeClr val="accent2"/>
            </a:solidFill>
            <a:ln w="25400">
              <a:solidFill>
                <a:schemeClr val="tx1"/>
              </a:solidFill>
              <a:round/>
            </a:ln>
            <a:effectLst>
              <a:outerShdw dist="107763" dir="2700000" algn="ctr" rotWithShape="0">
                <a:schemeClr val="bg2"/>
              </a:outerShdw>
            </a:effectLst>
          </p:spPr>
          <p:txBody>
            <a:bodyPr wrap="none" anchor="ctr"/>
            <a:lstStyle/>
            <a:p>
              <a:pPr>
                <a:defRPr/>
              </a:pPr>
              <a:endParaRPr lang="zh-CN" altLang="en-US"/>
            </a:p>
          </p:txBody>
        </p:sp>
        <p:sp>
          <p:nvSpPr>
            <p:cNvPr id="352277" name="Oval 21"/>
            <p:cNvSpPr>
              <a:spLocks noChangeArrowheads="1"/>
            </p:cNvSpPr>
            <p:nvPr/>
          </p:nvSpPr>
          <p:spPr bwMode="auto">
            <a:xfrm>
              <a:off x="3752" y="2283"/>
              <a:ext cx="504" cy="453"/>
            </a:xfrm>
            <a:prstGeom prst="ellipse">
              <a:avLst/>
            </a:prstGeom>
            <a:solidFill>
              <a:schemeClr val="accent2"/>
            </a:solidFill>
            <a:ln w="25400">
              <a:solidFill>
                <a:schemeClr val="tx1"/>
              </a:solidFill>
              <a:round/>
            </a:ln>
            <a:effectLst>
              <a:outerShdw dist="107763" dir="2700000" algn="ctr" rotWithShape="0">
                <a:schemeClr val="bg2"/>
              </a:outerShdw>
            </a:effectLst>
          </p:spPr>
          <p:txBody>
            <a:bodyPr wrap="none" anchor="ctr"/>
            <a:lstStyle/>
            <a:p>
              <a:pPr>
                <a:defRPr/>
              </a:pPr>
              <a:endParaRPr lang="zh-CN" altLang="en-US"/>
            </a:p>
          </p:txBody>
        </p:sp>
        <p:sp>
          <p:nvSpPr>
            <p:cNvPr id="207893" name="Line 22"/>
            <p:cNvSpPr>
              <a:spLocks noChangeShapeType="1"/>
            </p:cNvSpPr>
            <p:nvPr/>
          </p:nvSpPr>
          <p:spPr bwMode="auto">
            <a:xfrm>
              <a:off x="952" y="2125"/>
              <a:ext cx="488"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894" name="Line 23"/>
            <p:cNvSpPr>
              <a:spLocks noChangeShapeType="1"/>
            </p:cNvSpPr>
            <p:nvPr/>
          </p:nvSpPr>
          <p:spPr bwMode="auto">
            <a:xfrm>
              <a:off x="4304" y="2538"/>
              <a:ext cx="488"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895" name="Line 24"/>
            <p:cNvSpPr>
              <a:spLocks noChangeShapeType="1"/>
            </p:cNvSpPr>
            <p:nvPr/>
          </p:nvSpPr>
          <p:spPr bwMode="auto">
            <a:xfrm flipV="1">
              <a:off x="1968" y="2040"/>
              <a:ext cx="344" cy="107"/>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896" name="Line 25"/>
            <p:cNvSpPr>
              <a:spLocks noChangeShapeType="1"/>
            </p:cNvSpPr>
            <p:nvPr/>
          </p:nvSpPr>
          <p:spPr bwMode="auto">
            <a:xfrm>
              <a:off x="1928" y="2325"/>
              <a:ext cx="264" cy="141"/>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897" name="Line 26"/>
            <p:cNvSpPr>
              <a:spLocks noChangeShapeType="1"/>
            </p:cNvSpPr>
            <p:nvPr/>
          </p:nvSpPr>
          <p:spPr bwMode="auto">
            <a:xfrm flipV="1">
              <a:off x="2688" y="2531"/>
              <a:ext cx="264" cy="57"/>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898" name="Line 27"/>
            <p:cNvSpPr>
              <a:spLocks noChangeShapeType="1"/>
            </p:cNvSpPr>
            <p:nvPr/>
          </p:nvSpPr>
          <p:spPr bwMode="auto">
            <a:xfrm>
              <a:off x="2832" y="2105"/>
              <a:ext cx="208" cy="162"/>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899" name="Line 28"/>
            <p:cNvSpPr>
              <a:spLocks noChangeShapeType="1"/>
            </p:cNvSpPr>
            <p:nvPr/>
          </p:nvSpPr>
          <p:spPr bwMode="auto">
            <a:xfrm>
              <a:off x="3496" y="2489"/>
              <a:ext cx="232" cy="12"/>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285" name="Rectangle 29"/>
            <p:cNvSpPr>
              <a:spLocks noChangeArrowheads="1"/>
            </p:cNvSpPr>
            <p:nvPr/>
          </p:nvSpPr>
          <p:spPr bwMode="auto">
            <a:xfrm>
              <a:off x="1591" y="2038"/>
              <a:ext cx="269" cy="231"/>
            </a:xfrm>
            <a:prstGeom prst="rect">
              <a:avLst/>
            </a:prstGeom>
            <a:noFill/>
            <a:ln w="25400">
              <a:noFill/>
              <a:miter lim="800000"/>
            </a:ln>
            <a:effectLst/>
          </p:spPr>
          <p:txBody>
            <a:bodyPr wrap="none" lIns="90487" tIns="44450" rIns="90487" bIns="44450">
              <a:spAutoFit/>
            </a:bodyPr>
            <a:lstStyle/>
            <a:p>
              <a:pPr>
                <a:defRPr/>
              </a:pPr>
              <a:r>
                <a:rPr lang="en-US" altLang="ja-JP" sz="1800" b="1">
                  <a:solidFill>
                    <a:schemeClr val="bg1"/>
                  </a:solidFill>
                </a:rPr>
                <a:t>p1</a:t>
              </a:r>
              <a:endParaRPr lang="en-US" altLang="ja-JP" sz="1800" b="1">
                <a:solidFill>
                  <a:schemeClr val="bg1"/>
                </a:solidFill>
              </a:endParaRPr>
            </a:p>
          </p:txBody>
        </p:sp>
        <p:sp>
          <p:nvSpPr>
            <p:cNvPr id="352286" name="Rectangle 30"/>
            <p:cNvSpPr>
              <a:spLocks noChangeArrowheads="1"/>
            </p:cNvSpPr>
            <p:nvPr/>
          </p:nvSpPr>
          <p:spPr bwMode="auto">
            <a:xfrm>
              <a:off x="2463" y="1846"/>
              <a:ext cx="269" cy="231"/>
            </a:xfrm>
            <a:prstGeom prst="rect">
              <a:avLst/>
            </a:prstGeom>
            <a:noFill/>
            <a:ln w="25400">
              <a:noFill/>
              <a:miter lim="800000"/>
            </a:ln>
            <a:effectLst/>
          </p:spPr>
          <p:txBody>
            <a:bodyPr wrap="none" lIns="90487" tIns="44450" rIns="90487" bIns="44450">
              <a:spAutoFit/>
            </a:bodyPr>
            <a:lstStyle/>
            <a:p>
              <a:pPr>
                <a:defRPr/>
              </a:pPr>
              <a:r>
                <a:rPr lang="en-US" altLang="ja-JP" sz="1800" b="1">
                  <a:solidFill>
                    <a:schemeClr val="bg1"/>
                  </a:solidFill>
                </a:rPr>
                <a:t>p2</a:t>
              </a:r>
              <a:endParaRPr lang="en-US" altLang="ja-JP" sz="1800" b="1">
                <a:solidFill>
                  <a:schemeClr val="bg1"/>
                </a:solidFill>
              </a:endParaRPr>
            </a:p>
          </p:txBody>
        </p:sp>
        <p:sp>
          <p:nvSpPr>
            <p:cNvPr id="352287" name="Rectangle 31"/>
            <p:cNvSpPr>
              <a:spLocks noChangeArrowheads="1"/>
            </p:cNvSpPr>
            <p:nvPr/>
          </p:nvSpPr>
          <p:spPr bwMode="auto">
            <a:xfrm>
              <a:off x="2287" y="2529"/>
              <a:ext cx="269" cy="231"/>
            </a:xfrm>
            <a:prstGeom prst="rect">
              <a:avLst/>
            </a:prstGeom>
            <a:noFill/>
            <a:ln w="25400">
              <a:noFill/>
              <a:miter lim="800000"/>
            </a:ln>
            <a:effectLst/>
          </p:spPr>
          <p:txBody>
            <a:bodyPr wrap="none" lIns="90487" tIns="44450" rIns="90487" bIns="44450">
              <a:spAutoFit/>
            </a:bodyPr>
            <a:lstStyle/>
            <a:p>
              <a:pPr>
                <a:defRPr/>
              </a:pPr>
              <a:r>
                <a:rPr lang="en-US" altLang="ja-JP" sz="1800" b="1">
                  <a:solidFill>
                    <a:schemeClr val="bg1"/>
                  </a:solidFill>
                </a:rPr>
                <a:t>p3</a:t>
              </a:r>
              <a:endParaRPr lang="en-US" altLang="ja-JP" sz="1800" b="1">
                <a:solidFill>
                  <a:schemeClr val="bg1"/>
                </a:solidFill>
              </a:endParaRPr>
            </a:p>
          </p:txBody>
        </p:sp>
        <p:sp>
          <p:nvSpPr>
            <p:cNvPr id="352288" name="Rectangle 32"/>
            <p:cNvSpPr>
              <a:spLocks noChangeArrowheads="1"/>
            </p:cNvSpPr>
            <p:nvPr/>
          </p:nvSpPr>
          <p:spPr bwMode="auto">
            <a:xfrm>
              <a:off x="3095" y="2337"/>
              <a:ext cx="269" cy="231"/>
            </a:xfrm>
            <a:prstGeom prst="rect">
              <a:avLst/>
            </a:prstGeom>
            <a:noFill/>
            <a:ln w="25400">
              <a:noFill/>
              <a:miter lim="800000"/>
            </a:ln>
            <a:effectLst/>
          </p:spPr>
          <p:txBody>
            <a:bodyPr wrap="none" lIns="90487" tIns="44450" rIns="90487" bIns="44450">
              <a:spAutoFit/>
            </a:bodyPr>
            <a:lstStyle/>
            <a:p>
              <a:pPr>
                <a:defRPr/>
              </a:pPr>
              <a:r>
                <a:rPr lang="en-US" altLang="ja-JP" sz="1800" b="1">
                  <a:solidFill>
                    <a:schemeClr val="bg1"/>
                  </a:solidFill>
                </a:rPr>
                <a:t>p4</a:t>
              </a:r>
              <a:endParaRPr lang="en-US" altLang="ja-JP" sz="1800" b="1">
                <a:solidFill>
                  <a:schemeClr val="bg1"/>
                </a:solidFill>
              </a:endParaRPr>
            </a:p>
          </p:txBody>
        </p:sp>
        <p:sp>
          <p:nvSpPr>
            <p:cNvPr id="352289" name="Rectangle 33"/>
            <p:cNvSpPr>
              <a:spLocks noChangeArrowheads="1"/>
            </p:cNvSpPr>
            <p:nvPr/>
          </p:nvSpPr>
          <p:spPr bwMode="auto">
            <a:xfrm>
              <a:off x="3879" y="2394"/>
              <a:ext cx="282" cy="229"/>
            </a:xfrm>
            <a:prstGeom prst="rect">
              <a:avLst/>
            </a:prstGeom>
            <a:noFill/>
            <a:ln w="25400">
              <a:noFill/>
              <a:miter lim="800000"/>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b="1">
                  <a:solidFill>
                    <a:schemeClr val="bg1"/>
                  </a:solidFill>
                </a:rPr>
                <a:t>p5</a:t>
              </a:r>
              <a:endParaRPr lang="en-US" altLang="ja-JP" sz="1800" b="1">
                <a:solidFill>
                  <a:schemeClr val="bg1"/>
                </a:solidFill>
              </a:endParaRPr>
            </a:p>
          </p:txBody>
        </p:sp>
        <p:sp>
          <p:nvSpPr>
            <p:cNvPr id="352290" name="Rectangle 34"/>
            <p:cNvSpPr>
              <a:spLocks noChangeArrowheads="1"/>
            </p:cNvSpPr>
            <p:nvPr/>
          </p:nvSpPr>
          <p:spPr bwMode="auto">
            <a:xfrm>
              <a:off x="1055" y="1882"/>
              <a:ext cx="223" cy="289"/>
            </a:xfrm>
            <a:prstGeom prst="rect">
              <a:avLst/>
            </a:prstGeom>
            <a:noFill/>
            <a:ln w="25400">
              <a:noFill/>
              <a:miter lim="800000"/>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2400" b="1"/>
                <a:t>a</a:t>
              </a:r>
              <a:endParaRPr lang="en-US" altLang="ja-JP" sz="2400" b="1"/>
            </a:p>
          </p:txBody>
        </p:sp>
        <p:sp>
          <p:nvSpPr>
            <p:cNvPr id="352291" name="Rectangle 35"/>
            <p:cNvSpPr>
              <a:spLocks noChangeArrowheads="1"/>
            </p:cNvSpPr>
            <p:nvPr/>
          </p:nvSpPr>
          <p:spPr bwMode="auto">
            <a:xfrm>
              <a:off x="4399" y="2287"/>
              <a:ext cx="233" cy="289"/>
            </a:xfrm>
            <a:prstGeom prst="rect">
              <a:avLst/>
            </a:prstGeom>
            <a:noFill/>
            <a:ln w="25400">
              <a:noFill/>
              <a:miter lim="800000"/>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2400" b="1"/>
                <a:t>b</a:t>
              </a:r>
              <a:endParaRPr lang="en-US" altLang="ja-JP" sz="2400" b="1"/>
            </a:p>
          </p:txBody>
        </p:sp>
        <p:sp>
          <p:nvSpPr>
            <p:cNvPr id="207907" name="Freeform 36"/>
            <p:cNvSpPr/>
            <p:nvPr/>
          </p:nvSpPr>
          <p:spPr bwMode="auto">
            <a:xfrm>
              <a:off x="1288" y="1286"/>
              <a:ext cx="1017" cy="1288"/>
            </a:xfrm>
            <a:custGeom>
              <a:avLst/>
              <a:gdLst>
                <a:gd name="T0" fmla="*/ 1016 w 1017"/>
                <a:gd name="T1" fmla="*/ 0 h 1288"/>
                <a:gd name="T2" fmla="*/ 752 w 1017"/>
                <a:gd name="T3" fmla="*/ 299 h 1288"/>
                <a:gd name="T4" fmla="*/ 288 w 1017"/>
                <a:gd name="T5" fmla="*/ 469 h 1288"/>
                <a:gd name="T6" fmla="*/ 0 w 1017"/>
                <a:gd name="T7" fmla="*/ 1287 h 1288"/>
                <a:gd name="T8" fmla="*/ 0 60000 65536"/>
                <a:gd name="T9" fmla="*/ 0 60000 65536"/>
                <a:gd name="T10" fmla="*/ 0 60000 65536"/>
                <a:gd name="T11" fmla="*/ 0 60000 65536"/>
                <a:gd name="T12" fmla="*/ 0 w 1017"/>
                <a:gd name="T13" fmla="*/ 0 h 1288"/>
                <a:gd name="T14" fmla="*/ 1017 w 1017"/>
                <a:gd name="T15" fmla="*/ 1288 h 1288"/>
              </a:gdLst>
              <a:ahLst/>
              <a:cxnLst>
                <a:cxn ang="T8">
                  <a:pos x="T0" y="T1"/>
                </a:cxn>
                <a:cxn ang="T9">
                  <a:pos x="T2" y="T3"/>
                </a:cxn>
                <a:cxn ang="T10">
                  <a:pos x="T4" y="T5"/>
                </a:cxn>
                <a:cxn ang="T11">
                  <a:pos x="T6" y="T7"/>
                </a:cxn>
              </a:cxnLst>
              <a:rect l="T12" t="T13" r="T14" b="T15"/>
              <a:pathLst>
                <a:path w="1017" h="1288">
                  <a:moveTo>
                    <a:pt x="1016" y="0"/>
                  </a:moveTo>
                  <a:lnTo>
                    <a:pt x="752" y="299"/>
                  </a:lnTo>
                  <a:lnTo>
                    <a:pt x="288" y="469"/>
                  </a:lnTo>
                  <a:lnTo>
                    <a:pt x="0" y="1287"/>
                  </a:lnTo>
                </a:path>
              </a:pathLst>
            </a:custGeom>
            <a:noFill/>
            <a:ln w="25400" cap="rnd">
              <a:solidFill>
                <a:schemeClr val="tx2"/>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07908" name="Freeform 37"/>
            <p:cNvSpPr/>
            <p:nvPr/>
          </p:nvSpPr>
          <p:spPr bwMode="auto">
            <a:xfrm>
              <a:off x="3016" y="1279"/>
              <a:ext cx="1345" cy="1566"/>
            </a:xfrm>
            <a:custGeom>
              <a:avLst/>
              <a:gdLst>
                <a:gd name="T0" fmla="*/ 0 w 1345"/>
                <a:gd name="T1" fmla="*/ 0 h 1566"/>
                <a:gd name="T2" fmla="*/ 392 w 1345"/>
                <a:gd name="T3" fmla="*/ 455 h 1566"/>
                <a:gd name="T4" fmla="*/ 1160 w 1345"/>
                <a:gd name="T5" fmla="*/ 740 h 1566"/>
                <a:gd name="T6" fmla="*/ 1344 w 1345"/>
                <a:gd name="T7" fmla="*/ 1565 h 1566"/>
                <a:gd name="T8" fmla="*/ 0 60000 65536"/>
                <a:gd name="T9" fmla="*/ 0 60000 65536"/>
                <a:gd name="T10" fmla="*/ 0 60000 65536"/>
                <a:gd name="T11" fmla="*/ 0 60000 65536"/>
                <a:gd name="T12" fmla="*/ 0 w 1345"/>
                <a:gd name="T13" fmla="*/ 0 h 1566"/>
                <a:gd name="T14" fmla="*/ 1345 w 1345"/>
                <a:gd name="T15" fmla="*/ 1566 h 1566"/>
              </a:gdLst>
              <a:ahLst/>
              <a:cxnLst>
                <a:cxn ang="T8">
                  <a:pos x="T0" y="T1"/>
                </a:cxn>
                <a:cxn ang="T9">
                  <a:pos x="T2" y="T3"/>
                </a:cxn>
                <a:cxn ang="T10">
                  <a:pos x="T4" y="T5"/>
                </a:cxn>
                <a:cxn ang="T11">
                  <a:pos x="T6" y="T7"/>
                </a:cxn>
              </a:cxnLst>
              <a:rect l="T12" t="T13" r="T14" b="T15"/>
              <a:pathLst>
                <a:path w="1345" h="1566">
                  <a:moveTo>
                    <a:pt x="0" y="0"/>
                  </a:moveTo>
                  <a:lnTo>
                    <a:pt x="392" y="455"/>
                  </a:lnTo>
                  <a:lnTo>
                    <a:pt x="1160" y="740"/>
                  </a:lnTo>
                  <a:lnTo>
                    <a:pt x="1344" y="1565"/>
                  </a:lnTo>
                </a:path>
              </a:pathLst>
            </a:custGeom>
            <a:noFill/>
            <a:ln w="25400" cap="rnd">
              <a:solidFill>
                <a:schemeClr val="tx2"/>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52294" name="Rectangle 38"/>
            <p:cNvSpPr>
              <a:spLocks noChangeArrowheads="1"/>
            </p:cNvSpPr>
            <p:nvPr/>
          </p:nvSpPr>
          <p:spPr bwMode="auto">
            <a:xfrm>
              <a:off x="1991" y="1818"/>
              <a:ext cx="223" cy="289"/>
            </a:xfrm>
            <a:prstGeom prst="rect">
              <a:avLst/>
            </a:prstGeom>
            <a:noFill/>
            <a:ln w="25400">
              <a:noFill/>
              <a:miter lim="800000"/>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2400" b="1"/>
                <a:t>c</a:t>
              </a:r>
              <a:endParaRPr lang="en-US" altLang="ja-JP" sz="2400" b="1"/>
            </a:p>
          </p:txBody>
        </p:sp>
        <p:sp>
          <p:nvSpPr>
            <p:cNvPr id="352295" name="Rectangle 39"/>
            <p:cNvSpPr>
              <a:spLocks noChangeArrowheads="1"/>
            </p:cNvSpPr>
            <p:nvPr/>
          </p:nvSpPr>
          <p:spPr bwMode="auto">
            <a:xfrm>
              <a:off x="1871" y="2379"/>
              <a:ext cx="233" cy="289"/>
            </a:xfrm>
            <a:prstGeom prst="rect">
              <a:avLst/>
            </a:prstGeom>
            <a:noFill/>
            <a:ln w="25400">
              <a:noFill/>
              <a:miter lim="800000"/>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2400" b="1"/>
                <a:t>d</a:t>
              </a:r>
              <a:endParaRPr lang="en-US" altLang="ja-JP" sz="2400" b="1"/>
            </a:p>
          </p:txBody>
        </p:sp>
        <p:sp>
          <p:nvSpPr>
            <p:cNvPr id="352296" name="Rectangle 40"/>
            <p:cNvSpPr>
              <a:spLocks noChangeArrowheads="1"/>
            </p:cNvSpPr>
            <p:nvPr/>
          </p:nvSpPr>
          <p:spPr bwMode="auto">
            <a:xfrm>
              <a:off x="2735" y="2543"/>
              <a:ext cx="223" cy="289"/>
            </a:xfrm>
            <a:prstGeom prst="rect">
              <a:avLst/>
            </a:prstGeom>
            <a:noFill/>
            <a:ln w="25400">
              <a:noFill/>
              <a:miter lim="800000"/>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2400" b="1"/>
                <a:t>e</a:t>
              </a:r>
              <a:endParaRPr lang="en-US" altLang="ja-JP" sz="2400" b="1"/>
            </a:p>
          </p:txBody>
        </p:sp>
        <p:sp>
          <p:nvSpPr>
            <p:cNvPr id="352297" name="Rectangle 41"/>
            <p:cNvSpPr>
              <a:spLocks noChangeArrowheads="1"/>
            </p:cNvSpPr>
            <p:nvPr/>
          </p:nvSpPr>
          <p:spPr bwMode="auto">
            <a:xfrm>
              <a:off x="2927" y="1917"/>
              <a:ext cx="180" cy="289"/>
            </a:xfrm>
            <a:prstGeom prst="rect">
              <a:avLst/>
            </a:prstGeom>
            <a:noFill/>
            <a:ln w="25400">
              <a:noFill/>
              <a:miter lim="800000"/>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2400" b="1"/>
                <a:t>f</a:t>
              </a:r>
              <a:endParaRPr lang="en-US" altLang="ja-JP" sz="2400" b="1"/>
            </a:p>
          </p:txBody>
        </p:sp>
        <p:sp>
          <p:nvSpPr>
            <p:cNvPr id="352298" name="Rectangle 42"/>
            <p:cNvSpPr>
              <a:spLocks noChangeArrowheads="1"/>
            </p:cNvSpPr>
            <p:nvPr/>
          </p:nvSpPr>
          <p:spPr bwMode="auto">
            <a:xfrm>
              <a:off x="3487" y="2486"/>
              <a:ext cx="233" cy="289"/>
            </a:xfrm>
            <a:prstGeom prst="rect">
              <a:avLst/>
            </a:prstGeom>
            <a:noFill/>
            <a:ln w="25400">
              <a:noFill/>
              <a:miter lim="800000"/>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2400" b="1"/>
                <a:t>g</a:t>
              </a:r>
              <a:endParaRPr lang="en-US" altLang="ja-JP" sz="2400" b="1"/>
            </a:p>
          </p:txBody>
        </p:sp>
        <p:sp>
          <p:nvSpPr>
            <p:cNvPr id="352299" name="Rectangle 43"/>
            <p:cNvSpPr>
              <a:spLocks noChangeArrowheads="1"/>
            </p:cNvSpPr>
            <p:nvPr/>
          </p:nvSpPr>
          <p:spPr bwMode="auto">
            <a:xfrm>
              <a:off x="4103" y="1149"/>
              <a:ext cx="636" cy="289"/>
            </a:xfrm>
            <a:prstGeom prst="rect">
              <a:avLst/>
            </a:prstGeom>
            <a:noFill/>
            <a:ln w="25400">
              <a:noFill/>
              <a:miter lim="800000"/>
            </a:ln>
            <a:effectLst/>
          </p:spPr>
          <p:txBody>
            <a:bodyPr wrap="none" lIns="90487" tIns="44450" rIns="90487" bIns="44450">
              <a:spAutoFit/>
            </a:bodyPr>
            <a:lstStyle/>
            <a:p>
              <a:pPr>
                <a:defRPr/>
              </a:pPr>
              <a:r>
                <a:rPr lang="en-US" altLang="ja-JP" sz="2400" b="1"/>
                <a:t>level 0</a:t>
              </a:r>
              <a:endParaRPr lang="en-US" altLang="ja-JP" sz="2400" b="1"/>
            </a:p>
          </p:txBody>
        </p:sp>
        <p:sp>
          <p:nvSpPr>
            <p:cNvPr id="352300" name="Rectangle 44"/>
            <p:cNvSpPr>
              <a:spLocks noChangeArrowheads="1"/>
            </p:cNvSpPr>
            <p:nvPr/>
          </p:nvSpPr>
          <p:spPr bwMode="auto">
            <a:xfrm>
              <a:off x="1255" y="2699"/>
              <a:ext cx="636" cy="289"/>
            </a:xfrm>
            <a:prstGeom prst="rect">
              <a:avLst/>
            </a:prstGeom>
            <a:noFill/>
            <a:ln w="25400">
              <a:noFill/>
              <a:miter lim="800000"/>
            </a:ln>
            <a:effectLst/>
          </p:spPr>
          <p:txBody>
            <a:bodyPr wrap="none" lIns="90487" tIns="44450" rIns="90487" bIns="44450">
              <a:spAutoFit/>
            </a:bodyPr>
            <a:lstStyle/>
            <a:p>
              <a:pPr>
                <a:defRPr/>
              </a:pPr>
              <a:r>
                <a:rPr lang="en-US" altLang="ja-JP" sz="2400" b="1"/>
                <a:t>level 1</a:t>
              </a:r>
              <a:endParaRPr lang="en-US" altLang="ja-JP" sz="2400" b="1"/>
            </a:p>
          </p:txBody>
        </p:sp>
      </p:grpSp>
      <p:sp>
        <p:nvSpPr>
          <p:cNvPr id="4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The Data Flow Hierarchy</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8329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E34CA9D-9F4C-4425-9FB4-EE5F8DBAA027}" type="slidenum">
              <a:rPr lang="en-US" altLang="ja-JP" sz="1200">
                <a:solidFill>
                  <a:schemeClr val="bg1"/>
                </a:solidFill>
              </a:rPr>
            </a:fld>
            <a:endParaRPr lang="en-US" altLang="ja-JP" sz="900">
              <a:solidFill>
                <a:schemeClr val="bg1"/>
              </a:solidFill>
            </a:endParaRPr>
          </a:p>
        </p:txBody>
      </p:sp>
      <p:sp>
        <p:nvSpPr>
          <p:cNvPr id="183301" name="Rectangle 9"/>
          <p:cNvSpPr>
            <a:spLocks noRot="1" noChangeArrowheads="1"/>
          </p:cNvSpPr>
          <p:nvPr/>
        </p:nvSpPr>
        <p:spPr bwMode="auto">
          <a:xfrm>
            <a:off x="914400" y="1412776"/>
            <a:ext cx="8229600"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ts val="3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Requirements analysis </a:t>
            </a:r>
            <a:endParaRPr lang="en-US" altLang="ja-JP" sz="2400" dirty="0">
              <a:latin typeface="Times New Roman" panose="02020603050405020304" pitchFamily="18" charset="0"/>
              <a:cs typeface="Times New Roman" panose="02020603050405020304" pitchFamily="18" charset="0"/>
            </a:endParaRPr>
          </a:p>
          <a:p>
            <a:pPr lvl="1">
              <a:spcBef>
                <a:spcPts val="3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specifies software’s operational characteristics</a:t>
            </a:r>
            <a:endParaRPr lang="en-US" altLang="ja-JP" sz="2000" dirty="0">
              <a:latin typeface="Times New Roman" panose="02020603050405020304" pitchFamily="18" charset="0"/>
              <a:cs typeface="Times New Roman" panose="02020603050405020304" pitchFamily="18" charset="0"/>
            </a:endParaRPr>
          </a:p>
          <a:p>
            <a:pPr lvl="1">
              <a:spcBef>
                <a:spcPts val="3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indicates software's interface with other system elements </a:t>
            </a:r>
            <a:endParaRPr lang="en-US" altLang="ja-JP" sz="2000" dirty="0">
              <a:latin typeface="Times New Roman" panose="02020603050405020304" pitchFamily="18" charset="0"/>
              <a:cs typeface="Times New Roman" panose="02020603050405020304" pitchFamily="18" charset="0"/>
            </a:endParaRPr>
          </a:p>
          <a:p>
            <a:pPr lvl="1">
              <a:spcBef>
                <a:spcPts val="3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establishes constraints that software must meet</a:t>
            </a:r>
            <a:endParaRPr lang="en-US" altLang="ja-JP" sz="2000" dirty="0">
              <a:latin typeface="Times New Roman" panose="02020603050405020304" pitchFamily="18" charset="0"/>
              <a:cs typeface="Times New Roman" panose="02020603050405020304" pitchFamily="18" charset="0"/>
            </a:endParaRPr>
          </a:p>
          <a:p>
            <a:pPr>
              <a:spcBef>
                <a:spcPts val="300"/>
              </a:spcBef>
              <a:buClr>
                <a:srgbClr val="0070C0"/>
              </a:buClr>
              <a:buFont typeface="Wingdings" panose="05000000000000000000" pitchFamily="2" charset="2"/>
              <a:buChar char="n"/>
            </a:pPr>
            <a:endParaRPr lang="en-US" altLang="ja-JP" sz="2400" dirty="0" smtClean="0">
              <a:latin typeface="Times New Roman" panose="02020603050405020304" pitchFamily="18" charset="0"/>
              <a:cs typeface="Times New Roman" panose="02020603050405020304" pitchFamily="18" charset="0"/>
            </a:endParaRPr>
          </a:p>
          <a:p>
            <a:pPr>
              <a:spcBef>
                <a:spcPts val="300"/>
              </a:spcBef>
              <a:buClr>
                <a:srgbClr val="0070C0"/>
              </a:buClr>
              <a:buFont typeface="Wingdings" panose="05000000000000000000" pitchFamily="2" charset="2"/>
              <a:buChar char="n"/>
            </a:pPr>
            <a:r>
              <a:rPr lang="en-US" altLang="ja-JP" sz="2400" dirty="0" smtClean="0">
                <a:latin typeface="Times New Roman" panose="02020603050405020304" pitchFamily="18" charset="0"/>
                <a:cs typeface="Times New Roman" panose="02020603050405020304" pitchFamily="18" charset="0"/>
              </a:rPr>
              <a:t>Requirements </a:t>
            </a:r>
            <a:r>
              <a:rPr lang="en-US" altLang="ja-JP" sz="2400" dirty="0">
                <a:latin typeface="Times New Roman" panose="02020603050405020304" pitchFamily="18" charset="0"/>
                <a:cs typeface="Times New Roman" panose="02020603050405020304" pitchFamily="18" charset="0"/>
              </a:rPr>
              <a:t>analysis allows the software engineer (called an </a:t>
            </a:r>
            <a:r>
              <a:rPr lang="en-US" altLang="ja-JP" sz="2400" i="1" dirty="0">
                <a:latin typeface="Times New Roman" panose="02020603050405020304" pitchFamily="18" charset="0"/>
                <a:cs typeface="Times New Roman" panose="02020603050405020304" pitchFamily="18" charset="0"/>
              </a:rPr>
              <a:t>analyst</a:t>
            </a:r>
            <a:r>
              <a:rPr lang="en-US" altLang="ja-JP" sz="2400" dirty="0">
                <a:latin typeface="Times New Roman" panose="02020603050405020304" pitchFamily="18" charset="0"/>
                <a:cs typeface="Times New Roman" panose="02020603050405020304" pitchFamily="18" charset="0"/>
              </a:rPr>
              <a:t> or </a:t>
            </a:r>
            <a:r>
              <a:rPr lang="en-US" altLang="ja-JP" sz="2400" i="1" dirty="0">
                <a:latin typeface="Times New Roman" panose="02020603050405020304" pitchFamily="18" charset="0"/>
                <a:cs typeface="Times New Roman" panose="02020603050405020304" pitchFamily="18" charset="0"/>
              </a:rPr>
              <a:t>modeler</a:t>
            </a:r>
            <a:r>
              <a:rPr lang="en-US" altLang="ja-JP" sz="2400" dirty="0">
                <a:latin typeface="Times New Roman" panose="02020603050405020304" pitchFamily="18" charset="0"/>
                <a:cs typeface="Times New Roman" panose="02020603050405020304" pitchFamily="18" charset="0"/>
              </a:rPr>
              <a:t> in this role) to:</a:t>
            </a:r>
            <a:endParaRPr lang="en-US" altLang="ja-JP" sz="2400" dirty="0">
              <a:latin typeface="Times New Roman" panose="02020603050405020304" pitchFamily="18" charset="0"/>
              <a:cs typeface="Times New Roman" panose="02020603050405020304" pitchFamily="18" charset="0"/>
            </a:endParaRPr>
          </a:p>
          <a:p>
            <a:pPr lvl="1">
              <a:spcBef>
                <a:spcPts val="3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elaborate on basic requirements established during earlier requirement engineering tasks</a:t>
            </a:r>
            <a:endParaRPr lang="en-US" altLang="ja-JP" sz="2000" dirty="0">
              <a:latin typeface="Times New Roman" panose="02020603050405020304" pitchFamily="18" charset="0"/>
              <a:cs typeface="Times New Roman" panose="02020603050405020304" pitchFamily="18" charset="0"/>
            </a:endParaRPr>
          </a:p>
          <a:p>
            <a:pPr lvl="1">
              <a:spcBef>
                <a:spcPts val="3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build models that depict user scenarios, functional activities, problem classes and their relationships, system and class behavior, and the flow of data as it is transformed. </a:t>
            </a:r>
            <a:endParaRPr lang="en-US" altLang="ja-JP" sz="2000" dirty="0">
              <a:latin typeface="Times New Roman" panose="02020603050405020304" pitchFamily="18" charset="0"/>
              <a:cs typeface="Times New Roman" panose="02020603050405020304" pitchFamily="18"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Requirements Analysis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1" name="Oval 3"/>
          <p:cNvSpPr>
            <a:spLocks noChangeArrowheads="1"/>
          </p:cNvSpPr>
          <p:nvPr/>
        </p:nvSpPr>
        <p:spPr bwMode="auto">
          <a:xfrm>
            <a:off x="3992563" y="2636838"/>
            <a:ext cx="1209675" cy="879475"/>
          </a:xfrm>
          <a:prstGeom prst="ellipse">
            <a:avLst/>
          </a:prstGeom>
          <a:solidFill>
            <a:schemeClr val="accent2"/>
          </a:solidFill>
          <a:ln w="25400">
            <a:noFill/>
            <a:round/>
          </a:ln>
          <a:effectLst>
            <a:outerShdw dist="107763" dir="2700000" algn="ctr" rotWithShape="0">
              <a:schemeClr val="bg2"/>
            </a:outerShdw>
          </a:effectLst>
        </p:spPr>
        <p:txBody>
          <a:bodyPr wrap="none" anchor="ctr"/>
          <a:lstStyle/>
          <a:p>
            <a:pPr>
              <a:defRPr/>
            </a:pPr>
            <a:endParaRPr lang="zh-CN" altLang="en-US"/>
          </a:p>
        </p:txBody>
      </p:sp>
      <p:sp>
        <p:nvSpPr>
          <p:cNvPr id="210948" name="Line 4"/>
          <p:cNvSpPr>
            <a:spLocks noChangeShapeType="1"/>
          </p:cNvSpPr>
          <p:nvPr/>
        </p:nvSpPr>
        <p:spPr bwMode="auto">
          <a:xfrm>
            <a:off x="1095375" y="1619250"/>
            <a:ext cx="1168400" cy="34925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8053" name="Rectangle 5"/>
          <p:cNvSpPr>
            <a:spLocks noChangeArrowheads="1"/>
          </p:cNvSpPr>
          <p:nvPr/>
        </p:nvSpPr>
        <p:spPr bwMode="auto">
          <a:xfrm>
            <a:off x="222250" y="942975"/>
            <a:ext cx="803275" cy="771525"/>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898054" name="Rectangle 6"/>
          <p:cNvSpPr>
            <a:spLocks noChangeArrowheads="1"/>
          </p:cNvSpPr>
          <p:nvPr/>
        </p:nvSpPr>
        <p:spPr bwMode="auto">
          <a:xfrm>
            <a:off x="260350" y="1036137"/>
            <a:ext cx="811213" cy="520655"/>
          </a:xfrm>
          <a:prstGeom prst="rect">
            <a:avLst/>
          </a:prstGeom>
          <a:noFill/>
          <a:ln w="25400">
            <a:noFill/>
            <a:miter lim="800000"/>
          </a:ln>
          <a:effectLst/>
        </p:spPr>
        <p:txBody>
          <a:bodyPr lIns="90487" tIns="44450" rIns="90487" bIns="44450">
            <a:spAutoFit/>
          </a:bodyPr>
          <a:lstStyle/>
          <a:p>
            <a:pPr>
              <a:defRPr/>
            </a:pPr>
            <a:r>
              <a:rPr lang="en-US" altLang="zh-CN" sz="1400" b="1" dirty="0">
                <a:solidFill>
                  <a:schemeClr val="bg1"/>
                </a:solidFill>
                <a:latin typeface="Times New Roman" panose="02020603050405020304" pitchFamily="18" charset="0"/>
                <a:ea typeface="宋体" panose="02010600030101010101" pitchFamily="2" charset="-122"/>
              </a:rPr>
              <a:t>Control panel</a:t>
            </a:r>
            <a:endParaRPr lang="en-US" altLang="zh-CN" sz="1800" b="1" dirty="0">
              <a:solidFill>
                <a:schemeClr val="bg1"/>
              </a:solidFill>
              <a:latin typeface="Times New Roman" panose="02020603050405020304" pitchFamily="18" charset="0"/>
              <a:ea typeface="宋体" panose="02010600030101010101" pitchFamily="2" charset="-122"/>
            </a:endParaRPr>
          </a:p>
        </p:txBody>
      </p:sp>
      <p:sp>
        <p:nvSpPr>
          <p:cNvPr id="898055" name="Rectangle 7"/>
          <p:cNvSpPr>
            <a:spLocks noChangeArrowheads="1"/>
          </p:cNvSpPr>
          <p:nvPr/>
        </p:nvSpPr>
        <p:spPr bwMode="auto">
          <a:xfrm>
            <a:off x="1187450" y="1382713"/>
            <a:ext cx="1306513" cy="321819"/>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dirty="0">
                <a:latin typeface="Times New Roman" panose="02020603050405020304" pitchFamily="18" charset="0"/>
                <a:ea typeface="宋体" panose="02010600030101010101" pitchFamily="2" charset="-122"/>
              </a:rPr>
              <a:t>User commands and data</a:t>
            </a:r>
            <a:endParaRPr lang="en-US" altLang="zh-CN" sz="1800" b="1" dirty="0">
              <a:latin typeface="Times New Roman" panose="02020603050405020304" pitchFamily="18" charset="0"/>
              <a:ea typeface="宋体" panose="02010600030101010101" pitchFamily="2" charset="-122"/>
            </a:endParaRPr>
          </a:p>
        </p:txBody>
      </p:sp>
      <p:sp>
        <p:nvSpPr>
          <p:cNvPr id="898056" name="Rectangle 8"/>
          <p:cNvSpPr>
            <a:spLocks noChangeArrowheads="1"/>
          </p:cNvSpPr>
          <p:nvPr/>
        </p:nvSpPr>
        <p:spPr bwMode="auto">
          <a:xfrm>
            <a:off x="4098925" y="2824163"/>
            <a:ext cx="1160463" cy="569912"/>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400" b="1">
                <a:solidFill>
                  <a:schemeClr val="bg1"/>
                </a:solidFill>
                <a:latin typeface="Times New Roman" panose="02020603050405020304" pitchFamily="18" charset="0"/>
                <a:ea typeface="宋体" panose="02010600030101010101" pitchFamily="2" charset="-122"/>
              </a:rPr>
              <a:t>Activate/</a:t>
            </a:r>
            <a:endParaRPr lang="en-US" altLang="zh-CN" sz="1400" b="1">
              <a:solidFill>
                <a:schemeClr val="bg1"/>
              </a:solidFill>
              <a:latin typeface="Times New Roman" panose="02020603050405020304" pitchFamily="18" charset="0"/>
              <a:ea typeface="宋体" panose="02010600030101010101" pitchFamily="2" charset="-122"/>
            </a:endParaRPr>
          </a:p>
          <a:p>
            <a:pPr algn="ctr">
              <a:lnSpc>
                <a:spcPct val="75000"/>
              </a:lnSpc>
              <a:defRPr/>
            </a:pPr>
            <a:r>
              <a:rPr lang="en-US" altLang="zh-CN" sz="1400" b="1">
                <a:solidFill>
                  <a:schemeClr val="bg1"/>
                </a:solidFill>
                <a:latin typeface="Times New Roman" panose="02020603050405020304" pitchFamily="18" charset="0"/>
                <a:ea typeface="宋体" panose="02010600030101010101" pitchFamily="2" charset="-122"/>
              </a:rPr>
              <a:t>deactivate system</a:t>
            </a:r>
            <a:endParaRPr lang="en-US" altLang="zh-CN" sz="1400" b="1">
              <a:solidFill>
                <a:schemeClr val="bg1"/>
              </a:solidFill>
              <a:latin typeface="Times New Roman" panose="02020603050405020304" pitchFamily="18" charset="0"/>
              <a:ea typeface="宋体" panose="02010600030101010101" pitchFamily="2" charset="-122"/>
            </a:endParaRPr>
          </a:p>
        </p:txBody>
      </p:sp>
      <p:sp>
        <p:nvSpPr>
          <p:cNvPr id="898057" name="Oval 9"/>
          <p:cNvSpPr>
            <a:spLocks noChangeArrowheads="1"/>
          </p:cNvSpPr>
          <p:nvPr/>
        </p:nvSpPr>
        <p:spPr bwMode="auto">
          <a:xfrm>
            <a:off x="2109788" y="1770063"/>
            <a:ext cx="1209675" cy="881062"/>
          </a:xfrm>
          <a:prstGeom prst="ellipse">
            <a:avLst/>
          </a:prstGeom>
          <a:solidFill>
            <a:schemeClr val="accent2"/>
          </a:solidFill>
          <a:ln w="25400">
            <a:noFill/>
            <a:round/>
          </a:ln>
          <a:effectLst>
            <a:outerShdw dist="107763" dir="2700000" algn="ctr" rotWithShape="0">
              <a:schemeClr val="bg2"/>
            </a:outerShdw>
          </a:effectLst>
        </p:spPr>
        <p:txBody>
          <a:bodyPr wrap="none" anchor="ctr"/>
          <a:lstStyle/>
          <a:p>
            <a:pPr>
              <a:defRPr/>
            </a:pPr>
            <a:endParaRPr lang="zh-CN" altLang="en-US"/>
          </a:p>
        </p:txBody>
      </p:sp>
      <p:sp>
        <p:nvSpPr>
          <p:cNvPr id="898058" name="Rectangle 10"/>
          <p:cNvSpPr>
            <a:spLocks noChangeArrowheads="1"/>
          </p:cNvSpPr>
          <p:nvPr/>
        </p:nvSpPr>
        <p:spPr bwMode="auto">
          <a:xfrm>
            <a:off x="2011363" y="2055813"/>
            <a:ext cx="1365250" cy="409575"/>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400" b="1">
                <a:solidFill>
                  <a:schemeClr val="bg1"/>
                </a:solidFill>
                <a:latin typeface="Times New Roman" panose="02020603050405020304" pitchFamily="18" charset="0"/>
                <a:ea typeface="宋体" panose="02010600030101010101" pitchFamily="2" charset="-122"/>
              </a:rPr>
              <a:t>Interact with user</a:t>
            </a:r>
            <a:endParaRPr lang="en-US" altLang="zh-CN" sz="1400" b="1">
              <a:solidFill>
                <a:schemeClr val="bg1"/>
              </a:solidFill>
              <a:latin typeface="Times New Roman" panose="02020603050405020304" pitchFamily="18" charset="0"/>
              <a:ea typeface="宋体" panose="02010600030101010101" pitchFamily="2" charset="-122"/>
            </a:endParaRPr>
          </a:p>
        </p:txBody>
      </p:sp>
      <p:sp>
        <p:nvSpPr>
          <p:cNvPr id="898059" name="Oval 11"/>
          <p:cNvSpPr>
            <a:spLocks noChangeArrowheads="1"/>
          </p:cNvSpPr>
          <p:nvPr/>
        </p:nvSpPr>
        <p:spPr bwMode="auto">
          <a:xfrm>
            <a:off x="2138363" y="3630613"/>
            <a:ext cx="1209675" cy="881062"/>
          </a:xfrm>
          <a:prstGeom prst="ellipse">
            <a:avLst/>
          </a:prstGeom>
          <a:solidFill>
            <a:schemeClr val="accent2"/>
          </a:solidFill>
          <a:ln w="25400">
            <a:noFill/>
            <a:round/>
          </a:ln>
          <a:effectLst>
            <a:outerShdw dist="107763" dir="2700000" algn="ctr" rotWithShape="0">
              <a:schemeClr val="bg2"/>
            </a:outerShdw>
          </a:effectLst>
        </p:spPr>
        <p:txBody>
          <a:bodyPr wrap="none" anchor="ctr"/>
          <a:lstStyle/>
          <a:p>
            <a:pPr>
              <a:defRPr/>
            </a:pPr>
            <a:endParaRPr lang="zh-CN" altLang="en-US"/>
          </a:p>
        </p:txBody>
      </p:sp>
      <p:sp>
        <p:nvSpPr>
          <p:cNvPr id="898060" name="Rectangle 12"/>
          <p:cNvSpPr>
            <a:spLocks noChangeArrowheads="1"/>
          </p:cNvSpPr>
          <p:nvPr/>
        </p:nvSpPr>
        <p:spPr bwMode="auto">
          <a:xfrm>
            <a:off x="2039938" y="3916363"/>
            <a:ext cx="1365250" cy="414665"/>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400" b="1">
                <a:solidFill>
                  <a:schemeClr val="bg1"/>
                </a:solidFill>
                <a:latin typeface="Times New Roman" panose="02020603050405020304" pitchFamily="18" charset="0"/>
                <a:ea typeface="宋体" panose="02010600030101010101" pitchFamily="2" charset="-122"/>
              </a:rPr>
              <a:t>Process password</a:t>
            </a:r>
            <a:endParaRPr lang="en-US" altLang="zh-CN" sz="1400" b="1">
              <a:solidFill>
                <a:schemeClr val="bg1"/>
              </a:solidFill>
              <a:latin typeface="Times New Roman" panose="02020603050405020304" pitchFamily="18" charset="0"/>
              <a:ea typeface="宋体" panose="02010600030101010101" pitchFamily="2" charset="-122"/>
            </a:endParaRPr>
          </a:p>
        </p:txBody>
      </p:sp>
      <p:sp>
        <p:nvSpPr>
          <p:cNvPr id="898061" name="Oval 13"/>
          <p:cNvSpPr>
            <a:spLocks noChangeArrowheads="1"/>
          </p:cNvSpPr>
          <p:nvPr/>
        </p:nvSpPr>
        <p:spPr bwMode="auto">
          <a:xfrm>
            <a:off x="3995738" y="981075"/>
            <a:ext cx="1209675" cy="879475"/>
          </a:xfrm>
          <a:prstGeom prst="ellipse">
            <a:avLst/>
          </a:prstGeom>
          <a:solidFill>
            <a:schemeClr val="accent2"/>
          </a:solidFill>
          <a:ln w="25400">
            <a:noFill/>
            <a:round/>
          </a:ln>
          <a:effectLst>
            <a:outerShdw dist="107763" dir="2700000" algn="ctr" rotWithShape="0">
              <a:schemeClr val="bg2"/>
            </a:outerShdw>
          </a:effectLst>
        </p:spPr>
        <p:txBody>
          <a:bodyPr wrap="none" anchor="ctr"/>
          <a:lstStyle/>
          <a:p>
            <a:pPr algn="ctr">
              <a:defRPr/>
            </a:pPr>
            <a:endParaRPr lang="zh-CN" altLang="en-US">
              <a:solidFill>
                <a:schemeClr val="bg1"/>
              </a:solidFill>
              <a:latin typeface="Times New Roman" panose="02020603050405020304" pitchFamily="18" charset="0"/>
            </a:endParaRPr>
          </a:p>
        </p:txBody>
      </p:sp>
      <p:sp>
        <p:nvSpPr>
          <p:cNvPr id="898062" name="Rectangle 14"/>
          <p:cNvSpPr>
            <a:spLocks noChangeArrowheads="1"/>
          </p:cNvSpPr>
          <p:nvPr/>
        </p:nvSpPr>
        <p:spPr bwMode="auto">
          <a:xfrm>
            <a:off x="3887788" y="1268413"/>
            <a:ext cx="1365250" cy="409575"/>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400" b="1">
                <a:solidFill>
                  <a:schemeClr val="bg1"/>
                </a:solidFill>
                <a:latin typeface="Times New Roman" panose="02020603050405020304" pitchFamily="18" charset="0"/>
                <a:ea typeface="宋体" panose="02010600030101010101" pitchFamily="2" charset="-122"/>
              </a:rPr>
              <a:t>Configure system</a:t>
            </a:r>
            <a:endParaRPr lang="en-US" altLang="zh-CN" sz="1400" b="1">
              <a:solidFill>
                <a:schemeClr val="bg1"/>
              </a:solidFill>
              <a:latin typeface="Times New Roman" panose="02020603050405020304" pitchFamily="18" charset="0"/>
              <a:ea typeface="宋体" panose="02010600030101010101" pitchFamily="2" charset="-122"/>
            </a:endParaRPr>
          </a:p>
        </p:txBody>
      </p:sp>
      <p:sp>
        <p:nvSpPr>
          <p:cNvPr id="898063" name="Oval 15"/>
          <p:cNvSpPr>
            <a:spLocks noChangeArrowheads="1"/>
          </p:cNvSpPr>
          <p:nvPr/>
        </p:nvSpPr>
        <p:spPr bwMode="auto">
          <a:xfrm>
            <a:off x="4021138" y="5124450"/>
            <a:ext cx="1209675" cy="879475"/>
          </a:xfrm>
          <a:prstGeom prst="ellipse">
            <a:avLst/>
          </a:prstGeom>
          <a:solidFill>
            <a:srgbClr val="FFFF99"/>
          </a:solidFill>
          <a:ln w="25400">
            <a:noFill/>
            <a:round/>
          </a:ln>
          <a:effectLst>
            <a:outerShdw dist="107763" dir="2700000" algn="ctr" rotWithShape="0">
              <a:schemeClr val="bg2"/>
            </a:outerShdw>
          </a:effectLst>
        </p:spPr>
        <p:txBody>
          <a:bodyPr wrap="none" anchor="ctr"/>
          <a:lstStyle/>
          <a:p>
            <a:pPr>
              <a:defRPr/>
            </a:pPr>
            <a:endParaRPr lang="zh-CN" altLang="en-US"/>
          </a:p>
        </p:txBody>
      </p:sp>
      <p:sp>
        <p:nvSpPr>
          <p:cNvPr id="898064" name="Rectangle 16"/>
          <p:cNvSpPr>
            <a:spLocks noChangeArrowheads="1"/>
          </p:cNvSpPr>
          <p:nvPr/>
        </p:nvSpPr>
        <p:spPr bwMode="auto">
          <a:xfrm>
            <a:off x="3922713" y="5390599"/>
            <a:ext cx="1365250" cy="414665"/>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400" b="1" dirty="0">
                <a:latin typeface="Times New Roman" panose="02020603050405020304" pitchFamily="18" charset="0"/>
                <a:ea typeface="宋体" panose="02010600030101010101" pitchFamily="2" charset="-122"/>
              </a:rPr>
              <a:t>Monitor sensors</a:t>
            </a:r>
            <a:endParaRPr lang="en-US" altLang="zh-CN" sz="1400" b="1" dirty="0">
              <a:latin typeface="Times New Roman" panose="02020603050405020304" pitchFamily="18" charset="0"/>
              <a:ea typeface="宋体" panose="02010600030101010101" pitchFamily="2" charset="-122"/>
            </a:endParaRPr>
          </a:p>
        </p:txBody>
      </p:sp>
      <p:sp>
        <p:nvSpPr>
          <p:cNvPr id="898065" name="Oval 17"/>
          <p:cNvSpPr>
            <a:spLocks noChangeArrowheads="1"/>
          </p:cNvSpPr>
          <p:nvPr/>
        </p:nvSpPr>
        <p:spPr bwMode="auto">
          <a:xfrm>
            <a:off x="5749925" y="3671888"/>
            <a:ext cx="1209675" cy="881062"/>
          </a:xfrm>
          <a:prstGeom prst="ellipse">
            <a:avLst/>
          </a:prstGeom>
          <a:solidFill>
            <a:schemeClr val="accent2"/>
          </a:solidFill>
          <a:ln w="25400">
            <a:noFill/>
            <a:round/>
          </a:ln>
          <a:effectLst>
            <a:outerShdw dist="107763" dir="2700000" algn="ctr" rotWithShape="0">
              <a:schemeClr val="bg2"/>
            </a:outerShdw>
          </a:effectLst>
        </p:spPr>
        <p:txBody>
          <a:bodyPr wrap="none" anchor="ctr"/>
          <a:lstStyle/>
          <a:p>
            <a:pPr>
              <a:defRPr/>
            </a:pPr>
            <a:endParaRPr lang="zh-CN" altLang="en-US"/>
          </a:p>
        </p:txBody>
      </p:sp>
      <p:sp>
        <p:nvSpPr>
          <p:cNvPr id="898066" name="Rectangle 18"/>
          <p:cNvSpPr>
            <a:spLocks noChangeArrowheads="1"/>
          </p:cNvSpPr>
          <p:nvPr/>
        </p:nvSpPr>
        <p:spPr bwMode="auto">
          <a:xfrm>
            <a:off x="5710238" y="3794125"/>
            <a:ext cx="1365250" cy="569913"/>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400" b="1">
                <a:solidFill>
                  <a:schemeClr val="bg1"/>
                </a:solidFill>
                <a:latin typeface="Times New Roman" panose="02020603050405020304" pitchFamily="18" charset="0"/>
                <a:ea typeface="宋体" panose="02010600030101010101" pitchFamily="2" charset="-122"/>
              </a:rPr>
              <a:t>Display messages and status</a:t>
            </a:r>
            <a:endParaRPr lang="en-US" altLang="zh-CN" sz="1400" b="1">
              <a:solidFill>
                <a:schemeClr val="bg1"/>
              </a:solidFill>
              <a:latin typeface="Times New Roman" panose="02020603050405020304" pitchFamily="18" charset="0"/>
              <a:ea typeface="宋体" panose="02010600030101010101" pitchFamily="2" charset="-122"/>
            </a:endParaRPr>
          </a:p>
        </p:txBody>
      </p:sp>
      <p:sp>
        <p:nvSpPr>
          <p:cNvPr id="898067" name="Rectangle 19"/>
          <p:cNvSpPr>
            <a:spLocks noChangeArrowheads="1"/>
          </p:cNvSpPr>
          <p:nvPr/>
        </p:nvSpPr>
        <p:spPr bwMode="auto">
          <a:xfrm>
            <a:off x="814388" y="5187950"/>
            <a:ext cx="803275" cy="771525"/>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898068" name="Rectangle 20"/>
          <p:cNvSpPr>
            <a:spLocks noChangeArrowheads="1"/>
          </p:cNvSpPr>
          <p:nvPr/>
        </p:nvSpPr>
        <p:spPr bwMode="auto">
          <a:xfrm>
            <a:off x="827584" y="5373216"/>
            <a:ext cx="971550" cy="305212"/>
          </a:xfrm>
          <a:prstGeom prst="rect">
            <a:avLst/>
          </a:prstGeom>
          <a:noFill/>
          <a:ln w="25400">
            <a:noFill/>
            <a:miter lim="800000"/>
          </a:ln>
          <a:effectLst/>
        </p:spPr>
        <p:txBody>
          <a:bodyPr lIns="90487" tIns="44450" rIns="90487" bIns="44450">
            <a:spAutoFit/>
          </a:bodyPr>
          <a:lstStyle/>
          <a:p>
            <a:pPr>
              <a:defRPr/>
            </a:pPr>
            <a:r>
              <a:rPr lang="en-US" altLang="zh-CN" sz="1400" b="1" dirty="0">
                <a:solidFill>
                  <a:schemeClr val="bg1"/>
                </a:solidFill>
                <a:latin typeface="Times New Roman" panose="02020603050405020304" pitchFamily="18" charset="0"/>
                <a:ea typeface="宋体" panose="02010600030101010101" pitchFamily="2" charset="-122"/>
              </a:rPr>
              <a:t>sensors</a:t>
            </a:r>
            <a:endParaRPr lang="en-US" altLang="zh-CN" sz="1800" b="1" dirty="0">
              <a:solidFill>
                <a:schemeClr val="bg1"/>
              </a:solidFill>
              <a:latin typeface="Times New Roman" panose="02020603050405020304" pitchFamily="18" charset="0"/>
              <a:ea typeface="宋体" panose="02010600030101010101" pitchFamily="2" charset="-122"/>
            </a:endParaRPr>
          </a:p>
        </p:txBody>
      </p:sp>
      <p:sp>
        <p:nvSpPr>
          <p:cNvPr id="898069" name="Rectangle 21"/>
          <p:cNvSpPr>
            <a:spLocks noChangeArrowheads="1"/>
          </p:cNvSpPr>
          <p:nvPr/>
        </p:nvSpPr>
        <p:spPr bwMode="auto">
          <a:xfrm>
            <a:off x="7693025" y="2917825"/>
            <a:ext cx="803275" cy="771525"/>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898070" name="Rectangle 22"/>
          <p:cNvSpPr>
            <a:spLocks noChangeArrowheads="1"/>
          </p:cNvSpPr>
          <p:nvPr/>
        </p:nvSpPr>
        <p:spPr bwMode="auto">
          <a:xfrm>
            <a:off x="7716838" y="2884488"/>
            <a:ext cx="811212" cy="736099"/>
          </a:xfrm>
          <a:prstGeom prst="rect">
            <a:avLst/>
          </a:prstGeom>
          <a:noFill/>
          <a:ln w="25400">
            <a:noFill/>
            <a:miter lim="800000"/>
          </a:ln>
          <a:effectLst/>
        </p:spPr>
        <p:txBody>
          <a:bodyPr lIns="90487" tIns="44450" rIns="90487" bIns="44450">
            <a:spAutoFit/>
          </a:bodyPr>
          <a:lstStyle/>
          <a:p>
            <a:pPr>
              <a:defRPr/>
            </a:pPr>
            <a:r>
              <a:rPr lang="en-US" altLang="zh-CN" sz="1400" b="1" dirty="0">
                <a:solidFill>
                  <a:schemeClr val="bg1"/>
                </a:solidFill>
                <a:latin typeface="Times New Roman" panose="02020603050405020304" pitchFamily="18" charset="0"/>
                <a:ea typeface="宋体" panose="02010600030101010101" pitchFamily="2" charset="-122"/>
              </a:rPr>
              <a:t>Control panel display</a:t>
            </a:r>
            <a:endParaRPr lang="en-US" altLang="zh-CN" sz="1800" b="1" dirty="0">
              <a:solidFill>
                <a:schemeClr val="bg1"/>
              </a:solidFill>
              <a:latin typeface="Times New Roman" panose="02020603050405020304" pitchFamily="18" charset="0"/>
              <a:ea typeface="宋体" panose="02010600030101010101" pitchFamily="2" charset="-122"/>
            </a:endParaRPr>
          </a:p>
        </p:txBody>
      </p:sp>
      <p:sp>
        <p:nvSpPr>
          <p:cNvPr id="898071" name="Rectangle 23"/>
          <p:cNvSpPr>
            <a:spLocks noChangeArrowheads="1"/>
          </p:cNvSpPr>
          <p:nvPr/>
        </p:nvSpPr>
        <p:spPr bwMode="auto">
          <a:xfrm>
            <a:off x="7704138" y="4292600"/>
            <a:ext cx="803275" cy="771525"/>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898072" name="Rectangle 24"/>
          <p:cNvSpPr>
            <a:spLocks noChangeArrowheads="1"/>
          </p:cNvSpPr>
          <p:nvPr/>
        </p:nvSpPr>
        <p:spPr bwMode="auto">
          <a:xfrm>
            <a:off x="7865243" y="4509120"/>
            <a:ext cx="811213" cy="305212"/>
          </a:xfrm>
          <a:prstGeom prst="rect">
            <a:avLst/>
          </a:prstGeom>
          <a:noFill/>
          <a:ln w="25400">
            <a:noFill/>
            <a:miter lim="800000"/>
          </a:ln>
          <a:effectLst/>
        </p:spPr>
        <p:txBody>
          <a:bodyPr lIns="90487" tIns="44450" rIns="90487" bIns="44450">
            <a:spAutoFit/>
          </a:bodyPr>
          <a:lstStyle/>
          <a:p>
            <a:pPr>
              <a:defRPr/>
            </a:pPr>
            <a:r>
              <a:rPr lang="en-US" altLang="zh-CN" sz="1400" b="1" dirty="0">
                <a:solidFill>
                  <a:schemeClr val="bg1"/>
                </a:solidFill>
                <a:latin typeface="Times New Roman" panose="02020603050405020304" pitchFamily="18" charset="0"/>
                <a:ea typeface="宋体" panose="02010600030101010101" pitchFamily="2" charset="-122"/>
              </a:rPr>
              <a:t>alarm</a:t>
            </a:r>
            <a:endParaRPr lang="en-US" altLang="zh-CN" sz="1800" b="1" dirty="0">
              <a:solidFill>
                <a:schemeClr val="bg1"/>
              </a:solidFill>
              <a:latin typeface="Times New Roman" panose="02020603050405020304" pitchFamily="18" charset="0"/>
              <a:ea typeface="宋体" panose="02010600030101010101" pitchFamily="2" charset="-122"/>
            </a:endParaRPr>
          </a:p>
        </p:txBody>
      </p:sp>
      <p:sp>
        <p:nvSpPr>
          <p:cNvPr id="898073" name="Rectangle 25"/>
          <p:cNvSpPr>
            <a:spLocks noChangeArrowheads="1"/>
          </p:cNvSpPr>
          <p:nvPr/>
        </p:nvSpPr>
        <p:spPr bwMode="auto">
          <a:xfrm>
            <a:off x="7737475" y="5473700"/>
            <a:ext cx="803275" cy="771525"/>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898074" name="Rectangle 26"/>
          <p:cNvSpPr>
            <a:spLocks noChangeArrowheads="1"/>
          </p:cNvSpPr>
          <p:nvPr/>
        </p:nvSpPr>
        <p:spPr bwMode="auto">
          <a:xfrm>
            <a:off x="7673727" y="5572641"/>
            <a:ext cx="1074737" cy="520655"/>
          </a:xfrm>
          <a:prstGeom prst="rect">
            <a:avLst/>
          </a:prstGeom>
          <a:noFill/>
          <a:ln w="25400">
            <a:noFill/>
            <a:miter lim="800000"/>
          </a:ln>
          <a:effectLst/>
        </p:spPr>
        <p:txBody>
          <a:bodyPr lIns="90487" tIns="44450" rIns="90487" bIns="44450">
            <a:spAutoFit/>
          </a:bodyPr>
          <a:lstStyle/>
          <a:p>
            <a:pPr>
              <a:defRPr/>
            </a:pPr>
            <a:r>
              <a:rPr lang="en-US" altLang="zh-CN" sz="1400" b="1" dirty="0">
                <a:solidFill>
                  <a:schemeClr val="bg1"/>
                </a:solidFill>
                <a:latin typeface="Times New Roman" panose="02020603050405020304" pitchFamily="18" charset="0"/>
                <a:ea typeface="宋体" panose="02010600030101010101" pitchFamily="2" charset="-122"/>
              </a:rPr>
              <a:t>telephone line</a:t>
            </a:r>
            <a:endParaRPr lang="en-US" altLang="zh-CN" sz="1800" b="1" dirty="0">
              <a:solidFill>
                <a:schemeClr val="bg1"/>
              </a:solidFill>
              <a:latin typeface="Times New Roman" panose="02020603050405020304" pitchFamily="18" charset="0"/>
              <a:ea typeface="宋体" panose="02010600030101010101" pitchFamily="2" charset="-122"/>
            </a:endParaRPr>
          </a:p>
        </p:txBody>
      </p:sp>
      <p:sp>
        <p:nvSpPr>
          <p:cNvPr id="898075" name="Rectangle 27"/>
          <p:cNvSpPr>
            <a:spLocks noChangeArrowheads="1"/>
          </p:cNvSpPr>
          <p:nvPr/>
        </p:nvSpPr>
        <p:spPr bwMode="auto">
          <a:xfrm>
            <a:off x="5567363" y="1879600"/>
            <a:ext cx="1709737" cy="117475"/>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898076" name="Rectangle 28"/>
          <p:cNvSpPr>
            <a:spLocks noChangeArrowheads="1"/>
          </p:cNvSpPr>
          <p:nvPr/>
        </p:nvSpPr>
        <p:spPr bwMode="auto">
          <a:xfrm>
            <a:off x="5580063" y="2290763"/>
            <a:ext cx="1695450" cy="117475"/>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898077" name="Rectangle 29"/>
          <p:cNvSpPr>
            <a:spLocks noChangeArrowheads="1"/>
          </p:cNvSpPr>
          <p:nvPr/>
        </p:nvSpPr>
        <p:spPr bwMode="auto">
          <a:xfrm>
            <a:off x="5472113" y="1989138"/>
            <a:ext cx="1939633" cy="274434"/>
          </a:xfrm>
          <a:prstGeom prst="rect">
            <a:avLst/>
          </a:prstGeom>
          <a:noFill/>
          <a:ln w="25400">
            <a:noFill/>
            <a:miter lim="800000"/>
          </a:ln>
          <a:effectLst/>
        </p:spPr>
        <p:txBody>
          <a:bodyPr wrap="none" lIns="90487" tIns="44450" rIns="90487" bIns="44450">
            <a:spAutoFit/>
          </a:bodyPr>
          <a:lstStyle/>
          <a:p>
            <a:pPr>
              <a:defRPr/>
            </a:pPr>
            <a:r>
              <a:rPr lang="en-US" altLang="zh-CN" sz="1200" b="1" dirty="0">
                <a:latin typeface="Times New Roman" panose="02020603050405020304" pitchFamily="18" charset="0"/>
                <a:ea typeface="宋体" panose="02010600030101010101" pitchFamily="2" charset="-122"/>
              </a:rPr>
              <a:t>Configuration information</a:t>
            </a:r>
            <a:endParaRPr lang="en-US" altLang="zh-CN" sz="2400" b="1" dirty="0">
              <a:latin typeface="Times New Roman" panose="02020603050405020304" pitchFamily="18" charset="0"/>
              <a:ea typeface="宋体" panose="02010600030101010101" pitchFamily="2" charset="-122"/>
            </a:endParaRPr>
          </a:p>
        </p:txBody>
      </p:sp>
      <p:sp>
        <p:nvSpPr>
          <p:cNvPr id="210974" name="Line 30"/>
          <p:cNvSpPr>
            <a:spLocks noChangeShapeType="1"/>
          </p:cNvSpPr>
          <p:nvPr/>
        </p:nvSpPr>
        <p:spPr bwMode="auto">
          <a:xfrm flipV="1">
            <a:off x="3284538" y="1628775"/>
            <a:ext cx="815975" cy="3937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75" name="Line 31"/>
          <p:cNvSpPr>
            <a:spLocks noChangeShapeType="1"/>
          </p:cNvSpPr>
          <p:nvPr/>
        </p:nvSpPr>
        <p:spPr bwMode="auto">
          <a:xfrm>
            <a:off x="3313113" y="2551113"/>
            <a:ext cx="698500" cy="315912"/>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76" name="Line 32"/>
          <p:cNvSpPr>
            <a:spLocks noChangeShapeType="1"/>
          </p:cNvSpPr>
          <p:nvPr/>
        </p:nvSpPr>
        <p:spPr bwMode="auto">
          <a:xfrm>
            <a:off x="2757488" y="2781300"/>
            <a:ext cx="317500" cy="941388"/>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77" name="Line 33"/>
          <p:cNvSpPr>
            <a:spLocks noChangeShapeType="1"/>
          </p:cNvSpPr>
          <p:nvPr/>
        </p:nvSpPr>
        <p:spPr bwMode="auto">
          <a:xfrm>
            <a:off x="3417888" y="4181475"/>
            <a:ext cx="2368550" cy="1905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78" name="Line 34"/>
          <p:cNvSpPr>
            <a:spLocks noChangeShapeType="1"/>
          </p:cNvSpPr>
          <p:nvPr/>
        </p:nvSpPr>
        <p:spPr bwMode="auto">
          <a:xfrm>
            <a:off x="5305425" y="1479550"/>
            <a:ext cx="1168400" cy="347663"/>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79" name="Line 35"/>
          <p:cNvSpPr>
            <a:spLocks noChangeShapeType="1"/>
          </p:cNvSpPr>
          <p:nvPr/>
        </p:nvSpPr>
        <p:spPr bwMode="auto">
          <a:xfrm flipH="1">
            <a:off x="6664325" y="2516188"/>
            <a:ext cx="209550" cy="1171575"/>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80" name="Line 36"/>
          <p:cNvSpPr>
            <a:spLocks noChangeShapeType="1"/>
          </p:cNvSpPr>
          <p:nvPr/>
        </p:nvSpPr>
        <p:spPr bwMode="auto">
          <a:xfrm flipH="1">
            <a:off x="4833938" y="2547938"/>
            <a:ext cx="1616075" cy="2574925"/>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81" name="Line 37"/>
          <p:cNvSpPr>
            <a:spLocks noChangeShapeType="1"/>
          </p:cNvSpPr>
          <p:nvPr/>
        </p:nvSpPr>
        <p:spPr bwMode="auto">
          <a:xfrm>
            <a:off x="5262563" y="3308350"/>
            <a:ext cx="1168400" cy="347663"/>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82" name="Line 38"/>
          <p:cNvSpPr>
            <a:spLocks noChangeShapeType="1"/>
          </p:cNvSpPr>
          <p:nvPr/>
        </p:nvSpPr>
        <p:spPr bwMode="auto">
          <a:xfrm>
            <a:off x="1701800" y="5665788"/>
            <a:ext cx="2339975" cy="1587"/>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83" name="Line 39"/>
          <p:cNvSpPr>
            <a:spLocks noChangeShapeType="1"/>
          </p:cNvSpPr>
          <p:nvPr/>
        </p:nvSpPr>
        <p:spPr bwMode="auto">
          <a:xfrm>
            <a:off x="5307013" y="5730875"/>
            <a:ext cx="2386012" cy="1588"/>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84" name="Line 40"/>
          <p:cNvSpPr>
            <a:spLocks noChangeShapeType="1"/>
          </p:cNvSpPr>
          <p:nvPr/>
        </p:nvSpPr>
        <p:spPr bwMode="auto">
          <a:xfrm flipV="1">
            <a:off x="5133975" y="4316413"/>
            <a:ext cx="684213" cy="954087"/>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85" name="Line 41"/>
          <p:cNvSpPr>
            <a:spLocks noChangeShapeType="1"/>
          </p:cNvSpPr>
          <p:nvPr/>
        </p:nvSpPr>
        <p:spPr bwMode="auto">
          <a:xfrm flipV="1">
            <a:off x="5337175" y="4679950"/>
            <a:ext cx="2414588" cy="903288"/>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86" name="Line 42"/>
          <p:cNvSpPr>
            <a:spLocks noChangeShapeType="1"/>
          </p:cNvSpPr>
          <p:nvPr/>
        </p:nvSpPr>
        <p:spPr bwMode="auto">
          <a:xfrm flipV="1">
            <a:off x="6904038" y="3357563"/>
            <a:ext cx="801687" cy="5588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8091" name="Rectangle 43"/>
          <p:cNvSpPr>
            <a:spLocks noChangeArrowheads="1"/>
          </p:cNvSpPr>
          <p:nvPr/>
        </p:nvSpPr>
        <p:spPr bwMode="auto">
          <a:xfrm>
            <a:off x="5224463" y="1273175"/>
            <a:ext cx="1306512" cy="206403"/>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dirty="0">
                <a:latin typeface="Times New Roman" panose="02020603050405020304" pitchFamily="18" charset="0"/>
                <a:ea typeface="宋体" panose="02010600030101010101" pitchFamily="2" charset="-122"/>
              </a:rPr>
              <a:t>Configuration data</a:t>
            </a:r>
            <a:endParaRPr lang="en-US" altLang="zh-CN" sz="1800" b="1" dirty="0">
              <a:latin typeface="Times New Roman" panose="02020603050405020304" pitchFamily="18" charset="0"/>
              <a:ea typeface="宋体" panose="02010600030101010101" pitchFamily="2" charset="-122"/>
            </a:endParaRPr>
          </a:p>
        </p:txBody>
      </p:sp>
      <p:sp>
        <p:nvSpPr>
          <p:cNvPr id="898092" name="Rectangle 44"/>
          <p:cNvSpPr>
            <a:spLocks noChangeArrowheads="1"/>
          </p:cNvSpPr>
          <p:nvPr/>
        </p:nvSpPr>
        <p:spPr bwMode="auto">
          <a:xfrm>
            <a:off x="3421063" y="1851025"/>
            <a:ext cx="1306512" cy="321819"/>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a:latin typeface="Times New Roman" panose="02020603050405020304" pitchFamily="18" charset="0"/>
                <a:ea typeface="宋体" panose="02010600030101010101" pitchFamily="2" charset="-122"/>
              </a:rPr>
              <a:t>Configuration request</a:t>
            </a:r>
            <a:endParaRPr lang="en-US" altLang="zh-CN" sz="1800" b="1">
              <a:latin typeface="Times New Roman" panose="02020603050405020304" pitchFamily="18" charset="0"/>
              <a:ea typeface="宋体" panose="02010600030101010101" pitchFamily="2" charset="-122"/>
            </a:endParaRPr>
          </a:p>
        </p:txBody>
      </p:sp>
      <p:sp>
        <p:nvSpPr>
          <p:cNvPr id="898093" name="Rectangle 45"/>
          <p:cNvSpPr>
            <a:spLocks noChangeArrowheads="1"/>
          </p:cNvSpPr>
          <p:nvPr/>
        </p:nvSpPr>
        <p:spPr bwMode="auto">
          <a:xfrm>
            <a:off x="1822450" y="2971800"/>
            <a:ext cx="1306513" cy="206403"/>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dirty="0">
                <a:latin typeface="Times New Roman" panose="02020603050405020304" pitchFamily="18" charset="0"/>
                <a:ea typeface="宋体" panose="02010600030101010101" pitchFamily="2" charset="-122"/>
              </a:rPr>
              <a:t>password</a:t>
            </a:r>
            <a:endParaRPr lang="en-US" altLang="zh-CN" sz="1800" b="1" dirty="0">
              <a:latin typeface="Times New Roman" panose="02020603050405020304" pitchFamily="18" charset="0"/>
              <a:ea typeface="宋体" panose="02010600030101010101" pitchFamily="2" charset="-122"/>
            </a:endParaRPr>
          </a:p>
        </p:txBody>
      </p:sp>
      <p:sp>
        <p:nvSpPr>
          <p:cNvPr id="898094" name="Rectangle 46"/>
          <p:cNvSpPr>
            <a:spLocks noChangeArrowheads="1"/>
          </p:cNvSpPr>
          <p:nvPr/>
        </p:nvSpPr>
        <p:spPr bwMode="auto">
          <a:xfrm>
            <a:off x="2790825" y="2790825"/>
            <a:ext cx="1306513" cy="206403"/>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dirty="0">
                <a:latin typeface="Times New Roman" panose="02020603050405020304" pitchFamily="18" charset="0"/>
                <a:ea typeface="宋体" panose="02010600030101010101" pitchFamily="2" charset="-122"/>
              </a:rPr>
              <a:t>Start/ stop</a:t>
            </a:r>
            <a:endParaRPr lang="en-US" altLang="zh-CN" sz="1800" b="1" dirty="0">
              <a:latin typeface="Times New Roman" panose="02020603050405020304" pitchFamily="18" charset="0"/>
              <a:ea typeface="宋体" panose="02010600030101010101" pitchFamily="2" charset="-122"/>
            </a:endParaRPr>
          </a:p>
        </p:txBody>
      </p:sp>
      <p:sp>
        <p:nvSpPr>
          <p:cNvPr id="898095" name="Rectangle 47"/>
          <p:cNvSpPr>
            <a:spLocks noChangeArrowheads="1"/>
          </p:cNvSpPr>
          <p:nvPr/>
        </p:nvSpPr>
        <p:spPr bwMode="auto">
          <a:xfrm>
            <a:off x="6572250" y="2690813"/>
            <a:ext cx="1306513" cy="206403"/>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dirty="0">
                <a:latin typeface="Times New Roman" panose="02020603050405020304" pitchFamily="18" charset="0"/>
                <a:ea typeface="宋体" panose="02010600030101010101" pitchFamily="2" charset="-122"/>
              </a:rPr>
              <a:t>Configuration data</a:t>
            </a:r>
            <a:endParaRPr lang="en-US" altLang="zh-CN" sz="1800" b="1" dirty="0">
              <a:latin typeface="Times New Roman" panose="02020603050405020304" pitchFamily="18" charset="0"/>
              <a:ea typeface="宋体" panose="02010600030101010101" pitchFamily="2" charset="-122"/>
            </a:endParaRPr>
          </a:p>
        </p:txBody>
      </p:sp>
      <p:sp>
        <p:nvSpPr>
          <p:cNvPr id="898096" name="Rectangle 48"/>
          <p:cNvSpPr>
            <a:spLocks noChangeArrowheads="1"/>
          </p:cNvSpPr>
          <p:nvPr/>
        </p:nvSpPr>
        <p:spPr bwMode="auto">
          <a:xfrm>
            <a:off x="4057650" y="4529138"/>
            <a:ext cx="1306513" cy="206403"/>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dirty="0">
                <a:latin typeface="Times New Roman" panose="02020603050405020304" pitchFamily="18" charset="0"/>
                <a:ea typeface="宋体" panose="02010600030101010101" pitchFamily="2" charset="-122"/>
              </a:rPr>
              <a:t>Configuration data</a:t>
            </a:r>
            <a:endParaRPr lang="en-US" altLang="zh-CN" sz="1800" b="1" dirty="0">
              <a:latin typeface="Times New Roman" panose="02020603050405020304" pitchFamily="18" charset="0"/>
              <a:ea typeface="宋体" panose="02010600030101010101" pitchFamily="2" charset="-122"/>
            </a:endParaRPr>
          </a:p>
        </p:txBody>
      </p:sp>
      <p:sp>
        <p:nvSpPr>
          <p:cNvPr id="898097" name="Rectangle 49"/>
          <p:cNvSpPr>
            <a:spLocks noChangeArrowheads="1"/>
          </p:cNvSpPr>
          <p:nvPr/>
        </p:nvSpPr>
        <p:spPr bwMode="auto">
          <a:xfrm>
            <a:off x="5259388" y="3159125"/>
            <a:ext cx="603250" cy="206403"/>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dirty="0">
                <a:latin typeface="Times New Roman" panose="02020603050405020304" pitchFamily="18" charset="0"/>
                <a:ea typeface="宋体" panose="02010600030101010101" pitchFamily="2" charset="-122"/>
              </a:rPr>
              <a:t>Msg.</a:t>
            </a:r>
            <a:endParaRPr lang="en-US" altLang="zh-CN" sz="1800" b="1" dirty="0">
              <a:latin typeface="Times New Roman" panose="02020603050405020304" pitchFamily="18" charset="0"/>
              <a:ea typeface="宋体" panose="02010600030101010101" pitchFamily="2" charset="-122"/>
            </a:endParaRPr>
          </a:p>
        </p:txBody>
      </p:sp>
      <p:sp>
        <p:nvSpPr>
          <p:cNvPr id="898098" name="Rectangle 50"/>
          <p:cNvSpPr>
            <a:spLocks noChangeArrowheads="1"/>
          </p:cNvSpPr>
          <p:nvPr/>
        </p:nvSpPr>
        <p:spPr bwMode="auto">
          <a:xfrm>
            <a:off x="3721100" y="4000500"/>
            <a:ext cx="1306513" cy="206403"/>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a:latin typeface="Times New Roman" panose="02020603050405020304" pitchFamily="18" charset="0"/>
                <a:ea typeface="宋体" panose="02010600030101010101" pitchFamily="2" charset="-122"/>
              </a:rPr>
              <a:t>Valid id msg.</a:t>
            </a:r>
            <a:endParaRPr lang="en-US" altLang="zh-CN" sz="1800" b="1">
              <a:latin typeface="Times New Roman" panose="02020603050405020304" pitchFamily="18" charset="0"/>
              <a:ea typeface="宋体" panose="02010600030101010101" pitchFamily="2" charset="-122"/>
            </a:endParaRPr>
          </a:p>
        </p:txBody>
      </p:sp>
      <p:sp>
        <p:nvSpPr>
          <p:cNvPr id="898099" name="Rectangle 51"/>
          <p:cNvSpPr>
            <a:spLocks noChangeArrowheads="1"/>
          </p:cNvSpPr>
          <p:nvPr/>
        </p:nvSpPr>
        <p:spPr bwMode="auto">
          <a:xfrm>
            <a:off x="2079625" y="5368925"/>
            <a:ext cx="1306513" cy="206403"/>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dirty="0">
                <a:latin typeface="Times New Roman" panose="02020603050405020304" pitchFamily="18" charset="0"/>
                <a:ea typeface="宋体" panose="02010600030101010101" pitchFamily="2" charset="-122"/>
              </a:rPr>
              <a:t>Sensor status</a:t>
            </a:r>
            <a:endParaRPr lang="en-US" altLang="zh-CN" sz="1800" b="1" dirty="0">
              <a:latin typeface="Times New Roman" panose="02020603050405020304" pitchFamily="18" charset="0"/>
              <a:ea typeface="宋体" panose="02010600030101010101" pitchFamily="2" charset="-122"/>
            </a:endParaRPr>
          </a:p>
        </p:txBody>
      </p:sp>
      <p:sp>
        <p:nvSpPr>
          <p:cNvPr id="898100" name="Rectangle 52"/>
          <p:cNvSpPr>
            <a:spLocks noChangeArrowheads="1"/>
          </p:cNvSpPr>
          <p:nvPr/>
        </p:nvSpPr>
        <p:spPr bwMode="auto">
          <a:xfrm>
            <a:off x="5113338" y="4711700"/>
            <a:ext cx="1306512" cy="206403"/>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dirty="0">
                <a:latin typeface="Times New Roman" panose="02020603050405020304" pitchFamily="18" charset="0"/>
                <a:ea typeface="宋体" panose="02010600030101010101" pitchFamily="2" charset="-122"/>
              </a:rPr>
              <a:t>Sensor information</a:t>
            </a:r>
            <a:endParaRPr lang="en-US" altLang="zh-CN" sz="1800" b="1" dirty="0">
              <a:latin typeface="Times New Roman" panose="02020603050405020304" pitchFamily="18" charset="0"/>
              <a:ea typeface="宋体" panose="02010600030101010101" pitchFamily="2" charset="-122"/>
            </a:endParaRPr>
          </a:p>
        </p:txBody>
      </p:sp>
      <p:sp>
        <p:nvSpPr>
          <p:cNvPr id="898101" name="Rectangle 53"/>
          <p:cNvSpPr>
            <a:spLocks noChangeArrowheads="1"/>
          </p:cNvSpPr>
          <p:nvPr/>
        </p:nvSpPr>
        <p:spPr bwMode="auto">
          <a:xfrm>
            <a:off x="6197600" y="5187950"/>
            <a:ext cx="1306513" cy="206403"/>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dirty="0">
                <a:latin typeface="Times New Roman" panose="02020603050405020304" pitchFamily="18" charset="0"/>
                <a:ea typeface="宋体" panose="02010600030101010101" pitchFamily="2" charset="-122"/>
              </a:rPr>
              <a:t>Alarm type</a:t>
            </a:r>
            <a:endParaRPr lang="en-US" altLang="zh-CN" sz="1800" b="1" dirty="0">
              <a:latin typeface="Times New Roman" panose="02020603050405020304" pitchFamily="18" charset="0"/>
              <a:ea typeface="宋体" panose="02010600030101010101" pitchFamily="2" charset="-122"/>
            </a:endParaRPr>
          </a:p>
        </p:txBody>
      </p:sp>
      <p:sp>
        <p:nvSpPr>
          <p:cNvPr id="898102" name="Rectangle 54"/>
          <p:cNvSpPr>
            <a:spLocks noChangeArrowheads="1"/>
          </p:cNvSpPr>
          <p:nvPr/>
        </p:nvSpPr>
        <p:spPr bwMode="auto">
          <a:xfrm>
            <a:off x="5932488" y="5715000"/>
            <a:ext cx="1306512" cy="321819"/>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dirty="0">
                <a:latin typeface="Times New Roman" panose="02020603050405020304" pitchFamily="18" charset="0"/>
                <a:ea typeface="宋体" panose="02010600030101010101" pitchFamily="2" charset="-122"/>
              </a:rPr>
              <a:t>Telephone number tones</a:t>
            </a:r>
            <a:endParaRPr lang="en-US" altLang="zh-CN" sz="1800" b="1" dirty="0">
              <a:latin typeface="Times New Roman" panose="02020603050405020304" pitchFamily="18" charset="0"/>
              <a:ea typeface="宋体" panose="02010600030101010101" pitchFamily="2" charset="-122"/>
            </a:endParaRPr>
          </a:p>
        </p:txBody>
      </p:sp>
      <p:sp>
        <p:nvSpPr>
          <p:cNvPr id="898103" name="Rectangle 55"/>
          <p:cNvSpPr>
            <a:spLocks noChangeArrowheads="1"/>
          </p:cNvSpPr>
          <p:nvPr/>
        </p:nvSpPr>
        <p:spPr bwMode="auto">
          <a:xfrm>
            <a:off x="6858000" y="3736975"/>
            <a:ext cx="1306513" cy="206403"/>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dirty="0">
                <a:latin typeface="Times New Roman" panose="02020603050405020304" pitchFamily="18" charset="0"/>
                <a:ea typeface="宋体" panose="02010600030101010101" pitchFamily="2" charset="-122"/>
              </a:rPr>
              <a:t>Display information</a:t>
            </a:r>
            <a:endParaRPr lang="en-US" altLang="zh-CN" sz="1800" b="1" dirty="0">
              <a:latin typeface="Times New Roman" panose="02020603050405020304" pitchFamily="18" charset="0"/>
              <a:ea typeface="宋体" panose="02010600030101010101" pitchFamily="2" charset="-122"/>
            </a:endParaRPr>
          </a:p>
        </p:txBody>
      </p:sp>
      <p:sp>
        <p:nvSpPr>
          <p:cNvPr id="57"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Level </a:t>
            </a:r>
            <a:r>
              <a:rPr lang="en-US" altLang="ja-JP" dirty="0" smtClean="0"/>
              <a:t>1 </a:t>
            </a:r>
            <a:r>
              <a:rPr lang="en-US" altLang="ja-JP" dirty="0"/>
              <a:t>DFD Example</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5" name="Oval 3"/>
          <p:cNvSpPr>
            <a:spLocks noChangeArrowheads="1"/>
          </p:cNvSpPr>
          <p:nvPr/>
        </p:nvSpPr>
        <p:spPr bwMode="auto">
          <a:xfrm>
            <a:off x="3992563" y="2736850"/>
            <a:ext cx="1209675" cy="879475"/>
          </a:xfrm>
          <a:prstGeom prst="ellipse">
            <a:avLst/>
          </a:prstGeom>
          <a:solidFill>
            <a:schemeClr val="accent2"/>
          </a:solidFill>
          <a:ln w="25400">
            <a:noFill/>
            <a:round/>
          </a:ln>
          <a:effectLst>
            <a:outerShdw dist="107763" dir="2700000" algn="ctr" rotWithShape="0">
              <a:schemeClr val="bg2"/>
            </a:outerShdw>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211972" name="Line 4"/>
          <p:cNvSpPr>
            <a:spLocks noChangeShapeType="1"/>
          </p:cNvSpPr>
          <p:nvPr/>
        </p:nvSpPr>
        <p:spPr bwMode="auto">
          <a:xfrm>
            <a:off x="1095375" y="1719263"/>
            <a:ext cx="2940050" cy="123825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99077" name="Rectangle 5"/>
          <p:cNvSpPr>
            <a:spLocks noChangeArrowheads="1"/>
          </p:cNvSpPr>
          <p:nvPr/>
        </p:nvSpPr>
        <p:spPr bwMode="auto">
          <a:xfrm>
            <a:off x="1333500" y="2273300"/>
            <a:ext cx="1306513" cy="206403"/>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dirty="0">
                <a:latin typeface="Times New Roman" panose="02020603050405020304" pitchFamily="18" charset="0"/>
                <a:cs typeface="Times New Roman" panose="02020603050405020304" pitchFamily="18" charset="0"/>
              </a:rPr>
              <a:t>Configuration data</a:t>
            </a:r>
            <a:endParaRPr lang="en-US" altLang="zh-CN" sz="1800" b="1" dirty="0">
              <a:latin typeface="Times New Roman" panose="02020603050405020304" pitchFamily="18" charset="0"/>
              <a:cs typeface="Times New Roman" panose="02020603050405020304" pitchFamily="18" charset="0"/>
            </a:endParaRPr>
          </a:p>
        </p:txBody>
      </p:sp>
      <p:sp>
        <p:nvSpPr>
          <p:cNvPr id="899078" name="Rectangle 6"/>
          <p:cNvSpPr>
            <a:spLocks noChangeArrowheads="1"/>
          </p:cNvSpPr>
          <p:nvPr/>
        </p:nvSpPr>
        <p:spPr bwMode="auto">
          <a:xfrm>
            <a:off x="4067944" y="2924175"/>
            <a:ext cx="1160463" cy="569913"/>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400" b="1" dirty="0">
                <a:solidFill>
                  <a:schemeClr val="bg1"/>
                </a:solidFill>
                <a:latin typeface="Times New Roman" panose="02020603050405020304" pitchFamily="18" charset="0"/>
                <a:cs typeface="Times New Roman" panose="02020603050405020304" pitchFamily="18" charset="0"/>
              </a:rPr>
              <a:t>Assess against setup</a:t>
            </a:r>
            <a:endParaRPr lang="en-US" altLang="zh-CN" sz="1400" b="1" dirty="0">
              <a:solidFill>
                <a:schemeClr val="bg1"/>
              </a:solidFill>
              <a:latin typeface="Times New Roman" panose="02020603050405020304" pitchFamily="18" charset="0"/>
              <a:cs typeface="Times New Roman" panose="02020603050405020304" pitchFamily="18" charset="0"/>
            </a:endParaRPr>
          </a:p>
        </p:txBody>
      </p:sp>
      <p:sp>
        <p:nvSpPr>
          <p:cNvPr id="899079" name="Oval 7"/>
          <p:cNvSpPr>
            <a:spLocks noChangeArrowheads="1"/>
          </p:cNvSpPr>
          <p:nvPr/>
        </p:nvSpPr>
        <p:spPr bwMode="auto">
          <a:xfrm>
            <a:off x="6345238" y="2068513"/>
            <a:ext cx="1209675" cy="879475"/>
          </a:xfrm>
          <a:prstGeom prst="ellipse">
            <a:avLst/>
          </a:prstGeom>
          <a:solidFill>
            <a:schemeClr val="accent2"/>
          </a:solidFill>
          <a:ln w="25400">
            <a:noFill/>
            <a:round/>
          </a:ln>
          <a:effectLst>
            <a:outerShdw dist="107763" dir="2700000" algn="ctr" rotWithShape="0">
              <a:schemeClr val="bg2"/>
            </a:outerShdw>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899080" name="Rectangle 8"/>
          <p:cNvSpPr>
            <a:spLocks noChangeArrowheads="1"/>
          </p:cNvSpPr>
          <p:nvPr/>
        </p:nvSpPr>
        <p:spPr bwMode="auto">
          <a:xfrm>
            <a:off x="6391423" y="2367994"/>
            <a:ext cx="1204913" cy="412934"/>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400" b="1" dirty="0">
                <a:solidFill>
                  <a:schemeClr val="bg1"/>
                </a:solidFill>
                <a:latin typeface="Times New Roman" panose="02020603050405020304" pitchFamily="18" charset="0"/>
                <a:cs typeface="Times New Roman" panose="02020603050405020304" pitchFamily="18" charset="0"/>
              </a:rPr>
              <a:t>Generate alarm signal</a:t>
            </a:r>
            <a:endParaRPr lang="en-US" altLang="zh-CN" sz="1400" b="1" dirty="0">
              <a:solidFill>
                <a:schemeClr val="bg1"/>
              </a:solidFill>
              <a:latin typeface="Times New Roman" panose="02020603050405020304" pitchFamily="18" charset="0"/>
              <a:cs typeface="Times New Roman" panose="02020603050405020304" pitchFamily="18" charset="0"/>
            </a:endParaRPr>
          </a:p>
        </p:txBody>
      </p:sp>
      <p:sp>
        <p:nvSpPr>
          <p:cNvPr id="899081" name="Oval 9"/>
          <p:cNvSpPr>
            <a:spLocks noChangeArrowheads="1"/>
          </p:cNvSpPr>
          <p:nvPr/>
        </p:nvSpPr>
        <p:spPr bwMode="auto">
          <a:xfrm>
            <a:off x="2138363" y="3730625"/>
            <a:ext cx="1209675" cy="881063"/>
          </a:xfrm>
          <a:prstGeom prst="ellipse">
            <a:avLst/>
          </a:prstGeom>
          <a:solidFill>
            <a:schemeClr val="accent2"/>
          </a:solidFill>
          <a:ln w="25400">
            <a:noFill/>
            <a:round/>
          </a:ln>
          <a:effectLst>
            <a:outerShdw dist="107763" dir="2700000" algn="ctr" rotWithShape="0">
              <a:schemeClr val="bg2"/>
            </a:outerShdw>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899082" name="Rectangle 10"/>
          <p:cNvSpPr>
            <a:spLocks noChangeArrowheads="1"/>
          </p:cNvSpPr>
          <p:nvPr/>
        </p:nvSpPr>
        <p:spPr bwMode="auto">
          <a:xfrm>
            <a:off x="2274888" y="3916363"/>
            <a:ext cx="1028700" cy="409575"/>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400" b="1">
                <a:solidFill>
                  <a:schemeClr val="bg1"/>
                </a:solidFill>
                <a:latin typeface="Times New Roman" panose="02020603050405020304" pitchFamily="18" charset="0"/>
                <a:cs typeface="Times New Roman" panose="02020603050405020304" pitchFamily="18" charset="0"/>
              </a:rPr>
              <a:t>Read sensors</a:t>
            </a:r>
            <a:endParaRPr lang="en-US" altLang="zh-CN" sz="1400" b="1">
              <a:solidFill>
                <a:schemeClr val="bg1"/>
              </a:solidFill>
              <a:latin typeface="Times New Roman" panose="02020603050405020304" pitchFamily="18" charset="0"/>
              <a:cs typeface="Times New Roman" panose="02020603050405020304" pitchFamily="18" charset="0"/>
            </a:endParaRPr>
          </a:p>
        </p:txBody>
      </p:sp>
      <p:sp>
        <p:nvSpPr>
          <p:cNvPr id="899083" name="Oval 11"/>
          <p:cNvSpPr>
            <a:spLocks noChangeArrowheads="1"/>
          </p:cNvSpPr>
          <p:nvPr/>
        </p:nvSpPr>
        <p:spPr bwMode="auto">
          <a:xfrm>
            <a:off x="3998913" y="1079500"/>
            <a:ext cx="1209675" cy="879475"/>
          </a:xfrm>
          <a:prstGeom prst="ellipse">
            <a:avLst/>
          </a:prstGeom>
          <a:solidFill>
            <a:schemeClr val="accent2"/>
          </a:solidFill>
          <a:ln w="25400">
            <a:noFill/>
            <a:round/>
          </a:ln>
          <a:effectLst>
            <a:outerShdw dist="107763" dir="2700000" algn="ctr" rotWithShape="0">
              <a:schemeClr val="bg2"/>
            </a:outerShdw>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899084" name="Rectangle 12"/>
          <p:cNvSpPr>
            <a:spLocks noChangeArrowheads="1"/>
          </p:cNvSpPr>
          <p:nvPr/>
        </p:nvSpPr>
        <p:spPr bwMode="auto">
          <a:xfrm>
            <a:off x="3926830" y="1340768"/>
            <a:ext cx="1365250" cy="409575"/>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400" b="1" dirty="0">
                <a:solidFill>
                  <a:schemeClr val="bg1"/>
                </a:solidFill>
                <a:latin typeface="Times New Roman" panose="02020603050405020304" pitchFamily="18" charset="0"/>
                <a:cs typeface="Times New Roman" panose="02020603050405020304" pitchFamily="18" charset="0"/>
              </a:rPr>
              <a:t>Configure system</a:t>
            </a:r>
            <a:endParaRPr lang="en-US" altLang="zh-CN" sz="1400" b="1" dirty="0">
              <a:solidFill>
                <a:schemeClr val="bg1"/>
              </a:solidFill>
              <a:latin typeface="Times New Roman" panose="02020603050405020304" pitchFamily="18" charset="0"/>
              <a:cs typeface="Times New Roman" panose="02020603050405020304" pitchFamily="18" charset="0"/>
            </a:endParaRPr>
          </a:p>
        </p:txBody>
      </p:sp>
      <p:sp>
        <p:nvSpPr>
          <p:cNvPr id="899085" name="Oval 13"/>
          <p:cNvSpPr>
            <a:spLocks noChangeArrowheads="1"/>
          </p:cNvSpPr>
          <p:nvPr/>
        </p:nvSpPr>
        <p:spPr bwMode="auto">
          <a:xfrm>
            <a:off x="5749925" y="3771900"/>
            <a:ext cx="1209675" cy="881063"/>
          </a:xfrm>
          <a:prstGeom prst="ellipse">
            <a:avLst/>
          </a:prstGeom>
          <a:solidFill>
            <a:schemeClr val="accent2"/>
          </a:solidFill>
          <a:ln w="25400">
            <a:noFill/>
            <a:round/>
          </a:ln>
          <a:effectLst>
            <a:outerShdw dist="107763" dir="2700000" algn="ctr" rotWithShape="0">
              <a:schemeClr val="bg2"/>
            </a:outerShdw>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899086" name="Rectangle 14"/>
          <p:cNvSpPr>
            <a:spLocks noChangeArrowheads="1"/>
          </p:cNvSpPr>
          <p:nvPr/>
        </p:nvSpPr>
        <p:spPr bwMode="auto">
          <a:xfrm>
            <a:off x="5652120" y="3932872"/>
            <a:ext cx="1365250" cy="576248"/>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400" b="1" dirty="0">
                <a:solidFill>
                  <a:schemeClr val="bg1"/>
                </a:solidFill>
                <a:latin typeface="Times New Roman" panose="02020603050405020304" pitchFamily="18" charset="0"/>
                <a:cs typeface="Times New Roman" panose="02020603050405020304" pitchFamily="18" charset="0"/>
              </a:rPr>
              <a:t>Display messages and status</a:t>
            </a:r>
            <a:endParaRPr lang="en-US" altLang="zh-CN" sz="1400" b="1" dirty="0">
              <a:solidFill>
                <a:schemeClr val="bg1"/>
              </a:solidFill>
              <a:latin typeface="Times New Roman" panose="02020603050405020304" pitchFamily="18" charset="0"/>
              <a:cs typeface="Times New Roman" panose="02020603050405020304" pitchFamily="18" charset="0"/>
            </a:endParaRPr>
          </a:p>
        </p:txBody>
      </p:sp>
      <p:sp>
        <p:nvSpPr>
          <p:cNvPr id="899087" name="Rectangle 15"/>
          <p:cNvSpPr>
            <a:spLocks noChangeArrowheads="1"/>
          </p:cNvSpPr>
          <p:nvPr/>
        </p:nvSpPr>
        <p:spPr bwMode="auto">
          <a:xfrm>
            <a:off x="292100" y="1155700"/>
            <a:ext cx="1709738" cy="117475"/>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899088" name="Rectangle 16"/>
          <p:cNvSpPr>
            <a:spLocks noChangeArrowheads="1"/>
          </p:cNvSpPr>
          <p:nvPr/>
        </p:nvSpPr>
        <p:spPr bwMode="auto">
          <a:xfrm>
            <a:off x="304800" y="1568450"/>
            <a:ext cx="1695450" cy="115888"/>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899089" name="Rectangle 17"/>
          <p:cNvSpPr>
            <a:spLocks noChangeArrowheads="1"/>
          </p:cNvSpPr>
          <p:nvPr/>
        </p:nvSpPr>
        <p:spPr bwMode="auto">
          <a:xfrm>
            <a:off x="182563" y="1265238"/>
            <a:ext cx="1939633" cy="274434"/>
          </a:xfrm>
          <a:prstGeom prst="rect">
            <a:avLst/>
          </a:prstGeom>
          <a:noFill/>
          <a:ln w="25400">
            <a:noFill/>
            <a:miter lim="800000"/>
          </a:ln>
          <a:effectLst/>
        </p:spPr>
        <p:txBody>
          <a:bodyPr wrap="none" lIns="90487" tIns="44450" rIns="90487" bIns="44450">
            <a:spAutoFit/>
          </a:bodyPr>
          <a:lstStyle/>
          <a:p>
            <a:pPr>
              <a:defRPr/>
            </a:pPr>
            <a:r>
              <a:rPr lang="en-US" altLang="zh-CN" sz="1200" b="1" dirty="0">
                <a:latin typeface="Times New Roman" panose="02020603050405020304" pitchFamily="18" charset="0"/>
                <a:cs typeface="Times New Roman" panose="02020603050405020304" pitchFamily="18" charset="0"/>
              </a:rPr>
              <a:t>Configuration information</a:t>
            </a:r>
            <a:endParaRPr lang="en-US" altLang="zh-CN" sz="2400" b="1" dirty="0">
              <a:latin typeface="Times New Roman" panose="02020603050405020304" pitchFamily="18" charset="0"/>
              <a:cs typeface="Times New Roman" panose="02020603050405020304" pitchFamily="18" charset="0"/>
            </a:endParaRPr>
          </a:p>
        </p:txBody>
      </p:sp>
      <p:sp>
        <p:nvSpPr>
          <p:cNvPr id="211986" name="Line 18"/>
          <p:cNvSpPr>
            <a:spLocks noChangeShapeType="1"/>
          </p:cNvSpPr>
          <p:nvPr/>
        </p:nvSpPr>
        <p:spPr bwMode="auto">
          <a:xfrm flipH="1" flipV="1">
            <a:off x="4700588" y="2058988"/>
            <a:ext cx="3175" cy="658812"/>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11987" name="Line 19"/>
          <p:cNvSpPr>
            <a:spLocks noChangeShapeType="1"/>
          </p:cNvSpPr>
          <p:nvPr/>
        </p:nvSpPr>
        <p:spPr bwMode="auto">
          <a:xfrm flipV="1">
            <a:off x="5145088" y="2487613"/>
            <a:ext cx="1196975" cy="427037"/>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11988" name="Line 20"/>
          <p:cNvSpPr>
            <a:spLocks noChangeShapeType="1"/>
          </p:cNvSpPr>
          <p:nvPr/>
        </p:nvSpPr>
        <p:spPr bwMode="auto">
          <a:xfrm flipV="1">
            <a:off x="3300413" y="3328988"/>
            <a:ext cx="785812" cy="639762"/>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11989" name="Line 21"/>
          <p:cNvSpPr>
            <a:spLocks noChangeShapeType="1"/>
          </p:cNvSpPr>
          <p:nvPr/>
        </p:nvSpPr>
        <p:spPr bwMode="auto">
          <a:xfrm>
            <a:off x="5305425" y="1579563"/>
            <a:ext cx="1608138" cy="1905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11990" name="Line 22"/>
          <p:cNvSpPr>
            <a:spLocks noChangeShapeType="1"/>
          </p:cNvSpPr>
          <p:nvPr/>
        </p:nvSpPr>
        <p:spPr bwMode="auto">
          <a:xfrm>
            <a:off x="5262563" y="3408363"/>
            <a:ext cx="582612" cy="530225"/>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11991" name="Line 23"/>
          <p:cNvSpPr>
            <a:spLocks noChangeShapeType="1"/>
          </p:cNvSpPr>
          <p:nvPr/>
        </p:nvSpPr>
        <p:spPr bwMode="auto">
          <a:xfrm flipV="1">
            <a:off x="1701800" y="4660900"/>
            <a:ext cx="860425" cy="11049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11992" name="Line 24"/>
          <p:cNvSpPr>
            <a:spLocks noChangeShapeType="1"/>
          </p:cNvSpPr>
          <p:nvPr/>
        </p:nvSpPr>
        <p:spPr bwMode="auto">
          <a:xfrm>
            <a:off x="6889750" y="4594225"/>
            <a:ext cx="1166813" cy="957263"/>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99097" name="Rectangle 25"/>
          <p:cNvSpPr>
            <a:spLocks noChangeArrowheads="1"/>
          </p:cNvSpPr>
          <p:nvPr/>
        </p:nvSpPr>
        <p:spPr bwMode="auto">
          <a:xfrm>
            <a:off x="5313363" y="1209675"/>
            <a:ext cx="1306512" cy="206403"/>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a:latin typeface="Times New Roman" panose="02020603050405020304" pitchFamily="18" charset="0"/>
                <a:cs typeface="Times New Roman" panose="02020603050405020304" pitchFamily="18" charset="0"/>
              </a:rPr>
              <a:t>Sensor information</a:t>
            </a:r>
            <a:endParaRPr lang="en-US" altLang="zh-CN" sz="1800" b="1">
              <a:latin typeface="Times New Roman" panose="02020603050405020304" pitchFamily="18" charset="0"/>
              <a:cs typeface="Times New Roman" panose="02020603050405020304" pitchFamily="18" charset="0"/>
            </a:endParaRPr>
          </a:p>
        </p:txBody>
      </p:sp>
      <p:sp>
        <p:nvSpPr>
          <p:cNvPr id="899098" name="Rectangle 26"/>
          <p:cNvSpPr>
            <a:spLocks noChangeArrowheads="1"/>
          </p:cNvSpPr>
          <p:nvPr/>
        </p:nvSpPr>
        <p:spPr bwMode="auto">
          <a:xfrm>
            <a:off x="3579813" y="2228850"/>
            <a:ext cx="1306512" cy="321819"/>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a:latin typeface="Times New Roman" panose="02020603050405020304" pitchFamily="18" charset="0"/>
                <a:cs typeface="Times New Roman" panose="02020603050405020304" pitchFamily="18" charset="0"/>
              </a:rPr>
              <a:t>Sensor id type, location</a:t>
            </a:r>
            <a:endParaRPr lang="en-US" altLang="zh-CN" sz="1800" b="1">
              <a:latin typeface="Times New Roman" panose="02020603050405020304" pitchFamily="18" charset="0"/>
              <a:cs typeface="Times New Roman" panose="02020603050405020304" pitchFamily="18" charset="0"/>
            </a:endParaRPr>
          </a:p>
        </p:txBody>
      </p:sp>
      <p:sp>
        <p:nvSpPr>
          <p:cNvPr id="899099" name="Rectangle 27"/>
          <p:cNvSpPr>
            <a:spLocks noChangeArrowheads="1"/>
          </p:cNvSpPr>
          <p:nvPr/>
        </p:nvSpPr>
        <p:spPr bwMode="auto">
          <a:xfrm>
            <a:off x="4886325" y="2379663"/>
            <a:ext cx="1306513" cy="206403"/>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dirty="0">
                <a:latin typeface="Times New Roman" panose="02020603050405020304" pitchFamily="18" charset="0"/>
                <a:cs typeface="Times New Roman" panose="02020603050405020304" pitchFamily="18" charset="0"/>
              </a:rPr>
              <a:t>Alarm data</a:t>
            </a:r>
            <a:endParaRPr lang="en-US" altLang="zh-CN" sz="1800" b="1" dirty="0">
              <a:latin typeface="Times New Roman" panose="02020603050405020304" pitchFamily="18" charset="0"/>
              <a:cs typeface="Times New Roman" panose="02020603050405020304" pitchFamily="18" charset="0"/>
            </a:endParaRPr>
          </a:p>
        </p:txBody>
      </p:sp>
      <p:sp>
        <p:nvSpPr>
          <p:cNvPr id="899100" name="Rectangle 28"/>
          <p:cNvSpPr>
            <a:spLocks noChangeArrowheads="1"/>
          </p:cNvSpPr>
          <p:nvPr/>
        </p:nvSpPr>
        <p:spPr bwMode="auto">
          <a:xfrm>
            <a:off x="5376863" y="3275013"/>
            <a:ext cx="866775" cy="321819"/>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dirty="0">
                <a:latin typeface="Times New Roman" panose="02020603050405020304" pitchFamily="18" charset="0"/>
                <a:cs typeface="Times New Roman" panose="02020603050405020304" pitchFamily="18" charset="0"/>
              </a:rPr>
              <a:t>Telephone number</a:t>
            </a:r>
            <a:endParaRPr lang="en-US" altLang="zh-CN" sz="1800" b="1" dirty="0">
              <a:latin typeface="Times New Roman" panose="02020603050405020304" pitchFamily="18" charset="0"/>
              <a:cs typeface="Times New Roman" panose="02020603050405020304" pitchFamily="18" charset="0"/>
            </a:endParaRPr>
          </a:p>
        </p:txBody>
      </p:sp>
      <p:sp>
        <p:nvSpPr>
          <p:cNvPr id="899101" name="Rectangle 29"/>
          <p:cNvSpPr>
            <a:spLocks noChangeArrowheads="1"/>
          </p:cNvSpPr>
          <p:nvPr/>
        </p:nvSpPr>
        <p:spPr bwMode="auto">
          <a:xfrm>
            <a:off x="3382963" y="3786188"/>
            <a:ext cx="1306512" cy="206403"/>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a:latin typeface="Times New Roman" panose="02020603050405020304" pitchFamily="18" charset="0"/>
                <a:cs typeface="Times New Roman" panose="02020603050405020304" pitchFamily="18" charset="0"/>
              </a:rPr>
              <a:t>Sensor id type</a:t>
            </a:r>
            <a:endParaRPr lang="en-US" altLang="zh-CN" sz="1800" b="1">
              <a:latin typeface="Times New Roman" panose="02020603050405020304" pitchFamily="18" charset="0"/>
              <a:cs typeface="Times New Roman" panose="02020603050405020304" pitchFamily="18" charset="0"/>
            </a:endParaRPr>
          </a:p>
        </p:txBody>
      </p:sp>
      <p:sp>
        <p:nvSpPr>
          <p:cNvPr id="899102" name="Rectangle 30"/>
          <p:cNvSpPr>
            <a:spLocks noChangeArrowheads="1"/>
          </p:cNvSpPr>
          <p:nvPr/>
        </p:nvSpPr>
        <p:spPr bwMode="auto">
          <a:xfrm>
            <a:off x="1887538" y="5256213"/>
            <a:ext cx="1306512" cy="206403"/>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dirty="0">
                <a:latin typeface="Times New Roman" panose="02020603050405020304" pitchFamily="18" charset="0"/>
                <a:cs typeface="Times New Roman" panose="02020603050405020304" pitchFamily="18" charset="0"/>
              </a:rPr>
              <a:t>Sensor status</a:t>
            </a:r>
            <a:endParaRPr lang="en-US" altLang="zh-CN" sz="1800" b="1" dirty="0">
              <a:latin typeface="Times New Roman" panose="02020603050405020304" pitchFamily="18" charset="0"/>
              <a:cs typeface="Times New Roman" panose="02020603050405020304" pitchFamily="18" charset="0"/>
            </a:endParaRPr>
          </a:p>
        </p:txBody>
      </p:sp>
      <p:sp>
        <p:nvSpPr>
          <p:cNvPr id="899103" name="Rectangle 31"/>
          <p:cNvSpPr>
            <a:spLocks noChangeArrowheads="1"/>
          </p:cNvSpPr>
          <p:nvPr/>
        </p:nvSpPr>
        <p:spPr bwMode="auto">
          <a:xfrm>
            <a:off x="6330950" y="4943475"/>
            <a:ext cx="1306513" cy="321819"/>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dirty="0">
                <a:latin typeface="Times New Roman" panose="02020603050405020304" pitchFamily="18" charset="0"/>
                <a:cs typeface="Times New Roman" panose="02020603050405020304" pitchFamily="18" charset="0"/>
              </a:rPr>
              <a:t>Telephone number tones</a:t>
            </a:r>
            <a:endParaRPr lang="en-US" altLang="zh-CN" sz="1800" b="1" dirty="0">
              <a:latin typeface="Times New Roman" panose="02020603050405020304" pitchFamily="18" charset="0"/>
              <a:cs typeface="Times New Roman" panose="02020603050405020304" pitchFamily="18" charset="0"/>
            </a:endParaRPr>
          </a:p>
        </p:txBody>
      </p:sp>
      <p:sp>
        <p:nvSpPr>
          <p:cNvPr id="212000" name="Line 32"/>
          <p:cNvSpPr>
            <a:spLocks noChangeShapeType="1"/>
          </p:cNvSpPr>
          <p:nvPr/>
        </p:nvSpPr>
        <p:spPr bwMode="auto">
          <a:xfrm flipV="1">
            <a:off x="7569200" y="1868488"/>
            <a:ext cx="1196975" cy="427037"/>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99105" name="Rectangle 33"/>
          <p:cNvSpPr>
            <a:spLocks noChangeArrowheads="1"/>
          </p:cNvSpPr>
          <p:nvPr/>
        </p:nvSpPr>
        <p:spPr bwMode="auto">
          <a:xfrm>
            <a:off x="7367588" y="1725613"/>
            <a:ext cx="1306512" cy="206403"/>
          </a:xfrm>
          <a:prstGeom prst="rect">
            <a:avLst/>
          </a:prstGeom>
          <a:noFill/>
          <a:ln w="25400">
            <a:noFill/>
            <a:miter lim="800000"/>
          </a:ln>
          <a:effectLst/>
        </p:spPr>
        <p:txBody>
          <a:bodyPr lIns="90487" tIns="44450" rIns="90487" bIns="44450">
            <a:spAutoFit/>
          </a:bodyPr>
          <a:lstStyle/>
          <a:p>
            <a:pPr algn="ctr">
              <a:lnSpc>
                <a:spcPct val="75000"/>
              </a:lnSpc>
              <a:defRPr/>
            </a:pPr>
            <a:r>
              <a:rPr lang="en-US" altLang="zh-CN" sz="1000" b="1" dirty="0">
                <a:latin typeface="Times New Roman" panose="02020603050405020304" pitchFamily="18" charset="0"/>
                <a:cs typeface="Times New Roman" panose="02020603050405020304" pitchFamily="18" charset="0"/>
              </a:rPr>
              <a:t>Alarm type</a:t>
            </a:r>
            <a:endParaRPr lang="en-US" altLang="zh-CN" sz="1800" b="1" dirty="0">
              <a:latin typeface="Times New Roman" panose="02020603050405020304" pitchFamily="18" charset="0"/>
              <a:cs typeface="Times New Roman" panose="02020603050405020304" pitchFamily="18" charset="0"/>
            </a:endParaRPr>
          </a:p>
        </p:txBody>
      </p:sp>
      <p:sp>
        <p:nvSpPr>
          <p:cNvPr id="3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Level </a:t>
            </a:r>
            <a:r>
              <a:rPr lang="en-US" altLang="ja-JP" dirty="0" smtClean="0"/>
              <a:t>2 </a:t>
            </a:r>
            <a:r>
              <a:rPr lang="en-US" altLang="ja-JP" dirty="0"/>
              <a:t>DFD Example</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6" name="Rectangle 4"/>
          <p:cNvSpPr>
            <a:spLocks noChangeArrowheads="1"/>
          </p:cNvSpPr>
          <p:nvPr/>
        </p:nvSpPr>
        <p:spPr bwMode="auto">
          <a:xfrm>
            <a:off x="2987675" y="1319214"/>
            <a:ext cx="1709738" cy="104775"/>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397" name="Rectangle 5"/>
          <p:cNvSpPr>
            <a:spLocks noChangeArrowheads="1"/>
          </p:cNvSpPr>
          <p:nvPr/>
        </p:nvSpPr>
        <p:spPr bwMode="auto">
          <a:xfrm>
            <a:off x="3000375" y="1685925"/>
            <a:ext cx="1695450" cy="103188"/>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398" name="Rectangle 6"/>
          <p:cNvSpPr>
            <a:spLocks noChangeArrowheads="1"/>
          </p:cNvSpPr>
          <p:nvPr/>
        </p:nvSpPr>
        <p:spPr bwMode="auto">
          <a:xfrm>
            <a:off x="2878138" y="1416050"/>
            <a:ext cx="1816202" cy="2744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200">
                <a:latin typeface="Times New Roman" panose="02020603050405020304" pitchFamily="18" charset="0"/>
                <a:cs typeface="Times New Roman" panose="02020603050405020304" pitchFamily="18" charset="0"/>
              </a:rPr>
              <a:t>Configuration information</a:t>
            </a:r>
            <a:endParaRPr lang="en-US" altLang="zh-CN">
              <a:latin typeface="Times New Roman" panose="02020603050405020304" pitchFamily="18" charset="0"/>
              <a:cs typeface="Times New Roman" panose="02020603050405020304" pitchFamily="18" charset="0"/>
            </a:endParaRPr>
          </a:p>
        </p:txBody>
      </p:sp>
      <p:sp>
        <p:nvSpPr>
          <p:cNvPr id="443399" name="Oval 7"/>
          <p:cNvSpPr>
            <a:spLocks noChangeArrowheads="1"/>
          </p:cNvSpPr>
          <p:nvPr/>
        </p:nvSpPr>
        <p:spPr bwMode="auto">
          <a:xfrm>
            <a:off x="276226" y="1966914"/>
            <a:ext cx="1209675" cy="782637"/>
          </a:xfrm>
          <a:prstGeom prst="ellipse">
            <a:avLst/>
          </a:prstGeom>
          <a:solidFill>
            <a:srgbClr val="FFCC00"/>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round/>
              </a14:hiddenLine>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00" name="Rectangle 8"/>
          <p:cNvSpPr>
            <a:spLocks noChangeArrowheads="1"/>
          </p:cNvSpPr>
          <p:nvPr/>
        </p:nvSpPr>
        <p:spPr bwMode="auto">
          <a:xfrm>
            <a:off x="339725" y="2147889"/>
            <a:ext cx="1028700" cy="4095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400">
                <a:latin typeface="Times New Roman" panose="02020603050405020304" pitchFamily="18" charset="0"/>
                <a:cs typeface="Times New Roman" panose="02020603050405020304" pitchFamily="18" charset="0"/>
              </a:rPr>
              <a:t>Read sensors</a:t>
            </a:r>
            <a:endParaRPr lang="en-US" altLang="zh-CN" sz="1400">
              <a:latin typeface="Times New Roman" panose="02020603050405020304" pitchFamily="18" charset="0"/>
              <a:cs typeface="Times New Roman" panose="02020603050405020304" pitchFamily="18" charset="0"/>
            </a:endParaRPr>
          </a:p>
        </p:txBody>
      </p:sp>
      <p:sp>
        <p:nvSpPr>
          <p:cNvPr id="443401" name="Oval 9"/>
          <p:cNvSpPr>
            <a:spLocks noChangeArrowheads="1"/>
          </p:cNvSpPr>
          <p:nvPr/>
        </p:nvSpPr>
        <p:spPr bwMode="auto">
          <a:xfrm>
            <a:off x="1638301" y="2714625"/>
            <a:ext cx="1209675" cy="782638"/>
          </a:xfrm>
          <a:prstGeom prst="ellipse">
            <a:avLst/>
          </a:prstGeom>
          <a:solidFill>
            <a:srgbClr val="FFCC00"/>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round/>
              </a14:hiddenLine>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02" name="Rectangle 10"/>
          <p:cNvSpPr>
            <a:spLocks noChangeArrowheads="1"/>
          </p:cNvSpPr>
          <p:nvPr/>
        </p:nvSpPr>
        <p:spPr bwMode="auto">
          <a:xfrm>
            <a:off x="1774825" y="2879726"/>
            <a:ext cx="1028700" cy="5699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400">
                <a:latin typeface="Times New Roman" panose="02020603050405020304" pitchFamily="18" charset="0"/>
                <a:cs typeface="Times New Roman" panose="02020603050405020304" pitchFamily="18" charset="0"/>
              </a:rPr>
              <a:t>Acquire response info</a:t>
            </a:r>
            <a:endParaRPr lang="en-US" altLang="zh-CN" sz="1400">
              <a:latin typeface="Times New Roman" panose="02020603050405020304" pitchFamily="18" charset="0"/>
              <a:cs typeface="Times New Roman" panose="02020603050405020304" pitchFamily="18" charset="0"/>
            </a:endParaRPr>
          </a:p>
        </p:txBody>
      </p:sp>
      <p:sp>
        <p:nvSpPr>
          <p:cNvPr id="443403" name="Oval 11"/>
          <p:cNvSpPr>
            <a:spLocks noChangeArrowheads="1"/>
          </p:cNvSpPr>
          <p:nvPr/>
        </p:nvSpPr>
        <p:spPr bwMode="auto">
          <a:xfrm>
            <a:off x="2843214" y="3636964"/>
            <a:ext cx="1209675" cy="782637"/>
          </a:xfrm>
          <a:prstGeom prst="ellipse">
            <a:avLst/>
          </a:prstGeom>
          <a:solidFill>
            <a:srgbClr val="FF6699"/>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round/>
              </a14:hiddenLine>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04" name="Rectangle 12"/>
          <p:cNvSpPr>
            <a:spLocks noChangeArrowheads="1"/>
          </p:cNvSpPr>
          <p:nvPr/>
        </p:nvSpPr>
        <p:spPr bwMode="auto">
          <a:xfrm>
            <a:off x="2862264" y="3802063"/>
            <a:ext cx="1189037" cy="5699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400">
                <a:latin typeface="Times New Roman" panose="02020603050405020304" pitchFamily="18" charset="0"/>
                <a:cs typeface="Times New Roman" panose="02020603050405020304" pitchFamily="18" charset="0"/>
              </a:rPr>
              <a:t>Establish alarm conditions</a:t>
            </a:r>
            <a:endParaRPr lang="en-US" altLang="zh-CN" sz="1400">
              <a:latin typeface="Times New Roman" panose="02020603050405020304" pitchFamily="18" charset="0"/>
              <a:cs typeface="Times New Roman" panose="02020603050405020304" pitchFamily="18" charset="0"/>
            </a:endParaRPr>
          </a:p>
        </p:txBody>
      </p:sp>
      <p:sp>
        <p:nvSpPr>
          <p:cNvPr id="443405" name="Oval 13"/>
          <p:cNvSpPr>
            <a:spLocks noChangeArrowheads="1"/>
          </p:cNvSpPr>
          <p:nvPr/>
        </p:nvSpPr>
        <p:spPr bwMode="auto">
          <a:xfrm>
            <a:off x="4424364" y="4254500"/>
            <a:ext cx="1209675" cy="782638"/>
          </a:xfrm>
          <a:prstGeom prst="ellipse">
            <a:avLst/>
          </a:prstGeom>
          <a:solidFill>
            <a:srgbClr val="FF6699"/>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round/>
              </a14:hiddenLine>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06" name="Rectangle 14"/>
          <p:cNvSpPr>
            <a:spLocks noChangeArrowheads="1"/>
          </p:cNvSpPr>
          <p:nvPr/>
        </p:nvSpPr>
        <p:spPr bwMode="auto">
          <a:xfrm>
            <a:off x="4560888" y="4419601"/>
            <a:ext cx="1028700" cy="5699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400">
                <a:latin typeface="Times New Roman" panose="02020603050405020304" pitchFamily="18" charset="0"/>
                <a:cs typeface="Times New Roman" panose="02020603050405020304" pitchFamily="18" charset="0"/>
              </a:rPr>
              <a:t>Select phone number</a:t>
            </a:r>
            <a:endParaRPr lang="en-US" altLang="zh-CN" sz="1400">
              <a:latin typeface="Times New Roman" panose="02020603050405020304" pitchFamily="18" charset="0"/>
              <a:cs typeface="Times New Roman" panose="02020603050405020304" pitchFamily="18" charset="0"/>
            </a:endParaRPr>
          </a:p>
        </p:txBody>
      </p:sp>
      <p:sp>
        <p:nvSpPr>
          <p:cNvPr id="443407" name="Oval 15"/>
          <p:cNvSpPr>
            <a:spLocks noChangeArrowheads="1"/>
          </p:cNvSpPr>
          <p:nvPr/>
        </p:nvSpPr>
        <p:spPr bwMode="auto">
          <a:xfrm>
            <a:off x="5978526" y="4767264"/>
            <a:ext cx="1209675" cy="782637"/>
          </a:xfrm>
          <a:prstGeom prst="ellipse">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round/>
              </a14:hiddenLine>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08" name="Rectangle 16"/>
          <p:cNvSpPr>
            <a:spLocks noChangeArrowheads="1"/>
          </p:cNvSpPr>
          <p:nvPr/>
        </p:nvSpPr>
        <p:spPr bwMode="auto">
          <a:xfrm>
            <a:off x="6061546" y="4859338"/>
            <a:ext cx="1174750" cy="57451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400" dirty="0">
                <a:solidFill>
                  <a:schemeClr val="bg1"/>
                </a:solidFill>
                <a:latin typeface="Times New Roman" panose="02020603050405020304" pitchFamily="18" charset="0"/>
                <a:cs typeface="Times New Roman" panose="02020603050405020304" pitchFamily="18" charset="0"/>
              </a:rPr>
              <a:t>Set up connection to phone net</a:t>
            </a:r>
            <a:endParaRPr lang="en-US" altLang="zh-CN" sz="1400" dirty="0">
              <a:solidFill>
                <a:schemeClr val="bg1"/>
              </a:solidFill>
              <a:latin typeface="Times New Roman" panose="02020603050405020304" pitchFamily="18" charset="0"/>
              <a:cs typeface="Times New Roman" panose="02020603050405020304" pitchFamily="18" charset="0"/>
            </a:endParaRPr>
          </a:p>
        </p:txBody>
      </p:sp>
      <p:sp>
        <p:nvSpPr>
          <p:cNvPr id="443409" name="Oval 17"/>
          <p:cNvSpPr>
            <a:spLocks noChangeArrowheads="1"/>
          </p:cNvSpPr>
          <p:nvPr/>
        </p:nvSpPr>
        <p:spPr bwMode="auto">
          <a:xfrm>
            <a:off x="7735889" y="5132389"/>
            <a:ext cx="1209675" cy="782637"/>
          </a:xfrm>
          <a:prstGeom prst="ellipse">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round/>
              </a14:hiddenLine>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10" name="Rectangle 18"/>
          <p:cNvSpPr>
            <a:spLocks noChangeArrowheads="1"/>
          </p:cNvSpPr>
          <p:nvPr/>
        </p:nvSpPr>
        <p:spPr bwMode="auto">
          <a:xfrm>
            <a:off x="7935788" y="5297488"/>
            <a:ext cx="1028700" cy="5762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400" dirty="0">
                <a:solidFill>
                  <a:schemeClr val="bg1"/>
                </a:solidFill>
                <a:latin typeface="Times New Roman" panose="02020603050405020304" pitchFamily="18" charset="0"/>
                <a:cs typeface="Times New Roman" panose="02020603050405020304" pitchFamily="18" charset="0"/>
              </a:rPr>
              <a:t>Generate pulses to line</a:t>
            </a:r>
            <a:endParaRPr lang="en-US" altLang="zh-CN" sz="1400" dirty="0">
              <a:solidFill>
                <a:schemeClr val="bg1"/>
              </a:solidFill>
              <a:latin typeface="Times New Roman" panose="02020603050405020304" pitchFamily="18" charset="0"/>
              <a:cs typeface="Times New Roman" panose="02020603050405020304" pitchFamily="18" charset="0"/>
            </a:endParaRPr>
          </a:p>
        </p:txBody>
      </p:sp>
      <p:sp>
        <p:nvSpPr>
          <p:cNvPr id="443411" name="Oval 19"/>
          <p:cNvSpPr>
            <a:spLocks noChangeArrowheads="1"/>
          </p:cNvSpPr>
          <p:nvPr/>
        </p:nvSpPr>
        <p:spPr bwMode="auto">
          <a:xfrm>
            <a:off x="4643439" y="2259014"/>
            <a:ext cx="1209675" cy="782637"/>
          </a:xfrm>
          <a:prstGeom prst="ellipse">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round/>
              </a14:hiddenLine>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12" name="Rectangle 20"/>
          <p:cNvSpPr>
            <a:spLocks noChangeArrowheads="1"/>
          </p:cNvSpPr>
          <p:nvPr/>
        </p:nvSpPr>
        <p:spPr bwMode="auto">
          <a:xfrm>
            <a:off x="4911452" y="2438271"/>
            <a:ext cx="1028700" cy="414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400" dirty="0" smtClean="0">
                <a:solidFill>
                  <a:schemeClr val="bg1"/>
                </a:solidFill>
                <a:latin typeface="Times New Roman" panose="02020603050405020304" pitchFamily="18" charset="0"/>
                <a:cs typeface="Times New Roman" panose="02020603050405020304" pitchFamily="18" charset="0"/>
              </a:rPr>
              <a:t>Format display</a:t>
            </a:r>
            <a:endParaRPr lang="en-US" altLang="zh-CN" sz="1400" dirty="0">
              <a:solidFill>
                <a:schemeClr val="bg1"/>
              </a:solidFill>
              <a:latin typeface="Times New Roman" panose="02020603050405020304" pitchFamily="18" charset="0"/>
              <a:cs typeface="Times New Roman" panose="02020603050405020304" pitchFamily="18" charset="0"/>
            </a:endParaRPr>
          </a:p>
        </p:txBody>
      </p:sp>
      <p:sp>
        <p:nvSpPr>
          <p:cNvPr id="443413" name="Oval 21"/>
          <p:cNvSpPr>
            <a:spLocks noChangeArrowheads="1"/>
          </p:cNvSpPr>
          <p:nvPr/>
        </p:nvSpPr>
        <p:spPr bwMode="auto">
          <a:xfrm>
            <a:off x="7032626" y="1630364"/>
            <a:ext cx="1209675" cy="782637"/>
          </a:xfrm>
          <a:prstGeom prst="ellipse">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round/>
              </a14:hiddenLine>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14" name="Rectangle 22"/>
          <p:cNvSpPr>
            <a:spLocks noChangeArrowheads="1"/>
          </p:cNvSpPr>
          <p:nvPr/>
        </p:nvSpPr>
        <p:spPr bwMode="auto">
          <a:xfrm>
            <a:off x="7287716" y="1844824"/>
            <a:ext cx="1028700" cy="414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400" dirty="0">
                <a:solidFill>
                  <a:schemeClr val="bg1"/>
                </a:solidFill>
                <a:latin typeface="Times New Roman" panose="02020603050405020304" pitchFamily="18" charset="0"/>
                <a:cs typeface="Times New Roman" panose="02020603050405020304" pitchFamily="18" charset="0"/>
              </a:rPr>
              <a:t>Generate display</a:t>
            </a:r>
            <a:endParaRPr lang="en-US" altLang="zh-CN" sz="1400" dirty="0">
              <a:solidFill>
                <a:schemeClr val="bg1"/>
              </a:solidFill>
              <a:latin typeface="Times New Roman" panose="02020603050405020304" pitchFamily="18" charset="0"/>
              <a:cs typeface="Times New Roman" panose="02020603050405020304" pitchFamily="18" charset="0"/>
            </a:endParaRPr>
          </a:p>
        </p:txBody>
      </p:sp>
      <p:sp>
        <p:nvSpPr>
          <p:cNvPr id="443415" name="Oval 23"/>
          <p:cNvSpPr>
            <a:spLocks noChangeArrowheads="1"/>
          </p:cNvSpPr>
          <p:nvPr/>
        </p:nvSpPr>
        <p:spPr bwMode="auto">
          <a:xfrm>
            <a:off x="6929439" y="3373439"/>
            <a:ext cx="1209675" cy="782637"/>
          </a:xfrm>
          <a:prstGeom prst="ellipse">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round/>
              </a14:hiddenLine>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16" name="Rectangle 24"/>
          <p:cNvSpPr>
            <a:spLocks noChangeArrowheads="1"/>
          </p:cNvSpPr>
          <p:nvPr/>
        </p:nvSpPr>
        <p:spPr bwMode="auto">
          <a:xfrm>
            <a:off x="7215708" y="3538538"/>
            <a:ext cx="1028700" cy="5762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400" dirty="0">
                <a:solidFill>
                  <a:schemeClr val="bg1"/>
                </a:solidFill>
                <a:latin typeface="Times New Roman" panose="02020603050405020304" pitchFamily="18" charset="0"/>
                <a:cs typeface="Times New Roman" panose="02020603050405020304" pitchFamily="18" charset="0"/>
              </a:rPr>
              <a:t>Generate alarm signal</a:t>
            </a:r>
            <a:endParaRPr lang="en-US" altLang="zh-CN" sz="1400" dirty="0">
              <a:solidFill>
                <a:schemeClr val="bg1"/>
              </a:solidFill>
              <a:latin typeface="Times New Roman" panose="02020603050405020304" pitchFamily="18" charset="0"/>
              <a:cs typeface="Times New Roman" panose="02020603050405020304" pitchFamily="18" charset="0"/>
            </a:endParaRPr>
          </a:p>
        </p:txBody>
      </p:sp>
      <p:sp>
        <p:nvSpPr>
          <p:cNvPr id="443417" name="Line 25"/>
          <p:cNvSpPr>
            <a:spLocks noChangeShapeType="1"/>
          </p:cNvSpPr>
          <p:nvPr/>
        </p:nvSpPr>
        <p:spPr bwMode="auto">
          <a:xfrm>
            <a:off x="411164" y="1227138"/>
            <a:ext cx="244475" cy="749300"/>
          </a:xfrm>
          <a:prstGeom prst="line">
            <a:avLst/>
          </a:prstGeom>
          <a:noFill/>
          <a:ln w="508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18" name="Line 26"/>
          <p:cNvSpPr>
            <a:spLocks noChangeShapeType="1"/>
          </p:cNvSpPr>
          <p:nvPr/>
        </p:nvSpPr>
        <p:spPr bwMode="auto">
          <a:xfrm>
            <a:off x="1392238" y="2662238"/>
            <a:ext cx="303212" cy="207962"/>
          </a:xfrm>
          <a:prstGeom prst="line">
            <a:avLst/>
          </a:prstGeom>
          <a:noFill/>
          <a:ln w="508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19" name="Line 27"/>
          <p:cNvSpPr>
            <a:spLocks noChangeShapeType="1"/>
          </p:cNvSpPr>
          <p:nvPr/>
        </p:nvSpPr>
        <p:spPr bwMode="auto">
          <a:xfrm>
            <a:off x="2776538" y="3487738"/>
            <a:ext cx="303212" cy="207962"/>
          </a:xfrm>
          <a:prstGeom prst="line">
            <a:avLst/>
          </a:prstGeom>
          <a:noFill/>
          <a:ln w="508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20" name="Line 28"/>
          <p:cNvSpPr>
            <a:spLocks noChangeShapeType="1"/>
          </p:cNvSpPr>
          <p:nvPr/>
        </p:nvSpPr>
        <p:spPr bwMode="auto">
          <a:xfrm>
            <a:off x="4124326" y="4265613"/>
            <a:ext cx="303213" cy="207962"/>
          </a:xfrm>
          <a:prstGeom prst="line">
            <a:avLst/>
          </a:prstGeom>
          <a:noFill/>
          <a:ln w="508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21" name="Line 29"/>
          <p:cNvSpPr>
            <a:spLocks noChangeShapeType="1"/>
          </p:cNvSpPr>
          <p:nvPr/>
        </p:nvSpPr>
        <p:spPr bwMode="auto">
          <a:xfrm>
            <a:off x="5678488" y="4865688"/>
            <a:ext cx="303212" cy="207962"/>
          </a:xfrm>
          <a:prstGeom prst="line">
            <a:avLst/>
          </a:prstGeom>
          <a:noFill/>
          <a:ln w="508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22" name="Line 30"/>
          <p:cNvSpPr>
            <a:spLocks noChangeShapeType="1"/>
          </p:cNvSpPr>
          <p:nvPr/>
        </p:nvSpPr>
        <p:spPr bwMode="auto">
          <a:xfrm>
            <a:off x="7304089" y="5335589"/>
            <a:ext cx="434975" cy="134937"/>
          </a:xfrm>
          <a:prstGeom prst="line">
            <a:avLst/>
          </a:prstGeom>
          <a:noFill/>
          <a:ln w="508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23" name="Line 31"/>
          <p:cNvSpPr>
            <a:spLocks noChangeShapeType="1"/>
          </p:cNvSpPr>
          <p:nvPr/>
        </p:nvSpPr>
        <p:spPr bwMode="auto">
          <a:xfrm flipV="1">
            <a:off x="8285164" y="4560888"/>
            <a:ext cx="669925" cy="539750"/>
          </a:xfrm>
          <a:prstGeom prst="line">
            <a:avLst/>
          </a:prstGeom>
          <a:noFill/>
          <a:ln w="508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24" name="Line 32"/>
          <p:cNvSpPr>
            <a:spLocks noChangeShapeType="1"/>
          </p:cNvSpPr>
          <p:nvPr/>
        </p:nvSpPr>
        <p:spPr bwMode="auto">
          <a:xfrm flipV="1">
            <a:off x="3887788" y="2905125"/>
            <a:ext cx="844550" cy="819150"/>
          </a:xfrm>
          <a:prstGeom prst="line">
            <a:avLst/>
          </a:prstGeom>
          <a:noFill/>
          <a:ln w="508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25" name="Line 33"/>
          <p:cNvSpPr>
            <a:spLocks noChangeShapeType="1"/>
          </p:cNvSpPr>
          <p:nvPr/>
        </p:nvSpPr>
        <p:spPr bwMode="auto">
          <a:xfrm flipV="1">
            <a:off x="5783264" y="2135189"/>
            <a:ext cx="1284287" cy="365125"/>
          </a:xfrm>
          <a:prstGeom prst="line">
            <a:avLst/>
          </a:prstGeom>
          <a:noFill/>
          <a:ln w="508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26" name="Line 34"/>
          <p:cNvSpPr>
            <a:spLocks noChangeShapeType="1"/>
          </p:cNvSpPr>
          <p:nvPr/>
        </p:nvSpPr>
        <p:spPr bwMode="auto">
          <a:xfrm flipV="1">
            <a:off x="7878763" y="785813"/>
            <a:ext cx="844550" cy="819150"/>
          </a:xfrm>
          <a:prstGeom prst="line">
            <a:avLst/>
          </a:prstGeom>
          <a:noFill/>
          <a:ln w="508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443427" name="Line 35"/>
          <p:cNvSpPr>
            <a:spLocks noChangeShapeType="1"/>
          </p:cNvSpPr>
          <p:nvPr/>
        </p:nvSpPr>
        <p:spPr bwMode="auto">
          <a:xfrm flipV="1">
            <a:off x="4098925" y="3732214"/>
            <a:ext cx="2851150" cy="217487"/>
          </a:xfrm>
          <a:prstGeom prst="line">
            <a:avLst/>
          </a:prstGeom>
          <a:noFill/>
          <a:ln w="508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28" name="Line 36"/>
          <p:cNvSpPr>
            <a:spLocks noChangeShapeType="1"/>
          </p:cNvSpPr>
          <p:nvPr/>
        </p:nvSpPr>
        <p:spPr bwMode="auto">
          <a:xfrm flipV="1">
            <a:off x="8040688" y="2676525"/>
            <a:ext cx="844550" cy="819150"/>
          </a:xfrm>
          <a:prstGeom prst="line">
            <a:avLst/>
          </a:prstGeom>
          <a:noFill/>
          <a:ln w="508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29" name="Line 37"/>
          <p:cNvSpPr>
            <a:spLocks noChangeShapeType="1"/>
          </p:cNvSpPr>
          <p:nvPr/>
        </p:nvSpPr>
        <p:spPr bwMode="auto">
          <a:xfrm>
            <a:off x="3908425" y="1868489"/>
            <a:ext cx="1079500" cy="2301875"/>
          </a:xfrm>
          <a:prstGeom prst="line">
            <a:avLst/>
          </a:prstGeom>
          <a:noFill/>
          <a:ln w="508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30" name="Line 38"/>
          <p:cNvSpPr>
            <a:spLocks noChangeShapeType="1"/>
          </p:cNvSpPr>
          <p:nvPr/>
        </p:nvSpPr>
        <p:spPr bwMode="auto">
          <a:xfrm flipH="1">
            <a:off x="2495550" y="1854201"/>
            <a:ext cx="827088" cy="881063"/>
          </a:xfrm>
          <a:prstGeom prst="line">
            <a:avLst/>
          </a:prstGeom>
          <a:noFill/>
          <a:ln w="508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31" name="Line 39"/>
          <p:cNvSpPr>
            <a:spLocks noChangeShapeType="1"/>
          </p:cNvSpPr>
          <p:nvPr/>
        </p:nvSpPr>
        <p:spPr bwMode="auto">
          <a:xfrm flipH="1">
            <a:off x="3608389" y="1854201"/>
            <a:ext cx="20637" cy="1789113"/>
          </a:xfrm>
          <a:prstGeom prst="line">
            <a:avLst/>
          </a:prstGeom>
          <a:noFill/>
          <a:ln w="508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3432" name="Rectangle 40"/>
          <p:cNvSpPr>
            <a:spLocks noChangeArrowheads="1"/>
          </p:cNvSpPr>
          <p:nvPr/>
        </p:nvSpPr>
        <p:spPr bwMode="auto">
          <a:xfrm>
            <a:off x="206376" y="1162050"/>
            <a:ext cx="1306513" cy="20550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000">
                <a:latin typeface="Times New Roman" panose="02020603050405020304" pitchFamily="18" charset="0"/>
                <a:cs typeface="Times New Roman" panose="02020603050405020304" pitchFamily="18" charset="0"/>
              </a:rPr>
              <a:t>Sensor status</a:t>
            </a:r>
            <a:endParaRPr lang="en-US" altLang="zh-CN">
              <a:latin typeface="Times New Roman" panose="02020603050405020304" pitchFamily="18" charset="0"/>
              <a:cs typeface="Times New Roman" panose="02020603050405020304" pitchFamily="18" charset="0"/>
            </a:endParaRPr>
          </a:p>
        </p:txBody>
      </p:sp>
      <p:sp>
        <p:nvSpPr>
          <p:cNvPr id="443433" name="Rectangle 41"/>
          <p:cNvSpPr>
            <a:spLocks noChangeArrowheads="1"/>
          </p:cNvSpPr>
          <p:nvPr/>
        </p:nvSpPr>
        <p:spPr bwMode="auto">
          <a:xfrm>
            <a:off x="330201" y="2862263"/>
            <a:ext cx="1306513" cy="20550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000">
                <a:latin typeface="Times New Roman" panose="02020603050405020304" pitchFamily="18" charset="0"/>
                <a:cs typeface="Times New Roman" panose="02020603050405020304" pitchFamily="18" charset="0"/>
              </a:rPr>
              <a:t>Sensor id, setting</a:t>
            </a:r>
            <a:endParaRPr lang="en-US" altLang="zh-CN">
              <a:latin typeface="Times New Roman" panose="02020603050405020304" pitchFamily="18" charset="0"/>
              <a:cs typeface="Times New Roman" panose="02020603050405020304" pitchFamily="18" charset="0"/>
            </a:endParaRPr>
          </a:p>
        </p:txBody>
      </p:sp>
      <p:sp>
        <p:nvSpPr>
          <p:cNvPr id="443434" name="Rectangle 42"/>
          <p:cNvSpPr>
            <a:spLocks noChangeArrowheads="1"/>
          </p:cNvSpPr>
          <p:nvPr/>
        </p:nvSpPr>
        <p:spPr bwMode="auto">
          <a:xfrm>
            <a:off x="1592263" y="3609975"/>
            <a:ext cx="1306512" cy="4363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000">
                <a:latin typeface="Times New Roman" panose="02020603050405020304" pitchFamily="18" charset="0"/>
                <a:cs typeface="Times New Roman" panose="02020603050405020304" pitchFamily="18" charset="0"/>
              </a:rPr>
              <a:t>Alarm condition code, sensor id, timing information</a:t>
            </a:r>
            <a:endParaRPr lang="en-US" altLang="zh-CN">
              <a:latin typeface="Times New Roman" panose="02020603050405020304" pitchFamily="18" charset="0"/>
              <a:cs typeface="Times New Roman" panose="02020603050405020304" pitchFamily="18" charset="0"/>
            </a:endParaRPr>
          </a:p>
        </p:txBody>
      </p:sp>
      <p:sp>
        <p:nvSpPr>
          <p:cNvPr id="443435" name="Rectangle 43"/>
          <p:cNvSpPr>
            <a:spLocks noChangeArrowheads="1"/>
          </p:cNvSpPr>
          <p:nvPr/>
        </p:nvSpPr>
        <p:spPr bwMode="auto">
          <a:xfrm>
            <a:off x="3305176" y="4502150"/>
            <a:ext cx="1306513" cy="20550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000">
                <a:latin typeface="Times New Roman" panose="02020603050405020304" pitchFamily="18" charset="0"/>
                <a:cs typeface="Times New Roman" panose="02020603050405020304" pitchFamily="18" charset="0"/>
              </a:rPr>
              <a:t>List of number</a:t>
            </a:r>
            <a:endParaRPr lang="en-US" altLang="zh-CN">
              <a:latin typeface="Times New Roman" panose="02020603050405020304" pitchFamily="18" charset="0"/>
              <a:cs typeface="Times New Roman" panose="02020603050405020304" pitchFamily="18" charset="0"/>
            </a:endParaRPr>
          </a:p>
        </p:txBody>
      </p:sp>
      <p:sp>
        <p:nvSpPr>
          <p:cNvPr id="443436" name="Rectangle 44"/>
          <p:cNvSpPr>
            <a:spLocks noChangeArrowheads="1"/>
          </p:cNvSpPr>
          <p:nvPr/>
        </p:nvSpPr>
        <p:spPr bwMode="auto">
          <a:xfrm>
            <a:off x="4933951" y="5072063"/>
            <a:ext cx="1306513" cy="205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000">
                <a:latin typeface="Times New Roman" panose="02020603050405020304" pitchFamily="18" charset="0"/>
                <a:cs typeface="Times New Roman" panose="02020603050405020304" pitchFamily="18" charset="0"/>
              </a:rPr>
              <a:t>Telephone number</a:t>
            </a:r>
            <a:endParaRPr lang="en-US" altLang="zh-CN">
              <a:latin typeface="Times New Roman" panose="02020603050405020304" pitchFamily="18" charset="0"/>
              <a:cs typeface="Times New Roman" panose="02020603050405020304" pitchFamily="18" charset="0"/>
            </a:endParaRPr>
          </a:p>
        </p:txBody>
      </p:sp>
      <p:sp>
        <p:nvSpPr>
          <p:cNvPr id="443437" name="Rectangle 45"/>
          <p:cNvSpPr>
            <a:spLocks noChangeArrowheads="1"/>
          </p:cNvSpPr>
          <p:nvPr/>
        </p:nvSpPr>
        <p:spPr bwMode="auto">
          <a:xfrm>
            <a:off x="6675438" y="5599113"/>
            <a:ext cx="1306512" cy="3209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000">
                <a:latin typeface="Times New Roman" panose="02020603050405020304" pitchFamily="18" charset="0"/>
                <a:cs typeface="Times New Roman" panose="02020603050405020304" pitchFamily="18" charset="0"/>
              </a:rPr>
              <a:t>Tone ready telephone number</a:t>
            </a:r>
            <a:endParaRPr lang="en-US" altLang="zh-CN">
              <a:latin typeface="Times New Roman" panose="02020603050405020304" pitchFamily="18" charset="0"/>
              <a:cs typeface="Times New Roman" panose="02020603050405020304" pitchFamily="18" charset="0"/>
            </a:endParaRPr>
          </a:p>
        </p:txBody>
      </p:sp>
      <p:sp>
        <p:nvSpPr>
          <p:cNvPr id="443438" name="Rectangle 46"/>
          <p:cNvSpPr>
            <a:spLocks noChangeArrowheads="1"/>
          </p:cNvSpPr>
          <p:nvPr/>
        </p:nvSpPr>
        <p:spPr bwMode="auto">
          <a:xfrm>
            <a:off x="7453313" y="4591050"/>
            <a:ext cx="1306512" cy="3209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000">
                <a:latin typeface="Times New Roman" panose="02020603050405020304" pitchFamily="18" charset="0"/>
                <a:cs typeface="Times New Roman" panose="02020603050405020304" pitchFamily="18" charset="0"/>
              </a:rPr>
              <a:t>Telephone number tones</a:t>
            </a:r>
            <a:endParaRPr lang="en-US" altLang="zh-CN">
              <a:latin typeface="Times New Roman" panose="02020603050405020304" pitchFamily="18" charset="0"/>
              <a:cs typeface="Times New Roman" panose="02020603050405020304" pitchFamily="18" charset="0"/>
            </a:endParaRPr>
          </a:p>
        </p:txBody>
      </p:sp>
      <p:sp>
        <p:nvSpPr>
          <p:cNvPr id="443439" name="Rectangle 47"/>
          <p:cNvSpPr>
            <a:spLocks noChangeArrowheads="1"/>
          </p:cNvSpPr>
          <p:nvPr/>
        </p:nvSpPr>
        <p:spPr bwMode="auto">
          <a:xfrm>
            <a:off x="2660650" y="1936750"/>
            <a:ext cx="1995488" cy="20550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000">
                <a:latin typeface="Times New Roman" panose="02020603050405020304" pitchFamily="18" charset="0"/>
                <a:cs typeface="Times New Roman" panose="02020603050405020304" pitchFamily="18" charset="0"/>
              </a:rPr>
              <a:t>Configuration data</a:t>
            </a:r>
            <a:endParaRPr lang="en-US" altLang="zh-CN">
              <a:latin typeface="Times New Roman" panose="02020603050405020304" pitchFamily="18" charset="0"/>
              <a:cs typeface="Times New Roman" panose="02020603050405020304" pitchFamily="18" charset="0"/>
            </a:endParaRPr>
          </a:p>
        </p:txBody>
      </p:sp>
      <p:sp>
        <p:nvSpPr>
          <p:cNvPr id="443440" name="Rectangle 48"/>
          <p:cNvSpPr>
            <a:spLocks noChangeArrowheads="1"/>
          </p:cNvSpPr>
          <p:nvPr/>
        </p:nvSpPr>
        <p:spPr bwMode="auto">
          <a:xfrm>
            <a:off x="3963988" y="3198813"/>
            <a:ext cx="1306512" cy="3209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000">
                <a:latin typeface="Times New Roman" panose="02020603050405020304" pitchFamily="18" charset="0"/>
                <a:cs typeface="Times New Roman" panose="02020603050405020304" pitchFamily="18" charset="0"/>
              </a:rPr>
              <a:t>Sensor id type, location</a:t>
            </a:r>
            <a:endParaRPr lang="en-US" altLang="zh-CN">
              <a:latin typeface="Times New Roman" panose="02020603050405020304" pitchFamily="18" charset="0"/>
              <a:cs typeface="Times New Roman" panose="02020603050405020304" pitchFamily="18" charset="0"/>
            </a:endParaRPr>
          </a:p>
        </p:txBody>
      </p:sp>
      <p:sp>
        <p:nvSpPr>
          <p:cNvPr id="443441" name="Rectangle 49"/>
          <p:cNvSpPr>
            <a:spLocks noChangeArrowheads="1"/>
          </p:cNvSpPr>
          <p:nvPr/>
        </p:nvSpPr>
        <p:spPr bwMode="auto">
          <a:xfrm>
            <a:off x="5137151" y="3492500"/>
            <a:ext cx="1306513" cy="20550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000">
                <a:latin typeface="Times New Roman" panose="02020603050405020304" pitchFamily="18" charset="0"/>
                <a:cs typeface="Times New Roman" panose="02020603050405020304" pitchFamily="18" charset="0"/>
              </a:rPr>
              <a:t>Alarm data</a:t>
            </a:r>
            <a:endParaRPr lang="en-US" altLang="zh-CN">
              <a:latin typeface="Times New Roman" panose="02020603050405020304" pitchFamily="18" charset="0"/>
              <a:cs typeface="Times New Roman" panose="02020603050405020304" pitchFamily="18" charset="0"/>
            </a:endParaRPr>
          </a:p>
        </p:txBody>
      </p:sp>
      <p:sp>
        <p:nvSpPr>
          <p:cNvPr id="443442" name="Rectangle 50"/>
          <p:cNvSpPr>
            <a:spLocks noChangeArrowheads="1"/>
          </p:cNvSpPr>
          <p:nvPr/>
        </p:nvSpPr>
        <p:spPr bwMode="auto">
          <a:xfrm>
            <a:off x="7616826" y="2846388"/>
            <a:ext cx="1306513" cy="20550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000">
                <a:latin typeface="Times New Roman" panose="02020603050405020304" pitchFamily="18" charset="0"/>
                <a:cs typeface="Times New Roman" panose="02020603050405020304" pitchFamily="18" charset="0"/>
              </a:rPr>
              <a:t>Alarm type</a:t>
            </a:r>
            <a:endParaRPr lang="en-US" altLang="zh-CN">
              <a:latin typeface="Times New Roman" panose="02020603050405020304" pitchFamily="18" charset="0"/>
              <a:cs typeface="Times New Roman" panose="02020603050405020304" pitchFamily="18" charset="0"/>
            </a:endParaRPr>
          </a:p>
        </p:txBody>
      </p:sp>
      <p:sp>
        <p:nvSpPr>
          <p:cNvPr id="443443" name="Rectangle 51"/>
          <p:cNvSpPr>
            <a:spLocks noChangeArrowheads="1"/>
          </p:cNvSpPr>
          <p:nvPr/>
        </p:nvSpPr>
        <p:spPr bwMode="auto">
          <a:xfrm>
            <a:off x="5607051" y="1981200"/>
            <a:ext cx="1306513" cy="3209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000">
                <a:latin typeface="Times New Roman" panose="02020603050405020304" pitchFamily="18" charset="0"/>
                <a:cs typeface="Times New Roman" panose="02020603050405020304" pitchFamily="18" charset="0"/>
              </a:rPr>
              <a:t>Formated  id, type, location</a:t>
            </a:r>
            <a:endParaRPr lang="en-US" altLang="zh-CN">
              <a:latin typeface="Times New Roman" panose="02020603050405020304" pitchFamily="18" charset="0"/>
              <a:cs typeface="Times New Roman" panose="02020603050405020304" pitchFamily="18" charset="0"/>
            </a:endParaRPr>
          </a:p>
        </p:txBody>
      </p:sp>
      <p:sp>
        <p:nvSpPr>
          <p:cNvPr id="443444" name="Rectangle 52"/>
          <p:cNvSpPr>
            <a:spLocks noChangeArrowheads="1"/>
          </p:cNvSpPr>
          <p:nvPr/>
        </p:nvSpPr>
        <p:spPr bwMode="auto">
          <a:xfrm>
            <a:off x="7350126" y="971550"/>
            <a:ext cx="1306513" cy="205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nSpc>
                <a:spcPct val="75000"/>
              </a:lnSpc>
            </a:pPr>
            <a:r>
              <a:rPr lang="en-US" altLang="zh-CN" sz="1000">
                <a:latin typeface="Times New Roman" panose="02020603050405020304" pitchFamily="18" charset="0"/>
                <a:cs typeface="Times New Roman" panose="02020603050405020304" pitchFamily="18" charset="0"/>
              </a:rPr>
              <a:t>Sensor information</a:t>
            </a:r>
            <a:endParaRPr lang="en-US" altLang="zh-CN">
              <a:latin typeface="Times New Roman" panose="02020603050405020304" pitchFamily="18" charset="0"/>
              <a:cs typeface="Times New Roman" panose="02020603050405020304" pitchFamily="18" charset="0"/>
            </a:endParaRPr>
          </a:p>
        </p:txBody>
      </p:sp>
      <p:sp>
        <p:nvSpPr>
          <p:cNvPr id="53"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Level </a:t>
            </a:r>
            <a:r>
              <a:rPr lang="en-US" altLang="ja-JP" dirty="0" smtClean="0"/>
              <a:t>3 </a:t>
            </a:r>
            <a:r>
              <a:rPr lang="en-US" altLang="ja-JP" dirty="0"/>
              <a:t>DFD Example</a:t>
            </a:r>
            <a:endParaRPr lang="en-US" altLang="ja-JP" dirty="0"/>
          </a:p>
        </p:txBody>
      </p:sp>
    </p:spTree>
  </p:cSld>
  <p:clrMapOvr>
    <a:masterClrMapping/>
  </p:clrMapOvr>
  <p:transition>
    <p:random/>
    <p:sndAc>
      <p:stSnd>
        <p:snd r:embed="rId1" name="projctor.wav"/>
      </p:stSnd>
    </p:sndAc>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0889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B8B005C-D23C-486A-ACAF-D635885FC687}" type="slidenum">
              <a:rPr lang="en-US" altLang="ja-JP" sz="1200">
                <a:solidFill>
                  <a:schemeClr val="bg1"/>
                </a:solidFill>
              </a:rPr>
            </a:fld>
            <a:endParaRPr lang="en-US" altLang="ja-JP" sz="900">
              <a:solidFill>
                <a:schemeClr val="bg1"/>
              </a:solidFill>
            </a:endParaRPr>
          </a:p>
        </p:txBody>
      </p:sp>
      <p:sp>
        <p:nvSpPr>
          <p:cNvPr id="208901" name="Rectangle 45"/>
          <p:cNvSpPr>
            <a:spLocks noRot="1" noChangeArrowheads="1"/>
          </p:cNvSpPr>
          <p:nvPr/>
        </p:nvSpPr>
        <p:spPr bwMode="auto">
          <a:xfrm>
            <a:off x="1043608" y="1484784"/>
            <a:ext cx="8028384"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each bubble is refined until it does just one </a:t>
            </a:r>
            <a:r>
              <a:rPr lang="en-US" altLang="ja-JP" sz="2400" dirty="0" smtClean="0">
                <a:latin typeface="Times New Roman" panose="02020603050405020304" pitchFamily="18" charset="0"/>
                <a:cs typeface="Times New Roman" panose="02020603050405020304" pitchFamily="18" charset="0"/>
              </a:rPr>
              <a:t>thing</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the expansion ratio decreases as the number of levels </a:t>
            </a:r>
            <a:r>
              <a:rPr lang="en-US" altLang="ja-JP" sz="2400" dirty="0" smtClean="0">
                <a:latin typeface="Times New Roman" panose="02020603050405020304" pitchFamily="18" charset="0"/>
                <a:cs typeface="Times New Roman" panose="02020603050405020304" pitchFamily="18" charset="0"/>
              </a:rPr>
              <a:t>increase</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most systems require between 3 and 7 levels for an adequate flow </a:t>
            </a:r>
            <a:r>
              <a:rPr lang="en-US" altLang="ja-JP" sz="2400" dirty="0" smtClean="0">
                <a:latin typeface="Times New Roman" panose="02020603050405020304" pitchFamily="18" charset="0"/>
                <a:cs typeface="Times New Roman" panose="02020603050405020304" pitchFamily="18" charset="0"/>
              </a:rPr>
              <a:t>model</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a single data flow item (arrow) may be expanded as levels increase (data dictionary provides information)</a:t>
            </a:r>
            <a:endParaRPr lang="en-US" altLang="ja-JP" sz="2400" dirty="0">
              <a:latin typeface="Times New Roman" panose="02020603050405020304" pitchFamily="18" charset="0"/>
              <a:cs typeface="Times New Roman" panose="02020603050405020304" pitchFamily="18"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Flow Modeling Notes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Arc 2"/>
          <p:cNvSpPr/>
          <p:nvPr/>
        </p:nvSpPr>
        <p:spPr bwMode="auto">
          <a:xfrm>
            <a:off x="5092700" y="2425700"/>
            <a:ext cx="825500" cy="148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76200" cap="rnd">
            <a:solidFill>
              <a:schemeClr val="tx1"/>
            </a:solidFill>
            <a:round/>
            <a:tailEnd type="triangle" w="med" len="med"/>
          </a:ln>
          <a:effectLst>
            <a:outerShdw dist="107763" dir="2700000" algn="ctr" rotWithShape="0">
              <a:schemeClr val="bg2"/>
            </a:outerShdw>
          </a:effectLst>
          <a:extLst>
            <a:ext uri="{909E8E84-426E-40DD-AFC4-6F175D3DCCD1}">
              <a14:hiddenFill xmlns:a14="http://schemas.microsoft.com/office/drawing/2010/main">
                <a:solidFill>
                  <a:schemeClr val="accent2"/>
                </a:solidFill>
              </a14:hiddenFill>
            </a:ext>
          </a:extLst>
        </p:spPr>
        <p:txBody>
          <a:bodyPr wrap="none" anchor="ctr"/>
          <a:lstStyle/>
          <a:p>
            <a:endParaRPr lang="zh-CN" altLang="en-US"/>
          </a:p>
        </p:txBody>
      </p:sp>
      <p:sp>
        <p:nvSpPr>
          <p:cNvPr id="351235" name="Rectangle 3"/>
          <p:cNvSpPr>
            <a:spLocks noChangeArrowheads="1"/>
          </p:cNvSpPr>
          <p:nvPr/>
        </p:nvSpPr>
        <p:spPr bwMode="auto">
          <a:xfrm>
            <a:off x="4532313" y="2808288"/>
            <a:ext cx="2854948"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4800" i="1" dirty="0">
                <a:solidFill>
                  <a:srgbClr val="00B050"/>
                </a:solidFill>
                <a:latin typeface="Arial" panose="020B0604020202020204" pitchFamily="34" charset="0"/>
              </a:rPr>
              <a:t>Maps into</a:t>
            </a:r>
            <a:endParaRPr lang="en-US" altLang="zh-CN" sz="4800" i="1" dirty="0">
              <a:solidFill>
                <a:srgbClr val="00B050"/>
              </a:solidFill>
              <a:latin typeface="Arial" panose="020B0604020202020204" pitchFamily="34" charset="0"/>
            </a:endParaRPr>
          </a:p>
        </p:txBody>
      </p:sp>
      <p:sp>
        <p:nvSpPr>
          <p:cNvPr id="351237" name="Oval 5"/>
          <p:cNvSpPr>
            <a:spLocks noChangeArrowheads="1"/>
          </p:cNvSpPr>
          <p:nvPr/>
        </p:nvSpPr>
        <p:spPr bwMode="auto">
          <a:xfrm>
            <a:off x="2032000" y="2105025"/>
            <a:ext cx="431800" cy="381000"/>
          </a:xfrm>
          <a:prstGeom prst="ellipse">
            <a:avLst/>
          </a:prstGeom>
          <a:solidFill>
            <a:schemeClr val="accent2"/>
          </a:solidFill>
          <a:ln w="25400">
            <a:solidFill>
              <a:schemeClr val="tx1"/>
            </a:solidFill>
            <a:round/>
          </a:ln>
          <a:effectLst>
            <a:outerShdw dist="107763" dir="2700000" algn="ctr" rotWithShape="0">
              <a:schemeClr val="bg2"/>
            </a:outerShdw>
          </a:effectLst>
        </p:spPr>
        <p:txBody>
          <a:bodyPr wrap="none" anchor="ctr"/>
          <a:lstStyle/>
          <a:p>
            <a:endParaRPr lang="zh-CN" altLang="en-US"/>
          </a:p>
        </p:txBody>
      </p:sp>
      <p:sp>
        <p:nvSpPr>
          <p:cNvPr id="351238" name="Oval 6"/>
          <p:cNvSpPr>
            <a:spLocks noChangeArrowheads="1"/>
          </p:cNvSpPr>
          <p:nvPr/>
        </p:nvSpPr>
        <p:spPr bwMode="auto">
          <a:xfrm>
            <a:off x="2794000" y="1879600"/>
            <a:ext cx="431800" cy="381000"/>
          </a:xfrm>
          <a:prstGeom prst="ellipse">
            <a:avLst/>
          </a:prstGeom>
          <a:solidFill>
            <a:schemeClr val="accent2"/>
          </a:solidFill>
          <a:ln w="25400">
            <a:solidFill>
              <a:schemeClr val="tx1"/>
            </a:solidFill>
            <a:round/>
          </a:ln>
          <a:effectLst>
            <a:outerShdw dist="107763" dir="2700000" algn="ctr" rotWithShape="0">
              <a:schemeClr val="bg2"/>
            </a:outerShdw>
          </a:effectLst>
        </p:spPr>
        <p:txBody>
          <a:bodyPr wrap="none" anchor="ctr"/>
          <a:lstStyle/>
          <a:p>
            <a:endParaRPr lang="zh-CN" altLang="en-US"/>
          </a:p>
        </p:txBody>
      </p:sp>
      <p:sp>
        <p:nvSpPr>
          <p:cNvPr id="351239" name="Oval 7"/>
          <p:cNvSpPr>
            <a:spLocks noChangeArrowheads="1"/>
          </p:cNvSpPr>
          <p:nvPr/>
        </p:nvSpPr>
        <p:spPr bwMode="auto">
          <a:xfrm>
            <a:off x="3581400" y="1720850"/>
            <a:ext cx="431800" cy="381000"/>
          </a:xfrm>
          <a:prstGeom prst="ellipse">
            <a:avLst/>
          </a:prstGeom>
          <a:solidFill>
            <a:schemeClr val="accent2"/>
          </a:solidFill>
          <a:ln w="25400">
            <a:solidFill>
              <a:schemeClr val="tx1"/>
            </a:solidFill>
            <a:round/>
          </a:ln>
          <a:effectLst>
            <a:outerShdw dist="107763" dir="2700000" algn="ctr" rotWithShape="0">
              <a:schemeClr val="bg2"/>
            </a:outerShdw>
          </a:effectLst>
        </p:spPr>
        <p:txBody>
          <a:bodyPr wrap="none" anchor="ctr"/>
          <a:lstStyle/>
          <a:p>
            <a:endParaRPr lang="zh-CN" altLang="en-US"/>
          </a:p>
        </p:txBody>
      </p:sp>
      <p:sp>
        <p:nvSpPr>
          <p:cNvPr id="351240" name="Oval 8"/>
          <p:cNvSpPr>
            <a:spLocks noChangeArrowheads="1"/>
          </p:cNvSpPr>
          <p:nvPr/>
        </p:nvSpPr>
        <p:spPr bwMode="auto">
          <a:xfrm>
            <a:off x="3365500" y="2319338"/>
            <a:ext cx="431800" cy="381000"/>
          </a:xfrm>
          <a:prstGeom prst="ellipse">
            <a:avLst/>
          </a:prstGeom>
          <a:solidFill>
            <a:schemeClr val="accent2"/>
          </a:solidFill>
          <a:ln w="25400">
            <a:solidFill>
              <a:schemeClr val="tx1"/>
            </a:solidFill>
            <a:round/>
          </a:ln>
          <a:effectLst>
            <a:outerShdw dist="107763" dir="2700000" algn="ctr" rotWithShape="0">
              <a:schemeClr val="bg2"/>
            </a:outerShdw>
          </a:effectLst>
        </p:spPr>
        <p:txBody>
          <a:bodyPr wrap="none" anchor="ctr"/>
          <a:lstStyle/>
          <a:p>
            <a:endParaRPr lang="zh-CN" altLang="en-US"/>
          </a:p>
        </p:txBody>
      </p:sp>
      <p:sp>
        <p:nvSpPr>
          <p:cNvPr id="351241" name="Oval 9"/>
          <p:cNvSpPr>
            <a:spLocks noChangeArrowheads="1"/>
          </p:cNvSpPr>
          <p:nvPr/>
        </p:nvSpPr>
        <p:spPr bwMode="auto">
          <a:xfrm>
            <a:off x="3924300" y="2862263"/>
            <a:ext cx="431800" cy="381000"/>
          </a:xfrm>
          <a:prstGeom prst="ellipse">
            <a:avLst/>
          </a:prstGeom>
          <a:solidFill>
            <a:schemeClr val="accent2"/>
          </a:solidFill>
          <a:ln w="25400">
            <a:solidFill>
              <a:schemeClr val="tx1"/>
            </a:solidFill>
            <a:round/>
          </a:ln>
          <a:effectLst>
            <a:outerShdw dist="107763" dir="2700000" algn="ctr" rotWithShape="0">
              <a:schemeClr val="bg2"/>
            </a:outerShdw>
          </a:effectLst>
        </p:spPr>
        <p:txBody>
          <a:bodyPr wrap="none" anchor="ctr"/>
          <a:lstStyle/>
          <a:p>
            <a:endParaRPr lang="zh-CN" altLang="en-US"/>
          </a:p>
        </p:txBody>
      </p:sp>
      <p:sp>
        <p:nvSpPr>
          <p:cNvPr id="351242" name="Oval 10"/>
          <p:cNvSpPr>
            <a:spLocks noChangeArrowheads="1"/>
          </p:cNvSpPr>
          <p:nvPr/>
        </p:nvSpPr>
        <p:spPr bwMode="auto">
          <a:xfrm>
            <a:off x="4394200" y="1755775"/>
            <a:ext cx="431800" cy="381000"/>
          </a:xfrm>
          <a:prstGeom prst="ellipse">
            <a:avLst/>
          </a:prstGeom>
          <a:solidFill>
            <a:schemeClr val="accent2"/>
          </a:solidFill>
          <a:ln w="25400">
            <a:solidFill>
              <a:schemeClr val="tx1"/>
            </a:solidFill>
            <a:round/>
          </a:ln>
          <a:effectLst>
            <a:outerShdw dist="107763" dir="2700000" algn="ctr" rotWithShape="0">
              <a:schemeClr val="bg2"/>
            </a:outerShdw>
          </a:effectLst>
        </p:spPr>
        <p:txBody>
          <a:bodyPr wrap="none" anchor="ctr"/>
          <a:lstStyle/>
          <a:p>
            <a:endParaRPr lang="zh-CN" altLang="en-US"/>
          </a:p>
        </p:txBody>
      </p:sp>
      <p:sp>
        <p:nvSpPr>
          <p:cNvPr id="351243" name="Line 11"/>
          <p:cNvSpPr>
            <a:spLocks noChangeShapeType="1"/>
          </p:cNvSpPr>
          <p:nvPr/>
        </p:nvSpPr>
        <p:spPr bwMode="auto">
          <a:xfrm flipV="1">
            <a:off x="1727200" y="2397125"/>
            <a:ext cx="304800" cy="147638"/>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51244" name="Line 12"/>
          <p:cNvSpPr>
            <a:spLocks noChangeShapeType="1"/>
          </p:cNvSpPr>
          <p:nvPr/>
        </p:nvSpPr>
        <p:spPr bwMode="auto">
          <a:xfrm flipV="1">
            <a:off x="2476500" y="2103439"/>
            <a:ext cx="304800" cy="147637"/>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51245" name="Line 13"/>
          <p:cNvSpPr>
            <a:spLocks noChangeShapeType="1"/>
          </p:cNvSpPr>
          <p:nvPr/>
        </p:nvSpPr>
        <p:spPr bwMode="auto">
          <a:xfrm flipV="1">
            <a:off x="3238500" y="1924050"/>
            <a:ext cx="317500" cy="77788"/>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51246" name="Line 14"/>
          <p:cNvSpPr>
            <a:spLocks noChangeShapeType="1"/>
          </p:cNvSpPr>
          <p:nvPr/>
        </p:nvSpPr>
        <p:spPr bwMode="auto">
          <a:xfrm>
            <a:off x="4038600" y="1924051"/>
            <a:ext cx="330200" cy="11113"/>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51247" name="Line 15"/>
          <p:cNvSpPr>
            <a:spLocks noChangeShapeType="1"/>
          </p:cNvSpPr>
          <p:nvPr/>
        </p:nvSpPr>
        <p:spPr bwMode="auto">
          <a:xfrm>
            <a:off x="4851400" y="1990726"/>
            <a:ext cx="330200" cy="11113"/>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51248" name="Line 16"/>
          <p:cNvSpPr>
            <a:spLocks noChangeShapeType="1"/>
          </p:cNvSpPr>
          <p:nvPr/>
        </p:nvSpPr>
        <p:spPr bwMode="auto">
          <a:xfrm>
            <a:off x="3136900" y="2274888"/>
            <a:ext cx="228600" cy="131762"/>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51249" name="Oval 17"/>
          <p:cNvSpPr>
            <a:spLocks noChangeArrowheads="1"/>
          </p:cNvSpPr>
          <p:nvPr/>
        </p:nvSpPr>
        <p:spPr bwMode="auto">
          <a:xfrm>
            <a:off x="4292600" y="2387600"/>
            <a:ext cx="431800" cy="381000"/>
          </a:xfrm>
          <a:prstGeom prst="ellipse">
            <a:avLst/>
          </a:prstGeom>
          <a:solidFill>
            <a:schemeClr val="accent2"/>
          </a:solidFill>
          <a:ln w="25400">
            <a:solidFill>
              <a:schemeClr val="tx1"/>
            </a:solidFill>
            <a:round/>
          </a:ln>
          <a:effectLst>
            <a:outerShdw dist="107763" dir="2700000" algn="ctr" rotWithShape="0">
              <a:schemeClr val="bg2"/>
            </a:outerShdw>
          </a:effectLst>
        </p:spPr>
        <p:txBody>
          <a:bodyPr wrap="none" anchor="ctr"/>
          <a:lstStyle/>
          <a:p>
            <a:endParaRPr lang="zh-CN" altLang="en-US"/>
          </a:p>
        </p:txBody>
      </p:sp>
      <p:sp>
        <p:nvSpPr>
          <p:cNvPr id="351250" name="Line 18"/>
          <p:cNvSpPr>
            <a:spLocks noChangeShapeType="1"/>
          </p:cNvSpPr>
          <p:nvPr/>
        </p:nvSpPr>
        <p:spPr bwMode="auto">
          <a:xfrm>
            <a:off x="3733800" y="2670176"/>
            <a:ext cx="228600" cy="188913"/>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51251" name="Line 19"/>
          <p:cNvSpPr>
            <a:spLocks noChangeShapeType="1"/>
          </p:cNvSpPr>
          <p:nvPr/>
        </p:nvSpPr>
        <p:spPr bwMode="auto">
          <a:xfrm>
            <a:off x="4330700" y="3211513"/>
            <a:ext cx="228600" cy="188912"/>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51252" name="Line 20"/>
          <p:cNvSpPr>
            <a:spLocks noChangeShapeType="1"/>
          </p:cNvSpPr>
          <p:nvPr/>
        </p:nvSpPr>
        <p:spPr bwMode="auto">
          <a:xfrm flipV="1">
            <a:off x="4762500" y="2589213"/>
            <a:ext cx="304800" cy="11112"/>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51253" name="Line 21"/>
          <p:cNvSpPr>
            <a:spLocks noChangeShapeType="1"/>
          </p:cNvSpPr>
          <p:nvPr/>
        </p:nvSpPr>
        <p:spPr bwMode="auto">
          <a:xfrm>
            <a:off x="3822700" y="2546350"/>
            <a:ext cx="431800" cy="1905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51254" name="Rectangle 22"/>
          <p:cNvSpPr>
            <a:spLocks noChangeArrowheads="1"/>
          </p:cNvSpPr>
          <p:nvPr/>
        </p:nvSpPr>
        <p:spPr bwMode="auto">
          <a:xfrm>
            <a:off x="5664200" y="3956050"/>
            <a:ext cx="469900" cy="279400"/>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endParaRPr lang="zh-CN" altLang="en-US"/>
          </a:p>
        </p:txBody>
      </p:sp>
      <p:sp>
        <p:nvSpPr>
          <p:cNvPr id="351255" name="Rectangle 23"/>
          <p:cNvSpPr>
            <a:spLocks noChangeArrowheads="1"/>
          </p:cNvSpPr>
          <p:nvPr/>
        </p:nvSpPr>
        <p:spPr bwMode="auto">
          <a:xfrm>
            <a:off x="5029200" y="4375150"/>
            <a:ext cx="469900" cy="279400"/>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endParaRPr lang="zh-CN" altLang="en-US"/>
          </a:p>
        </p:txBody>
      </p:sp>
      <p:sp>
        <p:nvSpPr>
          <p:cNvPr id="351256" name="Rectangle 24"/>
          <p:cNvSpPr>
            <a:spLocks noChangeArrowheads="1"/>
          </p:cNvSpPr>
          <p:nvPr/>
        </p:nvSpPr>
        <p:spPr bwMode="auto">
          <a:xfrm>
            <a:off x="5689600" y="4375150"/>
            <a:ext cx="469900" cy="279400"/>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endParaRPr lang="zh-CN" altLang="en-US"/>
          </a:p>
        </p:txBody>
      </p:sp>
      <p:sp>
        <p:nvSpPr>
          <p:cNvPr id="351257" name="Rectangle 25"/>
          <p:cNvSpPr>
            <a:spLocks noChangeArrowheads="1"/>
          </p:cNvSpPr>
          <p:nvPr/>
        </p:nvSpPr>
        <p:spPr bwMode="auto">
          <a:xfrm>
            <a:off x="6324600" y="4375150"/>
            <a:ext cx="469900" cy="279400"/>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endParaRPr lang="zh-CN" altLang="en-US"/>
          </a:p>
        </p:txBody>
      </p:sp>
      <p:sp>
        <p:nvSpPr>
          <p:cNvPr id="351258" name="Rectangle 26"/>
          <p:cNvSpPr>
            <a:spLocks noChangeArrowheads="1"/>
          </p:cNvSpPr>
          <p:nvPr/>
        </p:nvSpPr>
        <p:spPr bwMode="auto">
          <a:xfrm>
            <a:off x="4305300" y="4927600"/>
            <a:ext cx="469900" cy="279400"/>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endParaRPr lang="zh-CN" altLang="en-US"/>
          </a:p>
        </p:txBody>
      </p:sp>
      <p:sp>
        <p:nvSpPr>
          <p:cNvPr id="351259" name="Rectangle 27"/>
          <p:cNvSpPr>
            <a:spLocks noChangeArrowheads="1"/>
          </p:cNvSpPr>
          <p:nvPr/>
        </p:nvSpPr>
        <p:spPr bwMode="auto">
          <a:xfrm>
            <a:off x="4864100" y="4927600"/>
            <a:ext cx="469900" cy="279400"/>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endParaRPr lang="zh-CN" altLang="en-US"/>
          </a:p>
        </p:txBody>
      </p:sp>
      <p:sp>
        <p:nvSpPr>
          <p:cNvPr id="351260" name="Rectangle 28"/>
          <p:cNvSpPr>
            <a:spLocks noChangeArrowheads="1"/>
          </p:cNvSpPr>
          <p:nvPr/>
        </p:nvSpPr>
        <p:spPr bwMode="auto">
          <a:xfrm>
            <a:off x="5422900" y="4927600"/>
            <a:ext cx="469900" cy="279400"/>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endParaRPr lang="zh-CN" altLang="en-US"/>
          </a:p>
        </p:txBody>
      </p:sp>
      <p:sp>
        <p:nvSpPr>
          <p:cNvPr id="351261" name="Rectangle 29"/>
          <p:cNvSpPr>
            <a:spLocks noChangeArrowheads="1"/>
          </p:cNvSpPr>
          <p:nvPr/>
        </p:nvSpPr>
        <p:spPr bwMode="auto">
          <a:xfrm>
            <a:off x="5981700" y="4927600"/>
            <a:ext cx="469900" cy="279400"/>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endParaRPr lang="zh-CN" altLang="en-US"/>
          </a:p>
        </p:txBody>
      </p:sp>
      <p:sp>
        <p:nvSpPr>
          <p:cNvPr id="351262" name="Rectangle 30"/>
          <p:cNvSpPr>
            <a:spLocks noChangeArrowheads="1"/>
          </p:cNvSpPr>
          <p:nvPr/>
        </p:nvSpPr>
        <p:spPr bwMode="auto">
          <a:xfrm>
            <a:off x="6540500" y="4927600"/>
            <a:ext cx="469900" cy="279400"/>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endParaRPr lang="zh-CN" altLang="en-US"/>
          </a:p>
        </p:txBody>
      </p:sp>
      <p:sp>
        <p:nvSpPr>
          <p:cNvPr id="351263" name="Rectangle 31"/>
          <p:cNvSpPr>
            <a:spLocks noChangeArrowheads="1"/>
          </p:cNvSpPr>
          <p:nvPr/>
        </p:nvSpPr>
        <p:spPr bwMode="auto">
          <a:xfrm>
            <a:off x="7099300" y="4927600"/>
            <a:ext cx="469900" cy="279400"/>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endParaRPr lang="zh-CN" altLang="en-US"/>
          </a:p>
        </p:txBody>
      </p:sp>
      <p:sp>
        <p:nvSpPr>
          <p:cNvPr id="351264" name="Rectangle 32"/>
          <p:cNvSpPr>
            <a:spLocks noChangeArrowheads="1"/>
          </p:cNvSpPr>
          <p:nvPr/>
        </p:nvSpPr>
        <p:spPr bwMode="auto">
          <a:xfrm>
            <a:off x="1077913" y="2716213"/>
            <a:ext cx="2018180"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a:t>analysis model</a:t>
            </a:r>
            <a:endParaRPr lang="en-US" altLang="zh-CN"/>
          </a:p>
        </p:txBody>
      </p:sp>
      <p:sp>
        <p:nvSpPr>
          <p:cNvPr id="351265" name="Rectangle 33"/>
          <p:cNvSpPr>
            <a:spLocks noChangeArrowheads="1"/>
          </p:cNvSpPr>
          <p:nvPr/>
        </p:nvSpPr>
        <p:spPr bwMode="auto">
          <a:xfrm>
            <a:off x="2995613" y="3935413"/>
            <a:ext cx="1830628"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a:t>design model</a:t>
            </a:r>
            <a:endParaRPr lang="en-US" altLang="zh-CN"/>
          </a:p>
        </p:txBody>
      </p:sp>
      <p:sp>
        <p:nvSpPr>
          <p:cNvPr id="2" name="标题 1"/>
          <p:cNvSpPr>
            <a:spLocks noGrp="1"/>
          </p:cNvSpPr>
          <p:nvPr>
            <p:ph type="title"/>
          </p:nvPr>
        </p:nvSpPr>
        <p:spPr/>
        <p:txBody>
          <a:bodyPr/>
          <a:lstStyle/>
          <a:p>
            <a:r>
              <a:rPr lang="en-US" altLang="zh-CN" dirty="0"/>
              <a:t>DFDs: A Look Ahead</a:t>
            </a:r>
            <a:endParaRPr lang="zh-CN" alt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20" name="Text Box 4"/>
          <p:cNvSpPr txBox="1">
            <a:spLocks noChangeArrowheads="1"/>
          </p:cNvSpPr>
          <p:nvPr/>
        </p:nvSpPr>
        <p:spPr bwMode="auto">
          <a:xfrm>
            <a:off x="3956570" y="1938144"/>
            <a:ext cx="1484313" cy="1015663"/>
          </a:xfrm>
          <a:prstGeom prst="rect">
            <a:avLst/>
          </a:prstGeom>
          <a:solidFill>
            <a:srgbClr val="99CC00"/>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2000"/>
              <a:t>Monitor sensors executive</a:t>
            </a:r>
            <a:endParaRPr lang="en-US" altLang="zh-CN" sz="2000"/>
          </a:p>
        </p:txBody>
      </p:sp>
      <p:sp>
        <p:nvSpPr>
          <p:cNvPr id="444421" name="Text Box 5"/>
          <p:cNvSpPr txBox="1">
            <a:spLocks noChangeArrowheads="1"/>
          </p:cNvSpPr>
          <p:nvPr/>
        </p:nvSpPr>
        <p:spPr bwMode="auto">
          <a:xfrm>
            <a:off x="1367357" y="3784307"/>
            <a:ext cx="1484312" cy="707886"/>
          </a:xfrm>
          <a:prstGeom prst="rect">
            <a:avLst/>
          </a:prstGeom>
          <a:solidFill>
            <a:srgbClr val="FFCC00"/>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2000"/>
              <a:t>Sensor input controller</a:t>
            </a:r>
            <a:endParaRPr lang="en-US" altLang="zh-CN" sz="2000"/>
          </a:p>
        </p:txBody>
      </p:sp>
      <p:sp>
        <p:nvSpPr>
          <p:cNvPr id="444422" name="Text Box 6"/>
          <p:cNvSpPr txBox="1">
            <a:spLocks noChangeArrowheads="1"/>
          </p:cNvSpPr>
          <p:nvPr/>
        </p:nvSpPr>
        <p:spPr bwMode="auto">
          <a:xfrm>
            <a:off x="4005782" y="3616131"/>
            <a:ext cx="1484312" cy="1015663"/>
          </a:xfrm>
          <a:prstGeom prst="rect">
            <a:avLst/>
          </a:prstGeom>
          <a:solidFill>
            <a:srgbClr val="FF6699"/>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2000"/>
              <a:t>Alarm conditions controller</a:t>
            </a:r>
            <a:endParaRPr lang="en-US" altLang="zh-CN" sz="2000"/>
          </a:p>
        </p:txBody>
      </p:sp>
      <p:sp>
        <p:nvSpPr>
          <p:cNvPr id="444423" name="Text Box 7"/>
          <p:cNvSpPr txBox="1">
            <a:spLocks noChangeArrowheads="1"/>
          </p:cNvSpPr>
          <p:nvPr/>
        </p:nvSpPr>
        <p:spPr bwMode="auto">
          <a:xfrm>
            <a:off x="6760095" y="3689156"/>
            <a:ext cx="1484313" cy="1015663"/>
          </a:xfrm>
          <a:prstGeom prst="rect">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2000">
                <a:solidFill>
                  <a:schemeClr val="bg1"/>
                </a:solidFill>
              </a:rPr>
              <a:t>Alarm output controller</a:t>
            </a:r>
            <a:endParaRPr lang="en-US" altLang="zh-CN" sz="2000">
              <a:solidFill>
                <a:schemeClr val="bg1"/>
              </a:solidFill>
            </a:endParaRPr>
          </a:p>
        </p:txBody>
      </p:sp>
      <p:sp>
        <p:nvSpPr>
          <p:cNvPr id="444424" name="Line 8"/>
          <p:cNvSpPr>
            <a:spLocks noChangeShapeType="1"/>
          </p:cNvSpPr>
          <p:nvPr/>
        </p:nvSpPr>
        <p:spPr bwMode="auto">
          <a:xfrm flipH="1">
            <a:off x="2016645" y="2865074"/>
            <a:ext cx="1920875" cy="850900"/>
          </a:xfrm>
          <a:prstGeom prst="line">
            <a:avLst/>
          </a:prstGeom>
          <a:noFill/>
          <a:ln w="2540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444425" name="Line 9"/>
          <p:cNvSpPr>
            <a:spLocks noChangeShapeType="1"/>
          </p:cNvSpPr>
          <p:nvPr/>
        </p:nvSpPr>
        <p:spPr bwMode="auto">
          <a:xfrm>
            <a:off x="4713807" y="2953974"/>
            <a:ext cx="0" cy="731838"/>
          </a:xfrm>
          <a:prstGeom prst="line">
            <a:avLst/>
          </a:prstGeom>
          <a:noFill/>
          <a:ln w="2540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444426" name="Line 10"/>
          <p:cNvSpPr>
            <a:spLocks noChangeShapeType="1"/>
          </p:cNvSpPr>
          <p:nvPr/>
        </p:nvSpPr>
        <p:spPr bwMode="auto">
          <a:xfrm>
            <a:off x="5539307" y="2901588"/>
            <a:ext cx="2038350" cy="877887"/>
          </a:xfrm>
          <a:prstGeom prst="line">
            <a:avLst/>
          </a:prstGeom>
          <a:noFill/>
          <a:ln w="2540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2" name="标题 1"/>
          <p:cNvSpPr>
            <a:spLocks noGrp="1"/>
          </p:cNvSpPr>
          <p:nvPr>
            <p:ph type="title"/>
          </p:nvPr>
        </p:nvSpPr>
        <p:spPr/>
        <p:txBody>
          <a:bodyPr/>
          <a:lstStyle/>
          <a:p>
            <a:r>
              <a:rPr lang="en-US" altLang="zh-CN" dirty="0"/>
              <a:t>First-level Factoring Example </a:t>
            </a:r>
            <a:endParaRPr lang="zh-CN" altLang="en-US" dirty="0"/>
          </a:p>
        </p:txBody>
      </p:sp>
    </p:spTree>
  </p:cSld>
  <p:clrMapOvr>
    <a:masterClrMapping/>
  </p:clrMapOvr>
  <p:transition>
    <p:random/>
    <p:sndAc>
      <p:stSnd>
        <p:snd r:embed="rId1" name="projctor.wav"/>
      </p:stSnd>
    </p:sndAc>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3" name="Text Box 3"/>
          <p:cNvSpPr txBox="1">
            <a:spLocks noChangeArrowheads="1"/>
          </p:cNvSpPr>
          <p:nvPr/>
        </p:nvSpPr>
        <p:spPr bwMode="auto">
          <a:xfrm>
            <a:off x="3658744" y="1199222"/>
            <a:ext cx="1484313" cy="1015663"/>
          </a:xfrm>
          <a:prstGeom prst="rect">
            <a:avLst/>
          </a:prstGeom>
          <a:solidFill>
            <a:srgbClr val="99CC00"/>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2000" dirty="0"/>
              <a:t>Monitor sensors executive</a:t>
            </a:r>
            <a:endParaRPr lang="en-US" altLang="zh-CN" sz="2000" dirty="0"/>
          </a:p>
        </p:txBody>
      </p:sp>
      <p:sp>
        <p:nvSpPr>
          <p:cNvPr id="445444" name="Text Box 4"/>
          <p:cNvSpPr txBox="1">
            <a:spLocks noChangeArrowheads="1"/>
          </p:cNvSpPr>
          <p:nvPr/>
        </p:nvSpPr>
        <p:spPr bwMode="auto">
          <a:xfrm>
            <a:off x="538163" y="2603570"/>
            <a:ext cx="1484312" cy="707886"/>
          </a:xfrm>
          <a:prstGeom prst="rect">
            <a:avLst/>
          </a:prstGeom>
          <a:solidFill>
            <a:srgbClr val="FFCC00"/>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2000"/>
              <a:t>Sensor input controller</a:t>
            </a:r>
            <a:endParaRPr lang="en-US" altLang="zh-CN" sz="2000"/>
          </a:p>
        </p:txBody>
      </p:sp>
      <p:sp>
        <p:nvSpPr>
          <p:cNvPr id="445445" name="Text Box 5"/>
          <p:cNvSpPr txBox="1">
            <a:spLocks noChangeArrowheads="1"/>
          </p:cNvSpPr>
          <p:nvPr/>
        </p:nvSpPr>
        <p:spPr bwMode="auto">
          <a:xfrm>
            <a:off x="3473450" y="2520029"/>
            <a:ext cx="1484313" cy="1015663"/>
          </a:xfrm>
          <a:prstGeom prst="rect">
            <a:avLst/>
          </a:prstGeom>
          <a:solidFill>
            <a:srgbClr val="FF6699"/>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2000"/>
              <a:t>Alarm conditions controller</a:t>
            </a:r>
            <a:endParaRPr lang="en-US" altLang="zh-CN" sz="2000"/>
          </a:p>
        </p:txBody>
      </p:sp>
      <p:sp>
        <p:nvSpPr>
          <p:cNvPr id="445446" name="Text Box 6"/>
          <p:cNvSpPr txBox="1">
            <a:spLocks noChangeArrowheads="1"/>
          </p:cNvSpPr>
          <p:nvPr/>
        </p:nvSpPr>
        <p:spPr bwMode="auto">
          <a:xfrm>
            <a:off x="7396163" y="5031466"/>
            <a:ext cx="1484312" cy="1015663"/>
          </a:xfrm>
          <a:prstGeom prst="rect">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2000">
                <a:solidFill>
                  <a:schemeClr val="bg1"/>
                </a:solidFill>
              </a:rPr>
              <a:t>Generate pulses to line</a:t>
            </a:r>
            <a:endParaRPr lang="en-US" altLang="zh-CN" sz="2000">
              <a:solidFill>
                <a:schemeClr val="bg1"/>
              </a:solidFill>
            </a:endParaRPr>
          </a:p>
        </p:txBody>
      </p:sp>
      <p:sp>
        <p:nvSpPr>
          <p:cNvPr id="445447" name="Line 7"/>
          <p:cNvSpPr>
            <a:spLocks noChangeShapeType="1"/>
          </p:cNvSpPr>
          <p:nvPr/>
        </p:nvSpPr>
        <p:spPr bwMode="auto">
          <a:xfrm flipH="1">
            <a:off x="1547663" y="1880811"/>
            <a:ext cx="2128987" cy="486152"/>
          </a:xfrm>
          <a:prstGeom prst="line">
            <a:avLst/>
          </a:prstGeom>
          <a:noFill/>
          <a:ln w="2540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445448" name="Line 8"/>
          <p:cNvSpPr>
            <a:spLocks noChangeShapeType="1"/>
          </p:cNvSpPr>
          <p:nvPr/>
        </p:nvSpPr>
        <p:spPr bwMode="auto">
          <a:xfrm>
            <a:off x="4264025" y="2276872"/>
            <a:ext cx="0" cy="188913"/>
          </a:xfrm>
          <a:prstGeom prst="line">
            <a:avLst/>
          </a:prstGeom>
          <a:noFill/>
          <a:ln w="2540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445449" name="Line 9"/>
          <p:cNvSpPr>
            <a:spLocks noChangeShapeType="1"/>
          </p:cNvSpPr>
          <p:nvPr/>
        </p:nvSpPr>
        <p:spPr bwMode="auto">
          <a:xfrm>
            <a:off x="5192713" y="2366963"/>
            <a:ext cx="1554162" cy="203200"/>
          </a:xfrm>
          <a:prstGeom prst="line">
            <a:avLst/>
          </a:prstGeom>
          <a:noFill/>
          <a:ln w="2540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445450" name="Text Box 10"/>
          <p:cNvSpPr txBox="1">
            <a:spLocks noChangeArrowheads="1"/>
          </p:cNvSpPr>
          <p:nvPr/>
        </p:nvSpPr>
        <p:spPr bwMode="auto">
          <a:xfrm>
            <a:off x="2859088" y="3842464"/>
            <a:ext cx="1630362" cy="707886"/>
          </a:xfrm>
          <a:prstGeom prst="rect">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2000">
                <a:solidFill>
                  <a:schemeClr val="bg1"/>
                </a:solidFill>
              </a:rPr>
              <a:t>Format display</a:t>
            </a:r>
            <a:endParaRPr lang="en-US" altLang="zh-CN" sz="2000">
              <a:solidFill>
                <a:schemeClr val="bg1"/>
              </a:solidFill>
            </a:endParaRPr>
          </a:p>
        </p:txBody>
      </p:sp>
      <p:sp>
        <p:nvSpPr>
          <p:cNvPr id="445451" name="Text Box 11"/>
          <p:cNvSpPr txBox="1">
            <a:spLocks noChangeArrowheads="1"/>
          </p:cNvSpPr>
          <p:nvPr/>
        </p:nvSpPr>
        <p:spPr bwMode="auto">
          <a:xfrm>
            <a:off x="5218113" y="4033227"/>
            <a:ext cx="1484312" cy="707886"/>
          </a:xfrm>
          <a:prstGeom prst="rect">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2000">
                <a:solidFill>
                  <a:schemeClr val="bg1"/>
                </a:solidFill>
              </a:rPr>
              <a:t>Generate alarm signal</a:t>
            </a:r>
            <a:endParaRPr lang="en-US" altLang="zh-CN" sz="2000">
              <a:solidFill>
                <a:schemeClr val="bg1"/>
              </a:solidFill>
            </a:endParaRPr>
          </a:p>
        </p:txBody>
      </p:sp>
      <p:sp>
        <p:nvSpPr>
          <p:cNvPr id="445452" name="Text Box 12"/>
          <p:cNvSpPr txBox="1">
            <a:spLocks noChangeArrowheads="1"/>
          </p:cNvSpPr>
          <p:nvPr/>
        </p:nvSpPr>
        <p:spPr bwMode="auto">
          <a:xfrm>
            <a:off x="7343776" y="3807330"/>
            <a:ext cx="1800225" cy="1015663"/>
          </a:xfrm>
          <a:prstGeom prst="rect">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2000" dirty="0">
                <a:solidFill>
                  <a:schemeClr val="bg1"/>
                </a:solidFill>
              </a:rPr>
              <a:t>Set up connection to phone net</a:t>
            </a:r>
            <a:endParaRPr lang="en-US" altLang="zh-CN" sz="2000" dirty="0">
              <a:solidFill>
                <a:schemeClr val="bg1"/>
              </a:solidFill>
            </a:endParaRPr>
          </a:p>
        </p:txBody>
      </p:sp>
      <p:sp>
        <p:nvSpPr>
          <p:cNvPr id="445453" name="Text Box 13"/>
          <p:cNvSpPr txBox="1">
            <a:spLocks noChangeArrowheads="1"/>
          </p:cNvSpPr>
          <p:nvPr/>
        </p:nvSpPr>
        <p:spPr bwMode="auto">
          <a:xfrm>
            <a:off x="2859088" y="5043558"/>
            <a:ext cx="1484312" cy="707886"/>
          </a:xfrm>
          <a:prstGeom prst="rect">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2000">
                <a:solidFill>
                  <a:schemeClr val="bg1"/>
                </a:solidFill>
              </a:rPr>
              <a:t>Generate display</a:t>
            </a:r>
            <a:endParaRPr lang="en-US" altLang="zh-CN" sz="2000">
              <a:solidFill>
                <a:schemeClr val="bg1"/>
              </a:solidFill>
            </a:endParaRPr>
          </a:p>
        </p:txBody>
      </p:sp>
      <p:sp>
        <p:nvSpPr>
          <p:cNvPr id="445454" name="Text Box 14"/>
          <p:cNvSpPr txBox="1">
            <a:spLocks noChangeArrowheads="1"/>
          </p:cNvSpPr>
          <p:nvPr/>
        </p:nvSpPr>
        <p:spPr bwMode="auto">
          <a:xfrm>
            <a:off x="6156326" y="2539062"/>
            <a:ext cx="1484313" cy="1015663"/>
          </a:xfrm>
          <a:prstGeom prst="rect">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2000">
                <a:solidFill>
                  <a:schemeClr val="bg1"/>
                </a:solidFill>
              </a:rPr>
              <a:t>Alarm output controller</a:t>
            </a:r>
            <a:endParaRPr lang="en-US" altLang="zh-CN" sz="2000">
              <a:solidFill>
                <a:schemeClr val="bg1"/>
              </a:solidFill>
            </a:endParaRPr>
          </a:p>
        </p:txBody>
      </p:sp>
      <p:sp>
        <p:nvSpPr>
          <p:cNvPr id="445456" name="Line 16"/>
          <p:cNvSpPr>
            <a:spLocks noChangeShapeType="1"/>
          </p:cNvSpPr>
          <p:nvPr/>
        </p:nvSpPr>
        <p:spPr bwMode="auto">
          <a:xfrm flipH="1">
            <a:off x="3932239" y="3494088"/>
            <a:ext cx="2168525" cy="220662"/>
          </a:xfrm>
          <a:prstGeom prst="line">
            <a:avLst/>
          </a:prstGeom>
          <a:noFill/>
          <a:ln w="2540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445457" name="Line 17"/>
          <p:cNvSpPr>
            <a:spLocks noChangeShapeType="1"/>
          </p:cNvSpPr>
          <p:nvPr/>
        </p:nvSpPr>
        <p:spPr bwMode="auto">
          <a:xfrm flipH="1">
            <a:off x="6346827" y="3554413"/>
            <a:ext cx="223836" cy="257274"/>
          </a:xfrm>
          <a:prstGeom prst="line">
            <a:avLst/>
          </a:prstGeom>
          <a:noFill/>
          <a:ln w="2540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445458" name="Line 18"/>
          <p:cNvSpPr>
            <a:spLocks noChangeShapeType="1"/>
          </p:cNvSpPr>
          <p:nvPr/>
        </p:nvSpPr>
        <p:spPr bwMode="auto">
          <a:xfrm>
            <a:off x="7589839" y="3530600"/>
            <a:ext cx="719137" cy="203200"/>
          </a:xfrm>
          <a:prstGeom prst="line">
            <a:avLst/>
          </a:prstGeom>
          <a:noFill/>
          <a:ln w="2540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445459" name="Line 19"/>
          <p:cNvSpPr>
            <a:spLocks noChangeShapeType="1"/>
          </p:cNvSpPr>
          <p:nvPr/>
        </p:nvSpPr>
        <p:spPr bwMode="auto">
          <a:xfrm>
            <a:off x="3660776" y="4629151"/>
            <a:ext cx="15875" cy="379413"/>
          </a:xfrm>
          <a:prstGeom prst="line">
            <a:avLst/>
          </a:prstGeom>
          <a:noFill/>
          <a:ln w="2540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445460" name="Line 20"/>
          <p:cNvSpPr>
            <a:spLocks noChangeShapeType="1"/>
          </p:cNvSpPr>
          <p:nvPr/>
        </p:nvSpPr>
        <p:spPr bwMode="auto">
          <a:xfrm>
            <a:off x="8129588" y="4708376"/>
            <a:ext cx="30162" cy="304800"/>
          </a:xfrm>
          <a:prstGeom prst="line">
            <a:avLst/>
          </a:prstGeom>
          <a:noFill/>
          <a:ln w="2540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2" name="标题 1"/>
          <p:cNvSpPr>
            <a:spLocks noGrp="1"/>
          </p:cNvSpPr>
          <p:nvPr>
            <p:ph type="title"/>
          </p:nvPr>
        </p:nvSpPr>
        <p:spPr/>
        <p:txBody>
          <a:bodyPr/>
          <a:lstStyle/>
          <a:p>
            <a:r>
              <a:rPr lang="en-US" altLang="zh-CN" dirty="0"/>
              <a:t>Second-level Factoring Example </a:t>
            </a:r>
            <a:endParaRPr lang="zh-CN" altLang="en-US" dirty="0"/>
          </a:p>
        </p:txBody>
      </p:sp>
    </p:spTree>
  </p:cSld>
  <p:clrMapOvr>
    <a:masterClrMapping/>
  </p:clrMapOvr>
  <p:transition>
    <p:random/>
    <p:sndAc>
      <p:stSnd>
        <p:snd r:embed="rId1" name="projctor.wav"/>
      </p:stSnd>
    </p:sndAc>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8" name="Text Box 4"/>
          <p:cNvSpPr txBox="1">
            <a:spLocks noChangeArrowheads="1"/>
          </p:cNvSpPr>
          <p:nvPr/>
        </p:nvSpPr>
        <p:spPr bwMode="auto">
          <a:xfrm>
            <a:off x="3579813" y="1380887"/>
            <a:ext cx="1219200" cy="738664"/>
          </a:xfrm>
          <a:prstGeom prst="rect">
            <a:avLst/>
          </a:prstGeom>
          <a:solidFill>
            <a:srgbClr val="99CC00"/>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1400"/>
              <a:t>Monitor sensors executive</a:t>
            </a:r>
            <a:endParaRPr lang="en-US" altLang="zh-CN"/>
          </a:p>
        </p:txBody>
      </p:sp>
      <p:sp>
        <p:nvSpPr>
          <p:cNvPr id="446469" name="Text Box 5"/>
          <p:cNvSpPr txBox="1">
            <a:spLocks noChangeArrowheads="1"/>
          </p:cNvSpPr>
          <p:nvPr/>
        </p:nvSpPr>
        <p:spPr bwMode="auto">
          <a:xfrm>
            <a:off x="625475" y="2507784"/>
            <a:ext cx="1219200" cy="523220"/>
          </a:xfrm>
          <a:prstGeom prst="rect">
            <a:avLst/>
          </a:prstGeom>
          <a:solidFill>
            <a:srgbClr val="99CC00"/>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1400" dirty="0"/>
              <a:t>Sensor input controller</a:t>
            </a:r>
            <a:endParaRPr lang="en-US" altLang="zh-CN" dirty="0"/>
          </a:p>
        </p:txBody>
      </p:sp>
      <p:sp>
        <p:nvSpPr>
          <p:cNvPr id="446470" name="Text Box 6"/>
          <p:cNvSpPr txBox="1">
            <a:spLocks noChangeArrowheads="1"/>
          </p:cNvSpPr>
          <p:nvPr/>
        </p:nvSpPr>
        <p:spPr bwMode="auto">
          <a:xfrm>
            <a:off x="260350" y="3796834"/>
            <a:ext cx="1219200" cy="523220"/>
          </a:xfrm>
          <a:prstGeom prst="rect">
            <a:avLst/>
          </a:prstGeom>
          <a:solidFill>
            <a:srgbClr val="99CC00"/>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1400"/>
              <a:t>Acquire response info</a:t>
            </a:r>
            <a:endParaRPr lang="en-US" altLang="zh-CN"/>
          </a:p>
        </p:txBody>
      </p:sp>
      <p:sp>
        <p:nvSpPr>
          <p:cNvPr id="446471" name="Text Box 7"/>
          <p:cNvSpPr txBox="1">
            <a:spLocks noChangeArrowheads="1"/>
          </p:cNvSpPr>
          <p:nvPr/>
        </p:nvSpPr>
        <p:spPr bwMode="auto">
          <a:xfrm>
            <a:off x="215900" y="5222975"/>
            <a:ext cx="1219200" cy="307777"/>
          </a:xfrm>
          <a:prstGeom prst="rect">
            <a:avLst/>
          </a:prstGeom>
          <a:solidFill>
            <a:srgbClr val="99CC00"/>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1400"/>
              <a:t>Read sensors</a:t>
            </a:r>
            <a:endParaRPr lang="en-US" altLang="zh-CN"/>
          </a:p>
        </p:txBody>
      </p:sp>
      <p:sp>
        <p:nvSpPr>
          <p:cNvPr id="446472" name="Text Box 8"/>
          <p:cNvSpPr txBox="1">
            <a:spLocks noChangeArrowheads="1"/>
          </p:cNvSpPr>
          <p:nvPr/>
        </p:nvSpPr>
        <p:spPr bwMode="auto">
          <a:xfrm>
            <a:off x="2544763" y="2427050"/>
            <a:ext cx="1219200" cy="738664"/>
          </a:xfrm>
          <a:prstGeom prst="rect">
            <a:avLst/>
          </a:prstGeom>
          <a:solidFill>
            <a:srgbClr val="99CC00"/>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1400"/>
              <a:t>Alarm conditions controller</a:t>
            </a:r>
            <a:endParaRPr lang="en-US" altLang="zh-CN"/>
          </a:p>
        </p:txBody>
      </p:sp>
      <p:sp>
        <p:nvSpPr>
          <p:cNvPr id="446473" name="Text Box 9"/>
          <p:cNvSpPr txBox="1">
            <a:spLocks noChangeArrowheads="1"/>
          </p:cNvSpPr>
          <p:nvPr/>
        </p:nvSpPr>
        <p:spPr bwMode="auto">
          <a:xfrm>
            <a:off x="1727200" y="3731975"/>
            <a:ext cx="1219200" cy="738664"/>
          </a:xfrm>
          <a:prstGeom prst="rect">
            <a:avLst/>
          </a:prstGeom>
          <a:solidFill>
            <a:srgbClr val="99CC00"/>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1400"/>
              <a:t>Establish alarm conditions</a:t>
            </a:r>
            <a:endParaRPr lang="en-US" altLang="zh-CN"/>
          </a:p>
        </p:txBody>
      </p:sp>
      <p:sp>
        <p:nvSpPr>
          <p:cNvPr id="446474" name="Text Box 10"/>
          <p:cNvSpPr txBox="1">
            <a:spLocks noChangeArrowheads="1"/>
          </p:cNvSpPr>
          <p:nvPr/>
        </p:nvSpPr>
        <p:spPr bwMode="auto">
          <a:xfrm>
            <a:off x="3292475" y="3855571"/>
            <a:ext cx="1219200" cy="523220"/>
          </a:xfrm>
          <a:prstGeom prst="rect">
            <a:avLst/>
          </a:prstGeom>
          <a:solidFill>
            <a:srgbClr val="99CC00"/>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1400"/>
              <a:t>Select phone number</a:t>
            </a:r>
            <a:endParaRPr lang="en-US" altLang="zh-CN"/>
          </a:p>
        </p:txBody>
      </p:sp>
      <p:sp>
        <p:nvSpPr>
          <p:cNvPr id="446475" name="Text Box 11"/>
          <p:cNvSpPr txBox="1">
            <a:spLocks noChangeArrowheads="1"/>
          </p:cNvSpPr>
          <p:nvPr/>
        </p:nvSpPr>
        <p:spPr bwMode="auto">
          <a:xfrm>
            <a:off x="4816475" y="3869065"/>
            <a:ext cx="1219200" cy="523220"/>
          </a:xfrm>
          <a:prstGeom prst="rect">
            <a:avLst/>
          </a:prstGeom>
          <a:solidFill>
            <a:srgbClr val="99CC00"/>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1400"/>
              <a:t>Format display</a:t>
            </a:r>
            <a:endParaRPr lang="en-US" altLang="zh-CN"/>
          </a:p>
        </p:txBody>
      </p:sp>
      <p:sp>
        <p:nvSpPr>
          <p:cNvPr id="446476" name="Text Box 12"/>
          <p:cNvSpPr txBox="1">
            <a:spLocks noChangeArrowheads="1"/>
          </p:cNvSpPr>
          <p:nvPr/>
        </p:nvSpPr>
        <p:spPr bwMode="auto">
          <a:xfrm>
            <a:off x="6311900" y="3915103"/>
            <a:ext cx="1219200" cy="523220"/>
          </a:xfrm>
          <a:prstGeom prst="rect">
            <a:avLst/>
          </a:prstGeom>
          <a:solidFill>
            <a:srgbClr val="99CC00"/>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1400"/>
              <a:t>Generate alarm signal</a:t>
            </a:r>
            <a:endParaRPr lang="en-US" altLang="zh-CN"/>
          </a:p>
        </p:txBody>
      </p:sp>
      <p:sp>
        <p:nvSpPr>
          <p:cNvPr id="446477" name="Text Box 13"/>
          <p:cNvSpPr txBox="1">
            <a:spLocks noChangeArrowheads="1"/>
          </p:cNvSpPr>
          <p:nvPr/>
        </p:nvSpPr>
        <p:spPr bwMode="auto">
          <a:xfrm>
            <a:off x="7720013" y="3808968"/>
            <a:ext cx="1219200" cy="738664"/>
          </a:xfrm>
          <a:prstGeom prst="rect">
            <a:avLst/>
          </a:prstGeom>
          <a:solidFill>
            <a:srgbClr val="99CC00"/>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1400"/>
              <a:t>Set up connection to phone net</a:t>
            </a:r>
            <a:endParaRPr lang="en-US" altLang="zh-CN"/>
          </a:p>
        </p:txBody>
      </p:sp>
      <p:sp>
        <p:nvSpPr>
          <p:cNvPr id="446478" name="Text Box 14"/>
          <p:cNvSpPr txBox="1">
            <a:spLocks noChangeArrowheads="1"/>
          </p:cNvSpPr>
          <p:nvPr/>
        </p:nvSpPr>
        <p:spPr bwMode="auto">
          <a:xfrm>
            <a:off x="6326188" y="2522071"/>
            <a:ext cx="1219200" cy="523220"/>
          </a:xfrm>
          <a:prstGeom prst="rect">
            <a:avLst/>
          </a:prstGeom>
          <a:solidFill>
            <a:srgbClr val="99CC00"/>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1400"/>
              <a:t>Alarm output controller</a:t>
            </a:r>
            <a:endParaRPr lang="en-US" altLang="zh-CN"/>
          </a:p>
        </p:txBody>
      </p:sp>
      <p:sp>
        <p:nvSpPr>
          <p:cNvPr id="446479" name="Text Box 15"/>
          <p:cNvSpPr txBox="1">
            <a:spLocks noChangeArrowheads="1"/>
          </p:cNvSpPr>
          <p:nvPr/>
        </p:nvSpPr>
        <p:spPr bwMode="auto">
          <a:xfrm>
            <a:off x="4846638" y="5012065"/>
            <a:ext cx="1219200" cy="523220"/>
          </a:xfrm>
          <a:prstGeom prst="rect">
            <a:avLst/>
          </a:prstGeom>
          <a:solidFill>
            <a:srgbClr val="99CC00"/>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1400"/>
              <a:t>Generate display</a:t>
            </a:r>
            <a:endParaRPr lang="en-US" altLang="zh-CN"/>
          </a:p>
        </p:txBody>
      </p:sp>
      <p:sp>
        <p:nvSpPr>
          <p:cNvPr id="446480" name="Text Box 16"/>
          <p:cNvSpPr txBox="1">
            <a:spLocks noChangeArrowheads="1"/>
          </p:cNvSpPr>
          <p:nvPr/>
        </p:nvSpPr>
        <p:spPr bwMode="auto">
          <a:xfrm>
            <a:off x="7748588" y="5071596"/>
            <a:ext cx="1219200" cy="523220"/>
          </a:xfrm>
          <a:prstGeom prst="rect">
            <a:avLst/>
          </a:prstGeom>
          <a:solidFill>
            <a:srgbClr val="99CC00"/>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anchor="ctr">
            <a:spAutoFit/>
          </a:bodyPr>
          <a:lstStyle/>
          <a:p>
            <a:pPr eaLnBrk="1" hangingPunct="1">
              <a:spcBef>
                <a:spcPct val="50000"/>
              </a:spcBef>
            </a:pPr>
            <a:r>
              <a:rPr lang="en-US" altLang="zh-CN" sz="1400"/>
              <a:t>Generate pulses to line</a:t>
            </a:r>
            <a:endParaRPr lang="en-US" altLang="zh-CN"/>
          </a:p>
        </p:txBody>
      </p:sp>
      <p:sp>
        <p:nvSpPr>
          <p:cNvPr id="446481" name="Line 17"/>
          <p:cNvSpPr>
            <a:spLocks noChangeShapeType="1"/>
          </p:cNvSpPr>
          <p:nvPr/>
        </p:nvSpPr>
        <p:spPr bwMode="auto">
          <a:xfrm flipH="1">
            <a:off x="1597026" y="1858963"/>
            <a:ext cx="1965325" cy="571500"/>
          </a:xfrm>
          <a:prstGeom prst="line">
            <a:avLst/>
          </a:prstGeom>
          <a:noFill/>
          <a:ln w="1905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46483" name="Line 19"/>
          <p:cNvSpPr>
            <a:spLocks noChangeShapeType="1"/>
          </p:cNvSpPr>
          <p:nvPr/>
        </p:nvSpPr>
        <p:spPr bwMode="auto">
          <a:xfrm flipH="1">
            <a:off x="3648076" y="2154239"/>
            <a:ext cx="455613" cy="293687"/>
          </a:xfrm>
          <a:prstGeom prst="line">
            <a:avLst/>
          </a:prstGeom>
          <a:noFill/>
          <a:ln w="1905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46484" name="Line 20"/>
          <p:cNvSpPr>
            <a:spLocks noChangeShapeType="1"/>
          </p:cNvSpPr>
          <p:nvPr/>
        </p:nvSpPr>
        <p:spPr bwMode="auto">
          <a:xfrm>
            <a:off x="4849813" y="1831976"/>
            <a:ext cx="1993900" cy="600075"/>
          </a:xfrm>
          <a:prstGeom prst="line">
            <a:avLst/>
          </a:prstGeom>
          <a:noFill/>
          <a:ln w="1905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46485" name="Line 21"/>
          <p:cNvSpPr>
            <a:spLocks noChangeShapeType="1"/>
          </p:cNvSpPr>
          <p:nvPr/>
        </p:nvSpPr>
        <p:spPr bwMode="auto">
          <a:xfrm flipH="1">
            <a:off x="938213" y="3165475"/>
            <a:ext cx="277812" cy="541338"/>
          </a:xfrm>
          <a:prstGeom prst="line">
            <a:avLst/>
          </a:prstGeom>
          <a:noFill/>
          <a:ln w="1905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46486" name="Line 22"/>
          <p:cNvSpPr>
            <a:spLocks noChangeShapeType="1"/>
          </p:cNvSpPr>
          <p:nvPr/>
        </p:nvSpPr>
        <p:spPr bwMode="auto">
          <a:xfrm>
            <a:off x="849313" y="4454525"/>
            <a:ext cx="0" cy="484188"/>
          </a:xfrm>
          <a:prstGeom prst="line">
            <a:avLst/>
          </a:prstGeom>
          <a:noFill/>
          <a:ln w="1905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46487" name="Line 23"/>
          <p:cNvSpPr>
            <a:spLocks noChangeShapeType="1"/>
          </p:cNvSpPr>
          <p:nvPr/>
        </p:nvSpPr>
        <p:spPr bwMode="auto">
          <a:xfrm flipH="1">
            <a:off x="2286001" y="3238501"/>
            <a:ext cx="790575" cy="512763"/>
          </a:xfrm>
          <a:prstGeom prst="line">
            <a:avLst/>
          </a:prstGeom>
          <a:noFill/>
          <a:ln w="1905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46488" name="Line 24"/>
          <p:cNvSpPr>
            <a:spLocks noChangeShapeType="1"/>
          </p:cNvSpPr>
          <p:nvPr/>
        </p:nvSpPr>
        <p:spPr bwMode="auto">
          <a:xfrm>
            <a:off x="3252788" y="3238500"/>
            <a:ext cx="615950" cy="527050"/>
          </a:xfrm>
          <a:prstGeom prst="line">
            <a:avLst/>
          </a:prstGeom>
          <a:noFill/>
          <a:ln w="1905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46489" name="Line 25"/>
          <p:cNvSpPr>
            <a:spLocks noChangeShapeType="1"/>
          </p:cNvSpPr>
          <p:nvPr/>
        </p:nvSpPr>
        <p:spPr bwMode="auto">
          <a:xfrm flipH="1">
            <a:off x="5362575" y="3135313"/>
            <a:ext cx="996950" cy="646112"/>
          </a:xfrm>
          <a:prstGeom prst="line">
            <a:avLst/>
          </a:prstGeom>
          <a:noFill/>
          <a:ln w="1905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46490" name="Line 26"/>
          <p:cNvSpPr>
            <a:spLocks noChangeShapeType="1"/>
          </p:cNvSpPr>
          <p:nvPr/>
        </p:nvSpPr>
        <p:spPr bwMode="auto">
          <a:xfrm>
            <a:off x="7591425" y="3209925"/>
            <a:ext cx="776288" cy="628650"/>
          </a:xfrm>
          <a:prstGeom prst="line">
            <a:avLst/>
          </a:prstGeom>
          <a:noFill/>
          <a:ln w="1905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46491" name="Line 27"/>
          <p:cNvSpPr>
            <a:spLocks noChangeShapeType="1"/>
          </p:cNvSpPr>
          <p:nvPr/>
        </p:nvSpPr>
        <p:spPr bwMode="auto">
          <a:xfrm flipH="1">
            <a:off x="6945314" y="3224214"/>
            <a:ext cx="15875" cy="630237"/>
          </a:xfrm>
          <a:prstGeom prst="line">
            <a:avLst/>
          </a:prstGeom>
          <a:noFill/>
          <a:ln w="1905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46492" name="Line 28"/>
          <p:cNvSpPr>
            <a:spLocks noChangeShapeType="1"/>
          </p:cNvSpPr>
          <p:nvPr/>
        </p:nvSpPr>
        <p:spPr bwMode="auto">
          <a:xfrm flipH="1">
            <a:off x="5451475" y="4557714"/>
            <a:ext cx="14288" cy="409575"/>
          </a:xfrm>
          <a:prstGeom prst="line">
            <a:avLst/>
          </a:prstGeom>
          <a:noFill/>
          <a:ln w="1905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46493" name="Line 29"/>
          <p:cNvSpPr>
            <a:spLocks noChangeShapeType="1"/>
          </p:cNvSpPr>
          <p:nvPr/>
        </p:nvSpPr>
        <p:spPr bwMode="auto">
          <a:xfrm flipH="1">
            <a:off x="8382000" y="4600576"/>
            <a:ext cx="14288" cy="396875"/>
          </a:xfrm>
          <a:prstGeom prst="line">
            <a:avLst/>
          </a:prstGeom>
          <a:noFill/>
          <a:ln w="19050">
            <a:solidFill>
              <a:schemeClr val="tx1"/>
            </a:solidFill>
            <a:rou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标题 1"/>
          <p:cNvSpPr>
            <a:spLocks noGrp="1"/>
          </p:cNvSpPr>
          <p:nvPr>
            <p:ph type="title"/>
          </p:nvPr>
        </p:nvSpPr>
        <p:spPr/>
        <p:txBody>
          <a:bodyPr/>
          <a:lstStyle/>
          <a:p>
            <a:r>
              <a:rPr lang="zh-CN" altLang="zh-CN" dirty="0"/>
              <a:t>“</a:t>
            </a:r>
            <a:r>
              <a:rPr lang="en-US" altLang="zh-CN" dirty="0"/>
              <a:t>First Iteration” Program Structure</a:t>
            </a:r>
            <a:endParaRPr lang="zh-CN" altLang="en-US" dirty="0"/>
          </a:p>
        </p:txBody>
      </p:sp>
    </p:spTree>
  </p:cSld>
  <p:clrMapOvr>
    <a:masterClrMapping/>
  </p:clrMapOvr>
  <p:transition>
    <p:random/>
    <p:sndAc>
      <p:stSnd>
        <p:snd r:embed="rId1" name="projctor.wav"/>
      </p:stSnd>
    </p:sndAc>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1115616" y="1484784"/>
            <a:ext cx="7759700" cy="1614487"/>
          </a:xfrm>
          <a:noFill/>
        </p:spPr>
        <p:txBody>
          <a:bodyPr vert="horz" wrap="square" lIns="90487" tIns="44450" rIns="90487" bIns="44450" numCol="1" anchor="ctr" anchorCtr="0" compatLnSpc="1"/>
          <a:lstStyle/>
          <a:p>
            <a:r>
              <a:rPr lang="en-US" altLang="zh-CN" i="1" dirty="0"/>
              <a:t>Behavioral Modeling </a:t>
            </a:r>
            <a:endParaRPr lang="en-US" altLang="zh-CN" i="1" dirty="0"/>
          </a:p>
        </p:txBody>
      </p:sp>
      <p:sp>
        <p:nvSpPr>
          <p:cNvPr id="352260" name="Rectangle 4"/>
          <p:cNvSpPr>
            <a:spLocks noChangeArrowheads="1"/>
          </p:cNvSpPr>
          <p:nvPr/>
        </p:nvSpPr>
        <p:spPr bwMode="auto">
          <a:xfrm>
            <a:off x="899592" y="2708920"/>
            <a:ext cx="7759700"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lnSpc>
                <a:spcPct val="88000"/>
              </a:lnSpc>
              <a:defRPr sz="3600" b="1">
                <a:solidFill>
                  <a:schemeClr val="folHlink"/>
                </a:solidFill>
                <a:effectLst>
                  <a:outerShdw blurRad="38100" dist="38100" dir="2700000" algn="tl">
                    <a:srgbClr val="000000"/>
                  </a:outerShdw>
                </a:effectLst>
                <a:latin typeface="Avant Garde" charset="0"/>
                <a:ea typeface="宋体" panose="02010600030101010101" pitchFamily="2" charset="-122"/>
              </a:defRPr>
            </a:lvl1pPr>
            <a:lvl2pPr>
              <a:lnSpc>
                <a:spcPct val="88000"/>
              </a:lnSpc>
              <a:defRPr sz="3600" b="1">
                <a:solidFill>
                  <a:schemeClr val="folHlink"/>
                </a:solidFill>
                <a:effectLst>
                  <a:outerShdw blurRad="38100" dist="38100" dir="2700000" algn="tl">
                    <a:srgbClr val="000000"/>
                  </a:outerShdw>
                </a:effectLst>
                <a:latin typeface="Avant Garde" charset="0"/>
                <a:ea typeface="宋体" panose="02010600030101010101" pitchFamily="2" charset="-122"/>
              </a:defRPr>
            </a:lvl2pPr>
            <a:lvl3pPr>
              <a:lnSpc>
                <a:spcPct val="88000"/>
              </a:lnSpc>
              <a:defRPr sz="3600" b="1">
                <a:solidFill>
                  <a:schemeClr val="folHlink"/>
                </a:solidFill>
                <a:effectLst>
                  <a:outerShdw blurRad="38100" dist="38100" dir="2700000" algn="tl">
                    <a:srgbClr val="000000"/>
                  </a:outerShdw>
                </a:effectLst>
                <a:latin typeface="Avant Garde" charset="0"/>
                <a:ea typeface="宋体" panose="02010600030101010101" pitchFamily="2" charset="-122"/>
              </a:defRPr>
            </a:lvl3pPr>
            <a:lvl4pPr>
              <a:lnSpc>
                <a:spcPct val="88000"/>
              </a:lnSpc>
              <a:defRPr sz="3600" b="1">
                <a:solidFill>
                  <a:schemeClr val="folHlink"/>
                </a:solidFill>
                <a:effectLst>
                  <a:outerShdw blurRad="38100" dist="38100" dir="2700000" algn="tl">
                    <a:srgbClr val="000000"/>
                  </a:outerShdw>
                </a:effectLst>
                <a:latin typeface="Avant Garde" charset="0"/>
                <a:ea typeface="宋体" panose="02010600030101010101" pitchFamily="2" charset="-122"/>
              </a:defRPr>
            </a:lvl4pPr>
            <a:lvl5pPr>
              <a:lnSpc>
                <a:spcPct val="88000"/>
              </a:lnSpc>
              <a:defRPr sz="3600" b="1">
                <a:solidFill>
                  <a:schemeClr val="folHlink"/>
                </a:solidFill>
                <a:effectLst>
                  <a:outerShdw blurRad="38100" dist="38100" dir="2700000" algn="tl">
                    <a:srgbClr val="000000"/>
                  </a:outerShdw>
                </a:effectLst>
                <a:latin typeface="Avant Garde" charset="0"/>
                <a:ea typeface="宋体" panose="02010600030101010101" pitchFamily="2" charset="-122"/>
              </a:defRPr>
            </a:lvl5pPr>
            <a:lvl6pPr marL="457200" algn="ctr" eaLnBrk="0" fontAlgn="base" hangingPunct="0">
              <a:lnSpc>
                <a:spcPct val="88000"/>
              </a:lnSpc>
              <a:spcBef>
                <a:spcPct val="0"/>
              </a:spcBef>
              <a:spcAft>
                <a:spcPct val="0"/>
              </a:spcAft>
              <a:defRPr sz="3600" b="1">
                <a:solidFill>
                  <a:schemeClr val="folHlink"/>
                </a:solidFill>
                <a:effectLst>
                  <a:outerShdw blurRad="38100" dist="38100" dir="2700000" algn="tl">
                    <a:srgbClr val="000000"/>
                  </a:outerShdw>
                </a:effectLst>
                <a:latin typeface="Avant Garde" charset="0"/>
                <a:ea typeface="宋体" panose="02010600030101010101" pitchFamily="2" charset="-122"/>
              </a:defRPr>
            </a:lvl6pPr>
            <a:lvl7pPr marL="914400" algn="ctr" eaLnBrk="0" fontAlgn="base" hangingPunct="0">
              <a:lnSpc>
                <a:spcPct val="88000"/>
              </a:lnSpc>
              <a:spcBef>
                <a:spcPct val="0"/>
              </a:spcBef>
              <a:spcAft>
                <a:spcPct val="0"/>
              </a:spcAft>
              <a:defRPr sz="3600" b="1">
                <a:solidFill>
                  <a:schemeClr val="folHlink"/>
                </a:solidFill>
                <a:effectLst>
                  <a:outerShdw blurRad="38100" dist="38100" dir="2700000" algn="tl">
                    <a:srgbClr val="000000"/>
                  </a:outerShdw>
                </a:effectLst>
                <a:latin typeface="Avant Garde" charset="0"/>
                <a:ea typeface="宋体" panose="02010600030101010101" pitchFamily="2" charset="-122"/>
              </a:defRPr>
            </a:lvl7pPr>
            <a:lvl8pPr marL="1371600" algn="ctr" eaLnBrk="0" fontAlgn="base" hangingPunct="0">
              <a:lnSpc>
                <a:spcPct val="88000"/>
              </a:lnSpc>
              <a:spcBef>
                <a:spcPct val="0"/>
              </a:spcBef>
              <a:spcAft>
                <a:spcPct val="0"/>
              </a:spcAft>
              <a:defRPr sz="3600" b="1">
                <a:solidFill>
                  <a:schemeClr val="folHlink"/>
                </a:solidFill>
                <a:effectLst>
                  <a:outerShdw blurRad="38100" dist="38100" dir="2700000" algn="tl">
                    <a:srgbClr val="000000"/>
                  </a:outerShdw>
                </a:effectLst>
                <a:latin typeface="Avant Garde" charset="0"/>
                <a:ea typeface="宋体" panose="02010600030101010101" pitchFamily="2" charset="-122"/>
              </a:defRPr>
            </a:lvl8pPr>
            <a:lvl9pPr marL="1828800" algn="ctr" eaLnBrk="0" fontAlgn="base" hangingPunct="0">
              <a:lnSpc>
                <a:spcPct val="88000"/>
              </a:lnSpc>
              <a:spcBef>
                <a:spcPct val="0"/>
              </a:spcBef>
              <a:spcAft>
                <a:spcPct val="0"/>
              </a:spcAft>
              <a:defRPr sz="3600" b="1">
                <a:solidFill>
                  <a:schemeClr val="folHlink"/>
                </a:solidFill>
                <a:effectLst>
                  <a:outerShdw blurRad="38100" dist="38100" dir="2700000" algn="tl">
                    <a:srgbClr val="000000"/>
                  </a:outerShdw>
                </a:effectLst>
                <a:latin typeface="Avant Garde" charset="0"/>
                <a:ea typeface="宋体" panose="02010600030101010101" pitchFamily="2" charset="-122"/>
              </a:defRPr>
            </a:lvl9pPr>
          </a:lstStyle>
          <a:p>
            <a:r>
              <a:rPr lang="en-US" altLang="zh-CN" b="0" i="1" dirty="0">
                <a:solidFill>
                  <a:schemeClr val="tx1"/>
                </a:solidFill>
                <a:effectLst/>
                <a:latin typeface="Times New Roman" panose="02020603050405020304" pitchFamily="18" charset="0"/>
                <a:cs typeface="Times New Roman" panose="02020603050405020304" pitchFamily="18" charset="0"/>
              </a:rPr>
              <a:t>State Transition Diagram (STD)</a:t>
            </a:r>
            <a:br>
              <a:rPr lang="en-US" altLang="zh-CN" b="0" i="1" dirty="0">
                <a:solidFill>
                  <a:schemeClr val="tx1"/>
                </a:solidFill>
                <a:effectLst/>
                <a:latin typeface="Times New Roman" panose="02020603050405020304" pitchFamily="18" charset="0"/>
                <a:cs typeface="Times New Roman" panose="02020603050405020304" pitchFamily="18" charset="0"/>
              </a:rPr>
            </a:br>
            <a:r>
              <a:rPr lang="en-US" altLang="zh-CN" b="0" i="1" dirty="0">
                <a:solidFill>
                  <a:schemeClr val="tx1"/>
                </a:solidFill>
                <a:effectLst/>
                <a:latin typeface="Times New Roman" panose="02020603050405020304" pitchFamily="18" charset="0"/>
                <a:cs typeface="Times New Roman" panose="02020603050405020304" pitchFamily="18" charset="0"/>
              </a:rPr>
              <a:t>Control Specification (CSPEC)</a:t>
            </a:r>
            <a:br>
              <a:rPr lang="en-US" altLang="zh-CN" b="0" i="1" dirty="0">
                <a:solidFill>
                  <a:schemeClr val="tx1"/>
                </a:solidFill>
                <a:effectLst/>
                <a:latin typeface="Times New Roman" panose="02020603050405020304" pitchFamily="18" charset="0"/>
                <a:cs typeface="Times New Roman" panose="02020603050405020304" pitchFamily="18" charset="0"/>
              </a:rPr>
            </a:br>
            <a:r>
              <a:rPr lang="en-US" altLang="zh-CN" b="0" i="1" dirty="0">
                <a:solidFill>
                  <a:schemeClr val="tx1"/>
                </a:solidFill>
                <a:effectLst/>
                <a:latin typeface="Times New Roman" panose="02020603050405020304" pitchFamily="18" charset="0"/>
                <a:cs typeface="Times New Roman" panose="02020603050405020304" pitchFamily="18" charset="0"/>
              </a:rPr>
              <a:t>Process Specification (PSPEC)</a:t>
            </a:r>
            <a:br>
              <a:rPr lang="en-US" altLang="zh-CN" i="1" dirty="0">
                <a:effectLst/>
              </a:rPr>
            </a:br>
            <a:endParaRPr lang="en-US" altLang="zh-CN" i="1" dirty="0">
              <a:effectLst/>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AutoShape 2"/>
          <p:cNvSpPr>
            <a:spLocks noChangeArrowheads="1"/>
          </p:cNvSpPr>
          <p:nvPr/>
        </p:nvSpPr>
        <p:spPr bwMode="auto">
          <a:xfrm>
            <a:off x="6832600" y="2670176"/>
            <a:ext cx="927100" cy="981075"/>
          </a:xfrm>
          <a:prstGeom prst="rightArrow">
            <a:avLst>
              <a:gd name="adj1" fmla="val 50000"/>
              <a:gd name="adj2" fmla="val 50005"/>
            </a:avLst>
          </a:prstGeom>
          <a:solidFill>
            <a:srgbClr val="E5405D"/>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zh-CN" altLang="en-US"/>
          </a:p>
        </p:txBody>
      </p:sp>
      <p:sp>
        <p:nvSpPr>
          <p:cNvPr id="353284" name="Freeform 4"/>
          <p:cNvSpPr/>
          <p:nvPr/>
        </p:nvSpPr>
        <p:spPr bwMode="auto">
          <a:xfrm>
            <a:off x="1371600" y="2108200"/>
            <a:ext cx="2859088" cy="2173288"/>
          </a:xfrm>
          <a:custGeom>
            <a:avLst/>
            <a:gdLst>
              <a:gd name="T0" fmla="*/ 720 w 1801"/>
              <a:gd name="T1" fmla="*/ 0 h 1369"/>
              <a:gd name="T2" fmla="*/ 640 w 1801"/>
              <a:gd name="T3" fmla="*/ 8 h 1369"/>
              <a:gd name="T4" fmla="*/ 560 w 1801"/>
              <a:gd name="T5" fmla="*/ 32 h 1369"/>
              <a:gd name="T6" fmla="*/ 488 w 1801"/>
              <a:gd name="T7" fmla="*/ 80 h 1369"/>
              <a:gd name="T8" fmla="*/ 432 w 1801"/>
              <a:gd name="T9" fmla="*/ 152 h 1369"/>
              <a:gd name="T10" fmla="*/ 392 w 1801"/>
              <a:gd name="T11" fmla="*/ 232 h 1369"/>
              <a:gd name="T12" fmla="*/ 312 w 1801"/>
              <a:gd name="T13" fmla="*/ 304 h 1369"/>
              <a:gd name="T14" fmla="*/ 232 w 1801"/>
              <a:gd name="T15" fmla="*/ 336 h 1369"/>
              <a:gd name="T16" fmla="*/ 152 w 1801"/>
              <a:gd name="T17" fmla="*/ 368 h 1369"/>
              <a:gd name="T18" fmla="*/ 72 w 1801"/>
              <a:gd name="T19" fmla="*/ 432 h 1369"/>
              <a:gd name="T20" fmla="*/ 24 w 1801"/>
              <a:gd name="T21" fmla="*/ 512 h 1369"/>
              <a:gd name="T22" fmla="*/ 0 w 1801"/>
              <a:gd name="T23" fmla="*/ 616 h 1369"/>
              <a:gd name="T24" fmla="*/ 0 w 1801"/>
              <a:gd name="T25" fmla="*/ 696 h 1369"/>
              <a:gd name="T26" fmla="*/ 8 w 1801"/>
              <a:gd name="T27" fmla="*/ 776 h 1369"/>
              <a:gd name="T28" fmla="*/ 32 w 1801"/>
              <a:gd name="T29" fmla="*/ 856 h 1369"/>
              <a:gd name="T30" fmla="*/ 96 w 1801"/>
              <a:gd name="T31" fmla="*/ 936 h 1369"/>
              <a:gd name="T32" fmla="*/ 184 w 1801"/>
              <a:gd name="T33" fmla="*/ 1016 h 1369"/>
              <a:gd name="T34" fmla="*/ 256 w 1801"/>
              <a:gd name="T35" fmla="*/ 1064 h 1369"/>
              <a:gd name="T36" fmla="*/ 336 w 1801"/>
              <a:gd name="T37" fmla="*/ 1120 h 1369"/>
              <a:gd name="T38" fmla="*/ 432 w 1801"/>
              <a:gd name="T39" fmla="*/ 1216 h 1369"/>
              <a:gd name="T40" fmla="*/ 512 w 1801"/>
              <a:gd name="T41" fmla="*/ 1288 h 1369"/>
              <a:gd name="T42" fmla="*/ 592 w 1801"/>
              <a:gd name="T43" fmla="*/ 1320 h 1369"/>
              <a:gd name="T44" fmla="*/ 680 w 1801"/>
              <a:gd name="T45" fmla="*/ 1352 h 1369"/>
              <a:gd name="T46" fmla="*/ 760 w 1801"/>
              <a:gd name="T47" fmla="*/ 1368 h 1369"/>
              <a:gd name="T48" fmla="*/ 840 w 1801"/>
              <a:gd name="T49" fmla="*/ 1368 h 1369"/>
              <a:gd name="T50" fmla="*/ 920 w 1801"/>
              <a:gd name="T51" fmla="*/ 1360 h 1369"/>
              <a:gd name="T52" fmla="*/ 1000 w 1801"/>
              <a:gd name="T53" fmla="*/ 1344 h 1369"/>
              <a:gd name="T54" fmla="*/ 1080 w 1801"/>
              <a:gd name="T55" fmla="*/ 1312 h 1369"/>
              <a:gd name="T56" fmla="*/ 1160 w 1801"/>
              <a:gd name="T57" fmla="*/ 1272 h 1369"/>
              <a:gd name="T58" fmla="*/ 1240 w 1801"/>
              <a:gd name="T59" fmla="*/ 1240 h 1369"/>
              <a:gd name="T60" fmla="*/ 1320 w 1801"/>
              <a:gd name="T61" fmla="*/ 1192 h 1369"/>
              <a:gd name="T62" fmla="*/ 1400 w 1801"/>
              <a:gd name="T63" fmla="*/ 1104 h 1369"/>
              <a:gd name="T64" fmla="*/ 1456 w 1801"/>
              <a:gd name="T65" fmla="*/ 1032 h 1369"/>
              <a:gd name="T66" fmla="*/ 1512 w 1801"/>
              <a:gd name="T67" fmla="*/ 952 h 1369"/>
              <a:gd name="T68" fmla="*/ 1592 w 1801"/>
              <a:gd name="T69" fmla="*/ 896 h 1369"/>
              <a:gd name="T70" fmla="*/ 1672 w 1801"/>
              <a:gd name="T71" fmla="*/ 864 h 1369"/>
              <a:gd name="T72" fmla="*/ 1752 w 1801"/>
              <a:gd name="T73" fmla="*/ 824 h 1369"/>
              <a:gd name="T74" fmla="*/ 1792 w 1801"/>
              <a:gd name="T75" fmla="*/ 736 h 1369"/>
              <a:gd name="T76" fmla="*/ 1800 w 1801"/>
              <a:gd name="T77" fmla="*/ 648 h 1369"/>
              <a:gd name="T78" fmla="*/ 1768 w 1801"/>
              <a:gd name="T79" fmla="*/ 568 h 1369"/>
              <a:gd name="T80" fmla="*/ 1688 w 1801"/>
              <a:gd name="T81" fmla="*/ 488 h 1369"/>
              <a:gd name="T82" fmla="*/ 1608 w 1801"/>
              <a:gd name="T83" fmla="*/ 440 h 1369"/>
              <a:gd name="T84" fmla="*/ 1528 w 1801"/>
              <a:gd name="T85" fmla="*/ 376 h 1369"/>
              <a:gd name="T86" fmla="*/ 1456 w 1801"/>
              <a:gd name="T87" fmla="*/ 296 h 1369"/>
              <a:gd name="T88" fmla="*/ 1400 w 1801"/>
              <a:gd name="T89" fmla="*/ 216 h 1369"/>
              <a:gd name="T90" fmla="*/ 1344 w 1801"/>
              <a:gd name="T91" fmla="*/ 144 h 1369"/>
              <a:gd name="T92" fmla="*/ 1264 w 1801"/>
              <a:gd name="T93" fmla="*/ 80 h 1369"/>
              <a:gd name="T94" fmla="*/ 1184 w 1801"/>
              <a:gd name="T95" fmla="*/ 48 h 1369"/>
              <a:gd name="T96" fmla="*/ 1104 w 1801"/>
              <a:gd name="T97" fmla="*/ 24 h 1369"/>
              <a:gd name="T98" fmla="*/ 1024 w 1801"/>
              <a:gd name="T99" fmla="*/ 8 h 1369"/>
              <a:gd name="T100" fmla="*/ 944 w 1801"/>
              <a:gd name="T101" fmla="*/ 0 h 1369"/>
              <a:gd name="T102" fmla="*/ 864 w 1801"/>
              <a:gd name="T103" fmla="*/ 0 h 1369"/>
              <a:gd name="T104" fmla="*/ 784 w 1801"/>
              <a:gd name="T105" fmla="*/ 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1" h="1369">
                <a:moveTo>
                  <a:pt x="784" y="0"/>
                </a:moveTo>
                <a:lnTo>
                  <a:pt x="768" y="0"/>
                </a:lnTo>
                <a:lnTo>
                  <a:pt x="752" y="0"/>
                </a:lnTo>
                <a:lnTo>
                  <a:pt x="736" y="0"/>
                </a:lnTo>
                <a:lnTo>
                  <a:pt x="720" y="0"/>
                </a:lnTo>
                <a:lnTo>
                  <a:pt x="704" y="8"/>
                </a:lnTo>
                <a:lnTo>
                  <a:pt x="688" y="8"/>
                </a:lnTo>
                <a:lnTo>
                  <a:pt x="672" y="8"/>
                </a:lnTo>
                <a:lnTo>
                  <a:pt x="656" y="8"/>
                </a:lnTo>
                <a:lnTo>
                  <a:pt x="640" y="8"/>
                </a:lnTo>
                <a:lnTo>
                  <a:pt x="624" y="16"/>
                </a:lnTo>
                <a:lnTo>
                  <a:pt x="608" y="16"/>
                </a:lnTo>
                <a:lnTo>
                  <a:pt x="592" y="24"/>
                </a:lnTo>
                <a:lnTo>
                  <a:pt x="576" y="32"/>
                </a:lnTo>
                <a:lnTo>
                  <a:pt x="560" y="32"/>
                </a:lnTo>
                <a:lnTo>
                  <a:pt x="544" y="40"/>
                </a:lnTo>
                <a:lnTo>
                  <a:pt x="528" y="48"/>
                </a:lnTo>
                <a:lnTo>
                  <a:pt x="512" y="56"/>
                </a:lnTo>
                <a:lnTo>
                  <a:pt x="504" y="72"/>
                </a:lnTo>
                <a:lnTo>
                  <a:pt x="488" y="80"/>
                </a:lnTo>
                <a:lnTo>
                  <a:pt x="472" y="88"/>
                </a:lnTo>
                <a:lnTo>
                  <a:pt x="464" y="104"/>
                </a:lnTo>
                <a:lnTo>
                  <a:pt x="448" y="120"/>
                </a:lnTo>
                <a:lnTo>
                  <a:pt x="440" y="136"/>
                </a:lnTo>
                <a:lnTo>
                  <a:pt x="432" y="152"/>
                </a:lnTo>
                <a:lnTo>
                  <a:pt x="424" y="168"/>
                </a:lnTo>
                <a:lnTo>
                  <a:pt x="408" y="184"/>
                </a:lnTo>
                <a:lnTo>
                  <a:pt x="408" y="200"/>
                </a:lnTo>
                <a:lnTo>
                  <a:pt x="400" y="216"/>
                </a:lnTo>
                <a:lnTo>
                  <a:pt x="392" y="232"/>
                </a:lnTo>
                <a:lnTo>
                  <a:pt x="376" y="248"/>
                </a:lnTo>
                <a:lnTo>
                  <a:pt x="360" y="264"/>
                </a:lnTo>
                <a:lnTo>
                  <a:pt x="344" y="280"/>
                </a:lnTo>
                <a:lnTo>
                  <a:pt x="328" y="296"/>
                </a:lnTo>
                <a:lnTo>
                  <a:pt x="312" y="304"/>
                </a:lnTo>
                <a:lnTo>
                  <a:pt x="296" y="312"/>
                </a:lnTo>
                <a:lnTo>
                  <a:pt x="280" y="320"/>
                </a:lnTo>
                <a:lnTo>
                  <a:pt x="264" y="328"/>
                </a:lnTo>
                <a:lnTo>
                  <a:pt x="248" y="328"/>
                </a:lnTo>
                <a:lnTo>
                  <a:pt x="232" y="336"/>
                </a:lnTo>
                <a:lnTo>
                  <a:pt x="216" y="336"/>
                </a:lnTo>
                <a:lnTo>
                  <a:pt x="200" y="344"/>
                </a:lnTo>
                <a:lnTo>
                  <a:pt x="184" y="352"/>
                </a:lnTo>
                <a:lnTo>
                  <a:pt x="168" y="360"/>
                </a:lnTo>
                <a:lnTo>
                  <a:pt x="152" y="368"/>
                </a:lnTo>
                <a:lnTo>
                  <a:pt x="136" y="376"/>
                </a:lnTo>
                <a:lnTo>
                  <a:pt x="120" y="384"/>
                </a:lnTo>
                <a:lnTo>
                  <a:pt x="104" y="400"/>
                </a:lnTo>
                <a:lnTo>
                  <a:pt x="88" y="416"/>
                </a:lnTo>
                <a:lnTo>
                  <a:pt x="72" y="432"/>
                </a:lnTo>
                <a:lnTo>
                  <a:pt x="64" y="448"/>
                </a:lnTo>
                <a:lnTo>
                  <a:pt x="48" y="464"/>
                </a:lnTo>
                <a:lnTo>
                  <a:pt x="32" y="480"/>
                </a:lnTo>
                <a:lnTo>
                  <a:pt x="24" y="496"/>
                </a:lnTo>
                <a:lnTo>
                  <a:pt x="24" y="512"/>
                </a:lnTo>
                <a:lnTo>
                  <a:pt x="8" y="544"/>
                </a:lnTo>
                <a:lnTo>
                  <a:pt x="8" y="568"/>
                </a:lnTo>
                <a:lnTo>
                  <a:pt x="8" y="584"/>
                </a:lnTo>
                <a:lnTo>
                  <a:pt x="0" y="600"/>
                </a:lnTo>
                <a:lnTo>
                  <a:pt x="0" y="616"/>
                </a:lnTo>
                <a:lnTo>
                  <a:pt x="0" y="632"/>
                </a:lnTo>
                <a:lnTo>
                  <a:pt x="0" y="648"/>
                </a:lnTo>
                <a:lnTo>
                  <a:pt x="0" y="664"/>
                </a:lnTo>
                <a:lnTo>
                  <a:pt x="0" y="680"/>
                </a:lnTo>
                <a:lnTo>
                  <a:pt x="0" y="696"/>
                </a:lnTo>
                <a:lnTo>
                  <a:pt x="0" y="712"/>
                </a:lnTo>
                <a:lnTo>
                  <a:pt x="0" y="728"/>
                </a:lnTo>
                <a:lnTo>
                  <a:pt x="8" y="744"/>
                </a:lnTo>
                <a:lnTo>
                  <a:pt x="8" y="760"/>
                </a:lnTo>
                <a:lnTo>
                  <a:pt x="8" y="776"/>
                </a:lnTo>
                <a:lnTo>
                  <a:pt x="8" y="792"/>
                </a:lnTo>
                <a:lnTo>
                  <a:pt x="16" y="808"/>
                </a:lnTo>
                <a:lnTo>
                  <a:pt x="24" y="824"/>
                </a:lnTo>
                <a:lnTo>
                  <a:pt x="24" y="840"/>
                </a:lnTo>
                <a:lnTo>
                  <a:pt x="32" y="856"/>
                </a:lnTo>
                <a:lnTo>
                  <a:pt x="48" y="872"/>
                </a:lnTo>
                <a:lnTo>
                  <a:pt x="56" y="888"/>
                </a:lnTo>
                <a:lnTo>
                  <a:pt x="64" y="904"/>
                </a:lnTo>
                <a:lnTo>
                  <a:pt x="80" y="920"/>
                </a:lnTo>
                <a:lnTo>
                  <a:pt x="96" y="936"/>
                </a:lnTo>
                <a:lnTo>
                  <a:pt x="120" y="960"/>
                </a:lnTo>
                <a:lnTo>
                  <a:pt x="136" y="976"/>
                </a:lnTo>
                <a:lnTo>
                  <a:pt x="152" y="992"/>
                </a:lnTo>
                <a:lnTo>
                  <a:pt x="168" y="1008"/>
                </a:lnTo>
                <a:lnTo>
                  <a:pt x="184" y="1016"/>
                </a:lnTo>
                <a:lnTo>
                  <a:pt x="200" y="1032"/>
                </a:lnTo>
                <a:lnTo>
                  <a:pt x="216" y="1032"/>
                </a:lnTo>
                <a:lnTo>
                  <a:pt x="224" y="1048"/>
                </a:lnTo>
                <a:lnTo>
                  <a:pt x="240" y="1056"/>
                </a:lnTo>
                <a:lnTo>
                  <a:pt x="256" y="1064"/>
                </a:lnTo>
                <a:lnTo>
                  <a:pt x="280" y="1080"/>
                </a:lnTo>
                <a:lnTo>
                  <a:pt x="296" y="1088"/>
                </a:lnTo>
                <a:lnTo>
                  <a:pt x="304" y="1104"/>
                </a:lnTo>
                <a:lnTo>
                  <a:pt x="320" y="1112"/>
                </a:lnTo>
                <a:lnTo>
                  <a:pt x="336" y="1120"/>
                </a:lnTo>
                <a:lnTo>
                  <a:pt x="352" y="1136"/>
                </a:lnTo>
                <a:lnTo>
                  <a:pt x="376" y="1160"/>
                </a:lnTo>
                <a:lnTo>
                  <a:pt x="392" y="1176"/>
                </a:lnTo>
                <a:lnTo>
                  <a:pt x="408" y="1192"/>
                </a:lnTo>
                <a:lnTo>
                  <a:pt x="432" y="1216"/>
                </a:lnTo>
                <a:lnTo>
                  <a:pt x="448" y="1232"/>
                </a:lnTo>
                <a:lnTo>
                  <a:pt x="464" y="1248"/>
                </a:lnTo>
                <a:lnTo>
                  <a:pt x="472" y="1264"/>
                </a:lnTo>
                <a:lnTo>
                  <a:pt x="496" y="1280"/>
                </a:lnTo>
                <a:lnTo>
                  <a:pt x="512" y="1288"/>
                </a:lnTo>
                <a:lnTo>
                  <a:pt x="528" y="1296"/>
                </a:lnTo>
                <a:lnTo>
                  <a:pt x="544" y="1304"/>
                </a:lnTo>
                <a:lnTo>
                  <a:pt x="560" y="1312"/>
                </a:lnTo>
                <a:lnTo>
                  <a:pt x="576" y="1320"/>
                </a:lnTo>
                <a:lnTo>
                  <a:pt x="592" y="1320"/>
                </a:lnTo>
                <a:lnTo>
                  <a:pt x="616" y="1328"/>
                </a:lnTo>
                <a:lnTo>
                  <a:pt x="632" y="1344"/>
                </a:lnTo>
                <a:lnTo>
                  <a:pt x="648" y="1344"/>
                </a:lnTo>
                <a:lnTo>
                  <a:pt x="664" y="1352"/>
                </a:lnTo>
                <a:lnTo>
                  <a:pt x="680" y="1352"/>
                </a:lnTo>
                <a:lnTo>
                  <a:pt x="696" y="1352"/>
                </a:lnTo>
                <a:lnTo>
                  <a:pt x="712" y="1368"/>
                </a:lnTo>
                <a:lnTo>
                  <a:pt x="728" y="1368"/>
                </a:lnTo>
                <a:lnTo>
                  <a:pt x="744" y="1368"/>
                </a:lnTo>
                <a:lnTo>
                  <a:pt x="760" y="1368"/>
                </a:lnTo>
                <a:lnTo>
                  <a:pt x="776" y="1368"/>
                </a:lnTo>
                <a:lnTo>
                  <a:pt x="792" y="1368"/>
                </a:lnTo>
                <a:lnTo>
                  <a:pt x="808" y="1368"/>
                </a:lnTo>
                <a:lnTo>
                  <a:pt x="824" y="1368"/>
                </a:lnTo>
                <a:lnTo>
                  <a:pt x="840" y="1368"/>
                </a:lnTo>
                <a:lnTo>
                  <a:pt x="856" y="1368"/>
                </a:lnTo>
                <a:lnTo>
                  <a:pt x="872" y="1368"/>
                </a:lnTo>
                <a:lnTo>
                  <a:pt x="888" y="1368"/>
                </a:lnTo>
                <a:lnTo>
                  <a:pt x="904" y="1368"/>
                </a:lnTo>
                <a:lnTo>
                  <a:pt x="920" y="1360"/>
                </a:lnTo>
                <a:lnTo>
                  <a:pt x="936" y="1360"/>
                </a:lnTo>
                <a:lnTo>
                  <a:pt x="952" y="1352"/>
                </a:lnTo>
                <a:lnTo>
                  <a:pt x="968" y="1352"/>
                </a:lnTo>
                <a:lnTo>
                  <a:pt x="984" y="1352"/>
                </a:lnTo>
                <a:lnTo>
                  <a:pt x="1000" y="1344"/>
                </a:lnTo>
                <a:lnTo>
                  <a:pt x="1016" y="1336"/>
                </a:lnTo>
                <a:lnTo>
                  <a:pt x="1032" y="1336"/>
                </a:lnTo>
                <a:lnTo>
                  <a:pt x="1048" y="1320"/>
                </a:lnTo>
                <a:lnTo>
                  <a:pt x="1064" y="1320"/>
                </a:lnTo>
                <a:lnTo>
                  <a:pt x="1080" y="1312"/>
                </a:lnTo>
                <a:lnTo>
                  <a:pt x="1096" y="1304"/>
                </a:lnTo>
                <a:lnTo>
                  <a:pt x="1112" y="1304"/>
                </a:lnTo>
                <a:lnTo>
                  <a:pt x="1128" y="1296"/>
                </a:lnTo>
                <a:lnTo>
                  <a:pt x="1144" y="1288"/>
                </a:lnTo>
                <a:lnTo>
                  <a:pt x="1160" y="1272"/>
                </a:lnTo>
                <a:lnTo>
                  <a:pt x="1176" y="1264"/>
                </a:lnTo>
                <a:lnTo>
                  <a:pt x="1192" y="1264"/>
                </a:lnTo>
                <a:lnTo>
                  <a:pt x="1208" y="1256"/>
                </a:lnTo>
                <a:lnTo>
                  <a:pt x="1224" y="1256"/>
                </a:lnTo>
                <a:lnTo>
                  <a:pt x="1240" y="1240"/>
                </a:lnTo>
                <a:lnTo>
                  <a:pt x="1256" y="1232"/>
                </a:lnTo>
                <a:lnTo>
                  <a:pt x="1272" y="1224"/>
                </a:lnTo>
                <a:lnTo>
                  <a:pt x="1288" y="1216"/>
                </a:lnTo>
                <a:lnTo>
                  <a:pt x="1304" y="1200"/>
                </a:lnTo>
                <a:lnTo>
                  <a:pt x="1320" y="1192"/>
                </a:lnTo>
                <a:lnTo>
                  <a:pt x="1336" y="1176"/>
                </a:lnTo>
                <a:lnTo>
                  <a:pt x="1352" y="1160"/>
                </a:lnTo>
                <a:lnTo>
                  <a:pt x="1360" y="1144"/>
                </a:lnTo>
                <a:lnTo>
                  <a:pt x="1384" y="1120"/>
                </a:lnTo>
                <a:lnTo>
                  <a:pt x="1400" y="1104"/>
                </a:lnTo>
                <a:lnTo>
                  <a:pt x="1416" y="1096"/>
                </a:lnTo>
                <a:lnTo>
                  <a:pt x="1424" y="1080"/>
                </a:lnTo>
                <a:lnTo>
                  <a:pt x="1432" y="1064"/>
                </a:lnTo>
                <a:lnTo>
                  <a:pt x="1440" y="1048"/>
                </a:lnTo>
                <a:lnTo>
                  <a:pt x="1456" y="1032"/>
                </a:lnTo>
                <a:lnTo>
                  <a:pt x="1464" y="1016"/>
                </a:lnTo>
                <a:lnTo>
                  <a:pt x="1480" y="1000"/>
                </a:lnTo>
                <a:lnTo>
                  <a:pt x="1488" y="984"/>
                </a:lnTo>
                <a:lnTo>
                  <a:pt x="1504" y="968"/>
                </a:lnTo>
                <a:lnTo>
                  <a:pt x="1512" y="952"/>
                </a:lnTo>
                <a:lnTo>
                  <a:pt x="1528" y="936"/>
                </a:lnTo>
                <a:lnTo>
                  <a:pt x="1544" y="928"/>
                </a:lnTo>
                <a:lnTo>
                  <a:pt x="1560" y="912"/>
                </a:lnTo>
                <a:lnTo>
                  <a:pt x="1576" y="904"/>
                </a:lnTo>
                <a:lnTo>
                  <a:pt x="1592" y="896"/>
                </a:lnTo>
                <a:lnTo>
                  <a:pt x="1608" y="888"/>
                </a:lnTo>
                <a:lnTo>
                  <a:pt x="1624" y="880"/>
                </a:lnTo>
                <a:lnTo>
                  <a:pt x="1640" y="872"/>
                </a:lnTo>
                <a:lnTo>
                  <a:pt x="1656" y="864"/>
                </a:lnTo>
                <a:lnTo>
                  <a:pt x="1672" y="864"/>
                </a:lnTo>
                <a:lnTo>
                  <a:pt x="1688" y="856"/>
                </a:lnTo>
                <a:lnTo>
                  <a:pt x="1704" y="856"/>
                </a:lnTo>
                <a:lnTo>
                  <a:pt x="1720" y="856"/>
                </a:lnTo>
                <a:lnTo>
                  <a:pt x="1736" y="840"/>
                </a:lnTo>
                <a:lnTo>
                  <a:pt x="1752" y="824"/>
                </a:lnTo>
                <a:lnTo>
                  <a:pt x="1768" y="800"/>
                </a:lnTo>
                <a:lnTo>
                  <a:pt x="1776" y="784"/>
                </a:lnTo>
                <a:lnTo>
                  <a:pt x="1784" y="768"/>
                </a:lnTo>
                <a:lnTo>
                  <a:pt x="1792" y="752"/>
                </a:lnTo>
                <a:lnTo>
                  <a:pt x="1792" y="736"/>
                </a:lnTo>
                <a:lnTo>
                  <a:pt x="1800" y="720"/>
                </a:lnTo>
                <a:lnTo>
                  <a:pt x="1800" y="704"/>
                </a:lnTo>
                <a:lnTo>
                  <a:pt x="1800" y="688"/>
                </a:lnTo>
                <a:lnTo>
                  <a:pt x="1800" y="672"/>
                </a:lnTo>
                <a:lnTo>
                  <a:pt x="1800" y="648"/>
                </a:lnTo>
                <a:lnTo>
                  <a:pt x="1800" y="632"/>
                </a:lnTo>
                <a:lnTo>
                  <a:pt x="1792" y="616"/>
                </a:lnTo>
                <a:lnTo>
                  <a:pt x="1784" y="600"/>
                </a:lnTo>
                <a:lnTo>
                  <a:pt x="1776" y="584"/>
                </a:lnTo>
                <a:lnTo>
                  <a:pt x="1768" y="568"/>
                </a:lnTo>
                <a:lnTo>
                  <a:pt x="1760" y="552"/>
                </a:lnTo>
                <a:lnTo>
                  <a:pt x="1736" y="528"/>
                </a:lnTo>
                <a:lnTo>
                  <a:pt x="1720" y="512"/>
                </a:lnTo>
                <a:lnTo>
                  <a:pt x="1704" y="504"/>
                </a:lnTo>
                <a:lnTo>
                  <a:pt x="1688" y="488"/>
                </a:lnTo>
                <a:lnTo>
                  <a:pt x="1672" y="480"/>
                </a:lnTo>
                <a:lnTo>
                  <a:pt x="1656" y="472"/>
                </a:lnTo>
                <a:lnTo>
                  <a:pt x="1640" y="456"/>
                </a:lnTo>
                <a:lnTo>
                  <a:pt x="1624" y="448"/>
                </a:lnTo>
                <a:lnTo>
                  <a:pt x="1608" y="440"/>
                </a:lnTo>
                <a:lnTo>
                  <a:pt x="1592" y="424"/>
                </a:lnTo>
                <a:lnTo>
                  <a:pt x="1576" y="424"/>
                </a:lnTo>
                <a:lnTo>
                  <a:pt x="1560" y="408"/>
                </a:lnTo>
                <a:lnTo>
                  <a:pt x="1544" y="392"/>
                </a:lnTo>
                <a:lnTo>
                  <a:pt x="1528" y="376"/>
                </a:lnTo>
                <a:lnTo>
                  <a:pt x="1512" y="360"/>
                </a:lnTo>
                <a:lnTo>
                  <a:pt x="1496" y="344"/>
                </a:lnTo>
                <a:lnTo>
                  <a:pt x="1480" y="328"/>
                </a:lnTo>
                <a:lnTo>
                  <a:pt x="1472" y="312"/>
                </a:lnTo>
                <a:lnTo>
                  <a:pt x="1456" y="296"/>
                </a:lnTo>
                <a:lnTo>
                  <a:pt x="1440" y="280"/>
                </a:lnTo>
                <a:lnTo>
                  <a:pt x="1432" y="264"/>
                </a:lnTo>
                <a:lnTo>
                  <a:pt x="1424" y="248"/>
                </a:lnTo>
                <a:lnTo>
                  <a:pt x="1408" y="232"/>
                </a:lnTo>
                <a:lnTo>
                  <a:pt x="1400" y="216"/>
                </a:lnTo>
                <a:lnTo>
                  <a:pt x="1392" y="192"/>
                </a:lnTo>
                <a:lnTo>
                  <a:pt x="1376" y="184"/>
                </a:lnTo>
                <a:lnTo>
                  <a:pt x="1368" y="168"/>
                </a:lnTo>
                <a:lnTo>
                  <a:pt x="1360" y="152"/>
                </a:lnTo>
                <a:lnTo>
                  <a:pt x="1344" y="144"/>
                </a:lnTo>
                <a:lnTo>
                  <a:pt x="1328" y="128"/>
                </a:lnTo>
                <a:lnTo>
                  <a:pt x="1312" y="120"/>
                </a:lnTo>
                <a:lnTo>
                  <a:pt x="1296" y="104"/>
                </a:lnTo>
                <a:lnTo>
                  <a:pt x="1280" y="96"/>
                </a:lnTo>
                <a:lnTo>
                  <a:pt x="1264" y="80"/>
                </a:lnTo>
                <a:lnTo>
                  <a:pt x="1248" y="72"/>
                </a:lnTo>
                <a:lnTo>
                  <a:pt x="1232" y="64"/>
                </a:lnTo>
                <a:lnTo>
                  <a:pt x="1216" y="56"/>
                </a:lnTo>
                <a:lnTo>
                  <a:pt x="1200" y="56"/>
                </a:lnTo>
                <a:lnTo>
                  <a:pt x="1184" y="48"/>
                </a:lnTo>
                <a:lnTo>
                  <a:pt x="1168" y="48"/>
                </a:lnTo>
                <a:lnTo>
                  <a:pt x="1152" y="40"/>
                </a:lnTo>
                <a:lnTo>
                  <a:pt x="1136" y="32"/>
                </a:lnTo>
                <a:lnTo>
                  <a:pt x="1120" y="32"/>
                </a:lnTo>
                <a:lnTo>
                  <a:pt x="1104" y="24"/>
                </a:lnTo>
                <a:lnTo>
                  <a:pt x="1088" y="16"/>
                </a:lnTo>
                <a:lnTo>
                  <a:pt x="1072" y="16"/>
                </a:lnTo>
                <a:lnTo>
                  <a:pt x="1056" y="8"/>
                </a:lnTo>
                <a:lnTo>
                  <a:pt x="1040" y="8"/>
                </a:lnTo>
                <a:lnTo>
                  <a:pt x="1024" y="8"/>
                </a:lnTo>
                <a:lnTo>
                  <a:pt x="1008" y="0"/>
                </a:lnTo>
                <a:lnTo>
                  <a:pt x="992" y="0"/>
                </a:lnTo>
                <a:lnTo>
                  <a:pt x="976" y="0"/>
                </a:lnTo>
                <a:lnTo>
                  <a:pt x="960" y="0"/>
                </a:lnTo>
                <a:lnTo>
                  <a:pt x="944" y="0"/>
                </a:lnTo>
                <a:lnTo>
                  <a:pt x="928" y="0"/>
                </a:lnTo>
                <a:lnTo>
                  <a:pt x="912" y="0"/>
                </a:lnTo>
                <a:lnTo>
                  <a:pt x="896" y="0"/>
                </a:lnTo>
                <a:lnTo>
                  <a:pt x="880" y="0"/>
                </a:lnTo>
                <a:lnTo>
                  <a:pt x="864" y="0"/>
                </a:lnTo>
                <a:lnTo>
                  <a:pt x="848" y="0"/>
                </a:lnTo>
                <a:lnTo>
                  <a:pt x="832" y="0"/>
                </a:lnTo>
                <a:lnTo>
                  <a:pt x="816" y="0"/>
                </a:lnTo>
                <a:lnTo>
                  <a:pt x="800" y="0"/>
                </a:lnTo>
                <a:lnTo>
                  <a:pt x="784" y="0"/>
                </a:lnTo>
                <a:lnTo>
                  <a:pt x="784" y="0"/>
                </a:lnTo>
              </a:path>
            </a:pathLst>
          </a:cu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round/>
              </a14:hiddenLine>
            </a:ext>
          </a:extLst>
        </p:spPr>
        <p:txBody>
          <a:bodyPr/>
          <a:lstStyle/>
          <a:p>
            <a:endParaRPr lang="zh-CN" altLang="en-US"/>
          </a:p>
        </p:txBody>
      </p:sp>
      <p:sp>
        <p:nvSpPr>
          <p:cNvPr id="353285" name="Rectangle 5"/>
          <p:cNvSpPr>
            <a:spLocks noChangeArrowheads="1"/>
          </p:cNvSpPr>
          <p:nvPr/>
        </p:nvSpPr>
        <p:spPr bwMode="auto">
          <a:xfrm>
            <a:off x="1457326" y="2757488"/>
            <a:ext cx="1243929"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zh-CN">
                <a:latin typeface="Arial" panose="020B0604020202020204" pitchFamily="34" charset="0"/>
              </a:rPr>
              <a:t>Outside</a:t>
            </a:r>
            <a:endParaRPr lang="en-US" altLang="zh-CN">
              <a:latin typeface="Arial" panose="020B0604020202020204" pitchFamily="34" charset="0"/>
            </a:endParaRPr>
          </a:p>
          <a:p>
            <a:r>
              <a:rPr lang="en-US" altLang="zh-CN">
                <a:latin typeface="Arial" panose="020B0604020202020204" pitchFamily="34" charset="0"/>
              </a:rPr>
              <a:t>world</a:t>
            </a:r>
            <a:endParaRPr lang="en-US" altLang="zh-CN">
              <a:latin typeface="Arial" panose="020B0604020202020204" pitchFamily="34" charset="0"/>
            </a:endParaRPr>
          </a:p>
        </p:txBody>
      </p:sp>
      <p:sp>
        <p:nvSpPr>
          <p:cNvPr id="353286" name="AutoShape 6"/>
          <p:cNvSpPr>
            <a:spLocks noChangeArrowheads="1"/>
          </p:cNvSpPr>
          <p:nvPr/>
        </p:nvSpPr>
        <p:spPr bwMode="auto">
          <a:xfrm>
            <a:off x="2876550" y="2603500"/>
            <a:ext cx="1752600" cy="190500"/>
          </a:xfrm>
          <a:prstGeom prst="rightArrow">
            <a:avLst>
              <a:gd name="adj1" fmla="val 50000"/>
              <a:gd name="adj2" fmla="val 460043"/>
            </a:avLst>
          </a:prstGeom>
          <a:solidFill>
            <a:schemeClr val="tx2"/>
          </a:solidFill>
          <a:ln w="12700">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53287" name="AutoShape 7"/>
          <p:cNvSpPr>
            <a:spLocks noChangeArrowheads="1"/>
          </p:cNvSpPr>
          <p:nvPr/>
        </p:nvSpPr>
        <p:spPr bwMode="auto">
          <a:xfrm>
            <a:off x="2749550" y="3009900"/>
            <a:ext cx="1778000" cy="203200"/>
          </a:xfrm>
          <a:prstGeom prst="rightArrow">
            <a:avLst>
              <a:gd name="adj1" fmla="val 50000"/>
              <a:gd name="adj2" fmla="val 437541"/>
            </a:avLst>
          </a:prstGeom>
          <a:solidFill>
            <a:schemeClr val="tx2"/>
          </a:solidFill>
          <a:ln w="12700">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53288" name="AutoShape 8"/>
          <p:cNvSpPr>
            <a:spLocks noChangeArrowheads="1"/>
          </p:cNvSpPr>
          <p:nvPr/>
        </p:nvSpPr>
        <p:spPr bwMode="auto">
          <a:xfrm>
            <a:off x="2927350" y="3454400"/>
            <a:ext cx="1714500" cy="228600"/>
          </a:xfrm>
          <a:prstGeom prst="rightArrow">
            <a:avLst>
              <a:gd name="adj1" fmla="val 50000"/>
              <a:gd name="adj2" fmla="val 375035"/>
            </a:avLst>
          </a:prstGeom>
          <a:solidFill>
            <a:schemeClr val="tx2"/>
          </a:solidFill>
          <a:ln w="12700">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53289" name="Oval 9"/>
          <p:cNvSpPr>
            <a:spLocks noChangeArrowheads="1"/>
          </p:cNvSpPr>
          <p:nvPr/>
        </p:nvSpPr>
        <p:spPr bwMode="auto">
          <a:xfrm>
            <a:off x="4648200" y="2236789"/>
            <a:ext cx="2070100" cy="1857375"/>
          </a:xfrm>
          <a:prstGeom prst="ellipse">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round/>
              </a14:hiddenLine>
            </a:ext>
          </a:extLst>
        </p:spPr>
        <p:txBody>
          <a:bodyPr wrap="none" anchor="ctr"/>
          <a:lstStyle/>
          <a:p>
            <a:endParaRPr lang="zh-CN" altLang="en-US"/>
          </a:p>
        </p:txBody>
      </p:sp>
      <p:sp>
        <p:nvSpPr>
          <p:cNvPr id="353290" name="Rectangle 10"/>
          <p:cNvSpPr>
            <a:spLocks noChangeArrowheads="1"/>
          </p:cNvSpPr>
          <p:nvPr/>
        </p:nvSpPr>
        <p:spPr bwMode="auto">
          <a:xfrm>
            <a:off x="4773613" y="2913063"/>
            <a:ext cx="1691168"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r>
              <a:rPr lang="en-US" altLang="zh-CN">
                <a:latin typeface="Arial" panose="020B0604020202020204" pitchFamily="34" charset="0"/>
              </a:rPr>
              <a:t>Application</a:t>
            </a:r>
            <a:endParaRPr lang="en-US" altLang="zh-CN">
              <a:latin typeface="Arial" panose="020B0604020202020204" pitchFamily="34" charset="0"/>
            </a:endParaRPr>
          </a:p>
        </p:txBody>
      </p:sp>
      <p:sp>
        <p:nvSpPr>
          <p:cNvPr id="353291" name="Rectangle 11"/>
          <p:cNvSpPr>
            <a:spLocks noChangeArrowheads="1"/>
          </p:cNvSpPr>
          <p:nvPr/>
        </p:nvSpPr>
        <p:spPr bwMode="auto">
          <a:xfrm>
            <a:off x="3616326" y="2160588"/>
            <a:ext cx="1090041"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r>
              <a:rPr lang="en-US" altLang="zh-CN">
                <a:latin typeface="Arial" panose="020B0604020202020204" pitchFamily="34" charset="0"/>
              </a:rPr>
              <a:t>events</a:t>
            </a:r>
            <a:endParaRPr lang="en-US" altLang="zh-CN">
              <a:latin typeface="Arial" panose="020B0604020202020204" pitchFamily="34" charset="0"/>
            </a:endParaRPr>
          </a:p>
        </p:txBody>
      </p:sp>
      <p:sp>
        <p:nvSpPr>
          <p:cNvPr id="353292" name="Rectangle 12"/>
          <p:cNvSpPr>
            <a:spLocks noChangeArrowheads="1"/>
          </p:cNvSpPr>
          <p:nvPr/>
        </p:nvSpPr>
        <p:spPr bwMode="auto">
          <a:xfrm>
            <a:off x="6500814" y="2162175"/>
            <a:ext cx="1365757"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r>
              <a:rPr lang="en-US" altLang="zh-CN">
                <a:latin typeface="Arial" panose="020B0604020202020204" pitchFamily="34" charset="0"/>
              </a:rPr>
              <a:t>behavior</a:t>
            </a:r>
            <a:endParaRPr lang="en-US" altLang="zh-CN">
              <a:latin typeface="Arial" panose="020B0604020202020204" pitchFamily="34" charset="0"/>
            </a:endParaRPr>
          </a:p>
        </p:txBody>
      </p:sp>
      <p:sp>
        <p:nvSpPr>
          <p:cNvPr id="13" name="标题 1"/>
          <p:cNvSpPr txBox="1"/>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t>Behavioral Modeling</a:t>
            </a:r>
            <a:endParaRPr lang="zh-CN" altLang="en-US" kern="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4" name="Oval 4"/>
          <p:cNvSpPr>
            <a:spLocks noChangeArrowheads="1"/>
          </p:cNvSpPr>
          <p:nvPr/>
        </p:nvSpPr>
        <p:spPr bwMode="auto">
          <a:xfrm>
            <a:off x="1025154" y="1196752"/>
            <a:ext cx="3106737" cy="2665413"/>
          </a:xfrm>
          <a:prstGeom prst="ellipse">
            <a:avLst/>
          </a:prstGeom>
          <a:solidFill>
            <a:srgbClr val="FF0000"/>
          </a:solidFill>
          <a:ln w="127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1800">
                <a:latin typeface="Times New Roman" panose="02020603050405020304" pitchFamily="18" charset="0"/>
                <a:cs typeface="Times New Roman" panose="02020603050405020304" pitchFamily="18" charset="0"/>
              </a:rPr>
              <a:t>System Engineering</a:t>
            </a:r>
            <a:endParaRPr lang="en-US" altLang="zh-CN" sz="1800">
              <a:latin typeface="Times New Roman" panose="02020603050405020304" pitchFamily="18" charset="0"/>
              <a:cs typeface="Times New Roman" panose="02020603050405020304" pitchFamily="18" charset="0"/>
            </a:endParaRPr>
          </a:p>
        </p:txBody>
      </p:sp>
      <p:sp>
        <p:nvSpPr>
          <p:cNvPr id="337925" name="Oval 5"/>
          <p:cNvSpPr>
            <a:spLocks noChangeArrowheads="1"/>
          </p:cNvSpPr>
          <p:nvPr/>
        </p:nvSpPr>
        <p:spPr bwMode="auto">
          <a:xfrm>
            <a:off x="3420691" y="2198465"/>
            <a:ext cx="2828925" cy="2300287"/>
          </a:xfrm>
          <a:prstGeom prst="ellipse">
            <a:avLst/>
          </a:prstGeom>
          <a:solidFill>
            <a:srgbClr val="FFFF00"/>
          </a:solidFill>
          <a:ln w="127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1800" dirty="0">
                <a:latin typeface="Times New Roman" panose="02020603050405020304" pitchFamily="18" charset="0"/>
                <a:cs typeface="Times New Roman" panose="02020603050405020304" pitchFamily="18" charset="0"/>
              </a:rPr>
              <a:t>Software</a:t>
            </a:r>
            <a:endParaRPr lang="en-US" altLang="zh-CN" sz="1800" dirty="0">
              <a:latin typeface="Times New Roman" panose="02020603050405020304" pitchFamily="18" charset="0"/>
              <a:cs typeface="Times New Roman" panose="02020603050405020304" pitchFamily="18" charset="0"/>
            </a:endParaRPr>
          </a:p>
          <a:p>
            <a:pPr eaLnBrk="1" hangingPunct="1"/>
            <a:r>
              <a:rPr lang="en-US" altLang="zh-CN" sz="1800" dirty="0">
                <a:latin typeface="Times New Roman" panose="02020603050405020304" pitchFamily="18" charset="0"/>
                <a:cs typeface="Times New Roman" panose="02020603050405020304" pitchFamily="18" charset="0"/>
              </a:rPr>
              <a:t> Requirements</a:t>
            </a:r>
            <a:endParaRPr lang="en-US" altLang="zh-CN" sz="1800" dirty="0">
              <a:latin typeface="Times New Roman" panose="02020603050405020304" pitchFamily="18" charset="0"/>
              <a:cs typeface="Times New Roman" panose="02020603050405020304" pitchFamily="18" charset="0"/>
            </a:endParaRPr>
          </a:p>
          <a:p>
            <a:pPr eaLnBrk="1" hangingPunct="1"/>
            <a:r>
              <a:rPr lang="en-US" altLang="zh-CN" sz="1800" dirty="0">
                <a:latin typeface="Times New Roman" panose="02020603050405020304" pitchFamily="18" charset="0"/>
                <a:cs typeface="Times New Roman" panose="02020603050405020304" pitchFamily="18" charset="0"/>
              </a:rPr>
              <a:t> Analysis</a:t>
            </a:r>
            <a:endParaRPr lang="en-US" altLang="zh-CN" sz="1800" dirty="0">
              <a:latin typeface="Times New Roman" panose="02020603050405020304" pitchFamily="18" charset="0"/>
              <a:cs typeface="Times New Roman" panose="02020603050405020304" pitchFamily="18" charset="0"/>
            </a:endParaRPr>
          </a:p>
        </p:txBody>
      </p:sp>
      <p:sp>
        <p:nvSpPr>
          <p:cNvPr id="337926" name="Oval 6"/>
          <p:cNvSpPr>
            <a:spLocks noChangeArrowheads="1"/>
          </p:cNvSpPr>
          <p:nvPr/>
        </p:nvSpPr>
        <p:spPr bwMode="auto">
          <a:xfrm>
            <a:off x="5586040" y="2679477"/>
            <a:ext cx="2946400" cy="2359025"/>
          </a:xfrm>
          <a:prstGeom prst="ellipse">
            <a:avLst/>
          </a:prstGeom>
          <a:solidFill>
            <a:srgbClr val="00FF00"/>
          </a:solidFill>
          <a:ln w="127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1800">
                <a:latin typeface="Times New Roman" panose="02020603050405020304" pitchFamily="18" charset="0"/>
                <a:cs typeface="Times New Roman" panose="02020603050405020304" pitchFamily="18" charset="0"/>
              </a:rPr>
              <a:t>Software Design</a:t>
            </a:r>
            <a:endParaRPr lang="en-US" altLang="zh-CN" sz="1800">
              <a:latin typeface="Times New Roman" panose="02020603050405020304" pitchFamily="18" charset="0"/>
              <a:cs typeface="Times New Roman" panose="02020603050405020304" pitchFamily="18" charset="0"/>
            </a:endParaRPr>
          </a:p>
        </p:txBody>
      </p:sp>
      <p:sp>
        <p:nvSpPr>
          <p:cNvPr id="337929" name="Rectangle 9"/>
          <p:cNvSpPr>
            <a:spLocks noChangeArrowheads="1"/>
          </p:cNvSpPr>
          <p:nvPr/>
        </p:nvSpPr>
        <p:spPr bwMode="auto">
          <a:xfrm>
            <a:off x="907144" y="4954052"/>
            <a:ext cx="82423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l">
              <a:spcBef>
                <a:spcPct val="30000"/>
              </a:spcBef>
              <a:buClr>
                <a:srgbClr val="0070C0"/>
              </a:buClr>
              <a:buSzPct val="100000"/>
              <a:buFont typeface="Wingdings" panose="05000000000000000000" pitchFamily="2" charset="2"/>
              <a:buChar char="n"/>
            </a:pPr>
            <a:r>
              <a:rPr lang="en-US" altLang="zh-CN" sz="2200" dirty="0"/>
              <a:t> Requirements analysis is a software engineering task that bridges the gap between system level requirements engineering and software design.</a:t>
            </a:r>
            <a:endParaRPr lang="en-US" altLang="zh-CN" sz="2200" dirty="0"/>
          </a:p>
        </p:txBody>
      </p:sp>
      <p:sp>
        <p:nvSpPr>
          <p:cNvPr id="2" name="标题 1"/>
          <p:cNvSpPr>
            <a:spLocks noGrp="1"/>
          </p:cNvSpPr>
          <p:nvPr>
            <p:ph type="title"/>
          </p:nvPr>
        </p:nvSpPr>
        <p:spPr/>
        <p:txBody>
          <a:bodyPr/>
          <a:lstStyle/>
          <a:p>
            <a:r>
              <a:rPr lang="en-US" altLang="zh-CN" dirty="0"/>
              <a:t>Software Requirements Analysis as a Bridge</a:t>
            </a:r>
            <a:endParaRPr lang="zh-CN" altLang="en-US"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971600" y="1412776"/>
            <a:ext cx="8064896" cy="4108450"/>
          </a:xfrm>
          <a:noFill/>
        </p:spPr>
        <p:txBody>
          <a:bodyPr/>
          <a:lstStyle/>
          <a:p>
            <a:pPr>
              <a:buClr>
                <a:srgbClr val="0070C0"/>
              </a:buClr>
              <a:buFont typeface="Wingdings" panose="05000000000000000000" pitchFamily="2" charset="2"/>
              <a:buChar char="n"/>
            </a:pPr>
            <a:r>
              <a:rPr lang="en-US" altLang="zh-CN" dirty="0">
                <a:solidFill>
                  <a:srgbClr val="FF0000"/>
                </a:solidFill>
              </a:rPr>
              <a:t>state</a:t>
            </a:r>
            <a:r>
              <a:rPr lang="en-US" altLang="zh-CN" dirty="0"/>
              <a:t>—a set of observable </a:t>
            </a:r>
            <a:r>
              <a:rPr lang="en-US" altLang="zh-CN" dirty="0" err="1"/>
              <a:t>circum</a:t>
            </a:r>
            <a:r>
              <a:rPr lang="en-US" altLang="zh-CN" dirty="0"/>
              <a:t>-stances that characterizes the behavior of a system at a given </a:t>
            </a:r>
            <a:r>
              <a:rPr lang="en-US" altLang="zh-CN" dirty="0" smtClean="0"/>
              <a:t>time</a:t>
            </a:r>
            <a:endParaRPr lang="en-US" altLang="zh-CN" dirty="0" smtClean="0"/>
          </a:p>
          <a:p>
            <a:pPr>
              <a:buClr>
                <a:srgbClr val="0070C0"/>
              </a:buClr>
              <a:buFont typeface="Wingdings" panose="05000000000000000000" pitchFamily="2" charset="2"/>
              <a:buChar char="n"/>
            </a:pPr>
            <a:endParaRPr lang="en-US" altLang="zh-CN" dirty="0"/>
          </a:p>
          <a:p>
            <a:pPr>
              <a:buClr>
                <a:srgbClr val="0070C0"/>
              </a:buClr>
              <a:buFont typeface="Wingdings" panose="05000000000000000000" pitchFamily="2" charset="2"/>
              <a:buChar char="n"/>
            </a:pPr>
            <a:r>
              <a:rPr lang="en-US" altLang="zh-CN" dirty="0">
                <a:solidFill>
                  <a:srgbClr val="FF0000"/>
                </a:solidFill>
              </a:rPr>
              <a:t>state transition</a:t>
            </a:r>
            <a:r>
              <a:rPr lang="en-US" altLang="zh-CN" dirty="0"/>
              <a:t>—the movement from one state to </a:t>
            </a:r>
            <a:r>
              <a:rPr lang="en-US" altLang="zh-CN" dirty="0" smtClean="0"/>
              <a:t>another</a:t>
            </a:r>
            <a:endParaRPr lang="en-US" altLang="zh-CN" dirty="0" smtClean="0"/>
          </a:p>
          <a:p>
            <a:pPr>
              <a:buClr>
                <a:srgbClr val="0070C0"/>
              </a:buClr>
              <a:buFont typeface="Wingdings" panose="05000000000000000000" pitchFamily="2" charset="2"/>
              <a:buChar char="n"/>
            </a:pPr>
            <a:endParaRPr lang="en-US" altLang="zh-CN" dirty="0"/>
          </a:p>
          <a:p>
            <a:pPr>
              <a:buClr>
                <a:srgbClr val="0070C0"/>
              </a:buClr>
              <a:buFont typeface="Wingdings" panose="05000000000000000000" pitchFamily="2" charset="2"/>
              <a:buChar char="n"/>
            </a:pPr>
            <a:r>
              <a:rPr lang="en-US" altLang="zh-CN" dirty="0">
                <a:solidFill>
                  <a:srgbClr val="FF0000"/>
                </a:solidFill>
              </a:rPr>
              <a:t>event</a:t>
            </a:r>
            <a:r>
              <a:rPr lang="en-US" altLang="zh-CN" dirty="0"/>
              <a:t>—an occurrence that causes the system to exhibit some predictable form of </a:t>
            </a:r>
            <a:r>
              <a:rPr lang="en-US" altLang="zh-CN" dirty="0" smtClean="0"/>
              <a:t>behavior</a:t>
            </a:r>
            <a:endParaRPr lang="en-US" altLang="zh-CN" dirty="0" smtClean="0"/>
          </a:p>
          <a:p>
            <a:pPr>
              <a:buClr>
                <a:srgbClr val="0070C0"/>
              </a:buClr>
              <a:buFont typeface="Wingdings" panose="05000000000000000000" pitchFamily="2" charset="2"/>
              <a:buChar char="n"/>
            </a:pPr>
            <a:endParaRPr lang="en-US" altLang="zh-CN" dirty="0"/>
          </a:p>
          <a:p>
            <a:pPr>
              <a:buClr>
                <a:srgbClr val="0070C0"/>
              </a:buClr>
              <a:buFont typeface="Wingdings" panose="05000000000000000000" pitchFamily="2" charset="2"/>
              <a:buChar char="n"/>
            </a:pPr>
            <a:r>
              <a:rPr lang="en-US" altLang="zh-CN" dirty="0">
                <a:solidFill>
                  <a:srgbClr val="FF0000"/>
                </a:solidFill>
              </a:rPr>
              <a:t>action</a:t>
            </a:r>
            <a:r>
              <a:rPr lang="en-US" altLang="zh-CN" dirty="0"/>
              <a:t>—process that occurs as a consequence of making a transition</a:t>
            </a:r>
            <a:endParaRPr lang="en-US" altLang="zh-CN" dirty="0"/>
          </a:p>
        </p:txBody>
      </p:sp>
      <p:sp>
        <p:nvSpPr>
          <p:cNvPr id="4" name="标题 1"/>
          <p:cNvSpPr txBox="1"/>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t>The States of a System</a:t>
            </a:r>
            <a:endParaRPr lang="zh-CN" altLang="en-US" kern="0" dirty="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5" name="Rectangle 3"/>
          <p:cNvSpPr>
            <a:spLocks noChangeArrowheads="1"/>
          </p:cNvSpPr>
          <p:nvPr/>
        </p:nvSpPr>
        <p:spPr bwMode="auto">
          <a:xfrm>
            <a:off x="2400300" y="2051050"/>
            <a:ext cx="1752600" cy="927100"/>
          </a:xfrm>
          <a:prstGeom prst="rect">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56356" name="Rectangle 4"/>
          <p:cNvSpPr>
            <a:spLocks noChangeArrowheads="1"/>
          </p:cNvSpPr>
          <p:nvPr/>
        </p:nvSpPr>
        <p:spPr bwMode="auto">
          <a:xfrm>
            <a:off x="2830514" y="2252663"/>
            <a:ext cx="745396"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dirty="0">
                <a:solidFill>
                  <a:schemeClr val="bg1"/>
                </a:solidFill>
                <a:latin typeface="Times New Roman" panose="02020603050405020304" pitchFamily="18" charset="0"/>
                <a:cs typeface="Times New Roman" panose="02020603050405020304" pitchFamily="18" charset="0"/>
              </a:rPr>
              <a:t>state</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356357" name="Rectangle 5"/>
          <p:cNvSpPr>
            <a:spLocks noChangeArrowheads="1"/>
          </p:cNvSpPr>
          <p:nvPr/>
        </p:nvSpPr>
        <p:spPr bwMode="auto">
          <a:xfrm>
            <a:off x="2438400" y="4060826"/>
            <a:ext cx="1752600" cy="925513"/>
          </a:xfrm>
          <a:prstGeom prst="rect">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56358" name="Rectangle 6"/>
          <p:cNvSpPr>
            <a:spLocks noChangeArrowheads="1"/>
          </p:cNvSpPr>
          <p:nvPr/>
        </p:nvSpPr>
        <p:spPr bwMode="auto">
          <a:xfrm>
            <a:off x="2525713" y="4295775"/>
            <a:ext cx="1335301"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dirty="0">
                <a:latin typeface="Times New Roman" panose="02020603050405020304" pitchFamily="18" charset="0"/>
                <a:cs typeface="Times New Roman" panose="02020603050405020304" pitchFamily="18" charset="0"/>
              </a:rPr>
              <a:t>new </a:t>
            </a:r>
            <a:r>
              <a:rPr lang="en-US" altLang="zh-CN" dirty="0">
                <a:solidFill>
                  <a:schemeClr val="bg1"/>
                </a:solidFill>
                <a:latin typeface="Times New Roman" panose="02020603050405020304" pitchFamily="18" charset="0"/>
                <a:cs typeface="Times New Roman" panose="02020603050405020304" pitchFamily="18" charset="0"/>
              </a:rPr>
              <a:t>state</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356359" name="Line 7"/>
          <p:cNvSpPr>
            <a:spLocks noChangeShapeType="1"/>
          </p:cNvSpPr>
          <p:nvPr/>
        </p:nvSpPr>
        <p:spPr bwMode="auto">
          <a:xfrm>
            <a:off x="3276600" y="3001964"/>
            <a:ext cx="0" cy="1068387"/>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56360" name="Line 8"/>
          <p:cNvSpPr>
            <a:spLocks noChangeShapeType="1"/>
          </p:cNvSpPr>
          <p:nvPr/>
        </p:nvSpPr>
        <p:spPr bwMode="auto">
          <a:xfrm>
            <a:off x="3543300" y="3530600"/>
            <a:ext cx="3556000" cy="0"/>
          </a:xfrm>
          <a:prstGeom prst="line">
            <a:avLst/>
          </a:prstGeom>
          <a:noFill/>
          <a:ln w="254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56361" name="Rectangle 9"/>
          <p:cNvSpPr>
            <a:spLocks noChangeArrowheads="1"/>
          </p:cNvSpPr>
          <p:nvPr/>
        </p:nvSpPr>
        <p:spPr bwMode="auto">
          <a:xfrm>
            <a:off x="3478214" y="3098800"/>
            <a:ext cx="3101810"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dirty="0">
                <a:latin typeface="Times New Roman" panose="02020603050405020304" pitchFamily="18" charset="0"/>
                <a:cs typeface="Times New Roman" panose="02020603050405020304" pitchFamily="18" charset="0"/>
              </a:rPr>
              <a:t>event causing transition</a:t>
            </a:r>
            <a:endParaRPr lang="en-US" altLang="zh-CN" dirty="0">
              <a:latin typeface="Times New Roman" panose="02020603050405020304" pitchFamily="18" charset="0"/>
              <a:cs typeface="Times New Roman" panose="02020603050405020304" pitchFamily="18" charset="0"/>
            </a:endParaRPr>
          </a:p>
        </p:txBody>
      </p:sp>
      <p:sp>
        <p:nvSpPr>
          <p:cNvPr id="356362" name="Rectangle 10"/>
          <p:cNvSpPr>
            <a:spLocks noChangeArrowheads="1"/>
          </p:cNvSpPr>
          <p:nvPr/>
        </p:nvSpPr>
        <p:spPr bwMode="auto">
          <a:xfrm>
            <a:off x="3871914" y="3494088"/>
            <a:ext cx="2350001"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dirty="0">
                <a:latin typeface="Times New Roman" panose="02020603050405020304" pitchFamily="18" charset="0"/>
                <a:cs typeface="Times New Roman" panose="02020603050405020304" pitchFamily="18" charset="0"/>
              </a:rPr>
              <a:t>action that occurs</a:t>
            </a:r>
            <a:endParaRPr lang="en-US" altLang="zh-CN"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en-US" altLang="zh-CN" dirty="0"/>
              <a:t>State Transition Diagram Notation</a:t>
            </a:r>
            <a:endParaRPr lang="zh-CN" alt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2" name="Rectangle 4"/>
          <p:cNvSpPr>
            <a:spLocks noGrp="1" noChangeArrowheads="1"/>
          </p:cNvSpPr>
          <p:nvPr>
            <p:ph type="body" idx="1"/>
          </p:nvPr>
        </p:nvSpPr>
        <p:spPr>
          <a:xfrm>
            <a:off x="1331640" y="1412776"/>
            <a:ext cx="6527800" cy="4000500"/>
          </a:xfrm>
          <a:noFill/>
        </p:spPr>
        <p:txBody>
          <a:bodyPr/>
          <a:lstStyle/>
          <a:p>
            <a:pPr>
              <a:buClr>
                <a:srgbClr val="0070C0"/>
              </a:buClr>
              <a:buFont typeface="Wingdings" panose="05000000000000000000" pitchFamily="2" charset="2"/>
              <a:buChar char="n"/>
            </a:pPr>
            <a:r>
              <a:rPr lang="en-US" altLang="zh-CN" dirty="0"/>
              <a:t>make a list of the different states of a system (How does the system behave</a:t>
            </a:r>
            <a:r>
              <a:rPr lang="en-US" altLang="zh-CN" dirty="0" smtClean="0"/>
              <a:t>?)</a:t>
            </a:r>
            <a:endParaRPr lang="en-US" altLang="zh-CN" dirty="0" smtClean="0"/>
          </a:p>
          <a:p>
            <a:pPr>
              <a:buClr>
                <a:srgbClr val="0070C0"/>
              </a:buClr>
              <a:buFont typeface="Wingdings" panose="05000000000000000000" pitchFamily="2" charset="2"/>
              <a:buChar char="n"/>
            </a:pPr>
            <a:endParaRPr lang="en-US" altLang="zh-CN" dirty="0"/>
          </a:p>
          <a:p>
            <a:pPr>
              <a:buClr>
                <a:srgbClr val="0070C0"/>
              </a:buClr>
              <a:buFont typeface="Wingdings" panose="05000000000000000000" pitchFamily="2" charset="2"/>
              <a:buChar char="n"/>
            </a:pPr>
            <a:r>
              <a:rPr lang="en-US" altLang="zh-CN" dirty="0"/>
              <a:t>indicate how the system makes a transition from one state to another (How does the system change state</a:t>
            </a:r>
            <a:r>
              <a:rPr lang="en-US" altLang="zh-CN" dirty="0" smtClean="0"/>
              <a:t>?)</a:t>
            </a:r>
            <a:endParaRPr lang="en-US" altLang="zh-CN" dirty="0"/>
          </a:p>
          <a:p>
            <a:pPr lvl="1">
              <a:buClr>
                <a:srgbClr val="0070C0"/>
              </a:buClr>
              <a:buFont typeface="Wingdings" panose="05000000000000000000" pitchFamily="2" charset="2"/>
              <a:buChar char="n"/>
            </a:pPr>
            <a:r>
              <a:rPr lang="en-US" altLang="zh-CN" dirty="0"/>
              <a:t>indicate event</a:t>
            </a:r>
            <a:endParaRPr lang="en-US" altLang="zh-CN" dirty="0"/>
          </a:p>
          <a:p>
            <a:pPr lvl="1">
              <a:buClr>
                <a:srgbClr val="0070C0"/>
              </a:buClr>
              <a:buFont typeface="Wingdings" panose="05000000000000000000" pitchFamily="2" charset="2"/>
              <a:buChar char="n"/>
            </a:pPr>
            <a:r>
              <a:rPr lang="en-US" altLang="zh-CN" dirty="0"/>
              <a:t>indicate </a:t>
            </a:r>
            <a:r>
              <a:rPr lang="en-US" altLang="zh-CN" dirty="0" smtClean="0"/>
              <a:t>action</a:t>
            </a:r>
            <a:endParaRPr lang="en-US" altLang="zh-CN" dirty="0" smtClean="0"/>
          </a:p>
          <a:p>
            <a:pPr lvl="1">
              <a:buClr>
                <a:srgbClr val="0070C0"/>
              </a:buClr>
              <a:buFont typeface="Wingdings" panose="05000000000000000000" pitchFamily="2" charset="2"/>
              <a:buChar char="n"/>
            </a:pPr>
            <a:endParaRPr lang="en-US" altLang="zh-CN" dirty="0"/>
          </a:p>
          <a:p>
            <a:pPr>
              <a:buClr>
                <a:srgbClr val="0070C0"/>
              </a:buClr>
              <a:buFont typeface="Wingdings" panose="05000000000000000000" pitchFamily="2" charset="2"/>
              <a:buChar char="n"/>
            </a:pPr>
            <a:r>
              <a:rPr lang="en-US" altLang="zh-CN" dirty="0"/>
              <a:t>draw a </a:t>
            </a:r>
            <a:r>
              <a:rPr lang="en-US" altLang="zh-CN" dirty="0">
                <a:solidFill>
                  <a:schemeClr val="tx2"/>
                </a:solidFill>
                <a:effectLst>
                  <a:outerShdw blurRad="38100" dist="38100" dir="2700000" algn="tl">
                    <a:srgbClr val="FFFFFF"/>
                  </a:outerShdw>
                </a:effectLst>
              </a:rPr>
              <a:t>state transition diagram</a:t>
            </a:r>
            <a:endParaRPr lang="en-US" altLang="zh-CN" dirty="0">
              <a:solidFill>
                <a:schemeClr val="tx2"/>
              </a:solidFill>
              <a:effectLst>
                <a:outerShdw blurRad="38100" dist="38100" dir="2700000" algn="tl">
                  <a:srgbClr val="FFFFFF"/>
                </a:outerShdw>
              </a:effectLst>
            </a:endParaRPr>
          </a:p>
        </p:txBody>
      </p:sp>
      <p:sp>
        <p:nvSpPr>
          <p:cNvPr id="2" name="标题 1"/>
          <p:cNvSpPr>
            <a:spLocks noGrp="1"/>
          </p:cNvSpPr>
          <p:nvPr>
            <p:ph type="title"/>
          </p:nvPr>
        </p:nvSpPr>
        <p:spPr/>
        <p:txBody>
          <a:bodyPr/>
          <a:lstStyle/>
          <a:p>
            <a:r>
              <a:rPr lang="en-US" altLang="zh-CN" dirty="0"/>
              <a:t>The Steps of Modeling</a:t>
            </a:r>
            <a:endParaRPr lang="zh-CN" altLang="en-US" dirty="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317500" y="704850"/>
            <a:ext cx="8826500" cy="458788"/>
          </a:xfrm>
          <a:noFill/>
        </p:spPr>
        <p:txBody>
          <a:bodyPr vert="horz" wrap="square" lIns="90487" tIns="44450" rIns="90487" bIns="44450" numCol="1" anchor="ctr" anchorCtr="0" compatLnSpc="1"/>
          <a:lstStyle/>
          <a:p>
            <a:r>
              <a:rPr lang="en-US" altLang="zh-CN"/>
              <a:t>An Example of State Transition Diagram</a:t>
            </a:r>
            <a:endParaRPr lang="en-US" altLang="zh-CN"/>
          </a:p>
        </p:txBody>
      </p:sp>
      <p:sp>
        <p:nvSpPr>
          <p:cNvPr id="357379" name="Rectangle 3"/>
          <p:cNvSpPr>
            <a:spLocks noChangeArrowheads="1"/>
          </p:cNvSpPr>
          <p:nvPr/>
        </p:nvSpPr>
        <p:spPr bwMode="auto">
          <a:xfrm>
            <a:off x="3695700" y="1501775"/>
            <a:ext cx="1651000" cy="744538"/>
          </a:xfrm>
          <a:prstGeom prst="rect">
            <a:avLst/>
          </a:prstGeom>
          <a:solidFill>
            <a:schemeClr val="accent2"/>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800"/>
          </a:p>
        </p:txBody>
      </p:sp>
      <p:sp>
        <p:nvSpPr>
          <p:cNvPr id="357380" name="Rectangle 4"/>
          <p:cNvSpPr>
            <a:spLocks noChangeArrowheads="1"/>
          </p:cNvSpPr>
          <p:nvPr/>
        </p:nvSpPr>
        <p:spPr bwMode="auto">
          <a:xfrm>
            <a:off x="2159000" y="3171825"/>
            <a:ext cx="1638300" cy="757238"/>
          </a:xfrm>
          <a:prstGeom prst="rect">
            <a:avLst/>
          </a:prstGeom>
          <a:solidFill>
            <a:schemeClr val="accent2"/>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800"/>
          </a:p>
        </p:txBody>
      </p:sp>
      <p:sp>
        <p:nvSpPr>
          <p:cNvPr id="357381" name="Rectangle 5"/>
          <p:cNvSpPr>
            <a:spLocks noChangeArrowheads="1"/>
          </p:cNvSpPr>
          <p:nvPr/>
        </p:nvSpPr>
        <p:spPr bwMode="auto">
          <a:xfrm>
            <a:off x="3695700" y="4854575"/>
            <a:ext cx="1651000" cy="744538"/>
          </a:xfrm>
          <a:prstGeom prst="rect">
            <a:avLst/>
          </a:prstGeom>
          <a:solidFill>
            <a:schemeClr val="accent2"/>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800"/>
          </a:p>
        </p:txBody>
      </p:sp>
      <p:sp>
        <p:nvSpPr>
          <p:cNvPr id="357382" name="Rectangle 6"/>
          <p:cNvSpPr>
            <a:spLocks noChangeArrowheads="1"/>
          </p:cNvSpPr>
          <p:nvPr/>
        </p:nvSpPr>
        <p:spPr bwMode="auto">
          <a:xfrm>
            <a:off x="5638800" y="3206750"/>
            <a:ext cx="1790700" cy="744538"/>
          </a:xfrm>
          <a:prstGeom prst="rect">
            <a:avLst/>
          </a:prstGeom>
          <a:solidFill>
            <a:schemeClr val="accent2"/>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800"/>
          </a:p>
        </p:txBody>
      </p:sp>
      <p:sp>
        <p:nvSpPr>
          <p:cNvPr id="357383" name="Rectangle 7"/>
          <p:cNvSpPr>
            <a:spLocks noChangeArrowheads="1"/>
          </p:cNvSpPr>
          <p:nvPr/>
        </p:nvSpPr>
        <p:spPr bwMode="auto">
          <a:xfrm>
            <a:off x="4075114" y="1498600"/>
            <a:ext cx="875239"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800">
                <a:solidFill>
                  <a:schemeClr val="bg1"/>
                </a:solidFill>
              </a:rPr>
              <a:t>reading</a:t>
            </a:r>
            <a:endParaRPr lang="en-US" altLang="zh-CN" sz="1800">
              <a:solidFill>
                <a:schemeClr val="bg1"/>
              </a:solidFill>
            </a:endParaRPr>
          </a:p>
          <a:p>
            <a:pPr algn="l">
              <a:lnSpc>
                <a:spcPct val="100000"/>
              </a:lnSpc>
            </a:pPr>
            <a:endParaRPr lang="zh-CN" altLang="en-US" sz="1800">
              <a:solidFill>
                <a:schemeClr val="bg1"/>
              </a:solidFill>
            </a:endParaRPr>
          </a:p>
        </p:txBody>
      </p:sp>
      <p:sp>
        <p:nvSpPr>
          <p:cNvPr id="357384" name="Rectangle 8"/>
          <p:cNvSpPr>
            <a:spLocks noChangeArrowheads="1"/>
          </p:cNvSpPr>
          <p:nvPr/>
        </p:nvSpPr>
        <p:spPr bwMode="auto">
          <a:xfrm>
            <a:off x="4037014" y="1668463"/>
            <a:ext cx="952183"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800" dirty="0">
                <a:solidFill>
                  <a:schemeClr val="bg1"/>
                </a:solidFill>
              </a:rPr>
              <a:t>operator</a:t>
            </a:r>
            <a:endParaRPr lang="en-US" altLang="zh-CN" sz="1800" dirty="0">
              <a:solidFill>
                <a:schemeClr val="bg1"/>
              </a:solidFill>
            </a:endParaRPr>
          </a:p>
          <a:p>
            <a:pPr algn="l">
              <a:lnSpc>
                <a:spcPct val="100000"/>
              </a:lnSpc>
            </a:pPr>
            <a:endParaRPr lang="zh-CN" altLang="en-US" sz="1800" dirty="0">
              <a:solidFill>
                <a:schemeClr val="bg1"/>
              </a:solidFill>
            </a:endParaRPr>
          </a:p>
        </p:txBody>
      </p:sp>
      <p:sp>
        <p:nvSpPr>
          <p:cNvPr id="357385" name="Rectangle 9"/>
          <p:cNvSpPr>
            <a:spLocks noChangeArrowheads="1"/>
          </p:cNvSpPr>
          <p:nvPr/>
        </p:nvSpPr>
        <p:spPr bwMode="auto">
          <a:xfrm>
            <a:off x="3935414" y="1838325"/>
            <a:ext cx="1183015"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800" dirty="0">
                <a:solidFill>
                  <a:schemeClr val="bg1"/>
                </a:solidFill>
              </a:rPr>
              <a:t>commands</a:t>
            </a:r>
            <a:endParaRPr lang="en-US" altLang="zh-CN" sz="1800" dirty="0">
              <a:solidFill>
                <a:schemeClr val="bg1"/>
              </a:solidFill>
            </a:endParaRPr>
          </a:p>
        </p:txBody>
      </p:sp>
      <p:sp>
        <p:nvSpPr>
          <p:cNvPr id="357386" name="Rectangle 10"/>
          <p:cNvSpPr>
            <a:spLocks noChangeArrowheads="1"/>
          </p:cNvSpPr>
          <p:nvPr/>
        </p:nvSpPr>
        <p:spPr bwMode="auto">
          <a:xfrm>
            <a:off x="2185052" y="3338513"/>
            <a:ext cx="1522852"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800" dirty="0">
                <a:solidFill>
                  <a:schemeClr val="bg1"/>
                </a:solidFill>
              </a:rPr>
              <a:t>making copies</a:t>
            </a:r>
            <a:endParaRPr lang="en-US" altLang="zh-CN" sz="1800" dirty="0">
              <a:solidFill>
                <a:schemeClr val="bg1"/>
              </a:solidFill>
            </a:endParaRPr>
          </a:p>
        </p:txBody>
      </p:sp>
      <p:sp>
        <p:nvSpPr>
          <p:cNvPr id="357387" name="Rectangle 11"/>
          <p:cNvSpPr>
            <a:spLocks noChangeArrowheads="1"/>
          </p:cNvSpPr>
          <p:nvPr/>
        </p:nvSpPr>
        <p:spPr bwMode="auto">
          <a:xfrm>
            <a:off x="5682860" y="3384550"/>
            <a:ext cx="1625444"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800" dirty="0">
                <a:solidFill>
                  <a:schemeClr val="bg1"/>
                </a:solidFill>
              </a:rPr>
              <a:t>reloading paper</a:t>
            </a:r>
            <a:endParaRPr lang="en-US" altLang="zh-CN" sz="1800" dirty="0">
              <a:solidFill>
                <a:schemeClr val="bg1"/>
              </a:solidFill>
            </a:endParaRPr>
          </a:p>
        </p:txBody>
      </p:sp>
      <p:sp>
        <p:nvSpPr>
          <p:cNvPr id="357388" name="Rectangle 12"/>
          <p:cNvSpPr>
            <a:spLocks noChangeArrowheads="1"/>
          </p:cNvSpPr>
          <p:nvPr/>
        </p:nvSpPr>
        <p:spPr bwMode="auto">
          <a:xfrm>
            <a:off x="3786988" y="5032375"/>
            <a:ext cx="1433084"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800" dirty="0">
                <a:solidFill>
                  <a:schemeClr val="bg1"/>
                </a:solidFill>
              </a:rPr>
              <a:t>problem state</a:t>
            </a:r>
            <a:endParaRPr lang="en-US" altLang="zh-CN" sz="1800" dirty="0">
              <a:solidFill>
                <a:schemeClr val="bg1"/>
              </a:solidFill>
            </a:endParaRPr>
          </a:p>
        </p:txBody>
      </p:sp>
      <p:sp>
        <p:nvSpPr>
          <p:cNvPr id="357389" name="Line 13"/>
          <p:cNvSpPr>
            <a:spLocks noChangeShapeType="1"/>
          </p:cNvSpPr>
          <p:nvPr/>
        </p:nvSpPr>
        <p:spPr bwMode="auto">
          <a:xfrm flipH="1">
            <a:off x="2921000" y="1919288"/>
            <a:ext cx="787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800"/>
          </a:p>
        </p:txBody>
      </p:sp>
      <p:grpSp>
        <p:nvGrpSpPr>
          <p:cNvPr id="357390" name="Group 14"/>
          <p:cNvGrpSpPr/>
          <p:nvPr/>
        </p:nvGrpSpPr>
        <p:grpSpPr bwMode="auto">
          <a:xfrm>
            <a:off x="2870200" y="1909764"/>
            <a:ext cx="90488" cy="1252537"/>
            <a:chOff x="1808" y="963"/>
            <a:chExt cx="57" cy="789"/>
          </a:xfrm>
        </p:grpSpPr>
        <p:sp>
          <p:nvSpPr>
            <p:cNvPr id="357391" name="Freeform 15"/>
            <p:cNvSpPr/>
            <p:nvPr/>
          </p:nvSpPr>
          <p:spPr bwMode="auto">
            <a:xfrm>
              <a:off x="1808" y="1644"/>
              <a:ext cx="57" cy="108"/>
            </a:xfrm>
            <a:custGeom>
              <a:avLst/>
              <a:gdLst>
                <a:gd name="T0" fmla="*/ 28 w 57"/>
                <a:gd name="T1" fmla="*/ 107 h 108"/>
                <a:gd name="T2" fmla="*/ 0 w 57"/>
                <a:gd name="T3" fmla="*/ 0 h 108"/>
                <a:gd name="T4" fmla="*/ 28 w 57"/>
                <a:gd name="T5" fmla="*/ 0 h 108"/>
                <a:gd name="T6" fmla="*/ 56 w 57"/>
                <a:gd name="T7" fmla="*/ 0 h 108"/>
                <a:gd name="T8" fmla="*/ 28 w 57"/>
                <a:gd name="T9" fmla="*/ 107 h 108"/>
              </a:gdLst>
              <a:ahLst/>
              <a:cxnLst>
                <a:cxn ang="0">
                  <a:pos x="T0" y="T1"/>
                </a:cxn>
                <a:cxn ang="0">
                  <a:pos x="T2" y="T3"/>
                </a:cxn>
                <a:cxn ang="0">
                  <a:pos x="T4" y="T5"/>
                </a:cxn>
                <a:cxn ang="0">
                  <a:pos x="T6" y="T7"/>
                </a:cxn>
                <a:cxn ang="0">
                  <a:pos x="T8" y="T9"/>
                </a:cxn>
              </a:cxnLst>
              <a:rect l="0" t="0" r="r" b="b"/>
              <a:pathLst>
                <a:path w="57" h="108">
                  <a:moveTo>
                    <a:pt x="28" y="107"/>
                  </a:moveTo>
                  <a:lnTo>
                    <a:pt x="0" y="0"/>
                  </a:lnTo>
                  <a:lnTo>
                    <a:pt x="28" y="0"/>
                  </a:lnTo>
                  <a:lnTo>
                    <a:pt x="56" y="0"/>
                  </a:lnTo>
                  <a:lnTo>
                    <a:pt x="28" y="107"/>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sz="1800"/>
            </a:p>
          </p:txBody>
        </p:sp>
        <p:sp>
          <p:nvSpPr>
            <p:cNvPr id="357392" name="Line 16"/>
            <p:cNvSpPr>
              <a:spLocks noChangeShapeType="1"/>
            </p:cNvSpPr>
            <p:nvPr/>
          </p:nvSpPr>
          <p:spPr bwMode="auto">
            <a:xfrm>
              <a:off x="1840" y="963"/>
              <a:ext cx="0" cy="67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800"/>
            </a:p>
          </p:txBody>
        </p:sp>
      </p:grpSp>
      <p:grpSp>
        <p:nvGrpSpPr>
          <p:cNvPr id="357393" name="Group 17"/>
          <p:cNvGrpSpPr/>
          <p:nvPr/>
        </p:nvGrpSpPr>
        <p:grpSpPr bwMode="auto">
          <a:xfrm>
            <a:off x="3327400" y="2089151"/>
            <a:ext cx="357188" cy="79375"/>
            <a:chOff x="2096" y="1076"/>
            <a:chExt cx="225" cy="50"/>
          </a:xfrm>
        </p:grpSpPr>
        <p:sp>
          <p:nvSpPr>
            <p:cNvPr id="357394" name="Freeform 18"/>
            <p:cNvSpPr/>
            <p:nvPr/>
          </p:nvSpPr>
          <p:spPr bwMode="auto">
            <a:xfrm>
              <a:off x="2192" y="1076"/>
              <a:ext cx="129" cy="50"/>
            </a:xfrm>
            <a:custGeom>
              <a:avLst/>
              <a:gdLst>
                <a:gd name="T0" fmla="*/ 128 w 129"/>
                <a:gd name="T1" fmla="*/ 25 h 50"/>
                <a:gd name="T2" fmla="*/ 0 w 129"/>
                <a:gd name="T3" fmla="*/ 49 h 50"/>
                <a:gd name="T4" fmla="*/ 0 w 129"/>
                <a:gd name="T5" fmla="*/ 25 h 50"/>
                <a:gd name="T6" fmla="*/ 0 w 129"/>
                <a:gd name="T7" fmla="*/ 0 h 50"/>
                <a:gd name="T8" fmla="*/ 128 w 129"/>
                <a:gd name="T9" fmla="*/ 25 h 50"/>
              </a:gdLst>
              <a:ahLst/>
              <a:cxnLst>
                <a:cxn ang="0">
                  <a:pos x="T0" y="T1"/>
                </a:cxn>
                <a:cxn ang="0">
                  <a:pos x="T2" y="T3"/>
                </a:cxn>
                <a:cxn ang="0">
                  <a:pos x="T4" y="T5"/>
                </a:cxn>
                <a:cxn ang="0">
                  <a:pos x="T6" y="T7"/>
                </a:cxn>
                <a:cxn ang="0">
                  <a:pos x="T8" y="T9"/>
                </a:cxn>
              </a:cxnLst>
              <a:rect l="0" t="0" r="r" b="b"/>
              <a:pathLst>
                <a:path w="129" h="50">
                  <a:moveTo>
                    <a:pt x="128" y="25"/>
                  </a:moveTo>
                  <a:lnTo>
                    <a:pt x="0" y="49"/>
                  </a:lnTo>
                  <a:lnTo>
                    <a:pt x="0" y="25"/>
                  </a:lnTo>
                  <a:lnTo>
                    <a:pt x="0" y="0"/>
                  </a:lnTo>
                  <a:lnTo>
                    <a:pt x="128" y="25"/>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sz="1800"/>
            </a:p>
          </p:txBody>
        </p:sp>
        <p:sp>
          <p:nvSpPr>
            <p:cNvPr id="357395" name="Line 19"/>
            <p:cNvSpPr>
              <a:spLocks noChangeShapeType="1"/>
            </p:cNvSpPr>
            <p:nvPr/>
          </p:nvSpPr>
          <p:spPr bwMode="auto">
            <a:xfrm>
              <a:off x="2096" y="1104"/>
              <a:ext cx="8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800"/>
            </a:p>
          </p:txBody>
        </p:sp>
      </p:grpSp>
      <p:sp>
        <p:nvSpPr>
          <p:cNvPr id="357396" name="Line 20"/>
          <p:cNvSpPr>
            <a:spLocks noChangeShapeType="1"/>
          </p:cNvSpPr>
          <p:nvPr/>
        </p:nvSpPr>
        <p:spPr bwMode="auto">
          <a:xfrm>
            <a:off x="2921000" y="3941764"/>
            <a:ext cx="0" cy="1284287"/>
          </a:xfrm>
          <a:prstGeom prst="line">
            <a:avLst/>
          </a:prstGeom>
          <a:noFill/>
          <a:ln w="254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800"/>
          </a:p>
        </p:txBody>
      </p:sp>
      <p:grpSp>
        <p:nvGrpSpPr>
          <p:cNvPr id="357397" name="Group 21"/>
          <p:cNvGrpSpPr/>
          <p:nvPr/>
        </p:nvGrpSpPr>
        <p:grpSpPr bwMode="auto">
          <a:xfrm>
            <a:off x="2921000" y="5192713"/>
            <a:ext cx="763588" cy="80962"/>
            <a:chOff x="1840" y="3031"/>
            <a:chExt cx="481" cy="51"/>
          </a:xfrm>
        </p:grpSpPr>
        <p:sp>
          <p:nvSpPr>
            <p:cNvPr id="357398" name="Freeform 22"/>
            <p:cNvSpPr/>
            <p:nvPr/>
          </p:nvSpPr>
          <p:spPr bwMode="auto">
            <a:xfrm>
              <a:off x="2192" y="3031"/>
              <a:ext cx="129" cy="51"/>
            </a:xfrm>
            <a:custGeom>
              <a:avLst/>
              <a:gdLst>
                <a:gd name="T0" fmla="*/ 128 w 129"/>
                <a:gd name="T1" fmla="*/ 25 h 51"/>
                <a:gd name="T2" fmla="*/ 0 w 129"/>
                <a:gd name="T3" fmla="*/ 50 h 51"/>
                <a:gd name="T4" fmla="*/ 0 w 129"/>
                <a:gd name="T5" fmla="*/ 25 h 51"/>
                <a:gd name="T6" fmla="*/ 0 w 129"/>
                <a:gd name="T7" fmla="*/ 0 h 51"/>
                <a:gd name="T8" fmla="*/ 128 w 129"/>
                <a:gd name="T9" fmla="*/ 25 h 51"/>
              </a:gdLst>
              <a:ahLst/>
              <a:cxnLst>
                <a:cxn ang="0">
                  <a:pos x="T0" y="T1"/>
                </a:cxn>
                <a:cxn ang="0">
                  <a:pos x="T2" y="T3"/>
                </a:cxn>
                <a:cxn ang="0">
                  <a:pos x="T4" y="T5"/>
                </a:cxn>
                <a:cxn ang="0">
                  <a:pos x="T6" y="T7"/>
                </a:cxn>
                <a:cxn ang="0">
                  <a:pos x="T8" y="T9"/>
                </a:cxn>
              </a:cxnLst>
              <a:rect l="0" t="0" r="r" b="b"/>
              <a:pathLst>
                <a:path w="129" h="51">
                  <a:moveTo>
                    <a:pt x="128" y="25"/>
                  </a:moveTo>
                  <a:lnTo>
                    <a:pt x="0" y="50"/>
                  </a:lnTo>
                  <a:lnTo>
                    <a:pt x="0" y="25"/>
                  </a:lnTo>
                  <a:lnTo>
                    <a:pt x="0" y="0"/>
                  </a:lnTo>
                  <a:lnTo>
                    <a:pt x="128" y="25"/>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sz="1800"/>
            </a:p>
          </p:txBody>
        </p:sp>
        <p:sp>
          <p:nvSpPr>
            <p:cNvPr id="357399" name="Line 23"/>
            <p:cNvSpPr>
              <a:spLocks noChangeShapeType="1"/>
            </p:cNvSpPr>
            <p:nvPr/>
          </p:nvSpPr>
          <p:spPr bwMode="auto">
            <a:xfrm>
              <a:off x="1840" y="3060"/>
              <a:ext cx="34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800"/>
            </a:p>
          </p:txBody>
        </p:sp>
      </p:grpSp>
      <p:sp>
        <p:nvSpPr>
          <p:cNvPr id="357400" name="Line 24"/>
          <p:cNvSpPr>
            <a:spLocks noChangeShapeType="1"/>
          </p:cNvSpPr>
          <p:nvPr/>
        </p:nvSpPr>
        <p:spPr bwMode="auto">
          <a:xfrm flipV="1">
            <a:off x="6350000" y="1873250"/>
            <a:ext cx="0" cy="1333500"/>
          </a:xfrm>
          <a:prstGeom prst="line">
            <a:avLst/>
          </a:prstGeom>
          <a:noFill/>
          <a:ln w="25400">
            <a:solidFill>
              <a:schemeClr val="accent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800"/>
          </a:p>
        </p:txBody>
      </p:sp>
      <p:grpSp>
        <p:nvGrpSpPr>
          <p:cNvPr id="357401" name="Group 25"/>
          <p:cNvGrpSpPr/>
          <p:nvPr/>
        </p:nvGrpSpPr>
        <p:grpSpPr bwMode="auto">
          <a:xfrm>
            <a:off x="5359400" y="1839913"/>
            <a:ext cx="990600" cy="80962"/>
            <a:chOff x="3376" y="919"/>
            <a:chExt cx="624" cy="51"/>
          </a:xfrm>
        </p:grpSpPr>
        <p:sp>
          <p:nvSpPr>
            <p:cNvPr id="357402" name="Freeform 26"/>
            <p:cNvSpPr/>
            <p:nvPr/>
          </p:nvSpPr>
          <p:spPr bwMode="auto">
            <a:xfrm>
              <a:off x="3376" y="919"/>
              <a:ext cx="121" cy="51"/>
            </a:xfrm>
            <a:custGeom>
              <a:avLst/>
              <a:gdLst>
                <a:gd name="T0" fmla="*/ 0 w 121"/>
                <a:gd name="T1" fmla="*/ 25 h 51"/>
                <a:gd name="T2" fmla="*/ 120 w 121"/>
                <a:gd name="T3" fmla="*/ 0 h 51"/>
                <a:gd name="T4" fmla="*/ 120 w 121"/>
                <a:gd name="T5" fmla="*/ 25 h 51"/>
                <a:gd name="T6" fmla="*/ 120 w 121"/>
                <a:gd name="T7" fmla="*/ 50 h 51"/>
                <a:gd name="T8" fmla="*/ 0 w 121"/>
                <a:gd name="T9" fmla="*/ 25 h 51"/>
              </a:gdLst>
              <a:ahLst/>
              <a:cxnLst>
                <a:cxn ang="0">
                  <a:pos x="T0" y="T1"/>
                </a:cxn>
                <a:cxn ang="0">
                  <a:pos x="T2" y="T3"/>
                </a:cxn>
                <a:cxn ang="0">
                  <a:pos x="T4" y="T5"/>
                </a:cxn>
                <a:cxn ang="0">
                  <a:pos x="T6" y="T7"/>
                </a:cxn>
                <a:cxn ang="0">
                  <a:pos x="T8" y="T9"/>
                </a:cxn>
              </a:cxnLst>
              <a:rect l="0" t="0" r="r" b="b"/>
              <a:pathLst>
                <a:path w="121" h="51">
                  <a:moveTo>
                    <a:pt x="0" y="25"/>
                  </a:moveTo>
                  <a:lnTo>
                    <a:pt x="120" y="0"/>
                  </a:lnTo>
                  <a:lnTo>
                    <a:pt x="120" y="25"/>
                  </a:lnTo>
                  <a:lnTo>
                    <a:pt x="120" y="50"/>
                  </a:lnTo>
                  <a:lnTo>
                    <a:pt x="0" y="25"/>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sz="1800"/>
            </a:p>
          </p:txBody>
        </p:sp>
        <p:sp>
          <p:nvSpPr>
            <p:cNvPr id="357403" name="Line 27"/>
            <p:cNvSpPr>
              <a:spLocks noChangeShapeType="1"/>
            </p:cNvSpPr>
            <p:nvPr/>
          </p:nvSpPr>
          <p:spPr bwMode="auto">
            <a:xfrm flipH="1">
              <a:off x="3496" y="948"/>
              <a:ext cx="50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800"/>
            </a:p>
          </p:txBody>
        </p:sp>
      </p:grpSp>
      <p:grpSp>
        <p:nvGrpSpPr>
          <p:cNvPr id="357404" name="Group 28"/>
          <p:cNvGrpSpPr/>
          <p:nvPr/>
        </p:nvGrpSpPr>
        <p:grpSpPr bwMode="auto">
          <a:xfrm>
            <a:off x="3810000" y="3511551"/>
            <a:ext cx="1792288" cy="79375"/>
            <a:chOff x="2400" y="1972"/>
            <a:chExt cx="1129" cy="50"/>
          </a:xfrm>
        </p:grpSpPr>
        <p:sp>
          <p:nvSpPr>
            <p:cNvPr id="357405" name="Freeform 29"/>
            <p:cNvSpPr/>
            <p:nvPr/>
          </p:nvSpPr>
          <p:spPr bwMode="auto">
            <a:xfrm>
              <a:off x="3400" y="1972"/>
              <a:ext cx="129" cy="50"/>
            </a:xfrm>
            <a:custGeom>
              <a:avLst/>
              <a:gdLst>
                <a:gd name="T0" fmla="*/ 128 w 129"/>
                <a:gd name="T1" fmla="*/ 25 h 50"/>
                <a:gd name="T2" fmla="*/ 0 w 129"/>
                <a:gd name="T3" fmla="*/ 49 h 50"/>
                <a:gd name="T4" fmla="*/ 0 w 129"/>
                <a:gd name="T5" fmla="*/ 25 h 50"/>
                <a:gd name="T6" fmla="*/ 0 w 129"/>
                <a:gd name="T7" fmla="*/ 0 h 50"/>
                <a:gd name="T8" fmla="*/ 128 w 129"/>
                <a:gd name="T9" fmla="*/ 25 h 50"/>
              </a:gdLst>
              <a:ahLst/>
              <a:cxnLst>
                <a:cxn ang="0">
                  <a:pos x="T0" y="T1"/>
                </a:cxn>
                <a:cxn ang="0">
                  <a:pos x="T2" y="T3"/>
                </a:cxn>
                <a:cxn ang="0">
                  <a:pos x="T4" y="T5"/>
                </a:cxn>
                <a:cxn ang="0">
                  <a:pos x="T6" y="T7"/>
                </a:cxn>
                <a:cxn ang="0">
                  <a:pos x="T8" y="T9"/>
                </a:cxn>
              </a:cxnLst>
              <a:rect l="0" t="0" r="r" b="b"/>
              <a:pathLst>
                <a:path w="129" h="50">
                  <a:moveTo>
                    <a:pt x="128" y="25"/>
                  </a:moveTo>
                  <a:lnTo>
                    <a:pt x="0" y="49"/>
                  </a:lnTo>
                  <a:lnTo>
                    <a:pt x="0" y="25"/>
                  </a:lnTo>
                  <a:lnTo>
                    <a:pt x="0" y="0"/>
                  </a:lnTo>
                  <a:lnTo>
                    <a:pt x="128" y="25"/>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sz="1600"/>
            </a:p>
          </p:txBody>
        </p:sp>
        <p:sp>
          <p:nvSpPr>
            <p:cNvPr id="357406" name="Line 30"/>
            <p:cNvSpPr>
              <a:spLocks noChangeShapeType="1"/>
            </p:cNvSpPr>
            <p:nvPr/>
          </p:nvSpPr>
          <p:spPr bwMode="auto">
            <a:xfrm>
              <a:off x="2400" y="2000"/>
              <a:ext cx="99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800"/>
            </a:p>
          </p:txBody>
        </p:sp>
      </p:grpSp>
      <p:sp>
        <p:nvSpPr>
          <p:cNvPr id="357407" name="Line 31"/>
          <p:cNvSpPr>
            <a:spLocks noChangeShapeType="1"/>
          </p:cNvSpPr>
          <p:nvPr/>
        </p:nvSpPr>
        <p:spPr bwMode="auto">
          <a:xfrm>
            <a:off x="3327400" y="2135189"/>
            <a:ext cx="0" cy="1023937"/>
          </a:xfrm>
          <a:prstGeom prst="line">
            <a:avLst/>
          </a:prstGeom>
          <a:noFill/>
          <a:ln w="25400">
            <a:solidFill>
              <a:schemeClr val="accent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800"/>
          </a:p>
        </p:txBody>
      </p:sp>
      <p:sp>
        <p:nvSpPr>
          <p:cNvPr id="357408" name="Rectangle 32"/>
          <p:cNvSpPr>
            <a:spLocks noChangeArrowheads="1"/>
          </p:cNvSpPr>
          <p:nvPr/>
        </p:nvSpPr>
        <p:spPr bwMode="auto">
          <a:xfrm>
            <a:off x="6056313" y="2074863"/>
            <a:ext cx="462915" cy="57658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600"/>
              <a:t>full</a:t>
            </a:r>
            <a:endParaRPr lang="en-US" altLang="zh-CN" sz="1600"/>
          </a:p>
          <a:p>
            <a:pPr algn="l">
              <a:lnSpc>
                <a:spcPct val="100000"/>
              </a:lnSpc>
            </a:pPr>
            <a:endParaRPr lang="en-US" altLang="zh-CN" sz="1600"/>
          </a:p>
        </p:txBody>
      </p:sp>
      <p:sp>
        <p:nvSpPr>
          <p:cNvPr id="357409" name="Rectangle 33"/>
          <p:cNvSpPr>
            <a:spLocks noChangeArrowheads="1"/>
          </p:cNvSpPr>
          <p:nvPr/>
        </p:nvSpPr>
        <p:spPr bwMode="auto">
          <a:xfrm>
            <a:off x="5294313" y="2282825"/>
            <a:ext cx="1891030" cy="3327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600"/>
              <a:t>invoke read-op-input</a:t>
            </a:r>
            <a:endParaRPr lang="en-US" altLang="zh-CN" sz="1600"/>
          </a:p>
        </p:txBody>
      </p:sp>
      <p:sp>
        <p:nvSpPr>
          <p:cNvPr id="357410" name="Rectangle 34"/>
          <p:cNvSpPr>
            <a:spLocks noChangeArrowheads="1"/>
          </p:cNvSpPr>
          <p:nvPr/>
        </p:nvSpPr>
        <p:spPr bwMode="auto">
          <a:xfrm>
            <a:off x="1941513" y="1330325"/>
            <a:ext cx="1208405" cy="57658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600" dirty="0"/>
              <a:t>full and start</a:t>
            </a:r>
            <a:endParaRPr lang="en-US" altLang="zh-CN" sz="1600" dirty="0"/>
          </a:p>
          <a:p>
            <a:pPr algn="l">
              <a:lnSpc>
                <a:spcPct val="100000"/>
              </a:lnSpc>
            </a:pPr>
            <a:endParaRPr lang="en-US" altLang="zh-CN" sz="1600" dirty="0"/>
          </a:p>
        </p:txBody>
      </p:sp>
      <p:sp>
        <p:nvSpPr>
          <p:cNvPr id="357411" name="Rectangle 35"/>
          <p:cNvSpPr>
            <a:spLocks noChangeArrowheads="1"/>
          </p:cNvSpPr>
          <p:nvPr/>
        </p:nvSpPr>
        <p:spPr bwMode="auto">
          <a:xfrm>
            <a:off x="1268414" y="1536700"/>
            <a:ext cx="2138680" cy="3327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600" dirty="0"/>
              <a:t>invoke manage-copying</a:t>
            </a:r>
            <a:endParaRPr lang="en-US" altLang="zh-CN" sz="1600" dirty="0"/>
          </a:p>
        </p:txBody>
      </p:sp>
      <p:sp>
        <p:nvSpPr>
          <p:cNvPr id="357412" name="Rectangle 36"/>
          <p:cNvSpPr>
            <a:spLocks noChangeArrowheads="1"/>
          </p:cNvSpPr>
          <p:nvPr/>
        </p:nvSpPr>
        <p:spPr bwMode="auto">
          <a:xfrm>
            <a:off x="3757614" y="2411413"/>
            <a:ext cx="1145540" cy="57658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600"/>
              <a:t>copies done</a:t>
            </a:r>
            <a:endParaRPr lang="en-US" altLang="zh-CN" sz="1600"/>
          </a:p>
          <a:p>
            <a:pPr algn="l">
              <a:lnSpc>
                <a:spcPct val="100000"/>
              </a:lnSpc>
            </a:pPr>
            <a:endParaRPr lang="en-US" altLang="zh-CN" sz="1600"/>
          </a:p>
        </p:txBody>
      </p:sp>
      <p:sp>
        <p:nvSpPr>
          <p:cNvPr id="357413" name="Rectangle 37"/>
          <p:cNvSpPr>
            <a:spLocks noChangeArrowheads="1"/>
          </p:cNvSpPr>
          <p:nvPr/>
        </p:nvSpPr>
        <p:spPr bwMode="auto">
          <a:xfrm>
            <a:off x="3376613" y="2657475"/>
            <a:ext cx="1891030" cy="3327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600"/>
              <a:t>invoke read-op-input</a:t>
            </a:r>
            <a:endParaRPr lang="en-US" altLang="zh-CN" sz="1600"/>
          </a:p>
        </p:txBody>
      </p:sp>
      <p:sp>
        <p:nvSpPr>
          <p:cNvPr id="357414" name="Rectangle 38"/>
          <p:cNvSpPr>
            <a:spLocks noChangeArrowheads="1"/>
          </p:cNvSpPr>
          <p:nvPr/>
        </p:nvSpPr>
        <p:spPr bwMode="auto">
          <a:xfrm>
            <a:off x="4392613" y="3508375"/>
            <a:ext cx="688340" cy="57658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600"/>
              <a:t>empty</a:t>
            </a:r>
            <a:endParaRPr lang="en-US" altLang="zh-CN" sz="1600"/>
          </a:p>
          <a:p>
            <a:pPr algn="l">
              <a:lnSpc>
                <a:spcPct val="100000"/>
              </a:lnSpc>
            </a:pPr>
            <a:endParaRPr lang="en-US" altLang="zh-CN" sz="1600"/>
          </a:p>
        </p:txBody>
      </p:sp>
      <p:sp>
        <p:nvSpPr>
          <p:cNvPr id="357415" name="Rectangle 39"/>
          <p:cNvSpPr>
            <a:spLocks noChangeArrowheads="1"/>
          </p:cNvSpPr>
          <p:nvPr/>
        </p:nvSpPr>
        <p:spPr bwMode="auto">
          <a:xfrm>
            <a:off x="3808414" y="3729038"/>
            <a:ext cx="1794510" cy="3327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600"/>
              <a:t>invoke reload paper</a:t>
            </a:r>
            <a:endParaRPr lang="en-US" altLang="zh-CN" sz="1600"/>
          </a:p>
        </p:txBody>
      </p:sp>
      <p:sp>
        <p:nvSpPr>
          <p:cNvPr id="357416" name="Rectangle 40"/>
          <p:cNvSpPr>
            <a:spLocks noChangeArrowheads="1"/>
          </p:cNvSpPr>
          <p:nvPr/>
        </p:nvSpPr>
        <p:spPr bwMode="auto">
          <a:xfrm>
            <a:off x="2589214" y="4151313"/>
            <a:ext cx="835025" cy="57658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600" dirty="0"/>
              <a:t>jammed</a:t>
            </a:r>
            <a:endParaRPr lang="en-US" altLang="zh-CN" sz="1600" dirty="0"/>
          </a:p>
          <a:p>
            <a:pPr algn="l">
              <a:lnSpc>
                <a:spcPct val="100000"/>
              </a:lnSpc>
            </a:pPr>
            <a:endParaRPr lang="en-US" altLang="zh-CN" sz="1600" dirty="0"/>
          </a:p>
        </p:txBody>
      </p:sp>
      <p:sp>
        <p:nvSpPr>
          <p:cNvPr id="357417" name="Rectangle 41"/>
          <p:cNvSpPr>
            <a:spLocks noChangeArrowheads="1"/>
          </p:cNvSpPr>
          <p:nvPr/>
        </p:nvSpPr>
        <p:spPr bwMode="auto">
          <a:xfrm>
            <a:off x="1814514" y="4384675"/>
            <a:ext cx="2298065" cy="3327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600"/>
              <a:t>invoke problem-diagnosis</a:t>
            </a:r>
            <a:endParaRPr lang="en-US" altLang="zh-CN" sz="1600"/>
          </a:p>
        </p:txBody>
      </p:sp>
      <p:sp>
        <p:nvSpPr>
          <p:cNvPr id="357418" name="Freeform 42"/>
          <p:cNvSpPr/>
          <p:nvPr/>
        </p:nvSpPr>
        <p:spPr bwMode="auto">
          <a:xfrm>
            <a:off x="5384800" y="1704975"/>
            <a:ext cx="2135188" cy="3557588"/>
          </a:xfrm>
          <a:custGeom>
            <a:avLst/>
            <a:gdLst>
              <a:gd name="T0" fmla="*/ 0 w 1345"/>
              <a:gd name="T1" fmla="*/ 2240 h 2241"/>
              <a:gd name="T2" fmla="*/ 1344 w 1345"/>
              <a:gd name="T3" fmla="*/ 2240 h 2241"/>
              <a:gd name="T4" fmla="*/ 1344 w 1345"/>
              <a:gd name="T5" fmla="*/ 0 h 2241"/>
            </a:gdLst>
            <a:ahLst/>
            <a:cxnLst>
              <a:cxn ang="0">
                <a:pos x="T0" y="T1"/>
              </a:cxn>
              <a:cxn ang="0">
                <a:pos x="T2" y="T3"/>
              </a:cxn>
              <a:cxn ang="0">
                <a:pos x="T4" y="T5"/>
              </a:cxn>
            </a:cxnLst>
            <a:rect l="0" t="0" r="r" b="b"/>
            <a:pathLst>
              <a:path w="1345" h="2241">
                <a:moveTo>
                  <a:pt x="0" y="2240"/>
                </a:moveTo>
                <a:lnTo>
                  <a:pt x="1344" y="2240"/>
                </a:lnTo>
                <a:lnTo>
                  <a:pt x="1344"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sz="1800"/>
          </a:p>
        </p:txBody>
      </p:sp>
      <p:sp>
        <p:nvSpPr>
          <p:cNvPr id="357419" name="Freeform 43"/>
          <p:cNvSpPr/>
          <p:nvPr/>
        </p:nvSpPr>
        <p:spPr bwMode="auto">
          <a:xfrm>
            <a:off x="5372100" y="1693864"/>
            <a:ext cx="2135188" cy="3557587"/>
          </a:xfrm>
          <a:custGeom>
            <a:avLst/>
            <a:gdLst>
              <a:gd name="T0" fmla="*/ 0 w 1345"/>
              <a:gd name="T1" fmla="*/ 2240 h 2241"/>
              <a:gd name="T2" fmla="*/ 1344 w 1345"/>
              <a:gd name="T3" fmla="*/ 2240 h 2241"/>
              <a:gd name="T4" fmla="*/ 1344 w 1345"/>
              <a:gd name="T5" fmla="*/ 0 h 2241"/>
            </a:gdLst>
            <a:ahLst/>
            <a:cxnLst>
              <a:cxn ang="0">
                <a:pos x="T0" y="T1"/>
              </a:cxn>
              <a:cxn ang="0">
                <a:pos x="T2" y="T3"/>
              </a:cxn>
              <a:cxn ang="0">
                <a:pos x="T4" y="T5"/>
              </a:cxn>
            </a:cxnLst>
            <a:rect l="0" t="0" r="r" b="b"/>
            <a:pathLst>
              <a:path w="1345" h="2241">
                <a:moveTo>
                  <a:pt x="0" y="2240"/>
                </a:moveTo>
                <a:lnTo>
                  <a:pt x="1344" y="2240"/>
                </a:lnTo>
                <a:lnTo>
                  <a:pt x="1344" y="0"/>
                </a:lnTo>
              </a:path>
            </a:pathLst>
          </a:custGeom>
          <a:noFill/>
          <a:ln w="25400" cap="rnd"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sz="1800"/>
          </a:p>
        </p:txBody>
      </p:sp>
      <p:grpSp>
        <p:nvGrpSpPr>
          <p:cNvPr id="357420" name="Group 44"/>
          <p:cNvGrpSpPr/>
          <p:nvPr/>
        </p:nvGrpSpPr>
        <p:grpSpPr bwMode="auto">
          <a:xfrm>
            <a:off x="5359400" y="1636713"/>
            <a:ext cx="2133600" cy="80962"/>
            <a:chOff x="3376" y="791"/>
            <a:chExt cx="1344" cy="51"/>
          </a:xfrm>
        </p:grpSpPr>
        <p:sp>
          <p:nvSpPr>
            <p:cNvPr id="357421" name="Freeform 45"/>
            <p:cNvSpPr/>
            <p:nvPr/>
          </p:nvSpPr>
          <p:spPr bwMode="auto">
            <a:xfrm>
              <a:off x="3376" y="791"/>
              <a:ext cx="121" cy="51"/>
            </a:xfrm>
            <a:custGeom>
              <a:avLst/>
              <a:gdLst>
                <a:gd name="T0" fmla="*/ 0 w 121"/>
                <a:gd name="T1" fmla="*/ 25 h 51"/>
                <a:gd name="T2" fmla="*/ 120 w 121"/>
                <a:gd name="T3" fmla="*/ 0 h 51"/>
                <a:gd name="T4" fmla="*/ 120 w 121"/>
                <a:gd name="T5" fmla="*/ 25 h 51"/>
                <a:gd name="T6" fmla="*/ 120 w 121"/>
                <a:gd name="T7" fmla="*/ 50 h 51"/>
                <a:gd name="T8" fmla="*/ 0 w 121"/>
                <a:gd name="T9" fmla="*/ 25 h 51"/>
              </a:gdLst>
              <a:ahLst/>
              <a:cxnLst>
                <a:cxn ang="0">
                  <a:pos x="T0" y="T1"/>
                </a:cxn>
                <a:cxn ang="0">
                  <a:pos x="T2" y="T3"/>
                </a:cxn>
                <a:cxn ang="0">
                  <a:pos x="T4" y="T5"/>
                </a:cxn>
                <a:cxn ang="0">
                  <a:pos x="T6" y="T7"/>
                </a:cxn>
                <a:cxn ang="0">
                  <a:pos x="T8" y="T9"/>
                </a:cxn>
              </a:cxnLst>
              <a:rect l="0" t="0" r="r" b="b"/>
              <a:pathLst>
                <a:path w="121" h="51">
                  <a:moveTo>
                    <a:pt x="0" y="25"/>
                  </a:moveTo>
                  <a:lnTo>
                    <a:pt x="120" y="0"/>
                  </a:lnTo>
                  <a:lnTo>
                    <a:pt x="120" y="25"/>
                  </a:lnTo>
                  <a:lnTo>
                    <a:pt x="120" y="50"/>
                  </a:lnTo>
                  <a:lnTo>
                    <a:pt x="0" y="25"/>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sz="1800"/>
            </a:p>
          </p:txBody>
        </p:sp>
        <p:sp>
          <p:nvSpPr>
            <p:cNvPr id="357422" name="Line 46"/>
            <p:cNvSpPr>
              <a:spLocks noChangeShapeType="1"/>
            </p:cNvSpPr>
            <p:nvPr/>
          </p:nvSpPr>
          <p:spPr bwMode="auto">
            <a:xfrm flipH="1">
              <a:off x="3496" y="820"/>
              <a:ext cx="1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800"/>
            </a:p>
          </p:txBody>
        </p:sp>
      </p:grpSp>
      <p:sp>
        <p:nvSpPr>
          <p:cNvPr id="357423" name="Rectangle 47"/>
          <p:cNvSpPr>
            <a:spLocks noChangeArrowheads="1"/>
          </p:cNvSpPr>
          <p:nvPr/>
        </p:nvSpPr>
        <p:spPr bwMode="auto">
          <a:xfrm>
            <a:off x="5865813" y="4738688"/>
            <a:ext cx="1145540" cy="57658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600"/>
              <a:t>not jammed</a:t>
            </a:r>
            <a:endParaRPr lang="en-US" altLang="zh-CN" sz="1600"/>
          </a:p>
          <a:p>
            <a:pPr algn="l">
              <a:lnSpc>
                <a:spcPct val="100000"/>
              </a:lnSpc>
            </a:pPr>
            <a:endParaRPr lang="en-US" altLang="zh-CN" sz="1600"/>
          </a:p>
        </p:txBody>
      </p:sp>
      <p:sp>
        <p:nvSpPr>
          <p:cNvPr id="357424" name="Rectangle 48"/>
          <p:cNvSpPr>
            <a:spLocks noChangeArrowheads="1"/>
          </p:cNvSpPr>
          <p:nvPr/>
        </p:nvSpPr>
        <p:spPr bwMode="auto">
          <a:xfrm>
            <a:off x="5472113" y="4933950"/>
            <a:ext cx="1891030" cy="3327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600"/>
              <a:t>invoke read-op-input</a:t>
            </a:r>
            <a:endParaRPr lang="en-US" altLang="zh-CN" sz="1600"/>
          </a:p>
        </p:txBody>
      </p:sp>
      <p:sp>
        <p:nvSpPr>
          <p:cNvPr id="357426" name="Line 50"/>
          <p:cNvSpPr>
            <a:spLocks noChangeShapeType="1"/>
          </p:cNvSpPr>
          <p:nvPr/>
        </p:nvSpPr>
        <p:spPr bwMode="auto">
          <a:xfrm>
            <a:off x="3448050" y="2703513"/>
            <a:ext cx="2197100"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800"/>
          </a:p>
        </p:txBody>
      </p:sp>
      <p:sp>
        <p:nvSpPr>
          <p:cNvPr id="357427" name="Line 51"/>
          <p:cNvSpPr>
            <a:spLocks noChangeShapeType="1"/>
          </p:cNvSpPr>
          <p:nvPr/>
        </p:nvSpPr>
        <p:spPr bwMode="auto">
          <a:xfrm>
            <a:off x="5378450" y="2354263"/>
            <a:ext cx="2247900"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800"/>
          </a:p>
        </p:txBody>
      </p:sp>
      <p:sp>
        <p:nvSpPr>
          <p:cNvPr id="357430" name="Line 54"/>
          <p:cNvSpPr>
            <a:spLocks noChangeShapeType="1"/>
          </p:cNvSpPr>
          <p:nvPr/>
        </p:nvSpPr>
        <p:spPr bwMode="auto">
          <a:xfrm>
            <a:off x="5505450" y="5006975"/>
            <a:ext cx="2247900"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180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317500" y="704850"/>
            <a:ext cx="8826500" cy="458788"/>
          </a:xfrm>
          <a:noFill/>
        </p:spPr>
        <p:txBody>
          <a:bodyPr vert="horz" wrap="square" lIns="90487" tIns="44450" rIns="90487" bIns="44450" numCol="1" anchor="ctr" anchorCtr="0" compatLnSpc="1"/>
          <a:lstStyle/>
          <a:p>
            <a:r>
              <a:rPr lang="en-US" altLang="zh-CN"/>
              <a:t>The State Transition Diagram of SafeHome </a:t>
            </a:r>
            <a:endParaRPr lang="en-US" altLang="zh-CN"/>
          </a:p>
        </p:txBody>
      </p:sp>
      <p:sp>
        <p:nvSpPr>
          <p:cNvPr id="448515" name="Rectangle 3"/>
          <p:cNvSpPr>
            <a:spLocks noChangeArrowheads="1"/>
          </p:cNvSpPr>
          <p:nvPr/>
        </p:nvSpPr>
        <p:spPr bwMode="auto">
          <a:xfrm>
            <a:off x="4098924" y="1487489"/>
            <a:ext cx="1651000" cy="744537"/>
          </a:xfrm>
          <a:prstGeom prst="rect">
            <a:avLst/>
          </a:prstGeom>
          <a:solidFill>
            <a:schemeClr val="accent2"/>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2000" dirty="0"/>
          </a:p>
        </p:txBody>
      </p:sp>
      <p:sp>
        <p:nvSpPr>
          <p:cNvPr id="448516" name="Rectangle 4"/>
          <p:cNvSpPr>
            <a:spLocks noChangeArrowheads="1"/>
          </p:cNvSpPr>
          <p:nvPr/>
        </p:nvSpPr>
        <p:spPr bwMode="auto">
          <a:xfrm>
            <a:off x="2578099" y="3171825"/>
            <a:ext cx="1638300" cy="757238"/>
          </a:xfrm>
          <a:prstGeom prst="rect">
            <a:avLst/>
          </a:prstGeom>
          <a:solidFill>
            <a:schemeClr val="accent2"/>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bg1"/>
              </a:solidFill>
            </a:endParaRPr>
          </a:p>
        </p:txBody>
      </p:sp>
      <p:sp>
        <p:nvSpPr>
          <p:cNvPr id="448517" name="Rectangle 5"/>
          <p:cNvSpPr>
            <a:spLocks noChangeArrowheads="1"/>
          </p:cNvSpPr>
          <p:nvPr/>
        </p:nvSpPr>
        <p:spPr bwMode="auto">
          <a:xfrm>
            <a:off x="4132262" y="4983164"/>
            <a:ext cx="1651000" cy="744537"/>
          </a:xfrm>
          <a:prstGeom prst="rect">
            <a:avLst/>
          </a:prstGeom>
          <a:solidFill>
            <a:schemeClr val="accent2"/>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448518" name="Rectangle 6"/>
          <p:cNvSpPr>
            <a:spLocks noChangeArrowheads="1"/>
          </p:cNvSpPr>
          <p:nvPr/>
        </p:nvSpPr>
        <p:spPr bwMode="auto">
          <a:xfrm>
            <a:off x="6072187" y="3206750"/>
            <a:ext cx="1790700" cy="744538"/>
          </a:xfrm>
          <a:prstGeom prst="rect">
            <a:avLst/>
          </a:prstGeom>
          <a:solidFill>
            <a:schemeClr val="accent2"/>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448521" name="Rectangle 9"/>
          <p:cNvSpPr>
            <a:spLocks noChangeArrowheads="1"/>
          </p:cNvSpPr>
          <p:nvPr/>
        </p:nvSpPr>
        <p:spPr bwMode="auto">
          <a:xfrm>
            <a:off x="4199011" y="1484784"/>
            <a:ext cx="1512888" cy="70532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gn="l">
              <a:lnSpc>
                <a:spcPct val="100000"/>
              </a:lnSpc>
            </a:pPr>
            <a:r>
              <a:rPr lang="en-US" altLang="zh-CN" sz="2000" dirty="0">
                <a:solidFill>
                  <a:schemeClr val="bg1"/>
                </a:solidFill>
              </a:rPr>
              <a:t>Read user input</a:t>
            </a:r>
            <a:endParaRPr lang="en-US" altLang="zh-CN" sz="2000" dirty="0">
              <a:solidFill>
                <a:schemeClr val="bg1"/>
              </a:solidFill>
            </a:endParaRPr>
          </a:p>
        </p:txBody>
      </p:sp>
      <p:sp>
        <p:nvSpPr>
          <p:cNvPr id="448522" name="Rectangle 10"/>
          <p:cNvSpPr>
            <a:spLocks noChangeArrowheads="1"/>
          </p:cNvSpPr>
          <p:nvPr/>
        </p:nvSpPr>
        <p:spPr bwMode="auto">
          <a:xfrm>
            <a:off x="2663898" y="3155727"/>
            <a:ext cx="1535113" cy="70532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7" tIns="44450" rIns="90487" bIns="44450">
            <a:spAutoFit/>
          </a:bodyPr>
          <a:lstStyle/>
          <a:p>
            <a:pPr algn="l">
              <a:lnSpc>
                <a:spcPct val="100000"/>
              </a:lnSpc>
            </a:pPr>
            <a:r>
              <a:rPr lang="en-US" altLang="zh-CN" sz="2000" dirty="0">
                <a:solidFill>
                  <a:schemeClr val="bg1"/>
                </a:solidFill>
              </a:rPr>
              <a:t>Monitor system state</a:t>
            </a:r>
            <a:endParaRPr lang="en-US" altLang="zh-CN" sz="2000" dirty="0">
              <a:solidFill>
                <a:schemeClr val="bg1"/>
              </a:solidFill>
            </a:endParaRPr>
          </a:p>
        </p:txBody>
      </p:sp>
      <p:sp>
        <p:nvSpPr>
          <p:cNvPr id="448523" name="Rectangle 11"/>
          <p:cNvSpPr>
            <a:spLocks noChangeArrowheads="1"/>
          </p:cNvSpPr>
          <p:nvPr/>
        </p:nvSpPr>
        <p:spPr bwMode="auto">
          <a:xfrm>
            <a:off x="6164263" y="3212976"/>
            <a:ext cx="1514473" cy="70532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7" tIns="44450" rIns="90487" bIns="44450">
            <a:spAutoFit/>
          </a:bodyPr>
          <a:lstStyle/>
          <a:p>
            <a:pPr algn="l">
              <a:lnSpc>
                <a:spcPct val="100000"/>
              </a:lnSpc>
            </a:pPr>
            <a:r>
              <a:rPr lang="en-US" altLang="zh-CN" sz="2000" dirty="0">
                <a:solidFill>
                  <a:schemeClr val="bg1"/>
                </a:solidFill>
              </a:rPr>
              <a:t>Sensor event behaviors</a:t>
            </a:r>
            <a:endParaRPr lang="en-US" altLang="zh-CN" sz="2000" dirty="0">
              <a:solidFill>
                <a:schemeClr val="bg1"/>
              </a:solidFill>
            </a:endParaRPr>
          </a:p>
        </p:txBody>
      </p:sp>
      <p:sp>
        <p:nvSpPr>
          <p:cNvPr id="448524" name="Rectangle 12"/>
          <p:cNvSpPr>
            <a:spLocks noChangeArrowheads="1"/>
          </p:cNvSpPr>
          <p:nvPr/>
        </p:nvSpPr>
        <p:spPr bwMode="auto">
          <a:xfrm>
            <a:off x="4199879" y="5027935"/>
            <a:ext cx="1511300" cy="70532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7" tIns="44450" rIns="90487" bIns="44450">
            <a:spAutoFit/>
          </a:bodyPr>
          <a:lstStyle/>
          <a:p>
            <a:pPr algn="l">
              <a:lnSpc>
                <a:spcPct val="100000"/>
              </a:lnSpc>
            </a:pPr>
            <a:r>
              <a:rPr lang="en-US" altLang="zh-CN" sz="2000" dirty="0">
                <a:solidFill>
                  <a:schemeClr val="bg1"/>
                </a:solidFill>
              </a:rPr>
              <a:t>Display user feedback</a:t>
            </a:r>
            <a:endParaRPr lang="en-US" altLang="zh-CN" sz="2000" dirty="0">
              <a:solidFill>
                <a:schemeClr val="bg1"/>
              </a:solidFill>
            </a:endParaRPr>
          </a:p>
        </p:txBody>
      </p:sp>
      <p:sp>
        <p:nvSpPr>
          <p:cNvPr id="448525" name="Line 13"/>
          <p:cNvSpPr>
            <a:spLocks noChangeShapeType="1"/>
          </p:cNvSpPr>
          <p:nvPr/>
        </p:nvSpPr>
        <p:spPr bwMode="auto">
          <a:xfrm flipH="1">
            <a:off x="3340099" y="1919288"/>
            <a:ext cx="787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nvGrpSpPr>
          <p:cNvPr id="448526" name="Group 14"/>
          <p:cNvGrpSpPr/>
          <p:nvPr/>
        </p:nvGrpSpPr>
        <p:grpSpPr bwMode="auto">
          <a:xfrm>
            <a:off x="3289299" y="1909764"/>
            <a:ext cx="90488" cy="1252537"/>
            <a:chOff x="1808" y="963"/>
            <a:chExt cx="57" cy="789"/>
          </a:xfrm>
        </p:grpSpPr>
        <p:sp>
          <p:nvSpPr>
            <p:cNvPr id="448527" name="Freeform 15"/>
            <p:cNvSpPr/>
            <p:nvPr/>
          </p:nvSpPr>
          <p:spPr bwMode="auto">
            <a:xfrm>
              <a:off x="1808" y="1644"/>
              <a:ext cx="57" cy="108"/>
            </a:xfrm>
            <a:custGeom>
              <a:avLst/>
              <a:gdLst>
                <a:gd name="T0" fmla="*/ 28 w 57"/>
                <a:gd name="T1" fmla="*/ 107 h 108"/>
                <a:gd name="T2" fmla="*/ 0 w 57"/>
                <a:gd name="T3" fmla="*/ 0 h 108"/>
                <a:gd name="T4" fmla="*/ 28 w 57"/>
                <a:gd name="T5" fmla="*/ 0 h 108"/>
                <a:gd name="T6" fmla="*/ 56 w 57"/>
                <a:gd name="T7" fmla="*/ 0 h 108"/>
                <a:gd name="T8" fmla="*/ 28 w 57"/>
                <a:gd name="T9" fmla="*/ 107 h 108"/>
              </a:gdLst>
              <a:ahLst/>
              <a:cxnLst>
                <a:cxn ang="0">
                  <a:pos x="T0" y="T1"/>
                </a:cxn>
                <a:cxn ang="0">
                  <a:pos x="T2" y="T3"/>
                </a:cxn>
                <a:cxn ang="0">
                  <a:pos x="T4" y="T5"/>
                </a:cxn>
                <a:cxn ang="0">
                  <a:pos x="T6" y="T7"/>
                </a:cxn>
                <a:cxn ang="0">
                  <a:pos x="T8" y="T9"/>
                </a:cxn>
              </a:cxnLst>
              <a:rect l="0" t="0" r="r" b="b"/>
              <a:pathLst>
                <a:path w="57" h="108">
                  <a:moveTo>
                    <a:pt x="28" y="107"/>
                  </a:moveTo>
                  <a:lnTo>
                    <a:pt x="0" y="0"/>
                  </a:lnTo>
                  <a:lnTo>
                    <a:pt x="28" y="0"/>
                  </a:lnTo>
                  <a:lnTo>
                    <a:pt x="56" y="0"/>
                  </a:lnTo>
                  <a:lnTo>
                    <a:pt x="28" y="107"/>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448528" name="Line 16"/>
            <p:cNvSpPr>
              <a:spLocks noChangeShapeType="1"/>
            </p:cNvSpPr>
            <p:nvPr/>
          </p:nvSpPr>
          <p:spPr bwMode="auto">
            <a:xfrm>
              <a:off x="1840" y="963"/>
              <a:ext cx="0" cy="67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sp>
        <p:nvSpPr>
          <p:cNvPr id="448532" name="Line 20"/>
          <p:cNvSpPr>
            <a:spLocks noChangeShapeType="1"/>
          </p:cNvSpPr>
          <p:nvPr/>
        </p:nvSpPr>
        <p:spPr bwMode="auto">
          <a:xfrm>
            <a:off x="3340099" y="3941764"/>
            <a:ext cx="0" cy="1284287"/>
          </a:xfrm>
          <a:prstGeom prst="line">
            <a:avLst/>
          </a:prstGeom>
          <a:noFill/>
          <a:ln w="25400">
            <a:solidFill>
              <a:schemeClr val="accent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nvGrpSpPr>
          <p:cNvPr id="448533" name="Group 21"/>
          <p:cNvGrpSpPr/>
          <p:nvPr/>
        </p:nvGrpSpPr>
        <p:grpSpPr bwMode="auto">
          <a:xfrm>
            <a:off x="3340099" y="5192713"/>
            <a:ext cx="763588" cy="80962"/>
            <a:chOff x="1840" y="3031"/>
            <a:chExt cx="481" cy="51"/>
          </a:xfrm>
        </p:grpSpPr>
        <p:sp>
          <p:nvSpPr>
            <p:cNvPr id="448534" name="Freeform 22"/>
            <p:cNvSpPr/>
            <p:nvPr/>
          </p:nvSpPr>
          <p:spPr bwMode="auto">
            <a:xfrm>
              <a:off x="2192" y="3031"/>
              <a:ext cx="129" cy="51"/>
            </a:xfrm>
            <a:custGeom>
              <a:avLst/>
              <a:gdLst>
                <a:gd name="T0" fmla="*/ 128 w 129"/>
                <a:gd name="T1" fmla="*/ 25 h 51"/>
                <a:gd name="T2" fmla="*/ 0 w 129"/>
                <a:gd name="T3" fmla="*/ 50 h 51"/>
                <a:gd name="T4" fmla="*/ 0 w 129"/>
                <a:gd name="T5" fmla="*/ 25 h 51"/>
                <a:gd name="T6" fmla="*/ 0 w 129"/>
                <a:gd name="T7" fmla="*/ 0 h 51"/>
                <a:gd name="T8" fmla="*/ 128 w 129"/>
                <a:gd name="T9" fmla="*/ 25 h 51"/>
              </a:gdLst>
              <a:ahLst/>
              <a:cxnLst>
                <a:cxn ang="0">
                  <a:pos x="T0" y="T1"/>
                </a:cxn>
                <a:cxn ang="0">
                  <a:pos x="T2" y="T3"/>
                </a:cxn>
                <a:cxn ang="0">
                  <a:pos x="T4" y="T5"/>
                </a:cxn>
                <a:cxn ang="0">
                  <a:pos x="T6" y="T7"/>
                </a:cxn>
                <a:cxn ang="0">
                  <a:pos x="T8" y="T9"/>
                </a:cxn>
              </a:cxnLst>
              <a:rect l="0" t="0" r="r" b="b"/>
              <a:pathLst>
                <a:path w="129" h="51">
                  <a:moveTo>
                    <a:pt x="128" y="25"/>
                  </a:moveTo>
                  <a:lnTo>
                    <a:pt x="0" y="50"/>
                  </a:lnTo>
                  <a:lnTo>
                    <a:pt x="0" y="25"/>
                  </a:lnTo>
                  <a:lnTo>
                    <a:pt x="0" y="0"/>
                  </a:lnTo>
                  <a:lnTo>
                    <a:pt x="128" y="25"/>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448535" name="Line 23"/>
            <p:cNvSpPr>
              <a:spLocks noChangeShapeType="1"/>
            </p:cNvSpPr>
            <p:nvPr/>
          </p:nvSpPr>
          <p:spPr bwMode="auto">
            <a:xfrm>
              <a:off x="1840" y="3060"/>
              <a:ext cx="34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sp>
        <p:nvSpPr>
          <p:cNvPr id="448536" name="Line 24"/>
          <p:cNvSpPr>
            <a:spLocks noChangeShapeType="1"/>
          </p:cNvSpPr>
          <p:nvPr/>
        </p:nvSpPr>
        <p:spPr bwMode="auto">
          <a:xfrm flipV="1">
            <a:off x="6769099" y="1873250"/>
            <a:ext cx="0" cy="1333500"/>
          </a:xfrm>
          <a:prstGeom prst="line">
            <a:avLst/>
          </a:prstGeom>
          <a:noFill/>
          <a:ln w="25400">
            <a:solidFill>
              <a:schemeClr val="accent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nvGrpSpPr>
          <p:cNvPr id="448537" name="Group 25"/>
          <p:cNvGrpSpPr/>
          <p:nvPr/>
        </p:nvGrpSpPr>
        <p:grpSpPr bwMode="auto">
          <a:xfrm>
            <a:off x="5778499" y="1839913"/>
            <a:ext cx="990600" cy="80962"/>
            <a:chOff x="3376" y="919"/>
            <a:chExt cx="624" cy="51"/>
          </a:xfrm>
        </p:grpSpPr>
        <p:sp>
          <p:nvSpPr>
            <p:cNvPr id="448538" name="Freeform 26"/>
            <p:cNvSpPr/>
            <p:nvPr/>
          </p:nvSpPr>
          <p:spPr bwMode="auto">
            <a:xfrm>
              <a:off x="3376" y="919"/>
              <a:ext cx="121" cy="51"/>
            </a:xfrm>
            <a:custGeom>
              <a:avLst/>
              <a:gdLst>
                <a:gd name="T0" fmla="*/ 0 w 121"/>
                <a:gd name="T1" fmla="*/ 25 h 51"/>
                <a:gd name="T2" fmla="*/ 120 w 121"/>
                <a:gd name="T3" fmla="*/ 0 h 51"/>
                <a:gd name="T4" fmla="*/ 120 w 121"/>
                <a:gd name="T5" fmla="*/ 25 h 51"/>
                <a:gd name="T6" fmla="*/ 120 w 121"/>
                <a:gd name="T7" fmla="*/ 50 h 51"/>
                <a:gd name="T8" fmla="*/ 0 w 121"/>
                <a:gd name="T9" fmla="*/ 25 h 51"/>
              </a:gdLst>
              <a:ahLst/>
              <a:cxnLst>
                <a:cxn ang="0">
                  <a:pos x="T0" y="T1"/>
                </a:cxn>
                <a:cxn ang="0">
                  <a:pos x="T2" y="T3"/>
                </a:cxn>
                <a:cxn ang="0">
                  <a:pos x="T4" y="T5"/>
                </a:cxn>
                <a:cxn ang="0">
                  <a:pos x="T6" y="T7"/>
                </a:cxn>
                <a:cxn ang="0">
                  <a:pos x="T8" y="T9"/>
                </a:cxn>
              </a:cxnLst>
              <a:rect l="0" t="0" r="r" b="b"/>
              <a:pathLst>
                <a:path w="121" h="51">
                  <a:moveTo>
                    <a:pt x="0" y="25"/>
                  </a:moveTo>
                  <a:lnTo>
                    <a:pt x="120" y="0"/>
                  </a:lnTo>
                  <a:lnTo>
                    <a:pt x="120" y="25"/>
                  </a:lnTo>
                  <a:lnTo>
                    <a:pt x="120" y="50"/>
                  </a:lnTo>
                  <a:lnTo>
                    <a:pt x="0" y="25"/>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448539" name="Line 27"/>
            <p:cNvSpPr>
              <a:spLocks noChangeShapeType="1"/>
            </p:cNvSpPr>
            <p:nvPr/>
          </p:nvSpPr>
          <p:spPr bwMode="auto">
            <a:xfrm flipH="1">
              <a:off x="3496" y="948"/>
              <a:ext cx="50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grpSp>
        <p:nvGrpSpPr>
          <p:cNvPr id="448540" name="Group 28"/>
          <p:cNvGrpSpPr/>
          <p:nvPr/>
        </p:nvGrpSpPr>
        <p:grpSpPr bwMode="auto">
          <a:xfrm>
            <a:off x="4229099" y="3511551"/>
            <a:ext cx="1792288" cy="79375"/>
            <a:chOff x="2400" y="1972"/>
            <a:chExt cx="1129" cy="50"/>
          </a:xfrm>
        </p:grpSpPr>
        <p:sp>
          <p:nvSpPr>
            <p:cNvPr id="448541" name="Freeform 29"/>
            <p:cNvSpPr/>
            <p:nvPr/>
          </p:nvSpPr>
          <p:spPr bwMode="auto">
            <a:xfrm>
              <a:off x="3400" y="1972"/>
              <a:ext cx="129" cy="50"/>
            </a:xfrm>
            <a:custGeom>
              <a:avLst/>
              <a:gdLst>
                <a:gd name="T0" fmla="*/ 128 w 129"/>
                <a:gd name="T1" fmla="*/ 25 h 50"/>
                <a:gd name="T2" fmla="*/ 0 w 129"/>
                <a:gd name="T3" fmla="*/ 49 h 50"/>
                <a:gd name="T4" fmla="*/ 0 w 129"/>
                <a:gd name="T5" fmla="*/ 25 h 50"/>
                <a:gd name="T6" fmla="*/ 0 w 129"/>
                <a:gd name="T7" fmla="*/ 0 h 50"/>
                <a:gd name="T8" fmla="*/ 128 w 129"/>
                <a:gd name="T9" fmla="*/ 25 h 50"/>
              </a:gdLst>
              <a:ahLst/>
              <a:cxnLst>
                <a:cxn ang="0">
                  <a:pos x="T0" y="T1"/>
                </a:cxn>
                <a:cxn ang="0">
                  <a:pos x="T2" y="T3"/>
                </a:cxn>
                <a:cxn ang="0">
                  <a:pos x="T4" y="T5"/>
                </a:cxn>
                <a:cxn ang="0">
                  <a:pos x="T6" y="T7"/>
                </a:cxn>
                <a:cxn ang="0">
                  <a:pos x="T8" y="T9"/>
                </a:cxn>
              </a:cxnLst>
              <a:rect l="0" t="0" r="r" b="b"/>
              <a:pathLst>
                <a:path w="129" h="50">
                  <a:moveTo>
                    <a:pt x="128" y="25"/>
                  </a:moveTo>
                  <a:lnTo>
                    <a:pt x="0" y="49"/>
                  </a:lnTo>
                  <a:lnTo>
                    <a:pt x="0" y="25"/>
                  </a:lnTo>
                  <a:lnTo>
                    <a:pt x="0" y="0"/>
                  </a:lnTo>
                  <a:lnTo>
                    <a:pt x="128" y="25"/>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448542" name="Line 30"/>
            <p:cNvSpPr>
              <a:spLocks noChangeShapeType="1"/>
            </p:cNvSpPr>
            <p:nvPr/>
          </p:nvSpPr>
          <p:spPr bwMode="auto">
            <a:xfrm>
              <a:off x="2400" y="2000"/>
              <a:ext cx="99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sp>
        <p:nvSpPr>
          <p:cNvPr id="448543" name="Line 31"/>
          <p:cNvSpPr>
            <a:spLocks noChangeShapeType="1"/>
          </p:cNvSpPr>
          <p:nvPr/>
        </p:nvSpPr>
        <p:spPr bwMode="auto">
          <a:xfrm>
            <a:off x="5005387" y="2398714"/>
            <a:ext cx="0" cy="1023937"/>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448544" name="Rectangle 32"/>
          <p:cNvSpPr>
            <a:spLocks noChangeArrowheads="1"/>
          </p:cNvSpPr>
          <p:nvPr/>
        </p:nvSpPr>
        <p:spPr bwMode="auto">
          <a:xfrm>
            <a:off x="6219825" y="1957389"/>
            <a:ext cx="1295225" cy="52065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400">
                <a:latin typeface="Times" pitchFamily="1" charset="0"/>
              </a:rPr>
              <a:t>Out of tome</a:t>
            </a:r>
            <a:endParaRPr lang="en-US" altLang="zh-CN" sz="1400">
              <a:latin typeface="Times" pitchFamily="1" charset="0"/>
            </a:endParaRPr>
          </a:p>
          <a:p>
            <a:pPr algn="l">
              <a:lnSpc>
                <a:spcPct val="100000"/>
              </a:lnSpc>
            </a:pPr>
            <a:r>
              <a:rPr lang="en-US" altLang="zh-CN" sz="1400">
                <a:latin typeface="Times" pitchFamily="1" charset="0"/>
              </a:rPr>
              <a:t>user interaction</a:t>
            </a:r>
            <a:endParaRPr lang="en-US" altLang="zh-CN" sz="1600"/>
          </a:p>
        </p:txBody>
      </p:sp>
      <p:sp>
        <p:nvSpPr>
          <p:cNvPr id="448546" name="Rectangle 34"/>
          <p:cNvSpPr>
            <a:spLocks noChangeArrowheads="1"/>
          </p:cNvSpPr>
          <p:nvPr/>
        </p:nvSpPr>
        <p:spPr bwMode="auto">
          <a:xfrm>
            <a:off x="2017712" y="1873250"/>
            <a:ext cx="2641600"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gn="l">
              <a:lnSpc>
                <a:spcPct val="100000"/>
              </a:lnSpc>
            </a:pPr>
            <a:r>
              <a:rPr lang="en-US" altLang="zh-CN" sz="1200" dirty="0">
                <a:latin typeface="Times" pitchFamily="1" charset="0"/>
              </a:rPr>
              <a:t>On / Off Switch</a:t>
            </a:r>
            <a:endParaRPr lang="en-US" altLang="zh-CN" sz="1200" dirty="0">
              <a:latin typeface="Times" pitchFamily="1" charset="0"/>
            </a:endParaRPr>
          </a:p>
          <a:p>
            <a:pPr algn="l">
              <a:lnSpc>
                <a:spcPct val="100000"/>
              </a:lnSpc>
            </a:pPr>
            <a:r>
              <a:rPr lang="en-US" altLang="zh-CN" sz="1200" dirty="0">
                <a:latin typeface="Times" pitchFamily="1" charset="0"/>
              </a:rPr>
              <a:t>surveillance and control system</a:t>
            </a:r>
            <a:endParaRPr lang="zh-CN" altLang="en-US" dirty="0">
              <a:latin typeface="Times" pitchFamily="1" charset="0"/>
            </a:endParaRPr>
          </a:p>
        </p:txBody>
      </p:sp>
      <p:sp>
        <p:nvSpPr>
          <p:cNvPr id="448548" name="Rectangle 36"/>
          <p:cNvSpPr>
            <a:spLocks noChangeArrowheads="1"/>
          </p:cNvSpPr>
          <p:nvPr/>
        </p:nvSpPr>
        <p:spPr bwMode="auto">
          <a:xfrm>
            <a:off x="4602162" y="2470151"/>
            <a:ext cx="2686050" cy="52065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gn="l">
              <a:lnSpc>
                <a:spcPct val="100000"/>
              </a:lnSpc>
            </a:pPr>
            <a:r>
              <a:rPr lang="en-US" altLang="zh-CN" sz="1400" dirty="0">
                <a:latin typeface="Times" pitchFamily="1" charset="0"/>
              </a:rPr>
              <a:t>Sensor events</a:t>
            </a:r>
            <a:endParaRPr lang="en-US" altLang="zh-CN" sz="1400" dirty="0">
              <a:latin typeface="Times" pitchFamily="1" charset="0"/>
            </a:endParaRPr>
          </a:p>
          <a:p>
            <a:pPr algn="l">
              <a:lnSpc>
                <a:spcPct val="100000"/>
              </a:lnSpc>
            </a:pPr>
            <a:r>
              <a:rPr lang="en-US" altLang="zh-CN" sz="1400" dirty="0">
                <a:latin typeface="Times" pitchFamily="1" charset="0"/>
              </a:rPr>
              <a:t>surveillance and control system</a:t>
            </a:r>
            <a:endParaRPr lang="zh-CN" altLang="en-US" dirty="0">
              <a:latin typeface="Times" pitchFamily="1" charset="0"/>
            </a:endParaRPr>
          </a:p>
        </p:txBody>
      </p:sp>
      <p:sp>
        <p:nvSpPr>
          <p:cNvPr id="448550" name="Rectangle 38"/>
          <p:cNvSpPr>
            <a:spLocks noChangeArrowheads="1"/>
          </p:cNvSpPr>
          <p:nvPr/>
        </p:nvSpPr>
        <p:spPr bwMode="auto">
          <a:xfrm>
            <a:off x="4157663" y="3502026"/>
            <a:ext cx="2384425" cy="52065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gn="l">
              <a:lnSpc>
                <a:spcPct val="100000"/>
              </a:lnSpc>
            </a:pPr>
            <a:r>
              <a:rPr lang="en-US" altLang="zh-CN" sz="1400" dirty="0">
                <a:latin typeface="Times" pitchFamily="1" charset="0"/>
              </a:rPr>
              <a:t>Sensor events</a:t>
            </a:r>
            <a:endParaRPr lang="en-US" altLang="zh-CN" sz="1400" dirty="0">
              <a:latin typeface="Times" pitchFamily="1" charset="0"/>
            </a:endParaRPr>
          </a:p>
          <a:p>
            <a:pPr algn="l">
              <a:lnSpc>
                <a:spcPct val="100000"/>
              </a:lnSpc>
            </a:pPr>
            <a:r>
              <a:rPr lang="en-US" altLang="zh-CN" sz="1400" dirty="0">
                <a:latin typeface="Times" pitchFamily="1" charset="0"/>
              </a:rPr>
              <a:t>display info. and  state</a:t>
            </a:r>
            <a:endParaRPr lang="en-US" altLang="zh-CN" dirty="0"/>
          </a:p>
        </p:txBody>
      </p:sp>
      <p:sp>
        <p:nvSpPr>
          <p:cNvPr id="448552" name="Rectangle 40"/>
          <p:cNvSpPr>
            <a:spLocks noChangeArrowheads="1"/>
          </p:cNvSpPr>
          <p:nvPr/>
        </p:nvSpPr>
        <p:spPr bwMode="auto">
          <a:xfrm>
            <a:off x="1954212" y="4162426"/>
            <a:ext cx="1804980" cy="52065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400">
                <a:latin typeface="Times" pitchFamily="1" charset="0"/>
              </a:rPr>
              <a:t>Sensor events</a:t>
            </a:r>
            <a:endParaRPr lang="en-US" altLang="zh-CN" sz="1400">
              <a:latin typeface="Times" pitchFamily="1" charset="0"/>
            </a:endParaRPr>
          </a:p>
          <a:p>
            <a:pPr algn="l">
              <a:lnSpc>
                <a:spcPct val="100000"/>
              </a:lnSpc>
            </a:pPr>
            <a:r>
              <a:rPr lang="en-US" altLang="zh-CN" sz="1400">
                <a:latin typeface="Times" pitchFamily="1" charset="0"/>
              </a:rPr>
              <a:t>display info. and  state</a:t>
            </a:r>
            <a:endParaRPr lang="zh-CN" altLang="en-US" sz="1600"/>
          </a:p>
        </p:txBody>
      </p:sp>
      <p:sp>
        <p:nvSpPr>
          <p:cNvPr id="448554" name="Freeform 42"/>
          <p:cNvSpPr/>
          <p:nvPr/>
        </p:nvSpPr>
        <p:spPr bwMode="auto">
          <a:xfrm>
            <a:off x="5803899" y="1704975"/>
            <a:ext cx="2135188" cy="3557588"/>
          </a:xfrm>
          <a:custGeom>
            <a:avLst/>
            <a:gdLst>
              <a:gd name="T0" fmla="*/ 0 w 1345"/>
              <a:gd name="T1" fmla="*/ 2240 h 2241"/>
              <a:gd name="T2" fmla="*/ 1344 w 1345"/>
              <a:gd name="T3" fmla="*/ 2240 h 2241"/>
              <a:gd name="T4" fmla="*/ 1344 w 1345"/>
              <a:gd name="T5" fmla="*/ 0 h 2241"/>
            </a:gdLst>
            <a:ahLst/>
            <a:cxnLst>
              <a:cxn ang="0">
                <a:pos x="T0" y="T1"/>
              </a:cxn>
              <a:cxn ang="0">
                <a:pos x="T2" y="T3"/>
              </a:cxn>
              <a:cxn ang="0">
                <a:pos x="T4" y="T5"/>
              </a:cxn>
            </a:cxnLst>
            <a:rect l="0" t="0" r="r" b="b"/>
            <a:pathLst>
              <a:path w="1345" h="2241">
                <a:moveTo>
                  <a:pt x="0" y="2240"/>
                </a:moveTo>
                <a:lnTo>
                  <a:pt x="1344" y="2240"/>
                </a:lnTo>
                <a:lnTo>
                  <a:pt x="1344"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448555" name="Freeform 43"/>
          <p:cNvSpPr/>
          <p:nvPr/>
        </p:nvSpPr>
        <p:spPr bwMode="auto">
          <a:xfrm>
            <a:off x="5791199" y="1693864"/>
            <a:ext cx="2135188" cy="3557587"/>
          </a:xfrm>
          <a:custGeom>
            <a:avLst/>
            <a:gdLst>
              <a:gd name="T0" fmla="*/ 0 w 1345"/>
              <a:gd name="T1" fmla="*/ 2240 h 2241"/>
              <a:gd name="T2" fmla="*/ 1344 w 1345"/>
              <a:gd name="T3" fmla="*/ 2240 h 2241"/>
              <a:gd name="T4" fmla="*/ 1344 w 1345"/>
              <a:gd name="T5" fmla="*/ 0 h 2241"/>
            </a:gdLst>
            <a:ahLst/>
            <a:cxnLst>
              <a:cxn ang="0">
                <a:pos x="T0" y="T1"/>
              </a:cxn>
              <a:cxn ang="0">
                <a:pos x="T2" y="T3"/>
              </a:cxn>
              <a:cxn ang="0">
                <a:pos x="T4" y="T5"/>
              </a:cxn>
            </a:cxnLst>
            <a:rect l="0" t="0" r="r" b="b"/>
            <a:pathLst>
              <a:path w="1345" h="2241">
                <a:moveTo>
                  <a:pt x="0" y="2240"/>
                </a:moveTo>
                <a:lnTo>
                  <a:pt x="1344" y="2240"/>
                </a:lnTo>
                <a:lnTo>
                  <a:pt x="1344" y="0"/>
                </a:lnTo>
              </a:path>
            </a:pathLst>
          </a:custGeom>
          <a:noFill/>
          <a:ln w="25400" cap="rnd"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grpSp>
        <p:nvGrpSpPr>
          <p:cNvPr id="448556" name="Group 44"/>
          <p:cNvGrpSpPr/>
          <p:nvPr/>
        </p:nvGrpSpPr>
        <p:grpSpPr bwMode="auto">
          <a:xfrm>
            <a:off x="5778499" y="1636713"/>
            <a:ext cx="2133600" cy="80962"/>
            <a:chOff x="3376" y="791"/>
            <a:chExt cx="1344" cy="51"/>
          </a:xfrm>
        </p:grpSpPr>
        <p:sp>
          <p:nvSpPr>
            <p:cNvPr id="448557" name="Freeform 45"/>
            <p:cNvSpPr/>
            <p:nvPr/>
          </p:nvSpPr>
          <p:spPr bwMode="auto">
            <a:xfrm>
              <a:off x="3376" y="791"/>
              <a:ext cx="121" cy="51"/>
            </a:xfrm>
            <a:custGeom>
              <a:avLst/>
              <a:gdLst>
                <a:gd name="T0" fmla="*/ 0 w 121"/>
                <a:gd name="T1" fmla="*/ 25 h 51"/>
                <a:gd name="T2" fmla="*/ 120 w 121"/>
                <a:gd name="T3" fmla="*/ 0 h 51"/>
                <a:gd name="T4" fmla="*/ 120 w 121"/>
                <a:gd name="T5" fmla="*/ 25 h 51"/>
                <a:gd name="T6" fmla="*/ 120 w 121"/>
                <a:gd name="T7" fmla="*/ 50 h 51"/>
                <a:gd name="T8" fmla="*/ 0 w 121"/>
                <a:gd name="T9" fmla="*/ 25 h 51"/>
              </a:gdLst>
              <a:ahLst/>
              <a:cxnLst>
                <a:cxn ang="0">
                  <a:pos x="T0" y="T1"/>
                </a:cxn>
                <a:cxn ang="0">
                  <a:pos x="T2" y="T3"/>
                </a:cxn>
                <a:cxn ang="0">
                  <a:pos x="T4" y="T5"/>
                </a:cxn>
                <a:cxn ang="0">
                  <a:pos x="T6" y="T7"/>
                </a:cxn>
                <a:cxn ang="0">
                  <a:pos x="T8" y="T9"/>
                </a:cxn>
              </a:cxnLst>
              <a:rect l="0" t="0" r="r" b="b"/>
              <a:pathLst>
                <a:path w="121" h="51">
                  <a:moveTo>
                    <a:pt x="0" y="25"/>
                  </a:moveTo>
                  <a:lnTo>
                    <a:pt x="120" y="0"/>
                  </a:lnTo>
                  <a:lnTo>
                    <a:pt x="120" y="25"/>
                  </a:lnTo>
                  <a:lnTo>
                    <a:pt x="120" y="50"/>
                  </a:lnTo>
                  <a:lnTo>
                    <a:pt x="0" y="25"/>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448558" name="Line 46"/>
            <p:cNvSpPr>
              <a:spLocks noChangeShapeType="1"/>
            </p:cNvSpPr>
            <p:nvPr/>
          </p:nvSpPr>
          <p:spPr bwMode="auto">
            <a:xfrm flipH="1">
              <a:off x="3496" y="820"/>
              <a:ext cx="1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sp>
        <p:nvSpPr>
          <p:cNvPr id="448559" name="Rectangle 47"/>
          <p:cNvSpPr>
            <a:spLocks noChangeArrowheads="1"/>
          </p:cNvSpPr>
          <p:nvPr/>
        </p:nvSpPr>
        <p:spPr bwMode="auto">
          <a:xfrm>
            <a:off x="5908674" y="5246689"/>
            <a:ext cx="3271838" cy="52065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gn="l">
              <a:lnSpc>
                <a:spcPct val="100000"/>
              </a:lnSpc>
            </a:pPr>
            <a:r>
              <a:rPr lang="en-US" altLang="zh-CN" sz="1400">
                <a:latin typeface="Times" pitchFamily="1" charset="0"/>
              </a:rPr>
              <a:t>Display actions state</a:t>
            </a:r>
            <a:endParaRPr lang="en-US" altLang="zh-CN" sz="1400">
              <a:latin typeface="Times" pitchFamily="1" charset="0"/>
            </a:endParaRPr>
          </a:p>
          <a:p>
            <a:pPr algn="l">
              <a:lnSpc>
                <a:spcPct val="100000"/>
              </a:lnSpc>
            </a:pPr>
            <a:r>
              <a:rPr lang="en-US" altLang="zh-CN" sz="1400">
                <a:latin typeface="Times" pitchFamily="1" charset="0"/>
              </a:rPr>
              <a:t>user interaction</a:t>
            </a:r>
            <a:endParaRPr lang="zh-CN" altLang="en-US" sz="1600"/>
          </a:p>
        </p:txBody>
      </p:sp>
      <p:sp>
        <p:nvSpPr>
          <p:cNvPr id="448561" name="Line 49"/>
          <p:cNvSpPr>
            <a:spLocks noChangeShapeType="1"/>
          </p:cNvSpPr>
          <p:nvPr/>
        </p:nvSpPr>
        <p:spPr bwMode="auto">
          <a:xfrm>
            <a:off x="2090737" y="2127250"/>
            <a:ext cx="2019300"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448562" name="Line 50"/>
          <p:cNvSpPr>
            <a:spLocks noChangeShapeType="1"/>
          </p:cNvSpPr>
          <p:nvPr/>
        </p:nvSpPr>
        <p:spPr bwMode="auto">
          <a:xfrm>
            <a:off x="4730749" y="2735263"/>
            <a:ext cx="2311400"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448563" name="Line 51"/>
          <p:cNvSpPr>
            <a:spLocks noChangeShapeType="1"/>
          </p:cNvSpPr>
          <p:nvPr/>
        </p:nvSpPr>
        <p:spPr bwMode="auto">
          <a:xfrm>
            <a:off x="6305549" y="2216150"/>
            <a:ext cx="1208088"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448564" name="Line 52"/>
          <p:cNvSpPr>
            <a:spLocks noChangeShapeType="1"/>
          </p:cNvSpPr>
          <p:nvPr/>
        </p:nvSpPr>
        <p:spPr bwMode="auto">
          <a:xfrm flipV="1">
            <a:off x="4248149" y="3786188"/>
            <a:ext cx="1765300"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448565" name="Line 53"/>
          <p:cNvSpPr>
            <a:spLocks noChangeShapeType="1"/>
          </p:cNvSpPr>
          <p:nvPr/>
        </p:nvSpPr>
        <p:spPr bwMode="auto">
          <a:xfrm>
            <a:off x="2047875" y="4437064"/>
            <a:ext cx="1751013" cy="1587"/>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448566" name="Line 54"/>
          <p:cNvSpPr>
            <a:spLocks noChangeShapeType="1"/>
          </p:cNvSpPr>
          <p:nvPr/>
        </p:nvSpPr>
        <p:spPr bwMode="auto">
          <a:xfrm>
            <a:off x="6005513" y="5514975"/>
            <a:ext cx="1520825"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448568" name="Line 56"/>
          <p:cNvSpPr>
            <a:spLocks noChangeShapeType="1"/>
          </p:cNvSpPr>
          <p:nvPr/>
        </p:nvSpPr>
        <p:spPr bwMode="auto">
          <a:xfrm flipH="1">
            <a:off x="4221162" y="3400425"/>
            <a:ext cx="804862" cy="127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nvGrpSpPr>
          <p:cNvPr id="448569" name="Group 57"/>
          <p:cNvGrpSpPr/>
          <p:nvPr/>
        </p:nvGrpSpPr>
        <p:grpSpPr bwMode="auto">
          <a:xfrm>
            <a:off x="3749675" y="2428876"/>
            <a:ext cx="74613" cy="798513"/>
            <a:chOff x="1808" y="963"/>
            <a:chExt cx="57" cy="789"/>
          </a:xfrm>
        </p:grpSpPr>
        <p:sp>
          <p:nvSpPr>
            <p:cNvPr id="448570" name="Freeform 58"/>
            <p:cNvSpPr/>
            <p:nvPr/>
          </p:nvSpPr>
          <p:spPr bwMode="auto">
            <a:xfrm>
              <a:off x="1808" y="1644"/>
              <a:ext cx="57" cy="108"/>
            </a:xfrm>
            <a:custGeom>
              <a:avLst/>
              <a:gdLst>
                <a:gd name="T0" fmla="*/ 28 w 57"/>
                <a:gd name="T1" fmla="*/ 107 h 108"/>
                <a:gd name="T2" fmla="*/ 0 w 57"/>
                <a:gd name="T3" fmla="*/ 0 h 108"/>
                <a:gd name="T4" fmla="*/ 28 w 57"/>
                <a:gd name="T5" fmla="*/ 0 h 108"/>
                <a:gd name="T6" fmla="*/ 56 w 57"/>
                <a:gd name="T7" fmla="*/ 0 h 108"/>
                <a:gd name="T8" fmla="*/ 28 w 57"/>
                <a:gd name="T9" fmla="*/ 107 h 108"/>
              </a:gdLst>
              <a:ahLst/>
              <a:cxnLst>
                <a:cxn ang="0">
                  <a:pos x="T0" y="T1"/>
                </a:cxn>
                <a:cxn ang="0">
                  <a:pos x="T2" y="T3"/>
                </a:cxn>
                <a:cxn ang="0">
                  <a:pos x="T4" y="T5"/>
                </a:cxn>
                <a:cxn ang="0">
                  <a:pos x="T6" y="T7"/>
                </a:cxn>
                <a:cxn ang="0">
                  <a:pos x="T8" y="T9"/>
                </a:cxn>
              </a:cxnLst>
              <a:rect l="0" t="0" r="r" b="b"/>
              <a:pathLst>
                <a:path w="57" h="108">
                  <a:moveTo>
                    <a:pt x="28" y="107"/>
                  </a:moveTo>
                  <a:lnTo>
                    <a:pt x="0" y="0"/>
                  </a:lnTo>
                  <a:lnTo>
                    <a:pt x="28" y="0"/>
                  </a:lnTo>
                  <a:lnTo>
                    <a:pt x="56" y="0"/>
                  </a:lnTo>
                  <a:lnTo>
                    <a:pt x="28" y="107"/>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448571" name="Line 59"/>
            <p:cNvSpPr>
              <a:spLocks noChangeShapeType="1"/>
            </p:cNvSpPr>
            <p:nvPr/>
          </p:nvSpPr>
          <p:spPr bwMode="auto">
            <a:xfrm>
              <a:off x="1840" y="963"/>
              <a:ext cx="0" cy="67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sp>
        <p:nvSpPr>
          <p:cNvPr id="448572" name="Line 60"/>
          <p:cNvSpPr>
            <a:spLocks noChangeShapeType="1"/>
          </p:cNvSpPr>
          <p:nvPr/>
        </p:nvSpPr>
        <p:spPr bwMode="auto">
          <a:xfrm flipH="1">
            <a:off x="3800474" y="2438400"/>
            <a:ext cx="121285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448573" name="Line 61"/>
          <p:cNvSpPr>
            <a:spLocks noChangeShapeType="1"/>
          </p:cNvSpPr>
          <p:nvPr/>
        </p:nvSpPr>
        <p:spPr bwMode="auto">
          <a:xfrm flipH="1">
            <a:off x="1681163" y="1682750"/>
            <a:ext cx="2414587" cy="0"/>
          </a:xfrm>
          <a:prstGeom prst="line">
            <a:avLst/>
          </a:prstGeom>
          <a:noFill/>
          <a:ln w="254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448575" name="Line 63"/>
          <p:cNvSpPr>
            <a:spLocks noChangeShapeType="1"/>
          </p:cNvSpPr>
          <p:nvPr/>
        </p:nvSpPr>
        <p:spPr bwMode="auto">
          <a:xfrm flipH="1">
            <a:off x="1670049" y="1657350"/>
            <a:ext cx="0" cy="3968750"/>
          </a:xfrm>
          <a:prstGeom prst="line">
            <a:avLst/>
          </a:prstGeom>
          <a:noFill/>
          <a:ln w="254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nvGrpSpPr>
          <p:cNvPr id="448576" name="Group 64"/>
          <p:cNvGrpSpPr/>
          <p:nvPr/>
        </p:nvGrpSpPr>
        <p:grpSpPr bwMode="auto">
          <a:xfrm>
            <a:off x="1646238" y="5586413"/>
            <a:ext cx="2478087" cy="74612"/>
            <a:chOff x="1840" y="3031"/>
            <a:chExt cx="481" cy="51"/>
          </a:xfrm>
        </p:grpSpPr>
        <p:sp>
          <p:nvSpPr>
            <p:cNvPr id="448577" name="Freeform 65"/>
            <p:cNvSpPr/>
            <p:nvPr/>
          </p:nvSpPr>
          <p:spPr bwMode="auto">
            <a:xfrm>
              <a:off x="2192" y="3031"/>
              <a:ext cx="129" cy="51"/>
            </a:xfrm>
            <a:custGeom>
              <a:avLst/>
              <a:gdLst>
                <a:gd name="T0" fmla="*/ 128 w 129"/>
                <a:gd name="T1" fmla="*/ 25 h 51"/>
                <a:gd name="T2" fmla="*/ 0 w 129"/>
                <a:gd name="T3" fmla="*/ 50 h 51"/>
                <a:gd name="T4" fmla="*/ 0 w 129"/>
                <a:gd name="T5" fmla="*/ 25 h 51"/>
                <a:gd name="T6" fmla="*/ 0 w 129"/>
                <a:gd name="T7" fmla="*/ 0 h 51"/>
                <a:gd name="T8" fmla="*/ 128 w 129"/>
                <a:gd name="T9" fmla="*/ 25 h 51"/>
              </a:gdLst>
              <a:ahLst/>
              <a:cxnLst>
                <a:cxn ang="0">
                  <a:pos x="T0" y="T1"/>
                </a:cxn>
                <a:cxn ang="0">
                  <a:pos x="T2" y="T3"/>
                </a:cxn>
                <a:cxn ang="0">
                  <a:pos x="T4" y="T5"/>
                </a:cxn>
                <a:cxn ang="0">
                  <a:pos x="T6" y="T7"/>
                </a:cxn>
                <a:cxn ang="0">
                  <a:pos x="T8" y="T9"/>
                </a:cxn>
              </a:cxnLst>
              <a:rect l="0" t="0" r="r" b="b"/>
              <a:pathLst>
                <a:path w="129" h="51">
                  <a:moveTo>
                    <a:pt x="128" y="25"/>
                  </a:moveTo>
                  <a:lnTo>
                    <a:pt x="0" y="50"/>
                  </a:lnTo>
                  <a:lnTo>
                    <a:pt x="0" y="25"/>
                  </a:lnTo>
                  <a:lnTo>
                    <a:pt x="0" y="0"/>
                  </a:lnTo>
                  <a:lnTo>
                    <a:pt x="128" y="25"/>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448578" name="Line 66"/>
            <p:cNvSpPr>
              <a:spLocks noChangeShapeType="1"/>
            </p:cNvSpPr>
            <p:nvPr/>
          </p:nvSpPr>
          <p:spPr bwMode="auto">
            <a:xfrm>
              <a:off x="1840" y="3060"/>
              <a:ext cx="34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sp>
        <p:nvSpPr>
          <p:cNvPr id="448579" name="Rectangle 67"/>
          <p:cNvSpPr>
            <a:spLocks noChangeArrowheads="1"/>
          </p:cNvSpPr>
          <p:nvPr/>
        </p:nvSpPr>
        <p:spPr bwMode="auto">
          <a:xfrm>
            <a:off x="966787" y="5130801"/>
            <a:ext cx="1804980" cy="52065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1400">
                <a:latin typeface="Times" pitchFamily="1" charset="0"/>
              </a:rPr>
              <a:t>twinkle</a:t>
            </a:r>
            <a:endParaRPr lang="en-US" altLang="zh-CN" sz="1400">
              <a:latin typeface="Times" pitchFamily="1" charset="0"/>
            </a:endParaRPr>
          </a:p>
          <a:p>
            <a:pPr algn="l">
              <a:lnSpc>
                <a:spcPct val="100000"/>
              </a:lnSpc>
            </a:pPr>
            <a:r>
              <a:rPr lang="en-US" altLang="zh-CN" sz="1400">
                <a:latin typeface="Times" pitchFamily="1" charset="0"/>
              </a:rPr>
              <a:t>display info. and  state</a:t>
            </a:r>
            <a:endParaRPr lang="zh-CN" altLang="en-US" sz="1600"/>
          </a:p>
        </p:txBody>
      </p:sp>
      <p:sp>
        <p:nvSpPr>
          <p:cNvPr id="448580" name="Line 68"/>
          <p:cNvSpPr>
            <a:spLocks noChangeShapeType="1"/>
          </p:cNvSpPr>
          <p:nvPr/>
        </p:nvSpPr>
        <p:spPr bwMode="auto">
          <a:xfrm>
            <a:off x="1081087" y="5413376"/>
            <a:ext cx="1771650" cy="4763"/>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nvGrpSpPr>
          <p:cNvPr id="448595" name="Group 83"/>
          <p:cNvGrpSpPr/>
          <p:nvPr/>
        </p:nvGrpSpPr>
        <p:grpSpPr bwMode="auto">
          <a:xfrm rot="-5400000">
            <a:off x="3603624" y="4414838"/>
            <a:ext cx="1068388" cy="80962"/>
            <a:chOff x="1840" y="3031"/>
            <a:chExt cx="481" cy="51"/>
          </a:xfrm>
        </p:grpSpPr>
        <p:sp>
          <p:nvSpPr>
            <p:cNvPr id="448596" name="Freeform 84"/>
            <p:cNvSpPr/>
            <p:nvPr/>
          </p:nvSpPr>
          <p:spPr bwMode="auto">
            <a:xfrm>
              <a:off x="2192" y="3031"/>
              <a:ext cx="129" cy="51"/>
            </a:xfrm>
            <a:custGeom>
              <a:avLst/>
              <a:gdLst>
                <a:gd name="T0" fmla="*/ 128 w 129"/>
                <a:gd name="T1" fmla="*/ 25 h 51"/>
                <a:gd name="T2" fmla="*/ 0 w 129"/>
                <a:gd name="T3" fmla="*/ 50 h 51"/>
                <a:gd name="T4" fmla="*/ 0 w 129"/>
                <a:gd name="T5" fmla="*/ 25 h 51"/>
                <a:gd name="T6" fmla="*/ 0 w 129"/>
                <a:gd name="T7" fmla="*/ 0 h 51"/>
                <a:gd name="T8" fmla="*/ 128 w 129"/>
                <a:gd name="T9" fmla="*/ 25 h 51"/>
              </a:gdLst>
              <a:ahLst/>
              <a:cxnLst>
                <a:cxn ang="0">
                  <a:pos x="T0" y="T1"/>
                </a:cxn>
                <a:cxn ang="0">
                  <a:pos x="T2" y="T3"/>
                </a:cxn>
                <a:cxn ang="0">
                  <a:pos x="T4" y="T5"/>
                </a:cxn>
                <a:cxn ang="0">
                  <a:pos x="T6" y="T7"/>
                </a:cxn>
                <a:cxn ang="0">
                  <a:pos x="T8" y="T9"/>
                </a:cxn>
              </a:cxnLst>
              <a:rect l="0" t="0" r="r" b="b"/>
              <a:pathLst>
                <a:path w="129" h="51">
                  <a:moveTo>
                    <a:pt x="128" y="25"/>
                  </a:moveTo>
                  <a:lnTo>
                    <a:pt x="0" y="50"/>
                  </a:lnTo>
                  <a:lnTo>
                    <a:pt x="0" y="25"/>
                  </a:lnTo>
                  <a:lnTo>
                    <a:pt x="0" y="0"/>
                  </a:lnTo>
                  <a:lnTo>
                    <a:pt x="128" y="25"/>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448597" name="Line 85"/>
            <p:cNvSpPr>
              <a:spLocks noChangeShapeType="1"/>
            </p:cNvSpPr>
            <p:nvPr/>
          </p:nvSpPr>
          <p:spPr bwMode="auto">
            <a:xfrm>
              <a:off x="1840" y="3060"/>
              <a:ext cx="34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sp>
        <p:nvSpPr>
          <p:cNvPr id="448598" name="Rectangle 86"/>
          <p:cNvSpPr>
            <a:spLocks noChangeArrowheads="1"/>
          </p:cNvSpPr>
          <p:nvPr/>
        </p:nvSpPr>
        <p:spPr bwMode="auto">
          <a:xfrm>
            <a:off x="4065588" y="4154489"/>
            <a:ext cx="3036887" cy="52065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gn="l">
              <a:lnSpc>
                <a:spcPct val="100000"/>
              </a:lnSpc>
            </a:pPr>
            <a:r>
              <a:rPr lang="en-US" altLang="zh-CN" sz="1400">
                <a:latin typeface="Times" pitchFamily="1" charset="0"/>
              </a:rPr>
              <a:t>Sensor events</a:t>
            </a:r>
            <a:endParaRPr lang="en-US" altLang="zh-CN" sz="1400">
              <a:latin typeface="Times" pitchFamily="1" charset="0"/>
            </a:endParaRPr>
          </a:p>
          <a:p>
            <a:pPr algn="l">
              <a:lnSpc>
                <a:spcPct val="100000"/>
              </a:lnSpc>
            </a:pPr>
            <a:r>
              <a:rPr lang="en-US" altLang="zh-CN" sz="1400">
                <a:latin typeface="Times" pitchFamily="1" charset="0"/>
              </a:rPr>
              <a:t>surveillance and control system</a:t>
            </a:r>
            <a:endParaRPr lang="zh-CN" altLang="en-US" sz="1400">
              <a:latin typeface="Times" pitchFamily="1" charset="0"/>
            </a:endParaRPr>
          </a:p>
        </p:txBody>
      </p:sp>
      <p:sp>
        <p:nvSpPr>
          <p:cNvPr id="448599" name="Line 87"/>
          <p:cNvSpPr>
            <a:spLocks noChangeShapeType="1"/>
          </p:cNvSpPr>
          <p:nvPr/>
        </p:nvSpPr>
        <p:spPr bwMode="auto">
          <a:xfrm>
            <a:off x="4154487" y="4425950"/>
            <a:ext cx="2398712" cy="1588"/>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ctrTitle"/>
          </p:nvPr>
        </p:nvSpPr>
        <p:spPr>
          <a:xfrm>
            <a:off x="971600" y="2420888"/>
            <a:ext cx="7785100" cy="533400"/>
          </a:xfrm>
        </p:spPr>
        <p:txBody>
          <a:bodyPr anchor="t"/>
          <a:lstStyle/>
          <a:p>
            <a:r>
              <a:rPr lang="en-US" altLang="zh-CN" sz="3600" i="1" dirty="0"/>
              <a:t>Creating Control Specification (CSPEC)</a:t>
            </a:r>
            <a:endParaRPr lang="zh-CN" altLang="zh-CN" sz="3600" i="1" dirty="0"/>
          </a:p>
        </p:txBody>
      </p:sp>
      <p:sp>
        <p:nvSpPr>
          <p:cNvPr id="437251" name="Rectangle 3"/>
          <p:cNvSpPr>
            <a:spLocks noGrp="1" noChangeArrowheads="1"/>
          </p:cNvSpPr>
          <p:nvPr>
            <p:ph type="subTitle" idx="1"/>
          </p:nvPr>
        </p:nvSpPr>
        <p:spPr>
          <a:xfrm>
            <a:off x="1371600" y="3810000"/>
            <a:ext cx="6400800" cy="1600200"/>
          </a:xfrm>
        </p:spPr>
        <p:txBody>
          <a:bodyPr/>
          <a:lstStyle/>
          <a:p>
            <a:endParaRPr lang="zh-CN" altLang="en-US"/>
          </a:p>
        </p:txBody>
      </p:sp>
    </p:spTree>
  </p:cSld>
  <p:clrMapOvr>
    <a:masterClrMapping/>
  </p:clrMapOvr>
  <p:transition>
    <p:random/>
    <p:sndAc>
      <p:stSnd>
        <p:snd r:embed="rId1" name="projctor.wav"/>
      </p:stSnd>
    </p:sndAc>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1299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060BFE5-20B8-40C1-9A32-3486A043F93C}" type="slidenum">
              <a:rPr lang="en-US" altLang="ja-JP" sz="1200">
                <a:solidFill>
                  <a:schemeClr val="bg1"/>
                </a:solidFill>
              </a:rPr>
            </a:fld>
            <a:endParaRPr lang="en-US" altLang="ja-JP" sz="900">
              <a:solidFill>
                <a:schemeClr val="bg1"/>
              </a:solidFill>
            </a:endParaRPr>
          </a:p>
        </p:txBody>
      </p:sp>
      <p:sp>
        <p:nvSpPr>
          <p:cNvPr id="212997" name="Rectangle 47"/>
          <p:cNvSpPr>
            <a:spLocks noRot="1" noChangeArrowheads="1"/>
          </p:cNvSpPr>
          <p:nvPr/>
        </p:nvSpPr>
        <p:spPr bwMode="auto">
          <a:xfrm>
            <a:off x="914400" y="1412776"/>
            <a:ext cx="8229600" cy="399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Represents “</a:t>
            </a:r>
            <a:r>
              <a:rPr lang="en-US" altLang="ja-JP" sz="2400" dirty="0">
                <a:solidFill>
                  <a:srgbClr val="FF0000"/>
                </a:solidFill>
                <a:latin typeface="Times New Roman" panose="02020603050405020304" pitchFamily="18" charset="0"/>
                <a:cs typeface="Times New Roman" panose="02020603050405020304" pitchFamily="18" charset="0"/>
              </a:rPr>
              <a:t>events</a:t>
            </a:r>
            <a:r>
              <a:rPr lang="en-US" altLang="ja-JP" sz="2400" dirty="0">
                <a:latin typeface="Times New Roman" panose="02020603050405020304" pitchFamily="18" charset="0"/>
                <a:cs typeface="Times New Roman" panose="02020603050405020304" pitchFamily="18" charset="0"/>
              </a:rPr>
              <a:t>” and the processes that manage </a:t>
            </a:r>
            <a:r>
              <a:rPr lang="en-US" altLang="ja-JP" sz="2400" dirty="0" smtClean="0">
                <a:latin typeface="Times New Roman" panose="02020603050405020304" pitchFamily="18" charset="0"/>
                <a:cs typeface="Times New Roman" panose="02020603050405020304" pitchFamily="18" charset="0"/>
              </a:rPr>
              <a:t>events</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An “event” is a Boolean condition that can be ascertained by:</a:t>
            </a:r>
            <a:endParaRPr lang="en-US" altLang="ja-JP" sz="2400" dirty="0">
              <a:latin typeface="Times New Roman" panose="02020603050405020304" pitchFamily="18" charset="0"/>
              <a:cs typeface="Times New Roman" panose="02020603050405020304" pitchFamily="18" charset="0"/>
            </a:endParaRPr>
          </a:p>
          <a:p>
            <a:pPr lvl="2">
              <a:spcBef>
                <a:spcPts val="3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listing all sensors that are "read" by the software.</a:t>
            </a:r>
            <a:endParaRPr lang="en-US" altLang="zh-CN" sz="2000" dirty="0">
              <a:latin typeface="Times New Roman" panose="02020603050405020304" pitchFamily="18" charset="0"/>
              <a:cs typeface="Times New Roman" panose="02020603050405020304" pitchFamily="18" charset="0"/>
            </a:endParaRPr>
          </a:p>
          <a:p>
            <a:pPr lvl="2">
              <a:spcBef>
                <a:spcPts val="3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listing all interrupt conditions.</a:t>
            </a:r>
            <a:endParaRPr lang="en-US" altLang="zh-CN" sz="2000" dirty="0">
              <a:latin typeface="Times New Roman" panose="02020603050405020304" pitchFamily="18" charset="0"/>
              <a:cs typeface="Times New Roman" panose="02020603050405020304" pitchFamily="18" charset="0"/>
            </a:endParaRPr>
          </a:p>
          <a:p>
            <a:pPr lvl="2">
              <a:spcBef>
                <a:spcPts val="3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listing all "switches" that are actuated by an operator.</a:t>
            </a:r>
            <a:endParaRPr lang="en-US" altLang="zh-CN" sz="2000" dirty="0">
              <a:latin typeface="Times New Roman" panose="02020603050405020304" pitchFamily="18" charset="0"/>
              <a:cs typeface="Times New Roman" panose="02020603050405020304" pitchFamily="18" charset="0"/>
            </a:endParaRPr>
          </a:p>
          <a:p>
            <a:pPr lvl="2">
              <a:spcBef>
                <a:spcPts val="3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listing all data conditions.</a:t>
            </a:r>
            <a:endParaRPr lang="en-US" altLang="zh-CN" sz="2000" dirty="0">
              <a:latin typeface="Times New Roman" panose="02020603050405020304" pitchFamily="18" charset="0"/>
              <a:cs typeface="Times New Roman" panose="02020603050405020304" pitchFamily="18" charset="0"/>
            </a:endParaRPr>
          </a:p>
          <a:p>
            <a:pPr lvl="2">
              <a:spcBef>
                <a:spcPts val="3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recalling the noun/verb parse that was applied to the processing narrative, review all "control items" as possible CSPEC inputs/outputs.</a:t>
            </a:r>
            <a:endParaRPr lang="en-US" altLang="ja-JP" sz="2000" dirty="0">
              <a:latin typeface="Times New Roman" panose="02020603050405020304" pitchFamily="18" charset="0"/>
              <a:cs typeface="Times New Roman" panose="02020603050405020304" pitchFamily="18" charset="0"/>
            </a:endParaRPr>
          </a:p>
        </p:txBody>
      </p:sp>
      <p:sp>
        <p:nvSpPr>
          <p:cNvPr id="6" name="标题 1"/>
          <p:cNvSpPr txBox="1"/>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ja-JP" dirty="0"/>
              <a:t>Control Flow Diagrams</a:t>
            </a:r>
            <a:endParaRPr lang="en-US" altLang="ja-JP" i="1"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2174DDF-2E22-4062-845E-E9CF349A5E8A}" type="slidenum">
              <a:rPr lang="en-US" altLang="ja-JP" sz="1200">
                <a:solidFill>
                  <a:schemeClr val="bg1"/>
                </a:solidFill>
              </a:rPr>
            </a:fld>
            <a:endParaRPr lang="en-US" altLang="ja-JP" sz="900">
              <a:solidFill>
                <a:schemeClr val="bg1"/>
              </a:solidFill>
            </a:endParaRPr>
          </a:p>
        </p:txBody>
      </p:sp>
      <p:sp>
        <p:nvSpPr>
          <p:cNvPr id="362503" name="Rectangle 7"/>
          <p:cNvSpPr>
            <a:spLocks noChangeArrowheads="1"/>
          </p:cNvSpPr>
          <p:nvPr/>
        </p:nvSpPr>
        <p:spPr bwMode="auto">
          <a:xfrm>
            <a:off x="1115617" y="1196752"/>
            <a:ext cx="7848872" cy="5016758"/>
          </a:xfrm>
          <a:prstGeom prst="rect">
            <a:avLst/>
          </a:prstGeom>
          <a:noFill/>
          <a:ln w="9525" algn="ctr">
            <a:noFill/>
            <a:miter lim="800000"/>
          </a:ln>
          <a:effectLst/>
        </p:spPr>
        <p:txBody>
          <a:bodyPr wrap="square">
            <a:spAutoFit/>
          </a:bodyPr>
          <a:lstStyle/>
          <a:p>
            <a:pPr marL="342900" indent="-342900">
              <a:buClr>
                <a:srgbClr val="0070C0"/>
              </a:buClr>
              <a:buFont typeface="Wingdings" panose="05000000000000000000" pitchFamily="2" charset="2"/>
              <a:buChar char="n"/>
              <a:defRPr/>
            </a:pPr>
            <a:r>
              <a:rPr lang="en-US" altLang="zh-CN" sz="2000" dirty="0"/>
              <a:t> </a:t>
            </a:r>
            <a:r>
              <a:rPr lang="en-US" altLang="ja-JP" sz="2000" dirty="0"/>
              <a:t>the control flow diagram is "superimposed" on the </a:t>
            </a:r>
            <a:r>
              <a:rPr lang="en-US" altLang="ja-JP" sz="2000" dirty="0" smtClean="0"/>
              <a:t>DFD</a:t>
            </a:r>
            <a:r>
              <a:rPr lang="ja-JP" altLang="en-US" sz="2000" dirty="0" smtClean="0"/>
              <a:t> </a:t>
            </a:r>
            <a:r>
              <a:rPr lang="en-US" altLang="ja-JP" sz="2000" dirty="0"/>
              <a:t>and shows events that control the processes noted in</a:t>
            </a:r>
            <a:r>
              <a:rPr lang="en-US" altLang="zh-CN" sz="2000" dirty="0"/>
              <a:t> </a:t>
            </a:r>
            <a:r>
              <a:rPr lang="en-US" altLang="ja-JP" sz="2000" dirty="0"/>
              <a:t>the </a:t>
            </a:r>
            <a:r>
              <a:rPr lang="en-US" altLang="ja-JP" sz="2000" dirty="0" smtClean="0"/>
              <a:t>DFD</a:t>
            </a:r>
            <a:endParaRPr lang="en-US" altLang="ja-JP" sz="2000" dirty="0" smtClean="0"/>
          </a:p>
          <a:p>
            <a:pPr marL="342900" indent="-342900">
              <a:buClr>
                <a:srgbClr val="0070C0"/>
              </a:buClr>
              <a:buFont typeface="Wingdings" panose="05000000000000000000" pitchFamily="2" charset="2"/>
              <a:buChar char="n"/>
              <a:defRPr/>
            </a:pPr>
            <a:endParaRPr lang="en-US" altLang="zh-CN" sz="2000" dirty="0"/>
          </a:p>
          <a:p>
            <a:pPr marL="342900" indent="-342900">
              <a:buClr>
                <a:srgbClr val="0070C0"/>
              </a:buClr>
              <a:buFont typeface="Wingdings" panose="05000000000000000000" pitchFamily="2" charset="2"/>
              <a:buChar char="n"/>
              <a:defRPr/>
            </a:pPr>
            <a:r>
              <a:rPr lang="en-US" altLang="zh-CN" sz="2000" dirty="0"/>
              <a:t> </a:t>
            </a:r>
            <a:r>
              <a:rPr lang="en-US" altLang="ja-JP" sz="2000" dirty="0"/>
              <a:t>control flows—events and control items—are noted </a:t>
            </a:r>
            <a:r>
              <a:rPr lang="en-US" altLang="ja-JP" sz="2000" dirty="0" smtClean="0"/>
              <a:t>by</a:t>
            </a:r>
            <a:r>
              <a:rPr lang="en-US" altLang="ja-JP" sz="2000" dirty="0"/>
              <a:t> </a:t>
            </a:r>
            <a:r>
              <a:rPr lang="en-US" altLang="ja-JP" sz="2000" dirty="0" smtClean="0"/>
              <a:t>dashed </a:t>
            </a:r>
            <a:r>
              <a:rPr lang="en-US" altLang="ja-JP" sz="2000" dirty="0"/>
              <a:t>arrows</a:t>
            </a:r>
            <a:r>
              <a:rPr lang="en-US" altLang="zh-CN" sz="2000" dirty="0" smtClean="0"/>
              <a:t>.</a:t>
            </a:r>
            <a:endParaRPr lang="en-US" altLang="zh-CN" sz="2000" dirty="0" smtClean="0"/>
          </a:p>
          <a:p>
            <a:pPr marL="342900" indent="-342900">
              <a:buClr>
                <a:srgbClr val="0070C0"/>
              </a:buClr>
              <a:buFont typeface="Wingdings" panose="05000000000000000000" pitchFamily="2" charset="2"/>
              <a:buChar char="n"/>
              <a:defRPr/>
            </a:pPr>
            <a:endParaRPr lang="en-US" altLang="zh-CN" sz="2000" dirty="0"/>
          </a:p>
          <a:p>
            <a:pPr marL="342900" indent="-342900">
              <a:buClr>
                <a:srgbClr val="0070C0"/>
              </a:buClr>
              <a:buFont typeface="Wingdings" panose="05000000000000000000" pitchFamily="2" charset="2"/>
              <a:buChar char="n"/>
              <a:defRPr/>
            </a:pPr>
            <a:r>
              <a:rPr lang="en-US" altLang="zh-CN" sz="2000" dirty="0"/>
              <a:t> </a:t>
            </a:r>
            <a:r>
              <a:rPr lang="en-US" altLang="ja-JP" sz="2000" dirty="0"/>
              <a:t>a vertical bar implies an input to or output from a </a:t>
            </a:r>
            <a:r>
              <a:rPr lang="en-US" altLang="ja-JP" sz="2000" dirty="0" smtClean="0"/>
              <a:t>control</a:t>
            </a:r>
            <a:r>
              <a:rPr lang="en-US" altLang="ja-JP" sz="2000" dirty="0"/>
              <a:t> </a:t>
            </a:r>
            <a:r>
              <a:rPr lang="en-US" altLang="ja-JP" sz="2000" dirty="0" smtClean="0"/>
              <a:t>spec </a:t>
            </a:r>
            <a:r>
              <a:rPr lang="en-US" altLang="ja-JP" sz="2000" dirty="0"/>
              <a:t>(CSPEC) — a separate specification </a:t>
            </a:r>
            <a:r>
              <a:rPr lang="en-US" altLang="ja-JP" sz="2000" dirty="0" smtClean="0"/>
              <a:t>that</a:t>
            </a:r>
            <a:r>
              <a:rPr lang="en-US" altLang="ja-JP" sz="2000" dirty="0"/>
              <a:t> </a:t>
            </a:r>
            <a:r>
              <a:rPr lang="en-US" altLang="ja-JP" sz="2000" dirty="0" smtClean="0"/>
              <a:t>describes </a:t>
            </a:r>
            <a:r>
              <a:rPr lang="en-US" altLang="ja-JP" sz="2000" dirty="0"/>
              <a:t>how control is handled</a:t>
            </a:r>
            <a:r>
              <a:rPr lang="en-US" altLang="zh-CN" sz="2000" dirty="0" smtClean="0"/>
              <a:t>.</a:t>
            </a:r>
            <a:endParaRPr lang="en-US" altLang="zh-CN" sz="2000" dirty="0" smtClean="0"/>
          </a:p>
          <a:p>
            <a:pPr marL="342900" indent="-342900">
              <a:buClr>
                <a:srgbClr val="0070C0"/>
              </a:buClr>
              <a:buFont typeface="Wingdings" panose="05000000000000000000" pitchFamily="2" charset="2"/>
              <a:buChar char="n"/>
              <a:defRPr/>
            </a:pPr>
            <a:endParaRPr lang="en-US" altLang="zh-CN" sz="2000" dirty="0"/>
          </a:p>
          <a:p>
            <a:pPr marL="342900" indent="-342900">
              <a:buClr>
                <a:srgbClr val="0070C0"/>
              </a:buClr>
              <a:buFont typeface="Wingdings" panose="05000000000000000000" pitchFamily="2" charset="2"/>
              <a:buChar char="n"/>
              <a:defRPr/>
            </a:pPr>
            <a:r>
              <a:rPr lang="en-US" altLang="zh-CN" sz="2000" dirty="0"/>
              <a:t> </a:t>
            </a:r>
            <a:r>
              <a:rPr lang="en-US" altLang="ja-JP" sz="2000" dirty="0"/>
              <a:t>a dashed arrow entering a vertical bar is an input to </a:t>
            </a:r>
            <a:r>
              <a:rPr lang="en-US" altLang="ja-JP" sz="2000" dirty="0" smtClean="0"/>
              <a:t>the</a:t>
            </a:r>
            <a:r>
              <a:rPr lang="en-US" altLang="ja-JP" sz="2000" dirty="0"/>
              <a:t> </a:t>
            </a:r>
            <a:r>
              <a:rPr lang="en-US" altLang="ja-JP" sz="2000" dirty="0" smtClean="0"/>
              <a:t>CSPEC</a:t>
            </a:r>
            <a:endParaRPr lang="en-US" altLang="ja-JP" sz="2000" dirty="0" smtClean="0"/>
          </a:p>
          <a:p>
            <a:pPr marL="342900" indent="-342900">
              <a:buClr>
                <a:srgbClr val="0070C0"/>
              </a:buClr>
              <a:buFont typeface="Wingdings" panose="05000000000000000000" pitchFamily="2" charset="2"/>
              <a:buChar char="n"/>
              <a:defRPr/>
            </a:pPr>
            <a:endParaRPr lang="en-US" altLang="ja-JP" sz="2000" dirty="0"/>
          </a:p>
          <a:p>
            <a:pPr marL="342900" indent="-342900">
              <a:buClr>
                <a:srgbClr val="0070C0"/>
              </a:buClr>
              <a:buFont typeface="Wingdings" panose="05000000000000000000" pitchFamily="2" charset="2"/>
              <a:buChar char="n"/>
              <a:defRPr/>
            </a:pPr>
            <a:r>
              <a:rPr lang="en-US" altLang="zh-CN" sz="2000" dirty="0"/>
              <a:t> </a:t>
            </a:r>
            <a:r>
              <a:rPr lang="en-US" altLang="ja-JP" sz="2000" dirty="0"/>
              <a:t>a dashed arrow leaving a process implies a data</a:t>
            </a:r>
            <a:r>
              <a:rPr lang="en-US" altLang="zh-CN" sz="2000" dirty="0"/>
              <a:t> </a:t>
            </a:r>
            <a:r>
              <a:rPr lang="en-US" altLang="ja-JP" sz="2000" dirty="0" smtClean="0"/>
              <a:t>condition</a:t>
            </a:r>
            <a:endParaRPr lang="en-US" altLang="ja-JP" sz="2000" dirty="0" smtClean="0"/>
          </a:p>
          <a:p>
            <a:pPr marL="342900" indent="-342900">
              <a:buClr>
                <a:srgbClr val="0070C0"/>
              </a:buClr>
              <a:buFont typeface="Wingdings" panose="05000000000000000000" pitchFamily="2" charset="2"/>
              <a:buChar char="n"/>
              <a:defRPr/>
            </a:pPr>
            <a:endParaRPr lang="en-US" altLang="zh-CN" sz="2000" dirty="0"/>
          </a:p>
          <a:p>
            <a:pPr marL="342900" indent="-342900">
              <a:buClr>
                <a:srgbClr val="0070C0"/>
              </a:buClr>
              <a:buFont typeface="Wingdings" panose="05000000000000000000" pitchFamily="2" charset="2"/>
              <a:buChar char="n"/>
              <a:defRPr/>
            </a:pPr>
            <a:r>
              <a:rPr lang="en-US" altLang="zh-CN" sz="2000" dirty="0"/>
              <a:t> </a:t>
            </a:r>
            <a:r>
              <a:rPr lang="en-US" altLang="ja-JP" sz="2000" dirty="0"/>
              <a:t>a dashed arrow entering a process implies a control </a:t>
            </a:r>
            <a:r>
              <a:rPr lang="en-US" altLang="ja-JP" sz="2000" dirty="0" smtClean="0"/>
              <a:t>input </a:t>
            </a:r>
            <a:r>
              <a:rPr lang="en-US" altLang="ja-JP" sz="2000" dirty="0"/>
              <a:t>read directly by the </a:t>
            </a:r>
            <a:r>
              <a:rPr lang="en-US" altLang="ja-JP" sz="2000" dirty="0" smtClean="0"/>
              <a:t>process control </a:t>
            </a:r>
            <a:r>
              <a:rPr lang="en-US" altLang="ja-JP" sz="2000" dirty="0"/>
              <a:t>flows do not physically activate/deactivate </a:t>
            </a:r>
            <a:r>
              <a:rPr lang="en-US" altLang="ja-JP" sz="2000" dirty="0" smtClean="0"/>
              <a:t>the processes—this </a:t>
            </a:r>
            <a:r>
              <a:rPr lang="en-US" altLang="ja-JP" sz="2000" dirty="0"/>
              <a:t>is done via the </a:t>
            </a:r>
            <a:r>
              <a:rPr lang="en-US" altLang="ja-JP" sz="2000" dirty="0" smtClean="0"/>
              <a:t>CSPEC</a:t>
            </a:r>
            <a:endParaRPr lang="ja-JP" altLang="en-US" sz="2000" dirty="0"/>
          </a:p>
        </p:txBody>
      </p:sp>
      <p:sp>
        <p:nvSpPr>
          <p:cNvPr id="6" name="标题 1"/>
          <p:cNvSpPr txBox="1"/>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ja-JP" dirty="0"/>
              <a:t>The Control Model</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5BE9075F-0A60-49AE-B314-2E5CA8EE30EB}" type="slidenum">
              <a:rPr lang="en-US" altLang="ja-JP" sz="1200">
                <a:solidFill>
                  <a:schemeClr val="bg1"/>
                </a:solidFill>
              </a:rPr>
            </a:fld>
            <a:endParaRPr lang="en-US" altLang="ja-JP" sz="900">
              <a:solidFill>
                <a:schemeClr val="bg1"/>
              </a:solidFill>
            </a:endParaRPr>
          </a:p>
        </p:txBody>
      </p:sp>
      <p:grpSp>
        <p:nvGrpSpPr>
          <p:cNvPr id="215045" name="Group 40"/>
          <p:cNvGrpSpPr/>
          <p:nvPr/>
        </p:nvGrpSpPr>
        <p:grpSpPr bwMode="auto">
          <a:xfrm>
            <a:off x="899593" y="1412776"/>
            <a:ext cx="8064896" cy="4320480"/>
            <a:chOff x="531" y="671"/>
            <a:chExt cx="4882" cy="2496"/>
          </a:xfrm>
        </p:grpSpPr>
        <p:sp>
          <p:nvSpPr>
            <p:cNvPr id="215046" name="Oval 7"/>
            <p:cNvSpPr>
              <a:spLocks noChangeArrowheads="1"/>
            </p:cNvSpPr>
            <p:nvPr/>
          </p:nvSpPr>
          <p:spPr bwMode="auto">
            <a:xfrm>
              <a:off x="1417" y="1001"/>
              <a:ext cx="700" cy="672"/>
            </a:xfrm>
            <a:prstGeom prst="ellipse">
              <a:avLst/>
            </a:prstGeom>
            <a:solidFill>
              <a:schemeClr val="tx1"/>
            </a:solidFill>
            <a:ln w="12700">
              <a:solidFill>
                <a:schemeClr val="bg2"/>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latin typeface="Helvetica" charset="0"/>
                </a:rPr>
                <a:t>read</a:t>
              </a:r>
              <a:endParaRPr lang="en-US" altLang="ja-JP" sz="1400" b="1">
                <a:latin typeface="Helvetica" charset="0"/>
              </a:endParaRPr>
            </a:p>
            <a:p>
              <a:pPr algn="ctr">
                <a:lnSpc>
                  <a:spcPct val="90000"/>
                </a:lnSpc>
              </a:pPr>
              <a:r>
                <a:rPr lang="en-US" altLang="ja-JP" sz="1400" b="1">
                  <a:solidFill>
                    <a:schemeClr val="bg1"/>
                  </a:solidFill>
                  <a:latin typeface="Helvetica" charset="0"/>
                </a:rPr>
                <a:t>operator</a:t>
              </a:r>
              <a:endParaRPr lang="en-US" altLang="ja-JP" sz="1400" b="1">
                <a:solidFill>
                  <a:schemeClr val="bg1"/>
                </a:solidFill>
                <a:latin typeface="Helvetica" charset="0"/>
              </a:endParaRPr>
            </a:p>
            <a:p>
              <a:pPr algn="ctr">
                <a:lnSpc>
                  <a:spcPct val="90000"/>
                </a:lnSpc>
              </a:pPr>
              <a:r>
                <a:rPr lang="en-US" altLang="ja-JP" sz="1400" b="1">
                  <a:latin typeface="Helvetica" charset="0"/>
                </a:rPr>
                <a:t>input</a:t>
              </a:r>
              <a:endParaRPr lang="en-US" altLang="ja-JP" sz="1400" b="1">
                <a:latin typeface="Helvetica" charset="0"/>
              </a:endParaRPr>
            </a:p>
          </p:txBody>
        </p:sp>
        <p:sp>
          <p:nvSpPr>
            <p:cNvPr id="215047" name="Oval 8"/>
            <p:cNvSpPr>
              <a:spLocks noChangeArrowheads="1"/>
            </p:cNvSpPr>
            <p:nvPr/>
          </p:nvSpPr>
          <p:spPr bwMode="auto">
            <a:xfrm>
              <a:off x="3719" y="2159"/>
              <a:ext cx="700" cy="672"/>
            </a:xfrm>
            <a:prstGeom prst="ellipse">
              <a:avLst/>
            </a:prstGeom>
            <a:solidFill>
              <a:schemeClr val="tx1"/>
            </a:solidFill>
            <a:ln w="12700">
              <a:solidFill>
                <a:schemeClr val="bg2"/>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1"/>
                  </a:solidFill>
                  <a:latin typeface="Helvetica" charset="0"/>
                </a:rPr>
                <a:t>create</a:t>
              </a:r>
              <a:endParaRPr lang="en-US" altLang="ja-JP" sz="1400" b="1">
                <a:solidFill>
                  <a:schemeClr val="bg1"/>
                </a:solidFill>
                <a:latin typeface="Helvetica" charset="0"/>
              </a:endParaRPr>
            </a:p>
            <a:p>
              <a:pPr algn="ctr">
                <a:lnSpc>
                  <a:spcPct val="90000"/>
                </a:lnSpc>
              </a:pPr>
              <a:r>
                <a:rPr lang="en-US" altLang="ja-JP" sz="1400" b="1">
                  <a:solidFill>
                    <a:schemeClr val="bg1"/>
                  </a:solidFill>
                  <a:latin typeface="Helvetica" charset="0"/>
                </a:rPr>
                <a:t>user</a:t>
              </a:r>
              <a:endParaRPr lang="en-US" altLang="ja-JP" sz="1400" b="1">
                <a:solidFill>
                  <a:schemeClr val="bg1"/>
                </a:solidFill>
                <a:latin typeface="Helvetica" charset="0"/>
              </a:endParaRPr>
            </a:p>
            <a:p>
              <a:pPr algn="ctr">
                <a:lnSpc>
                  <a:spcPct val="90000"/>
                </a:lnSpc>
              </a:pPr>
              <a:r>
                <a:rPr lang="en-US" altLang="ja-JP" sz="1400" b="1">
                  <a:solidFill>
                    <a:schemeClr val="bg1"/>
                  </a:solidFill>
                  <a:latin typeface="Helvetica" charset="0"/>
                </a:rPr>
                <a:t>displays</a:t>
              </a:r>
              <a:endParaRPr lang="en-US" altLang="ja-JP" sz="1400" b="1">
                <a:solidFill>
                  <a:schemeClr val="bg1"/>
                </a:solidFill>
                <a:latin typeface="Helvetica" charset="0"/>
              </a:endParaRPr>
            </a:p>
          </p:txBody>
        </p:sp>
        <p:sp>
          <p:nvSpPr>
            <p:cNvPr id="215048" name="Oval 9"/>
            <p:cNvSpPr>
              <a:spLocks noChangeArrowheads="1"/>
            </p:cNvSpPr>
            <p:nvPr/>
          </p:nvSpPr>
          <p:spPr bwMode="auto">
            <a:xfrm>
              <a:off x="1660" y="2293"/>
              <a:ext cx="700" cy="672"/>
            </a:xfrm>
            <a:prstGeom prst="ellipse">
              <a:avLst/>
            </a:prstGeom>
            <a:solidFill>
              <a:schemeClr val="tx1"/>
            </a:solidFill>
            <a:ln w="12700">
              <a:solidFill>
                <a:schemeClr val="bg2"/>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1"/>
                  </a:solidFill>
                  <a:latin typeface="Helvetica" charset="0"/>
                </a:rPr>
                <a:t>perform</a:t>
              </a:r>
              <a:endParaRPr lang="en-US" altLang="ja-JP" sz="1400" b="1">
                <a:solidFill>
                  <a:schemeClr val="bg1"/>
                </a:solidFill>
                <a:latin typeface="Helvetica" charset="0"/>
              </a:endParaRPr>
            </a:p>
            <a:p>
              <a:pPr algn="ctr">
                <a:lnSpc>
                  <a:spcPct val="90000"/>
                </a:lnSpc>
              </a:pPr>
              <a:r>
                <a:rPr lang="en-US" altLang="ja-JP" sz="1400" b="1">
                  <a:solidFill>
                    <a:schemeClr val="bg1"/>
                  </a:solidFill>
                  <a:latin typeface="Helvetica" charset="0"/>
                </a:rPr>
                <a:t>problem </a:t>
              </a:r>
              <a:endParaRPr lang="en-US" altLang="ja-JP" sz="1400" b="1">
                <a:solidFill>
                  <a:schemeClr val="bg1"/>
                </a:solidFill>
                <a:latin typeface="Helvetica" charset="0"/>
              </a:endParaRPr>
            </a:p>
            <a:p>
              <a:pPr algn="ctr">
                <a:lnSpc>
                  <a:spcPct val="90000"/>
                </a:lnSpc>
              </a:pPr>
              <a:r>
                <a:rPr lang="en-US" altLang="ja-JP" sz="1400" b="1">
                  <a:solidFill>
                    <a:schemeClr val="bg1"/>
                  </a:solidFill>
                  <a:latin typeface="Helvetica" charset="0"/>
                </a:rPr>
                <a:t>diagnosis</a:t>
              </a:r>
              <a:endParaRPr lang="en-US" altLang="ja-JP" sz="1400" b="1">
                <a:solidFill>
                  <a:schemeClr val="bg1"/>
                </a:solidFill>
                <a:latin typeface="Helvetica" charset="0"/>
              </a:endParaRPr>
            </a:p>
          </p:txBody>
        </p:sp>
        <p:sp>
          <p:nvSpPr>
            <p:cNvPr id="215049" name="Oval 10"/>
            <p:cNvSpPr>
              <a:spLocks noChangeArrowheads="1"/>
            </p:cNvSpPr>
            <p:nvPr/>
          </p:nvSpPr>
          <p:spPr bwMode="auto">
            <a:xfrm>
              <a:off x="2472" y="1722"/>
              <a:ext cx="700" cy="672"/>
            </a:xfrm>
            <a:prstGeom prst="ellipse">
              <a:avLst/>
            </a:prstGeom>
            <a:solidFill>
              <a:schemeClr val="tx1"/>
            </a:solidFill>
            <a:ln w="12700">
              <a:solidFill>
                <a:schemeClr val="bg2"/>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1"/>
                  </a:solidFill>
                  <a:latin typeface="Helvetica" charset="0"/>
                </a:rPr>
                <a:t>reload</a:t>
              </a:r>
              <a:endParaRPr lang="en-US" altLang="ja-JP" sz="1400" b="1">
                <a:solidFill>
                  <a:schemeClr val="bg1"/>
                </a:solidFill>
                <a:latin typeface="Helvetica" charset="0"/>
              </a:endParaRPr>
            </a:p>
            <a:p>
              <a:pPr algn="ctr">
                <a:lnSpc>
                  <a:spcPct val="90000"/>
                </a:lnSpc>
              </a:pPr>
              <a:r>
                <a:rPr lang="en-US" altLang="ja-JP" sz="1400" b="1">
                  <a:solidFill>
                    <a:schemeClr val="bg1"/>
                  </a:solidFill>
                  <a:latin typeface="Helvetica" charset="0"/>
                </a:rPr>
                <a:t>process</a:t>
              </a:r>
              <a:endParaRPr lang="en-US" altLang="ja-JP" sz="1400" b="1">
                <a:solidFill>
                  <a:schemeClr val="bg1"/>
                </a:solidFill>
                <a:latin typeface="Helvetica" charset="0"/>
              </a:endParaRPr>
            </a:p>
          </p:txBody>
        </p:sp>
        <p:sp>
          <p:nvSpPr>
            <p:cNvPr id="215050" name="Oval 11"/>
            <p:cNvSpPr>
              <a:spLocks noChangeArrowheads="1"/>
            </p:cNvSpPr>
            <p:nvPr/>
          </p:nvSpPr>
          <p:spPr bwMode="auto">
            <a:xfrm>
              <a:off x="2802" y="879"/>
              <a:ext cx="700" cy="672"/>
            </a:xfrm>
            <a:prstGeom prst="ellipse">
              <a:avLst/>
            </a:prstGeom>
            <a:solidFill>
              <a:schemeClr val="tx1"/>
            </a:solidFill>
            <a:ln w="12700">
              <a:solidFill>
                <a:schemeClr val="bg2"/>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1"/>
                  </a:solidFill>
                  <a:latin typeface="Helvetica" charset="0"/>
                </a:rPr>
                <a:t>manage</a:t>
              </a:r>
              <a:endParaRPr lang="en-US" altLang="ja-JP" sz="1400" b="1">
                <a:solidFill>
                  <a:schemeClr val="bg1"/>
                </a:solidFill>
                <a:latin typeface="Helvetica" charset="0"/>
              </a:endParaRPr>
            </a:p>
            <a:p>
              <a:pPr algn="ctr">
                <a:lnSpc>
                  <a:spcPct val="90000"/>
                </a:lnSpc>
              </a:pPr>
              <a:r>
                <a:rPr lang="en-US" altLang="ja-JP" sz="1400" b="1">
                  <a:solidFill>
                    <a:schemeClr val="bg1"/>
                  </a:solidFill>
                  <a:latin typeface="Helvetica" charset="0"/>
                </a:rPr>
                <a:t>copying</a:t>
              </a:r>
              <a:endParaRPr lang="en-US" altLang="ja-JP" sz="1400" b="1">
                <a:solidFill>
                  <a:schemeClr val="bg1"/>
                </a:solidFill>
                <a:latin typeface="Helvetica" charset="0"/>
              </a:endParaRPr>
            </a:p>
          </p:txBody>
        </p:sp>
        <p:sp>
          <p:nvSpPr>
            <p:cNvPr id="215051" name="Line 12"/>
            <p:cNvSpPr>
              <a:spLocks noChangeShapeType="1"/>
            </p:cNvSpPr>
            <p:nvPr/>
          </p:nvSpPr>
          <p:spPr bwMode="auto">
            <a:xfrm>
              <a:off x="744" y="1011"/>
              <a:ext cx="679" cy="234"/>
            </a:xfrm>
            <a:prstGeom prst="line">
              <a:avLst/>
            </a:prstGeom>
            <a:noFill/>
            <a:ln w="28575">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52" name="Line 13"/>
            <p:cNvSpPr>
              <a:spLocks noChangeShapeType="1"/>
            </p:cNvSpPr>
            <p:nvPr/>
          </p:nvSpPr>
          <p:spPr bwMode="auto">
            <a:xfrm flipV="1">
              <a:off x="2051" y="841"/>
              <a:ext cx="367" cy="299"/>
            </a:xfrm>
            <a:prstGeom prst="line">
              <a:avLst/>
            </a:prstGeom>
            <a:noFill/>
            <a:ln w="28575">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53" name="Line 14"/>
            <p:cNvSpPr>
              <a:spLocks noChangeShapeType="1"/>
            </p:cNvSpPr>
            <p:nvPr/>
          </p:nvSpPr>
          <p:spPr bwMode="auto">
            <a:xfrm flipV="1">
              <a:off x="2124" y="1299"/>
              <a:ext cx="679" cy="44"/>
            </a:xfrm>
            <a:prstGeom prst="line">
              <a:avLst/>
            </a:prstGeom>
            <a:noFill/>
            <a:ln w="28575">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54" name="Line 15"/>
            <p:cNvSpPr>
              <a:spLocks noChangeShapeType="1"/>
            </p:cNvSpPr>
            <p:nvPr/>
          </p:nvSpPr>
          <p:spPr bwMode="auto">
            <a:xfrm flipV="1">
              <a:off x="3469" y="842"/>
              <a:ext cx="405" cy="244"/>
            </a:xfrm>
            <a:prstGeom prst="line">
              <a:avLst/>
            </a:prstGeom>
            <a:noFill/>
            <a:ln w="28575">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55" name="Line 16"/>
            <p:cNvSpPr>
              <a:spLocks noChangeShapeType="1"/>
            </p:cNvSpPr>
            <p:nvPr/>
          </p:nvSpPr>
          <p:spPr bwMode="auto">
            <a:xfrm flipV="1">
              <a:off x="3398" y="2705"/>
              <a:ext cx="400" cy="277"/>
            </a:xfrm>
            <a:prstGeom prst="line">
              <a:avLst/>
            </a:prstGeom>
            <a:noFill/>
            <a:ln w="28575">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56" name="Line 17"/>
            <p:cNvSpPr>
              <a:spLocks noChangeShapeType="1"/>
            </p:cNvSpPr>
            <p:nvPr/>
          </p:nvSpPr>
          <p:spPr bwMode="auto">
            <a:xfrm>
              <a:off x="1817" y="1662"/>
              <a:ext cx="129" cy="617"/>
            </a:xfrm>
            <a:prstGeom prst="line">
              <a:avLst/>
            </a:prstGeom>
            <a:noFill/>
            <a:ln w="28575">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57" name="Line 18"/>
            <p:cNvSpPr>
              <a:spLocks noChangeShapeType="1"/>
            </p:cNvSpPr>
            <p:nvPr/>
          </p:nvSpPr>
          <p:spPr bwMode="auto">
            <a:xfrm>
              <a:off x="2018" y="1563"/>
              <a:ext cx="506" cy="328"/>
            </a:xfrm>
            <a:prstGeom prst="line">
              <a:avLst/>
            </a:prstGeom>
            <a:noFill/>
            <a:ln w="28575">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58" name="Line 19"/>
            <p:cNvSpPr>
              <a:spLocks noChangeShapeType="1"/>
            </p:cNvSpPr>
            <p:nvPr/>
          </p:nvSpPr>
          <p:spPr bwMode="auto">
            <a:xfrm flipV="1">
              <a:off x="2108" y="1208"/>
              <a:ext cx="678" cy="50"/>
            </a:xfrm>
            <a:prstGeom prst="line">
              <a:avLst/>
            </a:prstGeom>
            <a:noFill/>
            <a:ln w="28575">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59" name="Line 20"/>
            <p:cNvSpPr>
              <a:spLocks noChangeShapeType="1"/>
            </p:cNvSpPr>
            <p:nvPr/>
          </p:nvSpPr>
          <p:spPr bwMode="auto">
            <a:xfrm flipV="1">
              <a:off x="2352" y="2575"/>
              <a:ext cx="1368" cy="110"/>
            </a:xfrm>
            <a:prstGeom prst="line">
              <a:avLst/>
            </a:prstGeom>
            <a:noFill/>
            <a:ln w="28575">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60" name="Line 21"/>
            <p:cNvSpPr>
              <a:spLocks noChangeShapeType="1"/>
            </p:cNvSpPr>
            <p:nvPr/>
          </p:nvSpPr>
          <p:spPr bwMode="auto">
            <a:xfrm>
              <a:off x="3137" y="2176"/>
              <a:ext cx="591" cy="228"/>
            </a:xfrm>
            <a:prstGeom prst="line">
              <a:avLst/>
            </a:prstGeom>
            <a:noFill/>
            <a:ln w="28575">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61" name="Line 22"/>
            <p:cNvSpPr>
              <a:spLocks noChangeShapeType="1"/>
            </p:cNvSpPr>
            <p:nvPr/>
          </p:nvSpPr>
          <p:spPr bwMode="auto">
            <a:xfrm>
              <a:off x="4383" y="2643"/>
              <a:ext cx="591" cy="228"/>
            </a:xfrm>
            <a:prstGeom prst="line">
              <a:avLst/>
            </a:prstGeom>
            <a:noFill/>
            <a:ln w="28575">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62" name="Line 23"/>
            <p:cNvSpPr>
              <a:spLocks noChangeShapeType="1"/>
            </p:cNvSpPr>
            <p:nvPr/>
          </p:nvSpPr>
          <p:spPr bwMode="auto">
            <a:xfrm flipV="1">
              <a:off x="4413" y="2227"/>
              <a:ext cx="508" cy="183"/>
            </a:xfrm>
            <a:prstGeom prst="line">
              <a:avLst/>
            </a:prstGeom>
            <a:noFill/>
            <a:ln w="28575">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63" name="Text Box 24"/>
            <p:cNvSpPr txBox="1">
              <a:spLocks noChangeArrowheads="1"/>
            </p:cNvSpPr>
            <p:nvPr/>
          </p:nvSpPr>
          <p:spPr bwMode="auto">
            <a:xfrm>
              <a:off x="2136" y="671"/>
              <a:ext cx="62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000" b="1">
                  <a:latin typeface="Helvetica" charset="0"/>
                </a:rPr>
                <a:t>beeper on/off</a:t>
              </a:r>
              <a:endParaRPr lang="en-US" altLang="ja-JP" sz="1000" b="1">
                <a:latin typeface="Helvetica" charset="0"/>
              </a:endParaRPr>
            </a:p>
          </p:txBody>
        </p:sp>
        <p:sp>
          <p:nvSpPr>
            <p:cNvPr id="215064" name="Text Box 25"/>
            <p:cNvSpPr txBox="1">
              <a:spLocks noChangeArrowheads="1"/>
            </p:cNvSpPr>
            <p:nvPr/>
          </p:nvSpPr>
          <p:spPr bwMode="auto">
            <a:xfrm>
              <a:off x="2255" y="1373"/>
              <a:ext cx="28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000" b="1">
                  <a:latin typeface="Helvetica" charset="0"/>
                </a:rPr>
                <a:t>start</a:t>
              </a:r>
              <a:endParaRPr lang="en-US" altLang="ja-JP" sz="1000" b="1">
                <a:latin typeface="Helvetica" charset="0"/>
              </a:endParaRPr>
            </a:p>
          </p:txBody>
        </p:sp>
        <p:sp>
          <p:nvSpPr>
            <p:cNvPr id="215065" name="Text Box 26"/>
            <p:cNvSpPr txBox="1">
              <a:spLocks noChangeArrowheads="1"/>
            </p:cNvSpPr>
            <p:nvPr/>
          </p:nvSpPr>
          <p:spPr bwMode="auto">
            <a:xfrm>
              <a:off x="3460" y="678"/>
              <a:ext cx="62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000" b="1">
                  <a:latin typeface="Helvetica" charset="0"/>
                </a:rPr>
                <a:t>copies done</a:t>
              </a:r>
              <a:endParaRPr lang="en-US" altLang="ja-JP" sz="1000" b="1">
                <a:latin typeface="Helvetica" charset="0"/>
              </a:endParaRPr>
            </a:p>
          </p:txBody>
        </p:sp>
        <p:sp>
          <p:nvSpPr>
            <p:cNvPr id="215066" name="Text Box 27"/>
            <p:cNvSpPr txBox="1">
              <a:spLocks noChangeArrowheads="1"/>
            </p:cNvSpPr>
            <p:nvPr/>
          </p:nvSpPr>
          <p:spPr bwMode="auto">
            <a:xfrm>
              <a:off x="3022" y="3023"/>
              <a:ext cx="115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000" b="1">
                  <a:latin typeface="Helvetica" charset="0"/>
                </a:rPr>
                <a:t>display panel enabled</a:t>
              </a:r>
              <a:endParaRPr lang="en-US" altLang="ja-JP" sz="1000" b="1">
                <a:latin typeface="Helvetica" charset="0"/>
              </a:endParaRPr>
            </a:p>
          </p:txBody>
        </p:sp>
        <p:sp>
          <p:nvSpPr>
            <p:cNvPr id="215067" name="Line 28"/>
            <p:cNvSpPr>
              <a:spLocks noChangeShapeType="1"/>
            </p:cNvSpPr>
            <p:nvPr/>
          </p:nvSpPr>
          <p:spPr bwMode="auto">
            <a:xfrm>
              <a:off x="1061" y="1811"/>
              <a:ext cx="0" cy="322"/>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68" name="Line 29"/>
            <p:cNvSpPr>
              <a:spLocks noChangeShapeType="1"/>
            </p:cNvSpPr>
            <p:nvPr/>
          </p:nvSpPr>
          <p:spPr bwMode="auto">
            <a:xfrm>
              <a:off x="1185" y="2662"/>
              <a:ext cx="0" cy="322"/>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69" name="Line 30"/>
            <p:cNvSpPr>
              <a:spLocks noChangeShapeType="1"/>
            </p:cNvSpPr>
            <p:nvPr/>
          </p:nvSpPr>
          <p:spPr bwMode="auto">
            <a:xfrm>
              <a:off x="4381" y="730"/>
              <a:ext cx="0" cy="322"/>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70" name="Line 31"/>
            <p:cNvSpPr>
              <a:spLocks noChangeShapeType="1"/>
            </p:cNvSpPr>
            <p:nvPr/>
          </p:nvSpPr>
          <p:spPr bwMode="auto">
            <a:xfrm>
              <a:off x="4529" y="1413"/>
              <a:ext cx="0" cy="322"/>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71" name="Line 32"/>
            <p:cNvSpPr>
              <a:spLocks noChangeShapeType="1"/>
            </p:cNvSpPr>
            <p:nvPr/>
          </p:nvSpPr>
          <p:spPr bwMode="auto">
            <a:xfrm flipV="1">
              <a:off x="4549" y="1494"/>
              <a:ext cx="277" cy="94"/>
            </a:xfrm>
            <a:prstGeom prst="line">
              <a:avLst/>
            </a:prstGeom>
            <a:noFill/>
            <a:ln w="28575">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72" name="Line 33"/>
            <p:cNvSpPr>
              <a:spLocks noChangeShapeType="1"/>
            </p:cNvSpPr>
            <p:nvPr/>
          </p:nvSpPr>
          <p:spPr bwMode="auto">
            <a:xfrm flipH="1">
              <a:off x="4412" y="807"/>
              <a:ext cx="379" cy="101"/>
            </a:xfrm>
            <a:prstGeom prst="line">
              <a:avLst/>
            </a:prstGeom>
            <a:noFill/>
            <a:ln w="28575">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73" name="Line 34"/>
            <p:cNvSpPr>
              <a:spLocks noChangeShapeType="1"/>
            </p:cNvSpPr>
            <p:nvPr/>
          </p:nvSpPr>
          <p:spPr bwMode="auto">
            <a:xfrm flipV="1">
              <a:off x="740" y="1945"/>
              <a:ext cx="299" cy="39"/>
            </a:xfrm>
            <a:prstGeom prst="line">
              <a:avLst/>
            </a:prstGeom>
            <a:noFill/>
            <a:ln w="28575">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74" name="Line 35"/>
            <p:cNvSpPr>
              <a:spLocks noChangeShapeType="1"/>
            </p:cNvSpPr>
            <p:nvPr/>
          </p:nvSpPr>
          <p:spPr bwMode="auto">
            <a:xfrm flipV="1">
              <a:off x="858" y="2835"/>
              <a:ext cx="299" cy="39"/>
            </a:xfrm>
            <a:prstGeom prst="line">
              <a:avLst/>
            </a:prstGeom>
            <a:noFill/>
            <a:ln w="28575">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75" name="Text Box 36"/>
            <p:cNvSpPr txBox="1">
              <a:spLocks noChangeArrowheads="1"/>
            </p:cNvSpPr>
            <p:nvPr/>
          </p:nvSpPr>
          <p:spPr bwMode="auto">
            <a:xfrm>
              <a:off x="4517" y="697"/>
              <a:ext cx="31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000" b="1">
                  <a:latin typeface="Helvetica" charset="0"/>
                </a:rPr>
                <a:t>full</a:t>
              </a:r>
              <a:endParaRPr lang="en-US" altLang="ja-JP" sz="1000" b="1">
                <a:latin typeface="Helvetica" charset="0"/>
              </a:endParaRPr>
            </a:p>
          </p:txBody>
        </p:sp>
        <p:sp>
          <p:nvSpPr>
            <p:cNvPr id="215076" name="Text Box 37"/>
            <p:cNvSpPr txBox="1">
              <a:spLocks noChangeArrowheads="1"/>
            </p:cNvSpPr>
            <p:nvPr/>
          </p:nvSpPr>
          <p:spPr bwMode="auto">
            <a:xfrm>
              <a:off x="4685" y="1321"/>
              <a:ext cx="72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000" b="1">
                  <a:latin typeface="Helvetica" charset="0"/>
                </a:rPr>
                <a:t>problem light</a:t>
              </a:r>
              <a:endParaRPr lang="en-US" altLang="ja-JP" sz="1000" b="1">
                <a:latin typeface="Helvetica" charset="0"/>
              </a:endParaRPr>
            </a:p>
          </p:txBody>
        </p:sp>
        <p:sp>
          <p:nvSpPr>
            <p:cNvPr id="215077" name="Text Box 38"/>
            <p:cNvSpPr txBox="1">
              <a:spLocks noChangeArrowheads="1"/>
            </p:cNvSpPr>
            <p:nvPr/>
          </p:nvSpPr>
          <p:spPr bwMode="auto">
            <a:xfrm>
              <a:off x="531" y="1828"/>
              <a:ext cx="423" cy="145"/>
            </a:xfrm>
            <a:prstGeom prst="rect">
              <a:avLst/>
            </a:prstGeom>
            <a:noFill/>
            <a:ln w="12700">
              <a:noFill/>
              <a:prstDash val="sysDot"/>
              <a:miter lim="800000"/>
            </a:ln>
            <a:extLst>
              <a:ext uri="{909E8E84-426E-40DD-AFC4-6F175D3DCCD1}">
                <a14:hiddenFill xmlns:a14="http://schemas.microsoft.com/office/drawing/2010/main">
                  <a:solidFill>
                    <a:srgbClr val="FFFFFF"/>
                  </a:solidFill>
                </a14:hiddenFill>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000" b="1">
                  <a:latin typeface="Helvetica" charset="0"/>
                </a:rPr>
                <a:t>empty</a:t>
              </a:r>
              <a:endParaRPr lang="en-US" altLang="ja-JP" sz="1000" b="1">
                <a:latin typeface="Helvetica" charset="0"/>
              </a:endParaRPr>
            </a:p>
          </p:txBody>
        </p:sp>
        <p:sp>
          <p:nvSpPr>
            <p:cNvPr id="215078" name="Text Box 39"/>
            <p:cNvSpPr txBox="1">
              <a:spLocks noChangeArrowheads="1"/>
            </p:cNvSpPr>
            <p:nvPr/>
          </p:nvSpPr>
          <p:spPr bwMode="auto">
            <a:xfrm>
              <a:off x="627" y="2696"/>
              <a:ext cx="42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000" b="1">
                  <a:latin typeface="Helvetica" charset="0"/>
                </a:rPr>
                <a:t>jammed</a:t>
              </a:r>
              <a:endParaRPr lang="en-US" altLang="ja-JP" sz="1000" b="1">
                <a:latin typeface="Helvetica" charset="0"/>
              </a:endParaRPr>
            </a:p>
          </p:txBody>
        </p:sp>
      </p:grpSp>
      <p:sp>
        <p:nvSpPr>
          <p:cNvPr id="40" name="标题 1"/>
          <p:cNvSpPr txBox="1"/>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a:t>Control Flow Diagram</a:t>
            </a:r>
            <a:endParaRPr lang="en-US" altLang="zh-CN" kern="0"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ChangeArrowheads="1"/>
          </p:cNvSpPr>
          <p:nvPr/>
        </p:nvSpPr>
        <p:spPr bwMode="auto">
          <a:xfrm>
            <a:off x="1370803" y="2050687"/>
            <a:ext cx="2468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i="1" dirty="0"/>
              <a:t>The CSPEC can be:</a:t>
            </a:r>
            <a:endParaRPr lang="en-US" altLang="zh-CN" dirty="0"/>
          </a:p>
        </p:txBody>
      </p:sp>
      <p:sp>
        <p:nvSpPr>
          <p:cNvPr id="360452" name="Rectangle 4"/>
          <p:cNvSpPr>
            <a:spLocks noChangeArrowheads="1"/>
          </p:cNvSpPr>
          <p:nvPr/>
        </p:nvSpPr>
        <p:spPr bwMode="auto">
          <a:xfrm>
            <a:off x="2080415" y="2506300"/>
            <a:ext cx="3050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i="1" dirty="0"/>
              <a:t>state transition diagram </a:t>
            </a:r>
            <a:endParaRPr lang="en-US" altLang="zh-CN" i="1" dirty="0"/>
          </a:p>
        </p:txBody>
      </p:sp>
      <p:sp>
        <p:nvSpPr>
          <p:cNvPr id="360453" name="Rectangle 5"/>
          <p:cNvSpPr>
            <a:spLocks noChangeArrowheads="1"/>
          </p:cNvSpPr>
          <p:nvPr/>
        </p:nvSpPr>
        <p:spPr bwMode="auto">
          <a:xfrm>
            <a:off x="2080414" y="2822212"/>
            <a:ext cx="20742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i="1" dirty="0"/>
              <a:t>(</a:t>
            </a:r>
            <a:r>
              <a:rPr lang="en-US" altLang="zh-CN" i="1" dirty="0"/>
              <a:t>sequential spec)</a:t>
            </a:r>
            <a:endParaRPr lang="en-US" altLang="zh-CN" i="1" dirty="0"/>
          </a:p>
        </p:txBody>
      </p:sp>
      <p:sp>
        <p:nvSpPr>
          <p:cNvPr id="360454" name="Rectangle 6"/>
          <p:cNvSpPr>
            <a:spLocks noChangeArrowheads="1"/>
          </p:cNvSpPr>
          <p:nvPr/>
        </p:nvSpPr>
        <p:spPr bwMode="auto">
          <a:xfrm>
            <a:off x="1939128" y="3881075"/>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zh-CN" altLang="en-US"/>
          </a:p>
        </p:txBody>
      </p:sp>
      <p:sp>
        <p:nvSpPr>
          <p:cNvPr id="360455" name="Rectangle 7"/>
          <p:cNvSpPr>
            <a:spLocks noChangeArrowheads="1"/>
          </p:cNvSpPr>
          <p:nvPr/>
        </p:nvSpPr>
        <p:spPr bwMode="auto">
          <a:xfrm>
            <a:off x="2080414" y="3455625"/>
            <a:ext cx="2543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i="1" dirty="0"/>
              <a:t>state transition table</a:t>
            </a:r>
            <a:endParaRPr lang="en-US" altLang="zh-CN" i="1" dirty="0"/>
          </a:p>
        </p:txBody>
      </p:sp>
      <p:sp>
        <p:nvSpPr>
          <p:cNvPr id="360457" name="Rectangle 9"/>
          <p:cNvSpPr>
            <a:spLocks noChangeArrowheads="1"/>
          </p:cNvSpPr>
          <p:nvPr/>
        </p:nvSpPr>
        <p:spPr bwMode="auto">
          <a:xfrm>
            <a:off x="2080415" y="4087450"/>
            <a:ext cx="18947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i="1" dirty="0"/>
              <a:t>decision tables </a:t>
            </a:r>
            <a:endParaRPr lang="en-US" altLang="zh-CN" i="1" dirty="0"/>
          </a:p>
        </p:txBody>
      </p:sp>
      <p:sp>
        <p:nvSpPr>
          <p:cNvPr id="360458" name="Rectangle 10"/>
          <p:cNvSpPr>
            <a:spLocks noChangeArrowheads="1"/>
          </p:cNvSpPr>
          <p:nvPr/>
        </p:nvSpPr>
        <p:spPr bwMode="auto">
          <a:xfrm>
            <a:off x="1939128" y="5147900"/>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zh-CN" altLang="en-US"/>
          </a:p>
        </p:txBody>
      </p:sp>
      <p:sp>
        <p:nvSpPr>
          <p:cNvPr id="360459" name="Rectangle 11"/>
          <p:cNvSpPr>
            <a:spLocks noChangeArrowheads="1"/>
          </p:cNvSpPr>
          <p:nvPr/>
        </p:nvSpPr>
        <p:spPr bwMode="auto">
          <a:xfrm>
            <a:off x="2080414" y="4720862"/>
            <a:ext cx="20390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i="1" dirty="0"/>
              <a:t>activation tables</a:t>
            </a:r>
            <a:endParaRPr lang="en-US" altLang="zh-CN" i="1" dirty="0"/>
          </a:p>
        </p:txBody>
      </p:sp>
      <p:sp>
        <p:nvSpPr>
          <p:cNvPr id="360460" name="Line 12"/>
          <p:cNvSpPr>
            <a:spLocks noChangeShapeType="1"/>
          </p:cNvSpPr>
          <p:nvPr/>
        </p:nvSpPr>
        <p:spPr bwMode="auto">
          <a:xfrm>
            <a:off x="4753764" y="1895113"/>
            <a:ext cx="1588" cy="5318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5563">
                <a:solidFill>
                  <a:srgbClr val="000000"/>
                </a:solidFill>
                <a:round/>
              </a14:hiddenLine>
            </a:ext>
          </a:extLst>
        </p:spPr>
        <p:txBody>
          <a:bodyPr/>
          <a:lstStyle/>
          <a:p>
            <a:endParaRPr lang="zh-CN" altLang="en-US"/>
          </a:p>
        </p:txBody>
      </p:sp>
      <p:sp>
        <p:nvSpPr>
          <p:cNvPr id="360461" name="Rectangle 13"/>
          <p:cNvSpPr>
            <a:spLocks noChangeArrowheads="1"/>
          </p:cNvSpPr>
          <p:nvPr/>
        </p:nvSpPr>
        <p:spPr bwMode="auto">
          <a:xfrm>
            <a:off x="5987252" y="3544525"/>
            <a:ext cx="23291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t>combinatorial spec</a:t>
            </a:r>
            <a:endParaRPr lang="en-US" altLang="zh-CN"/>
          </a:p>
        </p:txBody>
      </p:sp>
      <p:sp>
        <p:nvSpPr>
          <p:cNvPr id="360474" name="Freeform 26"/>
          <p:cNvSpPr/>
          <p:nvPr/>
        </p:nvSpPr>
        <p:spPr bwMode="auto">
          <a:xfrm>
            <a:off x="5515764" y="2620600"/>
            <a:ext cx="266700" cy="2341562"/>
          </a:xfrm>
          <a:custGeom>
            <a:avLst/>
            <a:gdLst>
              <a:gd name="T0" fmla="*/ 0 w 168"/>
              <a:gd name="T1" fmla="*/ 0 h 1475"/>
              <a:gd name="T2" fmla="*/ 80 w 168"/>
              <a:gd name="T3" fmla="*/ 72 h 1475"/>
              <a:gd name="T4" fmla="*/ 80 w 168"/>
              <a:gd name="T5" fmla="*/ 72 h 1475"/>
              <a:gd name="T6" fmla="*/ 80 w 168"/>
              <a:gd name="T7" fmla="*/ 662 h 1475"/>
              <a:gd name="T8" fmla="*/ 80 w 168"/>
              <a:gd name="T9" fmla="*/ 662 h 1475"/>
              <a:gd name="T10" fmla="*/ 168 w 168"/>
              <a:gd name="T11" fmla="*/ 734 h 1475"/>
              <a:gd name="T12" fmla="*/ 168 w 168"/>
              <a:gd name="T13" fmla="*/ 734 h 1475"/>
              <a:gd name="T14" fmla="*/ 80 w 168"/>
              <a:gd name="T15" fmla="*/ 805 h 1475"/>
              <a:gd name="T16" fmla="*/ 80 w 168"/>
              <a:gd name="T17" fmla="*/ 805 h 1475"/>
              <a:gd name="T18" fmla="*/ 80 w 168"/>
              <a:gd name="T19" fmla="*/ 1403 h 1475"/>
              <a:gd name="T20" fmla="*/ 80 w 168"/>
              <a:gd name="T21" fmla="*/ 1403 h 1475"/>
              <a:gd name="T22" fmla="*/ 0 w 168"/>
              <a:gd name="T23" fmla="*/ 1475 h 1475"/>
              <a:gd name="T24" fmla="*/ 0 w 168"/>
              <a:gd name="T25" fmla="*/ 1475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1475">
                <a:moveTo>
                  <a:pt x="0" y="0"/>
                </a:moveTo>
                <a:lnTo>
                  <a:pt x="80" y="72"/>
                </a:lnTo>
                <a:lnTo>
                  <a:pt x="80" y="72"/>
                </a:lnTo>
                <a:lnTo>
                  <a:pt x="80" y="662"/>
                </a:lnTo>
                <a:lnTo>
                  <a:pt x="80" y="662"/>
                </a:lnTo>
                <a:lnTo>
                  <a:pt x="168" y="734"/>
                </a:lnTo>
                <a:lnTo>
                  <a:pt x="168" y="734"/>
                </a:lnTo>
                <a:lnTo>
                  <a:pt x="80" y="805"/>
                </a:lnTo>
                <a:lnTo>
                  <a:pt x="80" y="805"/>
                </a:lnTo>
                <a:lnTo>
                  <a:pt x="80" y="1403"/>
                </a:lnTo>
                <a:lnTo>
                  <a:pt x="80" y="1403"/>
                </a:lnTo>
                <a:lnTo>
                  <a:pt x="0" y="1475"/>
                </a:lnTo>
                <a:lnTo>
                  <a:pt x="0" y="1475"/>
                </a:lnTo>
              </a:path>
            </a:pathLst>
          </a:custGeom>
          <a:noFill/>
          <a:ln w="301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0475" name="Freeform 27"/>
          <p:cNvSpPr/>
          <p:nvPr/>
        </p:nvSpPr>
        <p:spPr bwMode="auto">
          <a:xfrm>
            <a:off x="5503064" y="2607900"/>
            <a:ext cx="266700" cy="2341562"/>
          </a:xfrm>
          <a:custGeom>
            <a:avLst/>
            <a:gdLst>
              <a:gd name="T0" fmla="*/ 0 w 168"/>
              <a:gd name="T1" fmla="*/ 0 h 1475"/>
              <a:gd name="T2" fmla="*/ 80 w 168"/>
              <a:gd name="T3" fmla="*/ 72 h 1475"/>
              <a:gd name="T4" fmla="*/ 80 w 168"/>
              <a:gd name="T5" fmla="*/ 662 h 1475"/>
              <a:gd name="T6" fmla="*/ 168 w 168"/>
              <a:gd name="T7" fmla="*/ 734 h 1475"/>
              <a:gd name="T8" fmla="*/ 80 w 168"/>
              <a:gd name="T9" fmla="*/ 805 h 1475"/>
              <a:gd name="T10" fmla="*/ 80 w 168"/>
              <a:gd name="T11" fmla="*/ 1403 h 1475"/>
              <a:gd name="T12" fmla="*/ 0 w 168"/>
              <a:gd name="T13" fmla="*/ 1475 h 1475"/>
            </a:gdLst>
            <a:ahLst/>
            <a:cxnLst>
              <a:cxn ang="0">
                <a:pos x="T0" y="T1"/>
              </a:cxn>
              <a:cxn ang="0">
                <a:pos x="T2" y="T3"/>
              </a:cxn>
              <a:cxn ang="0">
                <a:pos x="T4" y="T5"/>
              </a:cxn>
              <a:cxn ang="0">
                <a:pos x="T6" y="T7"/>
              </a:cxn>
              <a:cxn ang="0">
                <a:pos x="T8" y="T9"/>
              </a:cxn>
              <a:cxn ang="0">
                <a:pos x="T10" y="T11"/>
              </a:cxn>
              <a:cxn ang="0">
                <a:pos x="T12" y="T13"/>
              </a:cxn>
            </a:cxnLst>
            <a:rect l="0" t="0" r="r" b="b"/>
            <a:pathLst>
              <a:path w="168" h="1475">
                <a:moveTo>
                  <a:pt x="0" y="0"/>
                </a:moveTo>
                <a:lnTo>
                  <a:pt x="80" y="72"/>
                </a:lnTo>
                <a:lnTo>
                  <a:pt x="80" y="662"/>
                </a:lnTo>
                <a:lnTo>
                  <a:pt x="168" y="734"/>
                </a:lnTo>
                <a:lnTo>
                  <a:pt x="80" y="805"/>
                </a:lnTo>
                <a:lnTo>
                  <a:pt x="80" y="1403"/>
                </a:lnTo>
                <a:lnTo>
                  <a:pt x="0" y="14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0163">
                <a:solidFill>
                  <a:srgbClr val="000000"/>
                </a:solidFill>
                <a:prstDash val="solid"/>
                <a:round/>
              </a14:hiddenLine>
            </a:ext>
          </a:extLst>
        </p:spPr>
        <p:txBody>
          <a:bodyPr/>
          <a:lstStyle/>
          <a:p>
            <a:endParaRPr lang="zh-CN" altLang="en-US"/>
          </a:p>
        </p:txBody>
      </p:sp>
      <p:sp>
        <p:nvSpPr>
          <p:cNvPr id="28" name="标题 1"/>
          <p:cNvSpPr txBox="1"/>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t>Control Specification (CSPEC)</a:t>
            </a:r>
            <a:endParaRPr lang="en-US" altLang="zh-CN" kern="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p:cNvSpPr>
            <a:spLocks noGrp="1" noChangeArrowheads="1"/>
          </p:cNvSpPr>
          <p:nvPr>
            <p:ph type="body" idx="1"/>
          </p:nvPr>
        </p:nvSpPr>
        <p:spPr>
          <a:xfrm>
            <a:off x="927993" y="1412776"/>
            <a:ext cx="7964487" cy="3657600"/>
          </a:xfrm>
        </p:spPr>
        <p:txBody>
          <a:bodyPr/>
          <a:lstStyle/>
          <a:p>
            <a:pPr>
              <a:buClr>
                <a:srgbClr val="0070C0"/>
              </a:buClr>
              <a:buFont typeface="Wingdings" panose="05000000000000000000" pitchFamily="2" charset="2"/>
              <a:buChar char="n"/>
            </a:pPr>
            <a:r>
              <a:rPr lang="en-US" altLang="zh-CN" dirty="0" smtClean="0"/>
              <a:t>The </a:t>
            </a:r>
            <a:r>
              <a:rPr lang="en-US" altLang="zh-CN" dirty="0"/>
              <a:t>objectives of analysis modeling:</a:t>
            </a:r>
            <a:endParaRPr lang="en-US" altLang="zh-CN" dirty="0"/>
          </a:p>
          <a:p>
            <a:pPr lvl="1">
              <a:buClr>
                <a:srgbClr val="0070C0"/>
              </a:buClr>
              <a:buFont typeface="Wingdings" panose="05000000000000000000" pitchFamily="2" charset="2"/>
              <a:buChar char="n"/>
            </a:pPr>
            <a:r>
              <a:rPr lang="en-US" altLang="zh-CN" sz="2000" dirty="0" smtClean="0"/>
              <a:t>to </a:t>
            </a:r>
            <a:r>
              <a:rPr lang="en-US" altLang="zh-CN" sz="2000" dirty="0"/>
              <a:t>describe what the customer requires;</a:t>
            </a:r>
            <a:endParaRPr lang="en-US" altLang="zh-CN" sz="2000" dirty="0"/>
          </a:p>
          <a:p>
            <a:pPr lvl="1">
              <a:buClr>
                <a:srgbClr val="0070C0"/>
              </a:buClr>
              <a:buFont typeface="Wingdings" panose="05000000000000000000" pitchFamily="2" charset="2"/>
              <a:buChar char="n"/>
            </a:pPr>
            <a:r>
              <a:rPr lang="en-US" altLang="zh-CN" sz="2000" dirty="0" smtClean="0"/>
              <a:t>to </a:t>
            </a:r>
            <a:r>
              <a:rPr lang="en-US" altLang="zh-CN" sz="2000" dirty="0"/>
              <a:t>establish a basis for the creation of a software design;</a:t>
            </a:r>
            <a:endParaRPr lang="en-US" altLang="zh-CN" sz="2000" dirty="0"/>
          </a:p>
          <a:p>
            <a:pPr lvl="1">
              <a:buClr>
                <a:srgbClr val="0070C0"/>
              </a:buClr>
              <a:buFont typeface="Wingdings" panose="05000000000000000000" pitchFamily="2" charset="2"/>
              <a:buChar char="n"/>
            </a:pPr>
            <a:r>
              <a:rPr lang="en-US" altLang="zh-CN" sz="2000" dirty="0" smtClean="0"/>
              <a:t>to </a:t>
            </a:r>
            <a:r>
              <a:rPr lang="en-US" altLang="zh-CN" sz="2000" dirty="0"/>
              <a:t>define a set of requirements that can be validated;</a:t>
            </a:r>
            <a:endParaRPr lang="en-US" altLang="zh-CN" sz="2000" dirty="0"/>
          </a:p>
          <a:p>
            <a:pPr lvl="1">
              <a:buClr>
                <a:srgbClr val="0070C0"/>
              </a:buClr>
              <a:buFont typeface="Wingdings" panose="05000000000000000000" pitchFamily="2" charset="2"/>
              <a:buChar char="n"/>
            </a:pPr>
            <a:endParaRPr lang="en-US" altLang="zh-CN" sz="1600" dirty="0"/>
          </a:p>
          <a:p>
            <a:pPr>
              <a:buClr>
                <a:srgbClr val="0070C0"/>
              </a:buClr>
              <a:buFont typeface="Wingdings" panose="05000000000000000000" pitchFamily="2" charset="2"/>
              <a:buChar char="n"/>
            </a:pPr>
            <a:r>
              <a:rPr lang="en-US" altLang="zh-CN" dirty="0" smtClean="0"/>
              <a:t>Software </a:t>
            </a:r>
            <a:r>
              <a:rPr lang="en-US" altLang="zh-CN" dirty="0"/>
              <a:t>requirements analysis may be divided into five areas of effort:</a:t>
            </a:r>
            <a:endParaRPr lang="en-US" altLang="zh-CN" dirty="0"/>
          </a:p>
          <a:p>
            <a:pPr lvl="1">
              <a:buClr>
                <a:srgbClr val="0070C0"/>
              </a:buClr>
              <a:buFont typeface="Wingdings" panose="05000000000000000000" pitchFamily="2" charset="2"/>
              <a:buChar char="n"/>
            </a:pPr>
            <a:r>
              <a:rPr lang="en-US" altLang="zh-CN" sz="2000" dirty="0"/>
              <a:t> Problem recognition</a:t>
            </a:r>
            <a:endParaRPr lang="en-US" altLang="zh-CN" sz="2000" dirty="0"/>
          </a:p>
          <a:p>
            <a:pPr lvl="1">
              <a:buClr>
                <a:srgbClr val="0070C0"/>
              </a:buClr>
              <a:buFont typeface="Wingdings" panose="05000000000000000000" pitchFamily="2" charset="2"/>
              <a:buChar char="n"/>
            </a:pPr>
            <a:r>
              <a:rPr lang="en-US" altLang="zh-CN" sz="2000" dirty="0"/>
              <a:t> Evaluation and synthesis</a:t>
            </a:r>
            <a:endParaRPr lang="en-US" altLang="zh-CN" sz="2000" dirty="0"/>
          </a:p>
          <a:p>
            <a:pPr lvl="1">
              <a:buClr>
                <a:srgbClr val="0070C0"/>
              </a:buClr>
              <a:buFont typeface="Wingdings" panose="05000000000000000000" pitchFamily="2" charset="2"/>
              <a:buChar char="n"/>
            </a:pPr>
            <a:r>
              <a:rPr lang="en-US" altLang="zh-CN" sz="2000" dirty="0"/>
              <a:t> Modeling</a:t>
            </a:r>
            <a:endParaRPr lang="en-US" altLang="zh-CN" sz="2000" dirty="0"/>
          </a:p>
          <a:p>
            <a:pPr lvl="1">
              <a:buClr>
                <a:srgbClr val="0070C0"/>
              </a:buClr>
              <a:buFont typeface="Wingdings" panose="05000000000000000000" pitchFamily="2" charset="2"/>
              <a:buChar char="n"/>
            </a:pPr>
            <a:r>
              <a:rPr lang="en-US" altLang="zh-CN" sz="2000" dirty="0"/>
              <a:t> Specification</a:t>
            </a:r>
            <a:endParaRPr lang="en-US" altLang="zh-CN" sz="2000" dirty="0"/>
          </a:p>
          <a:p>
            <a:pPr lvl="1">
              <a:buClr>
                <a:srgbClr val="0070C0"/>
              </a:buClr>
              <a:buFont typeface="Wingdings" panose="05000000000000000000" pitchFamily="2" charset="2"/>
              <a:buChar char="n"/>
            </a:pPr>
            <a:r>
              <a:rPr lang="en-US" altLang="zh-CN" sz="2000" dirty="0"/>
              <a:t> Review</a:t>
            </a:r>
            <a:endParaRPr lang="en-US" altLang="zh-CN" sz="2000" dirty="0"/>
          </a:p>
        </p:txBody>
      </p:sp>
      <p:pic>
        <p:nvPicPr>
          <p:cNvPr id="329733" name="Picture 5" descr="MP900400367[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43564" y="3703638"/>
            <a:ext cx="1849437" cy="277336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Software Requirements Analysis</a:t>
            </a:r>
            <a:endParaRPr lang="zh-CN" altLang="en-US"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6800" y="1340768"/>
            <a:ext cx="7543800" cy="4800600"/>
          </a:xfrm>
        </p:spPr>
        <p:txBody>
          <a:bodyPr/>
          <a:lstStyle/>
          <a:p>
            <a:pPr>
              <a:buClr>
                <a:srgbClr val="0070C0"/>
              </a:buClr>
              <a:buFont typeface="Wingdings" panose="05000000000000000000" pitchFamily="2" charset="2"/>
              <a:buChar char="n"/>
            </a:pPr>
            <a:r>
              <a:rPr lang="en-US" altLang="zh-CN" sz="2200" b="0" dirty="0"/>
              <a:t>list all sensors that are "read" by the software</a:t>
            </a:r>
            <a:endParaRPr lang="en-US" altLang="zh-CN" sz="2200" b="0" dirty="0"/>
          </a:p>
          <a:p>
            <a:pPr>
              <a:buClr>
                <a:srgbClr val="0070C0"/>
              </a:buClr>
              <a:buFont typeface="Wingdings" panose="05000000000000000000" pitchFamily="2" charset="2"/>
              <a:buChar char="n"/>
            </a:pPr>
            <a:r>
              <a:rPr lang="en-US" altLang="zh-CN" sz="2200" b="0" dirty="0"/>
              <a:t>list all interrupt conditions</a:t>
            </a:r>
            <a:endParaRPr lang="en-US" altLang="zh-CN" sz="2200" b="0" dirty="0"/>
          </a:p>
          <a:p>
            <a:pPr>
              <a:buClr>
                <a:srgbClr val="0070C0"/>
              </a:buClr>
              <a:buFont typeface="Wingdings" panose="05000000000000000000" pitchFamily="2" charset="2"/>
              <a:buChar char="n"/>
            </a:pPr>
            <a:r>
              <a:rPr lang="en-US" altLang="zh-CN" sz="2200" b="0" dirty="0"/>
              <a:t>list all "switches" that are actuated by the operator</a:t>
            </a:r>
            <a:endParaRPr lang="en-US" altLang="zh-CN" sz="2200" b="0" dirty="0"/>
          </a:p>
          <a:p>
            <a:pPr>
              <a:buClr>
                <a:srgbClr val="0070C0"/>
              </a:buClr>
              <a:buFont typeface="Wingdings" panose="05000000000000000000" pitchFamily="2" charset="2"/>
              <a:buChar char="n"/>
            </a:pPr>
            <a:r>
              <a:rPr lang="en-US" altLang="zh-CN" sz="2200" b="0" dirty="0"/>
              <a:t>list all data </a:t>
            </a:r>
            <a:r>
              <a:rPr lang="en-US" altLang="zh-CN" sz="2200" b="0" dirty="0" smtClean="0"/>
              <a:t>conditions</a:t>
            </a:r>
            <a:endParaRPr lang="en-US" altLang="zh-CN" sz="2200" b="0" dirty="0" smtClean="0"/>
          </a:p>
          <a:p>
            <a:pPr>
              <a:buClr>
                <a:srgbClr val="0070C0"/>
              </a:buClr>
              <a:buFont typeface="Wingdings" panose="05000000000000000000" pitchFamily="2" charset="2"/>
              <a:buChar char="n"/>
            </a:pPr>
            <a:r>
              <a:rPr lang="en-US" altLang="zh-CN" sz="2200" b="0" dirty="0"/>
              <a:t>recalling the noun-verb parse that was applied to </a:t>
            </a:r>
            <a:r>
              <a:rPr lang="en-US" altLang="zh-CN" sz="2200" b="0" dirty="0" smtClean="0"/>
              <a:t>the software </a:t>
            </a:r>
            <a:r>
              <a:rPr lang="en-US" altLang="zh-CN" sz="2200" b="0" dirty="0"/>
              <a:t>statement of scope, review all "control </a:t>
            </a:r>
            <a:r>
              <a:rPr lang="en-US" altLang="zh-CN" sz="2200" b="0" dirty="0" err="1" smtClean="0"/>
              <a:t>items“</a:t>
            </a:r>
            <a:r>
              <a:rPr lang="en-US" altLang="zh-CN" sz="2200" b="0" dirty="0" err="1"/>
              <a:t>as</a:t>
            </a:r>
            <a:r>
              <a:rPr lang="en-US" altLang="zh-CN" sz="2200" b="0" dirty="0"/>
              <a:t> possible CSPEC </a:t>
            </a:r>
            <a:r>
              <a:rPr lang="en-US" altLang="zh-CN" sz="2200" b="0" dirty="0" smtClean="0"/>
              <a:t>inputs/outputs</a:t>
            </a:r>
            <a:endParaRPr lang="en-US" altLang="zh-CN" sz="2200" b="0" dirty="0" smtClean="0"/>
          </a:p>
          <a:p>
            <a:pPr>
              <a:buClr>
                <a:srgbClr val="0070C0"/>
              </a:buClr>
              <a:buFont typeface="Wingdings" panose="05000000000000000000" pitchFamily="2" charset="2"/>
              <a:buChar char="n"/>
            </a:pPr>
            <a:r>
              <a:rPr lang="en-US" altLang="zh-CN" sz="2200" b="0" dirty="0"/>
              <a:t>describe the behavior of a system by identifying its states; identify how each state is reach and </a:t>
            </a:r>
            <a:r>
              <a:rPr lang="en-US" altLang="zh-CN" sz="2200" b="0" dirty="0" smtClean="0"/>
              <a:t>defines </a:t>
            </a:r>
            <a:r>
              <a:rPr lang="en-US" altLang="zh-CN" sz="2200" b="0" dirty="0"/>
              <a:t>the transitions between states</a:t>
            </a:r>
            <a:endParaRPr lang="en-US" altLang="zh-CN" sz="2200" b="0" dirty="0"/>
          </a:p>
          <a:p>
            <a:pPr>
              <a:buClr>
                <a:srgbClr val="0070C0"/>
              </a:buClr>
              <a:buFont typeface="Wingdings" panose="05000000000000000000" pitchFamily="2" charset="2"/>
              <a:buChar char="n"/>
            </a:pPr>
            <a:r>
              <a:rPr lang="en-US" altLang="zh-CN" sz="2200" b="0" dirty="0" smtClean="0"/>
              <a:t>focus </a:t>
            </a:r>
            <a:r>
              <a:rPr lang="en-US" altLang="zh-CN" sz="2200" b="0" dirty="0"/>
              <a:t>on possible omissions ... a very common error in specifying control, e.g., ask: "Is there any other way I can get to this state or exit from it</a:t>
            </a:r>
            <a:r>
              <a:rPr lang="en-US" altLang="zh-CN" sz="2200" b="0" dirty="0" smtClean="0"/>
              <a:t>?"</a:t>
            </a:r>
            <a:endParaRPr lang="zh-CN" altLang="en-US" sz="2200" b="0" dirty="0"/>
          </a:p>
        </p:txBody>
      </p:sp>
      <p:sp>
        <p:nvSpPr>
          <p:cNvPr id="4" name="标题 1"/>
          <p:cNvSpPr txBox="1"/>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t>Guidelines for Building a CSPEC</a:t>
            </a:r>
            <a:endParaRPr lang="en-US" altLang="zh-CN" kern="0" dirty="0"/>
          </a:p>
        </p:txBody>
      </p:sp>
    </p:spTree>
  </p:cSld>
  <p:clrMapOvr>
    <a:masterClrMapping/>
  </p:clrMapOvr>
  <p:transition>
    <p:random/>
    <p:sndAc>
      <p:stSnd>
        <p:snd r:embed="rId1" name="projctor.wav"/>
      </p:stSnd>
    </p:sndAc>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I_JG~287@HE@43AK}E[4"/>
          <p:cNvPicPr>
            <a:picLocks noChangeAspect="1"/>
          </p:cNvPicPr>
          <p:nvPr/>
        </p:nvPicPr>
        <p:blipFill>
          <a:blip r:embed="rId1"/>
          <a:stretch>
            <a:fillRect/>
          </a:stretch>
        </p:blipFill>
        <p:spPr>
          <a:xfrm>
            <a:off x="1274445" y="936625"/>
            <a:ext cx="6664325" cy="4566285"/>
          </a:xfrm>
          <a:prstGeom prst="rect">
            <a:avLst/>
          </a:prstGeom>
        </p:spPr>
      </p:pic>
    </p:spTree>
  </p:cSld>
  <p:clrMapOvr>
    <a:masterClrMapping/>
  </p:clrMapOvr>
  <p:transition>
    <p:random/>
    <p:sndAc>
      <p:stSnd>
        <p:snd r:embed="rId2" name="projctor.wav"/>
      </p:stSnd>
    </p:sndAc>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ctrTitle"/>
          </p:nvPr>
        </p:nvSpPr>
        <p:spPr>
          <a:xfrm>
            <a:off x="971600" y="2420888"/>
            <a:ext cx="7874000" cy="533400"/>
          </a:xfrm>
        </p:spPr>
        <p:txBody>
          <a:bodyPr anchor="t"/>
          <a:lstStyle/>
          <a:p>
            <a:r>
              <a:rPr lang="en-US" altLang="zh-CN" sz="3600" i="1" dirty="0"/>
              <a:t>Creating Process Specification (PSPEC) </a:t>
            </a:r>
            <a:endParaRPr lang="zh-CN" altLang="zh-CN" sz="3600" i="1" dirty="0"/>
          </a:p>
        </p:txBody>
      </p:sp>
    </p:spTree>
  </p:cSld>
  <p:clrMapOvr>
    <a:masterClrMapping/>
  </p:clrMapOvr>
  <p:transition>
    <p:random/>
    <p:sndAc>
      <p:stSnd>
        <p:snd r:embed="rId1" name="projctor.wav"/>
      </p:stSnd>
    </p:sndAc>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ChangeArrowheads="1"/>
          </p:cNvSpPr>
          <p:nvPr/>
        </p:nvSpPr>
        <p:spPr bwMode="auto">
          <a:xfrm>
            <a:off x="2463800" y="3519756"/>
            <a:ext cx="4775200" cy="1995487"/>
          </a:xfrm>
          <a:prstGeom prst="rect">
            <a:avLst/>
          </a:prstGeom>
          <a:solidFill>
            <a:schemeClr val="accent2"/>
          </a:solidFill>
          <a:ln w="25400">
            <a:solidFill>
              <a:schemeClr val="bg2"/>
            </a:solidFill>
            <a:miter lim="800000"/>
          </a:ln>
          <a:effectLst>
            <a:outerShdw dist="107763" dir="2700000" algn="ctr" rotWithShape="0">
              <a:schemeClr val="bg2"/>
            </a:outerShdw>
          </a:effectLst>
        </p:spPr>
        <p:txBody>
          <a:bodyPr wrap="none" anchor="ctr"/>
          <a:lstStyle/>
          <a:p>
            <a:endParaRPr lang="zh-CN" altLang="en-US">
              <a:solidFill>
                <a:schemeClr val="bg1"/>
              </a:solidFill>
            </a:endParaRPr>
          </a:p>
        </p:txBody>
      </p:sp>
      <p:grpSp>
        <p:nvGrpSpPr>
          <p:cNvPr id="362500" name="Group 4"/>
          <p:cNvGrpSpPr/>
          <p:nvPr/>
        </p:nvGrpSpPr>
        <p:grpSpPr bwMode="auto">
          <a:xfrm>
            <a:off x="3067050" y="4696092"/>
            <a:ext cx="215900" cy="190500"/>
            <a:chOff x="1932" y="2484"/>
            <a:chExt cx="136" cy="120"/>
          </a:xfrm>
        </p:grpSpPr>
        <p:sp>
          <p:nvSpPr>
            <p:cNvPr id="362501" name="Rectangle 5"/>
            <p:cNvSpPr>
              <a:spLocks noChangeArrowheads="1"/>
            </p:cNvSpPr>
            <p:nvPr/>
          </p:nvSpPr>
          <p:spPr bwMode="auto">
            <a:xfrm>
              <a:off x="1948" y="2498"/>
              <a:ext cx="120" cy="106"/>
            </a:xfrm>
            <a:prstGeom prst="rect">
              <a:avLst/>
            </a:prstGeom>
            <a:solidFill>
              <a:srgbClr val="000000"/>
            </a:solidFill>
            <a:ln w="12700">
              <a:solidFill>
                <a:srgbClr val="00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2502" name="Rectangle 6"/>
            <p:cNvSpPr>
              <a:spLocks noChangeArrowheads="1"/>
            </p:cNvSpPr>
            <p:nvPr/>
          </p:nvSpPr>
          <p:spPr bwMode="auto">
            <a:xfrm>
              <a:off x="1932" y="2484"/>
              <a:ext cx="120" cy="106"/>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bg1"/>
                </a:solidFill>
              </a:endParaRPr>
            </a:p>
          </p:txBody>
        </p:sp>
      </p:grpSp>
      <p:sp>
        <p:nvSpPr>
          <p:cNvPr id="362503" name="Oval 7"/>
          <p:cNvSpPr>
            <a:spLocks noChangeArrowheads="1"/>
          </p:cNvSpPr>
          <p:nvPr/>
        </p:nvSpPr>
        <p:spPr bwMode="auto">
          <a:xfrm>
            <a:off x="3632200" y="1608405"/>
            <a:ext cx="1435100" cy="1219200"/>
          </a:xfrm>
          <a:prstGeom prst="ellipse">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round/>
              </a14:hiddenLine>
            </a:ext>
          </a:extLst>
        </p:spPr>
        <p:txBody>
          <a:bodyPr wrap="none" anchor="ctr"/>
          <a:lstStyle/>
          <a:p>
            <a:endParaRPr lang="zh-CN" altLang="en-US">
              <a:solidFill>
                <a:schemeClr val="bg1"/>
              </a:solidFill>
            </a:endParaRPr>
          </a:p>
        </p:txBody>
      </p:sp>
      <p:sp>
        <p:nvSpPr>
          <p:cNvPr id="362504" name="Freeform 8"/>
          <p:cNvSpPr/>
          <p:nvPr/>
        </p:nvSpPr>
        <p:spPr bwMode="auto">
          <a:xfrm>
            <a:off x="2476500" y="2465655"/>
            <a:ext cx="4802188" cy="723900"/>
          </a:xfrm>
          <a:custGeom>
            <a:avLst/>
            <a:gdLst>
              <a:gd name="T0" fmla="*/ 1248 w 3025"/>
              <a:gd name="T1" fmla="*/ 0 h 456"/>
              <a:gd name="T2" fmla="*/ 0 w 3025"/>
              <a:gd name="T3" fmla="*/ 455 h 456"/>
              <a:gd name="T4" fmla="*/ 3024 w 3025"/>
              <a:gd name="T5" fmla="*/ 455 h 456"/>
              <a:gd name="T6" fmla="*/ 1280 w 3025"/>
              <a:gd name="T7" fmla="*/ 0 h 456"/>
              <a:gd name="T8" fmla="*/ 1248 w 3025"/>
              <a:gd name="T9" fmla="*/ 0 h 456"/>
            </a:gdLst>
            <a:ahLst/>
            <a:cxnLst>
              <a:cxn ang="0">
                <a:pos x="T0" y="T1"/>
              </a:cxn>
              <a:cxn ang="0">
                <a:pos x="T2" y="T3"/>
              </a:cxn>
              <a:cxn ang="0">
                <a:pos x="T4" y="T5"/>
              </a:cxn>
              <a:cxn ang="0">
                <a:pos x="T6" y="T7"/>
              </a:cxn>
              <a:cxn ang="0">
                <a:pos x="T8" y="T9"/>
              </a:cxn>
            </a:cxnLst>
            <a:rect l="0" t="0" r="r" b="b"/>
            <a:pathLst>
              <a:path w="3025" h="456">
                <a:moveTo>
                  <a:pt x="1248" y="0"/>
                </a:moveTo>
                <a:lnTo>
                  <a:pt x="0" y="455"/>
                </a:lnTo>
                <a:lnTo>
                  <a:pt x="3024" y="455"/>
                </a:lnTo>
                <a:lnTo>
                  <a:pt x="1280" y="0"/>
                </a:lnTo>
                <a:lnTo>
                  <a:pt x="1248" y="0"/>
                </a:lnTo>
              </a:path>
            </a:pathLst>
          </a:custGeom>
          <a:solidFill>
            <a:srgbClr val="E5405D"/>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bg1"/>
              </a:solidFill>
            </a:endParaRPr>
          </a:p>
        </p:txBody>
      </p:sp>
      <p:sp>
        <p:nvSpPr>
          <p:cNvPr id="362505" name="Rectangle 9"/>
          <p:cNvSpPr>
            <a:spLocks noChangeArrowheads="1"/>
          </p:cNvSpPr>
          <p:nvPr/>
        </p:nvSpPr>
        <p:spPr bwMode="auto">
          <a:xfrm>
            <a:off x="2451100" y="3187967"/>
            <a:ext cx="4800600" cy="293688"/>
          </a:xfrm>
          <a:prstGeom prst="rect">
            <a:avLst/>
          </a:prstGeom>
          <a:solidFill>
            <a:schemeClr val="accent2"/>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2506" name="Rectangle 10"/>
          <p:cNvSpPr>
            <a:spLocks noChangeArrowheads="1"/>
          </p:cNvSpPr>
          <p:nvPr/>
        </p:nvSpPr>
        <p:spPr bwMode="auto">
          <a:xfrm>
            <a:off x="2451100" y="3189555"/>
            <a:ext cx="4800600" cy="290512"/>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2507" name="Rectangle 11"/>
          <p:cNvSpPr>
            <a:spLocks noChangeArrowheads="1"/>
          </p:cNvSpPr>
          <p:nvPr/>
        </p:nvSpPr>
        <p:spPr bwMode="auto">
          <a:xfrm>
            <a:off x="2462214" y="3129230"/>
            <a:ext cx="1090041"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a:solidFill>
                  <a:schemeClr val="bg1"/>
                </a:solidFill>
              </a:rPr>
              <a:t>PSPEC</a:t>
            </a:r>
            <a:endParaRPr lang="en-US" altLang="zh-CN">
              <a:solidFill>
                <a:schemeClr val="bg1"/>
              </a:solidFill>
            </a:endParaRPr>
          </a:p>
        </p:txBody>
      </p:sp>
      <p:sp>
        <p:nvSpPr>
          <p:cNvPr id="362508" name="Rectangle 12"/>
          <p:cNvSpPr>
            <a:spLocks noChangeArrowheads="1"/>
          </p:cNvSpPr>
          <p:nvPr/>
        </p:nvSpPr>
        <p:spPr bwMode="auto">
          <a:xfrm>
            <a:off x="3376614" y="3535630"/>
            <a:ext cx="1274387"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a:solidFill>
                  <a:schemeClr val="bg1"/>
                </a:solidFill>
              </a:rPr>
              <a:t>narrative</a:t>
            </a:r>
            <a:endParaRPr lang="en-US" altLang="zh-CN">
              <a:solidFill>
                <a:schemeClr val="bg1"/>
              </a:solidFill>
            </a:endParaRPr>
          </a:p>
          <a:p>
            <a:pPr algn="l">
              <a:lnSpc>
                <a:spcPct val="100000"/>
              </a:lnSpc>
            </a:pPr>
            <a:endParaRPr lang="zh-CN" altLang="en-US">
              <a:solidFill>
                <a:schemeClr val="bg1"/>
              </a:solidFill>
            </a:endParaRPr>
          </a:p>
        </p:txBody>
      </p:sp>
      <p:sp>
        <p:nvSpPr>
          <p:cNvPr id="362509" name="Rectangle 13"/>
          <p:cNvSpPr>
            <a:spLocks noChangeArrowheads="1"/>
          </p:cNvSpPr>
          <p:nvPr/>
        </p:nvSpPr>
        <p:spPr bwMode="auto">
          <a:xfrm>
            <a:off x="3363913" y="3805505"/>
            <a:ext cx="1828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endParaRPr lang="zh-CN" altLang="en-US">
              <a:solidFill>
                <a:schemeClr val="bg1"/>
              </a:solidFill>
            </a:endParaRPr>
          </a:p>
          <a:p>
            <a:pPr algn="l">
              <a:lnSpc>
                <a:spcPct val="100000"/>
              </a:lnSpc>
            </a:pPr>
            <a:endParaRPr lang="zh-CN" altLang="en-US">
              <a:solidFill>
                <a:schemeClr val="bg1"/>
              </a:solidFill>
            </a:endParaRPr>
          </a:p>
        </p:txBody>
      </p:sp>
      <p:sp>
        <p:nvSpPr>
          <p:cNvPr id="362510" name="Rectangle 14"/>
          <p:cNvSpPr>
            <a:spLocks noChangeArrowheads="1"/>
          </p:cNvSpPr>
          <p:nvPr/>
        </p:nvSpPr>
        <p:spPr bwMode="auto">
          <a:xfrm>
            <a:off x="3363914" y="3873767"/>
            <a:ext cx="2499081"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a:solidFill>
                  <a:schemeClr val="bg1"/>
                </a:solidFill>
              </a:rPr>
              <a:t>pseudocode (PDL)</a:t>
            </a:r>
            <a:endParaRPr lang="en-US" altLang="zh-CN">
              <a:solidFill>
                <a:schemeClr val="bg1"/>
              </a:solidFill>
            </a:endParaRPr>
          </a:p>
          <a:p>
            <a:pPr algn="l">
              <a:lnSpc>
                <a:spcPct val="100000"/>
              </a:lnSpc>
            </a:pPr>
            <a:endParaRPr lang="zh-CN" altLang="en-US">
              <a:solidFill>
                <a:schemeClr val="bg1"/>
              </a:solidFill>
            </a:endParaRPr>
          </a:p>
        </p:txBody>
      </p:sp>
      <p:sp>
        <p:nvSpPr>
          <p:cNvPr id="362511" name="Rectangle 15"/>
          <p:cNvSpPr>
            <a:spLocks noChangeArrowheads="1"/>
          </p:cNvSpPr>
          <p:nvPr/>
        </p:nvSpPr>
        <p:spPr bwMode="auto">
          <a:xfrm>
            <a:off x="3363913" y="4370655"/>
            <a:ext cx="1828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endParaRPr lang="zh-CN" altLang="en-US">
              <a:solidFill>
                <a:schemeClr val="bg1"/>
              </a:solidFill>
            </a:endParaRPr>
          </a:p>
          <a:p>
            <a:pPr algn="l">
              <a:lnSpc>
                <a:spcPct val="100000"/>
              </a:lnSpc>
            </a:pPr>
            <a:endParaRPr lang="zh-CN" altLang="en-US">
              <a:solidFill>
                <a:schemeClr val="bg1"/>
              </a:solidFill>
            </a:endParaRPr>
          </a:p>
        </p:txBody>
      </p:sp>
      <p:sp>
        <p:nvSpPr>
          <p:cNvPr id="362512" name="Rectangle 16"/>
          <p:cNvSpPr>
            <a:spLocks noChangeArrowheads="1"/>
          </p:cNvSpPr>
          <p:nvPr/>
        </p:nvSpPr>
        <p:spPr bwMode="auto">
          <a:xfrm>
            <a:off x="3351214" y="4224605"/>
            <a:ext cx="1360949"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a:solidFill>
                  <a:schemeClr val="bg1"/>
                </a:solidFill>
              </a:rPr>
              <a:t>equations</a:t>
            </a:r>
            <a:endParaRPr lang="en-US" altLang="zh-CN">
              <a:solidFill>
                <a:schemeClr val="bg1"/>
              </a:solidFill>
            </a:endParaRPr>
          </a:p>
          <a:p>
            <a:pPr algn="l">
              <a:lnSpc>
                <a:spcPct val="100000"/>
              </a:lnSpc>
            </a:pPr>
            <a:endParaRPr lang="zh-CN" altLang="en-US">
              <a:solidFill>
                <a:schemeClr val="bg1"/>
              </a:solidFill>
            </a:endParaRPr>
          </a:p>
        </p:txBody>
      </p:sp>
      <p:sp>
        <p:nvSpPr>
          <p:cNvPr id="362513" name="Rectangle 17"/>
          <p:cNvSpPr>
            <a:spLocks noChangeArrowheads="1"/>
          </p:cNvSpPr>
          <p:nvPr/>
        </p:nvSpPr>
        <p:spPr bwMode="auto">
          <a:xfrm>
            <a:off x="3363913" y="4935805"/>
            <a:ext cx="1828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endParaRPr lang="zh-CN" altLang="en-US">
              <a:solidFill>
                <a:schemeClr val="bg1"/>
              </a:solidFill>
            </a:endParaRPr>
          </a:p>
          <a:p>
            <a:pPr algn="l">
              <a:lnSpc>
                <a:spcPct val="100000"/>
              </a:lnSpc>
            </a:pPr>
            <a:endParaRPr lang="zh-CN" altLang="en-US">
              <a:solidFill>
                <a:schemeClr val="bg1"/>
              </a:solidFill>
            </a:endParaRPr>
          </a:p>
        </p:txBody>
      </p:sp>
      <p:sp>
        <p:nvSpPr>
          <p:cNvPr id="362514" name="Rectangle 18"/>
          <p:cNvSpPr>
            <a:spLocks noChangeArrowheads="1"/>
          </p:cNvSpPr>
          <p:nvPr/>
        </p:nvSpPr>
        <p:spPr bwMode="auto">
          <a:xfrm>
            <a:off x="3376613" y="4562742"/>
            <a:ext cx="899284"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a:solidFill>
                  <a:schemeClr val="bg1"/>
                </a:solidFill>
              </a:rPr>
              <a:t>tables</a:t>
            </a:r>
            <a:endParaRPr lang="en-US" altLang="zh-CN">
              <a:solidFill>
                <a:schemeClr val="bg1"/>
              </a:solidFill>
            </a:endParaRPr>
          </a:p>
          <a:p>
            <a:pPr algn="l">
              <a:lnSpc>
                <a:spcPct val="100000"/>
              </a:lnSpc>
            </a:pPr>
            <a:endParaRPr lang="zh-CN" altLang="en-US">
              <a:solidFill>
                <a:schemeClr val="bg1"/>
              </a:solidFill>
            </a:endParaRPr>
          </a:p>
        </p:txBody>
      </p:sp>
      <p:sp>
        <p:nvSpPr>
          <p:cNvPr id="362515" name="Rectangle 19"/>
          <p:cNvSpPr>
            <a:spLocks noChangeArrowheads="1"/>
          </p:cNvSpPr>
          <p:nvPr/>
        </p:nvSpPr>
        <p:spPr bwMode="auto">
          <a:xfrm>
            <a:off x="4113213" y="5408880"/>
            <a:ext cx="1828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endParaRPr lang="zh-CN" altLang="en-US">
              <a:effectLst>
                <a:outerShdw blurRad="38100" dist="38100" dir="2700000" algn="tl">
                  <a:srgbClr val="FFFFFF"/>
                </a:outerShdw>
              </a:effectLst>
            </a:endParaRPr>
          </a:p>
          <a:p>
            <a:pPr algn="l">
              <a:lnSpc>
                <a:spcPct val="100000"/>
              </a:lnSpc>
            </a:pPr>
            <a:endParaRPr lang="zh-CN" altLang="en-US">
              <a:effectLst>
                <a:outerShdw blurRad="38100" dist="38100" dir="2700000" algn="tl">
                  <a:srgbClr val="FFFFFF"/>
                </a:outerShdw>
              </a:effectLst>
            </a:endParaRPr>
          </a:p>
        </p:txBody>
      </p:sp>
      <p:sp>
        <p:nvSpPr>
          <p:cNvPr id="362516" name="Rectangle 20"/>
          <p:cNvSpPr>
            <a:spLocks noChangeArrowheads="1"/>
          </p:cNvSpPr>
          <p:nvPr/>
        </p:nvSpPr>
        <p:spPr bwMode="auto">
          <a:xfrm>
            <a:off x="3338513" y="4911992"/>
            <a:ext cx="2983188"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a:solidFill>
                  <a:schemeClr val="bg1"/>
                </a:solidFill>
              </a:rPr>
              <a:t>diagrams and/or charts</a:t>
            </a:r>
            <a:endParaRPr lang="en-US" altLang="zh-CN">
              <a:solidFill>
                <a:schemeClr val="bg1"/>
              </a:solidFill>
            </a:endParaRPr>
          </a:p>
        </p:txBody>
      </p:sp>
      <p:grpSp>
        <p:nvGrpSpPr>
          <p:cNvPr id="362517" name="Group 21"/>
          <p:cNvGrpSpPr/>
          <p:nvPr/>
        </p:nvGrpSpPr>
        <p:grpSpPr bwMode="auto">
          <a:xfrm>
            <a:off x="3067050" y="3668980"/>
            <a:ext cx="215900" cy="190500"/>
            <a:chOff x="1932" y="1837"/>
            <a:chExt cx="136" cy="120"/>
          </a:xfrm>
        </p:grpSpPr>
        <p:sp>
          <p:nvSpPr>
            <p:cNvPr id="362518" name="Rectangle 22"/>
            <p:cNvSpPr>
              <a:spLocks noChangeArrowheads="1"/>
            </p:cNvSpPr>
            <p:nvPr/>
          </p:nvSpPr>
          <p:spPr bwMode="auto">
            <a:xfrm>
              <a:off x="1948" y="1858"/>
              <a:ext cx="120" cy="99"/>
            </a:xfrm>
            <a:prstGeom prst="rect">
              <a:avLst/>
            </a:prstGeom>
            <a:solidFill>
              <a:srgbClr val="000000"/>
            </a:solidFill>
            <a:ln w="12700">
              <a:solidFill>
                <a:srgbClr val="00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2519" name="Rectangle 23"/>
            <p:cNvSpPr>
              <a:spLocks noChangeArrowheads="1"/>
            </p:cNvSpPr>
            <p:nvPr/>
          </p:nvSpPr>
          <p:spPr bwMode="auto">
            <a:xfrm>
              <a:off x="1932" y="1837"/>
              <a:ext cx="120" cy="106"/>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bg1"/>
                </a:solidFill>
              </a:endParaRPr>
            </a:p>
          </p:txBody>
        </p:sp>
      </p:grpSp>
      <p:grpSp>
        <p:nvGrpSpPr>
          <p:cNvPr id="362520" name="Group 24"/>
          <p:cNvGrpSpPr/>
          <p:nvPr/>
        </p:nvGrpSpPr>
        <p:grpSpPr bwMode="auto">
          <a:xfrm>
            <a:off x="3067050" y="4018230"/>
            <a:ext cx="215900" cy="190500"/>
            <a:chOff x="1932" y="2057"/>
            <a:chExt cx="136" cy="120"/>
          </a:xfrm>
        </p:grpSpPr>
        <p:sp>
          <p:nvSpPr>
            <p:cNvPr id="362521" name="Rectangle 25"/>
            <p:cNvSpPr>
              <a:spLocks noChangeArrowheads="1"/>
            </p:cNvSpPr>
            <p:nvPr/>
          </p:nvSpPr>
          <p:spPr bwMode="auto">
            <a:xfrm>
              <a:off x="1948" y="2072"/>
              <a:ext cx="120" cy="105"/>
            </a:xfrm>
            <a:prstGeom prst="rect">
              <a:avLst/>
            </a:prstGeom>
            <a:solidFill>
              <a:srgbClr val="000000"/>
            </a:solidFill>
            <a:ln w="12700">
              <a:solidFill>
                <a:srgbClr val="00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2522" name="Rectangle 26"/>
            <p:cNvSpPr>
              <a:spLocks noChangeArrowheads="1"/>
            </p:cNvSpPr>
            <p:nvPr/>
          </p:nvSpPr>
          <p:spPr bwMode="auto">
            <a:xfrm>
              <a:off x="1932" y="2057"/>
              <a:ext cx="120" cy="106"/>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bg1"/>
                </a:solidFill>
              </a:endParaRPr>
            </a:p>
          </p:txBody>
        </p:sp>
      </p:grpSp>
      <p:grpSp>
        <p:nvGrpSpPr>
          <p:cNvPr id="362523" name="Group 27"/>
          <p:cNvGrpSpPr/>
          <p:nvPr/>
        </p:nvGrpSpPr>
        <p:grpSpPr bwMode="auto">
          <a:xfrm>
            <a:off x="3067050" y="4369067"/>
            <a:ext cx="215900" cy="190500"/>
            <a:chOff x="1932" y="2278"/>
            <a:chExt cx="136" cy="120"/>
          </a:xfrm>
        </p:grpSpPr>
        <p:sp>
          <p:nvSpPr>
            <p:cNvPr id="362524" name="Rectangle 28"/>
            <p:cNvSpPr>
              <a:spLocks noChangeArrowheads="1"/>
            </p:cNvSpPr>
            <p:nvPr/>
          </p:nvSpPr>
          <p:spPr bwMode="auto">
            <a:xfrm>
              <a:off x="1948" y="2299"/>
              <a:ext cx="120" cy="99"/>
            </a:xfrm>
            <a:prstGeom prst="rect">
              <a:avLst/>
            </a:prstGeom>
            <a:solidFill>
              <a:srgbClr val="000000"/>
            </a:solidFill>
            <a:ln w="12700">
              <a:solidFill>
                <a:srgbClr val="00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2525" name="Rectangle 29"/>
            <p:cNvSpPr>
              <a:spLocks noChangeArrowheads="1"/>
            </p:cNvSpPr>
            <p:nvPr/>
          </p:nvSpPr>
          <p:spPr bwMode="auto">
            <a:xfrm>
              <a:off x="1932" y="2278"/>
              <a:ext cx="120" cy="106"/>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bg1"/>
                </a:solidFill>
              </a:endParaRPr>
            </a:p>
          </p:txBody>
        </p:sp>
      </p:grpSp>
      <p:grpSp>
        <p:nvGrpSpPr>
          <p:cNvPr id="362526" name="Group 30"/>
          <p:cNvGrpSpPr/>
          <p:nvPr/>
        </p:nvGrpSpPr>
        <p:grpSpPr bwMode="auto">
          <a:xfrm>
            <a:off x="3067050" y="5058042"/>
            <a:ext cx="215900" cy="190500"/>
            <a:chOff x="1932" y="2712"/>
            <a:chExt cx="136" cy="120"/>
          </a:xfrm>
        </p:grpSpPr>
        <p:sp>
          <p:nvSpPr>
            <p:cNvPr id="362527" name="Rectangle 31"/>
            <p:cNvSpPr>
              <a:spLocks noChangeArrowheads="1"/>
            </p:cNvSpPr>
            <p:nvPr/>
          </p:nvSpPr>
          <p:spPr bwMode="auto">
            <a:xfrm>
              <a:off x="1948" y="2733"/>
              <a:ext cx="120" cy="99"/>
            </a:xfrm>
            <a:prstGeom prst="rect">
              <a:avLst/>
            </a:prstGeom>
            <a:solidFill>
              <a:srgbClr val="000000"/>
            </a:solidFill>
            <a:ln w="12700">
              <a:solidFill>
                <a:srgbClr val="00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2528" name="Rectangle 32"/>
            <p:cNvSpPr>
              <a:spLocks noChangeArrowheads="1"/>
            </p:cNvSpPr>
            <p:nvPr/>
          </p:nvSpPr>
          <p:spPr bwMode="auto">
            <a:xfrm>
              <a:off x="1932" y="2712"/>
              <a:ext cx="120" cy="105"/>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bg1"/>
                </a:solidFill>
              </a:endParaRPr>
            </a:p>
          </p:txBody>
        </p:sp>
      </p:grpSp>
      <p:sp>
        <p:nvSpPr>
          <p:cNvPr id="362529" name="Line 33"/>
          <p:cNvSpPr>
            <a:spLocks noChangeShapeType="1"/>
          </p:cNvSpPr>
          <p:nvPr/>
        </p:nvSpPr>
        <p:spPr bwMode="auto">
          <a:xfrm>
            <a:off x="2565400" y="2219592"/>
            <a:ext cx="1003300" cy="0"/>
          </a:xfrm>
          <a:prstGeom prst="line">
            <a:avLst/>
          </a:prstGeom>
          <a:noFill/>
          <a:ln w="508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2530" name="Line 34"/>
          <p:cNvSpPr>
            <a:spLocks noChangeShapeType="1"/>
          </p:cNvSpPr>
          <p:nvPr/>
        </p:nvSpPr>
        <p:spPr bwMode="auto">
          <a:xfrm>
            <a:off x="5105400" y="2219592"/>
            <a:ext cx="1003300" cy="0"/>
          </a:xfrm>
          <a:prstGeom prst="line">
            <a:avLst/>
          </a:prstGeom>
          <a:noFill/>
          <a:ln w="508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2531" name="Rectangle 35"/>
          <p:cNvSpPr>
            <a:spLocks noChangeArrowheads="1"/>
          </p:cNvSpPr>
          <p:nvPr/>
        </p:nvSpPr>
        <p:spPr bwMode="auto">
          <a:xfrm>
            <a:off x="3757614" y="1946542"/>
            <a:ext cx="1109277"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a:solidFill>
                  <a:schemeClr val="bg1"/>
                </a:solidFill>
                <a:latin typeface="Arial" panose="020B0604020202020204" pitchFamily="34" charset="0"/>
              </a:rPr>
              <a:t>bubble</a:t>
            </a:r>
            <a:endParaRPr lang="en-US" altLang="zh-CN">
              <a:solidFill>
                <a:schemeClr val="bg1"/>
              </a:solidFill>
              <a:latin typeface="Arial" panose="020B0604020202020204" pitchFamily="34" charset="0"/>
            </a:endParaRPr>
          </a:p>
        </p:txBody>
      </p:sp>
      <p:sp>
        <p:nvSpPr>
          <p:cNvPr id="2" name="标题 1"/>
          <p:cNvSpPr>
            <a:spLocks noGrp="1"/>
          </p:cNvSpPr>
          <p:nvPr>
            <p:ph type="title"/>
          </p:nvPr>
        </p:nvSpPr>
        <p:spPr/>
        <p:txBody>
          <a:bodyPr/>
          <a:lstStyle/>
          <a:p>
            <a:r>
              <a:rPr lang="en-US" altLang="zh-CN" dirty="0"/>
              <a:t>Process Specification (PSPEC)</a:t>
            </a:r>
            <a:endParaRPr lang="zh-CN" altLang="en-US"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Arc 2"/>
          <p:cNvSpPr/>
          <p:nvPr/>
        </p:nvSpPr>
        <p:spPr bwMode="auto">
          <a:xfrm>
            <a:off x="4381500" y="3076575"/>
            <a:ext cx="2260600" cy="14859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76200" cap="rnd">
            <a:solidFill>
              <a:schemeClr val="hlink"/>
            </a:solidFill>
            <a:round/>
            <a:head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3524" name="Oval 4"/>
          <p:cNvSpPr>
            <a:spLocks noChangeArrowheads="1"/>
          </p:cNvSpPr>
          <p:nvPr/>
        </p:nvSpPr>
        <p:spPr bwMode="auto">
          <a:xfrm>
            <a:off x="1727200" y="1655763"/>
            <a:ext cx="1524000" cy="1365250"/>
          </a:xfrm>
          <a:prstGeom prst="ellipse">
            <a:avLst/>
          </a:prstGeom>
          <a:solidFill>
            <a:srgbClr val="CF0E30"/>
          </a:solidFill>
          <a:ln>
            <a:noFill/>
          </a:ln>
          <a:effectLst/>
          <a:extLst>
            <a:ext uri="{91240B29-F687-4F45-9708-019B960494DF}">
              <a14:hiddenLine xmlns:a14="http://schemas.microsoft.com/office/drawing/2010/main" w="12700">
                <a:solidFill>
                  <a:schemeClr val="tx1"/>
                </a:solidFill>
                <a:rou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3525" name="Rectangle 5"/>
          <p:cNvSpPr>
            <a:spLocks noChangeArrowheads="1"/>
          </p:cNvSpPr>
          <p:nvPr/>
        </p:nvSpPr>
        <p:spPr bwMode="auto">
          <a:xfrm>
            <a:off x="2654300" y="3371850"/>
            <a:ext cx="1727200" cy="1862138"/>
          </a:xfrm>
          <a:prstGeom prst="rect">
            <a:avLst/>
          </a:prstGeom>
          <a:solidFill>
            <a:schemeClr val="accent2"/>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3526" name="Rectangle 6"/>
          <p:cNvSpPr>
            <a:spLocks noChangeArrowheads="1"/>
          </p:cNvSpPr>
          <p:nvPr/>
        </p:nvSpPr>
        <p:spPr bwMode="auto">
          <a:xfrm>
            <a:off x="2654300" y="3371850"/>
            <a:ext cx="1727200" cy="1860550"/>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3527" name="Rectangle 7"/>
          <p:cNvSpPr>
            <a:spLocks noChangeArrowheads="1"/>
          </p:cNvSpPr>
          <p:nvPr/>
        </p:nvSpPr>
        <p:spPr bwMode="auto">
          <a:xfrm>
            <a:off x="4468813" y="3509963"/>
            <a:ext cx="3524810"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i="1" dirty="0"/>
              <a:t>one or more ”components"</a:t>
            </a:r>
            <a:endParaRPr lang="en-US" altLang="zh-CN" i="1" dirty="0"/>
          </a:p>
          <a:p>
            <a:pPr algn="l">
              <a:lnSpc>
                <a:spcPct val="100000"/>
              </a:lnSpc>
            </a:pPr>
            <a:endParaRPr lang="zh-CN" altLang="en-US" i="1" dirty="0">
              <a:effectLst>
                <a:outerShdw blurRad="38100" dist="38100" dir="2700000" algn="tl">
                  <a:srgbClr val="000000"/>
                </a:outerShdw>
              </a:effectLst>
            </a:endParaRPr>
          </a:p>
        </p:txBody>
      </p:sp>
      <p:sp>
        <p:nvSpPr>
          <p:cNvPr id="363528" name="Rectangle 8"/>
          <p:cNvSpPr>
            <a:spLocks noChangeArrowheads="1"/>
          </p:cNvSpPr>
          <p:nvPr/>
        </p:nvSpPr>
        <p:spPr bwMode="auto">
          <a:xfrm>
            <a:off x="4491038" y="3802063"/>
            <a:ext cx="2878800"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i="1" dirty="0"/>
              <a:t>in the software design</a:t>
            </a:r>
            <a:endParaRPr lang="en-US" altLang="zh-CN" i="1" dirty="0"/>
          </a:p>
        </p:txBody>
      </p:sp>
      <p:sp>
        <p:nvSpPr>
          <p:cNvPr id="363529" name="Freeform 9"/>
          <p:cNvSpPr/>
          <p:nvPr/>
        </p:nvSpPr>
        <p:spPr bwMode="auto">
          <a:xfrm>
            <a:off x="2235200" y="2354264"/>
            <a:ext cx="2147888" cy="2879725"/>
          </a:xfrm>
          <a:custGeom>
            <a:avLst/>
            <a:gdLst>
              <a:gd name="T0" fmla="*/ 0 w 1353"/>
              <a:gd name="T1" fmla="*/ 0 h 1814"/>
              <a:gd name="T2" fmla="*/ 272 w 1353"/>
              <a:gd name="T3" fmla="*/ 1813 h 1814"/>
              <a:gd name="T4" fmla="*/ 272 w 1353"/>
              <a:gd name="T5" fmla="*/ 647 h 1814"/>
              <a:gd name="T6" fmla="*/ 1352 w 1353"/>
              <a:gd name="T7" fmla="*/ 647 h 1814"/>
              <a:gd name="T8" fmla="*/ 0 w 1353"/>
              <a:gd name="T9" fmla="*/ 0 h 1814"/>
            </a:gdLst>
            <a:ahLst/>
            <a:cxnLst>
              <a:cxn ang="0">
                <a:pos x="T0" y="T1"/>
              </a:cxn>
              <a:cxn ang="0">
                <a:pos x="T2" y="T3"/>
              </a:cxn>
              <a:cxn ang="0">
                <a:pos x="T4" y="T5"/>
              </a:cxn>
              <a:cxn ang="0">
                <a:pos x="T6" y="T7"/>
              </a:cxn>
              <a:cxn ang="0">
                <a:pos x="T8" y="T9"/>
              </a:cxn>
            </a:cxnLst>
            <a:rect l="0" t="0" r="r" b="b"/>
            <a:pathLst>
              <a:path w="1353" h="1814">
                <a:moveTo>
                  <a:pt x="0" y="0"/>
                </a:moveTo>
                <a:lnTo>
                  <a:pt x="272" y="1813"/>
                </a:lnTo>
                <a:lnTo>
                  <a:pt x="272" y="647"/>
                </a:lnTo>
                <a:lnTo>
                  <a:pt x="1352" y="647"/>
                </a:lnTo>
                <a:lnTo>
                  <a:pt x="0" y="0"/>
                </a:lnTo>
              </a:path>
            </a:pathLst>
          </a:custGeom>
          <a:solidFill>
            <a:schemeClr val="accent2"/>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363530" name="Line 10"/>
          <p:cNvSpPr>
            <a:spLocks noChangeShapeType="1"/>
          </p:cNvSpPr>
          <p:nvPr/>
        </p:nvSpPr>
        <p:spPr bwMode="auto">
          <a:xfrm>
            <a:off x="2273300" y="2400300"/>
            <a:ext cx="381000" cy="97948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3531" name="Rectangle 11"/>
          <p:cNvSpPr>
            <a:spLocks noChangeArrowheads="1"/>
          </p:cNvSpPr>
          <p:nvPr/>
        </p:nvSpPr>
        <p:spPr bwMode="auto">
          <a:xfrm>
            <a:off x="2627314" y="3454401"/>
            <a:ext cx="17303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3600" dirty="0">
                <a:solidFill>
                  <a:schemeClr val="bg1"/>
                </a:solidFill>
                <a:latin typeface="Arial" panose="020B0604020202020204" pitchFamily="34" charset="0"/>
              </a:rPr>
              <a:t>PSPEC</a:t>
            </a:r>
            <a:endParaRPr lang="en-US" altLang="zh-CN" sz="3600" dirty="0">
              <a:solidFill>
                <a:schemeClr val="bg1"/>
              </a:solidFill>
              <a:latin typeface="Arial" panose="020B0604020202020204" pitchFamily="34" charset="0"/>
            </a:endParaRPr>
          </a:p>
        </p:txBody>
      </p:sp>
      <p:sp>
        <p:nvSpPr>
          <p:cNvPr id="363532" name="Rectangle 12"/>
          <p:cNvSpPr>
            <a:spLocks noChangeArrowheads="1"/>
          </p:cNvSpPr>
          <p:nvPr/>
        </p:nvSpPr>
        <p:spPr bwMode="auto">
          <a:xfrm>
            <a:off x="5334000" y="2795588"/>
            <a:ext cx="419100" cy="222250"/>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endParaRPr lang="zh-CN" altLang="en-US"/>
          </a:p>
        </p:txBody>
      </p:sp>
      <p:sp>
        <p:nvSpPr>
          <p:cNvPr id="363533" name="Rectangle 13"/>
          <p:cNvSpPr>
            <a:spLocks noChangeArrowheads="1"/>
          </p:cNvSpPr>
          <p:nvPr/>
        </p:nvSpPr>
        <p:spPr bwMode="auto">
          <a:xfrm>
            <a:off x="5880100" y="2795588"/>
            <a:ext cx="419100" cy="222250"/>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endParaRPr lang="zh-CN" altLang="en-US"/>
          </a:p>
        </p:txBody>
      </p:sp>
      <p:sp>
        <p:nvSpPr>
          <p:cNvPr id="363534" name="Rectangle 14"/>
          <p:cNvSpPr>
            <a:spLocks noChangeArrowheads="1"/>
          </p:cNvSpPr>
          <p:nvPr/>
        </p:nvSpPr>
        <p:spPr bwMode="auto">
          <a:xfrm>
            <a:off x="6426200" y="2795588"/>
            <a:ext cx="419100" cy="222250"/>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endParaRPr lang="zh-CN" altLang="en-US"/>
          </a:p>
        </p:txBody>
      </p:sp>
      <p:sp>
        <p:nvSpPr>
          <p:cNvPr id="363535" name="Rectangle 15"/>
          <p:cNvSpPr>
            <a:spLocks noChangeArrowheads="1"/>
          </p:cNvSpPr>
          <p:nvPr/>
        </p:nvSpPr>
        <p:spPr bwMode="auto">
          <a:xfrm>
            <a:off x="6972300" y="2795588"/>
            <a:ext cx="419100" cy="222250"/>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endParaRPr lang="zh-CN" altLang="en-US"/>
          </a:p>
        </p:txBody>
      </p:sp>
      <p:sp>
        <p:nvSpPr>
          <p:cNvPr id="363536" name="Rectangle 16"/>
          <p:cNvSpPr>
            <a:spLocks noChangeArrowheads="1"/>
          </p:cNvSpPr>
          <p:nvPr/>
        </p:nvSpPr>
        <p:spPr bwMode="auto">
          <a:xfrm>
            <a:off x="5638800" y="2433639"/>
            <a:ext cx="419100" cy="223837"/>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endParaRPr lang="zh-CN" altLang="en-US"/>
          </a:p>
        </p:txBody>
      </p:sp>
      <p:sp>
        <p:nvSpPr>
          <p:cNvPr id="363537" name="Rectangle 17"/>
          <p:cNvSpPr>
            <a:spLocks noChangeArrowheads="1"/>
          </p:cNvSpPr>
          <p:nvPr/>
        </p:nvSpPr>
        <p:spPr bwMode="auto">
          <a:xfrm>
            <a:off x="6667500" y="2433639"/>
            <a:ext cx="419100" cy="223837"/>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endParaRPr lang="zh-CN" altLang="en-US"/>
          </a:p>
        </p:txBody>
      </p:sp>
      <p:sp>
        <p:nvSpPr>
          <p:cNvPr id="363538" name="Rectangle 18"/>
          <p:cNvSpPr>
            <a:spLocks noChangeArrowheads="1"/>
          </p:cNvSpPr>
          <p:nvPr/>
        </p:nvSpPr>
        <p:spPr bwMode="auto">
          <a:xfrm>
            <a:off x="7302500" y="2444750"/>
            <a:ext cx="419100" cy="223838"/>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endParaRPr lang="zh-CN" altLang="en-US"/>
          </a:p>
        </p:txBody>
      </p:sp>
      <p:sp>
        <p:nvSpPr>
          <p:cNvPr id="363539" name="Rectangle 19"/>
          <p:cNvSpPr>
            <a:spLocks noChangeArrowheads="1"/>
          </p:cNvSpPr>
          <p:nvPr/>
        </p:nvSpPr>
        <p:spPr bwMode="auto">
          <a:xfrm>
            <a:off x="6299200" y="1914525"/>
            <a:ext cx="419100" cy="223838"/>
          </a:xfrm>
          <a:prstGeom prst="rect">
            <a:avLst/>
          </a:prstGeom>
          <a:solidFill>
            <a:schemeClr val="accent2"/>
          </a:solidFill>
          <a:ln w="25400">
            <a:solidFill>
              <a:schemeClr val="tx1"/>
            </a:solidFill>
            <a:miter lim="800000"/>
          </a:ln>
          <a:effectLst>
            <a:outerShdw dist="107763" dir="2700000" algn="ctr" rotWithShape="0">
              <a:schemeClr val="bg2"/>
            </a:outerShdw>
          </a:effectLst>
        </p:spPr>
        <p:txBody>
          <a:bodyPr wrap="none" anchor="ctr"/>
          <a:lstStyle/>
          <a:p>
            <a:endParaRPr lang="zh-CN" altLang="en-US"/>
          </a:p>
        </p:txBody>
      </p:sp>
      <p:sp>
        <p:nvSpPr>
          <p:cNvPr id="363540" name="Line 20"/>
          <p:cNvSpPr>
            <a:spLocks noChangeShapeType="1"/>
          </p:cNvSpPr>
          <p:nvPr/>
        </p:nvSpPr>
        <p:spPr bwMode="auto">
          <a:xfrm flipH="1">
            <a:off x="5854700" y="2163764"/>
            <a:ext cx="673100" cy="244475"/>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3541" name="Line 21"/>
          <p:cNvSpPr>
            <a:spLocks noChangeShapeType="1"/>
          </p:cNvSpPr>
          <p:nvPr/>
        </p:nvSpPr>
        <p:spPr bwMode="auto">
          <a:xfrm>
            <a:off x="6527800" y="2174875"/>
            <a:ext cx="330200" cy="22225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3542" name="Line 22"/>
          <p:cNvSpPr>
            <a:spLocks noChangeShapeType="1"/>
          </p:cNvSpPr>
          <p:nvPr/>
        </p:nvSpPr>
        <p:spPr bwMode="auto">
          <a:xfrm>
            <a:off x="6527800" y="2185988"/>
            <a:ext cx="977900" cy="23336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3543" name="Line 23"/>
          <p:cNvSpPr>
            <a:spLocks noChangeShapeType="1"/>
          </p:cNvSpPr>
          <p:nvPr/>
        </p:nvSpPr>
        <p:spPr bwMode="auto">
          <a:xfrm flipH="1">
            <a:off x="6642100" y="2682875"/>
            <a:ext cx="241300" cy="76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3544" name="Line 24"/>
          <p:cNvSpPr>
            <a:spLocks noChangeShapeType="1"/>
          </p:cNvSpPr>
          <p:nvPr/>
        </p:nvSpPr>
        <p:spPr bwMode="auto">
          <a:xfrm>
            <a:off x="6896100" y="2693989"/>
            <a:ext cx="279400" cy="65087"/>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3545" name="Line 25"/>
          <p:cNvSpPr>
            <a:spLocks noChangeShapeType="1"/>
          </p:cNvSpPr>
          <p:nvPr/>
        </p:nvSpPr>
        <p:spPr bwMode="auto">
          <a:xfrm flipH="1">
            <a:off x="5537200" y="2682876"/>
            <a:ext cx="304800" cy="8731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3546" name="Line 26"/>
          <p:cNvSpPr>
            <a:spLocks noChangeShapeType="1"/>
          </p:cNvSpPr>
          <p:nvPr/>
        </p:nvSpPr>
        <p:spPr bwMode="auto">
          <a:xfrm>
            <a:off x="5867400" y="2693988"/>
            <a:ext cx="279400" cy="8731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3547" name="Line 27"/>
          <p:cNvSpPr>
            <a:spLocks noChangeShapeType="1"/>
          </p:cNvSpPr>
          <p:nvPr/>
        </p:nvSpPr>
        <p:spPr bwMode="auto">
          <a:xfrm>
            <a:off x="1689100" y="1454150"/>
            <a:ext cx="317500" cy="342900"/>
          </a:xfrm>
          <a:prstGeom prst="line">
            <a:avLst/>
          </a:prstGeom>
          <a:noFill/>
          <a:ln w="508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3548" name="Line 28"/>
          <p:cNvSpPr>
            <a:spLocks noChangeShapeType="1"/>
          </p:cNvSpPr>
          <p:nvPr/>
        </p:nvSpPr>
        <p:spPr bwMode="auto">
          <a:xfrm>
            <a:off x="3276600" y="2401888"/>
            <a:ext cx="558800" cy="4762"/>
          </a:xfrm>
          <a:prstGeom prst="line">
            <a:avLst/>
          </a:prstGeom>
          <a:noFill/>
          <a:ln w="508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2" name="标题 1"/>
          <p:cNvSpPr>
            <a:spLocks noGrp="1"/>
          </p:cNvSpPr>
          <p:nvPr>
            <p:ph type="title"/>
          </p:nvPr>
        </p:nvSpPr>
        <p:spPr/>
        <p:txBody>
          <a:bodyPr/>
          <a:lstStyle/>
          <a:p>
            <a:r>
              <a:rPr lang="en-US" altLang="zh-CN" dirty="0"/>
              <a:t>A Design Note</a:t>
            </a:r>
            <a:endParaRPr lang="zh-CN" altLang="en-US" dirty="0"/>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Oval 3"/>
          <p:cNvSpPr>
            <a:spLocks noChangeArrowheads="1"/>
          </p:cNvSpPr>
          <p:nvPr/>
        </p:nvSpPr>
        <p:spPr bwMode="auto">
          <a:xfrm>
            <a:off x="1943100" y="2252663"/>
            <a:ext cx="850900" cy="868362"/>
          </a:xfrm>
          <a:prstGeom prst="ellipse">
            <a:avLst/>
          </a:prstGeom>
          <a:solidFill>
            <a:schemeClr val="accent2"/>
          </a:solidFill>
          <a:ln>
            <a:noFill/>
          </a:ln>
          <a:effectLst/>
          <a:extLst>
            <a:ext uri="{91240B29-F687-4F45-9708-019B960494DF}">
              <a14:hiddenLine xmlns:a14="http://schemas.microsoft.com/office/drawing/2010/main" w="12700">
                <a:solidFill>
                  <a:schemeClr val="tx1"/>
                </a:solidFill>
                <a:rou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48" name="Oval 4"/>
          <p:cNvSpPr>
            <a:spLocks noChangeArrowheads="1"/>
          </p:cNvSpPr>
          <p:nvPr/>
        </p:nvSpPr>
        <p:spPr bwMode="auto">
          <a:xfrm>
            <a:off x="1943100" y="2254250"/>
            <a:ext cx="850900" cy="865188"/>
          </a:xfrm>
          <a:prstGeom prst="ellipse">
            <a:avLst/>
          </a:prstGeom>
          <a:noFill/>
          <a:ln w="254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49" name="Rectangle 5" descr="Narrow horizontal"/>
          <p:cNvSpPr>
            <a:spLocks noChangeArrowheads="1"/>
          </p:cNvSpPr>
          <p:nvPr/>
        </p:nvSpPr>
        <p:spPr bwMode="auto">
          <a:xfrm>
            <a:off x="2235200" y="3414713"/>
            <a:ext cx="1409700" cy="881062"/>
          </a:xfrm>
          <a:prstGeom prst="rect">
            <a:avLst/>
          </a:prstGeom>
          <a:pattFill prst="narHorz">
            <a:fgClr>
              <a:srgbClr val="000000"/>
            </a:fgClr>
            <a:bgClr>
              <a:srgbClr val="FFFFFF"/>
            </a:bgClr>
          </a:patt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50" name="Rectangle 6"/>
          <p:cNvSpPr>
            <a:spLocks noChangeArrowheads="1"/>
          </p:cNvSpPr>
          <p:nvPr/>
        </p:nvSpPr>
        <p:spPr bwMode="auto">
          <a:xfrm>
            <a:off x="2235200" y="3416300"/>
            <a:ext cx="1409700" cy="877888"/>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51" name="Freeform 7"/>
          <p:cNvSpPr/>
          <p:nvPr/>
        </p:nvSpPr>
        <p:spPr bwMode="auto">
          <a:xfrm>
            <a:off x="2260600" y="2906713"/>
            <a:ext cx="1423988" cy="531812"/>
          </a:xfrm>
          <a:custGeom>
            <a:avLst/>
            <a:gdLst>
              <a:gd name="T0" fmla="*/ 104 w 897"/>
              <a:gd name="T1" fmla="*/ 0 h 335"/>
              <a:gd name="T2" fmla="*/ 0 w 897"/>
              <a:gd name="T3" fmla="*/ 334 h 335"/>
              <a:gd name="T4" fmla="*/ 896 w 897"/>
              <a:gd name="T5" fmla="*/ 334 h 335"/>
              <a:gd name="T6" fmla="*/ 104 w 897"/>
              <a:gd name="T7" fmla="*/ 0 h 335"/>
            </a:gdLst>
            <a:ahLst/>
            <a:cxnLst>
              <a:cxn ang="0">
                <a:pos x="T0" y="T1"/>
              </a:cxn>
              <a:cxn ang="0">
                <a:pos x="T2" y="T3"/>
              </a:cxn>
              <a:cxn ang="0">
                <a:pos x="T4" y="T5"/>
              </a:cxn>
              <a:cxn ang="0">
                <a:pos x="T6" y="T7"/>
              </a:cxn>
            </a:cxnLst>
            <a:rect l="0" t="0" r="r" b="b"/>
            <a:pathLst>
              <a:path w="897" h="335">
                <a:moveTo>
                  <a:pt x="104" y="0"/>
                </a:moveTo>
                <a:lnTo>
                  <a:pt x="0" y="334"/>
                </a:lnTo>
                <a:lnTo>
                  <a:pt x="896" y="334"/>
                </a:lnTo>
                <a:lnTo>
                  <a:pt x="104" y="0"/>
                </a:lnTo>
              </a:path>
            </a:pathLst>
          </a:custGeom>
          <a:solidFill>
            <a:srgbClr val="E5405D"/>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364552" name="Freeform 8"/>
          <p:cNvSpPr/>
          <p:nvPr/>
        </p:nvSpPr>
        <p:spPr bwMode="auto">
          <a:xfrm>
            <a:off x="2247900" y="2895601"/>
            <a:ext cx="1423988" cy="531813"/>
          </a:xfrm>
          <a:custGeom>
            <a:avLst/>
            <a:gdLst>
              <a:gd name="T0" fmla="*/ 104 w 897"/>
              <a:gd name="T1" fmla="*/ 0 h 335"/>
              <a:gd name="T2" fmla="*/ 0 w 897"/>
              <a:gd name="T3" fmla="*/ 334 h 335"/>
              <a:gd name="T4" fmla="*/ 896 w 897"/>
              <a:gd name="T5" fmla="*/ 334 h 335"/>
              <a:gd name="T6" fmla="*/ 104 w 897"/>
              <a:gd name="T7" fmla="*/ 0 h 335"/>
            </a:gdLst>
            <a:ahLst/>
            <a:cxnLst>
              <a:cxn ang="0">
                <a:pos x="T0" y="T1"/>
              </a:cxn>
              <a:cxn ang="0">
                <a:pos x="T2" y="T3"/>
              </a:cxn>
              <a:cxn ang="0">
                <a:pos x="T4" y="T5"/>
              </a:cxn>
              <a:cxn ang="0">
                <a:pos x="T6" y="T7"/>
              </a:cxn>
            </a:cxnLst>
            <a:rect l="0" t="0" r="r" b="b"/>
            <a:pathLst>
              <a:path w="897" h="335">
                <a:moveTo>
                  <a:pt x="104" y="0"/>
                </a:moveTo>
                <a:lnTo>
                  <a:pt x="0" y="334"/>
                </a:lnTo>
                <a:lnTo>
                  <a:pt x="896" y="334"/>
                </a:lnTo>
                <a:lnTo>
                  <a:pt x="104"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364553" name="Rectangle 9"/>
          <p:cNvSpPr>
            <a:spLocks noChangeArrowheads="1"/>
          </p:cNvSpPr>
          <p:nvPr/>
        </p:nvSpPr>
        <p:spPr bwMode="auto">
          <a:xfrm>
            <a:off x="2235200" y="3414714"/>
            <a:ext cx="1409700" cy="192087"/>
          </a:xfrm>
          <a:prstGeom prst="rect">
            <a:avLst/>
          </a:prstGeom>
          <a:solidFill>
            <a:schemeClr val="accent2"/>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54" name="Rectangle 10"/>
          <p:cNvSpPr>
            <a:spLocks noChangeArrowheads="1"/>
          </p:cNvSpPr>
          <p:nvPr/>
        </p:nvSpPr>
        <p:spPr bwMode="auto">
          <a:xfrm>
            <a:off x="2235200" y="3416301"/>
            <a:ext cx="1409700" cy="188913"/>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nvGrpSpPr>
          <p:cNvPr id="364555" name="Group 11"/>
          <p:cNvGrpSpPr/>
          <p:nvPr/>
        </p:nvGrpSpPr>
        <p:grpSpPr bwMode="auto">
          <a:xfrm>
            <a:off x="1485900" y="3008314"/>
            <a:ext cx="534988" cy="439737"/>
            <a:chOff x="936" y="1655"/>
            <a:chExt cx="337" cy="277"/>
          </a:xfrm>
        </p:grpSpPr>
        <p:sp>
          <p:nvSpPr>
            <p:cNvPr id="364556" name="Freeform 12"/>
            <p:cNvSpPr/>
            <p:nvPr/>
          </p:nvSpPr>
          <p:spPr bwMode="auto">
            <a:xfrm>
              <a:off x="1152" y="1655"/>
              <a:ext cx="121" cy="94"/>
            </a:xfrm>
            <a:custGeom>
              <a:avLst/>
              <a:gdLst>
                <a:gd name="T0" fmla="*/ 120 w 121"/>
                <a:gd name="T1" fmla="*/ 0 h 94"/>
                <a:gd name="T2" fmla="*/ 45 w 121"/>
                <a:gd name="T3" fmla="*/ 93 h 94"/>
                <a:gd name="T4" fmla="*/ 23 w 121"/>
                <a:gd name="T5" fmla="*/ 73 h 94"/>
                <a:gd name="T6" fmla="*/ 0 w 121"/>
                <a:gd name="T7" fmla="*/ 53 h 94"/>
                <a:gd name="T8" fmla="*/ 120 w 121"/>
                <a:gd name="T9" fmla="*/ 0 h 94"/>
              </a:gdLst>
              <a:ahLst/>
              <a:cxnLst>
                <a:cxn ang="0">
                  <a:pos x="T0" y="T1"/>
                </a:cxn>
                <a:cxn ang="0">
                  <a:pos x="T2" y="T3"/>
                </a:cxn>
                <a:cxn ang="0">
                  <a:pos x="T4" y="T5"/>
                </a:cxn>
                <a:cxn ang="0">
                  <a:pos x="T6" y="T7"/>
                </a:cxn>
                <a:cxn ang="0">
                  <a:pos x="T8" y="T9"/>
                </a:cxn>
              </a:cxnLst>
              <a:rect l="0" t="0" r="r" b="b"/>
              <a:pathLst>
                <a:path w="121" h="94">
                  <a:moveTo>
                    <a:pt x="120" y="0"/>
                  </a:moveTo>
                  <a:lnTo>
                    <a:pt x="45" y="93"/>
                  </a:lnTo>
                  <a:lnTo>
                    <a:pt x="23" y="73"/>
                  </a:lnTo>
                  <a:lnTo>
                    <a:pt x="0" y="53"/>
                  </a:lnTo>
                  <a:lnTo>
                    <a:pt x="120" y="0"/>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364557" name="Line 13"/>
            <p:cNvSpPr>
              <a:spLocks noChangeShapeType="1"/>
            </p:cNvSpPr>
            <p:nvPr/>
          </p:nvSpPr>
          <p:spPr bwMode="auto">
            <a:xfrm flipV="1">
              <a:off x="936" y="1726"/>
              <a:ext cx="240" cy="20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grpSp>
        <p:nvGrpSpPr>
          <p:cNvPr id="364558" name="Group 14"/>
          <p:cNvGrpSpPr/>
          <p:nvPr/>
        </p:nvGrpSpPr>
        <p:grpSpPr bwMode="auto">
          <a:xfrm>
            <a:off x="1435100" y="2320926"/>
            <a:ext cx="496888" cy="227013"/>
            <a:chOff x="904" y="1222"/>
            <a:chExt cx="313" cy="143"/>
          </a:xfrm>
        </p:grpSpPr>
        <p:sp>
          <p:nvSpPr>
            <p:cNvPr id="364559" name="Freeform 15"/>
            <p:cNvSpPr/>
            <p:nvPr/>
          </p:nvSpPr>
          <p:spPr bwMode="auto">
            <a:xfrm>
              <a:off x="1088" y="1285"/>
              <a:ext cx="129" cy="80"/>
            </a:xfrm>
            <a:custGeom>
              <a:avLst/>
              <a:gdLst>
                <a:gd name="T0" fmla="*/ 128 w 129"/>
                <a:gd name="T1" fmla="*/ 79 h 80"/>
                <a:gd name="T2" fmla="*/ 0 w 129"/>
                <a:gd name="T3" fmla="*/ 53 h 80"/>
                <a:gd name="T4" fmla="*/ 15 w 129"/>
                <a:gd name="T5" fmla="*/ 26 h 80"/>
                <a:gd name="T6" fmla="*/ 30 w 129"/>
                <a:gd name="T7" fmla="*/ 0 h 80"/>
                <a:gd name="T8" fmla="*/ 128 w 129"/>
                <a:gd name="T9" fmla="*/ 79 h 80"/>
              </a:gdLst>
              <a:ahLst/>
              <a:cxnLst>
                <a:cxn ang="0">
                  <a:pos x="T0" y="T1"/>
                </a:cxn>
                <a:cxn ang="0">
                  <a:pos x="T2" y="T3"/>
                </a:cxn>
                <a:cxn ang="0">
                  <a:pos x="T4" y="T5"/>
                </a:cxn>
                <a:cxn ang="0">
                  <a:pos x="T6" y="T7"/>
                </a:cxn>
                <a:cxn ang="0">
                  <a:pos x="T8" y="T9"/>
                </a:cxn>
              </a:cxnLst>
              <a:rect l="0" t="0" r="r" b="b"/>
              <a:pathLst>
                <a:path w="129" h="80">
                  <a:moveTo>
                    <a:pt x="128" y="79"/>
                  </a:moveTo>
                  <a:lnTo>
                    <a:pt x="0" y="53"/>
                  </a:lnTo>
                  <a:lnTo>
                    <a:pt x="15" y="26"/>
                  </a:lnTo>
                  <a:lnTo>
                    <a:pt x="30" y="0"/>
                  </a:lnTo>
                  <a:lnTo>
                    <a:pt x="128" y="79"/>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364560" name="Line 16"/>
            <p:cNvSpPr>
              <a:spLocks noChangeShapeType="1"/>
            </p:cNvSpPr>
            <p:nvPr/>
          </p:nvSpPr>
          <p:spPr bwMode="auto">
            <a:xfrm>
              <a:off x="904" y="1222"/>
              <a:ext cx="200" cy="9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grpSp>
        <p:nvGrpSpPr>
          <p:cNvPr id="364561" name="Group 17"/>
          <p:cNvGrpSpPr/>
          <p:nvPr/>
        </p:nvGrpSpPr>
        <p:grpSpPr bwMode="auto">
          <a:xfrm>
            <a:off x="2743200" y="1846264"/>
            <a:ext cx="1106488" cy="642937"/>
            <a:chOff x="1728" y="923"/>
            <a:chExt cx="697" cy="405"/>
          </a:xfrm>
        </p:grpSpPr>
        <p:sp>
          <p:nvSpPr>
            <p:cNvPr id="364562" name="Freeform 18"/>
            <p:cNvSpPr/>
            <p:nvPr/>
          </p:nvSpPr>
          <p:spPr bwMode="auto">
            <a:xfrm>
              <a:off x="2296" y="923"/>
              <a:ext cx="129" cy="79"/>
            </a:xfrm>
            <a:custGeom>
              <a:avLst/>
              <a:gdLst>
                <a:gd name="T0" fmla="*/ 128 w 129"/>
                <a:gd name="T1" fmla="*/ 0 h 79"/>
                <a:gd name="T2" fmla="*/ 38 w 129"/>
                <a:gd name="T3" fmla="*/ 78 h 79"/>
                <a:gd name="T4" fmla="*/ 15 w 129"/>
                <a:gd name="T5" fmla="*/ 59 h 79"/>
                <a:gd name="T6" fmla="*/ 0 w 129"/>
                <a:gd name="T7" fmla="*/ 33 h 79"/>
                <a:gd name="T8" fmla="*/ 128 w 129"/>
                <a:gd name="T9" fmla="*/ 0 h 79"/>
              </a:gdLst>
              <a:ahLst/>
              <a:cxnLst>
                <a:cxn ang="0">
                  <a:pos x="T0" y="T1"/>
                </a:cxn>
                <a:cxn ang="0">
                  <a:pos x="T2" y="T3"/>
                </a:cxn>
                <a:cxn ang="0">
                  <a:pos x="T4" y="T5"/>
                </a:cxn>
                <a:cxn ang="0">
                  <a:pos x="T6" y="T7"/>
                </a:cxn>
                <a:cxn ang="0">
                  <a:pos x="T8" y="T9"/>
                </a:cxn>
              </a:cxnLst>
              <a:rect l="0" t="0" r="r" b="b"/>
              <a:pathLst>
                <a:path w="129" h="79">
                  <a:moveTo>
                    <a:pt x="128" y="0"/>
                  </a:moveTo>
                  <a:lnTo>
                    <a:pt x="38" y="78"/>
                  </a:lnTo>
                  <a:lnTo>
                    <a:pt x="15" y="59"/>
                  </a:lnTo>
                  <a:lnTo>
                    <a:pt x="0" y="33"/>
                  </a:lnTo>
                  <a:lnTo>
                    <a:pt x="128" y="0"/>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364563" name="Line 19"/>
            <p:cNvSpPr>
              <a:spLocks noChangeShapeType="1"/>
            </p:cNvSpPr>
            <p:nvPr/>
          </p:nvSpPr>
          <p:spPr bwMode="auto">
            <a:xfrm flipV="1">
              <a:off x="1728" y="980"/>
              <a:ext cx="584" cy="34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sp>
        <p:nvSpPr>
          <p:cNvPr id="364564" name="Oval 20"/>
          <p:cNvSpPr>
            <a:spLocks noChangeArrowheads="1"/>
          </p:cNvSpPr>
          <p:nvPr/>
        </p:nvSpPr>
        <p:spPr bwMode="auto">
          <a:xfrm>
            <a:off x="3886200" y="1338263"/>
            <a:ext cx="850900" cy="868362"/>
          </a:xfrm>
          <a:prstGeom prst="ellipse">
            <a:avLst/>
          </a:prstGeom>
          <a:solidFill>
            <a:schemeClr val="accent2"/>
          </a:solidFill>
          <a:ln>
            <a:noFill/>
          </a:ln>
          <a:effectLst/>
          <a:extLst>
            <a:ext uri="{91240B29-F687-4F45-9708-019B960494DF}">
              <a14:hiddenLine xmlns:a14="http://schemas.microsoft.com/office/drawing/2010/main" w="127000">
                <a:solidFill>
                  <a:schemeClr val="tx1"/>
                </a:solidFill>
                <a:rou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65" name="Oval 21"/>
          <p:cNvSpPr>
            <a:spLocks noChangeArrowheads="1"/>
          </p:cNvSpPr>
          <p:nvPr/>
        </p:nvSpPr>
        <p:spPr bwMode="auto">
          <a:xfrm>
            <a:off x="3886200" y="1339850"/>
            <a:ext cx="850900" cy="865188"/>
          </a:xfrm>
          <a:prstGeom prst="ellipse">
            <a:avLst/>
          </a:prstGeom>
          <a:noFill/>
          <a:ln w="254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66" name="Rectangle 22" descr="Narrow horizontal"/>
          <p:cNvSpPr>
            <a:spLocks noChangeArrowheads="1"/>
          </p:cNvSpPr>
          <p:nvPr/>
        </p:nvSpPr>
        <p:spPr bwMode="auto">
          <a:xfrm>
            <a:off x="4178300" y="2500313"/>
            <a:ext cx="1409700" cy="881062"/>
          </a:xfrm>
          <a:prstGeom prst="rect">
            <a:avLst/>
          </a:prstGeom>
          <a:pattFill prst="narHorz">
            <a:fgClr>
              <a:srgbClr val="000000"/>
            </a:fgClr>
            <a:bgClr>
              <a:srgbClr val="FFFFFF"/>
            </a:bgClr>
          </a:patt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67" name="Rectangle 23"/>
          <p:cNvSpPr>
            <a:spLocks noChangeArrowheads="1"/>
          </p:cNvSpPr>
          <p:nvPr/>
        </p:nvSpPr>
        <p:spPr bwMode="auto">
          <a:xfrm>
            <a:off x="4178300" y="2501900"/>
            <a:ext cx="1409700" cy="877888"/>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68" name="Freeform 24"/>
          <p:cNvSpPr/>
          <p:nvPr/>
        </p:nvSpPr>
        <p:spPr bwMode="auto">
          <a:xfrm>
            <a:off x="4203700" y="1992313"/>
            <a:ext cx="1423988" cy="531812"/>
          </a:xfrm>
          <a:custGeom>
            <a:avLst/>
            <a:gdLst>
              <a:gd name="T0" fmla="*/ 104 w 897"/>
              <a:gd name="T1" fmla="*/ 0 h 335"/>
              <a:gd name="T2" fmla="*/ 0 w 897"/>
              <a:gd name="T3" fmla="*/ 334 h 335"/>
              <a:gd name="T4" fmla="*/ 896 w 897"/>
              <a:gd name="T5" fmla="*/ 334 h 335"/>
              <a:gd name="T6" fmla="*/ 104 w 897"/>
              <a:gd name="T7" fmla="*/ 0 h 335"/>
            </a:gdLst>
            <a:ahLst/>
            <a:cxnLst>
              <a:cxn ang="0">
                <a:pos x="T0" y="T1"/>
              </a:cxn>
              <a:cxn ang="0">
                <a:pos x="T2" y="T3"/>
              </a:cxn>
              <a:cxn ang="0">
                <a:pos x="T4" y="T5"/>
              </a:cxn>
              <a:cxn ang="0">
                <a:pos x="T6" y="T7"/>
              </a:cxn>
            </a:cxnLst>
            <a:rect l="0" t="0" r="r" b="b"/>
            <a:pathLst>
              <a:path w="897" h="335">
                <a:moveTo>
                  <a:pt x="104" y="0"/>
                </a:moveTo>
                <a:lnTo>
                  <a:pt x="0" y="334"/>
                </a:lnTo>
                <a:lnTo>
                  <a:pt x="896" y="334"/>
                </a:lnTo>
                <a:lnTo>
                  <a:pt x="104" y="0"/>
                </a:lnTo>
              </a:path>
            </a:pathLst>
          </a:custGeom>
          <a:solidFill>
            <a:srgbClr val="E5405D"/>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364569" name="Freeform 25"/>
          <p:cNvSpPr/>
          <p:nvPr/>
        </p:nvSpPr>
        <p:spPr bwMode="auto">
          <a:xfrm>
            <a:off x="4191000" y="1981201"/>
            <a:ext cx="1423988" cy="531813"/>
          </a:xfrm>
          <a:custGeom>
            <a:avLst/>
            <a:gdLst>
              <a:gd name="T0" fmla="*/ 104 w 897"/>
              <a:gd name="T1" fmla="*/ 0 h 335"/>
              <a:gd name="T2" fmla="*/ 0 w 897"/>
              <a:gd name="T3" fmla="*/ 334 h 335"/>
              <a:gd name="T4" fmla="*/ 896 w 897"/>
              <a:gd name="T5" fmla="*/ 334 h 335"/>
              <a:gd name="T6" fmla="*/ 104 w 897"/>
              <a:gd name="T7" fmla="*/ 0 h 335"/>
            </a:gdLst>
            <a:ahLst/>
            <a:cxnLst>
              <a:cxn ang="0">
                <a:pos x="T0" y="T1"/>
              </a:cxn>
              <a:cxn ang="0">
                <a:pos x="T2" y="T3"/>
              </a:cxn>
              <a:cxn ang="0">
                <a:pos x="T4" y="T5"/>
              </a:cxn>
              <a:cxn ang="0">
                <a:pos x="T6" y="T7"/>
              </a:cxn>
            </a:cxnLst>
            <a:rect l="0" t="0" r="r" b="b"/>
            <a:pathLst>
              <a:path w="897" h="335">
                <a:moveTo>
                  <a:pt x="104" y="0"/>
                </a:moveTo>
                <a:lnTo>
                  <a:pt x="0" y="334"/>
                </a:lnTo>
                <a:lnTo>
                  <a:pt x="896" y="334"/>
                </a:lnTo>
                <a:lnTo>
                  <a:pt x="104"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364570" name="Rectangle 26"/>
          <p:cNvSpPr>
            <a:spLocks noChangeArrowheads="1"/>
          </p:cNvSpPr>
          <p:nvPr/>
        </p:nvSpPr>
        <p:spPr bwMode="auto">
          <a:xfrm>
            <a:off x="4178300" y="2500314"/>
            <a:ext cx="1409700" cy="192087"/>
          </a:xfrm>
          <a:prstGeom prst="rect">
            <a:avLst/>
          </a:prstGeom>
          <a:solidFill>
            <a:schemeClr val="accent2"/>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71" name="Rectangle 27"/>
          <p:cNvSpPr>
            <a:spLocks noChangeArrowheads="1"/>
          </p:cNvSpPr>
          <p:nvPr/>
        </p:nvSpPr>
        <p:spPr bwMode="auto">
          <a:xfrm>
            <a:off x="4178300" y="2501901"/>
            <a:ext cx="1409700" cy="188913"/>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72" name="Oval 28"/>
          <p:cNvSpPr>
            <a:spLocks noChangeArrowheads="1"/>
          </p:cNvSpPr>
          <p:nvPr/>
        </p:nvSpPr>
        <p:spPr bwMode="auto">
          <a:xfrm>
            <a:off x="6007100" y="1947863"/>
            <a:ext cx="838200" cy="868362"/>
          </a:xfrm>
          <a:prstGeom prst="ellipse">
            <a:avLst/>
          </a:prstGeom>
          <a:solidFill>
            <a:schemeClr val="accent2"/>
          </a:solidFill>
          <a:ln>
            <a:noFill/>
          </a:ln>
          <a:effectLst/>
          <a:extLst>
            <a:ext uri="{91240B29-F687-4F45-9708-019B960494DF}">
              <a14:hiddenLine xmlns:a14="http://schemas.microsoft.com/office/drawing/2010/main" w="12700">
                <a:solidFill>
                  <a:schemeClr val="tx1"/>
                </a:solidFill>
                <a:rou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73" name="Oval 29"/>
          <p:cNvSpPr>
            <a:spLocks noChangeArrowheads="1"/>
          </p:cNvSpPr>
          <p:nvPr/>
        </p:nvSpPr>
        <p:spPr bwMode="auto">
          <a:xfrm>
            <a:off x="6007100" y="1949450"/>
            <a:ext cx="838200" cy="865188"/>
          </a:xfrm>
          <a:prstGeom prst="ellipse">
            <a:avLst/>
          </a:prstGeom>
          <a:noFill/>
          <a:ln w="254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74" name="Rectangle 30" descr="Narrow horizontal"/>
          <p:cNvSpPr>
            <a:spLocks noChangeArrowheads="1"/>
          </p:cNvSpPr>
          <p:nvPr/>
        </p:nvSpPr>
        <p:spPr bwMode="auto">
          <a:xfrm>
            <a:off x="6286500" y="3109913"/>
            <a:ext cx="1422400" cy="881062"/>
          </a:xfrm>
          <a:prstGeom prst="rect">
            <a:avLst/>
          </a:prstGeom>
          <a:pattFill prst="narHorz">
            <a:fgClr>
              <a:srgbClr val="000000"/>
            </a:fgClr>
            <a:bgClr>
              <a:srgbClr val="FFFFFF"/>
            </a:bgClr>
          </a:patt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75" name="Rectangle 31"/>
          <p:cNvSpPr>
            <a:spLocks noChangeArrowheads="1"/>
          </p:cNvSpPr>
          <p:nvPr/>
        </p:nvSpPr>
        <p:spPr bwMode="auto">
          <a:xfrm>
            <a:off x="6286500" y="3111500"/>
            <a:ext cx="1422400" cy="877888"/>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76" name="Freeform 32"/>
          <p:cNvSpPr/>
          <p:nvPr/>
        </p:nvSpPr>
        <p:spPr bwMode="auto">
          <a:xfrm>
            <a:off x="6311900" y="2601913"/>
            <a:ext cx="1436688" cy="531812"/>
          </a:xfrm>
          <a:custGeom>
            <a:avLst/>
            <a:gdLst>
              <a:gd name="T0" fmla="*/ 112 w 905"/>
              <a:gd name="T1" fmla="*/ 0 h 335"/>
              <a:gd name="T2" fmla="*/ 0 w 905"/>
              <a:gd name="T3" fmla="*/ 334 h 335"/>
              <a:gd name="T4" fmla="*/ 904 w 905"/>
              <a:gd name="T5" fmla="*/ 334 h 335"/>
              <a:gd name="T6" fmla="*/ 112 w 905"/>
              <a:gd name="T7" fmla="*/ 0 h 335"/>
            </a:gdLst>
            <a:ahLst/>
            <a:cxnLst>
              <a:cxn ang="0">
                <a:pos x="T0" y="T1"/>
              </a:cxn>
              <a:cxn ang="0">
                <a:pos x="T2" y="T3"/>
              </a:cxn>
              <a:cxn ang="0">
                <a:pos x="T4" y="T5"/>
              </a:cxn>
              <a:cxn ang="0">
                <a:pos x="T6" y="T7"/>
              </a:cxn>
            </a:cxnLst>
            <a:rect l="0" t="0" r="r" b="b"/>
            <a:pathLst>
              <a:path w="905" h="335">
                <a:moveTo>
                  <a:pt x="112" y="0"/>
                </a:moveTo>
                <a:lnTo>
                  <a:pt x="0" y="334"/>
                </a:lnTo>
                <a:lnTo>
                  <a:pt x="904" y="334"/>
                </a:lnTo>
                <a:lnTo>
                  <a:pt x="112" y="0"/>
                </a:lnTo>
              </a:path>
            </a:pathLst>
          </a:custGeom>
          <a:solidFill>
            <a:srgbClr val="E5405D"/>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364577" name="Freeform 33"/>
          <p:cNvSpPr/>
          <p:nvPr/>
        </p:nvSpPr>
        <p:spPr bwMode="auto">
          <a:xfrm>
            <a:off x="6299200" y="2590801"/>
            <a:ext cx="1436688" cy="531813"/>
          </a:xfrm>
          <a:custGeom>
            <a:avLst/>
            <a:gdLst>
              <a:gd name="T0" fmla="*/ 112 w 905"/>
              <a:gd name="T1" fmla="*/ 0 h 335"/>
              <a:gd name="T2" fmla="*/ 0 w 905"/>
              <a:gd name="T3" fmla="*/ 334 h 335"/>
              <a:gd name="T4" fmla="*/ 904 w 905"/>
              <a:gd name="T5" fmla="*/ 334 h 335"/>
              <a:gd name="T6" fmla="*/ 112 w 905"/>
              <a:gd name="T7" fmla="*/ 0 h 335"/>
            </a:gdLst>
            <a:ahLst/>
            <a:cxnLst>
              <a:cxn ang="0">
                <a:pos x="T0" y="T1"/>
              </a:cxn>
              <a:cxn ang="0">
                <a:pos x="T2" y="T3"/>
              </a:cxn>
              <a:cxn ang="0">
                <a:pos x="T4" y="T5"/>
              </a:cxn>
              <a:cxn ang="0">
                <a:pos x="T6" y="T7"/>
              </a:cxn>
            </a:cxnLst>
            <a:rect l="0" t="0" r="r" b="b"/>
            <a:pathLst>
              <a:path w="905" h="335">
                <a:moveTo>
                  <a:pt x="112" y="0"/>
                </a:moveTo>
                <a:lnTo>
                  <a:pt x="0" y="334"/>
                </a:lnTo>
                <a:lnTo>
                  <a:pt x="904" y="334"/>
                </a:lnTo>
                <a:lnTo>
                  <a:pt x="112"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364578" name="Rectangle 34"/>
          <p:cNvSpPr>
            <a:spLocks noChangeArrowheads="1"/>
          </p:cNvSpPr>
          <p:nvPr/>
        </p:nvSpPr>
        <p:spPr bwMode="auto">
          <a:xfrm>
            <a:off x="6286500" y="3109914"/>
            <a:ext cx="1422400" cy="192087"/>
          </a:xfrm>
          <a:prstGeom prst="rect">
            <a:avLst/>
          </a:prstGeom>
          <a:solidFill>
            <a:schemeClr val="accent2"/>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79" name="Rectangle 35"/>
          <p:cNvSpPr>
            <a:spLocks noChangeArrowheads="1"/>
          </p:cNvSpPr>
          <p:nvPr/>
        </p:nvSpPr>
        <p:spPr bwMode="auto">
          <a:xfrm>
            <a:off x="6286500" y="3111501"/>
            <a:ext cx="1422400" cy="188913"/>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nvGrpSpPr>
          <p:cNvPr id="364580" name="Group 36"/>
          <p:cNvGrpSpPr/>
          <p:nvPr/>
        </p:nvGrpSpPr>
        <p:grpSpPr bwMode="auto">
          <a:xfrm>
            <a:off x="4749800" y="1801813"/>
            <a:ext cx="1296988" cy="361950"/>
            <a:chOff x="2992" y="895"/>
            <a:chExt cx="817" cy="228"/>
          </a:xfrm>
        </p:grpSpPr>
        <p:sp>
          <p:nvSpPr>
            <p:cNvPr id="364581" name="Freeform 37"/>
            <p:cNvSpPr/>
            <p:nvPr/>
          </p:nvSpPr>
          <p:spPr bwMode="auto">
            <a:xfrm>
              <a:off x="3680" y="1058"/>
              <a:ext cx="129" cy="65"/>
            </a:xfrm>
            <a:custGeom>
              <a:avLst/>
              <a:gdLst>
                <a:gd name="T0" fmla="*/ 128 w 129"/>
                <a:gd name="T1" fmla="*/ 64 h 65"/>
                <a:gd name="T2" fmla="*/ 0 w 129"/>
                <a:gd name="T3" fmla="*/ 58 h 65"/>
                <a:gd name="T4" fmla="*/ 8 w 129"/>
                <a:gd name="T5" fmla="*/ 26 h 65"/>
                <a:gd name="T6" fmla="*/ 15 w 129"/>
                <a:gd name="T7" fmla="*/ 0 h 65"/>
                <a:gd name="T8" fmla="*/ 128 w 129"/>
                <a:gd name="T9" fmla="*/ 64 h 65"/>
              </a:gdLst>
              <a:ahLst/>
              <a:cxnLst>
                <a:cxn ang="0">
                  <a:pos x="T0" y="T1"/>
                </a:cxn>
                <a:cxn ang="0">
                  <a:pos x="T2" y="T3"/>
                </a:cxn>
                <a:cxn ang="0">
                  <a:pos x="T4" y="T5"/>
                </a:cxn>
                <a:cxn ang="0">
                  <a:pos x="T6" y="T7"/>
                </a:cxn>
                <a:cxn ang="0">
                  <a:pos x="T8" y="T9"/>
                </a:cxn>
              </a:cxnLst>
              <a:rect l="0" t="0" r="r" b="b"/>
              <a:pathLst>
                <a:path w="129" h="65">
                  <a:moveTo>
                    <a:pt x="128" y="64"/>
                  </a:moveTo>
                  <a:lnTo>
                    <a:pt x="0" y="58"/>
                  </a:lnTo>
                  <a:lnTo>
                    <a:pt x="8" y="26"/>
                  </a:lnTo>
                  <a:lnTo>
                    <a:pt x="15" y="0"/>
                  </a:lnTo>
                  <a:lnTo>
                    <a:pt x="128" y="64"/>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364582" name="Line 38"/>
            <p:cNvSpPr>
              <a:spLocks noChangeShapeType="1"/>
            </p:cNvSpPr>
            <p:nvPr/>
          </p:nvSpPr>
          <p:spPr bwMode="auto">
            <a:xfrm>
              <a:off x="2992" y="895"/>
              <a:ext cx="688" cy="18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grpSp>
        <p:nvGrpSpPr>
          <p:cNvPr id="364583" name="Group 39"/>
          <p:cNvGrpSpPr/>
          <p:nvPr/>
        </p:nvGrpSpPr>
        <p:grpSpPr bwMode="auto">
          <a:xfrm>
            <a:off x="6692900" y="1687514"/>
            <a:ext cx="700088" cy="338137"/>
            <a:chOff x="4216" y="823"/>
            <a:chExt cx="441" cy="213"/>
          </a:xfrm>
        </p:grpSpPr>
        <p:sp>
          <p:nvSpPr>
            <p:cNvPr id="364584" name="Freeform 40"/>
            <p:cNvSpPr/>
            <p:nvPr/>
          </p:nvSpPr>
          <p:spPr bwMode="auto">
            <a:xfrm>
              <a:off x="4528" y="823"/>
              <a:ext cx="129" cy="79"/>
            </a:xfrm>
            <a:custGeom>
              <a:avLst/>
              <a:gdLst>
                <a:gd name="T0" fmla="*/ 128 w 129"/>
                <a:gd name="T1" fmla="*/ 0 h 79"/>
                <a:gd name="T2" fmla="*/ 30 w 129"/>
                <a:gd name="T3" fmla="*/ 78 h 79"/>
                <a:gd name="T4" fmla="*/ 15 w 129"/>
                <a:gd name="T5" fmla="*/ 52 h 79"/>
                <a:gd name="T6" fmla="*/ 0 w 129"/>
                <a:gd name="T7" fmla="*/ 26 h 79"/>
                <a:gd name="T8" fmla="*/ 128 w 129"/>
                <a:gd name="T9" fmla="*/ 0 h 79"/>
              </a:gdLst>
              <a:ahLst/>
              <a:cxnLst>
                <a:cxn ang="0">
                  <a:pos x="T0" y="T1"/>
                </a:cxn>
                <a:cxn ang="0">
                  <a:pos x="T2" y="T3"/>
                </a:cxn>
                <a:cxn ang="0">
                  <a:pos x="T4" y="T5"/>
                </a:cxn>
                <a:cxn ang="0">
                  <a:pos x="T6" y="T7"/>
                </a:cxn>
                <a:cxn ang="0">
                  <a:pos x="T8" y="T9"/>
                </a:cxn>
              </a:cxnLst>
              <a:rect l="0" t="0" r="r" b="b"/>
              <a:pathLst>
                <a:path w="129" h="79">
                  <a:moveTo>
                    <a:pt x="128" y="0"/>
                  </a:moveTo>
                  <a:lnTo>
                    <a:pt x="30" y="78"/>
                  </a:lnTo>
                  <a:lnTo>
                    <a:pt x="15" y="52"/>
                  </a:lnTo>
                  <a:lnTo>
                    <a:pt x="0" y="26"/>
                  </a:lnTo>
                  <a:lnTo>
                    <a:pt x="128" y="0"/>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364585" name="Line 41"/>
            <p:cNvSpPr>
              <a:spLocks noChangeShapeType="1"/>
            </p:cNvSpPr>
            <p:nvPr/>
          </p:nvSpPr>
          <p:spPr bwMode="auto">
            <a:xfrm flipV="1">
              <a:off x="4216" y="873"/>
              <a:ext cx="328" cy="16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grpSp>
        <p:nvGrpSpPr>
          <p:cNvPr id="364586" name="Group 42"/>
          <p:cNvGrpSpPr/>
          <p:nvPr/>
        </p:nvGrpSpPr>
        <p:grpSpPr bwMode="auto">
          <a:xfrm>
            <a:off x="6858000" y="2433639"/>
            <a:ext cx="788988" cy="136525"/>
            <a:chOff x="4320" y="1293"/>
            <a:chExt cx="497" cy="86"/>
          </a:xfrm>
        </p:grpSpPr>
        <p:sp>
          <p:nvSpPr>
            <p:cNvPr id="364587" name="Freeform 43"/>
            <p:cNvSpPr/>
            <p:nvPr/>
          </p:nvSpPr>
          <p:spPr bwMode="auto">
            <a:xfrm>
              <a:off x="4688" y="1328"/>
              <a:ext cx="129" cy="51"/>
            </a:xfrm>
            <a:custGeom>
              <a:avLst/>
              <a:gdLst>
                <a:gd name="T0" fmla="*/ 128 w 129"/>
                <a:gd name="T1" fmla="*/ 50 h 51"/>
                <a:gd name="T2" fmla="*/ 0 w 129"/>
                <a:gd name="T3" fmla="*/ 50 h 51"/>
                <a:gd name="T4" fmla="*/ 0 w 129"/>
                <a:gd name="T5" fmla="*/ 25 h 51"/>
                <a:gd name="T6" fmla="*/ 8 w 129"/>
                <a:gd name="T7" fmla="*/ 0 h 51"/>
                <a:gd name="T8" fmla="*/ 128 w 129"/>
                <a:gd name="T9" fmla="*/ 50 h 51"/>
              </a:gdLst>
              <a:ahLst/>
              <a:cxnLst>
                <a:cxn ang="0">
                  <a:pos x="T0" y="T1"/>
                </a:cxn>
                <a:cxn ang="0">
                  <a:pos x="T2" y="T3"/>
                </a:cxn>
                <a:cxn ang="0">
                  <a:pos x="T4" y="T5"/>
                </a:cxn>
                <a:cxn ang="0">
                  <a:pos x="T6" y="T7"/>
                </a:cxn>
                <a:cxn ang="0">
                  <a:pos x="T8" y="T9"/>
                </a:cxn>
              </a:cxnLst>
              <a:rect l="0" t="0" r="r" b="b"/>
              <a:pathLst>
                <a:path w="129" h="51">
                  <a:moveTo>
                    <a:pt x="128" y="50"/>
                  </a:moveTo>
                  <a:lnTo>
                    <a:pt x="0" y="50"/>
                  </a:lnTo>
                  <a:lnTo>
                    <a:pt x="0" y="25"/>
                  </a:lnTo>
                  <a:lnTo>
                    <a:pt x="8" y="0"/>
                  </a:lnTo>
                  <a:lnTo>
                    <a:pt x="128" y="50"/>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364588" name="Line 44"/>
            <p:cNvSpPr>
              <a:spLocks noChangeShapeType="1"/>
            </p:cNvSpPr>
            <p:nvPr/>
          </p:nvSpPr>
          <p:spPr bwMode="auto">
            <a:xfrm>
              <a:off x="4320" y="1293"/>
              <a:ext cx="360" cy="55"/>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sp>
        <p:nvSpPr>
          <p:cNvPr id="364589" name="Rectangle 45" descr="Narrow horizontal"/>
          <p:cNvSpPr>
            <a:spLocks noChangeArrowheads="1"/>
          </p:cNvSpPr>
          <p:nvPr/>
        </p:nvSpPr>
        <p:spPr bwMode="auto">
          <a:xfrm>
            <a:off x="1397000" y="2116139"/>
            <a:ext cx="482600" cy="90487"/>
          </a:xfrm>
          <a:prstGeom prst="rect">
            <a:avLst/>
          </a:prstGeom>
          <a:pattFill prst="narHorz">
            <a:fgClr>
              <a:srgbClr val="000000"/>
            </a:fgClr>
            <a:bgClr>
              <a:srgbClr val="FFFFFF"/>
            </a:bgClr>
          </a:patt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90" name="Rectangle 46" descr="Narrow horizontal"/>
          <p:cNvSpPr>
            <a:spLocks noChangeArrowheads="1"/>
          </p:cNvSpPr>
          <p:nvPr/>
        </p:nvSpPr>
        <p:spPr bwMode="auto">
          <a:xfrm>
            <a:off x="1397000" y="3516314"/>
            <a:ext cx="482600" cy="90487"/>
          </a:xfrm>
          <a:prstGeom prst="rect">
            <a:avLst/>
          </a:prstGeom>
          <a:pattFill prst="narHorz">
            <a:fgClr>
              <a:srgbClr val="000000"/>
            </a:fgClr>
            <a:bgClr>
              <a:srgbClr val="FFFFFF"/>
            </a:bgClr>
          </a:patt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91" name="Rectangle 47" descr="Narrow horizontal"/>
          <p:cNvSpPr>
            <a:spLocks noChangeArrowheads="1"/>
          </p:cNvSpPr>
          <p:nvPr/>
        </p:nvSpPr>
        <p:spPr bwMode="auto">
          <a:xfrm>
            <a:off x="2857500" y="1947864"/>
            <a:ext cx="469900" cy="90487"/>
          </a:xfrm>
          <a:prstGeom prst="rect">
            <a:avLst/>
          </a:prstGeom>
          <a:pattFill prst="narHorz">
            <a:fgClr>
              <a:srgbClr val="000000"/>
            </a:fgClr>
            <a:bgClr>
              <a:srgbClr val="FFFFFF"/>
            </a:bgClr>
          </a:patt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92" name="Rectangle 48" descr="Narrow horizontal"/>
          <p:cNvSpPr>
            <a:spLocks noChangeArrowheads="1"/>
          </p:cNvSpPr>
          <p:nvPr/>
        </p:nvSpPr>
        <p:spPr bwMode="auto">
          <a:xfrm>
            <a:off x="5143500" y="1709739"/>
            <a:ext cx="469900" cy="90487"/>
          </a:xfrm>
          <a:prstGeom prst="rect">
            <a:avLst/>
          </a:prstGeom>
          <a:pattFill prst="narHorz">
            <a:fgClr>
              <a:srgbClr val="000000"/>
            </a:fgClr>
            <a:bgClr>
              <a:srgbClr val="FFFFFF"/>
            </a:bgClr>
          </a:patt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93" name="Rectangle 49" descr="Narrow horizontal"/>
          <p:cNvSpPr>
            <a:spLocks noChangeArrowheads="1"/>
          </p:cNvSpPr>
          <p:nvPr/>
        </p:nvSpPr>
        <p:spPr bwMode="auto">
          <a:xfrm>
            <a:off x="6883400" y="1541464"/>
            <a:ext cx="482600" cy="90487"/>
          </a:xfrm>
          <a:prstGeom prst="rect">
            <a:avLst/>
          </a:prstGeom>
          <a:pattFill prst="narHorz">
            <a:fgClr>
              <a:srgbClr val="000000"/>
            </a:fgClr>
            <a:bgClr>
              <a:srgbClr val="FFFFFF"/>
            </a:bgClr>
          </a:patt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94" name="Rectangle 50" descr="Narrow horizontal"/>
          <p:cNvSpPr>
            <a:spLocks noChangeArrowheads="1"/>
          </p:cNvSpPr>
          <p:nvPr/>
        </p:nvSpPr>
        <p:spPr bwMode="auto">
          <a:xfrm>
            <a:off x="7175500" y="2319339"/>
            <a:ext cx="469900" cy="90487"/>
          </a:xfrm>
          <a:prstGeom prst="rect">
            <a:avLst/>
          </a:prstGeom>
          <a:pattFill prst="narHorz">
            <a:fgClr>
              <a:srgbClr val="000000"/>
            </a:fgClr>
            <a:bgClr>
              <a:srgbClr val="FFFFFF"/>
            </a:bgClr>
          </a:patt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95" name="Rectangle 51" descr="Narrow horizontal"/>
          <p:cNvSpPr>
            <a:spLocks noChangeArrowheads="1"/>
          </p:cNvSpPr>
          <p:nvPr/>
        </p:nvSpPr>
        <p:spPr bwMode="auto">
          <a:xfrm>
            <a:off x="2120900" y="2601914"/>
            <a:ext cx="469900" cy="90487"/>
          </a:xfrm>
          <a:prstGeom prst="rect">
            <a:avLst/>
          </a:prstGeom>
          <a:pattFill prst="narHorz">
            <a:fgClr>
              <a:srgbClr val="000000"/>
            </a:fgClr>
            <a:bgClr>
              <a:srgbClr val="FFFFFF"/>
            </a:bgClr>
          </a:patt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96" name="Rectangle 52" descr="Narrow horizontal"/>
          <p:cNvSpPr>
            <a:spLocks noChangeArrowheads="1"/>
          </p:cNvSpPr>
          <p:nvPr/>
        </p:nvSpPr>
        <p:spPr bwMode="auto">
          <a:xfrm>
            <a:off x="4089400" y="1744664"/>
            <a:ext cx="469900" cy="90487"/>
          </a:xfrm>
          <a:prstGeom prst="rect">
            <a:avLst/>
          </a:prstGeom>
          <a:pattFill prst="narHorz">
            <a:fgClr>
              <a:srgbClr val="000000"/>
            </a:fgClr>
            <a:bgClr>
              <a:srgbClr val="FFFFFF"/>
            </a:bgClr>
          </a:patt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97" name="Rectangle 53" descr="Narrow horizontal"/>
          <p:cNvSpPr>
            <a:spLocks noChangeArrowheads="1"/>
          </p:cNvSpPr>
          <p:nvPr/>
        </p:nvSpPr>
        <p:spPr bwMode="auto">
          <a:xfrm>
            <a:off x="6197600" y="2319339"/>
            <a:ext cx="482600" cy="90487"/>
          </a:xfrm>
          <a:prstGeom prst="rect">
            <a:avLst/>
          </a:prstGeom>
          <a:pattFill prst="narHorz">
            <a:fgClr>
              <a:srgbClr val="000000"/>
            </a:fgClr>
            <a:bgClr>
              <a:srgbClr val="FFFFFF"/>
            </a:bgClr>
          </a:patt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98" name="Rectangle 54"/>
          <p:cNvSpPr>
            <a:spLocks noChangeArrowheads="1"/>
          </p:cNvSpPr>
          <p:nvPr/>
        </p:nvSpPr>
        <p:spPr bwMode="auto">
          <a:xfrm>
            <a:off x="4406900" y="3868738"/>
            <a:ext cx="1460500" cy="1871662"/>
          </a:xfrm>
          <a:prstGeom prst="rect">
            <a:avLst/>
          </a:prstGeom>
          <a:solidFill>
            <a:schemeClr val="tx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599" name="Rectangle 55"/>
          <p:cNvSpPr>
            <a:spLocks noChangeArrowheads="1"/>
          </p:cNvSpPr>
          <p:nvPr/>
        </p:nvSpPr>
        <p:spPr bwMode="auto">
          <a:xfrm>
            <a:off x="4457700" y="3913188"/>
            <a:ext cx="1473200" cy="1871662"/>
          </a:xfrm>
          <a:prstGeom prst="rect">
            <a:avLst/>
          </a:prstGeom>
          <a:solidFill>
            <a:srgbClr val="005400"/>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64600" name="Rectangle 56"/>
          <p:cNvSpPr>
            <a:spLocks noChangeArrowheads="1"/>
          </p:cNvSpPr>
          <p:nvPr/>
        </p:nvSpPr>
        <p:spPr bwMode="auto">
          <a:xfrm>
            <a:off x="4405314" y="4191000"/>
            <a:ext cx="1107675" cy="70532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000" dirty="0">
                <a:solidFill>
                  <a:schemeClr val="bg1"/>
                </a:solidFill>
                <a:effectLst>
                  <a:outerShdw blurRad="38100" dist="38100" dir="2700000" algn="tl">
                    <a:srgbClr val="000000"/>
                  </a:outerShdw>
                </a:effectLst>
              </a:rPr>
              <a:t>Software</a:t>
            </a:r>
            <a:endParaRPr lang="en-US" altLang="zh-CN" sz="2000" dirty="0">
              <a:solidFill>
                <a:schemeClr val="bg1"/>
              </a:solidFill>
              <a:effectLst>
                <a:outerShdw blurRad="38100" dist="38100" dir="2700000" algn="tl">
                  <a:srgbClr val="000000"/>
                </a:outerShdw>
              </a:effectLst>
            </a:endParaRPr>
          </a:p>
          <a:p>
            <a:pPr algn="l">
              <a:lnSpc>
                <a:spcPct val="100000"/>
              </a:lnSpc>
            </a:pPr>
            <a:endParaRPr lang="zh-CN" altLang="en-US" sz="2000" dirty="0">
              <a:solidFill>
                <a:schemeClr val="bg1"/>
              </a:solidFill>
              <a:effectLst>
                <a:outerShdw blurRad="38100" dist="38100" dir="2700000" algn="tl">
                  <a:srgbClr val="FFFFFF"/>
                </a:outerShdw>
              </a:effectLst>
            </a:endParaRPr>
          </a:p>
        </p:txBody>
      </p:sp>
      <p:sp>
        <p:nvSpPr>
          <p:cNvPr id="364601" name="Rectangle 57"/>
          <p:cNvSpPr>
            <a:spLocks noChangeArrowheads="1"/>
          </p:cNvSpPr>
          <p:nvPr/>
        </p:nvSpPr>
        <p:spPr bwMode="auto">
          <a:xfrm>
            <a:off x="4405313" y="4394200"/>
            <a:ext cx="1532470" cy="39754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000" dirty="0">
                <a:solidFill>
                  <a:schemeClr val="bg1"/>
                </a:solidFill>
              </a:rPr>
              <a:t>Specification</a:t>
            </a:r>
            <a:endParaRPr lang="en-US" altLang="zh-CN" sz="2000" dirty="0">
              <a:solidFill>
                <a:schemeClr val="bg1"/>
              </a:solidFill>
            </a:endParaRPr>
          </a:p>
        </p:txBody>
      </p:sp>
      <p:grpSp>
        <p:nvGrpSpPr>
          <p:cNvPr id="364602" name="Group 58"/>
          <p:cNvGrpSpPr/>
          <p:nvPr/>
        </p:nvGrpSpPr>
        <p:grpSpPr bwMode="auto">
          <a:xfrm>
            <a:off x="6096000" y="3756026"/>
            <a:ext cx="850900" cy="981075"/>
            <a:chOff x="3840" y="2126"/>
            <a:chExt cx="536" cy="618"/>
          </a:xfrm>
        </p:grpSpPr>
        <p:sp>
          <p:nvSpPr>
            <p:cNvPr id="364603" name="Freeform 59"/>
            <p:cNvSpPr/>
            <p:nvPr/>
          </p:nvSpPr>
          <p:spPr bwMode="auto">
            <a:xfrm>
              <a:off x="3840" y="2601"/>
              <a:ext cx="137" cy="143"/>
            </a:xfrm>
            <a:custGeom>
              <a:avLst/>
              <a:gdLst>
                <a:gd name="T0" fmla="*/ 0 w 137"/>
                <a:gd name="T1" fmla="*/ 142 h 143"/>
                <a:gd name="T2" fmla="*/ 68 w 137"/>
                <a:gd name="T3" fmla="*/ 0 h 143"/>
                <a:gd name="T4" fmla="*/ 98 w 137"/>
                <a:gd name="T5" fmla="*/ 20 h 143"/>
                <a:gd name="T6" fmla="*/ 136 w 137"/>
                <a:gd name="T7" fmla="*/ 47 h 143"/>
                <a:gd name="T8" fmla="*/ 0 w 137"/>
                <a:gd name="T9" fmla="*/ 142 h 143"/>
              </a:gdLst>
              <a:ahLst/>
              <a:cxnLst>
                <a:cxn ang="0">
                  <a:pos x="T0" y="T1"/>
                </a:cxn>
                <a:cxn ang="0">
                  <a:pos x="T2" y="T3"/>
                </a:cxn>
                <a:cxn ang="0">
                  <a:pos x="T4" y="T5"/>
                </a:cxn>
                <a:cxn ang="0">
                  <a:pos x="T6" y="T7"/>
                </a:cxn>
                <a:cxn ang="0">
                  <a:pos x="T8" y="T9"/>
                </a:cxn>
              </a:cxnLst>
              <a:rect l="0" t="0" r="r" b="b"/>
              <a:pathLst>
                <a:path w="137" h="143">
                  <a:moveTo>
                    <a:pt x="0" y="142"/>
                  </a:moveTo>
                  <a:lnTo>
                    <a:pt x="68" y="0"/>
                  </a:lnTo>
                  <a:lnTo>
                    <a:pt x="98" y="20"/>
                  </a:lnTo>
                  <a:lnTo>
                    <a:pt x="136" y="47"/>
                  </a:lnTo>
                  <a:lnTo>
                    <a:pt x="0" y="142"/>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364604" name="Line 60"/>
            <p:cNvSpPr>
              <a:spLocks noChangeShapeType="1"/>
            </p:cNvSpPr>
            <p:nvPr/>
          </p:nvSpPr>
          <p:spPr bwMode="auto">
            <a:xfrm flipH="1">
              <a:off x="3928" y="2126"/>
              <a:ext cx="448" cy="494"/>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grpSp>
        <p:nvGrpSpPr>
          <p:cNvPr id="364605" name="Group 61"/>
          <p:cNvGrpSpPr/>
          <p:nvPr/>
        </p:nvGrpSpPr>
        <p:grpSpPr bwMode="auto">
          <a:xfrm>
            <a:off x="3263900" y="4095751"/>
            <a:ext cx="1017588" cy="663575"/>
            <a:chOff x="2056" y="2340"/>
            <a:chExt cx="641" cy="418"/>
          </a:xfrm>
        </p:grpSpPr>
        <p:sp>
          <p:nvSpPr>
            <p:cNvPr id="364606" name="Freeform 62"/>
            <p:cNvSpPr/>
            <p:nvPr/>
          </p:nvSpPr>
          <p:spPr bwMode="auto">
            <a:xfrm>
              <a:off x="2536" y="2644"/>
              <a:ext cx="161" cy="114"/>
            </a:xfrm>
            <a:custGeom>
              <a:avLst/>
              <a:gdLst>
                <a:gd name="T0" fmla="*/ 160 w 161"/>
                <a:gd name="T1" fmla="*/ 113 h 114"/>
                <a:gd name="T2" fmla="*/ 0 w 161"/>
                <a:gd name="T3" fmla="*/ 53 h 114"/>
                <a:gd name="T4" fmla="*/ 23 w 161"/>
                <a:gd name="T5" fmla="*/ 27 h 114"/>
                <a:gd name="T6" fmla="*/ 53 w 161"/>
                <a:gd name="T7" fmla="*/ 0 h 114"/>
                <a:gd name="T8" fmla="*/ 160 w 161"/>
                <a:gd name="T9" fmla="*/ 113 h 114"/>
              </a:gdLst>
              <a:ahLst/>
              <a:cxnLst>
                <a:cxn ang="0">
                  <a:pos x="T0" y="T1"/>
                </a:cxn>
                <a:cxn ang="0">
                  <a:pos x="T2" y="T3"/>
                </a:cxn>
                <a:cxn ang="0">
                  <a:pos x="T4" y="T5"/>
                </a:cxn>
                <a:cxn ang="0">
                  <a:pos x="T6" y="T7"/>
                </a:cxn>
                <a:cxn ang="0">
                  <a:pos x="T8" y="T9"/>
                </a:cxn>
              </a:cxnLst>
              <a:rect l="0" t="0" r="r" b="b"/>
              <a:pathLst>
                <a:path w="161" h="114">
                  <a:moveTo>
                    <a:pt x="160" y="113"/>
                  </a:moveTo>
                  <a:lnTo>
                    <a:pt x="0" y="53"/>
                  </a:lnTo>
                  <a:lnTo>
                    <a:pt x="23" y="27"/>
                  </a:lnTo>
                  <a:lnTo>
                    <a:pt x="53" y="0"/>
                  </a:lnTo>
                  <a:lnTo>
                    <a:pt x="160" y="113"/>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364607" name="Line 63"/>
            <p:cNvSpPr>
              <a:spLocks noChangeShapeType="1"/>
            </p:cNvSpPr>
            <p:nvPr/>
          </p:nvSpPr>
          <p:spPr bwMode="auto">
            <a:xfrm>
              <a:off x="2056" y="2340"/>
              <a:ext cx="504" cy="330"/>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grpSp>
        <p:nvGrpSpPr>
          <p:cNvPr id="364608" name="Group 64"/>
          <p:cNvGrpSpPr/>
          <p:nvPr/>
        </p:nvGrpSpPr>
        <p:grpSpPr bwMode="auto">
          <a:xfrm>
            <a:off x="4686300" y="3079751"/>
            <a:ext cx="344488" cy="866775"/>
            <a:chOff x="2952" y="1700"/>
            <a:chExt cx="217" cy="546"/>
          </a:xfrm>
        </p:grpSpPr>
        <p:sp>
          <p:nvSpPr>
            <p:cNvPr id="364609" name="Freeform 65"/>
            <p:cNvSpPr/>
            <p:nvPr/>
          </p:nvSpPr>
          <p:spPr bwMode="auto">
            <a:xfrm>
              <a:off x="3072" y="2096"/>
              <a:ext cx="97" cy="150"/>
            </a:xfrm>
            <a:custGeom>
              <a:avLst/>
              <a:gdLst>
                <a:gd name="T0" fmla="*/ 96 w 97"/>
                <a:gd name="T1" fmla="*/ 149 h 150"/>
                <a:gd name="T2" fmla="*/ 0 w 97"/>
                <a:gd name="T3" fmla="*/ 20 h 150"/>
                <a:gd name="T4" fmla="*/ 37 w 97"/>
                <a:gd name="T5" fmla="*/ 14 h 150"/>
                <a:gd name="T6" fmla="*/ 74 w 97"/>
                <a:gd name="T7" fmla="*/ 0 h 150"/>
                <a:gd name="T8" fmla="*/ 96 w 97"/>
                <a:gd name="T9" fmla="*/ 149 h 150"/>
              </a:gdLst>
              <a:ahLst/>
              <a:cxnLst>
                <a:cxn ang="0">
                  <a:pos x="T0" y="T1"/>
                </a:cxn>
                <a:cxn ang="0">
                  <a:pos x="T2" y="T3"/>
                </a:cxn>
                <a:cxn ang="0">
                  <a:pos x="T4" y="T5"/>
                </a:cxn>
                <a:cxn ang="0">
                  <a:pos x="T6" y="T7"/>
                </a:cxn>
                <a:cxn ang="0">
                  <a:pos x="T8" y="T9"/>
                </a:cxn>
              </a:cxnLst>
              <a:rect l="0" t="0" r="r" b="b"/>
              <a:pathLst>
                <a:path w="97" h="150">
                  <a:moveTo>
                    <a:pt x="96" y="149"/>
                  </a:moveTo>
                  <a:lnTo>
                    <a:pt x="0" y="20"/>
                  </a:lnTo>
                  <a:lnTo>
                    <a:pt x="37" y="14"/>
                  </a:lnTo>
                  <a:lnTo>
                    <a:pt x="74" y="0"/>
                  </a:lnTo>
                  <a:lnTo>
                    <a:pt x="96" y="149"/>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364610" name="Line 66"/>
            <p:cNvSpPr>
              <a:spLocks noChangeShapeType="1"/>
            </p:cNvSpPr>
            <p:nvPr/>
          </p:nvSpPr>
          <p:spPr bwMode="auto">
            <a:xfrm>
              <a:off x="2952" y="1700"/>
              <a:ext cx="144" cy="401"/>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sp>
        <p:nvSpPr>
          <p:cNvPr id="2" name="标题 1"/>
          <p:cNvSpPr>
            <a:spLocks noGrp="1"/>
          </p:cNvSpPr>
          <p:nvPr>
            <p:ph type="title"/>
          </p:nvPr>
        </p:nvSpPr>
        <p:spPr/>
        <p:txBody>
          <a:bodyPr/>
          <a:lstStyle/>
          <a:p>
            <a:r>
              <a:rPr lang="en-US" altLang="zh-CN" dirty="0"/>
              <a:t>Creating Mini-Specs</a:t>
            </a:r>
            <a:endParaRPr lang="zh-CN" altLang="en-US" dirty="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3" name="Rectangle 3"/>
          <p:cNvSpPr>
            <a:spLocks noChangeArrowheads="1"/>
          </p:cNvSpPr>
          <p:nvPr/>
        </p:nvSpPr>
        <p:spPr bwMode="auto">
          <a:xfrm>
            <a:off x="6868915" y="5291678"/>
            <a:ext cx="6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pPr>
            <a:endParaRPr lang="en-GB" altLang="en-US" sz="1600">
              <a:solidFill>
                <a:srgbClr val="000000"/>
              </a:solidFill>
              <a:latin typeface="Times New Roman" panose="02020603050405020304" pitchFamily="18" charset="0"/>
              <a:cs typeface="Times New Roman" panose="02020603050405020304" pitchFamily="18" charset="0"/>
            </a:endParaRPr>
          </a:p>
        </p:txBody>
      </p:sp>
      <p:sp>
        <p:nvSpPr>
          <p:cNvPr id="450565" name="Rectangle 5"/>
          <p:cNvSpPr>
            <a:spLocks noChangeArrowheads="1"/>
          </p:cNvSpPr>
          <p:nvPr/>
        </p:nvSpPr>
        <p:spPr bwMode="auto">
          <a:xfrm>
            <a:off x="3343076" y="2143666"/>
            <a:ext cx="3136900" cy="571500"/>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66" name="Rectangle 6"/>
          <p:cNvSpPr>
            <a:spLocks noChangeArrowheads="1"/>
          </p:cNvSpPr>
          <p:nvPr/>
        </p:nvSpPr>
        <p:spPr bwMode="auto">
          <a:xfrm>
            <a:off x="539552" y="4488403"/>
            <a:ext cx="2614613" cy="457200"/>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67" name="Rectangle 7"/>
          <p:cNvSpPr>
            <a:spLocks noChangeArrowheads="1"/>
          </p:cNvSpPr>
          <p:nvPr/>
        </p:nvSpPr>
        <p:spPr bwMode="auto">
          <a:xfrm>
            <a:off x="644327" y="4437603"/>
            <a:ext cx="2614613" cy="457200"/>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68" name="Rectangle 8"/>
          <p:cNvSpPr>
            <a:spLocks noChangeArrowheads="1"/>
          </p:cNvSpPr>
          <p:nvPr/>
        </p:nvSpPr>
        <p:spPr bwMode="auto">
          <a:xfrm>
            <a:off x="7065765" y="2858042"/>
            <a:ext cx="2092325" cy="763587"/>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69" name="Rectangle 9"/>
          <p:cNvSpPr>
            <a:spLocks noChangeArrowheads="1"/>
          </p:cNvSpPr>
          <p:nvPr/>
        </p:nvSpPr>
        <p:spPr bwMode="auto">
          <a:xfrm>
            <a:off x="6857801" y="2754854"/>
            <a:ext cx="2090738" cy="765175"/>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70" name="Rectangle 10"/>
          <p:cNvSpPr>
            <a:spLocks noChangeArrowheads="1"/>
          </p:cNvSpPr>
          <p:nvPr/>
        </p:nvSpPr>
        <p:spPr bwMode="auto">
          <a:xfrm>
            <a:off x="6648252" y="2653253"/>
            <a:ext cx="2092325" cy="763588"/>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71" name="Rectangle 11"/>
          <p:cNvSpPr>
            <a:spLocks noChangeArrowheads="1"/>
          </p:cNvSpPr>
          <p:nvPr/>
        </p:nvSpPr>
        <p:spPr bwMode="auto">
          <a:xfrm>
            <a:off x="539552" y="2858042"/>
            <a:ext cx="2092325" cy="763587"/>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72" name="Rectangle 12"/>
          <p:cNvSpPr>
            <a:spLocks noChangeArrowheads="1"/>
          </p:cNvSpPr>
          <p:nvPr/>
        </p:nvSpPr>
        <p:spPr bwMode="auto">
          <a:xfrm>
            <a:off x="749102" y="2754854"/>
            <a:ext cx="2092325" cy="765175"/>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73" name="Rectangle 13"/>
          <p:cNvSpPr>
            <a:spLocks noChangeArrowheads="1"/>
          </p:cNvSpPr>
          <p:nvPr/>
        </p:nvSpPr>
        <p:spPr bwMode="auto">
          <a:xfrm>
            <a:off x="957064" y="2653253"/>
            <a:ext cx="2093912" cy="763588"/>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74" name="Rectangle 14"/>
          <p:cNvSpPr>
            <a:spLocks noChangeArrowheads="1"/>
          </p:cNvSpPr>
          <p:nvPr/>
        </p:nvSpPr>
        <p:spPr bwMode="auto">
          <a:xfrm>
            <a:off x="957064" y="1124492"/>
            <a:ext cx="2093912" cy="765175"/>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75" name="Rectangle 15"/>
          <p:cNvSpPr>
            <a:spLocks noChangeArrowheads="1"/>
          </p:cNvSpPr>
          <p:nvPr/>
        </p:nvSpPr>
        <p:spPr bwMode="auto">
          <a:xfrm>
            <a:off x="6648252" y="1124492"/>
            <a:ext cx="2092325" cy="765175"/>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76" name="Rectangle 16"/>
          <p:cNvSpPr>
            <a:spLocks noChangeArrowheads="1"/>
          </p:cNvSpPr>
          <p:nvPr/>
        </p:nvSpPr>
        <p:spPr bwMode="auto">
          <a:xfrm>
            <a:off x="749102" y="4385217"/>
            <a:ext cx="2614613" cy="458787"/>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77" name="Rectangle 17"/>
          <p:cNvSpPr>
            <a:spLocks noChangeArrowheads="1"/>
          </p:cNvSpPr>
          <p:nvPr/>
        </p:nvSpPr>
        <p:spPr bwMode="auto">
          <a:xfrm>
            <a:off x="6438702" y="4385216"/>
            <a:ext cx="2614613" cy="563562"/>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78" name="Rectangle 18"/>
          <p:cNvSpPr>
            <a:spLocks noChangeArrowheads="1"/>
          </p:cNvSpPr>
          <p:nvPr/>
        </p:nvSpPr>
        <p:spPr bwMode="auto">
          <a:xfrm>
            <a:off x="1788914" y="3627978"/>
            <a:ext cx="11112" cy="750888"/>
          </a:xfrm>
          <a:prstGeom prst="rect">
            <a:avLst/>
          </a:prstGeom>
          <a:solidFill>
            <a:srgbClr val="000000"/>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79" name="Freeform 19"/>
          <p:cNvSpPr/>
          <p:nvPr/>
        </p:nvSpPr>
        <p:spPr bwMode="auto">
          <a:xfrm>
            <a:off x="1744464" y="4248691"/>
            <a:ext cx="101600" cy="138112"/>
          </a:xfrm>
          <a:custGeom>
            <a:avLst/>
            <a:gdLst>
              <a:gd name="T0" fmla="*/ 0 w 64"/>
              <a:gd name="T1" fmla="*/ 0 h 87"/>
              <a:gd name="T2" fmla="*/ 32 w 64"/>
              <a:gd name="T3" fmla="*/ 86 h 87"/>
              <a:gd name="T4" fmla="*/ 63 w 64"/>
              <a:gd name="T5" fmla="*/ 0 h 87"/>
              <a:gd name="T6" fmla="*/ 32 w 64"/>
              <a:gd name="T7" fmla="*/ 18 h 87"/>
              <a:gd name="T8" fmla="*/ 0 w 64"/>
              <a:gd name="T9" fmla="*/ 0 h 87"/>
            </a:gdLst>
            <a:ahLst/>
            <a:cxnLst>
              <a:cxn ang="0">
                <a:pos x="T0" y="T1"/>
              </a:cxn>
              <a:cxn ang="0">
                <a:pos x="T2" y="T3"/>
              </a:cxn>
              <a:cxn ang="0">
                <a:pos x="T4" y="T5"/>
              </a:cxn>
              <a:cxn ang="0">
                <a:pos x="T6" y="T7"/>
              </a:cxn>
              <a:cxn ang="0">
                <a:pos x="T8" y="T9"/>
              </a:cxn>
            </a:cxnLst>
            <a:rect l="0" t="0" r="r" b="b"/>
            <a:pathLst>
              <a:path w="64" h="87">
                <a:moveTo>
                  <a:pt x="0" y="0"/>
                </a:moveTo>
                <a:lnTo>
                  <a:pt x="32" y="86"/>
                </a:lnTo>
                <a:lnTo>
                  <a:pt x="63" y="0"/>
                </a:lnTo>
                <a:lnTo>
                  <a:pt x="32" y="18"/>
                </a:lnTo>
                <a:lnTo>
                  <a:pt x="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450580" name="Rectangle 20"/>
          <p:cNvSpPr>
            <a:spLocks noChangeArrowheads="1"/>
          </p:cNvSpPr>
          <p:nvPr/>
        </p:nvSpPr>
        <p:spPr bwMode="auto">
          <a:xfrm>
            <a:off x="8002389" y="3627979"/>
            <a:ext cx="11112" cy="728663"/>
          </a:xfrm>
          <a:prstGeom prst="rect">
            <a:avLst/>
          </a:prstGeom>
          <a:solidFill>
            <a:srgbClr val="000000"/>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81" name="Freeform 21"/>
          <p:cNvSpPr/>
          <p:nvPr/>
        </p:nvSpPr>
        <p:spPr bwMode="auto">
          <a:xfrm>
            <a:off x="7957939" y="4224878"/>
            <a:ext cx="101600" cy="139700"/>
          </a:xfrm>
          <a:custGeom>
            <a:avLst/>
            <a:gdLst>
              <a:gd name="T0" fmla="*/ 0 w 64"/>
              <a:gd name="T1" fmla="*/ 0 h 88"/>
              <a:gd name="T2" fmla="*/ 31 w 64"/>
              <a:gd name="T3" fmla="*/ 87 h 88"/>
              <a:gd name="T4" fmla="*/ 63 w 64"/>
              <a:gd name="T5" fmla="*/ 0 h 88"/>
              <a:gd name="T6" fmla="*/ 31 w 64"/>
              <a:gd name="T7" fmla="*/ 18 h 88"/>
              <a:gd name="T8" fmla="*/ 0 w 64"/>
              <a:gd name="T9" fmla="*/ 0 h 88"/>
            </a:gdLst>
            <a:ahLst/>
            <a:cxnLst>
              <a:cxn ang="0">
                <a:pos x="T0" y="T1"/>
              </a:cxn>
              <a:cxn ang="0">
                <a:pos x="T2" y="T3"/>
              </a:cxn>
              <a:cxn ang="0">
                <a:pos x="T4" y="T5"/>
              </a:cxn>
              <a:cxn ang="0">
                <a:pos x="T6" y="T7"/>
              </a:cxn>
              <a:cxn ang="0">
                <a:pos x="T8" y="T9"/>
              </a:cxn>
            </a:cxnLst>
            <a:rect l="0" t="0" r="r" b="b"/>
            <a:pathLst>
              <a:path w="64" h="88">
                <a:moveTo>
                  <a:pt x="0" y="0"/>
                </a:moveTo>
                <a:lnTo>
                  <a:pt x="31" y="87"/>
                </a:lnTo>
                <a:lnTo>
                  <a:pt x="63" y="0"/>
                </a:lnTo>
                <a:lnTo>
                  <a:pt x="31" y="18"/>
                </a:lnTo>
                <a:lnTo>
                  <a:pt x="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450582" name="Rectangle 22"/>
          <p:cNvSpPr>
            <a:spLocks noChangeArrowheads="1"/>
          </p:cNvSpPr>
          <p:nvPr/>
        </p:nvSpPr>
        <p:spPr bwMode="auto">
          <a:xfrm>
            <a:off x="4257477" y="3016792"/>
            <a:ext cx="11113" cy="1989137"/>
          </a:xfrm>
          <a:prstGeom prst="rect">
            <a:avLst/>
          </a:prstGeom>
          <a:solidFill>
            <a:srgbClr val="000000"/>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83" name="Freeform 23"/>
          <p:cNvSpPr/>
          <p:nvPr/>
        </p:nvSpPr>
        <p:spPr bwMode="auto">
          <a:xfrm>
            <a:off x="4213026" y="4875754"/>
            <a:ext cx="101600" cy="138113"/>
          </a:xfrm>
          <a:custGeom>
            <a:avLst/>
            <a:gdLst>
              <a:gd name="T0" fmla="*/ 0 w 64"/>
              <a:gd name="T1" fmla="*/ 0 h 87"/>
              <a:gd name="T2" fmla="*/ 31 w 64"/>
              <a:gd name="T3" fmla="*/ 86 h 87"/>
              <a:gd name="T4" fmla="*/ 63 w 64"/>
              <a:gd name="T5" fmla="*/ 0 h 87"/>
              <a:gd name="T6" fmla="*/ 31 w 64"/>
              <a:gd name="T7" fmla="*/ 18 h 87"/>
              <a:gd name="T8" fmla="*/ 0 w 64"/>
              <a:gd name="T9" fmla="*/ 0 h 87"/>
            </a:gdLst>
            <a:ahLst/>
            <a:cxnLst>
              <a:cxn ang="0">
                <a:pos x="T0" y="T1"/>
              </a:cxn>
              <a:cxn ang="0">
                <a:pos x="T2" y="T3"/>
              </a:cxn>
              <a:cxn ang="0">
                <a:pos x="T4" y="T5"/>
              </a:cxn>
              <a:cxn ang="0">
                <a:pos x="T6" y="T7"/>
              </a:cxn>
              <a:cxn ang="0">
                <a:pos x="T8" y="T9"/>
              </a:cxn>
            </a:cxnLst>
            <a:rect l="0" t="0" r="r" b="b"/>
            <a:pathLst>
              <a:path w="64" h="87">
                <a:moveTo>
                  <a:pt x="0" y="0"/>
                </a:moveTo>
                <a:lnTo>
                  <a:pt x="31" y="86"/>
                </a:lnTo>
                <a:lnTo>
                  <a:pt x="63" y="0"/>
                </a:lnTo>
                <a:lnTo>
                  <a:pt x="31" y="18"/>
                </a:lnTo>
                <a:lnTo>
                  <a:pt x="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450584" name="Rectangle 24"/>
          <p:cNvSpPr>
            <a:spLocks noChangeArrowheads="1"/>
          </p:cNvSpPr>
          <p:nvPr/>
        </p:nvSpPr>
        <p:spPr bwMode="auto">
          <a:xfrm>
            <a:off x="5454452" y="3016792"/>
            <a:ext cx="11113" cy="1989137"/>
          </a:xfrm>
          <a:prstGeom prst="rect">
            <a:avLst/>
          </a:prstGeom>
          <a:solidFill>
            <a:srgbClr val="000000"/>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85" name="Freeform 25"/>
          <p:cNvSpPr/>
          <p:nvPr/>
        </p:nvSpPr>
        <p:spPr bwMode="auto">
          <a:xfrm>
            <a:off x="5410001" y="4875754"/>
            <a:ext cx="101600" cy="138113"/>
          </a:xfrm>
          <a:custGeom>
            <a:avLst/>
            <a:gdLst>
              <a:gd name="T0" fmla="*/ 0 w 64"/>
              <a:gd name="T1" fmla="*/ 0 h 87"/>
              <a:gd name="T2" fmla="*/ 32 w 64"/>
              <a:gd name="T3" fmla="*/ 86 h 87"/>
              <a:gd name="T4" fmla="*/ 63 w 64"/>
              <a:gd name="T5" fmla="*/ 0 h 87"/>
              <a:gd name="T6" fmla="*/ 32 w 64"/>
              <a:gd name="T7" fmla="*/ 18 h 87"/>
              <a:gd name="T8" fmla="*/ 0 w 64"/>
              <a:gd name="T9" fmla="*/ 0 h 87"/>
            </a:gdLst>
            <a:ahLst/>
            <a:cxnLst>
              <a:cxn ang="0">
                <a:pos x="T0" y="T1"/>
              </a:cxn>
              <a:cxn ang="0">
                <a:pos x="T2" y="T3"/>
              </a:cxn>
              <a:cxn ang="0">
                <a:pos x="T4" y="T5"/>
              </a:cxn>
              <a:cxn ang="0">
                <a:pos x="T6" y="T7"/>
              </a:cxn>
              <a:cxn ang="0">
                <a:pos x="T8" y="T9"/>
              </a:cxn>
            </a:cxnLst>
            <a:rect l="0" t="0" r="r" b="b"/>
            <a:pathLst>
              <a:path w="64" h="87">
                <a:moveTo>
                  <a:pt x="0" y="0"/>
                </a:moveTo>
                <a:lnTo>
                  <a:pt x="32" y="86"/>
                </a:lnTo>
                <a:lnTo>
                  <a:pt x="63" y="0"/>
                </a:lnTo>
                <a:lnTo>
                  <a:pt x="32" y="18"/>
                </a:lnTo>
                <a:lnTo>
                  <a:pt x="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450586" name="Rectangle 26"/>
          <p:cNvSpPr>
            <a:spLocks noChangeArrowheads="1"/>
          </p:cNvSpPr>
          <p:nvPr/>
        </p:nvSpPr>
        <p:spPr bwMode="auto">
          <a:xfrm>
            <a:off x="1998464" y="1896017"/>
            <a:ext cx="11112" cy="727075"/>
          </a:xfrm>
          <a:prstGeom prst="rect">
            <a:avLst/>
          </a:prstGeom>
          <a:solidFill>
            <a:srgbClr val="000000"/>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87" name="Freeform 27"/>
          <p:cNvSpPr/>
          <p:nvPr/>
        </p:nvSpPr>
        <p:spPr bwMode="auto">
          <a:xfrm>
            <a:off x="1954014" y="2492916"/>
            <a:ext cx="101600" cy="138112"/>
          </a:xfrm>
          <a:custGeom>
            <a:avLst/>
            <a:gdLst>
              <a:gd name="T0" fmla="*/ 0 w 64"/>
              <a:gd name="T1" fmla="*/ 0 h 87"/>
              <a:gd name="T2" fmla="*/ 31 w 64"/>
              <a:gd name="T3" fmla="*/ 86 h 87"/>
              <a:gd name="T4" fmla="*/ 63 w 64"/>
              <a:gd name="T5" fmla="*/ 0 h 87"/>
              <a:gd name="T6" fmla="*/ 31 w 64"/>
              <a:gd name="T7" fmla="*/ 19 h 87"/>
              <a:gd name="T8" fmla="*/ 0 w 64"/>
              <a:gd name="T9" fmla="*/ 0 h 87"/>
            </a:gdLst>
            <a:ahLst/>
            <a:cxnLst>
              <a:cxn ang="0">
                <a:pos x="T0" y="T1"/>
              </a:cxn>
              <a:cxn ang="0">
                <a:pos x="T2" y="T3"/>
              </a:cxn>
              <a:cxn ang="0">
                <a:pos x="T4" y="T5"/>
              </a:cxn>
              <a:cxn ang="0">
                <a:pos x="T6" y="T7"/>
              </a:cxn>
              <a:cxn ang="0">
                <a:pos x="T8" y="T9"/>
              </a:cxn>
            </a:cxnLst>
            <a:rect l="0" t="0" r="r" b="b"/>
            <a:pathLst>
              <a:path w="64" h="87">
                <a:moveTo>
                  <a:pt x="0" y="0"/>
                </a:moveTo>
                <a:lnTo>
                  <a:pt x="31" y="86"/>
                </a:lnTo>
                <a:lnTo>
                  <a:pt x="63" y="0"/>
                </a:lnTo>
                <a:lnTo>
                  <a:pt x="31" y="19"/>
                </a:lnTo>
                <a:lnTo>
                  <a:pt x="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450588" name="Rectangle 28"/>
          <p:cNvSpPr>
            <a:spLocks noChangeArrowheads="1"/>
          </p:cNvSpPr>
          <p:nvPr/>
        </p:nvSpPr>
        <p:spPr bwMode="auto">
          <a:xfrm>
            <a:off x="7903965" y="1896017"/>
            <a:ext cx="1587" cy="727075"/>
          </a:xfrm>
          <a:prstGeom prst="rect">
            <a:avLst/>
          </a:prstGeom>
          <a:solidFill>
            <a:srgbClr val="000000"/>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89" name="Freeform 29"/>
          <p:cNvSpPr/>
          <p:nvPr/>
        </p:nvSpPr>
        <p:spPr bwMode="auto">
          <a:xfrm>
            <a:off x="7854751" y="2492916"/>
            <a:ext cx="101600" cy="138112"/>
          </a:xfrm>
          <a:custGeom>
            <a:avLst/>
            <a:gdLst>
              <a:gd name="T0" fmla="*/ 0 w 64"/>
              <a:gd name="T1" fmla="*/ 0 h 87"/>
              <a:gd name="T2" fmla="*/ 31 w 64"/>
              <a:gd name="T3" fmla="*/ 86 h 87"/>
              <a:gd name="T4" fmla="*/ 63 w 64"/>
              <a:gd name="T5" fmla="*/ 0 h 87"/>
              <a:gd name="T6" fmla="*/ 31 w 64"/>
              <a:gd name="T7" fmla="*/ 19 h 87"/>
              <a:gd name="T8" fmla="*/ 0 w 64"/>
              <a:gd name="T9" fmla="*/ 0 h 87"/>
            </a:gdLst>
            <a:ahLst/>
            <a:cxnLst>
              <a:cxn ang="0">
                <a:pos x="T0" y="T1"/>
              </a:cxn>
              <a:cxn ang="0">
                <a:pos x="T2" y="T3"/>
              </a:cxn>
              <a:cxn ang="0">
                <a:pos x="T4" y="T5"/>
              </a:cxn>
              <a:cxn ang="0">
                <a:pos x="T6" y="T7"/>
              </a:cxn>
              <a:cxn ang="0">
                <a:pos x="T8" y="T9"/>
              </a:cxn>
            </a:cxnLst>
            <a:rect l="0" t="0" r="r" b="b"/>
            <a:pathLst>
              <a:path w="64" h="87">
                <a:moveTo>
                  <a:pt x="0" y="0"/>
                </a:moveTo>
                <a:lnTo>
                  <a:pt x="31" y="86"/>
                </a:lnTo>
                <a:lnTo>
                  <a:pt x="63" y="0"/>
                </a:lnTo>
                <a:lnTo>
                  <a:pt x="31" y="19"/>
                </a:lnTo>
                <a:lnTo>
                  <a:pt x="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450590" name="Rectangle 30"/>
          <p:cNvSpPr>
            <a:spLocks noChangeArrowheads="1"/>
          </p:cNvSpPr>
          <p:nvPr/>
        </p:nvSpPr>
        <p:spPr bwMode="auto">
          <a:xfrm>
            <a:off x="3057327" y="3007266"/>
            <a:ext cx="1198563" cy="4762"/>
          </a:xfrm>
          <a:prstGeom prst="rect">
            <a:avLst/>
          </a:prstGeom>
          <a:solidFill>
            <a:srgbClr val="000000"/>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91" name="Rectangle 31"/>
          <p:cNvSpPr>
            <a:spLocks noChangeArrowheads="1"/>
          </p:cNvSpPr>
          <p:nvPr/>
        </p:nvSpPr>
        <p:spPr bwMode="auto">
          <a:xfrm>
            <a:off x="5467151" y="3007266"/>
            <a:ext cx="1174750" cy="6350"/>
          </a:xfrm>
          <a:prstGeom prst="rect">
            <a:avLst/>
          </a:prstGeom>
          <a:solidFill>
            <a:srgbClr val="000000"/>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92" name="Rectangle 32"/>
          <p:cNvSpPr>
            <a:spLocks noChangeArrowheads="1"/>
          </p:cNvSpPr>
          <p:nvPr/>
        </p:nvSpPr>
        <p:spPr bwMode="auto">
          <a:xfrm>
            <a:off x="2009576" y="2345279"/>
            <a:ext cx="1327150" cy="4763"/>
          </a:xfrm>
          <a:prstGeom prst="rect">
            <a:avLst/>
          </a:prstGeom>
          <a:solidFill>
            <a:srgbClr val="000000"/>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93" name="Rectangle 33"/>
          <p:cNvSpPr>
            <a:spLocks noChangeArrowheads="1"/>
          </p:cNvSpPr>
          <p:nvPr/>
        </p:nvSpPr>
        <p:spPr bwMode="auto">
          <a:xfrm>
            <a:off x="6535539" y="2345279"/>
            <a:ext cx="1287462" cy="4763"/>
          </a:xfrm>
          <a:prstGeom prst="rect">
            <a:avLst/>
          </a:prstGeom>
          <a:solidFill>
            <a:srgbClr val="000000"/>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94" name="Rectangle 34"/>
          <p:cNvSpPr>
            <a:spLocks noChangeArrowheads="1"/>
          </p:cNvSpPr>
          <p:nvPr/>
        </p:nvSpPr>
        <p:spPr bwMode="auto">
          <a:xfrm rot="-9862">
            <a:off x="899565" y="653719"/>
            <a:ext cx="215106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lnSpc>
                <a:spcPct val="100000"/>
              </a:lnSpc>
            </a:pPr>
            <a:r>
              <a:rPr lang="en-US" altLang="zh-CN" sz="1600" dirty="0">
                <a:latin typeface="Times New Roman" panose="02020603050405020304" pitchFamily="18" charset="0"/>
                <a:cs typeface="Times New Roman" panose="02020603050405020304" pitchFamily="18" charset="0"/>
              </a:rPr>
              <a:t>Process Model</a:t>
            </a:r>
            <a:endParaRPr lang="en-US" altLang="zh-CN" sz="1600" dirty="0">
              <a:latin typeface="Times New Roman" panose="02020603050405020304" pitchFamily="18" charset="0"/>
              <a:cs typeface="Times New Roman" panose="02020603050405020304" pitchFamily="18" charset="0"/>
            </a:endParaRPr>
          </a:p>
        </p:txBody>
      </p:sp>
      <p:sp>
        <p:nvSpPr>
          <p:cNvPr id="450595" name="Rectangle 35"/>
          <p:cNvSpPr>
            <a:spLocks noChangeArrowheads="1"/>
          </p:cNvSpPr>
          <p:nvPr/>
        </p:nvSpPr>
        <p:spPr bwMode="auto">
          <a:xfrm rot="21626594">
            <a:off x="7065241" y="658481"/>
            <a:ext cx="12166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pPr>
            <a:r>
              <a:rPr lang="en-US" altLang="zh-CN" sz="1600" dirty="0">
                <a:latin typeface="Times New Roman" panose="02020603050405020304" pitchFamily="18" charset="0"/>
                <a:cs typeface="Times New Roman" panose="02020603050405020304" pitchFamily="18" charset="0"/>
              </a:rPr>
              <a:t>Control Model</a:t>
            </a:r>
            <a:endParaRPr lang="en-US" altLang="zh-CN" sz="1600" dirty="0">
              <a:latin typeface="Times New Roman" panose="02020603050405020304" pitchFamily="18" charset="0"/>
              <a:cs typeface="Times New Roman" panose="02020603050405020304" pitchFamily="18" charset="0"/>
            </a:endParaRPr>
          </a:p>
        </p:txBody>
      </p:sp>
      <p:sp>
        <p:nvSpPr>
          <p:cNvPr id="450596" name="Rectangle 36"/>
          <p:cNvSpPr>
            <a:spLocks noChangeArrowheads="1"/>
          </p:cNvSpPr>
          <p:nvPr/>
        </p:nvSpPr>
        <p:spPr bwMode="auto">
          <a:xfrm>
            <a:off x="3466902" y="5012279"/>
            <a:ext cx="2822575" cy="646113"/>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97" name="Rectangle 37"/>
          <p:cNvSpPr>
            <a:spLocks noChangeArrowheads="1"/>
          </p:cNvSpPr>
          <p:nvPr/>
        </p:nvSpPr>
        <p:spPr bwMode="auto">
          <a:xfrm>
            <a:off x="1877814" y="4951954"/>
            <a:ext cx="11112" cy="341313"/>
          </a:xfrm>
          <a:prstGeom prst="rect">
            <a:avLst/>
          </a:prstGeom>
          <a:solidFill>
            <a:srgbClr val="000000"/>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598" name="Rectangle 38"/>
          <p:cNvSpPr>
            <a:spLocks noChangeArrowheads="1"/>
          </p:cNvSpPr>
          <p:nvPr/>
        </p:nvSpPr>
        <p:spPr bwMode="auto">
          <a:xfrm>
            <a:off x="971352" y="4978942"/>
            <a:ext cx="56105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pPr>
            <a:r>
              <a:rPr lang="en-US" altLang="zh-CN" sz="1600">
                <a:latin typeface="Times New Roman" panose="02020603050405020304" pitchFamily="18" charset="0"/>
                <a:cs typeface="Times New Roman" panose="02020603050405020304" pitchFamily="18" charset="0"/>
              </a:rPr>
              <a:t>textual</a:t>
            </a:r>
            <a:endParaRPr lang="en-US" altLang="zh-CN" sz="1600">
              <a:latin typeface="Times New Roman" panose="02020603050405020304" pitchFamily="18" charset="0"/>
              <a:cs typeface="Times New Roman" panose="02020603050405020304" pitchFamily="18" charset="0"/>
            </a:endParaRPr>
          </a:p>
        </p:txBody>
      </p:sp>
      <p:sp>
        <p:nvSpPr>
          <p:cNvPr id="450599" name="Rectangle 39"/>
          <p:cNvSpPr>
            <a:spLocks noChangeArrowheads="1"/>
          </p:cNvSpPr>
          <p:nvPr/>
        </p:nvSpPr>
        <p:spPr bwMode="auto">
          <a:xfrm>
            <a:off x="7859514" y="4874166"/>
            <a:ext cx="11112" cy="419100"/>
          </a:xfrm>
          <a:prstGeom prst="rect">
            <a:avLst/>
          </a:prstGeom>
          <a:solidFill>
            <a:srgbClr val="000000"/>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600" name="Rectangle 40"/>
          <p:cNvSpPr>
            <a:spLocks noChangeArrowheads="1"/>
          </p:cNvSpPr>
          <p:nvPr/>
        </p:nvSpPr>
        <p:spPr bwMode="auto">
          <a:xfrm>
            <a:off x="6930826" y="1187992"/>
            <a:ext cx="977832"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80000"/>
              </a:lnSpc>
            </a:pPr>
            <a:r>
              <a:rPr lang="en-US" altLang="zh-CN" sz="1600">
                <a:solidFill>
                  <a:srgbClr val="000000"/>
                </a:solidFill>
                <a:latin typeface="Times New Roman" panose="02020603050405020304" pitchFamily="18" charset="0"/>
                <a:cs typeface="Times New Roman" panose="02020603050405020304" pitchFamily="18" charset="0"/>
              </a:rPr>
              <a:t>CONTROL</a:t>
            </a:r>
            <a:endParaRPr lang="en-US" altLang="zh-CN" sz="1600">
              <a:solidFill>
                <a:srgbClr val="000000"/>
              </a:solidFill>
              <a:latin typeface="Times New Roman" panose="02020603050405020304" pitchFamily="18" charset="0"/>
              <a:cs typeface="Times New Roman" panose="02020603050405020304" pitchFamily="18" charset="0"/>
            </a:endParaRPr>
          </a:p>
          <a:p>
            <a:pPr algn="l">
              <a:lnSpc>
                <a:spcPct val="80000"/>
              </a:lnSpc>
            </a:pPr>
            <a:r>
              <a:rPr lang="en-US" altLang="zh-CN" sz="1600">
                <a:solidFill>
                  <a:srgbClr val="000000"/>
                </a:solidFill>
                <a:latin typeface="Times New Roman" panose="02020603050405020304" pitchFamily="18" charset="0"/>
                <a:cs typeface="Times New Roman" panose="02020603050405020304" pitchFamily="18" charset="0"/>
              </a:rPr>
              <a:t>CONTEXT</a:t>
            </a:r>
            <a:endParaRPr lang="en-US" altLang="zh-CN" sz="1600">
              <a:solidFill>
                <a:srgbClr val="000000"/>
              </a:solidFill>
              <a:latin typeface="Times New Roman" panose="02020603050405020304" pitchFamily="18" charset="0"/>
              <a:cs typeface="Times New Roman" panose="02020603050405020304" pitchFamily="18" charset="0"/>
            </a:endParaRPr>
          </a:p>
          <a:p>
            <a:pPr algn="l">
              <a:lnSpc>
                <a:spcPct val="80000"/>
              </a:lnSpc>
            </a:pPr>
            <a:r>
              <a:rPr lang="en-US" altLang="zh-CN" sz="1600">
                <a:solidFill>
                  <a:srgbClr val="000000"/>
                </a:solidFill>
                <a:latin typeface="Times New Roman" panose="02020603050405020304" pitchFamily="18" charset="0"/>
                <a:cs typeface="Times New Roman" panose="02020603050405020304" pitchFamily="18" charset="0"/>
              </a:rPr>
              <a:t>DIAGRAM</a:t>
            </a:r>
            <a:endParaRPr lang="en-US" altLang="zh-CN" sz="1600">
              <a:solidFill>
                <a:srgbClr val="000000"/>
              </a:solidFill>
              <a:latin typeface="Times New Roman" panose="02020603050405020304" pitchFamily="18" charset="0"/>
              <a:cs typeface="Times New Roman" panose="02020603050405020304" pitchFamily="18" charset="0"/>
            </a:endParaRPr>
          </a:p>
        </p:txBody>
      </p:sp>
      <p:sp>
        <p:nvSpPr>
          <p:cNvPr id="450601" name="Rectangle 41"/>
          <p:cNvSpPr>
            <a:spLocks noChangeArrowheads="1"/>
          </p:cNvSpPr>
          <p:nvPr/>
        </p:nvSpPr>
        <p:spPr bwMode="auto">
          <a:xfrm>
            <a:off x="1212651" y="1210216"/>
            <a:ext cx="97783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pPr>
            <a:r>
              <a:rPr lang="en-US" altLang="zh-CN" sz="1600" dirty="0">
                <a:solidFill>
                  <a:srgbClr val="000000"/>
                </a:solidFill>
                <a:latin typeface="Times New Roman" panose="02020603050405020304" pitchFamily="18" charset="0"/>
                <a:cs typeface="Times New Roman" panose="02020603050405020304" pitchFamily="18" charset="0"/>
              </a:rPr>
              <a:t>E-R</a:t>
            </a:r>
            <a:endParaRPr lang="en-US" altLang="zh-CN" sz="1600" dirty="0">
              <a:solidFill>
                <a:srgbClr val="000000"/>
              </a:solidFill>
              <a:latin typeface="Times New Roman" panose="02020603050405020304" pitchFamily="18" charset="0"/>
              <a:cs typeface="Times New Roman" panose="02020603050405020304" pitchFamily="18" charset="0"/>
            </a:endParaRPr>
          </a:p>
          <a:p>
            <a:pPr algn="l">
              <a:lnSpc>
                <a:spcPct val="100000"/>
              </a:lnSpc>
            </a:pPr>
            <a:r>
              <a:rPr lang="en-US" altLang="zh-CN" sz="1600" dirty="0">
                <a:solidFill>
                  <a:srgbClr val="000000"/>
                </a:solidFill>
                <a:latin typeface="Times New Roman" panose="02020603050405020304" pitchFamily="18" charset="0"/>
                <a:cs typeface="Times New Roman" panose="02020603050405020304" pitchFamily="18" charset="0"/>
              </a:rPr>
              <a:t>DIAGRAM</a:t>
            </a:r>
            <a:endParaRPr lang="en-US" altLang="zh-CN" sz="1600" dirty="0">
              <a:solidFill>
                <a:srgbClr val="000000"/>
              </a:solidFill>
              <a:latin typeface="Times New Roman" panose="02020603050405020304" pitchFamily="18" charset="0"/>
              <a:cs typeface="Times New Roman" panose="02020603050405020304" pitchFamily="18" charset="0"/>
            </a:endParaRPr>
          </a:p>
        </p:txBody>
      </p:sp>
      <p:sp>
        <p:nvSpPr>
          <p:cNvPr id="450602" name="Rectangle 42"/>
          <p:cNvSpPr>
            <a:spLocks noChangeArrowheads="1"/>
          </p:cNvSpPr>
          <p:nvPr/>
        </p:nvSpPr>
        <p:spPr bwMode="auto">
          <a:xfrm>
            <a:off x="3409751" y="2173828"/>
            <a:ext cx="157203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pPr>
            <a:r>
              <a:rPr lang="en-US" altLang="zh-CN" sz="1600">
                <a:solidFill>
                  <a:srgbClr val="000000"/>
                </a:solidFill>
                <a:latin typeface="Times New Roman" panose="02020603050405020304" pitchFamily="18" charset="0"/>
                <a:cs typeface="Times New Roman" panose="02020603050405020304" pitchFamily="18" charset="0"/>
              </a:rPr>
              <a:t>RESPONSE TIME</a:t>
            </a:r>
            <a:endParaRPr lang="en-US" altLang="zh-CN" sz="1600">
              <a:solidFill>
                <a:srgbClr val="000000"/>
              </a:solidFill>
              <a:latin typeface="Times New Roman" panose="02020603050405020304" pitchFamily="18" charset="0"/>
              <a:cs typeface="Times New Roman" panose="02020603050405020304" pitchFamily="18" charset="0"/>
            </a:endParaRPr>
          </a:p>
        </p:txBody>
      </p:sp>
      <p:sp>
        <p:nvSpPr>
          <p:cNvPr id="450603" name="Rectangle 43"/>
          <p:cNvSpPr>
            <a:spLocks noChangeArrowheads="1"/>
          </p:cNvSpPr>
          <p:nvPr/>
        </p:nvSpPr>
        <p:spPr bwMode="auto">
          <a:xfrm>
            <a:off x="3409751" y="2400841"/>
            <a:ext cx="160428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pPr>
            <a:r>
              <a:rPr lang="en-US" altLang="zh-CN" sz="1600">
                <a:solidFill>
                  <a:srgbClr val="000000"/>
                </a:solidFill>
                <a:latin typeface="Times New Roman" panose="02020603050405020304" pitchFamily="18" charset="0"/>
                <a:cs typeface="Times New Roman" panose="02020603050405020304" pitchFamily="18" charset="0"/>
              </a:rPr>
              <a:t>SPECIFICATIONS</a:t>
            </a:r>
            <a:endParaRPr lang="en-US" altLang="zh-CN" sz="1600">
              <a:solidFill>
                <a:srgbClr val="000000"/>
              </a:solidFill>
              <a:latin typeface="Times New Roman" panose="02020603050405020304" pitchFamily="18" charset="0"/>
              <a:cs typeface="Times New Roman" panose="02020603050405020304" pitchFamily="18" charset="0"/>
            </a:endParaRPr>
          </a:p>
        </p:txBody>
      </p:sp>
      <p:sp>
        <p:nvSpPr>
          <p:cNvPr id="450604" name="Rectangle 44"/>
          <p:cNvSpPr>
            <a:spLocks noChangeArrowheads="1"/>
          </p:cNvSpPr>
          <p:nvPr/>
        </p:nvSpPr>
        <p:spPr bwMode="auto">
          <a:xfrm>
            <a:off x="1099939" y="2697703"/>
            <a:ext cx="52828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pPr>
            <a:r>
              <a:rPr lang="en-US" altLang="zh-CN" sz="1600">
                <a:solidFill>
                  <a:srgbClr val="000000"/>
                </a:solidFill>
                <a:latin typeface="Times New Roman" panose="02020603050405020304" pitchFamily="18" charset="0"/>
                <a:cs typeface="Times New Roman" panose="02020603050405020304" pitchFamily="18" charset="0"/>
              </a:rPr>
              <a:t>DATA</a:t>
            </a:r>
            <a:endParaRPr lang="en-US" altLang="zh-CN" sz="1600">
              <a:solidFill>
                <a:srgbClr val="000000"/>
              </a:solidFill>
              <a:latin typeface="Times New Roman" panose="02020603050405020304" pitchFamily="18" charset="0"/>
              <a:cs typeface="Times New Roman" panose="02020603050405020304" pitchFamily="18" charset="0"/>
            </a:endParaRPr>
          </a:p>
        </p:txBody>
      </p:sp>
      <p:sp>
        <p:nvSpPr>
          <p:cNvPr id="450605" name="Rectangle 45"/>
          <p:cNvSpPr>
            <a:spLocks noChangeArrowheads="1"/>
          </p:cNvSpPr>
          <p:nvPr/>
        </p:nvSpPr>
        <p:spPr bwMode="auto">
          <a:xfrm>
            <a:off x="1099939" y="2924716"/>
            <a:ext cx="5802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pPr>
            <a:r>
              <a:rPr lang="en-US" altLang="zh-CN" sz="1600">
                <a:solidFill>
                  <a:srgbClr val="000000"/>
                </a:solidFill>
                <a:latin typeface="Times New Roman" panose="02020603050405020304" pitchFamily="18" charset="0"/>
                <a:cs typeface="Times New Roman" panose="02020603050405020304" pitchFamily="18" charset="0"/>
              </a:rPr>
              <a:t>FLOW</a:t>
            </a:r>
            <a:endParaRPr lang="en-US" altLang="zh-CN" sz="1600">
              <a:solidFill>
                <a:srgbClr val="000000"/>
              </a:solidFill>
              <a:latin typeface="Times New Roman" panose="02020603050405020304" pitchFamily="18" charset="0"/>
              <a:cs typeface="Times New Roman" panose="02020603050405020304" pitchFamily="18" charset="0"/>
            </a:endParaRPr>
          </a:p>
        </p:txBody>
      </p:sp>
      <p:sp>
        <p:nvSpPr>
          <p:cNvPr id="450606" name="Rectangle 46"/>
          <p:cNvSpPr>
            <a:spLocks noChangeArrowheads="1"/>
          </p:cNvSpPr>
          <p:nvPr/>
        </p:nvSpPr>
        <p:spPr bwMode="auto">
          <a:xfrm>
            <a:off x="1099940" y="3151728"/>
            <a:ext cx="10916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pPr>
            <a:r>
              <a:rPr lang="en-US" altLang="zh-CN" sz="1600">
                <a:solidFill>
                  <a:srgbClr val="000000"/>
                </a:solidFill>
                <a:latin typeface="Times New Roman" panose="02020603050405020304" pitchFamily="18" charset="0"/>
                <a:cs typeface="Times New Roman" panose="02020603050405020304" pitchFamily="18" charset="0"/>
              </a:rPr>
              <a:t>DIAGRAMS</a:t>
            </a:r>
            <a:endParaRPr lang="en-US" altLang="zh-CN" sz="1600">
              <a:solidFill>
                <a:srgbClr val="000000"/>
              </a:solidFill>
              <a:latin typeface="Times New Roman" panose="02020603050405020304" pitchFamily="18" charset="0"/>
              <a:cs typeface="Times New Roman" panose="02020603050405020304" pitchFamily="18" charset="0"/>
            </a:endParaRPr>
          </a:p>
        </p:txBody>
      </p:sp>
      <p:sp>
        <p:nvSpPr>
          <p:cNvPr id="450607" name="Rectangle 47"/>
          <p:cNvSpPr>
            <a:spLocks noChangeArrowheads="1"/>
          </p:cNvSpPr>
          <p:nvPr/>
        </p:nvSpPr>
        <p:spPr bwMode="auto">
          <a:xfrm>
            <a:off x="6876851" y="2708816"/>
            <a:ext cx="96500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pPr>
            <a:r>
              <a:rPr lang="en-US" altLang="zh-CN" sz="1600">
                <a:solidFill>
                  <a:srgbClr val="000000"/>
                </a:solidFill>
                <a:latin typeface="Times New Roman" panose="02020603050405020304" pitchFamily="18" charset="0"/>
                <a:cs typeface="Times New Roman" panose="02020603050405020304" pitchFamily="18" charset="0"/>
              </a:rPr>
              <a:t>CONTROL</a:t>
            </a:r>
            <a:endParaRPr lang="en-US" altLang="zh-CN" sz="1600">
              <a:solidFill>
                <a:srgbClr val="000000"/>
              </a:solidFill>
              <a:latin typeface="Times New Roman" panose="02020603050405020304" pitchFamily="18" charset="0"/>
              <a:cs typeface="Times New Roman" panose="02020603050405020304" pitchFamily="18" charset="0"/>
            </a:endParaRPr>
          </a:p>
        </p:txBody>
      </p:sp>
      <p:sp>
        <p:nvSpPr>
          <p:cNvPr id="450608" name="Rectangle 48"/>
          <p:cNvSpPr>
            <a:spLocks noChangeArrowheads="1"/>
          </p:cNvSpPr>
          <p:nvPr/>
        </p:nvSpPr>
        <p:spPr bwMode="auto">
          <a:xfrm>
            <a:off x="6876851" y="2935828"/>
            <a:ext cx="5802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pPr>
            <a:r>
              <a:rPr lang="en-US" altLang="zh-CN" sz="1600">
                <a:solidFill>
                  <a:srgbClr val="000000"/>
                </a:solidFill>
                <a:latin typeface="Times New Roman" panose="02020603050405020304" pitchFamily="18" charset="0"/>
                <a:cs typeface="Times New Roman" panose="02020603050405020304" pitchFamily="18" charset="0"/>
              </a:rPr>
              <a:t>FLOW</a:t>
            </a:r>
            <a:endParaRPr lang="en-US" altLang="zh-CN" sz="1600">
              <a:solidFill>
                <a:srgbClr val="000000"/>
              </a:solidFill>
              <a:latin typeface="Times New Roman" panose="02020603050405020304" pitchFamily="18" charset="0"/>
              <a:cs typeface="Times New Roman" panose="02020603050405020304" pitchFamily="18" charset="0"/>
            </a:endParaRPr>
          </a:p>
        </p:txBody>
      </p:sp>
      <p:sp>
        <p:nvSpPr>
          <p:cNvPr id="450609" name="Rectangle 49"/>
          <p:cNvSpPr>
            <a:spLocks noChangeArrowheads="1"/>
          </p:cNvSpPr>
          <p:nvPr/>
        </p:nvSpPr>
        <p:spPr bwMode="auto">
          <a:xfrm>
            <a:off x="6876852" y="3162841"/>
            <a:ext cx="10916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pPr>
            <a:r>
              <a:rPr lang="en-US" altLang="zh-CN" sz="1600" dirty="0">
                <a:solidFill>
                  <a:srgbClr val="000000"/>
                </a:solidFill>
                <a:latin typeface="Times New Roman" panose="02020603050405020304" pitchFamily="18" charset="0"/>
                <a:cs typeface="Times New Roman" panose="02020603050405020304" pitchFamily="18" charset="0"/>
              </a:rPr>
              <a:t>DIAGRAMS</a:t>
            </a:r>
            <a:endParaRPr lang="en-US" altLang="zh-CN" sz="1600" dirty="0">
              <a:solidFill>
                <a:srgbClr val="000000"/>
              </a:solidFill>
              <a:latin typeface="Times New Roman" panose="02020603050405020304" pitchFamily="18" charset="0"/>
              <a:cs typeface="Times New Roman" panose="02020603050405020304" pitchFamily="18" charset="0"/>
            </a:endParaRPr>
          </a:p>
        </p:txBody>
      </p:sp>
      <p:sp>
        <p:nvSpPr>
          <p:cNvPr id="450610" name="Rectangle 50"/>
          <p:cNvSpPr>
            <a:spLocks noChangeArrowheads="1"/>
          </p:cNvSpPr>
          <p:nvPr/>
        </p:nvSpPr>
        <p:spPr bwMode="auto">
          <a:xfrm>
            <a:off x="912614" y="4396328"/>
            <a:ext cx="88646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pPr>
            <a:r>
              <a:rPr lang="en-US" altLang="zh-CN" sz="1600">
                <a:solidFill>
                  <a:srgbClr val="000000"/>
                </a:solidFill>
                <a:latin typeface="Times New Roman" panose="02020603050405020304" pitchFamily="18" charset="0"/>
                <a:cs typeface="Times New Roman" panose="02020603050405020304" pitchFamily="18" charset="0"/>
              </a:rPr>
              <a:t>PROCESS</a:t>
            </a:r>
            <a:endParaRPr lang="en-US" altLang="zh-CN" sz="1600">
              <a:solidFill>
                <a:srgbClr val="000000"/>
              </a:solidFill>
              <a:latin typeface="Times New Roman" panose="02020603050405020304" pitchFamily="18" charset="0"/>
              <a:cs typeface="Times New Roman" panose="02020603050405020304" pitchFamily="18" charset="0"/>
            </a:endParaRPr>
          </a:p>
        </p:txBody>
      </p:sp>
      <p:sp>
        <p:nvSpPr>
          <p:cNvPr id="450611" name="Rectangle 51"/>
          <p:cNvSpPr>
            <a:spLocks noChangeArrowheads="1"/>
          </p:cNvSpPr>
          <p:nvPr/>
        </p:nvSpPr>
        <p:spPr bwMode="auto">
          <a:xfrm>
            <a:off x="912614" y="4623341"/>
            <a:ext cx="160428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pPr>
            <a:r>
              <a:rPr lang="en-US" altLang="zh-CN" sz="1600">
                <a:solidFill>
                  <a:srgbClr val="000000"/>
                </a:solidFill>
                <a:latin typeface="Times New Roman" panose="02020603050405020304" pitchFamily="18" charset="0"/>
                <a:cs typeface="Times New Roman" panose="02020603050405020304" pitchFamily="18" charset="0"/>
              </a:rPr>
              <a:t>SPECIFICATIONS</a:t>
            </a:r>
            <a:endParaRPr lang="en-US" altLang="zh-CN" sz="1600">
              <a:solidFill>
                <a:srgbClr val="000000"/>
              </a:solidFill>
              <a:latin typeface="Times New Roman" panose="02020603050405020304" pitchFamily="18" charset="0"/>
              <a:cs typeface="Times New Roman" panose="02020603050405020304" pitchFamily="18" charset="0"/>
            </a:endParaRPr>
          </a:p>
        </p:txBody>
      </p:sp>
      <p:sp>
        <p:nvSpPr>
          <p:cNvPr id="450612" name="Rectangle 52"/>
          <p:cNvSpPr>
            <a:spLocks noChangeArrowheads="1"/>
          </p:cNvSpPr>
          <p:nvPr/>
        </p:nvSpPr>
        <p:spPr bwMode="auto">
          <a:xfrm>
            <a:off x="6748264" y="4431253"/>
            <a:ext cx="96500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pPr>
            <a:r>
              <a:rPr lang="en-US" altLang="zh-CN" sz="1600">
                <a:solidFill>
                  <a:srgbClr val="000000"/>
                </a:solidFill>
                <a:latin typeface="Times New Roman" panose="02020603050405020304" pitchFamily="18" charset="0"/>
                <a:cs typeface="Times New Roman" panose="02020603050405020304" pitchFamily="18" charset="0"/>
              </a:rPr>
              <a:t>CONTROL</a:t>
            </a:r>
            <a:endParaRPr lang="en-US" altLang="zh-CN" sz="1600">
              <a:solidFill>
                <a:srgbClr val="000000"/>
              </a:solidFill>
              <a:latin typeface="Times New Roman" panose="02020603050405020304" pitchFamily="18" charset="0"/>
              <a:cs typeface="Times New Roman" panose="02020603050405020304" pitchFamily="18" charset="0"/>
            </a:endParaRPr>
          </a:p>
        </p:txBody>
      </p:sp>
      <p:sp>
        <p:nvSpPr>
          <p:cNvPr id="450613" name="Rectangle 53"/>
          <p:cNvSpPr>
            <a:spLocks noChangeArrowheads="1"/>
          </p:cNvSpPr>
          <p:nvPr/>
        </p:nvSpPr>
        <p:spPr bwMode="auto">
          <a:xfrm>
            <a:off x="6748264" y="4658266"/>
            <a:ext cx="160428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pPr>
            <a:r>
              <a:rPr lang="en-US" altLang="zh-CN" sz="1600">
                <a:solidFill>
                  <a:srgbClr val="000000"/>
                </a:solidFill>
                <a:latin typeface="Times New Roman" panose="02020603050405020304" pitchFamily="18" charset="0"/>
                <a:cs typeface="Times New Roman" panose="02020603050405020304" pitchFamily="18" charset="0"/>
              </a:rPr>
              <a:t>SPECIFICATIONS</a:t>
            </a:r>
            <a:endParaRPr lang="en-US" altLang="zh-CN" sz="1600">
              <a:solidFill>
                <a:srgbClr val="000000"/>
              </a:solidFill>
              <a:latin typeface="Times New Roman" panose="02020603050405020304" pitchFamily="18" charset="0"/>
              <a:cs typeface="Times New Roman" panose="02020603050405020304" pitchFamily="18" charset="0"/>
            </a:endParaRPr>
          </a:p>
        </p:txBody>
      </p:sp>
      <p:sp>
        <p:nvSpPr>
          <p:cNvPr id="450614" name="Rectangle 54"/>
          <p:cNvSpPr>
            <a:spLocks noChangeArrowheads="1"/>
          </p:cNvSpPr>
          <p:nvPr/>
        </p:nvSpPr>
        <p:spPr bwMode="auto">
          <a:xfrm>
            <a:off x="3903464" y="5205953"/>
            <a:ext cx="126143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pPr>
            <a:r>
              <a:rPr lang="en-US" altLang="zh-CN" sz="1600">
                <a:solidFill>
                  <a:srgbClr val="000000"/>
                </a:solidFill>
                <a:latin typeface="Times New Roman" panose="02020603050405020304" pitchFamily="18" charset="0"/>
                <a:cs typeface="Times New Roman" panose="02020603050405020304" pitchFamily="18" charset="0"/>
              </a:rPr>
              <a:t>DICTIONARY</a:t>
            </a:r>
            <a:endParaRPr lang="en-US" altLang="zh-CN" sz="1600">
              <a:solidFill>
                <a:srgbClr val="000000"/>
              </a:solidFill>
              <a:latin typeface="Times New Roman" panose="02020603050405020304" pitchFamily="18" charset="0"/>
              <a:cs typeface="Times New Roman" panose="02020603050405020304" pitchFamily="18" charset="0"/>
            </a:endParaRPr>
          </a:p>
        </p:txBody>
      </p:sp>
      <p:sp>
        <p:nvSpPr>
          <p:cNvPr id="450615" name="Line 55"/>
          <p:cNvSpPr>
            <a:spLocks noChangeShapeType="1"/>
          </p:cNvSpPr>
          <p:nvPr/>
        </p:nvSpPr>
        <p:spPr bwMode="auto">
          <a:xfrm>
            <a:off x="1877814" y="5313903"/>
            <a:ext cx="1585912"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616" name="Line 56"/>
          <p:cNvSpPr>
            <a:spLocks noChangeShapeType="1"/>
          </p:cNvSpPr>
          <p:nvPr/>
        </p:nvSpPr>
        <p:spPr bwMode="auto">
          <a:xfrm flipH="1">
            <a:off x="6275190" y="5299616"/>
            <a:ext cx="1595437"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0617" name="Rectangle 57"/>
          <p:cNvSpPr>
            <a:spLocks noChangeArrowheads="1"/>
          </p:cNvSpPr>
          <p:nvPr/>
        </p:nvSpPr>
        <p:spPr bwMode="auto">
          <a:xfrm>
            <a:off x="4146352" y="5707604"/>
            <a:ext cx="139153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pPr>
            <a:r>
              <a:rPr lang="en-US" altLang="zh-CN" sz="1600">
                <a:latin typeface="Times New Roman" panose="02020603050405020304" pitchFamily="18" charset="0"/>
                <a:cs typeface="Times New Roman" panose="02020603050405020304" pitchFamily="18" charset="0"/>
              </a:rPr>
              <a:t>Textual / graphic</a:t>
            </a:r>
            <a:endParaRPr lang="en-US" altLang="zh-CN" sz="1600">
              <a:latin typeface="Times New Roman" panose="02020603050405020304" pitchFamily="18" charset="0"/>
              <a:cs typeface="Times New Roman" panose="02020603050405020304" pitchFamily="18" charset="0"/>
            </a:endParaRPr>
          </a:p>
        </p:txBody>
      </p:sp>
      <p:sp>
        <p:nvSpPr>
          <p:cNvPr id="450618" name="Rectangle 58"/>
          <p:cNvSpPr>
            <a:spLocks noChangeArrowheads="1"/>
          </p:cNvSpPr>
          <p:nvPr/>
        </p:nvSpPr>
        <p:spPr bwMode="auto">
          <a:xfrm>
            <a:off x="7365801" y="5126579"/>
            <a:ext cx="152958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altLang="zh-CN" sz="1600" dirty="0">
                <a:latin typeface="Times New Roman" panose="02020603050405020304" pitchFamily="18" charset="0"/>
                <a:cs typeface="Times New Roman" panose="02020603050405020304" pitchFamily="18" charset="0"/>
              </a:rPr>
              <a:t>decision tables,</a:t>
            </a:r>
            <a:endParaRPr lang="en-US" altLang="zh-CN" sz="1600" dirty="0">
              <a:latin typeface="Times New Roman" panose="02020603050405020304" pitchFamily="18" charset="0"/>
              <a:cs typeface="Times New Roman" panose="02020603050405020304" pitchFamily="18" charset="0"/>
            </a:endParaRPr>
          </a:p>
          <a:p>
            <a:pPr algn="l">
              <a:lnSpc>
                <a:spcPct val="100000"/>
              </a:lnSpc>
            </a:pPr>
            <a:r>
              <a:rPr lang="en-US" altLang="zh-CN" sz="1600" dirty="0">
                <a:latin typeface="Times New Roman" panose="02020603050405020304" pitchFamily="18" charset="0"/>
                <a:cs typeface="Times New Roman" panose="02020603050405020304" pitchFamily="18" charset="0"/>
              </a:rPr>
              <a:t>activation tables</a:t>
            </a:r>
            <a:endParaRPr lang="en-US" altLang="zh-CN" sz="1600" dirty="0">
              <a:latin typeface="Times New Roman" panose="02020603050405020304" pitchFamily="18" charset="0"/>
              <a:cs typeface="Times New Roman" panose="02020603050405020304" pitchFamily="18" charset="0"/>
            </a:endParaRPr>
          </a:p>
          <a:p>
            <a:pPr algn="l">
              <a:lnSpc>
                <a:spcPct val="100000"/>
              </a:lnSpc>
            </a:pPr>
            <a:r>
              <a:rPr lang="en-US" altLang="zh-CN" sz="1600" dirty="0">
                <a:latin typeface="Times New Roman" panose="02020603050405020304" pitchFamily="18" charset="0"/>
                <a:cs typeface="Times New Roman" panose="02020603050405020304" pitchFamily="18" charset="0"/>
              </a:rPr>
              <a:t>automata</a:t>
            </a:r>
            <a:endParaRPr lang="en-US" altLang="zh-CN" sz="1600" dirty="0">
              <a:latin typeface="Times New Roman" panose="02020603050405020304" pitchFamily="18" charset="0"/>
              <a:cs typeface="Times New Roman" panose="02020603050405020304" pitchFamily="18" charset="0"/>
            </a:endParaRPr>
          </a:p>
        </p:txBody>
      </p:sp>
    </p:spTree>
  </p:cSld>
  <p:clrMapOvr>
    <a:masterClrMapping/>
  </p:clrMapOvr>
  <p:transition>
    <p:random/>
    <p:sndAc>
      <p:stSnd>
        <p:snd r:embed="rId1" name="projctor.wav"/>
      </p:stSnd>
    </p:sndAc>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994728" y="736600"/>
            <a:ext cx="7332345" cy="510540"/>
          </a:xfrm>
        </p:spPr>
        <p:txBody>
          <a:bodyPr vert="horz" wrap="none" lIns="63500" tIns="25400" rIns="63500" bIns="25400" numCol="1" anchor="t" anchorCtr="0" compatLnSpc="1">
            <a:spAutoFit/>
          </a:bodyPr>
          <a:lstStyle/>
          <a:p>
            <a:pPr marL="0" marR="0" lvl="0" indent="0" algn="ctr" defTabSz="914400" rtl="0" eaLnBrk="0" fontAlgn="base" latinLnBrk="0" hangingPunct="0">
              <a:lnSpc>
                <a:spcPct val="88000"/>
              </a:lnSpc>
              <a:spcBef>
                <a:spcPct val="0"/>
              </a:spcBef>
              <a:spcAft>
                <a:spcPct val="0"/>
              </a:spcAft>
              <a:buClrTx/>
              <a:buSzTx/>
              <a:buFontTx/>
              <a:buNone/>
              <a:defRPr/>
            </a:pPr>
            <a:r>
              <a:rPr kumimoji="0" lang="en-US" altLang="zh-CN" i="0" u="none" strike="noStrike" kern="1200" cap="none" spc="0" normalizeH="0" baseline="0" noProof="0" smtClean="0">
                <a:ln>
                  <a:noFill/>
                </a:ln>
                <a:solidFill>
                  <a:schemeClr val="tx1"/>
                </a:solidFill>
                <a:effectLst/>
                <a:uLnTx/>
                <a:uFillTx/>
                <a:latin typeface="+mj-lt"/>
                <a:ea typeface="+mj-ea"/>
                <a:cs typeface="+mj-cs"/>
              </a:rPr>
              <a:t>Summary: Structured Analysis Modeling</a:t>
            </a:r>
            <a:endParaRPr kumimoji="0" lang="en-US" altLang="zh-CN" i="0" u="none" strike="noStrike" kern="1200" cap="none" spc="0" normalizeH="0" baseline="0" noProof="0" smtClean="0">
              <a:ln>
                <a:noFill/>
              </a:ln>
              <a:solidFill>
                <a:schemeClr val="tx1"/>
              </a:solidFill>
              <a:effectLst/>
              <a:uLnTx/>
              <a:uFillTx/>
              <a:latin typeface="+mj-lt"/>
              <a:ea typeface="+mj-ea"/>
              <a:cs typeface="+mj-cs"/>
            </a:endParaRPr>
          </a:p>
        </p:txBody>
      </p:sp>
      <p:sp>
        <p:nvSpPr>
          <p:cNvPr id="453635" name="Rectangle 3"/>
          <p:cNvSpPr>
            <a:spLocks noGrp="1" noChangeArrowheads="1"/>
          </p:cNvSpPr>
          <p:nvPr>
            <p:ph idx="1"/>
          </p:nvPr>
        </p:nvSpPr>
        <p:spPr/>
        <p:txBody>
          <a:bodyPr vert="horz" wrap="square" lIns="90487" tIns="44450" rIns="90487" bIns="44450" numCol="1" anchor="t" anchorCtr="0" compatLnSpc="1"/>
          <a:lstStyle/>
          <a:p>
            <a:pPr marL="285750" marR="0" lvl="0" indent="-285750" algn="l" defTabSz="914400" rtl="0" eaLnBrk="0" fontAlgn="base" latinLnBrk="0" hangingPunct="0">
              <a:lnSpc>
                <a:spcPct val="90000"/>
              </a:lnSpc>
              <a:spcBef>
                <a:spcPct val="30000"/>
              </a:spcBef>
              <a:spcAft>
                <a:spcPct val="0"/>
              </a:spcAft>
              <a:buClr>
                <a:schemeClr val="tx2"/>
              </a:buClr>
              <a:buSzPct val="100000"/>
              <a:buFont typeface="Zapf Dingbats" charset="2"/>
              <a:buChar char=""/>
              <a:defRPr/>
            </a:pPr>
            <a:r>
              <a:rPr kumimoji="0" lang="en-US" altLang="zh-CN" sz="2400" i="0" u="none" strike="noStrike" kern="1200" cap="none" spc="0" normalizeH="0" baseline="0" noProof="0" smtClean="0">
                <a:ln>
                  <a:noFill/>
                </a:ln>
                <a:solidFill>
                  <a:schemeClr val="tx1"/>
                </a:solidFill>
                <a:effectLst/>
                <a:uLnTx/>
                <a:uFillTx/>
                <a:latin typeface="+mn-lt"/>
                <a:ea typeface="+mn-ea"/>
                <a:cs typeface="+mn-cs"/>
              </a:rPr>
              <a:t> Data Modeling</a:t>
            </a:r>
            <a:endParaRPr kumimoji="0" lang="en-US" altLang="zh-CN" sz="2400" i="0" u="none" strike="noStrike" kern="1200" cap="none" spc="0" normalizeH="0" baseline="0" noProof="0" smtClean="0">
              <a:ln>
                <a:noFill/>
              </a:ln>
              <a:solidFill>
                <a:schemeClr val="tx1"/>
              </a:solidFill>
              <a:effectLst/>
              <a:uLnTx/>
              <a:uFillTx/>
              <a:latin typeface="+mn-lt"/>
              <a:ea typeface="+mn-ea"/>
              <a:cs typeface="+mn-cs"/>
            </a:endParaRPr>
          </a:p>
          <a:p>
            <a:pPr marL="685800" marR="0" lvl="1" indent="-228600" algn="l" defTabSz="914400" rtl="0" eaLnBrk="0" fontAlgn="base" latinLnBrk="0" hangingPunct="0">
              <a:lnSpc>
                <a:spcPct val="90000"/>
              </a:lnSpc>
              <a:spcBef>
                <a:spcPct val="30000"/>
              </a:spcBef>
              <a:spcAft>
                <a:spcPct val="0"/>
              </a:spcAft>
              <a:buClr>
                <a:schemeClr val="tx2"/>
              </a:buClr>
              <a:buSzPct val="100000"/>
              <a:buFont typeface="Zapf Dingbats" charset="2"/>
              <a:buChar char=""/>
              <a:defRPr/>
            </a:pPr>
            <a:r>
              <a:rPr kumimoji="0" lang="en-US" altLang="zh-CN" sz="1800" i="0" u="none" strike="noStrike" kern="1200" cap="none" spc="0" normalizeH="0" baseline="0" noProof="0" smtClean="0">
                <a:ln>
                  <a:noFill/>
                </a:ln>
                <a:solidFill>
                  <a:schemeClr val="tx1"/>
                </a:solidFill>
                <a:effectLst/>
                <a:uLnTx/>
                <a:uFillTx/>
                <a:latin typeface="+mn-lt"/>
                <a:ea typeface="+mn-ea"/>
                <a:cs typeface="+mn-cs"/>
              </a:rPr>
              <a:t> Entity Relation Diagram (ERD);</a:t>
            </a:r>
            <a:endParaRPr kumimoji="0" lang="en-US" altLang="zh-CN" sz="1800" i="0" u="none" strike="noStrike" kern="1200" cap="none" spc="0" normalizeH="0" baseline="0" noProof="0" smtClean="0">
              <a:ln>
                <a:noFill/>
              </a:ln>
              <a:solidFill>
                <a:schemeClr val="tx1"/>
              </a:solidFill>
              <a:effectLst/>
              <a:uLnTx/>
              <a:uFillTx/>
              <a:latin typeface="+mn-lt"/>
              <a:ea typeface="+mn-ea"/>
              <a:cs typeface="+mn-cs"/>
            </a:endParaRPr>
          </a:p>
          <a:p>
            <a:pPr marL="685800" marR="0" lvl="1" indent="-228600" algn="l" defTabSz="914400" rtl="0" eaLnBrk="0" fontAlgn="base" latinLnBrk="0" hangingPunct="0">
              <a:lnSpc>
                <a:spcPct val="90000"/>
              </a:lnSpc>
              <a:spcBef>
                <a:spcPct val="30000"/>
              </a:spcBef>
              <a:spcAft>
                <a:spcPct val="0"/>
              </a:spcAft>
              <a:buClr>
                <a:schemeClr val="tx2"/>
              </a:buClr>
              <a:buSzPct val="100000"/>
              <a:buFont typeface="Zapf Dingbats" charset="2"/>
              <a:buChar char=""/>
              <a:defRPr/>
            </a:pPr>
            <a:r>
              <a:rPr kumimoji="0" lang="en-US" altLang="zh-CN" sz="1800" i="0" u="none" strike="noStrike" kern="1200" cap="none" spc="0" normalizeH="0" baseline="0" noProof="0" smtClean="0">
                <a:ln>
                  <a:noFill/>
                </a:ln>
                <a:solidFill>
                  <a:schemeClr val="tx1"/>
                </a:solidFill>
                <a:effectLst/>
                <a:uLnTx/>
                <a:uFillTx/>
                <a:latin typeface="+mn-lt"/>
                <a:ea typeface="+mn-ea"/>
                <a:cs typeface="+mn-cs"/>
              </a:rPr>
              <a:t> Data Dictionary (DD);</a:t>
            </a:r>
            <a:endParaRPr kumimoji="0" lang="en-US" altLang="zh-CN" sz="1800" i="0" u="none" strike="noStrike" kern="1200" cap="none" spc="0" normalizeH="0" baseline="0" noProof="0" smtClean="0">
              <a:ln>
                <a:noFill/>
              </a:ln>
              <a:solidFill>
                <a:schemeClr val="tx1"/>
              </a:solidFill>
              <a:effectLst/>
              <a:uLnTx/>
              <a:uFillTx/>
              <a:latin typeface="+mn-lt"/>
              <a:ea typeface="+mn-ea"/>
              <a:cs typeface="+mn-cs"/>
            </a:endParaRPr>
          </a:p>
          <a:p>
            <a:pPr marL="685800" marR="0" lvl="1" indent="-228600" algn="l" defTabSz="914400" rtl="0" eaLnBrk="0" fontAlgn="base" latinLnBrk="0" hangingPunct="0">
              <a:lnSpc>
                <a:spcPct val="90000"/>
              </a:lnSpc>
              <a:spcBef>
                <a:spcPct val="30000"/>
              </a:spcBef>
              <a:spcAft>
                <a:spcPct val="0"/>
              </a:spcAft>
              <a:buClr>
                <a:schemeClr val="tx2"/>
              </a:buClr>
              <a:buSzPct val="100000"/>
              <a:buFont typeface="Zapf Dingbats" charset="2"/>
              <a:buChar char=""/>
              <a:defRPr/>
            </a:pPr>
            <a:r>
              <a:rPr kumimoji="0" lang="en-US" altLang="zh-CN" sz="1800" i="0" u="none" strike="noStrike" kern="1200" cap="none" spc="0" normalizeH="0" baseline="0" noProof="0" smtClean="0">
                <a:ln>
                  <a:noFill/>
                </a:ln>
                <a:solidFill>
                  <a:schemeClr val="tx1"/>
                </a:solidFill>
                <a:effectLst/>
                <a:uLnTx/>
                <a:uFillTx/>
                <a:latin typeface="+mn-lt"/>
                <a:ea typeface="+mn-ea"/>
                <a:cs typeface="+mn-cs"/>
              </a:rPr>
              <a:t> Data Object Description (DOD); </a:t>
            </a:r>
            <a:endParaRPr kumimoji="0" lang="en-US" altLang="zh-CN" sz="1800" i="0" u="none" strike="noStrike" kern="1200" cap="none" spc="0" normalizeH="0" baseline="0" noProof="0" smtClean="0">
              <a:ln>
                <a:noFill/>
              </a:ln>
              <a:solidFill>
                <a:schemeClr val="tx1"/>
              </a:solidFill>
              <a:effectLst/>
              <a:uLnTx/>
              <a:uFillTx/>
              <a:latin typeface="+mn-lt"/>
              <a:ea typeface="+mn-ea"/>
              <a:cs typeface="+mn-cs"/>
            </a:endParaRPr>
          </a:p>
          <a:p>
            <a:pPr marL="285750" marR="0" lvl="0" indent="-285750" algn="l" defTabSz="914400" rtl="0" eaLnBrk="0" fontAlgn="base" latinLnBrk="0" hangingPunct="0">
              <a:lnSpc>
                <a:spcPct val="90000"/>
              </a:lnSpc>
              <a:spcBef>
                <a:spcPct val="30000"/>
              </a:spcBef>
              <a:spcAft>
                <a:spcPct val="0"/>
              </a:spcAft>
              <a:buClr>
                <a:schemeClr val="tx2"/>
              </a:buClr>
              <a:buSzPct val="100000"/>
              <a:buFont typeface="Zapf Dingbats" charset="2"/>
              <a:buChar char=""/>
              <a:defRPr/>
            </a:pPr>
            <a:r>
              <a:rPr kumimoji="0" lang="en-US" altLang="zh-CN" sz="2400" i="0" u="none" strike="noStrike" kern="1200" cap="none" spc="0" normalizeH="0" baseline="0" noProof="0" smtClean="0">
                <a:ln>
                  <a:noFill/>
                </a:ln>
                <a:solidFill>
                  <a:schemeClr val="tx1"/>
                </a:solidFill>
                <a:effectLst/>
                <a:uLnTx/>
                <a:uFillTx/>
                <a:latin typeface="+mn-lt"/>
                <a:ea typeface="+mn-ea"/>
                <a:cs typeface="+mn-cs"/>
              </a:rPr>
              <a:t> Function Modeling</a:t>
            </a:r>
            <a:endParaRPr kumimoji="0" lang="en-US" altLang="zh-CN" sz="2400" i="0" u="none" strike="noStrike" kern="1200" cap="none" spc="0" normalizeH="0" baseline="0" noProof="0" smtClean="0">
              <a:ln>
                <a:noFill/>
              </a:ln>
              <a:solidFill>
                <a:schemeClr val="tx1"/>
              </a:solidFill>
              <a:effectLst/>
              <a:uLnTx/>
              <a:uFillTx/>
              <a:latin typeface="+mn-lt"/>
              <a:ea typeface="+mn-ea"/>
              <a:cs typeface="+mn-cs"/>
            </a:endParaRPr>
          </a:p>
          <a:p>
            <a:pPr marL="685800" marR="0" lvl="1" indent="-228600" algn="l" defTabSz="914400" rtl="0" eaLnBrk="0" fontAlgn="base" latinLnBrk="0" hangingPunct="0">
              <a:lnSpc>
                <a:spcPct val="90000"/>
              </a:lnSpc>
              <a:spcBef>
                <a:spcPct val="30000"/>
              </a:spcBef>
              <a:spcAft>
                <a:spcPct val="0"/>
              </a:spcAft>
              <a:buClr>
                <a:schemeClr val="tx2"/>
              </a:buClr>
              <a:buSzPct val="100000"/>
              <a:buFont typeface="Zapf Dingbats" charset="2"/>
              <a:buChar char=""/>
              <a:defRPr/>
            </a:pPr>
            <a:r>
              <a:rPr kumimoji="0" lang="en-US" altLang="zh-CN" sz="1800" i="0" u="none" strike="noStrike" kern="1200" cap="none" spc="0" normalizeH="0" baseline="0" noProof="0" smtClean="0">
                <a:ln>
                  <a:noFill/>
                </a:ln>
                <a:solidFill>
                  <a:schemeClr val="tx1"/>
                </a:solidFill>
                <a:effectLst/>
                <a:uLnTx/>
                <a:uFillTx/>
                <a:latin typeface="+mn-lt"/>
                <a:ea typeface="+mn-ea"/>
                <a:cs typeface="+mn-cs"/>
              </a:rPr>
              <a:t> Data Flow Diagram (DFD);</a:t>
            </a:r>
            <a:endParaRPr kumimoji="0" lang="en-US" altLang="zh-CN" sz="1800" i="0" u="none" strike="noStrike" kern="1200" cap="none" spc="0" normalizeH="0" baseline="0" noProof="0" smtClean="0">
              <a:ln>
                <a:noFill/>
              </a:ln>
              <a:solidFill>
                <a:schemeClr val="tx1"/>
              </a:solidFill>
              <a:effectLst/>
              <a:uLnTx/>
              <a:uFillTx/>
              <a:latin typeface="+mn-lt"/>
              <a:ea typeface="+mn-ea"/>
              <a:cs typeface="+mn-cs"/>
            </a:endParaRPr>
          </a:p>
          <a:p>
            <a:pPr marL="285750" marR="0" lvl="0" indent="-285750" algn="l" defTabSz="914400" rtl="0" eaLnBrk="0" fontAlgn="base" latinLnBrk="0" hangingPunct="0">
              <a:lnSpc>
                <a:spcPct val="90000"/>
              </a:lnSpc>
              <a:spcBef>
                <a:spcPct val="30000"/>
              </a:spcBef>
              <a:spcAft>
                <a:spcPct val="0"/>
              </a:spcAft>
              <a:buClr>
                <a:schemeClr val="tx2"/>
              </a:buClr>
              <a:buSzPct val="100000"/>
              <a:buFont typeface="Zapf Dingbats" charset="2"/>
              <a:buChar char=""/>
              <a:defRPr/>
            </a:pPr>
            <a:r>
              <a:rPr kumimoji="0" lang="en-US" altLang="zh-CN" sz="2400" i="0" u="none" strike="noStrike" kern="1200" cap="none" spc="0" normalizeH="0" baseline="0" noProof="0" smtClean="0">
                <a:ln>
                  <a:noFill/>
                </a:ln>
                <a:solidFill>
                  <a:schemeClr val="tx1"/>
                </a:solidFill>
                <a:effectLst/>
                <a:uLnTx/>
                <a:uFillTx/>
                <a:latin typeface="+mn-lt"/>
                <a:ea typeface="+mn-ea"/>
                <a:cs typeface="+mn-cs"/>
              </a:rPr>
              <a:t> Behavior Modeling</a:t>
            </a:r>
            <a:endParaRPr kumimoji="0" lang="en-US" altLang="zh-CN" sz="2400" i="0" u="none" strike="noStrike" kern="1200" cap="none" spc="0" normalizeH="0" baseline="0" noProof="0" smtClean="0">
              <a:ln>
                <a:noFill/>
              </a:ln>
              <a:solidFill>
                <a:schemeClr val="tx1"/>
              </a:solidFill>
              <a:effectLst/>
              <a:uLnTx/>
              <a:uFillTx/>
              <a:latin typeface="+mn-lt"/>
              <a:ea typeface="+mn-ea"/>
              <a:cs typeface="+mn-cs"/>
            </a:endParaRPr>
          </a:p>
          <a:p>
            <a:pPr marL="685800" marR="0" lvl="1" indent="-228600" algn="l" defTabSz="914400" rtl="0" eaLnBrk="0" fontAlgn="base" latinLnBrk="0" hangingPunct="0">
              <a:lnSpc>
                <a:spcPct val="90000"/>
              </a:lnSpc>
              <a:spcBef>
                <a:spcPct val="30000"/>
              </a:spcBef>
              <a:spcAft>
                <a:spcPct val="0"/>
              </a:spcAft>
              <a:buClr>
                <a:schemeClr val="tx2"/>
              </a:buClr>
              <a:buSzPct val="100000"/>
              <a:buFont typeface="Zapf Dingbats" charset="2"/>
              <a:buChar char=""/>
              <a:defRPr/>
            </a:pPr>
            <a:r>
              <a:rPr kumimoji="0" lang="en-US" altLang="zh-CN" sz="1800" i="0" u="none" strike="noStrike" kern="1200" cap="none" spc="0" normalizeH="0" baseline="0" noProof="0" smtClean="0">
                <a:ln>
                  <a:noFill/>
                </a:ln>
                <a:solidFill>
                  <a:schemeClr val="tx1"/>
                </a:solidFill>
                <a:effectLst/>
                <a:uLnTx/>
                <a:uFillTx/>
                <a:latin typeface="+mn-lt"/>
                <a:ea typeface="+mn-ea"/>
                <a:cs typeface="+mn-cs"/>
              </a:rPr>
              <a:t> State Transition Diagram (STD);</a:t>
            </a:r>
            <a:endParaRPr kumimoji="0" lang="en-US" altLang="zh-CN" sz="1800" i="0" u="none" strike="noStrike" kern="1200" cap="none" spc="0" normalizeH="0" baseline="0" noProof="0" smtClean="0">
              <a:ln>
                <a:noFill/>
              </a:ln>
              <a:solidFill>
                <a:schemeClr val="tx1"/>
              </a:solidFill>
              <a:effectLst/>
              <a:uLnTx/>
              <a:uFillTx/>
              <a:latin typeface="+mn-lt"/>
              <a:ea typeface="+mn-ea"/>
              <a:cs typeface="+mn-cs"/>
            </a:endParaRPr>
          </a:p>
          <a:p>
            <a:pPr marL="685800" marR="0" lvl="1" indent="-228600" algn="l" defTabSz="914400" rtl="0" eaLnBrk="0" fontAlgn="base" latinLnBrk="0" hangingPunct="0">
              <a:lnSpc>
                <a:spcPct val="90000"/>
              </a:lnSpc>
              <a:spcBef>
                <a:spcPct val="30000"/>
              </a:spcBef>
              <a:spcAft>
                <a:spcPct val="0"/>
              </a:spcAft>
              <a:buClr>
                <a:schemeClr val="tx2"/>
              </a:buClr>
              <a:buSzPct val="100000"/>
              <a:buFont typeface="Zapf Dingbats" charset="2"/>
              <a:buChar char=""/>
              <a:defRPr/>
            </a:pPr>
            <a:r>
              <a:rPr kumimoji="0" lang="en-US" altLang="zh-CN" sz="1800" i="0" u="none" strike="noStrike" kern="1200" cap="none" spc="0" normalizeH="0" baseline="0" noProof="0" smtClean="0">
                <a:ln>
                  <a:noFill/>
                </a:ln>
                <a:solidFill>
                  <a:schemeClr val="tx1"/>
                </a:solidFill>
                <a:effectLst/>
                <a:uLnTx/>
                <a:uFillTx/>
                <a:latin typeface="+mn-lt"/>
                <a:ea typeface="+mn-ea"/>
                <a:cs typeface="+mn-cs"/>
              </a:rPr>
              <a:t> Process Specification (PSPEC);</a:t>
            </a:r>
            <a:endParaRPr kumimoji="0" lang="en-US" altLang="zh-CN" sz="1800" i="0" u="none" strike="noStrike" kern="1200" cap="none" spc="0" normalizeH="0" baseline="0" noProof="0" smtClean="0">
              <a:ln>
                <a:noFill/>
              </a:ln>
              <a:solidFill>
                <a:schemeClr val="tx1"/>
              </a:solidFill>
              <a:effectLst/>
              <a:uLnTx/>
              <a:uFillTx/>
              <a:latin typeface="+mn-lt"/>
              <a:ea typeface="+mn-ea"/>
              <a:cs typeface="+mn-cs"/>
            </a:endParaRPr>
          </a:p>
          <a:p>
            <a:pPr marL="685800" marR="0" lvl="1" indent="-228600" algn="l" defTabSz="914400" rtl="0" eaLnBrk="0" fontAlgn="base" latinLnBrk="0" hangingPunct="0">
              <a:lnSpc>
                <a:spcPct val="90000"/>
              </a:lnSpc>
              <a:spcBef>
                <a:spcPct val="30000"/>
              </a:spcBef>
              <a:spcAft>
                <a:spcPct val="0"/>
              </a:spcAft>
              <a:buClr>
                <a:schemeClr val="tx2"/>
              </a:buClr>
              <a:buSzPct val="100000"/>
              <a:buFont typeface="Zapf Dingbats" charset="2"/>
              <a:buChar char=""/>
              <a:defRPr/>
            </a:pPr>
            <a:r>
              <a:rPr kumimoji="0" lang="en-US" altLang="zh-CN" sz="1800" i="0" u="none" strike="noStrike" kern="1200" cap="none" spc="0" normalizeH="0" baseline="0" noProof="0" smtClean="0">
                <a:ln>
                  <a:noFill/>
                </a:ln>
                <a:solidFill>
                  <a:schemeClr val="tx1"/>
                </a:solidFill>
                <a:effectLst/>
                <a:uLnTx/>
                <a:uFillTx/>
                <a:latin typeface="+mn-lt"/>
                <a:ea typeface="+mn-ea"/>
                <a:cs typeface="+mn-cs"/>
              </a:rPr>
              <a:t> Control Specification (CSPEC);</a:t>
            </a:r>
            <a:endParaRPr kumimoji="0" lang="en-US" altLang="zh-CN" sz="180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type="body" idx="1"/>
          </p:nvPr>
        </p:nvSpPr>
        <p:spPr>
          <a:xfrm>
            <a:off x="950664" y="1628800"/>
            <a:ext cx="7797800" cy="3986212"/>
          </a:xfrm>
        </p:spPr>
        <p:txBody>
          <a:bodyPr/>
          <a:lstStyle/>
          <a:p>
            <a:pPr>
              <a:buFont typeface="Zapf Dingbats" charset="2"/>
              <a:buNone/>
            </a:pPr>
            <a:r>
              <a:rPr lang="en-US" altLang="zh-CN" sz="2800" b="0" dirty="0">
                <a:latin typeface="Times New Roman" panose="02020603050405020304" pitchFamily="18" charset="0"/>
                <a:cs typeface="Times New Roman" panose="02020603050405020304" pitchFamily="18" charset="0"/>
              </a:rPr>
              <a:t>The objective of OO analysis is to develop a model that describes computer software as it works to satisfy a set of customer-defined requirements.</a:t>
            </a:r>
            <a:endParaRPr lang="en-US" altLang="zh-CN" sz="2800" b="0" dirty="0">
              <a:latin typeface="Times New Roman" panose="02020603050405020304" pitchFamily="18" charset="0"/>
              <a:cs typeface="Times New Roman" panose="02020603050405020304" pitchFamily="18" charset="0"/>
            </a:endParaRPr>
          </a:p>
        </p:txBody>
      </p:sp>
      <p:pic>
        <p:nvPicPr>
          <p:cNvPr id="529412" name="Picture 4" descr="MC90038360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11960" y="3429000"/>
            <a:ext cx="3098800" cy="19621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The Objective of OO Analysis</a:t>
            </a:r>
            <a:endParaRPr lang="zh-CN" altLang="en-US"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1811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555AB5A4-B5E5-4BA1-ADF2-2D2962C5AFF7}" type="slidenum">
              <a:rPr lang="en-US" altLang="ja-JP" sz="1200">
                <a:solidFill>
                  <a:schemeClr val="bg1"/>
                </a:solidFill>
              </a:rPr>
            </a:fld>
            <a:endParaRPr lang="en-US" altLang="ja-JP" sz="900">
              <a:solidFill>
                <a:schemeClr val="bg1"/>
              </a:solidFill>
            </a:endParaRPr>
          </a:p>
        </p:txBody>
      </p:sp>
      <p:sp>
        <p:nvSpPr>
          <p:cNvPr id="218117" name="Rectangle 46"/>
          <p:cNvSpPr>
            <a:spLocks noRot="1" noChangeArrowheads="1"/>
          </p:cNvSpPr>
          <p:nvPr/>
        </p:nvSpPr>
        <p:spPr bwMode="auto">
          <a:xfrm>
            <a:off x="1099229" y="1734344"/>
            <a:ext cx="7085012" cy="399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Must be understood to apply class-based elements of the analysis </a:t>
            </a:r>
            <a:r>
              <a:rPr lang="en-US" altLang="ja-JP" sz="2400" dirty="0" smtClean="0">
                <a:latin typeface="Times New Roman" panose="02020603050405020304" pitchFamily="18" charset="0"/>
                <a:cs typeface="Times New Roman" panose="02020603050405020304" pitchFamily="18" charset="0"/>
              </a:rPr>
              <a:t>model</a:t>
            </a:r>
            <a:endParaRPr lang="en-US" altLang="ja-JP" sz="2400" dirty="0" smtClean="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ja-JP" sz="28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Key concepts:</a:t>
            </a:r>
            <a:endParaRPr lang="en-US" altLang="ja-JP" sz="24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Classes and objects</a:t>
            </a:r>
            <a:endParaRPr lang="en-US" altLang="zh-CN" sz="20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Attributes and operations</a:t>
            </a:r>
            <a:endParaRPr lang="en-US" altLang="zh-CN" sz="20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Encapsulation and instantiation</a:t>
            </a:r>
            <a:endParaRPr lang="en-US" altLang="zh-CN" sz="20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Inheritance</a:t>
            </a:r>
            <a:endParaRPr lang="en-US" altLang="ja-JP" sz="2000" dirty="0">
              <a:latin typeface="Times New Roman" panose="02020603050405020304" pitchFamily="18" charset="0"/>
              <a:cs typeface="Times New Roman" panose="02020603050405020304" pitchFamily="18"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Object-Oriented Concepts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theme/theme1.xml><?xml version="1.0" encoding="utf-8"?>
<a:theme xmlns:a="http://schemas.openxmlformats.org/drawingml/2006/main" name="LlosengCh01E2[1]">
  <a:themeElements>
    <a:clrScheme name="LlosengCh01E2[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losengCh01E2[1]">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pitchFamily="1"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pitchFamily="1" charset="0"/>
            <a:ea typeface="宋体" panose="02010600030101010101" pitchFamily="2" charset="-122"/>
          </a:defRPr>
        </a:defPPr>
      </a:lstStyle>
    </a:lnDef>
  </a:objectDefaults>
  <a:extraClrSchemeLst>
    <a:extraClrScheme>
      <a:clrScheme name="LlosengCh01E2[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losengCh01E2[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losengCh01E2[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losengCh01E2[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losengCh01E2[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losengCh01E2[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losengCh01E2[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Settings\hmlisa\Application Data\Microsoft\Templates\LlosengCh01E2[1].pot</Template>
  <TotalTime>0</TotalTime>
  <Words>48393</Words>
  <Application>WPS 演示</Application>
  <PresentationFormat>全屏显示(4:3)</PresentationFormat>
  <Paragraphs>2996</Paragraphs>
  <Slides>199</Slides>
  <Notes>138</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34</vt:i4>
      </vt:variant>
      <vt:variant>
        <vt:lpstr>幻灯片标题</vt:lpstr>
      </vt:variant>
      <vt:variant>
        <vt:i4>199</vt:i4>
      </vt:variant>
    </vt:vector>
  </HeadingPairs>
  <TitlesOfParts>
    <vt:vector size="253" baseType="lpstr">
      <vt:lpstr>Arial</vt:lpstr>
      <vt:lpstr>宋体</vt:lpstr>
      <vt:lpstr>Wingdings</vt:lpstr>
      <vt:lpstr>Times</vt:lpstr>
      <vt:lpstr>Futura</vt:lpstr>
      <vt:lpstr>Helvetica</vt:lpstr>
      <vt:lpstr>MS PGothic</vt:lpstr>
      <vt:lpstr>Times New Roman</vt:lpstr>
      <vt:lpstr>Humnst777 BT</vt:lpstr>
      <vt:lpstr>Symbol</vt:lpstr>
      <vt:lpstr>Segoe Print</vt:lpstr>
      <vt:lpstr>微软雅黑</vt:lpstr>
      <vt:lpstr>Arial Unicode MS</vt:lpstr>
      <vt:lpstr>Zapf Dingbats</vt:lpstr>
      <vt:lpstr>Avant Garde</vt:lpstr>
      <vt:lpstr>Palatino</vt:lpstr>
      <vt:lpstr>华文楷体</vt:lpstr>
      <vt:lpstr>Geneva</vt:lpstr>
      <vt:lpstr>Palatino Linotype</vt:lpstr>
      <vt:lpstr>LlosengCh01E2[1]</vt:lpstr>
      <vt:lpstr>Word.Document.8</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Paint.Picture</vt:lpstr>
      <vt:lpstr>Paint.Picture</vt:lpstr>
      <vt:lpstr>Paint.Picture</vt:lpstr>
      <vt:lpstr>Paint.Picture</vt:lpstr>
      <vt:lpstr>Paint.Picture</vt:lpstr>
      <vt:lpstr>Paint.Picture</vt:lpstr>
      <vt:lpstr>MS_ClipArt_Gallery.2</vt:lpstr>
      <vt:lpstr>Paint.Picture</vt:lpstr>
      <vt:lpstr>Paint.Picture</vt:lpstr>
      <vt:lpstr>Paint.Picture</vt:lpstr>
      <vt:lpstr>Paint.Picture</vt:lpstr>
      <vt:lpstr>MS_ClipArt_Gallery.2</vt:lpstr>
      <vt:lpstr>MS_ClipArt_Gallery.2</vt:lpstr>
      <vt:lpstr>MS_ClipArt_Gallery.2</vt:lpstr>
      <vt:lpstr>MS_ClipArt_Gallery.2</vt:lpstr>
      <vt:lpstr>MS_ClipArt_Gallery.2</vt:lpstr>
      <vt:lpstr>MS_ClipArt_Gallery.2</vt:lpstr>
      <vt:lpstr>   Requirement Analysis  </vt:lpstr>
      <vt:lpstr>Content</vt:lpstr>
      <vt:lpstr>What do you think after construction?</vt:lpstr>
      <vt:lpstr>WHAT IS A REQUIREMENT ?</vt:lpstr>
      <vt:lpstr>PowerPoint 演示文稿</vt:lpstr>
      <vt:lpstr>PowerPoint 演示文稿</vt:lpstr>
      <vt:lpstr>PowerPoint 演示文稿</vt:lpstr>
      <vt:lpstr>Software Requirements Analysis as a Bridge</vt:lpstr>
      <vt:lpstr>Software Requirements Analysis</vt:lpstr>
      <vt:lpstr>PowerPoint 演示文稿</vt:lpstr>
      <vt:lpstr>Domain Analysis</vt:lpstr>
      <vt:lpstr>The input and output for Domain Analysis</vt:lpstr>
      <vt:lpstr>PowerPoint 演示文稿</vt:lpstr>
      <vt:lpstr>The Software requirements Analysis Process</vt:lpstr>
      <vt:lpstr>The Phases of Analysis</vt:lpstr>
      <vt:lpstr>What Are the Real Problems of Analysis?</vt:lpstr>
      <vt:lpstr>PowerPoint 演示文稿</vt:lpstr>
      <vt:lpstr>The Analysis Model</vt:lpstr>
      <vt:lpstr>Analysis Principle I: Model the Data Domain</vt:lpstr>
      <vt:lpstr>Analysis Principle 2:  Model Function</vt:lpstr>
      <vt:lpstr>Analysis Principle 3: Model Behavior</vt:lpstr>
      <vt:lpstr>Analysis Principle 4: Partition the Models</vt:lpstr>
      <vt:lpstr>Analysis Principle 5: Essence（要素）</vt:lpstr>
      <vt:lpstr> Notes of Requirements Analysis</vt:lpstr>
      <vt:lpstr>What is a Specification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Specification Principles</vt:lpstr>
      <vt:lpstr>PowerPoint 演示文稿</vt:lpstr>
      <vt:lpstr>PowerPoint 演示文稿</vt:lpstr>
      <vt:lpstr>Analysis Modeling:Where to Begin?</vt:lpstr>
      <vt:lpstr>Statement of Scope</vt:lpstr>
      <vt:lpstr>PowerPoint 演示文稿</vt:lpstr>
      <vt:lpstr>PowerPoint 演示文稿</vt:lpstr>
      <vt:lpstr>Structured Analysis</vt:lpstr>
      <vt:lpstr>SADT Analysis Model</vt:lpstr>
      <vt:lpstr>Data Modeling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Building a Data Dictionary</vt:lpstr>
      <vt:lpstr>Data Dictionary Notation</vt:lpstr>
      <vt:lpstr>Data Dictionary 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DFDs: A Look Ahead</vt:lpstr>
      <vt:lpstr>First-level Factoring Example </vt:lpstr>
      <vt:lpstr>Second-level Factoring Example </vt:lpstr>
      <vt:lpstr>“First Iteration” Program Structure</vt:lpstr>
      <vt:lpstr>Behavioral Modeling </vt:lpstr>
      <vt:lpstr>PowerPoint 演示文稿</vt:lpstr>
      <vt:lpstr>PowerPoint 演示文稿</vt:lpstr>
      <vt:lpstr>State Transition Diagram Notation</vt:lpstr>
      <vt:lpstr>The Steps of Modeling</vt:lpstr>
      <vt:lpstr>An Example of State Transition Diagram</vt:lpstr>
      <vt:lpstr>The State Transition Diagram of SafeHome </vt:lpstr>
      <vt:lpstr>Creating Control Specification (CSPEC)</vt:lpstr>
      <vt:lpstr>PowerPoint 演示文稿</vt:lpstr>
      <vt:lpstr>PowerPoint 演示文稿</vt:lpstr>
      <vt:lpstr>PowerPoint 演示文稿</vt:lpstr>
      <vt:lpstr>PowerPoint 演示文稿</vt:lpstr>
      <vt:lpstr>PowerPoint 演示文稿</vt:lpstr>
      <vt:lpstr>PowerPoint 演示文稿</vt:lpstr>
      <vt:lpstr>Creating Process Specification (PSPEC) </vt:lpstr>
      <vt:lpstr>Process Specification (PSPEC)</vt:lpstr>
      <vt:lpstr>A Design Note</vt:lpstr>
      <vt:lpstr>Creating Mini-Specs</vt:lpstr>
      <vt:lpstr>PowerPoint 演示文稿</vt:lpstr>
      <vt:lpstr>Summary: Structured Analysis Modeling</vt:lpstr>
      <vt:lpstr>The Objective of OO Analysis</vt:lpstr>
      <vt:lpstr>PowerPoint 演示文稿</vt:lpstr>
      <vt:lpstr>OOA- A Generic View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例子：Use Case View</vt:lpstr>
      <vt:lpstr>PowerPoint 演示文稿</vt:lpstr>
      <vt:lpstr>PowerPoint 演示文稿</vt:lpstr>
      <vt:lpstr>ACS-DCV Use Case</vt:lpstr>
      <vt:lpstr>ACS-DCV Description</vt:lpstr>
      <vt:lpstr>Considering step 6 and 7</vt:lpstr>
      <vt:lpstr>Use case Template for ACS-DCV</vt:lpstr>
      <vt:lpstr>Use case Template for ACS-DCV</vt:lpstr>
      <vt:lpstr>Use case Template for ACS-DCV</vt:lpstr>
      <vt:lpstr>Use case Template for ACS-DCV</vt:lpstr>
      <vt:lpstr>Use case Template for ACS-DCV</vt:lpstr>
      <vt:lpstr>Activity Diagram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Sequence Diagram</vt:lpstr>
      <vt:lpstr>PowerPoint 演示文稿</vt:lpstr>
      <vt:lpstr>PowerPoint 演示文稿</vt:lpstr>
      <vt:lpstr>PowerPoint 演示文稿</vt:lpstr>
      <vt:lpstr>PowerPoint 演示文稿</vt:lpstr>
      <vt:lpstr>PowerPoint 演示文稿</vt:lpstr>
      <vt:lpstr>Class-Responsibility-Collaborator(CRC) Modelling</vt:lpstr>
      <vt:lpstr>PowerPoint 演示文稿</vt:lpstr>
      <vt:lpstr>PowerPoint 演示文稿</vt:lpstr>
      <vt:lpstr>Analysis Class</vt:lpstr>
      <vt:lpstr>The Role of a Boundary Class</vt:lpstr>
      <vt:lpstr>The Role of a Control Class</vt:lpstr>
      <vt:lpstr>PowerPoint 演示文稿</vt:lpstr>
      <vt:lpstr>PowerPoint 演示文稿</vt:lpstr>
      <vt:lpstr>PowerPoint 演示文稿</vt:lpstr>
      <vt:lpstr>Generalization  relationship between Class</vt:lpstr>
      <vt:lpstr>PowerPoint 演示文稿</vt:lpstr>
      <vt:lpstr>PowerPoint 演示文稿</vt:lpstr>
      <vt:lpstr>Collaborations Diagram</vt:lpstr>
      <vt:lpstr>PowerPoint 演示文稿</vt:lpstr>
      <vt:lpstr>PowerPoint 演示文稿</vt:lpstr>
      <vt:lpstr>PowerPoint 演示文稿</vt:lpstr>
      <vt:lpstr>PowerPoint 演示文稿</vt:lpstr>
      <vt:lpstr>Defining Structures and Hierarchies</vt:lpstr>
      <vt:lpstr>Defining Subjects and Subsystems</vt:lpstr>
      <vt:lpstr>The Object-Relationship Model</vt:lpstr>
      <vt:lpstr>PowerPoint 演示文稿</vt:lpstr>
      <vt:lpstr>PowerPoint 演示文稿</vt:lpstr>
      <vt:lpstr>PowerPoint 演示文稿</vt:lpstr>
      <vt:lpstr>PowerPoint 演示文稿</vt:lpstr>
      <vt:lpstr>PowerPoint 演示文稿</vt:lpstr>
      <vt:lpstr>State Diagram</vt:lpstr>
      <vt:lpstr>PowerPoint 演示文稿</vt:lpstr>
      <vt:lpstr>PowerPoint 演示文稿</vt:lpstr>
      <vt:lpstr>PowerPoint 演示文稿</vt:lpstr>
      <vt:lpstr>PowerPoint 演示文稿</vt:lpstr>
      <vt:lpstr>用UML建立学籍管理过程模型</vt:lpstr>
      <vt:lpstr>确定系统用户</vt:lpstr>
      <vt:lpstr>使用用例</vt:lpstr>
      <vt:lpstr>通过顺序事件流描述说明每一个使用用例</vt:lpstr>
      <vt:lpstr>确定不同事件间的相关关系</vt:lpstr>
      <vt:lpstr>Use Case 图</vt:lpstr>
      <vt:lpstr>Uses and Extends Use Case Relationships</vt:lpstr>
      <vt:lpstr>使用用例之间的关系</vt:lpstr>
      <vt:lpstr>事件顺序图-Sequence Diagram</vt:lpstr>
      <vt:lpstr>对象合作图-Collaboration Diagram</vt:lpstr>
      <vt:lpstr>类图</vt:lpstr>
      <vt:lpstr>类（Classes）</vt:lpstr>
      <vt:lpstr>类举例（Classes）</vt:lpstr>
      <vt:lpstr>操作（Operations）</vt:lpstr>
      <vt:lpstr>属性（Attributes）</vt:lpstr>
      <vt:lpstr>类的三部分的描述方法</vt:lpstr>
      <vt:lpstr>对象间关系（Relationships）</vt:lpstr>
      <vt:lpstr>对象间关系（Relationships）</vt:lpstr>
      <vt:lpstr>确定不同类之间的关系</vt:lpstr>
      <vt:lpstr>各种关系示例（Relationships）</vt:lpstr>
      <vt:lpstr>数量修饰和边历方向</vt:lpstr>
      <vt:lpstr>数量修饰和边历方向应用用例</vt:lpstr>
      <vt:lpstr>继承</vt:lpstr>
      <vt:lpstr>继承关系的图示</vt:lpstr>
      <vt:lpstr>继承关系的图示</vt:lpstr>
      <vt:lpstr>对象的状态</vt:lpstr>
      <vt:lpstr>状态变换图</vt:lpstr>
      <vt:lpstr>物理世界的建模</vt:lpstr>
      <vt:lpstr>部件结构图</vt:lpstr>
      <vt:lpstr>系统的物理部署图</vt:lpstr>
      <vt:lpstr>物理部署图</vt:lpstr>
      <vt:lpstr>PowerPoint 演示文稿</vt:lpstr>
      <vt:lpstr>PowerPoint 演示文稿</vt:lpstr>
      <vt:lpstr>PowerPoint 演示文稿</vt:lpstr>
      <vt:lpstr>PowerPoint 演示文稿</vt:lpstr>
    </vt:vector>
  </TitlesOfParts>
  <Company>Sichuan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Lisa</dc:creator>
  <cp:lastModifiedBy>三脚猫</cp:lastModifiedBy>
  <cp:revision>496</cp:revision>
  <dcterms:created xsi:type="dcterms:W3CDTF">2008-02-25T20:13:00Z</dcterms:created>
  <dcterms:modified xsi:type="dcterms:W3CDTF">2018-12-30T03:58:36Z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2052-11.1.0.8327</vt:lpwstr>
  </property>
</Properties>
</file>